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774" r:id="rId3"/>
    <p:sldId id="1013" r:id="rId4"/>
    <p:sldId id="1168" r:id="rId5"/>
    <p:sldId id="1169" r:id="rId6"/>
    <p:sldId id="1170" r:id="rId7"/>
    <p:sldId id="1171" r:id="rId8"/>
    <p:sldId id="1156" r:id="rId9"/>
    <p:sldId id="1160" r:id="rId10"/>
    <p:sldId id="1181" r:id="rId11"/>
    <p:sldId id="1182" r:id="rId12"/>
    <p:sldId id="1180" r:id="rId13"/>
    <p:sldId id="1163" r:id="rId14"/>
    <p:sldId id="1179" r:id="rId15"/>
    <p:sldId id="1174" r:id="rId16"/>
    <p:sldId id="1175" r:id="rId17"/>
    <p:sldId id="1177" r:id="rId18"/>
    <p:sldId id="1176" r:id="rId19"/>
    <p:sldId id="1183" r:id="rId20"/>
    <p:sldId id="1184" r:id="rId21"/>
    <p:sldId id="1073" r:id="rId22"/>
    <p:sldId id="1172" r:id="rId23"/>
    <p:sldId id="1165" r:id="rId24"/>
    <p:sldId id="1158" r:id="rId25"/>
    <p:sldId id="1159" r:id="rId26"/>
    <p:sldId id="1166" r:id="rId27"/>
    <p:sldId id="1185" r:id="rId28"/>
  </p:sldIdLst>
  <p:sldSz cx="9144000" cy="5143500" type="screen16x9"/>
  <p:notesSz cx="9363075" cy="7077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180">
          <p15:clr>
            <a:srgbClr val="A4A3A4"/>
          </p15:clr>
        </p15:guide>
        <p15:guide id="2" pos="224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29" userDrawn="1">
          <p15:clr>
            <a:srgbClr val="A4A3A4"/>
          </p15:clr>
        </p15:guide>
        <p15:guide id="2" pos="294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im Hibbard" initials="JH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14141"/>
    <a:srgbClr val="0000FF"/>
    <a:srgbClr val="002878"/>
    <a:srgbClr val="0F73C3"/>
    <a:srgbClr val="00B6F1"/>
    <a:srgbClr val="8EBE68"/>
    <a:srgbClr val="DCDCDC"/>
    <a:srgbClr val="F47F16"/>
    <a:srgbClr val="B0B9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3745" autoAdjust="0"/>
  </p:normalViewPr>
  <p:slideViewPr>
    <p:cSldViewPr snapToGrid="0">
      <p:cViewPr varScale="1">
        <p:scale>
          <a:sx n="144" d="100"/>
          <a:sy n="144" d="100"/>
        </p:scale>
        <p:origin x="200" y="2424"/>
      </p:cViewPr>
      <p:guideLst>
        <p:guide orient="horz" pos="1180"/>
        <p:guide pos="224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234"/>
    </p:cViewPr>
  </p:sorterViewPr>
  <p:notesViewPr>
    <p:cSldViewPr snapToGrid="0">
      <p:cViewPr varScale="1">
        <p:scale>
          <a:sx n="132" d="100"/>
          <a:sy n="132" d="100"/>
        </p:scale>
        <p:origin x="-858" y="-96"/>
      </p:cViewPr>
      <p:guideLst>
        <p:guide orient="horz" pos="2229"/>
        <p:guide pos="294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commentAuthors" Target="commentAuthors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57972" cy="354175"/>
          </a:xfrm>
          <a:prstGeom prst="rect">
            <a:avLst/>
          </a:prstGeom>
        </p:spPr>
        <p:txBody>
          <a:bodyPr vert="horz" lIns="93932" tIns="46966" rIns="93932" bIns="4696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03505" y="0"/>
            <a:ext cx="4057972" cy="354175"/>
          </a:xfrm>
          <a:prstGeom prst="rect">
            <a:avLst/>
          </a:prstGeom>
        </p:spPr>
        <p:txBody>
          <a:bodyPr vert="horz" lIns="93932" tIns="46966" rIns="93932" bIns="4696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291126B-48DF-9943-97B3-6F4FE00A989C}" type="datetimeFigureOut">
              <a:rPr lang="en-US"/>
              <a:pPr>
                <a:defRPr/>
              </a:pPr>
              <a:t>9/28/17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721298"/>
            <a:ext cx="4057972" cy="354175"/>
          </a:xfrm>
          <a:prstGeom prst="rect">
            <a:avLst/>
          </a:prstGeom>
        </p:spPr>
        <p:txBody>
          <a:bodyPr vert="horz" lIns="93932" tIns="46966" rIns="93932" bIns="4696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03505" y="6721298"/>
            <a:ext cx="4057972" cy="354175"/>
          </a:xfrm>
          <a:prstGeom prst="rect">
            <a:avLst/>
          </a:prstGeom>
        </p:spPr>
        <p:txBody>
          <a:bodyPr vert="horz" lIns="93932" tIns="46966" rIns="93932" bIns="4696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A82CFC8-E374-F944-BB96-0DA719E3EE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753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57972" cy="354175"/>
          </a:xfrm>
          <a:prstGeom prst="rect">
            <a:avLst/>
          </a:prstGeom>
        </p:spPr>
        <p:txBody>
          <a:bodyPr vert="horz" lIns="93932" tIns="46966" rIns="93932" bIns="4696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03505" y="0"/>
            <a:ext cx="4057972" cy="354175"/>
          </a:xfrm>
          <a:prstGeom prst="rect">
            <a:avLst/>
          </a:prstGeom>
        </p:spPr>
        <p:txBody>
          <a:bodyPr vert="horz" lIns="93932" tIns="46966" rIns="93932" bIns="4696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B6AE0F1-34EE-2949-9CD6-2F08B9797F13}" type="datetimeFigureOut">
              <a:rPr lang="en-US"/>
              <a:pPr>
                <a:defRPr/>
              </a:pPr>
              <a:t>9/28/17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22513" y="530225"/>
            <a:ext cx="4718050" cy="2654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2" tIns="46966" rIns="93932" bIns="4696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6947" y="3362252"/>
            <a:ext cx="7489181" cy="3184364"/>
          </a:xfrm>
          <a:prstGeom prst="rect">
            <a:avLst/>
          </a:prstGeom>
        </p:spPr>
        <p:txBody>
          <a:bodyPr vert="horz" lIns="93932" tIns="46966" rIns="93932" bIns="46966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721298"/>
            <a:ext cx="4057972" cy="354175"/>
          </a:xfrm>
          <a:prstGeom prst="rect">
            <a:avLst/>
          </a:prstGeom>
        </p:spPr>
        <p:txBody>
          <a:bodyPr vert="horz" lIns="93932" tIns="46966" rIns="93932" bIns="4696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03505" y="6721298"/>
            <a:ext cx="4057972" cy="354175"/>
          </a:xfrm>
          <a:prstGeom prst="rect">
            <a:avLst/>
          </a:prstGeom>
        </p:spPr>
        <p:txBody>
          <a:bodyPr vert="horz" lIns="93932" tIns="46966" rIns="93932" bIns="4696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9AA793E-8016-FE43-AB97-BC0D9B80D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638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416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1GB/s backend TP at peak time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A51C8-BA54-4E44-9CF5-362A58FCD699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647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383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416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© 2013 Quantum Corporation. Company Confidential. Forward-looking information is based upon multiple assumptions and uncertainties, does not necessarily represent the company’s outlook and is for planning purposes only.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965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41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0922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nfinida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0" y="4864506"/>
            <a:ext cx="9144000" cy="278994"/>
          </a:xfrm>
          <a:prstGeom prst="rect">
            <a:avLst/>
          </a:prstGeom>
        </p:spPr>
        <p:txBody>
          <a:bodyPr/>
          <a:lstStyle/>
          <a:p>
            <a:fld id="{7A4AF5E4-3C88-48FA-A228-2AA0A3DEFB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1102" y="514351"/>
            <a:ext cx="7906110" cy="75366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956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Infinidat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0" y="5131206"/>
            <a:ext cx="9144000" cy="278994"/>
          </a:xfrm>
          <a:prstGeom prst="rect">
            <a:avLst/>
          </a:prstGeom>
        </p:spPr>
        <p:txBody>
          <a:bodyPr/>
          <a:lstStyle/>
          <a:p>
            <a:fld id="{7A4AF5E4-3C88-48FA-A228-2AA0A3DEFB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628650" y="1364456"/>
            <a:ext cx="7886700" cy="31789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514351"/>
            <a:ext cx="7886701" cy="75366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19968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54864"/>
            <a:ext cx="7863840" cy="6880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 baseline="0" dirty="0">
                <a:solidFill>
                  <a:srgbClr val="0F73C3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00777" y="1200151"/>
            <a:ext cx="8286023" cy="339447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435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74914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4629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564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8834" y="1197864"/>
            <a:ext cx="4096966" cy="25455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defRPr lang="en-US" sz="2000" kern="1200" baseline="0" dirty="0" smtClean="0">
                <a:solidFill>
                  <a:srgbClr val="41414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defRPr lang="en-US" sz="18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defRPr lang="en-US" sz="14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defRPr lang="en-US" sz="12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7864"/>
            <a:ext cx="4038600" cy="25455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defRPr lang="en-US" sz="2000" kern="1200" baseline="0" dirty="0" smtClean="0">
                <a:solidFill>
                  <a:srgbClr val="41414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defRPr lang="en-US" sz="18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defRPr lang="en-US" sz="14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6457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2000" b="1" cap="all" baseline="0">
                <a:solidFill>
                  <a:srgbClr val="41414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09750"/>
            <a:ext cx="4040188" cy="2784872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rgbClr val="414141"/>
                </a:solidFill>
              </a:defRPr>
            </a:lvl1pPr>
            <a:lvl2pPr marL="685800" indent="-287338">
              <a:defRPr sz="1800" baseline="0">
                <a:solidFill>
                  <a:srgbClr val="414141"/>
                </a:solidFill>
              </a:defRPr>
            </a:lvl2pPr>
            <a:lvl3pPr>
              <a:defRPr sz="1600" baseline="0">
                <a:solidFill>
                  <a:srgbClr val="414141"/>
                </a:solidFill>
              </a:defRPr>
            </a:lvl3pPr>
            <a:lvl4pPr>
              <a:defRPr sz="1400" baseline="0">
                <a:solidFill>
                  <a:srgbClr val="414141"/>
                </a:solidFill>
              </a:defRPr>
            </a:lvl4pPr>
            <a:lvl5pPr>
              <a:defRPr sz="1200" baseline="0">
                <a:solidFill>
                  <a:srgbClr val="41414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2000" b="1" cap="all" baseline="0">
                <a:solidFill>
                  <a:srgbClr val="41414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09750"/>
            <a:ext cx="4041775" cy="2784872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rgbClr val="414141"/>
                </a:solidFill>
              </a:defRPr>
            </a:lvl1pPr>
            <a:lvl2pPr>
              <a:defRPr sz="1800" baseline="0">
                <a:solidFill>
                  <a:srgbClr val="414141"/>
                </a:solidFill>
              </a:defRPr>
            </a:lvl2pPr>
            <a:lvl3pPr>
              <a:defRPr sz="1600" baseline="0">
                <a:solidFill>
                  <a:srgbClr val="414141"/>
                </a:solidFill>
              </a:defRPr>
            </a:lvl3pPr>
            <a:lvl4pPr>
              <a:defRPr sz="1400" baseline="0">
                <a:solidFill>
                  <a:srgbClr val="414141"/>
                </a:solidFill>
              </a:defRPr>
            </a:lvl4pPr>
            <a:lvl5pPr>
              <a:defRPr sz="1200" baseline="0">
                <a:solidFill>
                  <a:srgbClr val="41414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0F73C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1576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763" y="0"/>
            <a:ext cx="9139237" cy="51419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2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784" y="2339336"/>
            <a:ext cx="2979163" cy="46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hape 1014"/>
          <p:cNvSpPr>
            <a:spLocks noChangeArrowheads="1"/>
          </p:cNvSpPr>
          <p:nvPr userDrawn="1"/>
        </p:nvSpPr>
        <p:spPr bwMode="auto">
          <a:xfrm>
            <a:off x="1066800" y="4400550"/>
            <a:ext cx="73104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© </a:t>
            </a:r>
            <a:r>
              <a:rPr lang="en-US" sz="800" dirty="0" smtClean="0">
                <a:solidFill>
                  <a:schemeClr val="bg1"/>
                </a:solidFill>
                <a:cs typeface="Arial" charset="0"/>
                <a:sym typeface="Arial" charset="0"/>
              </a:rPr>
              <a:t>2017 </a:t>
            </a:r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Quantum Corporation. Company Confidential. Forward-looking information is based upon multiple assumptions and uncertainties,</a:t>
            </a:r>
            <a:b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</a:br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does not necessarily represent the company</a:t>
            </a:r>
            <a:r>
              <a:rPr lang="ja-JP" alt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’</a:t>
            </a:r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s outlook and is for planning purposes only.</a:t>
            </a:r>
          </a:p>
        </p:txBody>
      </p:sp>
    </p:spTree>
    <p:extLst>
      <p:ext uri="{BB962C8B-B14F-4D97-AF65-F5344CB8AC3E}">
        <p14:creationId xmlns:p14="http://schemas.microsoft.com/office/powerpoint/2010/main" val="2617378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erenceRoom Background on Whi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6963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er Title Slide - 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500744"/>
            <a:ext cx="9144000" cy="3642756"/>
          </a:xfrm>
          <a:prstGeom prst="rect">
            <a:avLst/>
          </a:prstGeom>
          <a:gradFill>
            <a:gsLst>
              <a:gs pos="0">
                <a:srgbClr val="B0B9BF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0" y="1"/>
            <a:ext cx="9144000" cy="3964781"/>
          </a:xfrm>
          <a:prstGeom prst="rect">
            <a:avLst/>
          </a:prstGeom>
          <a:gradFill>
            <a:gsLst>
              <a:gs pos="0">
                <a:srgbClr val="0F73C3"/>
              </a:gs>
              <a:gs pos="100000">
                <a:srgbClr val="00B6F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368509" y="4172094"/>
            <a:ext cx="7990487" cy="73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2800" baseline="0">
                <a:solidFill>
                  <a:srgbClr val="00B6F1"/>
                </a:solidFill>
              </a:defRPr>
            </a:lvl1pPr>
          </a:lstStyle>
          <a:p>
            <a:pPr lvl="0"/>
            <a:r>
              <a:rPr lang="en-US" dirty="0"/>
              <a:t>Subtitle/Tagline</a:t>
            </a:r>
            <a:br>
              <a:rPr lang="en-US" dirty="0"/>
            </a:br>
            <a:r>
              <a:rPr lang="en-US" dirty="0"/>
              <a:t>will go here</a:t>
            </a:r>
          </a:p>
        </p:txBody>
      </p:sp>
      <p:sp>
        <p:nvSpPr>
          <p:cNvPr id="3" name="Parallelogram 2"/>
          <p:cNvSpPr/>
          <p:nvPr userDrawn="1"/>
        </p:nvSpPr>
        <p:spPr>
          <a:xfrm>
            <a:off x="2971802" y="0"/>
            <a:ext cx="9925049" cy="3632495"/>
          </a:xfrm>
          <a:prstGeom prst="parallelogram">
            <a:avLst>
              <a:gd name="adj" fmla="val 65520"/>
            </a:avLst>
          </a:prstGeom>
          <a:gradFill>
            <a:gsLst>
              <a:gs pos="0">
                <a:srgbClr val="0F73C3"/>
              </a:gs>
              <a:gs pos="100000">
                <a:srgbClr val="00B6F1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22780" y="2734069"/>
            <a:ext cx="6992420" cy="1014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ts val="6200"/>
              </a:lnSpc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026" y="4909557"/>
            <a:ext cx="347135" cy="183460"/>
          </a:xfrm>
          <a:prstGeom prst="rect">
            <a:avLst/>
          </a:prstGeom>
          <a:effectLst/>
        </p:spPr>
      </p:pic>
      <p:sp>
        <p:nvSpPr>
          <p:cNvPr id="11" name="Rectangle 10"/>
          <p:cNvSpPr/>
          <p:nvPr userDrawn="1"/>
        </p:nvSpPr>
        <p:spPr>
          <a:xfrm>
            <a:off x="0" y="5116870"/>
            <a:ext cx="9144000" cy="34289"/>
          </a:xfrm>
          <a:prstGeom prst="rect">
            <a:avLst/>
          </a:prstGeom>
          <a:solidFill>
            <a:srgbClr val="00B6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4" descr="QTM_Logo_whit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275" y="216694"/>
            <a:ext cx="1416050" cy="15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190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1"/>
          <p:cNvGrpSpPr>
            <a:grpSpLocks/>
          </p:cNvGrpSpPr>
          <p:nvPr/>
        </p:nvGrpSpPr>
        <p:grpSpPr bwMode="auto">
          <a:xfrm>
            <a:off x="400050" y="438150"/>
            <a:ext cx="8345488" cy="407988"/>
            <a:chOff x="400778" y="438150"/>
            <a:chExt cx="8343994" cy="408049"/>
          </a:xfrm>
        </p:grpSpPr>
        <p:sp>
          <p:nvSpPr>
            <p:cNvPr id="12" name="Rectangle 11"/>
            <p:cNvSpPr/>
            <p:nvPr userDrawn="1"/>
          </p:nvSpPr>
          <p:spPr>
            <a:xfrm>
              <a:off x="400778" y="827146"/>
              <a:ext cx="8343994" cy="19053"/>
            </a:xfrm>
            <a:prstGeom prst="rect">
              <a:avLst/>
            </a:prstGeom>
            <a:solidFill>
              <a:srgbClr val="0F7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032" name="Picture 12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5837" y="438150"/>
              <a:ext cx="325737" cy="232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Title Placeholder 23"/>
          <p:cNvSpPr>
            <a:spLocks noGrp="1"/>
          </p:cNvSpPr>
          <p:nvPr>
            <p:ph type="title"/>
          </p:nvPr>
        </p:nvSpPr>
        <p:spPr bwMode="auto">
          <a:xfrm>
            <a:off x="365125" y="57150"/>
            <a:ext cx="78644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" name="Slide Number Placeholder 27"/>
          <p:cNvSpPr txBox="1">
            <a:spLocks/>
          </p:cNvSpPr>
          <p:nvPr/>
        </p:nvSpPr>
        <p:spPr>
          <a:xfrm>
            <a:off x="8448675" y="4772025"/>
            <a:ext cx="390525" cy="24606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marR="0" indent="0" algn="ctr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fld id="{9B86059C-0B7F-F140-9E3F-CD83B681D04B}" type="slidenum">
              <a:rPr lang="en-US" smtClean="0">
                <a:solidFill>
                  <a:srgbClr val="898989"/>
                </a:solidFill>
                <a:latin typeface="Calibri" panose="020F0502020204030204" pitchFamily="34" charset="0"/>
              </a:rPr>
              <a:pPr>
                <a:lnSpc>
                  <a:spcPct val="100000"/>
                </a:lnSpc>
                <a:defRPr/>
              </a:pPr>
              <a:t>‹#›</a:t>
            </a:fld>
            <a:endParaRPr lang="en-US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Footer Placeholder 4"/>
          <p:cNvSpPr txBox="1">
            <a:spLocks/>
          </p:cNvSpPr>
          <p:nvPr/>
        </p:nvSpPr>
        <p:spPr>
          <a:xfrm>
            <a:off x="5562600" y="4772025"/>
            <a:ext cx="2889250" cy="24606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8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dirty="0">
                <a:solidFill>
                  <a:srgbClr val="898989"/>
                </a:solidFill>
                <a:latin typeface="Calibri" panose="020F0502020204030204" pitchFamily="34" charset="0"/>
              </a:rPr>
              <a:t>© </a:t>
            </a:r>
            <a:r>
              <a:rPr dirty="0" smtClean="0">
                <a:solidFill>
                  <a:srgbClr val="898989"/>
                </a:solidFill>
                <a:latin typeface="Calibri" panose="020F0502020204030204" pitchFamily="34" charset="0"/>
              </a:rPr>
              <a:t>201</a:t>
            </a:r>
            <a:r>
              <a:rPr 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7</a:t>
            </a:r>
            <a:r>
              <a:rPr dirty="0" smtClean="0">
                <a:solidFill>
                  <a:srgbClr val="898989"/>
                </a:solidFill>
                <a:latin typeface="Calibri" panose="020F0502020204030204" pitchFamily="34" charset="0"/>
              </a:rPr>
              <a:t> </a:t>
            </a:r>
            <a:r>
              <a:rPr dirty="0">
                <a:solidFill>
                  <a:srgbClr val="898989"/>
                </a:solidFill>
                <a:latin typeface="Calibri" panose="020F0502020204030204" pitchFamily="34" charset="0"/>
              </a:rPr>
              <a:t>Quantum Corporation | </a:t>
            </a:r>
            <a:r>
              <a:rPr i="1" dirty="0">
                <a:solidFill>
                  <a:srgbClr val="898989"/>
                </a:solidFill>
                <a:latin typeface="Calibri" panose="020F0502020204030204" pitchFamily="34" charset="0"/>
              </a:rPr>
              <a:t>Company Confidential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00050" y="1200150"/>
            <a:ext cx="828675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09" r:id="rId2"/>
    <p:sldLayoutId id="2147483710" r:id="rId3"/>
    <p:sldLayoutId id="2147483714" r:id="rId4"/>
    <p:sldLayoutId id="2147483711" r:id="rId5"/>
    <p:sldLayoutId id="2147483712" r:id="rId6"/>
    <p:sldLayoutId id="2147483715" r:id="rId7"/>
    <p:sldLayoutId id="2147483716" r:id="rId8"/>
    <p:sldLayoutId id="2147483742" r:id="rId9"/>
    <p:sldLayoutId id="2147483745" r:id="rId10"/>
    <p:sldLayoutId id="2147483746" r:id="rId11"/>
  </p:sldLayoutIdLst>
  <p:txStyles>
    <p:titleStyle>
      <a:lvl1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lang="en-US" sz="2400" b="1" kern="1200" dirty="0">
          <a:solidFill>
            <a:srgbClr val="0F73C3"/>
          </a:solidFill>
          <a:latin typeface="Calibri" panose="020F0502020204030204" pitchFamily="34" charset="0"/>
          <a:ea typeface="ＭＳ Ｐゴシック" charset="0"/>
          <a:cs typeface="ＭＳ Ｐゴシック" charset="0"/>
        </a:defRPr>
      </a:lvl1pPr>
      <a:lvl2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27013" indent="-227013" algn="l" rtl="0" eaLnBrk="1" fontAlgn="base" hangingPunct="1">
        <a:spcBef>
          <a:spcPts val="300"/>
        </a:spcBef>
        <a:spcAft>
          <a:spcPts val="300"/>
        </a:spcAft>
        <a:buSzPct val="95000"/>
        <a:buBlip>
          <a:blip r:embed="rId14"/>
        </a:buBlip>
        <a:defRPr lang="en-US" sz="2000" kern="1200" dirty="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ＭＳ Ｐゴシック" charset="0"/>
        </a:defRPr>
      </a:lvl1pPr>
      <a:lvl2pPr marL="569913" indent="-171450" algn="l" rtl="0" eaLnBrk="1" fontAlgn="base" hangingPunct="1">
        <a:spcBef>
          <a:spcPct val="0"/>
        </a:spcBef>
        <a:spcAft>
          <a:spcPts val="200"/>
        </a:spcAft>
        <a:buClr>
          <a:srgbClr val="0F73C3"/>
        </a:buClr>
        <a:buSzPct val="95000"/>
        <a:buFont typeface="Arial" charset="0"/>
        <a:buChar char="–"/>
        <a:defRPr sz="16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2pPr>
      <a:lvl3pPr marL="858838" indent="-173038" algn="l" rtl="0" eaLnBrk="1" fontAlgn="base" hangingPunct="1">
        <a:spcBef>
          <a:spcPts val="200"/>
        </a:spcBef>
        <a:spcAft>
          <a:spcPts val="200"/>
        </a:spcAft>
        <a:buClr>
          <a:srgbClr val="0F73C3"/>
        </a:buClr>
        <a:buFont typeface="Wingdings" charset="0"/>
        <a:buChar char="§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3pPr>
      <a:lvl4pPr marL="1084263" indent="-109538" algn="l" rtl="0" eaLnBrk="1" fontAlgn="base" hangingPunct="1">
        <a:spcBef>
          <a:spcPts val="200"/>
        </a:spcBef>
        <a:spcAft>
          <a:spcPts val="200"/>
        </a:spcAft>
        <a:buClr>
          <a:srgbClr val="0F73C3"/>
        </a:buClr>
        <a:buFont typeface="Arial" charset="0"/>
        <a:buChar char="•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4pPr>
      <a:lvl5pPr marL="1255713" indent="-109538" algn="l" rtl="0" eaLnBrk="1" fontAlgn="base" hangingPunct="1">
        <a:spcBef>
          <a:spcPts val="200"/>
        </a:spcBef>
        <a:spcAft>
          <a:spcPts val="200"/>
        </a:spcAft>
        <a:buClr>
          <a:srgbClr val="0F73C3"/>
        </a:buClr>
        <a:buFont typeface="Arial" charset="0"/>
        <a:buChar char="»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454545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1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qsupport.quantum.com/kb/flare/Content/Sandbox/Infinidat/onlinehelpIBA/default.htm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user/QuantumKnowHow?blend=1&amp;ob=0" TargetMode="External"/><Relationship Id="rId4" Type="http://schemas.openxmlformats.org/officeDocument/2006/relationships/hyperlink" Target="http://scl.quantum.com/?C=76479" TargetMode="External"/><Relationship Id="rId5" Type="http://schemas.openxmlformats.org/officeDocument/2006/relationships/hyperlink" Target="http://scl.quantum.com/?C=76394" TargetMode="External"/><Relationship Id="rId6" Type="http://schemas.openxmlformats.org/officeDocument/2006/relationships/hyperlink" Target="http://scl.quantum.com/?C=76166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qsupport.quantum.com/kb/flare/Content/dxi/DXi6900/Center/6900_Product_Training.htm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September </a:t>
            </a:r>
            <a:r>
              <a:rPr lang="en-US" dirty="0" smtClean="0">
                <a:latin typeface="Calibri" charset="0"/>
              </a:rPr>
              <a:t>28</a:t>
            </a:r>
            <a:r>
              <a:rPr lang="en-US" baseline="30000" dirty="0" smtClean="0">
                <a:latin typeface="Calibri" charset="0"/>
              </a:rPr>
              <a:t>th</a:t>
            </a:r>
            <a:r>
              <a:rPr lang="en-US" dirty="0" smtClean="0">
                <a:latin typeface="Calibri" charset="0"/>
              </a:rPr>
              <a:t>, 2017</a:t>
            </a:r>
            <a:endParaRPr lang="en-US" dirty="0">
              <a:latin typeface="Calibri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57400" y="1992716"/>
            <a:ext cx="6705600" cy="124219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 err="1"/>
              <a:t>Infinidat</a:t>
            </a:r>
            <a:r>
              <a:rPr lang="en-US" dirty="0"/>
              <a:t> </a:t>
            </a:r>
            <a:r>
              <a:rPr lang="en-US" dirty="0" smtClean="0"/>
              <a:t>OEM TOI </a:t>
            </a:r>
            <a:r>
              <a:rPr lang="en-US" dirty="0"/>
              <a:t>for </a:t>
            </a:r>
            <a:r>
              <a:rPr lang="en-US" dirty="0" smtClean="0"/>
              <a:t>Global Service</a:t>
            </a:r>
            <a:r>
              <a:rPr lang="en-US" dirty="0"/>
              <a:t>, DXi SW </a:t>
            </a:r>
            <a:r>
              <a:rPr lang="en-US" dirty="0" err="1"/>
              <a:t>ver</a:t>
            </a:r>
            <a:r>
              <a:rPr lang="en-US" dirty="0"/>
              <a:t> 3.4.1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IBA </a:t>
            </a:r>
            <a:r>
              <a:rPr lang="en-US" dirty="0" err="1"/>
              <a:t>DXi</a:t>
            </a:r>
            <a:r>
              <a:rPr lang="en-US" dirty="0"/>
              <a:t> SW version 3.4.1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type="body" idx="1"/>
          </p:nvPr>
        </p:nvSpPr>
        <p:spPr>
          <a:xfrm>
            <a:off x="365760" y="907471"/>
            <a:ext cx="8286023" cy="4072025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Quantum engineering provided binaries but </a:t>
            </a:r>
            <a:r>
              <a:rPr lang="en-US" dirty="0" err="1"/>
              <a:t>Infinidat</a:t>
            </a:r>
            <a:r>
              <a:rPr lang="en-US" dirty="0"/>
              <a:t> engineering modified configuration:</a:t>
            </a:r>
          </a:p>
          <a:p>
            <a:pPr lvl="1"/>
            <a:r>
              <a:rPr lang="en-US" dirty="0"/>
              <a:t>boot from the </a:t>
            </a:r>
            <a:r>
              <a:rPr lang="en-US" dirty="0" err="1"/>
              <a:t>iBOS</a:t>
            </a:r>
            <a:r>
              <a:rPr lang="en-US" dirty="0"/>
              <a:t> LUNs, no HDD in the node</a:t>
            </a:r>
          </a:p>
          <a:p>
            <a:pPr lvl="1"/>
            <a:r>
              <a:rPr lang="en-US" dirty="0" err="1"/>
              <a:t>Infinidat</a:t>
            </a:r>
            <a:r>
              <a:rPr lang="en-US" dirty="0"/>
              <a:t> runs some post-install scripts to further integrate the DDE into the IBOX. </a:t>
            </a:r>
            <a:br>
              <a:rPr lang="en-US" dirty="0"/>
            </a:br>
            <a:r>
              <a:rPr lang="en-US" dirty="0"/>
              <a:t>(That is outside of Quantum’s visibility, </a:t>
            </a:r>
            <a:r>
              <a:rPr lang="en-US" dirty="0" err="1"/>
              <a:t>Infinidat</a:t>
            </a:r>
            <a:r>
              <a:rPr lang="en-US" dirty="0"/>
              <a:t> owns that part.)</a:t>
            </a:r>
          </a:p>
          <a:p>
            <a:r>
              <a:rPr lang="en-US" dirty="0"/>
              <a:t>*FW (and yum) are technically possible, but are handled by </a:t>
            </a:r>
            <a:r>
              <a:rPr lang="en-US" dirty="0" err="1"/>
              <a:t>Infinidat</a:t>
            </a:r>
            <a:r>
              <a:rPr lang="en-US" dirty="0"/>
              <a:t> technicians instead of the end-user.  YUM upgrades (polling) disabled in </a:t>
            </a:r>
            <a:r>
              <a:rPr lang="en-US" dirty="0" err="1"/>
              <a:t>DXi</a:t>
            </a:r>
            <a:r>
              <a:rPr lang="en-US" dirty="0"/>
              <a:t> SW.  Utilities &gt; Firmware upgrade available via GUI for Service users.</a:t>
            </a:r>
          </a:p>
          <a:p>
            <a:pPr marL="227013" lvl="1" indent="-227013">
              <a:spcBef>
                <a:spcPts val="300"/>
              </a:spcBef>
              <a:spcAft>
                <a:spcPts val="300"/>
              </a:spcAft>
              <a:buBlip>
                <a:blip r:embed="rId2"/>
              </a:buBlip>
            </a:pPr>
            <a:r>
              <a:rPr lang="en-US" sz="2000" dirty="0">
                <a:cs typeface="ＭＳ Ｐゴシック" charset="0"/>
              </a:rPr>
              <a:t>What happens if a second DDE tries to access a LUN which is used by another DDE?</a:t>
            </a:r>
          </a:p>
          <a:p>
            <a:pPr lvl="1"/>
            <a:r>
              <a:rPr lang="en-US" dirty="0"/>
              <a:t>Prevented by the proper </a:t>
            </a:r>
            <a:r>
              <a:rPr lang="en-US" dirty="0" err="1"/>
              <a:t>LunTable</a:t>
            </a:r>
            <a:r>
              <a:rPr lang="en-US" dirty="0"/>
              <a:t> and </a:t>
            </a:r>
            <a:r>
              <a:rPr lang="en-US" dirty="0" err="1"/>
              <a:t>Lables</a:t>
            </a:r>
            <a:r>
              <a:rPr lang="en-US" dirty="0"/>
              <a:t>, e.g. </a:t>
            </a:r>
            <a:r>
              <a:rPr lang="en-US" dirty="0" err="1"/>
              <a:t>Infinidat</a:t>
            </a:r>
            <a:r>
              <a:rPr lang="en-US" dirty="0"/>
              <a:t> technicians configure it for the user, and use</a:t>
            </a:r>
          </a:p>
          <a:p>
            <a:pPr lvl="1"/>
            <a:r>
              <a:rPr lang="en-US" dirty="0"/>
              <a:t>Names like DDE1_BPMD_1, DDE2_BPMD_1 etc.</a:t>
            </a:r>
          </a:p>
          <a:p>
            <a:pPr lvl="1"/>
            <a:r>
              <a:rPr lang="en-US" dirty="0"/>
              <a:t>Also on the </a:t>
            </a:r>
            <a:r>
              <a:rPr lang="en-US" dirty="0" err="1"/>
              <a:t>iBOX</a:t>
            </a:r>
            <a:r>
              <a:rPr lang="en-US" dirty="0"/>
              <a:t> one has to map LUNs to specific FC ports, and they use a FC switch, which might have zoning as well.</a:t>
            </a:r>
          </a:p>
          <a:p>
            <a:pPr lvl="1"/>
            <a:r>
              <a:rPr lang="en-US" dirty="0"/>
              <a:t>This is all done by </a:t>
            </a:r>
            <a:r>
              <a:rPr lang="en-US" dirty="0" err="1"/>
              <a:t>Infinidat</a:t>
            </a:r>
            <a:r>
              <a:rPr lang="en-US" dirty="0"/>
              <a:t> service people, not end-users.</a:t>
            </a:r>
          </a:p>
          <a:p>
            <a:pPr lvl="0"/>
            <a:r>
              <a:rPr lang="en-US" dirty="0"/>
              <a:t>Bugzilla Support (for 3.4.1)</a:t>
            </a:r>
          </a:p>
          <a:p>
            <a:pPr lvl="1"/>
            <a:r>
              <a:rPr lang="en-US" dirty="0"/>
              <a:t>Flags: </a:t>
            </a:r>
            <a:r>
              <a:rPr lang="en-US" dirty="0" err="1"/>
              <a:t>IBA_Approval</a:t>
            </a:r>
            <a:r>
              <a:rPr lang="en-US" dirty="0"/>
              <a:t> +; </a:t>
            </a:r>
            <a:r>
              <a:rPr lang="en-US" dirty="0" err="1"/>
              <a:t>IBA_Verification</a:t>
            </a:r>
            <a:r>
              <a:rPr lang="en-US" dirty="0"/>
              <a:t> + (or ?)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825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22514"/>
            <a:ext cx="7863840" cy="688086"/>
          </a:xfrm>
        </p:spPr>
        <p:txBody>
          <a:bodyPr/>
          <a:lstStyle/>
          <a:p>
            <a:r>
              <a:rPr lang="en-US" dirty="0"/>
              <a:t>IBA </a:t>
            </a:r>
            <a:r>
              <a:rPr lang="en-US" dirty="0" err="1"/>
              <a:t>StorNext</a:t>
            </a:r>
            <a:r>
              <a:rPr lang="en-US" dirty="0"/>
              <a:t> Configuration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type="body" idx="1"/>
          </p:nvPr>
        </p:nvSpPr>
        <p:spPr>
          <a:xfrm>
            <a:off x="-56423" y="1066800"/>
            <a:ext cx="8286023" cy="1960417"/>
          </a:xfrm>
        </p:spPr>
        <p:txBody>
          <a:bodyPr>
            <a:normAutofit fontScale="55000" lnSpcReduction="20000"/>
          </a:bodyPr>
          <a:lstStyle/>
          <a:p>
            <a:pPr lvl="1"/>
            <a:r>
              <a:rPr lang="en-US" sz="3100" dirty="0" err="1"/>
              <a:t>Stornext</a:t>
            </a:r>
            <a:r>
              <a:rPr lang="en-US" sz="3100" dirty="0"/>
              <a:t> configuration on boot (after install) relies on </a:t>
            </a:r>
            <a:r>
              <a:rPr lang="en-US" sz="3100" dirty="0" err="1"/>
              <a:t>iBOX</a:t>
            </a:r>
            <a:r>
              <a:rPr lang="en-US" sz="3100" dirty="0"/>
              <a:t> LUN names to figure out which LUN can be used for what purpose.  The following was arranged by </a:t>
            </a:r>
            <a:r>
              <a:rPr lang="en-US" sz="3100" dirty="0" err="1"/>
              <a:t>Infinidat</a:t>
            </a:r>
            <a:r>
              <a:rPr lang="en-US" sz="3100" dirty="0"/>
              <a:t>:</a:t>
            </a:r>
          </a:p>
          <a:p>
            <a:pPr lvl="2"/>
            <a:r>
              <a:rPr lang="en-US" sz="2600" dirty="0" err="1"/>
              <a:t>iBOX</a:t>
            </a:r>
            <a:r>
              <a:rPr lang="en-US" sz="2600" dirty="0"/>
              <a:t> can support 1, 2 or even 3 </a:t>
            </a:r>
            <a:r>
              <a:rPr lang="en-US" sz="2600" dirty="0" err="1"/>
              <a:t>DXi</a:t>
            </a:r>
            <a:r>
              <a:rPr lang="en-US" sz="2600" dirty="0"/>
              <a:t> node, and </a:t>
            </a:r>
            <a:r>
              <a:rPr lang="en-US" sz="2600" dirty="0" err="1"/>
              <a:t>iBOX</a:t>
            </a:r>
            <a:r>
              <a:rPr lang="en-US" sz="2600" dirty="0"/>
              <a:t> can have many, many LUNs.</a:t>
            </a:r>
          </a:p>
          <a:p>
            <a:pPr lvl="2"/>
            <a:r>
              <a:rPr lang="en-US" sz="2600" dirty="0" err="1"/>
              <a:t>iBOX</a:t>
            </a:r>
            <a:r>
              <a:rPr lang="en-US" sz="2600" dirty="0"/>
              <a:t> setup, LUN creation is handled by </a:t>
            </a:r>
            <a:r>
              <a:rPr lang="en-US" sz="2600" dirty="0" err="1"/>
              <a:t>Infinidat</a:t>
            </a:r>
            <a:r>
              <a:rPr lang="en-US" sz="2600" dirty="0"/>
              <a:t>.</a:t>
            </a:r>
          </a:p>
          <a:p>
            <a:pPr lvl="2"/>
            <a:r>
              <a:rPr lang="en-US" sz="2600" dirty="0"/>
              <a:t>On </a:t>
            </a:r>
            <a:r>
              <a:rPr lang="en-US" sz="2600" dirty="0" err="1"/>
              <a:t>DXi</a:t>
            </a:r>
            <a:r>
              <a:rPr lang="en-US" sz="2600" dirty="0"/>
              <a:t> side /opt/DXi/RAID/LunTable.sh creates a </a:t>
            </a:r>
            <a:r>
              <a:rPr lang="en-US" sz="2600" dirty="0" err="1"/>
              <a:t>LunTable</a:t>
            </a:r>
            <a:r>
              <a:rPr lang="en-US" sz="2600" dirty="0"/>
              <a:t> file, with all LUNs found, serial number, and </a:t>
            </a:r>
            <a:r>
              <a:rPr lang="en-US" sz="2600" dirty="0" err="1"/>
              <a:t>iBOX</a:t>
            </a:r>
            <a:r>
              <a:rPr lang="en-US" sz="2600" dirty="0"/>
              <a:t> names. The </a:t>
            </a:r>
            <a:r>
              <a:rPr lang="en-US" sz="2600" dirty="0" err="1"/>
              <a:t>LunTable</a:t>
            </a:r>
            <a:r>
              <a:rPr lang="en-US" sz="2600" dirty="0"/>
              <a:t> can be changed to limit which LUNs to use.</a:t>
            </a:r>
          </a:p>
          <a:p>
            <a:pPr lvl="2"/>
            <a:r>
              <a:rPr lang="en-US" sz="2600" dirty="0"/>
              <a:t>This table is used by all </a:t>
            </a:r>
            <a:r>
              <a:rPr lang="en-US" sz="2600" dirty="0" err="1"/>
              <a:t>DXi</a:t>
            </a:r>
            <a:r>
              <a:rPr lang="en-US" sz="2600" dirty="0"/>
              <a:t> configuration tools to create </a:t>
            </a:r>
            <a:r>
              <a:rPr lang="en-US" sz="2600" dirty="0" err="1"/>
              <a:t>Stornext</a:t>
            </a:r>
            <a:r>
              <a:rPr lang="en-US" sz="2600" dirty="0"/>
              <a:t> configuration files.</a:t>
            </a:r>
          </a:p>
          <a:p>
            <a:pPr marL="227013" lvl="1" indent="-227013">
              <a:spcBef>
                <a:spcPts val="300"/>
              </a:spcBef>
              <a:spcAft>
                <a:spcPts val="300"/>
              </a:spcAft>
              <a:buBlip>
                <a:blip r:embed="rId2"/>
              </a:buBlip>
            </a:pPr>
            <a:endParaRPr lang="en-US" sz="4800" dirty="0">
              <a:cs typeface="ＭＳ Ｐゴシック" charset="0"/>
            </a:endParaRPr>
          </a:p>
          <a:p>
            <a:pPr marL="227013" lvl="1" indent="-227013">
              <a:spcBef>
                <a:spcPts val="300"/>
              </a:spcBef>
              <a:spcAft>
                <a:spcPts val="300"/>
              </a:spcAft>
              <a:buBlip>
                <a:blip r:embed="rId2"/>
              </a:buBlip>
            </a:pPr>
            <a:endParaRPr lang="en-US" sz="4800" dirty="0">
              <a:cs typeface="ＭＳ Ｐゴシック" charset="0"/>
            </a:endParaRPr>
          </a:p>
          <a:p>
            <a:pPr marL="685800" lvl="1" indent="-685800">
              <a:spcBef>
                <a:spcPts val="300"/>
              </a:spcBef>
              <a:spcAft>
                <a:spcPts val="300"/>
              </a:spcAft>
            </a:pPr>
            <a:endParaRPr lang="en-US" sz="4800" dirty="0">
              <a:cs typeface="ＭＳ Ｐゴシック" charset="0"/>
            </a:endParaRPr>
          </a:p>
          <a:p>
            <a:pPr marL="685800" lvl="1" indent="-685800">
              <a:spcBef>
                <a:spcPts val="300"/>
              </a:spcBef>
              <a:spcAft>
                <a:spcPts val="300"/>
              </a:spcAft>
            </a:pPr>
            <a:endParaRPr lang="en-US" sz="4800" dirty="0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672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22514"/>
            <a:ext cx="7863840" cy="688086"/>
          </a:xfrm>
        </p:spPr>
        <p:txBody>
          <a:bodyPr/>
          <a:lstStyle/>
          <a:p>
            <a:r>
              <a:rPr lang="en-US" dirty="0" err="1"/>
              <a:t>StorNext</a:t>
            </a:r>
            <a:r>
              <a:rPr lang="en-US" dirty="0"/>
              <a:t> Configuration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type="body" idx="1"/>
          </p:nvPr>
        </p:nvSpPr>
        <p:spPr>
          <a:xfrm>
            <a:off x="365760" y="890389"/>
            <a:ext cx="8286023" cy="4166520"/>
          </a:xfrm>
        </p:spPr>
        <p:txBody>
          <a:bodyPr>
            <a:normAutofit fontScale="40000" lnSpcReduction="20000"/>
          </a:bodyPr>
          <a:lstStyle/>
          <a:p>
            <a:pPr marL="227013" lvl="1" indent="-227013">
              <a:spcBef>
                <a:spcPts val="300"/>
              </a:spcBef>
              <a:spcAft>
                <a:spcPts val="300"/>
              </a:spcAft>
              <a:buBlip>
                <a:blip r:embed="rId3"/>
              </a:buBlip>
            </a:pPr>
            <a:r>
              <a:rPr lang="en-US" sz="4400" dirty="0">
                <a:cs typeface="ＭＳ Ｐゴシック" charset="0"/>
              </a:rPr>
              <a:t>Naming conventions for this LUN’s for data metadata, boot etc.  For </a:t>
            </a:r>
            <a:r>
              <a:rPr lang="en-US" sz="4400" dirty="0" err="1">
                <a:cs typeface="ＭＳ Ｐゴシック" charset="0"/>
              </a:rPr>
              <a:t>Stornext</a:t>
            </a:r>
            <a:r>
              <a:rPr lang="en-US" sz="4400" dirty="0">
                <a:cs typeface="ＭＳ Ｐゴシック" charset="0"/>
              </a:rPr>
              <a:t> labels, similar as for 6900-S:</a:t>
            </a:r>
          </a:p>
          <a:p>
            <a:pPr marL="227013" lvl="1" indent="-227013">
              <a:spcBef>
                <a:spcPts val="300"/>
              </a:spcBef>
              <a:spcAft>
                <a:spcPts val="300"/>
              </a:spcAft>
              <a:buBlip>
                <a:blip r:embed="rId3"/>
              </a:buBlip>
            </a:pPr>
            <a:endParaRPr lang="en-US" sz="4400" dirty="0">
              <a:cs typeface="ＭＳ Ｐゴシック" charset="0"/>
            </a:endParaRPr>
          </a:p>
          <a:p>
            <a:pPr marL="227013" lvl="1" indent="-227013">
              <a:spcBef>
                <a:spcPts val="300"/>
              </a:spcBef>
              <a:spcAft>
                <a:spcPts val="300"/>
              </a:spcAft>
              <a:buBlip>
                <a:blip r:embed="rId3"/>
              </a:buBlip>
            </a:pPr>
            <a:endParaRPr lang="en-US" sz="4800" dirty="0">
              <a:cs typeface="ＭＳ Ｐゴシック" charset="0"/>
            </a:endParaRPr>
          </a:p>
          <a:p>
            <a:pPr marL="227013" lvl="1" indent="-227013">
              <a:spcBef>
                <a:spcPts val="300"/>
              </a:spcBef>
              <a:spcAft>
                <a:spcPts val="300"/>
              </a:spcAft>
              <a:buBlip>
                <a:blip r:embed="rId3"/>
              </a:buBlip>
            </a:pPr>
            <a:endParaRPr lang="en-US" sz="4800" dirty="0">
              <a:cs typeface="ＭＳ Ｐゴシック" charset="0"/>
            </a:endParaRPr>
          </a:p>
          <a:p>
            <a:pPr marL="685800" lvl="1" indent="-685800">
              <a:spcBef>
                <a:spcPts val="300"/>
              </a:spcBef>
              <a:spcAft>
                <a:spcPts val="300"/>
              </a:spcAft>
            </a:pPr>
            <a:endParaRPr lang="en-US" sz="4800" dirty="0">
              <a:cs typeface="ＭＳ Ｐゴシック" charset="0"/>
            </a:endParaRPr>
          </a:p>
          <a:p>
            <a:pPr marL="0" lvl="1" indent="0">
              <a:spcBef>
                <a:spcPts val="300"/>
              </a:spcBef>
              <a:spcAft>
                <a:spcPts val="300"/>
              </a:spcAft>
              <a:buNone/>
            </a:pPr>
            <a:endParaRPr lang="en-US" sz="4800" dirty="0">
              <a:cs typeface="ＭＳ Ｐゴシック" charset="0"/>
            </a:endParaRPr>
          </a:p>
          <a:p>
            <a:pPr lvl="1"/>
            <a:r>
              <a:rPr lang="en-US" sz="4000" dirty="0"/>
              <a:t>There should be 1 or more bulk-data LUNs, use  any  name,  each . </a:t>
            </a:r>
          </a:p>
          <a:p>
            <a:pPr lvl="2"/>
            <a:r>
              <a:rPr lang="en-US" sz="3800" dirty="0"/>
              <a:t>LUN  must  be  larger   than  1  </a:t>
            </a:r>
            <a:r>
              <a:rPr lang="en-US" sz="3800" dirty="0" err="1"/>
              <a:t>TiB</a:t>
            </a:r>
            <a:r>
              <a:rPr lang="en-US" sz="3800" dirty="0"/>
              <a:t>.  </a:t>
            </a:r>
          </a:p>
          <a:p>
            <a:pPr lvl="2"/>
            <a:r>
              <a:rPr lang="en-US" sz="3800" dirty="0"/>
              <a:t>We have been testing mostly with 6 or 12 such bulk-data LUNs.</a:t>
            </a:r>
          </a:p>
          <a:p>
            <a:pPr lvl="1"/>
            <a:r>
              <a:rPr lang="en-US" sz="4000" dirty="0"/>
              <a:t> The metadata LUN must have names that contain the above Name strings, so  that  the  </a:t>
            </a:r>
            <a:r>
              <a:rPr lang="en-US" sz="4000" dirty="0" err="1"/>
              <a:t>DXi</a:t>
            </a:r>
            <a:r>
              <a:rPr lang="en-US" sz="4000" dirty="0"/>
              <a:t> software can recognize the LUN, and use it for the right purpose. </a:t>
            </a:r>
          </a:p>
          <a:p>
            <a:pPr lvl="2"/>
            <a:r>
              <a:rPr lang="en-US" sz="3800" dirty="0"/>
              <a:t>(if multiple </a:t>
            </a:r>
            <a:r>
              <a:rPr lang="en-US" sz="3800" dirty="0" err="1"/>
              <a:t>dedup</a:t>
            </a:r>
            <a:r>
              <a:rPr lang="en-US" sz="3800" dirty="0"/>
              <a:t> nodes  are  on    the  same  </a:t>
            </a:r>
            <a:r>
              <a:rPr lang="en-US" sz="3800" dirty="0" err="1"/>
              <a:t>iBOX</a:t>
            </a:r>
            <a:r>
              <a:rPr lang="en-US" sz="3800" dirty="0"/>
              <a:t>,  one  could  use  names  like "DN-1-BDSS_JRN".)</a:t>
            </a:r>
          </a:p>
          <a:p>
            <a:pPr lvl="1"/>
            <a:r>
              <a:rPr lang="en-US" sz="4000" dirty="0"/>
              <a:t>What we can see if the </a:t>
            </a:r>
            <a:r>
              <a:rPr lang="en-US" sz="4000" dirty="0" err="1"/>
              <a:t>Luntable</a:t>
            </a:r>
            <a:r>
              <a:rPr lang="en-US" sz="4000" dirty="0"/>
              <a:t> file is corrupt (RAS ticket)?  </a:t>
            </a:r>
            <a:r>
              <a:rPr lang="en-US" sz="4000" dirty="0" err="1"/>
              <a:t>LunTable</a:t>
            </a:r>
            <a:r>
              <a:rPr lang="en-US" sz="4000" dirty="0"/>
              <a:t> is only used during initial </a:t>
            </a:r>
            <a:r>
              <a:rPr lang="en-US" sz="4000" dirty="0" err="1"/>
              <a:t>Stornext</a:t>
            </a:r>
            <a:r>
              <a:rPr lang="en-US" sz="4000" dirty="0"/>
              <a:t> filesystem creation. Normal file like all other files on boot drives.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2628398"/>
              </p:ext>
            </p:extLst>
          </p:nvPr>
        </p:nvGraphicFramePr>
        <p:xfrm>
          <a:off x="1043908" y="1455540"/>
          <a:ext cx="3870993" cy="1222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Worksheet" r:id="rId4" imgW="4076755" imgH="1287691" progId="Excel.Sheet.12">
                  <p:embed/>
                </p:oleObj>
              </mc:Choice>
              <mc:Fallback>
                <p:oleObj name="Worksheet" r:id="rId4" imgW="4076755" imgH="1287691" progId="Excel.Sheet.12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43908" y="1455540"/>
                        <a:ext cx="3870993" cy="12224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8597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IBA Passwords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type="body" idx="1"/>
          </p:nvPr>
        </p:nvSpPr>
        <p:spPr>
          <a:xfrm>
            <a:off x="365760" y="994298"/>
            <a:ext cx="8286023" cy="3950563"/>
          </a:xfrm>
        </p:spPr>
        <p:txBody>
          <a:bodyPr>
            <a:normAutofit/>
          </a:bodyPr>
          <a:lstStyle/>
          <a:p>
            <a:r>
              <a:rPr lang="en-US" dirty="0" err="1"/>
              <a:t>Infinidat</a:t>
            </a:r>
            <a:r>
              <a:rPr lang="en-US" dirty="0"/>
              <a:t> chose to use the same password for everything</a:t>
            </a:r>
          </a:p>
          <a:p>
            <a:pPr lvl="1"/>
            <a:r>
              <a:rPr lang="en-US" dirty="0"/>
              <a:t>Root login </a:t>
            </a:r>
            <a:r>
              <a:rPr lang="en-US" dirty="0">
                <a:solidFill>
                  <a:schemeClr val="tx1"/>
                </a:solidFill>
              </a:rPr>
              <a:t>is disabled</a:t>
            </a:r>
          </a:p>
          <a:p>
            <a:pPr lvl="1"/>
            <a:r>
              <a:rPr lang="en-US" dirty="0" err="1">
                <a:solidFill>
                  <a:schemeClr val="tx1"/>
                </a:solidFill>
              </a:rPr>
              <a:t>ServiceLogin</a:t>
            </a:r>
            <a:r>
              <a:rPr lang="en-US" dirty="0">
                <a:solidFill>
                  <a:schemeClr val="tx1"/>
                </a:solidFill>
              </a:rPr>
              <a:t> is enabled, but </a:t>
            </a:r>
            <a:r>
              <a:rPr lang="en-US" dirty="0" err="1">
                <a:solidFill>
                  <a:schemeClr val="tx1"/>
                </a:solidFill>
              </a:rPr>
              <a:t>Qtm</a:t>
            </a:r>
            <a:r>
              <a:rPr lang="en-US" dirty="0">
                <a:solidFill>
                  <a:schemeClr val="tx1"/>
                </a:solidFill>
              </a:rPr>
              <a:t> Service needs to work with </a:t>
            </a:r>
            <a:r>
              <a:rPr lang="en-US" dirty="0" err="1">
                <a:solidFill>
                  <a:schemeClr val="tx1"/>
                </a:solidFill>
              </a:rPr>
              <a:t>Infinidat</a:t>
            </a:r>
            <a:r>
              <a:rPr lang="en-US" dirty="0">
                <a:solidFill>
                  <a:schemeClr val="tx1"/>
                </a:solidFill>
              </a:rPr>
              <a:t> Support to access the DDE</a:t>
            </a:r>
          </a:p>
          <a:p>
            <a:pPr lvl="1"/>
            <a:r>
              <a:rPr lang="en-US" dirty="0"/>
              <a:t>BIOS, </a:t>
            </a:r>
            <a:r>
              <a:rPr lang="en-US" dirty="0" err="1"/>
              <a:t>iDRAC</a:t>
            </a:r>
            <a:endParaRPr lang="en-US" dirty="0"/>
          </a:p>
          <a:p>
            <a:pPr lvl="1"/>
            <a:r>
              <a:rPr lang="en-US" dirty="0"/>
              <a:t>GUI Service User,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$NF#N#D^T23</a:t>
            </a:r>
          </a:p>
          <a:p>
            <a:pPr lvl="1"/>
            <a:r>
              <a:rPr lang="en-US" dirty="0"/>
              <a:t>Passwords should NOT be changed by </a:t>
            </a:r>
            <a:r>
              <a:rPr lang="en-US" dirty="0" err="1"/>
              <a:t>Qtm</a:t>
            </a:r>
            <a:r>
              <a:rPr lang="en-US" dirty="0"/>
              <a:t> Service without approval from </a:t>
            </a:r>
            <a:r>
              <a:rPr lang="en-US" dirty="0" err="1"/>
              <a:t>Infinidat</a:t>
            </a:r>
            <a:r>
              <a:rPr lang="en-US" dirty="0"/>
              <a:t> Support.</a:t>
            </a:r>
          </a:p>
          <a:p>
            <a:pPr lvl="2"/>
            <a:r>
              <a:rPr lang="en-US" dirty="0"/>
              <a:t>Passwords are used by proxy code on the </a:t>
            </a:r>
            <a:r>
              <a:rPr lang="en-US" dirty="0" err="1"/>
              <a:t>Infinibox</a:t>
            </a:r>
            <a:r>
              <a:rPr lang="en-US" dirty="0"/>
              <a:t> to log into the DDE GUI via Rest WS.  Changing GUI passwords will break the connectivity unless the proxy is updated as well.</a:t>
            </a:r>
          </a:p>
        </p:txBody>
      </p:sp>
    </p:spTree>
    <p:extLst>
      <p:ext uri="{BB962C8B-B14F-4D97-AF65-F5344CB8AC3E}">
        <p14:creationId xmlns:p14="http://schemas.microsoft.com/office/powerpoint/2010/main" val="3404087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Monitoring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type="body" idx="1"/>
          </p:nvPr>
        </p:nvSpPr>
        <p:spPr>
          <a:xfrm>
            <a:off x="365760" y="994298"/>
            <a:ext cx="8286023" cy="3950563"/>
          </a:xfrm>
        </p:spPr>
        <p:txBody>
          <a:bodyPr>
            <a:normAutofit/>
          </a:bodyPr>
          <a:lstStyle/>
          <a:p>
            <a:r>
              <a:rPr lang="en-US" dirty="0"/>
              <a:t>What do we monitor?</a:t>
            </a:r>
          </a:p>
          <a:p>
            <a:pPr lvl="1"/>
            <a:r>
              <a:rPr lang="en-US" dirty="0"/>
              <a:t>Only hardware in the DDE node is monitored. The usual </a:t>
            </a:r>
            <a:r>
              <a:rPr lang="en-US" dirty="0" err="1"/>
              <a:t>hwmond</a:t>
            </a:r>
            <a:r>
              <a:rPr lang="en-US" dirty="0"/>
              <a:t> is running.</a:t>
            </a:r>
          </a:p>
          <a:p>
            <a:pPr lvl="2"/>
            <a:r>
              <a:rPr lang="en-US" dirty="0"/>
              <a:t>Nothing external, storage, switches etc.</a:t>
            </a:r>
          </a:p>
          <a:p>
            <a:pPr lvl="2"/>
            <a:r>
              <a:rPr lang="en-US" dirty="0"/>
              <a:t>There are no physical disks in the node, but still has a PERC controller.</a:t>
            </a:r>
          </a:p>
          <a:p>
            <a:pPr lvl="2"/>
            <a:r>
              <a:rPr lang="en-US" dirty="0"/>
              <a:t>No SAS cards, FC HBAs instead, these are “system” ports, monitored for a link.</a:t>
            </a:r>
          </a:p>
          <a:p>
            <a:pPr lvl="2"/>
            <a:r>
              <a:rPr lang="en-US" dirty="0"/>
              <a:t>We do monitor multipath through (ironically) RAID_monitorExternal.pl</a:t>
            </a:r>
          </a:p>
          <a:p>
            <a:pPr lvl="3"/>
            <a:r>
              <a:rPr lang="en-US" dirty="0"/>
              <a:t>Will reboot if all paths to a LUN are lost.</a:t>
            </a:r>
          </a:p>
          <a:p>
            <a:pPr lvl="2"/>
            <a:r>
              <a:rPr lang="en-US" dirty="0"/>
              <a:t>Normal RAS tickets rules apply, but are sent </a:t>
            </a:r>
            <a:r>
              <a:rPr lang="en-US"/>
              <a:t>to an </a:t>
            </a:r>
            <a:r>
              <a:rPr lang="en-US" dirty="0" err="1"/>
              <a:t>Infinidat</a:t>
            </a:r>
            <a:r>
              <a:rPr lang="en-US" dirty="0"/>
              <a:t> owned server.</a:t>
            </a:r>
          </a:p>
        </p:txBody>
      </p:sp>
    </p:spTree>
    <p:extLst>
      <p:ext uri="{BB962C8B-B14F-4D97-AF65-F5344CB8AC3E}">
        <p14:creationId xmlns:p14="http://schemas.microsoft.com/office/powerpoint/2010/main" val="512083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DXi</a:t>
            </a:r>
            <a:r>
              <a:rPr lang="en-US" dirty="0"/>
              <a:t> GUI Changes for IBA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777" y="977462"/>
            <a:ext cx="8286023" cy="3831021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DXi</a:t>
            </a:r>
            <a:r>
              <a:rPr lang="en-US" dirty="0">
                <a:solidFill>
                  <a:schemeClr val="tx1"/>
                </a:solidFill>
              </a:rPr>
              <a:t> GUI is embedded in </a:t>
            </a:r>
            <a:r>
              <a:rPr lang="en-US" dirty="0" err="1">
                <a:solidFill>
                  <a:schemeClr val="tx1"/>
                </a:solidFill>
              </a:rPr>
              <a:t>Infinibox</a:t>
            </a:r>
            <a:r>
              <a:rPr lang="en-US" dirty="0">
                <a:solidFill>
                  <a:schemeClr val="tx1"/>
                </a:solidFill>
              </a:rPr>
              <a:t> GUI. 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Select DDE from </a:t>
            </a:r>
            <a:r>
              <a:rPr lang="en-US" dirty="0" err="1">
                <a:solidFill>
                  <a:schemeClr val="tx1"/>
                </a:solidFill>
              </a:rPr>
              <a:t>Infinibox</a:t>
            </a:r>
            <a:r>
              <a:rPr lang="en-US" dirty="0">
                <a:solidFill>
                  <a:schemeClr val="tx1"/>
                </a:solidFill>
              </a:rPr>
              <a:t> navigation menu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Tabs for DDE1, DDE2 correspond to each </a:t>
            </a:r>
            <a:r>
              <a:rPr lang="en-US" dirty="0" err="1">
                <a:solidFill>
                  <a:schemeClr val="tx1"/>
                </a:solidFill>
              </a:rPr>
              <a:t>DXi</a:t>
            </a:r>
            <a:r>
              <a:rPr lang="en-US" dirty="0">
                <a:solidFill>
                  <a:schemeClr val="tx1"/>
                </a:solidFill>
              </a:rPr>
              <a:t> node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Login occurs under the covers via Rest WS; login page is not displayed</a:t>
            </a:r>
          </a:p>
          <a:p>
            <a:r>
              <a:rPr lang="en-US" dirty="0">
                <a:solidFill>
                  <a:schemeClr val="tx1"/>
                </a:solidFill>
              </a:rPr>
              <a:t>GUI features not displayed for non-service users: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Top banner (overall status, alerts, tickets indicator, logout button, user role, </a:t>
            </a:r>
            <a:r>
              <a:rPr lang="en-US" dirty="0" err="1">
                <a:solidFill>
                  <a:schemeClr val="tx1"/>
                </a:solidFill>
              </a:rPr>
              <a:t>etc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Configuration &gt; Date &amp; Time, Local Access, SSL/TLS, LDAP, Email, SNMP, Inactivity Timeout, Security Notice, Client </a:t>
            </a:r>
            <a:r>
              <a:rPr lang="en-US" dirty="0" err="1">
                <a:solidFill>
                  <a:schemeClr val="tx1"/>
                </a:solidFill>
              </a:rPr>
              <a:t>PlugIns</a:t>
            </a:r>
            <a:r>
              <a:rPr lang="en-US" dirty="0">
                <a:solidFill>
                  <a:schemeClr val="tx1"/>
                </a:solidFill>
              </a:rPr>
              <a:t>, Redirect Logging, Contacts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Alerts &gt; Service Tickets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Status &gt; Hardware Details, Logs (Admin Activity Log)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Utilities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Configuration Wizards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Map</a:t>
            </a:r>
          </a:p>
          <a:p>
            <a:pPr lvl="1"/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843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DXi</a:t>
            </a:r>
            <a:r>
              <a:rPr lang="en-US" dirty="0"/>
              <a:t> GUI Changes for IBA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777" y="890752"/>
            <a:ext cx="8286023" cy="3933496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Other GUI items not displayed for non-service users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Scheduler &gt; Email Reports, </a:t>
            </a:r>
            <a:r>
              <a:rPr lang="en-US" dirty="0" err="1">
                <a:solidFill>
                  <a:schemeClr val="tx1"/>
                </a:solidFill>
              </a:rPr>
              <a:t>HealthChecks</a:t>
            </a:r>
            <a:r>
              <a:rPr lang="en-US" dirty="0">
                <a:solidFill>
                  <a:schemeClr val="tx1"/>
                </a:solidFill>
              </a:rPr>
              <a:t>, and Space Reclamation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Home page &gt; IP Address, Version, Serial Number, Software Upgrade link, Current Activity &gt; FC Out, &amp; links to </a:t>
            </a:r>
            <a:r>
              <a:rPr lang="en-US" dirty="0" err="1">
                <a:solidFill>
                  <a:schemeClr val="tx1"/>
                </a:solidFill>
              </a:rPr>
              <a:t>HealthChecks</a:t>
            </a:r>
            <a:r>
              <a:rPr lang="en-US" dirty="0">
                <a:solidFill>
                  <a:schemeClr val="tx1"/>
                </a:solidFill>
              </a:rPr>
              <a:t>, Space Reclamation, and Network pages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Login pop-up notifications (Failed login attempts, service tickets present)</a:t>
            </a:r>
          </a:p>
          <a:p>
            <a:r>
              <a:rPr lang="en-US" dirty="0">
                <a:solidFill>
                  <a:schemeClr val="tx1"/>
                </a:solidFill>
              </a:rPr>
              <a:t>Configuration Network (non-service users)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General section not displayed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IP Address Table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External Host IP column not displayed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ETH1 not displayed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Traffic Type – </a:t>
            </a:r>
            <a:r>
              <a:rPr lang="en-US" dirty="0" err="1">
                <a:solidFill>
                  <a:schemeClr val="tx1"/>
                </a:solidFill>
              </a:rPr>
              <a:t>Mgmt</a:t>
            </a:r>
            <a:r>
              <a:rPr lang="en-US" dirty="0">
                <a:solidFill>
                  <a:schemeClr val="tx1"/>
                </a:solidFill>
              </a:rPr>
              <a:t> column not displayed</a:t>
            </a:r>
          </a:p>
          <a:p>
            <a:r>
              <a:rPr lang="en-US" dirty="0">
                <a:solidFill>
                  <a:schemeClr val="tx1"/>
                </a:solidFill>
              </a:rPr>
              <a:t>GUI Inactivity Timeout set to 600 minutes</a:t>
            </a:r>
          </a:p>
          <a:p>
            <a:pPr lvl="2"/>
            <a:endParaRPr lang="en-US" dirty="0">
              <a:solidFill>
                <a:srgbClr val="C00000"/>
              </a:solidFill>
            </a:endParaRPr>
          </a:p>
          <a:p>
            <a:pPr lvl="1"/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087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 Branding/Styling Changes for IBA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777" y="906517"/>
            <a:ext cx="8286023" cy="3688106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Colors, fonts, </a:t>
            </a:r>
            <a:r>
              <a:rPr lang="en-US" dirty="0" err="1">
                <a:solidFill>
                  <a:schemeClr val="tx1"/>
                </a:solidFill>
              </a:rPr>
              <a:t>etc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777" y="1308538"/>
            <a:ext cx="7046315" cy="335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2358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UI Changes for IBA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777" y="905608"/>
            <a:ext cx="8286023" cy="389499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Under Seer control (</a:t>
            </a:r>
            <a:r>
              <a:rPr lang="en-US" dirty="0" err="1">
                <a:solidFill>
                  <a:schemeClr val="tx1"/>
                </a:solidFill>
              </a:rPr>
              <a:t>Infinidat</a:t>
            </a:r>
            <a:r>
              <a:rPr lang="en-US" dirty="0">
                <a:solidFill>
                  <a:schemeClr val="tx1"/>
                </a:solidFill>
              </a:rPr>
              <a:t> may turn off at a later date)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Configuration &gt; PTT, Configuration &gt; FC Targets &amp; Initiators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Advanced Reporting</a:t>
            </a:r>
          </a:p>
          <a:p>
            <a:r>
              <a:rPr lang="en-US" dirty="0">
                <a:solidFill>
                  <a:schemeClr val="tx1"/>
                </a:solidFill>
              </a:rPr>
              <a:t>Advanced Reporting (DAR) uses “Classic DAR”, menu selections and menu banner are slightly different than DAR on </a:t>
            </a:r>
            <a:r>
              <a:rPr lang="en-US" dirty="0" err="1">
                <a:solidFill>
                  <a:schemeClr val="tx1"/>
                </a:solidFill>
              </a:rPr>
              <a:t>DXi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lvl="1"/>
            <a:r>
              <a:rPr lang="en-US" i="1" dirty="0"/>
              <a:t>Does not include DB Export button – see </a:t>
            </a:r>
            <a:r>
              <a:rPr lang="en-US" i="1" dirty="0" err="1"/>
              <a:t>syscli</a:t>
            </a:r>
            <a:r>
              <a:rPr lang="en-US" i="1" dirty="0"/>
              <a:t> command added in 3.4.0</a:t>
            </a:r>
            <a:endParaRPr lang="en-US" i="1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Service Users for GUI and </a:t>
            </a:r>
            <a:r>
              <a:rPr lang="en-US" dirty="0" err="1">
                <a:solidFill>
                  <a:schemeClr val="tx1"/>
                </a:solidFill>
              </a:rPr>
              <a:t>SysCLI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ServiceLogin</a:t>
            </a:r>
            <a:r>
              <a:rPr lang="en-US" dirty="0">
                <a:solidFill>
                  <a:schemeClr val="tx1"/>
                </a:solidFill>
              </a:rPr>
              <a:t>) are enabled by default</a:t>
            </a:r>
          </a:p>
          <a:p>
            <a:r>
              <a:rPr lang="en-US" dirty="0" err="1">
                <a:solidFill>
                  <a:schemeClr val="tx1"/>
                </a:solidFill>
              </a:rPr>
              <a:t>SysCLI</a:t>
            </a:r>
            <a:r>
              <a:rPr lang="en-US" dirty="0">
                <a:solidFill>
                  <a:schemeClr val="tx1"/>
                </a:solidFill>
              </a:rPr>
              <a:t> admin and viewer are disabled on the Local Access page (page hidden for non-service user)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8562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SysCli</a:t>
            </a:r>
            <a:r>
              <a:rPr lang="en-US" dirty="0"/>
              <a:t> Command for DAR DB Export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syscli</a:t>
            </a:r>
            <a:r>
              <a:rPr lang="en-US" dirty="0">
                <a:solidFill>
                  <a:schemeClr val="tx1"/>
                </a:solidFill>
              </a:rPr>
              <a:t> --gen </a:t>
            </a:r>
            <a:r>
              <a:rPr lang="en-US" dirty="0" err="1">
                <a:solidFill>
                  <a:schemeClr val="tx1"/>
                </a:solidFill>
              </a:rPr>
              <a:t>dbexport</a:t>
            </a:r>
            <a:r>
              <a:rPr lang="en-US" dirty="0">
                <a:solidFill>
                  <a:schemeClr val="tx1"/>
                </a:solidFill>
              </a:rPr>
              <a:t> [--upload] [--sure] [--quiet]</a:t>
            </a:r>
          </a:p>
          <a:p>
            <a:pPr lvl="1"/>
            <a:r>
              <a:rPr lang="en-US" sz="1400" dirty="0">
                <a:solidFill>
                  <a:schemeClr val="tx1"/>
                </a:solidFill>
              </a:rPr>
              <a:t>This CLI allows the admin user to generate an Advanced Reporting DB export file on the system. It provides an option to upload resulting </a:t>
            </a:r>
            <a:r>
              <a:rPr lang="en-US" sz="1400" dirty="0" err="1">
                <a:solidFill>
                  <a:schemeClr val="tx1"/>
                </a:solidFill>
              </a:rPr>
              <a:t>tar.gz</a:t>
            </a:r>
            <a:r>
              <a:rPr lang="en-US" sz="1400" dirty="0">
                <a:solidFill>
                  <a:schemeClr val="tx1"/>
                </a:solidFill>
              </a:rPr>
              <a:t> file to the DART repository.  Without upload option, the </a:t>
            </a:r>
            <a:r>
              <a:rPr lang="en-US" sz="1400" dirty="0" err="1">
                <a:solidFill>
                  <a:schemeClr val="tx1"/>
                </a:solidFill>
              </a:rPr>
              <a:t>tar.gz</a:t>
            </a:r>
            <a:r>
              <a:rPr lang="en-US" sz="1400" dirty="0">
                <a:solidFill>
                  <a:schemeClr val="tx1"/>
                </a:solidFill>
              </a:rPr>
              <a:t> file is generated and remains on system in /</a:t>
            </a:r>
            <a:r>
              <a:rPr lang="en-US" sz="1400" dirty="0" err="1">
                <a:solidFill>
                  <a:schemeClr val="tx1"/>
                </a:solidFill>
              </a:rPr>
              <a:t>snfs</a:t>
            </a:r>
            <a:r>
              <a:rPr lang="en-US" sz="1400" dirty="0">
                <a:solidFill>
                  <a:schemeClr val="tx1"/>
                </a:solidFill>
              </a:rPr>
              <a:t>/DART.  Running this command may take several minutes and removes previous versions of DB export files in /</a:t>
            </a:r>
            <a:r>
              <a:rPr lang="en-US" sz="1400" dirty="0" err="1">
                <a:solidFill>
                  <a:schemeClr val="tx1"/>
                </a:solidFill>
              </a:rPr>
              <a:t>snfs</a:t>
            </a:r>
            <a:r>
              <a:rPr lang="en-US" sz="1400" dirty="0">
                <a:solidFill>
                  <a:schemeClr val="tx1"/>
                </a:solidFill>
              </a:rPr>
              <a:t>/DART.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Option description:</a:t>
            </a:r>
          </a:p>
          <a:p>
            <a:pPr marL="685800" lvl="2" indent="0">
              <a:buNone/>
            </a:pPr>
            <a:r>
              <a:rPr lang="en-US" dirty="0">
                <a:solidFill>
                  <a:schemeClr val="tx1"/>
                </a:solidFill>
              </a:rPr>
              <a:t>--gen: Generates Advanced Reporting (DAR) DB export file.</a:t>
            </a:r>
          </a:p>
          <a:p>
            <a:pPr marL="685800" lvl="2" indent="0">
              <a:buNone/>
            </a:pPr>
            <a:r>
              <a:rPr lang="en-US" dirty="0">
                <a:solidFill>
                  <a:schemeClr val="tx1"/>
                </a:solidFill>
              </a:rPr>
              <a:t>--upload: Export and upload (ftp) file to repository.</a:t>
            </a:r>
          </a:p>
          <a:p>
            <a:pPr marL="685800" lvl="2" indent="0">
              <a:buNone/>
            </a:pPr>
            <a:r>
              <a:rPr lang="en-US" dirty="0">
                <a:solidFill>
                  <a:schemeClr val="tx1"/>
                </a:solidFill>
              </a:rPr>
              <a:t>--sure: If specified, the command will execute immediately without asking for confirmation.</a:t>
            </a:r>
          </a:p>
          <a:p>
            <a:pPr marL="685800" lvl="2" indent="0">
              <a:buNone/>
            </a:pPr>
            <a:r>
              <a:rPr lang="en-US" dirty="0">
                <a:solidFill>
                  <a:schemeClr val="tx1"/>
                </a:solidFill>
              </a:rPr>
              <a:t>--quiet: Do not display status while generating DB export file, output redirected to /</a:t>
            </a:r>
            <a:r>
              <a:rPr lang="en-US" dirty="0" err="1">
                <a:solidFill>
                  <a:schemeClr val="tx1"/>
                </a:solidFill>
              </a:rPr>
              <a:t>snfs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 err="1">
                <a:solidFill>
                  <a:schemeClr val="tx1"/>
                </a:solidFill>
              </a:rPr>
              <a:t>tmp</a:t>
            </a:r>
            <a:r>
              <a:rPr lang="en-US" dirty="0">
                <a:solidFill>
                  <a:schemeClr val="tx1"/>
                </a:solidFill>
              </a:rPr>
              <a:t>/DART/</a:t>
            </a:r>
            <a:r>
              <a:rPr lang="en-US" dirty="0" err="1">
                <a:solidFill>
                  <a:schemeClr val="tx1"/>
                </a:solidFill>
              </a:rPr>
              <a:t>DbExport.log</a:t>
            </a:r>
            <a:r>
              <a:rPr lang="en-US" dirty="0">
                <a:solidFill>
                  <a:schemeClr val="tx1"/>
                </a:solidFill>
              </a:rPr>
              <a:t>.  Use with --sure and --</a:t>
            </a:r>
            <a:r>
              <a:rPr lang="en-US" dirty="0" err="1">
                <a:solidFill>
                  <a:schemeClr val="tx1"/>
                </a:solidFill>
              </a:rPr>
              <a:t>outfile</a:t>
            </a:r>
            <a:r>
              <a:rPr lang="en-US" dirty="0">
                <a:solidFill>
                  <a:schemeClr val="tx1"/>
                </a:solidFill>
              </a:rPr>
              <a:t> to suppress all output to the console.</a:t>
            </a:r>
          </a:p>
        </p:txBody>
      </p:sp>
    </p:spTree>
    <p:extLst>
      <p:ext uri="{BB962C8B-B14F-4D97-AF65-F5344CB8AC3E}">
        <p14:creationId xmlns:p14="http://schemas.microsoft.com/office/powerpoint/2010/main" val="255110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Product Overview</a:t>
            </a:r>
          </a:p>
          <a:p>
            <a:r>
              <a:rPr lang="en-US" dirty="0" err="1"/>
              <a:t>DXi</a:t>
            </a:r>
            <a:r>
              <a:rPr lang="en-US" dirty="0"/>
              <a:t> SW Version 3.4.1</a:t>
            </a:r>
          </a:p>
          <a:p>
            <a:r>
              <a:rPr lang="en-US" dirty="0"/>
              <a:t>Training and Documentation Strategies</a:t>
            </a:r>
          </a:p>
          <a:p>
            <a:r>
              <a:rPr lang="en-US" dirty="0"/>
              <a:t>Service Model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0" indent="0">
              <a:buNone/>
            </a:pPr>
            <a:r>
              <a:rPr lang="en-US" dirty="0"/>
              <a:t>Notes:</a:t>
            </a:r>
          </a:p>
          <a:p>
            <a:pPr lvl="1"/>
            <a:r>
              <a:rPr lang="en-US" dirty="0"/>
              <a:t>Please ask questions as we go.  Your lines are muted on entry so *6 to unmute</a:t>
            </a:r>
          </a:p>
          <a:p>
            <a:pPr lvl="1"/>
            <a:r>
              <a:rPr lang="en-US" dirty="0"/>
              <a:t>Recording will be posted on </a:t>
            </a:r>
            <a:r>
              <a:rPr lang="en-US" dirty="0" err="1"/>
              <a:t>Qwikipedia</a:t>
            </a:r>
            <a:endParaRPr lang="en-US" dirty="0"/>
          </a:p>
          <a:p>
            <a:pPr lvl="1"/>
            <a:r>
              <a:rPr lang="en-US" dirty="0"/>
              <a:t>Follow up </a:t>
            </a:r>
            <a:r>
              <a:rPr lang="en-US" dirty="0" err="1"/>
              <a:t>Infinidat</a:t>
            </a:r>
            <a:r>
              <a:rPr lang="en-US" dirty="0"/>
              <a:t>-led TOI scheduled for October 10, 2017</a:t>
            </a:r>
          </a:p>
        </p:txBody>
      </p:sp>
    </p:spTree>
    <p:extLst>
      <p:ext uri="{BB962C8B-B14F-4D97-AF65-F5344CB8AC3E}">
        <p14:creationId xmlns:p14="http://schemas.microsoft.com/office/powerpoint/2010/main" val="29939874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the DDE System as </a:t>
            </a:r>
            <a:r>
              <a:rPr lang="en-US" dirty="0" err="1"/>
              <a:t>ssh</a:t>
            </a:r>
            <a:r>
              <a:rPr lang="en-US" dirty="0"/>
              <a:t> </a:t>
            </a:r>
            <a:r>
              <a:rPr lang="en-US" dirty="0" err="1"/>
              <a:t>ServiceLogin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777" y="1125414"/>
            <a:ext cx="8286023" cy="3631223"/>
          </a:xfrm>
        </p:spPr>
        <p:txBody>
          <a:bodyPr/>
          <a:lstStyle/>
          <a:p>
            <a:r>
              <a:rPr lang="en-US" dirty="0"/>
              <a:t>Quantum Service needs to work with </a:t>
            </a:r>
            <a:r>
              <a:rPr lang="en-US" dirty="0" err="1"/>
              <a:t>Infinidat</a:t>
            </a:r>
            <a:r>
              <a:rPr lang="en-US" dirty="0"/>
              <a:t> support.  </a:t>
            </a:r>
          </a:p>
          <a:p>
            <a:r>
              <a:rPr lang="en-US" dirty="0"/>
              <a:t>Infinidat support can login directly to nodes with ssh through SA (support appliance).</a:t>
            </a:r>
          </a:p>
          <a:p>
            <a:r>
              <a:rPr lang="en-US" dirty="0"/>
              <a:t>SA is a small server connected to the 3 DDEs via a 1 </a:t>
            </a:r>
            <a:r>
              <a:rPr lang="en-US" dirty="0" err="1"/>
              <a:t>gb</a:t>
            </a:r>
            <a:r>
              <a:rPr lang="en-US" dirty="0"/>
              <a:t>/s port and via the IDRAC port.  It is also connected to the 3 </a:t>
            </a:r>
            <a:r>
              <a:rPr lang="en-US" dirty="0" err="1"/>
              <a:t>ibox</a:t>
            </a:r>
            <a:r>
              <a:rPr lang="en-US" dirty="0"/>
              <a:t> nodes.</a:t>
            </a:r>
          </a:p>
          <a:p>
            <a:r>
              <a:rPr lang="en-US" sz="2400" i="1" dirty="0"/>
              <a:t>Be sure to attend the upcoming TOI from </a:t>
            </a:r>
            <a:r>
              <a:rPr lang="en-US" sz="2400" i="1" dirty="0" err="1"/>
              <a:t>Infinidat</a:t>
            </a:r>
            <a:r>
              <a:rPr lang="en-US" sz="2400" i="1" dirty="0"/>
              <a:t> to learn more about working with </a:t>
            </a:r>
            <a:r>
              <a:rPr lang="en-US" sz="2400" i="1" dirty="0" err="1"/>
              <a:t>Infinidat</a:t>
            </a:r>
            <a:r>
              <a:rPr lang="en-US" sz="2400" i="1" dirty="0"/>
              <a:t> Support to access the DDE nodes.</a:t>
            </a:r>
          </a:p>
        </p:txBody>
      </p:sp>
    </p:spTree>
    <p:extLst>
      <p:ext uri="{BB962C8B-B14F-4D97-AF65-F5344CB8AC3E}">
        <p14:creationId xmlns:p14="http://schemas.microsoft.com/office/powerpoint/2010/main" val="17570057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8509" y="4172094"/>
            <a:ext cx="8229226" cy="737463"/>
          </a:xfrm>
        </p:spPr>
        <p:txBody>
          <a:bodyPr/>
          <a:lstStyle/>
          <a:p>
            <a:r>
              <a:rPr lang="en-US"/>
              <a:t>Jim Bell/Neal Menke </a:t>
            </a:r>
            <a:r>
              <a:rPr lang="en-US" dirty="0"/>
              <a:t>– Training and Documentation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2780" y="2734069"/>
            <a:ext cx="8629834" cy="1014233"/>
          </a:xfrm>
        </p:spPr>
        <p:txBody>
          <a:bodyPr/>
          <a:lstStyle/>
          <a:p>
            <a:r>
              <a:rPr lang="en-US" sz="4800" dirty="0"/>
              <a:t>Training and Documentation</a:t>
            </a:r>
          </a:p>
        </p:txBody>
      </p:sp>
    </p:spTree>
    <p:extLst>
      <p:ext uri="{BB962C8B-B14F-4D97-AF65-F5344CB8AC3E}">
        <p14:creationId xmlns:p14="http://schemas.microsoft.com/office/powerpoint/2010/main" val="223094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Documentation Strategy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type="body" idx="1"/>
          </p:nvPr>
        </p:nvSpPr>
        <p:spPr>
          <a:xfrm>
            <a:off x="400777" y="887766"/>
            <a:ext cx="8286023" cy="3950563"/>
          </a:xfrm>
        </p:spPr>
        <p:txBody>
          <a:bodyPr>
            <a:normAutofit/>
          </a:bodyPr>
          <a:lstStyle/>
          <a:p>
            <a:r>
              <a:rPr lang="en-US" dirty="0"/>
              <a:t>Documentation</a:t>
            </a:r>
          </a:p>
          <a:p>
            <a:pPr lvl="1"/>
            <a:r>
              <a:rPr lang="en-US" dirty="0"/>
              <a:t>Provide </a:t>
            </a:r>
            <a:r>
              <a:rPr lang="en-US" dirty="0" err="1"/>
              <a:t>DXi</a:t>
            </a:r>
            <a:r>
              <a:rPr lang="en-US" dirty="0"/>
              <a:t> documentation via FTP that </a:t>
            </a:r>
            <a:r>
              <a:rPr lang="en-US" dirty="0" err="1"/>
              <a:t>Infinidat</a:t>
            </a:r>
            <a:r>
              <a:rPr lang="en-US" dirty="0"/>
              <a:t> uses to create their own manuals.</a:t>
            </a:r>
          </a:p>
          <a:p>
            <a:pPr lvl="1"/>
            <a:r>
              <a:rPr lang="en-US" dirty="0"/>
              <a:t>Provide updated documentation with highlighted changes during program updates.</a:t>
            </a:r>
          </a:p>
          <a:p>
            <a:pPr lvl="1"/>
            <a:r>
              <a:rPr lang="en-US" dirty="0"/>
              <a:t>Provide final documentation with source files at program GA.</a:t>
            </a:r>
          </a:p>
          <a:p>
            <a:r>
              <a:rPr lang="en-US" dirty="0"/>
              <a:t>Online Help</a:t>
            </a:r>
          </a:p>
          <a:p>
            <a:pPr lvl="1"/>
            <a:r>
              <a:rPr lang="en-US" dirty="0" err="1"/>
              <a:t>Infinidat</a:t>
            </a:r>
            <a:r>
              <a:rPr lang="en-US" dirty="0"/>
              <a:t> Online Help is specific to the Admin User. Service topics are hidden.</a:t>
            </a:r>
          </a:p>
          <a:p>
            <a:pPr lvl="1"/>
            <a:r>
              <a:rPr lang="en-US" dirty="0"/>
              <a:t>Service topics can be viewed by using the online help search field.</a:t>
            </a:r>
          </a:p>
          <a:p>
            <a:pPr lvl="1"/>
            <a:r>
              <a:rPr lang="en-US" dirty="0" err="1"/>
              <a:t>Infindat</a:t>
            </a:r>
            <a:r>
              <a:rPr lang="en-US" dirty="0"/>
              <a:t> Online help can be found here:</a:t>
            </a:r>
            <a:br>
              <a:rPr lang="en-US" dirty="0"/>
            </a:br>
            <a:r>
              <a:rPr lang="en-US" sz="1400" u="sng" dirty="0">
                <a:hlinkClick r:id="rId2"/>
              </a:rPr>
              <a:t>http://qsupport.quantum.com/kb/flare/Content/Sandbox/Infinidat/onlinehelpIBA/default.htm</a:t>
            </a:r>
            <a:endParaRPr lang="en-US" sz="1400" dirty="0"/>
          </a:p>
          <a:p>
            <a:pPr marL="398463" lvl="1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398463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4686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Training Strategy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type="body" idx="1"/>
          </p:nvPr>
        </p:nvSpPr>
        <p:spPr>
          <a:xfrm>
            <a:off x="400777" y="887766"/>
            <a:ext cx="8286023" cy="3950563"/>
          </a:xfrm>
        </p:spPr>
        <p:txBody>
          <a:bodyPr>
            <a:normAutofit/>
          </a:bodyPr>
          <a:lstStyle/>
          <a:p>
            <a:r>
              <a:rPr lang="en-US" dirty="0"/>
              <a:t>Suggested </a:t>
            </a:r>
            <a:r>
              <a:rPr lang="en-US" dirty="0" err="1"/>
              <a:t>Infinidat</a:t>
            </a:r>
            <a:r>
              <a:rPr lang="en-US" dirty="0"/>
              <a:t> </a:t>
            </a:r>
            <a:r>
              <a:rPr lang="en-US" dirty="0" err="1"/>
              <a:t>DXi</a:t>
            </a:r>
            <a:r>
              <a:rPr lang="en-US" dirty="0"/>
              <a:t> Learning Resources</a:t>
            </a:r>
          </a:p>
          <a:p>
            <a:pPr lvl="1"/>
            <a:r>
              <a:rPr lang="en-US" dirty="0"/>
              <a:t>Customer-Facing Training (available from Quantum.com)</a:t>
            </a:r>
          </a:p>
          <a:p>
            <a:pPr lvl="2"/>
            <a:r>
              <a:rPr lang="en-US" dirty="0" err="1"/>
              <a:t>DXi</a:t>
            </a:r>
            <a:r>
              <a:rPr lang="en-US" dirty="0"/>
              <a:t> Core Concepts Explained: Available on the </a:t>
            </a:r>
            <a:r>
              <a:rPr lang="en-US" dirty="0">
                <a:hlinkClick r:id="rId2"/>
              </a:rPr>
              <a:t>DXi6900 Support</a:t>
            </a:r>
            <a:r>
              <a:rPr lang="en-US" dirty="0"/>
              <a:t> page</a:t>
            </a:r>
          </a:p>
          <a:p>
            <a:pPr lvl="2"/>
            <a:r>
              <a:rPr lang="en-US" dirty="0" err="1"/>
              <a:t>DXi</a:t>
            </a:r>
            <a:r>
              <a:rPr lang="en-US" dirty="0"/>
              <a:t> Configuration Videos: Available on the </a:t>
            </a:r>
            <a:r>
              <a:rPr lang="en-US" dirty="0">
                <a:hlinkClick r:id="rId2"/>
              </a:rPr>
              <a:t>DXi6900 Support</a:t>
            </a:r>
            <a:r>
              <a:rPr lang="en-US" dirty="0"/>
              <a:t> page</a:t>
            </a:r>
          </a:p>
          <a:p>
            <a:pPr lvl="3"/>
            <a:r>
              <a:rPr lang="en-US" dirty="0"/>
              <a:t>Videos are also available in the </a:t>
            </a:r>
            <a:r>
              <a:rPr lang="en-US" u="sng" dirty="0" err="1">
                <a:hlinkClick r:id="rId3"/>
              </a:rPr>
              <a:t>QuantumKnowHow</a:t>
            </a:r>
            <a:r>
              <a:rPr lang="en-US" dirty="0"/>
              <a:t> channel on YouTube.</a:t>
            </a:r>
          </a:p>
          <a:p>
            <a:pPr lvl="2"/>
            <a:r>
              <a:rPr lang="en-US" dirty="0" err="1"/>
              <a:t>DXi</a:t>
            </a:r>
            <a:r>
              <a:rPr lang="en-US" dirty="0"/>
              <a:t> Advanced Reporting: Available on the </a:t>
            </a:r>
            <a:r>
              <a:rPr lang="en-US" dirty="0">
                <a:hlinkClick r:id="rId2"/>
              </a:rPr>
              <a:t>DXi6900 Support</a:t>
            </a:r>
            <a:r>
              <a:rPr lang="en-US" dirty="0"/>
              <a:t> page</a:t>
            </a:r>
          </a:p>
          <a:p>
            <a:pPr lvl="1"/>
            <a:r>
              <a:rPr lang="en-US" dirty="0"/>
              <a:t>Service-Facing Training: Available from </a:t>
            </a:r>
            <a:r>
              <a:rPr lang="en-US" dirty="0" err="1"/>
              <a:t>StorageCare</a:t>
            </a:r>
            <a:r>
              <a:rPr lang="en-US" dirty="0"/>
              <a:t> Learning</a:t>
            </a:r>
          </a:p>
          <a:p>
            <a:pPr lvl="2"/>
            <a:r>
              <a:rPr lang="en-US" dirty="0" err="1"/>
              <a:t>DXi</a:t>
            </a:r>
            <a:r>
              <a:rPr lang="en-US" dirty="0"/>
              <a:t>-Series Core Concepts for Service (2-0443) </a:t>
            </a:r>
            <a:r>
              <a:rPr lang="en-US" u="sng" dirty="0">
                <a:hlinkClick r:id="rId4"/>
              </a:rPr>
              <a:t>Link</a:t>
            </a:r>
            <a:endParaRPr lang="en-US" sz="2200" dirty="0"/>
          </a:p>
          <a:p>
            <a:pPr lvl="2"/>
            <a:r>
              <a:rPr lang="en-US" dirty="0" err="1"/>
              <a:t>DXi</a:t>
            </a:r>
            <a:r>
              <a:rPr lang="en-US" dirty="0"/>
              <a:t>-Series 2.x Configuration (2-2482) </a:t>
            </a:r>
            <a:r>
              <a:rPr lang="en-US" u="sng" dirty="0">
                <a:hlinkClick r:id="rId5"/>
              </a:rPr>
              <a:t>Link</a:t>
            </a:r>
            <a:endParaRPr lang="en-US" sz="2200" dirty="0"/>
          </a:p>
          <a:p>
            <a:pPr lvl="2"/>
            <a:r>
              <a:rPr lang="en-US" dirty="0" err="1"/>
              <a:t>DXi</a:t>
            </a:r>
            <a:r>
              <a:rPr lang="en-US" dirty="0"/>
              <a:t> Advanced Reporting Service Training (2-2412) </a:t>
            </a:r>
            <a:r>
              <a:rPr lang="en-US" u="sng" dirty="0">
                <a:hlinkClick r:id="rId6"/>
              </a:rPr>
              <a:t>Link</a:t>
            </a:r>
            <a:endParaRPr lang="en-US" sz="22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5504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8508" y="4172094"/>
            <a:ext cx="8626636" cy="737463"/>
          </a:xfrm>
        </p:spPr>
        <p:txBody>
          <a:bodyPr/>
          <a:lstStyle/>
          <a:p>
            <a:r>
              <a:rPr lang="en-US" dirty="0"/>
              <a:t>Jim Hibbard – Service NPI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2779" y="1746850"/>
            <a:ext cx="8208746" cy="2001452"/>
          </a:xfrm>
        </p:spPr>
        <p:txBody>
          <a:bodyPr/>
          <a:lstStyle/>
          <a:p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>Service Model</a:t>
            </a:r>
          </a:p>
        </p:txBody>
      </p:sp>
    </p:spTree>
    <p:extLst>
      <p:ext uri="{BB962C8B-B14F-4D97-AF65-F5344CB8AC3E}">
        <p14:creationId xmlns:p14="http://schemas.microsoft.com/office/powerpoint/2010/main" val="50654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Service Model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type="body" idx="1"/>
          </p:nvPr>
        </p:nvSpPr>
        <p:spPr>
          <a:xfrm>
            <a:off x="442341" y="985421"/>
            <a:ext cx="8286023" cy="396249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1800" dirty="0">
                <a:solidFill>
                  <a:schemeClr val="tx1"/>
                </a:solidFill>
                <a:ea typeface="ＭＳ Ｐゴシック" panose="020B0600070205080204" pitchFamily="34" charset="-128"/>
                <a:sym typeface="Wingdings" panose="05000000000000000000" pitchFamily="2" charset="2"/>
              </a:rPr>
              <a:t>Service model is similar to the FTS service model</a:t>
            </a:r>
          </a:p>
          <a:p>
            <a:pPr>
              <a:lnSpc>
                <a:spcPct val="90000"/>
              </a:lnSpc>
            </a:pPr>
            <a:r>
              <a:rPr lang="en-US" altLang="en-US" sz="1800" dirty="0">
                <a:solidFill>
                  <a:schemeClr val="tx1"/>
                </a:solidFill>
                <a:ea typeface="ＭＳ Ｐゴシック" panose="020B0600070205080204" pitchFamily="34" charset="-128"/>
                <a:sym typeface="Wingdings" panose="05000000000000000000" pitchFamily="2" charset="2"/>
              </a:rPr>
              <a:t>Quantum support responsibilities are for the </a:t>
            </a:r>
            <a:r>
              <a:rPr lang="en-US" altLang="en-US" sz="1800" dirty="0" err="1">
                <a:solidFill>
                  <a:schemeClr val="tx1"/>
                </a:solidFill>
                <a:ea typeface="ＭＳ Ｐゴシック" panose="020B0600070205080204" pitchFamily="34" charset="-128"/>
                <a:sym typeface="Wingdings" panose="05000000000000000000" pitchFamily="2" charset="2"/>
              </a:rPr>
              <a:t>DXi</a:t>
            </a:r>
            <a:r>
              <a:rPr lang="en-US" altLang="en-US" sz="1800" dirty="0">
                <a:solidFill>
                  <a:schemeClr val="tx1"/>
                </a:solidFill>
                <a:ea typeface="ＭＳ Ｐゴシック" panose="020B0600070205080204" pitchFamily="34" charset="-128"/>
                <a:sym typeface="Wingdings" panose="05000000000000000000" pitchFamily="2" charset="2"/>
              </a:rPr>
              <a:t> SW only and no HW support</a:t>
            </a:r>
          </a:p>
          <a:p>
            <a:pPr>
              <a:lnSpc>
                <a:spcPct val="90000"/>
              </a:lnSpc>
            </a:pPr>
            <a:r>
              <a:rPr lang="en-US" altLang="en-US" sz="1800" dirty="0">
                <a:solidFill>
                  <a:schemeClr val="tx1"/>
                </a:solidFill>
                <a:ea typeface="ＭＳ Ｐゴシック" panose="020B0600070205080204" pitchFamily="34" charset="-128"/>
                <a:sym typeface="Wingdings" panose="05000000000000000000" pitchFamily="2" charset="2"/>
              </a:rPr>
              <a:t>Quantum Service provides support to </a:t>
            </a:r>
            <a:r>
              <a:rPr lang="en-US" altLang="en-US" sz="1800" dirty="0" err="1">
                <a:solidFill>
                  <a:schemeClr val="tx1"/>
                </a:solidFill>
                <a:ea typeface="ＭＳ Ｐゴシック" panose="020B0600070205080204" pitchFamily="34" charset="-128"/>
                <a:sym typeface="Wingdings" panose="05000000000000000000" pitchFamily="2" charset="2"/>
              </a:rPr>
              <a:t>Infinidat</a:t>
            </a:r>
            <a:r>
              <a:rPr lang="en-US" altLang="en-US" sz="1800" dirty="0">
                <a:solidFill>
                  <a:schemeClr val="tx1"/>
                </a:solidFill>
                <a:ea typeface="ＭＳ Ｐゴシック" panose="020B0600070205080204" pitchFamily="34" charset="-128"/>
                <a:sym typeface="Wingdings" panose="05000000000000000000" pitchFamily="2" charset="2"/>
              </a:rPr>
              <a:t>, not to </a:t>
            </a:r>
            <a:r>
              <a:rPr lang="en-US" altLang="en-US" sz="1800" dirty="0" err="1">
                <a:solidFill>
                  <a:schemeClr val="tx1"/>
                </a:solidFill>
                <a:ea typeface="ＭＳ Ｐゴシック" panose="020B0600070205080204" pitchFamily="34" charset="-128"/>
                <a:sym typeface="Wingdings" panose="05000000000000000000" pitchFamily="2" charset="2"/>
              </a:rPr>
              <a:t>Infinidat</a:t>
            </a:r>
            <a:r>
              <a:rPr lang="en-US" altLang="en-US" sz="1800" dirty="0">
                <a:solidFill>
                  <a:schemeClr val="tx1"/>
                </a:solidFill>
                <a:ea typeface="ＭＳ Ｐゴシック" panose="020B0600070205080204" pitchFamily="34" charset="-128"/>
                <a:sym typeface="Wingdings" panose="05000000000000000000" pitchFamily="2" charset="2"/>
              </a:rPr>
              <a:t> end users.</a:t>
            </a:r>
          </a:p>
          <a:p>
            <a:pPr lvl="1">
              <a:lnSpc>
                <a:spcPct val="90000"/>
              </a:lnSpc>
            </a:pPr>
            <a:r>
              <a:rPr lang="en-US" altLang="en-US" sz="1400" dirty="0">
                <a:solidFill>
                  <a:schemeClr val="tx1"/>
                </a:solidFill>
                <a:ea typeface="ＭＳ Ｐゴシック" panose="020B0600070205080204" pitchFamily="34" charset="-128"/>
                <a:sym typeface="Wingdings" panose="05000000000000000000" pitchFamily="2" charset="2"/>
              </a:rPr>
              <a:t>Calls from </a:t>
            </a:r>
            <a:r>
              <a:rPr lang="en-US" altLang="en-US" sz="1400" dirty="0" err="1">
                <a:solidFill>
                  <a:schemeClr val="tx1"/>
                </a:solidFill>
                <a:ea typeface="ＭＳ Ｐゴシック" panose="020B0600070205080204" pitchFamily="34" charset="-128"/>
                <a:sym typeface="Wingdings" panose="05000000000000000000" pitchFamily="2" charset="2"/>
              </a:rPr>
              <a:t>Infinidat</a:t>
            </a:r>
            <a:r>
              <a:rPr lang="en-US" altLang="en-US" sz="1400" dirty="0">
                <a:solidFill>
                  <a:schemeClr val="tx1"/>
                </a:solidFill>
                <a:ea typeface="ＭＳ Ｐゴシック" panose="020B0600070205080204" pitchFamily="34" charset="-128"/>
                <a:sym typeface="Wingdings" panose="05000000000000000000" pitchFamily="2" charset="2"/>
              </a:rPr>
              <a:t> end users should be referred to </a:t>
            </a:r>
            <a:r>
              <a:rPr lang="en-US" altLang="en-US" sz="1400" dirty="0" err="1">
                <a:solidFill>
                  <a:schemeClr val="tx1"/>
                </a:solidFill>
                <a:ea typeface="ＭＳ Ｐゴシック" panose="020B0600070205080204" pitchFamily="34" charset="-128"/>
                <a:sym typeface="Wingdings" panose="05000000000000000000" pitchFamily="2" charset="2"/>
              </a:rPr>
              <a:t>Infinidat</a:t>
            </a:r>
            <a:r>
              <a:rPr lang="en-US" altLang="en-US" sz="1400" dirty="0">
                <a:solidFill>
                  <a:schemeClr val="tx1"/>
                </a:solidFill>
                <a:ea typeface="ＭＳ Ｐゴシック" panose="020B0600070205080204" pitchFamily="34" charset="-128"/>
                <a:sym typeface="Wingdings" panose="05000000000000000000" pitchFamily="2" charset="2"/>
              </a:rPr>
              <a:t> Support.  See Service Plan for contact details.</a:t>
            </a:r>
          </a:p>
          <a:p>
            <a:pPr lvl="1">
              <a:lnSpc>
                <a:spcPct val="90000"/>
              </a:lnSpc>
            </a:pPr>
            <a:r>
              <a:rPr lang="en-US" altLang="en-US" sz="1400" dirty="0" err="1">
                <a:solidFill>
                  <a:schemeClr val="tx1"/>
                </a:solidFill>
                <a:ea typeface="ＭＳ Ｐゴシック" panose="020B0600070205080204" pitchFamily="34" charset="-128"/>
                <a:sym typeface="Wingdings" panose="05000000000000000000" pitchFamily="2" charset="2"/>
              </a:rPr>
              <a:t>Infinidat</a:t>
            </a:r>
            <a:r>
              <a:rPr lang="en-US" altLang="en-US" sz="1400" dirty="0">
                <a:solidFill>
                  <a:schemeClr val="tx1"/>
                </a:solidFill>
                <a:ea typeface="ＭＳ Ｐゴシック" panose="020B0600070205080204" pitchFamily="34" charset="-128"/>
                <a:sym typeface="Wingdings" panose="05000000000000000000" pitchFamily="2" charset="2"/>
              </a:rPr>
              <a:t> sales will not reside in our IB records.  “</a:t>
            </a:r>
            <a:r>
              <a:rPr lang="en-US" altLang="en-US" sz="1400" dirty="0" err="1">
                <a:solidFill>
                  <a:schemeClr val="tx1"/>
                </a:solidFill>
                <a:ea typeface="ＭＳ Ｐゴシック" panose="020B0600070205080204" pitchFamily="34" charset="-128"/>
                <a:sym typeface="Wingdings" panose="05000000000000000000" pitchFamily="2" charset="2"/>
              </a:rPr>
              <a:t>Infinidat</a:t>
            </a:r>
            <a:r>
              <a:rPr lang="en-US" altLang="en-US" sz="1400" dirty="0">
                <a:solidFill>
                  <a:schemeClr val="tx1"/>
                </a:solidFill>
                <a:ea typeface="ＭＳ Ｐゴシック" panose="020B0600070205080204" pitchFamily="34" charset="-128"/>
                <a:sym typeface="Wingdings" panose="05000000000000000000" pitchFamily="2" charset="2"/>
              </a:rPr>
              <a:t>” dummy serial number used to facilitate opening support Cases.</a:t>
            </a:r>
          </a:p>
          <a:p>
            <a:pPr lvl="1">
              <a:lnSpc>
                <a:spcPct val="90000"/>
              </a:lnSpc>
            </a:pPr>
            <a:r>
              <a:rPr lang="en-US" altLang="en-US" sz="1400" dirty="0" err="1">
                <a:solidFill>
                  <a:schemeClr val="tx1"/>
                </a:solidFill>
                <a:ea typeface="ＭＳ Ｐゴシック" panose="020B0600070205080204" pitchFamily="34" charset="-128"/>
                <a:sym typeface="Wingdings" panose="05000000000000000000" pitchFamily="2" charset="2"/>
              </a:rPr>
              <a:t>Infinidat</a:t>
            </a:r>
            <a:r>
              <a:rPr lang="en-US" altLang="en-US" sz="1400" dirty="0">
                <a:solidFill>
                  <a:schemeClr val="tx1"/>
                </a:solidFill>
                <a:ea typeface="ＭＳ Ｐゴシック" panose="020B0600070205080204" pitchFamily="34" charset="-128"/>
                <a:sym typeface="Wingdings" panose="05000000000000000000" pitchFamily="2" charset="2"/>
              </a:rPr>
              <a:t> support Cases should be opened against serial number “</a:t>
            </a:r>
            <a:r>
              <a:rPr lang="en-US" altLang="en-US" sz="1400" dirty="0" err="1">
                <a:solidFill>
                  <a:schemeClr val="tx1"/>
                </a:solidFill>
                <a:ea typeface="ＭＳ Ｐゴシック" panose="020B0600070205080204" pitchFamily="34" charset="-128"/>
                <a:sym typeface="Wingdings" panose="05000000000000000000" pitchFamily="2" charset="2"/>
              </a:rPr>
              <a:t>infinidat</a:t>
            </a:r>
            <a:r>
              <a:rPr lang="en-US" altLang="en-US" sz="1400" dirty="0">
                <a:solidFill>
                  <a:schemeClr val="tx1"/>
                </a:solidFill>
                <a:ea typeface="ＭＳ Ｐゴシック" panose="020B0600070205080204" pitchFamily="34" charset="-128"/>
                <a:sym typeface="Wingdings" panose="05000000000000000000" pitchFamily="2" charset="2"/>
              </a:rPr>
              <a:t>”.  </a:t>
            </a:r>
            <a:r>
              <a:rPr lang="en-US" altLang="en-US" sz="1400" dirty="0" err="1">
                <a:solidFill>
                  <a:schemeClr val="tx1"/>
                </a:solidFill>
                <a:ea typeface="ＭＳ Ｐゴシック" panose="020B0600070205080204" pitchFamily="34" charset="-128"/>
                <a:sym typeface="Wingdings" panose="05000000000000000000" pitchFamily="2" charset="2"/>
              </a:rPr>
              <a:t>Infinidat</a:t>
            </a:r>
            <a:r>
              <a:rPr lang="en-US" altLang="en-US" sz="1400" dirty="0">
                <a:solidFill>
                  <a:schemeClr val="tx1"/>
                </a:solidFill>
                <a:ea typeface="ＭＳ Ｐゴシック" panose="020B0600070205080204" pitchFamily="34" charset="-128"/>
                <a:sym typeface="Wingdings" panose="05000000000000000000" pitchFamily="2" charset="2"/>
              </a:rPr>
              <a:t> should reference “</a:t>
            </a:r>
            <a:r>
              <a:rPr lang="en-US" altLang="en-US" sz="1400" dirty="0" err="1">
                <a:solidFill>
                  <a:schemeClr val="tx1"/>
                </a:solidFill>
                <a:ea typeface="ＭＳ Ｐゴシック" panose="020B0600070205080204" pitchFamily="34" charset="-128"/>
                <a:sym typeface="Wingdings" panose="05000000000000000000" pitchFamily="2" charset="2"/>
              </a:rPr>
              <a:t>infinidat</a:t>
            </a:r>
            <a:r>
              <a:rPr lang="en-US" altLang="en-US" sz="1400" dirty="0">
                <a:solidFill>
                  <a:schemeClr val="tx1"/>
                </a:solidFill>
                <a:ea typeface="ＭＳ Ｐゴシック" panose="020B0600070205080204" pitchFamily="34" charset="-128"/>
                <a:sym typeface="Wingdings" panose="05000000000000000000" pitchFamily="2" charset="2"/>
              </a:rPr>
              <a:t>” serial number when requesting support over the phone and online.</a:t>
            </a:r>
          </a:p>
          <a:p>
            <a:pPr>
              <a:lnSpc>
                <a:spcPct val="90000"/>
              </a:lnSpc>
            </a:pPr>
            <a:r>
              <a:rPr lang="en-US" altLang="en-US" sz="1800" dirty="0">
                <a:solidFill>
                  <a:schemeClr val="tx1"/>
                </a:solidFill>
                <a:ea typeface="ＭＳ Ｐゴシック" panose="020B0600070205080204" pitchFamily="34" charset="-128"/>
                <a:sym typeface="Wingdings" panose="05000000000000000000" pitchFamily="2" charset="2"/>
              </a:rPr>
              <a:t>Support Contract: </a:t>
            </a:r>
            <a:r>
              <a:rPr lang="en-US" sz="18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QUANTUM DXI OEM SOFTWARE, 7X24HR SOFTWARE PHONE SUPPORT, ANNUAL, ALL ZONES</a:t>
            </a:r>
            <a:endParaRPr lang="en-US" altLang="en-US" sz="1800" dirty="0">
              <a:solidFill>
                <a:schemeClr val="tx1"/>
              </a:solidFill>
              <a:ea typeface="ＭＳ Ｐゴシック" panose="020B0600070205080204" pitchFamily="34" charset="-128"/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</a:pPr>
            <a:r>
              <a:rPr lang="en-US" altLang="en-US" sz="1800" dirty="0" err="1">
                <a:solidFill>
                  <a:schemeClr val="tx1"/>
                </a:solidFill>
                <a:ea typeface="ＭＳ Ｐゴシック" panose="020B0600070205080204" pitchFamily="34" charset="-128"/>
                <a:sym typeface="Wingdings" panose="05000000000000000000" pitchFamily="2" charset="2"/>
              </a:rPr>
              <a:t>Infinidat</a:t>
            </a:r>
            <a:r>
              <a:rPr lang="en-US" altLang="en-US" sz="1800" dirty="0">
                <a:solidFill>
                  <a:schemeClr val="tx1"/>
                </a:solidFill>
                <a:ea typeface="ＭＳ Ｐゴシック" panose="020B0600070205080204" pitchFamily="34" charset="-128"/>
                <a:sym typeface="Wingdings" panose="05000000000000000000" pitchFamily="2" charset="2"/>
              </a:rPr>
              <a:t> support Cases route to ASPS team.</a:t>
            </a:r>
          </a:p>
          <a:p>
            <a:pPr lvl="1">
              <a:lnSpc>
                <a:spcPct val="90000"/>
              </a:lnSpc>
            </a:pPr>
            <a:r>
              <a:rPr lang="en-US" altLang="en-US" sz="1400" dirty="0">
                <a:solidFill>
                  <a:schemeClr val="tx1"/>
                </a:solidFill>
                <a:ea typeface="ＭＳ Ｐゴシック" panose="020B0600070205080204" pitchFamily="34" charset="-128"/>
                <a:sym typeface="Wingdings" panose="05000000000000000000" pitchFamily="2" charset="2"/>
              </a:rPr>
              <a:t>Escalation resources: Service Engineering Specialists (SES) and </a:t>
            </a:r>
            <a:r>
              <a:rPr lang="en-US" altLang="en-US" sz="1400" dirty="0" err="1">
                <a:solidFill>
                  <a:schemeClr val="tx1"/>
                </a:solidFill>
                <a:ea typeface="ＭＳ Ｐゴシック" panose="020B0600070205080204" pitchFamily="34" charset="-128"/>
                <a:sym typeface="Wingdings" panose="05000000000000000000" pitchFamily="2" charset="2"/>
              </a:rPr>
              <a:t>DXi</a:t>
            </a:r>
            <a:r>
              <a:rPr lang="en-US" altLang="en-US" sz="1400" dirty="0">
                <a:solidFill>
                  <a:schemeClr val="tx1"/>
                </a:solidFill>
                <a:ea typeface="ＭＳ Ｐゴシック" panose="020B0600070205080204" pitchFamily="34" charset="-128"/>
                <a:sym typeface="Wingdings" panose="05000000000000000000" pitchFamily="2" charset="2"/>
              </a:rPr>
              <a:t> Sustaining Engineering (DXI SUS)</a:t>
            </a:r>
          </a:p>
          <a:p>
            <a:pPr>
              <a:lnSpc>
                <a:spcPct val="90000"/>
              </a:lnSpc>
            </a:pPr>
            <a:r>
              <a:rPr lang="en-US" altLang="en-US" sz="1800" dirty="0">
                <a:solidFill>
                  <a:schemeClr val="tx1"/>
                </a:solidFill>
                <a:ea typeface="ＭＳ Ｐゴシック" panose="020B0600070205080204" pitchFamily="34" charset="-128"/>
                <a:sym typeface="Wingdings" panose="05000000000000000000" pitchFamily="2" charset="2"/>
              </a:rPr>
              <a:t>Service Plan (PN 0-16174-01) contains more details</a:t>
            </a:r>
          </a:p>
          <a:p>
            <a:pPr lvl="1">
              <a:lnSpc>
                <a:spcPct val="90000"/>
              </a:lnSpc>
            </a:pPr>
            <a:r>
              <a:rPr lang="en-US" altLang="en-US" sz="1400" dirty="0">
                <a:solidFill>
                  <a:schemeClr val="tx1"/>
                </a:solidFill>
                <a:ea typeface="ＭＳ Ｐゴシック" panose="020B0600070205080204" pitchFamily="34" charset="-128"/>
                <a:sym typeface="Wingdings" panose="05000000000000000000" pitchFamily="2" charset="2"/>
              </a:rPr>
              <a:t>Released and posted on </a:t>
            </a:r>
            <a:r>
              <a:rPr lang="en-US" altLang="en-US" sz="1400" dirty="0" err="1">
                <a:solidFill>
                  <a:schemeClr val="tx1"/>
                </a:solidFill>
                <a:ea typeface="ＭＳ Ｐゴシック" panose="020B0600070205080204" pitchFamily="34" charset="-128"/>
                <a:sym typeface="Wingdings" panose="05000000000000000000" pitchFamily="2" charset="2"/>
              </a:rPr>
              <a:t>CSWeb</a:t>
            </a:r>
            <a:r>
              <a:rPr lang="en-US" altLang="en-US" sz="1400" dirty="0">
                <a:solidFill>
                  <a:schemeClr val="tx1"/>
                </a:solidFill>
                <a:ea typeface="ＭＳ Ｐゴシック" panose="020B0600070205080204" pitchFamily="34" charset="-128"/>
                <a:sym typeface="Wingdings" panose="05000000000000000000" pitchFamily="2" charset="2"/>
              </a:rPr>
              <a:t> under Disk Backup Systems &gt; </a:t>
            </a:r>
            <a:r>
              <a:rPr lang="en-US" altLang="en-US" sz="1400" dirty="0" err="1">
                <a:solidFill>
                  <a:schemeClr val="tx1"/>
                </a:solidFill>
                <a:ea typeface="ＭＳ Ｐゴシック" panose="020B0600070205080204" pitchFamily="34" charset="-128"/>
                <a:sym typeface="Wingdings" panose="05000000000000000000" pitchFamily="2" charset="2"/>
              </a:rPr>
              <a:t>Infinidat</a:t>
            </a:r>
            <a:endParaRPr lang="en-US" altLang="en-US" sz="1400" dirty="0">
              <a:solidFill>
                <a:schemeClr val="tx1"/>
              </a:solidFill>
              <a:ea typeface="ＭＳ Ｐゴシック" panose="020B0600070205080204" pitchFamily="34" charset="-128"/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</a:pPr>
            <a:endParaRPr lang="en-US" altLang="en-US" sz="1800" dirty="0">
              <a:solidFill>
                <a:schemeClr val="tx1"/>
              </a:solidFill>
              <a:ea typeface="ＭＳ Ｐゴシック" panose="020B0600070205080204" pitchFamily="34" charset="-128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841379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Infinidat</a:t>
            </a:r>
            <a:r>
              <a:rPr lang="en-US" dirty="0"/>
              <a:t>-led TOI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type="body" idx="1"/>
          </p:nvPr>
        </p:nvSpPr>
        <p:spPr>
          <a:xfrm>
            <a:off x="442341" y="985421"/>
            <a:ext cx="8286023" cy="396249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Joe Roa - INFINIDAT Senior Solution Architect will preform a live demo of the INFINIDAT BackUp Appliance aka IBA. We will also have INFINIDAT Support and Development leaders attending so feel free to raise questions in those areas.</a:t>
            </a:r>
          </a:p>
          <a:p>
            <a:pPr>
              <a:lnSpc>
                <a:spcPct val="90000"/>
              </a:lnSpc>
            </a:pPr>
            <a:r>
              <a:rPr lang="en-US" altLang="en-US" sz="1800" dirty="0">
                <a:solidFill>
                  <a:schemeClr val="tx1"/>
                </a:solidFill>
                <a:ea typeface="ＭＳ Ｐゴシック" panose="020B0600070205080204" pitchFamily="34" charset="-128"/>
                <a:sym typeface="Wingdings" panose="05000000000000000000" pitchFamily="2" charset="2"/>
              </a:rPr>
              <a:t>Scheduled for 10/10/17</a:t>
            </a:r>
          </a:p>
          <a:p>
            <a:pPr lvl="1">
              <a:lnSpc>
                <a:spcPct val="90000"/>
              </a:lnSpc>
            </a:pPr>
            <a:r>
              <a:rPr lang="en-US" altLang="en-US" sz="1400" dirty="0" err="1">
                <a:solidFill>
                  <a:schemeClr val="tx1"/>
                </a:solidFill>
                <a:ea typeface="ＭＳ Ｐゴシック" panose="020B0600070205080204" pitchFamily="34" charset="-128"/>
                <a:sym typeface="Wingdings" panose="05000000000000000000" pitchFamily="2" charset="2"/>
              </a:rPr>
              <a:t>Infinidat’s</a:t>
            </a:r>
            <a:r>
              <a:rPr lang="en-US" altLang="en-US" sz="1400" dirty="0">
                <a:solidFill>
                  <a:schemeClr val="tx1"/>
                </a:solidFill>
                <a:ea typeface="ＭＳ Ｐゴシック" panose="020B0600070205080204" pitchFamily="34" charset="-128"/>
                <a:sym typeface="Wingdings" panose="05000000000000000000" pitchFamily="2" charset="2"/>
              </a:rPr>
              <a:t> meeting will be forwarded to Global Service Team</a:t>
            </a:r>
          </a:p>
          <a:p>
            <a:pPr lvl="1">
              <a:lnSpc>
                <a:spcPct val="90000"/>
              </a:lnSpc>
            </a:pPr>
            <a:r>
              <a:rPr lang="en-US" altLang="en-US" sz="1400" dirty="0">
                <a:solidFill>
                  <a:schemeClr val="tx1"/>
                </a:solidFill>
                <a:ea typeface="ＭＳ Ｐゴシック" panose="020B0600070205080204" pitchFamily="34" charset="-128"/>
                <a:sym typeface="Wingdings" panose="05000000000000000000" pitchFamily="2" charset="2"/>
              </a:rPr>
              <a:t>Meeting will require the use of “</a:t>
            </a:r>
            <a:r>
              <a:rPr lang="en-US" altLang="en-US" sz="1400" dirty="0" err="1">
                <a:solidFill>
                  <a:schemeClr val="tx1"/>
                </a:solidFill>
                <a:ea typeface="ＭＳ Ｐゴシック" panose="020B0600070205080204" pitchFamily="34" charset="-128"/>
                <a:sym typeface="Wingdings" panose="05000000000000000000" pitchFamily="2" charset="2"/>
              </a:rPr>
              <a:t>GoTo</a:t>
            </a:r>
            <a:r>
              <a:rPr lang="en-US" altLang="en-US" sz="1400" dirty="0">
                <a:solidFill>
                  <a:schemeClr val="tx1"/>
                </a:solidFill>
                <a:ea typeface="ＭＳ Ｐゴシック" panose="020B0600070205080204" pitchFamily="34" charset="-128"/>
                <a:sym typeface="Wingdings" panose="05000000000000000000" pitchFamily="2" charset="2"/>
              </a:rPr>
              <a:t> Meeting”.  Please setup in advance of the meeting start.</a:t>
            </a:r>
          </a:p>
          <a:p>
            <a:pPr lvl="1">
              <a:lnSpc>
                <a:spcPct val="90000"/>
              </a:lnSpc>
            </a:pPr>
            <a:r>
              <a:rPr lang="en-US" altLang="en-US" sz="1400" dirty="0">
                <a:solidFill>
                  <a:schemeClr val="tx1"/>
                </a:solidFill>
                <a:ea typeface="ＭＳ Ｐゴシック" panose="020B0600070205080204" pitchFamily="34" charset="-128"/>
                <a:sym typeface="Wingdings" panose="05000000000000000000" pitchFamily="2" charset="2"/>
              </a:rPr>
              <a:t>We will record the session and post on </a:t>
            </a:r>
            <a:r>
              <a:rPr lang="en-US" altLang="en-US" sz="1400" dirty="0" err="1">
                <a:solidFill>
                  <a:schemeClr val="tx1"/>
                </a:solidFill>
                <a:ea typeface="ＭＳ Ｐゴシック" panose="020B0600070205080204" pitchFamily="34" charset="-128"/>
                <a:sym typeface="Wingdings" panose="05000000000000000000" pitchFamily="2" charset="2"/>
              </a:rPr>
              <a:t>Qwikipedia</a:t>
            </a:r>
            <a:endParaRPr lang="en-US" altLang="en-US" sz="1400" dirty="0">
              <a:solidFill>
                <a:schemeClr val="tx1"/>
              </a:solidFill>
              <a:ea typeface="ＭＳ Ｐゴシック" panose="020B0600070205080204" pitchFamily="34" charset="-128"/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</a:pPr>
            <a:r>
              <a:rPr lang="en-US" altLang="en-US" sz="1800" dirty="0" err="1">
                <a:solidFill>
                  <a:schemeClr val="tx1"/>
                </a:solidFill>
                <a:ea typeface="ＭＳ Ｐゴシック" panose="020B0600070205080204" pitchFamily="34" charset="-128"/>
                <a:sym typeface="Wingdings" panose="05000000000000000000" pitchFamily="2" charset="2"/>
              </a:rPr>
              <a:t>Infinidat’s</a:t>
            </a:r>
            <a:r>
              <a:rPr lang="en-US" altLang="en-US" sz="1800" dirty="0">
                <a:solidFill>
                  <a:schemeClr val="tx1"/>
                </a:solidFill>
                <a:ea typeface="ＭＳ Ｐゴシック" panose="020B0600070205080204" pitchFamily="34" charset="-128"/>
                <a:sym typeface="Wingdings" panose="05000000000000000000" pitchFamily="2" charset="2"/>
              </a:rPr>
              <a:t> slide deck, IBA Support Training, is posted on </a:t>
            </a:r>
            <a:r>
              <a:rPr lang="en-US" altLang="en-US" sz="1800" dirty="0" err="1">
                <a:solidFill>
                  <a:schemeClr val="tx1"/>
                </a:solidFill>
                <a:ea typeface="ＭＳ Ｐゴシック" panose="020B0600070205080204" pitchFamily="34" charset="-128"/>
                <a:sym typeface="Wingdings" panose="05000000000000000000" pitchFamily="2" charset="2"/>
              </a:rPr>
              <a:t>CSWeb</a:t>
            </a:r>
            <a:r>
              <a:rPr lang="en-US" altLang="en-US" sz="1800" dirty="0">
                <a:solidFill>
                  <a:schemeClr val="tx1"/>
                </a:solidFill>
                <a:ea typeface="ＭＳ Ｐゴシック" panose="020B0600070205080204" pitchFamily="34" charset="-128"/>
                <a:sym typeface="Wingdings" panose="05000000000000000000" pitchFamily="2" charset="2"/>
              </a:rPr>
              <a:t> under Disk Backup Systems &gt; </a:t>
            </a:r>
            <a:r>
              <a:rPr lang="en-US" altLang="en-US" sz="1800" dirty="0" err="1">
                <a:solidFill>
                  <a:schemeClr val="tx1"/>
                </a:solidFill>
                <a:ea typeface="ＭＳ Ｐゴシック" panose="020B0600070205080204" pitchFamily="34" charset="-128"/>
                <a:sym typeface="Wingdings" panose="05000000000000000000" pitchFamily="2" charset="2"/>
              </a:rPr>
              <a:t>Infinidat</a:t>
            </a:r>
            <a:r>
              <a:rPr lang="en-US" altLang="en-US" sz="1800" dirty="0">
                <a:solidFill>
                  <a:schemeClr val="tx1"/>
                </a:solidFill>
                <a:ea typeface="ＭＳ Ｐゴシック" panose="020B0600070205080204" pitchFamily="34" charset="-128"/>
                <a:sym typeface="Wingdings" panose="05000000000000000000" pitchFamily="2" charset="2"/>
              </a:rPr>
              <a:t> OEM &gt; Manuals</a:t>
            </a:r>
          </a:p>
          <a:p>
            <a:pPr lvl="1">
              <a:lnSpc>
                <a:spcPct val="90000"/>
              </a:lnSpc>
            </a:pPr>
            <a:r>
              <a:rPr lang="en-US" altLang="en-US" sz="1400" dirty="0">
                <a:solidFill>
                  <a:schemeClr val="tx1"/>
                </a:solidFill>
                <a:ea typeface="ＭＳ Ｐゴシック" panose="020B0600070205080204" pitchFamily="34" charset="-128"/>
                <a:sym typeface="Wingdings" panose="05000000000000000000" pitchFamily="2" charset="2"/>
              </a:rPr>
              <a:t>Please try to review ahead of live TOI</a:t>
            </a:r>
          </a:p>
          <a:p>
            <a:pPr>
              <a:lnSpc>
                <a:spcPct val="90000"/>
              </a:lnSpc>
            </a:pPr>
            <a:endParaRPr lang="en-US" altLang="en-US" sz="1800" dirty="0">
              <a:solidFill>
                <a:schemeClr val="tx1"/>
              </a:solidFill>
              <a:ea typeface="ＭＳ Ｐゴシック" panose="020B0600070205080204" pitchFamily="34" charset="-128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91172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251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Mike Simone – Product Management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2780" y="2734069"/>
            <a:ext cx="8629834" cy="1014233"/>
          </a:xfrm>
        </p:spPr>
        <p:txBody>
          <a:bodyPr/>
          <a:lstStyle/>
          <a:p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>Product Overview</a:t>
            </a:r>
          </a:p>
        </p:txBody>
      </p:sp>
    </p:spTree>
    <p:extLst>
      <p:ext uri="{BB962C8B-B14F-4D97-AF65-F5344CB8AC3E}">
        <p14:creationId xmlns:p14="http://schemas.microsoft.com/office/powerpoint/2010/main" val="400268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Infinidat OEM Business Overview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075" y="1038225"/>
            <a:ext cx="8667750" cy="4000500"/>
          </a:xfrm>
        </p:spPr>
        <p:txBody>
          <a:bodyPr>
            <a:normAutofit/>
          </a:bodyPr>
          <a:lstStyle/>
          <a:p>
            <a:r>
              <a:rPr lang="en-US" dirty="0"/>
              <a:t>Infinidat sells high performance storage</a:t>
            </a:r>
          </a:p>
          <a:p>
            <a:pPr lvl="1"/>
            <a:r>
              <a:rPr lang="en-US" dirty="0"/>
              <a:t>Offering is object-based, but enhanced beyond traditional object storage</a:t>
            </a:r>
          </a:p>
          <a:p>
            <a:pPr lvl="1"/>
            <a:r>
              <a:rPr lang="en-US" dirty="0"/>
              <a:t>Triple active servers provide path to storage so that performance and availability is enhanced</a:t>
            </a:r>
          </a:p>
          <a:p>
            <a:pPr lvl="1"/>
            <a:r>
              <a:rPr lang="en-US" dirty="0"/>
              <a:t>One of their biggest source of leads is replacing very large EMC primary storage with the </a:t>
            </a:r>
            <a:r>
              <a:rPr lang="en-US" dirty="0" err="1"/>
              <a:t>Infinibox</a:t>
            </a:r>
            <a:r>
              <a:rPr lang="en-US" dirty="0"/>
              <a:t> (aka IBOX) product line</a:t>
            </a:r>
          </a:p>
          <a:p>
            <a:pPr lvl="1"/>
            <a:r>
              <a:rPr lang="en-US" dirty="0"/>
              <a:t>The </a:t>
            </a:r>
            <a:r>
              <a:rPr lang="en-US" dirty="0" err="1"/>
              <a:t>Infinibox</a:t>
            </a:r>
            <a:r>
              <a:rPr lang="en-US" dirty="0"/>
              <a:t> primary storage offering scales from 115TB to 2.8PB in a single 42 U rack</a:t>
            </a:r>
          </a:p>
          <a:p>
            <a:pPr lvl="1"/>
            <a:r>
              <a:rPr lang="en-US" dirty="0"/>
              <a:t>Performance is 12GB/sec with 130/180 µs latency</a:t>
            </a:r>
          </a:p>
          <a:p>
            <a:r>
              <a:rPr lang="en-US" dirty="0"/>
              <a:t>The OEM product is called the Infinidat Backup Appliance/IBA (internally, not final branding)</a:t>
            </a:r>
          </a:p>
          <a:p>
            <a:pPr lvl="1"/>
            <a:r>
              <a:rPr lang="en-US" dirty="0"/>
              <a:t>The goal of providing </a:t>
            </a:r>
            <a:r>
              <a:rPr lang="en-US" dirty="0" err="1"/>
              <a:t>deduplicating</a:t>
            </a:r>
            <a:r>
              <a:rPr lang="en-US" dirty="0"/>
              <a:t> backup is to displace large Data Domain appliances that are often in the same accounts where they are replacing EMC primary storage</a:t>
            </a:r>
          </a:p>
          <a:p>
            <a:pPr lvl="1"/>
            <a:r>
              <a:rPr lang="en-US" dirty="0"/>
              <a:t>It will run on the same IBOX architecture are the primary storage, but use a DXi software enabled server to act as the deduplication gateway</a:t>
            </a:r>
          </a:p>
          <a:p>
            <a:pPr lvl="1"/>
            <a:r>
              <a:rPr lang="en-US" dirty="0"/>
              <a:t>The IBA will deploy up to two active backup servers with a hot standby for availability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328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AF5E4-3C88-48FA-A228-2AA0A3DEFB3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INFINIDAT backup appliance </a:t>
            </a:r>
          </a:p>
        </p:txBody>
      </p:sp>
      <p:pic>
        <p:nvPicPr>
          <p:cNvPr id="4" name="Picture 2" descr="E:\infinidat\links\box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25" r="9630"/>
          <a:stretch/>
        </p:blipFill>
        <p:spPr bwMode="auto">
          <a:xfrm>
            <a:off x="5686781" y="988047"/>
            <a:ext cx="2067510" cy="383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899010" y="1369087"/>
            <a:ext cx="4088079" cy="3322045"/>
            <a:chOff x="1198680" y="1825449"/>
            <a:chExt cx="5450772" cy="4429393"/>
          </a:xfrm>
        </p:grpSpPr>
        <p:sp>
          <p:nvSpPr>
            <p:cNvPr id="9" name="Rectangle 8"/>
            <p:cNvSpPr/>
            <p:nvPr/>
          </p:nvSpPr>
          <p:spPr>
            <a:xfrm>
              <a:off x="2111553" y="1825449"/>
              <a:ext cx="4481751" cy="1231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buSzPct val="100000"/>
              </a:pPr>
              <a:r>
                <a:rPr lang="en-US" b="1" dirty="0">
                  <a:solidFill>
                    <a:prstClr val="black"/>
                  </a:solidFill>
                  <a:ea typeface="MS PGothic" pitchFamily="34" charset="-128"/>
                  <a:cs typeface="Calibri"/>
                </a:rPr>
                <a:t>High Performance </a:t>
              </a:r>
            </a:p>
            <a:p>
              <a:pPr defTabSz="342900">
                <a:buSzPct val="100000"/>
              </a:pPr>
              <a:r>
                <a:rPr lang="en-US" dirty="0">
                  <a:solidFill>
                    <a:prstClr val="black"/>
                  </a:solidFill>
                  <a:ea typeface="MS PGothic" pitchFamily="34" charset="-128"/>
                  <a:cs typeface="Calibri"/>
                </a:rPr>
                <a:t>40TB/H target dedupe </a:t>
              </a:r>
            </a:p>
            <a:p>
              <a:pPr defTabSz="342900">
                <a:buSzPct val="100000"/>
              </a:pPr>
              <a:r>
                <a:rPr lang="en-US" dirty="0">
                  <a:solidFill>
                    <a:prstClr val="black"/>
                  </a:solidFill>
                  <a:ea typeface="MS PGothic" pitchFamily="34" charset="-128"/>
                  <a:cs typeface="Calibri"/>
                </a:rPr>
                <a:t>70TB/H source dedupe 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111553" y="2947815"/>
              <a:ext cx="4481751" cy="1231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buSzPct val="100000"/>
              </a:pPr>
              <a:r>
                <a:rPr lang="en-US" b="1" dirty="0">
                  <a:solidFill>
                    <a:prstClr val="black"/>
                  </a:solidFill>
                  <a:ea typeface="MS PGothic" pitchFamily="34" charset="-128"/>
                  <a:cs typeface="Calibri"/>
                </a:rPr>
                <a:t>High Capacity </a:t>
              </a:r>
            </a:p>
            <a:p>
              <a:pPr defTabSz="342900">
                <a:buSzPct val="100000"/>
              </a:pPr>
              <a:r>
                <a:rPr lang="en-US" dirty="0">
                  <a:solidFill>
                    <a:prstClr val="black"/>
                  </a:solidFill>
                  <a:ea typeface="MS PGothic" pitchFamily="34" charset="-128"/>
                  <a:cs typeface="Calibri"/>
                </a:rPr>
                <a:t>1PB physical capacity </a:t>
              </a:r>
            </a:p>
            <a:p>
              <a:pPr defTabSz="342900">
                <a:buSzPct val="100000"/>
              </a:pPr>
              <a:r>
                <a:rPr lang="en-US" dirty="0">
                  <a:solidFill>
                    <a:prstClr val="black"/>
                  </a:solidFill>
                  <a:ea typeface="MS PGothic" pitchFamily="34" charset="-128"/>
                  <a:cs typeface="Calibri"/>
                </a:rPr>
                <a:t>20PB logical capacity 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111553" y="3989023"/>
              <a:ext cx="4481751" cy="1231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buSzPct val="100000"/>
              </a:pPr>
              <a:r>
                <a:rPr lang="en-US" b="1" dirty="0">
                  <a:solidFill>
                    <a:prstClr val="black"/>
                  </a:solidFill>
                  <a:ea typeface="MS PGothic" pitchFamily="34" charset="-128"/>
                  <a:cs typeface="Calibri"/>
                </a:rPr>
                <a:t>Availability and reliability </a:t>
              </a:r>
            </a:p>
            <a:p>
              <a:pPr defTabSz="342900">
                <a:buSzPct val="100000"/>
              </a:pPr>
              <a:r>
                <a:rPr lang="en-US" dirty="0">
                  <a:solidFill>
                    <a:prstClr val="black"/>
                  </a:solidFill>
                  <a:ea typeface="MS PGothic" pitchFamily="34" charset="-128"/>
                  <a:cs typeface="Calibri"/>
                </a:rPr>
                <a:t>Highly available and Patented Error Recovery Technologies</a:t>
              </a:r>
            </a:p>
          </p:txBody>
        </p:sp>
        <p:pic>
          <p:nvPicPr>
            <p:cNvPr id="16" name="Picture 15" descr="Icon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06623" y="1907773"/>
              <a:ext cx="730250" cy="7366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Picture 16" descr="Multi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8680" y="3011984"/>
              <a:ext cx="736600" cy="730250"/>
            </a:xfrm>
            <a:prstGeom prst="rect">
              <a:avLst/>
            </a:prstGeom>
          </p:spPr>
        </p:pic>
        <p:pic>
          <p:nvPicPr>
            <p:cNvPr id="18" name="Picture 17" descr="reliable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14246" y="4085193"/>
              <a:ext cx="736600" cy="736600"/>
            </a:xfrm>
            <a:prstGeom prst="rect">
              <a:avLst/>
            </a:prstGeom>
          </p:spPr>
        </p:pic>
        <p:pic>
          <p:nvPicPr>
            <p:cNvPr id="19" name="Picture 18" descr="solutions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14246" y="5115773"/>
              <a:ext cx="736600" cy="73025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2167701" y="5023736"/>
              <a:ext cx="4481751" cy="1231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buSzPct val="100000"/>
              </a:pPr>
              <a:r>
                <a:rPr lang="en-US" b="1" dirty="0">
                  <a:solidFill>
                    <a:prstClr val="black"/>
                  </a:solidFill>
                  <a:ea typeface="MS PGothic" pitchFamily="34" charset="-128"/>
                  <a:cs typeface="Calibri"/>
                </a:rPr>
                <a:t>Eco system Integration</a:t>
              </a:r>
            </a:p>
            <a:p>
              <a:pPr defTabSz="342900">
                <a:buSzPct val="100000"/>
              </a:pPr>
              <a:r>
                <a:rPr lang="en-US" dirty="0">
                  <a:solidFill>
                    <a:prstClr val="black"/>
                  </a:solidFill>
                  <a:ea typeface="MS PGothic" pitchFamily="34" charset="-128"/>
                  <a:cs typeface="Calibri"/>
                </a:rPr>
                <a:t>Deep integration with leading backup software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5975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AF5E4-3C88-48FA-A228-2AA0A3DEFB36}" type="slidenum">
              <a:rPr lang="en-US" smtClean="0">
                <a:solidFill>
                  <a:srgbClr val="0B1924"/>
                </a:solidFill>
              </a:rPr>
              <a:pPr/>
              <a:t>6</a:t>
            </a:fld>
            <a:endParaRPr lang="en-US" dirty="0">
              <a:solidFill>
                <a:srgbClr val="0B192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292474" y="1327891"/>
            <a:ext cx="7241241" cy="324074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Backup optimized Dedupe engine</a:t>
            </a:r>
          </a:p>
          <a:p>
            <a:pPr lvl="1"/>
            <a:r>
              <a:rPr lang="en-US" dirty="0"/>
              <a:t>Variable block size</a:t>
            </a:r>
          </a:p>
          <a:p>
            <a:pPr lvl="1"/>
            <a:r>
              <a:rPr lang="en-US" dirty="0">
                <a:latin typeface="+mj-lt"/>
              </a:rPr>
              <a:t>Inline process </a:t>
            </a:r>
          </a:p>
          <a:p>
            <a:pPr lvl="1"/>
            <a:r>
              <a:rPr lang="en-US" dirty="0">
                <a:latin typeface="+mj-lt"/>
              </a:rPr>
              <a:t>Global per entire DDE pool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+mj-lt"/>
              </a:rPr>
              <a:t>High Capacity - 540TB net capacity per DDE pool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+mj-lt"/>
              </a:rPr>
              <a:t>High Performance – 20-35 TB/Hour digest rate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- INFINIDAT Dedupe Engine (DDE)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359943" y="1182011"/>
            <a:ext cx="1500197" cy="2730695"/>
            <a:chOff x="9766084" y="4260535"/>
            <a:chExt cx="1184529" cy="2284451"/>
          </a:xfrm>
        </p:grpSpPr>
        <p:pic>
          <p:nvPicPr>
            <p:cNvPr id="12" name="Picture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66084" y="4260535"/>
              <a:ext cx="1156719" cy="1156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93894" y="4813458"/>
              <a:ext cx="1156719" cy="1156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0372" y="5388204"/>
              <a:ext cx="1156719" cy="1156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57658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AF5E4-3C88-48FA-A228-2AA0A3DEFB36}" type="slidenum">
              <a:rPr lang="en-US" smtClean="0">
                <a:solidFill>
                  <a:srgbClr val="0B1924"/>
                </a:solidFill>
              </a:rPr>
              <a:pPr/>
              <a:t>7</a:t>
            </a:fld>
            <a:endParaRPr lang="en-US" dirty="0">
              <a:solidFill>
                <a:srgbClr val="0B1924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quarter" idx="12"/>
          </p:nvPr>
        </p:nvSpPr>
        <p:spPr>
          <a:xfrm>
            <a:off x="272988" y="1051156"/>
            <a:ext cx="7056418" cy="3582130"/>
          </a:xfrm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latin typeface="+mj-lt"/>
              </a:rPr>
              <a:t>3 DDEs per IBA</a:t>
            </a:r>
          </a:p>
          <a:p>
            <a:pPr lvl="1"/>
            <a:r>
              <a:rPr lang="en-US" dirty="0">
                <a:latin typeface="+mj-lt"/>
              </a:rPr>
              <a:t>2 Active DDEs, one Passive for fast recovery </a:t>
            </a:r>
          </a:p>
          <a:p>
            <a:pPr lvl="2"/>
            <a:r>
              <a:rPr lang="en-US" dirty="0">
                <a:latin typeface="+mj-lt"/>
              </a:rPr>
              <a:t>Semi-automatic recovery </a:t>
            </a:r>
          </a:p>
          <a:p>
            <a:r>
              <a:rPr lang="en-US" dirty="0">
                <a:latin typeface="+mj-lt"/>
              </a:rPr>
              <a:t>1 PB net capacity </a:t>
            </a:r>
          </a:p>
          <a:p>
            <a:r>
              <a:rPr lang="en-US" dirty="0">
                <a:latin typeface="+mj-lt"/>
              </a:rPr>
              <a:t>Up to 40TB/H digest rate </a:t>
            </a:r>
          </a:p>
          <a:p>
            <a:pPr lvl="1"/>
            <a:r>
              <a:rPr lang="en-US" dirty="0">
                <a:latin typeface="+mj-lt"/>
              </a:rPr>
              <a:t>70TB/H with Client side dedupe</a:t>
            </a:r>
          </a:p>
          <a:p>
            <a:r>
              <a:rPr lang="en-US" dirty="0">
                <a:latin typeface="+mj-lt"/>
              </a:rPr>
              <a:t>Underplaying IBOX is optimized for the DDEs workloads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2870" y="383162"/>
            <a:ext cx="8792360" cy="753666"/>
          </a:xfrm>
        </p:spPr>
        <p:txBody>
          <a:bodyPr>
            <a:noAutofit/>
          </a:bodyPr>
          <a:lstStyle/>
          <a:p>
            <a:r>
              <a:rPr lang="en-US" dirty="0"/>
              <a:t>INFINIDAT Backup Appliance - IBA4260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828090" y="1200145"/>
            <a:ext cx="1496615" cy="3429983"/>
            <a:chOff x="9766084" y="2610794"/>
            <a:chExt cx="1587716" cy="3934192"/>
          </a:xfrm>
        </p:grpSpPr>
        <p:grpSp>
          <p:nvGrpSpPr>
            <p:cNvPr id="18" name="Group 17"/>
            <p:cNvGrpSpPr/>
            <p:nvPr/>
          </p:nvGrpSpPr>
          <p:grpSpPr>
            <a:xfrm>
              <a:off x="10058689" y="2610794"/>
              <a:ext cx="1295111" cy="3875214"/>
              <a:chOff x="9804885" y="2150741"/>
              <a:chExt cx="1295111" cy="3875214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804885" y="2150741"/>
                <a:ext cx="1295111" cy="3875214"/>
              </a:xfrm>
              <a:prstGeom prst="rect">
                <a:avLst/>
              </a:prstGeom>
            </p:spPr>
          </p:pic>
          <p:sp>
            <p:nvSpPr>
              <p:cNvPr id="23" name="Rectangle 22"/>
              <p:cNvSpPr/>
              <p:nvPr/>
            </p:nvSpPr>
            <p:spPr>
              <a:xfrm>
                <a:off x="9901238" y="2343150"/>
                <a:ext cx="142875" cy="685800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" b="1" dirty="0">
                  <a:solidFill>
                    <a:srgbClr val="FFFFFF"/>
                  </a:solidFill>
                </a:endParaRPr>
              </a:p>
            </p:txBody>
          </p:sp>
        </p:grpSp>
        <p:pic>
          <p:nvPicPr>
            <p:cNvPr id="19" name="Picture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66084" y="4260535"/>
              <a:ext cx="1156719" cy="1156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93894" y="4813458"/>
              <a:ext cx="1156719" cy="1156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0372" y="5388204"/>
              <a:ext cx="1156719" cy="1156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4694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Jurgen van der Linden/Byron Hack – </a:t>
            </a:r>
            <a:r>
              <a:rPr lang="en-US" dirty="0" err="1"/>
              <a:t>DXi</a:t>
            </a:r>
            <a:r>
              <a:rPr lang="en-US" dirty="0"/>
              <a:t> Engineering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2780" y="2734069"/>
            <a:ext cx="8629834" cy="1014233"/>
          </a:xfrm>
        </p:spPr>
        <p:txBody>
          <a:bodyPr/>
          <a:lstStyle/>
          <a:p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 err="1"/>
              <a:t>DXi</a:t>
            </a:r>
            <a:r>
              <a:rPr lang="en-US" sz="4800" dirty="0"/>
              <a:t> SW Version 3.4.1</a:t>
            </a:r>
          </a:p>
        </p:txBody>
      </p:sp>
    </p:spTree>
    <p:extLst>
      <p:ext uri="{BB962C8B-B14F-4D97-AF65-F5344CB8AC3E}">
        <p14:creationId xmlns:p14="http://schemas.microsoft.com/office/powerpoint/2010/main" val="426646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22514"/>
            <a:ext cx="7863840" cy="688086"/>
          </a:xfrm>
        </p:spPr>
        <p:txBody>
          <a:bodyPr/>
          <a:lstStyle/>
          <a:p>
            <a:r>
              <a:rPr lang="en-US" dirty="0" err="1"/>
              <a:t>Infinidat</a:t>
            </a:r>
            <a:r>
              <a:rPr lang="en-US" dirty="0"/>
              <a:t> Backup Appliance (IBA)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type="body" idx="1"/>
          </p:nvPr>
        </p:nvSpPr>
        <p:spPr>
          <a:xfrm>
            <a:off x="365760" y="994298"/>
            <a:ext cx="8286023" cy="3950563"/>
          </a:xfrm>
        </p:spPr>
        <p:txBody>
          <a:bodyPr>
            <a:normAutofit/>
          </a:bodyPr>
          <a:lstStyle/>
          <a:p>
            <a:r>
              <a:rPr lang="en-US" dirty="0" err="1"/>
              <a:t>DXi</a:t>
            </a:r>
            <a:r>
              <a:rPr lang="en-US" dirty="0"/>
              <a:t> node is called “DDE” by </a:t>
            </a:r>
            <a:r>
              <a:rPr lang="en-US" dirty="0" err="1"/>
              <a:t>Infinidat</a:t>
            </a:r>
            <a:r>
              <a:rPr lang="en-US" dirty="0"/>
              <a:t> (Deduplication Engine), actually DDE1, DDE2, DDE3, depending on the node (2 active nodes and 1 standby node)</a:t>
            </a:r>
          </a:p>
          <a:p>
            <a:r>
              <a:rPr lang="en-US" dirty="0"/>
              <a:t>DDE is based of the DXi6900-S family of code, version 3.4.1, based on the 3.4.0.1 Etna release identical feature set, just some functions disabled</a:t>
            </a:r>
          </a:p>
          <a:p>
            <a:pPr lvl="1"/>
            <a:r>
              <a:rPr lang="en-US" dirty="0"/>
              <a:t>Internally represented as Model DXi6800, </a:t>
            </a:r>
            <a:r>
              <a:rPr lang="en-US" dirty="0" err="1"/>
              <a:t>ConfigurationID</a:t>
            </a:r>
            <a:r>
              <a:rPr lang="en-US" dirty="0"/>
              <a:t> IBA1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SAS HBAs replaced by dual port 16G FC HBAs.</a:t>
            </a:r>
          </a:p>
          <a:p>
            <a:r>
              <a:rPr lang="en-US" dirty="0"/>
              <a:t>Removed backend storage monitoring </a:t>
            </a:r>
          </a:p>
          <a:p>
            <a:pPr lvl="1"/>
            <a:r>
              <a:rPr lang="en-US" dirty="0"/>
              <a:t>Instead DDE uses cable pull monitor to reboot system if connection to storage is lost.</a:t>
            </a:r>
          </a:p>
          <a:p>
            <a:pPr lvl="1"/>
            <a:r>
              <a:rPr lang="en-US" dirty="0"/>
              <a:t>Could be all paths to storage is lost, or could be </a:t>
            </a:r>
            <a:r>
              <a:rPr lang="en-US" dirty="0" err="1"/>
              <a:t>iBOX</a:t>
            </a:r>
            <a:r>
              <a:rPr lang="en-US" dirty="0"/>
              <a:t> is dead</a:t>
            </a:r>
          </a:p>
          <a:p>
            <a:r>
              <a:rPr lang="en-US" dirty="0"/>
              <a:t>DDE executes for 99.8% the same code as a regular 6900-S. It gathers the same collect logs, has more or less the same service menu, etc.  Many GUI pages are hidden for non-Service users.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904239"/>
      </p:ext>
    </p:extLst>
  </p:cSld>
  <p:clrMapOvr>
    <a:masterClrMapping/>
  </p:clrMapOvr>
</p:sld>
</file>

<file path=ppt/theme/theme1.xml><?xml version="1.0" encoding="utf-8"?>
<a:theme xmlns:a="http://schemas.openxmlformats.org/drawingml/2006/main" name="_New__2015_Quantum_PowerPoint_Template_-_Widescreen_Format_[P00582A]">
  <a:themeElements>
    <a:clrScheme name="Quantum">
      <a:dk1>
        <a:srgbClr val="FFFFFF"/>
      </a:dk1>
      <a:lt1>
        <a:srgbClr val="454545"/>
      </a:lt1>
      <a:dk2>
        <a:srgbClr val="FFFFFF"/>
      </a:dk2>
      <a:lt2>
        <a:srgbClr val="454545"/>
      </a:lt2>
      <a:accent1>
        <a:srgbClr val="0F73C3"/>
      </a:accent1>
      <a:accent2>
        <a:srgbClr val="00B6F1"/>
      </a:accent2>
      <a:accent3>
        <a:srgbClr val="8EBE68"/>
      </a:accent3>
      <a:accent4>
        <a:srgbClr val="FBC85B"/>
      </a:accent4>
      <a:accent5>
        <a:srgbClr val="BCC0BA"/>
      </a:accent5>
      <a:accent6>
        <a:srgbClr val="6A7B84"/>
      </a:accent6>
      <a:hlink>
        <a:srgbClr val="00B6F1"/>
      </a:hlink>
      <a:folHlink>
        <a:srgbClr val="00B6F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anchor="ctr"/>
      <a:lstStyle>
        <a:defPPr algn="ctr" fontAlgn="auto">
          <a:spcBef>
            <a:spcPts val="0"/>
          </a:spcBef>
          <a:spcAft>
            <a:spcPts val="0"/>
          </a:spcAft>
          <a:defRPr sz="1600" dirty="0">
            <a:solidFill>
              <a:srgbClr val="FFFFFF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_New__2015_Quantum_PowerPoint_Template_-_Widescreen_Format_[P00582A]</Template>
  <TotalTime>14031</TotalTime>
  <Words>1963</Words>
  <Application>Microsoft Macintosh PowerPoint</Application>
  <PresentationFormat>On-screen Show (16:9)</PresentationFormat>
  <Paragraphs>219</Paragraphs>
  <Slides>27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Calibri</vt:lpstr>
      <vt:lpstr>MS PGothic</vt:lpstr>
      <vt:lpstr>ＭＳ Ｐゴシック</vt:lpstr>
      <vt:lpstr>Verdana</vt:lpstr>
      <vt:lpstr>Wingdings</vt:lpstr>
      <vt:lpstr>Arial</vt:lpstr>
      <vt:lpstr>_New__2015_Quantum_PowerPoint_Template_-_Widescreen_Format_[P00582A]</vt:lpstr>
      <vt:lpstr>Worksheet</vt:lpstr>
      <vt:lpstr>PowerPoint Presentation</vt:lpstr>
      <vt:lpstr>Agenda</vt:lpstr>
      <vt:lpstr> Product Overview</vt:lpstr>
      <vt:lpstr>Infinidat OEM Business Overview</vt:lpstr>
      <vt:lpstr>INFINIDAT backup appliance </vt:lpstr>
      <vt:lpstr>NEW - INFINIDAT Dedupe Engine (DDE)</vt:lpstr>
      <vt:lpstr>INFINIDAT Backup Appliance - IBA4260</vt:lpstr>
      <vt:lpstr> DXi SW Version 3.4.1</vt:lpstr>
      <vt:lpstr>Infinidat Backup Appliance (IBA)</vt:lpstr>
      <vt:lpstr>IBA DXi SW version 3.4.1</vt:lpstr>
      <vt:lpstr>IBA StorNext Configuration</vt:lpstr>
      <vt:lpstr>StorNext Configuration</vt:lpstr>
      <vt:lpstr>IBA Passwords</vt:lpstr>
      <vt:lpstr>Hardware Monitoring</vt:lpstr>
      <vt:lpstr>DXi GUI Changes for IBA</vt:lpstr>
      <vt:lpstr>DXi GUI Changes for IBA</vt:lpstr>
      <vt:lpstr>GUI Branding/Styling Changes for IBA</vt:lpstr>
      <vt:lpstr>Other UI Changes for IBA</vt:lpstr>
      <vt:lpstr>SysCli Command for DAR DB Export</vt:lpstr>
      <vt:lpstr>Accessing the DDE System as ssh ServiceLogin</vt:lpstr>
      <vt:lpstr>Training and Documentation</vt:lpstr>
      <vt:lpstr>Documentation Strategy</vt:lpstr>
      <vt:lpstr>Training Strategy</vt:lpstr>
      <vt:lpstr> Service Model</vt:lpstr>
      <vt:lpstr>Service Model</vt:lpstr>
      <vt:lpstr>Infinidat-led TOI</vt:lpstr>
      <vt:lpstr>PowerPoint Presentation</vt:lpstr>
    </vt:vector>
  </TitlesOfParts>
  <Manager>Isaac Alves</Manager>
  <Company>Quantum Corporation</Company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Quantum 16:9</dc:subject>
  <dc:creator>Jim Hibbard</dc:creator>
  <cp:keywords>Template Mater 2015</cp:keywords>
  <cp:lastModifiedBy>Dave Mason</cp:lastModifiedBy>
  <cp:revision>606</cp:revision>
  <cp:lastPrinted>2017-09-28T14:12:55Z</cp:lastPrinted>
  <dcterms:created xsi:type="dcterms:W3CDTF">2015-06-29T19:53:47Z</dcterms:created>
  <dcterms:modified xsi:type="dcterms:W3CDTF">2017-09-28T18:21:07Z</dcterms:modified>
</cp:coreProperties>
</file>