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57" r:id="rId2"/>
    <p:sldId id="328" r:id="rId3"/>
    <p:sldId id="382" r:id="rId4"/>
    <p:sldId id="386" r:id="rId5"/>
    <p:sldId id="364" r:id="rId6"/>
    <p:sldId id="302" r:id="rId7"/>
    <p:sldId id="410" r:id="rId8"/>
    <p:sldId id="411" r:id="rId9"/>
    <p:sldId id="385" r:id="rId10"/>
    <p:sldId id="390" r:id="rId11"/>
    <p:sldId id="387" r:id="rId12"/>
    <p:sldId id="414" r:id="rId13"/>
    <p:sldId id="415" r:id="rId14"/>
    <p:sldId id="416" r:id="rId15"/>
    <p:sldId id="418" r:id="rId16"/>
    <p:sldId id="419" r:id="rId17"/>
    <p:sldId id="413" r:id="rId18"/>
    <p:sldId id="394" r:id="rId19"/>
    <p:sldId id="388" r:id="rId20"/>
    <p:sldId id="391" r:id="rId21"/>
    <p:sldId id="393" r:id="rId22"/>
    <p:sldId id="403" r:id="rId23"/>
    <p:sldId id="3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e Flanagan" initials="CF" lastIdx="15" clrIdx="0">
    <p:extLst/>
  </p:cmAuthor>
  <p:cmAuthor id="2" name="Patrick Peas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708"/>
    <a:srgbClr val="6BEE12"/>
    <a:srgbClr val="B2A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5" autoAdjust="0"/>
    <p:restoredTop sz="95170" autoAdjust="0"/>
  </p:normalViewPr>
  <p:slideViewPr>
    <p:cSldViewPr snapToGrid="0">
      <p:cViewPr>
        <p:scale>
          <a:sx n="99" d="100"/>
          <a:sy n="99" d="100"/>
        </p:scale>
        <p:origin x="768" y="26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3BB40-A012-4D3B-8AEA-8547523B35C5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A51C8-BA54-4E44-9CF5-362A58FCD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A51C8-BA54-4E44-9CF5-362A58FCD6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9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3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A51C8-BA54-4E44-9CF5-362A58FCD6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8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1GB/s backend TP at peak time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A51C8-BA54-4E44-9CF5-362A58FCD6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8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This is all the connectivity that we (Infinidat) need for the install - the customer will still need 10Gb copper/fiber or FC connectivity for data/replication traffic 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finida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3" y="1202312"/>
            <a:ext cx="3890513" cy="228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" t="14455" r="130" b="21487"/>
          <a:stretch/>
        </p:blipFill>
        <p:spPr>
          <a:xfrm>
            <a:off x="-7932" y="2577315"/>
            <a:ext cx="12199931" cy="42806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16668" y="3600450"/>
            <a:ext cx="10241857" cy="1085850"/>
          </a:xfrm>
          <a:prstGeom prst="rect">
            <a:avLst/>
          </a:prstGeom>
        </p:spPr>
        <p:txBody>
          <a:bodyPr anchor="ctr"/>
          <a:lstStyle>
            <a:lvl1pPr algn="l">
              <a:defRPr sz="600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6668" y="4986590"/>
            <a:ext cx="10241857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2577315"/>
            <a:ext cx="12192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2" y="125272"/>
            <a:ext cx="1943104" cy="23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5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dat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3900" y="695325"/>
            <a:ext cx="10734675" cy="54768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AF5E4-3C88-48FA-A228-2AA0A3DEF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7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S:\Sabo\Infinidat\PPT\storin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557964"/>
            <a:ext cx="2362200" cy="3000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192405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81081" y="628390"/>
            <a:ext cx="11804644" cy="772951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latin typeface="SignaColum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84252" y="1593851"/>
            <a:ext cx="11804649" cy="4830763"/>
          </a:xfrm>
        </p:spPr>
        <p:txBody>
          <a:bodyPr/>
          <a:lstStyle>
            <a:lvl2pPr>
              <a:defRPr>
                <a:solidFill>
                  <a:srgbClr val="63C13D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rgbClr val="00B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368800" y="6492876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2015 US Channel Strategy, CONFIDENTIAL</a:t>
            </a:r>
          </a:p>
        </p:txBody>
      </p:sp>
    </p:spTree>
    <p:extLst>
      <p:ext uri="{BB962C8B-B14F-4D97-AF65-F5344CB8AC3E}">
        <p14:creationId xmlns:p14="http://schemas.microsoft.com/office/powerpoint/2010/main" val="85159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3783" y="1484784"/>
            <a:ext cx="10202737" cy="4810125"/>
          </a:xfrm>
          <a:prstGeom prst="rect">
            <a:avLst/>
          </a:prstGeom>
        </p:spPr>
        <p:txBody>
          <a:bodyPr/>
          <a:lstStyle>
            <a:lvl1pPr>
              <a:defRPr lang="en-US" sz="2400" b="0" baseline="0" smtClean="0">
                <a:latin typeface="+mn-lt"/>
                <a:ea typeface="Open Sans Light" panose="020B0604020202020204" charset="0"/>
                <a:cs typeface="Arial" panose="020B0604020202020204" pitchFamily="34" charset="0"/>
              </a:defRPr>
            </a:lvl1pPr>
            <a:lvl2pPr>
              <a:defRPr lang="en-US" sz="2200" b="0" smtClean="0">
                <a:solidFill>
                  <a:srgbClr val="92D050"/>
                </a:solidFill>
                <a:latin typeface="+mn-lt"/>
                <a:ea typeface="Open Sans Light" panose="020B0604020202020204" charset="0"/>
                <a:cs typeface="Arial" panose="020B0604020202020204" pitchFamily="34" charset="0"/>
              </a:defRPr>
            </a:lvl2pPr>
            <a:lvl3pPr>
              <a:defRPr lang="en-US" sz="2000" b="0" smtClean="0">
                <a:latin typeface="+mn-lt"/>
                <a:ea typeface="Open Sans Light" panose="020B0604020202020204" charset="0"/>
                <a:cs typeface="Arial" panose="020B0604020202020204" pitchFamily="34" charset="0"/>
              </a:defRPr>
            </a:lvl3pPr>
            <a:lvl4pPr>
              <a:defRPr lang="en-US" b="1" smtClean="0">
                <a:solidFill>
                  <a:schemeClr val="bg1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4pPr>
            <a:lvl5pPr>
              <a:defRPr lang="en-US" b="1">
                <a:solidFill>
                  <a:schemeClr val="bg1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73783" y="456084"/>
            <a:ext cx="10202737" cy="740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b="1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panose="020B060402020202020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</a:t>
            </a:r>
            <a:r>
              <a:rPr lang="en-US" dirty="0" err="1" smtClean="0"/>
              <a:t>SamThe</a:t>
            </a:r>
            <a:r>
              <a:rPr lang="en-US" dirty="0" smtClean="0"/>
              <a:t> Challenges at </a:t>
            </a:r>
            <a:r>
              <a:rPr lang="en-US" dirty="0" err="1" smtClean="0"/>
              <a:t>Handple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80576" y="6525345"/>
            <a:ext cx="768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8B80C6D-DCD0-416A-BC43-9F9BBFA42C50}" type="slidenum">
              <a:rPr lang="en-US" sz="1200" smtClean="0">
                <a:solidFill>
                  <a:schemeClr val="bg1">
                    <a:lumMod val="75000"/>
                  </a:schemeClr>
                </a:solidFill>
                <a:latin typeface="Tohoma"/>
                <a:ea typeface="Open Sans Light" panose="020B060402020202020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chemeClr val="bg1">
                  <a:lumMod val="75000"/>
                </a:schemeClr>
              </a:solidFill>
              <a:latin typeface="Tohoma"/>
              <a:ea typeface="Open Sans Light" panose="020B060402020202020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2120669" y="6487068"/>
            <a:ext cx="71331" cy="3709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934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dat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5184" y="757237"/>
            <a:ext cx="2764265" cy="52885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3482914" y="774489"/>
            <a:ext cx="0" cy="527128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86008"/>
            <a:ext cx="12192000" cy="371992"/>
          </a:xfrm>
          <a:prstGeom prst="rect">
            <a:avLst/>
          </a:prstGeom>
        </p:spPr>
        <p:txBody>
          <a:bodyPr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fld id="{7A4AF5E4-3C88-48FA-A228-2AA0A3DEF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873500" y="757238"/>
            <a:ext cx="7711775" cy="5288532"/>
          </a:xfrm>
        </p:spPr>
        <p:txBody>
          <a:bodyPr anchor="ctr"/>
          <a:lstStyle>
            <a:lvl1pPr marL="514350" indent="-514350"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8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dat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98655" y="1330442"/>
            <a:ext cx="8468081" cy="41214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60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54603" y="1330442"/>
            <a:ext cx="0" cy="41214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86008"/>
            <a:ext cx="12192000" cy="371992"/>
          </a:xfrm>
          <a:prstGeom prst="rect">
            <a:avLst/>
          </a:prstGeom>
        </p:spPr>
        <p:txBody>
          <a:bodyPr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fld id="{7A4AF5E4-3C88-48FA-A228-2AA0A3DEF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1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dat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15585"/>
            <a:ext cx="5157787" cy="527566"/>
          </a:xfrm>
        </p:spPr>
        <p:txBody>
          <a:bodyPr anchor="t">
            <a:noAutofit/>
          </a:bodyPr>
          <a:lstStyle>
            <a:lvl1pPr marL="0" indent="0">
              <a:buNone/>
              <a:defRPr sz="3200" b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473803"/>
            <a:ext cx="5157787" cy="359310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15584"/>
            <a:ext cx="5183188" cy="527567"/>
          </a:xfrm>
        </p:spPr>
        <p:txBody>
          <a:bodyPr anchor="t">
            <a:noAutofit/>
          </a:bodyPr>
          <a:lstStyle>
            <a:lvl1pPr marL="0" indent="0">
              <a:buNone/>
              <a:defRPr sz="3200" b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73803"/>
            <a:ext cx="5183188" cy="35931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486008"/>
            <a:ext cx="12192000" cy="371992"/>
          </a:xfrm>
        </p:spPr>
        <p:txBody>
          <a:bodyPr/>
          <a:lstStyle/>
          <a:p>
            <a:fld id="{7A4AF5E4-3C88-48FA-A228-2AA0A3DEF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7" y="685801"/>
            <a:ext cx="10515601" cy="10048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87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inidat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486008"/>
            <a:ext cx="12192000" cy="371992"/>
          </a:xfrm>
        </p:spPr>
        <p:txBody>
          <a:bodyPr/>
          <a:lstStyle/>
          <a:p>
            <a:fld id="{7A4AF5E4-3C88-48FA-A228-2AA0A3DEF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838200" y="1819275"/>
            <a:ext cx="10515600" cy="4238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199" y="685801"/>
            <a:ext cx="10515601" cy="10048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74963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dat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16578"/>
            <a:ext cx="5157787" cy="42413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16578"/>
            <a:ext cx="5183188" cy="42413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7" y="685801"/>
            <a:ext cx="10515601" cy="10048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07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da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8136" y="685801"/>
            <a:ext cx="10541480" cy="10048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0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da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9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dat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238375" y="735399"/>
            <a:ext cx="9486900" cy="53435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1411" y="735399"/>
            <a:ext cx="1695989" cy="5343526"/>
          </a:xfrm>
        </p:spPr>
        <p:txBody>
          <a:bodyPr anchor="ctr"/>
          <a:lstStyle>
            <a:lvl1pPr marL="0" indent="0">
              <a:buFontTx/>
              <a:buNone/>
              <a:defRPr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buFontTx/>
              <a:buNone/>
              <a:defRPr sz="16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619058" y="6616458"/>
            <a:ext cx="0" cy="1639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F5E4-3C88-48FA-A228-2AA0A3DEF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67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81"/>
          <a:stretch/>
        </p:blipFill>
        <p:spPr>
          <a:xfrm>
            <a:off x="0" y="0"/>
            <a:ext cx="12192000" cy="35790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86008"/>
            <a:ext cx="12192000" cy="371992"/>
          </a:xfrm>
          <a:prstGeom prst="rect">
            <a:avLst/>
          </a:prstGeom>
        </p:spPr>
        <p:txBody>
          <a:bodyPr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fld id="{7A4AF5E4-3C88-48FA-A228-2AA0A3DEFB3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1925" y="6486008"/>
            <a:ext cx="1183005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51759" y="6561069"/>
            <a:ext cx="2392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2016 INFINIDAT - CONFIDENTIAL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07" y="6594732"/>
            <a:ext cx="2627268" cy="1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18" r:id="rId2"/>
    <p:sldLayoutId id="2147483722" r:id="rId3"/>
    <p:sldLayoutId id="2147483716" r:id="rId4"/>
    <p:sldLayoutId id="2147483732" r:id="rId5"/>
    <p:sldLayoutId id="2147483731" r:id="rId6"/>
    <p:sldLayoutId id="2147483730" r:id="rId7"/>
    <p:sldLayoutId id="2147483728" r:id="rId8"/>
    <p:sldLayoutId id="2147483726" r:id="rId9"/>
    <p:sldLayoutId id="2147483727" r:id="rId10"/>
    <p:sldLayoutId id="2147483733" r:id="rId11"/>
    <p:sldLayoutId id="2147483734" r:id="rId12"/>
    <p:sldLayoutId id="214748373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-6505575" y="-2090738"/>
            <a:ext cx="5946775" cy="70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" name="Picture 2" descr="G:\projects\3820-3839\3827\2_Design\Deliverables + Archives\2015 0810 Exterior Renderings\C1-night 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58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/>
          <p:cNvSpPr>
            <a:spLocks/>
          </p:cNvSpPr>
          <p:nvPr/>
        </p:nvSpPr>
        <p:spPr bwMode="auto">
          <a:xfrm>
            <a:off x="3632421" y="6525344"/>
            <a:ext cx="4912139" cy="295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Confidential - Do not distribute   </a:t>
            </a:r>
            <a:fld id="{D53DEF57-BF7C-4D9F-8A13-C694B15CBB08}" type="slidenum">
              <a:rPr lang="en-US" sz="140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pPr algn="ctr">
                <a:defRPr/>
              </a:pPr>
              <a:t>1</a:t>
            </a:fld>
            <a:endParaRPr lang="en-US" dirty="0">
              <a:solidFill>
                <a:schemeClr val="bg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6623" y="5903893"/>
            <a:ext cx="7749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8AD52"/>
                </a:solidFill>
              </a:rPr>
              <a:t>INFINIDAT Backup Appliance Deep Dive - 9/17</a:t>
            </a:r>
            <a:endParaRPr lang="en-US" sz="2800" dirty="0">
              <a:solidFill>
                <a:srgbClr val="78AD52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67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0" y="484400"/>
            <a:ext cx="12192000" cy="73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accent4"/>
              </a:buClr>
              <a:buSzPct val="36666"/>
              <a:buFont typeface="Arial"/>
              <a:buNone/>
            </a:pPr>
            <a:r>
              <a:rPr lang="en-US" sz="3000" b="1">
                <a:latin typeface="Arial" charset="0"/>
                <a:ea typeface="Arial" charset="0"/>
                <a:cs typeface="Arial" charset="0"/>
                <a:sym typeface="Verdana"/>
              </a:rPr>
              <a:t>Power Distribution</a:t>
            </a:r>
            <a:r>
              <a:rPr lang="en-US" sz="3600">
                <a:latin typeface="Arial" charset="0"/>
                <a:ea typeface="Arial" charset="0"/>
                <a:cs typeface="Arial" charset="0"/>
                <a:sym typeface="Verdana"/>
              </a:rPr>
              <a:t> </a:t>
            </a:r>
          </a:p>
        </p:txBody>
      </p:sp>
      <p:pic>
        <p:nvPicPr>
          <p:cNvPr id="181" name="Shape 181" descr="Screen Shot 2017-08-06 at 4.04.3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700" y="1311908"/>
            <a:ext cx="6642874" cy="450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0" y="1602725"/>
            <a:ext cx="5715438" cy="255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Each IBA Component has two PSUs 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571500" lvl="1">
              <a:buSzPct val="100000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(except internal 1Gb Switch)</a:t>
            </a:r>
          </a:p>
          <a:p>
            <a:pPr marL="571500" lvl="1">
              <a:buSzPct val="100000"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Support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for both single &amp; three phase power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single phase - 2 PDU per side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three phase - 1 PDU per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side</a:t>
            </a:r>
          </a:p>
          <a:p>
            <a:pPr marL="1028700" lvl="2">
              <a:buSzPct val="100000"/>
            </a:pP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* Customer Choice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454" y="4313334"/>
            <a:ext cx="4314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If 1GbE Switch is down, only access to management is lost. All configured functionality continues to be served until Support can restore the switch.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-200550" y="475100"/>
            <a:ext cx="4852200" cy="113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>
                <a:latin typeface="Arial" charset="0"/>
                <a:ea typeface="Arial" charset="0"/>
                <a:cs typeface="Arial" charset="0"/>
              </a:rPr>
              <a:t>Internal Network Connectivity - Cabling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224134" y="1718002"/>
            <a:ext cx="6126352" cy="38169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Open Sans"/>
              </a:rPr>
              <a:t>Optimized Switch Wiring</a:t>
            </a:r>
            <a:endParaRPr lang="en-US" sz="2000" dirty="0"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Open Sans"/>
              </a:rPr>
              <a:t>Patch Panel shows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  <a:sym typeface="Open Sans"/>
              </a:rPr>
              <a:t>mgmt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Open Sans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Open Sans"/>
              </a:rPr>
              <a:t>cable ports on IBA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Open Sans"/>
              </a:rPr>
              <a:t>-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Open Sans"/>
              </a:rPr>
              <a:t>Patch Panel 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Open Sans"/>
              </a:rPr>
              <a:t>but these are NOT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Open Sans"/>
              </a:rPr>
              <a:t>for customer use</a:t>
            </a:r>
            <a:endParaRPr lang="en-US" sz="2000" dirty="0"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  <a:sym typeface="Open Sans"/>
              </a:rPr>
              <a:t>DDEs are managed through the IBA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Open Sans"/>
              </a:rPr>
              <a:t>GUI</a:t>
            </a:r>
          </a:p>
          <a:p>
            <a:pPr lvl="0">
              <a:spcBef>
                <a:spcPts val="0"/>
              </a:spcBef>
              <a:buNone/>
            </a:pPr>
            <a:endParaRPr lang="en-US" sz="2000" dirty="0">
              <a:latin typeface="Arial" charset="0"/>
              <a:ea typeface="Arial" charset="0"/>
              <a:cs typeface="Arial" charset="0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Open Sans"/>
              </a:rPr>
              <a:t>Support is managed thru iBox SA</a:t>
            </a:r>
            <a:endParaRPr lang="en-US" sz="2000" dirty="0">
              <a:latin typeface="Arial" charset="0"/>
              <a:ea typeface="Arial" charset="0"/>
              <a:cs typeface="Arial" charset="0"/>
              <a:sym typeface="Open Sans"/>
            </a:endParaRPr>
          </a:p>
        </p:txBody>
      </p:sp>
      <p:pic>
        <p:nvPicPr>
          <p:cNvPr id="2" name="Picture 1" descr="Screen Shot 2017-09-15 at 12.03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43" y="563615"/>
            <a:ext cx="6769100" cy="83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65704" y="989718"/>
            <a:ext cx="336202" cy="429501"/>
          </a:xfrm>
          <a:prstGeom prst="rect">
            <a:avLst/>
          </a:prstGeom>
          <a:solidFill>
            <a:schemeClr val="accent6">
              <a:lumMod val="20000"/>
              <a:lumOff val="80000"/>
              <a:alpha val="11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20273" y="1030076"/>
            <a:ext cx="283144" cy="389144"/>
          </a:xfrm>
          <a:prstGeom prst="rect">
            <a:avLst/>
          </a:prstGeom>
          <a:solidFill>
            <a:schemeClr val="accent6">
              <a:lumMod val="20000"/>
              <a:lumOff val="80000"/>
              <a:alpha val="11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94673" y="974053"/>
            <a:ext cx="504303" cy="445165"/>
          </a:xfrm>
          <a:prstGeom prst="rect">
            <a:avLst/>
          </a:prstGeom>
          <a:solidFill>
            <a:schemeClr val="accent6">
              <a:lumMod val="20000"/>
              <a:lumOff val="80000"/>
              <a:alpha val="11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6352" y="1456567"/>
            <a:ext cx="554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iBox Patch Panel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Shelf Top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= 4 x 1GbE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Customer Run Cables – UI &amp; Support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Screen Shot 2017-09-15 at 12.04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27" y="3969749"/>
            <a:ext cx="6807200" cy="71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42668" y="4932925"/>
            <a:ext cx="6649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IBA Patch Panel – Shelf Center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Top Row = 6 x 8/16Gb FC or 6 x 10GbE – Customer Choice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Bottom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Row =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12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x 10GbE 	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Customer Run Cables – UI &amp; Support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3510" y="2427611"/>
            <a:ext cx="3702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2 IBA Patch Panels for External Cabling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760" y="4817873"/>
            <a:ext cx="3922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Minimal Customer Wiring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4 x 1GbE 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12 x 10GbE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6 x 8/16Gb FC (VTL Only)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0726" y="3548046"/>
            <a:ext cx="100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FC or 10GbE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3561" y="3569728"/>
            <a:ext cx="100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FC or 10GbE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03418" y="3513707"/>
            <a:ext cx="100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FC or 10GbE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7092" y="4615468"/>
            <a:ext cx="1008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4 x 10GbE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82570" y="4618477"/>
            <a:ext cx="1008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4 x 10GbE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02760" y="4640159"/>
            <a:ext cx="1008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4 x 10GbE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12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628838" y="4190914"/>
            <a:ext cx="9032499" cy="1596035"/>
            <a:chOff x="2056360" y="2351484"/>
            <a:chExt cx="9032499" cy="1596035"/>
          </a:xfrm>
        </p:grpSpPr>
        <p:grpSp>
          <p:nvGrpSpPr>
            <p:cNvPr id="16" name="Group 15"/>
            <p:cNvGrpSpPr/>
            <p:nvPr/>
          </p:nvGrpSpPr>
          <p:grpSpPr>
            <a:xfrm>
              <a:off x="2056360" y="2430002"/>
              <a:ext cx="3097000" cy="1517517"/>
              <a:chOff x="2056360" y="2430002"/>
              <a:chExt cx="3097000" cy="151751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076521" y="2620250"/>
                <a:ext cx="2661172" cy="96747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DDE1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056360" y="2438848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91006" y="2430002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903879" y="2439661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3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315920" y="2438824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4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75587" y="2439662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953001" y="2430815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087538" y="3384326"/>
                <a:ext cx="322567" cy="302336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86083" y="3384326"/>
                <a:ext cx="322567" cy="30233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50681B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solidFill>
                    <a:srgbClr val="50681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67936" y="2739526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3366FF"/>
                    </a:solidFill>
                    <a:latin typeface="Arial" charset="0"/>
                    <a:ea typeface="Arial" charset="0"/>
                    <a:cs typeface="Arial" charset="0"/>
                  </a:rPr>
                  <a:t>10GbE ports</a:t>
                </a:r>
                <a:endParaRPr lang="en-US" sz="1000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25581" y="2734482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800000"/>
                    </a:solidFill>
                    <a:latin typeface="Arial" charset="0"/>
                    <a:ea typeface="Arial" charset="0"/>
                    <a:cs typeface="Arial" charset="0"/>
                  </a:rPr>
                  <a:t>16Gb FC ports</a:t>
                </a:r>
                <a:endParaRPr lang="en-US" sz="1000" dirty="0">
                  <a:solidFill>
                    <a:srgbClr val="8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387972" y="3364258"/>
                <a:ext cx="1385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1GbE </a:t>
                </a:r>
                <a:r>
                  <a:rPr lang="en-US" sz="1000" b="1" dirty="0" err="1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Mgnt</a:t>
                </a:r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 port</a:t>
                </a:r>
              </a:p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Internal</a:t>
                </a:r>
                <a:endParaRPr lang="en-US" sz="1000" b="1" dirty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46945" y="3532021"/>
                <a:ext cx="1118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latin typeface="Arial" charset="0"/>
                    <a:ea typeface="Arial" charset="0"/>
                    <a:cs typeface="Arial" charset="0"/>
                  </a:rPr>
                  <a:t>Internal iDRAC</a:t>
                </a:r>
                <a:endParaRPr lang="en-US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032088" y="2351484"/>
              <a:ext cx="3097000" cy="1517517"/>
              <a:chOff x="2056360" y="2430002"/>
              <a:chExt cx="3097000" cy="151751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076521" y="2620250"/>
                <a:ext cx="2661172" cy="96747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DDE2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056360" y="2438848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91006" y="2430002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03879" y="2439661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3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15920" y="2438824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4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75587" y="2439662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953001" y="2430815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87538" y="3384326"/>
                <a:ext cx="322567" cy="302336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386083" y="3384326"/>
                <a:ext cx="322567" cy="30233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50681B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solidFill>
                    <a:srgbClr val="50681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767936" y="2739526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3366FF"/>
                    </a:solidFill>
                    <a:latin typeface="Arial" charset="0"/>
                    <a:ea typeface="Arial" charset="0"/>
                    <a:cs typeface="Arial" charset="0"/>
                  </a:rPr>
                  <a:t>10GbE ports</a:t>
                </a:r>
                <a:endParaRPr lang="en-US" sz="1000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25581" y="2734482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800000"/>
                    </a:solidFill>
                    <a:latin typeface="Arial" charset="0"/>
                    <a:ea typeface="Arial" charset="0"/>
                    <a:cs typeface="Arial" charset="0"/>
                  </a:rPr>
                  <a:t>16Gb FC ports</a:t>
                </a:r>
                <a:endParaRPr lang="en-US" sz="1000" dirty="0">
                  <a:solidFill>
                    <a:srgbClr val="8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87972" y="3364258"/>
                <a:ext cx="1385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1GbE </a:t>
                </a:r>
                <a:r>
                  <a:rPr lang="en-US" sz="1000" b="1" dirty="0" err="1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Mgnt</a:t>
                </a:r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 port</a:t>
                </a:r>
              </a:p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Internal</a:t>
                </a:r>
                <a:endParaRPr lang="en-US" sz="1000" b="1" dirty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746945" y="3532021"/>
                <a:ext cx="1118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latin typeface="Arial" charset="0"/>
                    <a:ea typeface="Arial" charset="0"/>
                    <a:cs typeface="Arial" charset="0"/>
                  </a:rPr>
                  <a:t>Internal iDRAC</a:t>
                </a:r>
                <a:endParaRPr lang="en-US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991859" y="2351484"/>
              <a:ext cx="3097000" cy="1517517"/>
              <a:chOff x="2056360" y="2430002"/>
              <a:chExt cx="3097000" cy="15175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076521" y="2620250"/>
                <a:ext cx="2661172" cy="96747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DDE3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056360" y="2438848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491006" y="2430002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903879" y="2439661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3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315920" y="2438824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4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375587" y="2439662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953001" y="2430815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087538" y="3384326"/>
                <a:ext cx="322567" cy="302336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386083" y="3384326"/>
                <a:ext cx="322567" cy="30233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50681B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solidFill>
                    <a:srgbClr val="50681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767936" y="2739526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3366FF"/>
                    </a:solidFill>
                    <a:latin typeface="Arial" charset="0"/>
                    <a:ea typeface="Arial" charset="0"/>
                    <a:cs typeface="Arial" charset="0"/>
                  </a:rPr>
                  <a:t>10GbE ports</a:t>
                </a:r>
                <a:endParaRPr lang="en-US" sz="1000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25581" y="2734482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800000"/>
                    </a:solidFill>
                    <a:latin typeface="Arial" charset="0"/>
                    <a:ea typeface="Arial" charset="0"/>
                    <a:cs typeface="Arial" charset="0"/>
                  </a:rPr>
                  <a:t>16Gb FC ports</a:t>
                </a:r>
                <a:endParaRPr lang="en-US" sz="1000" dirty="0">
                  <a:solidFill>
                    <a:srgbClr val="8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387972" y="3364258"/>
                <a:ext cx="1385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1GbE </a:t>
                </a:r>
                <a:r>
                  <a:rPr lang="en-US" sz="1000" b="1" dirty="0" err="1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Mgnt</a:t>
                </a:r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 port</a:t>
                </a:r>
              </a:p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Internal</a:t>
                </a:r>
                <a:endParaRPr lang="en-US" sz="1000" b="1" dirty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746945" y="3532021"/>
                <a:ext cx="1118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latin typeface="Arial" charset="0"/>
                    <a:ea typeface="Arial" charset="0"/>
                    <a:cs typeface="Arial" charset="0"/>
                  </a:rPr>
                  <a:t>Internal iDRAC</a:t>
                </a:r>
                <a:endParaRPr lang="en-US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46" name="Cloud 45"/>
          <p:cNvSpPr/>
          <p:nvPr/>
        </p:nvSpPr>
        <p:spPr>
          <a:xfrm>
            <a:off x="3371900" y="3235435"/>
            <a:ext cx="6937619" cy="661265"/>
          </a:xfrm>
          <a:prstGeom prst="cloud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10GbE Network WAN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To Backup Media Servers &amp; IBA Targets</a:t>
            </a:r>
            <a:endParaRPr lang="en-US" dirty="0">
              <a:solidFill>
                <a:srgbClr val="3366FF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665779" y="3812729"/>
            <a:ext cx="472303" cy="44084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059578" y="3828678"/>
            <a:ext cx="472303" cy="44084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578533" y="3917692"/>
            <a:ext cx="36520" cy="2678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7003392" y="3928188"/>
            <a:ext cx="63402" cy="29430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9391364" y="3744709"/>
            <a:ext cx="183460" cy="4248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9785163" y="3739665"/>
            <a:ext cx="183460" cy="4248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445369" y="1692483"/>
            <a:ext cx="1637321" cy="367369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FC Switch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263662" y="1687439"/>
            <a:ext cx="1637321" cy="367369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FC Switch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1787058" y="2049356"/>
            <a:ext cx="1679303" cy="219372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201849" y="2044312"/>
            <a:ext cx="1679303" cy="219372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705639" y="1996875"/>
            <a:ext cx="3563058" cy="226215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973491" y="2054809"/>
            <a:ext cx="3563058" cy="226215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4127586" y="2070349"/>
            <a:ext cx="608747" cy="2099254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4447916" y="2075801"/>
            <a:ext cx="608747" cy="2099254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736333" y="2070349"/>
            <a:ext cx="2881268" cy="213619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051203" y="2049356"/>
            <a:ext cx="3049198" cy="212570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602438" y="2080845"/>
            <a:ext cx="1149059" cy="210470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027724" y="2080845"/>
            <a:ext cx="1028146" cy="212065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7407687" y="2033817"/>
            <a:ext cx="1159556" cy="213578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7827514" y="2044313"/>
            <a:ext cx="1096580" cy="212529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8378135" y="663394"/>
            <a:ext cx="381386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VTL Rich Environment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10GbE is used for Replication</a:t>
            </a:r>
          </a:p>
          <a:p>
            <a:r>
              <a:rPr lang="en-US" sz="16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Each DDE FC Target Port is Zoned</a:t>
            </a:r>
          </a:p>
          <a:p>
            <a:r>
              <a:rPr lang="en-US" sz="16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To each Media Server Initiator Port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-     4 x FC Ports / DDE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2 x 10GbE Ports / DDE (Copper/Optical)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64Gb FC / DDE = ~ (6.4GB/Sec)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20Gb Ethernet / DDE = ~ 2.4GB/Sec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Total Pipe BW / DDE = ~ 8.6GB/Sec</a:t>
            </a:r>
            <a:endParaRPr lang="en-US" sz="14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63615" y="338103"/>
            <a:ext cx="362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Optional Networking Schemes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628546" y="1106649"/>
            <a:ext cx="4233333" cy="409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B19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Backup Media Server Initiator Ports</a:t>
            </a:r>
            <a:endParaRPr lang="en-US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3778" y="1241778"/>
            <a:ext cx="2441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NOTE: </a:t>
            </a: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1GB/Sec = 3.6TB/Hr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549051" y="2755671"/>
            <a:ext cx="148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30.9TB / Hr / DDE</a:t>
            </a:r>
            <a:endParaRPr lang="en-US" sz="1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13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709479" y="4110291"/>
            <a:ext cx="8744884" cy="1596035"/>
            <a:chOff x="2056360" y="2351484"/>
            <a:chExt cx="8744884" cy="1596035"/>
          </a:xfrm>
        </p:grpSpPr>
        <p:grpSp>
          <p:nvGrpSpPr>
            <p:cNvPr id="16" name="Group 15"/>
            <p:cNvGrpSpPr/>
            <p:nvPr/>
          </p:nvGrpSpPr>
          <p:grpSpPr>
            <a:xfrm>
              <a:off x="2056360" y="2430002"/>
              <a:ext cx="2809385" cy="1517517"/>
              <a:chOff x="2056360" y="2430002"/>
              <a:chExt cx="2809385" cy="151751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076521" y="2620250"/>
                <a:ext cx="2661172" cy="96747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DDE1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056360" y="2438848"/>
                <a:ext cx="322567" cy="30233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91006" y="2430002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903879" y="2439661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3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315920" y="2438824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4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75587" y="2439662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953001" y="2430815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087538" y="3384326"/>
                <a:ext cx="322567" cy="302336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86083" y="3384326"/>
                <a:ext cx="322567" cy="30233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50681B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solidFill>
                    <a:srgbClr val="50681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034158" y="2753637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3366FF"/>
                    </a:solidFill>
                    <a:latin typeface="Arial" charset="0"/>
                    <a:ea typeface="Arial" charset="0"/>
                    <a:cs typeface="Arial" charset="0"/>
                  </a:rPr>
                  <a:t>10GbE ports</a:t>
                </a:r>
                <a:endParaRPr lang="en-US" sz="1000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387972" y="3364258"/>
                <a:ext cx="1385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1GbE </a:t>
                </a:r>
                <a:r>
                  <a:rPr lang="en-US" sz="1000" b="1" dirty="0" err="1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Mgnt</a:t>
                </a:r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 port</a:t>
                </a:r>
              </a:p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Internal</a:t>
                </a:r>
                <a:endParaRPr lang="en-US" sz="1000" b="1" dirty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46945" y="3532021"/>
                <a:ext cx="1118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latin typeface="Arial" charset="0"/>
                    <a:ea typeface="Arial" charset="0"/>
                    <a:cs typeface="Arial" charset="0"/>
                  </a:rPr>
                  <a:t>Internal iDRAC</a:t>
                </a:r>
                <a:endParaRPr lang="en-US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032088" y="2351484"/>
              <a:ext cx="2809385" cy="1517517"/>
              <a:chOff x="2056360" y="2430002"/>
              <a:chExt cx="2809385" cy="151751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076521" y="2620250"/>
                <a:ext cx="2661172" cy="96747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DDE2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056360" y="2438848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91006" y="2430002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03879" y="2439661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3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15920" y="2438824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4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75587" y="2439662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953001" y="2430815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87538" y="3384326"/>
                <a:ext cx="322567" cy="302336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386083" y="3384326"/>
                <a:ext cx="322567" cy="30233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50681B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solidFill>
                    <a:srgbClr val="50681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949491" y="2753636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3366FF"/>
                    </a:solidFill>
                    <a:latin typeface="Arial" charset="0"/>
                    <a:ea typeface="Arial" charset="0"/>
                    <a:cs typeface="Arial" charset="0"/>
                  </a:rPr>
                  <a:t>10GbE ports</a:t>
                </a:r>
                <a:endParaRPr lang="en-US" sz="1000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87972" y="3364258"/>
                <a:ext cx="1385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1GbE </a:t>
                </a:r>
                <a:r>
                  <a:rPr lang="en-US" sz="1000" b="1" dirty="0" err="1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Mgnt</a:t>
                </a:r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 port</a:t>
                </a:r>
              </a:p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Internal</a:t>
                </a:r>
                <a:endParaRPr lang="en-US" sz="1000" b="1" dirty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746945" y="3532021"/>
                <a:ext cx="1118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latin typeface="Arial" charset="0"/>
                    <a:ea typeface="Arial" charset="0"/>
                    <a:cs typeface="Arial" charset="0"/>
                  </a:rPr>
                  <a:t>Internal iDRAC</a:t>
                </a:r>
                <a:endParaRPr lang="en-US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991859" y="2351484"/>
              <a:ext cx="2809385" cy="1517517"/>
              <a:chOff x="2056360" y="2430002"/>
              <a:chExt cx="2809385" cy="15175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076521" y="2620250"/>
                <a:ext cx="2661172" cy="96747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DDE3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056360" y="2438848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491006" y="2430002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903879" y="2439661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3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315920" y="2438824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4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375587" y="2439662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6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953001" y="2430815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087538" y="3384326"/>
                <a:ext cx="322567" cy="302336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386083" y="3384326"/>
                <a:ext cx="322567" cy="30233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50681B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solidFill>
                    <a:srgbClr val="50681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020047" y="2725415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3366FF"/>
                    </a:solidFill>
                    <a:latin typeface="Arial" charset="0"/>
                    <a:ea typeface="Arial" charset="0"/>
                    <a:cs typeface="Arial" charset="0"/>
                  </a:rPr>
                  <a:t>10GbE ports</a:t>
                </a:r>
                <a:endParaRPr lang="en-US" sz="1000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387972" y="3364258"/>
                <a:ext cx="1385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1GbE </a:t>
                </a:r>
                <a:r>
                  <a:rPr lang="en-US" sz="1000" b="1" dirty="0" err="1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Mgnt</a:t>
                </a:r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 port</a:t>
                </a:r>
              </a:p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Internal</a:t>
                </a:r>
                <a:endParaRPr lang="en-US" sz="1000" b="1" dirty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746945" y="3532021"/>
                <a:ext cx="1118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latin typeface="Arial" charset="0"/>
                    <a:ea typeface="Arial" charset="0"/>
                    <a:cs typeface="Arial" charset="0"/>
                  </a:rPr>
                  <a:t>Internal iDRAC</a:t>
                </a:r>
                <a:endParaRPr lang="en-US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46" name="Cloud 45"/>
          <p:cNvSpPr/>
          <p:nvPr/>
        </p:nvSpPr>
        <p:spPr>
          <a:xfrm>
            <a:off x="1479631" y="3154812"/>
            <a:ext cx="8910529" cy="661265"/>
          </a:xfrm>
          <a:prstGeom prst="cloud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10GbE Network WAN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To Backup Media Servers &amp; IBA Targets</a:t>
            </a:r>
            <a:endParaRPr lang="en-US" dirty="0">
              <a:solidFill>
                <a:srgbClr val="3366FF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746420" y="3732106"/>
            <a:ext cx="472303" cy="44084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140219" y="3748055"/>
            <a:ext cx="472303" cy="44084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659174" y="3837069"/>
            <a:ext cx="36520" cy="2678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7084033" y="3847565"/>
            <a:ext cx="63402" cy="29430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9472005" y="3664086"/>
            <a:ext cx="183460" cy="4248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9865804" y="3659042"/>
            <a:ext cx="183460" cy="4248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180519" y="860440"/>
            <a:ext cx="44308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Ethernet Rich Environment- No VTL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(OST/NFS/CIFS &amp; Replication)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10GbE is used for Data &amp; Replication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6 x 10GbE Ports / DDE (Copper/Optical)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1400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0Gb Ethernet / DDE = ~ 7.2GB/Sec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Total Pipe BW / DDE = ~ 7.2GB/Sec</a:t>
            </a:r>
            <a:endParaRPr lang="en-US" sz="14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41603" y="493325"/>
            <a:ext cx="362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Optional Networking Schemes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3179153" y="3771618"/>
            <a:ext cx="472303" cy="44084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614709" y="3743395"/>
            <a:ext cx="472303" cy="44084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233709" y="3757506"/>
            <a:ext cx="472303" cy="44084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782153" y="3729284"/>
            <a:ext cx="472303" cy="44084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948908" y="3806024"/>
            <a:ext cx="36520" cy="2678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369419" y="3817312"/>
            <a:ext cx="36520" cy="2678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5722197" y="3789090"/>
            <a:ext cx="36520" cy="2678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6103197" y="3817313"/>
            <a:ext cx="36520" cy="2678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7705294" y="3745931"/>
            <a:ext cx="183460" cy="4248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8128627" y="3731820"/>
            <a:ext cx="183460" cy="4248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8509627" y="3760042"/>
            <a:ext cx="183460" cy="4248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8904739" y="3717708"/>
            <a:ext cx="183460" cy="4248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9438296" y="2352472"/>
            <a:ext cx="148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25.9TB / Hr / DDE</a:t>
            </a:r>
            <a:endParaRPr lang="en-US" sz="1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3778" y="1241778"/>
            <a:ext cx="2441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NOTE: </a:t>
            </a: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1GB/Sec = 3.6TB/Hr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14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507875" y="4332004"/>
            <a:ext cx="8778499" cy="1596035"/>
            <a:chOff x="2056360" y="2351484"/>
            <a:chExt cx="8778499" cy="1596035"/>
          </a:xfrm>
        </p:grpSpPr>
        <p:grpSp>
          <p:nvGrpSpPr>
            <p:cNvPr id="16" name="Group 15"/>
            <p:cNvGrpSpPr/>
            <p:nvPr/>
          </p:nvGrpSpPr>
          <p:grpSpPr>
            <a:xfrm>
              <a:off x="2056360" y="2430002"/>
              <a:ext cx="2857111" cy="1517517"/>
              <a:chOff x="2056360" y="2430002"/>
              <a:chExt cx="2857111" cy="151751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076521" y="2620250"/>
                <a:ext cx="2661172" cy="96747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DDE1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056360" y="2438848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91006" y="2430002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059101" y="2439661"/>
                <a:ext cx="322567" cy="30233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485254" y="2438824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75587" y="2439662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953001" y="2430815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087538" y="3384326"/>
                <a:ext cx="322567" cy="302336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86083" y="3384326"/>
                <a:ext cx="322567" cy="30233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50681B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solidFill>
                    <a:srgbClr val="50681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28047" y="2739526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3366FF"/>
                    </a:solidFill>
                    <a:latin typeface="Arial" charset="0"/>
                    <a:ea typeface="Arial" charset="0"/>
                    <a:cs typeface="Arial" charset="0"/>
                  </a:rPr>
                  <a:t>10GbE ports</a:t>
                </a:r>
                <a:endParaRPr lang="en-US" sz="1000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25581" y="2734482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800000"/>
                    </a:solidFill>
                    <a:latin typeface="Arial" charset="0"/>
                    <a:ea typeface="Arial" charset="0"/>
                    <a:cs typeface="Arial" charset="0"/>
                  </a:rPr>
                  <a:t>16Gb FC ports</a:t>
                </a:r>
                <a:endParaRPr lang="en-US" sz="1000" dirty="0">
                  <a:solidFill>
                    <a:srgbClr val="8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387972" y="3364258"/>
                <a:ext cx="1385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1GbE </a:t>
                </a:r>
                <a:r>
                  <a:rPr lang="en-US" sz="1000" b="1" dirty="0" err="1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Mgnt</a:t>
                </a:r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 port</a:t>
                </a:r>
              </a:p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Internal</a:t>
                </a:r>
                <a:endParaRPr lang="en-US" sz="1000" b="1" dirty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46945" y="3532021"/>
                <a:ext cx="1118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latin typeface="Arial" charset="0"/>
                    <a:ea typeface="Arial" charset="0"/>
                    <a:cs typeface="Arial" charset="0"/>
                  </a:rPr>
                  <a:t>Internal iDRAC</a:t>
                </a:r>
                <a:endParaRPr lang="en-US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032088" y="2351484"/>
              <a:ext cx="2871222" cy="1517517"/>
              <a:chOff x="2056360" y="2430002"/>
              <a:chExt cx="2871222" cy="151751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076521" y="2620250"/>
                <a:ext cx="2661172" cy="96747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DDE2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056360" y="2438848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91006" y="2430002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101434" y="2439661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527586" y="2438824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75587" y="2439662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953001" y="2430815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087538" y="3384326"/>
                <a:ext cx="322567" cy="302336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386083" y="3384326"/>
                <a:ext cx="322567" cy="30233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50681B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solidFill>
                    <a:srgbClr val="50681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542158" y="2739526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3366FF"/>
                    </a:solidFill>
                    <a:latin typeface="Arial" charset="0"/>
                    <a:ea typeface="Arial" charset="0"/>
                    <a:cs typeface="Arial" charset="0"/>
                  </a:rPr>
                  <a:t>10GbE ports</a:t>
                </a:r>
                <a:endParaRPr lang="en-US" sz="1000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25581" y="2734482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800000"/>
                    </a:solidFill>
                    <a:latin typeface="Arial" charset="0"/>
                    <a:ea typeface="Arial" charset="0"/>
                    <a:cs typeface="Arial" charset="0"/>
                  </a:rPr>
                  <a:t>16Gb FC ports</a:t>
                </a:r>
                <a:endParaRPr lang="en-US" sz="1000" dirty="0">
                  <a:solidFill>
                    <a:srgbClr val="8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87972" y="3364258"/>
                <a:ext cx="1385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1GbE </a:t>
                </a:r>
                <a:r>
                  <a:rPr lang="en-US" sz="1000" b="1" dirty="0" err="1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Mgnt</a:t>
                </a:r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 port</a:t>
                </a:r>
              </a:p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Internal</a:t>
                </a:r>
                <a:endParaRPr lang="en-US" sz="1000" b="1" dirty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746945" y="3532021"/>
                <a:ext cx="1118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latin typeface="Arial" charset="0"/>
                    <a:ea typeface="Arial" charset="0"/>
                    <a:cs typeface="Arial" charset="0"/>
                  </a:rPr>
                  <a:t>Internal iDRAC</a:t>
                </a:r>
                <a:endParaRPr lang="en-US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991859" y="2351484"/>
              <a:ext cx="2843000" cy="1517517"/>
              <a:chOff x="2056360" y="2430002"/>
              <a:chExt cx="2843000" cy="15175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076521" y="2620250"/>
                <a:ext cx="2661172" cy="967477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DDE3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056360" y="2438848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491006" y="2430002"/>
                <a:ext cx="322567" cy="302336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171990" y="2439661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555809" y="2438824"/>
                <a:ext cx="322567" cy="302336"/>
              </a:xfrm>
              <a:prstGeom prst="rect">
                <a:avLst/>
              </a:prstGeom>
              <a:solidFill>
                <a:srgbClr val="4E93C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375587" y="2439662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953001" y="2430815"/>
                <a:ext cx="322567" cy="302336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charset="0"/>
                    <a:ea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087538" y="3384326"/>
                <a:ext cx="322567" cy="302336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386083" y="3384326"/>
                <a:ext cx="322567" cy="30233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B192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50681B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dirty="0">
                  <a:solidFill>
                    <a:srgbClr val="50681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513936" y="2753637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3366FF"/>
                    </a:solidFill>
                    <a:latin typeface="Arial" charset="0"/>
                    <a:ea typeface="Arial" charset="0"/>
                    <a:cs typeface="Arial" charset="0"/>
                  </a:rPr>
                  <a:t>10GbE ports</a:t>
                </a:r>
                <a:endParaRPr lang="en-US" sz="1000" dirty="0">
                  <a:solidFill>
                    <a:srgbClr val="3366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125581" y="2734482"/>
                <a:ext cx="13854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800000"/>
                    </a:solidFill>
                    <a:latin typeface="Arial" charset="0"/>
                    <a:ea typeface="Arial" charset="0"/>
                    <a:cs typeface="Arial" charset="0"/>
                  </a:rPr>
                  <a:t>16Gb FC ports</a:t>
                </a:r>
                <a:endParaRPr lang="en-US" sz="1000" dirty="0">
                  <a:solidFill>
                    <a:srgbClr val="8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387972" y="3364258"/>
                <a:ext cx="1385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1GbE </a:t>
                </a:r>
                <a:r>
                  <a:rPr lang="en-US" sz="1000" b="1" dirty="0" err="1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Mgnt</a:t>
                </a:r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 port</a:t>
                </a:r>
              </a:p>
              <a:p>
                <a:r>
                  <a:rPr lang="en-US" sz="1000" b="1" dirty="0" smtClean="0">
                    <a:solidFill>
                      <a:srgbClr val="008000"/>
                    </a:solidFill>
                    <a:latin typeface="Arial" charset="0"/>
                    <a:ea typeface="Arial" charset="0"/>
                    <a:cs typeface="Arial" charset="0"/>
                  </a:rPr>
                  <a:t>Internal</a:t>
                </a:r>
                <a:endParaRPr lang="en-US" sz="1000" b="1" dirty="0">
                  <a:solidFill>
                    <a:srgbClr val="008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746945" y="3532021"/>
                <a:ext cx="111880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>
                    <a:latin typeface="Arial" charset="0"/>
                    <a:ea typeface="Arial" charset="0"/>
                    <a:cs typeface="Arial" charset="0"/>
                  </a:rPr>
                  <a:t>Internal iDRAC</a:t>
                </a:r>
                <a:endParaRPr lang="en-US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46" name="Cloud 45"/>
          <p:cNvSpPr/>
          <p:nvPr/>
        </p:nvSpPr>
        <p:spPr>
          <a:xfrm>
            <a:off x="3250937" y="3376525"/>
            <a:ext cx="6937619" cy="661265"/>
          </a:xfrm>
          <a:prstGeom prst="cloud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10GbE Network WAN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To Backup Media Servers &amp; IBA Targets</a:t>
            </a:r>
            <a:endParaRPr lang="en-US" dirty="0">
              <a:solidFill>
                <a:srgbClr val="3366FF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544816" y="3953819"/>
            <a:ext cx="472303" cy="44084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938615" y="3969768"/>
            <a:ext cx="472303" cy="44084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457570" y="4058782"/>
            <a:ext cx="36520" cy="2678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882429" y="4069278"/>
            <a:ext cx="63402" cy="29430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9270401" y="3885799"/>
            <a:ext cx="183460" cy="4248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9664200" y="3880755"/>
            <a:ext cx="183460" cy="4248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324406" y="1833573"/>
            <a:ext cx="1637321" cy="367369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FC Switch 1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142699" y="1828529"/>
            <a:ext cx="1637321" cy="367369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FC Switch 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1666095" y="2190446"/>
            <a:ext cx="1679303" cy="219372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080886" y="2207295"/>
            <a:ext cx="4079585" cy="217182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4213138" y="2221406"/>
            <a:ext cx="393448" cy="217579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031872" y="2235517"/>
            <a:ext cx="1368488" cy="213529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4876360" y="2193184"/>
            <a:ext cx="2751475" cy="2117509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6958662" y="2199514"/>
            <a:ext cx="1096580" cy="212529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931026" y="604907"/>
            <a:ext cx="4019049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Balanced Mix </a:t>
            </a:r>
          </a:p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Ethernet &amp; VTL Rich Environment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10GbE is used for Data &amp; Replication</a:t>
            </a:r>
          </a:p>
          <a:p>
            <a:r>
              <a:rPr lang="en-US" sz="16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VTL Used for Data Only</a:t>
            </a:r>
          </a:p>
          <a:p>
            <a:r>
              <a:rPr lang="en-US" sz="16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Each DDE FC Target Port is Zoned</a:t>
            </a:r>
          </a:p>
          <a:p>
            <a:r>
              <a:rPr lang="en-US" sz="16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To each Media Server Initiator Port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-     2 x FC Ports / DDE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2 x 10GbE Ports / DDE (Copper/Optical)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32Gb FC / DDE = ~ (3.2GB/Sec)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1400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0Gb Ethernet / DDE = ~ 4.8GB/Sec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Total Pipe BW / DDE = ~ 8GB/Sec</a:t>
            </a:r>
            <a:endParaRPr lang="en-US" sz="14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9394" y="422769"/>
            <a:ext cx="362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Optional Networking Schemes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 flipV="1">
            <a:off x="8576135" y="3981754"/>
            <a:ext cx="183460" cy="4248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8957134" y="3967643"/>
            <a:ext cx="183460" cy="42489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2723549" y="3886517"/>
            <a:ext cx="657033" cy="51943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3160993" y="3950997"/>
            <a:ext cx="472303" cy="44084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5763303" y="4041848"/>
            <a:ext cx="36520" cy="2678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6144303" y="4055959"/>
            <a:ext cx="36520" cy="26786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3778" y="1241778"/>
            <a:ext cx="24412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charset="0"/>
                <a:ea typeface="Arial" charset="0"/>
                <a:cs typeface="Arial" charset="0"/>
              </a:rPr>
              <a:t>NOTE: </a:t>
            </a: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1GB/Sec = 3.6TB/Hr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006743" y="3160847"/>
            <a:ext cx="148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28.8TB / Hr / DDE</a:t>
            </a:r>
            <a:endParaRPr lang="en-US" sz="1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487423" y="1308206"/>
            <a:ext cx="4233333" cy="409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B19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Backup Media Server Initiator Ports</a:t>
            </a:r>
            <a:endParaRPr lang="en-US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15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845" y="645711"/>
            <a:ext cx="994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Ideally Workloads are balanced between DDE’s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5532" y="1678851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Backup 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2882" y="1680585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Backup 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989" y="1680585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Backup 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097" y="1680585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Backup 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8785" y="1680585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Backup 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4608" y="1682319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Backup 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3295" y="1682319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Oracle  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67402" y="1682319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Oracle 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28469" y="3447188"/>
            <a:ext cx="1555587" cy="3028638"/>
            <a:chOff x="4435640" y="2674885"/>
            <a:chExt cx="1555587" cy="30286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5640" y="3127081"/>
              <a:ext cx="1555587" cy="257644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598759" y="2674885"/>
              <a:ext cx="1346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INFINIDAT</a:t>
              </a:r>
            </a:p>
            <a:p>
              <a:pPr algn="ctr"/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B4260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5" name="Can 14"/>
          <p:cNvSpPr/>
          <p:nvPr/>
        </p:nvSpPr>
        <p:spPr>
          <a:xfrm>
            <a:off x="4908013" y="3465321"/>
            <a:ext cx="2389428" cy="3099418"/>
          </a:xfrm>
          <a:prstGeom prst="can">
            <a:avLst/>
          </a:prstGeom>
          <a:solidFill>
            <a:schemeClr val="accent6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2222" y="3594464"/>
            <a:ext cx="1140898" cy="473522"/>
          </a:xfrm>
          <a:prstGeom prst="rect">
            <a:avLst/>
          </a:prstGeom>
          <a:solidFill>
            <a:srgbClr val="9ECC3B">
              <a:alpha val="54000"/>
            </a:srgbClr>
          </a:solidFill>
          <a:ln>
            <a:solidFill>
              <a:srgbClr val="0B19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DDE1</a:t>
            </a:r>
            <a:endParaRPr lang="en-US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47102" y="3596198"/>
            <a:ext cx="1140898" cy="473522"/>
          </a:xfrm>
          <a:prstGeom prst="rect">
            <a:avLst/>
          </a:prstGeom>
          <a:solidFill>
            <a:srgbClr val="9ECC3B">
              <a:alpha val="54000"/>
            </a:srgbClr>
          </a:solidFill>
          <a:ln>
            <a:solidFill>
              <a:srgbClr val="0B19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DDE2</a:t>
            </a:r>
            <a:endParaRPr lang="en-US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84534" y="2238468"/>
            <a:ext cx="1571425" cy="131294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96620" y="2261725"/>
            <a:ext cx="1182235" cy="135426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6" idx="0"/>
          </p:cNvCxnSpPr>
          <p:nvPr/>
        </p:nvCxnSpPr>
        <p:spPr>
          <a:xfrm>
            <a:off x="4285464" y="2197154"/>
            <a:ext cx="547207" cy="139731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230909" y="2218678"/>
            <a:ext cx="130873" cy="135426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25576" y="2218679"/>
            <a:ext cx="321180" cy="133273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7" idx="0"/>
          </p:cNvCxnSpPr>
          <p:nvPr/>
        </p:nvCxnSpPr>
        <p:spPr>
          <a:xfrm flipH="1">
            <a:off x="7417551" y="2241937"/>
            <a:ext cx="184690" cy="135426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684915" y="2241936"/>
            <a:ext cx="950592" cy="13094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964758" y="2243670"/>
            <a:ext cx="1641151" cy="132927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5947" y="4261699"/>
            <a:ext cx="4305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charset="2"/>
              <a:buChar char="ü"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Balance work across both DDE’s</a:t>
            </a:r>
          </a:p>
          <a:p>
            <a:pPr marL="171450" indent="-171450">
              <a:buFont typeface="Wingdings" charset="2"/>
              <a:buChar char="ü"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Keep Similar Workloads Together for Higher Efficacy</a:t>
            </a:r>
          </a:p>
          <a:p>
            <a:pPr marL="171450" indent="-171450">
              <a:buFont typeface="Wingdings" charset="2"/>
              <a:buChar char="ü"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Balance us of IP’s and FC Ports on Each DDE</a:t>
            </a:r>
          </a:p>
          <a:p>
            <a:pPr marL="171450" indent="-171450">
              <a:buFont typeface="Wingdings" charset="2"/>
              <a:buChar char="ü"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Balance use of VTL, NFS, CIFS</a:t>
            </a:r>
          </a:p>
          <a:p>
            <a:pPr marL="171450" indent="-171450">
              <a:buFont typeface="Wingdings" charset="2"/>
              <a:buChar char="ü"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Use OST plugin wherever Possible (NetBoost/ACCENT)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2054" y="3938844"/>
            <a:ext cx="340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For Best Results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88058" y="2711991"/>
            <a:ext cx="180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VM Workloads</a:t>
            </a:r>
          </a:p>
          <a:p>
            <a:r>
              <a:rPr lang="en-US" sz="11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Windows Workloads</a:t>
            </a:r>
            <a:endParaRPr lang="en-US" sz="11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13634" y="2713724"/>
            <a:ext cx="180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UNIX Workloads</a:t>
            </a:r>
          </a:p>
          <a:p>
            <a:r>
              <a:rPr lang="en-US" sz="11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Oracle Workloads</a:t>
            </a:r>
            <a:endParaRPr lang="en-US" sz="11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27779" y="4400054"/>
            <a:ext cx="3702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Global Dedupe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is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DDE Centric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@ 506TB/DDE</a:t>
            </a:r>
            <a:endParaRPr lang="en-US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8844" y="5660742"/>
            <a:ext cx="3702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charset="0"/>
                <a:ea typeface="Arial" charset="0"/>
                <a:cs typeface="Arial" charset="0"/>
              </a:rPr>
              <a:t>The DDE’s are simply Disk Targets for Strategic Backup Data &amp; Network Reduction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7876772" y="4399894"/>
            <a:ext cx="3681814" cy="1872842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2" name="Picture 51" descr="Screen Shot 2017-10-08 at 12.1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86" y="5044518"/>
            <a:ext cx="326560" cy="1084090"/>
          </a:xfrm>
          <a:prstGeom prst="rect">
            <a:avLst/>
          </a:prstGeom>
        </p:spPr>
      </p:pic>
      <p:pic>
        <p:nvPicPr>
          <p:cNvPr id="53" name="Picture 52" descr="Screen Shot 2017-10-08 at 12.1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603" y="5042986"/>
            <a:ext cx="326560" cy="108409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029171" y="4526639"/>
            <a:ext cx="628603" cy="141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Oracle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6" name="Straight Arrow Connector 55"/>
          <p:cNvCxnSpPr>
            <a:stCxn id="54" idx="2"/>
            <a:endCxn id="52" idx="0"/>
          </p:cNvCxnSpPr>
          <p:nvPr/>
        </p:nvCxnSpPr>
        <p:spPr>
          <a:xfrm flipH="1">
            <a:off x="8333566" y="4667743"/>
            <a:ext cx="9907" cy="3767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055462" y="4616434"/>
            <a:ext cx="139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Replication</a:t>
            </a:r>
          </a:p>
          <a:p>
            <a:r>
              <a:rPr lang="en-US" sz="1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Scenario 2</a:t>
            </a:r>
            <a:endParaRPr lang="en-US" sz="1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401834" y="5065402"/>
            <a:ext cx="2028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RMAN Scripts point backups to IBA “SBT_Tape” Devices on both IBA’s (DUPLEX) allowing immediate access to restore from either target.</a:t>
            </a:r>
            <a:endParaRPr lang="en-US" sz="10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8633661" y="4669276"/>
            <a:ext cx="346373" cy="3848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69401" y="2757952"/>
            <a:ext cx="3219984" cy="1795875"/>
          </a:xfrm>
          <a:prstGeom prst="rect">
            <a:avLst/>
          </a:prstGeom>
          <a:solidFill>
            <a:schemeClr val="accent6">
              <a:lumMod val="75000"/>
              <a:alpha val="13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16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845" y="645711"/>
            <a:ext cx="994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Oracle Workloads are balanced between DDE’s</a:t>
            </a: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5532" y="1678851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Oracle 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2882" y="1680585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Oracle</a:t>
            </a:r>
          </a:p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989" y="1680585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Oracle</a:t>
            </a:r>
          </a:p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097" y="1680585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Oracle</a:t>
            </a:r>
          </a:p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 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8785" y="1680585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Oracle 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4608" y="1682319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Oracle 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3295" y="1682319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Oracle  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67402" y="1682319"/>
            <a:ext cx="796476" cy="538093"/>
          </a:xfrm>
          <a:prstGeom prst="rect">
            <a:avLst/>
          </a:prstGeom>
          <a:solidFill>
            <a:srgbClr val="4E93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Oracle Server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28469" y="3447188"/>
            <a:ext cx="1555587" cy="3028638"/>
            <a:chOff x="4435640" y="2674885"/>
            <a:chExt cx="1555587" cy="30286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5640" y="3127081"/>
              <a:ext cx="1555587" cy="257644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598759" y="2674885"/>
              <a:ext cx="1346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INFINIDAT</a:t>
              </a:r>
            </a:p>
            <a:p>
              <a:pPr algn="ctr"/>
              <a:r>
                <a:rPr lang="en-US" sz="1400" dirty="0" smtClean="0">
                  <a:latin typeface="Arial" charset="0"/>
                  <a:ea typeface="Arial" charset="0"/>
                  <a:cs typeface="Arial" charset="0"/>
                </a:rPr>
                <a:t>B4260</a:t>
              </a:r>
              <a:endParaRPr lang="en-US" sz="1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5" name="Can 14"/>
          <p:cNvSpPr/>
          <p:nvPr/>
        </p:nvSpPr>
        <p:spPr>
          <a:xfrm>
            <a:off x="4908013" y="3465321"/>
            <a:ext cx="2389428" cy="3099418"/>
          </a:xfrm>
          <a:prstGeom prst="can">
            <a:avLst/>
          </a:prstGeom>
          <a:solidFill>
            <a:schemeClr val="accent6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2222" y="3594464"/>
            <a:ext cx="1140898" cy="473522"/>
          </a:xfrm>
          <a:prstGeom prst="rect">
            <a:avLst/>
          </a:prstGeom>
          <a:solidFill>
            <a:srgbClr val="9ECC3B">
              <a:alpha val="54000"/>
            </a:srgbClr>
          </a:solidFill>
          <a:ln>
            <a:solidFill>
              <a:srgbClr val="0B19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DDE1</a:t>
            </a:r>
            <a:endParaRPr lang="en-US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47102" y="3596198"/>
            <a:ext cx="1140898" cy="473522"/>
          </a:xfrm>
          <a:prstGeom prst="rect">
            <a:avLst/>
          </a:prstGeom>
          <a:solidFill>
            <a:srgbClr val="9ECC3B">
              <a:alpha val="54000"/>
            </a:srgbClr>
          </a:solidFill>
          <a:ln>
            <a:solidFill>
              <a:srgbClr val="0B19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DDE2</a:t>
            </a:r>
            <a:endParaRPr lang="en-US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84534" y="2238468"/>
            <a:ext cx="1571425" cy="131294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96620" y="2261725"/>
            <a:ext cx="1182235" cy="135426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6" idx="0"/>
          </p:cNvCxnSpPr>
          <p:nvPr/>
        </p:nvCxnSpPr>
        <p:spPr>
          <a:xfrm>
            <a:off x="4285464" y="2197154"/>
            <a:ext cx="547207" cy="139731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230909" y="2218678"/>
            <a:ext cx="130873" cy="135426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25576" y="2218679"/>
            <a:ext cx="321180" cy="133273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7" idx="0"/>
          </p:cNvCxnSpPr>
          <p:nvPr/>
        </p:nvCxnSpPr>
        <p:spPr>
          <a:xfrm flipH="1">
            <a:off x="7417551" y="2241937"/>
            <a:ext cx="184690" cy="135426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684915" y="2241936"/>
            <a:ext cx="950592" cy="13094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964758" y="2243670"/>
            <a:ext cx="1641151" cy="132927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47861" y="4503262"/>
            <a:ext cx="4611557" cy="1338518"/>
            <a:chOff x="365947" y="3938844"/>
            <a:chExt cx="4611557" cy="1338518"/>
          </a:xfrm>
        </p:grpSpPr>
        <p:sp>
          <p:nvSpPr>
            <p:cNvPr id="37" name="TextBox 36"/>
            <p:cNvSpPr txBox="1"/>
            <p:nvPr/>
          </p:nvSpPr>
          <p:spPr>
            <a:xfrm>
              <a:off x="365947" y="4261699"/>
              <a:ext cx="46115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charset="2"/>
                <a:buChar char="ü"/>
              </a:pPr>
              <a:r>
                <a:rPr lang="en-US" sz="1200" dirty="0" smtClean="0">
                  <a:latin typeface="Arial" charset="0"/>
                  <a:ea typeface="Arial" charset="0"/>
                  <a:cs typeface="Arial" charset="0"/>
                </a:rPr>
                <a:t>Balance work across both DDE’s</a:t>
              </a:r>
            </a:p>
            <a:p>
              <a:pPr marL="171450" indent="-171450">
                <a:buFont typeface="Wingdings" charset="2"/>
                <a:buChar char="ü"/>
              </a:pPr>
              <a:r>
                <a:rPr lang="en-US" sz="1200" dirty="0" smtClean="0">
                  <a:latin typeface="Arial" charset="0"/>
                  <a:ea typeface="Arial" charset="0"/>
                  <a:cs typeface="Arial" charset="0"/>
                </a:rPr>
                <a:t>Keep Similar DB Workloads Together for Highest Efficacy</a:t>
              </a:r>
            </a:p>
            <a:p>
              <a:pPr marL="171450" indent="-171450">
                <a:buFont typeface="Wingdings" charset="2"/>
                <a:buChar char="ü"/>
              </a:pPr>
              <a:r>
                <a:rPr lang="en-US" sz="1200" dirty="0" smtClean="0">
                  <a:latin typeface="Arial" charset="0"/>
                  <a:ea typeface="Arial" charset="0"/>
                  <a:cs typeface="Arial" charset="0"/>
                </a:rPr>
                <a:t>Balance us of IP’s and FC Ports on Each DDE</a:t>
              </a:r>
            </a:p>
            <a:p>
              <a:pPr marL="171450" indent="-171450">
                <a:buFont typeface="Wingdings" charset="2"/>
                <a:buChar char="ü"/>
              </a:pPr>
              <a:r>
                <a:rPr lang="en-US" sz="1200" dirty="0" smtClean="0">
                  <a:latin typeface="Arial" charset="0"/>
                  <a:ea typeface="Arial" charset="0"/>
                  <a:cs typeface="Arial" charset="0"/>
                </a:rPr>
                <a:t>Balance use of “Application Shares” or NFSv3 targets</a:t>
              </a:r>
            </a:p>
            <a:p>
              <a:pPr marL="171450" indent="-171450">
                <a:buFont typeface="Wingdings" charset="2"/>
                <a:buChar char="ü"/>
              </a:pPr>
              <a:r>
                <a:rPr lang="en-US" sz="1200" dirty="0" smtClean="0">
                  <a:latin typeface="Arial" charset="0"/>
                  <a:ea typeface="Arial" charset="0"/>
                  <a:cs typeface="Arial" charset="0"/>
                </a:rPr>
                <a:t>Use Oracle plugin wherever Possible (NetBoost/ACCENT)</a:t>
              </a:r>
              <a:endParaRPr lang="en-US" sz="12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2054" y="3938844"/>
              <a:ext cx="3401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>
                  <a:latin typeface="Arial" charset="0"/>
                  <a:ea typeface="Arial" charset="0"/>
                  <a:cs typeface="Arial" charset="0"/>
                </a:rPr>
                <a:t>For Best Results</a:t>
              </a:r>
              <a:endParaRPr lang="en-US" u="sng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913634" y="2303238"/>
            <a:ext cx="180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UNIX Workloads</a:t>
            </a:r>
          </a:p>
          <a:p>
            <a:pPr algn="r"/>
            <a:r>
              <a:rPr lang="en-US" sz="11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Oracle Workloads</a:t>
            </a:r>
            <a:endParaRPr lang="en-US" sz="11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4701" y="5930123"/>
            <a:ext cx="3702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charset="0"/>
                <a:ea typeface="Arial" charset="0"/>
                <a:cs typeface="Arial" charset="0"/>
              </a:rPr>
              <a:t>The DDE’s support simple Disk Based Targets for Strategic Backup Data &amp; Network Reduction</a:t>
            </a:r>
            <a:endParaRPr lang="en-US" sz="1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02406" y="2301705"/>
            <a:ext cx="1808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UNIX Workloads</a:t>
            </a:r>
          </a:p>
          <a:p>
            <a:r>
              <a:rPr lang="en-US" sz="11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Oracle Workloads</a:t>
            </a:r>
            <a:endParaRPr lang="en-US" sz="11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9536" y="2321810"/>
            <a:ext cx="155226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Special Oracle Application Shares</a:t>
            </a:r>
          </a:p>
          <a:p>
            <a:pPr algn="ctr"/>
            <a:r>
              <a:rPr lang="en-US" sz="900" dirty="0" smtClean="0">
                <a:latin typeface="Arial" charset="0"/>
                <a:ea typeface="Arial" charset="0"/>
                <a:cs typeface="Arial" charset="0"/>
              </a:rPr>
              <a:t>For Disk &amp; Network reduction in Backup</a:t>
            </a:r>
          </a:p>
          <a:p>
            <a:pPr algn="ctr"/>
            <a:endParaRPr lang="en-US" sz="9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Up-to 76TB/Hr</a:t>
            </a:r>
          </a:p>
          <a:p>
            <a:pPr algn="ctr"/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Backup &amp; Restore</a:t>
            </a:r>
            <a:endParaRPr lang="en-US" sz="1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Picture 22" descr="Screen Shot 2017-10-08 at 12.1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0" y="3378452"/>
            <a:ext cx="326560" cy="1084090"/>
          </a:xfrm>
          <a:prstGeom prst="rect">
            <a:avLst/>
          </a:prstGeom>
        </p:spPr>
      </p:pic>
      <p:pic>
        <p:nvPicPr>
          <p:cNvPr id="36" name="Picture 35" descr="Screen Shot 2017-10-08 at 12.10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47" y="3376920"/>
            <a:ext cx="326560" cy="108409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0515" y="2860573"/>
            <a:ext cx="628603" cy="141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charset="0"/>
                <a:ea typeface="Arial" charset="0"/>
                <a:cs typeface="Arial" charset="0"/>
              </a:rPr>
              <a:t>Oracle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3" name="Straight Arrow Connector 42"/>
          <p:cNvCxnSpPr>
            <a:stCxn id="23" idx="3"/>
            <a:endCxn id="36" idx="1"/>
          </p:cNvCxnSpPr>
          <p:nvPr/>
        </p:nvCxnSpPr>
        <p:spPr>
          <a:xfrm flipV="1">
            <a:off x="878190" y="3918965"/>
            <a:ext cx="505757" cy="1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5" idx="2"/>
            <a:endCxn id="23" idx="0"/>
          </p:cNvCxnSpPr>
          <p:nvPr/>
        </p:nvCxnSpPr>
        <p:spPr>
          <a:xfrm flipH="1">
            <a:off x="714910" y="3001677"/>
            <a:ext cx="9907" cy="3767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59833" y="2950367"/>
            <a:ext cx="139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Replication</a:t>
            </a:r>
          </a:p>
          <a:p>
            <a:r>
              <a:rPr lang="en-US" sz="1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Scenario 1</a:t>
            </a:r>
            <a:endParaRPr lang="en-US" sz="12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83178" y="3399336"/>
            <a:ext cx="183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RMAN Scripts point backups to IBA SBT_Tape Devices then the IBA replicates the data.</a:t>
            </a:r>
            <a:endParaRPr lang="en-US" sz="10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89917" y="3348025"/>
            <a:ext cx="2642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Extreme Performance &amp; Reliability at the Lowest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ossible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ransferable </a:t>
            </a:r>
          </a:p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$ Cost/TB in its Scale.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17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8520" y="403620"/>
            <a:ext cx="10515601" cy="6847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Networking the DDE’s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Screen Shot 2017-09-16 at 2.1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5" y="982510"/>
            <a:ext cx="5508439" cy="1993914"/>
          </a:xfrm>
          <a:prstGeom prst="rect">
            <a:avLst/>
          </a:prstGeom>
        </p:spPr>
      </p:pic>
      <p:pic>
        <p:nvPicPr>
          <p:cNvPr id="6" name="Picture 5" descr="Screen Shot 2017-09-16 at 2.20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5" y="2894013"/>
            <a:ext cx="7075328" cy="3259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6516" y="1068255"/>
            <a:ext cx="60481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NIC Bonding with LACP provide the highest Network Reliability &amp; BW to IP targets – Mode 0 (Active/Active)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Using all 10GbE NICs is recommended </a:t>
            </a: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Allowing Data &amp; Replication from the IPs can also make best use of all networks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When all clients can use Jumbo Frames set MTU to 9000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6835" y="5180033"/>
            <a:ext cx="6027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IP addresses are used for OST integration, RMAN backups, NAS and Application Shares, and Veeam container Integrations. Bigger pipes = bigger yields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9025" y="3265234"/>
            <a:ext cx="4576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4 active 10GbE ports on each DDE provide 40Gb performance for physical data transfer or ~ 4GB/Sec/DDE to IP targets</a:t>
            </a:r>
          </a:p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2x16Gb FC ports (for VTL) will provide approximately 3.2GB/Sec to DDE VTL targets.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4294967295"/>
          </p:nvPr>
        </p:nvSpPr>
        <p:spPr>
          <a:xfrm>
            <a:off x="541659" y="1176457"/>
            <a:ext cx="11206741" cy="50718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-US" dirty="0"/>
              <a:t>IBA installation will need the standard IBOX </a:t>
            </a:r>
            <a:r>
              <a:rPr lang="en-US" dirty="0" smtClean="0"/>
              <a:t>requirements (plus) </a:t>
            </a:r>
            <a:r>
              <a:rPr lang="en-US" sz="1800" dirty="0" smtClean="0"/>
              <a:t> (Drives installed and FW update on Delivery – System installed in ~ 4hrs)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lang="en-US" sz="1800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4 x 1Gb </a:t>
            </a:r>
            <a:r>
              <a:rPr lang="en-US" dirty="0" err="1"/>
              <a:t>ethernet</a:t>
            </a:r>
            <a:r>
              <a:rPr lang="en-US" dirty="0"/>
              <a:t> connections (</a:t>
            </a:r>
            <a:r>
              <a:rPr lang="en-US" dirty="0" err="1"/>
              <a:t>mgmt</a:t>
            </a:r>
            <a:r>
              <a:rPr lang="en-US" dirty="0"/>
              <a:t> per node + SA)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5 IP addresses (1 per node + 1 float + SA</a:t>
            </a:r>
            <a:r>
              <a:rPr lang="en-US" dirty="0" smtClean="0"/>
              <a:t>)</a:t>
            </a:r>
          </a:p>
          <a:p>
            <a:pPr lvl="0" indent="0" rtl="0">
              <a:spcBef>
                <a:spcPts val="0"/>
              </a:spcBef>
              <a:buNone/>
            </a:pPr>
            <a:endParaRPr lang="en-US" dirty="0" smtClean="0"/>
          </a:p>
          <a:p>
            <a:pPr lvl="0" indent="0" rtl="0">
              <a:spcBef>
                <a:spcPts val="0"/>
              </a:spcBef>
              <a:buNone/>
            </a:pPr>
            <a:r>
              <a:rPr lang="en-US" dirty="0" smtClean="0"/>
              <a:t>IBA DDE’s Require FC &amp; 10GbE connections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12 x 10GbE (LACP or Independent IPs for Data &amp; Replication)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6 x 8/16GbE FC (VTL only)</a:t>
            </a:r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/>
              <a:t>The install process will be to install the InfiniBox per normal procedure and then the IBA pieces </a:t>
            </a:r>
            <a:r>
              <a:rPr lang="en-US" dirty="0" smtClean="0"/>
              <a:t>after</a:t>
            </a:r>
            <a:endParaRPr dirty="0" smtClean="0"/>
          </a:p>
          <a:p>
            <a:pPr marL="0" lvl="0" indent="0" rtl="0">
              <a:spcBef>
                <a:spcPts val="0"/>
              </a:spcBef>
              <a:buNone/>
            </a:pPr>
            <a:endParaRPr dirty="0" smtClean="0">
              <a:solidFill>
                <a:srgbClr val="FF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914400" lvl="0" indent="0" rtl="0">
              <a:spcBef>
                <a:spcPts val="0"/>
              </a:spcBef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838199" y="349669"/>
            <a:ext cx="10515600" cy="100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IBA Installation  </a:t>
            </a:r>
          </a:p>
        </p:txBody>
      </p:sp>
    </p:spTree>
    <p:extLst>
      <p:ext uri="{BB962C8B-B14F-4D97-AF65-F5344CB8AC3E}">
        <p14:creationId xmlns:p14="http://schemas.microsoft.com/office/powerpoint/2010/main" val="21331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705613" y="1068257"/>
            <a:ext cx="10587705" cy="36683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dirty="0"/>
              <a:t>ALL INFINIDAT </a:t>
            </a:r>
            <a:r>
              <a:rPr lang="en-US" dirty="0" smtClean="0"/>
              <a:t>MANAGED</a:t>
            </a:r>
            <a:endParaRPr lang="en-US" dirty="0"/>
          </a:p>
          <a:p>
            <a:pPr lvl="0" indent="0" rtl="0">
              <a:spcBef>
                <a:spcPts val="0"/>
              </a:spcBef>
              <a:buNone/>
            </a:pPr>
            <a:endParaRPr lang="en-US" sz="2400" dirty="0" smtClean="0"/>
          </a:p>
          <a:p>
            <a:pPr marL="457200" lvl="0" indent="-228600" rtl="0">
              <a:spcBef>
                <a:spcPts val="0"/>
              </a:spcBef>
            </a:pPr>
            <a:r>
              <a:rPr lang="en-US" sz="2400" dirty="0" smtClean="0"/>
              <a:t>DDEs </a:t>
            </a:r>
            <a:r>
              <a:rPr lang="en-US" sz="2400" dirty="0"/>
              <a:t>have 2 connections per internal FC switch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sz="2400" dirty="0"/>
              <a:t>Each IBox node has 2 connections per internal FC switch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sz="2400" dirty="0"/>
              <a:t>Total of 12 FC ports used per </a:t>
            </a:r>
            <a:r>
              <a:rPr lang="en-US" sz="2400" dirty="0" smtClean="0"/>
              <a:t>internal FC </a:t>
            </a:r>
            <a:r>
              <a:rPr lang="en-US" sz="2400" dirty="0"/>
              <a:t>switch</a:t>
            </a:r>
          </a:p>
          <a:p>
            <a:pPr marL="457200" lvl="0" indent="-228600">
              <a:spcBef>
                <a:spcPts val="0"/>
              </a:spcBef>
            </a:pPr>
            <a:r>
              <a:rPr lang="en-US" sz="2400" dirty="0"/>
              <a:t>FC switches are internal </a:t>
            </a:r>
            <a:r>
              <a:rPr lang="en-US" sz="2400" dirty="0" smtClean="0"/>
              <a:t>ALL INFINIDAT MANAGED!</a:t>
            </a:r>
          </a:p>
          <a:p>
            <a:pPr marL="457200" lvl="0" indent="-228600">
              <a:spcBef>
                <a:spcPts val="0"/>
              </a:spcBef>
            </a:pPr>
            <a:r>
              <a:rPr lang="en-US" sz="2400" dirty="0" smtClean="0"/>
              <a:t>FC internal Switches are used for iBox to DDE volumes!</a:t>
            </a:r>
          </a:p>
          <a:p>
            <a:pPr lvl="0" indent="0">
              <a:spcBef>
                <a:spcPts val="0"/>
              </a:spcBef>
              <a:buNone/>
            </a:pPr>
            <a:r>
              <a:rPr lang="en-US" sz="2400" b="1" i="1" dirty="0" smtClean="0"/>
              <a:t>* This is Not used for VTL services on the DDE.</a:t>
            </a:r>
            <a:endParaRPr lang="en-US" sz="2400" b="1" i="1" dirty="0"/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878520" y="302840"/>
            <a:ext cx="10515600" cy="100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Internal FC Connectivity &amp; Cabling</a:t>
            </a:r>
          </a:p>
        </p:txBody>
      </p:sp>
      <p:pic>
        <p:nvPicPr>
          <p:cNvPr id="2" name="Picture 1" descr="Screen Shot 2017-10-02 at 11.20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6" y="4156450"/>
            <a:ext cx="6724542" cy="1870049"/>
          </a:xfrm>
          <a:prstGeom prst="rect">
            <a:avLst/>
          </a:prstGeom>
        </p:spPr>
      </p:pic>
      <p:pic>
        <p:nvPicPr>
          <p:cNvPr id="3" name="Picture 2" descr="Screen Shot 2017-10-02 at 11.21.0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22" y="4395380"/>
            <a:ext cx="7575269" cy="2066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56029" y="3507105"/>
            <a:ext cx="2479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All Pools &amp; Volumes are Pre-configured, Zoned, &amp; Mapped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59" y="757237"/>
            <a:ext cx="2764265" cy="528853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Agenda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84012" y="977357"/>
            <a:ext cx="8709095" cy="5288532"/>
          </a:xfrm>
        </p:spPr>
        <p:txBody>
          <a:bodyPr>
            <a:normAutofit/>
          </a:bodyPr>
          <a:lstStyle/>
          <a:p>
            <a:r>
              <a:rPr lang="en-US" dirty="0" smtClean="0"/>
              <a:t>B4260 Architecture Intro</a:t>
            </a:r>
          </a:p>
          <a:p>
            <a:r>
              <a:rPr lang="en-US" dirty="0" smtClean="0"/>
              <a:t>INFINIDAT Backup Appliance (IBA) Specs</a:t>
            </a:r>
          </a:p>
          <a:p>
            <a:r>
              <a:rPr lang="en-US" dirty="0" smtClean="0"/>
              <a:t>IBA Storage Architecture </a:t>
            </a:r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Q&amp;A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06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905" y="1089615"/>
            <a:ext cx="10164893" cy="4392754"/>
          </a:xfrm>
        </p:spPr>
        <p:txBody>
          <a:bodyPr/>
          <a:lstStyle/>
          <a:p>
            <a:r>
              <a:rPr lang="en-US" sz="2400" u="sng" dirty="0" smtClean="0">
                <a:latin typeface="Arial" charset="0"/>
                <a:ea typeface="Arial" charset="0"/>
                <a:cs typeface="Arial" charset="0"/>
              </a:rPr>
              <a:t>All Storage is Pre-Configured</a:t>
            </a:r>
            <a:br>
              <a:rPr lang="en-US" sz="2400" u="sng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DDE’s use a Boot from SAN model for Highest Performance &amp;  Reliability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All Storage to Each Deduplication Engine is managed in Separate Protected Pools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All Volumes are pre-configured and Mapped to Each DDE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Customers are not responsible for Storage Management of the IBA HW or SW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Customers are not responsible for HW component Replacement (internals)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Single-Sign On UI (Very INFINIDAT friendly)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Integration with InfiniMetrics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20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4308" y="306758"/>
            <a:ext cx="883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Notes On Storage Integrations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9739" y="5184853"/>
            <a:ext cx="71676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81000">
              <a:buSzPct val="100000"/>
              <a:buFont typeface="Open Sans"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1100" b="1" u="sng" dirty="0" smtClean="0">
                <a:latin typeface="Arial" charset="0"/>
                <a:ea typeface="Arial" charset="0"/>
                <a:cs typeface="Arial" charset="0"/>
              </a:rPr>
              <a:t>DDE </a:t>
            </a:r>
            <a:r>
              <a:rPr lang="en-US" sz="1100" b="1" u="sng" dirty="0">
                <a:latin typeface="Arial" charset="0"/>
                <a:ea typeface="Arial" charset="0"/>
                <a:cs typeface="Arial" charset="0"/>
              </a:rPr>
              <a:t>Volume Configuration</a:t>
            </a:r>
          </a:p>
          <a:p>
            <a:pPr marL="1371600" lvl="2" indent="-342900">
              <a:buSzPct val="100000"/>
              <a:buFont typeface="Open Sans"/>
            </a:pPr>
            <a:r>
              <a:rPr lang="en-US" sz="1100" dirty="0">
                <a:latin typeface="Arial" charset="0"/>
                <a:ea typeface="Arial" charset="0"/>
                <a:cs typeface="Arial" charset="0"/>
              </a:rPr>
              <a:t>Block size - 4K page size </a:t>
            </a:r>
          </a:p>
          <a:p>
            <a:pPr marL="1371600" lvl="2" indent="-342900">
              <a:buSzPct val="100000"/>
              <a:buFont typeface="Open Sans"/>
            </a:pPr>
            <a:r>
              <a:rPr lang="en-US" sz="1100" dirty="0">
                <a:latin typeface="Arial" charset="0"/>
                <a:ea typeface="Arial" charset="0"/>
                <a:cs typeface="Arial" charset="0"/>
              </a:rPr>
              <a:t>Thick Provisioned </a:t>
            </a:r>
          </a:p>
          <a:p>
            <a:pPr marL="1371600" lvl="2" indent="-342900">
              <a:buSzPct val="100000"/>
              <a:buFont typeface="Open Sans"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Compression </a:t>
            </a:r>
            <a:r>
              <a:rPr lang="en-US" sz="1100" dirty="0">
                <a:latin typeface="Arial" charset="0"/>
                <a:ea typeface="Arial" charset="0"/>
                <a:cs typeface="Arial" charset="0"/>
              </a:rPr>
              <a:t>- IBox compression Off - Compression done in DDE software for dedupe LUNs</a:t>
            </a:r>
          </a:p>
          <a:p>
            <a:pPr marL="1371600" lvl="2" indent="-342900">
              <a:buSzPct val="100000"/>
              <a:buFont typeface="Open Sans"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Pool Buffer is set to Unlimited 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  <a:p>
            <a:pPr marL="1371600" lvl="2" indent="-342900">
              <a:buSzPct val="100000"/>
              <a:buFont typeface="Open Sans"/>
            </a:pPr>
            <a:r>
              <a:rPr lang="en-US" sz="1100" dirty="0">
                <a:latin typeface="Arial" charset="0"/>
                <a:ea typeface="Arial" charset="0"/>
                <a:cs typeface="Arial" charset="0"/>
              </a:rPr>
              <a:t>Alerts  Warn - 80% Critical - 90% ( Warnings may warrant Old Backup Expiration )</a:t>
            </a:r>
          </a:p>
        </p:txBody>
      </p:sp>
    </p:spTree>
    <p:extLst>
      <p:ext uri="{BB962C8B-B14F-4D97-AF65-F5344CB8AC3E}">
        <p14:creationId xmlns:p14="http://schemas.microsoft.com/office/powerpoint/2010/main" val="25564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4294967295"/>
          </p:nvPr>
        </p:nvSpPr>
        <p:spPr>
          <a:xfrm>
            <a:off x="782166" y="1398665"/>
            <a:ext cx="10515600" cy="423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Customers will need to contact support </a:t>
            </a:r>
            <a:r>
              <a:rPr lang="en-US" dirty="0" smtClean="0"/>
              <a:t>for graceful shutdown of </a:t>
            </a:r>
            <a:r>
              <a:rPr lang="en-US" dirty="0"/>
              <a:t>the </a:t>
            </a:r>
            <a:r>
              <a:rPr lang="en-US" dirty="0" smtClean="0"/>
              <a:t>IBA system </a:t>
            </a:r>
            <a:r>
              <a:rPr lang="en-US" dirty="0"/>
              <a:t>at </a:t>
            </a:r>
            <a:r>
              <a:rPr lang="en-US" dirty="0" smtClean="0"/>
              <a:t>GA</a:t>
            </a:r>
          </a:p>
          <a:p>
            <a:pPr marL="457200" lvl="0" indent="-228600" rtl="0">
              <a:spcBef>
                <a:spcPts val="0"/>
              </a:spcBef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To shutdown the system support will need to 1st shutdown each DDE and then the InfiniBox  </a:t>
            </a:r>
            <a:endParaRPr lang="en-US" dirty="0" smtClean="0"/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DDE reboots and Hot Spare Node Replacements </a:t>
            </a:r>
          </a:p>
          <a:p>
            <a:pPr lvl="0" indent="0" rtl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– </a:t>
            </a:r>
            <a:r>
              <a:rPr lang="en-US" dirty="0"/>
              <a:t>T</a:t>
            </a:r>
            <a:r>
              <a:rPr lang="en-US" dirty="0" smtClean="0"/>
              <a:t>ake approximately 15 minutes on GA</a:t>
            </a: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856877" y="480386"/>
            <a:ext cx="10515600" cy="100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Shutdown process</a:t>
            </a:r>
          </a:p>
        </p:txBody>
      </p:sp>
    </p:spTree>
    <p:extLst>
      <p:ext uri="{BB962C8B-B14F-4D97-AF65-F5344CB8AC3E}">
        <p14:creationId xmlns:p14="http://schemas.microsoft.com/office/powerpoint/2010/main" val="26583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22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7760" y="1304543"/>
            <a:ext cx="11483789" cy="47737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Full HA for DDEs </a:t>
            </a:r>
          </a:p>
          <a:p>
            <a:r>
              <a:rPr lang="en-US" dirty="0" smtClean="0"/>
              <a:t>Mix-Mode &amp; Gateway-mode </a:t>
            </a:r>
          </a:p>
          <a:p>
            <a:pPr lvl="1"/>
            <a:r>
              <a:rPr lang="en-US" sz="2600" dirty="0" smtClean="0"/>
              <a:t>use the underplaying IBOX for replication, emergency restore and secondary storage </a:t>
            </a:r>
          </a:p>
          <a:p>
            <a:pPr lvl="1"/>
            <a:r>
              <a:rPr lang="en-US" sz="2600" dirty="0" smtClean="0"/>
              <a:t>Add DDEs to existing customer’s IBOX</a:t>
            </a:r>
          </a:p>
          <a:p>
            <a:r>
              <a:rPr lang="en-US" dirty="0" smtClean="0"/>
              <a:t>IBA based on F2280 </a:t>
            </a:r>
          </a:p>
          <a:p>
            <a:r>
              <a:rPr lang="en-US" dirty="0" smtClean="0"/>
              <a:t>IBA B4K using 10TB Drives</a:t>
            </a:r>
          </a:p>
          <a:p>
            <a:r>
              <a:rPr lang="en-US" dirty="0" smtClean="0"/>
              <a:t>1PB DDE capacity </a:t>
            </a:r>
          </a:p>
          <a:p>
            <a:r>
              <a:rPr lang="en-US" dirty="0" smtClean="0"/>
              <a:t>50%+ DDE performance increase </a:t>
            </a:r>
          </a:p>
          <a:p>
            <a:r>
              <a:rPr lang="en-US" dirty="0"/>
              <a:t>Infinimetrics to monitor DDEs performance </a:t>
            </a:r>
          </a:p>
          <a:p>
            <a:r>
              <a:rPr lang="en-US" dirty="0" smtClean="0"/>
              <a:t>IBA replication to </a:t>
            </a:r>
            <a:r>
              <a:rPr lang="en-US" dirty="0" err="1" smtClean="0"/>
              <a:t>Leitrem</a:t>
            </a:r>
            <a:r>
              <a:rPr lang="en-US" dirty="0" smtClean="0"/>
              <a:t> cloud </a:t>
            </a:r>
          </a:p>
          <a:p>
            <a:r>
              <a:rPr lang="en-US" dirty="0" smtClean="0"/>
              <a:t>Accent (source dedupe) to support more platform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8360" y="564866"/>
            <a:ext cx="10515601" cy="1004888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IBA - 12 month roadmap </a:t>
            </a:r>
            <a:endParaRPr lang="en-US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Shape 412"/>
          <p:cNvPicPr preferRelativeResize="0">
            <a:picLocks noGrp="1"/>
          </p:cNvPicPr>
          <p:nvPr>
            <p:ph type="pic" idx="4294967295"/>
          </p:nvPr>
        </p:nvPicPr>
        <p:blipFill rotWithShape="1">
          <a:blip r:embed="rId3">
            <a:alphaModFix/>
          </a:blip>
          <a:srcRect t="1980" b="1981"/>
          <a:stretch/>
        </p:blipFill>
        <p:spPr>
          <a:xfrm>
            <a:off x="723900" y="695325"/>
            <a:ext cx="10734674" cy="5476874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 txBox="1">
            <a:spLocks noGrp="1"/>
          </p:cNvSpPr>
          <p:nvPr>
            <p:ph type="sldNum" idx="4294967295"/>
          </p:nvPr>
        </p:nvSpPr>
        <p:spPr>
          <a:xfrm>
            <a:off x="0" y="6486007"/>
            <a:ext cx="12192000" cy="371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latin typeface="Arial" charset="0"/>
                <a:ea typeface="Arial" charset="0"/>
                <a:cs typeface="Arial" charset="0"/>
              </a:rPr>
              <a:t>23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4" name="Shape 414"/>
          <p:cNvSpPr txBox="1"/>
          <p:nvPr/>
        </p:nvSpPr>
        <p:spPr>
          <a:xfrm>
            <a:off x="2003609" y="2787431"/>
            <a:ext cx="305885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Verdana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049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402867"/>
            <a:ext cx="11360800" cy="7636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What is it?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254" y="1300725"/>
            <a:ext cx="8744991" cy="447596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It is an INFINIDAT Model </a:t>
            </a:r>
            <a:r>
              <a:rPr lang="en-US" sz="1800" b="1" u="sng" dirty="0" smtClean="0">
                <a:solidFill>
                  <a:schemeClr val="tx1"/>
                </a:solidFill>
              </a:rPr>
              <a:t>B4260</a:t>
            </a:r>
          </a:p>
          <a:p>
            <a:pPr>
              <a:lnSpc>
                <a:spcPct val="14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A Flash Optimized Purpose Built Backup Appliance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2 Active Deduplication Engines for 1PB </a:t>
            </a:r>
            <a:r>
              <a:rPr lang="en-US" sz="1800" dirty="0" smtClean="0"/>
              <a:t>– Physical Useable Capacity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Racked and Ready Engine HA (Built-in)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Internal racked FC &amp; Ethernet Switch between iBox &amp; DDE’s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Use Market Proven, Licensed, Effective Variable Block Deduplication 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Fully Racked &amp; Wired with a simple custom Patch-Panel</a:t>
            </a:r>
          </a:p>
          <a:p>
            <a:pPr>
              <a:lnSpc>
                <a:spcPct val="14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Fully INFINIDAT Assembled, Installed, Configured &amp; Supported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 The INFINIDAT Backup Appliance (“The IBA”)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366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366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8" name="Shape 90" descr="Screen Shot 2017-07-06 at 12.15.1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9022" y="578893"/>
            <a:ext cx="3764428" cy="582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6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4294967295"/>
          </p:nvPr>
        </p:nvSpPr>
        <p:spPr>
          <a:xfrm>
            <a:off x="838200" y="1819275"/>
            <a:ext cx="10515600" cy="423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-US" sz="3000" dirty="0"/>
              <a:t>IBA model number </a:t>
            </a:r>
            <a:r>
              <a:rPr lang="en-US" sz="3000" b="1" dirty="0"/>
              <a:t>B4260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 dirty="0"/>
              <a:t>The </a:t>
            </a:r>
            <a:r>
              <a:rPr lang="en-US" sz="3000" b="1" dirty="0"/>
              <a:t>B</a:t>
            </a:r>
            <a:r>
              <a:rPr lang="en-US" sz="3000" dirty="0"/>
              <a:t> refers to an IBA solution (B for Backup)</a:t>
            </a:r>
          </a:p>
          <a:p>
            <a:pPr marL="1371600" lvl="2" indent="-419100">
              <a:spcBef>
                <a:spcPts val="0"/>
              </a:spcBef>
              <a:buSzPct val="100000"/>
            </a:pPr>
            <a:r>
              <a:rPr lang="en-US" sz="3000" dirty="0"/>
              <a:t>Added components - 3 x DDEs</a:t>
            </a:r>
            <a:r>
              <a:rPr lang="en-US" sz="3000" dirty="0" smtClean="0"/>
              <a:t>, </a:t>
            </a:r>
            <a:r>
              <a:rPr lang="en-US" sz="3000" dirty="0"/>
              <a:t>FC-</a:t>
            </a:r>
            <a:r>
              <a:rPr lang="en-US" sz="3000" dirty="0" smtClean="0"/>
              <a:t>SW’s </a:t>
            </a:r>
            <a:r>
              <a:rPr lang="en-US" sz="3000" dirty="0"/>
              <a:t>, ETH-SW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 dirty="0"/>
              <a:t>The </a:t>
            </a:r>
            <a:r>
              <a:rPr lang="en-US" sz="3000" b="1" dirty="0"/>
              <a:t>4</a:t>
            </a:r>
            <a:r>
              <a:rPr lang="en-US" sz="3000" dirty="0"/>
              <a:t> refers to an F4000 or 4 enclosures</a:t>
            </a:r>
          </a:p>
          <a:p>
            <a:pPr marL="914400" lvl="1" indent="-419100">
              <a:spcBef>
                <a:spcPts val="0"/>
              </a:spcBef>
              <a:buSzPct val="100000"/>
            </a:pPr>
            <a:r>
              <a:rPr lang="en-US" sz="3000" dirty="0"/>
              <a:t>The </a:t>
            </a:r>
            <a:r>
              <a:rPr lang="en-US" sz="3000" b="1" dirty="0"/>
              <a:t>2</a:t>
            </a:r>
            <a:r>
              <a:rPr lang="en-US" sz="3000" dirty="0"/>
              <a:t> means 2nd generation node (R730xd)</a:t>
            </a:r>
          </a:p>
          <a:p>
            <a:pPr marL="914400" lvl="1" indent="-419100" rtl="0">
              <a:spcBef>
                <a:spcPts val="0"/>
              </a:spcBef>
              <a:buSzPct val="100000"/>
            </a:pPr>
            <a:r>
              <a:rPr lang="en-US" sz="3000" dirty="0"/>
              <a:t>The </a:t>
            </a:r>
            <a:r>
              <a:rPr lang="en-US" sz="3000" b="1" dirty="0"/>
              <a:t>6</a:t>
            </a:r>
            <a:r>
              <a:rPr lang="en-US" sz="3000" dirty="0"/>
              <a:t> refers to using 6TB HDD disks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38199" y="685800"/>
            <a:ext cx="10515600" cy="100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IBA Naming Conventions </a:t>
            </a:r>
          </a:p>
        </p:txBody>
      </p:sp>
    </p:spTree>
    <p:extLst>
      <p:ext uri="{BB962C8B-B14F-4D97-AF65-F5344CB8AC3E}">
        <p14:creationId xmlns:p14="http://schemas.microsoft.com/office/powerpoint/2010/main" val="19434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5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3701" y="485561"/>
            <a:ext cx="9758591" cy="60505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IBA Data Protection Portfolio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89929" y="653588"/>
            <a:ext cx="8423733" cy="5770244"/>
            <a:chOff x="1784552" y="1206586"/>
            <a:chExt cx="6699044" cy="4940145"/>
          </a:xfrm>
        </p:grpSpPr>
        <p:pic>
          <p:nvPicPr>
            <p:cNvPr id="6" name="Picture 5" descr="Screen Shot 2017-09-15 at 12.42.3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552" y="1644274"/>
              <a:ext cx="4127500" cy="3606800"/>
            </a:xfrm>
            <a:prstGeom prst="rect">
              <a:avLst/>
            </a:prstGeom>
          </p:spPr>
        </p:pic>
        <p:pic>
          <p:nvPicPr>
            <p:cNvPr id="7" name="Picture 6" descr="Screen Shot 2017-09-15 at 12.42.4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402" y="1206586"/>
              <a:ext cx="858218" cy="2322786"/>
            </a:xfrm>
            <a:prstGeom prst="rect">
              <a:avLst/>
            </a:prstGeom>
          </p:spPr>
        </p:pic>
        <p:pic>
          <p:nvPicPr>
            <p:cNvPr id="25" name="Picture 24" descr="Screen Shot 2017-09-15 at 12.42.4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378" y="3823945"/>
              <a:ext cx="858218" cy="232278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979410" y="3078362"/>
              <a:ext cx="1438199" cy="395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1-0, 1-1 or 1-2 &amp; N-1 </a:t>
              </a:r>
            </a:p>
            <a:p>
              <a:pPr algn="ctr"/>
              <a:r>
                <a:rPr lang="en-US" sz="1200" b="1" dirty="0" smtClean="0">
                  <a:solidFill>
                    <a:schemeClr val="accent6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Site Replication</a:t>
              </a:r>
              <a:endParaRPr lang="en-US" sz="12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394984" y="616240"/>
            <a:ext cx="266626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Limitations Up-to: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Upto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~76TB/Hr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128 VTL Partitions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1024 Virtual Tape Drives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18,000 Tape Media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256 NAS &amp; Application Shares (NFSv3, SMB3, Application)</a:t>
            </a:r>
          </a:p>
          <a:p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Upto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~ 200 Media Servers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Replication – 1-0, 1-1, 1-2, N-1</a:t>
            </a:r>
          </a:p>
          <a:p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u="sng" dirty="0" smtClean="0">
                <a:latin typeface="Arial" charset="0"/>
                <a:ea typeface="Arial" charset="0"/>
                <a:cs typeface="Arial" charset="0"/>
              </a:rPr>
              <a:t>Pipes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6 x 16GbE FC Ports (VTL)</a:t>
            </a:r>
          </a:p>
          <a:p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 - 4 Active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+ 12 x 10GbE Ports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- 8 Active</a:t>
            </a:r>
          </a:p>
          <a:p>
            <a:endParaRPr lang="en-US" sz="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Or</a:t>
            </a:r>
          </a:p>
          <a:p>
            <a:endParaRPr lang="en-US" sz="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18 x 10GbE Ports (no VTL)</a:t>
            </a:r>
          </a:p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 - 12 Active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89242" y="1995421"/>
            <a:ext cx="197571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40038" y="4062619"/>
            <a:ext cx="197571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6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703" y="394607"/>
            <a:ext cx="9486900" cy="1004888"/>
          </a:xfrm>
        </p:spPr>
        <p:txBody>
          <a:bodyPr>
            <a:noAutofit/>
          </a:bodyPr>
          <a:lstStyle/>
          <a:p>
            <a:r>
              <a:rPr lang="en-US" sz="3300" dirty="0" smtClean="0">
                <a:latin typeface="Arial" charset="0"/>
                <a:ea typeface="Arial" charset="0"/>
                <a:cs typeface="Arial" charset="0"/>
              </a:rPr>
              <a:t>Goals</a:t>
            </a:r>
            <a:endParaRPr lang="en-US" sz="3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2"/>
          </p:nvPr>
        </p:nvSpPr>
        <p:spPr>
          <a:xfrm>
            <a:off x="1118997" y="1269813"/>
            <a:ext cx="10649670" cy="492496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Turnkey Solution to Enter Enterprise Backup Market</a:t>
            </a:r>
            <a:endParaRPr lang="en-US" sz="1800" dirty="0" smtClean="0"/>
          </a:p>
          <a:p>
            <a:pPr lvl="1"/>
            <a:r>
              <a:rPr lang="en-US" sz="1800" dirty="0" smtClean="0"/>
              <a:t>Backup software independent – “Plugin and Play” for NBU, TSM, CV, Oracle, Veeam </a:t>
            </a:r>
            <a:r>
              <a:rPr lang="en-US" sz="1800" dirty="0" err="1" smtClean="0"/>
              <a:t>etc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Integrating the best and proven technologies for the backup market</a:t>
            </a:r>
          </a:p>
          <a:p>
            <a:pPr lvl="1"/>
            <a:r>
              <a:rPr lang="en-US" sz="1800" dirty="0" smtClean="0"/>
              <a:t>Lowest Cost without compromise of Performance, Capacity or Quality</a:t>
            </a:r>
          </a:p>
          <a:p>
            <a:pPr lvl="1"/>
            <a:r>
              <a:rPr lang="en-US" sz="1800" dirty="0" smtClean="0"/>
              <a:t>Simplified</a:t>
            </a:r>
            <a:r>
              <a:rPr lang="en-US" sz="1800" dirty="0"/>
              <a:t>, </a:t>
            </a:r>
            <a:r>
              <a:rPr lang="en-US" sz="1800" dirty="0" smtClean="0"/>
              <a:t>integration </a:t>
            </a:r>
            <a:r>
              <a:rPr lang="en-US" sz="1800" dirty="0"/>
              <a:t>and enhanced solution under single vendor support</a:t>
            </a:r>
          </a:p>
          <a:p>
            <a:r>
              <a:rPr lang="en-US" sz="2400" dirty="0" smtClean="0"/>
              <a:t>Support Enterprise Data Protection Ecosystems</a:t>
            </a:r>
            <a:endParaRPr lang="en-US" sz="2400" dirty="0"/>
          </a:p>
          <a:p>
            <a:pPr lvl="1"/>
            <a:r>
              <a:rPr lang="en-US" sz="1800" dirty="0" smtClean="0"/>
              <a:t>Go beyond the simple B2D use cases, software driven architecture or simple customers</a:t>
            </a:r>
          </a:p>
          <a:p>
            <a:pPr lvl="1"/>
            <a:r>
              <a:rPr lang="en-US" sz="1800" dirty="0" smtClean="0"/>
              <a:t>Enterprise scale in capacity and performance</a:t>
            </a:r>
          </a:p>
          <a:p>
            <a:r>
              <a:rPr lang="en-US" sz="2400" dirty="0" smtClean="0"/>
              <a:t>GA Date</a:t>
            </a:r>
            <a:endParaRPr lang="en-US" sz="2400" dirty="0"/>
          </a:p>
          <a:p>
            <a:pPr lvl="1"/>
            <a:r>
              <a:rPr lang="en-US" sz="1800" dirty="0" smtClean="0"/>
              <a:t>Targeting September 29, 2017   (*=Post GA state of direction)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07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7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Deep Dive on the Architecture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Screen Shot 2017-09-16 at 1.2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13" y="1758581"/>
            <a:ext cx="4394967" cy="36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AF5E4-3C88-48FA-A228-2AA0A3DEFB36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8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 look at the Hardware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54" y="2111848"/>
            <a:ext cx="6695504" cy="3491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7046" y="1995421"/>
            <a:ext cx="30643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Off the Shelf Hardware</a:t>
            </a:r>
          </a:p>
          <a:p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Carefully selected based on performance, reliability, availability and cost</a:t>
            </a:r>
          </a:p>
          <a:p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Assembled for highest performance &amp; reliability</a:t>
            </a:r>
          </a:p>
          <a:p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For optimized integration of exceptional Software based storage solutions by INFINIDAT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4294967295"/>
          </p:nvPr>
        </p:nvSpPr>
        <p:spPr>
          <a:xfrm>
            <a:off x="221764" y="2487812"/>
            <a:ext cx="11970236" cy="394187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Common Dell Servers Improves Inventory, Stock, Support Simplicity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Slots </a:t>
            </a:r>
            <a:r>
              <a:rPr lang="en-US" dirty="0"/>
              <a:t>2 &amp; 3 </a:t>
            </a:r>
            <a:r>
              <a:rPr lang="en-US" dirty="0" err="1"/>
              <a:t>Qlogic</a:t>
            </a:r>
            <a:r>
              <a:rPr lang="en-US" dirty="0"/>
              <a:t> 2662 16Gb FC internal connections to IBox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Slots 4, 5, 7 Used for customer </a:t>
            </a:r>
            <a:r>
              <a:rPr lang="en-US" dirty="0" smtClean="0"/>
              <a:t>connections</a:t>
            </a:r>
            <a:endParaRPr lang="en-US" dirty="0"/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Options of the following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-US" dirty="0"/>
              <a:t>Intel X520 Dual Port 10Gb (NAS, OST, Replication)</a:t>
            </a:r>
          </a:p>
          <a:p>
            <a:pPr marL="1371600" lvl="2" indent="-228600">
              <a:spcBef>
                <a:spcPts val="0"/>
              </a:spcBef>
            </a:pPr>
            <a:r>
              <a:rPr lang="en-US" dirty="0" err="1"/>
              <a:t>Qlogic</a:t>
            </a:r>
            <a:r>
              <a:rPr lang="en-US" dirty="0"/>
              <a:t> 2662 16Gb FC (VTL</a:t>
            </a:r>
            <a:r>
              <a:rPr lang="en-US" dirty="0" smtClean="0"/>
              <a:t>) – Soft Zoning is preferred for FC – for proper Node Failover</a:t>
            </a:r>
          </a:p>
          <a:p>
            <a:pPr marL="1828800" lvl="3">
              <a:spcBef>
                <a:spcPts val="0"/>
              </a:spcBef>
            </a:pPr>
            <a:r>
              <a:rPr lang="en-US" dirty="0" smtClean="0"/>
              <a:t>ZONE All Media Server Switch Ports to All DDE FC Switch Ports</a:t>
            </a:r>
          </a:p>
          <a:p>
            <a:pPr marL="1371600" lvl="2" indent="-228600">
              <a:spcBef>
                <a:spcPts val="0"/>
              </a:spcBef>
            </a:pPr>
            <a:endParaRPr lang="en-US" dirty="0"/>
          </a:p>
          <a:p>
            <a:pPr marL="1371600" lvl="2" indent="-228600">
              <a:spcBef>
                <a:spcPts val="0"/>
              </a:spcBef>
            </a:pPr>
            <a:r>
              <a:rPr lang="en-US" dirty="0" smtClean="0"/>
              <a:t>Typically Requested - 4 x 10GbE plus 2 x 16Gb/8Gb FC (for VTL integration)</a:t>
            </a:r>
          </a:p>
          <a:p>
            <a:pPr marL="1371600" lvl="2" indent="-228600">
              <a:spcBef>
                <a:spcPts val="0"/>
              </a:spcBef>
            </a:pPr>
            <a:r>
              <a:rPr lang="en-US" dirty="0" smtClean="0"/>
              <a:t>Optionally – 6 x 10GbE (when no VTL is required)</a:t>
            </a:r>
            <a:endParaRPr lang="en-US" dirty="0"/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38199" y="429703"/>
            <a:ext cx="10515600" cy="100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Hardware Layout |DDE Node PCI cards</a:t>
            </a:r>
          </a:p>
        </p:txBody>
      </p:sp>
      <p:pic>
        <p:nvPicPr>
          <p:cNvPr id="113" name="Shape 113" descr="dde-n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312" y="1186159"/>
            <a:ext cx="7177102" cy="1071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0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inidat Theme">
  <a:themeElements>
    <a:clrScheme name="Custom 4">
      <a:dk1>
        <a:srgbClr val="0B1924"/>
      </a:dk1>
      <a:lt1>
        <a:srgbClr val="FFFFFF"/>
      </a:lt1>
      <a:dk2>
        <a:srgbClr val="0B1924"/>
      </a:dk2>
      <a:lt2>
        <a:srgbClr val="C5C9CC"/>
      </a:lt2>
      <a:accent1>
        <a:srgbClr val="687178"/>
      </a:accent1>
      <a:accent2>
        <a:srgbClr val="00AE4D"/>
      </a:accent2>
      <a:accent3>
        <a:srgbClr val="4472C4"/>
      </a:accent3>
      <a:accent4>
        <a:srgbClr val="000000"/>
      </a:accent4>
      <a:accent5>
        <a:srgbClr val="C5C9CC"/>
      </a:accent5>
      <a:accent6>
        <a:srgbClr val="9ECC3B"/>
      </a:accent6>
      <a:hlink>
        <a:srgbClr val="0000FF"/>
      </a:hlink>
      <a:folHlink>
        <a:srgbClr val="C5C9CC"/>
      </a:folHlink>
    </a:clrScheme>
    <a:fontScheme name="Infinidat Default Font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inidat_PowerpointTemplate_16_9" id="{A7B669DF-5380-4A76-9113-4DE1549D0BAD}" vid="{93E439C8-DF00-4639-A261-AB4091540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Infinidat_PowerpointTemplate_16_9</Template>
  <TotalTime>44199</TotalTime>
  <Words>1862</Words>
  <Application>Microsoft Macintosh PowerPoint</Application>
  <PresentationFormat>Widescreen</PresentationFormat>
  <Paragraphs>449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ＭＳ Ｐゴシック</vt:lpstr>
      <vt:lpstr>Open Sans</vt:lpstr>
      <vt:lpstr>Open Sans Light</vt:lpstr>
      <vt:lpstr>Open Sans Semibold</vt:lpstr>
      <vt:lpstr>SignaColumn</vt:lpstr>
      <vt:lpstr>Tohoma</vt:lpstr>
      <vt:lpstr>Verdana</vt:lpstr>
      <vt:lpstr>Wingdings</vt:lpstr>
      <vt:lpstr>Infinidat Theme</vt:lpstr>
      <vt:lpstr>PowerPoint Presentation</vt:lpstr>
      <vt:lpstr>Agenda</vt:lpstr>
      <vt:lpstr>What is it?</vt:lpstr>
      <vt:lpstr>IBA Naming Conventions </vt:lpstr>
      <vt:lpstr>IBA Data Protection Portfolio</vt:lpstr>
      <vt:lpstr>Goals</vt:lpstr>
      <vt:lpstr>Deep Dive on the Architecture</vt:lpstr>
      <vt:lpstr>A look at the Hardware</vt:lpstr>
      <vt:lpstr>Hardware Layout |DDE Node PCI cards</vt:lpstr>
      <vt:lpstr>Power Distribution </vt:lpstr>
      <vt:lpstr>Internal Network Connectivity - Cabling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Networking the DDE’s</vt:lpstr>
      <vt:lpstr>IBA Installation  </vt:lpstr>
      <vt:lpstr>Internal FC Connectivity &amp; Cabling</vt:lpstr>
      <vt:lpstr>All Storage is Pre-Configured  DDE’s use a Boot from SAN model for Highest Performance &amp;  Reliability  All Storage to Each Deduplication Engine is managed in Separate Protected Pools  All Volumes are pre-configured and Mapped to Each DDE  Customers are not responsible for Storage Management of the IBA HW or SW  Customers are not responsible for HW component Replacement (internals)  Single-Sign On UI (Very INFINIDAT friendly)  Integration with InfiniMetrics</vt:lpstr>
      <vt:lpstr>Shutdown process</vt:lpstr>
      <vt:lpstr>IBA - 12 month roadmap 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INFINIDAT SE Boot Camp Template</dc:title>
  <dc:subject/>
  <dc:creator>Brett P. Cooper</dc:creator>
  <cp:keywords/>
  <dc:description/>
  <cp:lastModifiedBy>Dave Mason</cp:lastModifiedBy>
  <cp:revision>428</cp:revision>
  <dcterms:created xsi:type="dcterms:W3CDTF">2016-04-06T14:21:52Z</dcterms:created>
  <dcterms:modified xsi:type="dcterms:W3CDTF">2017-10-12T14:14:25Z</dcterms:modified>
  <cp:category/>
</cp:coreProperties>
</file>