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8" r:id="rId1"/>
    <p:sldMasterId id="2147484158" r:id="rId2"/>
  </p:sldMasterIdLst>
  <p:notesMasterIdLst>
    <p:notesMasterId r:id="rId10"/>
  </p:notesMasterIdLst>
  <p:handoutMasterIdLst>
    <p:handoutMasterId r:id="rId11"/>
  </p:handoutMasterIdLst>
  <p:sldIdLst>
    <p:sldId id="581" r:id="rId3"/>
    <p:sldId id="473" r:id="rId4"/>
    <p:sldId id="582" r:id="rId5"/>
    <p:sldId id="583" r:id="rId6"/>
    <p:sldId id="585" r:id="rId7"/>
    <p:sldId id="586" r:id="rId8"/>
    <p:sldId id="584" r:id="rId9"/>
  </p:sldIdLst>
  <p:sldSz cx="9144000" cy="6858000" type="screen4x3"/>
  <p:notesSz cx="7010400" cy="92964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B6F1"/>
    <a:srgbClr val="6A9733"/>
    <a:srgbClr val="85E2FF"/>
    <a:srgbClr val="666666"/>
    <a:srgbClr val="B0B9BF"/>
    <a:srgbClr val="083A64"/>
    <a:srgbClr val="000000"/>
    <a:srgbClr val="0F73C3"/>
    <a:srgbClr val="ABEBFF"/>
    <a:srgbClr val="2735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5" autoAdjust="0"/>
    <p:restoredTop sz="98162" autoAdjust="0"/>
  </p:normalViewPr>
  <p:slideViewPr>
    <p:cSldViewPr snapToGrid="0" showGuides="1">
      <p:cViewPr>
        <p:scale>
          <a:sx n="100" d="100"/>
          <a:sy n="100" d="100"/>
        </p:scale>
        <p:origin x="-1752" y="-882"/>
      </p:cViewPr>
      <p:guideLst>
        <p:guide orient="horz" pos="186"/>
        <p:guide pos="4709"/>
        <p:guide pos="56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03" d="100"/>
          <a:sy n="103" d="100"/>
        </p:scale>
        <p:origin x="-3246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6" descr="logo_blu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" y="111364"/>
            <a:ext cx="2103120" cy="353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6387255" y="8829967"/>
            <a:ext cx="621524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9F9C8E3-2B65-4B14-AAA2-6F77C02A56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5919893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00" dirty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806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55787" y="4415790"/>
            <a:ext cx="6698827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pic>
        <p:nvPicPr>
          <p:cNvPr id="32772" name="Picture 8" descr="logo_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" y="111364"/>
            <a:ext cx="2103120" cy="353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5919893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00" dirty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6387255" y="8829967"/>
            <a:ext cx="621524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462E7E0-0284-4AB1-A318-757D542418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37867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ＭＳ Ｐゴシック" charset="-128"/>
      </a:defRPr>
    </a:lvl1pPr>
    <a:lvl2pPr marL="4572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861519-8410-4FA8-BFFA-133AFA38DA6C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57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5919893" cy="46482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12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D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5031475" y="1888050"/>
            <a:ext cx="3886200" cy="1312349"/>
          </a:xfrm>
          <a:prstGeom prst="rect">
            <a:avLst/>
          </a:prstGeom>
        </p:spPr>
        <p:txBody>
          <a:bodyPr anchor="b" anchorCtr="0"/>
          <a:lstStyle>
            <a:lvl1pPr marL="0" indent="0">
              <a:lnSpc>
                <a:spcPts val="3000"/>
              </a:lnSpc>
              <a:spcBef>
                <a:spcPts val="300"/>
              </a:spcBef>
              <a:buNone/>
              <a:defRPr sz="3200" b="1" spc="-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PRESENTATION TITLE OR TOPIC</a:t>
            </a:r>
            <a:br>
              <a:rPr lang="en-US" dirty="0" smtClean="0"/>
            </a:br>
            <a:r>
              <a:rPr lang="en-US" dirty="0" smtClean="0"/>
              <a:t>3-LINE TITLE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032374" y="3150229"/>
            <a:ext cx="3886200" cy="5315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spc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032374" y="4076456"/>
            <a:ext cx="3886200" cy="5315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spc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10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Ph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5031475" y="1514476"/>
            <a:ext cx="3886200" cy="1428749"/>
          </a:xfrm>
          <a:prstGeom prst="rect">
            <a:avLst/>
          </a:prstGeom>
        </p:spPr>
        <p:txBody>
          <a:bodyPr anchor="b" anchorCtr="0"/>
          <a:lstStyle>
            <a:lvl1pPr marL="0" indent="0">
              <a:lnSpc>
                <a:spcPts val="3400"/>
              </a:lnSpc>
              <a:buNone/>
              <a:defRPr sz="2800" b="1" spc="-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&lt;PROGRAM NAME&gt;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032374" y="3429000"/>
            <a:ext cx="3886200" cy="6528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spc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Presenter(s)</a:t>
            </a:r>
          </a:p>
          <a:p>
            <a:pPr lvl="0"/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032374" y="4076456"/>
            <a:ext cx="3886200" cy="5315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spc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 smtClean="0"/>
              <a:t>&lt;Review Date (</a:t>
            </a:r>
            <a:r>
              <a:rPr lang="en-US" dirty="0" err="1" smtClean="0"/>
              <a:t>ddMMMyyyy</a:t>
            </a:r>
            <a:r>
              <a:rPr lang="en-US" dirty="0" smtClean="0"/>
              <a:t>)&gt;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5032374" y="2969254"/>
            <a:ext cx="3886200" cy="3946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spc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PHASE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07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62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 bwMode="auto">
          <a:xfrm>
            <a:off x="200025" y="257770"/>
            <a:ext cx="86677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295275" y="914400"/>
            <a:ext cx="838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9495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 bwMode="auto">
          <a:xfrm>
            <a:off x="200025" y="257770"/>
            <a:ext cx="86677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 bwMode="auto">
          <a:xfrm>
            <a:off x="200024" y="990600"/>
            <a:ext cx="8658225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95275" y="914400"/>
            <a:ext cx="838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607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Content Slide with 2-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200026" y="253664"/>
            <a:ext cx="866775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>
              <a:lnSpc>
                <a:spcPts val="2600"/>
              </a:lnSpc>
              <a:defRPr sz="2400" baseline="0"/>
            </a:lvl1pPr>
          </a:lstStyle>
          <a:p>
            <a:pPr lvl="0"/>
            <a:r>
              <a:rPr lang="en-US" dirty="0" smtClean="0"/>
              <a:t>Click to edit Master title style:</a:t>
            </a:r>
            <a:br>
              <a:rPr lang="en-US" dirty="0" smtClean="0"/>
            </a:br>
            <a:r>
              <a:rPr lang="en-US" dirty="0" smtClean="0"/>
              <a:t>2-Line Title Slide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 bwMode="auto">
          <a:xfrm>
            <a:off x="200025" y="987552"/>
            <a:ext cx="8659368" cy="541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95275" y="914400"/>
            <a:ext cx="838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93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idx="1"/>
          </p:nvPr>
        </p:nvSpPr>
        <p:spPr bwMode="auto">
          <a:xfrm>
            <a:off x="200026" y="978286"/>
            <a:ext cx="4101254" cy="44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2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idx="10"/>
          </p:nvPr>
        </p:nvSpPr>
        <p:spPr bwMode="auto">
          <a:xfrm>
            <a:off x="209550" y="1533526"/>
            <a:ext cx="4091729" cy="4867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idx="11"/>
          </p:nvPr>
        </p:nvSpPr>
        <p:spPr bwMode="auto">
          <a:xfrm>
            <a:off x="4673340" y="978286"/>
            <a:ext cx="4194435" cy="44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2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2"/>
          </p:nvPr>
        </p:nvSpPr>
        <p:spPr bwMode="auto">
          <a:xfrm>
            <a:off x="4673340" y="1514475"/>
            <a:ext cx="418491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95275" y="914400"/>
            <a:ext cx="838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Title Placeholder 1"/>
          <p:cNvSpPr>
            <a:spLocks noGrp="1"/>
          </p:cNvSpPr>
          <p:nvPr>
            <p:ph type="title"/>
          </p:nvPr>
        </p:nvSpPr>
        <p:spPr bwMode="auto">
          <a:xfrm>
            <a:off x="200025" y="257770"/>
            <a:ext cx="86677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2929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6" t="2032" r="18583" b="15953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-40076"/>
            <a:ext cx="9144000" cy="6903243"/>
          </a:xfrm>
          <a:prstGeom prst="rect">
            <a:avLst/>
          </a:prstGeom>
          <a:gradFill>
            <a:gsLst>
              <a:gs pos="50000">
                <a:schemeClr val="accent6">
                  <a:alpha val="79000"/>
                </a:schemeClr>
              </a:gs>
              <a:gs pos="0">
                <a:schemeClr val="tx1">
                  <a:alpha val="94000"/>
                </a:schemeClr>
              </a:gs>
              <a:gs pos="100000">
                <a:schemeClr val="tx1">
                  <a:alpha val="9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0" t="23225" r="56832" b="40708"/>
          <a:stretch/>
        </p:blipFill>
        <p:spPr>
          <a:xfrm>
            <a:off x="1185152" y="1777289"/>
            <a:ext cx="3436754" cy="30159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571" y="-18131"/>
            <a:ext cx="1806854" cy="10005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050" y="1582738"/>
            <a:ext cx="4789488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620256" y="6492240"/>
            <a:ext cx="2133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1000" b="0" dirty="0">
                <a:solidFill>
                  <a:srgbClr val="DDDDDD"/>
                </a:solidFill>
              </a:rPr>
              <a:t>Template QF00236 Rev </a:t>
            </a:r>
            <a:r>
              <a:rPr lang="en-US" sz="1000" b="0" dirty="0" smtClean="0">
                <a:solidFill>
                  <a:srgbClr val="DDDDDD"/>
                </a:solidFill>
              </a:rPr>
              <a:t>H </a:t>
            </a:r>
            <a:endParaRPr lang="en-US" sz="1000" b="0" dirty="0">
              <a:solidFill>
                <a:srgbClr val="DDDDDD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8" r:id="rId1"/>
    <p:sldLayoutId id="2147484248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3200" kern="1200" dirty="0">
          <a:solidFill>
            <a:srgbClr val="0076BB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SzPct val="75000"/>
        <a:buFont typeface="Wingdings" pitchFamily="2" charset="2"/>
        <a:buChar char="§"/>
        <a:defRPr lang="en-US" sz="24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025" y="6546076"/>
            <a:ext cx="347135" cy="244613"/>
          </a:xfrm>
          <a:prstGeom prst="rect">
            <a:avLst/>
          </a:prstGeom>
          <a:effectLst/>
        </p:spPr>
      </p:pic>
      <p:cxnSp>
        <p:nvCxnSpPr>
          <p:cNvPr id="5" name="Straight Connector 4"/>
          <p:cNvCxnSpPr/>
          <p:nvPr/>
        </p:nvCxnSpPr>
        <p:spPr>
          <a:xfrm>
            <a:off x="174373" y="6461445"/>
            <a:ext cx="8795254" cy="0"/>
          </a:xfrm>
          <a:prstGeom prst="line">
            <a:avLst/>
          </a:prstGeom>
          <a:ln cap="rnd">
            <a:solidFill>
              <a:srgbClr val="0F73C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/>
          <p:cNvSpPr txBox="1">
            <a:spLocks/>
          </p:cNvSpPr>
          <p:nvPr/>
        </p:nvSpPr>
        <p:spPr>
          <a:xfrm>
            <a:off x="162920" y="6480368"/>
            <a:ext cx="47525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US" sz="1000" kern="1200">
                <a:solidFill>
                  <a:srgbClr val="85E2FF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>
              <a:defRPr/>
            </a:pPr>
            <a:fld id="{7FE344B9-2513-47F3-95F2-DC2DCFA75C0A}" type="slidenum">
              <a:rPr lang="en-US" smtClean="0">
                <a:solidFill>
                  <a:srgbClr val="85E2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5E2FF"/>
              </a:solidFill>
            </a:endParaRP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550385" y="6487310"/>
            <a:ext cx="1430815" cy="239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00" dirty="0">
                <a:solidFill>
                  <a:srgbClr val="85E2FF"/>
                </a:solidFill>
                <a:ea typeface="ＭＳ Ｐゴシック" charset="-128"/>
              </a:rPr>
              <a:t>Quantum Confidential</a:t>
            </a:r>
          </a:p>
        </p:txBody>
      </p:sp>
      <p:sp>
        <p:nvSpPr>
          <p:cNvPr id="8" name="Rectangle 7"/>
          <p:cNvSpPr>
            <a:spLocks noGrp="1" noChangeArrowheads="1"/>
          </p:cNvSpPr>
          <p:nvPr/>
        </p:nvSpPr>
        <p:spPr bwMode="auto">
          <a:xfrm>
            <a:off x="429735" y="6458946"/>
            <a:ext cx="1714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100" dirty="0">
                <a:solidFill>
                  <a:srgbClr val="85E2FF"/>
                </a:solidFill>
                <a:ea typeface="ＭＳ Ｐゴシック" charset="-128"/>
              </a:rPr>
              <a:t>|</a:t>
            </a:r>
          </a:p>
        </p:txBody>
      </p:sp>
      <p:sp>
        <p:nvSpPr>
          <p:cNvPr id="9" name="Slide Number Placeholder 4"/>
          <p:cNvSpPr txBox="1">
            <a:spLocks/>
          </p:cNvSpPr>
          <p:nvPr/>
        </p:nvSpPr>
        <p:spPr bwMode="auto">
          <a:xfrm>
            <a:off x="3445985" y="6487311"/>
            <a:ext cx="2240440" cy="23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00" dirty="0" smtClean="0">
                <a:solidFill>
                  <a:srgbClr val="85E2FF"/>
                </a:solidFill>
                <a:ea typeface="ＭＳ Ｐゴシック" charset="-128"/>
              </a:rPr>
              <a:t>21APR2015</a:t>
            </a:r>
            <a:endParaRPr lang="en-US" sz="1000" dirty="0">
              <a:solidFill>
                <a:srgbClr val="85E2FF"/>
              </a:solidFill>
              <a:ea typeface="ＭＳ Ｐゴシック" charset="-128"/>
            </a:endParaRPr>
          </a:p>
        </p:txBody>
      </p:sp>
      <p:sp>
        <p:nvSpPr>
          <p:cNvPr id="11" name="Slide Number Placeholder 4"/>
          <p:cNvSpPr txBox="1">
            <a:spLocks/>
          </p:cNvSpPr>
          <p:nvPr/>
        </p:nvSpPr>
        <p:spPr bwMode="auto">
          <a:xfrm>
            <a:off x="6617810" y="6487311"/>
            <a:ext cx="2240440" cy="23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00" dirty="0" smtClean="0">
                <a:solidFill>
                  <a:srgbClr val="85E2FF"/>
                </a:solidFill>
                <a:ea typeface="ＭＳ Ｐゴシック" charset="-128"/>
              </a:rPr>
              <a:t>Template</a:t>
            </a:r>
            <a:r>
              <a:rPr lang="en-US" sz="1000" baseline="0" dirty="0" smtClean="0">
                <a:solidFill>
                  <a:srgbClr val="85E2FF"/>
                </a:solidFill>
                <a:ea typeface="ＭＳ Ｐゴシック" charset="-128"/>
              </a:rPr>
              <a:t> QF00236 Rev. H</a:t>
            </a:r>
            <a:endParaRPr lang="en-US" sz="1000" dirty="0">
              <a:solidFill>
                <a:srgbClr val="85E2FF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5818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4" r:id="rId1"/>
    <p:sldLayoutId id="2147484249" r:id="rId2"/>
    <p:sldLayoutId id="2147484250" r:id="rId3"/>
    <p:sldLayoutId id="2147484252" r:id="rId4"/>
    <p:sldLayoutId id="2147484253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3200" b="1" kern="1200" dirty="0">
          <a:solidFill>
            <a:srgbClr val="0076BB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SzPct val="75000"/>
        <a:buFont typeface="Wingdings" pitchFamily="2" charset="2"/>
        <a:buChar char="§"/>
        <a:defRPr lang="en-US" sz="24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err="1" smtClean="0"/>
              <a:t>StorNext</a:t>
            </a:r>
            <a:r>
              <a:rPr lang="en-US" dirty="0" smtClean="0"/>
              <a:t> Connect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i="1" dirty="0" smtClean="0"/>
              <a:t>“AJ Lewis”</a:t>
            </a:r>
            <a:endParaRPr lang="en-US" i="1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sz="1400" dirty="0"/>
              <a:t>Importing Historical Statistics into Connect</a:t>
            </a:r>
          </a:p>
        </p:txBody>
      </p:sp>
      <p:sp>
        <p:nvSpPr>
          <p:cNvPr id="18" name="Text Placeholder 10"/>
          <p:cNvSpPr txBox="1">
            <a:spLocks/>
          </p:cNvSpPr>
          <p:nvPr/>
        </p:nvSpPr>
        <p:spPr>
          <a:xfrm>
            <a:off x="5022849" y="3895481"/>
            <a:ext cx="3886200" cy="531544"/>
          </a:xfrm>
          <a:prstGeom prst="rect">
            <a:avLst/>
          </a:prstGeom>
        </p:spPr>
        <p:txBody>
          <a:bodyPr/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SzPct val="75000"/>
              <a:buFont typeface="Wingdings" pitchFamily="2" charset="2"/>
              <a:buNone/>
              <a:defRPr lang="en-US" sz="1600" b="0" spc="0" baseline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charset="0"/>
              <a:buChar char="–"/>
              <a:defRPr lang="en-US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charset="0"/>
              <a:buChar char="–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kern="0" smtClean="0"/>
              <a:t>April 21</a:t>
            </a:r>
            <a:r>
              <a:rPr lang="en-US" b="1" kern="0" baseline="30000" smtClean="0"/>
              <a:t>st</a:t>
            </a:r>
            <a:r>
              <a:rPr lang="en-US" b="1" kern="0" smtClean="0"/>
              <a:t> &amp; April 22</a:t>
            </a:r>
            <a:r>
              <a:rPr lang="en-US" b="1" kern="0" baseline="30000" smtClean="0"/>
              <a:t>nd</a:t>
            </a:r>
            <a:r>
              <a:rPr lang="en-US" b="1" kern="0" smtClean="0"/>
              <a:t>, 2015</a:t>
            </a:r>
          </a:p>
          <a:p>
            <a:r>
              <a:rPr lang="en-US" b="1" kern="0" smtClean="0"/>
              <a:t>Mendota Heights</a:t>
            </a:r>
            <a:endParaRPr lang="en-US" b="1" kern="0" dirty="0"/>
          </a:p>
        </p:txBody>
      </p:sp>
    </p:spTree>
    <p:extLst>
      <p:ext uri="{BB962C8B-B14F-4D97-AF65-F5344CB8AC3E}">
        <p14:creationId xmlns:p14="http://schemas.microsoft.com/office/powerpoint/2010/main" val="3485261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Statistics import overview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Manual command line process</a:t>
            </a:r>
          </a:p>
          <a:p>
            <a:pPr eaLnBrk="1" hangingPunct="1"/>
            <a:r>
              <a:rPr lang="en-US" dirty="0" smtClean="0"/>
              <a:t>Run on each system from which statistics should be imported</a:t>
            </a:r>
          </a:p>
          <a:p>
            <a:pPr eaLnBrk="1" hangingPunct="1"/>
            <a:r>
              <a:rPr lang="en-US" dirty="0" smtClean="0"/>
              <a:t>Only works for statistics generated in </a:t>
            </a:r>
            <a:r>
              <a:rPr lang="en-US" dirty="0" err="1" smtClean="0"/>
              <a:t>StorNext</a:t>
            </a:r>
            <a:r>
              <a:rPr lang="en-US" dirty="0" smtClean="0"/>
              <a:t> 5.0 and later</a:t>
            </a:r>
          </a:p>
          <a:p>
            <a:pPr eaLnBrk="1" hangingPunct="1"/>
            <a:r>
              <a:rPr lang="en-US" dirty="0" err="1" smtClean="0"/>
              <a:t>Recurses</a:t>
            </a:r>
            <a:r>
              <a:rPr lang="en-US" dirty="0" smtClean="0"/>
              <a:t> through the given directory and finds statistics generated in the given date range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999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the 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Usage: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# /opt/quantum/mintd/sendstats.py –h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usage: sendstats.py [-h] --range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RANGE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RANGE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[-V] --path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PATH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optional arguments: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-h, --help           show this help message and exit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--range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RANGE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RANGE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Start and End Date Values. Format is mm/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dd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yyyy:HH:MM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-V, --version        Display version of script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--path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PATH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path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to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qustats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directory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# /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opt/quantum/mintd/sendstats.py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\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--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path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/usr/cvfs/qustats/alpo1.mdh.quantum.com \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--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range 10/1/2014:00:00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11/1/2014:00:00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..........................................................................................................................................................................................................................................................................#</a:t>
            </a:r>
          </a:p>
        </p:txBody>
      </p:sp>
    </p:spTree>
    <p:extLst>
      <p:ext uri="{BB962C8B-B14F-4D97-AF65-F5344CB8AC3E}">
        <p14:creationId xmlns:p14="http://schemas.microsoft.com/office/powerpoint/2010/main" val="1478476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and 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sendstats.py uses the same configuration as </a:t>
            </a:r>
            <a:r>
              <a:rPr lang="en-US" dirty="0" err="1" smtClean="0"/>
              <a:t>mintd</a:t>
            </a:r>
            <a:endParaRPr lang="en-US" dirty="0"/>
          </a:p>
          <a:p>
            <a:pPr lvl="1"/>
            <a:r>
              <a:rPr lang="en-US" dirty="0" smtClean="0"/>
              <a:t>Configuration is in /opt/quantum/</a:t>
            </a:r>
            <a:r>
              <a:rPr lang="en-US" dirty="0" err="1" smtClean="0"/>
              <a:t>mintd</a:t>
            </a:r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mintd.cfg</a:t>
            </a:r>
            <a:endParaRPr lang="en-US" dirty="0" smtClean="0"/>
          </a:p>
          <a:p>
            <a:pPr lvl="1"/>
            <a:r>
              <a:rPr lang="en-US" dirty="0" smtClean="0"/>
              <a:t>Uses the log* parameters in the [daemon] section to control the logging</a:t>
            </a:r>
          </a:p>
          <a:p>
            <a:pPr lvl="1"/>
            <a:r>
              <a:rPr lang="en-US" dirty="0" smtClean="0"/>
              <a:t>Uses the host and port in the [mint] section to determine the graphite host and port</a:t>
            </a:r>
          </a:p>
          <a:p>
            <a:pPr lvl="1"/>
            <a:r>
              <a:rPr lang="en-US" dirty="0" smtClean="0"/>
              <a:t>Uses the hostname parameter (if it exists) in the [graphite] section to force the hostname in the stats to a certain value.  </a:t>
            </a:r>
          </a:p>
          <a:p>
            <a:pPr lvl="2"/>
            <a:r>
              <a:rPr lang="en-US" dirty="0" smtClean="0"/>
              <a:t>If this isn’t set, the python function </a:t>
            </a:r>
            <a:r>
              <a:rPr lang="en-US" dirty="0" err="1" smtClean="0"/>
              <a:t>socket.getfqdn</a:t>
            </a:r>
            <a:r>
              <a:rPr lang="en-US" dirty="0" smtClean="0"/>
              <a:t>() is used to set a default.  This parameter can be exploited to send stats from a known machine from another machine.</a:t>
            </a:r>
          </a:p>
          <a:p>
            <a:pPr lvl="2"/>
            <a:r>
              <a:rPr lang="en-US" dirty="0" smtClean="0"/>
              <a:t>Run ‘/opt/quantum/mintd/mintd_control.py set -h’ to see default hostname</a:t>
            </a:r>
          </a:p>
          <a:p>
            <a:r>
              <a:rPr lang="en-US" dirty="0" smtClean="0"/>
              <a:t>sendstats.py logs to /opt/quantum/</a:t>
            </a:r>
            <a:r>
              <a:rPr lang="en-US" dirty="0" err="1" smtClean="0"/>
              <a:t>mintd</a:t>
            </a:r>
            <a:r>
              <a:rPr lang="en-US" dirty="0" smtClean="0"/>
              <a:t>/logs/sendstats.log</a:t>
            </a:r>
          </a:p>
          <a:p>
            <a:pPr lvl="1"/>
            <a:r>
              <a:rPr lang="en-US" dirty="0" smtClean="0"/>
              <a:t>This is the best place to check for issues if things don’t seem to be working correctly</a:t>
            </a:r>
          </a:p>
          <a:p>
            <a:pPr lvl="1"/>
            <a:r>
              <a:rPr lang="en-US" dirty="0" smtClean="0"/>
              <a:t>There are some errors that prevent statistics from being sent that are silently ignored by </a:t>
            </a:r>
            <a:r>
              <a:rPr lang="en-US" dirty="0" err="1" smtClean="0"/>
              <a:t>sendstats</a:t>
            </a:r>
            <a:r>
              <a:rPr lang="en-US" dirty="0" smtClean="0"/>
              <a:t>, so the </a:t>
            </a:r>
            <a:r>
              <a:rPr lang="en-US" dirty="0" err="1" smtClean="0"/>
              <a:t>logfile</a:t>
            </a:r>
            <a:r>
              <a:rPr lang="en-US" dirty="0" smtClean="0"/>
              <a:t> is the place to look to ensure everything worked from </a:t>
            </a:r>
            <a:r>
              <a:rPr lang="en-US" dirty="0" err="1" smtClean="0"/>
              <a:t>sendstat’s</a:t>
            </a:r>
            <a:r>
              <a:rPr lang="en-US" dirty="0" smtClean="0"/>
              <a:t> perspective.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839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Config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# /opt/quantum/mintd/mintd_control.py query --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getconfig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snstatd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sock = tcp://127.0.0.1:5001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[daemon]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ctrlsock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ipc:///opt/quantum/mintd/etc/mintd.sock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loglevel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DEBUG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logroll_size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100M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flatten = no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logroll_count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5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logfile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/opt/quantum/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mintd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/log/mintd.log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[mint]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host =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connectserver.foo.com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port = 2004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[graphite]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default_domain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default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volume = max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default_cluster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default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hostname = myname.foo.com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3825" y="2409825"/>
            <a:ext cx="2600325" cy="495300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3825" y="3095625"/>
            <a:ext cx="5200650" cy="495300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0500" y="4029074"/>
            <a:ext cx="3543300" cy="504825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0500" y="5657850"/>
            <a:ext cx="3190875" cy="247650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73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default hostname used for stats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Note that this shows the default even if hostname is configured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./mintd_control.py set -h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usage: mintd_control.py set [-h] [--flatten FLATTEN] [--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loglevel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LOGLEVEL]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[--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logroll_size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LOGROLL_SIZE]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[--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logroll_count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LOGROLL_COUNT]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[--volume {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mute,max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}]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[--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snstatd_sock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SNSTATD_SOCK]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[--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ctrl_sock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CTRL_SOCK] [--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minthost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MINTHOST]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[--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mintport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MINTPORT] [--domain DOMAIN]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[--cluster CLUSTER] [--hostname HOSTNAME]</a:t>
            </a:r>
          </a:p>
          <a:p>
            <a:pPr marL="0" indent="0">
              <a:buNone/>
            </a:pP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--hostname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HOSTNAME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Specify the hostname for graphite output. Use only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when necessary! (Default: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'snt330934-rhel5client.mdh.quantum.com')</a:t>
            </a:r>
          </a:p>
          <a:p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2914650" y="4524375"/>
            <a:ext cx="4572000" cy="609600"/>
          </a:xfrm>
          <a:custGeom>
            <a:avLst/>
            <a:gdLst>
              <a:gd name="connsiteX0" fmla="*/ 1790700 w 4572000"/>
              <a:gd name="connsiteY0" fmla="*/ 0 h 609600"/>
              <a:gd name="connsiteX1" fmla="*/ 1781175 w 4572000"/>
              <a:gd name="connsiteY1" fmla="*/ 323850 h 609600"/>
              <a:gd name="connsiteX2" fmla="*/ 0 w 4572000"/>
              <a:gd name="connsiteY2" fmla="*/ 314325 h 609600"/>
              <a:gd name="connsiteX3" fmla="*/ 38100 w 4572000"/>
              <a:gd name="connsiteY3" fmla="*/ 571500 h 609600"/>
              <a:gd name="connsiteX4" fmla="*/ 4572000 w 4572000"/>
              <a:gd name="connsiteY4" fmla="*/ 609600 h 609600"/>
              <a:gd name="connsiteX5" fmla="*/ 4543425 w 4572000"/>
              <a:gd name="connsiteY5" fmla="*/ 9525 h 609600"/>
              <a:gd name="connsiteX6" fmla="*/ 1790700 w 4572000"/>
              <a:gd name="connsiteY6" fmla="*/ 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72000" h="609600">
                <a:moveTo>
                  <a:pt x="1790700" y="0"/>
                </a:moveTo>
                <a:lnTo>
                  <a:pt x="1781175" y="323850"/>
                </a:lnTo>
                <a:lnTo>
                  <a:pt x="0" y="314325"/>
                </a:lnTo>
                <a:lnTo>
                  <a:pt x="38100" y="571500"/>
                </a:lnTo>
                <a:lnTo>
                  <a:pt x="4572000" y="609600"/>
                </a:lnTo>
                <a:lnTo>
                  <a:pt x="4543425" y="9525"/>
                </a:lnTo>
                <a:lnTo>
                  <a:pt x="1790700" y="0"/>
                </a:lnTo>
                <a:close/>
              </a:path>
            </a:pathLst>
          </a:cu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7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00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7&quot;&gt;&lt;property id=&quot;20148&quot; value=&quot;5&quot;/&gt;&lt;property id=&quot;20300&quot; value=&quot;Slide 16&quot;/&gt;&lt;property id=&quot;20307&quot; value=&quot;331&quot;/&gt;&lt;/object&gt;&lt;object type=&quot;3&quot; unique_id=&quot;10082&quot;&gt;&lt;property id=&quot;20148&quot; value=&quot;5&quot;/&gt;&lt;property id=&quot;20300&quot; value=&quot;Slide 1&quot;/&gt;&lt;property id=&quot;20307&quot; value=&quot;346&quot;/&gt;&lt;/object&gt;&lt;object type=&quot;3&quot; unique_id=&quot;10183&quot;&gt;&lt;property id=&quot;20148&quot; value=&quot;5&quot;/&gt;&lt;property id=&quot;20300&quot; value=&quot;Slide 2&quot;/&gt;&lt;property id=&quot;20307&quot; value=&quot;352&quot;/&gt;&lt;/object&gt;&lt;object type=&quot;3&quot; unique_id=&quot;10184&quot;&gt;&lt;property id=&quot;20148&quot; value=&quot;5&quot;/&gt;&lt;property id=&quot;20300&quot; value=&quot;Slide 17 - &amp;quot;CHAPTER HEADLINE&amp;#x0D;&amp;#x0A;GOES HERE&amp;quot;&quot;/&gt;&lt;property id=&quot;20307&quot; value=&quot;348&quot;/&gt;&lt;/object&gt;&lt;object type=&quot;3&quot; unique_id=&quot;10185&quot;&gt;&lt;property id=&quot;20148&quot; value=&quot;5&quot;/&gt;&lt;property id=&quot;20300&quot; value=&quot;Slide 18 - &amp;quot;CHAPTER HEADLINE &amp;#x0D;&amp;#x0A;GOES HERE&amp;quot;&quot;/&gt;&lt;property id=&quot;20307&quot; value=&quot;347&quot;/&gt;&lt;/object&gt;&lt;object type=&quot;3&quot; unique_id=&quot;10186&quot;&gt;&lt;property id=&quot;20148&quot; value=&quot;5&quot;/&gt;&lt;property id=&quot;20300&quot; value=&quot;Slide 19 - &amp;quot;CHAPTER HEADLINE &amp;#x0D;&amp;#x0A;GOES HERE&amp;quot;&quot;/&gt;&lt;property id=&quot;20307&quot; value=&quot;349&quot;/&gt;&lt;/object&gt;&lt;object type=&quot;3&quot; unique_id=&quot;10187&quot;&gt;&lt;property id=&quot;20148&quot; value=&quot;5&quot;/&gt;&lt;property id=&quot;20300&quot; value=&quot;Slide 20 - &amp;quot;CHAPTER HEADLINE&amp;#x0D;&amp;#x0A;GOES HERE&amp;quot;&quot;/&gt;&lt;property id=&quot;20307&quot; value=&quot;350&quot;/&gt;&lt;/object&gt;&lt;object type=&quot;3&quot; unique_id=&quot;10348&quot;&gt;&lt;property id=&quot;20148&quot; value=&quot;5&quot;/&gt;&lt;property id=&quot;20300&quot; value=&quot;Slide 4 - &amp;quot;Before you begin…&amp;quot;&quot;/&gt;&lt;property id=&quot;20307&quot; value=&quot;354&quot;/&gt;&lt;/object&gt;&lt;object type=&quot;3&quot; unique_id=&quot;10349&quot;&gt;&lt;property id=&quot;20148&quot; value=&quot;5&quot;/&gt;&lt;property id=&quot;20300&quot; value=&quot;Slide 5 - &amp;quot;Headline goes here&amp;quot;&quot;/&gt;&lt;property id=&quot;20307&quot; value=&quot;353&quot;/&gt;&lt;/object&gt;&lt;object type=&quot;3&quot; unique_id=&quot;10350&quot;&gt;&lt;property id=&quot;20148&quot; value=&quot;5&quot;/&gt;&lt;property id=&quot;20300&quot; value=&quot;Slide 6 - &amp;quot;Converting old presentations to the new format&amp;quot;&quot;/&gt;&lt;property id=&quot;20307&quot; value=&quot;355&quot;/&gt;&lt;/object&gt;&lt;object type=&quot;3&quot; unique_id=&quot;10351&quot;&gt;&lt;property id=&quot;20148&quot; value=&quot;5&quot;/&gt;&lt;property id=&quot;20300&quot; value=&quot;Slide 7 - &amp;quot;Converting old presentations to the new format&amp;quot;&quot;/&gt;&lt;property id=&quot;20307&quot; value=&quot;356&quot;/&gt;&lt;/object&gt;&lt;object type=&quot;3&quot; unique_id=&quot;10352&quot;&gt;&lt;property id=&quot;20148&quot; value=&quot;5&quot;/&gt;&lt;property id=&quot;20300&quot; value=&quot;Slide 8 - &amp;quot;Converting old presentations to the new format&amp;quot;&quot;/&gt;&lt;property id=&quot;20307&quot; value=&quot;357&quot;/&gt;&lt;/object&gt;&lt;object type=&quot;3&quot; unique_id=&quot;10353&quot;&gt;&lt;property id=&quot;20148&quot; value=&quot;5&quot;/&gt;&lt;property id=&quot;20300&quot; value=&quot;Slide 9 - &amp;quot;Converting old presentations to the new format&amp;quot;&quot;/&gt;&lt;property id=&quot;20307&quot; value=&quot;358&quot;/&gt;&lt;/object&gt;&lt;object type=&quot;3&quot; unique_id=&quot;10354&quot;&gt;&lt;property id=&quot;20148&quot; value=&quot;5&quot;/&gt;&lt;property id=&quot;20300&quot; value=&quot;Slide 10 - &amp;quot;Converting old presentations to the new format&amp;quot;&quot;/&gt;&lt;property id=&quot;20307&quot; value=&quot;359&quot;/&gt;&lt;/object&gt;&lt;object type=&quot;3&quot; unique_id=&quot;10355&quot;&gt;&lt;property id=&quot;20148&quot; value=&quot;5&quot;/&gt;&lt;property id=&quot;20300&quot; value=&quot;Slide 11 - &amp;quot;Converting old presentations to the new format&amp;quot;&quot;/&gt;&lt;property id=&quot;20307&quot; value=&quot;360&quot;/&gt;&lt;/object&gt;&lt;object type=&quot;3&quot; unique_id=&quot;10356&quot;&gt;&lt;property id=&quot;20148&quot; value=&quot;5&quot;/&gt;&lt;property id=&quot;20300&quot; value=&quot;Slide 12 - &amp;quot;Converting old presentations to the new format&amp;quot;&quot;/&gt;&lt;property id=&quot;20307&quot; value=&quot;361&quot;/&gt;&lt;/object&gt;&lt;object type=&quot;3&quot; unique_id=&quot;10357&quot;&gt;&lt;property id=&quot;20148&quot; value=&quot;5&quot;/&gt;&lt;property id=&quot;20300&quot; value=&quot;Slide 13 - &amp;quot;Converting old presentations to the new format&amp;quot;&quot;/&gt;&lt;property id=&quot;20307&quot; value=&quot;362&quot;/&gt;&lt;/object&gt;&lt;object type=&quot;3&quot; unique_id=&quot;10358&quot;&gt;&lt;property id=&quot;20148&quot; value=&quot;5&quot;/&gt;&lt;property id=&quot;20300&quot; value=&quot;Slide 14 - &amp;quot;Converting old presentations to the new format&amp;quot;&quot;/&gt;&lt;property id=&quot;20307&quot; value=&quot;363&quot;/&gt;&lt;/object&gt;&lt;object type=&quot;3&quot; unique_id=&quot;10359&quot;&gt;&lt;property id=&quot;20148&quot; value=&quot;5&quot;/&gt;&lt;property id=&quot;20300&quot; value=&quot;Slide 15 - &amp;quot;Converting old presentations to the new format&amp;quot;&quot;/&gt;&lt;property id=&quot;20307&quot; value=&quot;364&quot;/&gt;&lt;/object&gt;&lt;object type=&quot;3&quot; unique_id=&quot;10427&quot;&gt;&lt;property id=&quot;20148&quot; value=&quot;5&quot;/&gt;&lt;property id=&quot;20300&quot; value=&quot;Slide 3 - &amp;quot;Title Goes Here&amp;quot;&quot;/&gt;&lt;property id=&quot;20307&quot; value=&quot;3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torNext Connect Phase 3 DRAFT 04">
  <a:themeElements>
    <a:clrScheme name="Quantum">
      <a:dk1>
        <a:sysClr val="windowText" lastClr="000000"/>
      </a:dk1>
      <a:lt1>
        <a:sysClr val="window" lastClr="FFFFFF"/>
      </a:lt1>
      <a:dk2>
        <a:srgbClr val="006AD6"/>
      </a:dk2>
      <a:lt2>
        <a:srgbClr val="FFBA00"/>
      </a:lt2>
      <a:accent1>
        <a:srgbClr val="F47F16"/>
      </a:accent1>
      <a:accent2>
        <a:srgbClr val="7FAD49"/>
      </a:accent2>
      <a:accent3>
        <a:srgbClr val="41A2EF"/>
      </a:accent3>
      <a:accent4>
        <a:srgbClr val="969697"/>
      </a:accent4>
      <a:accent5>
        <a:srgbClr val="666666"/>
      </a:accent5>
      <a:accent6>
        <a:srgbClr val="002878"/>
      </a:accent6>
      <a:hlink>
        <a:srgbClr val="ADC2E4"/>
      </a:hlink>
      <a:folHlink>
        <a:srgbClr val="14B4E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Content Slide">
  <a:themeElements>
    <a:clrScheme name="Custom 10">
      <a:dk1>
        <a:sysClr val="windowText" lastClr="000000"/>
      </a:dk1>
      <a:lt1>
        <a:sysClr val="window" lastClr="FFFFFF"/>
      </a:lt1>
      <a:dk2>
        <a:srgbClr val="006AD6"/>
      </a:dk2>
      <a:lt2>
        <a:srgbClr val="FFBA00"/>
      </a:lt2>
      <a:accent1>
        <a:srgbClr val="F47F16"/>
      </a:accent1>
      <a:accent2>
        <a:srgbClr val="7FAD49"/>
      </a:accent2>
      <a:accent3>
        <a:srgbClr val="41A2EF"/>
      </a:accent3>
      <a:accent4>
        <a:srgbClr val="969697"/>
      </a:accent4>
      <a:accent5>
        <a:srgbClr val="666666"/>
      </a:accent5>
      <a:accent6>
        <a:srgbClr val="002878"/>
      </a:accent6>
      <a:hlink>
        <a:srgbClr val="00B6F1"/>
      </a:hlink>
      <a:folHlink>
        <a:srgbClr val="00B6F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StorNext Connect Phase 3 DRAFT 04</Template>
  <TotalTime>364</TotalTime>
  <Words>568</Words>
  <Application>Microsoft Office PowerPoint</Application>
  <PresentationFormat>On-screen Show (4:3)</PresentationFormat>
  <Paragraphs>80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StorNext Connect Phase 3 DRAFT 04</vt:lpstr>
      <vt:lpstr>Content Slide</vt:lpstr>
      <vt:lpstr>PowerPoint Presentation</vt:lpstr>
      <vt:lpstr>Statistics import overview</vt:lpstr>
      <vt:lpstr>Running the command</vt:lpstr>
      <vt:lpstr>Configuration and debugging</vt:lpstr>
      <vt:lpstr>Config example</vt:lpstr>
      <vt:lpstr>Checking default hostname used for stats</vt:lpstr>
      <vt:lpstr>Q&amp;A</vt:lpstr>
    </vt:vector>
  </TitlesOfParts>
  <Company>Quantum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Agile Template QF00236</dc:subject>
  <dc:creator>Neil Bannister</dc:creator>
  <dc:description>Agile Template QF00236 Rev H (Oct 10 2013)</dc:description>
  <cp:lastModifiedBy>AJ Lewis</cp:lastModifiedBy>
  <cp:revision>14</cp:revision>
  <cp:lastPrinted>2014-09-02T20:39:28Z</cp:lastPrinted>
  <dcterms:created xsi:type="dcterms:W3CDTF">2015-04-11T17:02:16Z</dcterms:created>
  <dcterms:modified xsi:type="dcterms:W3CDTF">2015-04-22T13:30:42Z</dcterms:modified>
</cp:coreProperties>
</file>