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3"/>
  </p:notesMasterIdLst>
  <p:handoutMasterIdLst>
    <p:handoutMasterId r:id="rId94"/>
  </p:handoutMasterIdLst>
  <p:sldIdLst>
    <p:sldId id="260" r:id="rId2"/>
    <p:sldId id="331" r:id="rId3"/>
    <p:sldId id="332" r:id="rId4"/>
    <p:sldId id="257" r:id="rId5"/>
    <p:sldId id="258" r:id="rId6"/>
    <p:sldId id="376" r:id="rId7"/>
    <p:sldId id="377" r:id="rId8"/>
    <p:sldId id="306" r:id="rId9"/>
    <p:sldId id="307" r:id="rId10"/>
    <p:sldId id="308" r:id="rId11"/>
    <p:sldId id="309" r:id="rId12"/>
    <p:sldId id="310" r:id="rId13"/>
    <p:sldId id="311" r:id="rId14"/>
    <p:sldId id="276"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 id="348" r:id="rId30"/>
    <p:sldId id="350" r:id="rId31"/>
    <p:sldId id="351" r:id="rId32"/>
    <p:sldId id="352" r:id="rId33"/>
    <p:sldId id="353" r:id="rId34"/>
    <p:sldId id="354" r:id="rId35"/>
    <p:sldId id="355" r:id="rId36"/>
    <p:sldId id="356" r:id="rId37"/>
    <p:sldId id="357" r:id="rId38"/>
    <p:sldId id="358" r:id="rId39"/>
    <p:sldId id="359" r:id="rId40"/>
    <p:sldId id="360" r:id="rId41"/>
    <p:sldId id="361" r:id="rId42"/>
    <p:sldId id="362" r:id="rId43"/>
    <p:sldId id="363" r:id="rId44"/>
    <p:sldId id="364" r:id="rId45"/>
    <p:sldId id="370" r:id="rId46"/>
    <p:sldId id="371" r:id="rId47"/>
    <p:sldId id="372" r:id="rId48"/>
    <p:sldId id="373" r:id="rId49"/>
    <p:sldId id="374" r:id="rId50"/>
    <p:sldId id="375" r:id="rId51"/>
    <p:sldId id="278"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283" r:id="rId69"/>
    <p:sldId id="303" r:id="rId70"/>
    <p:sldId id="285" r:id="rId71"/>
    <p:sldId id="289" r:id="rId72"/>
    <p:sldId id="286" r:id="rId73"/>
    <p:sldId id="290" r:id="rId74"/>
    <p:sldId id="291" r:id="rId75"/>
    <p:sldId id="287" r:id="rId76"/>
    <p:sldId id="296" r:id="rId77"/>
    <p:sldId id="292" r:id="rId78"/>
    <p:sldId id="288" r:id="rId79"/>
    <p:sldId id="294" r:id="rId80"/>
    <p:sldId id="297" r:id="rId81"/>
    <p:sldId id="295" r:id="rId82"/>
    <p:sldId id="298" r:id="rId83"/>
    <p:sldId id="299" r:id="rId84"/>
    <p:sldId id="300" r:id="rId85"/>
    <p:sldId id="301" r:id="rId86"/>
    <p:sldId id="302" r:id="rId87"/>
    <p:sldId id="304" r:id="rId88"/>
    <p:sldId id="328" r:id="rId89"/>
    <p:sldId id="329" r:id="rId90"/>
    <p:sldId id="369" r:id="rId91"/>
    <p:sldId id="284" r:id="rId9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2E2"/>
    <a:srgbClr val="F1ECE6"/>
    <a:srgbClr val="96B0C9"/>
    <a:srgbClr val="014397"/>
    <a:srgbClr val="0749B5"/>
    <a:srgbClr val="004182"/>
    <a:srgbClr val="074EC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532" autoAdjust="0"/>
    <p:restoredTop sz="94655" autoAdjust="0"/>
  </p:normalViewPr>
  <p:slideViewPr>
    <p:cSldViewPr>
      <p:cViewPr varScale="1">
        <p:scale>
          <a:sx n="110" d="100"/>
          <a:sy n="110" d="100"/>
        </p:scale>
        <p:origin x="-2514" y="-84"/>
      </p:cViewPr>
      <p:guideLst>
        <p:guide orient="horz" pos="2160"/>
        <p:guide pos="2880"/>
      </p:guideLst>
    </p:cSldViewPr>
  </p:slideViewPr>
  <p:notesTextViewPr>
    <p:cViewPr>
      <p:scale>
        <a:sx n="100" d="100"/>
        <a:sy n="100" d="100"/>
      </p:scale>
      <p:origin x="0" y="0"/>
    </p:cViewPr>
  </p:notesTextViewPr>
  <p:notesViewPr>
    <p:cSldViewPr>
      <p:cViewPr varScale="1">
        <p:scale>
          <a:sx n="89" d="100"/>
          <a:sy n="89" d="100"/>
        </p:scale>
        <p:origin x="-1560"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6" descr="logo_blue"/>
          <p:cNvPicPr>
            <a:picLocks noChangeAspect="1" noChangeArrowheads="1"/>
          </p:cNvPicPr>
          <p:nvPr/>
        </p:nvPicPr>
        <p:blipFill>
          <a:blip r:embed="rId2" cstate="print"/>
          <a:srcRect/>
          <a:stretch>
            <a:fillRect/>
          </a:stretch>
        </p:blipFill>
        <p:spPr bwMode="auto">
          <a:xfrm>
            <a:off x="457200" y="109538"/>
            <a:ext cx="2057400" cy="347662"/>
          </a:xfrm>
          <a:prstGeom prst="rect">
            <a:avLst/>
          </a:prstGeom>
          <a:noFill/>
          <a:ln w="9525">
            <a:noFill/>
            <a:miter lim="800000"/>
            <a:headEnd/>
            <a:tailEnd/>
          </a:ln>
        </p:spPr>
      </p:pic>
      <p:sp>
        <p:nvSpPr>
          <p:cNvPr id="6152" name="Rectangle 8"/>
          <p:cNvSpPr>
            <a:spLocks noChangeArrowheads="1"/>
          </p:cNvSpPr>
          <p:nvPr/>
        </p:nvSpPr>
        <p:spPr bwMode="auto">
          <a:xfrm>
            <a:off x="5334000" y="8610600"/>
            <a:ext cx="1522413" cy="457200"/>
          </a:xfrm>
          <a:prstGeom prst="rect">
            <a:avLst/>
          </a:prstGeom>
          <a:noFill/>
          <a:ln w="9525">
            <a:noFill/>
            <a:miter lim="800000"/>
            <a:headEnd/>
            <a:tailEnd/>
          </a:ln>
          <a:effectLst/>
        </p:spPr>
        <p:txBody>
          <a:bodyPr anchor="b"/>
          <a:lstStyle/>
          <a:p>
            <a:pPr algn="r">
              <a:defRPr/>
            </a:pPr>
            <a:fld id="{2B4CF010-9B7F-4451-8FE4-02525906F166}" type="slidenum">
              <a:rPr lang="en-US" sz="1200">
                <a:cs typeface="+mn-cs"/>
              </a:rPr>
              <a:pPr algn="r">
                <a:defRPr/>
              </a:pPr>
              <a:t>‹#›</a:t>
            </a:fld>
            <a:endParaRPr lang="en-US" sz="1200" dirty="0">
              <a:cs typeface="+mn-cs"/>
            </a:endParaRPr>
          </a:p>
        </p:txBody>
      </p:sp>
      <p:sp>
        <p:nvSpPr>
          <p:cNvPr id="5" name="Footer Placeholder 4"/>
          <p:cNvSpPr>
            <a:spLocks noGrp="1"/>
          </p:cNvSpPr>
          <p:nvPr>
            <p:ph type="ftr" sz="quarter" idx="2"/>
          </p:nvPr>
        </p:nvSpPr>
        <p:spPr>
          <a:xfrm>
            <a:off x="0" y="8685213"/>
            <a:ext cx="5791200" cy="457200"/>
          </a:xfrm>
          <a:prstGeom prst="rect">
            <a:avLst/>
          </a:prstGeom>
        </p:spPr>
        <p:txBody>
          <a:bodyPr vert="horz" lIns="91440" tIns="45720" rIns="91440" bIns="45720" rtlCol="0" anchor="b"/>
          <a:lstStyle>
            <a:lvl1pPr algn="l">
              <a:defRPr sz="600"/>
            </a:lvl1pPr>
          </a:lstStyle>
          <a:p>
            <a:pPr>
              <a:defRPr/>
            </a:pPr>
            <a:r>
              <a:rPr lang="en-US"/>
              <a:t>© 2011 Quantum Corporation. Company Confidential. Forward-looking information is based upon multiple assumptions and uncertainties, does not necessarily represent the company’s outlook and is for planning purposes only.</a:t>
            </a:r>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152400" y="4343400"/>
            <a:ext cx="655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76200" y="8610600"/>
            <a:ext cx="4953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600">
                <a:cs typeface="+mn-cs"/>
              </a:defRPr>
            </a:lvl1pPr>
          </a:lstStyle>
          <a:p>
            <a:pPr>
              <a:defRPr/>
            </a:pPr>
            <a:r>
              <a:rPr lang="en-US"/>
              <a:t>© 2011 Quantum Corporation. Company Confidential. Forward-looking information is based upon multiple assumptions and uncertainties, does not necessarily represent the company’s outlook and is for planning purposes only.</a:t>
            </a:r>
          </a:p>
        </p:txBody>
      </p:sp>
      <p:sp>
        <p:nvSpPr>
          <p:cNvPr id="10247" name="Rectangle 7"/>
          <p:cNvSpPr>
            <a:spLocks noGrp="1" noChangeArrowheads="1"/>
          </p:cNvSpPr>
          <p:nvPr>
            <p:ph type="sldNum" sz="quarter" idx="5"/>
          </p:nvPr>
        </p:nvSpPr>
        <p:spPr bwMode="auto">
          <a:xfrm>
            <a:off x="5334000" y="8610600"/>
            <a:ext cx="152241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A56E6F11-7ACE-4F2C-B478-A1FC13FBC46E}" type="slidenum">
              <a:rPr lang="en-US"/>
              <a:pPr>
                <a:defRPr/>
              </a:pPr>
              <a:t>‹#›</a:t>
            </a:fld>
            <a:endParaRPr lang="en-US" dirty="0"/>
          </a:p>
        </p:txBody>
      </p:sp>
      <p:pic>
        <p:nvPicPr>
          <p:cNvPr id="7174" name="Picture 8" descr="logo_blue"/>
          <p:cNvPicPr>
            <a:picLocks noChangeAspect="1" noChangeArrowheads="1"/>
          </p:cNvPicPr>
          <p:nvPr/>
        </p:nvPicPr>
        <p:blipFill>
          <a:blip r:embed="rId2"/>
          <a:srcRect/>
          <a:stretch>
            <a:fillRect/>
          </a:stretch>
        </p:blipFill>
        <p:spPr bwMode="auto">
          <a:xfrm>
            <a:off x="457200" y="109538"/>
            <a:ext cx="2057400" cy="3476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f hdr="0" dt="0"/>
  <p:notesStyle>
    <a:lvl1pPr algn="l" rtl="0" eaLnBrk="0" fontAlgn="base" hangingPunct="0">
      <a:spcBef>
        <a:spcPct val="10000"/>
      </a:spcBef>
      <a:spcAft>
        <a:spcPct val="0"/>
      </a:spcAft>
      <a:defRPr sz="1000" kern="1200">
        <a:solidFill>
          <a:schemeClr val="tx1"/>
        </a:solidFill>
        <a:latin typeface="Arial" charset="0"/>
        <a:ea typeface="+mn-ea"/>
        <a:cs typeface="+mn-cs"/>
      </a:defRPr>
    </a:lvl1pPr>
    <a:lvl2pPr marL="457200" algn="l" rtl="0" eaLnBrk="0" fontAlgn="base" hangingPunct="0">
      <a:spcBef>
        <a:spcPct val="10000"/>
      </a:spcBef>
      <a:spcAft>
        <a:spcPct val="0"/>
      </a:spcAft>
      <a:defRPr sz="1000" kern="1200">
        <a:solidFill>
          <a:schemeClr val="tx1"/>
        </a:solidFill>
        <a:latin typeface="Arial" charset="0"/>
        <a:ea typeface="+mn-ea"/>
        <a:cs typeface="+mn-cs"/>
      </a:defRPr>
    </a:lvl2pPr>
    <a:lvl3pPr marL="914400" algn="l" rtl="0" eaLnBrk="0" fontAlgn="base" hangingPunct="0">
      <a:spcBef>
        <a:spcPct val="10000"/>
      </a:spcBef>
      <a:spcAft>
        <a:spcPct val="0"/>
      </a:spcAft>
      <a:defRPr sz="1000" kern="1200">
        <a:solidFill>
          <a:schemeClr val="tx1"/>
        </a:solidFill>
        <a:latin typeface="Arial" charset="0"/>
        <a:ea typeface="+mn-ea"/>
        <a:cs typeface="+mn-cs"/>
      </a:defRPr>
    </a:lvl3pPr>
    <a:lvl4pPr marL="1371600" algn="l" rtl="0" eaLnBrk="0" fontAlgn="base" hangingPunct="0">
      <a:spcBef>
        <a:spcPct val="10000"/>
      </a:spcBef>
      <a:spcAft>
        <a:spcPct val="0"/>
      </a:spcAft>
      <a:defRPr sz="1000" kern="1200">
        <a:solidFill>
          <a:schemeClr val="tx1"/>
        </a:solidFill>
        <a:latin typeface="Arial" charset="0"/>
        <a:ea typeface="+mn-ea"/>
        <a:cs typeface="+mn-cs"/>
      </a:defRPr>
    </a:lvl4pPr>
    <a:lvl5pPr marL="1828800" algn="l" rtl="0" eaLnBrk="0" fontAlgn="base" hangingPunct="0">
      <a:spcBef>
        <a:spcPct val="1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6"/>
          <p:cNvSpPr>
            <a:spLocks noGrp="1" noChangeArrowheads="1"/>
          </p:cNvSpPr>
          <p:nvPr>
            <p:ph type="ftr" sz="quarter" idx="4"/>
          </p:nvPr>
        </p:nvSpPr>
        <p:spPr>
          <a:noFill/>
        </p:spPr>
        <p:txBody>
          <a:bodyPr/>
          <a:lstStyle/>
          <a:p>
            <a:r>
              <a:rPr lang="en-US" smtClean="0">
                <a:cs typeface="Arial" charset="0"/>
              </a:rPr>
              <a:t>© 2011 Quantum Corporation. Company Confidential. Forward-looking information is based upon multiple assumptions and uncertainties, does not necessarily represent the company’s outlook and is for planning purposes only.</a:t>
            </a:r>
          </a:p>
        </p:txBody>
      </p:sp>
      <p:sp>
        <p:nvSpPr>
          <p:cNvPr id="10242" name="Rectangle 7"/>
          <p:cNvSpPr>
            <a:spLocks noGrp="1" noChangeArrowheads="1"/>
          </p:cNvSpPr>
          <p:nvPr>
            <p:ph type="sldNum" sz="quarter" idx="5"/>
          </p:nvPr>
        </p:nvSpPr>
        <p:spPr>
          <a:noFill/>
        </p:spPr>
        <p:txBody>
          <a:bodyPr/>
          <a:lstStyle/>
          <a:p>
            <a:fld id="{88DA7211-DA01-440F-91AA-665E8254BD7F}" type="slidenum">
              <a:rPr lang="en-US" smtClean="0">
                <a:cs typeface="Arial" charset="0"/>
              </a:rPr>
              <a:pPr/>
              <a:t>1</a:t>
            </a:fld>
            <a:endParaRPr lang="en-US" smtClean="0">
              <a:cs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r>
              <a:rPr lang="en-US" smtClean="0"/>
              <a:t>QFEs will perform new installations of both Gen 1 and Gen 2 libraries during the Dec 2011 to April 2012 time.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ln/>
        </p:spPr>
      </p:sp>
      <p:sp>
        <p:nvSpPr>
          <p:cNvPr id="3686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en-US" smtClean="0"/>
              <a:t>Left parking module shown with access door open 180 degrees.</a:t>
            </a:r>
          </a:p>
          <a:p>
            <a:endParaRPr lang="en-US" smtClean="0"/>
          </a:p>
          <a:p>
            <a:r>
              <a:rPr lang="en-US" smtClean="0"/>
              <a:t>Left robot is in parking area.</a:t>
            </a:r>
          </a:p>
          <a:p>
            <a:endParaRPr lang="en-US" smtClean="0"/>
          </a:p>
          <a:p>
            <a:r>
              <a:rPr lang="en-US" smtClean="0"/>
              <a:t>The left parking module is always located to the left of the control module in module position 0 (zero); the control module is always identified as module 1. An example cell location coordinate for a tape cartridge located in the left parking module is 1, 0, 1, 1, 3, 1. </a:t>
            </a:r>
          </a:p>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p:spPr>
        <p:txBody>
          <a:bodyPr/>
          <a:lstStyle/>
          <a:p>
            <a:r>
              <a:rPr lang="en-US" smtClean="0"/>
              <a:t>Right parking module shown with access door open 180 degrees.</a:t>
            </a:r>
          </a:p>
          <a:p>
            <a:endParaRPr lang="en-US" smtClean="0"/>
          </a:p>
          <a:p>
            <a:r>
              <a:rPr lang="en-US" smtClean="0"/>
              <a:t>Right robot is in parking area in example photo.</a:t>
            </a:r>
          </a:p>
          <a:p>
            <a:endParaRPr lang="en-US" smtClean="0"/>
          </a:p>
          <a:p>
            <a:r>
              <a:rPr lang="en-US" smtClean="0"/>
              <a:t>Right parking module is always the right-most module.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noFill/>
          <a:ln/>
        </p:spPr>
        <p:txBody>
          <a:bodyPr/>
          <a:lstStyle/>
          <a:p>
            <a:r>
              <a:rPr lang="en-US" smtClean="0"/>
              <a:t>Required in both left parking module and right parking module. </a:t>
            </a:r>
          </a:p>
          <a:p>
            <a:endParaRPr lang="en-US" smtClean="0"/>
          </a:p>
          <a:p>
            <a:r>
              <a:rPr lang="en-US" smtClean="0"/>
              <a:t>For dual robot upgrades, it comes pre-installed left parking module, but you need to install it in the right parking module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p:spPr>
        <p:txBody>
          <a:bodyPr/>
          <a:lstStyle/>
          <a:p>
            <a:r>
              <a:rPr lang="en-US" smtClean="0"/>
              <a:t>The robot collectors engage with the power rails to receive power and communication.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noFill/>
          <a:ln/>
        </p:spPr>
        <p:txBody>
          <a:bodyPr/>
          <a:lstStyle/>
          <a:p>
            <a:r>
              <a:rPr lang="en-US" smtClean="0"/>
              <a:t>Several types of x-axis gear racks:</a:t>
            </a:r>
          </a:p>
          <a:p>
            <a:pPr>
              <a:buFontTx/>
              <a:buChar char="•"/>
            </a:pPr>
            <a:r>
              <a:rPr lang="en-US" b="1" smtClean="0"/>
              <a:t>Half Rack, Left Load Position — </a:t>
            </a:r>
            <a:r>
              <a:rPr lang="en-US" smtClean="0"/>
              <a:t>First position on the left. Contains cutouts for the left robot’s wheels to fit through during robot installation. These racks are pre-installed in the left parking module. </a:t>
            </a:r>
          </a:p>
          <a:p>
            <a:pPr>
              <a:buFontTx/>
              <a:buChar char="•"/>
            </a:pPr>
            <a:r>
              <a:rPr lang="en-US" b="1" smtClean="0"/>
              <a:t>Full Rack, Standard — </a:t>
            </a:r>
            <a:r>
              <a:rPr lang="en-US" smtClean="0"/>
              <a:t>Covers all the space not taken by the other racks. Has no cutouts. </a:t>
            </a:r>
          </a:p>
          <a:p>
            <a:pPr>
              <a:buFontTx/>
              <a:buChar char="•"/>
            </a:pPr>
            <a:r>
              <a:rPr lang="en-US" b="1" smtClean="0"/>
              <a:t>Full Rack, Right Load Position — </a:t>
            </a:r>
            <a:r>
              <a:rPr lang="en-US" smtClean="0"/>
              <a:t>Second position from right. Installed just to the left of the Half Rack, End Position. Contains cutouts for the right-side robot’s wheels to fit through during robot installation. </a:t>
            </a:r>
          </a:p>
          <a:p>
            <a:pPr>
              <a:buFontTx/>
              <a:buChar char="•"/>
            </a:pPr>
            <a:r>
              <a:rPr lang="en-US" b="1" smtClean="0"/>
              <a:t>Half Rack, End Position — </a:t>
            </a:r>
            <a:r>
              <a:rPr lang="en-US" smtClean="0"/>
              <a:t>Last position on the right. Has no cutouts.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noFill/>
          <a:ln/>
        </p:spPr>
        <p:txBody>
          <a:bodyPr/>
          <a:lstStyle/>
          <a:p>
            <a:r>
              <a:rPr lang="en-US" smtClean="0"/>
              <a:t>The SCC2 card also has Ethernet switch functionality and provides a few more Ethernet ports to accommodate future requirements. The extra Ethernet ports are not currently used. Make sure that you do not plug the customer network into the Ethernet ports on this card.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p:spPr>
        <p:txBody>
          <a:bodyPr/>
          <a:lstStyle/>
          <a:p>
            <a:r>
              <a:rPr lang="en-US" smtClean="0"/>
              <a:t>The LPC1 blade contains an “LPC1” label on its spine.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ln/>
        </p:spPr>
      </p:sp>
      <p:sp>
        <p:nvSpPr>
          <p:cNvPr id="56322" name="Rectangle 3"/>
          <p:cNvSpPr>
            <a:spLocks noGrp="1" noChangeArrowheads="1"/>
          </p:cNvSpPr>
          <p:nvPr>
            <p:ph type="body" idx="1"/>
          </p:nvPr>
        </p:nvSpPr>
        <p:spPr>
          <a:noFill/>
          <a:ln/>
        </p:spPr>
        <p:txBody>
          <a:bodyPr/>
          <a:lstStyle/>
          <a:p>
            <a:r>
              <a:rPr lang="en-US" smtClean="0"/>
              <a:t>Magazine restraints are colored yellow </a:t>
            </a:r>
          </a:p>
          <a:p>
            <a:endParaRPr lang="en-US" smtClean="0"/>
          </a:p>
          <a:p>
            <a:r>
              <a:rPr lang="en-US" smtClean="0"/>
              <a:t>Example: Keeps the magazines from being accidentally dislodged when a Gen 2 robot assembly is installed during a Gen 1 robot to Gen 2 dual robot upgrade, or when replacing a Gen 2 robot FRU.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ln/>
        </p:spPr>
      </p:sp>
      <p:sp>
        <p:nvSpPr>
          <p:cNvPr id="1229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a:ln/>
        </p:spPr>
      </p:sp>
      <p:sp>
        <p:nvSpPr>
          <p:cNvPr id="113666" name="Notes Placeholder 2"/>
          <p:cNvSpPr>
            <a:spLocks noGrp="1"/>
          </p:cNvSpPr>
          <p:nvPr>
            <p:ph type="body" idx="1"/>
          </p:nvPr>
        </p:nvSpPr>
        <p:spPr>
          <a:noFill/>
          <a:ln/>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 2011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5"/>
          </p:nvPr>
        </p:nvSpPr>
        <p:spPr/>
        <p:txBody>
          <a:bodyPr/>
          <a:lstStyle/>
          <a:p>
            <a:pPr>
              <a:defRPr/>
            </a:pPr>
            <a:fld id="{031F9C0C-ADAC-45D0-AC36-C3DD53618046}" type="slidenum">
              <a:rPr lang="en-US" smtClean="0"/>
              <a:pPr>
                <a:defRPr/>
              </a:pPr>
              <a:t>82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 2011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5"/>
          </p:nvPr>
        </p:nvSpPr>
        <p:spPr/>
        <p:txBody>
          <a:bodyPr/>
          <a:lstStyle/>
          <a:p>
            <a:pPr>
              <a:defRPr/>
            </a:pPr>
            <a:fld id="{A3B6A5F2-B52E-4B0B-AE36-D28C81E0A981}" type="slidenum">
              <a:rPr lang="en-US" smtClean="0"/>
              <a:pPr>
                <a:defRPr/>
              </a:pPr>
              <a:t>83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a:ln/>
        </p:spPr>
      </p:sp>
      <p:sp>
        <p:nvSpPr>
          <p:cNvPr id="117762" name="Notes Placeholder 2"/>
          <p:cNvSpPr>
            <a:spLocks noGrp="1"/>
          </p:cNvSpPr>
          <p:nvPr>
            <p:ph type="body" idx="1"/>
          </p:nvPr>
        </p:nvSpPr>
        <p:spPr>
          <a:noFill/>
          <a:ln/>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 2011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5"/>
          </p:nvPr>
        </p:nvSpPr>
        <p:spPr/>
        <p:txBody>
          <a:bodyPr/>
          <a:lstStyle/>
          <a:p>
            <a:pPr>
              <a:defRPr/>
            </a:pPr>
            <a:fld id="{E6AB2543-12BB-4239-A082-25D5BA0A355C}" type="slidenum">
              <a:rPr lang="en-US" smtClean="0"/>
              <a:pPr>
                <a:defRPr/>
              </a:pPr>
              <a:t>84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a:ln/>
        </p:spPr>
      </p:sp>
      <p:sp>
        <p:nvSpPr>
          <p:cNvPr id="119810" name="Notes Placeholder 2"/>
          <p:cNvSpPr>
            <a:spLocks noGrp="1"/>
          </p:cNvSpPr>
          <p:nvPr>
            <p:ph type="body" idx="1"/>
          </p:nvPr>
        </p:nvSpPr>
        <p:spPr>
          <a:noFill/>
          <a:ln/>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 2011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5"/>
          </p:nvPr>
        </p:nvSpPr>
        <p:spPr/>
        <p:txBody>
          <a:bodyPr/>
          <a:lstStyle/>
          <a:p>
            <a:pPr>
              <a:defRPr/>
            </a:pPr>
            <a:fld id="{B0AC8CC9-85D8-4E12-96D1-4CD23E063885}" type="slidenum">
              <a:rPr lang="en-US" smtClean="0"/>
              <a:pPr>
                <a:defRPr/>
              </a:pPr>
              <a:t>85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a:ln/>
        </p:spPr>
      </p:sp>
      <p:sp>
        <p:nvSpPr>
          <p:cNvPr id="121858" name="Notes Placeholder 2"/>
          <p:cNvSpPr>
            <a:spLocks noGrp="1"/>
          </p:cNvSpPr>
          <p:nvPr>
            <p:ph type="body" idx="1"/>
          </p:nvPr>
        </p:nvSpPr>
        <p:spPr>
          <a:noFill/>
          <a:ln/>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 2011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5"/>
          </p:nvPr>
        </p:nvSpPr>
        <p:spPr/>
        <p:txBody>
          <a:bodyPr/>
          <a:lstStyle/>
          <a:p>
            <a:pPr>
              <a:defRPr/>
            </a:pPr>
            <a:fld id="{3776A2AA-65B6-45EC-BE51-8043752F234A}" type="slidenum">
              <a:rPr lang="en-US" smtClean="0"/>
              <a:pPr>
                <a:defRPr/>
              </a:pPr>
              <a:t>86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p:spPr>
        <p:txBody>
          <a:bodyPr lIns="91435" tIns="45718" rIns="91435" bIns="45718"/>
          <a:lstStyle/>
          <a:p>
            <a:pPr eaLnBrk="1" hangingPunct="1"/>
            <a:endParaRPr lang="en-US" smtClean="0"/>
          </a:p>
        </p:txBody>
      </p:sp>
      <p:sp>
        <p:nvSpPr>
          <p:cNvPr id="19459" name="Footer Placeholder 3"/>
          <p:cNvSpPr txBox="1">
            <a:spLocks noGrp="1"/>
          </p:cNvSpPr>
          <p:nvPr/>
        </p:nvSpPr>
        <p:spPr bwMode="auto">
          <a:xfrm>
            <a:off x="76200" y="8610600"/>
            <a:ext cx="4953000" cy="457200"/>
          </a:xfrm>
          <a:prstGeom prst="rect">
            <a:avLst/>
          </a:prstGeom>
          <a:noFill/>
          <a:ln w="9525">
            <a:noFill/>
            <a:miter lim="800000"/>
            <a:headEnd/>
            <a:tailEnd/>
          </a:ln>
        </p:spPr>
        <p:txBody>
          <a:bodyPr lIns="91435" tIns="45718" rIns="91435" bIns="45718" anchor="b"/>
          <a:lstStyle/>
          <a:p>
            <a:pPr defTabSz="896938"/>
            <a:r>
              <a:rPr lang="en-US" sz="600"/>
              <a:t>© 2010 Quantum Corporation. Forward-looking information is based upon multiple assumptions and uncertainties, does not necessarily represent the company’s outlook and is for planning purposes only.</a:t>
            </a:r>
          </a:p>
        </p:txBody>
      </p:sp>
      <p:sp>
        <p:nvSpPr>
          <p:cNvPr id="19460" name="Slide Number Placeholder 4"/>
          <p:cNvSpPr txBox="1">
            <a:spLocks noGrp="1"/>
          </p:cNvSpPr>
          <p:nvPr/>
        </p:nvSpPr>
        <p:spPr bwMode="auto">
          <a:xfrm>
            <a:off x="5334000" y="8610600"/>
            <a:ext cx="1522413" cy="457200"/>
          </a:xfrm>
          <a:prstGeom prst="rect">
            <a:avLst/>
          </a:prstGeom>
          <a:noFill/>
          <a:ln w="9525">
            <a:noFill/>
            <a:miter lim="800000"/>
            <a:headEnd/>
            <a:tailEnd/>
          </a:ln>
        </p:spPr>
        <p:txBody>
          <a:bodyPr lIns="91435" tIns="45718" rIns="91435" bIns="45718" anchor="b"/>
          <a:lstStyle/>
          <a:p>
            <a:pPr algn="r" defTabSz="896938"/>
            <a:fld id="{8916448F-2C06-4D45-B2AA-695E9A33EEDE}" type="slidenum">
              <a:rPr lang="en-US" sz="1200"/>
              <a:pPr algn="r" defTabSz="896938"/>
              <a:t>8</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p:spPr>
        <p:txBody>
          <a:bodyPr lIns="91435" tIns="45718" rIns="91435" bIns="45718"/>
          <a:lstStyle/>
          <a:p>
            <a:pPr eaLnBrk="1" hangingPunct="1"/>
            <a:endParaRPr lang="en-US" smtClean="0"/>
          </a:p>
        </p:txBody>
      </p:sp>
      <p:sp>
        <p:nvSpPr>
          <p:cNvPr id="21507" name="Footer Placeholder 3"/>
          <p:cNvSpPr txBox="1">
            <a:spLocks noGrp="1"/>
          </p:cNvSpPr>
          <p:nvPr/>
        </p:nvSpPr>
        <p:spPr bwMode="auto">
          <a:xfrm>
            <a:off x="76200" y="8610600"/>
            <a:ext cx="4953000" cy="457200"/>
          </a:xfrm>
          <a:prstGeom prst="rect">
            <a:avLst/>
          </a:prstGeom>
          <a:noFill/>
          <a:ln w="9525">
            <a:noFill/>
            <a:miter lim="800000"/>
            <a:headEnd/>
            <a:tailEnd/>
          </a:ln>
        </p:spPr>
        <p:txBody>
          <a:bodyPr lIns="91435" tIns="45718" rIns="91435" bIns="45718" anchor="b"/>
          <a:lstStyle/>
          <a:p>
            <a:pPr defTabSz="896938"/>
            <a:r>
              <a:rPr lang="en-US" sz="600"/>
              <a:t>© 2010 Quantum Corporation. Company Confidential. Forward-looking information is based upon multiple assumptions and uncertainties, does not necessarily represent the company’s outlook and is for planning purposes only.</a:t>
            </a:r>
          </a:p>
        </p:txBody>
      </p:sp>
      <p:sp>
        <p:nvSpPr>
          <p:cNvPr id="21508" name="Slide Number Placeholder 4"/>
          <p:cNvSpPr txBox="1">
            <a:spLocks noGrp="1"/>
          </p:cNvSpPr>
          <p:nvPr/>
        </p:nvSpPr>
        <p:spPr bwMode="auto">
          <a:xfrm>
            <a:off x="5334000" y="8610600"/>
            <a:ext cx="1522413" cy="457200"/>
          </a:xfrm>
          <a:prstGeom prst="rect">
            <a:avLst/>
          </a:prstGeom>
          <a:noFill/>
          <a:ln w="9525">
            <a:noFill/>
            <a:miter lim="800000"/>
            <a:headEnd/>
            <a:tailEnd/>
          </a:ln>
        </p:spPr>
        <p:txBody>
          <a:bodyPr lIns="91435" tIns="45718" rIns="91435" bIns="45718" anchor="b"/>
          <a:lstStyle/>
          <a:p>
            <a:pPr algn="r" defTabSz="896938"/>
            <a:fld id="{B29B9756-EFB1-4CFE-BD89-B8870DBE33A0}" type="slidenum">
              <a:rPr lang="en-US" sz="1200"/>
              <a:pPr algn="r" defTabSz="896938"/>
              <a:t>9</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p:spPr>
        <p:txBody>
          <a:bodyPr lIns="91435" tIns="45718" rIns="91435" bIns="45718"/>
          <a:lstStyle/>
          <a:p>
            <a:pPr eaLnBrk="1" hangingPunct="1"/>
            <a:endParaRPr lang="en-US" smtClean="0"/>
          </a:p>
        </p:txBody>
      </p:sp>
      <p:sp>
        <p:nvSpPr>
          <p:cNvPr id="23555" name="Footer Placeholder 3"/>
          <p:cNvSpPr txBox="1">
            <a:spLocks noGrp="1"/>
          </p:cNvSpPr>
          <p:nvPr/>
        </p:nvSpPr>
        <p:spPr bwMode="auto">
          <a:xfrm>
            <a:off x="76200" y="8610600"/>
            <a:ext cx="4953000" cy="457200"/>
          </a:xfrm>
          <a:prstGeom prst="rect">
            <a:avLst/>
          </a:prstGeom>
          <a:noFill/>
          <a:ln w="9525">
            <a:noFill/>
            <a:miter lim="800000"/>
            <a:headEnd/>
            <a:tailEnd/>
          </a:ln>
        </p:spPr>
        <p:txBody>
          <a:bodyPr lIns="91435" tIns="45718" rIns="91435" bIns="45718" anchor="b"/>
          <a:lstStyle/>
          <a:p>
            <a:pPr defTabSz="896938"/>
            <a:r>
              <a:rPr lang="en-US" sz="600"/>
              <a:t>© 2010 Quantum Corporation. Company Confidential. Forward-looking information is based upon multiple assumptions and uncertainties, does not necessarily represent the company’s outlook and is for planning purposes only.</a:t>
            </a:r>
          </a:p>
        </p:txBody>
      </p:sp>
      <p:sp>
        <p:nvSpPr>
          <p:cNvPr id="23556" name="Slide Number Placeholder 4"/>
          <p:cNvSpPr txBox="1">
            <a:spLocks noGrp="1"/>
          </p:cNvSpPr>
          <p:nvPr/>
        </p:nvSpPr>
        <p:spPr bwMode="auto">
          <a:xfrm>
            <a:off x="5334000" y="8610600"/>
            <a:ext cx="1522413" cy="457200"/>
          </a:xfrm>
          <a:prstGeom prst="rect">
            <a:avLst/>
          </a:prstGeom>
          <a:noFill/>
          <a:ln w="9525">
            <a:noFill/>
            <a:miter lim="800000"/>
            <a:headEnd/>
            <a:tailEnd/>
          </a:ln>
        </p:spPr>
        <p:txBody>
          <a:bodyPr lIns="91435" tIns="45718" rIns="91435" bIns="45718" anchor="b"/>
          <a:lstStyle/>
          <a:p>
            <a:pPr algn="r" defTabSz="896938"/>
            <a:fld id="{10D28CB4-F8C5-492C-AC91-586A90BB4D32}" type="slidenum">
              <a:rPr lang="en-US" sz="1200"/>
              <a:pPr algn="r" defTabSz="896938"/>
              <a:t>10</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p:spPr>
        <p:txBody>
          <a:bodyPr lIns="91435" tIns="45718" rIns="91435" bIns="45718"/>
          <a:lstStyle/>
          <a:p>
            <a:pPr eaLnBrk="1" hangingPunct="1"/>
            <a:endParaRPr lang="en-US" smtClean="0"/>
          </a:p>
        </p:txBody>
      </p:sp>
      <p:sp>
        <p:nvSpPr>
          <p:cNvPr id="25603" name="Footer Placeholder 3"/>
          <p:cNvSpPr txBox="1">
            <a:spLocks noGrp="1"/>
          </p:cNvSpPr>
          <p:nvPr/>
        </p:nvSpPr>
        <p:spPr bwMode="auto">
          <a:xfrm>
            <a:off x="76200" y="8610600"/>
            <a:ext cx="4953000" cy="457200"/>
          </a:xfrm>
          <a:prstGeom prst="rect">
            <a:avLst/>
          </a:prstGeom>
          <a:noFill/>
          <a:ln w="9525">
            <a:noFill/>
            <a:miter lim="800000"/>
            <a:headEnd/>
            <a:tailEnd/>
          </a:ln>
        </p:spPr>
        <p:txBody>
          <a:bodyPr lIns="91435" tIns="45718" rIns="91435" bIns="45718" anchor="b"/>
          <a:lstStyle/>
          <a:p>
            <a:pPr defTabSz="896938"/>
            <a:r>
              <a:rPr lang="en-US" sz="600"/>
              <a:t>© 2010 Quantum Corporation. Forward-looking information is based upon multiple assumptions and uncertainties, does not necessarily represent the company’s outlook and is for planning purposes only.</a:t>
            </a:r>
          </a:p>
        </p:txBody>
      </p:sp>
      <p:sp>
        <p:nvSpPr>
          <p:cNvPr id="25604" name="Slide Number Placeholder 4"/>
          <p:cNvSpPr txBox="1">
            <a:spLocks noGrp="1"/>
          </p:cNvSpPr>
          <p:nvPr/>
        </p:nvSpPr>
        <p:spPr bwMode="auto">
          <a:xfrm>
            <a:off x="5334000" y="8610600"/>
            <a:ext cx="1522413" cy="457200"/>
          </a:xfrm>
          <a:prstGeom prst="rect">
            <a:avLst/>
          </a:prstGeom>
          <a:noFill/>
          <a:ln w="9525">
            <a:noFill/>
            <a:miter lim="800000"/>
            <a:headEnd/>
            <a:tailEnd/>
          </a:ln>
        </p:spPr>
        <p:txBody>
          <a:bodyPr lIns="91435" tIns="45718" rIns="91435" bIns="45718" anchor="b"/>
          <a:lstStyle/>
          <a:p>
            <a:pPr algn="r" defTabSz="896938"/>
            <a:fld id="{56CF78C2-B79F-415E-A4A5-D37B00C18253}" type="slidenum">
              <a:rPr lang="en-US" sz="1200"/>
              <a:pPr algn="r" defTabSz="896938"/>
              <a:t>11</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p:spPr>
        <p:txBody>
          <a:bodyPr lIns="91435" tIns="45718" rIns="91435" bIns="45718"/>
          <a:lstStyle/>
          <a:p>
            <a:pPr eaLnBrk="1" hangingPunct="1"/>
            <a:endParaRPr lang="en-US" smtClean="0"/>
          </a:p>
        </p:txBody>
      </p:sp>
      <p:sp>
        <p:nvSpPr>
          <p:cNvPr id="27651" name="Footer Placeholder 3"/>
          <p:cNvSpPr txBox="1">
            <a:spLocks noGrp="1"/>
          </p:cNvSpPr>
          <p:nvPr/>
        </p:nvSpPr>
        <p:spPr bwMode="auto">
          <a:xfrm>
            <a:off x="76200" y="8610600"/>
            <a:ext cx="4953000" cy="457200"/>
          </a:xfrm>
          <a:prstGeom prst="rect">
            <a:avLst/>
          </a:prstGeom>
          <a:noFill/>
          <a:ln w="9525">
            <a:noFill/>
            <a:miter lim="800000"/>
            <a:headEnd/>
            <a:tailEnd/>
          </a:ln>
        </p:spPr>
        <p:txBody>
          <a:bodyPr lIns="91435" tIns="45718" rIns="91435" bIns="45718" anchor="b"/>
          <a:lstStyle/>
          <a:p>
            <a:pPr defTabSz="896938"/>
            <a:r>
              <a:rPr lang="en-US" sz="600"/>
              <a:t>© 2010 Quantum Corporation. Forward-looking information is based upon multiple assumptions and uncertainties, does not necessarily represent the company’s outlook and is for planning purposes only.</a:t>
            </a:r>
          </a:p>
        </p:txBody>
      </p:sp>
      <p:sp>
        <p:nvSpPr>
          <p:cNvPr id="27652" name="Slide Number Placeholder 4"/>
          <p:cNvSpPr txBox="1">
            <a:spLocks noGrp="1"/>
          </p:cNvSpPr>
          <p:nvPr/>
        </p:nvSpPr>
        <p:spPr bwMode="auto">
          <a:xfrm>
            <a:off x="5334000" y="8610600"/>
            <a:ext cx="1522413" cy="457200"/>
          </a:xfrm>
          <a:prstGeom prst="rect">
            <a:avLst/>
          </a:prstGeom>
          <a:noFill/>
          <a:ln w="9525">
            <a:noFill/>
            <a:miter lim="800000"/>
            <a:headEnd/>
            <a:tailEnd/>
          </a:ln>
        </p:spPr>
        <p:txBody>
          <a:bodyPr lIns="91435" tIns="45718" rIns="91435" bIns="45718" anchor="b"/>
          <a:lstStyle/>
          <a:p>
            <a:pPr algn="r" defTabSz="896938"/>
            <a:fld id="{D98C5BFB-CFB9-4EDE-AE77-75C357592E1B}" type="slidenum">
              <a:rPr lang="en-US" sz="1200"/>
              <a:pPr algn="r" defTabSz="896938"/>
              <a:t>12</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ln/>
        </p:spPr>
        <p:txBody>
          <a:bodyPr lIns="91435" tIns="45718" rIns="91435" bIns="45718"/>
          <a:lstStyle/>
          <a:p>
            <a:pPr eaLnBrk="1" hangingPunct="1"/>
            <a:r>
              <a:rPr lang="en-US" smtClean="0"/>
              <a:t>This slide illustrates the two different ways to scale the cartridge slots in a Scalar i6000.</a:t>
            </a:r>
          </a:p>
          <a:p>
            <a:pPr eaLnBrk="1" hangingPunct="1"/>
            <a:endParaRPr lang="en-US" smtClean="0"/>
          </a:p>
          <a:p>
            <a:pPr eaLnBrk="1" hangingPunct="1"/>
            <a:r>
              <a:rPr lang="en-US" smtClean="0"/>
              <a:t>The first example shows the standard</a:t>
            </a:r>
          </a:p>
        </p:txBody>
      </p:sp>
      <p:sp>
        <p:nvSpPr>
          <p:cNvPr id="29699" name="Footer Placeholder 3"/>
          <p:cNvSpPr txBox="1">
            <a:spLocks noGrp="1"/>
          </p:cNvSpPr>
          <p:nvPr/>
        </p:nvSpPr>
        <p:spPr bwMode="auto">
          <a:xfrm>
            <a:off x="76200" y="8610600"/>
            <a:ext cx="4953000" cy="457200"/>
          </a:xfrm>
          <a:prstGeom prst="rect">
            <a:avLst/>
          </a:prstGeom>
          <a:noFill/>
          <a:ln w="9525">
            <a:noFill/>
            <a:miter lim="800000"/>
            <a:headEnd/>
            <a:tailEnd/>
          </a:ln>
        </p:spPr>
        <p:txBody>
          <a:bodyPr lIns="91435" tIns="45718" rIns="91435" bIns="45718" anchor="b"/>
          <a:lstStyle/>
          <a:p>
            <a:pPr defTabSz="896938"/>
            <a:r>
              <a:rPr lang="en-US" sz="600"/>
              <a:t>© 2010 Quantum Corporation. Forward-looking information is based upon multiple assumptions and uncertainties, does not necessarily represent the company’s outlook and is for planning purposes only.</a:t>
            </a:r>
          </a:p>
        </p:txBody>
      </p:sp>
      <p:sp>
        <p:nvSpPr>
          <p:cNvPr id="29700" name="Slide Number Placeholder 4"/>
          <p:cNvSpPr txBox="1">
            <a:spLocks noGrp="1"/>
          </p:cNvSpPr>
          <p:nvPr/>
        </p:nvSpPr>
        <p:spPr bwMode="auto">
          <a:xfrm>
            <a:off x="5334000" y="8610600"/>
            <a:ext cx="1522413" cy="457200"/>
          </a:xfrm>
          <a:prstGeom prst="rect">
            <a:avLst/>
          </a:prstGeom>
          <a:noFill/>
          <a:ln w="9525">
            <a:noFill/>
            <a:miter lim="800000"/>
            <a:headEnd/>
            <a:tailEnd/>
          </a:ln>
        </p:spPr>
        <p:txBody>
          <a:bodyPr lIns="91435" tIns="45718" rIns="91435" bIns="45718" anchor="b"/>
          <a:lstStyle/>
          <a:p>
            <a:pPr algn="r" defTabSz="896938"/>
            <a:fld id="{02189ECA-A4CE-4B14-A327-E9C7D1AAE706}" type="slidenum">
              <a:rPr lang="en-US" sz="1200"/>
              <a:pPr algn="r" defTabSz="896938"/>
              <a:t>13</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r>
              <a:rPr lang="en-US" smtClean="0"/>
              <a:t>Example shown of minimum Gen 2 dual robot system</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525" y="3821113"/>
            <a:ext cx="9124950" cy="2514600"/>
          </a:xfrm>
          <a:prstGeom prst="rect">
            <a:avLst/>
          </a:prstGeom>
          <a:gradFill>
            <a:gsLst>
              <a:gs pos="23000">
                <a:schemeClr val="bg1"/>
              </a:gs>
              <a:gs pos="100000">
                <a:srgbClr val="E2E2E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5" name="Group 7"/>
          <p:cNvGrpSpPr>
            <a:grpSpLocks/>
          </p:cNvGrpSpPr>
          <p:nvPr/>
        </p:nvGrpSpPr>
        <p:grpSpPr bwMode="auto">
          <a:xfrm>
            <a:off x="9525" y="6329363"/>
            <a:ext cx="9124950" cy="519112"/>
            <a:chOff x="0" y="4945856"/>
            <a:chExt cx="9144000" cy="537369"/>
          </a:xfrm>
        </p:grpSpPr>
        <p:sp>
          <p:nvSpPr>
            <p:cNvPr id="6" name="Rectangle 5"/>
            <p:cNvSpPr/>
            <p:nvPr/>
          </p:nvSpPr>
          <p:spPr>
            <a:xfrm>
              <a:off x="0" y="4952429"/>
              <a:ext cx="9144000" cy="530796"/>
            </a:xfrm>
            <a:prstGeom prst="rect">
              <a:avLst/>
            </a:prstGeom>
            <a:gradFill>
              <a:gsLst>
                <a:gs pos="0">
                  <a:srgbClr val="004182"/>
                </a:gs>
                <a:gs pos="7000">
                  <a:srgbClr val="0167D5"/>
                </a:gs>
                <a:gs pos="100000">
                  <a:srgbClr val="0749B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 name="Straight Connector 6"/>
            <p:cNvCxnSpPr/>
            <p:nvPr/>
          </p:nvCxnSpPr>
          <p:spPr>
            <a:xfrm>
              <a:off x="0" y="4965576"/>
              <a:ext cx="9144000" cy="0"/>
            </a:xfrm>
            <a:prstGeom prst="line">
              <a:avLst/>
            </a:prstGeom>
            <a:ln>
              <a:solidFill>
                <a:srgbClr val="014397"/>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4955716"/>
              <a:ext cx="9144000" cy="0"/>
            </a:xfrm>
            <a:prstGeom prst="line">
              <a:avLst/>
            </a:prstGeom>
            <a:ln>
              <a:solidFill>
                <a:srgbClr val="96B0C9"/>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4945856"/>
              <a:ext cx="9144000" cy="0"/>
            </a:xfrm>
            <a:prstGeom prst="line">
              <a:avLst/>
            </a:prstGeom>
            <a:ln>
              <a:solidFill>
                <a:srgbClr val="F1ECE6"/>
              </a:solidFill>
            </a:ln>
          </p:spPr>
          <p:style>
            <a:lnRef idx="1">
              <a:schemeClr val="accent1"/>
            </a:lnRef>
            <a:fillRef idx="0">
              <a:schemeClr val="accent1"/>
            </a:fillRef>
            <a:effectRef idx="0">
              <a:schemeClr val="accent1"/>
            </a:effectRef>
            <a:fontRef idx="minor">
              <a:schemeClr val="tx1"/>
            </a:fontRef>
          </p:style>
        </p:cxnSp>
      </p:grpSp>
      <p:pic>
        <p:nvPicPr>
          <p:cNvPr id="10" name="Picture 24" descr="QTM_Logo_white"/>
          <p:cNvPicPr>
            <a:picLocks noChangeAspect="1" noChangeArrowheads="1"/>
          </p:cNvPicPr>
          <p:nvPr/>
        </p:nvPicPr>
        <p:blipFill>
          <a:blip r:embed="rId2" cstate="print"/>
          <a:srcRect/>
          <a:stretch>
            <a:fillRect/>
          </a:stretch>
        </p:blipFill>
        <p:spPr bwMode="auto">
          <a:xfrm>
            <a:off x="7362825" y="6477000"/>
            <a:ext cx="1466850" cy="220663"/>
          </a:xfrm>
          <a:prstGeom prst="rect">
            <a:avLst/>
          </a:prstGeom>
          <a:noFill/>
          <a:ln w="9525">
            <a:noFill/>
            <a:miter lim="800000"/>
            <a:headEnd/>
            <a:tailEnd/>
          </a:ln>
        </p:spPr>
      </p:pic>
      <p:pic>
        <p:nvPicPr>
          <p:cNvPr id="11" name="Picture 28" descr="TopEnergyStream.png"/>
          <p:cNvPicPr>
            <a:picLocks noChangeAspect="1"/>
          </p:cNvPicPr>
          <p:nvPr/>
        </p:nvPicPr>
        <p:blipFill>
          <a:blip r:embed="rId3" cstate="print"/>
          <a:srcRect/>
          <a:stretch>
            <a:fillRect/>
          </a:stretch>
        </p:blipFill>
        <p:spPr bwMode="auto">
          <a:xfrm>
            <a:off x="0" y="0"/>
            <a:ext cx="9144000" cy="1292225"/>
          </a:xfrm>
          <a:prstGeom prst="rect">
            <a:avLst/>
          </a:prstGeom>
          <a:noFill/>
          <a:ln w="9525">
            <a:noFill/>
            <a:miter lim="800000"/>
            <a:headEnd/>
            <a:tailEnd/>
          </a:ln>
        </p:spPr>
      </p:pic>
      <p:sp>
        <p:nvSpPr>
          <p:cNvPr id="3074" name="Rectangle 2"/>
          <p:cNvSpPr>
            <a:spLocks noGrp="1" noChangeArrowheads="1"/>
          </p:cNvSpPr>
          <p:nvPr>
            <p:ph type="ctrTitle"/>
          </p:nvPr>
        </p:nvSpPr>
        <p:spPr>
          <a:xfrm>
            <a:off x="304800" y="2438400"/>
            <a:ext cx="8534400" cy="685800"/>
          </a:xfrm>
        </p:spPr>
        <p:txBody>
          <a:bodyPr/>
          <a:lstStyle>
            <a:lvl1pPr>
              <a:defRPr sz="2800"/>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304800" y="3124200"/>
            <a:ext cx="8534400" cy="990600"/>
          </a:xfrm>
        </p:spPr>
        <p:txBody>
          <a:bodyPr/>
          <a:lstStyle>
            <a:lvl1pPr marL="0" indent="0">
              <a:buFontTx/>
              <a:buNone/>
              <a:defRPr sz="1600" b="1">
                <a:solidFill>
                  <a:srgbClr val="666666"/>
                </a:solidFill>
              </a:defRPr>
            </a:lvl1pPr>
          </a:lstStyle>
          <a:p>
            <a:r>
              <a:rPr lang="en-US" smtClean="0"/>
              <a:t>Click to edit Master subtitle style</a:t>
            </a:r>
            <a:endParaRPr lang="en-US"/>
          </a:p>
        </p:txBody>
      </p:sp>
      <p:sp>
        <p:nvSpPr>
          <p:cNvPr id="12" name="Rectangle 15"/>
          <p:cNvSpPr>
            <a:spLocks noGrp="1" noChangeArrowheads="1"/>
          </p:cNvSpPr>
          <p:nvPr>
            <p:ph type="ftr" sz="quarter" idx="10"/>
          </p:nvPr>
        </p:nvSpPr>
        <p:spPr/>
        <p:txBody>
          <a:bodyPr/>
          <a:lstStyle>
            <a:lvl1pPr>
              <a:defRPr/>
            </a:lvl1pPr>
          </a:lstStyle>
          <a:p>
            <a:pPr>
              <a:defRPr/>
            </a:pPr>
            <a:r>
              <a:rPr lang="en-US"/>
              <a:t>© 2011 Quantum Corporation. Company Confidential. Forward-looking information is based upon multiple assumptions and uncertainties, does not necessarily represent the company’s outlook and is for planning purposes only.</a:t>
            </a:r>
          </a:p>
        </p:txBody>
      </p:sp>
      <p:sp>
        <p:nvSpPr>
          <p:cNvPr id="13" name="Rectangle 16"/>
          <p:cNvSpPr>
            <a:spLocks noGrp="1" noChangeArrowheads="1"/>
          </p:cNvSpPr>
          <p:nvPr>
            <p:ph type="sldNum" sz="quarter" idx="11"/>
          </p:nvPr>
        </p:nvSpPr>
        <p:spPr/>
        <p:txBody>
          <a:bodyPr/>
          <a:lstStyle>
            <a:lvl1pPr>
              <a:defRPr/>
            </a:lvl1pPr>
          </a:lstStyle>
          <a:p>
            <a:pPr>
              <a:defRPr/>
            </a:pPr>
            <a:fld id="{9717C24A-D7FB-4A86-94D0-24B474B41B90}"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r>
              <a:rPr lang="en-US"/>
              <a:t>        ______  __________   ______  ___________   ______ _______ ___________ __ _____ ____ ________ ___________ ___ _____________  ____ ___ ___________ _________ ___ _______ _ _______ ___ __ ___ ________ ________ ____ </a:t>
            </a:r>
          </a:p>
        </p:txBody>
      </p:sp>
      <p:sp>
        <p:nvSpPr>
          <p:cNvPr id="5" name="Rectangle 5"/>
          <p:cNvSpPr>
            <a:spLocks noGrp="1" noChangeArrowheads="1"/>
          </p:cNvSpPr>
          <p:nvPr>
            <p:ph type="ftr" sz="quarter" idx="11"/>
          </p:nvPr>
        </p:nvSpPr>
        <p:spPr/>
        <p:txBody>
          <a:bodyPr/>
          <a:lstStyle>
            <a:lvl1pPr>
              <a:defRPr/>
            </a:lvl1pPr>
          </a:lstStyle>
          <a:p>
            <a:pPr>
              <a:defRPr/>
            </a:pPr>
            <a:r>
              <a:rPr lang="en-US"/>
              <a:t>© 2011 Quantum Corporation. Company Confidential. Forward-looking information is based upon multiple assumptions and uncertainties, does not necessarily represent the company’s outlook and is for planning purposes only.</a:t>
            </a:r>
          </a:p>
        </p:txBody>
      </p:sp>
      <p:sp>
        <p:nvSpPr>
          <p:cNvPr id="6" name="Rectangle 6"/>
          <p:cNvSpPr>
            <a:spLocks noGrp="1" noChangeArrowheads="1"/>
          </p:cNvSpPr>
          <p:nvPr>
            <p:ph type="sldNum" sz="quarter" idx="12"/>
          </p:nvPr>
        </p:nvSpPr>
        <p:spPr/>
        <p:txBody>
          <a:bodyPr/>
          <a:lstStyle>
            <a:lvl1pPr>
              <a:defRPr/>
            </a:lvl1pPr>
          </a:lstStyle>
          <a:p>
            <a:pPr>
              <a:defRPr/>
            </a:pPr>
            <a:fld id="{7549761F-CD37-49D0-89BF-1BCE2DC30BFC}" type="slidenum">
              <a:rPr lang="en-US"/>
              <a:pPr>
                <a:defRPr/>
              </a:pPr>
              <a:t>‹#›</a:t>
            </a:fld>
            <a:endParaRPr lang="en-US" sz="1200" dirty="0"/>
          </a:p>
        </p:txBody>
      </p:sp>
      <p:sp>
        <p:nvSpPr>
          <p:cNvPr id="7" name="Rectangle 6"/>
          <p:cNvSpPr>
            <a:spLocks noGrp="1" noChangeArrowheads="1"/>
          </p:cNvSpPr>
          <p:nvPr>
            <p:ph type="sldNum" sz="quarter" idx="13"/>
          </p:nvPr>
        </p:nvSpPr>
        <p:spPr/>
        <p:txBody>
          <a:bodyPr/>
          <a:lstStyle>
            <a:lvl1pPr>
              <a:defRPr/>
            </a:lvl1pPr>
          </a:lstStyle>
          <a:p>
            <a:pPr>
              <a:defRPr/>
            </a:pPr>
            <a:fld id="{9258B0D7-F702-4F48-86AC-692B8B74C45D}" type="slidenum">
              <a:rPr lang="en-US"/>
              <a:pPr>
                <a:defRPr/>
              </a:pPr>
              <a:t>‹#›</a:t>
            </a:fld>
            <a:endParaRPr lang="en-US" sz="12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98438"/>
            <a:ext cx="8686800" cy="6397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914400"/>
            <a:ext cx="42672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2672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a:defRPr/>
            </a:lvl1pPr>
          </a:lstStyle>
          <a:p>
            <a:pPr>
              <a:defRPr/>
            </a:pPr>
            <a:r>
              <a:rPr lang="en-US"/>
              <a:t>        ______  __________   ______  ___________   ______ _______ ___________ __ _____ ____ ________ ___________ ___ _____________  ____ ___ ___________ _________ ___ _______ _ _______ ___ __ ___ ________ ________ ____ </a:t>
            </a:r>
          </a:p>
        </p:txBody>
      </p:sp>
      <p:sp>
        <p:nvSpPr>
          <p:cNvPr id="6" name="Rectangle 5"/>
          <p:cNvSpPr>
            <a:spLocks noGrp="1" noChangeArrowheads="1"/>
          </p:cNvSpPr>
          <p:nvPr>
            <p:ph type="ftr" sz="quarter" idx="11"/>
          </p:nvPr>
        </p:nvSpPr>
        <p:spPr/>
        <p:txBody>
          <a:bodyPr/>
          <a:lstStyle>
            <a:lvl1pPr>
              <a:defRPr/>
            </a:lvl1pPr>
          </a:lstStyle>
          <a:p>
            <a:pPr>
              <a:defRPr/>
            </a:pPr>
            <a:r>
              <a:rPr lang="en-US"/>
              <a:t>© 2011 Quantum Corporation. Company Confidential. Forward-looking information is based upon multiple assumptions and uncertainties, does not necessarily represent the company’s outlook and is for planning purposes only.</a:t>
            </a:r>
          </a:p>
        </p:txBody>
      </p:sp>
      <p:sp>
        <p:nvSpPr>
          <p:cNvPr id="7" name="Rectangle 6"/>
          <p:cNvSpPr>
            <a:spLocks noGrp="1" noChangeArrowheads="1"/>
          </p:cNvSpPr>
          <p:nvPr>
            <p:ph type="sldNum" sz="quarter" idx="12"/>
          </p:nvPr>
        </p:nvSpPr>
        <p:spPr/>
        <p:txBody>
          <a:bodyPr/>
          <a:lstStyle>
            <a:lvl1pPr>
              <a:defRPr/>
            </a:lvl1pPr>
          </a:lstStyle>
          <a:p>
            <a:pPr>
              <a:defRPr/>
            </a:pPr>
            <a:fld id="{ED572971-CE70-4F8F-A886-1CFF04386E59}" type="slidenum">
              <a:rPr lang="en-US"/>
              <a:pPr>
                <a:defRPr/>
              </a:pPr>
              <a:t>‹#›</a:t>
            </a:fld>
            <a:endParaRPr lang="en-US" sz="1200" dirty="0"/>
          </a:p>
        </p:txBody>
      </p:sp>
      <p:sp>
        <p:nvSpPr>
          <p:cNvPr id="8" name="Rectangle 6"/>
          <p:cNvSpPr>
            <a:spLocks noGrp="1" noChangeArrowheads="1"/>
          </p:cNvSpPr>
          <p:nvPr>
            <p:ph type="sldNum" sz="quarter" idx="13"/>
          </p:nvPr>
        </p:nvSpPr>
        <p:spPr/>
        <p:txBody>
          <a:bodyPr/>
          <a:lstStyle>
            <a:lvl1pPr>
              <a:defRPr/>
            </a:lvl1pPr>
          </a:lstStyle>
          <a:p>
            <a:pPr>
              <a:defRPr/>
            </a:pPr>
            <a:fld id="{46CFCEED-AFD3-44A0-8F85-ED9801CF3C9B}" type="slidenum">
              <a:rPr lang="en-US"/>
              <a:pPr>
                <a:defRPr/>
              </a:pPr>
              <a:t>‹#›</a:t>
            </a:fld>
            <a:endParaRPr lang="en-US" sz="12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a:defRPr/>
            </a:lvl1pPr>
          </a:lstStyle>
          <a:p>
            <a:pPr>
              <a:defRPr/>
            </a:pPr>
            <a:r>
              <a:rPr lang="en-US"/>
              <a:t>        ______  __________   ______  ___________   ______ _______ ___________ __ _____ ____ ________ ___________ ___ _____________  ____ ___ ___________ _________ ___ _______ _ _______ ___ __ ___ ________ ________ ____ </a:t>
            </a:r>
          </a:p>
        </p:txBody>
      </p:sp>
      <p:sp>
        <p:nvSpPr>
          <p:cNvPr id="4" name="Rectangle 5"/>
          <p:cNvSpPr>
            <a:spLocks noGrp="1" noChangeArrowheads="1"/>
          </p:cNvSpPr>
          <p:nvPr>
            <p:ph type="ftr" sz="quarter" idx="11"/>
          </p:nvPr>
        </p:nvSpPr>
        <p:spPr/>
        <p:txBody>
          <a:bodyPr/>
          <a:lstStyle>
            <a:lvl1pPr>
              <a:defRPr/>
            </a:lvl1pPr>
          </a:lstStyle>
          <a:p>
            <a:pPr>
              <a:defRPr/>
            </a:pPr>
            <a:r>
              <a:rPr lang="en-US"/>
              <a:t>© 2011 Quantum Corporation. Company Confidential. Forward-looking information is based upon multiple assumptions and uncertainties, does not necessarily represent the company’s outlook and is for planning purposes only.</a:t>
            </a:r>
          </a:p>
        </p:txBody>
      </p:sp>
      <p:sp>
        <p:nvSpPr>
          <p:cNvPr id="5" name="Rectangle 6"/>
          <p:cNvSpPr>
            <a:spLocks noGrp="1" noChangeArrowheads="1"/>
          </p:cNvSpPr>
          <p:nvPr>
            <p:ph type="sldNum" sz="quarter" idx="12"/>
          </p:nvPr>
        </p:nvSpPr>
        <p:spPr/>
        <p:txBody>
          <a:bodyPr/>
          <a:lstStyle>
            <a:lvl1pPr>
              <a:defRPr/>
            </a:lvl1pPr>
          </a:lstStyle>
          <a:p>
            <a:pPr>
              <a:defRPr/>
            </a:pPr>
            <a:fld id="{9EAEA1C6-B83E-4151-AD66-D58B937ABCBF}" type="slidenum">
              <a:rPr lang="en-US"/>
              <a:pPr>
                <a:defRPr/>
              </a:pPr>
              <a:t>‹#›</a:t>
            </a:fld>
            <a:endParaRPr lang="en-US" sz="1200" dirty="0"/>
          </a:p>
        </p:txBody>
      </p:sp>
      <p:sp>
        <p:nvSpPr>
          <p:cNvPr id="6" name="Rectangle 6"/>
          <p:cNvSpPr>
            <a:spLocks noGrp="1" noChangeArrowheads="1"/>
          </p:cNvSpPr>
          <p:nvPr>
            <p:ph type="sldNum" sz="quarter" idx="13"/>
          </p:nvPr>
        </p:nvSpPr>
        <p:spPr/>
        <p:txBody>
          <a:bodyPr/>
          <a:lstStyle>
            <a:lvl1pPr>
              <a:defRPr/>
            </a:lvl1pPr>
          </a:lstStyle>
          <a:p>
            <a:pPr>
              <a:defRPr/>
            </a:pPr>
            <a:fld id="{B32E0542-0BAC-4582-82D9-0AF445423976}" type="slidenum">
              <a:rPr lang="en-US"/>
              <a:pPr>
                <a:defRPr/>
              </a:pPr>
              <a:t>‹#›</a:t>
            </a:fld>
            <a:endParaRPr lang="en-US" sz="12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r>
              <a:rPr lang="en-US"/>
              <a:t>        ______  __________   ______  ___________   ______ _______ ___________ __ _____ ____ ________ ___________ ___ _____________  ____ ___ ___________ _________ ___ _______ _ _______ ___ __ ___ ________ ________ ____ </a:t>
            </a:r>
          </a:p>
        </p:txBody>
      </p:sp>
      <p:sp>
        <p:nvSpPr>
          <p:cNvPr id="3" name="Rectangle 5"/>
          <p:cNvSpPr>
            <a:spLocks noGrp="1" noChangeArrowheads="1"/>
          </p:cNvSpPr>
          <p:nvPr>
            <p:ph type="ftr" sz="quarter" idx="11"/>
          </p:nvPr>
        </p:nvSpPr>
        <p:spPr/>
        <p:txBody>
          <a:bodyPr/>
          <a:lstStyle>
            <a:lvl1pPr>
              <a:defRPr/>
            </a:lvl1pPr>
          </a:lstStyle>
          <a:p>
            <a:pPr>
              <a:defRPr/>
            </a:pPr>
            <a:r>
              <a:rPr lang="en-US"/>
              <a:t>© 2011 Quantum Corporation. Company Confidential. Forward-looking information is based upon multiple assumptions and uncertainties, does not necessarily represent the company’s outlook and is for planning purposes only.</a:t>
            </a:r>
          </a:p>
        </p:txBody>
      </p:sp>
      <p:sp>
        <p:nvSpPr>
          <p:cNvPr id="4" name="Rectangle 6"/>
          <p:cNvSpPr>
            <a:spLocks noGrp="1" noChangeArrowheads="1"/>
          </p:cNvSpPr>
          <p:nvPr>
            <p:ph type="sldNum" sz="quarter" idx="12"/>
          </p:nvPr>
        </p:nvSpPr>
        <p:spPr/>
        <p:txBody>
          <a:bodyPr/>
          <a:lstStyle>
            <a:lvl1pPr>
              <a:defRPr/>
            </a:lvl1pPr>
          </a:lstStyle>
          <a:p>
            <a:pPr>
              <a:defRPr/>
            </a:pPr>
            <a:fld id="{A8D47B11-B36F-45D0-A962-07B816ED7696}" type="slidenum">
              <a:rPr lang="en-US"/>
              <a:pPr>
                <a:defRPr/>
              </a:pPr>
              <a:t>‹#›</a:t>
            </a:fld>
            <a:endParaRPr lang="en-US" sz="1200" dirty="0"/>
          </a:p>
        </p:txBody>
      </p:sp>
      <p:sp>
        <p:nvSpPr>
          <p:cNvPr id="5" name="Rectangle 6"/>
          <p:cNvSpPr>
            <a:spLocks noGrp="1" noChangeArrowheads="1"/>
          </p:cNvSpPr>
          <p:nvPr>
            <p:ph type="sldNum" sz="quarter" idx="13"/>
          </p:nvPr>
        </p:nvSpPr>
        <p:spPr/>
        <p:txBody>
          <a:bodyPr/>
          <a:lstStyle>
            <a:lvl1pPr>
              <a:defRPr/>
            </a:lvl1pPr>
          </a:lstStyle>
          <a:p>
            <a:pPr>
              <a:defRPr/>
            </a:pPr>
            <a:fld id="{439FF0CB-B108-4ADC-8286-7E4939780B39}" type="slidenum">
              <a:rPr lang="en-US"/>
              <a:pPr>
                <a:defRPr/>
              </a:pPr>
              <a:t>‹#›</a:t>
            </a:fld>
            <a:endParaRPr lang="en-US" sz="120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p:cNvSpPr/>
          <p:nvPr/>
        </p:nvSpPr>
        <p:spPr>
          <a:xfrm>
            <a:off x="9525" y="3821113"/>
            <a:ext cx="9124950" cy="2514600"/>
          </a:xfrm>
          <a:prstGeom prst="rect">
            <a:avLst/>
          </a:prstGeom>
          <a:gradFill>
            <a:gsLst>
              <a:gs pos="23000">
                <a:schemeClr val="bg1"/>
              </a:gs>
              <a:gs pos="100000">
                <a:srgbClr val="E2E2E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027" name="Group 23"/>
          <p:cNvGrpSpPr>
            <a:grpSpLocks/>
          </p:cNvGrpSpPr>
          <p:nvPr/>
        </p:nvGrpSpPr>
        <p:grpSpPr bwMode="auto">
          <a:xfrm>
            <a:off x="9525" y="6329363"/>
            <a:ext cx="9124950" cy="519112"/>
            <a:chOff x="0" y="4945856"/>
            <a:chExt cx="9144000" cy="537369"/>
          </a:xfrm>
        </p:grpSpPr>
        <p:sp>
          <p:nvSpPr>
            <p:cNvPr id="20" name="Rectangle 19"/>
            <p:cNvSpPr/>
            <p:nvPr/>
          </p:nvSpPr>
          <p:spPr>
            <a:xfrm>
              <a:off x="0" y="4952429"/>
              <a:ext cx="9144000" cy="530796"/>
            </a:xfrm>
            <a:prstGeom prst="rect">
              <a:avLst/>
            </a:prstGeom>
            <a:gradFill>
              <a:gsLst>
                <a:gs pos="0">
                  <a:srgbClr val="004182"/>
                </a:gs>
                <a:gs pos="7000">
                  <a:srgbClr val="0167D5"/>
                </a:gs>
                <a:gs pos="100000">
                  <a:srgbClr val="0749B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21" name="Straight Connector 20"/>
            <p:cNvCxnSpPr/>
            <p:nvPr/>
          </p:nvCxnSpPr>
          <p:spPr>
            <a:xfrm>
              <a:off x="0" y="4965576"/>
              <a:ext cx="9144000" cy="0"/>
            </a:xfrm>
            <a:prstGeom prst="line">
              <a:avLst/>
            </a:prstGeom>
            <a:ln>
              <a:solidFill>
                <a:srgbClr val="01439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955716"/>
              <a:ext cx="9144000" cy="0"/>
            </a:xfrm>
            <a:prstGeom prst="line">
              <a:avLst/>
            </a:prstGeom>
            <a:ln>
              <a:solidFill>
                <a:srgbClr val="96B0C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4945856"/>
              <a:ext cx="9144000" cy="0"/>
            </a:xfrm>
            <a:prstGeom prst="line">
              <a:avLst/>
            </a:prstGeom>
            <a:ln>
              <a:solidFill>
                <a:srgbClr val="F1ECE6"/>
              </a:solidFill>
            </a:ln>
          </p:spPr>
          <p:style>
            <a:lnRef idx="1">
              <a:schemeClr val="accent1"/>
            </a:lnRef>
            <a:fillRef idx="0">
              <a:schemeClr val="accent1"/>
            </a:fillRef>
            <a:effectRef idx="0">
              <a:schemeClr val="accent1"/>
            </a:effectRef>
            <a:fontRef idx="minor">
              <a:schemeClr val="tx1"/>
            </a:fontRef>
          </p:style>
        </p:cxnSp>
      </p:grpSp>
      <p:pic>
        <p:nvPicPr>
          <p:cNvPr id="1028" name="Picture 24" descr="QTM_Logo_white"/>
          <p:cNvPicPr>
            <a:picLocks noChangeAspect="1" noChangeArrowheads="1"/>
          </p:cNvPicPr>
          <p:nvPr/>
        </p:nvPicPr>
        <p:blipFill>
          <a:blip r:embed="rId7" cstate="print"/>
          <a:srcRect/>
          <a:stretch>
            <a:fillRect/>
          </a:stretch>
        </p:blipFill>
        <p:spPr bwMode="auto">
          <a:xfrm>
            <a:off x="7362825" y="6477000"/>
            <a:ext cx="1466850" cy="220663"/>
          </a:xfrm>
          <a:prstGeom prst="rect">
            <a:avLst/>
          </a:prstGeom>
          <a:noFill/>
          <a:ln w="9525">
            <a:noFill/>
            <a:miter lim="800000"/>
            <a:headEnd/>
            <a:tailEnd/>
          </a:ln>
        </p:spPr>
      </p:pic>
      <p:pic>
        <p:nvPicPr>
          <p:cNvPr id="1029" name="Picture 27" descr="TopEnergyStream.png"/>
          <p:cNvPicPr>
            <a:picLocks noChangeAspect="1"/>
          </p:cNvPicPr>
          <p:nvPr/>
        </p:nvPicPr>
        <p:blipFill>
          <a:blip r:embed="rId8" cstate="print"/>
          <a:srcRect/>
          <a:stretch>
            <a:fillRect/>
          </a:stretch>
        </p:blipFill>
        <p:spPr bwMode="auto">
          <a:xfrm>
            <a:off x="0" y="0"/>
            <a:ext cx="9144000" cy="1292225"/>
          </a:xfrm>
          <a:prstGeom prst="rect">
            <a:avLst/>
          </a:prstGeom>
          <a:noFill/>
          <a:ln w="9525">
            <a:noFill/>
            <a:miter lim="800000"/>
            <a:headEnd/>
            <a:tailEnd/>
          </a:ln>
        </p:spPr>
      </p:pic>
      <p:sp>
        <p:nvSpPr>
          <p:cNvPr id="1030" name="Rectangle 2"/>
          <p:cNvSpPr>
            <a:spLocks noGrp="1" noChangeArrowheads="1"/>
          </p:cNvSpPr>
          <p:nvPr>
            <p:ph type="title"/>
          </p:nvPr>
        </p:nvSpPr>
        <p:spPr bwMode="auto">
          <a:xfrm>
            <a:off x="228600" y="198438"/>
            <a:ext cx="86868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Headline goes here</a:t>
            </a:r>
          </a:p>
        </p:txBody>
      </p:sp>
      <p:sp>
        <p:nvSpPr>
          <p:cNvPr id="2" name="Rectangle 5"/>
          <p:cNvSpPr>
            <a:spLocks noGrp="1" noChangeArrowheads="1"/>
          </p:cNvSpPr>
          <p:nvPr>
            <p:ph type="ftr" sz="quarter" idx="3"/>
          </p:nvPr>
        </p:nvSpPr>
        <p:spPr bwMode="auto">
          <a:xfrm>
            <a:off x="3970338" y="6424613"/>
            <a:ext cx="3276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solidFill>
                  <a:schemeClr val="bg1"/>
                </a:solidFill>
              </a:defRPr>
            </a:lvl1pPr>
          </a:lstStyle>
          <a:p>
            <a:pPr>
              <a:defRPr/>
            </a:pPr>
            <a:r>
              <a:rPr lang="en-US"/>
              <a:t>        ______  __________   ______  ___________   ______ _______ ___________ __ _____ ____ ________ ___________ ___ _____________  ____ ___ ___________ _________ ___ _______ _ _______ ___ __ ___ ________ ________ ____ </a:t>
            </a:r>
          </a:p>
        </p:txBody>
      </p:sp>
      <p:sp>
        <p:nvSpPr>
          <p:cNvPr id="3" name="Rectangle 5"/>
          <p:cNvSpPr>
            <a:spLocks noGrp="1" noChangeArrowheads="1"/>
          </p:cNvSpPr>
          <p:nvPr>
            <p:ph type="ftr" sz="quarter" idx="3"/>
          </p:nvPr>
        </p:nvSpPr>
        <p:spPr bwMode="auto">
          <a:xfrm>
            <a:off x="3970338" y="6424613"/>
            <a:ext cx="3276600" cy="396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600">
                <a:solidFill>
                  <a:schemeClr val="bg1"/>
                </a:solidFill>
              </a:defRPr>
            </a:lvl1pPr>
          </a:lstStyle>
          <a:p>
            <a:pPr>
              <a:defRPr/>
            </a:pPr>
            <a:r>
              <a:rPr lang="en-US"/>
              <a:t>© 2011 Quantum Corporation. Company Confidential. Forward-looking information is based upon multiple assumptions and uncertainties, does not necessarily represent the company’s outlook and is for planning purposes only.</a:t>
            </a:r>
          </a:p>
        </p:txBody>
      </p:sp>
      <p:sp>
        <p:nvSpPr>
          <p:cNvPr id="4" name="Rectangle 6"/>
          <p:cNvSpPr>
            <a:spLocks noGrp="1" noChangeArrowheads="1"/>
          </p:cNvSpPr>
          <p:nvPr>
            <p:ph type="sldNum" sz="quarter" idx="4"/>
          </p:nvPr>
        </p:nvSpPr>
        <p:spPr bwMode="auto">
          <a:xfrm>
            <a:off x="304800" y="6430963"/>
            <a:ext cx="5334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BA00"/>
                </a:solidFill>
                <a:cs typeface="+mn-cs"/>
              </a:defRPr>
            </a:lvl1pPr>
          </a:lstStyle>
          <a:p>
            <a:pPr>
              <a:defRPr/>
            </a:pPr>
            <a:fld id="{0997E042-F467-483E-86D2-E7BCB5280BBB}" type="slidenum">
              <a:rPr lang="en-US"/>
              <a:pPr>
                <a:defRPr/>
              </a:pPr>
              <a:t>‹#›</a:t>
            </a:fld>
            <a:endParaRPr lang="en-US" sz="1200" dirty="0"/>
          </a:p>
        </p:txBody>
      </p:sp>
      <p:sp>
        <p:nvSpPr>
          <p:cNvPr id="5" name="Rectangle 6"/>
          <p:cNvSpPr>
            <a:spLocks noGrp="1" noChangeArrowheads="1"/>
          </p:cNvSpPr>
          <p:nvPr>
            <p:ph type="sldNum" sz="quarter" idx="4"/>
          </p:nvPr>
        </p:nvSpPr>
        <p:spPr bwMode="auto">
          <a:xfrm>
            <a:off x="304800" y="6430963"/>
            <a:ext cx="533400" cy="323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FFBA00"/>
                </a:solidFill>
                <a:cs typeface="+mn-cs"/>
              </a:defRPr>
            </a:lvl1pPr>
          </a:lstStyle>
          <a:p>
            <a:pPr>
              <a:defRPr/>
            </a:pPr>
            <a:fld id="{89FEBBE8-EECB-46DE-80BB-30F9ED096A4B}" type="slidenum">
              <a:rPr lang="en-US"/>
              <a:pPr>
                <a:defRPr/>
              </a:pPr>
              <a:t>‹#›</a:t>
            </a:fld>
            <a:endParaRPr lang="en-US" sz="1200" dirty="0"/>
          </a:p>
        </p:txBody>
      </p:sp>
      <p:pic>
        <p:nvPicPr>
          <p:cNvPr id="1035" name="Picture 8" descr="Dotted_Line.png"/>
          <p:cNvPicPr preferRelativeResize="0">
            <a:picLocks/>
          </p:cNvPicPr>
          <p:nvPr/>
        </p:nvPicPr>
        <p:blipFill>
          <a:blip r:embed="rId9" cstate="print"/>
          <a:srcRect l="1334"/>
          <a:stretch>
            <a:fillRect/>
          </a:stretch>
        </p:blipFill>
        <p:spPr bwMode="auto">
          <a:xfrm>
            <a:off x="46038" y="762000"/>
            <a:ext cx="9021762" cy="100013"/>
          </a:xfrm>
          <a:prstGeom prst="rect">
            <a:avLst/>
          </a:prstGeom>
          <a:noFill/>
          <a:ln w="9525">
            <a:noFill/>
            <a:miter lim="800000"/>
            <a:headEnd/>
            <a:tailEnd/>
          </a:ln>
        </p:spPr>
      </p:pic>
      <p:sp>
        <p:nvSpPr>
          <p:cNvPr id="1036" name="Rectangle 12"/>
          <p:cNvSpPr>
            <a:spLocks noGrp="1" noChangeArrowheads="1"/>
          </p:cNvSpPr>
          <p:nvPr>
            <p:ph type="body" idx="1"/>
          </p:nvPr>
        </p:nvSpPr>
        <p:spPr bwMode="auto">
          <a:xfrm>
            <a:off x="228600" y="914400"/>
            <a:ext cx="8686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p:hf hdr="0" dt="0"/>
  <p:txStyles>
    <p:titleStyle>
      <a:lvl1pPr algn="l" rtl="0" eaLnBrk="0" fontAlgn="base" hangingPunct="0">
        <a:spcBef>
          <a:spcPct val="0"/>
        </a:spcBef>
        <a:spcAft>
          <a:spcPct val="0"/>
        </a:spcAft>
        <a:defRPr sz="3200">
          <a:solidFill>
            <a:srgbClr val="006AD6"/>
          </a:solidFill>
          <a:latin typeface="+mj-lt"/>
          <a:ea typeface="+mj-ea"/>
          <a:cs typeface="+mj-cs"/>
        </a:defRPr>
      </a:lvl1pPr>
      <a:lvl2pPr algn="l" rtl="0" eaLnBrk="0" fontAlgn="base" hangingPunct="0">
        <a:spcBef>
          <a:spcPct val="0"/>
        </a:spcBef>
        <a:spcAft>
          <a:spcPct val="0"/>
        </a:spcAft>
        <a:defRPr sz="3200">
          <a:solidFill>
            <a:srgbClr val="006AD6"/>
          </a:solidFill>
          <a:latin typeface="Arial" charset="0"/>
          <a:cs typeface="Arial" charset="0"/>
        </a:defRPr>
      </a:lvl2pPr>
      <a:lvl3pPr algn="l" rtl="0" eaLnBrk="0" fontAlgn="base" hangingPunct="0">
        <a:spcBef>
          <a:spcPct val="0"/>
        </a:spcBef>
        <a:spcAft>
          <a:spcPct val="0"/>
        </a:spcAft>
        <a:defRPr sz="3200">
          <a:solidFill>
            <a:srgbClr val="006AD6"/>
          </a:solidFill>
          <a:latin typeface="Arial" charset="0"/>
          <a:cs typeface="Arial" charset="0"/>
        </a:defRPr>
      </a:lvl3pPr>
      <a:lvl4pPr algn="l" rtl="0" eaLnBrk="0" fontAlgn="base" hangingPunct="0">
        <a:spcBef>
          <a:spcPct val="0"/>
        </a:spcBef>
        <a:spcAft>
          <a:spcPct val="0"/>
        </a:spcAft>
        <a:defRPr sz="3200">
          <a:solidFill>
            <a:srgbClr val="006AD6"/>
          </a:solidFill>
          <a:latin typeface="Arial" charset="0"/>
          <a:cs typeface="Arial" charset="0"/>
        </a:defRPr>
      </a:lvl4pPr>
      <a:lvl5pPr algn="l" rtl="0" eaLnBrk="0" fontAlgn="base" hangingPunct="0">
        <a:spcBef>
          <a:spcPct val="0"/>
        </a:spcBef>
        <a:spcAft>
          <a:spcPct val="0"/>
        </a:spcAft>
        <a:defRPr sz="3200">
          <a:solidFill>
            <a:srgbClr val="006AD6"/>
          </a:solidFill>
          <a:latin typeface="Arial" charset="0"/>
          <a:cs typeface="Arial" charset="0"/>
        </a:defRPr>
      </a:lvl5pPr>
      <a:lvl6pPr marL="457200" algn="l" rtl="0" eaLnBrk="1" fontAlgn="base" hangingPunct="1">
        <a:spcBef>
          <a:spcPct val="0"/>
        </a:spcBef>
        <a:spcAft>
          <a:spcPct val="0"/>
        </a:spcAft>
        <a:defRPr sz="3200">
          <a:solidFill>
            <a:srgbClr val="006AD6"/>
          </a:solidFill>
          <a:latin typeface="Arial" charset="0"/>
          <a:cs typeface="Arial" charset="0"/>
        </a:defRPr>
      </a:lvl6pPr>
      <a:lvl7pPr marL="914400" algn="l" rtl="0" eaLnBrk="1" fontAlgn="base" hangingPunct="1">
        <a:spcBef>
          <a:spcPct val="0"/>
        </a:spcBef>
        <a:spcAft>
          <a:spcPct val="0"/>
        </a:spcAft>
        <a:defRPr sz="3200">
          <a:solidFill>
            <a:srgbClr val="006AD6"/>
          </a:solidFill>
          <a:latin typeface="Arial" charset="0"/>
          <a:cs typeface="Arial" charset="0"/>
        </a:defRPr>
      </a:lvl7pPr>
      <a:lvl8pPr marL="1371600" algn="l" rtl="0" eaLnBrk="1" fontAlgn="base" hangingPunct="1">
        <a:spcBef>
          <a:spcPct val="0"/>
        </a:spcBef>
        <a:spcAft>
          <a:spcPct val="0"/>
        </a:spcAft>
        <a:defRPr sz="3200">
          <a:solidFill>
            <a:srgbClr val="006AD6"/>
          </a:solidFill>
          <a:latin typeface="Arial" charset="0"/>
          <a:cs typeface="Arial" charset="0"/>
        </a:defRPr>
      </a:lvl8pPr>
      <a:lvl9pPr marL="1828800" algn="l" rtl="0" eaLnBrk="1" fontAlgn="base" hangingPunct="1">
        <a:spcBef>
          <a:spcPct val="0"/>
        </a:spcBef>
        <a:spcAft>
          <a:spcPct val="0"/>
        </a:spcAft>
        <a:defRPr sz="3200">
          <a:solidFill>
            <a:srgbClr val="006AD6"/>
          </a:solidFill>
          <a:latin typeface="Arial" charset="0"/>
          <a:cs typeface="Arial" charset="0"/>
        </a:defRPr>
      </a:lvl9pPr>
    </p:titleStyle>
    <p:bodyStyle>
      <a:lvl1pPr marL="342900" indent="-342900" algn="l" defTabSz="457200" rtl="0" eaLnBrk="0" fontAlgn="base" hangingPunct="0">
        <a:spcBef>
          <a:spcPct val="20000"/>
        </a:spcBef>
        <a:spcAft>
          <a:spcPct val="0"/>
        </a:spcAft>
        <a:buSzPct val="75000"/>
        <a:buBlip>
          <a:blip r:embed="rId10"/>
        </a:buBlip>
        <a:defRPr sz="2400">
          <a:solidFill>
            <a:srgbClr val="212121"/>
          </a:solidFill>
          <a:latin typeface="+mn-lt"/>
          <a:ea typeface="+mn-ea"/>
          <a:cs typeface="+mn-cs"/>
        </a:defRPr>
      </a:lvl1pPr>
      <a:lvl2pPr marL="742950" indent="-285750" algn="l" defTabSz="457200" rtl="0" eaLnBrk="0" fontAlgn="base" hangingPunct="0">
        <a:spcBef>
          <a:spcPct val="20000"/>
        </a:spcBef>
        <a:spcAft>
          <a:spcPct val="0"/>
        </a:spcAft>
        <a:buClr>
          <a:srgbClr val="006AD6"/>
        </a:buClr>
        <a:buFont typeface="Arial" charset="0"/>
        <a:buChar char="–"/>
        <a:defRPr>
          <a:solidFill>
            <a:srgbClr val="212121"/>
          </a:solidFill>
          <a:latin typeface="+mn-lt"/>
          <a:cs typeface="+mn-cs"/>
        </a:defRPr>
      </a:lvl2pPr>
      <a:lvl3pPr marL="1143000" indent="-228600" algn="l" defTabSz="457200" rtl="0" eaLnBrk="0" fontAlgn="base" hangingPunct="0">
        <a:spcBef>
          <a:spcPct val="20000"/>
        </a:spcBef>
        <a:spcAft>
          <a:spcPct val="0"/>
        </a:spcAft>
        <a:buClr>
          <a:srgbClr val="006AD6"/>
        </a:buClr>
        <a:buFont typeface="Wingdings" pitchFamily="2" charset="2"/>
        <a:buChar char="§"/>
        <a:defRPr sz="1600">
          <a:solidFill>
            <a:srgbClr val="212121"/>
          </a:solidFill>
          <a:latin typeface="+mn-lt"/>
          <a:cs typeface="+mn-cs"/>
        </a:defRPr>
      </a:lvl3pPr>
      <a:lvl4pPr marL="1600200" indent="-228600" algn="l" defTabSz="457200" rtl="0" eaLnBrk="0" fontAlgn="base" hangingPunct="0">
        <a:spcBef>
          <a:spcPct val="20000"/>
        </a:spcBef>
        <a:spcAft>
          <a:spcPct val="0"/>
        </a:spcAft>
        <a:buClr>
          <a:srgbClr val="006AD6"/>
        </a:buClr>
        <a:buFont typeface="Arial" charset="0"/>
        <a:buChar char="–"/>
        <a:defRPr sz="1600">
          <a:solidFill>
            <a:srgbClr val="212121"/>
          </a:solidFill>
          <a:latin typeface="+mn-lt"/>
          <a:cs typeface="+mn-cs"/>
        </a:defRPr>
      </a:lvl4pPr>
      <a:lvl5pPr marL="2057400" indent="-228600" algn="l" defTabSz="457200" rtl="0" eaLnBrk="0" fontAlgn="base" hangingPunct="0">
        <a:spcBef>
          <a:spcPct val="20000"/>
        </a:spcBef>
        <a:spcAft>
          <a:spcPct val="0"/>
        </a:spcAft>
        <a:buClr>
          <a:srgbClr val="006AD6"/>
        </a:buClr>
        <a:buFont typeface="Wingdings" pitchFamily="2" charset="2"/>
        <a:buChar char="§"/>
        <a:defRPr sz="1600">
          <a:solidFill>
            <a:srgbClr val="212121"/>
          </a:solidFill>
          <a:latin typeface="+mn-lt"/>
          <a:cs typeface="+mn-cs"/>
        </a:defRPr>
      </a:lvl5pPr>
      <a:lvl6pPr marL="2514600" indent="-228600" algn="l" defTabSz="457200" rtl="0" eaLnBrk="1" fontAlgn="base" hangingPunct="1">
        <a:spcBef>
          <a:spcPct val="20000"/>
        </a:spcBef>
        <a:spcAft>
          <a:spcPct val="0"/>
        </a:spcAft>
        <a:buClr>
          <a:srgbClr val="006AD6"/>
        </a:buClr>
        <a:buFont typeface="Wingdings" pitchFamily="2" charset="2"/>
        <a:buChar char="§"/>
        <a:defRPr sz="1600">
          <a:solidFill>
            <a:srgbClr val="212121"/>
          </a:solidFill>
          <a:latin typeface="+mn-lt"/>
          <a:cs typeface="+mn-cs"/>
        </a:defRPr>
      </a:lvl6pPr>
      <a:lvl7pPr marL="2971800" indent="-228600" algn="l" defTabSz="457200" rtl="0" eaLnBrk="1" fontAlgn="base" hangingPunct="1">
        <a:spcBef>
          <a:spcPct val="20000"/>
        </a:spcBef>
        <a:spcAft>
          <a:spcPct val="0"/>
        </a:spcAft>
        <a:buClr>
          <a:srgbClr val="006AD6"/>
        </a:buClr>
        <a:buFont typeface="Wingdings" pitchFamily="2" charset="2"/>
        <a:buChar char="§"/>
        <a:defRPr sz="1600">
          <a:solidFill>
            <a:srgbClr val="212121"/>
          </a:solidFill>
          <a:latin typeface="+mn-lt"/>
          <a:cs typeface="+mn-cs"/>
        </a:defRPr>
      </a:lvl7pPr>
      <a:lvl8pPr marL="3429000" indent="-228600" algn="l" defTabSz="457200" rtl="0" eaLnBrk="1" fontAlgn="base" hangingPunct="1">
        <a:spcBef>
          <a:spcPct val="20000"/>
        </a:spcBef>
        <a:spcAft>
          <a:spcPct val="0"/>
        </a:spcAft>
        <a:buClr>
          <a:srgbClr val="006AD6"/>
        </a:buClr>
        <a:buFont typeface="Wingdings" pitchFamily="2" charset="2"/>
        <a:buChar char="§"/>
        <a:defRPr sz="1600">
          <a:solidFill>
            <a:srgbClr val="212121"/>
          </a:solidFill>
          <a:latin typeface="+mn-lt"/>
          <a:cs typeface="+mn-cs"/>
        </a:defRPr>
      </a:lvl8pPr>
      <a:lvl9pPr marL="3886200" indent="-228600" algn="l" defTabSz="457200" rtl="0" eaLnBrk="1" fontAlgn="base" hangingPunct="1">
        <a:spcBef>
          <a:spcPct val="20000"/>
        </a:spcBef>
        <a:spcAft>
          <a:spcPct val="0"/>
        </a:spcAft>
        <a:buClr>
          <a:srgbClr val="006AD6"/>
        </a:buClr>
        <a:buFont typeface="Wingdings" pitchFamily="2" charset="2"/>
        <a:buChar char="§"/>
        <a:defRPr sz="1600">
          <a:solidFill>
            <a:srgbClr val="21212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9.jpeg"/><Relationship Id="rId2" Type="http://schemas.openxmlformats.org/officeDocument/2006/relationships/notesSlide" Target="../notesSlides/notesSlide5.xml"/><Relationship Id="rId16"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0.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89.png"/><Relationship Id="rId2" Type="http://schemas.openxmlformats.org/officeDocument/2006/relationships/image" Target="../media/image75.png"/><Relationship Id="rId16"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32.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en.wikipedia.org/wiki/United_States" TargetMode="External"/><Relationship Id="rId7" Type="http://schemas.openxmlformats.org/officeDocument/2006/relationships/hyperlink" Target="http://en.wikipedia.org/wiki/Cryptography" TargetMode="External"/><Relationship Id="rId2" Type="http://schemas.openxmlformats.org/officeDocument/2006/relationships/hyperlink" Target="http://csrc.nist.gov/cryptval/140-2.htm" TargetMode="External"/><Relationship Id="rId1" Type="http://schemas.openxmlformats.org/officeDocument/2006/relationships/slideLayout" Target="../slideLayouts/slideLayout1.xml"/><Relationship Id="rId6" Type="http://schemas.openxmlformats.org/officeDocument/2006/relationships/hyperlink" Target="http://en.wikipedia.org/wiki/Standardization" TargetMode="External"/><Relationship Id="rId5" Type="http://schemas.openxmlformats.org/officeDocument/2006/relationships/hyperlink" Target="http://en.wikipedia.org/wiki/Computer_security" TargetMode="External"/><Relationship Id="rId4" Type="http://schemas.openxmlformats.org/officeDocument/2006/relationships/hyperlink" Target="http://en.wikipedia.org/wiki/Government_of_the_United_State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en.wikipedia.org/wiki/Storage_Area_Network" TargetMode="External"/><Relationship Id="rId2" Type="http://schemas.openxmlformats.org/officeDocument/2006/relationships/hyperlink" Target="http://en.wikipedia.org/wiki/Fibre_Channel" TargetMode="External"/><Relationship Id="rId1" Type="http://schemas.openxmlformats.org/officeDocument/2006/relationships/slideLayout" Target="../slideLayouts/slideLayout1.xml"/><Relationship Id="rId5" Type="http://schemas.openxmlformats.org/officeDocument/2006/relationships/hyperlink" Target="http://en.wikipedia.org/wiki/Technical_Committee_T11" TargetMode="External"/><Relationship Id="rId4" Type="http://schemas.openxmlformats.org/officeDocument/2006/relationships/hyperlink" Target="http://en.wikipedia.org/wiki/VSAN"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notesSlide" Target="../notesSlides/notesSlide4.xml"/><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217" name="Group 15"/>
          <p:cNvGrpSpPr>
            <a:grpSpLocks/>
          </p:cNvGrpSpPr>
          <p:nvPr/>
        </p:nvGrpSpPr>
        <p:grpSpPr bwMode="auto">
          <a:xfrm>
            <a:off x="7938" y="952500"/>
            <a:ext cx="9128125" cy="5900738"/>
            <a:chOff x="7144" y="952500"/>
            <a:chExt cx="9129236" cy="5900420"/>
          </a:xfrm>
        </p:grpSpPr>
        <p:sp>
          <p:nvSpPr>
            <p:cNvPr id="7" name="Rectangle 6"/>
            <p:cNvSpPr/>
            <p:nvPr/>
          </p:nvSpPr>
          <p:spPr>
            <a:xfrm>
              <a:off x="7144" y="952500"/>
              <a:ext cx="9127648" cy="4051082"/>
            </a:xfrm>
            <a:prstGeom prst="rect">
              <a:avLst/>
            </a:prstGeom>
            <a:gradFill>
              <a:gsLst>
                <a:gs pos="23000">
                  <a:schemeClr val="bg1"/>
                </a:gs>
                <a:gs pos="100000">
                  <a:srgbClr val="E2E2E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9224" name="Group 7"/>
            <p:cNvGrpSpPr>
              <a:grpSpLocks/>
            </p:cNvGrpSpPr>
            <p:nvPr/>
          </p:nvGrpSpPr>
          <p:grpSpPr bwMode="auto">
            <a:xfrm>
              <a:off x="7620" y="4983480"/>
              <a:ext cx="9128760" cy="586740"/>
              <a:chOff x="0" y="4945856"/>
              <a:chExt cx="9144000" cy="537369"/>
            </a:xfrm>
          </p:grpSpPr>
          <p:sp>
            <p:nvSpPr>
              <p:cNvPr id="9" name="Rectangle 8"/>
              <p:cNvSpPr/>
              <p:nvPr/>
            </p:nvSpPr>
            <p:spPr>
              <a:xfrm>
                <a:off x="-477" y="4952636"/>
                <a:ext cx="9144477" cy="530652"/>
              </a:xfrm>
              <a:prstGeom prst="rect">
                <a:avLst/>
              </a:prstGeom>
              <a:gradFill>
                <a:gsLst>
                  <a:gs pos="0">
                    <a:srgbClr val="004182"/>
                  </a:gs>
                  <a:gs pos="7000">
                    <a:srgbClr val="0167D5"/>
                  </a:gs>
                  <a:gs pos="100000">
                    <a:srgbClr val="0749B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0" name="Straight Connector 9"/>
              <p:cNvCxnSpPr/>
              <p:nvPr/>
            </p:nvCxnSpPr>
            <p:spPr>
              <a:xfrm>
                <a:off x="-477" y="4964266"/>
                <a:ext cx="9144477" cy="0"/>
              </a:xfrm>
              <a:prstGeom prst="line">
                <a:avLst/>
              </a:prstGeom>
              <a:ln>
                <a:solidFill>
                  <a:srgbClr val="01439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7" y="4955543"/>
                <a:ext cx="9144477" cy="0"/>
              </a:xfrm>
              <a:prstGeom prst="line">
                <a:avLst/>
              </a:prstGeom>
              <a:ln>
                <a:solidFill>
                  <a:srgbClr val="96B0C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7" y="4945367"/>
                <a:ext cx="9144477" cy="0"/>
              </a:xfrm>
              <a:prstGeom prst="line">
                <a:avLst/>
              </a:prstGeom>
              <a:ln>
                <a:solidFill>
                  <a:srgbClr val="F1ECE6"/>
                </a:solidFill>
              </a:ln>
            </p:spPr>
            <p:style>
              <a:lnRef idx="1">
                <a:schemeClr val="accent1"/>
              </a:lnRef>
              <a:fillRef idx="0">
                <a:schemeClr val="accent1"/>
              </a:fillRef>
              <a:effectRef idx="0">
                <a:schemeClr val="accent1"/>
              </a:effectRef>
              <a:fontRef idx="minor">
                <a:schemeClr val="tx1"/>
              </a:fontRef>
            </p:style>
          </p:cxnSp>
        </p:grpSp>
        <p:pic>
          <p:nvPicPr>
            <p:cNvPr id="9225" name="Picture 24" descr="QTM_Logo_white"/>
            <p:cNvPicPr>
              <a:picLocks noChangeAspect="1" noChangeArrowheads="1"/>
            </p:cNvPicPr>
            <p:nvPr/>
          </p:nvPicPr>
          <p:blipFill>
            <a:blip r:embed="rId3" cstate="print"/>
            <a:srcRect/>
            <a:stretch>
              <a:fillRect/>
            </a:stretch>
          </p:blipFill>
          <p:spPr bwMode="auto">
            <a:xfrm>
              <a:off x="6995160" y="5128260"/>
              <a:ext cx="1820465" cy="274603"/>
            </a:xfrm>
            <a:prstGeom prst="rect">
              <a:avLst/>
            </a:prstGeom>
            <a:noFill/>
            <a:ln w="9525">
              <a:noFill/>
              <a:miter lim="800000"/>
              <a:headEnd/>
              <a:tailEnd/>
            </a:ln>
          </p:spPr>
        </p:pic>
        <p:pic>
          <p:nvPicPr>
            <p:cNvPr id="9226" name="Picture 14" descr="titleSlide_baseImage.png"/>
            <p:cNvPicPr>
              <a:picLocks noChangeAspect="1"/>
            </p:cNvPicPr>
            <p:nvPr/>
          </p:nvPicPr>
          <p:blipFill>
            <a:blip r:embed="rId4" cstate="print"/>
            <a:srcRect l="84" r="84"/>
            <a:stretch>
              <a:fillRect/>
            </a:stretch>
          </p:blipFill>
          <p:spPr bwMode="auto">
            <a:xfrm>
              <a:off x="7620" y="5570220"/>
              <a:ext cx="9128760" cy="1282700"/>
            </a:xfrm>
            <a:prstGeom prst="rect">
              <a:avLst/>
            </a:prstGeom>
            <a:noFill/>
            <a:ln w="9525">
              <a:noFill/>
              <a:miter lim="800000"/>
              <a:headEnd/>
              <a:tailEnd/>
            </a:ln>
          </p:spPr>
        </p:pic>
      </p:grpSp>
      <p:sp>
        <p:nvSpPr>
          <p:cNvPr id="9218" name="Rectangle 5"/>
          <p:cNvSpPr>
            <a:spLocks noChangeArrowheads="1"/>
          </p:cNvSpPr>
          <p:nvPr/>
        </p:nvSpPr>
        <p:spPr bwMode="auto">
          <a:xfrm>
            <a:off x="304800" y="2438400"/>
            <a:ext cx="8534400" cy="685800"/>
          </a:xfrm>
          <a:prstGeom prst="rect">
            <a:avLst/>
          </a:prstGeom>
          <a:noFill/>
          <a:ln w="9525">
            <a:noFill/>
            <a:miter lim="800000"/>
            <a:headEnd/>
            <a:tailEnd/>
          </a:ln>
        </p:spPr>
        <p:txBody>
          <a:bodyPr anchor="b"/>
          <a:lstStyle/>
          <a:p>
            <a:r>
              <a:rPr lang="en-US" sz="4000">
                <a:solidFill>
                  <a:srgbClr val="006AD6"/>
                </a:solidFill>
              </a:rPr>
              <a:t>Scalar i6000</a:t>
            </a:r>
          </a:p>
          <a:p>
            <a:r>
              <a:rPr lang="en-US" sz="4000">
                <a:solidFill>
                  <a:srgbClr val="006AD6"/>
                </a:solidFill>
              </a:rPr>
              <a:t>i10 Dual Robot </a:t>
            </a:r>
          </a:p>
          <a:p>
            <a:r>
              <a:rPr lang="en-US" sz="4000">
                <a:solidFill>
                  <a:srgbClr val="006AD6"/>
                </a:solidFill>
              </a:rPr>
              <a:t>Release</a:t>
            </a:r>
          </a:p>
        </p:txBody>
      </p:sp>
      <p:sp>
        <p:nvSpPr>
          <p:cNvPr id="9219" name="Rectangle 6"/>
          <p:cNvSpPr>
            <a:spLocks noChangeArrowheads="1"/>
          </p:cNvSpPr>
          <p:nvPr/>
        </p:nvSpPr>
        <p:spPr bwMode="auto">
          <a:xfrm>
            <a:off x="304800" y="3124200"/>
            <a:ext cx="8534400" cy="762000"/>
          </a:xfrm>
          <a:prstGeom prst="rect">
            <a:avLst/>
          </a:prstGeom>
          <a:noFill/>
          <a:ln w="9525">
            <a:noFill/>
            <a:miter lim="800000"/>
            <a:headEnd/>
            <a:tailEnd/>
          </a:ln>
        </p:spPr>
        <p:txBody>
          <a:bodyPr/>
          <a:lstStyle/>
          <a:p>
            <a:pPr marL="342900" indent="-342900" defTabSz="457200">
              <a:spcBef>
                <a:spcPct val="20000"/>
              </a:spcBef>
              <a:buSzPct val="75000"/>
            </a:pPr>
            <a:r>
              <a:rPr lang="en-US" sz="1600" b="1">
                <a:solidFill>
                  <a:srgbClr val="666666"/>
                </a:solidFill>
              </a:rPr>
              <a:t>Transfer of Information (TOI) for Service </a:t>
            </a:r>
          </a:p>
        </p:txBody>
      </p:sp>
      <p:sp>
        <p:nvSpPr>
          <p:cNvPr id="9220" name="Text Box 7"/>
          <p:cNvSpPr txBox="1">
            <a:spLocks noChangeArrowheads="1"/>
          </p:cNvSpPr>
          <p:nvPr/>
        </p:nvSpPr>
        <p:spPr bwMode="auto">
          <a:xfrm>
            <a:off x="304800" y="3962400"/>
            <a:ext cx="1584325" cy="336550"/>
          </a:xfrm>
          <a:prstGeom prst="rect">
            <a:avLst/>
          </a:prstGeom>
          <a:noFill/>
          <a:ln w="9525">
            <a:noFill/>
            <a:miter lim="800000"/>
            <a:headEnd/>
            <a:tailEnd/>
          </a:ln>
        </p:spPr>
        <p:txBody>
          <a:bodyPr wrap="none">
            <a:spAutoFit/>
          </a:bodyPr>
          <a:lstStyle/>
          <a:p>
            <a:r>
              <a:rPr lang="en-US" sz="1600">
                <a:solidFill>
                  <a:srgbClr val="666666"/>
                </a:solidFill>
              </a:rPr>
              <a:t>6 January 2012</a:t>
            </a:r>
          </a:p>
        </p:txBody>
      </p:sp>
      <p:sp>
        <p:nvSpPr>
          <p:cNvPr id="9221" name="Text Box 8"/>
          <p:cNvSpPr txBox="1">
            <a:spLocks noChangeArrowheads="1"/>
          </p:cNvSpPr>
          <p:nvPr/>
        </p:nvSpPr>
        <p:spPr bwMode="auto">
          <a:xfrm>
            <a:off x="304800" y="4595813"/>
            <a:ext cx="2032000" cy="214312"/>
          </a:xfrm>
          <a:prstGeom prst="rect">
            <a:avLst/>
          </a:prstGeom>
          <a:noFill/>
          <a:ln w="9525">
            <a:noFill/>
            <a:miter lim="800000"/>
            <a:headEnd/>
            <a:tailEnd/>
          </a:ln>
        </p:spPr>
        <p:txBody>
          <a:bodyPr wrap="none">
            <a:spAutoFit/>
          </a:bodyPr>
          <a:lstStyle/>
          <a:p>
            <a:r>
              <a:rPr lang="en-US" sz="800">
                <a:solidFill>
                  <a:srgbClr val="666666"/>
                </a:solidFill>
              </a:rPr>
              <a:t>Filename goes here (e.g., P12345A-v01)</a:t>
            </a:r>
          </a:p>
        </p:txBody>
      </p:sp>
      <p:pic>
        <p:nvPicPr>
          <p:cNvPr id="9222" name="Picture 19" descr="i6k_LPM_CM_RPM_800x869"/>
          <p:cNvPicPr>
            <a:picLocks noChangeAspect="1" noChangeArrowheads="1"/>
          </p:cNvPicPr>
          <p:nvPr/>
        </p:nvPicPr>
        <p:blipFill>
          <a:blip r:embed="rId5" cstate="print"/>
          <a:srcRect/>
          <a:stretch>
            <a:fillRect/>
          </a:stretch>
        </p:blipFill>
        <p:spPr bwMode="auto">
          <a:xfrm>
            <a:off x="5181600" y="762000"/>
            <a:ext cx="3319463" cy="3605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6" name="Picture 27" descr="i2K_closedCabinet"/>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3903431" y="3762422"/>
            <a:ext cx="287569" cy="877967"/>
          </a:xfrm>
          <a:prstGeom prst="rect">
            <a:avLst/>
          </a:prstGeom>
          <a:noFill/>
          <a:ln w="9525">
            <a:noFill/>
            <a:miter lim="800000"/>
            <a:headEnd/>
            <a:tailEnd/>
          </a:ln>
        </p:spPr>
      </p:pic>
      <p:pic>
        <p:nvPicPr>
          <p:cNvPr id="16407" name="Picture 28" descr="i2K_closedCabinet"/>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3698351" y="3720683"/>
            <a:ext cx="318503" cy="970082"/>
          </a:xfrm>
          <a:prstGeom prst="rect">
            <a:avLst/>
          </a:prstGeom>
          <a:noFill/>
          <a:ln w="9525">
            <a:noFill/>
            <a:miter lim="800000"/>
            <a:headEnd/>
            <a:tailEnd/>
          </a:ln>
        </p:spPr>
      </p:pic>
      <p:pic>
        <p:nvPicPr>
          <p:cNvPr id="16408" name="Picture 29" descr="i2K_closedCabinet"/>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3463484" y="3676065"/>
            <a:ext cx="348292" cy="1062197"/>
          </a:xfrm>
          <a:prstGeom prst="rect">
            <a:avLst/>
          </a:prstGeom>
          <a:noFill/>
          <a:ln w="9525">
            <a:noFill/>
            <a:miter lim="800000"/>
            <a:headEnd/>
            <a:tailEnd/>
          </a:ln>
        </p:spPr>
      </p:pic>
      <p:pic>
        <p:nvPicPr>
          <p:cNvPr id="16409" name="Picture 30" descr="i2K_closedCabinet"/>
          <p:cNvPicPr>
            <a:picLocks noChangeAspect="1" noChangeArrowheads="1"/>
          </p:cNvPicPr>
          <p:nvPr/>
        </p:nvPicPr>
        <p:blipFill>
          <a:blip r:embed="rId6" cstate="print">
            <a:duotone>
              <a:schemeClr val="accent1">
                <a:shade val="45000"/>
                <a:satMod val="135000"/>
              </a:schemeClr>
              <a:prstClr val="white"/>
            </a:duotone>
          </a:blip>
          <a:srcRect/>
          <a:stretch>
            <a:fillRect/>
          </a:stretch>
        </p:blipFill>
        <p:spPr bwMode="auto">
          <a:xfrm>
            <a:off x="3219450" y="3640083"/>
            <a:ext cx="378080" cy="1152872"/>
          </a:xfrm>
          <a:prstGeom prst="rect">
            <a:avLst/>
          </a:prstGeom>
          <a:noFill/>
          <a:ln w="9525">
            <a:noFill/>
            <a:miter lim="800000"/>
            <a:headEnd/>
            <a:tailEnd/>
          </a:ln>
        </p:spPr>
      </p:pic>
      <p:pic>
        <p:nvPicPr>
          <p:cNvPr id="16410" name="Picture 27" descr="i2K_closedCabinet"/>
          <p:cNvPicPr>
            <a:picLocks noChangeAspect="1" noChangeArrowheads="1"/>
          </p:cNvPicPr>
          <p:nvPr/>
        </p:nvPicPr>
        <p:blipFill>
          <a:blip r:embed="rId7" cstate="print">
            <a:duotone>
              <a:schemeClr val="accent1">
                <a:shade val="45000"/>
                <a:satMod val="135000"/>
              </a:schemeClr>
              <a:prstClr val="white"/>
            </a:duotone>
          </a:blip>
          <a:srcRect/>
          <a:stretch>
            <a:fillRect/>
          </a:stretch>
        </p:blipFill>
        <p:spPr bwMode="auto">
          <a:xfrm>
            <a:off x="2941046" y="3604100"/>
            <a:ext cx="406722" cy="1243547"/>
          </a:xfrm>
          <a:prstGeom prst="rect">
            <a:avLst/>
          </a:prstGeom>
          <a:noFill/>
          <a:ln w="9525">
            <a:noFill/>
            <a:miter lim="800000"/>
            <a:headEnd/>
            <a:tailEnd/>
          </a:ln>
        </p:spPr>
      </p:pic>
      <p:pic>
        <p:nvPicPr>
          <p:cNvPr id="16411" name="Picture 28" descr="i2K_closedCabinet"/>
          <p:cNvPicPr>
            <a:picLocks noChangeAspect="1" noChangeArrowheads="1"/>
          </p:cNvPicPr>
          <p:nvPr/>
        </p:nvPicPr>
        <p:blipFill>
          <a:blip r:embed="rId8" cstate="print">
            <a:duotone>
              <a:schemeClr val="accent1">
                <a:shade val="45000"/>
                <a:satMod val="135000"/>
              </a:schemeClr>
              <a:prstClr val="white"/>
            </a:duotone>
          </a:blip>
          <a:srcRect/>
          <a:stretch>
            <a:fillRect/>
          </a:stretch>
        </p:blipFill>
        <p:spPr bwMode="auto">
          <a:xfrm>
            <a:off x="2648894" y="3560921"/>
            <a:ext cx="438802" cy="1337102"/>
          </a:xfrm>
          <a:prstGeom prst="rect">
            <a:avLst/>
          </a:prstGeom>
          <a:noFill/>
          <a:ln w="9525">
            <a:noFill/>
            <a:miter lim="800000"/>
            <a:headEnd/>
            <a:tailEnd/>
          </a:ln>
        </p:spPr>
      </p:pic>
      <p:pic>
        <p:nvPicPr>
          <p:cNvPr id="22535" name="Picture 29" descr="i2K_closedCabinet"/>
          <p:cNvPicPr>
            <a:picLocks noChangeAspect="1" noChangeArrowheads="1"/>
          </p:cNvPicPr>
          <p:nvPr/>
        </p:nvPicPr>
        <p:blipFill>
          <a:blip r:embed="rId9" cstate="print"/>
          <a:srcRect/>
          <a:stretch>
            <a:fillRect/>
          </a:stretch>
        </p:blipFill>
        <p:spPr bwMode="auto">
          <a:xfrm>
            <a:off x="2327275" y="3514725"/>
            <a:ext cx="469900" cy="1428750"/>
          </a:xfrm>
          <a:prstGeom prst="rect">
            <a:avLst/>
          </a:prstGeom>
          <a:noFill/>
          <a:ln w="9525">
            <a:noFill/>
            <a:miter lim="800000"/>
            <a:headEnd/>
            <a:tailEnd/>
          </a:ln>
        </p:spPr>
      </p:pic>
      <p:pic>
        <p:nvPicPr>
          <p:cNvPr id="22536" name="Picture 30" descr="i2K_closedCabinet"/>
          <p:cNvPicPr>
            <a:picLocks noChangeAspect="1" noChangeArrowheads="1"/>
          </p:cNvPicPr>
          <p:nvPr/>
        </p:nvPicPr>
        <p:blipFill>
          <a:blip r:embed="rId10" cstate="print"/>
          <a:srcRect/>
          <a:stretch>
            <a:fillRect/>
          </a:stretch>
        </p:blipFill>
        <p:spPr bwMode="auto">
          <a:xfrm>
            <a:off x="1985963" y="3468688"/>
            <a:ext cx="504825" cy="1535112"/>
          </a:xfrm>
          <a:prstGeom prst="rect">
            <a:avLst/>
          </a:prstGeom>
          <a:noFill/>
          <a:ln w="9525">
            <a:noFill/>
            <a:miter lim="800000"/>
            <a:headEnd/>
            <a:tailEnd/>
          </a:ln>
        </p:spPr>
      </p:pic>
      <p:pic>
        <p:nvPicPr>
          <p:cNvPr id="22537" name="Picture 31" descr="i2K_closedCabinet"/>
          <p:cNvPicPr>
            <a:picLocks noChangeAspect="1" noChangeArrowheads="1"/>
          </p:cNvPicPr>
          <p:nvPr/>
        </p:nvPicPr>
        <p:blipFill>
          <a:blip r:embed="rId11" cstate="print"/>
          <a:srcRect/>
          <a:stretch>
            <a:fillRect/>
          </a:stretch>
        </p:blipFill>
        <p:spPr bwMode="auto">
          <a:xfrm>
            <a:off x="1616075" y="3411538"/>
            <a:ext cx="546100" cy="1658937"/>
          </a:xfrm>
          <a:prstGeom prst="rect">
            <a:avLst/>
          </a:prstGeom>
          <a:noFill/>
          <a:ln w="9525">
            <a:noFill/>
            <a:miter lim="800000"/>
            <a:headEnd/>
            <a:tailEnd/>
          </a:ln>
        </p:spPr>
      </p:pic>
      <p:pic>
        <p:nvPicPr>
          <p:cNvPr id="22538" name="Picture 32" descr="i2K_closedCabinet"/>
          <p:cNvPicPr>
            <a:picLocks noChangeAspect="1" noChangeArrowheads="1"/>
          </p:cNvPicPr>
          <p:nvPr/>
        </p:nvPicPr>
        <p:blipFill>
          <a:blip r:embed="rId12" cstate="print"/>
          <a:srcRect/>
          <a:stretch>
            <a:fillRect/>
          </a:stretch>
        </p:blipFill>
        <p:spPr bwMode="auto">
          <a:xfrm>
            <a:off x="1214438" y="3344863"/>
            <a:ext cx="590550" cy="1798637"/>
          </a:xfrm>
          <a:prstGeom prst="rect">
            <a:avLst/>
          </a:prstGeom>
          <a:noFill/>
          <a:ln w="9525">
            <a:noFill/>
            <a:miter lim="800000"/>
            <a:headEnd/>
            <a:tailEnd/>
          </a:ln>
        </p:spPr>
      </p:pic>
      <p:pic>
        <p:nvPicPr>
          <p:cNvPr id="22539" name="Picture 33" descr="i2K_closedCabinet"/>
          <p:cNvPicPr>
            <a:picLocks noChangeAspect="1" noChangeArrowheads="1"/>
          </p:cNvPicPr>
          <p:nvPr/>
        </p:nvPicPr>
        <p:blipFill>
          <a:blip r:embed="rId13" cstate="print"/>
          <a:srcRect/>
          <a:stretch>
            <a:fillRect/>
          </a:stretch>
        </p:blipFill>
        <p:spPr bwMode="auto">
          <a:xfrm>
            <a:off x="784225" y="3276600"/>
            <a:ext cx="636588" cy="1941513"/>
          </a:xfrm>
          <a:prstGeom prst="rect">
            <a:avLst/>
          </a:prstGeom>
          <a:noFill/>
          <a:ln w="9525">
            <a:noFill/>
            <a:miter lim="800000"/>
            <a:headEnd/>
            <a:tailEnd/>
          </a:ln>
        </p:spPr>
      </p:pic>
      <p:pic>
        <p:nvPicPr>
          <p:cNvPr id="22540" name="Picture 34" descr="Scalari2000_Hero"/>
          <p:cNvPicPr>
            <a:picLocks noChangeAspect="1" noChangeArrowheads="1"/>
          </p:cNvPicPr>
          <p:nvPr/>
        </p:nvPicPr>
        <p:blipFill>
          <a:blip r:embed="rId14" cstate="print"/>
          <a:srcRect/>
          <a:stretch>
            <a:fillRect/>
          </a:stretch>
        </p:blipFill>
        <p:spPr bwMode="auto">
          <a:xfrm>
            <a:off x="304800" y="3192463"/>
            <a:ext cx="731838" cy="2189162"/>
          </a:xfrm>
          <a:prstGeom prst="rect">
            <a:avLst/>
          </a:prstGeom>
          <a:noFill/>
          <a:ln w="9525">
            <a:noFill/>
            <a:miter lim="800000"/>
            <a:headEnd/>
            <a:tailEnd/>
          </a:ln>
        </p:spPr>
      </p:pic>
      <p:sp>
        <p:nvSpPr>
          <p:cNvPr id="22541" name="Rectangle 6"/>
          <p:cNvSpPr>
            <a:spLocks noGrp="1" noChangeArrowheads="1"/>
          </p:cNvSpPr>
          <p:nvPr>
            <p:ph type="title" idx="4294967295"/>
          </p:nvPr>
        </p:nvSpPr>
        <p:spPr>
          <a:xfrm>
            <a:off x="228600" y="136525"/>
            <a:ext cx="8686800" cy="777875"/>
          </a:xfrm>
        </p:spPr>
        <p:txBody>
          <a:bodyPr/>
          <a:lstStyle/>
          <a:p>
            <a:r>
              <a:rPr lang="en-US" smtClean="0"/>
              <a:t>Active Vault: First Automated, In-Library Vault</a:t>
            </a:r>
            <a:endParaRPr lang="en-US" sz="2400" i="1" smtClean="0"/>
          </a:p>
        </p:txBody>
      </p:sp>
      <p:cxnSp>
        <p:nvCxnSpPr>
          <p:cNvPr id="84" name="Straight Connector 83"/>
          <p:cNvCxnSpPr/>
          <p:nvPr/>
        </p:nvCxnSpPr>
        <p:spPr>
          <a:xfrm flipH="1">
            <a:off x="409575" y="2638425"/>
            <a:ext cx="592138" cy="636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839913" y="2562225"/>
            <a:ext cx="827087" cy="790575"/>
          </a:xfrm>
          <a:prstGeom prst="line">
            <a:avLst/>
          </a:prstGeom>
        </p:spPr>
        <p:style>
          <a:lnRef idx="1">
            <a:schemeClr val="accent1"/>
          </a:lnRef>
          <a:fillRef idx="0">
            <a:schemeClr val="accent1"/>
          </a:fillRef>
          <a:effectRef idx="0">
            <a:schemeClr val="accent1"/>
          </a:effectRef>
          <a:fontRef idx="minor">
            <a:schemeClr val="tx1"/>
          </a:fontRef>
        </p:style>
      </p:cxnSp>
      <p:pic>
        <p:nvPicPr>
          <p:cNvPr id="22544" name="Picture 4"/>
          <p:cNvPicPr>
            <a:picLocks noChangeAspect="1" noChangeArrowheads="1"/>
          </p:cNvPicPr>
          <p:nvPr/>
        </p:nvPicPr>
        <p:blipFill>
          <a:blip r:embed="rId15" cstate="print"/>
          <a:srcRect/>
          <a:stretch>
            <a:fillRect/>
          </a:stretch>
        </p:blipFill>
        <p:spPr bwMode="auto">
          <a:xfrm>
            <a:off x="1001713" y="1579563"/>
            <a:ext cx="838200" cy="1109662"/>
          </a:xfrm>
          <a:prstGeom prst="rect">
            <a:avLst/>
          </a:prstGeom>
          <a:noFill/>
          <a:ln w="9525">
            <a:noFill/>
            <a:miter lim="800000"/>
            <a:headEnd/>
            <a:tailEnd/>
          </a:ln>
        </p:spPr>
      </p:pic>
      <p:pic>
        <p:nvPicPr>
          <p:cNvPr id="22545" name="Picture 6" descr="http://www.totalmedia.com/content/images/public/large/TDK%20LTO%205.jpg"/>
          <p:cNvPicPr>
            <a:picLocks noChangeAspect="1" noChangeArrowheads="1"/>
          </p:cNvPicPr>
          <p:nvPr/>
        </p:nvPicPr>
        <p:blipFill>
          <a:blip r:embed="rId16" cstate="print"/>
          <a:srcRect/>
          <a:stretch>
            <a:fillRect/>
          </a:stretch>
        </p:blipFill>
        <p:spPr bwMode="auto">
          <a:xfrm>
            <a:off x="539750" y="4233863"/>
            <a:ext cx="412750" cy="406400"/>
          </a:xfrm>
          <a:prstGeom prst="rect">
            <a:avLst/>
          </a:prstGeom>
          <a:noFill/>
          <a:ln w="9525">
            <a:noFill/>
            <a:miter lim="800000"/>
            <a:headEnd/>
            <a:tailEnd/>
          </a:ln>
        </p:spPr>
      </p:pic>
      <p:pic>
        <p:nvPicPr>
          <p:cNvPr id="22546" name="Picture 6" descr="http://www.totalmedia.com/content/images/public/large/TDK%20LTO%205.jpg"/>
          <p:cNvPicPr>
            <a:picLocks noChangeAspect="1" noChangeArrowheads="1"/>
          </p:cNvPicPr>
          <p:nvPr/>
        </p:nvPicPr>
        <p:blipFill>
          <a:blip r:embed="rId17" cstate="print"/>
          <a:srcRect/>
          <a:stretch>
            <a:fillRect/>
          </a:stretch>
        </p:blipFill>
        <p:spPr bwMode="auto">
          <a:xfrm>
            <a:off x="539750" y="3729038"/>
            <a:ext cx="412750" cy="404812"/>
          </a:xfrm>
          <a:prstGeom prst="rect">
            <a:avLst/>
          </a:prstGeom>
          <a:noFill/>
          <a:ln w="9525">
            <a:noFill/>
            <a:miter lim="800000"/>
            <a:headEnd/>
            <a:tailEnd/>
          </a:ln>
        </p:spPr>
      </p:pic>
      <p:pic>
        <p:nvPicPr>
          <p:cNvPr id="22547" name="Picture 6" descr="http://www.totalmedia.com/content/images/public/large/TDK%20LTO%205.jpg"/>
          <p:cNvPicPr>
            <a:picLocks noChangeAspect="1" noChangeArrowheads="1"/>
          </p:cNvPicPr>
          <p:nvPr/>
        </p:nvPicPr>
        <p:blipFill>
          <a:blip r:embed="rId16" cstate="print"/>
          <a:srcRect/>
          <a:stretch>
            <a:fillRect/>
          </a:stretch>
        </p:blipFill>
        <p:spPr bwMode="auto">
          <a:xfrm>
            <a:off x="1104900" y="4206875"/>
            <a:ext cx="412750" cy="406400"/>
          </a:xfrm>
          <a:prstGeom prst="rect">
            <a:avLst/>
          </a:prstGeom>
          <a:noFill/>
          <a:ln w="9525">
            <a:noFill/>
            <a:miter lim="800000"/>
            <a:headEnd/>
            <a:tailEnd/>
          </a:ln>
        </p:spPr>
      </p:pic>
      <p:pic>
        <p:nvPicPr>
          <p:cNvPr id="22548" name="Picture 6" descr="http://www.totalmedia.com/content/images/public/large/TDK%20LTO%205.jpg"/>
          <p:cNvPicPr>
            <a:picLocks noChangeAspect="1" noChangeArrowheads="1"/>
          </p:cNvPicPr>
          <p:nvPr/>
        </p:nvPicPr>
        <p:blipFill>
          <a:blip r:embed="rId17" cstate="print"/>
          <a:srcRect/>
          <a:stretch>
            <a:fillRect/>
          </a:stretch>
        </p:blipFill>
        <p:spPr bwMode="auto">
          <a:xfrm>
            <a:off x="1104900" y="3752850"/>
            <a:ext cx="412750" cy="404813"/>
          </a:xfrm>
          <a:prstGeom prst="rect">
            <a:avLst/>
          </a:prstGeom>
          <a:noFill/>
          <a:ln w="9525">
            <a:noFill/>
            <a:miter lim="800000"/>
            <a:headEnd/>
            <a:tailEnd/>
          </a:ln>
        </p:spPr>
      </p:pic>
      <p:pic>
        <p:nvPicPr>
          <p:cNvPr id="22549" name="Picture 6" descr="http://www.totalmedia.com/content/images/public/large/TDK%20LTO%205.jpg"/>
          <p:cNvPicPr>
            <a:picLocks noChangeAspect="1" noChangeArrowheads="1"/>
          </p:cNvPicPr>
          <p:nvPr/>
        </p:nvPicPr>
        <p:blipFill>
          <a:blip r:embed="rId17" cstate="print"/>
          <a:srcRect/>
          <a:stretch>
            <a:fillRect/>
          </a:stretch>
        </p:blipFill>
        <p:spPr bwMode="auto">
          <a:xfrm>
            <a:off x="1635125" y="4244975"/>
            <a:ext cx="412750" cy="404813"/>
          </a:xfrm>
          <a:prstGeom prst="rect">
            <a:avLst/>
          </a:prstGeom>
          <a:noFill/>
          <a:ln w="9525">
            <a:noFill/>
            <a:miter lim="800000"/>
            <a:headEnd/>
            <a:tailEnd/>
          </a:ln>
        </p:spPr>
      </p:pic>
      <p:pic>
        <p:nvPicPr>
          <p:cNvPr id="22550" name="Picture 6" descr="http://www.totalmedia.com/content/images/public/large/TDK%20LTO%205.jpg"/>
          <p:cNvPicPr>
            <a:picLocks noChangeAspect="1" noChangeArrowheads="1"/>
          </p:cNvPicPr>
          <p:nvPr/>
        </p:nvPicPr>
        <p:blipFill>
          <a:blip r:embed="rId16" cstate="print"/>
          <a:srcRect/>
          <a:stretch>
            <a:fillRect/>
          </a:stretch>
        </p:blipFill>
        <p:spPr bwMode="auto">
          <a:xfrm>
            <a:off x="1635125" y="3738563"/>
            <a:ext cx="412750" cy="406400"/>
          </a:xfrm>
          <a:prstGeom prst="rect">
            <a:avLst/>
          </a:prstGeom>
          <a:noFill/>
          <a:ln w="9525">
            <a:noFill/>
            <a:miter lim="800000"/>
            <a:headEnd/>
            <a:tailEnd/>
          </a:ln>
        </p:spPr>
      </p:pic>
      <p:pic>
        <p:nvPicPr>
          <p:cNvPr id="107" name="Picture 6" descr="http://www.totalmedia.com/content/images/public/large/TDK%20LTO%205.jpg"/>
          <p:cNvPicPr>
            <a:picLocks noChangeAspect="1" noChangeArrowheads="1"/>
          </p:cNvPicPr>
          <p:nvPr/>
        </p:nvPicPr>
        <p:blipFill>
          <a:blip r:embed="rId16" cstate="print"/>
          <a:srcRect/>
          <a:stretch>
            <a:fillRect/>
          </a:stretch>
        </p:blipFill>
        <p:spPr bwMode="auto">
          <a:xfrm>
            <a:off x="2200275" y="4216400"/>
            <a:ext cx="412750" cy="406400"/>
          </a:xfrm>
          <a:prstGeom prst="rect">
            <a:avLst/>
          </a:prstGeom>
          <a:noFill/>
          <a:ln w="9525">
            <a:noFill/>
            <a:miter lim="800000"/>
            <a:headEnd/>
            <a:tailEnd/>
          </a:ln>
        </p:spPr>
      </p:pic>
      <p:pic>
        <p:nvPicPr>
          <p:cNvPr id="108" name="Picture 6" descr="http://www.totalmedia.com/content/images/public/large/TDK%20LTO%205.jpg"/>
          <p:cNvPicPr>
            <a:picLocks noChangeAspect="1" noChangeArrowheads="1"/>
          </p:cNvPicPr>
          <p:nvPr/>
        </p:nvPicPr>
        <p:blipFill>
          <a:blip r:embed="rId16" cstate="print"/>
          <a:srcRect/>
          <a:stretch>
            <a:fillRect/>
          </a:stretch>
        </p:blipFill>
        <p:spPr bwMode="auto">
          <a:xfrm>
            <a:off x="2200275" y="3762375"/>
            <a:ext cx="412750" cy="406400"/>
          </a:xfrm>
          <a:prstGeom prst="rect">
            <a:avLst/>
          </a:prstGeom>
          <a:noFill/>
          <a:ln w="9525">
            <a:noFill/>
            <a:miter lim="800000"/>
            <a:headEnd/>
            <a:tailEnd/>
          </a:ln>
        </p:spPr>
      </p:pic>
      <p:sp>
        <p:nvSpPr>
          <p:cNvPr id="121" name="Content Placeholder 23"/>
          <p:cNvSpPr>
            <a:spLocks noGrp="1"/>
          </p:cNvSpPr>
          <p:nvPr>
            <p:ph idx="4294967295"/>
          </p:nvPr>
        </p:nvSpPr>
        <p:spPr>
          <a:xfrm>
            <a:off x="4343400" y="2286000"/>
            <a:ext cx="4724400" cy="3429000"/>
          </a:xfrm>
        </p:spPr>
        <p:txBody>
          <a:bodyPr/>
          <a:lstStyle/>
          <a:p>
            <a:r>
              <a:rPr lang="en-US" sz="2000" b="1" smtClean="0">
                <a:solidFill>
                  <a:schemeClr val="tx1"/>
                </a:solidFill>
              </a:rPr>
              <a:t>Capacity outside direct app control</a:t>
            </a:r>
            <a:r>
              <a:rPr lang="en-US" sz="2000" smtClean="0">
                <a:solidFill>
                  <a:schemeClr val="tx1"/>
                </a:solidFill>
              </a:rPr>
              <a:t>—reduces cost of storage and application license fees</a:t>
            </a:r>
          </a:p>
          <a:p>
            <a:pPr>
              <a:spcBef>
                <a:spcPts val="1200"/>
              </a:spcBef>
            </a:pPr>
            <a:r>
              <a:rPr lang="en-US" sz="2000" b="1" smtClean="0">
                <a:solidFill>
                  <a:schemeClr val="tx1"/>
                </a:solidFill>
              </a:rPr>
              <a:t>Media does not leave the library</a:t>
            </a:r>
            <a:r>
              <a:rPr lang="en-US" sz="2000" smtClean="0">
                <a:solidFill>
                  <a:schemeClr val="tx1"/>
                </a:solidFill>
              </a:rPr>
              <a:t>—eliminates  all manual media handling</a:t>
            </a:r>
          </a:p>
          <a:p>
            <a:pPr>
              <a:spcBef>
                <a:spcPts val="1200"/>
              </a:spcBef>
            </a:pPr>
            <a:r>
              <a:rPr lang="en-US" sz="2000" b="1" smtClean="0">
                <a:solidFill>
                  <a:schemeClr val="tx1"/>
                </a:solidFill>
              </a:rPr>
              <a:t>Active Vault tapes are proactively scanned by EDLM</a:t>
            </a:r>
            <a:r>
              <a:rPr lang="en-US" sz="2000" smtClean="0">
                <a:solidFill>
                  <a:schemeClr val="tx1"/>
                </a:solidFill>
              </a:rPr>
              <a:t>—reports alerts, maintains media integrity over time</a:t>
            </a:r>
          </a:p>
        </p:txBody>
      </p:sp>
      <p:sp>
        <p:nvSpPr>
          <p:cNvPr id="22554" name="TextBox 54"/>
          <p:cNvSpPr txBox="1">
            <a:spLocks noChangeArrowheads="1"/>
          </p:cNvSpPr>
          <p:nvPr/>
        </p:nvSpPr>
        <p:spPr bwMode="auto">
          <a:xfrm>
            <a:off x="152400" y="2743200"/>
            <a:ext cx="2743200" cy="523875"/>
          </a:xfrm>
          <a:prstGeom prst="rect">
            <a:avLst/>
          </a:prstGeom>
          <a:noFill/>
          <a:ln w="9525">
            <a:noFill/>
            <a:miter lim="800000"/>
            <a:headEnd/>
            <a:tailEnd/>
          </a:ln>
        </p:spPr>
        <p:txBody>
          <a:bodyPr>
            <a:spAutoFit/>
          </a:bodyPr>
          <a:lstStyle/>
          <a:p>
            <a:pPr algn="ctr"/>
            <a:r>
              <a:rPr lang="en-US" sz="1400" b="1"/>
              <a:t>Host</a:t>
            </a:r>
          </a:p>
          <a:p>
            <a:pPr algn="ctr"/>
            <a:r>
              <a:rPr lang="en-US" sz="1400" b="1"/>
              <a:t>Managed Partitions</a:t>
            </a:r>
          </a:p>
        </p:txBody>
      </p:sp>
      <p:sp>
        <p:nvSpPr>
          <p:cNvPr id="58" name="Right Arrow 57"/>
          <p:cNvSpPr/>
          <p:nvPr/>
        </p:nvSpPr>
        <p:spPr>
          <a:xfrm>
            <a:off x="762000" y="4267200"/>
            <a:ext cx="1916113" cy="325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Automated exports</a:t>
            </a:r>
          </a:p>
        </p:txBody>
      </p:sp>
      <p:sp>
        <p:nvSpPr>
          <p:cNvPr id="63" name="TextBox 62"/>
          <p:cNvSpPr txBox="1"/>
          <p:nvPr/>
        </p:nvSpPr>
        <p:spPr>
          <a:xfrm>
            <a:off x="1905000" y="1905000"/>
            <a:ext cx="2209800" cy="646113"/>
          </a:xfrm>
          <a:prstGeom prst="rect">
            <a:avLst/>
          </a:prstGeom>
          <a:noFill/>
        </p:spPr>
        <p:txBody>
          <a:bodyPr>
            <a:spAutoFit/>
          </a:bodyPr>
          <a:lstStyle/>
          <a:p>
            <a:pPr algn="ctr">
              <a:defRPr/>
            </a:pPr>
            <a:r>
              <a:rPr lang="en-US" b="1" dirty="0">
                <a:solidFill>
                  <a:schemeClr val="tx2">
                    <a:lumMod val="75000"/>
                  </a:schemeClr>
                </a:solidFill>
                <a:cs typeface="+mn-cs"/>
              </a:rPr>
              <a:t>Active Vault is an</a:t>
            </a:r>
          </a:p>
          <a:p>
            <a:pPr algn="ctr">
              <a:defRPr/>
            </a:pPr>
            <a:r>
              <a:rPr lang="en-US" b="1" dirty="0">
                <a:solidFill>
                  <a:schemeClr val="tx2">
                    <a:lumMod val="75000"/>
                  </a:schemeClr>
                </a:solidFill>
                <a:cs typeface="+mn-cs"/>
              </a:rPr>
              <a:t>in-library vault…</a:t>
            </a:r>
          </a:p>
        </p:txBody>
      </p:sp>
      <p:sp>
        <p:nvSpPr>
          <p:cNvPr id="64" name="TextBox 63"/>
          <p:cNvSpPr txBox="1"/>
          <p:nvPr/>
        </p:nvSpPr>
        <p:spPr>
          <a:xfrm>
            <a:off x="1371600" y="4943475"/>
            <a:ext cx="2514600" cy="923925"/>
          </a:xfrm>
          <a:prstGeom prst="rect">
            <a:avLst/>
          </a:prstGeom>
          <a:noFill/>
        </p:spPr>
        <p:txBody>
          <a:bodyPr>
            <a:spAutoFit/>
          </a:bodyPr>
          <a:lstStyle/>
          <a:p>
            <a:pPr algn="ctr">
              <a:defRPr/>
            </a:pPr>
            <a:r>
              <a:rPr lang="en-US" b="1" dirty="0">
                <a:solidFill>
                  <a:schemeClr val="tx2">
                    <a:lumMod val="75000"/>
                  </a:schemeClr>
                </a:solidFill>
                <a:cs typeface="+mn-cs"/>
              </a:rPr>
              <a:t>…applications can export media to it directly </a:t>
            </a:r>
          </a:p>
        </p:txBody>
      </p:sp>
      <p:sp>
        <p:nvSpPr>
          <p:cNvPr id="66" name="TextBox 65"/>
          <p:cNvSpPr txBox="1">
            <a:spLocks noChangeArrowheads="1"/>
          </p:cNvSpPr>
          <p:nvPr/>
        </p:nvSpPr>
        <p:spPr bwMode="auto">
          <a:xfrm>
            <a:off x="4964113" y="1595438"/>
            <a:ext cx="3570287" cy="461962"/>
          </a:xfrm>
          <a:prstGeom prst="rect">
            <a:avLst/>
          </a:prstGeom>
          <a:noFill/>
          <a:ln w="9525">
            <a:noFill/>
            <a:miter lim="800000"/>
            <a:headEnd/>
            <a:tailEnd/>
          </a:ln>
        </p:spPr>
        <p:txBody>
          <a:bodyPr wrap="none">
            <a:spAutoFit/>
          </a:bodyPr>
          <a:lstStyle/>
          <a:p>
            <a:r>
              <a:rPr lang="en-US" sz="2400" b="1" u="sng"/>
              <a:t>Industry-First Benefits</a:t>
            </a:r>
          </a:p>
        </p:txBody>
      </p:sp>
      <p:sp>
        <p:nvSpPr>
          <p:cNvPr id="34" name="Rectangle 6"/>
          <p:cNvSpPr txBox="1">
            <a:spLocks noChangeArrowheads="1"/>
          </p:cNvSpPr>
          <p:nvPr/>
        </p:nvSpPr>
        <p:spPr bwMode="auto">
          <a:xfrm>
            <a:off x="228600" y="669925"/>
            <a:ext cx="8686800" cy="777875"/>
          </a:xfrm>
          <a:prstGeom prst="rect">
            <a:avLst/>
          </a:prstGeom>
          <a:noFill/>
          <a:ln w="9525">
            <a:noFill/>
            <a:miter lim="800000"/>
            <a:headEnd/>
            <a:tailEnd/>
          </a:ln>
        </p:spPr>
        <p:txBody>
          <a:bodyPr anchor="ctr"/>
          <a:lstStyle/>
          <a:p>
            <a:pPr eaLnBrk="0" hangingPunct="0">
              <a:spcBef>
                <a:spcPts val="0"/>
              </a:spcBef>
              <a:defRPr/>
            </a:pPr>
            <a:r>
              <a:rPr lang="en-US" sz="2400" i="1" kern="0" dirty="0">
                <a:solidFill>
                  <a:srgbClr val="006AD6"/>
                </a:solidFill>
                <a:latin typeface="+mj-lt"/>
                <a:ea typeface="+mj-ea"/>
                <a:cs typeface="+mj-cs"/>
              </a:rPr>
              <a:t>Lowers cost, improves data protection, saves time</a:t>
            </a:r>
          </a:p>
        </p:txBody>
      </p:sp>
      <p:sp>
        <p:nvSpPr>
          <p:cNvPr id="35" name="TextBox 54"/>
          <p:cNvSpPr txBox="1">
            <a:spLocks noChangeArrowheads="1"/>
          </p:cNvSpPr>
          <p:nvPr/>
        </p:nvSpPr>
        <p:spPr bwMode="auto">
          <a:xfrm>
            <a:off x="2590800" y="2895600"/>
            <a:ext cx="1828800" cy="738188"/>
          </a:xfrm>
          <a:prstGeom prst="rect">
            <a:avLst/>
          </a:prstGeom>
          <a:noFill/>
          <a:ln w="9525">
            <a:noFill/>
            <a:miter lim="800000"/>
            <a:headEnd/>
            <a:tailEnd/>
          </a:ln>
        </p:spPr>
        <p:txBody>
          <a:bodyPr>
            <a:spAutoFit/>
          </a:bodyPr>
          <a:lstStyle/>
          <a:p>
            <a:pPr algn="ctr"/>
            <a:r>
              <a:rPr lang="en-US" sz="1400" b="1">
                <a:solidFill>
                  <a:schemeClr val="accent1"/>
                </a:solidFill>
              </a:rPr>
              <a:t>Active Vault</a:t>
            </a:r>
          </a:p>
          <a:p>
            <a:pPr algn="ctr"/>
            <a:r>
              <a:rPr lang="en-US" sz="1400" b="1">
                <a:solidFill>
                  <a:schemeClr val="accent1"/>
                </a:solidFill>
              </a:rPr>
              <a:t>partitions in unlicensed slots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40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40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4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4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8.88889E-6 -5.92593E-6 C 0.00087 0.01296 0.00018 0.02152 0.00539 0.03171 C 0.00712 0.04212 0.01077 0.04675 0.01719 0.05277 C 0.02084 0.05995 0.02674 0.06411 0.03299 0.06666 C 0.06198 0.06573 0.07292 0.06828 0.0948 0.06157 C 0.09619 0.06041 0.0974 0.05879 0.09879 0.05786 C 0.10001 0.05694 0.10139 0.05717 0.10261 0.05624 C 0.11546 0.04675 0.10556 0.05069 0.1158 0.04745 C 0.12501 0.03958 0.12084 0.04189 0.12761 0.03865 C 0.13369 0.03101 0.14237 0.02731 0.14879 0.01944 C 0.15018 0.0155 0.15087 0.01087 0.15261 0.00717 C 0.154 0.00393 0.15643 0.00161 0.15799 -0.00163 C 0.16129 -0.01644 0.15921 -0.0301 0.15921 -0.04561 " pathEditMode="relative" ptsTypes="ffffffffffffA">
                                      <p:cBhvr>
                                        <p:cTn id="26" dur="500" fill="hold"/>
                                        <p:tgtEl>
                                          <p:spTgt spid="107"/>
                                        </p:tgtEl>
                                        <p:attrNameLst>
                                          <p:attrName>ppt_x</p:attrName>
                                          <p:attrName>ppt_y</p:attrName>
                                        </p:attrNameLst>
                                      </p:cBhvr>
                                    </p:animMotion>
                                  </p:childTnLst>
                                </p:cTn>
                              </p:par>
                            </p:childTnLst>
                          </p:cTn>
                        </p:par>
                        <p:par>
                          <p:cTn id="27" fill="hold">
                            <p:stCondLst>
                              <p:cond delay="500"/>
                            </p:stCondLst>
                            <p:childTnLst>
                              <p:par>
                                <p:cTn id="28" presetID="0" presetClass="path" presetSubtype="0" accel="50000" decel="50000" fill="hold" nodeType="afterEffect">
                                  <p:stCondLst>
                                    <p:cond delay="100"/>
                                  </p:stCondLst>
                                  <p:childTnLst>
                                    <p:animMotion origin="layout" path="M 4.16667E-6 4.81481E-6 C 0.00191 0.02847 0.00764 0.04375 0.01701 0.06852 C 0.02326 0.08518 0.0276 0.09467 0.0408 0.1 C 0.06146 0.09907 0.07049 0.10509 0.0842 0.09305 C 0.09097 0.06366 0.08542 0.08958 0.08542 0.01227 " pathEditMode="relative" ptsTypes="ffffA">
                                      <p:cBhvr>
                                        <p:cTn id="29" dur="500" fill="hold"/>
                                        <p:tgtEl>
                                          <p:spTgt spid="108"/>
                                        </p:tgtEl>
                                        <p:attrNameLst>
                                          <p:attrName>ppt_x</p:attrName>
                                          <p:attrName>ppt_y</p:attrName>
                                        </p:attrNameLst>
                                      </p:cBhvr>
                                    </p:animMotion>
                                  </p:childTnLst>
                                </p:cTn>
                              </p:par>
                            </p:childTnLst>
                          </p:cTn>
                        </p:par>
                        <p:par>
                          <p:cTn id="30" fill="hold">
                            <p:stCondLst>
                              <p:cond delay="1100"/>
                            </p:stCondLst>
                            <p:childTnLst>
                              <p:par>
                                <p:cTn id="31" presetID="1" presetClass="entr" presetSubtype="0" fill="hold" grpId="0" nodeType="after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21">
                                            <p:txEl>
                                              <p:pRg st="0" end="0"/>
                                            </p:txEl>
                                          </p:spTgt>
                                        </p:tgtEl>
                                        <p:attrNameLst>
                                          <p:attrName>style.visibility</p:attrName>
                                        </p:attrNameLst>
                                      </p:cBhvr>
                                      <p:to>
                                        <p:strVal val="visible"/>
                                      </p:to>
                                    </p:set>
                                    <p:animEffect transition="in" filter="fade">
                                      <p:cBhvr>
                                        <p:cTn id="35" dur="500"/>
                                        <p:tgtEl>
                                          <p:spTgt spid="121">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1">
                                            <p:txEl>
                                              <p:pRg st="1" end="1"/>
                                            </p:txEl>
                                          </p:spTgt>
                                        </p:tgtEl>
                                        <p:attrNameLst>
                                          <p:attrName>style.visibility</p:attrName>
                                        </p:attrNameLst>
                                      </p:cBhvr>
                                      <p:to>
                                        <p:strVal val="visible"/>
                                      </p:to>
                                    </p:set>
                                    <p:animEffect transition="in" filter="fade">
                                      <p:cBhvr>
                                        <p:cTn id="38" dur="500"/>
                                        <p:tgtEl>
                                          <p:spTgt spid="121">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1">
                                            <p:txEl>
                                              <p:pRg st="2" end="2"/>
                                            </p:txEl>
                                          </p:spTgt>
                                        </p:tgtEl>
                                        <p:attrNameLst>
                                          <p:attrName>style.visibility</p:attrName>
                                        </p:attrNameLst>
                                      </p:cBhvr>
                                      <p:to>
                                        <p:strVal val="visible"/>
                                      </p:to>
                                    </p:set>
                                    <p:animEffect transition="in" filter="fade">
                                      <p:cBhvr>
                                        <p:cTn id="41" dur="500"/>
                                        <p:tgtEl>
                                          <p:spTgt spid="121">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build="p"/>
      <p:bldP spid="58" grpId="0" animBg="1"/>
      <p:bldP spid="63" grpId="0"/>
      <p:bldP spid="64" grpId="0"/>
      <p:bldP spid="66"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6" descr="QTM_Scalari6000_ControlUnit_FrontFacing.png"/>
          <p:cNvPicPr>
            <a:picLocks noChangeAspect="1"/>
          </p:cNvPicPr>
          <p:nvPr/>
        </p:nvPicPr>
        <p:blipFill>
          <a:blip r:embed="rId3" cstate="print"/>
          <a:srcRect/>
          <a:stretch>
            <a:fillRect/>
          </a:stretch>
        </p:blipFill>
        <p:spPr bwMode="auto">
          <a:xfrm>
            <a:off x="6705600" y="1295400"/>
            <a:ext cx="1828800" cy="4206875"/>
          </a:xfrm>
          <a:prstGeom prst="rect">
            <a:avLst/>
          </a:prstGeom>
          <a:noFill/>
          <a:ln w="9525">
            <a:noFill/>
            <a:miter lim="800000"/>
            <a:headEnd/>
            <a:tailEnd/>
          </a:ln>
        </p:spPr>
      </p:pic>
      <p:pic>
        <p:nvPicPr>
          <p:cNvPr id="24578" name="Picture 16" descr="QTM_Scalari6000_ControlUnit_FrontFacing.png"/>
          <p:cNvPicPr>
            <a:picLocks noChangeAspect="1"/>
          </p:cNvPicPr>
          <p:nvPr/>
        </p:nvPicPr>
        <p:blipFill>
          <a:blip r:embed="rId3" cstate="print"/>
          <a:srcRect l="45833" t="30792" r="20833" b="58340"/>
          <a:stretch>
            <a:fillRect/>
          </a:stretch>
        </p:blipFill>
        <p:spPr bwMode="auto">
          <a:xfrm>
            <a:off x="7543800" y="1752600"/>
            <a:ext cx="609600" cy="533400"/>
          </a:xfrm>
          <a:prstGeom prst="rect">
            <a:avLst/>
          </a:prstGeom>
          <a:noFill/>
          <a:ln w="9525">
            <a:noFill/>
            <a:miter lim="800000"/>
            <a:headEnd/>
            <a:tailEnd/>
          </a:ln>
        </p:spPr>
      </p:pic>
      <p:pic>
        <p:nvPicPr>
          <p:cNvPr id="24579" name="Picture 16" descr="QTM_Scalari6000_ControlUnit_FrontFacing.png"/>
          <p:cNvPicPr>
            <a:picLocks noChangeAspect="1"/>
          </p:cNvPicPr>
          <p:nvPr/>
        </p:nvPicPr>
        <p:blipFill>
          <a:blip r:embed="rId3" cstate="print"/>
          <a:srcRect l="45833" t="30792" r="20833" b="58340"/>
          <a:stretch>
            <a:fillRect/>
          </a:stretch>
        </p:blipFill>
        <p:spPr bwMode="auto">
          <a:xfrm>
            <a:off x="7543800" y="1981200"/>
            <a:ext cx="609600" cy="533400"/>
          </a:xfrm>
          <a:prstGeom prst="rect">
            <a:avLst/>
          </a:prstGeom>
          <a:noFill/>
          <a:ln w="9525">
            <a:noFill/>
            <a:miter lim="800000"/>
            <a:headEnd/>
            <a:tailEnd/>
          </a:ln>
        </p:spPr>
      </p:pic>
      <p:pic>
        <p:nvPicPr>
          <p:cNvPr id="24580" name="Picture 16" descr="QTM_Scalari6000_ControlUnit_FrontFacing.png"/>
          <p:cNvPicPr>
            <a:picLocks noChangeAspect="1"/>
          </p:cNvPicPr>
          <p:nvPr/>
        </p:nvPicPr>
        <p:blipFill>
          <a:blip r:embed="rId3" cstate="print"/>
          <a:srcRect/>
          <a:stretch>
            <a:fillRect/>
          </a:stretch>
        </p:blipFill>
        <p:spPr bwMode="auto">
          <a:xfrm>
            <a:off x="5334000" y="1308100"/>
            <a:ext cx="1828800" cy="4206875"/>
          </a:xfrm>
          <a:prstGeom prst="rect">
            <a:avLst/>
          </a:prstGeom>
          <a:noFill/>
          <a:ln w="9525">
            <a:noFill/>
            <a:miter lim="800000"/>
            <a:headEnd/>
            <a:tailEnd/>
          </a:ln>
        </p:spPr>
      </p:pic>
      <p:sp>
        <p:nvSpPr>
          <p:cNvPr id="24581" name="Title 1"/>
          <p:cNvSpPr>
            <a:spLocks noGrp="1"/>
          </p:cNvSpPr>
          <p:nvPr>
            <p:ph type="title" idx="4294967295"/>
          </p:nvPr>
        </p:nvSpPr>
        <p:spPr>
          <a:xfrm>
            <a:off x="152400" y="168275"/>
            <a:ext cx="8991600" cy="639763"/>
          </a:xfrm>
        </p:spPr>
        <p:txBody>
          <a:bodyPr/>
          <a:lstStyle/>
          <a:p>
            <a:pPr>
              <a:spcBef>
                <a:spcPts val="1800"/>
              </a:spcBef>
              <a:spcAft>
                <a:spcPts val="1200"/>
              </a:spcAft>
            </a:pPr>
            <a:r>
              <a:rPr lang="en-US" smtClean="0"/>
              <a:t>Automated Media Pool</a:t>
            </a:r>
            <a:endParaRPr lang="en-US" i="1" smtClean="0"/>
          </a:p>
        </p:txBody>
      </p:sp>
      <p:sp>
        <p:nvSpPr>
          <p:cNvPr id="24582" name="Content Placeholder 2"/>
          <p:cNvSpPr>
            <a:spLocks noGrp="1"/>
          </p:cNvSpPr>
          <p:nvPr>
            <p:ph idx="4294967295"/>
          </p:nvPr>
        </p:nvSpPr>
        <p:spPr>
          <a:xfrm>
            <a:off x="182563" y="990600"/>
            <a:ext cx="4694237" cy="5257800"/>
          </a:xfrm>
        </p:spPr>
        <p:txBody>
          <a:bodyPr/>
          <a:lstStyle/>
          <a:p>
            <a:pPr>
              <a:spcBef>
                <a:spcPts val="1200"/>
              </a:spcBef>
            </a:pPr>
            <a:r>
              <a:rPr lang="en-US" sz="2000" smtClean="0"/>
              <a:t>Solves problem of growth in partitioned environments with dynamic growth</a:t>
            </a:r>
          </a:p>
          <a:p>
            <a:pPr lvl="1"/>
            <a:r>
              <a:rPr lang="en-US" sz="1600" smtClean="0"/>
              <a:t>Supports growth in complex environments, including cloud</a:t>
            </a:r>
          </a:p>
          <a:p>
            <a:pPr lvl="1"/>
            <a:r>
              <a:rPr lang="en-US" sz="1600" smtClean="0"/>
              <a:t>Minimizes admin overhead</a:t>
            </a:r>
          </a:p>
          <a:p>
            <a:pPr lvl="1"/>
            <a:r>
              <a:rPr lang="en-US" sz="1600" smtClean="0"/>
              <a:t>Increases resource utilization</a:t>
            </a:r>
            <a:endParaRPr lang="en-US" sz="2000" smtClean="0"/>
          </a:p>
          <a:p>
            <a:pPr>
              <a:spcBef>
                <a:spcPts val="1800"/>
              </a:spcBef>
            </a:pPr>
            <a:r>
              <a:rPr lang="en-US" sz="2000" smtClean="0"/>
              <a:t>Creates pool of unassigned media available to any partition as needed</a:t>
            </a:r>
          </a:p>
          <a:p>
            <a:pPr lvl="1">
              <a:spcBef>
                <a:spcPts val="300"/>
              </a:spcBef>
            </a:pPr>
            <a:r>
              <a:rPr lang="en-US" sz="1600" smtClean="0"/>
              <a:t>Non-disruptive growth for any host managed partition</a:t>
            </a:r>
          </a:p>
          <a:p>
            <a:pPr lvl="1">
              <a:spcBef>
                <a:spcPts val="300"/>
              </a:spcBef>
            </a:pPr>
            <a:r>
              <a:rPr lang="en-US" sz="1600" smtClean="0"/>
              <a:t>Eliminates wasted capacity from over- provisioning</a:t>
            </a:r>
          </a:p>
          <a:p>
            <a:pPr lvl="1">
              <a:spcBef>
                <a:spcPts val="300"/>
              </a:spcBef>
            </a:pPr>
            <a:r>
              <a:rPr lang="en-US" sz="1600" smtClean="0"/>
              <a:t>Transparent to applications</a:t>
            </a:r>
          </a:p>
          <a:p>
            <a:pPr>
              <a:spcBef>
                <a:spcPts val="1800"/>
              </a:spcBef>
            </a:pPr>
            <a:r>
              <a:rPr lang="en-US" sz="2000" smtClean="0"/>
              <a:t>Included as part of the Partition license</a:t>
            </a:r>
          </a:p>
        </p:txBody>
      </p:sp>
      <p:grpSp>
        <p:nvGrpSpPr>
          <p:cNvPr id="2" name="Group 21"/>
          <p:cNvGrpSpPr/>
          <p:nvPr/>
        </p:nvGrpSpPr>
        <p:grpSpPr>
          <a:xfrm>
            <a:off x="5619345" y="1384736"/>
            <a:ext cx="1295400" cy="3733800"/>
            <a:chOff x="4191000" y="2133600"/>
            <a:chExt cx="1295400" cy="3733800"/>
          </a:xfrm>
          <a:solidFill>
            <a:srgbClr val="006AD6">
              <a:alpha val="50196"/>
            </a:srgbClr>
          </a:solidFill>
        </p:grpSpPr>
        <p:sp>
          <p:nvSpPr>
            <p:cNvPr id="16" name="Rectangle 15"/>
            <p:cNvSpPr/>
            <p:nvPr/>
          </p:nvSpPr>
          <p:spPr>
            <a:xfrm>
              <a:off x="4191000" y="2133600"/>
              <a:ext cx="1295400" cy="3733800"/>
            </a:xfrm>
            <a:prstGeom prst="rect">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Connector 18"/>
            <p:cNvCxnSpPr/>
            <p:nvPr/>
          </p:nvCxnSpPr>
          <p:spPr>
            <a:xfrm>
              <a:off x="4191000" y="2895600"/>
              <a:ext cx="1295400" cy="0"/>
            </a:xfrm>
            <a:prstGeom prst="line">
              <a:avLst/>
            </a:prstGeom>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4191000" y="3352800"/>
              <a:ext cx="1295400" cy="0"/>
            </a:xfrm>
            <a:prstGeom prst="line">
              <a:avLst/>
            </a:prstGeom>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4191000" y="4191000"/>
              <a:ext cx="1295400" cy="0"/>
            </a:xfrm>
            <a:prstGeom prst="line">
              <a:avLst/>
            </a:prstGeom>
            <a:ln/>
          </p:spPr>
          <p:style>
            <a:lnRef idx="3">
              <a:schemeClr val="dk1"/>
            </a:lnRef>
            <a:fillRef idx="0">
              <a:schemeClr val="dk1"/>
            </a:fillRef>
            <a:effectRef idx="2">
              <a:schemeClr val="dk1"/>
            </a:effectRef>
            <a:fontRef idx="minor">
              <a:schemeClr val="tx1"/>
            </a:fontRef>
          </p:style>
        </p:cxnSp>
      </p:grpSp>
      <p:sp>
        <p:nvSpPr>
          <p:cNvPr id="23" name="Rectangle 22"/>
          <p:cNvSpPr/>
          <p:nvPr/>
        </p:nvSpPr>
        <p:spPr>
          <a:xfrm>
            <a:off x="7162800" y="1371600"/>
            <a:ext cx="1066800" cy="3733800"/>
          </a:xfrm>
          <a:prstGeom prst="rect">
            <a:avLst/>
          </a:prstGeom>
          <a:solidFill>
            <a:srgbClr val="006AD6">
              <a:alpha val="50196"/>
            </a:srgb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85" name="TextBox 23"/>
          <p:cNvSpPr txBox="1">
            <a:spLocks noChangeArrowheads="1"/>
          </p:cNvSpPr>
          <p:nvPr/>
        </p:nvSpPr>
        <p:spPr bwMode="auto">
          <a:xfrm rot="5400000">
            <a:off x="4505325" y="3032125"/>
            <a:ext cx="3544888" cy="369888"/>
          </a:xfrm>
          <a:prstGeom prst="rect">
            <a:avLst/>
          </a:prstGeom>
          <a:noFill/>
          <a:ln w="9525">
            <a:noFill/>
            <a:miter lim="800000"/>
            <a:headEnd/>
            <a:tailEnd/>
          </a:ln>
        </p:spPr>
        <p:txBody>
          <a:bodyPr wrap="none">
            <a:spAutoFit/>
          </a:bodyPr>
          <a:lstStyle/>
          <a:p>
            <a:r>
              <a:rPr lang="en-US">
                <a:solidFill>
                  <a:schemeClr val="bg1"/>
                </a:solidFill>
              </a:rPr>
              <a:t>HOST MANAGED  PARTITIONS</a:t>
            </a:r>
          </a:p>
        </p:txBody>
      </p:sp>
      <p:sp>
        <p:nvSpPr>
          <p:cNvPr id="28" name="Left Arrow 27"/>
          <p:cNvSpPr/>
          <p:nvPr/>
        </p:nvSpPr>
        <p:spPr>
          <a:xfrm>
            <a:off x="6916738" y="1600200"/>
            <a:ext cx="381000" cy="228600"/>
          </a:xfrm>
          <a:prstGeom prst="leftArrow">
            <a:avLst/>
          </a:prstGeom>
          <a:gradFill flip="none" rotWithShape="1">
            <a:gsLst>
              <a:gs pos="50000">
                <a:schemeClr val="tx2">
                  <a:lumMod val="60000"/>
                  <a:lumOff val="4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Left Arrow 28"/>
          <p:cNvSpPr/>
          <p:nvPr/>
        </p:nvSpPr>
        <p:spPr>
          <a:xfrm>
            <a:off x="6916738" y="2251075"/>
            <a:ext cx="381000" cy="228600"/>
          </a:xfrm>
          <a:prstGeom prst="leftArrow">
            <a:avLst/>
          </a:prstGeom>
          <a:gradFill flip="none" rotWithShape="1">
            <a:gsLst>
              <a:gs pos="50000">
                <a:schemeClr val="tx2">
                  <a:lumMod val="60000"/>
                  <a:lumOff val="4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Left Arrow 29"/>
          <p:cNvSpPr/>
          <p:nvPr/>
        </p:nvSpPr>
        <p:spPr>
          <a:xfrm>
            <a:off x="6934200" y="2895600"/>
            <a:ext cx="381000" cy="228600"/>
          </a:xfrm>
          <a:prstGeom prst="leftArrow">
            <a:avLst/>
          </a:prstGeom>
          <a:gradFill flip="none" rotWithShape="1">
            <a:gsLst>
              <a:gs pos="50000">
                <a:schemeClr val="tx2">
                  <a:lumMod val="60000"/>
                  <a:lumOff val="4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Left Arrow 30"/>
          <p:cNvSpPr/>
          <p:nvPr/>
        </p:nvSpPr>
        <p:spPr>
          <a:xfrm>
            <a:off x="6934200" y="4132263"/>
            <a:ext cx="381000" cy="228600"/>
          </a:xfrm>
          <a:prstGeom prst="leftArrow">
            <a:avLst/>
          </a:prstGeom>
          <a:gradFill flip="none" rotWithShape="1">
            <a:gsLst>
              <a:gs pos="50000">
                <a:schemeClr val="tx2">
                  <a:lumMod val="60000"/>
                  <a:lumOff val="4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90" name="TextBox 26"/>
          <p:cNvSpPr txBox="1">
            <a:spLocks noChangeArrowheads="1"/>
          </p:cNvSpPr>
          <p:nvPr/>
        </p:nvSpPr>
        <p:spPr bwMode="auto">
          <a:xfrm rot="5400000">
            <a:off x="6049963" y="2894012"/>
            <a:ext cx="3227388" cy="646113"/>
          </a:xfrm>
          <a:prstGeom prst="rect">
            <a:avLst/>
          </a:prstGeom>
          <a:noFill/>
          <a:ln w="9525">
            <a:noFill/>
            <a:miter lim="800000"/>
            <a:headEnd/>
            <a:tailEnd/>
          </a:ln>
        </p:spPr>
        <p:txBody>
          <a:bodyPr wrap="none">
            <a:spAutoFit/>
          </a:bodyPr>
          <a:lstStyle/>
          <a:p>
            <a:pPr algn="ctr"/>
            <a:r>
              <a:rPr lang="en-US">
                <a:solidFill>
                  <a:schemeClr val="bg1"/>
                </a:solidFill>
              </a:rPr>
              <a:t>AUTOMATED  MEDIA  POOL</a:t>
            </a:r>
          </a:p>
          <a:p>
            <a:pPr algn="ctr"/>
            <a:r>
              <a:rPr lang="en-US">
                <a:solidFill>
                  <a:schemeClr val="bg1"/>
                </a:solidFill>
              </a:rPr>
              <a:t>PARTITION</a:t>
            </a:r>
          </a:p>
        </p:txBody>
      </p:sp>
      <p:sp>
        <p:nvSpPr>
          <p:cNvPr id="26" name="Curved Up Arrow 25"/>
          <p:cNvSpPr/>
          <p:nvPr/>
        </p:nvSpPr>
        <p:spPr>
          <a:xfrm flipH="1">
            <a:off x="6096000" y="5181600"/>
            <a:ext cx="1676400" cy="4572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4592" name="TextBox 26"/>
          <p:cNvSpPr txBox="1">
            <a:spLocks noChangeArrowheads="1"/>
          </p:cNvSpPr>
          <p:nvPr/>
        </p:nvSpPr>
        <p:spPr bwMode="auto">
          <a:xfrm>
            <a:off x="5029200" y="5715000"/>
            <a:ext cx="4114800" cy="584200"/>
          </a:xfrm>
          <a:prstGeom prst="rect">
            <a:avLst/>
          </a:prstGeom>
          <a:noFill/>
          <a:ln w="9525">
            <a:noFill/>
            <a:miter lim="800000"/>
            <a:headEnd/>
            <a:tailEnd/>
          </a:ln>
        </p:spPr>
        <p:txBody>
          <a:bodyPr>
            <a:spAutoFit/>
          </a:bodyPr>
          <a:lstStyle/>
          <a:p>
            <a:r>
              <a:rPr lang="en-US" sz="1600" b="1">
                <a:solidFill>
                  <a:schemeClr val="accent1"/>
                </a:solidFill>
              </a:rPr>
              <a:t>Non-disruptive assignment of slots and media to host managed partitions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idx="4294967295"/>
          </p:nvPr>
        </p:nvSpPr>
        <p:spPr>
          <a:xfrm>
            <a:off x="228600" y="152400"/>
            <a:ext cx="8686800" cy="639763"/>
          </a:xfrm>
        </p:spPr>
        <p:txBody>
          <a:bodyPr/>
          <a:lstStyle/>
          <a:p>
            <a:pPr>
              <a:spcBef>
                <a:spcPts val="1800"/>
              </a:spcBef>
              <a:spcAft>
                <a:spcPts val="1200"/>
              </a:spcAft>
            </a:pPr>
            <a:r>
              <a:rPr lang="en-US" smtClean="0"/>
              <a:t>Unlicensed Expansion Module</a:t>
            </a:r>
            <a:endParaRPr lang="en-US" i="1" smtClean="0"/>
          </a:p>
        </p:txBody>
      </p:sp>
      <p:sp>
        <p:nvSpPr>
          <p:cNvPr id="26626" name="Content Placeholder 2"/>
          <p:cNvSpPr>
            <a:spLocks noGrp="1"/>
          </p:cNvSpPr>
          <p:nvPr>
            <p:ph idx="4294967295"/>
          </p:nvPr>
        </p:nvSpPr>
        <p:spPr>
          <a:xfrm>
            <a:off x="182563" y="838200"/>
            <a:ext cx="8580437" cy="5257800"/>
          </a:xfrm>
        </p:spPr>
        <p:txBody>
          <a:bodyPr/>
          <a:lstStyle/>
          <a:p>
            <a:pPr>
              <a:spcBef>
                <a:spcPts val="1200"/>
              </a:spcBef>
            </a:pPr>
            <a:r>
              <a:rPr lang="en-US" smtClean="0"/>
              <a:t>Customer Use Cases</a:t>
            </a:r>
          </a:p>
          <a:p>
            <a:pPr lvl="1">
              <a:spcBef>
                <a:spcPts val="600"/>
              </a:spcBef>
            </a:pPr>
            <a:r>
              <a:rPr lang="en-US" sz="2000" smtClean="0"/>
              <a:t> #1: help customers manage growth</a:t>
            </a:r>
            <a:endParaRPr lang="en-US" sz="2000" b="1" smtClean="0"/>
          </a:p>
          <a:p>
            <a:pPr lvl="2">
              <a:spcBef>
                <a:spcPct val="0"/>
              </a:spcBef>
            </a:pPr>
            <a:r>
              <a:rPr lang="en-US" sz="1800" smtClean="0"/>
              <a:t>For customers who expect high growth</a:t>
            </a:r>
          </a:p>
          <a:p>
            <a:pPr lvl="2">
              <a:spcBef>
                <a:spcPct val="0"/>
              </a:spcBef>
            </a:pPr>
            <a:r>
              <a:rPr lang="en-US" sz="1800" smtClean="0"/>
              <a:t>For customers who have difficult processes for adding HW</a:t>
            </a:r>
          </a:p>
          <a:p>
            <a:pPr lvl="2">
              <a:spcBef>
                <a:spcPct val="0"/>
              </a:spcBef>
            </a:pPr>
            <a:r>
              <a:rPr lang="en-US" sz="1800" smtClean="0"/>
              <a:t>For customers who want non-disruptive growth</a:t>
            </a:r>
          </a:p>
          <a:p>
            <a:pPr lvl="1">
              <a:spcBef>
                <a:spcPts val="600"/>
              </a:spcBef>
            </a:pPr>
            <a:r>
              <a:rPr lang="en-US" sz="2000" smtClean="0"/>
              <a:t>#2: archive customers who vault tapes</a:t>
            </a:r>
          </a:p>
          <a:p>
            <a:pPr lvl="2">
              <a:spcBef>
                <a:spcPct val="0"/>
              </a:spcBef>
            </a:pPr>
            <a:r>
              <a:rPr lang="en-US" sz="1800" smtClean="0"/>
              <a:t>Use Active Vault feature</a:t>
            </a:r>
          </a:p>
          <a:p>
            <a:pPr lvl="2">
              <a:spcBef>
                <a:spcPct val="0"/>
              </a:spcBef>
            </a:pPr>
            <a:r>
              <a:rPr lang="en-US" sz="1800" smtClean="0"/>
              <a:t>Use EDLM with Active Vault or just the LMP</a:t>
            </a:r>
          </a:p>
          <a:p>
            <a:pPr lvl="1">
              <a:spcBef>
                <a:spcPts val="600"/>
              </a:spcBef>
            </a:pPr>
            <a:r>
              <a:rPr lang="en-US" sz="2000" smtClean="0"/>
              <a:t>#3: customers who retain DR tapes for years</a:t>
            </a:r>
          </a:p>
          <a:p>
            <a:pPr lvl="2">
              <a:spcBef>
                <a:spcPct val="0"/>
              </a:spcBef>
            </a:pPr>
            <a:r>
              <a:rPr lang="en-US" sz="1800" smtClean="0"/>
              <a:t>Use with EDLM</a:t>
            </a:r>
          </a:p>
          <a:p>
            <a:pPr>
              <a:spcBef>
                <a:spcPts val="1200"/>
              </a:spcBef>
            </a:pPr>
            <a:r>
              <a:rPr lang="en-US" smtClean="0"/>
              <a:t>Value proposition</a:t>
            </a:r>
          </a:p>
          <a:p>
            <a:pPr lvl="1">
              <a:spcBef>
                <a:spcPts val="600"/>
              </a:spcBef>
            </a:pPr>
            <a:r>
              <a:rPr lang="en-US" sz="2000" smtClean="0"/>
              <a:t>Cost reduction/containment</a:t>
            </a:r>
          </a:p>
          <a:p>
            <a:pPr lvl="1">
              <a:spcBef>
                <a:spcPts val="600"/>
              </a:spcBef>
            </a:pPr>
            <a:r>
              <a:rPr lang="en-US" sz="2000" smtClean="0"/>
              <a:t>Supports messaging around managing growth,</a:t>
            </a:r>
            <a:br>
              <a:rPr lang="en-US" sz="2000" smtClean="0"/>
            </a:br>
            <a:r>
              <a:rPr lang="en-US" sz="2000" smtClean="0"/>
              <a:t>archive, and data protection</a:t>
            </a:r>
          </a:p>
          <a:p>
            <a:endParaRPr lang="en-US" sz="1800" smtClean="0"/>
          </a:p>
        </p:txBody>
      </p:sp>
      <p:pic>
        <p:nvPicPr>
          <p:cNvPr id="26627" name="Picture 19" descr="i6000_041.JPG"/>
          <p:cNvPicPr>
            <a:picLocks noChangeAspect="1"/>
          </p:cNvPicPr>
          <p:nvPr/>
        </p:nvPicPr>
        <p:blipFill>
          <a:blip r:embed="rId3" cstate="print"/>
          <a:srcRect l="22716" r="21960"/>
          <a:stretch>
            <a:fillRect/>
          </a:stretch>
        </p:blipFill>
        <p:spPr bwMode="auto">
          <a:xfrm>
            <a:off x="6934200" y="1219200"/>
            <a:ext cx="1752600" cy="474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52400" y="3733800"/>
            <a:ext cx="6096000" cy="2514600"/>
          </a:xfrm>
          <a:prstGeom prst="rect">
            <a:avLst/>
          </a:prstGeom>
          <a:solidFill>
            <a:srgbClr val="EAEAEA"/>
          </a:solidFill>
          <a:ln>
            <a:solidFill>
              <a:schemeClr val="bg1">
                <a:lumMod val="8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chemeClr val="bg1">
                    <a:lumMod val="85000"/>
                  </a:schemeClr>
                </a:solidFill>
              </a:ln>
            </a:endParaRPr>
          </a:p>
        </p:txBody>
      </p:sp>
      <p:sp>
        <p:nvSpPr>
          <p:cNvPr id="56" name="TextBox 55"/>
          <p:cNvSpPr txBox="1">
            <a:spLocks noChangeArrowheads="1"/>
          </p:cNvSpPr>
          <p:nvPr/>
        </p:nvSpPr>
        <p:spPr bwMode="auto">
          <a:xfrm>
            <a:off x="685800" y="4687888"/>
            <a:ext cx="2209800" cy="1200150"/>
          </a:xfrm>
          <a:prstGeom prst="rect">
            <a:avLst/>
          </a:prstGeom>
          <a:noFill/>
          <a:ln w="9525">
            <a:noFill/>
            <a:miter lim="800000"/>
            <a:headEnd/>
            <a:tailEnd/>
          </a:ln>
        </p:spPr>
        <p:txBody>
          <a:bodyPr>
            <a:spAutoFit/>
          </a:bodyPr>
          <a:lstStyle/>
          <a:p>
            <a:r>
              <a:rPr lang="en-US" b="1"/>
              <a:t>Install Extra Unlicensed Expansion Modules</a:t>
            </a:r>
          </a:p>
        </p:txBody>
      </p:sp>
      <p:sp>
        <p:nvSpPr>
          <p:cNvPr id="38" name="Rectangle 37"/>
          <p:cNvSpPr/>
          <p:nvPr/>
        </p:nvSpPr>
        <p:spPr>
          <a:xfrm>
            <a:off x="2819400" y="838200"/>
            <a:ext cx="6096000" cy="2819400"/>
          </a:xfrm>
          <a:prstGeom prst="rect">
            <a:avLst/>
          </a:prstGeom>
          <a:solidFill>
            <a:srgbClr val="EAEAEA"/>
          </a:solidFill>
          <a:ln>
            <a:solidFill>
              <a:schemeClr val="bg1">
                <a:lumMod val="8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chemeClr val="bg1">
                    <a:lumMod val="85000"/>
                  </a:schemeClr>
                </a:solidFill>
              </a:ln>
            </a:endParaRPr>
          </a:p>
        </p:txBody>
      </p:sp>
      <p:pic>
        <p:nvPicPr>
          <p:cNvPr id="25" name="Picture 31" descr="i2K_closedCabinet"/>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7339012" y="1524000"/>
            <a:ext cx="755650" cy="1830388"/>
          </a:xfrm>
          <a:prstGeom prst="rect">
            <a:avLst/>
          </a:prstGeom>
          <a:noFill/>
          <a:ln w="9525">
            <a:noFill/>
            <a:miter lim="800000"/>
            <a:headEnd/>
            <a:tailEnd/>
          </a:ln>
        </p:spPr>
      </p:pic>
      <p:pic>
        <p:nvPicPr>
          <p:cNvPr id="22" name="Picture 32" descr="i2K_closedCabinet"/>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6805612" y="1470024"/>
            <a:ext cx="817563" cy="1984375"/>
          </a:xfrm>
          <a:prstGeom prst="rect">
            <a:avLst/>
          </a:prstGeom>
          <a:noFill/>
          <a:ln w="9525">
            <a:noFill/>
            <a:miter lim="800000"/>
            <a:headEnd/>
            <a:tailEnd/>
          </a:ln>
        </p:spPr>
      </p:pic>
      <p:sp>
        <p:nvSpPr>
          <p:cNvPr id="28678" name="Title 1"/>
          <p:cNvSpPr>
            <a:spLocks noGrp="1"/>
          </p:cNvSpPr>
          <p:nvPr>
            <p:ph type="title" idx="4294967295"/>
          </p:nvPr>
        </p:nvSpPr>
        <p:spPr/>
        <p:txBody>
          <a:bodyPr/>
          <a:lstStyle/>
          <a:p>
            <a:r>
              <a:rPr lang="en-US" smtClean="0"/>
              <a:t>Two Ways to Scale</a:t>
            </a:r>
          </a:p>
        </p:txBody>
      </p:sp>
      <p:pic>
        <p:nvPicPr>
          <p:cNvPr id="26638" name="Picture 29" descr="i2K_closedCabinet"/>
          <p:cNvPicPr>
            <a:picLocks noChangeAspect="1" noChangeArrowheads="1"/>
          </p:cNvPicPr>
          <p:nvPr/>
        </p:nvPicPr>
        <p:blipFill>
          <a:blip r:embed="rId4" cstate="print">
            <a:duotone>
              <a:schemeClr val="accent4">
                <a:shade val="45000"/>
                <a:satMod val="135000"/>
              </a:schemeClr>
              <a:prstClr val="white"/>
            </a:duotone>
          </a:blip>
          <a:srcRect/>
          <a:stretch>
            <a:fillRect/>
          </a:stretch>
        </p:blipFill>
        <p:spPr bwMode="auto">
          <a:xfrm>
            <a:off x="5580063" y="4302125"/>
            <a:ext cx="650875" cy="1576388"/>
          </a:xfrm>
          <a:prstGeom prst="rect">
            <a:avLst/>
          </a:prstGeom>
          <a:noFill/>
          <a:ln w="9525">
            <a:noFill/>
            <a:miter lim="800000"/>
            <a:headEnd/>
            <a:tailEnd/>
          </a:ln>
        </p:spPr>
      </p:pic>
      <p:pic>
        <p:nvPicPr>
          <p:cNvPr id="26639" name="Picture 30" descr="i2K_closedCabinet"/>
          <p:cNvPicPr>
            <a:picLocks noChangeAspect="1" noChangeArrowheads="1"/>
          </p:cNvPicPr>
          <p:nvPr/>
        </p:nvPicPr>
        <p:blipFill>
          <a:blip r:embed="rId5" cstate="print">
            <a:duotone>
              <a:schemeClr val="accent4">
                <a:shade val="45000"/>
                <a:satMod val="135000"/>
              </a:schemeClr>
              <a:prstClr val="white"/>
            </a:duotone>
          </a:blip>
          <a:srcRect/>
          <a:stretch>
            <a:fillRect/>
          </a:stretch>
        </p:blipFill>
        <p:spPr bwMode="auto">
          <a:xfrm>
            <a:off x="5108575" y="4251325"/>
            <a:ext cx="698500" cy="1693863"/>
          </a:xfrm>
          <a:prstGeom prst="rect">
            <a:avLst/>
          </a:prstGeom>
          <a:noFill/>
          <a:ln w="9525">
            <a:noFill/>
            <a:miter lim="800000"/>
            <a:headEnd/>
            <a:tailEnd/>
          </a:ln>
        </p:spPr>
      </p:pic>
      <p:pic>
        <p:nvPicPr>
          <p:cNvPr id="26640" name="Picture 31" descr="i2K_closedCabinet"/>
          <p:cNvPicPr>
            <a:picLocks noChangeAspect="1" noChangeArrowheads="1"/>
          </p:cNvPicPr>
          <p:nvPr/>
        </p:nvPicPr>
        <p:blipFill>
          <a:blip r:embed="rId3" cstate="print">
            <a:duotone>
              <a:schemeClr val="accent4">
                <a:shade val="45000"/>
                <a:satMod val="135000"/>
              </a:schemeClr>
              <a:prstClr val="white"/>
            </a:duotone>
          </a:blip>
          <a:srcRect/>
          <a:stretch>
            <a:fillRect/>
          </a:stretch>
        </p:blipFill>
        <p:spPr bwMode="auto">
          <a:xfrm>
            <a:off x="4595813" y="4187825"/>
            <a:ext cx="755650" cy="1830388"/>
          </a:xfrm>
          <a:prstGeom prst="rect">
            <a:avLst/>
          </a:prstGeom>
          <a:noFill/>
          <a:ln w="9525">
            <a:noFill/>
            <a:miter lim="800000"/>
            <a:headEnd/>
            <a:tailEnd/>
          </a:ln>
        </p:spPr>
      </p:pic>
      <p:pic>
        <p:nvPicPr>
          <p:cNvPr id="26641" name="Picture 32" descr="i2K_closedCabinet"/>
          <p:cNvPicPr>
            <a:picLocks noChangeAspect="1" noChangeArrowheads="1"/>
          </p:cNvPicPr>
          <p:nvPr/>
        </p:nvPicPr>
        <p:blipFill>
          <a:blip r:embed="rId3" cstate="print">
            <a:duotone>
              <a:schemeClr val="accent4">
                <a:shade val="45000"/>
                <a:satMod val="135000"/>
              </a:schemeClr>
              <a:prstClr val="white"/>
            </a:duotone>
          </a:blip>
          <a:srcRect/>
          <a:stretch>
            <a:fillRect/>
          </a:stretch>
        </p:blipFill>
        <p:spPr bwMode="auto">
          <a:xfrm>
            <a:off x="4038600" y="4114800"/>
            <a:ext cx="817563" cy="1984375"/>
          </a:xfrm>
          <a:prstGeom prst="rect">
            <a:avLst/>
          </a:prstGeom>
          <a:noFill/>
          <a:ln w="9525">
            <a:noFill/>
            <a:miter lim="800000"/>
            <a:headEnd/>
            <a:tailEnd/>
          </a:ln>
        </p:spPr>
      </p:pic>
      <p:sp>
        <p:nvSpPr>
          <p:cNvPr id="26646" name="TextBox 55"/>
          <p:cNvSpPr txBox="1">
            <a:spLocks noChangeArrowheads="1"/>
          </p:cNvSpPr>
          <p:nvPr/>
        </p:nvSpPr>
        <p:spPr bwMode="auto">
          <a:xfrm>
            <a:off x="210764" y="1371600"/>
            <a:ext cx="2303836" cy="1477328"/>
          </a:xfrm>
          <a:prstGeom prst="rect">
            <a:avLst/>
          </a:prstGeom>
          <a:solidFill>
            <a:schemeClr val="accent2">
              <a:lumMod val="75000"/>
            </a:schemeClr>
          </a:solidFill>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a:defRPr/>
            </a:pPr>
            <a:r>
              <a:rPr lang="en-US" b="1" u="sng" dirty="0"/>
              <a:t>Example:</a:t>
            </a:r>
          </a:p>
          <a:p>
            <a:pPr>
              <a:defRPr/>
            </a:pPr>
            <a:r>
              <a:rPr lang="en-US" dirty="0"/>
              <a:t>Initial Configuration</a:t>
            </a:r>
          </a:p>
          <a:p>
            <a:pPr>
              <a:buFont typeface="Arial" pitchFamily="34" charset="0"/>
              <a:buChar char="•"/>
              <a:defRPr/>
            </a:pPr>
            <a:r>
              <a:rPr lang="en-US" dirty="0"/>
              <a:t> 500 slots</a:t>
            </a:r>
          </a:p>
          <a:p>
            <a:pPr>
              <a:buFont typeface="Arial" pitchFamily="34" charset="0"/>
              <a:buChar char="•"/>
              <a:defRPr/>
            </a:pPr>
            <a:r>
              <a:rPr lang="en-US" dirty="0"/>
              <a:t> 8 LTO-5 drives</a:t>
            </a:r>
          </a:p>
          <a:p>
            <a:pPr>
              <a:buFont typeface="Arial" pitchFamily="34" charset="0"/>
              <a:buChar char="•"/>
              <a:defRPr/>
            </a:pPr>
            <a:r>
              <a:rPr lang="en-US" dirty="0"/>
              <a:t> 50% annual growth</a:t>
            </a:r>
          </a:p>
        </p:txBody>
      </p:sp>
      <p:pic>
        <p:nvPicPr>
          <p:cNvPr id="28686" name="Picture 33" descr="i2K_closedCabinet"/>
          <p:cNvPicPr>
            <a:picLocks noChangeAspect="1" noChangeArrowheads="1"/>
          </p:cNvPicPr>
          <p:nvPr/>
        </p:nvPicPr>
        <p:blipFill>
          <a:blip r:embed="rId3" cstate="print"/>
          <a:srcRect/>
          <a:stretch>
            <a:fillRect/>
          </a:stretch>
        </p:blipFill>
        <p:spPr bwMode="auto">
          <a:xfrm>
            <a:off x="6208713" y="1393825"/>
            <a:ext cx="882650" cy="2141538"/>
          </a:xfrm>
          <a:prstGeom prst="rect">
            <a:avLst/>
          </a:prstGeom>
          <a:noFill/>
          <a:ln w="9525">
            <a:noFill/>
            <a:miter lim="800000"/>
            <a:headEnd/>
            <a:tailEnd/>
          </a:ln>
        </p:spPr>
      </p:pic>
      <p:pic>
        <p:nvPicPr>
          <p:cNvPr id="28687" name="Picture 34" descr="Scalari2000_Hero"/>
          <p:cNvPicPr>
            <a:picLocks noChangeAspect="1" noChangeArrowheads="1"/>
          </p:cNvPicPr>
          <p:nvPr/>
        </p:nvPicPr>
        <p:blipFill>
          <a:blip r:embed="rId6" cstate="print"/>
          <a:srcRect/>
          <a:stretch>
            <a:fillRect/>
          </a:stretch>
        </p:blipFill>
        <p:spPr bwMode="auto">
          <a:xfrm>
            <a:off x="5562600" y="1295400"/>
            <a:ext cx="1014413" cy="2414588"/>
          </a:xfrm>
          <a:prstGeom prst="rect">
            <a:avLst/>
          </a:prstGeom>
          <a:noFill/>
          <a:ln w="9525">
            <a:noFill/>
            <a:miter lim="800000"/>
            <a:headEnd/>
            <a:tailEnd/>
          </a:ln>
        </p:spPr>
      </p:pic>
      <p:sp>
        <p:nvSpPr>
          <p:cNvPr id="28688" name="TextBox 23"/>
          <p:cNvSpPr txBox="1">
            <a:spLocks noChangeArrowheads="1"/>
          </p:cNvSpPr>
          <p:nvPr/>
        </p:nvSpPr>
        <p:spPr bwMode="auto">
          <a:xfrm>
            <a:off x="5662613" y="914400"/>
            <a:ext cx="1255712" cy="338138"/>
          </a:xfrm>
          <a:prstGeom prst="rect">
            <a:avLst/>
          </a:prstGeom>
          <a:noFill/>
          <a:ln w="9525">
            <a:noFill/>
            <a:miter lim="800000"/>
            <a:headEnd/>
            <a:tailEnd/>
          </a:ln>
        </p:spPr>
        <p:txBody>
          <a:bodyPr wrap="none">
            <a:spAutoFit/>
          </a:bodyPr>
          <a:lstStyle/>
          <a:p>
            <a:r>
              <a:rPr lang="en-US" sz="1600"/>
              <a:t>Initial Install</a:t>
            </a:r>
          </a:p>
        </p:txBody>
      </p:sp>
      <p:sp>
        <p:nvSpPr>
          <p:cNvPr id="35" name="TextBox 34"/>
          <p:cNvSpPr txBox="1">
            <a:spLocks noChangeArrowheads="1"/>
          </p:cNvSpPr>
          <p:nvPr/>
        </p:nvSpPr>
        <p:spPr bwMode="auto">
          <a:xfrm>
            <a:off x="6881813" y="1066800"/>
            <a:ext cx="769937" cy="338138"/>
          </a:xfrm>
          <a:prstGeom prst="rect">
            <a:avLst/>
          </a:prstGeom>
          <a:noFill/>
          <a:ln w="9525">
            <a:noFill/>
            <a:miter lim="800000"/>
            <a:headEnd/>
            <a:tailEnd/>
          </a:ln>
        </p:spPr>
        <p:txBody>
          <a:bodyPr wrap="none">
            <a:spAutoFit/>
          </a:bodyPr>
          <a:lstStyle/>
          <a:p>
            <a:r>
              <a:rPr lang="en-US" sz="1600">
                <a:solidFill>
                  <a:schemeClr val="tx2"/>
                </a:solidFill>
              </a:rPr>
              <a:t>Year 2</a:t>
            </a:r>
          </a:p>
        </p:txBody>
      </p:sp>
      <p:sp>
        <p:nvSpPr>
          <p:cNvPr id="37" name="TextBox 36"/>
          <p:cNvSpPr txBox="1"/>
          <p:nvPr/>
        </p:nvSpPr>
        <p:spPr>
          <a:xfrm>
            <a:off x="7483475" y="1219200"/>
            <a:ext cx="769938" cy="338138"/>
          </a:xfrm>
          <a:prstGeom prst="rect">
            <a:avLst/>
          </a:prstGeom>
          <a:noFill/>
        </p:spPr>
        <p:txBody>
          <a:bodyPr wrap="none">
            <a:spAutoFit/>
          </a:bodyPr>
          <a:lstStyle/>
          <a:p>
            <a:pPr>
              <a:defRPr/>
            </a:pPr>
            <a:r>
              <a:rPr lang="en-US" sz="1600" dirty="0">
                <a:solidFill>
                  <a:schemeClr val="accent2">
                    <a:lumMod val="75000"/>
                  </a:schemeClr>
                </a:solidFill>
                <a:cs typeface="+mn-cs"/>
              </a:rPr>
              <a:t>Year 3</a:t>
            </a:r>
          </a:p>
        </p:txBody>
      </p:sp>
      <p:sp>
        <p:nvSpPr>
          <p:cNvPr id="28691" name="TextBox 38"/>
          <p:cNvSpPr txBox="1">
            <a:spLocks noChangeArrowheads="1"/>
          </p:cNvSpPr>
          <p:nvPr/>
        </p:nvSpPr>
        <p:spPr bwMode="auto">
          <a:xfrm>
            <a:off x="3352800" y="1792288"/>
            <a:ext cx="2209800" cy="646112"/>
          </a:xfrm>
          <a:prstGeom prst="rect">
            <a:avLst/>
          </a:prstGeom>
          <a:noFill/>
          <a:ln w="9525">
            <a:noFill/>
            <a:miter lim="800000"/>
            <a:headEnd/>
            <a:tailEnd/>
          </a:ln>
        </p:spPr>
        <p:txBody>
          <a:bodyPr>
            <a:spAutoFit/>
          </a:bodyPr>
          <a:lstStyle/>
          <a:p>
            <a:r>
              <a:rPr lang="en-US" b="1"/>
              <a:t>Standard Capacity on Demand Model</a:t>
            </a:r>
          </a:p>
        </p:txBody>
      </p:sp>
      <p:pic>
        <p:nvPicPr>
          <p:cNvPr id="46" name="Picture 29" descr="i2K_closedCabinet"/>
          <p:cNvPicPr>
            <a:picLocks noChangeAspect="1" noChangeArrowheads="1"/>
          </p:cNvPicPr>
          <p:nvPr/>
        </p:nvPicPr>
        <p:blipFill>
          <a:blip r:embed="rId4" cstate="print">
            <a:duotone>
              <a:schemeClr val="accent4">
                <a:shade val="45000"/>
                <a:satMod val="135000"/>
              </a:schemeClr>
              <a:prstClr val="white"/>
            </a:duotone>
          </a:blip>
          <a:srcRect/>
          <a:stretch>
            <a:fillRect/>
          </a:stretch>
        </p:blipFill>
        <p:spPr bwMode="auto">
          <a:xfrm>
            <a:off x="5556250" y="4305300"/>
            <a:ext cx="650875" cy="1576388"/>
          </a:xfrm>
          <a:prstGeom prst="rect">
            <a:avLst/>
          </a:prstGeom>
          <a:noFill/>
          <a:ln w="9525">
            <a:noFill/>
            <a:miter lim="800000"/>
            <a:headEnd/>
            <a:tailEnd/>
          </a:ln>
        </p:spPr>
      </p:pic>
      <p:pic>
        <p:nvPicPr>
          <p:cNvPr id="47" name="Picture 30" descr="i2K_closedCabinet"/>
          <p:cNvPicPr>
            <a:picLocks noChangeAspect="1" noChangeArrowheads="1"/>
          </p:cNvPicPr>
          <p:nvPr/>
        </p:nvPicPr>
        <p:blipFill>
          <a:blip r:embed="rId5" cstate="print">
            <a:duotone>
              <a:schemeClr val="accent4">
                <a:shade val="45000"/>
                <a:satMod val="135000"/>
              </a:schemeClr>
              <a:prstClr val="white"/>
            </a:duotone>
          </a:blip>
          <a:srcRect/>
          <a:stretch>
            <a:fillRect/>
          </a:stretch>
        </p:blipFill>
        <p:spPr bwMode="auto">
          <a:xfrm>
            <a:off x="5084762" y="4254500"/>
            <a:ext cx="698500" cy="1693863"/>
          </a:xfrm>
          <a:prstGeom prst="rect">
            <a:avLst/>
          </a:prstGeom>
          <a:noFill/>
          <a:ln w="9525">
            <a:noFill/>
            <a:miter lim="800000"/>
            <a:headEnd/>
            <a:tailEnd/>
          </a:ln>
        </p:spPr>
      </p:pic>
      <p:pic>
        <p:nvPicPr>
          <p:cNvPr id="48" name="Picture 31" descr="i2K_closedCabinet"/>
          <p:cNvPicPr>
            <a:picLocks noChangeAspect="1" noChangeArrowheads="1"/>
          </p:cNvPicPr>
          <p:nvPr/>
        </p:nvPicPr>
        <p:blipFill>
          <a:blip r:embed="rId3" cstate="print"/>
          <a:srcRect/>
          <a:stretch>
            <a:fillRect/>
          </a:stretch>
        </p:blipFill>
        <p:spPr bwMode="auto">
          <a:xfrm>
            <a:off x="4572000" y="4191000"/>
            <a:ext cx="755650" cy="1830388"/>
          </a:xfrm>
          <a:prstGeom prst="rect">
            <a:avLst/>
          </a:prstGeom>
          <a:noFill/>
          <a:ln w="9525">
            <a:noFill/>
            <a:miter lim="800000"/>
            <a:headEnd/>
            <a:tailEnd/>
          </a:ln>
        </p:spPr>
      </p:pic>
      <p:pic>
        <p:nvPicPr>
          <p:cNvPr id="40" name="Picture 29" descr="i2K_closedCabinet"/>
          <p:cNvPicPr>
            <a:picLocks noChangeAspect="1" noChangeArrowheads="1"/>
          </p:cNvPicPr>
          <p:nvPr/>
        </p:nvPicPr>
        <p:blipFill>
          <a:blip r:embed="rId4" cstate="print">
            <a:duotone>
              <a:schemeClr val="accent4">
                <a:shade val="45000"/>
                <a:satMod val="135000"/>
              </a:schemeClr>
              <a:prstClr val="white"/>
            </a:duotone>
          </a:blip>
          <a:srcRect/>
          <a:stretch>
            <a:fillRect/>
          </a:stretch>
        </p:blipFill>
        <p:spPr bwMode="auto">
          <a:xfrm>
            <a:off x="5580063" y="4302125"/>
            <a:ext cx="650875" cy="1576388"/>
          </a:xfrm>
          <a:prstGeom prst="rect">
            <a:avLst/>
          </a:prstGeom>
          <a:noFill/>
          <a:ln w="9525">
            <a:noFill/>
            <a:miter lim="800000"/>
            <a:headEnd/>
            <a:tailEnd/>
          </a:ln>
        </p:spPr>
      </p:pic>
      <p:pic>
        <p:nvPicPr>
          <p:cNvPr id="42" name="Picture 30" descr="i2K_closedCabinet"/>
          <p:cNvPicPr>
            <a:picLocks noChangeAspect="1" noChangeArrowheads="1"/>
          </p:cNvPicPr>
          <p:nvPr/>
        </p:nvPicPr>
        <p:blipFill>
          <a:blip r:embed="rId5" cstate="print">
            <a:duotone>
              <a:schemeClr val="accent4">
                <a:shade val="45000"/>
                <a:satMod val="135000"/>
              </a:schemeClr>
              <a:prstClr val="white"/>
            </a:duotone>
          </a:blip>
          <a:srcRect/>
          <a:stretch>
            <a:fillRect/>
          </a:stretch>
        </p:blipFill>
        <p:spPr bwMode="auto">
          <a:xfrm>
            <a:off x="5108575" y="4251325"/>
            <a:ext cx="698500" cy="1693863"/>
          </a:xfrm>
          <a:prstGeom prst="rect">
            <a:avLst/>
          </a:prstGeom>
          <a:noFill/>
          <a:ln w="9525">
            <a:noFill/>
            <a:miter lim="800000"/>
            <a:headEnd/>
            <a:tailEnd/>
          </a:ln>
        </p:spPr>
      </p:pic>
      <p:pic>
        <p:nvPicPr>
          <p:cNvPr id="44" name="Picture 31" descr="i2K_closedCabinet"/>
          <p:cNvPicPr>
            <a:picLocks noChangeAspect="1" noChangeArrowheads="1"/>
          </p:cNvPicPr>
          <p:nvPr/>
        </p:nvPicPr>
        <p:blipFill>
          <a:blip r:embed="rId3" cstate="print">
            <a:duotone>
              <a:schemeClr val="accent4">
                <a:shade val="45000"/>
                <a:satMod val="135000"/>
              </a:schemeClr>
              <a:prstClr val="white"/>
            </a:duotone>
          </a:blip>
          <a:srcRect/>
          <a:stretch>
            <a:fillRect/>
          </a:stretch>
        </p:blipFill>
        <p:spPr bwMode="auto">
          <a:xfrm>
            <a:off x="4595813" y="4187825"/>
            <a:ext cx="755650" cy="1830388"/>
          </a:xfrm>
          <a:prstGeom prst="rect">
            <a:avLst/>
          </a:prstGeom>
          <a:noFill/>
          <a:ln w="9525">
            <a:noFill/>
            <a:miter lim="800000"/>
            <a:headEnd/>
            <a:tailEnd/>
          </a:ln>
        </p:spPr>
      </p:pic>
      <p:pic>
        <p:nvPicPr>
          <p:cNvPr id="45" name="Picture 32" descr="i2K_closedCabinet"/>
          <p:cNvPicPr>
            <a:picLocks noChangeAspect="1" noChangeArrowheads="1"/>
          </p:cNvPicPr>
          <p:nvPr/>
        </p:nvPicPr>
        <p:blipFill>
          <a:blip r:embed="rId3" cstate="print"/>
          <a:srcRect/>
          <a:stretch>
            <a:fillRect/>
          </a:stretch>
        </p:blipFill>
        <p:spPr bwMode="auto">
          <a:xfrm>
            <a:off x="4038600" y="4114800"/>
            <a:ext cx="817563" cy="1984375"/>
          </a:xfrm>
          <a:prstGeom prst="rect">
            <a:avLst/>
          </a:prstGeom>
          <a:noFill/>
          <a:ln w="9525">
            <a:noFill/>
            <a:miter lim="800000"/>
            <a:headEnd/>
            <a:tailEnd/>
          </a:ln>
        </p:spPr>
      </p:pic>
      <p:pic>
        <p:nvPicPr>
          <p:cNvPr id="26642" name="Picture 33" descr="i2K_closedCabinet"/>
          <p:cNvPicPr>
            <a:picLocks noChangeAspect="1" noChangeArrowheads="1"/>
          </p:cNvPicPr>
          <p:nvPr/>
        </p:nvPicPr>
        <p:blipFill>
          <a:blip r:embed="rId3" cstate="print"/>
          <a:srcRect/>
          <a:stretch>
            <a:fillRect/>
          </a:stretch>
        </p:blipFill>
        <p:spPr bwMode="auto">
          <a:xfrm>
            <a:off x="3441700" y="4038600"/>
            <a:ext cx="882650" cy="2141538"/>
          </a:xfrm>
          <a:prstGeom prst="rect">
            <a:avLst/>
          </a:prstGeom>
          <a:noFill/>
          <a:ln w="9525">
            <a:noFill/>
            <a:miter lim="800000"/>
            <a:headEnd/>
            <a:tailEnd/>
          </a:ln>
        </p:spPr>
      </p:pic>
      <p:pic>
        <p:nvPicPr>
          <p:cNvPr id="26643" name="Picture 34" descr="Scalari2000_Hero"/>
          <p:cNvPicPr>
            <a:picLocks noChangeAspect="1" noChangeArrowheads="1"/>
          </p:cNvPicPr>
          <p:nvPr/>
        </p:nvPicPr>
        <p:blipFill>
          <a:blip r:embed="rId6" cstate="print"/>
          <a:srcRect/>
          <a:stretch>
            <a:fillRect/>
          </a:stretch>
        </p:blipFill>
        <p:spPr bwMode="auto">
          <a:xfrm>
            <a:off x="2778125" y="3946525"/>
            <a:ext cx="1014413" cy="2414588"/>
          </a:xfrm>
          <a:prstGeom prst="rect">
            <a:avLst/>
          </a:prstGeom>
          <a:noFill/>
          <a:ln w="9525">
            <a:noFill/>
            <a:miter lim="800000"/>
            <a:headEnd/>
            <a:tailEnd/>
          </a:ln>
        </p:spPr>
      </p:pic>
      <p:sp>
        <p:nvSpPr>
          <p:cNvPr id="57" name="TextBox 55"/>
          <p:cNvSpPr txBox="1">
            <a:spLocks noChangeArrowheads="1"/>
          </p:cNvSpPr>
          <p:nvPr/>
        </p:nvSpPr>
        <p:spPr bwMode="auto">
          <a:xfrm>
            <a:off x="6400800" y="4267200"/>
            <a:ext cx="2660904" cy="1477328"/>
          </a:xfrm>
          <a:prstGeom prst="rect">
            <a:avLst/>
          </a:prstGeom>
          <a:solidFill>
            <a:schemeClr val="accent2">
              <a:lumMod val="75000"/>
            </a:schemeClr>
          </a:solidFill>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r>
              <a:rPr lang="en-US" b="1" u="sng" dirty="0"/>
              <a:t>Benefits:</a:t>
            </a:r>
          </a:p>
          <a:p>
            <a:pPr marL="168275" indent="-168275">
              <a:buFont typeface="Arial" pitchFamily="34" charset="0"/>
              <a:buChar char="•"/>
              <a:defRPr/>
            </a:pPr>
            <a:r>
              <a:rPr lang="en-US" dirty="0"/>
              <a:t>Grow via SW keys</a:t>
            </a:r>
          </a:p>
          <a:p>
            <a:pPr marL="168275" indent="-168275">
              <a:buFont typeface="Arial" pitchFamily="34" charset="0"/>
              <a:buChar char="•"/>
              <a:defRPr/>
            </a:pPr>
            <a:r>
              <a:rPr lang="en-US" dirty="0"/>
              <a:t>Non-disruptive growth</a:t>
            </a:r>
          </a:p>
          <a:p>
            <a:pPr marL="168275" indent="-168275">
              <a:buFont typeface="Arial" pitchFamily="34" charset="0"/>
              <a:buChar char="•"/>
              <a:defRPr/>
            </a:pPr>
            <a:r>
              <a:rPr lang="en-US" dirty="0"/>
              <a:t>Avoid administrative processes</a:t>
            </a:r>
          </a:p>
        </p:txBody>
      </p:sp>
      <p:sp>
        <p:nvSpPr>
          <p:cNvPr id="58" name="TextBox 57"/>
          <p:cNvSpPr txBox="1"/>
          <p:nvPr/>
        </p:nvSpPr>
        <p:spPr>
          <a:xfrm>
            <a:off x="4710113" y="3917950"/>
            <a:ext cx="769937" cy="338138"/>
          </a:xfrm>
          <a:prstGeom prst="rect">
            <a:avLst/>
          </a:prstGeom>
          <a:noFill/>
        </p:spPr>
        <p:txBody>
          <a:bodyPr wrap="none">
            <a:spAutoFit/>
          </a:bodyPr>
          <a:lstStyle/>
          <a:p>
            <a:pPr>
              <a:defRPr/>
            </a:pPr>
            <a:r>
              <a:rPr lang="en-US" sz="1600" dirty="0">
                <a:solidFill>
                  <a:schemeClr val="accent2">
                    <a:lumMod val="75000"/>
                  </a:schemeClr>
                </a:solidFill>
                <a:cs typeface="+mn-cs"/>
              </a:rPr>
              <a:t>Year 3</a:t>
            </a:r>
          </a:p>
        </p:txBody>
      </p:sp>
      <p:sp>
        <p:nvSpPr>
          <p:cNvPr id="59" name="TextBox 58"/>
          <p:cNvSpPr txBox="1">
            <a:spLocks noChangeArrowheads="1"/>
          </p:cNvSpPr>
          <p:nvPr/>
        </p:nvSpPr>
        <p:spPr bwMode="auto">
          <a:xfrm>
            <a:off x="4122738" y="3751263"/>
            <a:ext cx="769937" cy="338137"/>
          </a:xfrm>
          <a:prstGeom prst="rect">
            <a:avLst/>
          </a:prstGeom>
          <a:noFill/>
          <a:ln w="9525">
            <a:noFill/>
            <a:miter lim="800000"/>
            <a:headEnd/>
            <a:tailEnd/>
          </a:ln>
        </p:spPr>
        <p:txBody>
          <a:bodyPr wrap="none">
            <a:spAutoFit/>
          </a:bodyPr>
          <a:lstStyle/>
          <a:p>
            <a:r>
              <a:rPr lang="en-US" sz="1600">
                <a:solidFill>
                  <a:schemeClr val="tx2"/>
                </a:solidFill>
              </a:rPr>
              <a:t>Year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1+#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6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6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6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6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663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663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664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6641"/>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par>
                          <p:cTn id="59" fill="hold">
                            <p:stCondLst>
                              <p:cond delay="0"/>
                            </p:stCondLst>
                            <p:childTnLst>
                              <p:par>
                                <p:cTn id="60" presetID="6" presetClass="emph" presetSubtype="0" autoRev="1" fill="hold" nodeType="afterEffect">
                                  <p:stCondLst>
                                    <p:cond delay="0"/>
                                  </p:stCondLst>
                                  <p:childTnLst>
                                    <p:animScale>
                                      <p:cBhvr>
                                        <p:cTn id="61" dur="1000" fill="hold"/>
                                        <p:tgtEl>
                                          <p:spTgt spid="45"/>
                                        </p:tgtEl>
                                      </p:cBhvr>
                                      <p:by x="150000" y="150000"/>
                                    </p:animScale>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40"/>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42"/>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4"/>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46"/>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7"/>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48"/>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58"/>
                                        </p:tgtEl>
                                        <p:attrNameLst>
                                          <p:attrName>style.visibility</p:attrName>
                                        </p:attrNameLst>
                                      </p:cBhvr>
                                      <p:to>
                                        <p:strVal val="visible"/>
                                      </p:to>
                                    </p:set>
                                  </p:childTnLst>
                                </p:cTn>
                              </p:par>
                            </p:childTnLst>
                          </p:cTn>
                        </p:par>
                        <p:par>
                          <p:cTn id="78" fill="hold">
                            <p:stCondLst>
                              <p:cond delay="0"/>
                            </p:stCondLst>
                            <p:childTnLst>
                              <p:par>
                                <p:cTn id="79" presetID="6" presetClass="emph" presetSubtype="0" autoRev="1" fill="hold" nodeType="afterEffect">
                                  <p:stCondLst>
                                    <p:cond delay="0"/>
                                  </p:stCondLst>
                                  <p:childTnLst>
                                    <p:animScale>
                                      <p:cBhvr>
                                        <p:cTn id="80" dur="1000" fill="hold"/>
                                        <p:tgtEl>
                                          <p:spTgt spid="48"/>
                                        </p:tgtEl>
                                      </p:cBhvr>
                                      <p:by x="150000" y="150000"/>
                                    </p:animScale>
                                  </p:childTnLst>
                                </p:cTn>
                              </p:par>
                            </p:childTnLst>
                          </p:cTn>
                        </p:par>
                        <p:par>
                          <p:cTn id="81" fill="hold">
                            <p:stCondLst>
                              <p:cond delay="2000"/>
                            </p:stCondLst>
                            <p:childTnLst>
                              <p:par>
                                <p:cTn id="82" presetID="1" presetClass="entr" presetSubtype="0" fill="hold" nodeType="afterEffect">
                                  <p:stCondLst>
                                    <p:cond delay="0"/>
                                  </p:stCondLst>
                                  <p:childTnLst>
                                    <p:set>
                                      <p:cBhvr>
                                        <p:cTn id="83"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P spid="35" grpId="0"/>
      <p:bldP spid="37" grpId="0"/>
      <p:bldP spid="58" grpId="0"/>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6"/>
          <p:cNvSpPr>
            <a:spLocks noGrp="1" noChangeArrowheads="1"/>
          </p:cNvSpPr>
          <p:nvPr>
            <p:ph type="ctrTitle" idx="4294967295"/>
          </p:nvPr>
        </p:nvSpPr>
        <p:spPr>
          <a:xfrm>
            <a:off x="304800" y="2438400"/>
            <a:ext cx="8534400" cy="685800"/>
          </a:xfrm>
        </p:spPr>
        <p:txBody>
          <a:bodyPr/>
          <a:lstStyle/>
          <a:p>
            <a:pPr eaLnBrk="1" hangingPunct="1"/>
            <a:r>
              <a:rPr lang="en-US" sz="2800" smtClean="0"/>
              <a:t>Gen 2 Dual Robot Hardware Overview</a:t>
            </a:r>
          </a:p>
        </p:txBody>
      </p:sp>
      <p:sp>
        <p:nvSpPr>
          <p:cNvPr id="30722" name="Rectangle 8"/>
          <p:cNvSpPr>
            <a:spLocks noGrp="1" noChangeArrowheads="1"/>
          </p:cNvSpPr>
          <p:nvPr>
            <p:ph type="subTitle" idx="4294967295"/>
          </p:nvPr>
        </p:nvSpPr>
        <p:spPr>
          <a:xfrm>
            <a:off x="304800" y="3124200"/>
            <a:ext cx="8534400" cy="336550"/>
          </a:xfrm>
        </p:spPr>
        <p:txBody>
          <a:bodyPr>
            <a:spAutoFit/>
          </a:bodyPr>
          <a:lstStyle/>
          <a:p>
            <a:pPr marL="0" indent="0" eaLnBrk="1" hangingPunct="1">
              <a:buFontTx/>
              <a:buNone/>
            </a:pPr>
            <a:r>
              <a:rPr lang="en-US" sz="1600" b="1" smtClean="0">
                <a:solidFill>
                  <a:srgbClr val="666666"/>
                </a:solidFill>
              </a:rPr>
              <a:t>Presented by Rob Yang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p:txBody>
          <a:bodyPr/>
          <a:lstStyle/>
          <a:p>
            <a:r>
              <a:rPr lang="en-US" smtClean="0"/>
              <a:t>Gen 2 Dual-Robot Libraries</a:t>
            </a:r>
          </a:p>
        </p:txBody>
      </p:sp>
      <p:sp>
        <p:nvSpPr>
          <p:cNvPr id="31746" name="Rectangle 3"/>
          <p:cNvSpPr>
            <a:spLocks noGrp="1" noChangeArrowheads="1"/>
          </p:cNvSpPr>
          <p:nvPr>
            <p:ph type="body" idx="4294967295"/>
          </p:nvPr>
        </p:nvSpPr>
        <p:spPr>
          <a:xfrm>
            <a:off x="4267200" y="1219200"/>
            <a:ext cx="4724400" cy="4800600"/>
          </a:xfrm>
        </p:spPr>
        <p:txBody>
          <a:bodyPr/>
          <a:lstStyle/>
          <a:p>
            <a:r>
              <a:rPr lang="en-US" smtClean="0"/>
              <a:t>Available December 19, 2011</a:t>
            </a:r>
          </a:p>
          <a:p>
            <a:endParaRPr lang="en-US" smtClean="0"/>
          </a:p>
          <a:p>
            <a:r>
              <a:rPr lang="en-US" smtClean="0"/>
              <a:t>New Installations</a:t>
            </a:r>
          </a:p>
          <a:p>
            <a:endParaRPr lang="en-US" smtClean="0"/>
          </a:p>
          <a:p>
            <a:r>
              <a:rPr lang="en-US" smtClean="0"/>
              <a:t>Upgrades from Gen 1 single robot libraries</a:t>
            </a:r>
          </a:p>
          <a:p>
            <a:endParaRPr lang="en-US" smtClean="0"/>
          </a:p>
        </p:txBody>
      </p:sp>
      <p:pic>
        <p:nvPicPr>
          <p:cNvPr id="31747" name="Picture 4" descr="Temp-PM_CM_24"/>
          <p:cNvPicPr>
            <a:picLocks noChangeAspect="1" noChangeArrowheads="1"/>
          </p:cNvPicPr>
          <p:nvPr/>
        </p:nvPicPr>
        <p:blipFill>
          <a:blip r:embed="rId3" cstate="print"/>
          <a:srcRect/>
          <a:stretch>
            <a:fillRect/>
          </a:stretch>
        </p:blipFill>
        <p:spPr bwMode="auto">
          <a:xfrm>
            <a:off x="381000" y="838200"/>
            <a:ext cx="3652838"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idx="4294967295"/>
          </p:nvPr>
        </p:nvSpPr>
        <p:spPr/>
        <p:txBody>
          <a:bodyPr/>
          <a:lstStyle/>
          <a:p>
            <a:r>
              <a:rPr lang="en-US" smtClean="0"/>
              <a:t>Gen 2 Single-Robot Libraries</a:t>
            </a:r>
          </a:p>
        </p:txBody>
      </p:sp>
      <p:sp>
        <p:nvSpPr>
          <p:cNvPr id="33794" name="Rectangle 3"/>
          <p:cNvSpPr>
            <a:spLocks noGrp="1" noChangeArrowheads="1"/>
          </p:cNvSpPr>
          <p:nvPr>
            <p:ph type="body" idx="4294967295"/>
          </p:nvPr>
        </p:nvSpPr>
        <p:spPr/>
        <p:txBody>
          <a:bodyPr/>
          <a:lstStyle/>
          <a:p>
            <a:r>
              <a:rPr lang="en-US" smtClean="0"/>
              <a:t>Gen 2 single-robot libraries </a:t>
            </a:r>
            <a:r>
              <a:rPr lang="en-US" b="1" smtClean="0"/>
              <a:t>NOT</a:t>
            </a:r>
            <a:r>
              <a:rPr lang="en-US" smtClean="0"/>
              <a:t> available until April 2012</a:t>
            </a:r>
          </a:p>
          <a:p>
            <a:endParaRPr lang="en-US" smtClean="0"/>
          </a:p>
          <a:p>
            <a:r>
              <a:rPr lang="en-US" smtClean="0"/>
              <a:t>From Dec 2011 to April 2012, Quantum selling both:</a:t>
            </a:r>
          </a:p>
          <a:p>
            <a:pPr lvl="1"/>
            <a:r>
              <a:rPr lang="en-US" smtClean="0"/>
              <a:t>Gen 2 dual robot libraries</a:t>
            </a:r>
          </a:p>
          <a:p>
            <a:pPr lvl="1"/>
            <a:r>
              <a:rPr lang="en-US" smtClean="0"/>
              <a:t>Gen 1 single robot libraries</a:t>
            </a:r>
          </a:p>
          <a:p>
            <a:pPr lvl="1"/>
            <a:endParaRPr lang="en-US" smtClean="0"/>
          </a:p>
          <a:p>
            <a:pPr lvl="1"/>
            <a:endParaRPr lang="en-US" smtClean="0"/>
          </a:p>
          <a:p>
            <a:endParaRPr lang="en-US"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idx="4294967295"/>
          </p:nvPr>
        </p:nvSpPr>
        <p:spPr/>
        <p:txBody>
          <a:bodyPr/>
          <a:lstStyle/>
          <a:p>
            <a:r>
              <a:rPr lang="en-US" smtClean="0"/>
              <a:t>Parking Modules</a:t>
            </a:r>
          </a:p>
        </p:txBody>
      </p:sp>
      <p:sp>
        <p:nvSpPr>
          <p:cNvPr id="35842" name="Rectangle 3"/>
          <p:cNvSpPr>
            <a:spLocks noGrp="1" noChangeArrowheads="1"/>
          </p:cNvSpPr>
          <p:nvPr>
            <p:ph type="body" idx="4294967295"/>
          </p:nvPr>
        </p:nvSpPr>
        <p:spPr>
          <a:xfrm>
            <a:off x="5257800" y="1447800"/>
            <a:ext cx="3733800" cy="4724400"/>
          </a:xfrm>
        </p:spPr>
        <p:txBody>
          <a:bodyPr/>
          <a:lstStyle/>
          <a:p>
            <a:r>
              <a:rPr lang="en-US" smtClean="0"/>
              <a:t>New for Gen 2 dual robotics</a:t>
            </a:r>
          </a:p>
          <a:p>
            <a:endParaRPr lang="en-US" smtClean="0"/>
          </a:p>
          <a:p>
            <a:r>
              <a:rPr lang="en-US" smtClean="0"/>
              <a:t>Provide “parking areas” for robots</a:t>
            </a:r>
          </a:p>
          <a:p>
            <a:endParaRPr lang="en-US" smtClean="0"/>
          </a:p>
        </p:txBody>
      </p:sp>
      <p:pic>
        <p:nvPicPr>
          <p:cNvPr id="35843" name="Picture 5" descr="i6k_3U_BaseUnit_wCallouts"/>
          <p:cNvPicPr>
            <a:picLocks noChangeAspect="1" noChangeArrowheads="1"/>
          </p:cNvPicPr>
          <p:nvPr/>
        </p:nvPicPr>
        <p:blipFill>
          <a:blip r:embed="rId3" cstate="print"/>
          <a:srcRect/>
          <a:stretch>
            <a:fillRect/>
          </a:stretch>
        </p:blipFill>
        <p:spPr bwMode="auto">
          <a:xfrm>
            <a:off x="152400" y="1143000"/>
            <a:ext cx="48895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idx="4294967295"/>
          </p:nvPr>
        </p:nvSpPr>
        <p:spPr/>
        <p:txBody>
          <a:bodyPr/>
          <a:lstStyle/>
          <a:p>
            <a:r>
              <a:rPr lang="en-US" smtClean="0"/>
              <a:t>Left Parking Module</a:t>
            </a:r>
          </a:p>
        </p:txBody>
      </p:sp>
      <p:pic>
        <p:nvPicPr>
          <p:cNvPr id="37890" name="Picture 5" descr="i6k_PPT_LPM_DoorOpenLighter"/>
          <p:cNvPicPr>
            <a:picLocks noChangeAspect="1" noChangeArrowheads="1"/>
          </p:cNvPicPr>
          <p:nvPr/>
        </p:nvPicPr>
        <p:blipFill>
          <a:blip r:embed="rId3" cstate="print"/>
          <a:srcRect/>
          <a:stretch>
            <a:fillRect/>
          </a:stretch>
        </p:blipFill>
        <p:spPr bwMode="auto">
          <a:xfrm>
            <a:off x="0" y="838200"/>
            <a:ext cx="9144000" cy="5486400"/>
          </a:xfrm>
          <a:prstGeom prst="rect">
            <a:avLst/>
          </a:prstGeom>
          <a:noFill/>
          <a:ln w="9525">
            <a:noFill/>
            <a:miter lim="800000"/>
            <a:headEnd/>
            <a:tailEnd/>
          </a:ln>
        </p:spPr>
      </p:pic>
      <p:sp>
        <p:nvSpPr>
          <p:cNvPr id="37891" name="Rectangle 3"/>
          <p:cNvSpPr>
            <a:spLocks noGrp="1" noChangeArrowheads="1"/>
          </p:cNvSpPr>
          <p:nvPr>
            <p:ph type="body" idx="4294967295"/>
          </p:nvPr>
        </p:nvSpPr>
        <p:spPr>
          <a:xfrm>
            <a:off x="228600" y="914400"/>
            <a:ext cx="4800600" cy="5257800"/>
          </a:xfrm>
        </p:spPr>
        <p:txBody>
          <a:bodyPr/>
          <a:lstStyle/>
          <a:p>
            <a:r>
              <a:rPr lang="en-US" sz="2000" smtClean="0"/>
              <a:t>Same footprint as expansion </a:t>
            </a:r>
            <a:br>
              <a:rPr lang="en-US" sz="2000" smtClean="0"/>
            </a:br>
            <a:r>
              <a:rPr lang="en-US" sz="2000" smtClean="0"/>
              <a:t>module</a:t>
            </a:r>
          </a:p>
          <a:p>
            <a:endParaRPr lang="en-US" sz="2000" smtClean="0"/>
          </a:p>
          <a:p>
            <a:r>
              <a:rPr lang="en-US" sz="2000" smtClean="0"/>
              <a:t>Module position 0 (zero)</a:t>
            </a:r>
          </a:p>
          <a:p>
            <a:endParaRPr lang="en-US" sz="2000" smtClean="0"/>
          </a:p>
          <a:p>
            <a:r>
              <a:rPr lang="en-US" sz="2000" smtClean="0">
                <a:solidFill>
                  <a:schemeClr val="accent1"/>
                </a:solidFill>
              </a:rPr>
              <a:t>Yes:</a:t>
            </a:r>
            <a:r>
              <a:rPr lang="en-US" sz="2000" smtClean="0"/>
              <a:t> storage slots</a:t>
            </a:r>
          </a:p>
          <a:p>
            <a:endParaRPr lang="en-US" sz="2000" smtClean="0"/>
          </a:p>
          <a:p>
            <a:r>
              <a:rPr lang="en-US" sz="2000" smtClean="0">
                <a:solidFill>
                  <a:schemeClr val="accent1"/>
                </a:solidFill>
              </a:rPr>
              <a:t>No:</a:t>
            </a:r>
            <a:r>
              <a:rPr lang="en-US" sz="2000" smtClean="0"/>
              <a:t> drives</a:t>
            </a:r>
          </a:p>
          <a:p>
            <a:endParaRPr lang="en-US" sz="2000" smtClean="0"/>
          </a:p>
          <a:p>
            <a:r>
              <a:rPr lang="en-US" sz="2000" smtClean="0">
                <a:solidFill>
                  <a:schemeClr val="accent1"/>
                </a:solidFill>
              </a:rPr>
              <a:t>No:</a:t>
            </a:r>
            <a:r>
              <a:rPr lang="en-US" sz="2000" smtClean="0"/>
              <a:t> I/E stations</a:t>
            </a:r>
          </a:p>
          <a:p>
            <a:endParaRPr lang="en-US" sz="2000" smtClean="0"/>
          </a:p>
          <a:p>
            <a:r>
              <a:rPr lang="en-US" sz="2000" smtClean="0">
                <a:solidFill>
                  <a:schemeClr val="accent1"/>
                </a:solidFill>
              </a:rPr>
              <a:t>No:</a:t>
            </a:r>
            <a:r>
              <a:rPr lang="en-US" sz="2000" smtClean="0"/>
              <a:t> power supplies</a:t>
            </a:r>
          </a:p>
          <a:p>
            <a:endParaRPr lang="en-US" sz="2000" smtClean="0"/>
          </a:p>
          <a:p>
            <a:r>
              <a:rPr lang="en-US" sz="2000" smtClean="0">
                <a:solidFill>
                  <a:schemeClr val="accent1"/>
                </a:solidFill>
              </a:rPr>
              <a:t>No:</a:t>
            </a:r>
            <a:r>
              <a:rPr lang="en-US" sz="2000" smtClean="0"/>
              <a:t> LBX/IEX cards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idx="4294967295"/>
          </p:nvPr>
        </p:nvSpPr>
        <p:spPr/>
        <p:txBody>
          <a:bodyPr/>
          <a:lstStyle/>
          <a:p>
            <a:r>
              <a:rPr lang="en-US" smtClean="0"/>
              <a:t>Right Parking Module</a:t>
            </a:r>
          </a:p>
        </p:txBody>
      </p:sp>
      <p:pic>
        <p:nvPicPr>
          <p:cNvPr id="39938" name="Picture 5" descr="i6k_PPT_RPM_DoorOpenLighter"/>
          <p:cNvPicPr>
            <a:picLocks noChangeAspect="1" noChangeArrowheads="1"/>
          </p:cNvPicPr>
          <p:nvPr/>
        </p:nvPicPr>
        <p:blipFill>
          <a:blip r:embed="rId3" cstate="print"/>
          <a:srcRect/>
          <a:stretch>
            <a:fillRect/>
          </a:stretch>
        </p:blipFill>
        <p:spPr bwMode="auto">
          <a:xfrm>
            <a:off x="0" y="838200"/>
            <a:ext cx="9144000" cy="5486400"/>
          </a:xfrm>
          <a:prstGeom prst="rect">
            <a:avLst/>
          </a:prstGeom>
          <a:noFill/>
          <a:ln w="9525">
            <a:noFill/>
            <a:miter lim="800000"/>
            <a:headEnd/>
            <a:tailEnd/>
          </a:ln>
        </p:spPr>
      </p:pic>
      <p:sp>
        <p:nvSpPr>
          <p:cNvPr id="39939" name="Rectangle 3"/>
          <p:cNvSpPr>
            <a:spLocks noGrp="1" noChangeArrowheads="1"/>
          </p:cNvSpPr>
          <p:nvPr>
            <p:ph type="body" idx="4294967295"/>
          </p:nvPr>
        </p:nvSpPr>
        <p:spPr>
          <a:xfrm>
            <a:off x="228600" y="914400"/>
            <a:ext cx="4495800" cy="5257800"/>
          </a:xfrm>
        </p:spPr>
        <p:txBody>
          <a:bodyPr/>
          <a:lstStyle/>
          <a:p>
            <a:r>
              <a:rPr lang="en-US" smtClean="0"/>
              <a:t>Right-most module</a:t>
            </a:r>
          </a:p>
          <a:p>
            <a:pPr>
              <a:buFontTx/>
              <a:buNone/>
            </a:pPr>
            <a:endParaRPr lang="en-US" smtClean="0"/>
          </a:p>
          <a:p>
            <a:r>
              <a:rPr lang="en-US" smtClean="0"/>
              <a:t>Parking area for robot</a:t>
            </a:r>
          </a:p>
          <a:p>
            <a:endParaRPr lang="en-US" smtClean="0"/>
          </a:p>
          <a:p>
            <a:r>
              <a:rPr lang="en-US" smtClean="0">
                <a:solidFill>
                  <a:schemeClr val="accent1"/>
                </a:solidFill>
              </a:rPr>
              <a:t>Yes:</a:t>
            </a:r>
            <a:r>
              <a:rPr lang="en-US" smtClean="0"/>
              <a:t> storage slots</a:t>
            </a:r>
          </a:p>
          <a:p>
            <a:endParaRPr lang="en-US" smtClean="0"/>
          </a:p>
          <a:p>
            <a:r>
              <a:rPr lang="en-US" smtClean="0">
                <a:solidFill>
                  <a:schemeClr val="accent1"/>
                </a:solidFill>
              </a:rPr>
              <a:t>Yes:</a:t>
            </a:r>
            <a:r>
              <a:rPr lang="en-US" smtClean="0"/>
              <a:t> drives</a:t>
            </a:r>
          </a:p>
          <a:p>
            <a:endParaRPr lang="en-US" smtClean="0"/>
          </a:p>
          <a:p>
            <a:r>
              <a:rPr lang="en-US" smtClean="0">
                <a:solidFill>
                  <a:schemeClr val="accent1"/>
                </a:solidFill>
              </a:rPr>
              <a:t>Yes:</a:t>
            </a:r>
            <a:r>
              <a:rPr lang="en-US" smtClean="0"/>
              <a:t> single 24 slot I/E station</a:t>
            </a:r>
          </a:p>
          <a:p>
            <a:endParaRPr lang="en-US" smtClean="0"/>
          </a:p>
          <a:p>
            <a:r>
              <a:rPr lang="en-US" smtClean="0">
                <a:solidFill>
                  <a:schemeClr val="accent1"/>
                </a:solidFill>
              </a:rPr>
              <a:t>No:</a:t>
            </a:r>
            <a:r>
              <a:rPr lang="en-US" smtClean="0"/>
              <a:t> 72 slot I/E stations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5"/>
          <p:cNvSpPr>
            <a:spLocks noGrp="1" noChangeArrowheads="1"/>
          </p:cNvSpPr>
          <p:nvPr>
            <p:ph type="ftr" sz="quarter" idx="10"/>
          </p:nvPr>
        </p:nvSpPr>
        <p:spPr>
          <a:noFill/>
        </p:spPr>
        <p:txBody>
          <a:bodyPr/>
          <a:lstStyle/>
          <a:p>
            <a:r>
              <a:rPr lang="en-US" smtClean="0"/>
              <a:t>        ______  __________   ______  ___________   ______ _______ ___________ __ _____ ____ ________ ___________ ___ _____________  ____ ___ ___________ _________ ___ _______ _ _______ ___ __ ___ ________ ________ ____ </a:t>
            </a:r>
          </a:p>
        </p:txBody>
      </p:sp>
      <p:sp>
        <p:nvSpPr>
          <p:cNvPr id="11266" name="Rectangle 5"/>
          <p:cNvSpPr txBox="1">
            <a:spLocks noGrp="1" noChangeArrowheads="1"/>
          </p:cNvSpPr>
          <p:nvPr/>
        </p:nvSpPr>
        <p:spPr bwMode="auto">
          <a:xfrm>
            <a:off x="3970338" y="6424613"/>
            <a:ext cx="3276600" cy="396875"/>
          </a:xfrm>
          <a:prstGeom prst="rect">
            <a:avLst/>
          </a:prstGeom>
          <a:noFill/>
          <a:ln w="9525">
            <a:noFill/>
            <a:miter lim="800000"/>
            <a:headEnd/>
            <a:tailEnd/>
          </a:ln>
        </p:spPr>
        <p:txBody>
          <a:bodyPr/>
          <a:lstStyle/>
          <a:p>
            <a:r>
              <a:rPr lang="en-US" sz="600">
                <a:solidFill>
                  <a:schemeClr val="bg1"/>
                </a:solidFill>
              </a:rPr>
              <a:t>© 2011 Quantum Corporation. Company Confidential. Forward-looking information is based upon multiple assumptions and uncertainties, does not necessarily represent the company’s outlook and is for planning purposes only.</a:t>
            </a:r>
          </a:p>
        </p:txBody>
      </p:sp>
      <p:sp>
        <p:nvSpPr>
          <p:cNvPr id="7" name="Rectangle 6"/>
          <p:cNvSpPr>
            <a:spLocks noGrp="1" noChangeArrowheads="1"/>
          </p:cNvSpPr>
          <p:nvPr>
            <p:ph type="sldNum" sz="quarter" idx="12"/>
          </p:nvPr>
        </p:nvSpPr>
        <p:spPr/>
        <p:txBody>
          <a:bodyPr/>
          <a:lstStyle/>
          <a:p>
            <a:pPr>
              <a:defRPr/>
            </a:pPr>
            <a:fld id="{E9997660-A5F1-4536-9CA2-E00B6DE7DB91}" type="slidenum">
              <a:rPr lang="en-US"/>
              <a:pPr>
                <a:defRPr/>
              </a:pPr>
              <a:t>2</a:t>
            </a:fld>
            <a:endParaRPr lang="en-US" sz="1200" dirty="0"/>
          </a:p>
        </p:txBody>
      </p:sp>
      <p:sp>
        <p:nvSpPr>
          <p:cNvPr id="8" name="Rectangle 6"/>
          <p:cNvSpPr txBox="1">
            <a:spLocks noGrp="1" noChangeArrowheads="1"/>
          </p:cNvSpPr>
          <p:nvPr/>
        </p:nvSpPr>
        <p:spPr bwMode="auto">
          <a:xfrm>
            <a:off x="304800" y="6430963"/>
            <a:ext cx="533400" cy="323850"/>
          </a:xfrm>
          <a:prstGeom prst="rect">
            <a:avLst/>
          </a:prstGeom>
          <a:noFill/>
          <a:ln>
            <a:miter lim="800000"/>
            <a:headEnd/>
            <a:tailEnd/>
          </a:ln>
        </p:spPr>
        <p:txBody>
          <a:bodyPr/>
          <a:lstStyle/>
          <a:p>
            <a:pPr>
              <a:defRPr/>
            </a:pPr>
            <a:fld id="{B4B50AD0-79DD-48F9-B836-DE35244787B3}" type="slidenum">
              <a:rPr lang="en-US" sz="1400">
                <a:solidFill>
                  <a:srgbClr val="FFBA00"/>
                </a:solidFill>
                <a:cs typeface="+mn-cs"/>
              </a:rPr>
              <a:pPr>
                <a:defRPr/>
              </a:pPr>
              <a:t>2</a:t>
            </a:fld>
            <a:endParaRPr lang="en-US" sz="1200" dirty="0">
              <a:solidFill>
                <a:srgbClr val="FFBA00"/>
              </a:solidFill>
              <a:cs typeface="+mn-cs"/>
            </a:endParaRPr>
          </a:p>
        </p:txBody>
      </p:sp>
      <p:sp>
        <p:nvSpPr>
          <p:cNvPr id="11269" name="Rectangle 3"/>
          <p:cNvSpPr>
            <a:spLocks noGrp="1" noChangeArrowheads="1"/>
          </p:cNvSpPr>
          <p:nvPr>
            <p:ph type="title" idx="4294967295"/>
          </p:nvPr>
        </p:nvSpPr>
        <p:spPr/>
        <p:txBody>
          <a:bodyPr/>
          <a:lstStyle/>
          <a:p>
            <a:endParaRPr lang="en-US" smtClean="0"/>
          </a:p>
        </p:txBody>
      </p:sp>
      <p:sp>
        <p:nvSpPr>
          <p:cNvPr id="11270" name="Rectangle 5"/>
          <p:cNvSpPr>
            <a:spLocks noGrp="1" noChangeArrowheads="1"/>
          </p:cNvSpPr>
          <p:nvPr>
            <p:ph type="body" idx="4294967295"/>
          </p:nvPr>
        </p:nvSpPr>
        <p:spPr/>
        <p:txBody>
          <a:bodyPr/>
          <a:lstStyle/>
          <a:p>
            <a:endParaRPr lang="en-US" smtClean="0"/>
          </a:p>
        </p:txBody>
      </p:sp>
      <p:pic>
        <p:nvPicPr>
          <p:cNvPr id="11271" name="Picture 6" descr="KnowledgeTransfer_MainScreenALT"/>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idx="4294967295"/>
          </p:nvPr>
        </p:nvSpPr>
        <p:spPr/>
        <p:txBody>
          <a:bodyPr/>
          <a:lstStyle/>
          <a:p>
            <a:r>
              <a:rPr lang="en-US" smtClean="0"/>
              <a:t>Dual Robot Min/Max Module Configurations</a:t>
            </a:r>
          </a:p>
        </p:txBody>
      </p:sp>
      <p:pic>
        <p:nvPicPr>
          <p:cNvPr id="41986" name="Picture 6" descr="i6k_PPT_Configurations"/>
          <p:cNvPicPr>
            <a:picLocks noChangeAspect="1" noChangeArrowheads="1"/>
          </p:cNvPicPr>
          <p:nvPr/>
        </p:nvPicPr>
        <p:blipFill>
          <a:blip r:embed="rId2" cstate="print"/>
          <a:srcRect/>
          <a:stretch>
            <a:fillRect/>
          </a:stretch>
        </p:blipFill>
        <p:spPr bwMode="auto">
          <a:xfrm>
            <a:off x="0" y="838200"/>
            <a:ext cx="9144000" cy="5486400"/>
          </a:xfrm>
          <a:prstGeom prst="rect">
            <a:avLst/>
          </a:prstGeom>
          <a:noFill/>
          <a:ln w="9525">
            <a:noFill/>
            <a:miter lim="800000"/>
            <a:headEnd/>
            <a:tailEnd/>
          </a:ln>
        </p:spPr>
      </p:pic>
      <p:sp>
        <p:nvSpPr>
          <p:cNvPr id="41987" name="Rectangle 3"/>
          <p:cNvSpPr>
            <a:spLocks noGrp="1" noChangeArrowheads="1"/>
          </p:cNvSpPr>
          <p:nvPr>
            <p:ph type="body" idx="4294967295"/>
          </p:nvPr>
        </p:nvSpPr>
        <p:spPr>
          <a:xfrm>
            <a:off x="228600" y="914400"/>
            <a:ext cx="4191000" cy="5257800"/>
          </a:xfrm>
        </p:spPr>
        <p:txBody>
          <a:bodyPr/>
          <a:lstStyle/>
          <a:p>
            <a:pPr>
              <a:buFontTx/>
              <a:buNone/>
            </a:pPr>
            <a:endParaRPr lang="en-US" smtClean="0"/>
          </a:p>
          <a:p>
            <a:pPr>
              <a:buFontTx/>
              <a:buNone/>
            </a:pPr>
            <a:endParaRPr lang="en-US" smtClean="0"/>
          </a:p>
          <a:p>
            <a:pPr>
              <a:buFontTx/>
              <a:buNone/>
            </a:pPr>
            <a:r>
              <a:rPr lang="en-US" smtClean="0">
                <a:solidFill>
                  <a:schemeClr val="accent1"/>
                </a:solidFill>
              </a:rPr>
              <a:t>Minimum</a:t>
            </a:r>
          </a:p>
          <a:p>
            <a:endParaRPr lang="en-US" smtClean="0"/>
          </a:p>
          <a:p>
            <a:endParaRPr lang="en-US" smtClean="0"/>
          </a:p>
          <a:p>
            <a:pPr>
              <a:buFontTx/>
              <a:buNone/>
            </a:pPr>
            <a:endParaRPr lang="en-US" smtClean="0"/>
          </a:p>
          <a:p>
            <a:endParaRPr lang="en-US" smtClean="0"/>
          </a:p>
          <a:p>
            <a:pPr>
              <a:buFontTx/>
              <a:buNone/>
            </a:pPr>
            <a:endParaRPr lang="en-US" smtClean="0"/>
          </a:p>
          <a:p>
            <a:pPr>
              <a:buFontTx/>
              <a:buNone/>
            </a:pPr>
            <a:r>
              <a:rPr lang="en-US" smtClean="0">
                <a:solidFill>
                  <a:schemeClr val="accent1"/>
                </a:solidFill>
              </a:rPr>
              <a:t>Maximum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idx="4294967295"/>
          </p:nvPr>
        </p:nvSpPr>
        <p:spPr/>
        <p:txBody>
          <a:bodyPr/>
          <a:lstStyle/>
          <a:p>
            <a:r>
              <a:rPr lang="en-US" smtClean="0"/>
              <a:t>Gen 2 Robot</a:t>
            </a:r>
          </a:p>
        </p:txBody>
      </p:sp>
      <p:pic>
        <p:nvPicPr>
          <p:cNvPr id="43010" name="Picture 5" descr="i6k_PPT_Gen2Robot"/>
          <p:cNvPicPr>
            <a:picLocks noChangeAspect="1" noChangeArrowheads="1"/>
          </p:cNvPicPr>
          <p:nvPr/>
        </p:nvPicPr>
        <p:blipFill>
          <a:blip r:embed="rId2" cstate="print"/>
          <a:srcRect/>
          <a:stretch>
            <a:fillRect/>
          </a:stretch>
        </p:blipFill>
        <p:spPr bwMode="auto">
          <a:xfrm>
            <a:off x="0" y="838200"/>
            <a:ext cx="9144000" cy="5486400"/>
          </a:xfrm>
          <a:prstGeom prst="rect">
            <a:avLst/>
          </a:prstGeom>
          <a:noFill/>
          <a:ln w="9525">
            <a:noFill/>
            <a:miter lim="800000"/>
            <a:headEnd/>
            <a:tailEnd/>
          </a:ln>
        </p:spPr>
      </p:pic>
      <p:sp>
        <p:nvSpPr>
          <p:cNvPr id="43011" name="Rectangle 3"/>
          <p:cNvSpPr>
            <a:spLocks noGrp="1" noChangeArrowheads="1"/>
          </p:cNvSpPr>
          <p:nvPr>
            <p:ph type="body" idx="4294967295"/>
          </p:nvPr>
        </p:nvSpPr>
        <p:spPr>
          <a:xfrm>
            <a:off x="228600" y="914400"/>
            <a:ext cx="3733800" cy="5257800"/>
          </a:xfrm>
        </p:spPr>
        <p:txBody>
          <a:bodyPr/>
          <a:lstStyle/>
          <a:p>
            <a:r>
              <a:rPr lang="en-US" smtClean="0"/>
              <a:t>One (expensive) FRU</a:t>
            </a:r>
          </a:p>
          <a:p>
            <a:endParaRPr lang="en-US" smtClean="0"/>
          </a:p>
          <a:p>
            <a:r>
              <a:rPr lang="en-US" smtClean="0"/>
              <a:t>Entire robot must be replaced if there is a problem with any part (picker assembly, collectors, etc.)</a:t>
            </a:r>
          </a:p>
          <a:p>
            <a:endParaRPr lang="en-US"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idx="4294967295"/>
          </p:nvPr>
        </p:nvSpPr>
        <p:spPr/>
        <p:txBody>
          <a:bodyPr/>
          <a:lstStyle/>
          <a:p>
            <a:r>
              <a:rPr lang="en-US" smtClean="0"/>
              <a:t>Loader Bracket</a:t>
            </a:r>
          </a:p>
        </p:txBody>
      </p:sp>
      <p:sp>
        <p:nvSpPr>
          <p:cNvPr id="44034" name="Rectangle 3"/>
          <p:cNvSpPr>
            <a:spLocks noGrp="1" noChangeArrowheads="1"/>
          </p:cNvSpPr>
          <p:nvPr>
            <p:ph type="body" idx="4294967295"/>
          </p:nvPr>
        </p:nvSpPr>
        <p:spPr>
          <a:xfrm>
            <a:off x="228600" y="914400"/>
            <a:ext cx="4343400" cy="5257800"/>
          </a:xfrm>
        </p:spPr>
        <p:txBody>
          <a:bodyPr/>
          <a:lstStyle/>
          <a:p>
            <a:r>
              <a:rPr lang="en-US" smtClean="0"/>
              <a:t>Installed in left and right parking modules</a:t>
            </a:r>
          </a:p>
          <a:p>
            <a:endParaRPr lang="en-US" smtClean="0"/>
          </a:p>
          <a:p>
            <a:r>
              <a:rPr lang="en-US" smtClean="0"/>
              <a:t>Used to install robot</a:t>
            </a:r>
          </a:p>
        </p:txBody>
      </p:sp>
      <p:pic>
        <p:nvPicPr>
          <p:cNvPr id="44035" name="Picture 4" descr="i6K_LoaderBracketLineArt_wCallouts"/>
          <p:cNvPicPr>
            <a:picLocks noChangeAspect="1" noChangeArrowheads="1"/>
          </p:cNvPicPr>
          <p:nvPr/>
        </p:nvPicPr>
        <p:blipFill>
          <a:blip r:embed="rId3" cstate="print"/>
          <a:srcRect/>
          <a:stretch>
            <a:fillRect/>
          </a:stretch>
        </p:blipFill>
        <p:spPr bwMode="auto">
          <a:xfrm>
            <a:off x="4267200" y="1066800"/>
            <a:ext cx="4362450" cy="305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idx="4294967295"/>
          </p:nvPr>
        </p:nvSpPr>
        <p:spPr/>
        <p:txBody>
          <a:bodyPr/>
          <a:lstStyle/>
          <a:p>
            <a:r>
              <a:rPr lang="en-US" smtClean="0"/>
              <a:t>Power Rails</a:t>
            </a:r>
          </a:p>
        </p:txBody>
      </p:sp>
      <p:pic>
        <p:nvPicPr>
          <p:cNvPr id="46082" name="Picture 6" descr="i6k_PPT_PowerRails"/>
          <p:cNvPicPr>
            <a:picLocks noChangeAspect="1" noChangeArrowheads="1"/>
          </p:cNvPicPr>
          <p:nvPr/>
        </p:nvPicPr>
        <p:blipFill>
          <a:blip r:embed="rId3" cstate="print"/>
          <a:srcRect/>
          <a:stretch>
            <a:fillRect/>
          </a:stretch>
        </p:blipFill>
        <p:spPr bwMode="auto">
          <a:xfrm>
            <a:off x="0" y="838200"/>
            <a:ext cx="9144000" cy="5486400"/>
          </a:xfrm>
          <a:prstGeom prst="rect">
            <a:avLst/>
          </a:prstGeom>
          <a:noFill/>
          <a:ln w="9525">
            <a:noFill/>
            <a:miter lim="800000"/>
            <a:headEnd/>
            <a:tailEnd/>
          </a:ln>
        </p:spPr>
      </p:pic>
      <p:sp>
        <p:nvSpPr>
          <p:cNvPr id="46083" name="Rectangle 3"/>
          <p:cNvSpPr>
            <a:spLocks noGrp="1" noChangeArrowheads="1"/>
          </p:cNvSpPr>
          <p:nvPr>
            <p:ph type="body" idx="4294967295"/>
          </p:nvPr>
        </p:nvSpPr>
        <p:spPr>
          <a:xfrm>
            <a:off x="228600" y="914400"/>
            <a:ext cx="4343400" cy="5257800"/>
          </a:xfrm>
        </p:spPr>
        <p:txBody>
          <a:bodyPr/>
          <a:lstStyle/>
          <a:p>
            <a:r>
              <a:rPr lang="en-US" smtClean="0"/>
              <a:t>At the bottom of each module</a:t>
            </a:r>
          </a:p>
          <a:p>
            <a:endParaRPr lang="en-US" smtClean="0"/>
          </a:p>
          <a:p>
            <a:r>
              <a:rPr lang="en-US" smtClean="0"/>
              <a:t>Provides power and communication to robots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idx="4294967295"/>
          </p:nvPr>
        </p:nvSpPr>
        <p:spPr/>
        <p:txBody>
          <a:bodyPr/>
          <a:lstStyle/>
          <a:p>
            <a:r>
              <a:rPr lang="en-US" smtClean="0"/>
              <a:t>X-Axis Gear Racks</a:t>
            </a:r>
          </a:p>
        </p:txBody>
      </p:sp>
      <p:sp>
        <p:nvSpPr>
          <p:cNvPr id="48130" name="Rectangle 3"/>
          <p:cNvSpPr>
            <a:spLocks noGrp="1" noChangeArrowheads="1"/>
          </p:cNvSpPr>
          <p:nvPr>
            <p:ph type="body" idx="4294967295"/>
          </p:nvPr>
        </p:nvSpPr>
        <p:spPr/>
        <p:txBody>
          <a:bodyPr/>
          <a:lstStyle/>
          <a:p>
            <a:r>
              <a:rPr lang="en-US" smtClean="0"/>
              <a:t>Robots move back and forth along black x-axis gear racks</a:t>
            </a:r>
          </a:p>
          <a:p>
            <a:r>
              <a:rPr lang="en-US" smtClean="0"/>
              <a:t>Installed on bottom, middle, and top of each module</a:t>
            </a:r>
          </a:p>
          <a:p>
            <a:r>
              <a:rPr lang="en-US" smtClean="0"/>
              <a:t>X-axis gear racks span frames and help with robot alignment</a:t>
            </a:r>
          </a:p>
          <a:p>
            <a:endParaRPr lang="en-US" smtClean="0"/>
          </a:p>
          <a:p>
            <a:endParaRPr lang="en-US" smtClean="0"/>
          </a:p>
        </p:txBody>
      </p:sp>
      <p:pic>
        <p:nvPicPr>
          <p:cNvPr id="48131" name="Picture 4" descr="i6k_XAxisGearRack_wCallouts"/>
          <p:cNvPicPr>
            <a:picLocks noChangeAspect="1" noChangeArrowheads="1"/>
          </p:cNvPicPr>
          <p:nvPr/>
        </p:nvPicPr>
        <p:blipFill>
          <a:blip r:embed="rId3" cstate="print"/>
          <a:srcRect/>
          <a:stretch>
            <a:fillRect/>
          </a:stretch>
        </p:blipFill>
        <p:spPr bwMode="auto">
          <a:xfrm>
            <a:off x="1828800" y="2566988"/>
            <a:ext cx="5267325" cy="3649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idx="4294967295"/>
          </p:nvPr>
        </p:nvSpPr>
        <p:spPr/>
        <p:txBody>
          <a:bodyPr/>
          <a:lstStyle/>
          <a:p>
            <a:r>
              <a:rPr lang="en-US" smtClean="0"/>
              <a:t>SPA/SCC Mount Assembly</a:t>
            </a:r>
          </a:p>
        </p:txBody>
      </p:sp>
      <p:pic>
        <p:nvPicPr>
          <p:cNvPr id="50178" name="Picture 5" descr="i6k_PPT_SPA_SCCMountAssembly"/>
          <p:cNvPicPr>
            <a:picLocks noChangeAspect="1" noChangeArrowheads="1"/>
          </p:cNvPicPr>
          <p:nvPr/>
        </p:nvPicPr>
        <p:blipFill>
          <a:blip r:embed="rId2" cstate="print"/>
          <a:srcRect/>
          <a:stretch>
            <a:fillRect/>
          </a:stretch>
        </p:blipFill>
        <p:spPr bwMode="auto">
          <a:xfrm>
            <a:off x="0" y="838200"/>
            <a:ext cx="9144000" cy="5486400"/>
          </a:xfrm>
          <a:prstGeom prst="rect">
            <a:avLst/>
          </a:prstGeom>
          <a:noFill/>
          <a:ln w="9525">
            <a:noFill/>
            <a:miter lim="800000"/>
            <a:headEnd/>
            <a:tailEnd/>
          </a:ln>
        </p:spPr>
      </p:pic>
      <p:sp>
        <p:nvSpPr>
          <p:cNvPr id="50179" name="Rectangle 3"/>
          <p:cNvSpPr>
            <a:spLocks noGrp="1" noChangeArrowheads="1"/>
          </p:cNvSpPr>
          <p:nvPr>
            <p:ph type="body" idx="4294967295"/>
          </p:nvPr>
        </p:nvSpPr>
        <p:spPr>
          <a:xfrm>
            <a:off x="228600" y="914400"/>
            <a:ext cx="2819400" cy="5257800"/>
          </a:xfrm>
        </p:spPr>
        <p:txBody>
          <a:bodyPr/>
          <a:lstStyle/>
          <a:p>
            <a:r>
              <a:rPr lang="en-US" smtClean="0"/>
              <a:t>Contains the new SPA1 and SCC2 boards</a:t>
            </a:r>
          </a:p>
          <a:p>
            <a:endParaRPr lang="en-US" smtClean="0"/>
          </a:p>
          <a:p>
            <a:r>
              <a:rPr lang="en-US" smtClean="0"/>
              <a:t>Provides connectors for the power cable and the aisle cable assembly connector</a:t>
            </a:r>
          </a:p>
          <a:p>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idx="4294967295"/>
          </p:nvPr>
        </p:nvSpPr>
        <p:spPr/>
        <p:txBody>
          <a:bodyPr/>
          <a:lstStyle/>
          <a:p>
            <a:r>
              <a:rPr lang="en-US" smtClean="0"/>
              <a:t>SPA/SCC Mount Assembly (cont)</a:t>
            </a:r>
          </a:p>
        </p:txBody>
      </p:sp>
      <p:sp>
        <p:nvSpPr>
          <p:cNvPr id="51202" name="Rectangle 3"/>
          <p:cNvSpPr>
            <a:spLocks noGrp="1" noChangeArrowheads="1"/>
          </p:cNvSpPr>
          <p:nvPr>
            <p:ph type="body" idx="4294967295"/>
          </p:nvPr>
        </p:nvSpPr>
        <p:spPr/>
        <p:txBody>
          <a:bodyPr/>
          <a:lstStyle/>
          <a:p>
            <a:r>
              <a:rPr lang="en-US" smtClean="0"/>
              <a:t>SPA1 Board</a:t>
            </a:r>
          </a:p>
          <a:p>
            <a:pPr lvl="1"/>
            <a:r>
              <a:rPr lang="en-US" smtClean="0"/>
              <a:t>Used to switch on and off robot control power </a:t>
            </a:r>
          </a:p>
          <a:p>
            <a:pPr lvl="1"/>
            <a:r>
              <a:rPr lang="en-US" smtClean="0"/>
              <a:t>Attached to a sheet metal mounting bracket</a:t>
            </a:r>
          </a:p>
          <a:p>
            <a:pPr lvl="1"/>
            <a:r>
              <a:rPr lang="en-US" b="1" smtClean="0"/>
              <a:t>NOT</a:t>
            </a:r>
            <a:r>
              <a:rPr lang="en-US" smtClean="0"/>
              <a:t> hot-swappable</a:t>
            </a:r>
          </a:p>
          <a:p>
            <a:pPr lvl="1"/>
            <a:endParaRPr lang="en-US" smtClean="0"/>
          </a:p>
          <a:p>
            <a:r>
              <a:rPr lang="en-US" smtClean="0"/>
              <a:t>SCC2 Board </a:t>
            </a:r>
          </a:p>
          <a:p>
            <a:pPr lvl="1"/>
            <a:r>
              <a:rPr lang="en-US" smtClean="0"/>
              <a:t>Sits in front of the SPA1 board</a:t>
            </a:r>
          </a:p>
          <a:p>
            <a:pPr lvl="1"/>
            <a:r>
              <a:rPr lang="en-US" smtClean="0"/>
              <a:t>Provides communication from the RCU to the power rails and robots</a:t>
            </a:r>
          </a:p>
          <a:p>
            <a:pPr lvl="1"/>
            <a:r>
              <a:rPr lang="en-US" smtClean="0"/>
              <a:t>Hot-swappable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i6k_PPT_LPCBlade"/>
          <p:cNvPicPr>
            <a:picLocks noChangeAspect="1" noChangeArrowheads="1"/>
          </p:cNvPicPr>
          <p:nvPr/>
        </p:nvPicPr>
        <p:blipFill>
          <a:blip r:embed="rId3" cstate="print"/>
          <a:srcRect/>
          <a:stretch>
            <a:fillRect/>
          </a:stretch>
        </p:blipFill>
        <p:spPr bwMode="auto">
          <a:xfrm>
            <a:off x="0" y="838200"/>
            <a:ext cx="9144000" cy="5486400"/>
          </a:xfrm>
          <a:prstGeom prst="rect">
            <a:avLst/>
          </a:prstGeom>
          <a:noFill/>
          <a:ln w="9525">
            <a:noFill/>
            <a:miter lim="800000"/>
            <a:headEnd/>
            <a:tailEnd/>
          </a:ln>
        </p:spPr>
      </p:pic>
      <p:sp>
        <p:nvSpPr>
          <p:cNvPr id="53250" name="Rectangle 2"/>
          <p:cNvSpPr>
            <a:spLocks noGrp="1" noChangeArrowheads="1"/>
          </p:cNvSpPr>
          <p:nvPr>
            <p:ph type="title" idx="4294967295"/>
          </p:nvPr>
        </p:nvSpPr>
        <p:spPr/>
        <p:txBody>
          <a:bodyPr/>
          <a:lstStyle/>
          <a:p>
            <a:r>
              <a:rPr lang="en-US" smtClean="0"/>
              <a:t>LPC1 Blade</a:t>
            </a:r>
          </a:p>
        </p:txBody>
      </p:sp>
      <p:sp>
        <p:nvSpPr>
          <p:cNvPr id="53251" name="Rectangle 3"/>
          <p:cNvSpPr>
            <a:spLocks noGrp="1" noChangeArrowheads="1"/>
          </p:cNvSpPr>
          <p:nvPr>
            <p:ph type="body" idx="4294967295"/>
          </p:nvPr>
        </p:nvSpPr>
        <p:spPr>
          <a:xfrm>
            <a:off x="228600" y="914400"/>
            <a:ext cx="4419600" cy="5257800"/>
          </a:xfrm>
        </p:spPr>
        <p:txBody>
          <a:bodyPr/>
          <a:lstStyle/>
          <a:p>
            <a:r>
              <a:rPr lang="en-US" smtClean="0"/>
              <a:t>Replaces the Gen 1 library motor drive (LMD) in the library management module (LMM)</a:t>
            </a:r>
          </a:p>
          <a:p>
            <a:endParaRPr lang="en-US" smtClean="0"/>
          </a:p>
          <a:p>
            <a:r>
              <a:rPr lang="en-US" smtClean="0"/>
              <a:t>Looks almost identical to the LMD</a:t>
            </a:r>
          </a:p>
          <a:p>
            <a:endParaRPr lang="en-US" smtClean="0"/>
          </a:p>
          <a:p>
            <a:r>
              <a:rPr lang="en-US" smtClean="0"/>
              <a:t>Distributes power to the robot through the power rails and operator panel</a:t>
            </a:r>
          </a:p>
          <a:p>
            <a:endParaRPr lang="en-US" smtClean="0"/>
          </a:p>
          <a:p>
            <a:endParaRPr 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idx="4294967295"/>
          </p:nvPr>
        </p:nvSpPr>
        <p:spPr/>
        <p:txBody>
          <a:bodyPr/>
          <a:lstStyle/>
          <a:p>
            <a:r>
              <a:rPr lang="en-US" smtClean="0"/>
              <a:t>Magazine Hold-Down Clip</a:t>
            </a:r>
          </a:p>
        </p:txBody>
      </p:sp>
      <p:pic>
        <p:nvPicPr>
          <p:cNvPr id="55298" name="Picture 5" descr="i6k_PPT_MagHoldDownClip"/>
          <p:cNvPicPr>
            <a:picLocks noChangeAspect="1" noChangeArrowheads="1"/>
          </p:cNvPicPr>
          <p:nvPr/>
        </p:nvPicPr>
        <p:blipFill>
          <a:blip r:embed="rId3" cstate="print"/>
          <a:srcRect/>
          <a:stretch>
            <a:fillRect/>
          </a:stretch>
        </p:blipFill>
        <p:spPr bwMode="auto">
          <a:xfrm>
            <a:off x="0" y="838200"/>
            <a:ext cx="9144000" cy="5486400"/>
          </a:xfrm>
          <a:prstGeom prst="rect">
            <a:avLst/>
          </a:prstGeom>
          <a:noFill/>
          <a:ln w="9525">
            <a:noFill/>
            <a:miter lim="800000"/>
            <a:headEnd/>
            <a:tailEnd/>
          </a:ln>
        </p:spPr>
      </p:pic>
      <p:sp>
        <p:nvSpPr>
          <p:cNvPr id="55299" name="Rectangle 3"/>
          <p:cNvSpPr>
            <a:spLocks noGrp="1" noChangeArrowheads="1"/>
          </p:cNvSpPr>
          <p:nvPr>
            <p:ph type="body" idx="4294967295"/>
          </p:nvPr>
        </p:nvSpPr>
        <p:spPr>
          <a:xfrm>
            <a:off x="228600" y="914400"/>
            <a:ext cx="3581400" cy="5257800"/>
          </a:xfrm>
        </p:spPr>
        <p:txBody>
          <a:bodyPr/>
          <a:lstStyle/>
          <a:p>
            <a:r>
              <a:rPr lang="en-US" smtClean="0"/>
              <a:t>Installed on top of all magazines in sections 5 and 10 on rack 1 (firewall).</a:t>
            </a:r>
          </a:p>
          <a:p>
            <a:endParaRPr lang="en-US" smtClean="0"/>
          </a:p>
          <a:p>
            <a:r>
              <a:rPr lang="en-US" smtClean="0"/>
              <a:t>Keep the magazines from being dislodged when working in the aisle</a:t>
            </a:r>
          </a:p>
          <a:p>
            <a:endParaRPr lang="en-US" smtClean="0"/>
          </a:p>
          <a:p>
            <a:endParaRPr lang="en-US"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idx="4294967295"/>
          </p:nvPr>
        </p:nvSpPr>
        <p:spPr/>
        <p:txBody>
          <a:bodyPr/>
          <a:lstStyle/>
          <a:p>
            <a:r>
              <a:rPr lang="en-US" smtClean="0"/>
              <a:t>Magazines with Glued-On Calibration Targets</a:t>
            </a:r>
          </a:p>
        </p:txBody>
      </p:sp>
      <p:sp>
        <p:nvSpPr>
          <p:cNvPr id="57346" name="Rectangle 3"/>
          <p:cNvSpPr>
            <a:spLocks noGrp="1" noChangeArrowheads="1"/>
          </p:cNvSpPr>
          <p:nvPr>
            <p:ph type="body" idx="4294967295"/>
          </p:nvPr>
        </p:nvSpPr>
        <p:spPr>
          <a:xfrm>
            <a:off x="228600" y="914400"/>
            <a:ext cx="3962400" cy="5257800"/>
          </a:xfrm>
        </p:spPr>
        <p:txBody>
          <a:bodyPr/>
          <a:lstStyle/>
          <a:p>
            <a:r>
              <a:rPr lang="en-US" smtClean="0"/>
              <a:t>Required for all magazines with calibration targets in sections 5 and 10 on rack 1 (firewall)</a:t>
            </a:r>
          </a:p>
          <a:p>
            <a:endParaRPr lang="en-US" smtClean="0"/>
          </a:p>
          <a:p>
            <a:r>
              <a:rPr lang="en-US" smtClean="0"/>
              <a:t>Prevents calibration targets from being knocked off</a:t>
            </a:r>
          </a:p>
          <a:p>
            <a:endParaRPr lang="en-US" smtClean="0"/>
          </a:p>
          <a:p>
            <a:endParaRPr lang="en-US" smtClean="0"/>
          </a:p>
        </p:txBody>
      </p:sp>
      <p:pic>
        <p:nvPicPr>
          <p:cNvPr id="57347" name="Picture 4" descr="i6k_MagazineCaliTarget_wCallouts"/>
          <p:cNvPicPr>
            <a:picLocks noChangeAspect="1" noChangeArrowheads="1"/>
          </p:cNvPicPr>
          <p:nvPr/>
        </p:nvPicPr>
        <p:blipFill>
          <a:blip r:embed="rId3" cstate="print"/>
          <a:srcRect/>
          <a:stretch>
            <a:fillRect/>
          </a:stretch>
        </p:blipFill>
        <p:spPr bwMode="auto">
          <a:xfrm>
            <a:off x="4114800" y="1219200"/>
            <a:ext cx="4438650" cy="366553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5"/>
          <p:cNvSpPr>
            <a:spLocks noGrp="1" noChangeArrowheads="1"/>
          </p:cNvSpPr>
          <p:nvPr>
            <p:ph type="ftr" sz="quarter" idx="10"/>
          </p:nvPr>
        </p:nvSpPr>
        <p:spPr>
          <a:noFill/>
        </p:spPr>
        <p:txBody>
          <a:bodyPr/>
          <a:lstStyle/>
          <a:p>
            <a:r>
              <a:rPr lang="en-US" smtClean="0"/>
              <a:t>        ______  __________   ______  ___________   ______ _______ ___________ __ _____ ____ ________ ___________ ___ _____________  ____ ___ ___________ _________ ___ _______ _ _______ ___ __ ___ ________ ________ ____ </a:t>
            </a:r>
          </a:p>
        </p:txBody>
      </p:sp>
      <p:sp>
        <p:nvSpPr>
          <p:cNvPr id="13314" name="Rectangle 5"/>
          <p:cNvSpPr txBox="1">
            <a:spLocks noGrp="1" noChangeArrowheads="1"/>
          </p:cNvSpPr>
          <p:nvPr/>
        </p:nvSpPr>
        <p:spPr bwMode="auto">
          <a:xfrm>
            <a:off x="3970338" y="6424613"/>
            <a:ext cx="3276600" cy="396875"/>
          </a:xfrm>
          <a:prstGeom prst="rect">
            <a:avLst/>
          </a:prstGeom>
          <a:noFill/>
          <a:ln w="9525">
            <a:noFill/>
            <a:miter lim="800000"/>
            <a:headEnd/>
            <a:tailEnd/>
          </a:ln>
        </p:spPr>
        <p:txBody>
          <a:bodyPr/>
          <a:lstStyle/>
          <a:p>
            <a:r>
              <a:rPr lang="en-US" sz="600">
                <a:solidFill>
                  <a:schemeClr val="bg1"/>
                </a:solidFill>
              </a:rPr>
              <a:t>© 2011 Quantum Corporation. Company Confidential. Forward-looking information is based upon multiple assumptions and uncertainties, does not necessarily represent the company’s outlook and is for planning purposes only.</a:t>
            </a:r>
          </a:p>
        </p:txBody>
      </p:sp>
      <p:sp>
        <p:nvSpPr>
          <p:cNvPr id="7" name="Rectangle 6"/>
          <p:cNvSpPr>
            <a:spLocks noGrp="1" noChangeArrowheads="1"/>
          </p:cNvSpPr>
          <p:nvPr>
            <p:ph type="sldNum" sz="quarter" idx="12"/>
          </p:nvPr>
        </p:nvSpPr>
        <p:spPr/>
        <p:txBody>
          <a:bodyPr/>
          <a:lstStyle/>
          <a:p>
            <a:pPr>
              <a:defRPr/>
            </a:pPr>
            <a:fld id="{4823F7ED-512F-474A-A028-530428F4C6DA}" type="slidenum">
              <a:rPr lang="en-US"/>
              <a:pPr>
                <a:defRPr/>
              </a:pPr>
              <a:t>3</a:t>
            </a:fld>
            <a:endParaRPr lang="en-US" sz="1200" dirty="0"/>
          </a:p>
        </p:txBody>
      </p:sp>
      <p:sp>
        <p:nvSpPr>
          <p:cNvPr id="8" name="Rectangle 6"/>
          <p:cNvSpPr txBox="1">
            <a:spLocks noGrp="1" noChangeArrowheads="1"/>
          </p:cNvSpPr>
          <p:nvPr/>
        </p:nvSpPr>
        <p:spPr bwMode="auto">
          <a:xfrm>
            <a:off x="304800" y="6430963"/>
            <a:ext cx="533400" cy="323850"/>
          </a:xfrm>
          <a:prstGeom prst="rect">
            <a:avLst/>
          </a:prstGeom>
          <a:noFill/>
          <a:ln>
            <a:miter lim="800000"/>
            <a:headEnd/>
            <a:tailEnd/>
          </a:ln>
        </p:spPr>
        <p:txBody>
          <a:bodyPr/>
          <a:lstStyle/>
          <a:p>
            <a:pPr>
              <a:defRPr/>
            </a:pPr>
            <a:fld id="{C79C88F9-B776-4110-8F82-E9F766C73C56}" type="slidenum">
              <a:rPr lang="en-US" sz="1400">
                <a:solidFill>
                  <a:srgbClr val="FFBA00"/>
                </a:solidFill>
                <a:cs typeface="+mn-cs"/>
              </a:rPr>
              <a:pPr>
                <a:defRPr/>
              </a:pPr>
              <a:t>3</a:t>
            </a:fld>
            <a:endParaRPr lang="en-US" sz="1200" dirty="0">
              <a:solidFill>
                <a:srgbClr val="FFBA00"/>
              </a:solidFill>
              <a:cs typeface="+mn-cs"/>
            </a:endParaRPr>
          </a:p>
        </p:txBody>
      </p:sp>
      <p:sp>
        <p:nvSpPr>
          <p:cNvPr id="13317" name="Rectangle 2"/>
          <p:cNvSpPr>
            <a:spLocks noGrp="1" noChangeArrowheads="1"/>
          </p:cNvSpPr>
          <p:nvPr>
            <p:ph type="title" idx="4294967295"/>
          </p:nvPr>
        </p:nvSpPr>
        <p:spPr/>
        <p:txBody>
          <a:bodyPr/>
          <a:lstStyle/>
          <a:p>
            <a:r>
              <a:rPr lang="en-US" smtClean="0"/>
              <a:t>Asking Questions</a:t>
            </a:r>
          </a:p>
        </p:txBody>
      </p:sp>
      <p:sp>
        <p:nvSpPr>
          <p:cNvPr id="13318" name="Rectangle 3"/>
          <p:cNvSpPr>
            <a:spLocks noGrp="1" noChangeArrowheads="1"/>
          </p:cNvSpPr>
          <p:nvPr>
            <p:ph type="body" idx="4294967295"/>
          </p:nvPr>
        </p:nvSpPr>
        <p:spPr>
          <a:xfrm>
            <a:off x="228600" y="914400"/>
            <a:ext cx="5105400" cy="5257800"/>
          </a:xfrm>
        </p:spPr>
        <p:txBody>
          <a:bodyPr/>
          <a:lstStyle/>
          <a:p>
            <a:endParaRPr lang="en-US" smtClean="0"/>
          </a:p>
          <a:p>
            <a:r>
              <a:rPr lang="en-US" sz="2800" smtClean="0"/>
              <a:t>This is an interactive session</a:t>
            </a:r>
            <a:r>
              <a:rPr lang="en-US" smtClean="0"/>
              <a:t> </a:t>
            </a:r>
          </a:p>
          <a:p>
            <a:endParaRPr lang="en-US" smtClean="0"/>
          </a:p>
          <a:p>
            <a:r>
              <a:rPr lang="en-US" sz="2800" smtClean="0"/>
              <a:t>Please ask questions</a:t>
            </a:r>
          </a:p>
          <a:p>
            <a:endParaRPr lang="en-US" sz="2800" smtClean="0"/>
          </a:p>
          <a:p>
            <a:endParaRPr lang="en-US" smtClean="0"/>
          </a:p>
          <a:p>
            <a:endParaRPr lang="en-US" smtClean="0"/>
          </a:p>
          <a:p>
            <a:endParaRPr lang="en-US" smtClean="0"/>
          </a:p>
          <a:p>
            <a:endParaRPr lang="en-US" smtClean="0"/>
          </a:p>
          <a:p>
            <a:endParaRPr lang="en-US" smtClean="0"/>
          </a:p>
        </p:txBody>
      </p:sp>
      <p:pic>
        <p:nvPicPr>
          <p:cNvPr id="13319" name="Picture 7" descr="Geek_QA"/>
          <p:cNvPicPr>
            <a:picLocks noChangeAspect="1" noChangeArrowheads="1"/>
          </p:cNvPicPr>
          <p:nvPr/>
        </p:nvPicPr>
        <p:blipFill>
          <a:blip r:embed="rId2" cstate="print"/>
          <a:srcRect/>
          <a:stretch>
            <a:fillRect/>
          </a:stretch>
        </p:blipFill>
        <p:spPr bwMode="auto">
          <a:xfrm>
            <a:off x="3962400" y="304800"/>
            <a:ext cx="5429250" cy="802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35781DE2-3DE1-45B0-99AB-886832E2B140}" type="slidenum">
              <a:rPr lang="en-US" sz="1400">
                <a:solidFill>
                  <a:srgbClr val="FFBA00"/>
                </a:solidFill>
                <a:cs typeface="+mn-cs"/>
              </a:rPr>
              <a:pPr>
                <a:defRPr/>
              </a:pPr>
              <a:t>30</a:t>
            </a:fld>
            <a:endParaRPr lang="en-US" sz="1200" dirty="0">
              <a:solidFill>
                <a:srgbClr val="FFBA00"/>
              </a:solidFill>
              <a:cs typeface="+mn-cs"/>
            </a:endParaRPr>
          </a:p>
        </p:txBody>
      </p:sp>
      <p:sp>
        <p:nvSpPr>
          <p:cNvPr id="59395" name="Rectangle 2"/>
          <p:cNvSpPr>
            <a:spLocks noGrp="1" noChangeArrowheads="1"/>
          </p:cNvSpPr>
          <p:nvPr>
            <p:ph type="title" idx="4294967295"/>
          </p:nvPr>
        </p:nvSpPr>
        <p:spPr/>
        <p:txBody>
          <a:bodyPr/>
          <a:lstStyle/>
          <a:p>
            <a:pPr eaLnBrk="1" hangingPunct="1"/>
            <a:r>
              <a:rPr lang="en-US" smtClean="0"/>
              <a:t>Hardware TOI</a:t>
            </a:r>
          </a:p>
        </p:txBody>
      </p:sp>
      <p:sp>
        <p:nvSpPr>
          <p:cNvPr id="59396" name="Rectangle 3"/>
          <p:cNvSpPr>
            <a:spLocks noGrp="1" noChangeArrowheads="1"/>
          </p:cNvSpPr>
          <p:nvPr>
            <p:ph type="body" idx="4294967295"/>
          </p:nvPr>
        </p:nvSpPr>
        <p:spPr/>
        <p:txBody>
          <a:bodyPr/>
          <a:lstStyle/>
          <a:p>
            <a:pPr eaLnBrk="1" hangingPunct="1">
              <a:buFontTx/>
              <a:buNone/>
            </a:pPr>
            <a:r>
              <a:rPr lang="en-US" smtClean="0"/>
              <a:t>Hardware Transfer of Information Subjects</a:t>
            </a:r>
          </a:p>
          <a:p>
            <a:pPr lvl="2" eaLnBrk="1" hangingPunct="1"/>
            <a:endParaRPr lang="en-US" smtClean="0"/>
          </a:p>
          <a:p>
            <a:pPr lvl="2" eaLnBrk="1" hangingPunct="1"/>
            <a:r>
              <a:rPr lang="en-US" sz="2000" smtClean="0"/>
              <a:t>Collector brush droop</a:t>
            </a:r>
          </a:p>
          <a:p>
            <a:pPr lvl="2" eaLnBrk="1" hangingPunct="1"/>
            <a:endParaRPr lang="en-US" sz="2000" smtClean="0"/>
          </a:p>
          <a:p>
            <a:pPr lvl="2" eaLnBrk="1" hangingPunct="1"/>
            <a:r>
              <a:rPr lang="en-US" sz="2000" smtClean="0"/>
              <a:t>Robot alignment marks</a:t>
            </a:r>
          </a:p>
          <a:p>
            <a:pPr lvl="2" eaLnBrk="1" hangingPunct="1"/>
            <a:endParaRPr lang="en-US" sz="2000" smtClean="0"/>
          </a:p>
          <a:p>
            <a:pPr lvl="2" eaLnBrk="1" hangingPunct="1"/>
            <a:r>
              <a:rPr lang="en-US" sz="2000" smtClean="0"/>
              <a:t>X rack installation</a:t>
            </a:r>
          </a:p>
          <a:p>
            <a:pPr lvl="2" eaLnBrk="1" hangingPunct="1"/>
            <a:endParaRPr lang="en-US" sz="2000" smtClean="0"/>
          </a:p>
          <a:p>
            <a:pPr lvl="2" eaLnBrk="1" hangingPunct="1"/>
            <a:r>
              <a:rPr lang="en-US" sz="2000" smtClean="0"/>
              <a:t>Bar code scanning of system labels</a:t>
            </a:r>
          </a:p>
          <a:p>
            <a:pPr lvl="2" eaLnBrk="1" hangingPunct="1"/>
            <a:endParaRPr lang="en-US" sz="2000" smtClean="0"/>
          </a:p>
          <a:p>
            <a:pPr lvl="2" eaLnBrk="1" hangingPunct="1"/>
            <a:r>
              <a:rPr lang="en-US" sz="2000" smtClean="0"/>
              <a:t>Magazine Restraint Fit</a:t>
            </a:r>
          </a:p>
          <a:p>
            <a:pPr lvl="2" eaLnBrk="1" hangingPunct="1"/>
            <a:endParaRPr 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0917011C-02E0-4D58-9855-3FE3561CB5BC}" type="slidenum">
              <a:rPr lang="en-US" sz="1400">
                <a:solidFill>
                  <a:srgbClr val="FFBA00"/>
                </a:solidFill>
                <a:cs typeface="+mn-cs"/>
              </a:rPr>
              <a:pPr>
                <a:defRPr/>
              </a:pPr>
              <a:t>31</a:t>
            </a:fld>
            <a:endParaRPr lang="en-US" sz="1200" dirty="0">
              <a:solidFill>
                <a:srgbClr val="FFBA00"/>
              </a:solidFill>
              <a:cs typeface="+mn-cs"/>
            </a:endParaRPr>
          </a:p>
        </p:txBody>
      </p:sp>
      <p:sp>
        <p:nvSpPr>
          <p:cNvPr id="60419" name="Rectangle 2"/>
          <p:cNvSpPr>
            <a:spLocks noGrp="1" noChangeArrowheads="1"/>
          </p:cNvSpPr>
          <p:nvPr>
            <p:ph type="title" idx="4294967295"/>
          </p:nvPr>
        </p:nvSpPr>
        <p:spPr/>
        <p:txBody>
          <a:bodyPr/>
          <a:lstStyle/>
          <a:p>
            <a:pPr eaLnBrk="1" hangingPunct="1"/>
            <a:r>
              <a:rPr lang="en-US" smtClean="0"/>
              <a:t>Hardware TOI – collector brush droop</a:t>
            </a:r>
          </a:p>
        </p:txBody>
      </p:sp>
      <p:sp>
        <p:nvSpPr>
          <p:cNvPr id="60420" name="Rectangle 3"/>
          <p:cNvSpPr>
            <a:spLocks noGrp="1" noChangeArrowheads="1"/>
          </p:cNvSpPr>
          <p:nvPr>
            <p:ph type="body" idx="4294967295"/>
          </p:nvPr>
        </p:nvSpPr>
        <p:spPr/>
        <p:txBody>
          <a:bodyPr/>
          <a:lstStyle/>
          <a:p>
            <a:pPr eaLnBrk="1" hangingPunct="1"/>
            <a:endParaRPr lang="en-US" smtClean="0"/>
          </a:p>
          <a:p>
            <a:pPr lvl="1" eaLnBrk="1" hangingPunct="1"/>
            <a:r>
              <a:rPr lang="en-US" smtClean="0"/>
              <a:t>Left robot position has good collector alignment</a:t>
            </a:r>
          </a:p>
        </p:txBody>
      </p:sp>
      <p:pic>
        <p:nvPicPr>
          <p:cNvPr id="60421" name="Picture 5" descr="pics 004.jpg"/>
          <p:cNvPicPr>
            <a:picLocks noChangeAspect="1"/>
          </p:cNvPicPr>
          <p:nvPr/>
        </p:nvPicPr>
        <p:blipFill>
          <a:blip r:embed="rId2" cstate="print"/>
          <a:srcRect/>
          <a:stretch>
            <a:fillRect/>
          </a:stretch>
        </p:blipFill>
        <p:spPr bwMode="auto">
          <a:xfrm>
            <a:off x="1676400" y="1905000"/>
            <a:ext cx="54864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127B8476-F8C2-449B-8620-A64AD0265CD4}" type="slidenum">
              <a:rPr lang="en-US" sz="1400">
                <a:solidFill>
                  <a:srgbClr val="FFBA00"/>
                </a:solidFill>
                <a:cs typeface="+mn-cs"/>
              </a:rPr>
              <a:pPr>
                <a:defRPr/>
              </a:pPr>
              <a:t>32</a:t>
            </a:fld>
            <a:endParaRPr lang="en-US" sz="1200" dirty="0">
              <a:solidFill>
                <a:srgbClr val="FFBA00"/>
              </a:solidFill>
              <a:cs typeface="+mn-cs"/>
            </a:endParaRPr>
          </a:p>
        </p:txBody>
      </p:sp>
      <p:sp>
        <p:nvSpPr>
          <p:cNvPr id="61443" name="Rectangle 2"/>
          <p:cNvSpPr>
            <a:spLocks noGrp="1" noChangeArrowheads="1"/>
          </p:cNvSpPr>
          <p:nvPr>
            <p:ph type="title" idx="4294967295"/>
          </p:nvPr>
        </p:nvSpPr>
        <p:spPr/>
        <p:txBody>
          <a:bodyPr/>
          <a:lstStyle/>
          <a:p>
            <a:pPr eaLnBrk="1" hangingPunct="1"/>
            <a:r>
              <a:rPr lang="en-US" smtClean="0"/>
              <a:t>Hardware TOI – collector brush droop</a:t>
            </a:r>
          </a:p>
        </p:txBody>
      </p:sp>
      <p:sp>
        <p:nvSpPr>
          <p:cNvPr id="61444" name="Rectangle 3"/>
          <p:cNvSpPr>
            <a:spLocks noGrp="1" noChangeArrowheads="1"/>
          </p:cNvSpPr>
          <p:nvPr>
            <p:ph type="body" idx="4294967295"/>
          </p:nvPr>
        </p:nvSpPr>
        <p:spPr/>
        <p:txBody>
          <a:bodyPr/>
          <a:lstStyle/>
          <a:p>
            <a:pPr lvl="1" eaLnBrk="1" hangingPunct="1"/>
            <a:r>
              <a:rPr lang="en-US" smtClean="0"/>
              <a:t>Collector brush alignment for right robot position is not as good.  Top brush droops .</a:t>
            </a:r>
          </a:p>
          <a:p>
            <a:pPr lvl="1" eaLnBrk="1" hangingPunct="1"/>
            <a:r>
              <a:rPr lang="en-US" smtClean="0"/>
              <a:t>Biasing door up or applying finger can help</a:t>
            </a:r>
          </a:p>
          <a:p>
            <a:pPr lvl="1" eaLnBrk="1" hangingPunct="1"/>
            <a:r>
              <a:rPr lang="en-US" smtClean="0"/>
              <a:t>Closely the door quickly (not slowly) seems like a better technique</a:t>
            </a:r>
          </a:p>
          <a:p>
            <a:pPr lvl="1" eaLnBrk="1" hangingPunct="1"/>
            <a:r>
              <a:rPr lang="en-US" smtClean="0"/>
              <a:t>Make sure brushes are set well in the “comb” before starting process</a:t>
            </a:r>
          </a:p>
          <a:p>
            <a:pPr lvl="1" eaLnBrk="1" hangingPunct="1"/>
            <a:r>
              <a:rPr lang="en-US" smtClean="0"/>
              <a:t>Design improvement is being pursued  </a:t>
            </a:r>
          </a:p>
        </p:txBody>
      </p:sp>
      <p:pic>
        <p:nvPicPr>
          <p:cNvPr id="61445" name="Picture 5" descr="pics 001.jpg"/>
          <p:cNvPicPr>
            <a:picLocks noChangeAspect="1"/>
          </p:cNvPicPr>
          <p:nvPr/>
        </p:nvPicPr>
        <p:blipFill>
          <a:blip r:embed="rId2" cstate="print"/>
          <a:srcRect/>
          <a:stretch>
            <a:fillRect/>
          </a:stretch>
        </p:blipFill>
        <p:spPr bwMode="auto">
          <a:xfrm>
            <a:off x="228600" y="2971800"/>
            <a:ext cx="4267200" cy="3200400"/>
          </a:xfrm>
          <a:prstGeom prst="rect">
            <a:avLst/>
          </a:prstGeom>
          <a:noFill/>
          <a:ln w="9525">
            <a:noFill/>
            <a:miter lim="800000"/>
            <a:headEnd/>
            <a:tailEnd/>
          </a:ln>
        </p:spPr>
      </p:pic>
      <p:pic>
        <p:nvPicPr>
          <p:cNvPr id="61446" name="Picture 6" descr="pics 002.jpg"/>
          <p:cNvPicPr>
            <a:picLocks noChangeAspect="1"/>
          </p:cNvPicPr>
          <p:nvPr/>
        </p:nvPicPr>
        <p:blipFill>
          <a:blip r:embed="rId3" cstate="print"/>
          <a:srcRect/>
          <a:stretch>
            <a:fillRect/>
          </a:stretch>
        </p:blipFill>
        <p:spPr bwMode="auto">
          <a:xfrm>
            <a:off x="4648200" y="2971800"/>
            <a:ext cx="42672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91745FD0-EAF7-4152-9B61-F0855A126440}" type="slidenum">
              <a:rPr lang="en-US" sz="1400">
                <a:solidFill>
                  <a:srgbClr val="FFBA00"/>
                </a:solidFill>
                <a:cs typeface="+mn-cs"/>
              </a:rPr>
              <a:pPr>
                <a:defRPr/>
              </a:pPr>
              <a:t>33</a:t>
            </a:fld>
            <a:endParaRPr lang="en-US" sz="1200" dirty="0">
              <a:solidFill>
                <a:srgbClr val="FFBA00"/>
              </a:solidFill>
              <a:cs typeface="+mn-cs"/>
            </a:endParaRPr>
          </a:p>
        </p:txBody>
      </p:sp>
      <p:sp>
        <p:nvSpPr>
          <p:cNvPr id="62467" name="Rectangle 2"/>
          <p:cNvSpPr>
            <a:spLocks noGrp="1" noChangeArrowheads="1"/>
          </p:cNvSpPr>
          <p:nvPr>
            <p:ph type="title" idx="4294967295"/>
          </p:nvPr>
        </p:nvSpPr>
        <p:spPr/>
        <p:txBody>
          <a:bodyPr/>
          <a:lstStyle/>
          <a:p>
            <a:pPr eaLnBrk="1" hangingPunct="1"/>
            <a:r>
              <a:rPr lang="en-US" smtClean="0"/>
              <a:t>Hardware TOI – collector brush droop</a:t>
            </a:r>
          </a:p>
        </p:txBody>
      </p:sp>
      <p:sp>
        <p:nvSpPr>
          <p:cNvPr id="62468" name="Rectangle 3"/>
          <p:cNvSpPr>
            <a:spLocks noGrp="1" noChangeArrowheads="1"/>
          </p:cNvSpPr>
          <p:nvPr>
            <p:ph type="body" idx="4294967295"/>
          </p:nvPr>
        </p:nvSpPr>
        <p:spPr/>
        <p:txBody>
          <a:bodyPr/>
          <a:lstStyle/>
          <a:p>
            <a:pPr eaLnBrk="1" hangingPunct="1"/>
            <a:endParaRPr lang="en-US" smtClean="0"/>
          </a:p>
          <a:p>
            <a:pPr lvl="1" eaLnBrk="1" hangingPunct="1"/>
            <a:r>
              <a:rPr lang="en-US" smtClean="0"/>
              <a:t>When you close the collector brush door, watch for the upper brush not falling into position.  This can be obscured by magazines.</a:t>
            </a:r>
          </a:p>
        </p:txBody>
      </p:sp>
      <p:pic>
        <p:nvPicPr>
          <p:cNvPr id="62469" name="Picture 5" descr="pics 003.jpg"/>
          <p:cNvPicPr>
            <a:picLocks noChangeAspect="1"/>
          </p:cNvPicPr>
          <p:nvPr/>
        </p:nvPicPr>
        <p:blipFill>
          <a:blip r:embed="rId2" cstate="print"/>
          <a:srcRect/>
          <a:stretch>
            <a:fillRect/>
          </a:stretch>
        </p:blipFill>
        <p:spPr bwMode="auto">
          <a:xfrm>
            <a:off x="1828800" y="2133600"/>
            <a:ext cx="48768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31A393E6-01D9-45AE-9EE0-04B7E93DB99B}" type="slidenum">
              <a:rPr lang="en-US" sz="1400">
                <a:solidFill>
                  <a:srgbClr val="FFBA00"/>
                </a:solidFill>
                <a:cs typeface="+mn-cs"/>
              </a:rPr>
              <a:pPr>
                <a:defRPr/>
              </a:pPr>
              <a:t>34</a:t>
            </a:fld>
            <a:endParaRPr lang="en-US" sz="1200" dirty="0">
              <a:solidFill>
                <a:srgbClr val="FFBA00"/>
              </a:solidFill>
              <a:cs typeface="+mn-cs"/>
            </a:endParaRPr>
          </a:p>
        </p:txBody>
      </p:sp>
      <p:sp>
        <p:nvSpPr>
          <p:cNvPr id="63491" name="Rectangle 2"/>
          <p:cNvSpPr>
            <a:spLocks noGrp="1" noChangeArrowheads="1"/>
          </p:cNvSpPr>
          <p:nvPr>
            <p:ph type="title" idx="4294967295"/>
          </p:nvPr>
        </p:nvSpPr>
        <p:spPr/>
        <p:txBody>
          <a:bodyPr/>
          <a:lstStyle/>
          <a:p>
            <a:pPr eaLnBrk="1" hangingPunct="1"/>
            <a:r>
              <a:rPr lang="en-US" smtClean="0"/>
              <a:t>Hardware TOI – robot alignment</a:t>
            </a:r>
          </a:p>
        </p:txBody>
      </p:sp>
      <p:sp>
        <p:nvSpPr>
          <p:cNvPr id="63492" name="Rectangle 3"/>
          <p:cNvSpPr>
            <a:spLocks noGrp="1" noChangeArrowheads="1"/>
          </p:cNvSpPr>
          <p:nvPr>
            <p:ph type="body" idx="4294967295"/>
          </p:nvPr>
        </p:nvSpPr>
        <p:spPr/>
        <p:txBody>
          <a:bodyPr/>
          <a:lstStyle/>
          <a:p>
            <a:pPr eaLnBrk="1" hangingPunct="1"/>
            <a:endParaRPr lang="en-US" smtClean="0"/>
          </a:p>
          <a:p>
            <a:pPr lvl="1" eaLnBrk="1" hangingPunct="1"/>
            <a:r>
              <a:rPr lang="en-US" smtClean="0"/>
              <a:t>Goal of robot alignment marks is the provide Field Engineer with a method to check alignment before IVT or RST.</a:t>
            </a:r>
          </a:p>
          <a:p>
            <a:pPr lvl="1" eaLnBrk="1" hangingPunct="1"/>
            <a:r>
              <a:rPr lang="en-US" smtClean="0"/>
              <a:t>Experience will help you judge the alignment marks</a:t>
            </a:r>
          </a:p>
          <a:p>
            <a:pPr lvl="2" eaLnBrk="1" hangingPunct="1"/>
            <a:r>
              <a:rPr lang="en-US" smtClean="0"/>
              <a:t>Hard for Field Engineers to know what a “bad alignment” looks like.  Nothing to compare against.</a:t>
            </a:r>
          </a:p>
          <a:p>
            <a:pPr lvl="2" eaLnBrk="1" hangingPunct="1"/>
            <a:r>
              <a:rPr lang="en-US" smtClean="0"/>
              <a:t>Large assembly + tolerance stack up + human visual alignment = some judgment is required.</a:t>
            </a:r>
          </a:p>
          <a:p>
            <a:pPr lvl="1" eaLnBrk="1" hangingPunct="1"/>
            <a:r>
              <a:rPr lang="en-US" smtClean="0"/>
              <a:t>Use care when looking at alignment marks</a:t>
            </a:r>
          </a:p>
          <a:p>
            <a:pPr lvl="2" eaLnBrk="1" hangingPunct="1"/>
            <a:r>
              <a:rPr lang="en-US" smtClean="0"/>
              <a:t>Flashlight</a:t>
            </a:r>
          </a:p>
          <a:p>
            <a:pPr lvl="2" eaLnBrk="1" hangingPunct="1"/>
            <a:r>
              <a:rPr lang="en-US" smtClean="0"/>
              <a:t>Align your eye with the rail of the robot</a:t>
            </a:r>
          </a:p>
          <a:p>
            <a:pPr lvl="2" eaLnBrk="1" hangingPunct="1"/>
            <a:r>
              <a:rPr lang="en-US" smtClean="0"/>
              <a:t>May not be perfect but we are looking for a whole gear tooth difference</a:t>
            </a:r>
          </a:p>
          <a:p>
            <a:pPr lvl="1" eaLnBrk="1" hangingPunct="1"/>
            <a:r>
              <a:rPr lang="en-US" smtClean="0"/>
              <a:t>Remember – the number of teeth in the rack pieces does not change, the upper, lower and middle racks must have the same number of teeth.  </a:t>
            </a:r>
          </a:p>
          <a:p>
            <a:pPr lvl="2" eaLnBrk="1" hangingPunct="1"/>
            <a:endParaRPr lang="en-US" smtClean="0"/>
          </a:p>
          <a:p>
            <a:pPr lvl="2" eaLnBrk="1" hangingPunct="1"/>
            <a:endParaRPr 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4CFD0072-8008-4166-87E4-921131E70605}" type="slidenum">
              <a:rPr lang="en-US" sz="1400">
                <a:solidFill>
                  <a:srgbClr val="FFBA00"/>
                </a:solidFill>
                <a:cs typeface="+mn-cs"/>
              </a:rPr>
              <a:pPr>
                <a:defRPr/>
              </a:pPr>
              <a:t>35</a:t>
            </a:fld>
            <a:endParaRPr lang="en-US" sz="1200" dirty="0">
              <a:solidFill>
                <a:srgbClr val="FFBA00"/>
              </a:solidFill>
              <a:cs typeface="+mn-cs"/>
            </a:endParaRPr>
          </a:p>
        </p:txBody>
      </p:sp>
      <p:sp>
        <p:nvSpPr>
          <p:cNvPr id="64515" name="Rectangle 2"/>
          <p:cNvSpPr>
            <a:spLocks noGrp="1" noChangeArrowheads="1"/>
          </p:cNvSpPr>
          <p:nvPr>
            <p:ph type="title" idx="4294967295"/>
          </p:nvPr>
        </p:nvSpPr>
        <p:spPr/>
        <p:txBody>
          <a:bodyPr/>
          <a:lstStyle/>
          <a:p>
            <a:pPr eaLnBrk="1" hangingPunct="1"/>
            <a:r>
              <a:rPr lang="en-US" smtClean="0"/>
              <a:t>Hardware TOI – robot alignment</a:t>
            </a:r>
          </a:p>
        </p:txBody>
      </p:sp>
      <p:sp>
        <p:nvSpPr>
          <p:cNvPr id="64516" name="Rectangle 3"/>
          <p:cNvSpPr>
            <a:spLocks noGrp="1" noChangeArrowheads="1"/>
          </p:cNvSpPr>
          <p:nvPr>
            <p:ph type="body" idx="4294967295"/>
          </p:nvPr>
        </p:nvSpPr>
        <p:spPr/>
        <p:txBody>
          <a:bodyPr/>
          <a:lstStyle/>
          <a:p>
            <a:pPr eaLnBrk="1" hangingPunct="1"/>
            <a:endParaRPr lang="en-US" smtClean="0"/>
          </a:p>
          <a:p>
            <a:pPr lvl="1" eaLnBrk="1" hangingPunct="1"/>
            <a:r>
              <a:rPr lang="en-US" smtClean="0"/>
              <a:t>Top alignment mark</a:t>
            </a:r>
          </a:p>
        </p:txBody>
      </p:sp>
      <p:pic>
        <p:nvPicPr>
          <p:cNvPr id="64517" name="Picture 5" descr="pics 005.jpg"/>
          <p:cNvPicPr>
            <a:picLocks noChangeAspect="1"/>
          </p:cNvPicPr>
          <p:nvPr/>
        </p:nvPicPr>
        <p:blipFill>
          <a:blip r:embed="rId2" cstate="print"/>
          <a:srcRect/>
          <a:stretch>
            <a:fillRect/>
          </a:stretch>
        </p:blipFill>
        <p:spPr bwMode="auto">
          <a:xfrm>
            <a:off x="1676400" y="1828800"/>
            <a:ext cx="54864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35C8598A-22BF-4EEE-9379-5337684E7B3E}" type="slidenum">
              <a:rPr lang="en-US" sz="1400">
                <a:solidFill>
                  <a:srgbClr val="FFBA00"/>
                </a:solidFill>
                <a:cs typeface="+mn-cs"/>
              </a:rPr>
              <a:pPr>
                <a:defRPr/>
              </a:pPr>
              <a:t>36</a:t>
            </a:fld>
            <a:endParaRPr lang="en-US" sz="1200" dirty="0">
              <a:solidFill>
                <a:srgbClr val="FFBA00"/>
              </a:solidFill>
              <a:cs typeface="+mn-cs"/>
            </a:endParaRPr>
          </a:p>
        </p:txBody>
      </p:sp>
      <p:sp>
        <p:nvSpPr>
          <p:cNvPr id="65539" name="Rectangle 2"/>
          <p:cNvSpPr>
            <a:spLocks noGrp="1" noChangeArrowheads="1"/>
          </p:cNvSpPr>
          <p:nvPr>
            <p:ph type="title" idx="4294967295"/>
          </p:nvPr>
        </p:nvSpPr>
        <p:spPr/>
        <p:txBody>
          <a:bodyPr/>
          <a:lstStyle/>
          <a:p>
            <a:pPr eaLnBrk="1" hangingPunct="1"/>
            <a:r>
              <a:rPr lang="en-US" smtClean="0"/>
              <a:t>Hardware TOI – robot alignment</a:t>
            </a:r>
          </a:p>
        </p:txBody>
      </p:sp>
      <p:sp>
        <p:nvSpPr>
          <p:cNvPr id="65540" name="Rectangle 3"/>
          <p:cNvSpPr>
            <a:spLocks noGrp="1" noChangeArrowheads="1"/>
          </p:cNvSpPr>
          <p:nvPr>
            <p:ph type="body" idx="4294967295"/>
          </p:nvPr>
        </p:nvSpPr>
        <p:spPr/>
        <p:txBody>
          <a:bodyPr/>
          <a:lstStyle/>
          <a:p>
            <a:pPr eaLnBrk="1" hangingPunct="1"/>
            <a:endParaRPr lang="en-US" smtClean="0"/>
          </a:p>
          <a:p>
            <a:pPr lvl="1" eaLnBrk="1" hangingPunct="1"/>
            <a:r>
              <a:rPr lang="en-US" smtClean="0"/>
              <a:t>Middle alignment mark</a:t>
            </a:r>
          </a:p>
        </p:txBody>
      </p:sp>
      <p:pic>
        <p:nvPicPr>
          <p:cNvPr id="65541" name="Picture 5" descr="pics 006.jpg"/>
          <p:cNvPicPr>
            <a:picLocks noChangeAspect="1"/>
          </p:cNvPicPr>
          <p:nvPr/>
        </p:nvPicPr>
        <p:blipFill>
          <a:blip r:embed="rId2" cstate="print"/>
          <a:srcRect/>
          <a:stretch>
            <a:fillRect/>
          </a:stretch>
        </p:blipFill>
        <p:spPr bwMode="auto">
          <a:xfrm>
            <a:off x="1676400" y="1981200"/>
            <a:ext cx="54864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5E1D220B-AF51-4D33-BC15-EAF64D2DFB9E}" type="slidenum">
              <a:rPr lang="en-US" sz="1400">
                <a:solidFill>
                  <a:srgbClr val="FFBA00"/>
                </a:solidFill>
                <a:cs typeface="+mn-cs"/>
              </a:rPr>
              <a:pPr>
                <a:defRPr/>
              </a:pPr>
              <a:t>37</a:t>
            </a:fld>
            <a:endParaRPr lang="en-US" sz="1200" dirty="0">
              <a:solidFill>
                <a:srgbClr val="FFBA00"/>
              </a:solidFill>
              <a:cs typeface="+mn-cs"/>
            </a:endParaRPr>
          </a:p>
        </p:txBody>
      </p:sp>
      <p:sp>
        <p:nvSpPr>
          <p:cNvPr id="66563" name="Rectangle 2"/>
          <p:cNvSpPr>
            <a:spLocks noGrp="1" noChangeArrowheads="1"/>
          </p:cNvSpPr>
          <p:nvPr>
            <p:ph type="title" idx="4294967295"/>
          </p:nvPr>
        </p:nvSpPr>
        <p:spPr/>
        <p:txBody>
          <a:bodyPr/>
          <a:lstStyle/>
          <a:p>
            <a:pPr eaLnBrk="1" hangingPunct="1"/>
            <a:r>
              <a:rPr lang="en-US" smtClean="0"/>
              <a:t>Hardware TOI – robot alignment</a:t>
            </a:r>
          </a:p>
        </p:txBody>
      </p:sp>
      <p:sp>
        <p:nvSpPr>
          <p:cNvPr id="66564" name="Rectangle 3"/>
          <p:cNvSpPr>
            <a:spLocks noGrp="1" noChangeArrowheads="1"/>
          </p:cNvSpPr>
          <p:nvPr>
            <p:ph type="body" idx="4294967295"/>
          </p:nvPr>
        </p:nvSpPr>
        <p:spPr/>
        <p:txBody>
          <a:bodyPr/>
          <a:lstStyle/>
          <a:p>
            <a:pPr eaLnBrk="1" hangingPunct="1"/>
            <a:endParaRPr lang="en-US" smtClean="0"/>
          </a:p>
          <a:p>
            <a:pPr lvl="1" eaLnBrk="1" hangingPunct="1"/>
            <a:r>
              <a:rPr lang="en-US" smtClean="0"/>
              <a:t>Bottom alignment mark</a:t>
            </a:r>
          </a:p>
        </p:txBody>
      </p:sp>
      <p:pic>
        <p:nvPicPr>
          <p:cNvPr id="66565" name="Picture 6" descr="pics 007.jpg"/>
          <p:cNvPicPr>
            <a:picLocks noChangeAspect="1"/>
          </p:cNvPicPr>
          <p:nvPr/>
        </p:nvPicPr>
        <p:blipFill>
          <a:blip r:embed="rId2" cstate="print"/>
          <a:srcRect/>
          <a:stretch>
            <a:fillRect/>
          </a:stretch>
        </p:blipFill>
        <p:spPr bwMode="auto">
          <a:xfrm>
            <a:off x="1676400" y="1905000"/>
            <a:ext cx="54864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81235EAB-003C-4A6B-972E-0025888AE550}" type="slidenum">
              <a:rPr lang="en-US" sz="1400">
                <a:solidFill>
                  <a:srgbClr val="FFBA00"/>
                </a:solidFill>
                <a:cs typeface="+mn-cs"/>
              </a:rPr>
              <a:pPr>
                <a:defRPr/>
              </a:pPr>
              <a:t>38</a:t>
            </a:fld>
            <a:endParaRPr lang="en-US" sz="1200" dirty="0">
              <a:solidFill>
                <a:srgbClr val="FFBA00"/>
              </a:solidFill>
              <a:cs typeface="+mn-cs"/>
            </a:endParaRPr>
          </a:p>
        </p:txBody>
      </p:sp>
      <p:sp>
        <p:nvSpPr>
          <p:cNvPr id="67587" name="Rectangle 2"/>
          <p:cNvSpPr>
            <a:spLocks noGrp="1" noChangeArrowheads="1"/>
          </p:cNvSpPr>
          <p:nvPr>
            <p:ph type="title" idx="4294967295"/>
          </p:nvPr>
        </p:nvSpPr>
        <p:spPr/>
        <p:txBody>
          <a:bodyPr/>
          <a:lstStyle/>
          <a:p>
            <a:pPr eaLnBrk="1" hangingPunct="1"/>
            <a:r>
              <a:rPr lang="en-US" smtClean="0"/>
              <a:t>Hardware TOI – X rack installation </a:t>
            </a:r>
          </a:p>
        </p:txBody>
      </p:sp>
      <p:sp>
        <p:nvSpPr>
          <p:cNvPr id="67588" name="Rectangle 3"/>
          <p:cNvSpPr>
            <a:spLocks noGrp="1" noChangeArrowheads="1"/>
          </p:cNvSpPr>
          <p:nvPr>
            <p:ph type="body" idx="4294967295"/>
          </p:nvPr>
        </p:nvSpPr>
        <p:spPr/>
        <p:txBody>
          <a:bodyPr/>
          <a:lstStyle/>
          <a:p>
            <a:pPr eaLnBrk="1" hangingPunct="1"/>
            <a:endParaRPr lang="en-US" smtClean="0"/>
          </a:p>
          <a:p>
            <a:pPr lvl="1" eaLnBrk="1" hangingPunct="1"/>
            <a:r>
              <a:rPr lang="en-US" smtClean="0"/>
              <a:t>Things to watch for</a:t>
            </a:r>
          </a:p>
          <a:p>
            <a:pPr lvl="1" eaLnBrk="1" hangingPunct="1"/>
            <a:endParaRPr lang="en-US" smtClean="0"/>
          </a:p>
          <a:p>
            <a:pPr lvl="2" eaLnBrk="1" hangingPunct="1"/>
            <a:r>
              <a:rPr lang="en-US" smtClean="0"/>
              <a:t>Racks mate easier when left piece is placed on top of right piece</a:t>
            </a:r>
          </a:p>
          <a:p>
            <a:pPr lvl="3" eaLnBrk="1" hangingPunct="1"/>
            <a:r>
              <a:rPr lang="en-US" smtClean="0"/>
              <a:t>Molded parts have drafted walls and certain radius corners from the mold.</a:t>
            </a:r>
          </a:p>
          <a:p>
            <a:pPr lvl="3" eaLnBrk="1" hangingPunct="1"/>
            <a:r>
              <a:rPr lang="en-US" smtClean="0"/>
              <a:t>Long molded parts have some warp</a:t>
            </a:r>
          </a:p>
          <a:p>
            <a:pPr lvl="3" eaLnBrk="1" hangingPunct="1"/>
            <a:endParaRPr lang="en-US" smtClean="0"/>
          </a:p>
          <a:p>
            <a:pPr lvl="2" eaLnBrk="1" hangingPunct="1"/>
            <a:r>
              <a:rPr lang="en-US" smtClean="0"/>
              <a:t>Make sure the positioning pins properly mate with the metal parts they mount to</a:t>
            </a:r>
          </a:p>
          <a:p>
            <a:pPr lvl="3" eaLnBrk="1" hangingPunct="1"/>
            <a:r>
              <a:rPr lang="en-US" smtClean="0"/>
              <a:t>The positioning pins on the bottom of the racks are a tight fit to the slots and holes in the sheet metal mating parts  </a:t>
            </a:r>
          </a:p>
          <a:p>
            <a:pPr lvl="3" eaLnBrk="1" hangingPunct="1"/>
            <a:r>
              <a:rPr lang="en-US" smtClean="0"/>
              <a:t>Minimal radius and lead in on all parts</a:t>
            </a:r>
          </a:p>
          <a:p>
            <a:pPr lvl="3" eaLnBrk="1" hangingPunct="1"/>
            <a:r>
              <a:rPr lang="en-US" smtClean="0"/>
              <a:t>Dark library aisle and position above your eyes or at ankle level make visual inspection harder.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3D9110CB-B2EF-4B12-8F8E-48CD54E2ECC5}" type="slidenum">
              <a:rPr lang="en-US" sz="1400">
                <a:solidFill>
                  <a:srgbClr val="FFBA00"/>
                </a:solidFill>
                <a:cs typeface="+mn-cs"/>
              </a:rPr>
              <a:pPr>
                <a:defRPr/>
              </a:pPr>
              <a:t>39</a:t>
            </a:fld>
            <a:endParaRPr lang="en-US" sz="1200" dirty="0">
              <a:solidFill>
                <a:srgbClr val="FFBA00"/>
              </a:solidFill>
              <a:cs typeface="+mn-cs"/>
            </a:endParaRPr>
          </a:p>
        </p:txBody>
      </p:sp>
      <p:sp>
        <p:nvSpPr>
          <p:cNvPr id="68611" name="Rectangle 2"/>
          <p:cNvSpPr>
            <a:spLocks noGrp="1" noChangeArrowheads="1"/>
          </p:cNvSpPr>
          <p:nvPr>
            <p:ph type="title" idx="4294967295"/>
          </p:nvPr>
        </p:nvSpPr>
        <p:spPr/>
        <p:txBody>
          <a:bodyPr/>
          <a:lstStyle/>
          <a:p>
            <a:pPr eaLnBrk="1" hangingPunct="1"/>
            <a:r>
              <a:rPr lang="en-US" smtClean="0"/>
              <a:t>Hardware TOI – X rack installation </a:t>
            </a:r>
          </a:p>
        </p:txBody>
      </p:sp>
      <p:sp>
        <p:nvSpPr>
          <p:cNvPr id="68612" name="Rectangle 3"/>
          <p:cNvSpPr>
            <a:spLocks noGrp="1" noChangeArrowheads="1"/>
          </p:cNvSpPr>
          <p:nvPr>
            <p:ph type="body" idx="4294967295"/>
          </p:nvPr>
        </p:nvSpPr>
        <p:spPr/>
        <p:txBody>
          <a:bodyPr/>
          <a:lstStyle/>
          <a:p>
            <a:pPr eaLnBrk="1" hangingPunct="1"/>
            <a:endParaRPr lang="en-US" smtClean="0"/>
          </a:p>
          <a:p>
            <a:pPr lvl="1" eaLnBrk="1" hangingPunct="1"/>
            <a:r>
              <a:rPr lang="en-US" smtClean="0"/>
              <a:t>Right on top of left = more resistance and more difficult and must be more careful to align well</a:t>
            </a:r>
          </a:p>
        </p:txBody>
      </p:sp>
      <p:pic>
        <p:nvPicPr>
          <p:cNvPr id="68613" name="Picture 5" descr="pics 008.jpg"/>
          <p:cNvPicPr>
            <a:picLocks noChangeAspect="1"/>
          </p:cNvPicPr>
          <p:nvPr/>
        </p:nvPicPr>
        <p:blipFill>
          <a:blip r:embed="rId2" cstate="print"/>
          <a:srcRect/>
          <a:stretch>
            <a:fillRect/>
          </a:stretch>
        </p:blipFill>
        <p:spPr bwMode="auto">
          <a:xfrm>
            <a:off x="1676400" y="2057400"/>
            <a:ext cx="54864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5"/>
          <p:cNvSpPr>
            <a:spLocks noGrp="1" noChangeArrowheads="1"/>
          </p:cNvSpPr>
          <p:nvPr>
            <p:ph type="ftr" sz="quarter" idx="10"/>
          </p:nvPr>
        </p:nvSpPr>
        <p:spPr>
          <a:noFill/>
        </p:spPr>
        <p:txBody>
          <a:bodyPr/>
          <a:lstStyle/>
          <a:p>
            <a:r>
              <a:rPr lang="en-US" smtClean="0"/>
              <a:t>        ______  __________   ______  ___________   ______ _______ ___________ __ _____ ____ ________ ___________ ___ _____________  ____ ___ ___________ _________ ___ _______ _ _______ ___ __ ___ ________ ________ ____ </a:t>
            </a:r>
          </a:p>
        </p:txBody>
      </p:sp>
      <p:sp>
        <p:nvSpPr>
          <p:cNvPr id="14338" name="Rectangle 5"/>
          <p:cNvSpPr txBox="1">
            <a:spLocks noGrp="1" noChangeArrowheads="1"/>
          </p:cNvSpPr>
          <p:nvPr/>
        </p:nvSpPr>
        <p:spPr bwMode="auto">
          <a:xfrm>
            <a:off x="3970338" y="6424613"/>
            <a:ext cx="3276600" cy="396875"/>
          </a:xfrm>
          <a:prstGeom prst="rect">
            <a:avLst/>
          </a:prstGeom>
          <a:noFill/>
          <a:ln w="9525">
            <a:noFill/>
            <a:miter lim="800000"/>
            <a:headEnd/>
            <a:tailEnd/>
          </a:ln>
        </p:spPr>
        <p:txBody>
          <a:bodyPr/>
          <a:lstStyle/>
          <a:p>
            <a:r>
              <a:rPr lang="en-US" sz="600">
                <a:solidFill>
                  <a:schemeClr val="bg1"/>
                </a:solidFill>
              </a:rPr>
              <a:t>© 2011 Quantum Corporation. Company Confidential. Forward-looking information is based upon multiple assumptions and uncertainties, does not necessarily represent the company’s outlook and is for planning purposes only.</a:t>
            </a:r>
          </a:p>
        </p:txBody>
      </p:sp>
      <p:sp>
        <p:nvSpPr>
          <p:cNvPr id="8" name="Rectangle 6"/>
          <p:cNvSpPr>
            <a:spLocks noGrp="1" noChangeArrowheads="1"/>
          </p:cNvSpPr>
          <p:nvPr>
            <p:ph type="sldNum" sz="quarter" idx="12"/>
          </p:nvPr>
        </p:nvSpPr>
        <p:spPr/>
        <p:txBody>
          <a:bodyPr/>
          <a:lstStyle/>
          <a:p>
            <a:pPr>
              <a:defRPr/>
            </a:pPr>
            <a:fld id="{B66786CC-32A0-41E0-A0D6-D596136CA9B4}" type="slidenum">
              <a:rPr lang="en-US"/>
              <a:pPr>
                <a:defRPr/>
              </a:pPr>
              <a:t>4</a:t>
            </a:fld>
            <a:endParaRPr lang="en-US" sz="1200" dirty="0"/>
          </a:p>
        </p:txBody>
      </p:sp>
      <p:sp>
        <p:nvSpPr>
          <p:cNvPr id="9" name="Rectangle 6"/>
          <p:cNvSpPr txBox="1">
            <a:spLocks noGrp="1" noChangeArrowheads="1"/>
          </p:cNvSpPr>
          <p:nvPr/>
        </p:nvSpPr>
        <p:spPr bwMode="auto">
          <a:xfrm>
            <a:off x="304800" y="6430963"/>
            <a:ext cx="533400" cy="323850"/>
          </a:xfrm>
          <a:prstGeom prst="rect">
            <a:avLst/>
          </a:prstGeom>
          <a:noFill/>
          <a:ln>
            <a:miter lim="800000"/>
            <a:headEnd/>
            <a:tailEnd/>
          </a:ln>
        </p:spPr>
        <p:txBody>
          <a:bodyPr/>
          <a:lstStyle/>
          <a:p>
            <a:pPr>
              <a:defRPr/>
            </a:pPr>
            <a:fld id="{5D5D56B6-79D3-40BE-9702-D42016B367A1}" type="slidenum">
              <a:rPr lang="en-US" sz="1400">
                <a:solidFill>
                  <a:srgbClr val="FFBA00"/>
                </a:solidFill>
                <a:cs typeface="+mn-cs"/>
              </a:rPr>
              <a:pPr>
                <a:defRPr/>
              </a:pPr>
              <a:t>4</a:t>
            </a:fld>
            <a:endParaRPr lang="en-US" sz="1200" dirty="0">
              <a:solidFill>
                <a:srgbClr val="FFBA00"/>
              </a:solidFill>
              <a:cs typeface="+mn-cs"/>
            </a:endParaRPr>
          </a:p>
        </p:txBody>
      </p:sp>
      <p:sp>
        <p:nvSpPr>
          <p:cNvPr id="5122"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5123"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F26D4821-3DEC-4187-8B3D-37C354ADF6F1}" type="slidenum">
              <a:rPr lang="en-US" sz="1400">
                <a:solidFill>
                  <a:srgbClr val="FFBA00"/>
                </a:solidFill>
                <a:cs typeface="+mn-cs"/>
              </a:rPr>
              <a:pPr>
                <a:defRPr/>
              </a:pPr>
              <a:t>4</a:t>
            </a:fld>
            <a:endParaRPr lang="en-US" sz="1200" dirty="0">
              <a:solidFill>
                <a:srgbClr val="FFBA00"/>
              </a:solidFill>
              <a:cs typeface="+mn-cs"/>
            </a:endParaRPr>
          </a:p>
        </p:txBody>
      </p:sp>
      <p:sp>
        <p:nvSpPr>
          <p:cNvPr id="14343" name="Rectangle 6"/>
          <p:cNvSpPr>
            <a:spLocks noGrp="1" noChangeArrowheads="1"/>
          </p:cNvSpPr>
          <p:nvPr>
            <p:ph type="title"/>
          </p:nvPr>
        </p:nvSpPr>
        <p:spPr/>
        <p:txBody>
          <a:bodyPr/>
          <a:lstStyle/>
          <a:p>
            <a:pPr eaLnBrk="1" hangingPunct="1"/>
            <a:r>
              <a:rPr lang="en-US" smtClean="0"/>
              <a:t>Agenda</a:t>
            </a:r>
          </a:p>
        </p:txBody>
      </p:sp>
      <p:sp>
        <p:nvSpPr>
          <p:cNvPr id="14344" name="Rectangle 7"/>
          <p:cNvSpPr>
            <a:spLocks noGrp="1" noChangeArrowheads="1"/>
          </p:cNvSpPr>
          <p:nvPr>
            <p:ph type="body" idx="1"/>
          </p:nvPr>
        </p:nvSpPr>
        <p:spPr>
          <a:xfrm>
            <a:off x="228600" y="914400"/>
            <a:ext cx="8763000" cy="5257800"/>
          </a:xfrm>
        </p:spPr>
        <p:txBody>
          <a:bodyPr/>
          <a:lstStyle/>
          <a:p>
            <a:pPr eaLnBrk="1" hangingPunct="1">
              <a:lnSpc>
                <a:spcPct val="90000"/>
              </a:lnSpc>
            </a:pPr>
            <a:r>
              <a:rPr lang="en-US" smtClean="0"/>
              <a:t>Sales and Marketing Overview </a:t>
            </a:r>
          </a:p>
          <a:p>
            <a:pPr lvl="1" eaLnBrk="1" hangingPunct="1">
              <a:lnSpc>
                <a:spcPct val="90000"/>
              </a:lnSpc>
            </a:pPr>
            <a:r>
              <a:rPr lang="en-US" smtClean="0"/>
              <a:t>Ryan Duffy, Product Marketing</a:t>
            </a:r>
          </a:p>
          <a:p>
            <a:pPr eaLnBrk="1" hangingPunct="1">
              <a:lnSpc>
                <a:spcPct val="90000"/>
              </a:lnSpc>
            </a:pPr>
            <a:endParaRPr lang="en-US" smtClean="0"/>
          </a:p>
          <a:p>
            <a:pPr eaLnBrk="1" hangingPunct="1">
              <a:lnSpc>
                <a:spcPct val="90000"/>
              </a:lnSpc>
            </a:pPr>
            <a:r>
              <a:rPr lang="en-US" smtClean="0"/>
              <a:t>Gen 2 Dual Robot Hardware Overview</a:t>
            </a:r>
          </a:p>
          <a:p>
            <a:pPr lvl="1" eaLnBrk="1" hangingPunct="1">
              <a:lnSpc>
                <a:spcPct val="90000"/>
              </a:lnSpc>
            </a:pPr>
            <a:r>
              <a:rPr lang="en-US" smtClean="0"/>
              <a:t>Rob Yang, Engineering</a:t>
            </a:r>
          </a:p>
          <a:p>
            <a:pPr eaLnBrk="1" hangingPunct="1">
              <a:lnSpc>
                <a:spcPct val="90000"/>
              </a:lnSpc>
            </a:pPr>
            <a:endParaRPr lang="en-US" smtClean="0"/>
          </a:p>
          <a:p>
            <a:pPr eaLnBrk="1" hangingPunct="1">
              <a:lnSpc>
                <a:spcPct val="90000"/>
              </a:lnSpc>
            </a:pPr>
            <a:r>
              <a:rPr lang="en-US" smtClean="0"/>
              <a:t>Gen 2 Dual Robot Diagnostics </a:t>
            </a:r>
          </a:p>
          <a:p>
            <a:pPr lvl="1" eaLnBrk="1" hangingPunct="1">
              <a:lnSpc>
                <a:spcPct val="90000"/>
              </a:lnSpc>
            </a:pPr>
            <a:r>
              <a:rPr lang="en-US" smtClean="0"/>
              <a:t>Carsten Prigge, Engineering</a:t>
            </a:r>
          </a:p>
          <a:p>
            <a:pPr eaLnBrk="1" hangingPunct="1">
              <a:lnSpc>
                <a:spcPct val="90000"/>
              </a:lnSpc>
            </a:pPr>
            <a:endParaRPr lang="en-US" smtClean="0"/>
          </a:p>
          <a:p>
            <a:pPr eaLnBrk="1" hangingPunct="1">
              <a:lnSpc>
                <a:spcPct val="90000"/>
              </a:lnSpc>
            </a:pPr>
            <a:r>
              <a:rPr lang="en-US" smtClean="0"/>
              <a:t>New Software Features in i10 </a:t>
            </a:r>
          </a:p>
          <a:p>
            <a:pPr lvl="1" eaLnBrk="1" hangingPunct="1">
              <a:lnSpc>
                <a:spcPct val="90000"/>
              </a:lnSpc>
            </a:pPr>
            <a:r>
              <a:rPr lang="en-US" smtClean="0"/>
              <a:t>Carsten and Rick Murray, Engineering</a:t>
            </a:r>
          </a:p>
          <a:p>
            <a:pPr eaLnBrk="1" hangingPunct="1">
              <a:lnSpc>
                <a:spcPct val="90000"/>
              </a:lnSpc>
            </a:pPr>
            <a:endParaRPr lang="en-US" smtClean="0"/>
          </a:p>
          <a:p>
            <a:pPr eaLnBrk="1" hangingPunct="1">
              <a:lnSpc>
                <a:spcPct val="90000"/>
              </a:lnSpc>
            </a:pPr>
            <a:r>
              <a:rPr lang="en-US" smtClean="0"/>
              <a:t>Documentation and Training</a:t>
            </a:r>
          </a:p>
          <a:p>
            <a:pPr lvl="1" eaLnBrk="1" hangingPunct="1">
              <a:lnSpc>
                <a:spcPct val="90000"/>
              </a:lnSpc>
            </a:pPr>
            <a:r>
              <a:rPr lang="en-US" smtClean="0"/>
              <a:t>Tom Sajbel, Educational Services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87BC03DF-198C-4F8E-84DA-C7791E68A1A8}" type="slidenum">
              <a:rPr lang="en-US" sz="1400">
                <a:solidFill>
                  <a:srgbClr val="FFBA00"/>
                </a:solidFill>
                <a:cs typeface="+mn-cs"/>
              </a:rPr>
              <a:pPr>
                <a:defRPr/>
              </a:pPr>
              <a:t>40</a:t>
            </a:fld>
            <a:endParaRPr lang="en-US" sz="1200" dirty="0">
              <a:solidFill>
                <a:srgbClr val="FFBA00"/>
              </a:solidFill>
              <a:cs typeface="+mn-cs"/>
            </a:endParaRPr>
          </a:p>
        </p:txBody>
      </p:sp>
      <p:sp>
        <p:nvSpPr>
          <p:cNvPr id="69635" name="Rectangle 2"/>
          <p:cNvSpPr>
            <a:spLocks noGrp="1" noChangeArrowheads="1"/>
          </p:cNvSpPr>
          <p:nvPr>
            <p:ph type="title" idx="4294967295"/>
          </p:nvPr>
        </p:nvSpPr>
        <p:spPr/>
        <p:txBody>
          <a:bodyPr/>
          <a:lstStyle/>
          <a:p>
            <a:pPr eaLnBrk="1" hangingPunct="1"/>
            <a:r>
              <a:rPr lang="en-US" smtClean="0"/>
              <a:t>Hardware TOI – X rack installation </a:t>
            </a:r>
          </a:p>
        </p:txBody>
      </p:sp>
      <p:sp>
        <p:nvSpPr>
          <p:cNvPr id="69636" name="Rectangle 3"/>
          <p:cNvSpPr>
            <a:spLocks noGrp="1" noChangeArrowheads="1"/>
          </p:cNvSpPr>
          <p:nvPr>
            <p:ph type="body" idx="4294967295"/>
          </p:nvPr>
        </p:nvSpPr>
        <p:spPr/>
        <p:txBody>
          <a:bodyPr/>
          <a:lstStyle/>
          <a:p>
            <a:pPr eaLnBrk="1" hangingPunct="1"/>
            <a:endParaRPr lang="en-US" smtClean="0"/>
          </a:p>
          <a:p>
            <a:pPr lvl="1" eaLnBrk="1" hangingPunct="1"/>
            <a:r>
              <a:rPr lang="en-US" smtClean="0"/>
              <a:t>Left on top of right = slips together easier</a:t>
            </a:r>
          </a:p>
        </p:txBody>
      </p:sp>
      <p:pic>
        <p:nvPicPr>
          <p:cNvPr id="69637" name="Picture 5" descr="pics 009.jpg"/>
          <p:cNvPicPr>
            <a:picLocks noChangeAspect="1"/>
          </p:cNvPicPr>
          <p:nvPr/>
        </p:nvPicPr>
        <p:blipFill>
          <a:blip r:embed="rId2" cstate="print"/>
          <a:srcRect/>
          <a:stretch>
            <a:fillRect/>
          </a:stretch>
        </p:blipFill>
        <p:spPr bwMode="auto">
          <a:xfrm>
            <a:off x="1676400" y="1981200"/>
            <a:ext cx="54864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59E2D42E-3EF2-4DB8-A023-00A3FA2F712B}" type="slidenum">
              <a:rPr lang="en-US" sz="1400">
                <a:solidFill>
                  <a:srgbClr val="FFBA00"/>
                </a:solidFill>
                <a:cs typeface="+mn-cs"/>
              </a:rPr>
              <a:pPr>
                <a:defRPr/>
              </a:pPr>
              <a:t>41</a:t>
            </a:fld>
            <a:endParaRPr lang="en-US" sz="1200" dirty="0">
              <a:solidFill>
                <a:srgbClr val="FFBA00"/>
              </a:solidFill>
              <a:cs typeface="+mn-cs"/>
            </a:endParaRPr>
          </a:p>
        </p:txBody>
      </p:sp>
      <p:sp>
        <p:nvSpPr>
          <p:cNvPr id="70659" name="Rectangle 2"/>
          <p:cNvSpPr>
            <a:spLocks noGrp="1" noChangeArrowheads="1"/>
          </p:cNvSpPr>
          <p:nvPr>
            <p:ph type="title" idx="4294967295"/>
          </p:nvPr>
        </p:nvSpPr>
        <p:spPr/>
        <p:txBody>
          <a:bodyPr/>
          <a:lstStyle/>
          <a:p>
            <a:pPr eaLnBrk="1" hangingPunct="1"/>
            <a:r>
              <a:rPr lang="en-US" smtClean="0"/>
              <a:t>Hardware TOI – X rack installation </a:t>
            </a:r>
          </a:p>
        </p:txBody>
      </p:sp>
      <p:sp>
        <p:nvSpPr>
          <p:cNvPr id="70660" name="Rectangle 3"/>
          <p:cNvSpPr>
            <a:spLocks noGrp="1" noChangeArrowheads="1"/>
          </p:cNvSpPr>
          <p:nvPr>
            <p:ph type="body" idx="4294967295"/>
          </p:nvPr>
        </p:nvSpPr>
        <p:spPr/>
        <p:txBody>
          <a:bodyPr/>
          <a:lstStyle/>
          <a:p>
            <a:pPr eaLnBrk="1" hangingPunct="1"/>
            <a:endParaRPr lang="en-US" smtClean="0"/>
          </a:p>
          <a:p>
            <a:pPr lvl="1" eaLnBrk="1" hangingPunct="1"/>
            <a:r>
              <a:rPr lang="en-US" smtClean="0"/>
              <a:t>Watch for rack positioning pins to nest completely in the slots and holes</a:t>
            </a:r>
          </a:p>
        </p:txBody>
      </p:sp>
      <p:pic>
        <p:nvPicPr>
          <p:cNvPr id="70661" name="Picture 5" descr="pics 010.jpg"/>
          <p:cNvPicPr>
            <a:picLocks noChangeAspect="1"/>
          </p:cNvPicPr>
          <p:nvPr/>
        </p:nvPicPr>
        <p:blipFill>
          <a:blip r:embed="rId2" cstate="print"/>
          <a:srcRect/>
          <a:stretch>
            <a:fillRect/>
          </a:stretch>
        </p:blipFill>
        <p:spPr bwMode="auto">
          <a:xfrm>
            <a:off x="1676400" y="2133600"/>
            <a:ext cx="54864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5763D0E9-BB77-441A-85F4-FB6FDC99830B}" type="slidenum">
              <a:rPr lang="en-US" sz="1400">
                <a:solidFill>
                  <a:srgbClr val="FFBA00"/>
                </a:solidFill>
                <a:cs typeface="+mn-cs"/>
              </a:rPr>
              <a:pPr>
                <a:defRPr/>
              </a:pPr>
              <a:t>42</a:t>
            </a:fld>
            <a:endParaRPr lang="en-US" sz="1200" dirty="0">
              <a:solidFill>
                <a:srgbClr val="FFBA00"/>
              </a:solidFill>
              <a:cs typeface="+mn-cs"/>
            </a:endParaRPr>
          </a:p>
        </p:txBody>
      </p:sp>
      <p:sp>
        <p:nvSpPr>
          <p:cNvPr id="71683" name="Rectangle 2"/>
          <p:cNvSpPr>
            <a:spLocks noGrp="1" noChangeArrowheads="1"/>
          </p:cNvSpPr>
          <p:nvPr>
            <p:ph type="title" idx="4294967295"/>
          </p:nvPr>
        </p:nvSpPr>
        <p:spPr/>
        <p:txBody>
          <a:bodyPr/>
          <a:lstStyle/>
          <a:p>
            <a:pPr eaLnBrk="1" hangingPunct="1"/>
            <a:r>
              <a:rPr lang="en-US" smtClean="0"/>
              <a:t>Hardware TOI – X rack installation </a:t>
            </a:r>
          </a:p>
        </p:txBody>
      </p:sp>
      <p:sp>
        <p:nvSpPr>
          <p:cNvPr id="71684" name="Rectangle 3"/>
          <p:cNvSpPr>
            <a:spLocks noGrp="1" noChangeArrowheads="1"/>
          </p:cNvSpPr>
          <p:nvPr>
            <p:ph type="body" idx="4294967295"/>
          </p:nvPr>
        </p:nvSpPr>
        <p:spPr/>
        <p:txBody>
          <a:bodyPr/>
          <a:lstStyle/>
          <a:p>
            <a:pPr eaLnBrk="1" hangingPunct="1"/>
            <a:endParaRPr lang="en-US" smtClean="0"/>
          </a:p>
          <a:p>
            <a:pPr lvl="1" eaLnBrk="1" hangingPunct="1"/>
            <a:r>
              <a:rPr lang="en-US" smtClean="0"/>
              <a:t>Example of a positioning pin NOT in the slot</a:t>
            </a:r>
          </a:p>
        </p:txBody>
      </p:sp>
      <p:pic>
        <p:nvPicPr>
          <p:cNvPr id="71685" name="Picture 5" descr="pics 011.jpg"/>
          <p:cNvPicPr>
            <a:picLocks noChangeAspect="1"/>
          </p:cNvPicPr>
          <p:nvPr/>
        </p:nvPicPr>
        <p:blipFill>
          <a:blip r:embed="rId2" cstate="print"/>
          <a:srcRect/>
          <a:stretch>
            <a:fillRect/>
          </a:stretch>
        </p:blipFill>
        <p:spPr bwMode="auto">
          <a:xfrm>
            <a:off x="1676400" y="1981200"/>
            <a:ext cx="54864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B756275A-DC1C-4303-97AE-7727BAB530D3}" type="slidenum">
              <a:rPr lang="en-US" sz="1400">
                <a:solidFill>
                  <a:srgbClr val="FFBA00"/>
                </a:solidFill>
                <a:cs typeface="+mn-cs"/>
              </a:rPr>
              <a:pPr>
                <a:defRPr/>
              </a:pPr>
              <a:t>43</a:t>
            </a:fld>
            <a:endParaRPr lang="en-US" sz="1200" dirty="0">
              <a:solidFill>
                <a:srgbClr val="FFBA00"/>
              </a:solidFill>
              <a:cs typeface="+mn-cs"/>
            </a:endParaRPr>
          </a:p>
        </p:txBody>
      </p:sp>
      <p:sp>
        <p:nvSpPr>
          <p:cNvPr id="72707" name="Rectangle 2"/>
          <p:cNvSpPr>
            <a:spLocks noGrp="1" noChangeArrowheads="1"/>
          </p:cNvSpPr>
          <p:nvPr>
            <p:ph type="title" idx="4294967295"/>
          </p:nvPr>
        </p:nvSpPr>
        <p:spPr/>
        <p:txBody>
          <a:bodyPr/>
          <a:lstStyle/>
          <a:p>
            <a:pPr eaLnBrk="1" hangingPunct="1"/>
            <a:r>
              <a:rPr lang="en-US" smtClean="0"/>
              <a:t>Hardware TOI – frame barcodes</a:t>
            </a:r>
          </a:p>
        </p:txBody>
      </p:sp>
      <p:sp>
        <p:nvSpPr>
          <p:cNvPr id="72708" name="Rectangle 3"/>
          <p:cNvSpPr>
            <a:spLocks noGrp="1" noChangeArrowheads="1"/>
          </p:cNvSpPr>
          <p:nvPr>
            <p:ph type="body" idx="4294967295"/>
          </p:nvPr>
        </p:nvSpPr>
        <p:spPr/>
        <p:txBody>
          <a:bodyPr/>
          <a:lstStyle/>
          <a:p>
            <a:pPr lvl="1" eaLnBrk="1" hangingPunct="1"/>
            <a:r>
              <a:rPr lang="en-US" smtClean="0"/>
              <a:t>Gen 2 robot uses i500 bar code scanner (different than Gen 1 robot)</a:t>
            </a:r>
          </a:p>
          <a:p>
            <a:pPr lvl="1" eaLnBrk="1" hangingPunct="1"/>
            <a:r>
              <a:rPr lang="en-US" smtClean="0"/>
              <a:t>I500 bar code scanner has long, successful history of reading tape labels</a:t>
            </a:r>
          </a:p>
          <a:p>
            <a:pPr lvl="1" eaLnBrk="1" hangingPunct="1"/>
            <a:r>
              <a:rPr lang="en-US" smtClean="0"/>
              <a:t>i6K (i2K) shipments began in 2003.  All frame labels ever printed up to this date were not read with an i500 scanner.</a:t>
            </a:r>
          </a:p>
          <a:p>
            <a:pPr lvl="1" eaLnBrk="1" hangingPunct="1"/>
            <a:r>
              <a:rPr lang="en-US" smtClean="0"/>
              <a:t>There is the chance that a Gen 2 robot with i500 scanner will encounter an i6K frame label that it cannot read in a Dual Robot upgrade scenario</a:t>
            </a:r>
          </a:p>
          <a:p>
            <a:pPr lvl="1" eaLnBrk="1" hangingPunct="1"/>
            <a:r>
              <a:rPr lang="en-US" smtClean="0"/>
              <a:t>The plan right now is to provide new labels with upgrade kits</a:t>
            </a:r>
          </a:p>
          <a:p>
            <a:pPr lvl="1" eaLnBrk="1" hangingPunct="1">
              <a:buFont typeface="Arial" charset="0"/>
              <a:buNone/>
            </a:pPr>
            <a:endParaRPr lang="en-US" smtClean="0"/>
          </a:p>
          <a:p>
            <a:pPr lvl="1" eaLnBrk="1" hangingPunct="1">
              <a:buFont typeface="Arial" charset="0"/>
              <a:buNone/>
            </a:pPr>
            <a:endParaRPr lang="en-US" smtClean="0"/>
          </a:p>
        </p:txBody>
      </p:sp>
      <p:pic>
        <p:nvPicPr>
          <p:cNvPr id="72709" name="Picture 5" descr="153 machine SN.jpg"/>
          <p:cNvPicPr>
            <a:picLocks noChangeAspect="1"/>
          </p:cNvPicPr>
          <p:nvPr/>
        </p:nvPicPr>
        <p:blipFill>
          <a:blip r:embed="rId2" cstate="print"/>
          <a:srcRect/>
          <a:stretch>
            <a:fillRect/>
          </a:stretch>
        </p:blipFill>
        <p:spPr bwMode="auto">
          <a:xfrm>
            <a:off x="685800" y="3505200"/>
            <a:ext cx="3048000" cy="2286000"/>
          </a:xfrm>
          <a:prstGeom prst="rect">
            <a:avLst/>
          </a:prstGeom>
          <a:noFill/>
          <a:ln w="9525">
            <a:noFill/>
            <a:miter lim="800000"/>
            <a:headEnd/>
            <a:tailEnd/>
          </a:ln>
        </p:spPr>
      </p:pic>
      <p:pic>
        <p:nvPicPr>
          <p:cNvPr id="72710" name="Picture 6" descr="153 machine WWN.jpg"/>
          <p:cNvPicPr>
            <a:picLocks noChangeAspect="1"/>
          </p:cNvPicPr>
          <p:nvPr/>
        </p:nvPicPr>
        <p:blipFill>
          <a:blip r:embed="rId3" cstate="print"/>
          <a:srcRect/>
          <a:stretch>
            <a:fillRect/>
          </a:stretch>
        </p:blipFill>
        <p:spPr bwMode="auto">
          <a:xfrm>
            <a:off x="5105400" y="3429000"/>
            <a:ext cx="3084513" cy="2312988"/>
          </a:xfrm>
          <a:prstGeom prst="rect">
            <a:avLst/>
          </a:prstGeom>
          <a:noFill/>
          <a:ln w="9525">
            <a:noFill/>
            <a:miter lim="800000"/>
            <a:headEnd/>
            <a:tailEnd/>
          </a:ln>
        </p:spPr>
      </p:pic>
      <p:sp>
        <p:nvSpPr>
          <p:cNvPr id="72711" name="TextBox 8"/>
          <p:cNvSpPr txBox="1">
            <a:spLocks noChangeArrowheads="1"/>
          </p:cNvSpPr>
          <p:nvPr/>
        </p:nvSpPr>
        <p:spPr bwMode="auto">
          <a:xfrm>
            <a:off x="1219200" y="5867400"/>
            <a:ext cx="1371600" cy="369888"/>
          </a:xfrm>
          <a:prstGeom prst="rect">
            <a:avLst/>
          </a:prstGeom>
          <a:noFill/>
          <a:ln w="9525">
            <a:noFill/>
            <a:miter lim="800000"/>
            <a:headEnd/>
            <a:tailEnd/>
          </a:ln>
        </p:spPr>
        <p:txBody>
          <a:bodyPr>
            <a:spAutoFit/>
          </a:bodyPr>
          <a:lstStyle/>
          <a:p>
            <a:r>
              <a:rPr lang="en-US"/>
              <a:t>Glossy</a:t>
            </a:r>
          </a:p>
        </p:txBody>
      </p:sp>
      <p:sp>
        <p:nvSpPr>
          <p:cNvPr id="72712" name="TextBox 9"/>
          <p:cNvSpPr txBox="1">
            <a:spLocks noChangeArrowheads="1"/>
          </p:cNvSpPr>
          <p:nvPr/>
        </p:nvSpPr>
        <p:spPr bwMode="auto">
          <a:xfrm>
            <a:off x="5867400" y="5867400"/>
            <a:ext cx="1371600" cy="369888"/>
          </a:xfrm>
          <a:prstGeom prst="rect">
            <a:avLst/>
          </a:prstGeom>
          <a:noFill/>
          <a:ln w="9525">
            <a:noFill/>
            <a:miter lim="800000"/>
            <a:headEnd/>
            <a:tailEnd/>
          </a:ln>
        </p:spPr>
        <p:txBody>
          <a:bodyPr>
            <a:spAutoFit/>
          </a:bodyPr>
          <a:lstStyle/>
          <a:p>
            <a:r>
              <a:rPr lang="en-US"/>
              <a:t>Matte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0A0B0D90-679F-4EDC-A1A0-BBA21308DAE7}" type="slidenum">
              <a:rPr lang="en-US" sz="1400">
                <a:solidFill>
                  <a:srgbClr val="FFBA00"/>
                </a:solidFill>
                <a:cs typeface="+mn-cs"/>
              </a:rPr>
              <a:pPr>
                <a:defRPr/>
              </a:pPr>
              <a:t>44</a:t>
            </a:fld>
            <a:endParaRPr lang="en-US" sz="1200" dirty="0">
              <a:solidFill>
                <a:srgbClr val="FFBA00"/>
              </a:solidFill>
              <a:cs typeface="+mn-cs"/>
            </a:endParaRPr>
          </a:p>
        </p:txBody>
      </p:sp>
      <p:sp>
        <p:nvSpPr>
          <p:cNvPr id="73731" name="Rectangle 2"/>
          <p:cNvSpPr>
            <a:spLocks noGrp="1" noChangeArrowheads="1"/>
          </p:cNvSpPr>
          <p:nvPr>
            <p:ph type="title" idx="4294967295"/>
          </p:nvPr>
        </p:nvSpPr>
        <p:spPr/>
        <p:txBody>
          <a:bodyPr/>
          <a:lstStyle/>
          <a:p>
            <a:pPr eaLnBrk="1" hangingPunct="1"/>
            <a:r>
              <a:rPr lang="en-US" smtClean="0"/>
              <a:t>Hardware TOI – frame barcodes</a:t>
            </a:r>
          </a:p>
        </p:txBody>
      </p:sp>
      <p:sp>
        <p:nvSpPr>
          <p:cNvPr id="73732" name="Rectangle 3"/>
          <p:cNvSpPr>
            <a:spLocks noGrp="1" noChangeArrowheads="1"/>
          </p:cNvSpPr>
          <p:nvPr>
            <p:ph type="body" idx="4294967295"/>
          </p:nvPr>
        </p:nvSpPr>
        <p:spPr/>
        <p:txBody>
          <a:bodyPr/>
          <a:lstStyle/>
          <a:p>
            <a:pPr eaLnBrk="1" hangingPunct="1"/>
            <a:endParaRPr lang="en-US" smtClean="0"/>
          </a:p>
          <a:p>
            <a:pPr lvl="1" eaLnBrk="1" hangingPunct="1"/>
            <a:endParaRPr lang="en-US" smtClean="0"/>
          </a:p>
        </p:txBody>
      </p:sp>
      <p:pic>
        <p:nvPicPr>
          <p:cNvPr id="73733" name="Picture 5" descr="Module 2 DVT 19 bar code labels.jpg"/>
          <p:cNvPicPr>
            <a:picLocks noChangeAspect="1"/>
          </p:cNvPicPr>
          <p:nvPr/>
        </p:nvPicPr>
        <p:blipFill>
          <a:blip r:embed="rId2" cstate="print"/>
          <a:srcRect/>
          <a:stretch>
            <a:fillRect/>
          </a:stretch>
        </p:blipFill>
        <p:spPr bwMode="auto">
          <a:xfrm>
            <a:off x="533400" y="1143000"/>
            <a:ext cx="3048000" cy="2286000"/>
          </a:xfrm>
          <a:prstGeom prst="rect">
            <a:avLst/>
          </a:prstGeom>
          <a:noFill/>
          <a:ln w="9525">
            <a:noFill/>
            <a:miter lim="800000"/>
            <a:headEnd/>
            <a:tailEnd/>
          </a:ln>
        </p:spPr>
      </p:pic>
      <p:pic>
        <p:nvPicPr>
          <p:cNvPr id="73734" name="Picture 6" descr="Module 1 CM BC DVT 19 bar code labels.jpg"/>
          <p:cNvPicPr>
            <a:picLocks noChangeAspect="1"/>
          </p:cNvPicPr>
          <p:nvPr/>
        </p:nvPicPr>
        <p:blipFill>
          <a:blip r:embed="rId3" cstate="print"/>
          <a:srcRect/>
          <a:stretch>
            <a:fillRect/>
          </a:stretch>
        </p:blipFill>
        <p:spPr bwMode="auto">
          <a:xfrm>
            <a:off x="4800600" y="1143000"/>
            <a:ext cx="3048000" cy="2286000"/>
          </a:xfrm>
          <a:prstGeom prst="rect">
            <a:avLst/>
          </a:prstGeom>
          <a:noFill/>
          <a:ln w="9525">
            <a:noFill/>
            <a:miter lim="800000"/>
            <a:headEnd/>
            <a:tailEnd/>
          </a:ln>
        </p:spPr>
      </p:pic>
      <p:pic>
        <p:nvPicPr>
          <p:cNvPr id="73735" name="Picture 8" descr="Module 10 DVT 19 bar code labels.jpg"/>
          <p:cNvPicPr>
            <a:picLocks noChangeAspect="1"/>
          </p:cNvPicPr>
          <p:nvPr/>
        </p:nvPicPr>
        <p:blipFill>
          <a:blip r:embed="rId4" cstate="print"/>
          <a:srcRect/>
          <a:stretch>
            <a:fillRect/>
          </a:stretch>
        </p:blipFill>
        <p:spPr bwMode="auto">
          <a:xfrm>
            <a:off x="3048000" y="3886200"/>
            <a:ext cx="3048000" cy="2286000"/>
          </a:xfrm>
          <a:prstGeom prst="rect">
            <a:avLst/>
          </a:prstGeom>
          <a:noFill/>
          <a:ln w="9525">
            <a:noFill/>
            <a:miter lim="800000"/>
            <a:headEnd/>
            <a:tailEnd/>
          </a:ln>
        </p:spPr>
      </p:pic>
      <p:sp>
        <p:nvSpPr>
          <p:cNvPr id="73736" name="TextBox 9"/>
          <p:cNvSpPr txBox="1">
            <a:spLocks noChangeArrowheads="1"/>
          </p:cNvSpPr>
          <p:nvPr/>
        </p:nvSpPr>
        <p:spPr bwMode="auto">
          <a:xfrm>
            <a:off x="914400" y="3657600"/>
            <a:ext cx="1371600" cy="646113"/>
          </a:xfrm>
          <a:prstGeom prst="rect">
            <a:avLst/>
          </a:prstGeom>
          <a:noFill/>
          <a:ln w="9525">
            <a:noFill/>
            <a:miter lim="800000"/>
            <a:headEnd/>
            <a:tailEnd/>
          </a:ln>
        </p:spPr>
        <p:txBody>
          <a:bodyPr>
            <a:spAutoFit/>
          </a:bodyPr>
          <a:lstStyle/>
          <a:p>
            <a:r>
              <a:rPr lang="en-US"/>
              <a:t>No White Space</a:t>
            </a:r>
          </a:p>
        </p:txBody>
      </p:sp>
      <p:sp>
        <p:nvSpPr>
          <p:cNvPr id="73737" name="TextBox 10"/>
          <p:cNvSpPr txBox="1">
            <a:spLocks noChangeArrowheads="1"/>
          </p:cNvSpPr>
          <p:nvPr/>
        </p:nvSpPr>
        <p:spPr bwMode="auto">
          <a:xfrm>
            <a:off x="6553200" y="3581400"/>
            <a:ext cx="1371600" cy="369888"/>
          </a:xfrm>
          <a:prstGeom prst="rect">
            <a:avLst/>
          </a:prstGeom>
          <a:noFill/>
          <a:ln w="9525">
            <a:noFill/>
            <a:miter lim="800000"/>
            <a:headEnd/>
            <a:tailEnd/>
          </a:ln>
        </p:spPr>
        <p:txBody>
          <a:bodyPr>
            <a:spAutoFit/>
          </a:bodyPr>
          <a:lstStyle/>
          <a:p>
            <a:r>
              <a:rPr lang="en-US"/>
              <a:t>Matte</a:t>
            </a:r>
          </a:p>
        </p:txBody>
      </p:sp>
      <p:sp>
        <p:nvSpPr>
          <p:cNvPr id="73738" name="TextBox 11"/>
          <p:cNvSpPr txBox="1">
            <a:spLocks noChangeArrowheads="1"/>
          </p:cNvSpPr>
          <p:nvPr/>
        </p:nvSpPr>
        <p:spPr bwMode="auto">
          <a:xfrm>
            <a:off x="6248400" y="5726113"/>
            <a:ext cx="1371600" cy="369887"/>
          </a:xfrm>
          <a:prstGeom prst="rect">
            <a:avLst/>
          </a:prstGeom>
          <a:noFill/>
          <a:ln w="9525">
            <a:noFill/>
            <a:miter lim="800000"/>
            <a:headEnd/>
            <a:tailEnd/>
          </a:ln>
        </p:spPr>
        <p:txBody>
          <a:bodyPr>
            <a:spAutoFit/>
          </a:bodyPr>
          <a:lstStyle/>
          <a:p>
            <a:r>
              <a:rPr lang="en-US"/>
              <a:t>Glossy</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title" idx="4294967295"/>
          </p:nvPr>
        </p:nvSpPr>
        <p:spPr>
          <a:xfrm>
            <a:off x="457200" y="274638"/>
            <a:ext cx="8229600" cy="792162"/>
          </a:xfrm>
        </p:spPr>
        <p:txBody>
          <a:bodyPr/>
          <a:lstStyle/>
          <a:p>
            <a:r>
              <a:rPr lang="en-US" smtClean="0"/>
              <a:t>Hardware TOI - Magazine Restraint</a:t>
            </a:r>
          </a:p>
        </p:txBody>
      </p:sp>
      <p:pic>
        <p:nvPicPr>
          <p:cNvPr id="74754" name="Picture 10"/>
          <p:cNvPicPr>
            <a:picLocks noChangeAspect="1" noChangeArrowheads="1"/>
          </p:cNvPicPr>
          <p:nvPr/>
        </p:nvPicPr>
        <p:blipFill>
          <a:blip r:embed="rId2" cstate="print"/>
          <a:srcRect/>
          <a:stretch>
            <a:fillRect/>
          </a:stretch>
        </p:blipFill>
        <p:spPr bwMode="auto">
          <a:xfrm>
            <a:off x="685800" y="1905000"/>
            <a:ext cx="7380288" cy="4572000"/>
          </a:xfrm>
          <a:prstGeom prst="rect">
            <a:avLst/>
          </a:prstGeom>
          <a:noFill/>
          <a:ln w="9525">
            <a:noFill/>
            <a:miter lim="800000"/>
            <a:headEnd/>
            <a:tailEnd/>
          </a:ln>
        </p:spPr>
      </p:pic>
      <p:sp>
        <p:nvSpPr>
          <p:cNvPr id="74755" name="TextBox 10"/>
          <p:cNvSpPr txBox="1">
            <a:spLocks noChangeArrowheads="1"/>
          </p:cNvSpPr>
          <p:nvPr/>
        </p:nvSpPr>
        <p:spPr bwMode="auto">
          <a:xfrm>
            <a:off x="228600" y="1447800"/>
            <a:ext cx="8153400" cy="369888"/>
          </a:xfrm>
          <a:prstGeom prst="rect">
            <a:avLst/>
          </a:prstGeom>
          <a:noFill/>
          <a:ln w="9525">
            <a:noFill/>
            <a:miter lim="800000"/>
            <a:headEnd/>
            <a:tailEnd/>
          </a:ln>
        </p:spPr>
        <p:txBody>
          <a:bodyPr>
            <a:spAutoFit/>
          </a:bodyPr>
          <a:lstStyle/>
          <a:p>
            <a:r>
              <a:rPr lang="en-US"/>
              <a:t>Typical Installation Guide Figure – Where to put restraint clips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4"/>
          <p:cNvSpPr>
            <a:spLocks noGrp="1" noChangeArrowheads="1"/>
          </p:cNvSpPr>
          <p:nvPr>
            <p:ph type="title" idx="4294967295"/>
          </p:nvPr>
        </p:nvSpPr>
        <p:spPr/>
        <p:txBody>
          <a:bodyPr/>
          <a:lstStyle/>
          <a:p>
            <a:r>
              <a:rPr lang="en-US" smtClean="0"/>
              <a:t>Hardware TOI - Magazine Restraint</a:t>
            </a:r>
            <a:endParaRPr lang="en-US" smtClean="0">
              <a:solidFill>
                <a:srgbClr val="FF0000"/>
              </a:solidFill>
            </a:endParaRPr>
          </a:p>
        </p:txBody>
      </p:sp>
      <p:pic>
        <p:nvPicPr>
          <p:cNvPr id="75778" name="Picture 5" descr="3-06083-01"/>
          <p:cNvPicPr>
            <a:picLocks noChangeAspect="1" noChangeArrowheads="1"/>
          </p:cNvPicPr>
          <p:nvPr/>
        </p:nvPicPr>
        <p:blipFill>
          <a:blip r:embed="rId2" cstate="print"/>
          <a:srcRect/>
          <a:stretch>
            <a:fillRect/>
          </a:stretch>
        </p:blipFill>
        <p:spPr bwMode="auto">
          <a:xfrm>
            <a:off x="1447800" y="1447800"/>
            <a:ext cx="6400800" cy="4946650"/>
          </a:xfrm>
          <a:prstGeom prst="rect">
            <a:avLst/>
          </a:prstGeom>
          <a:noFill/>
          <a:ln w="9525">
            <a:noFill/>
            <a:miter lim="800000"/>
            <a:headEnd/>
            <a:tailEnd/>
          </a:ln>
        </p:spPr>
      </p:pic>
      <p:sp>
        <p:nvSpPr>
          <p:cNvPr id="75779" name="Line 6"/>
          <p:cNvSpPr>
            <a:spLocks noChangeShapeType="1"/>
          </p:cNvSpPr>
          <p:nvPr/>
        </p:nvSpPr>
        <p:spPr bwMode="auto">
          <a:xfrm flipH="1" flipV="1">
            <a:off x="4724400" y="5486400"/>
            <a:ext cx="381000" cy="304800"/>
          </a:xfrm>
          <a:prstGeom prst="line">
            <a:avLst/>
          </a:prstGeom>
          <a:noFill/>
          <a:ln w="9525">
            <a:solidFill>
              <a:schemeClr val="tx1"/>
            </a:solidFill>
            <a:round/>
            <a:headEnd/>
            <a:tailEnd type="triangle" w="med" len="med"/>
          </a:ln>
        </p:spPr>
        <p:txBody>
          <a:bodyPr/>
          <a:lstStyle/>
          <a:p>
            <a:endParaRPr lang="en-US"/>
          </a:p>
        </p:txBody>
      </p:sp>
      <p:sp>
        <p:nvSpPr>
          <p:cNvPr id="75780" name="Text Box 7"/>
          <p:cNvSpPr txBox="1">
            <a:spLocks noChangeArrowheads="1"/>
          </p:cNvSpPr>
          <p:nvPr/>
        </p:nvSpPr>
        <p:spPr bwMode="auto">
          <a:xfrm>
            <a:off x="5105400" y="5638800"/>
            <a:ext cx="1905000" cy="366713"/>
          </a:xfrm>
          <a:prstGeom prst="rect">
            <a:avLst/>
          </a:prstGeom>
          <a:noFill/>
          <a:ln w="9525">
            <a:noFill/>
            <a:miter lim="800000"/>
            <a:headEnd/>
            <a:tailEnd/>
          </a:ln>
        </p:spPr>
        <p:txBody>
          <a:bodyPr>
            <a:spAutoFit/>
          </a:bodyPr>
          <a:lstStyle/>
          <a:p>
            <a:pPr>
              <a:spcBef>
                <a:spcPct val="50000"/>
              </a:spcBef>
            </a:pPr>
            <a:r>
              <a:rPr lang="en-US"/>
              <a:t>Single Notch</a:t>
            </a:r>
          </a:p>
        </p:txBody>
      </p:sp>
      <p:sp>
        <p:nvSpPr>
          <p:cNvPr id="7" name="Rectangle 4"/>
          <p:cNvSpPr txBox="1">
            <a:spLocks noChangeArrowheads="1"/>
          </p:cNvSpPr>
          <p:nvPr/>
        </p:nvSpPr>
        <p:spPr bwMode="auto">
          <a:xfrm>
            <a:off x="228600" y="838200"/>
            <a:ext cx="6934200" cy="639763"/>
          </a:xfrm>
          <a:prstGeom prst="rect">
            <a:avLst/>
          </a:prstGeom>
          <a:noFill/>
          <a:ln w="9525">
            <a:noFill/>
            <a:miter lim="800000"/>
            <a:headEnd/>
            <a:tailEnd/>
          </a:ln>
        </p:spPr>
        <p:txBody>
          <a:bodyPr anchor="ctr"/>
          <a:lstStyle/>
          <a:p>
            <a:pPr eaLnBrk="0" hangingPunct="0">
              <a:defRPr/>
            </a:pPr>
            <a:r>
              <a:rPr lang="en-US" sz="2400" kern="0" dirty="0">
                <a:solidFill>
                  <a:srgbClr val="006AD6"/>
                </a:solidFill>
                <a:latin typeface="+mj-lt"/>
                <a:ea typeface="+mj-ea"/>
                <a:cs typeface="+mj-cs"/>
              </a:rPr>
              <a:t>Initial Design  3-06083-</a:t>
            </a:r>
            <a:r>
              <a:rPr lang="en-US" sz="2400" kern="0" dirty="0">
                <a:solidFill>
                  <a:srgbClr val="FF0000"/>
                </a:solidFill>
                <a:latin typeface="+mj-lt"/>
                <a:ea typeface="+mj-ea"/>
                <a:cs typeface="+mj-cs"/>
              </a:rPr>
              <a:t>01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5" descr="3-06083-02"/>
          <p:cNvPicPr>
            <a:picLocks noChangeAspect="1" noChangeArrowheads="1"/>
          </p:cNvPicPr>
          <p:nvPr/>
        </p:nvPicPr>
        <p:blipFill>
          <a:blip r:embed="rId2" cstate="print"/>
          <a:srcRect/>
          <a:stretch>
            <a:fillRect/>
          </a:stretch>
        </p:blipFill>
        <p:spPr bwMode="auto">
          <a:xfrm>
            <a:off x="1828800" y="2057400"/>
            <a:ext cx="5326063" cy="4114800"/>
          </a:xfrm>
          <a:prstGeom prst="rect">
            <a:avLst/>
          </a:prstGeom>
          <a:noFill/>
          <a:ln w="9525">
            <a:noFill/>
            <a:miter lim="800000"/>
            <a:headEnd/>
            <a:tailEnd/>
          </a:ln>
        </p:spPr>
      </p:pic>
      <p:sp>
        <p:nvSpPr>
          <p:cNvPr id="76802" name="Line 6"/>
          <p:cNvSpPr>
            <a:spLocks noChangeShapeType="1"/>
          </p:cNvSpPr>
          <p:nvPr/>
        </p:nvSpPr>
        <p:spPr bwMode="auto">
          <a:xfrm flipH="1" flipV="1">
            <a:off x="2895600" y="4953000"/>
            <a:ext cx="228600" cy="762000"/>
          </a:xfrm>
          <a:prstGeom prst="line">
            <a:avLst/>
          </a:prstGeom>
          <a:noFill/>
          <a:ln w="9525">
            <a:solidFill>
              <a:schemeClr val="tx1"/>
            </a:solidFill>
            <a:round/>
            <a:headEnd/>
            <a:tailEnd type="triangle" w="med" len="med"/>
          </a:ln>
        </p:spPr>
        <p:txBody>
          <a:bodyPr/>
          <a:lstStyle/>
          <a:p>
            <a:endParaRPr lang="en-US"/>
          </a:p>
        </p:txBody>
      </p:sp>
      <p:sp>
        <p:nvSpPr>
          <p:cNvPr id="76803" name="Text Box 7"/>
          <p:cNvSpPr txBox="1">
            <a:spLocks noChangeArrowheads="1"/>
          </p:cNvSpPr>
          <p:nvPr/>
        </p:nvSpPr>
        <p:spPr bwMode="auto">
          <a:xfrm>
            <a:off x="3124200" y="5576888"/>
            <a:ext cx="2209800" cy="366712"/>
          </a:xfrm>
          <a:prstGeom prst="rect">
            <a:avLst/>
          </a:prstGeom>
          <a:noFill/>
          <a:ln w="9525">
            <a:noFill/>
            <a:miter lim="800000"/>
            <a:headEnd/>
            <a:tailEnd/>
          </a:ln>
        </p:spPr>
        <p:txBody>
          <a:bodyPr>
            <a:spAutoFit/>
          </a:bodyPr>
          <a:lstStyle/>
          <a:p>
            <a:pPr>
              <a:spcBef>
                <a:spcPct val="50000"/>
              </a:spcBef>
            </a:pPr>
            <a:r>
              <a:rPr lang="en-US"/>
              <a:t>Double notch</a:t>
            </a:r>
          </a:p>
        </p:txBody>
      </p:sp>
      <p:sp>
        <p:nvSpPr>
          <p:cNvPr id="76804" name="Rectangle 4"/>
          <p:cNvSpPr>
            <a:spLocks noGrp="1" noChangeArrowheads="1"/>
          </p:cNvSpPr>
          <p:nvPr>
            <p:ph type="title" idx="4294967295"/>
          </p:nvPr>
        </p:nvSpPr>
        <p:spPr>
          <a:xfrm>
            <a:off x="228600" y="228600"/>
            <a:ext cx="8686800" cy="639763"/>
          </a:xfrm>
        </p:spPr>
        <p:txBody>
          <a:bodyPr/>
          <a:lstStyle/>
          <a:p>
            <a:r>
              <a:rPr lang="en-US" smtClean="0"/>
              <a:t>Hardware TOI - Magazine Restraint</a:t>
            </a:r>
            <a:endParaRPr lang="en-US" smtClean="0">
              <a:solidFill>
                <a:srgbClr val="FF0000"/>
              </a:solidFill>
            </a:endParaRPr>
          </a:p>
        </p:txBody>
      </p:sp>
      <p:sp>
        <p:nvSpPr>
          <p:cNvPr id="7" name="Rectangle 4"/>
          <p:cNvSpPr txBox="1">
            <a:spLocks noChangeArrowheads="1"/>
          </p:cNvSpPr>
          <p:nvPr/>
        </p:nvSpPr>
        <p:spPr bwMode="auto">
          <a:xfrm>
            <a:off x="228600" y="1112838"/>
            <a:ext cx="6934200" cy="639762"/>
          </a:xfrm>
          <a:prstGeom prst="rect">
            <a:avLst/>
          </a:prstGeom>
          <a:noFill/>
          <a:ln w="9525">
            <a:noFill/>
            <a:miter lim="800000"/>
            <a:headEnd/>
            <a:tailEnd/>
          </a:ln>
        </p:spPr>
        <p:txBody>
          <a:bodyPr anchor="ctr"/>
          <a:lstStyle/>
          <a:p>
            <a:pPr eaLnBrk="0" hangingPunct="0">
              <a:buFont typeface="Arial" pitchFamily="34" charset="0"/>
              <a:buChar char="•"/>
              <a:defRPr/>
            </a:pPr>
            <a:r>
              <a:rPr lang="en-US" sz="2400" kern="0" dirty="0">
                <a:solidFill>
                  <a:srgbClr val="006AD6"/>
                </a:solidFill>
                <a:latin typeface="+mj-lt"/>
                <a:ea typeface="+mj-ea"/>
                <a:cs typeface="+mj-cs"/>
              </a:rPr>
              <a:t> Updated Design  3-06083-</a:t>
            </a:r>
            <a:r>
              <a:rPr lang="en-US" sz="2400" kern="0" dirty="0">
                <a:solidFill>
                  <a:srgbClr val="FF0000"/>
                </a:solidFill>
                <a:latin typeface="+mj-lt"/>
                <a:ea typeface="+mj-ea"/>
                <a:cs typeface="+mj-cs"/>
              </a:rPr>
              <a:t>02</a:t>
            </a:r>
            <a:endParaRPr lang="en-US" sz="2400" kern="0" dirty="0">
              <a:solidFill>
                <a:schemeClr val="accent5">
                  <a:lumMod val="50000"/>
                </a:schemeClr>
              </a:solidFill>
              <a:latin typeface="+mj-lt"/>
              <a:ea typeface="+mj-ea"/>
              <a:cs typeface="+mj-cs"/>
            </a:endParaRPr>
          </a:p>
          <a:p>
            <a:pPr eaLnBrk="0" hangingPunct="0">
              <a:buFont typeface="Arial" pitchFamily="34" charset="0"/>
              <a:buChar char="•"/>
              <a:defRPr/>
            </a:pPr>
            <a:r>
              <a:rPr lang="en-US" sz="2400" kern="0" dirty="0">
                <a:solidFill>
                  <a:schemeClr val="accent5">
                    <a:lumMod val="50000"/>
                  </a:schemeClr>
                </a:solidFill>
                <a:latin typeface="+mj-lt"/>
                <a:ea typeface="+mj-ea"/>
                <a:cs typeface="+mj-cs"/>
              </a:rPr>
              <a:t> Found a few interference points in library that required double notch</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p:cNvSpPr>
            <a:spLocks noGrp="1" noChangeArrowheads="1"/>
          </p:cNvSpPr>
          <p:nvPr>
            <p:ph type="title" idx="4294967295"/>
          </p:nvPr>
        </p:nvSpPr>
        <p:spPr>
          <a:xfrm>
            <a:off x="457200" y="274638"/>
            <a:ext cx="8229600" cy="715962"/>
          </a:xfrm>
        </p:spPr>
        <p:txBody>
          <a:bodyPr/>
          <a:lstStyle/>
          <a:p>
            <a:r>
              <a:rPr lang="en-US" smtClean="0"/>
              <a:t>Hardware TOI - Magazine Restraint</a:t>
            </a:r>
          </a:p>
        </p:txBody>
      </p:sp>
      <p:sp>
        <p:nvSpPr>
          <p:cNvPr id="13" name="Rectangle 4"/>
          <p:cNvSpPr txBox="1">
            <a:spLocks noChangeArrowheads="1"/>
          </p:cNvSpPr>
          <p:nvPr/>
        </p:nvSpPr>
        <p:spPr bwMode="auto">
          <a:xfrm>
            <a:off x="228600" y="1112838"/>
            <a:ext cx="8534400" cy="4830762"/>
          </a:xfrm>
          <a:prstGeom prst="rect">
            <a:avLst/>
          </a:prstGeom>
          <a:noFill/>
          <a:ln w="9525">
            <a:noFill/>
            <a:miter lim="800000"/>
            <a:headEnd/>
            <a:tailEnd/>
          </a:ln>
        </p:spPr>
        <p:txBody>
          <a:bodyPr/>
          <a:lstStyle/>
          <a:p>
            <a:pPr eaLnBrk="0" hangingPunct="0">
              <a:buFont typeface="Arial" pitchFamily="34" charset="0"/>
              <a:buChar char="•"/>
              <a:defRPr/>
            </a:pPr>
            <a:r>
              <a:rPr lang="en-US" sz="2400" kern="0" dirty="0">
                <a:solidFill>
                  <a:srgbClr val="006AD6"/>
                </a:solidFill>
                <a:latin typeface="+mj-lt"/>
                <a:ea typeface="+mj-ea"/>
                <a:cs typeface="+mj-cs"/>
              </a:rPr>
              <a:t> Example of good fit</a:t>
            </a:r>
            <a:endParaRPr lang="en-US" sz="2400" kern="0" dirty="0">
              <a:solidFill>
                <a:schemeClr val="accent5">
                  <a:lumMod val="50000"/>
                </a:schemeClr>
              </a:solidFill>
              <a:latin typeface="+mj-lt"/>
              <a:ea typeface="+mj-ea"/>
              <a:cs typeface="+mj-cs"/>
            </a:endParaRPr>
          </a:p>
        </p:txBody>
      </p:sp>
      <p:pic>
        <p:nvPicPr>
          <p:cNvPr id="77827" name="Picture 14" descr="restraint clip pics 004.jpg"/>
          <p:cNvPicPr>
            <a:picLocks noChangeAspect="1"/>
          </p:cNvPicPr>
          <p:nvPr/>
        </p:nvPicPr>
        <p:blipFill>
          <a:blip r:embed="rId2" cstate="print"/>
          <a:srcRect/>
          <a:stretch>
            <a:fillRect/>
          </a:stretch>
        </p:blipFill>
        <p:spPr bwMode="auto">
          <a:xfrm>
            <a:off x="1600200" y="1905000"/>
            <a:ext cx="5486400" cy="41148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4"/>
          <p:cNvSpPr>
            <a:spLocks noGrp="1" noChangeArrowheads="1"/>
          </p:cNvSpPr>
          <p:nvPr>
            <p:ph type="title" idx="4294967295"/>
          </p:nvPr>
        </p:nvSpPr>
        <p:spPr>
          <a:xfrm>
            <a:off x="457200" y="274638"/>
            <a:ext cx="8229600" cy="715962"/>
          </a:xfrm>
        </p:spPr>
        <p:txBody>
          <a:bodyPr/>
          <a:lstStyle/>
          <a:p>
            <a:r>
              <a:rPr lang="en-US" smtClean="0"/>
              <a:t>Hardware TOI - Magazine Restraint</a:t>
            </a:r>
          </a:p>
        </p:txBody>
      </p:sp>
      <p:sp>
        <p:nvSpPr>
          <p:cNvPr id="13" name="Rectangle 4"/>
          <p:cNvSpPr txBox="1">
            <a:spLocks noChangeArrowheads="1"/>
          </p:cNvSpPr>
          <p:nvPr/>
        </p:nvSpPr>
        <p:spPr bwMode="auto">
          <a:xfrm>
            <a:off x="228600" y="1112838"/>
            <a:ext cx="8534400" cy="4830762"/>
          </a:xfrm>
          <a:prstGeom prst="rect">
            <a:avLst/>
          </a:prstGeom>
          <a:noFill/>
          <a:ln w="9525">
            <a:noFill/>
            <a:miter lim="800000"/>
            <a:headEnd/>
            <a:tailEnd/>
          </a:ln>
        </p:spPr>
        <p:txBody>
          <a:bodyPr/>
          <a:lstStyle/>
          <a:p>
            <a:pPr eaLnBrk="0" hangingPunct="0">
              <a:buFont typeface="Arial" pitchFamily="34" charset="0"/>
              <a:buChar char="•"/>
              <a:defRPr/>
            </a:pPr>
            <a:r>
              <a:rPr lang="en-US" sz="2400" kern="0" dirty="0">
                <a:solidFill>
                  <a:srgbClr val="006AD6"/>
                </a:solidFill>
                <a:latin typeface="+mj-lt"/>
                <a:ea typeface="+mj-ea"/>
                <a:cs typeface="+mj-cs"/>
              </a:rPr>
              <a:t> Example of good fit with magazine on top</a:t>
            </a:r>
            <a:endParaRPr lang="en-US" sz="2400" kern="0" dirty="0">
              <a:solidFill>
                <a:schemeClr val="accent5">
                  <a:lumMod val="50000"/>
                </a:schemeClr>
              </a:solidFill>
              <a:latin typeface="+mj-lt"/>
              <a:ea typeface="+mj-ea"/>
              <a:cs typeface="+mj-cs"/>
            </a:endParaRPr>
          </a:p>
        </p:txBody>
      </p:sp>
      <p:pic>
        <p:nvPicPr>
          <p:cNvPr id="78851" name="Picture 4" descr="restraint clip pics 009.jpg"/>
          <p:cNvPicPr>
            <a:picLocks noChangeAspect="1"/>
          </p:cNvPicPr>
          <p:nvPr/>
        </p:nvPicPr>
        <p:blipFill>
          <a:blip r:embed="rId2" cstate="print"/>
          <a:srcRect/>
          <a:stretch>
            <a:fillRect/>
          </a:stretch>
        </p:blipFill>
        <p:spPr bwMode="auto">
          <a:xfrm>
            <a:off x="1676400" y="2133600"/>
            <a:ext cx="5486400" cy="41148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6"/>
          <p:cNvSpPr>
            <a:spLocks noGrp="1" noChangeArrowheads="1"/>
          </p:cNvSpPr>
          <p:nvPr>
            <p:ph type="ctrTitle"/>
          </p:nvPr>
        </p:nvSpPr>
        <p:spPr/>
        <p:txBody>
          <a:bodyPr/>
          <a:lstStyle/>
          <a:p>
            <a:pPr eaLnBrk="1" hangingPunct="1"/>
            <a:r>
              <a:rPr lang="en-US" smtClean="0"/>
              <a:t>Sales and Marketing Overview</a:t>
            </a:r>
          </a:p>
        </p:txBody>
      </p:sp>
      <p:sp>
        <p:nvSpPr>
          <p:cNvPr id="15362" name="Rectangle 8"/>
          <p:cNvSpPr>
            <a:spLocks noGrp="1" noChangeArrowheads="1"/>
          </p:cNvSpPr>
          <p:nvPr>
            <p:ph type="subTitle" idx="1"/>
          </p:nvPr>
        </p:nvSpPr>
        <p:spPr>
          <a:xfrm>
            <a:off x="304800" y="3124200"/>
            <a:ext cx="8534400" cy="336550"/>
          </a:xfrm>
        </p:spPr>
        <p:txBody>
          <a:bodyPr>
            <a:spAutoFit/>
          </a:bodyPr>
          <a:lstStyle/>
          <a:p>
            <a:pPr eaLnBrk="1" hangingPunct="1"/>
            <a:r>
              <a:rPr lang="en-US" smtClean="0"/>
              <a:t>Presented by Ryan Duffy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noChangeArrowheads="1"/>
          </p:cNvSpPr>
          <p:nvPr>
            <p:ph type="title" idx="4294967295"/>
          </p:nvPr>
        </p:nvSpPr>
        <p:spPr>
          <a:xfrm>
            <a:off x="457200" y="274638"/>
            <a:ext cx="8229600" cy="715962"/>
          </a:xfrm>
        </p:spPr>
        <p:txBody>
          <a:bodyPr/>
          <a:lstStyle/>
          <a:p>
            <a:r>
              <a:rPr lang="en-US" smtClean="0"/>
              <a:t>Hardware TOI - Magazine Restraint</a:t>
            </a:r>
          </a:p>
        </p:txBody>
      </p:sp>
      <p:sp>
        <p:nvSpPr>
          <p:cNvPr id="13" name="Rectangle 4"/>
          <p:cNvSpPr txBox="1">
            <a:spLocks noChangeArrowheads="1"/>
          </p:cNvSpPr>
          <p:nvPr/>
        </p:nvSpPr>
        <p:spPr bwMode="auto">
          <a:xfrm>
            <a:off x="228600" y="1112838"/>
            <a:ext cx="8534400" cy="4830762"/>
          </a:xfrm>
          <a:prstGeom prst="rect">
            <a:avLst/>
          </a:prstGeom>
          <a:noFill/>
          <a:ln w="9525">
            <a:noFill/>
            <a:miter lim="800000"/>
            <a:headEnd/>
            <a:tailEnd/>
          </a:ln>
        </p:spPr>
        <p:txBody>
          <a:bodyPr/>
          <a:lstStyle/>
          <a:p>
            <a:pPr eaLnBrk="0" hangingPunct="0">
              <a:buFont typeface="Arial" pitchFamily="34" charset="0"/>
              <a:buChar char="•"/>
              <a:defRPr/>
            </a:pPr>
            <a:r>
              <a:rPr lang="en-US" sz="2400" kern="0" dirty="0">
                <a:solidFill>
                  <a:srgbClr val="006AD6"/>
                </a:solidFill>
                <a:latin typeface="+mj-lt"/>
                <a:ea typeface="+mj-ea"/>
                <a:cs typeface="+mj-cs"/>
              </a:rPr>
              <a:t> Example of location where even double notch does not provide 100% intended fit due to frame side interferences</a:t>
            </a:r>
          </a:p>
          <a:p>
            <a:pPr eaLnBrk="0" hangingPunct="0">
              <a:buFont typeface="Arial" pitchFamily="34" charset="0"/>
              <a:buChar char="•"/>
              <a:defRPr/>
            </a:pPr>
            <a:r>
              <a:rPr lang="en-US" sz="2400" kern="0" dirty="0">
                <a:solidFill>
                  <a:srgbClr val="006AD6"/>
                </a:solidFill>
                <a:latin typeface="+mj-lt"/>
                <a:ea typeface="+mj-ea"/>
                <a:cs typeface="+mj-cs"/>
              </a:rPr>
              <a:t> Restraint clip is slightly less secure</a:t>
            </a:r>
          </a:p>
          <a:p>
            <a:pPr eaLnBrk="0" hangingPunct="0">
              <a:buFont typeface="Arial" pitchFamily="34" charset="0"/>
              <a:buChar char="•"/>
              <a:defRPr/>
            </a:pPr>
            <a:r>
              <a:rPr lang="en-US" sz="2400" kern="0" dirty="0">
                <a:solidFill>
                  <a:srgbClr val="006AD6"/>
                </a:solidFill>
                <a:latin typeface="+mj-lt"/>
                <a:ea typeface="+mj-ea"/>
                <a:cs typeface="+mj-cs"/>
              </a:rPr>
              <a:t> This fit is considered acceptable</a:t>
            </a:r>
            <a:endParaRPr lang="en-US" sz="2400" kern="0" dirty="0">
              <a:solidFill>
                <a:schemeClr val="accent5">
                  <a:lumMod val="50000"/>
                </a:schemeClr>
              </a:solidFill>
              <a:latin typeface="+mj-lt"/>
              <a:ea typeface="+mj-ea"/>
              <a:cs typeface="+mj-cs"/>
            </a:endParaRPr>
          </a:p>
        </p:txBody>
      </p:sp>
      <p:pic>
        <p:nvPicPr>
          <p:cNvPr id="79875" name="Picture 13" descr="restraint clip pics 002.jpg"/>
          <p:cNvPicPr>
            <a:picLocks noChangeAspect="1"/>
          </p:cNvPicPr>
          <p:nvPr/>
        </p:nvPicPr>
        <p:blipFill>
          <a:blip r:embed="rId2" cstate="print"/>
          <a:srcRect/>
          <a:stretch>
            <a:fillRect/>
          </a:stretch>
        </p:blipFill>
        <p:spPr bwMode="auto">
          <a:xfrm>
            <a:off x="1676400" y="2743200"/>
            <a:ext cx="4876800" cy="36576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6"/>
          <p:cNvSpPr>
            <a:spLocks noGrp="1" noChangeArrowheads="1"/>
          </p:cNvSpPr>
          <p:nvPr>
            <p:ph type="ctrTitle" idx="4294967295"/>
          </p:nvPr>
        </p:nvSpPr>
        <p:spPr>
          <a:xfrm>
            <a:off x="304800" y="2438400"/>
            <a:ext cx="8534400" cy="685800"/>
          </a:xfrm>
        </p:spPr>
        <p:txBody>
          <a:bodyPr/>
          <a:lstStyle/>
          <a:p>
            <a:pPr eaLnBrk="1" hangingPunct="1"/>
            <a:r>
              <a:rPr lang="en-US" sz="2800" smtClean="0"/>
              <a:t>Gen 2 Dual Robot Diagnostics</a:t>
            </a:r>
          </a:p>
        </p:txBody>
      </p:sp>
      <p:sp>
        <p:nvSpPr>
          <p:cNvPr id="80898" name="Rectangle 8"/>
          <p:cNvSpPr>
            <a:spLocks noGrp="1" noChangeArrowheads="1"/>
          </p:cNvSpPr>
          <p:nvPr>
            <p:ph type="subTitle" idx="4294967295"/>
          </p:nvPr>
        </p:nvSpPr>
        <p:spPr>
          <a:xfrm>
            <a:off x="304800" y="3124200"/>
            <a:ext cx="8534400" cy="336550"/>
          </a:xfrm>
        </p:spPr>
        <p:txBody>
          <a:bodyPr>
            <a:spAutoFit/>
          </a:bodyPr>
          <a:lstStyle/>
          <a:p>
            <a:pPr marL="0" indent="0" eaLnBrk="1" hangingPunct="1">
              <a:buFontTx/>
              <a:buNone/>
            </a:pPr>
            <a:r>
              <a:rPr lang="en-US" sz="1600" b="1" smtClean="0">
                <a:solidFill>
                  <a:srgbClr val="666666"/>
                </a:solidFill>
              </a:rPr>
              <a:t>Presented by Carsten Prigge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EF792959-7243-4A2E-99DE-09F52E4DA050}" type="slidenum">
              <a:rPr lang="en-US" sz="1400">
                <a:solidFill>
                  <a:srgbClr val="FFBA00"/>
                </a:solidFill>
                <a:cs typeface="+mn-cs"/>
              </a:rPr>
              <a:pPr>
                <a:defRPr/>
              </a:pPr>
              <a:t>52</a:t>
            </a:fld>
            <a:endParaRPr lang="en-US" sz="1200" dirty="0">
              <a:solidFill>
                <a:srgbClr val="FFBA00"/>
              </a:solidFill>
              <a:cs typeface="+mn-cs"/>
            </a:endParaRPr>
          </a:p>
        </p:txBody>
      </p:sp>
      <p:sp>
        <p:nvSpPr>
          <p:cNvPr id="81923" name="Rectangle 2"/>
          <p:cNvSpPr>
            <a:spLocks noGrp="1" noChangeArrowheads="1"/>
          </p:cNvSpPr>
          <p:nvPr>
            <p:ph type="title" idx="4294967295"/>
          </p:nvPr>
        </p:nvSpPr>
        <p:spPr/>
        <p:txBody>
          <a:bodyPr/>
          <a:lstStyle/>
          <a:p>
            <a:pPr eaLnBrk="1" hangingPunct="1"/>
            <a:r>
              <a:rPr lang="en-US" smtClean="0"/>
              <a:t>Gen 2 Dual Robot Diagnostics </a:t>
            </a:r>
          </a:p>
        </p:txBody>
      </p:sp>
      <p:sp>
        <p:nvSpPr>
          <p:cNvPr id="81924" name="Rectangle 3"/>
          <p:cNvSpPr>
            <a:spLocks noGrp="1" noChangeArrowheads="1"/>
          </p:cNvSpPr>
          <p:nvPr>
            <p:ph type="body" idx="4294967295"/>
          </p:nvPr>
        </p:nvSpPr>
        <p:spPr>
          <a:xfrm>
            <a:off x="228600" y="914400"/>
            <a:ext cx="8686800" cy="5410200"/>
          </a:xfrm>
        </p:spPr>
        <p:txBody>
          <a:bodyPr/>
          <a:lstStyle/>
          <a:p>
            <a:pPr eaLnBrk="1" hangingPunct="1">
              <a:buFontTx/>
              <a:buNone/>
            </a:pPr>
            <a:r>
              <a:rPr lang="en-US" smtClean="0"/>
              <a:t>How to find what robot hardware is installed…</a:t>
            </a:r>
          </a:p>
          <a:p>
            <a:pPr lvl="1" eaLnBrk="1" hangingPunct="1"/>
            <a:r>
              <a:rPr lang="en-US" smtClean="0"/>
              <a:t>Via main screen …</a:t>
            </a:r>
            <a:endParaRPr lang="en-US" b="1" smtClean="0"/>
          </a:p>
        </p:txBody>
      </p:sp>
      <p:pic>
        <p:nvPicPr>
          <p:cNvPr id="81925" name="Picture 6"/>
          <p:cNvPicPr>
            <a:picLocks noChangeAspect="1" noChangeArrowheads="1"/>
          </p:cNvPicPr>
          <p:nvPr/>
        </p:nvPicPr>
        <p:blipFill>
          <a:blip r:embed="rId2" cstate="print"/>
          <a:srcRect/>
          <a:stretch>
            <a:fillRect/>
          </a:stretch>
        </p:blipFill>
        <p:spPr bwMode="auto">
          <a:xfrm>
            <a:off x="1143000" y="1752600"/>
            <a:ext cx="3657600" cy="4497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09EF9207-37BA-4A6B-B962-BBE607B2EFFB}" type="slidenum">
              <a:rPr lang="en-US" sz="1400">
                <a:solidFill>
                  <a:srgbClr val="FFBA00"/>
                </a:solidFill>
                <a:cs typeface="+mn-cs"/>
              </a:rPr>
              <a:pPr>
                <a:defRPr/>
              </a:pPr>
              <a:t>53</a:t>
            </a:fld>
            <a:endParaRPr lang="en-US" sz="1200" dirty="0">
              <a:solidFill>
                <a:srgbClr val="FFBA00"/>
              </a:solidFill>
              <a:cs typeface="+mn-cs"/>
            </a:endParaRPr>
          </a:p>
        </p:txBody>
      </p:sp>
      <p:sp>
        <p:nvSpPr>
          <p:cNvPr id="82947" name="Rectangle 2"/>
          <p:cNvSpPr>
            <a:spLocks noGrp="1" noChangeArrowheads="1"/>
          </p:cNvSpPr>
          <p:nvPr>
            <p:ph type="title" idx="4294967295"/>
          </p:nvPr>
        </p:nvSpPr>
        <p:spPr/>
        <p:txBody>
          <a:bodyPr/>
          <a:lstStyle/>
          <a:p>
            <a:pPr eaLnBrk="1" hangingPunct="1"/>
            <a:r>
              <a:rPr lang="en-US" smtClean="0"/>
              <a:t>Gen 2 Dual Robot Diagnostics </a:t>
            </a:r>
          </a:p>
        </p:txBody>
      </p:sp>
      <p:sp>
        <p:nvSpPr>
          <p:cNvPr id="82948" name="Rectangle 3"/>
          <p:cNvSpPr>
            <a:spLocks noGrp="1" noChangeArrowheads="1"/>
          </p:cNvSpPr>
          <p:nvPr>
            <p:ph type="body" idx="4294967295"/>
          </p:nvPr>
        </p:nvSpPr>
        <p:spPr>
          <a:xfrm>
            <a:off x="228600" y="914400"/>
            <a:ext cx="8686800" cy="5410200"/>
          </a:xfrm>
        </p:spPr>
        <p:txBody>
          <a:bodyPr/>
          <a:lstStyle/>
          <a:p>
            <a:pPr eaLnBrk="1" hangingPunct="1">
              <a:buFontTx/>
              <a:buNone/>
            </a:pPr>
            <a:r>
              <a:rPr lang="en-US" smtClean="0"/>
              <a:t>How to find what robot hardware is installed…</a:t>
            </a:r>
          </a:p>
          <a:p>
            <a:pPr lvl="1" eaLnBrk="1" hangingPunct="1"/>
            <a:r>
              <a:rPr lang="en-US" smtClean="0"/>
              <a:t>Via main Screen </a:t>
            </a:r>
            <a:r>
              <a:rPr lang="en-US" b="1" smtClean="0"/>
              <a:t>Monitor-&gt;System </a:t>
            </a:r>
            <a:r>
              <a:rPr lang="en-US" smtClean="0"/>
              <a:t>menu selection</a:t>
            </a:r>
          </a:p>
          <a:p>
            <a:pPr lvl="2" eaLnBrk="1" hangingPunct="1"/>
            <a:r>
              <a:rPr lang="en-US" smtClean="0"/>
              <a:t>Select </a:t>
            </a:r>
            <a:r>
              <a:rPr lang="en-US" b="1" i="1" smtClean="0"/>
              <a:t>Robot </a:t>
            </a:r>
            <a:r>
              <a:rPr lang="en-US" smtClean="0"/>
              <a:t>tab from System Status Dialog window to view robot generation and robot status and state</a:t>
            </a:r>
          </a:p>
          <a:p>
            <a:pPr lvl="3" eaLnBrk="1" hangingPunct="1"/>
            <a:r>
              <a:rPr lang="en-US" smtClean="0"/>
              <a:t>Dialog screen exists for Gen 1 and Gen 2 robot</a:t>
            </a:r>
          </a:p>
        </p:txBody>
      </p:sp>
      <p:pic>
        <p:nvPicPr>
          <p:cNvPr id="82949" name="Picture 6"/>
          <p:cNvPicPr>
            <a:picLocks noChangeAspect="1" noChangeArrowheads="1"/>
          </p:cNvPicPr>
          <p:nvPr/>
        </p:nvPicPr>
        <p:blipFill>
          <a:blip r:embed="rId2" cstate="print"/>
          <a:srcRect/>
          <a:stretch>
            <a:fillRect/>
          </a:stretch>
        </p:blipFill>
        <p:spPr bwMode="auto">
          <a:xfrm>
            <a:off x="533400" y="2743200"/>
            <a:ext cx="81534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E2284CBC-9F9E-4D64-A5DB-6867F8BAD316}" type="slidenum">
              <a:rPr lang="en-US" sz="1400">
                <a:solidFill>
                  <a:srgbClr val="FFBA00"/>
                </a:solidFill>
                <a:cs typeface="+mn-cs"/>
              </a:rPr>
              <a:pPr>
                <a:defRPr/>
              </a:pPr>
              <a:t>54</a:t>
            </a:fld>
            <a:endParaRPr lang="en-US" sz="1200" dirty="0">
              <a:solidFill>
                <a:srgbClr val="FFBA00"/>
              </a:solidFill>
              <a:cs typeface="+mn-cs"/>
            </a:endParaRPr>
          </a:p>
        </p:txBody>
      </p:sp>
      <p:sp>
        <p:nvSpPr>
          <p:cNvPr id="83971" name="Rectangle 2"/>
          <p:cNvSpPr>
            <a:spLocks noGrp="1" noChangeArrowheads="1"/>
          </p:cNvSpPr>
          <p:nvPr>
            <p:ph type="title" idx="4294967295"/>
          </p:nvPr>
        </p:nvSpPr>
        <p:spPr/>
        <p:txBody>
          <a:bodyPr/>
          <a:lstStyle/>
          <a:p>
            <a:pPr eaLnBrk="1" hangingPunct="1"/>
            <a:r>
              <a:rPr lang="en-US" smtClean="0"/>
              <a:t>Gen 2 Dual Robot Diagnostics </a:t>
            </a:r>
          </a:p>
        </p:txBody>
      </p:sp>
      <p:sp>
        <p:nvSpPr>
          <p:cNvPr id="83972" name="Rectangle 3"/>
          <p:cNvSpPr>
            <a:spLocks noGrp="1" noChangeArrowheads="1"/>
          </p:cNvSpPr>
          <p:nvPr>
            <p:ph type="body" idx="4294967295"/>
          </p:nvPr>
        </p:nvSpPr>
        <p:spPr>
          <a:xfrm>
            <a:off x="228600" y="914400"/>
            <a:ext cx="8686800" cy="5334000"/>
          </a:xfrm>
        </p:spPr>
        <p:txBody>
          <a:bodyPr/>
          <a:lstStyle/>
          <a:p>
            <a:pPr eaLnBrk="1" hangingPunct="1">
              <a:buFontTx/>
              <a:buNone/>
            </a:pPr>
            <a:r>
              <a:rPr lang="en-US" sz="2000" smtClean="0">
                <a:solidFill>
                  <a:schemeClr val="tx1"/>
                </a:solidFill>
              </a:rPr>
              <a:t>Robot Diagnostics</a:t>
            </a:r>
          </a:p>
          <a:p>
            <a:pPr lvl="1" eaLnBrk="1" hangingPunct="1"/>
            <a:r>
              <a:rPr lang="en-US" sz="1600" smtClean="0">
                <a:solidFill>
                  <a:srgbClr val="F72534"/>
                </a:solidFill>
              </a:rPr>
              <a:t>No new diagnostics</a:t>
            </a:r>
            <a:r>
              <a:rPr lang="en-US" sz="1600" smtClean="0"/>
              <a:t>; - same diagnostic menu selections for Gen 1 and Gen 2 robots </a:t>
            </a:r>
          </a:p>
          <a:p>
            <a:pPr lvl="2" eaLnBrk="1" hangingPunct="1"/>
            <a:r>
              <a:rPr lang="en-US" sz="1400" smtClean="0"/>
              <a:t>Robot specific tests performed via </a:t>
            </a:r>
            <a:r>
              <a:rPr lang="en-US" sz="1400" b="1" smtClean="0"/>
              <a:t>Tools-&gt;Verification Tests…</a:t>
            </a:r>
            <a:r>
              <a:rPr lang="en-US" sz="1400" smtClean="0"/>
              <a:t> by selecting tests and subtests such as the </a:t>
            </a:r>
            <a:r>
              <a:rPr lang="en-US" sz="1400" b="1" i="1" smtClean="0"/>
              <a:t>Accessor Assembly</a:t>
            </a:r>
            <a:r>
              <a:rPr lang="en-US" sz="1400" smtClean="0"/>
              <a:t> test</a:t>
            </a:r>
          </a:p>
          <a:p>
            <a:pPr lvl="1" eaLnBrk="1" hangingPunct="1"/>
            <a:r>
              <a:rPr lang="en-US" sz="1600" smtClean="0"/>
              <a:t>Single Robot Assembly for Gen 2 robot</a:t>
            </a:r>
          </a:p>
          <a:p>
            <a:pPr lvl="2" eaLnBrk="1" hangingPunct="1"/>
            <a:r>
              <a:rPr lang="en-US" sz="1400" smtClean="0"/>
              <a:t>Be certain that replacement will solve problem</a:t>
            </a:r>
          </a:p>
          <a:p>
            <a:pPr lvl="2" eaLnBrk="1" hangingPunct="1"/>
            <a:r>
              <a:rPr lang="en-US" sz="1400" smtClean="0"/>
              <a:t>Determine best resolution based on ticket information and ticket resolution</a:t>
            </a:r>
          </a:p>
          <a:p>
            <a:pPr lvl="2" eaLnBrk="1" hangingPunct="1"/>
            <a:r>
              <a:rPr lang="en-US" sz="1400" smtClean="0"/>
              <a:t>Make sure respective robot is active to perform test</a:t>
            </a:r>
          </a:p>
          <a:p>
            <a:pPr lvl="3" eaLnBrk="1" hangingPunct="1"/>
            <a:r>
              <a:rPr lang="en-US" sz="1400" smtClean="0"/>
              <a:t>View robot status via </a:t>
            </a:r>
            <a:r>
              <a:rPr lang="en-US" sz="1400" b="1" smtClean="0"/>
              <a:t>Monitor-&gt;System</a:t>
            </a:r>
            <a:r>
              <a:rPr lang="en-US" sz="1400" smtClean="0"/>
              <a:t> to determine robot status</a:t>
            </a:r>
          </a:p>
          <a:p>
            <a:pPr lvl="3" eaLnBrk="1" hangingPunct="1"/>
            <a:r>
              <a:rPr lang="en-US" sz="1400" smtClean="0"/>
              <a:t>Use </a:t>
            </a:r>
            <a:r>
              <a:rPr lang="en-US" sz="1400" b="1" smtClean="0"/>
              <a:t>Tools-&gt;Library-&gt;Robot Failover</a:t>
            </a:r>
            <a:r>
              <a:rPr lang="en-US" sz="1400" smtClean="0"/>
              <a:t> menu selection to activate respective robot if needed</a:t>
            </a:r>
          </a:p>
          <a:p>
            <a:pPr lvl="4" eaLnBrk="1" hangingPunct="1"/>
            <a:r>
              <a:rPr lang="en-US" sz="1400" smtClean="0"/>
              <a:t>Can only fail over if robot is operational…</a:t>
            </a:r>
          </a:p>
          <a:p>
            <a:pPr lvl="4" eaLnBrk="1" hangingPunct="1"/>
            <a:r>
              <a:rPr lang="en-US" sz="1400" smtClean="0"/>
              <a:t>Each robot always initializes after power up and door open/close procedure</a:t>
            </a:r>
          </a:p>
          <a:p>
            <a:pPr lvl="2" eaLnBrk="1" hangingPunct="1"/>
            <a:r>
              <a:rPr lang="en-US" sz="1400" smtClean="0"/>
              <a:t>Use Robot Access and Aisle Access menu selections for online service </a:t>
            </a:r>
          </a:p>
          <a:p>
            <a:pPr lvl="3" eaLnBrk="1" hangingPunct="1"/>
            <a:r>
              <a:rPr lang="en-US" sz="1400" smtClean="0"/>
              <a:t>Accessible from </a:t>
            </a:r>
            <a:r>
              <a:rPr lang="en-US" sz="1400" smtClean="0">
                <a:solidFill>
                  <a:srgbClr val="37E56D"/>
                </a:solidFill>
              </a:rPr>
              <a:t>local UI only</a:t>
            </a:r>
            <a:r>
              <a:rPr lang="en-US" sz="1400" smtClean="0"/>
              <a:t> via </a:t>
            </a:r>
            <a:r>
              <a:rPr lang="en-US" sz="1400" b="1" smtClean="0"/>
              <a:t>Tools-&gt;Library-&gt;Access</a:t>
            </a:r>
          </a:p>
          <a:p>
            <a:pPr lvl="4" eaLnBrk="1" hangingPunct="1"/>
            <a:r>
              <a:rPr lang="en-US" sz="1400" b="1" i="1" smtClean="0"/>
              <a:t>Robot Access</a:t>
            </a:r>
            <a:r>
              <a:rPr lang="en-US" sz="1400" smtClean="0"/>
              <a:t> guides through a robot replacement procedure while hosts are being informed of a </a:t>
            </a:r>
            <a:r>
              <a:rPr lang="en-US" sz="1400" i="1" smtClean="0"/>
              <a:t>Not Ready, Becoming Ready</a:t>
            </a:r>
            <a:r>
              <a:rPr lang="en-US" sz="1400" smtClean="0"/>
              <a:t> condition (SCSI sense 2/0401) for up to 10 minutes</a:t>
            </a:r>
          </a:p>
          <a:p>
            <a:pPr lvl="4" eaLnBrk="1" hangingPunct="1"/>
            <a:r>
              <a:rPr lang="en-US" sz="1400" b="1" i="1" smtClean="0"/>
              <a:t>Aisle Access</a:t>
            </a:r>
            <a:r>
              <a:rPr lang="en-US" sz="1400" smtClean="0"/>
              <a:t> allows for door opening to investigate issue; Hosts also informed of a Not Ready, Becoming Ready condition for up to 10 minutes. Door closure will initiate robots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52C646F8-86FE-4398-9488-22C11A504472}" type="slidenum">
              <a:rPr lang="en-US" sz="1400">
                <a:solidFill>
                  <a:srgbClr val="FFBA00"/>
                </a:solidFill>
                <a:cs typeface="+mn-cs"/>
              </a:rPr>
              <a:pPr>
                <a:defRPr/>
              </a:pPr>
              <a:t>55</a:t>
            </a:fld>
            <a:endParaRPr lang="en-US" sz="1200" dirty="0">
              <a:solidFill>
                <a:srgbClr val="FFBA00"/>
              </a:solidFill>
              <a:cs typeface="+mn-cs"/>
            </a:endParaRPr>
          </a:p>
        </p:txBody>
      </p:sp>
      <p:sp>
        <p:nvSpPr>
          <p:cNvPr id="84995" name="Rectangle 2"/>
          <p:cNvSpPr>
            <a:spLocks noGrp="1" noChangeArrowheads="1"/>
          </p:cNvSpPr>
          <p:nvPr>
            <p:ph type="title" idx="4294967295"/>
          </p:nvPr>
        </p:nvSpPr>
        <p:spPr/>
        <p:txBody>
          <a:bodyPr/>
          <a:lstStyle/>
          <a:p>
            <a:pPr eaLnBrk="1" hangingPunct="1"/>
            <a:r>
              <a:rPr lang="en-US" smtClean="0"/>
              <a:t>Gen 2 Dual Robot Diagnostics </a:t>
            </a:r>
          </a:p>
        </p:txBody>
      </p:sp>
      <p:sp>
        <p:nvSpPr>
          <p:cNvPr id="84996" name="Rectangle 3"/>
          <p:cNvSpPr>
            <a:spLocks noGrp="1" noChangeArrowheads="1"/>
          </p:cNvSpPr>
          <p:nvPr>
            <p:ph type="body" idx="4294967295"/>
          </p:nvPr>
        </p:nvSpPr>
        <p:spPr>
          <a:xfrm>
            <a:off x="228600" y="914400"/>
            <a:ext cx="8686800" cy="5181600"/>
          </a:xfrm>
        </p:spPr>
        <p:txBody>
          <a:bodyPr/>
          <a:lstStyle/>
          <a:p>
            <a:pPr eaLnBrk="1" hangingPunct="1">
              <a:buFontTx/>
              <a:buNone/>
            </a:pPr>
            <a:r>
              <a:rPr lang="en-US" sz="2000" smtClean="0"/>
              <a:t>Robot Diagnostics</a:t>
            </a:r>
          </a:p>
          <a:p>
            <a:pPr lvl="1" eaLnBrk="1" hangingPunct="1"/>
            <a:r>
              <a:rPr lang="en-US" smtClean="0"/>
              <a:t>User needs to apply ticket resolution to </a:t>
            </a:r>
            <a:r>
              <a:rPr lang="en-US" smtClean="0">
                <a:solidFill>
                  <a:srgbClr val="F72534"/>
                </a:solidFill>
              </a:rPr>
              <a:t>failed robot</a:t>
            </a:r>
          </a:p>
          <a:p>
            <a:pPr lvl="2" eaLnBrk="1" hangingPunct="1"/>
            <a:r>
              <a:rPr lang="en-US" smtClean="0"/>
              <a:t>Note that a failover operation activates the redundant robot and any diagnostic selection would apply to the active robot, not the failed robot</a:t>
            </a:r>
          </a:p>
          <a:p>
            <a:pPr lvl="2" eaLnBrk="1" hangingPunct="1"/>
            <a:r>
              <a:rPr lang="en-US" smtClean="0"/>
              <a:t>Determine first which robot is currently active</a:t>
            </a:r>
          </a:p>
          <a:p>
            <a:pPr lvl="2" eaLnBrk="1" hangingPunct="1"/>
            <a:r>
              <a:rPr lang="en-US" smtClean="0"/>
              <a:t>Note that the active robot may have failed too</a:t>
            </a:r>
          </a:p>
          <a:p>
            <a:pPr lvl="2" eaLnBrk="1" hangingPunct="1">
              <a:buFont typeface="Wingdings" pitchFamily="2" charset="2"/>
              <a:buNone/>
            </a:pPr>
            <a:r>
              <a:rPr lang="en-US" smtClean="0"/>
              <a:t>Limited way to perform actual diagnostics on failed robot</a:t>
            </a:r>
          </a:p>
          <a:p>
            <a:pPr lvl="3" eaLnBrk="1" hangingPunct="1"/>
            <a:r>
              <a:rPr lang="en-US" smtClean="0"/>
              <a:t>Follow ticket resolution instructions to resolve issue</a:t>
            </a:r>
          </a:p>
          <a:p>
            <a:pPr lvl="3" eaLnBrk="1" hangingPunct="1"/>
            <a:r>
              <a:rPr lang="en-US" smtClean="0"/>
              <a:t>May require a failover operation to select the required robot</a:t>
            </a:r>
          </a:p>
          <a:p>
            <a:pPr lvl="3" eaLnBrk="1" hangingPunct="1"/>
            <a:r>
              <a:rPr lang="en-US" smtClean="0"/>
              <a:t>Failover operation not possible if robot is failed!??!!!</a:t>
            </a:r>
          </a:p>
          <a:p>
            <a:pPr lvl="4" eaLnBrk="1" hangingPunct="1"/>
            <a:r>
              <a:rPr lang="en-US" smtClean="0"/>
              <a:t>Open/Close door process initiates Robot Self Test (RST)</a:t>
            </a:r>
          </a:p>
          <a:p>
            <a:pPr lvl="4" eaLnBrk="1" hangingPunct="1"/>
            <a:r>
              <a:rPr lang="en-US" smtClean="0"/>
              <a:t>Preferably, use </a:t>
            </a:r>
            <a:r>
              <a:rPr lang="en-US" i="1" smtClean="0"/>
              <a:t>Aisle Access</a:t>
            </a:r>
            <a:r>
              <a:rPr lang="en-US" smtClean="0"/>
              <a:t> to initiate RST</a:t>
            </a:r>
          </a:p>
          <a:p>
            <a:pPr lvl="4" eaLnBrk="1" hangingPunct="1"/>
            <a:r>
              <a:rPr lang="en-US" smtClean="0"/>
              <a:t>If failed robot becomes operational, tests can be invoked</a:t>
            </a:r>
          </a:p>
          <a:p>
            <a:pPr lvl="4" eaLnBrk="1" hangingPunct="1"/>
            <a:r>
              <a:rPr lang="en-US" smtClean="0"/>
              <a:t>If failed robot does not become operational, investigate conditions that led up to the failure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6FB20735-6A2E-40DE-8EE0-C8E1257E30A7}" type="slidenum">
              <a:rPr lang="en-US" sz="1400">
                <a:solidFill>
                  <a:srgbClr val="FFBA00"/>
                </a:solidFill>
                <a:cs typeface="+mn-cs"/>
              </a:rPr>
              <a:pPr>
                <a:defRPr/>
              </a:pPr>
              <a:t>56</a:t>
            </a:fld>
            <a:endParaRPr lang="en-US" sz="1200" dirty="0">
              <a:solidFill>
                <a:srgbClr val="FFBA00"/>
              </a:solidFill>
              <a:cs typeface="+mn-cs"/>
            </a:endParaRPr>
          </a:p>
        </p:txBody>
      </p:sp>
      <p:sp>
        <p:nvSpPr>
          <p:cNvPr id="86019" name="Rectangle 2"/>
          <p:cNvSpPr>
            <a:spLocks noGrp="1" noChangeArrowheads="1"/>
          </p:cNvSpPr>
          <p:nvPr>
            <p:ph type="title" idx="4294967295"/>
          </p:nvPr>
        </p:nvSpPr>
        <p:spPr/>
        <p:txBody>
          <a:bodyPr/>
          <a:lstStyle/>
          <a:p>
            <a:pPr eaLnBrk="1" hangingPunct="1"/>
            <a:r>
              <a:rPr lang="en-US" smtClean="0"/>
              <a:t>Gen 2 Dual Robot Diagnostics </a:t>
            </a:r>
          </a:p>
        </p:txBody>
      </p:sp>
      <p:sp>
        <p:nvSpPr>
          <p:cNvPr id="86020" name="Rectangle 3"/>
          <p:cNvSpPr>
            <a:spLocks noGrp="1" noChangeArrowheads="1"/>
          </p:cNvSpPr>
          <p:nvPr>
            <p:ph type="body" idx="4294967295"/>
          </p:nvPr>
        </p:nvSpPr>
        <p:spPr>
          <a:xfrm>
            <a:off x="228600" y="914400"/>
            <a:ext cx="8686800" cy="5410200"/>
          </a:xfrm>
        </p:spPr>
        <p:txBody>
          <a:bodyPr/>
          <a:lstStyle/>
          <a:p>
            <a:pPr eaLnBrk="1" hangingPunct="1">
              <a:buFontTx/>
              <a:buNone/>
            </a:pPr>
            <a:r>
              <a:rPr lang="en-US" sz="2000" smtClean="0"/>
              <a:t>RAS Changes</a:t>
            </a:r>
          </a:p>
          <a:p>
            <a:pPr lvl="1" eaLnBrk="1" hangingPunct="1"/>
            <a:r>
              <a:rPr lang="en-US" smtClean="0"/>
              <a:t>None, really…, kept existing methodology</a:t>
            </a:r>
          </a:p>
          <a:p>
            <a:pPr lvl="1" eaLnBrk="1" hangingPunct="1"/>
            <a:r>
              <a:rPr lang="en-US" smtClean="0"/>
              <a:t>New tickets and resolutions defined for gen 2 robot hardware</a:t>
            </a:r>
          </a:p>
          <a:p>
            <a:pPr lvl="2" eaLnBrk="1" hangingPunct="1"/>
            <a:r>
              <a:rPr lang="en-US" smtClean="0"/>
              <a:t>3 tickets defined to indicate that failover occurred or failed:</a:t>
            </a:r>
          </a:p>
          <a:p>
            <a:pPr lvl="3" eaLnBrk="1" hangingPunct="1"/>
            <a:r>
              <a:rPr lang="en-US" smtClean="0"/>
              <a:t>Tickets accompany the ticket that details actual robot failure</a:t>
            </a:r>
          </a:p>
          <a:p>
            <a:pPr lvl="3" eaLnBrk="1" hangingPunct="1"/>
            <a:r>
              <a:rPr lang="en-US" smtClean="0"/>
              <a:t>Tickets indicate </a:t>
            </a:r>
            <a:r>
              <a:rPr lang="en-US" smtClean="0">
                <a:solidFill>
                  <a:srgbClr val="37E56D"/>
                </a:solidFill>
              </a:rPr>
              <a:t>successful</a:t>
            </a:r>
            <a:r>
              <a:rPr lang="en-US" smtClean="0"/>
              <a:t>, </a:t>
            </a:r>
            <a:r>
              <a:rPr lang="en-US" smtClean="0">
                <a:solidFill>
                  <a:srgbClr val="F72534"/>
                </a:solidFill>
              </a:rPr>
              <a:t>incomplete</a:t>
            </a:r>
            <a:r>
              <a:rPr lang="en-US" smtClean="0"/>
              <a:t>, or </a:t>
            </a:r>
            <a:r>
              <a:rPr lang="en-US" smtClean="0">
                <a:solidFill>
                  <a:srgbClr val="F72534"/>
                </a:solidFill>
              </a:rPr>
              <a:t>impossible</a:t>
            </a:r>
            <a:r>
              <a:rPr lang="en-US" smtClean="0"/>
              <a:t> failover condition </a:t>
            </a:r>
          </a:p>
        </p:txBody>
      </p:sp>
      <p:pic>
        <p:nvPicPr>
          <p:cNvPr id="86021" name="Picture 6"/>
          <p:cNvPicPr>
            <a:picLocks noChangeAspect="1" noChangeArrowheads="1"/>
          </p:cNvPicPr>
          <p:nvPr/>
        </p:nvPicPr>
        <p:blipFill>
          <a:blip r:embed="rId2" cstate="print"/>
          <a:srcRect/>
          <a:stretch>
            <a:fillRect/>
          </a:stretch>
        </p:blipFill>
        <p:spPr bwMode="auto">
          <a:xfrm>
            <a:off x="1905000" y="2928938"/>
            <a:ext cx="5029200" cy="3395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BF797F94-BCF2-464F-BA8D-F7E6A54F0ACE}" type="slidenum">
              <a:rPr lang="en-US" sz="1400">
                <a:solidFill>
                  <a:srgbClr val="FFBA00"/>
                </a:solidFill>
                <a:cs typeface="+mn-cs"/>
              </a:rPr>
              <a:pPr>
                <a:defRPr/>
              </a:pPr>
              <a:t>57</a:t>
            </a:fld>
            <a:endParaRPr lang="en-US" sz="1200" dirty="0">
              <a:solidFill>
                <a:srgbClr val="FFBA00"/>
              </a:solidFill>
              <a:cs typeface="+mn-cs"/>
            </a:endParaRPr>
          </a:p>
        </p:txBody>
      </p:sp>
      <p:sp>
        <p:nvSpPr>
          <p:cNvPr id="87043" name="Rectangle 2"/>
          <p:cNvSpPr>
            <a:spLocks noGrp="1" noChangeArrowheads="1"/>
          </p:cNvSpPr>
          <p:nvPr>
            <p:ph type="title" idx="4294967295"/>
          </p:nvPr>
        </p:nvSpPr>
        <p:spPr/>
        <p:txBody>
          <a:bodyPr/>
          <a:lstStyle/>
          <a:p>
            <a:pPr eaLnBrk="1" hangingPunct="1"/>
            <a:r>
              <a:rPr lang="en-US" smtClean="0"/>
              <a:t>Gen 2 Dual Robot Diagnostics</a:t>
            </a:r>
          </a:p>
        </p:txBody>
      </p:sp>
      <p:sp>
        <p:nvSpPr>
          <p:cNvPr id="87044" name="Rectangle 3"/>
          <p:cNvSpPr>
            <a:spLocks noGrp="1" noChangeArrowheads="1"/>
          </p:cNvSpPr>
          <p:nvPr>
            <p:ph type="body" idx="4294967295"/>
          </p:nvPr>
        </p:nvSpPr>
        <p:spPr/>
        <p:txBody>
          <a:bodyPr/>
          <a:lstStyle/>
          <a:p>
            <a:pPr eaLnBrk="1" hangingPunct="1"/>
            <a:r>
              <a:rPr lang="en-US" smtClean="0"/>
              <a:t>Snapshot/Log Changes</a:t>
            </a:r>
          </a:p>
          <a:p>
            <a:pPr lvl="1" eaLnBrk="1" hangingPunct="1"/>
            <a:r>
              <a:rPr lang="en-US" smtClean="0"/>
              <a:t>Snapshot includes the same log files regardless of whether for Gen 1 or Gen 2 hardware is installed</a:t>
            </a:r>
          </a:p>
          <a:p>
            <a:pPr lvl="1" eaLnBrk="1" hangingPunct="1"/>
            <a:r>
              <a:rPr lang="en-US" smtClean="0"/>
              <a:t>Log information slightly different tracking robot generation and </a:t>
            </a:r>
            <a:r>
              <a:rPr lang="en-US" i="1" u="sng" smtClean="0">
                <a:solidFill>
                  <a:srgbClr val="37E56D"/>
                </a:solidFill>
              </a:rPr>
              <a:t>left</a:t>
            </a:r>
            <a:r>
              <a:rPr lang="en-US" u="sng" smtClean="0">
                <a:solidFill>
                  <a:srgbClr val="37E56D"/>
                </a:solidFill>
              </a:rPr>
              <a:t> </a:t>
            </a:r>
            <a:r>
              <a:rPr lang="en-US" smtClean="0"/>
              <a:t>or </a:t>
            </a:r>
            <a:r>
              <a:rPr lang="en-US" i="1" u="sng" smtClean="0">
                <a:solidFill>
                  <a:srgbClr val="37E56D"/>
                </a:solidFill>
              </a:rPr>
              <a:t>right</a:t>
            </a:r>
            <a:r>
              <a:rPr lang="en-US" smtClean="0">
                <a:solidFill>
                  <a:srgbClr val="37E56D"/>
                </a:solidFill>
              </a:rPr>
              <a:t> </a:t>
            </a:r>
            <a:r>
              <a:rPr lang="en-US" smtClean="0"/>
              <a:t>robot information as needed</a:t>
            </a:r>
          </a:p>
          <a:p>
            <a:pPr lvl="1" eaLnBrk="1" hangingPunct="1"/>
            <a:r>
              <a:rPr lang="en-US" smtClean="0"/>
              <a:t>Email-able and save-able configuration report provides robot hardware configuration information</a:t>
            </a:r>
          </a:p>
          <a:p>
            <a:pPr lvl="1" eaLnBrk="1" hangingPunct="1"/>
            <a:r>
              <a:rPr lang="en-US" smtClean="0"/>
              <a:t>IVT logs stored and included in snapshot as implemented for Gen 1 systems</a:t>
            </a:r>
          </a:p>
          <a:p>
            <a:pPr lvl="2" eaLnBrk="1" hangingPunct="1"/>
            <a:r>
              <a:rPr lang="en-US" smtClean="0"/>
              <a:t>IVT logs not stored per robot, but per last test execution</a:t>
            </a:r>
          </a:p>
          <a:p>
            <a:pPr lvl="2" eaLnBrk="1" hangingPunct="1"/>
            <a:r>
              <a:rPr lang="en-US" smtClean="0"/>
              <a:t>Snapshot includes last 3 verification tests</a:t>
            </a:r>
          </a:p>
          <a:p>
            <a:pPr lvl="2" eaLnBrk="1" hangingPunct="1"/>
            <a:r>
              <a:rPr lang="en-US" smtClean="0"/>
              <a:t>VT reports viewable from </a:t>
            </a:r>
            <a:r>
              <a:rPr lang="en-US" b="1" smtClean="0"/>
              <a:t>Tools-&gt;Verification Tests…</a:t>
            </a:r>
            <a:r>
              <a:rPr lang="en-US" smtClean="0"/>
              <a:t> selection for Gen 1 and gen 2 hardware:</a:t>
            </a:r>
          </a:p>
          <a:p>
            <a:pPr lvl="3" eaLnBrk="1" hangingPunct="1"/>
            <a:r>
              <a:rPr lang="en-US" smtClean="0"/>
              <a:t>Last report selected for viewing by default</a:t>
            </a:r>
          </a:p>
          <a:p>
            <a:pPr lvl="3" eaLnBrk="1" hangingPunct="1"/>
            <a:r>
              <a:rPr lang="en-US" smtClean="0"/>
              <a:t>Report selection available if multiple reports exist</a:t>
            </a:r>
          </a:p>
          <a:p>
            <a:pPr lvl="3" eaLnBrk="1" hangingPunct="1"/>
            <a:r>
              <a:rPr lang="en-US" smtClean="0"/>
              <a:t>Reports show </a:t>
            </a:r>
            <a:r>
              <a:rPr lang="en-US" u="sng" smtClean="0"/>
              <a:t>which</a:t>
            </a:r>
            <a:r>
              <a:rPr lang="en-US" smtClean="0"/>
              <a:t> tests were performed </a:t>
            </a:r>
            <a:r>
              <a:rPr lang="en-US" u="sng" smtClean="0"/>
              <a:t>when</a:t>
            </a:r>
            <a:r>
              <a:rPr lang="en-US" smtClean="0"/>
              <a:t> and by </a:t>
            </a:r>
            <a:r>
              <a:rPr lang="en-US" u="sng" smtClean="0"/>
              <a:t>which</a:t>
            </a:r>
            <a:r>
              <a:rPr lang="en-US" smtClean="0"/>
              <a:t> robot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D18EE283-6EA0-4A54-AE57-82BD8C2C56C9}" type="slidenum">
              <a:rPr lang="en-US" sz="1400">
                <a:solidFill>
                  <a:srgbClr val="FFBA00"/>
                </a:solidFill>
                <a:cs typeface="+mn-cs"/>
              </a:rPr>
              <a:pPr>
                <a:defRPr/>
              </a:pPr>
              <a:t>58</a:t>
            </a:fld>
            <a:endParaRPr lang="en-US" sz="1200" dirty="0">
              <a:solidFill>
                <a:srgbClr val="FFBA00"/>
              </a:solidFill>
              <a:cs typeface="+mn-cs"/>
            </a:endParaRPr>
          </a:p>
        </p:txBody>
      </p:sp>
      <p:sp>
        <p:nvSpPr>
          <p:cNvPr id="88067" name="Rectangle 2"/>
          <p:cNvSpPr>
            <a:spLocks noGrp="1" noChangeArrowheads="1"/>
          </p:cNvSpPr>
          <p:nvPr>
            <p:ph type="title" idx="4294967295"/>
          </p:nvPr>
        </p:nvSpPr>
        <p:spPr/>
        <p:txBody>
          <a:bodyPr/>
          <a:lstStyle/>
          <a:p>
            <a:pPr eaLnBrk="1" hangingPunct="1"/>
            <a:r>
              <a:rPr lang="en-US" smtClean="0"/>
              <a:t>Gen 2 Dual Robot Diagnostics</a:t>
            </a:r>
          </a:p>
        </p:txBody>
      </p:sp>
      <p:sp>
        <p:nvSpPr>
          <p:cNvPr id="88068" name="Rectangle 3"/>
          <p:cNvSpPr>
            <a:spLocks noGrp="1" noChangeArrowheads="1"/>
          </p:cNvSpPr>
          <p:nvPr>
            <p:ph type="body" idx="4294967295"/>
          </p:nvPr>
        </p:nvSpPr>
        <p:spPr>
          <a:xfrm>
            <a:off x="228600" y="914400"/>
            <a:ext cx="8686800" cy="5410200"/>
          </a:xfrm>
        </p:spPr>
        <p:txBody>
          <a:bodyPr/>
          <a:lstStyle/>
          <a:p>
            <a:pPr eaLnBrk="1" hangingPunct="1"/>
            <a:r>
              <a:rPr lang="en-US" smtClean="0"/>
              <a:t>Verification Test Selection and Viewing</a:t>
            </a:r>
          </a:p>
        </p:txBody>
      </p:sp>
      <p:pic>
        <p:nvPicPr>
          <p:cNvPr id="88069" name="Picture 6"/>
          <p:cNvPicPr>
            <a:picLocks noChangeAspect="1" noChangeArrowheads="1"/>
          </p:cNvPicPr>
          <p:nvPr/>
        </p:nvPicPr>
        <p:blipFill>
          <a:blip r:embed="rId2" cstate="print"/>
          <a:srcRect/>
          <a:stretch>
            <a:fillRect/>
          </a:stretch>
        </p:blipFill>
        <p:spPr bwMode="auto">
          <a:xfrm>
            <a:off x="762000" y="1524000"/>
            <a:ext cx="3513138" cy="4724400"/>
          </a:xfrm>
          <a:prstGeom prst="rect">
            <a:avLst/>
          </a:prstGeom>
          <a:noFill/>
          <a:ln w="9525">
            <a:noFill/>
            <a:miter lim="800000"/>
            <a:headEnd/>
            <a:tailEnd/>
          </a:ln>
        </p:spPr>
      </p:pic>
      <p:pic>
        <p:nvPicPr>
          <p:cNvPr id="88070" name="Picture 7"/>
          <p:cNvPicPr>
            <a:picLocks noChangeAspect="1" noChangeArrowheads="1"/>
          </p:cNvPicPr>
          <p:nvPr/>
        </p:nvPicPr>
        <p:blipFill>
          <a:blip r:embed="rId3" cstate="print"/>
          <a:srcRect/>
          <a:stretch>
            <a:fillRect/>
          </a:stretch>
        </p:blipFill>
        <p:spPr bwMode="auto">
          <a:xfrm>
            <a:off x="5043488" y="1524000"/>
            <a:ext cx="37084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6"/>
          <p:cNvSpPr>
            <a:spLocks noGrp="1" noChangeArrowheads="1"/>
          </p:cNvSpPr>
          <p:nvPr>
            <p:ph type="ctrTitle" idx="4294967295"/>
          </p:nvPr>
        </p:nvSpPr>
        <p:spPr>
          <a:xfrm>
            <a:off x="304800" y="2438400"/>
            <a:ext cx="8534400" cy="685800"/>
          </a:xfrm>
        </p:spPr>
        <p:txBody>
          <a:bodyPr/>
          <a:lstStyle/>
          <a:p>
            <a:pPr eaLnBrk="1" hangingPunct="1"/>
            <a:r>
              <a:rPr lang="en-US" sz="2800" smtClean="0"/>
              <a:t>New Software Features </a:t>
            </a:r>
          </a:p>
        </p:txBody>
      </p:sp>
      <p:sp>
        <p:nvSpPr>
          <p:cNvPr id="89090" name="Rectangle 8"/>
          <p:cNvSpPr>
            <a:spLocks noGrp="1" noChangeArrowheads="1"/>
          </p:cNvSpPr>
          <p:nvPr>
            <p:ph type="subTitle" idx="4294967295"/>
          </p:nvPr>
        </p:nvSpPr>
        <p:spPr>
          <a:xfrm>
            <a:off x="304800" y="3124200"/>
            <a:ext cx="8534400" cy="336550"/>
          </a:xfrm>
        </p:spPr>
        <p:txBody>
          <a:bodyPr>
            <a:spAutoFit/>
          </a:bodyPr>
          <a:lstStyle/>
          <a:p>
            <a:pPr marL="0" indent="0" eaLnBrk="1" hangingPunct="1">
              <a:buFontTx/>
              <a:buNone/>
            </a:pPr>
            <a:r>
              <a:rPr lang="en-US" sz="1600" b="1" smtClean="0">
                <a:solidFill>
                  <a:srgbClr val="666666"/>
                </a:solidFill>
              </a:rPr>
              <a:t>Presented by Carsten Prigge and Rick Murray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2"/>
          <p:cNvSpPr>
            <a:spLocks noGrp="1"/>
          </p:cNvSpPr>
          <p:nvPr>
            <p:ph type="title" idx="4294967295"/>
          </p:nvPr>
        </p:nvSpPr>
        <p:spPr/>
        <p:txBody>
          <a:bodyPr/>
          <a:lstStyle/>
          <a:p>
            <a:r>
              <a:rPr lang="en-US" smtClean="0"/>
              <a:t>New Scalar i6000 Features in the i10 Release</a:t>
            </a:r>
          </a:p>
        </p:txBody>
      </p:sp>
      <p:sp>
        <p:nvSpPr>
          <p:cNvPr id="16386" name="Content Placeholder 3"/>
          <p:cNvSpPr>
            <a:spLocks noGrp="1"/>
          </p:cNvSpPr>
          <p:nvPr>
            <p:ph idx="4294967295"/>
          </p:nvPr>
        </p:nvSpPr>
        <p:spPr>
          <a:xfrm>
            <a:off x="228600" y="838200"/>
            <a:ext cx="8686800" cy="5354638"/>
          </a:xfrm>
        </p:spPr>
        <p:txBody>
          <a:bodyPr/>
          <a:lstStyle/>
          <a:p>
            <a:r>
              <a:rPr lang="en-US" sz="2000" smtClean="0"/>
              <a:t>New Dual Robot feature</a:t>
            </a:r>
          </a:p>
          <a:p>
            <a:pPr lvl="1">
              <a:spcBef>
                <a:spcPts val="300"/>
              </a:spcBef>
            </a:pPr>
            <a:r>
              <a:rPr lang="en-US" sz="1600" smtClean="0"/>
              <a:t>Dual Robots provides high availability by allowing libraries to continue to operate in the event of a robot failure.</a:t>
            </a:r>
          </a:p>
          <a:p>
            <a:pPr>
              <a:spcBef>
                <a:spcPts val="1800"/>
              </a:spcBef>
            </a:pPr>
            <a:r>
              <a:rPr lang="en-US" sz="2000" smtClean="0"/>
              <a:t>New Active Vault feature</a:t>
            </a:r>
          </a:p>
          <a:p>
            <a:pPr lvl="1">
              <a:spcBef>
                <a:spcPts val="300"/>
              </a:spcBef>
            </a:pPr>
            <a:r>
              <a:rPr lang="en-US" sz="1600" smtClean="0"/>
              <a:t>For companies keeping tapes on-site (nearline) for long periods of time, Active Vault offers a more efficient, safe, and secure alternative to vaulting tape cartridges outside the library.</a:t>
            </a:r>
          </a:p>
          <a:p>
            <a:pPr>
              <a:spcBef>
                <a:spcPts val="1800"/>
              </a:spcBef>
            </a:pPr>
            <a:r>
              <a:rPr lang="en-US" sz="2000" smtClean="0"/>
              <a:t>Partitioning Enhancement Allows Automated Media Pool</a:t>
            </a:r>
          </a:p>
          <a:p>
            <a:pPr lvl="1">
              <a:spcBef>
                <a:spcPts val="300"/>
              </a:spcBef>
            </a:pPr>
            <a:r>
              <a:rPr lang="en-US" sz="1600" smtClean="0"/>
              <a:t>Automated Media Pooling saves customer</a:t>
            </a:r>
            <a:r>
              <a:rPr lang="en-US" sz="1600" smtClean="0">
                <a:solidFill>
                  <a:schemeClr val="tx1"/>
                </a:solidFill>
              </a:rPr>
              <a:t>s time by making it easier to share spare media between multiple partitions.</a:t>
            </a:r>
          </a:p>
          <a:p>
            <a:pPr>
              <a:spcBef>
                <a:spcPts val="1800"/>
              </a:spcBef>
            </a:pPr>
            <a:r>
              <a:rPr lang="en-US" sz="2000" smtClean="0"/>
              <a:t>Other Enhancements</a:t>
            </a:r>
          </a:p>
          <a:p>
            <a:pPr lvl="1">
              <a:spcBef>
                <a:spcPts val="600"/>
              </a:spcBef>
            </a:pPr>
            <a:r>
              <a:rPr lang="en-US" sz="1600" smtClean="0">
                <a:solidFill>
                  <a:schemeClr val="tx1"/>
                </a:solidFill>
              </a:rPr>
              <a:t>Adding a new SKU for an “Unlicensed” EM for use w/ Active Vault, EDLM.</a:t>
            </a:r>
          </a:p>
          <a:p>
            <a:pPr lvl="1">
              <a:spcBef>
                <a:spcPts val="600"/>
              </a:spcBef>
            </a:pPr>
            <a:r>
              <a:rPr lang="en-US" sz="1600" smtClean="0">
                <a:solidFill>
                  <a:schemeClr val="tx1"/>
                </a:solidFill>
              </a:rPr>
              <a:t>EDLM partitions no longer require licensed COD slots.</a:t>
            </a:r>
          </a:p>
          <a:p>
            <a:pPr lvl="1">
              <a:spcBef>
                <a:spcPts val="600"/>
              </a:spcBef>
            </a:pPr>
            <a:r>
              <a:rPr lang="en-US" sz="1600" smtClean="0">
                <a:solidFill>
                  <a:schemeClr val="tx1"/>
                </a:solidFill>
              </a:rPr>
              <a:t>EDLM no longer includes partitioning, but comes with necessary functionality.</a:t>
            </a:r>
          </a:p>
          <a:p>
            <a:pPr lvl="1">
              <a:spcBef>
                <a:spcPts val="600"/>
              </a:spcBef>
            </a:pPr>
            <a:r>
              <a:rPr lang="en-US" sz="1600" smtClean="0">
                <a:solidFill>
                  <a:schemeClr val="tx1"/>
                </a:solidFill>
              </a:rPr>
              <a:t>Partition Utilization Report – very limited use, no need to position with cusotmers</a:t>
            </a:r>
          </a:p>
        </p:txBody>
      </p:sp>
      <p:sp>
        <p:nvSpPr>
          <p:cNvPr id="16387" name="Footer Placeholder 1"/>
          <p:cNvSpPr txBox="1">
            <a:spLocks noGrp="1"/>
          </p:cNvSpPr>
          <p:nvPr/>
        </p:nvSpPr>
        <p:spPr bwMode="auto">
          <a:xfrm>
            <a:off x="3970338" y="6424613"/>
            <a:ext cx="3276600" cy="396875"/>
          </a:xfrm>
          <a:prstGeom prst="rect">
            <a:avLst/>
          </a:prstGeom>
          <a:noFill/>
          <a:ln w="9525">
            <a:noFill/>
            <a:miter lim="800000"/>
            <a:headEnd/>
            <a:tailEnd/>
          </a:ln>
        </p:spPr>
        <p:txBody>
          <a:bodyPr/>
          <a:lstStyle/>
          <a:p>
            <a:r>
              <a:rPr lang="en-US" sz="600">
                <a:solidFill>
                  <a:schemeClr val="bg1"/>
                </a:solidFill>
              </a:rPr>
              <a:t>© 2010 Quantum Corporation. Company Confidential. Forward-looking information is based upon multiple assumptions and uncertainties, does not necessarily represent the company’s outlook and is for planning purposes only.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41D56D5F-8F1B-435F-B18D-863F3F6E831E}" type="slidenum">
              <a:rPr lang="en-US" sz="1400">
                <a:solidFill>
                  <a:srgbClr val="FFBA00"/>
                </a:solidFill>
                <a:cs typeface="+mn-cs"/>
              </a:rPr>
              <a:pPr>
                <a:defRPr/>
              </a:pPr>
              <a:t>60</a:t>
            </a:fld>
            <a:endParaRPr lang="en-US" sz="1200" dirty="0">
              <a:solidFill>
                <a:srgbClr val="FFBA00"/>
              </a:solidFill>
              <a:cs typeface="+mn-cs"/>
            </a:endParaRPr>
          </a:p>
        </p:txBody>
      </p:sp>
      <p:sp>
        <p:nvSpPr>
          <p:cNvPr id="90115" name="Rectangle 2"/>
          <p:cNvSpPr>
            <a:spLocks noGrp="1" noChangeArrowheads="1"/>
          </p:cNvSpPr>
          <p:nvPr>
            <p:ph type="title" idx="4294967295"/>
          </p:nvPr>
        </p:nvSpPr>
        <p:spPr/>
        <p:txBody>
          <a:bodyPr/>
          <a:lstStyle/>
          <a:p>
            <a:pPr eaLnBrk="1" hangingPunct="1"/>
            <a:r>
              <a:rPr lang="en-US" smtClean="0"/>
              <a:t>New Software Features</a:t>
            </a:r>
          </a:p>
        </p:txBody>
      </p:sp>
      <p:sp>
        <p:nvSpPr>
          <p:cNvPr id="90116" name="Rectangle 3"/>
          <p:cNvSpPr>
            <a:spLocks noGrp="1" noChangeArrowheads="1"/>
          </p:cNvSpPr>
          <p:nvPr>
            <p:ph type="body" idx="4294967295"/>
          </p:nvPr>
        </p:nvSpPr>
        <p:spPr/>
        <p:txBody>
          <a:bodyPr/>
          <a:lstStyle/>
          <a:p>
            <a:pPr eaLnBrk="1" hangingPunct="1">
              <a:lnSpc>
                <a:spcPct val="90000"/>
              </a:lnSpc>
            </a:pPr>
            <a:r>
              <a:rPr lang="en-US" sz="2000" smtClean="0"/>
              <a:t>EDLM</a:t>
            </a:r>
          </a:p>
          <a:p>
            <a:pPr lvl="1" eaLnBrk="1" hangingPunct="1">
              <a:lnSpc>
                <a:spcPct val="90000"/>
              </a:lnSpc>
            </a:pPr>
            <a:r>
              <a:rPr lang="en-US" sz="1600" smtClean="0"/>
              <a:t>Extended Data Lifecycle Management (EDLM) implements the Media Data Integrity Analysis (MeDIA) concept and extends it to support scanning </a:t>
            </a:r>
            <a:r>
              <a:rPr lang="en-US" sz="1600" u="sng" smtClean="0"/>
              <a:t>policies</a:t>
            </a:r>
            <a:r>
              <a:rPr lang="en-US" sz="1600" smtClean="0"/>
              <a:t> for library managed as well as host managed partitions</a:t>
            </a:r>
          </a:p>
          <a:p>
            <a:pPr lvl="1" eaLnBrk="1" hangingPunct="1">
              <a:lnSpc>
                <a:spcPct val="90000"/>
              </a:lnSpc>
            </a:pPr>
            <a:r>
              <a:rPr lang="en-US" sz="1600" smtClean="0"/>
              <a:t>MeDIA terminology retired</a:t>
            </a:r>
          </a:p>
          <a:p>
            <a:pPr lvl="1" eaLnBrk="1" hangingPunct="1">
              <a:lnSpc>
                <a:spcPct val="90000"/>
              </a:lnSpc>
            </a:pPr>
            <a:r>
              <a:rPr lang="en-US" sz="1600" smtClean="0">
                <a:solidFill>
                  <a:srgbClr val="37E56D"/>
                </a:solidFill>
              </a:rPr>
              <a:t>EDLM support already released with the i8.3 release</a:t>
            </a:r>
          </a:p>
          <a:p>
            <a:pPr lvl="2" eaLnBrk="1" hangingPunct="1">
              <a:lnSpc>
                <a:spcPct val="90000"/>
              </a:lnSpc>
            </a:pPr>
            <a:r>
              <a:rPr lang="en-US" sz="1400" smtClean="0"/>
              <a:t>Policies allow scan candidate, scan type and scan result action configuration</a:t>
            </a:r>
          </a:p>
          <a:p>
            <a:pPr lvl="1" eaLnBrk="1" hangingPunct="1">
              <a:lnSpc>
                <a:spcPct val="90000"/>
              </a:lnSpc>
            </a:pPr>
            <a:r>
              <a:rPr lang="en-US" sz="1600" smtClean="0"/>
              <a:t>EDLM partition can use unlicensed storage slots</a:t>
            </a:r>
          </a:p>
          <a:p>
            <a:pPr lvl="1" eaLnBrk="1" hangingPunct="1">
              <a:lnSpc>
                <a:spcPct val="90000"/>
              </a:lnSpc>
            </a:pPr>
            <a:r>
              <a:rPr lang="en-US" sz="1600" smtClean="0"/>
              <a:t>EDLM is licensed via an EDLM license (formerly MeDIA license)</a:t>
            </a:r>
          </a:p>
          <a:p>
            <a:pPr eaLnBrk="1" hangingPunct="1">
              <a:lnSpc>
                <a:spcPct val="90000"/>
              </a:lnSpc>
            </a:pPr>
            <a:r>
              <a:rPr lang="en-US" sz="2000" smtClean="0"/>
              <a:t>EDLM SNAPI Plug-In for StorNext</a:t>
            </a:r>
          </a:p>
          <a:p>
            <a:pPr lvl="1" eaLnBrk="1" hangingPunct="1">
              <a:lnSpc>
                <a:spcPct val="90000"/>
              </a:lnSpc>
            </a:pPr>
            <a:r>
              <a:rPr lang="en-US" sz="1600" smtClean="0"/>
              <a:t>SNAPI plug-in released for I8.3 firmware but updated version developed to support EDLM as well as Active Vault (AV) functionality</a:t>
            </a:r>
          </a:p>
          <a:p>
            <a:pPr lvl="1" eaLnBrk="1" hangingPunct="1">
              <a:lnSpc>
                <a:spcPct val="90000"/>
              </a:lnSpc>
            </a:pPr>
            <a:r>
              <a:rPr lang="en-US" sz="1600" smtClean="0"/>
              <a:t>Make sure customer uses the latest SNAPI plug-in if Active Vault will be configured for StorNext management too</a:t>
            </a:r>
          </a:p>
          <a:p>
            <a:pPr lvl="2" eaLnBrk="1" hangingPunct="1">
              <a:lnSpc>
                <a:spcPct val="90000"/>
              </a:lnSpc>
            </a:pPr>
            <a:r>
              <a:rPr lang="en-US" sz="1400" smtClean="0">
                <a:solidFill>
                  <a:srgbClr val="F72534"/>
                </a:solidFill>
              </a:rPr>
              <a:t>SNAPI plug-in 100i.GE001 for EDLM support only</a:t>
            </a:r>
          </a:p>
          <a:p>
            <a:pPr lvl="2" eaLnBrk="1" hangingPunct="1">
              <a:lnSpc>
                <a:spcPct val="90000"/>
              </a:lnSpc>
            </a:pPr>
            <a:r>
              <a:rPr lang="en-US" sz="1400" smtClean="0">
                <a:solidFill>
                  <a:srgbClr val="F72534"/>
                </a:solidFill>
              </a:rPr>
              <a:t>SNAPI plug-in 110i.GE001 or higher for EDLM as well as AV support</a:t>
            </a:r>
          </a:p>
          <a:p>
            <a:pPr lvl="1" eaLnBrk="1" hangingPunct="1">
              <a:lnSpc>
                <a:spcPct val="90000"/>
              </a:lnSpc>
            </a:pPr>
            <a:r>
              <a:rPr lang="en-US" sz="1600" smtClean="0"/>
              <a:t>UI references “external application” for generic EDLM application connectivity, but such reference will be changed post I10 to reference </a:t>
            </a:r>
            <a:r>
              <a:rPr lang="en-US" sz="1600" i="1" smtClean="0"/>
              <a:t>StorNext</a:t>
            </a:r>
            <a:r>
              <a:rPr lang="en-US" sz="1600" smtClean="0"/>
              <a:t> specifically, instead of using the generic term referencing an “</a:t>
            </a:r>
            <a:r>
              <a:rPr lang="en-US" sz="1600" i="1" smtClean="0"/>
              <a:t>external application</a:t>
            </a:r>
            <a:r>
              <a:rPr lang="en-US" sz="1600" smtClean="0"/>
              <a: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61B1C733-C31C-4F22-A204-CB8D180C1909}" type="slidenum">
              <a:rPr lang="en-US" sz="1400">
                <a:solidFill>
                  <a:srgbClr val="FFBA00"/>
                </a:solidFill>
                <a:cs typeface="+mn-cs"/>
              </a:rPr>
              <a:pPr>
                <a:defRPr/>
              </a:pPr>
              <a:t>61</a:t>
            </a:fld>
            <a:endParaRPr lang="en-US" sz="1200" dirty="0">
              <a:solidFill>
                <a:srgbClr val="FFBA00"/>
              </a:solidFill>
              <a:cs typeface="+mn-cs"/>
            </a:endParaRPr>
          </a:p>
        </p:txBody>
      </p:sp>
      <p:sp>
        <p:nvSpPr>
          <p:cNvPr id="91139" name="Rectangle 2"/>
          <p:cNvSpPr>
            <a:spLocks noGrp="1" noChangeArrowheads="1"/>
          </p:cNvSpPr>
          <p:nvPr>
            <p:ph type="title" idx="4294967295"/>
          </p:nvPr>
        </p:nvSpPr>
        <p:spPr/>
        <p:txBody>
          <a:bodyPr/>
          <a:lstStyle/>
          <a:p>
            <a:pPr eaLnBrk="1" hangingPunct="1"/>
            <a:r>
              <a:rPr lang="en-US" smtClean="0"/>
              <a:t>New Software Features</a:t>
            </a:r>
          </a:p>
        </p:txBody>
      </p:sp>
      <p:sp>
        <p:nvSpPr>
          <p:cNvPr id="91140" name="Rectangle 3"/>
          <p:cNvSpPr>
            <a:spLocks noGrp="1" noChangeArrowheads="1"/>
          </p:cNvSpPr>
          <p:nvPr>
            <p:ph type="body" idx="4294967295"/>
          </p:nvPr>
        </p:nvSpPr>
        <p:spPr/>
        <p:txBody>
          <a:bodyPr/>
          <a:lstStyle/>
          <a:p>
            <a:pPr eaLnBrk="1" hangingPunct="1"/>
            <a:r>
              <a:rPr lang="en-US" smtClean="0"/>
              <a:t>EDLM and StorNext</a:t>
            </a:r>
          </a:p>
        </p:txBody>
      </p:sp>
      <p:grpSp>
        <p:nvGrpSpPr>
          <p:cNvPr id="91141" name="Group 6"/>
          <p:cNvGrpSpPr>
            <a:grpSpLocks noChangeAspect="1"/>
          </p:cNvGrpSpPr>
          <p:nvPr/>
        </p:nvGrpSpPr>
        <p:grpSpPr bwMode="auto">
          <a:xfrm>
            <a:off x="304800" y="1066800"/>
            <a:ext cx="8686800" cy="5100638"/>
            <a:chOff x="1324" y="6109"/>
            <a:chExt cx="8785" cy="6893"/>
          </a:xfrm>
        </p:grpSpPr>
        <p:sp>
          <p:nvSpPr>
            <p:cNvPr id="91143" name="AutoShape 7"/>
            <p:cNvSpPr>
              <a:spLocks noChangeAspect="1" noChangeArrowheads="1"/>
            </p:cNvSpPr>
            <p:nvPr/>
          </p:nvSpPr>
          <p:spPr bwMode="auto">
            <a:xfrm>
              <a:off x="1324" y="6109"/>
              <a:ext cx="8785" cy="6893"/>
            </a:xfrm>
            <a:prstGeom prst="rect">
              <a:avLst/>
            </a:prstGeom>
            <a:noFill/>
            <a:ln w="9525">
              <a:noFill/>
              <a:miter lim="800000"/>
              <a:headEnd/>
              <a:tailEnd/>
            </a:ln>
          </p:spPr>
          <p:txBody>
            <a:bodyPr/>
            <a:lstStyle/>
            <a:p>
              <a:endParaRPr lang="en-US"/>
            </a:p>
          </p:txBody>
        </p:sp>
        <p:sp>
          <p:nvSpPr>
            <p:cNvPr id="91144" name="Rectangle 61"/>
            <p:cNvSpPr>
              <a:spLocks noChangeArrowheads="1"/>
            </p:cNvSpPr>
            <p:nvPr/>
          </p:nvSpPr>
          <p:spPr bwMode="auto">
            <a:xfrm>
              <a:off x="5572" y="9255"/>
              <a:ext cx="2137" cy="1618"/>
            </a:xfrm>
            <a:prstGeom prst="rect">
              <a:avLst/>
            </a:prstGeom>
            <a:solidFill>
              <a:srgbClr val="D9ECFC"/>
            </a:solidFill>
            <a:ln w="25400">
              <a:solidFill>
                <a:srgbClr val="2D76B0"/>
              </a:solidFill>
              <a:miter lim="800000"/>
              <a:headEnd/>
              <a:tailEnd/>
            </a:ln>
          </p:spPr>
          <p:txBody>
            <a:bodyPr lIns="65288" tIns="32644" rIns="65288" bIns="32644" anchor="ctr"/>
            <a:lstStyle/>
            <a:p>
              <a:pPr algn="ctr"/>
              <a:r>
                <a:rPr lang="en-US" sz="1100">
                  <a:solidFill>
                    <a:srgbClr val="000000"/>
                  </a:solidFill>
                </a:rPr>
                <a:t>EDLM partition</a:t>
              </a:r>
            </a:p>
            <a:p>
              <a:pPr algn="ctr"/>
              <a:endParaRPr lang="en-US" sz="1100">
                <a:solidFill>
                  <a:srgbClr val="000000"/>
                </a:solidFill>
              </a:endParaRPr>
            </a:p>
            <a:p>
              <a:pPr algn="ctr"/>
              <a:endParaRPr lang="en-US" sz="1100">
                <a:solidFill>
                  <a:srgbClr val="000000"/>
                </a:solidFill>
              </a:endParaRPr>
            </a:p>
            <a:p>
              <a:pPr algn="ctr"/>
              <a:endParaRPr lang="en-US"/>
            </a:p>
          </p:txBody>
        </p:sp>
        <p:sp>
          <p:nvSpPr>
            <p:cNvPr id="91145" name="Rectangle 57"/>
            <p:cNvSpPr>
              <a:spLocks noChangeArrowheads="1"/>
            </p:cNvSpPr>
            <p:nvPr/>
          </p:nvSpPr>
          <p:spPr bwMode="auto">
            <a:xfrm>
              <a:off x="2593" y="9252"/>
              <a:ext cx="2979" cy="1701"/>
            </a:xfrm>
            <a:prstGeom prst="rect">
              <a:avLst/>
            </a:prstGeom>
            <a:solidFill>
              <a:srgbClr val="41A2EF"/>
            </a:solidFill>
            <a:ln w="25400">
              <a:solidFill>
                <a:srgbClr val="2D76B0"/>
              </a:solidFill>
              <a:miter lim="800000"/>
              <a:headEnd/>
              <a:tailEnd/>
            </a:ln>
          </p:spPr>
          <p:txBody>
            <a:bodyPr lIns="65288" tIns="32644" rIns="65288" bIns="32644" anchor="ctr"/>
            <a:lstStyle/>
            <a:p>
              <a:pPr algn="ctr"/>
              <a:endParaRPr lang="en-US" sz="1100">
                <a:solidFill>
                  <a:srgbClr val="FFFFFF"/>
                </a:solidFill>
              </a:endParaRPr>
            </a:p>
            <a:p>
              <a:pPr algn="ctr"/>
              <a:endParaRPr lang="en-US" sz="1100">
                <a:solidFill>
                  <a:srgbClr val="FFFFFF"/>
                </a:solidFill>
              </a:endParaRPr>
            </a:p>
            <a:p>
              <a:pPr algn="ctr"/>
              <a:r>
                <a:rPr lang="en-US" sz="1100">
                  <a:solidFill>
                    <a:srgbClr val="FFFFFF"/>
                  </a:solidFill>
                </a:rPr>
                <a:t>“Archive” Partition</a:t>
              </a:r>
            </a:p>
            <a:p>
              <a:pPr algn="ctr"/>
              <a:r>
                <a:rPr lang="en-US" sz="800">
                  <a:solidFill>
                    <a:srgbClr val="FFFFFF"/>
                  </a:solidFill>
                </a:rPr>
                <a:t>Managed by host application</a:t>
              </a:r>
              <a:endParaRPr lang="en-US"/>
            </a:p>
          </p:txBody>
        </p:sp>
        <p:sp>
          <p:nvSpPr>
            <p:cNvPr id="91146" name="TextBox 63"/>
            <p:cNvSpPr txBox="1">
              <a:spLocks noChangeArrowheads="1"/>
            </p:cNvSpPr>
            <p:nvPr/>
          </p:nvSpPr>
          <p:spPr bwMode="auto">
            <a:xfrm>
              <a:off x="5778" y="10068"/>
              <a:ext cx="1856" cy="495"/>
            </a:xfrm>
            <a:prstGeom prst="rect">
              <a:avLst/>
            </a:prstGeom>
            <a:noFill/>
            <a:ln w="9525">
              <a:noFill/>
              <a:miter lim="800000"/>
              <a:headEnd/>
              <a:tailEnd/>
            </a:ln>
          </p:spPr>
          <p:txBody>
            <a:bodyPr lIns="65288" tIns="32644" rIns="65288" bIns="32644"/>
            <a:lstStyle/>
            <a:p>
              <a:r>
                <a:rPr lang="en-US" sz="600">
                  <a:solidFill>
                    <a:srgbClr val="000000"/>
                  </a:solidFill>
                </a:rPr>
                <a:t>Drives in MeDIA partition reserved for EDLM Scanning</a:t>
              </a:r>
              <a:endParaRPr lang="en-US"/>
            </a:p>
          </p:txBody>
        </p:sp>
        <p:grpSp>
          <p:nvGrpSpPr>
            <p:cNvPr id="91147" name="Group 11"/>
            <p:cNvGrpSpPr>
              <a:grpSpLocks/>
            </p:cNvGrpSpPr>
            <p:nvPr/>
          </p:nvGrpSpPr>
          <p:grpSpPr bwMode="auto">
            <a:xfrm>
              <a:off x="6350" y="9695"/>
              <a:ext cx="879" cy="380"/>
              <a:chOff x="6617" y="9240"/>
              <a:chExt cx="879" cy="380"/>
            </a:xfrm>
          </p:grpSpPr>
          <p:pic>
            <p:nvPicPr>
              <p:cNvPr id="91178" name="Picture 62" descr="QTM-LTO5_HH_SAS_ext_R.png"/>
              <p:cNvPicPr>
                <a:picLocks noChangeAspect="1"/>
              </p:cNvPicPr>
              <p:nvPr/>
            </p:nvPicPr>
            <p:blipFill>
              <a:blip r:embed="rId2" cstate="print"/>
              <a:srcRect/>
              <a:stretch>
                <a:fillRect/>
              </a:stretch>
            </p:blipFill>
            <p:spPr bwMode="auto">
              <a:xfrm>
                <a:off x="6617" y="9245"/>
                <a:ext cx="439" cy="375"/>
              </a:xfrm>
              <a:prstGeom prst="rect">
                <a:avLst/>
              </a:prstGeom>
              <a:noFill/>
              <a:ln w="9525">
                <a:noFill/>
                <a:miter lim="800000"/>
                <a:headEnd/>
                <a:tailEnd/>
              </a:ln>
            </p:spPr>
          </p:pic>
          <p:pic>
            <p:nvPicPr>
              <p:cNvPr id="91179" name="Picture 64" descr="QTM-LTO5_HH_SAS_ext_R.png"/>
              <p:cNvPicPr>
                <a:picLocks noChangeAspect="1"/>
              </p:cNvPicPr>
              <p:nvPr/>
            </p:nvPicPr>
            <p:blipFill>
              <a:blip r:embed="rId3" cstate="print"/>
              <a:srcRect/>
              <a:stretch>
                <a:fillRect/>
              </a:stretch>
            </p:blipFill>
            <p:spPr bwMode="auto">
              <a:xfrm>
                <a:off x="7055" y="9240"/>
                <a:ext cx="441" cy="375"/>
              </a:xfrm>
              <a:prstGeom prst="rect">
                <a:avLst/>
              </a:prstGeom>
              <a:noFill/>
              <a:ln w="9525">
                <a:noFill/>
                <a:miter lim="800000"/>
                <a:headEnd/>
                <a:tailEnd/>
              </a:ln>
            </p:spPr>
          </p:pic>
        </p:grpSp>
        <p:pic>
          <p:nvPicPr>
            <p:cNvPr id="91148" name="Picture 3"/>
            <p:cNvPicPr>
              <a:picLocks noChangeAspect="1" noChangeArrowheads="1"/>
            </p:cNvPicPr>
            <p:nvPr/>
          </p:nvPicPr>
          <p:blipFill>
            <a:blip r:embed="rId4" cstate="print"/>
            <a:srcRect/>
            <a:stretch>
              <a:fillRect/>
            </a:stretch>
          </p:blipFill>
          <p:spPr bwMode="auto">
            <a:xfrm>
              <a:off x="1979" y="7896"/>
              <a:ext cx="1586" cy="1043"/>
            </a:xfrm>
            <a:prstGeom prst="rect">
              <a:avLst/>
            </a:prstGeom>
            <a:noFill/>
            <a:ln w="9525">
              <a:noFill/>
              <a:miter lim="800000"/>
              <a:headEnd/>
              <a:tailEnd/>
            </a:ln>
          </p:spPr>
        </p:pic>
        <p:grpSp>
          <p:nvGrpSpPr>
            <p:cNvPr id="91149" name="Group 15"/>
            <p:cNvGrpSpPr>
              <a:grpSpLocks/>
            </p:cNvGrpSpPr>
            <p:nvPr/>
          </p:nvGrpSpPr>
          <p:grpSpPr bwMode="auto">
            <a:xfrm>
              <a:off x="2136" y="10411"/>
              <a:ext cx="5400" cy="2446"/>
              <a:chOff x="417" y="2940"/>
              <a:chExt cx="3047" cy="1380"/>
            </a:xfrm>
          </p:grpSpPr>
          <p:pic>
            <p:nvPicPr>
              <p:cNvPr id="91166" name="Picture 27" descr="i2K_closedCabinet"/>
              <p:cNvPicPr>
                <a:picLocks noChangeAspect="1" noChangeArrowheads="1"/>
              </p:cNvPicPr>
              <p:nvPr/>
            </p:nvPicPr>
            <p:blipFill>
              <a:blip r:embed="rId5" cstate="print"/>
              <a:srcRect/>
              <a:stretch>
                <a:fillRect/>
              </a:stretch>
            </p:blipFill>
            <p:spPr bwMode="auto">
              <a:xfrm>
                <a:off x="3239" y="3299"/>
                <a:ext cx="225" cy="554"/>
              </a:xfrm>
              <a:prstGeom prst="rect">
                <a:avLst/>
              </a:prstGeom>
              <a:noFill/>
              <a:ln w="9525">
                <a:noFill/>
                <a:miter lim="800000"/>
                <a:headEnd/>
                <a:tailEnd/>
              </a:ln>
            </p:spPr>
          </p:pic>
          <p:pic>
            <p:nvPicPr>
              <p:cNvPr id="91167" name="Picture 28" descr="i2K_closedCabinet"/>
              <p:cNvPicPr>
                <a:picLocks noChangeAspect="1" noChangeArrowheads="1"/>
              </p:cNvPicPr>
              <p:nvPr/>
            </p:nvPicPr>
            <p:blipFill>
              <a:blip r:embed="rId6" cstate="print"/>
              <a:srcRect/>
              <a:stretch>
                <a:fillRect/>
              </a:stretch>
            </p:blipFill>
            <p:spPr bwMode="auto">
              <a:xfrm>
                <a:off x="3078" y="3273"/>
                <a:ext cx="249" cy="611"/>
              </a:xfrm>
              <a:prstGeom prst="rect">
                <a:avLst/>
              </a:prstGeom>
              <a:noFill/>
              <a:ln w="9525">
                <a:noFill/>
                <a:miter lim="800000"/>
                <a:headEnd/>
                <a:tailEnd/>
              </a:ln>
            </p:spPr>
          </p:pic>
          <p:pic>
            <p:nvPicPr>
              <p:cNvPr id="91168" name="Picture 29" descr="i2K_closedCabinet"/>
              <p:cNvPicPr>
                <a:picLocks noChangeAspect="1" noChangeArrowheads="1"/>
              </p:cNvPicPr>
              <p:nvPr/>
            </p:nvPicPr>
            <p:blipFill>
              <a:blip r:embed="rId7" cstate="print"/>
              <a:srcRect/>
              <a:stretch>
                <a:fillRect/>
              </a:stretch>
            </p:blipFill>
            <p:spPr bwMode="auto">
              <a:xfrm>
                <a:off x="2894" y="3245"/>
                <a:ext cx="273" cy="669"/>
              </a:xfrm>
              <a:prstGeom prst="rect">
                <a:avLst/>
              </a:prstGeom>
              <a:noFill/>
              <a:ln w="9525">
                <a:noFill/>
                <a:miter lim="800000"/>
                <a:headEnd/>
                <a:tailEnd/>
              </a:ln>
            </p:spPr>
          </p:pic>
          <p:pic>
            <p:nvPicPr>
              <p:cNvPr id="91169" name="Picture 30" descr="i2K_closedCabinet"/>
              <p:cNvPicPr>
                <a:picLocks noChangeAspect="1" noChangeArrowheads="1"/>
              </p:cNvPicPr>
              <p:nvPr/>
            </p:nvPicPr>
            <p:blipFill>
              <a:blip r:embed="rId8" cstate="print"/>
              <a:srcRect/>
              <a:stretch>
                <a:fillRect/>
              </a:stretch>
            </p:blipFill>
            <p:spPr bwMode="auto">
              <a:xfrm>
                <a:off x="2702" y="3222"/>
                <a:ext cx="297" cy="727"/>
              </a:xfrm>
              <a:prstGeom prst="rect">
                <a:avLst/>
              </a:prstGeom>
              <a:noFill/>
              <a:ln w="9525">
                <a:noFill/>
                <a:miter lim="800000"/>
                <a:headEnd/>
                <a:tailEnd/>
              </a:ln>
            </p:spPr>
          </p:pic>
          <p:pic>
            <p:nvPicPr>
              <p:cNvPr id="91170" name="Picture 27" descr="i2K_closedCabinet"/>
              <p:cNvPicPr>
                <a:picLocks noChangeAspect="1" noChangeArrowheads="1"/>
              </p:cNvPicPr>
              <p:nvPr/>
            </p:nvPicPr>
            <p:blipFill>
              <a:blip r:embed="rId9" cstate="print"/>
              <a:srcRect/>
              <a:stretch>
                <a:fillRect/>
              </a:stretch>
            </p:blipFill>
            <p:spPr bwMode="auto">
              <a:xfrm>
                <a:off x="2484" y="3199"/>
                <a:ext cx="319" cy="784"/>
              </a:xfrm>
              <a:prstGeom prst="rect">
                <a:avLst/>
              </a:prstGeom>
              <a:noFill/>
              <a:ln w="9525">
                <a:noFill/>
                <a:miter lim="800000"/>
                <a:headEnd/>
                <a:tailEnd/>
              </a:ln>
            </p:spPr>
          </p:pic>
          <p:pic>
            <p:nvPicPr>
              <p:cNvPr id="91171" name="Picture 28" descr="i2K_closedCabinet"/>
              <p:cNvPicPr>
                <a:picLocks noChangeAspect="1" noChangeArrowheads="1"/>
              </p:cNvPicPr>
              <p:nvPr/>
            </p:nvPicPr>
            <p:blipFill>
              <a:blip r:embed="rId10" cstate="print"/>
              <a:srcRect/>
              <a:stretch>
                <a:fillRect/>
              </a:stretch>
            </p:blipFill>
            <p:spPr bwMode="auto">
              <a:xfrm>
                <a:off x="2255" y="3172"/>
                <a:ext cx="344" cy="843"/>
              </a:xfrm>
              <a:prstGeom prst="rect">
                <a:avLst/>
              </a:prstGeom>
              <a:noFill/>
              <a:ln w="9525">
                <a:noFill/>
                <a:miter lim="800000"/>
                <a:headEnd/>
                <a:tailEnd/>
              </a:ln>
            </p:spPr>
          </p:pic>
          <p:pic>
            <p:nvPicPr>
              <p:cNvPr id="91172" name="Picture 29" descr="i2K_closedCabinet"/>
              <p:cNvPicPr>
                <a:picLocks noChangeAspect="1" noChangeArrowheads="1"/>
              </p:cNvPicPr>
              <p:nvPr/>
            </p:nvPicPr>
            <p:blipFill>
              <a:blip r:embed="rId11" cstate="print"/>
              <a:srcRect/>
              <a:stretch>
                <a:fillRect/>
              </a:stretch>
            </p:blipFill>
            <p:spPr bwMode="auto">
              <a:xfrm>
                <a:off x="2002" y="3143"/>
                <a:ext cx="369" cy="901"/>
              </a:xfrm>
              <a:prstGeom prst="rect">
                <a:avLst/>
              </a:prstGeom>
              <a:noFill/>
              <a:ln w="9525">
                <a:noFill/>
                <a:miter lim="800000"/>
                <a:headEnd/>
                <a:tailEnd/>
              </a:ln>
            </p:spPr>
          </p:pic>
          <p:pic>
            <p:nvPicPr>
              <p:cNvPr id="91173" name="Picture 30" descr="i2K_closedCabinet"/>
              <p:cNvPicPr>
                <a:picLocks noChangeAspect="1" noChangeArrowheads="1"/>
              </p:cNvPicPr>
              <p:nvPr/>
            </p:nvPicPr>
            <p:blipFill>
              <a:blip r:embed="rId12" cstate="print"/>
              <a:srcRect/>
              <a:stretch>
                <a:fillRect/>
              </a:stretch>
            </p:blipFill>
            <p:spPr bwMode="auto">
              <a:xfrm>
                <a:off x="1736" y="3114"/>
                <a:ext cx="395" cy="968"/>
              </a:xfrm>
              <a:prstGeom prst="rect">
                <a:avLst/>
              </a:prstGeom>
              <a:noFill/>
              <a:ln w="9525">
                <a:noFill/>
                <a:miter lim="800000"/>
                <a:headEnd/>
                <a:tailEnd/>
              </a:ln>
            </p:spPr>
          </p:pic>
          <p:pic>
            <p:nvPicPr>
              <p:cNvPr id="91174" name="Picture 31" descr="i2K_closedCabinet"/>
              <p:cNvPicPr>
                <a:picLocks noChangeAspect="1" noChangeArrowheads="1"/>
              </p:cNvPicPr>
              <p:nvPr/>
            </p:nvPicPr>
            <p:blipFill>
              <a:blip r:embed="rId13" cstate="print"/>
              <a:srcRect/>
              <a:stretch>
                <a:fillRect/>
              </a:stretch>
            </p:blipFill>
            <p:spPr bwMode="auto">
              <a:xfrm>
                <a:off x="1446" y="3078"/>
                <a:ext cx="427" cy="1046"/>
              </a:xfrm>
              <a:prstGeom prst="rect">
                <a:avLst/>
              </a:prstGeom>
              <a:noFill/>
              <a:ln w="9525">
                <a:noFill/>
                <a:miter lim="800000"/>
                <a:headEnd/>
                <a:tailEnd/>
              </a:ln>
            </p:spPr>
          </p:pic>
          <p:pic>
            <p:nvPicPr>
              <p:cNvPr id="91175" name="Picture 32" descr="i2K_closedCabinet"/>
              <p:cNvPicPr>
                <a:picLocks noChangeAspect="1" noChangeArrowheads="1"/>
              </p:cNvPicPr>
              <p:nvPr/>
            </p:nvPicPr>
            <p:blipFill>
              <a:blip r:embed="rId14" cstate="print"/>
              <a:srcRect/>
              <a:stretch>
                <a:fillRect/>
              </a:stretch>
            </p:blipFill>
            <p:spPr bwMode="auto">
              <a:xfrm>
                <a:off x="1130" y="3036"/>
                <a:ext cx="463" cy="1134"/>
              </a:xfrm>
              <a:prstGeom prst="rect">
                <a:avLst/>
              </a:prstGeom>
              <a:noFill/>
              <a:ln w="9525">
                <a:noFill/>
                <a:miter lim="800000"/>
                <a:headEnd/>
                <a:tailEnd/>
              </a:ln>
            </p:spPr>
          </p:pic>
          <p:pic>
            <p:nvPicPr>
              <p:cNvPr id="91176" name="Picture 33" descr="i2K_closedCabinet"/>
              <p:cNvPicPr>
                <a:picLocks noChangeAspect="1" noChangeArrowheads="1"/>
              </p:cNvPicPr>
              <p:nvPr/>
            </p:nvPicPr>
            <p:blipFill>
              <a:blip r:embed="rId15" cstate="print"/>
              <a:srcRect/>
              <a:stretch>
                <a:fillRect/>
              </a:stretch>
            </p:blipFill>
            <p:spPr bwMode="auto">
              <a:xfrm>
                <a:off x="792" y="2993"/>
                <a:ext cx="500" cy="1224"/>
              </a:xfrm>
              <a:prstGeom prst="rect">
                <a:avLst/>
              </a:prstGeom>
              <a:noFill/>
              <a:ln w="9525">
                <a:noFill/>
                <a:miter lim="800000"/>
                <a:headEnd/>
                <a:tailEnd/>
              </a:ln>
            </p:spPr>
          </p:pic>
          <p:pic>
            <p:nvPicPr>
              <p:cNvPr id="91177" name="Picture 34" descr="Scalari2000_Hero"/>
              <p:cNvPicPr>
                <a:picLocks noChangeAspect="1" noChangeArrowheads="1"/>
              </p:cNvPicPr>
              <p:nvPr/>
            </p:nvPicPr>
            <p:blipFill>
              <a:blip r:embed="rId16" cstate="print"/>
              <a:srcRect/>
              <a:stretch>
                <a:fillRect/>
              </a:stretch>
            </p:blipFill>
            <p:spPr bwMode="auto">
              <a:xfrm>
                <a:off x="417" y="2940"/>
                <a:ext cx="574" cy="1380"/>
              </a:xfrm>
              <a:prstGeom prst="rect">
                <a:avLst/>
              </a:prstGeom>
              <a:noFill/>
              <a:ln w="9525">
                <a:noFill/>
                <a:miter lim="800000"/>
                <a:headEnd/>
                <a:tailEnd/>
              </a:ln>
            </p:spPr>
          </p:pic>
        </p:grpSp>
        <p:sp>
          <p:nvSpPr>
            <p:cNvPr id="91150" name="Straight Connector 28"/>
            <p:cNvSpPr>
              <a:spLocks noChangeShapeType="1"/>
            </p:cNvSpPr>
            <p:nvPr/>
          </p:nvSpPr>
          <p:spPr bwMode="auto">
            <a:xfrm rot="5400000">
              <a:off x="2490" y="9003"/>
              <a:ext cx="511" cy="0"/>
            </a:xfrm>
            <a:prstGeom prst="line">
              <a:avLst/>
            </a:prstGeom>
            <a:noFill/>
            <a:ln w="63500">
              <a:solidFill>
                <a:srgbClr val="3B9FEE"/>
              </a:solidFill>
              <a:round/>
              <a:headEnd/>
              <a:tailEnd/>
            </a:ln>
          </p:spPr>
          <p:txBody>
            <a:bodyPr/>
            <a:lstStyle/>
            <a:p>
              <a:endParaRPr lang="en-US"/>
            </a:p>
          </p:txBody>
        </p:sp>
        <p:sp>
          <p:nvSpPr>
            <p:cNvPr id="91151" name="Straight Connector 32"/>
            <p:cNvSpPr>
              <a:spLocks noChangeShapeType="1"/>
            </p:cNvSpPr>
            <p:nvPr/>
          </p:nvSpPr>
          <p:spPr bwMode="auto">
            <a:xfrm rot="5400000">
              <a:off x="2447" y="7854"/>
              <a:ext cx="597" cy="0"/>
            </a:xfrm>
            <a:prstGeom prst="line">
              <a:avLst/>
            </a:prstGeom>
            <a:noFill/>
            <a:ln w="63500">
              <a:solidFill>
                <a:srgbClr val="3B9FEE"/>
              </a:solidFill>
              <a:round/>
              <a:headEnd/>
              <a:tailEnd/>
            </a:ln>
          </p:spPr>
          <p:txBody>
            <a:bodyPr/>
            <a:lstStyle/>
            <a:p>
              <a:endParaRPr lang="en-US"/>
            </a:p>
          </p:txBody>
        </p:sp>
        <p:sp>
          <p:nvSpPr>
            <p:cNvPr id="91152" name="TextBox 35"/>
            <p:cNvSpPr txBox="1">
              <a:spLocks noChangeArrowheads="1"/>
            </p:cNvSpPr>
            <p:nvPr/>
          </p:nvSpPr>
          <p:spPr bwMode="auto">
            <a:xfrm>
              <a:off x="1324" y="6233"/>
              <a:ext cx="4826" cy="399"/>
            </a:xfrm>
            <a:prstGeom prst="rect">
              <a:avLst/>
            </a:prstGeom>
            <a:noFill/>
            <a:ln w="9525">
              <a:noFill/>
              <a:miter lim="800000"/>
              <a:headEnd/>
              <a:tailEnd/>
            </a:ln>
          </p:spPr>
          <p:txBody>
            <a:bodyPr lIns="65288" tIns="32644" rIns="65288" bIns="32644"/>
            <a:lstStyle/>
            <a:p>
              <a:pPr algn="ctr"/>
              <a:endParaRPr lang="en-US"/>
            </a:p>
          </p:txBody>
        </p:sp>
        <p:pic>
          <p:nvPicPr>
            <p:cNvPr id="91153" name="Picture 33" descr="StorNext_monitor.png"/>
            <p:cNvPicPr>
              <a:picLocks noChangeAspect="1"/>
            </p:cNvPicPr>
            <p:nvPr/>
          </p:nvPicPr>
          <p:blipFill>
            <a:blip r:embed="rId17" cstate="print"/>
            <a:srcRect/>
            <a:stretch>
              <a:fillRect/>
            </a:stretch>
          </p:blipFill>
          <p:spPr bwMode="auto">
            <a:xfrm>
              <a:off x="1777" y="6490"/>
              <a:ext cx="2047" cy="1617"/>
            </a:xfrm>
            <a:prstGeom prst="rect">
              <a:avLst/>
            </a:prstGeom>
            <a:noFill/>
            <a:ln w="9525">
              <a:noFill/>
              <a:miter lim="800000"/>
              <a:headEnd/>
              <a:tailEnd/>
            </a:ln>
          </p:spPr>
        </p:pic>
        <p:sp>
          <p:nvSpPr>
            <p:cNvPr id="91154" name="TextBox 60"/>
            <p:cNvSpPr txBox="1">
              <a:spLocks noChangeArrowheads="1"/>
            </p:cNvSpPr>
            <p:nvPr/>
          </p:nvSpPr>
          <p:spPr bwMode="auto">
            <a:xfrm flipH="1">
              <a:off x="2625" y="9243"/>
              <a:ext cx="1520" cy="578"/>
            </a:xfrm>
            <a:prstGeom prst="rect">
              <a:avLst/>
            </a:prstGeom>
            <a:solidFill>
              <a:srgbClr val="FFFFFF"/>
            </a:solidFill>
            <a:ln w="9525">
              <a:solidFill>
                <a:srgbClr val="000000"/>
              </a:solidFill>
              <a:miter lim="800000"/>
              <a:headEnd/>
              <a:tailEnd/>
            </a:ln>
          </p:spPr>
          <p:txBody>
            <a:bodyPr lIns="65288" tIns="32644" rIns="65288" bIns="32644"/>
            <a:lstStyle/>
            <a:p>
              <a:endParaRPr lang="en-US" sz="800">
                <a:solidFill>
                  <a:srgbClr val="000000"/>
                </a:solidFill>
              </a:endParaRPr>
            </a:p>
            <a:p>
              <a:endParaRPr lang="en-US"/>
            </a:p>
          </p:txBody>
        </p:sp>
        <p:sp>
          <p:nvSpPr>
            <p:cNvPr id="91155" name="TextBox 51"/>
            <p:cNvSpPr txBox="1">
              <a:spLocks noChangeArrowheads="1"/>
            </p:cNvSpPr>
            <p:nvPr/>
          </p:nvSpPr>
          <p:spPr bwMode="auto">
            <a:xfrm>
              <a:off x="2630" y="9244"/>
              <a:ext cx="797" cy="577"/>
            </a:xfrm>
            <a:prstGeom prst="rect">
              <a:avLst/>
            </a:prstGeom>
            <a:solidFill>
              <a:srgbClr val="FFFFFF"/>
            </a:solidFill>
            <a:ln w="9525">
              <a:solidFill>
                <a:srgbClr val="000000"/>
              </a:solidFill>
              <a:miter lim="800000"/>
              <a:headEnd/>
              <a:tailEnd/>
            </a:ln>
          </p:spPr>
          <p:txBody>
            <a:bodyPr lIns="65288" tIns="32644" rIns="65288" bIns="32644"/>
            <a:lstStyle/>
            <a:p>
              <a:pPr algn="ctr"/>
              <a:r>
                <a:rPr lang="en-US" sz="800">
                  <a:solidFill>
                    <a:srgbClr val="000000"/>
                  </a:solidFill>
                </a:rPr>
                <a:t>SNAPI Client</a:t>
              </a:r>
              <a:endParaRPr lang="en-US"/>
            </a:p>
          </p:txBody>
        </p:sp>
        <p:sp>
          <p:nvSpPr>
            <p:cNvPr id="91156" name="Rounded Rectangle 31"/>
            <p:cNvSpPr>
              <a:spLocks noChangeArrowheads="1"/>
            </p:cNvSpPr>
            <p:nvPr/>
          </p:nvSpPr>
          <p:spPr bwMode="auto">
            <a:xfrm>
              <a:off x="1469" y="12101"/>
              <a:ext cx="4567" cy="756"/>
            </a:xfrm>
            <a:prstGeom prst="roundRect">
              <a:avLst>
                <a:gd name="adj" fmla="val 16667"/>
              </a:avLst>
            </a:prstGeom>
            <a:solidFill>
              <a:srgbClr val="FFFFFF"/>
            </a:solidFill>
            <a:ln w="25400">
              <a:solidFill>
                <a:srgbClr val="2D76B0"/>
              </a:solidFill>
              <a:round/>
              <a:headEnd/>
              <a:tailEnd/>
            </a:ln>
          </p:spPr>
          <p:txBody>
            <a:bodyPr lIns="65288" tIns="32644" rIns="65288" bIns="32644" anchor="ctr"/>
            <a:lstStyle/>
            <a:p>
              <a:r>
                <a:rPr lang="en-US" sz="800" b="1">
                  <a:solidFill>
                    <a:srgbClr val="000000"/>
                  </a:solidFill>
                </a:rPr>
                <a:t>1.</a:t>
              </a:r>
              <a:r>
                <a:rPr lang="en-US" sz="800">
                  <a:solidFill>
                    <a:srgbClr val="000000"/>
                  </a:solidFill>
                </a:rPr>
                <a:t>  Admin enables EDLM on a host partition and sets up policies (Ex: “Perform Normal scan, all tapes once every 6 months, initiate external application copy on fail”)</a:t>
              </a:r>
              <a:endParaRPr lang="en-US"/>
            </a:p>
          </p:txBody>
        </p:sp>
        <p:sp>
          <p:nvSpPr>
            <p:cNvPr id="35" name="Curved Up Arrow 34"/>
            <p:cNvSpPr>
              <a:spLocks noChangeArrowheads="1"/>
            </p:cNvSpPr>
            <p:nvPr/>
          </p:nvSpPr>
          <p:spPr bwMode="auto">
            <a:xfrm>
              <a:off x="4662" y="10400"/>
              <a:ext cx="1227" cy="498"/>
            </a:xfrm>
            <a:prstGeom prst="curvedUpArrow">
              <a:avLst>
                <a:gd name="adj1" fmla="val 24958"/>
                <a:gd name="adj2" fmla="val 79756"/>
                <a:gd name="adj3" fmla="val 36843"/>
              </a:avLst>
            </a:prstGeom>
            <a:solidFill>
              <a:srgbClr val="FFFFFF"/>
            </a:solidFill>
            <a:ln w="25400">
              <a:solidFill>
                <a:srgbClr val="2D76B0"/>
              </a:solidFill>
              <a:miter lim="800000"/>
              <a:headEnd/>
              <a:tailEnd/>
            </a:ln>
          </p:spPr>
          <p:txBody>
            <a:bodyPr lIns="65288" tIns="32644" rIns="65288" bIns="32644" anchor="ctr"/>
            <a:lstStyle/>
            <a:p>
              <a:pPr algn="ctr">
                <a:defRPr/>
              </a:pPr>
              <a:endParaRPr lang="en-US">
                <a:latin typeface="+mn-lt"/>
                <a:cs typeface="+mn-cs"/>
              </a:endParaRPr>
            </a:p>
          </p:txBody>
        </p:sp>
        <p:sp>
          <p:nvSpPr>
            <p:cNvPr id="91158" name="Rounded Rectangle 40"/>
            <p:cNvSpPr>
              <a:spLocks noChangeArrowheads="1"/>
            </p:cNvSpPr>
            <p:nvPr/>
          </p:nvSpPr>
          <p:spPr bwMode="auto">
            <a:xfrm>
              <a:off x="4469" y="11021"/>
              <a:ext cx="2670" cy="1027"/>
            </a:xfrm>
            <a:prstGeom prst="roundRect">
              <a:avLst>
                <a:gd name="adj" fmla="val 16667"/>
              </a:avLst>
            </a:prstGeom>
            <a:solidFill>
              <a:srgbClr val="FFFFFF"/>
            </a:solidFill>
            <a:ln w="25400">
              <a:solidFill>
                <a:srgbClr val="2D76B0"/>
              </a:solidFill>
              <a:round/>
              <a:headEnd/>
              <a:tailEnd/>
            </a:ln>
          </p:spPr>
          <p:txBody>
            <a:bodyPr lIns="65288" tIns="32644" rIns="65288" bIns="32644" anchor="ctr"/>
            <a:lstStyle/>
            <a:p>
              <a:r>
                <a:rPr lang="en-US" sz="800" b="1">
                  <a:solidFill>
                    <a:srgbClr val="000000"/>
                  </a:solidFill>
                </a:rPr>
                <a:t>2.</a:t>
              </a:r>
              <a:r>
                <a:rPr lang="en-US" sz="800">
                  <a:solidFill>
                    <a:srgbClr val="000000"/>
                  </a:solidFill>
                </a:rPr>
                <a:t> Based on partition polices, candidate tape cartridges are mounted into reserved MeDIA drives </a:t>
              </a:r>
              <a:endParaRPr lang="en-US"/>
            </a:p>
          </p:txBody>
        </p:sp>
        <p:pic>
          <p:nvPicPr>
            <p:cNvPr id="91159" name="Picture 10"/>
            <p:cNvPicPr>
              <a:picLocks noChangeAspect="1" noChangeArrowheads="1"/>
            </p:cNvPicPr>
            <p:nvPr/>
          </p:nvPicPr>
          <p:blipFill>
            <a:blip r:embed="rId18" cstate="print"/>
            <a:srcRect/>
            <a:stretch>
              <a:fillRect/>
            </a:stretch>
          </p:blipFill>
          <p:spPr bwMode="auto">
            <a:xfrm>
              <a:off x="7109" y="8381"/>
              <a:ext cx="564" cy="771"/>
            </a:xfrm>
            <a:prstGeom prst="rect">
              <a:avLst/>
            </a:prstGeom>
            <a:noFill/>
            <a:ln w="9525">
              <a:noFill/>
              <a:miter lim="800000"/>
              <a:headEnd/>
              <a:tailEnd/>
            </a:ln>
          </p:spPr>
        </p:pic>
        <p:sp>
          <p:nvSpPr>
            <p:cNvPr id="91160" name="Rounded Rectangle 43"/>
            <p:cNvSpPr>
              <a:spLocks noChangeArrowheads="1"/>
            </p:cNvSpPr>
            <p:nvPr/>
          </p:nvSpPr>
          <p:spPr bwMode="auto">
            <a:xfrm>
              <a:off x="1589" y="10301"/>
              <a:ext cx="1787" cy="1177"/>
            </a:xfrm>
            <a:prstGeom prst="roundRect">
              <a:avLst>
                <a:gd name="adj" fmla="val 16667"/>
              </a:avLst>
            </a:prstGeom>
            <a:solidFill>
              <a:srgbClr val="FFFFFF"/>
            </a:solidFill>
            <a:ln w="25400">
              <a:solidFill>
                <a:srgbClr val="2D76B0"/>
              </a:solidFill>
              <a:round/>
              <a:headEnd/>
              <a:tailEnd/>
            </a:ln>
          </p:spPr>
          <p:txBody>
            <a:bodyPr lIns="65288" tIns="32644" rIns="65288" bIns="32644" anchor="ctr"/>
            <a:lstStyle/>
            <a:p>
              <a:r>
                <a:rPr lang="en-US" sz="800" b="1">
                  <a:solidFill>
                    <a:srgbClr val="000000"/>
                  </a:solidFill>
                </a:rPr>
                <a:t>5.</a:t>
              </a:r>
              <a:r>
                <a:rPr lang="en-US" sz="800">
                  <a:solidFill>
                    <a:srgbClr val="000000"/>
                  </a:solidFill>
                </a:rPr>
                <a:t> Based on scan results, initiate policy defined actions (i.e. invoke SNAPI CopyMedia)</a:t>
              </a:r>
              <a:endParaRPr lang="en-US"/>
            </a:p>
          </p:txBody>
        </p:sp>
        <p:sp>
          <p:nvSpPr>
            <p:cNvPr id="91161" name="Rounded Rectangle 54"/>
            <p:cNvSpPr>
              <a:spLocks noChangeArrowheads="1"/>
            </p:cNvSpPr>
            <p:nvPr/>
          </p:nvSpPr>
          <p:spPr bwMode="auto">
            <a:xfrm>
              <a:off x="2438" y="6728"/>
              <a:ext cx="2474" cy="797"/>
            </a:xfrm>
            <a:prstGeom prst="roundRect">
              <a:avLst>
                <a:gd name="adj" fmla="val 16667"/>
              </a:avLst>
            </a:prstGeom>
            <a:solidFill>
              <a:srgbClr val="FFFFFF"/>
            </a:solidFill>
            <a:ln w="25400">
              <a:solidFill>
                <a:srgbClr val="2D76B0"/>
              </a:solidFill>
              <a:round/>
              <a:headEnd/>
              <a:tailEnd/>
            </a:ln>
          </p:spPr>
          <p:txBody>
            <a:bodyPr lIns="65288" tIns="32644" rIns="65288" bIns="32644" anchor="ctr"/>
            <a:lstStyle/>
            <a:p>
              <a:r>
                <a:rPr lang="en-US" sz="800" b="1">
                  <a:solidFill>
                    <a:srgbClr val="000000"/>
                  </a:solidFill>
                </a:rPr>
                <a:t>6.</a:t>
              </a:r>
              <a:r>
                <a:rPr lang="en-US" sz="800">
                  <a:solidFill>
                    <a:srgbClr val="000000"/>
                  </a:solidFill>
                </a:rPr>
                <a:t> StorNext receives CopyMedia call and moves data to new tape</a:t>
              </a:r>
              <a:endParaRPr lang="en-US"/>
            </a:p>
          </p:txBody>
        </p:sp>
        <p:sp>
          <p:nvSpPr>
            <p:cNvPr id="66" name="Curved Up Arrow 65"/>
            <p:cNvSpPr>
              <a:spLocks noChangeArrowheads="1"/>
            </p:cNvSpPr>
            <p:nvPr/>
          </p:nvSpPr>
          <p:spPr bwMode="auto">
            <a:xfrm rot="10800000">
              <a:off x="4589" y="9037"/>
              <a:ext cx="1167" cy="459"/>
            </a:xfrm>
            <a:prstGeom prst="curvedUpArrow">
              <a:avLst>
                <a:gd name="adj1" fmla="val 25050"/>
                <a:gd name="adj2" fmla="val 80065"/>
                <a:gd name="adj3" fmla="val 36843"/>
              </a:avLst>
            </a:prstGeom>
            <a:solidFill>
              <a:srgbClr val="FFFFFF"/>
            </a:solidFill>
            <a:ln w="25400">
              <a:solidFill>
                <a:srgbClr val="2D76B0"/>
              </a:solidFill>
              <a:miter lim="800000"/>
              <a:headEnd/>
              <a:tailEnd/>
            </a:ln>
          </p:spPr>
          <p:txBody>
            <a:bodyPr rot="10800000" lIns="65288" tIns="32644" rIns="65288" bIns="32644" anchor="ctr"/>
            <a:lstStyle/>
            <a:p>
              <a:pPr algn="ctr">
                <a:defRPr/>
              </a:pPr>
              <a:endParaRPr lang="en-US">
                <a:latin typeface="+mn-lt"/>
                <a:cs typeface="+mn-cs"/>
              </a:endParaRPr>
            </a:p>
          </p:txBody>
        </p:sp>
        <p:sp>
          <p:nvSpPr>
            <p:cNvPr id="91163" name="Rounded Rectangle 67"/>
            <p:cNvSpPr>
              <a:spLocks noChangeArrowheads="1"/>
            </p:cNvSpPr>
            <p:nvPr/>
          </p:nvSpPr>
          <p:spPr bwMode="auto">
            <a:xfrm>
              <a:off x="4229" y="7992"/>
              <a:ext cx="2306" cy="990"/>
            </a:xfrm>
            <a:prstGeom prst="roundRect">
              <a:avLst>
                <a:gd name="adj" fmla="val 16667"/>
              </a:avLst>
            </a:prstGeom>
            <a:solidFill>
              <a:srgbClr val="FFFFFF"/>
            </a:solidFill>
            <a:ln w="25400">
              <a:solidFill>
                <a:srgbClr val="2D76B0"/>
              </a:solidFill>
              <a:round/>
              <a:headEnd/>
              <a:tailEnd/>
            </a:ln>
          </p:spPr>
          <p:txBody>
            <a:bodyPr lIns="65288" tIns="32644" rIns="65288" bIns="32644" anchor="ctr"/>
            <a:lstStyle/>
            <a:p>
              <a:r>
                <a:rPr lang="en-US" sz="800" b="1">
                  <a:solidFill>
                    <a:srgbClr val="000000"/>
                  </a:solidFill>
                </a:rPr>
                <a:t>4.</a:t>
              </a:r>
              <a:r>
                <a:rPr lang="en-US" sz="800">
                  <a:solidFill>
                    <a:srgbClr val="000000"/>
                  </a:solidFill>
                </a:rPr>
                <a:t> Once scan completes, tape cartridges are moved back to home slot in Archive Partition</a:t>
              </a:r>
              <a:endParaRPr lang="en-US"/>
            </a:p>
          </p:txBody>
        </p:sp>
        <p:sp>
          <p:nvSpPr>
            <p:cNvPr id="91164" name="Right Arrow 68"/>
            <p:cNvSpPr>
              <a:spLocks noChangeArrowheads="1"/>
            </p:cNvSpPr>
            <p:nvPr/>
          </p:nvSpPr>
          <p:spPr bwMode="auto">
            <a:xfrm rot="-5400000">
              <a:off x="2400" y="8145"/>
              <a:ext cx="1589" cy="564"/>
            </a:xfrm>
            <a:prstGeom prst="rightArrow">
              <a:avLst>
                <a:gd name="adj1" fmla="val 50000"/>
                <a:gd name="adj2" fmla="val 38165"/>
              </a:avLst>
            </a:prstGeom>
            <a:solidFill>
              <a:srgbClr val="41A2EF"/>
            </a:solidFill>
            <a:ln w="25400">
              <a:solidFill>
                <a:srgbClr val="2D76B0"/>
              </a:solidFill>
              <a:miter lim="800000"/>
              <a:headEnd/>
              <a:tailEnd/>
            </a:ln>
          </p:spPr>
          <p:txBody>
            <a:bodyPr vert="eaVert" lIns="65288" tIns="32644" rIns="65288" bIns="32644" anchor="ctr"/>
            <a:lstStyle/>
            <a:p>
              <a:pPr algn="ctr"/>
              <a:endParaRPr lang="en-US"/>
            </a:p>
          </p:txBody>
        </p:sp>
        <p:sp>
          <p:nvSpPr>
            <p:cNvPr id="91165" name="TextBox 23"/>
            <p:cNvSpPr txBox="1">
              <a:spLocks noChangeArrowheads="1"/>
            </p:cNvSpPr>
            <p:nvPr/>
          </p:nvSpPr>
          <p:spPr bwMode="auto">
            <a:xfrm>
              <a:off x="2774" y="7965"/>
              <a:ext cx="832" cy="990"/>
            </a:xfrm>
            <a:prstGeom prst="rect">
              <a:avLst/>
            </a:prstGeom>
            <a:noFill/>
            <a:ln w="9525">
              <a:noFill/>
              <a:miter lim="800000"/>
              <a:headEnd/>
              <a:tailEnd/>
            </a:ln>
          </p:spPr>
          <p:txBody>
            <a:bodyPr lIns="65288" tIns="32644" rIns="65288" bIns="32644"/>
            <a:lstStyle/>
            <a:p>
              <a:pPr algn="ctr"/>
              <a:r>
                <a:rPr lang="en-US" sz="1000">
                  <a:solidFill>
                    <a:srgbClr val="000000"/>
                  </a:solidFill>
                </a:rPr>
                <a:t>S</a:t>
              </a:r>
            </a:p>
            <a:p>
              <a:pPr algn="ctr"/>
              <a:r>
                <a:rPr lang="en-US" sz="1000">
                  <a:solidFill>
                    <a:srgbClr val="000000"/>
                  </a:solidFill>
                </a:rPr>
                <a:t> A</a:t>
              </a:r>
            </a:p>
            <a:p>
              <a:pPr algn="ctr"/>
              <a:r>
                <a:rPr lang="en-US" sz="1000">
                  <a:solidFill>
                    <a:srgbClr val="000000"/>
                  </a:solidFill>
                </a:rPr>
                <a:t> N</a:t>
              </a:r>
              <a:endParaRPr lang="en-US"/>
            </a:p>
          </p:txBody>
        </p:sp>
      </p:grpSp>
      <p:sp>
        <p:nvSpPr>
          <p:cNvPr id="91142" name="Rounded Rectangle 41"/>
          <p:cNvSpPr>
            <a:spLocks noChangeArrowheads="1"/>
          </p:cNvSpPr>
          <p:nvPr/>
        </p:nvSpPr>
        <p:spPr bwMode="auto">
          <a:xfrm>
            <a:off x="6400800" y="3429000"/>
            <a:ext cx="1476375" cy="457200"/>
          </a:xfrm>
          <a:prstGeom prst="roundRect">
            <a:avLst>
              <a:gd name="adj" fmla="val 16667"/>
            </a:avLst>
          </a:prstGeom>
          <a:solidFill>
            <a:srgbClr val="FFFFFF"/>
          </a:solidFill>
          <a:ln w="25400">
            <a:solidFill>
              <a:srgbClr val="2D76B0"/>
            </a:solidFill>
            <a:round/>
            <a:headEnd/>
            <a:tailEnd/>
          </a:ln>
        </p:spPr>
        <p:txBody>
          <a:bodyPr lIns="65288" tIns="32644" rIns="65288" bIns="32644" anchor="ctr"/>
          <a:lstStyle/>
          <a:p>
            <a:r>
              <a:rPr lang="en-US" sz="800" b="1">
                <a:solidFill>
                  <a:srgbClr val="000000"/>
                </a:solidFill>
              </a:rPr>
              <a:t>3.</a:t>
            </a:r>
            <a:r>
              <a:rPr lang="en-US" sz="800">
                <a:solidFill>
                  <a:srgbClr val="000000"/>
                </a:solidFill>
              </a:rPr>
              <a:t> Drives scan tapes per current MeDIA functionality</a:t>
            </a: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B3EC89FF-A4AA-4FE0-B149-AEB64DB8739F}" type="slidenum">
              <a:rPr lang="en-US" sz="1400">
                <a:solidFill>
                  <a:srgbClr val="FFBA00"/>
                </a:solidFill>
                <a:cs typeface="+mn-cs"/>
              </a:rPr>
              <a:pPr>
                <a:defRPr/>
              </a:pPr>
              <a:t>62</a:t>
            </a:fld>
            <a:endParaRPr lang="en-US" sz="1200" dirty="0">
              <a:solidFill>
                <a:srgbClr val="FFBA00"/>
              </a:solidFill>
              <a:cs typeface="+mn-cs"/>
            </a:endParaRPr>
          </a:p>
        </p:txBody>
      </p:sp>
      <p:sp>
        <p:nvSpPr>
          <p:cNvPr id="92163" name="Rectangle 2"/>
          <p:cNvSpPr>
            <a:spLocks noGrp="1" noChangeArrowheads="1"/>
          </p:cNvSpPr>
          <p:nvPr>
            <p:ph type="title" idx="4294967295"/>
          </p:nvPr>
        </p:nvSpPr>
        <p:spPr/>
        <p:txBody>
          <a:bodyPr/>
          <a:lstStyle/>
          <a:p>
            <a:pPr eaLnBrk="1" hangingPunct="1"/>
            <a:r>
              <a:rPr lang="en-US" smtClean="0"/>
              <a:t>New Software Features</a:t>
            </a:r>
          </a:p>
        </p:txBody>
      </p:sp>
      <p:sp>
        <p:nvSpPr>
          <p:cNvPr id="92164" name="Rectangle 3"/>
          <p:cNvSpPr>
            <a:spLocks noGrp="1" noChangeArrowheads="1"/>
          </p:cNvSpPr>
          <p:nvPr>
            <p:ph type="body" idx="4294967295"/>
          </p:nvPr>
        </p:nvSpPr>
        <p:spPr/>
        <p:txBody>
          <a:bodyPr/>
          <a:lstStyle/>
          <a:p>
            <a:pPr eaLnBrk="1" hangingPunct="1">
              <a:lnSpc>
                <a:spcPct val="90000"/>
              </a:lnSpc>
            </a:pPr>
            <a:r>
              <a:rPr lang="en-US" smtClean="0"/>
              <a:t>Automated Media Pool (AMP, aka LAMP)</a:t>
            </a:r>
          </a:p>
          <a:p>
            <a:pPr lvl="1" eaLnBrk="1" hangingPunct="1">
              <a:lnSpc>
                <a:spcPct val="90000"/>
              </a:lnSpc>
            </a:pPr>
            <a:r>
              <a:rPr lang="en-US" smtClean="0"/>
              <a:t>A library managed partition with storage and optional IE slots</a:t>
            </a:r>
          </a:p>
          <a:p>
            <a:pPr lvl="2" eaLnBrk="1" hangingPunct="1">
              <a:lnSpc>
                <a:spcPct val="90000"/>
              </a:lnSpc>
            </a:pPr>
            <a:r>
              <a:rPr lang="en-US" smtClean="0"/>
              <a:t>No drives</a:t>
            </a:r>
          </a:p>
          <a:p>
            <a:pPr lvl="2" eaLnBrk="1" hangingPunct="1">
              <a:lnSpc>
                <a:spcPct val="90000"/>
              </a:lnSpc>
            </a:pPr>
            <a:r>
              <a:rPr lang="en-US" smtClean="0"/>
              <a:t>No host access; - not visible via SCSI interfaces</a:t>
            </a:r>
          </a:p>
          <a:p>
            <a:pPr lvl="1" eaLnBrk="1" hangingPunct="1">
              <a:lnSpc>
                <a:spcPct val="90000"/>
              </a:lnSpc>
            </a:pPr>
            <a:r>
              <a:rPr lang="en-US" smtClean="0"/>
              <a:t>An AMP can be considered a scratch tape pool, a tape cartridge holding place to allow import operations to one or more partitions as needed.</a:t>
            </a:r>
          </a:p>
          <a:p>
            <a:pPr lvl="1" eaLnBrk="1" hangingPunct="1">
              <a:lnSpc>
                <a:spcPct val="90000"/>
              </a:lnSpc>
            </a:pPr>
            <a:r>
              <a:rPr lang="en-US" smtClean="0"/>
              <a:t>An AMP allows for </a:t>
            </a:r>
            <a:r>
              <a:rPr lang="en-US" i="1" smtClean="0"/>
              <a:t>on-the-fly-scratch-tape import</a:t>
            </a:r>
            <a:r>
              <a:rPr lang="en-US" smtClean="0"/>
              <a:t> operations without requiring operator to provide a scratch tape via the IE to the requiring partition.</a:t>
            </a:r>
          </a:p>
          <a:p>
            <a:pPr lvl="1" eaLnBrk="1" hangingPunct="1">
              <a:lnSpc>
                <a:spcPct val="90000"/>
              </a:lnSpc>
            </a:pPr>
            <a:r>
              <a:rPr lang="en-US" smtClean="0"/>
              <a:t>AMP allows for media movement to and from partitions</a:t>
            </a:r>
          </a:p>
          <a:p>
            <a:pPr lvl="1" eaLnBrk="1" hangingPunct="1">
              <a:lnSpc>
                <a:spcPct val="90000"/>
              </a:lnSpc>
            </a:pPr>
            <a:r>
              <a:rPr lang="en-US" smtClean="0"/>
              <a:t>AMP allows for magazine assignment to and from host partitions</a:t>
            </a:r>
          </a:p>
          <a:p>
            <a:pPr lvl="2" eaLnBrk="1" hangingPunct="1">
              <a:lnSpc>
                <a:spcPct val="90000"/>
              </a:lnSpc>
            </a:pPr>
            <a:r>
              <a:rPr lang="en-US" smtClean="0"/>
              <a:t>Allows for resource re-allocation without the need for ISV application reconfiguration</a:t>
            </a:r>
          </a:p>
          <a:p>
            <a:pPr lvl="2" eaLnBrk="1" hangingPunct="1">
              <a:lnSpc>
                <a:spcPct val="90000"/>
              </a:lnSpc>
            </a:pPr>
            <a:r>
              <a:rPr lang="en-US" smtClean="0"/>
              <a:t>Partition element status reported as accessible or not based on actual logical library slot access to its storage elements</a:t>
            </a:r>
          </a:p>
          <a:p>
            <a:pPr lvl="1" eaLnBrk="1" hangingPunct="1">
              <a:lnSpc>
                <a:spcPct val="90000"/>
              </a:lnSpc>
            </a:pPr>
            <a:r>
              <a:rPr lang="en-US" smtClean="0"/>
              <a:t>AMPs support limited EDLM policies</a:t>
            </a:r>
          </a:p>
          <a:p>
            <a:pPr lvl="1" eaLnBrk="1" hangingPunct="1">
              <a:lnSpc>
                <a:spcPct val="90000"/>
              </a:lnSpc>
            </a:pPr>
            <a:r>
              <a:rPr lang="en-US" smtClean="0"/>
              <a:t>AMP licensed via </a:t>
            </a:r>
            <a:r>
              <a:rPr lang="en-US" b="1" smtClean="0"/>
              <a:t>Partition</a:t>
            </a:r>
            <a:r>
              <a:rPr lang="en-US" smtClean="0"/>
              <a:t> license</a:t>
            </a:r>
          </a:p>
          <a:p>
            <a:pPr lvl="1" eaLnBrk="1" hangingPunct="1">
              <a:lnSpc>
                <a:spcPct val="90000"/>
              </a:lnSpc>
            </a:pPr>
            <a:r>
              <a:rPr lang="en-US" smtClean="0"/>
              <a:t>AMP requires licensed storage slots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E5544B75-2529-43DA-AF56-E8AFE74185D4}" type="slidenum">
              <a:rPr lang="en-US" sz="1400">
                <a:solidFill>
                  <a:srgbClr val="FFBA00"/>
                </a:solidFill>
                <a:cs typeface="+mn-cs"/>
              </a:rPr>
              <a:pPr>
                <a:defRPr/>
              </a:pPr>
              <a:t>63</a:t>
            </a:fld>
            <a:endParaRPr lang="en-US" sz="1200" dirty="0">
              <a:solidFill>
                <a:srgbClr val="FFBA00"/>
              </a:solidFill>
              <a:cs typeface="+mn-cs"/>
            </a:endParaRPr>
          </a:p>
        </p:txBody>
      </p:sp>
      <p:sp>
        <p:nvSpPr>
          <p:cNvPr id="93187" name="Rectangle 2"/>
          <p:cNvSpPr>
            <a:spLocks noGrp="1" noChangeArrowheads="1"/>
          </p:cNvSpPr>
          <p:nvPr>
            <p:ph type="title" idx="4294967295"/>
          </p:nvPr>
        </p:nvSpPr>
        <p:spPr/>
        <p:txBody>
          <a:bodyPr/>
          <a:lstStyle/>
          <a:p>
            <a:pPr eaLnBrk="1" hangingPunct="1"/>
            <a:r>
              <a:rPr lang="en-US" smtClean="0"/>
              <a:t>New Software Features</a:t>
            </a:r>
          </a:p>
        </p:txBody>
      </p:sp>
      <p:sp>
        <p:nvSpPr>
          <p:cNvPr id="93188" name="Rectangle 3"/>
          <p:cNvSpPr>
            <a:spLocks noGrp="1" noChangeArrowheads="1"/>
          </p:cNvSpPr>
          <p:nvPr>
            <p:ph type="body" idx="4294967295"/>
          </p:nvPr>
        </p:nvSpPr>
        <p:spPr/>
        <p:txBody>
          <a:bodyPr/>
          <a:lstStyle/>
          <a:p>
            <a:pPr eaLnBrk="1" hangingPunct="1"/>
            <a:r>
              <a:rPr lang="en-US" smtClean="0"/>
              <a:t>Example AMP Configuration</a:t>
            </a:r>
          </a:p>
        </p:txBody>
      </p:sp>
      <p:grpSp>
        <p:nvGrpSpPr>
          <p:cNvPr id="93189" name="Group 6"/>
          <p:cNvGrpSpPr>
            <a:grpSpLocks noChangeAspect="1"/>
          </p:cNvGrpSpPr>
          <p:nvPr/>
        </p:nvGrpSpPr>
        <p:grpSpPr bwMode="auto">
          <a:xfrm>
            <a:off x="822325" y="1371600"/>
            <a:ext cx="7102475" cy="6121400"/>
            <a:chOff x="2506" y="2938"/>
            <a:chExt cx="10585" cy="6536"/>
          </a:xfrm>
        </p:grpSpPr>
        <p:sp>
          <p:nvSpPr>
            <p:cNvPr id="93190" name="AutoShape 7"/>
            <p:cNvSpPr>
              <a:spLocks noChangeAspect="1" noChangeArrowheads="1"/>
            </p:cNvSpPr>
            <p:nvPr/>
          </p:nvSpPr>
          <p:spPr bwMode="auto">
            <a:xfrm>
              <a:off x="2506" y="2938"/>
              <a:ext cx="10585" cy="6536"/>
            </a:xfrm>
            <a:prstGeom prst="rect">
              <a:avLst/>
            </a:prstGeom>
            <a:noFill/>
            <a:ln w="9525">
              <a:noFill/>
              <a:miter lim="800000"/>
              <a:headEnd/>
              <a:tailEnd/>
            </a:ln>
          </p:spPr>
          <p:txBody>
            <a:bodyPr/>
            <a:lstStyle/>
            <a:p>
              <a:endParaRPr lang="en-US"/>
            </a:p>
          </p:txBody>
        </p:sp>
        <p:sp>
          <p:nvSpPr>
            <p:cNvPr id="93191" name="Text Box 29"/>
            <p:cNvSpPr txBox="1">
              <a:spLocks noChangeArrowheads="1"/>
            </p:cNvSpPr>
            <p:nvPr/>
          </p:nvSpPr>
          <p:spPr bwMode="auto">
            <a:xfrm>
              <a:off x="3618" y="3813"/>
              <a:ext cx="1105" cy="198"/>
            </a:xfrm>
            <a:prstGeom prst="rect">
              <a:avLst/>
            </a:prstGeom>
            <a:noFill/>
            <a:ln w="9525">
              <a:noFill/>
              <a:miter lim="800000"/>
              <a:headEnd/>
              <a:tailEnd/>
            </a:ln>
          </p:spPr>
          <p:txBody>
            <a:bodyPr lIns="62179" tIns="31090" rIns="62179" bIns="31090">
              <a:spAutoFit/>
            </a:bodyPr>
            <a:lstStyle/>
            <a:p>
              <a:pPr algn="ctr"/>
              <a:r>
                <a:rPr lang="en-US" sz="800" b="1">
                  <a:solidFill>
                    <a:srgbClr val="000000"/>
                  </a:solidFill>
                </a:rPr>
                <a:t>Customer 1</a:t>
              </a:r>
              <a:endParaRPr lang="en-US"/>
            </a:p>
          </p:txBody>
        </p:sp>
        <p:sp>
          <p:nvSpPr>
            <p:cNvPr id="93192" name="Text Box 38"/>
            <p:cNvSpPr txBox="1">
              <a:spLocks noChangeArrowheads="1"/>
            </p:cNvSpPr>
            <p:nvPr/>
          </p:nvSpPr>
          <p:spPr bwMode="auto">
            <a:xfrm>
              <a:off x="3379" y="3274"/>
              <a:ext cx="3452" cy="262"/>
            </a:xfrm>
            <a:prstGeom prst="rect">
              <a:avLst/>
            </a:prstGeom>
            <a:noFill/>
            <a:ln w="9525">
              <a:noFill/>
              <a:miter lim="800000"/>
              <a:headEnd/>
              <a:tailEnd/>
            </a:ln>
          </p:spPr>
          <p:txBody>
            <a:bodyPr lIns="62179" tIns="31090" rIns="62179" bIns="31090">
              <a:spAutoFit/>
            </a:bodyPr>
            <a:lstStyle/>
            <a:p>
              <a:r>
                <a:rPr lang="en-US" sz="1200" b="1">
                  <a:solidFill>
                    <a:srgbClr val="000000"/>
                  </a:solidFill>
                </a:rPr>
                <a:t>Library Partitioning Setup</a:t>
              </a:r>
              <a:endParaRPr lang="en-US"/>
            </a:p>
          </p:txBody>
        </p:sp>
        <p:sp>
          <p:nvSpPr>
            <p:cNvPr id="93193" name="Rectangle 54"/>
            <p:cNvSpPr>
              <a:spLocks noChangeArrowheads="1"/>
            </p:cNvSpPr>
            <p:nvPr/>
          </p:nvSpPr>
          <p:spPr bwMode="auto">
            <a:xfrm>
              <a:off x="3666" y="4299"/>
              <a:ext cx="1078" cy="1170"/>
            </a:xfrm>
            <a:prstGeom prst="rect">
              <a:avLst/>
            </a:prstGeom>
            <a:solidFill>
              <a:srgbClr val="41A2EF"/>
            </a:solidFill>
            <a:ln w="9525">
              <a:solidFill>
                <a:srgbClr val="000000"/>
              </a:solidFill>
              <a:miter lim="800000"/>
              <a:headEnd/>
              <a:tailEnd/>
            </a:ln>
          </p:spPr>
          <p:txBody>
            <a:bodyPr lIns="62179" tIns="31090" rIns="62179" bIns="31090" anchor="ctr"/>
            <a:lstStyle/>
            <a:p>
              <a:pPr algn="ctr"/>
              <a:r>
                <a:rPr lang="en-US" sz="800" b="1">
                  <a:solidFill>
                    <a:srgbClr val="000000"/>
                  </a:solidFill>
                </a:rPr>
                <a:t>Partition 1 </a:t>
              </a:r>
            </a:p>
            <a:p>
              <a:pPr algn="ctr"/>
              <a:r>
                <a:rPr lang="en-US" sz="800" b="1">
                  <a:solidFill>
                    <a:srgbClr val="000000"/>
                  </a:solidFill>
                </a:rPr>
                <a:t>w/ </a:t>
              </a:r>
            </a:p>
            <a:p>
              <a:pPr algn="ctr"/>
              <a:r>
                <a:rPr lang="en-US" sz="800" b="1">
                  <a:solidFill>
                    <a:srgbClr val="000000"/>
                  </a:solidFill>
                </a:rPr>
                <a:t>Allocated </a:t>
              </a:r>
            </a:p>
            <a:p>
              <a:pPr algn="ctr"/>
              <a:r>
                <a:rPr lang="en-US" sz="800" b="1">
                  <a:solidFill>
                    <a:srgbClr val="000000"/>
                  </a:solidFill>
                </a:rPr>
                <a:t>Slots</a:t>
              </a:r>
              <a:endParaRPr lang="en-US"/>
            </a:p>
          </p:txBody>
        </p:sp>
        <p:sp>
          <p:nvSpPr>
            <p:cNvPr id="93194" name="Rectangle 56"/>
            <p:cNvSpPr>
              <a:spLocks noChangeArrowheads="1"/>
            </p:cNvSpPr>
            <p:nvPr/>
          </p:nvSpPr>
          <p:spPr bwMode="auto">
            <a:xfrm>
              <a:off x="4656" y="4299"/>
              <a:ext cx="1141" cy="1170"/>
            </a:xfrm>
            <a:prstGeom prst="rect">
              <a:avLst/>
            </a:prstGeom>
            <a:solidFill>
              <a:srgbClr val="41A2EF"/>
            </a:solidFill>
            <a:ln w="9525">
              <a:solidFill>
                <a:srgbClr val="000000"/>
              </a:solidFill>
              <a:miter lim="800000"/>
              <a:headEnd/>
              <a:tailEnd/>
            </a:ln>
          </p:spPr>
          <p:txBody>
            <a:bodyPr lIns="62179" tIns="31090" rIns="62179" bIns="31090" anchor="ctr"/>
            <a:lstStyle/>
            <a:p>
              <a:pPr algn="ctr"/>
              <a:r>
                <a:rPr lang="en-US" sz="800" b="1">
                  <a:solidFill>
                    <a:srgbClr val="000000"/>
                  </a:solidFill>
                </a:rPr>
                <a:t>Partition</a:t>
              </a:r>
            </a:p>
            <a:p>
              <a:pPr algn="ctr"/>
              <a:r>
                <a:rPr lang="en-US" sz="800" b="1">
                  <a:solidFill>
                    <a:srgbClr val="000000"/>
                  </a:solidFill>
                </a:rPr>
                <a:t>2 </a:t>
              </a:r>
            </a:p>
            <a:p>
              <a:pPr algn="ctr"/>
              <a:r>
                <a:rPr lang="en-US" sz="800" b="1">
                  <a:solidFill>
                    <a:srgbClr val="000000"/>
                  </a:solidFill>
                </a:rPr>
                <a:t>w/ </a:t>
              </a:r>
            </a:p>
            <a:p>
              <a:pPr algn="ctr"/>
              <a:r>
                <a:rPr lang="en-US" sz="800" b="1">
                  <a:solidFill>
                    <a:srgbClr val="000000"/>
                  </a:solidFill>
                </a:rPr>
                <a:t>Allocated </a:t>
              </a:r>
            </a:p>
            <a:p>
              <a:pPr algn="ctr"/>
              <a:r>
                <a:rPr lang="en-US" sz="800" b="1">
                  <a:solidFill>
                    <a:srgbClr val="000000"/>
                  </a:solidFill>
                </a:rPr>
                <a:t>Slots</a:t>
              </a:r>
              <a:endParaRPr lang="en-US"/>
            </a:p>
          </p:txBody>
        </p:sp>
        <p:sp>
          <p:nvSpPr>
            <p:cNvPr id="93195" name="Rectangle 58"/>
            <p:cNvSpPr>
              <a:spLocks noChangeArrowheads="1"/>
            </p:cNvSpPr>
            <p:nvPr/>
          </p:nvSpPr>
          <p:spPr bwMode="auto">
            <a:xfrm>
              <a:off x="5645" y="4299"/>
              <a:ext cx="1074" cy="1170"/>
            </a:xfrm>
            <a:prstGeom prst="rect">
              <a:avLst/>
            </a:prstGeom>
            <a:solidFill>
              <a:srgbClr val="41A2EF"/>
            </a:solidFill>
            <a:ln w="9525">
              <a:solidFill>
                <a:srgbClr val="000000"/>
              </a:solidFill>
              <a:miter lim="800000"/>
              <a:headEnd/>
              <a:tailEnd/>
            </a:ln>
          </p:spPr>
          <p:txBody>
            <a:bodyPr lIns="62179" tIns="31090" rIns="62179" bIns="31090" anchor="ctr"/>
            <a:lstStyle/>
            <a:p>
              <a:pPr algn="ctr"/>
              <a:r>
                <a:rPr lang="en-US" sz="800" b="1">
                  <a:solidFill>
                    <a:srgbClr val="000000"/>
                  </a:solidFill>
                </a:rPr>
                <a:t>Partition 3</a:t>
              </a:r>
            </a:p>
            <a:p>
              <a:pPr algn="ctr"/>
              <a:r>
                <a:rPr lang="en-US" sz="800" b="1">
                  <a:solidFill>
                    <a:srgbClr val="000000"/>
                  </a:solidFill>
                </a:rPr>
                <a:t>w/ </a:t>
              </a:r>
            </a:p>
            <a:p>
              <a:pPr algn="ctr"/>
              <a:r>
                <a:rPr lang="en-US" sz="800" b="1">
                  <a:solidFill>
                    <a:srgbClr val="000000"/>
                  </a:solidFill>
                </a:rPr>
                <a:t>Allocated </a:t>
              </a:r>
            </a:p>
            <a:p>
              <a:pPr algn="ctr"/>
              <a:r>
                <a:rPr lang="en-US" sz="800" b="1">
                  <a:solidFill>
                    <a:srgbClr val="000000"/>
                  </a:solidFill>
                </a:rPr>
                <a:t>Slots</a:t>
              </a:r>
              <a:endParaRPr lang="en-US"/>
            </a:p>
          </p:txBody>
        </p:sp>
        <p:sp>
          <p:nvSpPr>
            <p:cNvPr id="93196" name="Text Box 66"/>
            <p:cNvSpPr txBox="1">
              <a:spLocks noChangeArrowheads="1"/>
            </p:cNvSpPr>
            <p:nvPr/>
          </p:nvSpPr>
          <p:spPr bwMode="auto">
            <a:xfrm>
              <a:off x="3691" y="5439"/>
              <a:ext cx="3028" cy="456"/>
            </a:xfrm>
            <a:prstGeom prst="rect">
              <a:avLst/>
            </a:prstGeom>
            <a:solidFill>
              <a:srgbClr val="FFFF99"/>
            </a:solidFill>
            <a:ln w="9525">
              <a:solidFill>
                <a:srgbClr val="000000"/>
              </a:solidFill>
              <a:miter lim="800000"/>
              <a:headEnd/>
              <a:tailEnd/>
            </a:ln>
          </p:spPr>
          <p:txBody>
            <a:bodyPr lIns="62179" tIns="31090" rIns="62179" bIns="31090"/>
            <a:lstStyle/>
            <a:p>
              <a:pPr algn="ctr"/>
              <a:r>
                <a:rPr lang="en-US" sz="800" b="1">
                  <a:solidFill>
                    <a:srgbClr val="000000"/>
                  </a:solidFill>
                </a:rPr>
                <a:t>Partition 4, Scratch Media Pool</a:t>
              </a:r>
              <a:endParaRPr lang="en-US"/>
            </a:p>
          </p:txBody>
        </p:sp>
        <p:sp>
          <p:nvSpPr>
            <p:cNvPr id="93197" name="AutoShape 46"/>
            <p:cNvSpPr>
              <a:spLocks/>
            </p:cNvSpPr>
            <p:nvPr/>
          </p:nvSpPr>
          <p:spPr bwMode="auto">
            <a:xfrm>
              <a:off x="3185" y="4300"/>
              <a:ext cx="498" cy="1169"/>
            </a:xfrm>
            <a:prstGeom prst="leftBrace">
              <a:avLst>
                <a:gd name="adj1" fmla="val 19562"/>
                <a:gd name="adj2" fmla="val 50000"/>
              </a:avLst>
            </a:prstGeom>
            <a:noFill/>
            <a:ln w="9525">
              <a:solidFill>
                <a:srgbClr val="000000"/>
              </a:solidFill>
              <a:round/>
              <a:headEnd/>
              <a:tailEnd/>
            </a:ln>
          </p:spPr>
          <p:txBody>
            <a:bodyPr wrap="none" lIns="62179" tIns="31090" rIns="62179" bIns="31090" anchor="ctr"/>
            <a:lstStyle/>
            <a:p>
              <a:endParaRPr lang="en-US"/>
            </a:p>
          </p:txBody>
        </p:sp>
        <p:sp>
          <p:nvSpPr>
            <p:cNvPr id="93198" name="Text Box 49"/>
            <p:cNvSpPr txBox="1">
              <a:spLocks noChangeArrowheads="1"/>
            </p:cNvSpPr>
            <p:nvPr/>
          </p:nvSpPr>
          <p:spPr bwMode="auto">
            <a:xfrm>
              <a:off x="2506" y="4421"/>
              <a:ext cx="854" cy="359"/>
            </a:xfrm>
            <a:prstGeom prst="rect">
              <a:avLst/>
            </a:prstGeom>
            <a:noFill/>
            <a:ln w="9525">
              <a:noFill/>
              <a:miter lim="800000"/>
              <a:headEnd/>
              <a:tailEnd/>
            </a:ln>
          </p:spPr>
          <p:txBody>
            <a:bodyPr lIns="62179" tIns="31090" rIns="62179" bIns="31090">
              <a:spAutoFit/>
            </a:bodyPr>
            <a:lstStyle/>
            <a:p>
              <a:pPr algn="ctr"/>
              <a:r>
                <a:rPr lang="en-US" sz="900" b="1">
                  <a:solidFill>
                    <a:srgbClr val="000000"/>
                  </a:solidFill>
                </a:rPr>
                <a:t>100 slots x3</a:t>
              </a:r>
              <a:endParaRPr lang="en-US"/>
            </a:p>
          </p:txBody>
        </p:sp>
        <p:sp>
          <p:nvSpPr>
            <p:cNvPr id="93199" name="Text Box 62"/>
            <p:cNvSpPr txBox="1">
              <a:spLocks noChangeArrowheads="1"/>
            </p:cNvSpPr>
            <p:nvPr/>
          </p:nvSpPr>
          <p:spPr bwMode="auto">
            <a:xfrm>
              <a:off x="2518" y="5372"/>
              <a:ext cx="828" cy="359"/>
            </a:xfrm>
            <a:prstGeom prst="rect">
              <a:avLst/>
            </a:prstGeom>
            <a:noFill/>
            <a:ln w="9525">
              <a:noFill/>
              <a:miter lim="800000"/>
              <a:headEnd/>
              <a:tailEnd/>
            </a:ln>
          </p:spPr>
          <p:txBody>
            <a:bodyPr lIns="62179" tIns="31090" rIns="62179" bIns="31090">
              <a:spAutoFit/>
            </a:bodyPr>
            <a:lstStyle/>
            <a:p>
              <a:pPr algn="ctr"/>
              <a:r>
                <a:rPr lang="en-US" sz="900" b="1">
                  <a:solidFill>
                    <a:srgbClr val="000000"/>
                  </a:solidFill>
                </a:rPr>
                <a:t>30 tapes</a:t>
              </a:r>
              <a:endParaRPr lang="en-US"/>
            </a:p>
          </p:txBody>
        </p:sp>
        <p:sp>
          <p:nvSpPr>
            <p:cNvPr id="93200" name="AutoShape 46"/>
            <p:cNvSpPr>
              <a:spLocks/>
            </p:cNvSpPr>
            <p:nvPr/>
          </p:nvSpPr>
          <p:spPr bwMode="auto">
            <a:xfrm>
              <a:off x="3185" y="5484"/>
              <a:ext cx="498" cy="300"/>
            </a:xfrm>
            <a:prstGeom prst="leftBrace">
              <a:avLst>
                <a:gd name="adj1" fmla="val 8333"/>
                <a:gd name="adj2" fmla="val 50000"/>
              </a:avLst>
            </a:prstGeom>
            <a:noFill/>
            <a:ln w="9525">
              <a:solidFill>
                <a:srgbClr val="000000"/>
              </a:solidFill>
              <a:round/>
              <a:headEnd/>
              <a:tailEnd/>
            </a:ln>
          </p:spPr>
          <p:txBody>
            <a:bodyPr wrap="none" lIns="62179" tIns="31090" rIns="62179" bIns="31090" anchor="ctr"/>
            <a:lstStyle/>
            <a:p>
              <a:endParaRPr lang="en-US"/>
            </a:p>
          </p:txBody>
        </p:sp>
        <p:sp>
          <p:nvSpPr>
            <p:cNvPr id="93201" name="Text Box 29"/>
            <p:cNvSpPr txBox="1">
              <a:spLocks noChangeArrowheads="1"/>
            </p:cNvSpPr>
            <p:nvPr/>
          </p:nvSpPr>
          <p:spPr bwMode="auto">
            <a:xfrm>
              <a:off x="4612" y="3813"/>
              <a:ext cx="1100" cy="198"/>
            </a:xfrm>
            <a:prstGeom prst="rect">
              <a:avLst/>
            </a:prstGeom>
            <a:noFill/>
            <a:ln w="9525">
              <a:noFill/>
              <a:miter lim="800000"/>
              <a:headEnd/>
              <a:tailEnd/>
            </a:ln>
          </p:spPr>
          <p:txBody>
            <a:bodyPr lIns="62179" tIns="31090" rIns="62179" bIns="31090">
              <a:spAutoFit/>
            </a:bodyPr>
            <a:lstStyle/>
            <a:p>
              <a:pPr algn="ctr"/>
              <a:r>
                <a:rPr lang="en-US" sz="800" b="1">
                  <a:solidFill>
                    <a:srgbClr val="000000"/>
                  </a:solidFill>
                </a:rPr>
                <a:t>Customer 2</a:t>
              </a:r>
              <a:endParaRPr lang="en-US"/>
            </a:p>
          </p:txBody>
        </p:sp>
        <p:sp>
          <p:nvSpPr>
            <p:cNvPr id="93202" name="Text Box 29"/>
            <p:cNvSpPr txBox="1">
              <a:spLocks noChangeArrowheads="1"/>
            </p:cNvSpPr>
            <p:nvPr/>
          </p:nvSpPr>
          <p:spPr bwMode="auto">
            <a:xfrm>
              <a:off x="5617" y="3813"/>
              <a:ext cx="1098" cy="198"/>
            </a:xfrm>
            <a:prstGeom prst="rect">
              <a:avLst/>
            </a:prstGeom>
            <a:noFill/>
            <a:ln w="9525">
              <a:noFill/>
              <a:miter lim="800000"/>
              <a:headEnd/>
              <a:tailEnd/>
            </a:ln>
          </p:spPr>
          <p:txBody>
            <a:bodyPr lIns="62179" tIns="31090" rIns="62179" bIns="31090">
              <a:spAutoFit/>
            </a:bodyPr>
            <a:lstStyle/>
            <a:p>
              <a:pPr algn="ctr"/>
              <a:r>
                <a:rPr lang="en-US" sz="800" b="1">
                  <a:solidFill>
                    <a:srgbClr val="000000"/>
                  </a:solidFill>
                </a:rPr>
                <a:t>Customer 3</a:t>
              </a:r>
              <a:endParaRPr lang="en-US"/>
            </a:p>
          </p:txBody>
        </p:sp>
        <p:sp>
          <p:nvSpPr>
            <p:cNvPr id="93203" name="Text Box 38"/>
            <p:cNvSpPr txBox="1">
              <a:spLocks noChangeArrowheads="1"/>
            </p:cNvSpPr>
            <p:nvPr/>
          </p:nvSpPr>
          <p:spPr bwMode="auto">
            <a:xfrm>
              <a:off x="8217" y="3274"/>
              <a:ext cx="3126" cy="262"/>
            </a:xfrm>
            <a:prstGeom prst="rect">
              <a:avLst/>
            </a:prstGeom>
            <a:noFill/>
            <a:ln w="9525">
              <a:noFill/>
              <a:miter lim="800000"/>
              <a:headEnd/>
              <a:tailEnd/>
            </a:ln>
          </p:spPr>
          <p:txBody>
            <a:bodyPr wrap="none" lIns="62179" tIns="31090" rIns="62179" bIns="31090">
              <a:spAutoFit/>
            </a:bodyPr>
            <a:lstStyle/>
            <a:p>
              <a:r>
                <a:rPr lang="en-US" sz="1200" b="1">
                  <a:solidFill>
                    <a:srgbClr val="000000"/>
                  </a:solidFill>
                </a:rPr>
                <a:t>What the Backup App Sees</a:t>
              </a:r>
              <a:endParaRPr lang="en-US"/>
            </a:p>
          </p:txBody>
        </p:sp>
        <p:sp>
          <p:nvSpPr>
            <p:cNvPr id="93204" name="Text Box 29"/>
            <p:cNvSpPr txBox="1">
              <a:spLocks noChangeArrowheads="1"/>
            </p:cNvSpPr>
            <p:nvPr/>
          </p:nvSpPr>
          <p:spPr bwMode="auto">
            <a:xfrm>
              <a:off x="8525" y="3813"/>
              <a:ext cx="1100" cy="198"/>
            </a:xfrm>
            <a:prstGeom prst="rect">
              <a:avLst/>
            </a:prstGeom>
            <a:noFill/>
            <a:ln w="9525">
              <a:noFill/>
              <a:miter lim="800000"/>
              <a:headEnd/>
              <a:tailEnd/>
            </a:ln>
          </p:spPr>
          <p:txBody>
            <a:bodyPr lIns="62179" tIns="31090" rIns="62179" bIns="31090">
              <a:spAutoFit/>
            </a:bodyPr>
            <a:lstStyle/>
            <a:p>
              <a:pPr algn="ctr"/>
              <a:r>
                <a:rPr lang="en-US" sz="800" b="1">
                  <a:solidFill>
                    <a:srgbClr val="000000"/>
                  </a:solidFill>
                </a:rPr>
                <a:t>Customer 1</a:t>
              </a:r>
              <a:endParaRPr lang="en-US"/>
            </a:p>
          </p:txBody>
        </p:sp>
        <p:sp>
          <p:nvSpPr>
            <p:cNvPr id="93205" name="Text Box 29"/>
            <p:cNvSpPr txBox="1">
              <a:spLocks noChangeArrowheads="1"/>
            </p:cNvSpPr>
            <p:nvPr/>
          </p:nvSpPr>
          <p:spPr bwMode="auto">
            <a:xfrm>
              <a:off x="9516" y="3813"/>
              <a:ext cx="1098" cy="198"/>
            </a:xfrm>
            <a:prstGeom prst="rect">
              <a:avLst/>
            </a:prstGeom>
            <a:noFill/>
            <a:ln w="9525">
              <a:noFill/>
              <a:miter lim="800000"/>
              <a:headEnd/>
              <a:tailEnd/>
            </a:ln>
          </p:spPr>
          <p:txBody>
            <a:bodyPr lIns="62179" tIns="31090" rIns="62179" bIns="31090">
              <a:spAutoFit/>
            </a:bodyPr>
            <a:lstStyle/>
            <a:p>
              <a:pPr algn="ctr"/>
              <a:r>
                <a:rPr lang="en-US" sz="800" b="1">
                  <a:solidFill>
                    <a:srgbClr val="000000"/>
                  </a:solidFill>
                </a:rPr>
                <a:t>Customer 2</a:t>
              </a:r>
              <a:endParaRPr lang="en-US"/>
            </a:p>
          </p:txBody>
        </p:sp>
        <p:sp>
          <p:nvSpPr>
            <p:cNvPr id="93206" name="Text Box 29"/>
            <p:cNvSpPr txBox="1">
              <a:spLocks noChangeArrowheads="1"/>
            </p:cNvSpPr>
            <p:nvPr/>
          </p:nvSpPr>
          <p:spPr bwMode="auto">
            <a:xfrm>
              <a:off x="10519" y="3813"/>
              <a:ext cx="1103" cy="198"/>
            </a:xfrm>
            <a:prstGeom prst="rect">
              <a:avLst/>
            </a:prstGeom>
            <a:noFill/>
            <a:ln w="9525">
              <a:noFill/>
              <a:miter lim="800000"/>
              <a:headEnd/>
              <a:tailEnd/>
            </a:ln>
          </p:spPr>
          <p:txBody>
            <a:bodyPr lIns="62179" tIns="31090" rIns="62179" bIns="31090">
              <a:spAutoFit/>
            </a:bodyPr>
            <a:lstStyle/>
            <a:p>
              <a:pPr algn="ctr"/>
              <a:r>
                <a:rPr lang="en-US" sz="800" b="1">
                  <a:solidFill>
                    <a:srgbClr val="000000"/>
                  </a:solidFill>
                </a:rPr>
                <a:t>Customer 3</a:t>
              </a:r>
              <a:endParaRPr lang="en-US"/>
            </a:p>
          </p:txBody>
        </p:sp>
        <p:sp>
          <p:nvSpPr>
            <p:cNvPr id="93207" name="Rectangle 30"/>
            <p:cNvSpPr>
              <a:spLocks noChangeArrowheads="1"/>
            </p:cNvSpPr>
            <p:nvPr/>
          </p:nvSpPr>
          <p:spPr bwMode="auto">
            <a:xfrm>
              <a:off x="9611" y="4314"/>
              <a:ext cx="1058" cy="1170"/>
            </a:xfrm>
            <a:prstGeom prst="rect">
              <a:avLst/>
            </a:prstGeom>
            <a:solidFill>
              <a:srgbClr val="41A2EF"/>
            </a:solidFill>
            <a:ln w="9525">
              <a:solidFill>
                <a:srgbClr val="000000"/>
              </a:solidFill>
              <a:miter lim="800000"/>
              <a:headEnd/>
              <a:tailEnd/>
            </a:ln>
          </p:spPr>
          <p:txBody>
            <a:bodyPr lIns="62179" tIns="31090" rIns="62179" bIns="31090" anchor="ctr"/>
            <a:lstStyle/>
            <a:p>
              <a:pPr algn="ctr"/>
              <a:r>
                <a:rPr lang="en-US" sz="800" b="1">
                  <a:solidFill>
                    <a:srgbClr val="000000"/>
                  </a:solidFill>
                </a:rPr>
                <a:t>Partition 2</a:t>
              </a:r>
            </a:p>
            <a:p>
              <a:pPr algn="ctr"/>
              <a:r>
                <a:rPr lang="en-US" sz="800" b="1">
                  <a:solidFill>
                    <a:srgbClr val="000000"/>
                  </a:solidFill>
                </a:rPr>
                <a:t>100 slots</a:t>
              </a:r>
            </a:p>
            <a:p>
              <a:pPr algn="ctr"/>
              <a:r>
                <a:rPr lang="en-US" sz="500" b="1">
                  <a:solidFill>
                    <a:srgbClr val="000000"/>
                  </a:solidFill>
                </a:rPr>
                <a:t>“accessible”</a:t>
              </a:r>
              <a:endParaRPr lang="en-US"/>
            </a:p>
          </p:txBody>
        </p:sp>
        <p:sp>
          <p:nvSpPr>
            <p:cNvPr id="93208" name="Rectangle 32"/>
            <p:cNvSpPr>
              <a:spLocks noChangeArrowheads="1"/>
            </p:cNvSpPr>
            <p:nvPr/>
          </p:nvSpPr>
          <p:spPr bwMode="auto">
            <a:xfrm>
              <a:off x="10601" y="4314"/>
              <a:ext cx="989" cy="1170"/>
            </a:xfrm>
            <a:prstGeom prst="rect">
              <a:avLst/>
            </a:prstGeom>
            <a:solidFill>
              <a:srgbClr val="41A2EF"/>
            </a:solidFill>
            <a:ln w="9525">
              <a:solidFill>
                <a:srgbClr val="000000"/>
              </a:solidFill>
              <a:miter lim="800000"/>
              <a:headEnd/>
              <a:tailEnd/>
            </a:ln>
          </p:spPr>
          <p:txBody>
            <a:bodyPr lIns="62179" tIns="31090" rIns="62179" bIns="31090" anchor="ctr"/>
            <a:lstStyle/>
            <a:p>
              <a:pPr algn="ctr"/>
              <a:r>
                <a:rPr lang="en-US" sz="800" b="1">
                  <a:solidFill>
                    <a:srgbClr val="000000"/>
                  </a:solidFill>
                </a:rPr>
                <a:t>Partition 3</a:t>
              </a:r>
            </a:p>
            <a:p>
              <a:pPr algn="ctr"/>
              <a:r>
                <a:rPr lang="en-US" sz="800" b="1">
                  <a:solidFill>
                    <a:srgbClr val="000000"/>
                  </a:solidFill>
                </a:rPr>
                <a:t>100 slots</a:t>
              </a:r>
            </a:p>
            <a:p>
              <a:pPr algn="ctr"/>
              <a:r>
                <a:rPr lang="en-US" sz="500" b="1">
                  <a:solidFill>
                    <a:srgbClr val="000000"/>
                  </a:solidFill>
                </a:rPr>
                <a:t>“accessible”</a:t>
              </a:r>
              <a:endParaRPr lang="en-US"/>
            </a:p>
          </p:txBody>
        </p:sp>
        <p:sp>
          <p:nvSpPr>
            <p:cNvPr id="93209" name="Rectangle 41"/>
            <p:cNvSpPr>
              <a:spLocks noChangeArrowheads="1"/>
            </p:cNvSpPr>
            <p:nvPr/>
          </p:nvSpPr>
          <p:spPr bwMode="auto">
            <a:xfrm>
              <a:off x="8621" y="4314"/>
              <a:ext cx="994" cy="1170"/>
            </a:xfrm>
            <a:prstGeom prst="rect">
              <a:avLst/>
            </a:prstGeom>
            <a:solidFill>
              <a:srgbClr val="41A2EF"/>
            </a:solidFill>
            <a:ln w="9525">
              <a:solidFill>
                <a:srgbClr val="000000"/>
              </a:solidFill>
              <a:miter lim="800000"/>
              <a:headEnd/>
              <a:tailEnd/>
            </a:ln>
          </p:spPr>
          <p:txBody>
            <a:bodyPr lIns="62179" tIns="31090" rIns="62179" bIns="31090" anchor="ctr"/>
            <a:lstStyle/>
            <a:p>
              <a:pPr algn="ctr"/>
              <a:r>
                <a:rPr lang="en-US" sz="800" b="1">
                  <a:solidFill>
                    <a:srgbClr val="000000"/>
                  </a:solidFill>
                </a:rPr>
                <a:t>Partition 1</a:t>
              </a:r>
            </a:p>
            <a:p>
              <a:pPr algn="ctr"/>
              <a:r>
                <a:rPr lang="en-US" sz="800" b="1">
                  <a:solidFill>
                    <a:srgbClr val="000000"/>
                  </a:solidFill>
                </a:rPr>
                <a:t>100 slots</a:t>
              </a:r>
            </a:p>
            <a:p>
              <a:pPr algn="ctr"/>
              <a:r>
                <a:rPr lang="en-US" sz="500" b="1">
                  <a:solidFill>
                    <a:srgbClr val="000000"/>
                  </a:solidFill>
                </a:rPr>
                <a:t>“accessible”</a:t>
              </a:r>
              <a:endParaRPr lang="en-US"/>
            </a:p>
          </p:txBody>
        </p:sp>
        <p:sp>
          <p:nvSpPr>
            <p:cNvPr id="93210" name="Text Box 66"/>
            <p:cNvSpPr txBox="1">
              <a:spLocks noChangeArrowheads="1"/>
            </p:cNvSpPr>
            <p:nvPr/>
          </p:nvSpPr>
          <p:spPr bwMode="auto">
            <a:xfrm>
              <a:off x="8621" y="5484"/>
              <a:ext cx="988" cy="563"/>
            </a:xfrm>
            <a:prstGeom prst="rect">
              <a:avLst/>
            </a:prstGeom>
            <a:solidFill>
              <a:srgbClr val="FFFF99"/>
            </a:solidFill>
            <a:ln w="9525">
              <a:solidFill>
                <a:srgbClr val="000000"/>
              </a:solidFill>
              <a:miter lim="800000"/>
              <a:headEnd/>
              <a:tailEnd/>
            </a:ln>
          </p:spPr>
          <p:txBody>
            <a:bodyPr lIns="31090" tIns="31090" rIns="31090" bIns="31090"/>
            <a:lstStyle/>
            <a:p>
              <a:pPr algn="ctr"/>
              <a:r>
                <a:rPr lang="en-US" sz="800" b="1">
                  <a:solidFill>
                    <a:srgbClr val="000000"/>
                  </a:solidFill>
                </a:rPr>
                <a:t>30 slots </a:t>
              </a:r>
              <a:r>
                <a:rPr lang="en-US" sz="500" b="1">
                  <a:solidFill>
                    <a:srgbClr val="000000"/>
                  </a:solidFill>
                </a:rPr>
                <a:t>“inaccessible”</a:t>
              </a:r>
              <a:endParaRPr lang="en-US"/>
            </a:p>
          </p:txBody>
        </p:sp>
        <p:sp>
          <p:nvSpPr>
            <p:cNvPr id="93211" name="AutoShape 46"/>
            <p:cNvSpPr>
              <a:spLocks/>
            </p:cNvSpPr>
            <p:nvPr/>
          </p:nvSpPr>
          <p:spPr bwMode="auto">
            <a:xfrm rot="10800000">
              <a:off x="11666" y="4312"/>
              <a:ext cx="498" cy="1716"/>
            </a:xfrm>
            <a:prstGeom prst="leftBrace">
              <a:avLst>
                <a:gd name="adj1" fmla="val 28715"/>
                <a:gd name="adj2" fmla="val 50000"/>
              </a:avLst>
            </a:prstGeom>
            <a:noFill/>
            <a:ln w="9525">
              <a:solidFill>
                <a:srgbClr val="000000"/>
              </a:solidFill>
              <a:round/>
              <a:headEnd/>
              <a:tailEnd/>
            </a:ln>
          </p:spPr>
          <p:txBody>
            <a:bodyPr rot="10800000" wrap="none" lIns="62179" tIns="31090" rIns="62179" bIns="31090" anchor="ctr"/>
            <a:lstStyle/>
            <a:p>
              <a:endParaRPr lang="en-US"/>
            </a:p>
          </p:txBody>
        </p:sp>
        <p:sp>
          <p:nvSpPr>
            <p:cNvPr id="93212" name="Text Box 49"/>
            <p:cNvSpPr txBox="1">
              <a:spLocks noChangeArrowheads="1"/>
            </p:cNvSpPr>
            <p:nvPr/>
          </p:nvSpPr>
          <p:spPr bwMode="auto">
            <a:xfrm>
              <a:off x="12003" y="4713"/>
              <a:ext cx="856" cy="359"/>
            </a:xfrm>
            <a:prstGeom prst="rect">
              <a:avLst/>
            </a:prstGeom>
            <a:noFill/>
            <a:ln w="9525">
              <a:noFill/>
              <a:miter lim="800000"/>
              <a:headEnd/>
              <a:tailEnd/>
            </a:ln>
          </p:spPr>
          <p:txBody>
            <a:bodyPr lIns="62179" tIns="31090" rIns="62179" bIns="31090">
              <a:spAutoFit/>
            </a:bodyPr>
            <a:lstStyle/>
            <a:p>
              <a:pPr algn="ctr"/>
              <a:r>
                <a:rPr lang="en-US" sz="900" b="1">
                  <a:solidFill>
                    <a:srgbClr val="000000"/>
                  </a:solidFill>
                </a:rPr>
                <a:t>130 slots x3</a:t>
              </a:r>
              <a:endParaRPr lang="en-US"/>
            </a:p>
          </p:txBody>
        </p:sp>
        <p:sp>
          <p:nvSpPr>
            <p:cNvPr id="93213" name="Rectangle 5"/>
            <p:cNvSpPr>
              <a:spLocks noChangeArrowheads="1"/>
            </p:cNvSpPr>
            <p:nvPr/>
          </p:nvSpPr>
          <p:spPr bwMode="auto">
            <a:xfrm>
              <a:off x="2561" y="6294"/>
              <a:ext cx="5310" cy="3180"/>
            </a:xfrm>
            <a:prstGeom prst="rect">
              <a:avLst/>
            </a:prstGeom>
            <a:noFill/>
            <a:ln w="9525">
              <a:noFill/>
              <a:miter lim="800000"/>
              <a:headEnd/>
              <a:tailEnd/>
            </a:ln>
          </p:spPr>
          <p:txBody>
            <a:bodyPr lIns="62179" tIns="31090" rIns="62179" bIns="31090"/>
            <a:lstStyle/>
            <a:p>
              <a:pPr lvl="1">
                <a:buSzPts val="1100"/>
                <a:buFont typeface="Arial" charset="0"/>
                <a:buChar char="•"/>
              </a:pPr>
              <a:r>
                <a:rPr lang="en-US" sz="900">
                  <a:solidFill>
                    <a:srgbClr val="000000"/>
                  </a:solidFill>
                </a:rPr>
                <a:t>‘Partition 4’ contains media that can be shared among the ‘customer’ partitions</a:t>
              </a:r>
            </a:p>
            <a:p>
              <a:pPr lvl="1">
                <a:buSzPts val="1100"/>
                <a:buFont typeface="Arial" charset="0"/>
                <a:buChar char="•"/>
              </a:pPr>
              <a:r>
                <a:rPr lang="en-US" sz="900">
                  <a:solidFill>
                    <a:srgbClr val="000000"/>
                  </a:solidFill>
                </a:rPr>
                <a:t>Library manages the tapes in Partition 4</a:t>
              </a:r>
            </a:p>
            <a:p>
              <a:pPr lvl="1">
                <a:buSzPts val="1100"/>
                <a:buFont typeface="Arial" charset="0"/>
                <a:buChar char="•"/>
              </a:pPr>
              <a:r>
                <a:rPr lang="en-US" sz="900">
                  <a:solidFill>
                    <a:srgbClr val="000000"/>
                  </a:solidFill>
                </a:rPr>
                <a:t>When tapes are allocated to one of the ‘customer’ partitions, library reserves those tapes, prevents other ‘customer’ partitions from accessing</a:t>
              </a:r>
            </a:p>
            <a:p>
              <a:pPr lvl="1">
                <a:buSzPts val="1100"/>
                <a:buFont typeface="Arial" charset="0"/>
                <a:buChar char="•"/>
              </a:pPr>
              <a:r>
                <a:rPr lang="en-US" sz="900">
                  <a:solidFill>
                    <a:srgbClr val="000000"/>
                  </a:solidFill>
                </a:rPr>
                <a:t>Adjustments to the number of available tapes in Partition 4 are not visible to backup apps, since Partition 4 is entirely managed by the library</a:t>
              </a:r>
              <a:endParaRPr lang="en-US"/>
            </a:p>
          </p:txBody>
        </p:sp>
        <p:sp>
          <p:nvSpPr>
            <p:cNvPr id="93214" name="Rectangle 5"/>
            <p:cNvSpPr>
              <a:spLocks noChangeArrowheads="1"/>
            </p:cNvSpPr>
            <p:nvPr/>
          </p:nvSpPr>
          <p:spPr bwMode="auto">
            <a:xfrm>
              <a:off x="7976" y="6294"/>
              <a:ext cx="5115" cy="3180"/>
            </a:xfrm>
            <a:prstGeom prst="rect">
              <a:avLst/>
            </a:prstGeom>
            <a:noFill/>
            <a:ln w="9525">
              <a:noFill/>
              <a:miter lim="800000"/>
              <a:headEnd/>
              <a:tailEnd/>
            </a:ln>
          </p:spPr>
          <p:txBody>
            <a:bodyPr lIns="62179" tIns="31090" rIns="62179" bIns="31090"/>
            <a:lstStyle/>
            <a:p>
              <a:pPr lvl="1">
                <a:buSzPts val="1100"/>
                <a:buFont typeface="Arial" charset="0"/>
                <a:buChar char="•"/>
              </a:pPr>
              <a:r>
                <a:rPr lang="en-US" sz="900">
                  <a:solidFill>
                    <a:srgbClr val="000000"/>
                  </a:solidFill>
                </a:rPr>
                <a:t>Each app sees a partition with 130 slots</a:t>
              </a:r>
            </a:p>
            <a:p>
              <a:pPr lvl="1">
                <a:buSzPts val="1100"/>
                <a:buFont typeface="Arial" charset="0"/>
                <a:buChar char="•"/>
              </a:pPr>
              <a:r>
                <a:rPr lang="en-US" sz="900">
                  <a:solidFill>
                    <a:srgbClr val="000000"/>
                  </a:solidFill>
                </a:rPr>
                <a:t>30 of the slots show up as “inaccessible”</a:t>
              </a:r>
            </a:p>
            <a:p>
              <a:pPr lvl="1">
                <a:buSzPts val="1100"/>
                <a:buFont typeface="Arial" charset="0"/>
                <a:buChar char="•"/>
              </a:pPr>
              <a:r>
                <a:rPr lang="en-US" sz="900">
                  <a:solidFill>
                    <a:srgbClr val="000000"/>
                  </a:solidFill>
                </a:rPr>
                <a:t>If additional media is needed for Partition 1:</a:t>
              </a:r>
            </a:p>
            <a:p>
              <a:pPr lvl="1">
                <a:buSzPts val="1100"/>
                <a:buFont typeface="Arial" charset="0"/>
                <a:buChar char="•"/>
              </a:pPr>
              <a:r>
                <a:rPr lang="en-US" sz="900">
                  <a:solidFill>
                    <a:srgbClr val="000000"/>
                  </a:solidFill>
                </a:rPr>
                <a:t>Admin selects the qty of tapes to assign to Partition 1</a:t>
              </a:r>
            </a:p>
            <a:p>
              <a:pPr lvl="1">
                <a:buSzPts val="1100"/>
                <a:buFont typeface="Arial" charset="0"/>
                <a:buChar char="•"/>
              </a:pPr>
              <a:r>
                <a:rPr lang="en-US" sz="900">
                  <a:solidFill>
                    <a:srgbClr val="000000"/>
                  </a:solidFill>
                </a:rPr>
                <a:t>Library logically changes slots within Partition 4 to make the tapes in those slots accessible to the application controlling Partition 1</a:t>
              </a:r>
            </a:p>
            <a:p>
              <a:pPr lvl="1">
                <a:buSzPts val="1100"/>
                <a:buFont typeface="Arial" charset="0"/>
                <a:buChar char="•"/>
              </a:pPr>
              <a:r>
                <a:rPr lang="en-US" sz="900">
                  <a:solidFill>
                    <a:srgbClr val="000000"/>
                  </a:solidFill>
                </a:rPr>
                <a:t>Application inventories newly “accessible” tapes</a:t>
              </a:r>
            </a:p>
            <a:p>
              <a:pPr lvl="1">
                <a:buSzPts val="1100"/>
                <a:buFont typeface="Arial" charset="0"/>
                <a:buChar char="•"/>
              </a:pPr>
              <a:r>
                <a:rPr lang="en-US" sz="900">
                  <a:solidFill>
                    <a:srgbClr val="000000"/>
                  </a:solidFill>
                </a:rPr>
                <a:t>Can then use the additional media</a:t>
              </a:r>
              <a:endParaRPr lang="en-US"/>
            </a:p>
          </p:txBody>
        </p:sp>
        <p:sp>
          <p:nvSpPr>
            <p:cNvPr id="93215" name="Text Box 66"/>
            <p:cNvSpPr txBox="1">
              <a:spLocks noChangeArrowheads="1"/>
            </p:cNvSpPr>
            <p:nvPr/>
          </p:nvSpPr>
          <p:spPr bwMode="auto">
            <a:xfrm>
              <a:off x="9600" y="5493"/>
              <a:ext cx="1001" cy="550"/>
            </a:xfrm>
            <a:prstGeom prst="rect">
              <a:avLst/>
            </a:prstGeom>
            <a:solidFill>
              <a:srgbClr val="FFFF99"/>
            </a:solidFill>
            <a:ln w="9525">
              <a:solidFill>
                <a:srgbClr val="000000"/>
              </a:solidFill>
              <a:miter lim="800000"/>
              <a:headEnd/>
              <a:tailEnd/>
            </a:ln>
          </p:spPr>
          <p:txBody>
            <a:bodyPr lIns="31090" tIns="31090" rIns="31090" bIns="31090"/>
            <a:lstStyle/>
            <a:p>
              <a:pPr algn="ctr"/>
              <a:r>
                <a:rPr lang="en-US" sz="800" b="1">
                  <a:solidFill>
                    <a:srgbClr val="000000"/>
                  </a:solidFill>
                </a:rPr>
                <a:t>30 slots </a:t>
              </a:r>
              <a:r>
                <a:rPr lang="en-US" sz="500" b="1">
                  <a:solidFill>
                    <a:srgbClr val="000000"/>
                  </a:solidFill>
                </a:rPr>
                <a:t>“inaccessible”</a:t>
              </a:r>
              <a:endParaRPr lang="en-US"/>
            </a:p>
          </p:txBody>
        </p:sp>
        <p:sp>
          <p:nvSpPr>
            <p:cNvPr id="93216" name="Text Box 66"/>
            <p:cNvSpPr txBox="1">
              <a:spLocks noChangeArrowheads="1"/>
            </p:cNvSpPr>
            <p:nvPr/>
          </p:nvSpPr>
          <p:spPr bwMode="auto">
            <a:xfrm>
              <a:off x="10602" y="5484"/>
              <a:ext cx="974" cy="563"/>
            </a:xfrm>
            <a:prstGeom prst="rect">
              <a:avLst/>
            </a:prstGeom>
            <a:solidFill>
              <a:srgbClr val="FFFF99"/>
            </a:solidFill>
            <a:ln w="9525">
              <a:solidFill>
                <a:srgbClr val="000000"/>
              </a:solidFill>
              <a:miter lim="800000"/>
              <a:headEnd/>
              <a:tailEnd/>
            </a:ln>
          </p:spPr>
          <p:txBody>
            <a:bodyPr lIns="31090" tIns="31090" rIns="31090" bIns="31090"/>
            <a:lstStyle/>
            <a:p>
              <a:pPr algn="ctr"/>
              <a:r>
                <a:rPr lang="en-US" sz="800" b="1">
                  <a:solidFill>
                    <a:srgbClr val="000000"/>
                  </a:solidFill>
                </a:rPr>
                <a:t>30 slots </a:t>
              </a:r>
              <a:r>
                <a:rPr lang="en-US" sz="500" b="1">
                  <a:solidFill>
                    <a:srgbClr val="000000"/>
                  </a:solidFill>
                </a:rPr>
                <a:t>“inaccessible”</a:t>
              </a:r>
              <a:endParaRPr lang="en-US"/>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C84B799D-09CB-45FF-9D59-45868FB22C4E}" type="slidenum">
              <a:rPr lang="en-US" sz="1400">
                <a:solidFill>
                  <a:srgbClr val="FFBA00"/>
                </a:solidFill>
                <a:cs typeface="+mn-cs"/>
              </a:rPr>
              <a:pPr>
                <a:defRPr/>
              </a:pPr>
              <a:t>64</a:t>
            </a:fld>
            <a:endParaRPr lang="en-US" sz="1200" dirty="0">
              <a:solidFill>
                <a:srgbClr val="FFBA00"/>
              </a:solidFill>
              <a:cs typeface="+mn-cs"/>
            </a:endParaRPr>
          </a:p>
        </p:txBody>
      </p:sp>
      <p:sp>
        <p:nvSpPr>
          <p:cNvPr id="94211" name="Rectangle 2"/>
          <p:cNvSpPr>
            <a:spLocks noGrp="1" noChangeArrowheads="1"/>
          </p:cNvSpPr>
          <p:nvPr>
            <p:ph type="title" idx="4294967295"/>
          </p:nvPr>
        </p:nvSpPr>
        <p:spPr/>
        <p:txBody>
          <a:bodyPr/>
          <a:lstStyle/>
          <a:p>
            <a:pPr eaLnBrk="1" hangingPunct="1"/>
            <a:r>
              <a:rPr lang="en-US" smtClean="0"/>
              <a:t>New Software Features</a:t>
            </a:r>
          </a:p>
        </p:txBody>
      </p:sp>
      <p:sp>
        <p:nvSpPr>
          <p:cNvPr id="94212" name="Rectangle 3"/>
          <p:cNvSpPr>
            <a:spLocks noGrp="1" noChangeArrowheads="1"/>
          </p:cNvSpPr>
          <p:nvPr>
            <p:ph type="body" idx="4294967295"/>
          </p:nvPr>
        </p:nvSpPr>
        <p:spPr/>
        <p:txBody>
          <a:bodyPr/>
          <a:lstStyle/>
          <a:p>
            <a:pPr eaLnBrk="1" hangingPunct="1">
              <a:lnSpc>
                <a:spcPct val="90000"/>
              </a:lnSpc>
            </a:pPr>
            <a:r>
              <a:rPr lang="en-US" smtClean="0"/>
              <a:t>Active Vault (AV)</a:t>
            </a:r>
          </a:p>
          <a:p>
            <a:pPr lvl="1" eaLnBrk="1" hangingPunct="1">
              <a:lnSpc>
                <a:spcPct val="90000"/>
              </a:lnSpc>
            </a:pPr>
            <a:r>
              <a:rPr lang="en-US" smtClean="0"/>
              <a:t>A library managed partition with storage and optional IE slots</a:t>
            </a:r>
          </a:p>
          <a:p>
            <a:pPr lvl="2" eaLnBrk="1" hangingPunct="1">
              <a:lnSpc>
                <a:spcPct val="90000"/>
              </a:lnSpc>
            </a:pPr>
            <a:r>
              <a:rPr lang="en-US" smtClean="0"/>
              <a:t>No drives</a:t>
            </a:r>
          </a:p>
          <a:p>
            <a:pPr lvl="2" eaLnBrk="1" hangingPunct="1">
              <a:lnSpc>
                <a:spcPct val="90000"/>
              </a:lnSpc>
            </a:pPr>
            <a:r>
              <a:rPr lang="en-US" smtClean="0"/>
              <a:t>No host access; - not visible via SCSI interfaces</a:t>
            </a:r>
          </a:p>
          <a:p>
            <a:pPr lvl="1" eaLnBrk="1" hangingPunct="1">
              <a:lnSpc>
                <a:spcPct val="90000"/>
              </a:lnSpc>
            </a:pPr>
            <a:r>
              <a:rPr lang="en-US" smtClean="0"/>
              <a:t>An AV is intended for long-term storage of tape cartridges</a:t>
            </a:r>
          </a:p>
          <a:p>
            <a:pPr lvl="1" eaLnBrk="1" hangingPunct="1">
              <a:lnSpc>
                <a:spcPct val="90000"/>
              </a:lnSpc>
            </a:pPr>
            <a:r>
              <a:rPr lang="en-US" smtClean="0"/>
              <a:t>An AV allows for host partition configuration options to intercept </a:t>
            </a:r>
            <a:r>
              <a:rPr lang="en-US" i="1" smtClean="0"/>
              <a:t>export</a:t>
            </a:r>
            <a:r>
              <a:rPr lang="en-US" smtClean="0"/>
              <a:t> requests (move command to an I/E element) and re-direct the command to a configured AV partition.</a:t>
            </a:r>
          </a:p>
          <a:p>
            <a:pPr lvl="2" eaLnBrk="1" hangingPunct="1">
              <a:lnSpc>
                <a:spcPct val="90000"/>
              </a:lnSpc>
            </a:pPr>
            <a:r>
              <a:rPr lang="en-US" smtClean="0"/>
              <a:t>Redirect command is transparent to ISV application and I/E will be locked and unlocked despite the move being redirected to a storage element in the AV.</a:t>
            </a:r>
          </a:p>
          <a:p>
            <a:pPr lvl="2" eaLnBrk="1" hangingPunct="1">
              <a:lnSpc>
                <a:spcPct val="90000"/>
              </a:lnSpc>
            </a:pPr>
            <a:r>
              <a:rPr lang="en-US" smtClean="0"/>
              <a:t>ISV app is being tricked with UA 6/2801 after the move request to indicate that the IE element that “</a:t>
            </a:r>
            <a:r>
              <a:rPr lang="en-US" i="1" smtClean="0"/>
              <a:t>received</a:t>
            </a:r>
            <a:r>
              <a:rPr lang="en-US" smtClean="0"/>
              <a:t>” the tape cartridge has been emptied already.</a:t>
            </a:r>
          </a:p>
          <a:p>
            <a:pPr lvl="2" eaLnBrk="1" hangingPunct="1">
              <a:lnSpc>
                <a:spcPct val="90000"/>
              </a:lnSpc>
            </a:pPr>
            <a:r>
              <a:rPr lang="en-US" smtClean="0"/>
              <a:t>Host partition configuration options exist to either always “export” to an AV or to query the external application (StorNext) to determine if the export request is intended for an AV that has the same name as an AV configured on the library</a:t>
            </a:r>
          </a:p>
          <a:p>
            <a:pPr lvl="1" eaLnBrk="1" hangingPunct="1">
              <a:lnSpc>
                <a:spcPct val="90000"/>
              </a:lnSpc>
            </a:pPr>
            <a:r>
              <a:rPr lang="en-US" smtClean="0"/>
              <a:t>AVs support EDLM policies</a:t>
            </a:r>
          </a:p>
          <a:p>
            <a:pPr lvl="1" eaLnBrk="1" hangingPunct="1">
              <a:lnSpc>
                <a:spcPct val="90000"/>
              </a:lnSpc>
            </a:pPr>
            <a:r>
              <a:rPr lang="en-US" smtClean="0"/>
              <a:t>AV is licensed via an Active Vault license</a:t>
            </a:r>
          </a:p>
          <a:p>
            <a:pPr lvl="1" eaLnBrk="1" hangingPunct="1">
              <a:lnSpc>
                <a:spcPct val="90000"/>
              </a:lnSpc>
            </a:pPr>
            <a:r>
              <a:rPr lang="en-US" smtClean="0"/>
              <a:t>AV partitions can use unlicensed storage slots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B2A04048-5BB4-4441-8224-6AD5358D67C1}" type="slidenum">
              <a:rPr lang="en-US" sz="1400">
                <a:solidFill>
                  <a:srgbClr val="FFBA00"/>
                </a:solidFill>
                <a:cs typeface="+mn-cs"/>
              </a:rPr>
              <a:pPr>
                <a:defRPr/>
              </a:pPr>
              <a:t>65</a:t>
            </a:fld>
            <a:endParaRPr lang="en-US" sz="1200" dirty="0">
              <a:solidFill>
                <a:srgbClr val="FFBA00"/>
              </a:solidFill>
              <a:cs typeface="+mn-cs"/>
            </a:endParaRPr>
          </a:p>
        </p:txBody>
      </p:sp>
      <p:sp>
        <p:nvSpPr>
          <p:cNvPr id="95235" name="Rectangle 2"/>
          <p:cNvSpPr>
            <a:spLocks noGrp="1" noChangeArrowheads="1"/>
          </p:cNvSpPr>
          <p:nvPr>
            <p:ph type="title" idx="4294967295"/>
          </p:nvPr>
        </p:nvSpPr>
        <p:spPr/>
        <p:txBody>
          <a:bodyPr/>
          <a:lstStyle/>
          <a:p>
            <a:pPr eaLnBrk="1" hangingPunct="1"/>
            <a:r>
              <a:rPr lang="en-US" smtClean="0"/>
              <a:t>New Software Features</a:t>
            </a:r>
          </a:p>
        </p:txBody>
      </p:sp>
      <p:sp>
        <p:nvSpPr>
          <p:cNvPr id="95236" name="Rectangle 3"/>
          <p:cNvSpPr>
            <a:spLocks noGrp="1" noChangeArrowheads="1"/>
          </p:cNvSpPr>
          <p:nvPr>
            <p:ph type="body" idx="4294967295"/>
          </p:nvPr>
        </p:nvSpPr>
        <p:spPr>
          <a:xfrm>
            <a:off x="228600" y="914400"/>
            <a:ext cx="8686800" cy="5334000"/>
          </a:xfrm>
        </p:spPr>
        <p:txBody>
          <a:bodyPr/>
          <a:lstStyle/>
          <a:p>
            <a:pPr eaLnBrk="1" hangingPunct="1"/>
            <a:r>
              <a:rPr lang="en-US" sz="2000" smtClean="0"/>
              <a:t>FIPS 140-2, level 1 (</a:t>
            </a:r>
            <a:r>
              <a:rPr lang="en-US" sz="1800" smtClean="0"/>
              <a:t>Federal Information Processing Standard</a:t>
            </a:r>
            <a:r>
              <a:rPr lang="en-US" sz="2000" smtClean="0"/>
              <a:t>)</a:t>
            </a:r>
          </a:p>
          <a:p>
            <a:pPr lvl="1" eaLnBrk="1" hangingPunct="1"/>
            <a:r>
              <a:rPr lang="en-US" sz="1600" b="1" smtClean="0"/>
              <a:t>Provides support for secure encryption key request communication with HP LTO 5 FC drives:</a:t>
            </a:r>
          </a:p>
          <a:p>
            <a:pPr lvl="2">
              <a:spcBef>
                <a:spcPct val="0"/>
              </a:spcBef>
            </a:pPr>
            <a:r>
              <a:rPr lang="en-US" sz="1400" smtClean="0"/>
              <a:t>Publication 140-2, </a:t>
            </a:r>
            <a:r>
              <a:rPr lang="en-US" sz="1400" smtClean="0">
                <a:hlinkClick r:id="rId2"/>
              </a:rPr>
              <a:t>FIPS PUB 140-2</a:t>
            </a:r>
            <a:r>
              <a:rPr lang="en-US" sz="1400" smtClean="0"/>
              <a:t>, is a </a:t>
            </a:r>
            <a:r>
              <a:rPr lang="en-US" sz="1400" smtClean="0">
                <a:hlinkClick r:id="rId3" tooltip="United States"/>
              </a:rPr>
              <a:t>U.S.</a:t>
            </a:r>
            <a:r>
              <a:rPr lang="en-US" sz="1400" smtClean="0"/>
              <a:t> </a:t>
            </a:r>
            <a:r>
              <a:rPr lang="en-US" sz="1400" smtClean="0">
                <a:hlinkClick r:id="rId4" tooltip="Government of the United States"/>
              </a:rPr>
              <a:t>government</a:t>
            </a:r>
            <a:r>
              <a:rPr lang="en-US" sz="1400" smtClean="0"/>
              <a:t> </a:t>
            </a:r>
            <a:r>
              <a:rPr lang="en-US" sz="1400" smtClean="0">
                <a:hlinkClick r:id="rId5"/>
              </a:rPr>
              <a:t>computer security</a:t>
            </a:r>
            <a:r>
              <a:rPr lang="en-US" sz="1400" smtClean="0"/>
              <a:t> </a:t>
            </a:r>
            <a:r>
              <a:rPr lang="en-US" sz="1400" smtClean="0">
                <a:hlinkClick r:id="rId6" tooltip="Standardization"/>
              </a:rPr>
              <a:t>standard</a:t>
            </a:r>
            <a:r>
              <a:rPr lang="en-US" sz="1400" smtClean="0"/>
              <a:t> used to accredit </a:t>
            </a:r>
            <a:r>
              <a:rPr lang="en-US" sz="1400" smtClean="0">
                <a:hlinkClick r:id="rId7" tooltip="Cryptography"/>
              </a:rPr>
              <a:t>cryptographic</a:t>
            </a:r>
            <a:r>
              <a:rPr lang="en-US" sz="1400" smtClean="0"/>
              <a:t> modules. </a:t>
            </a:r>
          </a:p>
          <a:p>
            <a:pPr lvl="2">
              <a:spcBef>
                <a:spcPct val="0"/>
              </a:spcBef>
            </a:pPr>
            <a:r>
              <a:rPr lang="en-US" sz="1400" smtClean="0"/>
              <a:t>FIPS 140-2 defines four levels of security of which the HP LTO 5 drive supports level 1 for secure encryption key exchanges via the drive’s Ethernet connection:</a:t>
            </a:r>
            <a:endParaRPr lang="en-US" b="1" smtClean="0"/>
          </a:p>
          <a:p>
            <a:pPr lvl="3"/>
            <a:r>
              <a:rPr lang="en-US" sz="1200" smtClean="0"/>
              <a:t>Security Level 1 provides the lowest level of security. </a:t>
            </a:r>
          </a:p>
          <a:p>
            <a:pPr lvl="3"/>
            <a:r>
              <a:rPr lang="en-US" sz="1200" b="1" u="sng" smtClean="0"/>
              <a:t>Basic security requirements are specified for a cryptographic module</a:t>
            </a:r>
            <a:r>
              <a:rPr lang="en-US" sz="1200" smtClean="0"/>
              <a:t> (e.g., </a:t>
            </a:r>
            <a:r>
              <a:rPr lang="en-US" sz="1200" i="1" smtClean="0"/>
              <a:t>at least one Approved algorithm or Approved security function shall be used</a:t>
            </a:r>
            <a:r>
              <a:rPr lang="en-US" sz="1200" smtClean="0"/>
              <a:t>). </a:t>
            </a:r>
          </a:p>
          <a:p>
            <a:pPr lvl="1"/>
            <a:r>
              <a:rPr lang="en-US" sz="1600" b="1" smtClean="0">
                <a:solidFill>
                  <a:srgbClr val="37E56D"/>
                </a:solidFill>
              </a:rPr>
              <a:t>Already implemented for the i8.3 release</a:t>
            </a:r>
          </a:p>
          <a:p>
            <a:pPr lvl="1"/>
            <a:r>
              <a:rPr lang="en-US" sz="1600" b="1" smtClean="0"/>
              <a:t>Requires an EKM as well as an SNW license</a:t>
            </a:r>
          </a:p>
          <a:p>
            <a:pPr lvl="1"/>
            <a:r>
              <a:rPr lang="en-US" sz="1600" b="1" smtClean="0"/>
              <a:t>How is FIPS mode enabled for secure encryption key communication to HP LTO 5 FC drives?</a:t>
            </a:r>
          </a:p>
          <a:p>
            <a:pPr lvl="2"/>
            <a:r>
              <a:rPr lang="en-US" sz="1400" b="1" smtClean="0"/>
              <a:t>EKM license must be installed </a:t>
            </a:r>
          </a:p>
          <a:p>
            <a:pPr lvl="2"/>
            <a:r>
              <a:rPr lang="en-US" sz="1400" b="1" smtClean="0"/>
              <a:t>SNW license must be installed</a:t>
            </a:r>
          </a:p>
          <a:p>
            <a:pPr lvl="2"/>
            <a:r>
              <a:rPr lang="en-US" sz="1400" b="1" smtClean="0"/>
              <a:t>FIPS mode can be specified during the LME mode selection for a partition</a:t>
            </a:r>
          </a:p>
          <a:p>
            <a:pPr lvl="3"/>
            <a:r>
              <a:rPr lang="en-US" sz="1400" smtClean="0">
                <a:solidFill>
                  <a:srgbClr val="ED2748"/>
                </a:solidFill>
              </a:rPr>
              <a:t>Caution:</a:t>
            </a:r>
            <a:r>
              <a:rPr lang="en-US" sz="1400" smtClean="0"/>
              <a:t> </a:t>
            </a:r>
            <a:r>
              <a:rPr lang="en-US" sz="1400" i="1" smtClean="0"/>
              <a:t>If the required Ethernet Expansion blade or Ethernet connectivity fails and the attached tape drives have FIPS mode enabled, all encryption key requests on the attached tape drives will fail. These operations will NOT automatically continue over internal serial communication.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DE53E672-5ED5-4316-A41F-30E064D874DC}" type="slidenum">
              <a:rPr lang="en-US" sz="1400">
                <a:solidFill>
                  <a:srgbClr val="FFBA00"/>
                </a:solidFill>
                <a:cs typeface="+mn-cs"/>
              </a:rPr>
              <a:pPr>
                <a:defRPr/>
              </a:pPr>
              <a:t>66</a:t>
            </a:fld>
            <a:endParaRPr lang="en-US" sz="1200" dirty="0">
              <a:solidFill>
                <a:srgbClr val="FFBA00"/>
              </a:solidFill>
              <a:cs typeface="+mn-cs"/>
            </a:endParaRPr>
          </a:p>
        </p:txBody>
      </p:sp>
      <p:sp>
        <p:nvSpPr>
          <p:cNvPr id="96259" name="Rectangle 2"/>
          <p:cNvSpPr>
            <a:spLocks noGrp="1" noChangeArrowheads="1"/>
          </p:cNvSpPr>
          <p:nvPr>
            <p:ph type="title" idx="4294967295"/>
          </p:nvPr>
        </p:nvSpPr>
        <p:spPr/>
        <p:txBody>
          <a:bodyPr/>
          <a:lstStyle/>
          <a:p>
            <a:pPr eaLnBrk="1" hangingPunct="1"/>
            <a:r>
              <a:rPr lang="en-US" smtClean="0"/>
              <a:t>New Software Features</a:t>
            </a:r>
          </a:p>
        </p:txBody>
      </p:sp>
      <p:sp>
        <p:nvSpPr>
          <p:cNvPr id="96260" name="Rectangle 3"/>
          <p:cNvSpPr>
            <a:spLocks noGrp="1" noChangeArrowheads="1"/>
          </p:cNvSpPr>
          <p:nvPr>
            <p:ph type="body" idx="4294967295"/>
          </p:nvPr>
        </p:nvSpPr>
        <p:spPr/>
        <p:txBody>
          <a:bodyPr/>
          <a:lstStyle/>
          <a:p>
            <a:pPr eaLnBrk="1" hangingPunct="1"/>
            <a:r>
              <a:rPr lang="en-US" smtClean="0"/>
              <a:t>KMIP</a:t>
            </a:r>
          </a:p>
          <a:p>
            <a:pPr lvl="1" eaLnBrk="1" hangingPunct="1"/>
            <a:r>
              <a:rPr lang="en-US" smtClean="0"/>
              <a:t>Key Management Interoperability Protocol support for KMIP compliant Key managers</a:t>
            </a:r>
          </a:p>
          <a:p>
            <a:pPr lvl="1" eaLnBrk="1" hangingPunct="1"/>
            <a:r>
              <a:rPr lang="en-US" smtClean="0">
                <a:solidFill>
                  <a:srgbClr val="37E56D"/>
                </a:solidFill>
              </a:rPr>
              <a:t>Already released support with the i8.3 release</a:t>
            </a:r>
          </a:p>
          <a:p>
            <a:pPr lvl="1" eaLnBrk="1" hangingPunct="1"/>
            <a:r>
              <a:rPr lang="en-US" smtClean="0"/>
              <a:t>Library provides key management server type selection via the EKM configuration selection:</a:t>
            </a:r>
          </a:p>
          <a:p>
            <a:pPr lvl="2" eaLnBrk="1" hangingPunct="1"/>
            <a:r>
              <a:rPr lang="en-US" smtClean="0"/>
              <a:t>Q-EKM</a:t>
            </a:r>
          </a:p>
          <a:p>
            <a:pPr lvl="2" eaLnBrk="1" hangingPunct="1"/>
            <a:r>
              <a:rPr lang="en-US" smtClean="0"/>
              <a:t>SKM</a:t>
            </a:r>
          </a:p>
          <a:p>
            <a:pPr lvl="2" eaLnBrk="1" hangingPunct="1"/>
            <a:r>
              <a:rPr lang="en-US" smtClean="0"/>
              <a:t>RKM</a:t>
            </a:r>
          </a:p>
          <a:p>
            <a:pPr lvl="2" eaLnBrk="1" hangingPunct="1"/>
            <a:r>
              <a:rPr lang="en-US" smtClean="0"/>
              <a:t>KMIP Key Manager</a:t>
            </a:r>
          </a:p>
          <a:p>
            <a:pPr lvl="1" eaLnBrk="1" hangingPunct="1"/>
            <a:r>
              <a:rPr lang="en-US" smtClean="0"/>
              <a:t>Requires an EKM license</a:t>
            </a:r>
          </a:p>
          <a:p>
            <a:pPr lvl="1" eaLnBrk="1" hangingPunct="1"/>
            <a:r>
              <a:rPr lang="en-US" smtClean="0"/>
              <a:t>Requires at least two KMIP compliant key servers</a:t>
            </a:r>
          </a:p>
          <a:p>
            <a:pPr lvl="1" eaLnBrk="1" hangingPunct="1"/>
            <a:r>
              <a:rPr lang="en-US" smtClean="0"/>
              <a:t>Supports a cluster of up to 10 KMIP key servers</a:t>
            </a:r>
          </a:p>
          <a:p>
            <a:pPr lvl="2" eaLnBrk="1" hangingPunct="1"/>
            <a:r>
              <a:rPr lang="en-US" smtClean="0"/>
              <a:t>Connectivity warning ticket generated if automatic key Path Diagnostic Tests find less than two communicating key servers.</a:t>
            </a:r>
          </a:p>
          <a:p>
            <a:pPr lvl="1" eaLnBrk="1" hangingPunct="1"/>
            <a:r>
              <a:rPr lang="en-US" smtClean="0"/>
              <a:t>Current testing performed so far with SafeNet Key Management servers only</a:t>
            </a:r>
          </a:p>
          <a:p>
            <a:pPr lvl="1" eaLnBrk="1" hangingPunct="1"/>
            <a:endParaRPr lang="en-U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42279F0D-6117-44DF-A838-ED95F1C17FFB}" type="slidenum">
              <a:rPr lang="en-US" sz="1400">
                <a:solidFill>
                  <a:srgbClr val="FFBA00"/>
                </a:solidFill>
                <a:cs typeface="+mn-cs"/>
              </a:rPr>
              <a:pPr>
                <a:defRPr/>
              </a:pPr>
              <a:t>67</a:t>
            </a:fld>
            <a:endParaRPr lang="en-US" sz="1200" dirty="0">
              <a:solidFill>
                <a:srgbClr val="FFBA00"/>
              </a:solidFill>
              <a:cs typeface="+mn-cs"/>
            </a:endParaRPr>
          </a:p>
        </p:txBody>
      </p:sp>
      <p:sp>
        <p:nvSpPr>
          <p:cNvPr id="97283" name="Rectangle 2"/>
          <p:cNvSpPr>
            <a:spLocks noGrp="1" noChangeArrowheads="1"/>
          </p:cNvSpPr>
          <p:nvPr>
            <p:ph type="title" idx="4294967295"/>
          </p:nvPr>
        </p:nvSpPr>
        <p:spPr/>
        <p:txBody>
          <a:bodyPr/>
          <a:lstStyle/>
          <a:p>
            <a:pPr eaLnBrk="1" hangingPunct="1"/>
            <a:r>
              <a:rPr lang="en-US" smtClean="0"/>
              <a:t>New Software Features</a:t>
            </a:r>
          </a:p>
        </p:txBody>
      </p:sp>
      <p:sp>
        <p:nvSpPr>
          <p:cNvPr id="97284" name="Rectangle 3"/>
          <p:cNvSpPr>
            <a:spLocks noGrp="1" noChangeArrowheads="1"/>
          </p:cNvSpPr>
          <p:nvPr>
            <p:ph type="body" idx="4294967295"/>
          </p:nvPr>
        </p:nvSpPr>
        <p:spPr/>
        <p:txBody>
          <a:bodyPr/>
          <a:lstStyle/>
          <a:p>
            <a:pPr eaLnBrk="1" hangingPunct="1"/>
            <a:r>
              <a:rPr lang="en-US" smtClean="0"/>
              <a:t>Partition Utilization</a:t>
            </a:r>
          </a:p>
          <a:p>
            <a:pPr lvl="1" eaLnBrk="1" hangingPunct="1"/>
            <a:r>
              <a:rPr lang="en-US" smtClean="0"/>
              <a:t>The Partition Utilization feature is a statistical tracking feature that collects logical library partition resource use information to determine overall library slot and tape drive use. </a:t>
            </a:r>
          </a:p>
          <a:p>
            <a:pPr lvl="1" eaLnBrk="1" hangingPunct="1"/>
            <a:r>
              <a:rPr lang="en-US" smtClean="0">
                <a:solidFill>
                  <a:srgbClr val="37E56D"/>
                </a:solidFill>
              </a:rPr>
              <a:t>Already released support with the I8.3 release</a:t>
            </a:r>
            <a:endParaRPr lang="en-US" smtClean="0"/>
          </a:p>
          <a:p>
            <a:pPr lvl="1" eaLnBrk="1" hangingPunct="1"/>
            <a:r>
              <a:rPr lang="en-US" smtClean="0"/>
              <a:t>Partition specific resource use information provides the user with information to optimize resource assignments among host applications and partitions and allows for billing according to library resource use. </a:t>
            </a:r>
          </a:p>
          <a:p>
            <a:pPr lvl="2" eaLnBrk="1" hangingPunct="1"/>
            <a:r>
              <a:rPr lang="en-US" smtClean="0"/>
              <a:t>Sends reports with usage information on a monthly basis to configured e-mail address</a:t>
            </a:r>
          </a:p>
          <a:p>
            <a:pPr lvl="1" eaLnBrk="1" hangingPunct="1"/>
            <a:r>
              <a:rPr lang="en-US" smtClean="0"/>
              <a:t>Collects high water mark usage information for each partition for </a:t>
            </a:r>
          </a:p>
          <a:p>
            <a:pPr lvl="2" eaLnBrk="1" hangingPunct="1"/>
            <a:r>
              <a:rPr lang="en-US" smtClean="0"/>
              <a:t>Storage slot use,</a:t>
            </a:r>
          </a:p>
          <a:p>
            <a:pPr lvl="2" eaLnBrk="1" hangingPunct="1"/>
            <a:r>
              <a:rPr lang="en-US" smtClean="0"/>
              <a:t>Drive use, and</a:t>
            </a:r>
          </a:p>
          <a:p>
            <a:pPr lvl="2" eaLnBrk="1" hangingPunct="1"/>
            <a:r>
              <a:rPr lang="en-US" smtClean="0"/>
              <a:t>Media use.</a:t>
            </a:r>
          </a:p>
          <a:p>
            <a:pPr lvl="1" eaLnBrk="1" hangingPunct="1"/>
            <a:r>
              <a:rPr lang="en-US" smtClean="0"/>
              <a:t>Licensed with the Partition Utilization license</a:t>
            </a:r>
          </a:p>
          <a:p>
            <a:pPr lvl="1" eaLnBrk="1" hangingPunct="1"/>
            <a:r>
              <a:rPr lang="en-US" smtClean="0"/>
              <a:t>Installs maximum COD license and Partition license</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E776633D-F1D3-48C6-B829-726CDA862A26}" type="slidenum">
              <a:rPr lang="en-US" sz="1400">
                <a:solidFill>
                  <a:srgbClr val="FFBA00"/>
                </a:solidFill>
                <a:cs typeface="+mn-cs"/>
              </a:rPr>
              <a:pPr>
                <a:defRPr/>
              </a:pPr>
              <a:t>68</a:t>
            </a:fld>
            <a:endParaRPr lang="en-US" sz="1200" dirty="0">
              <a:solidFill>
                <a:srgbClr val="FFBA00"/>
              </a:solidFill>
              <a:cs typeface="+mn-cs"/>
            </a:endParaRPr>
          </a:p>
        </p:txBody>
      </p:sp>
      <p:sp>
        <p:nvSpPr>
          <p:cNvPr id="98307" name="Rectangle 2"/>
          <p:cNvSpPr>
            <a:spLocks noGrp="1" noChangeArrowheads="1"/>
          </p:cNvSpPr>
          <p:nvPr>
            <p:ph type="title" idx="4294967295"/>
          </p:nvPr>
        </p:nvSpPr>
        <p:spPr/>
        <p:txBody>
          <a:bodyPr/>
          <a:lstStyle/>
          <a:p>
            <a:pPr eaLnBrk="1" hangingPunct="1"/>
            <a:r>
              <a:rPr lang="en-US" smtClean="0"/>
              <a:t>SNW Wizard (i10)</a:t>
            </a:r>
          </a:p>
        </p:txBody>
      </p:sp>
      <p:sp>
        <p:nvSpPr>
          <p:cNvPr id="98308" name="Rectangle 3"/>
          <p:cNvSpPr>
            <a:spLocks noGrp="1" noChangeArrowheads="1"/>
          </p:cNvSpPr>
          <p:nvPr>
            <p:ph type="body" idx="4294967295"/>
          </p:nvPr>
        </p:nvSpPr>
        <p:spPr/>
        <p:txBody>
          <a:bodyPr/>
          <a:lstStyle/>
          <a:p>
            <a:pPr eaLnBrk="1" hangingPunct="1"/>
            <a:r>
              <a:rPr lang="en-US" smtClean="0"/>
              <a:t>General Information:</a:t>
            </a:r>
          </a:p>
          <a:p>
            <a:pPr lvl="1" eaLnBrk="1" hangingPunct="1"/>
            <a:r>
              <a:rPr lang="en-US" smtClean="0"/>
              <a:t>Storage Networking (SNW) is a licensable feature that allows you to take advantage of the control path failover, data path failover, and host access configuration features of 8 Gbps HP LTO-5 tape drives, without those drives being connected to a 4 Gbps Fibre Channel I/O blade.</a:t>
            </a:r>
          </a:p>
          <a:p>
            <a:pPr lvl="1" eaLnBrk="1" hangingPunct="1"/>
            <a:r>
              <a:rPr lang="en-US" smtClean="0"/>
              <a:t>Purpose of the wizard is to gather together in an organized method the</a:t>
            </a:r>
          </a:p>
          <a:p>
            <a:pPr lvl="2" eaLnBrk="1" hangingPunct="1"/>
            <a:r>
              <a:rPr lang="en-US" smtClean="0"/>
              <a:t>SNW licensing of drives</a:t>
            </a:r>
          </a:p>
          <a:p>
            <a:pPr lvl="2" eaLnBrk="1" hangingPunct="1"/>
            <a:r>
              <a:rPr lang="en-US" smtClean="0"/>
              <a:t>Configuration of CP/CPF </a:t>
            </a:r>
          </a:p>
          <a:p>
            <a:pPr lvl="2" eaLnBrk="1" hangingPunct="1"/>
            <a:r>
              <a:rPr lang="en-US" smtClean="0"/>
              <a:t>Configuration of DPF</a:t>
            </a:r>
          </a:p>
          <a:p>
            <a:pPr lvl="2" eaLnBrk="1" hangingPunct="1"/>
            <a:r>
              <a:rPr lang="en-US" smtClean="0"/>
              <a:t>Host Access (where it all comes together)</a:t>
            </a:r>
          </a:p>
          <a:p>
            <a:pPr lvl="1" eaLnBrk="1" hangingPunct="1"/>
            <a:r>
              <a:rPr lang="en-US" smtClean="0"/>
              <a:t>CP, CPF, DPF feature applies only to EEB attached HP LTO5 drives.</a:t>
            </a:r>
          </a:p>
          <a:p>
            <a:pPr lvl="1" eaLnBrk="1" hangingPunct="1"/>
            <a:r>
              <a:rPr lang="en-US" smtClean="0"/>
              <a:t>All FC IOB LUN mapping configuration methods remain as historically done.</a:t>
            </a:r>
          </a:p>
          <a:p>
            <a:pPr lvl="1" eaLnBrk="1" hangingPunct="1"/>
            <a:r>
              <a:rPr lang="en-US" smtClean="0"/>
              <a:t>All CPF and DPF drives must have SNW licenses to allow configuration.  CP does not require an SNW license.</a:t>
            </a:r>
          </a:p>
          <a:p>
            <a:pPr lvl="1" eaLnBrk="1" hangingPunct="1"/>
            <a:r>
              <a:rPr lang="en-US" smtClean="0"/>
              <a:t>Setup </a:t>
            </a:r>
            <a:r>
              <a:rPr lang="en-US" b="1" smtClean="0"/>
              <a:t>of all SNW Wizard features </a:t>
            </a:r>
            <a:r>
              <a:rPr lang="en-US" smtClean="0"/>
              <a:t>requires that one logs in as Administrator.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4E1D14EB-A60A-4611-A079-67E6DC0EB178}" type="slidenum">
              <a:rPr lang="en-US" sz="1400">
                <a:solidFill>
                  <a:srgbClr val="FFBA00"/>
                </a:solidFill>
                <a:cs typeface="+mn-cs"/>
              </a:rPr>
              <a:pPr>
                <a:defRPr/>
              </a:pPr>
              <a:t>69</a:t>
            </a:fld>
            <a:endParaRPr lang="en-US" sz="1200" dirty="0">
              <a:solidFill>
                <a:srgbClr val="FFBA00"/>
              </a:solidFill>
              <a:cs typeface="+mn-cs"/>
            </a:endParaRPr>
          </a:p>
        </p:txBody>
      </p:sp>
      <p:sp>
        <p:nvSpPr>
          <p:cNvPr id="99331" name="Rectangle 2"/>
          <p:cNvSpPr>
            <a:spLocks noGrp="1" noChangeArrowheads="1"/>
          </p:cNvSpPr>
          <p:nvPr>
            <p:ph type="title" idx="4294967295"/>
          </p:nvPr>
        </p:nvSpPr>
        <p:spPr/>
        <p:txBody>
          <a:bodyPr/>
          <a:lstStyle/>
          <a:p>
            <a:pPr eaLnBrk="1" hangingPunct="1"/>
            <a:r>
              <a:rPr lang="en-US" smtClean="0"/>
              <a:t>SNW Wizard (i10)</a:t>
            </a:r>
          </a:p>
        </p:txBody>
      </p:sp>
      <p:sp>
        <p:nvSpPr>
          <p:cNvPr id="99332" name="Rectangle 3"/>
          <p:cNvSpPr>
            <a:spLocks noGrp="1" noChangeArrowheads="1"/>
          </p:cNvSpPr>
          <p:nvPr>
            <p:ph type="body" idx="4294967295"/>
          </p:nvPr>
        </p:nvSpPr>
        <p:spPr/>
        <p:txBody>
          <a:bodyPr/>
          <a:lstStyle/>
          <a:p>
            <a:pPr eaLnBrk="1" hangingPunct="1"/>
            <a:r>
              <a:rPr lang="en-US" smtClean="0"/>
              <a:t>General Information:</a:t>
            </a:r>
          </a:p>
          <a:p>
            <a:pPr lvl="1" eaLnBrk="1" hangingPunct="1"/>
            <a:r>
              <a:rPr lang="en-US" smtClean="0"/>
              <a:t>Chapter 10 of the Scalar i6000 User’s Guide,</a:t>
            </a:r>
            <a:r>
              <a:rPr lang="en-US" b="1" smtClean="0"/>
              <a:t> 6-66879-02 Rev A</a:t>
            </a:r>
            <a:r>
              <a:rPr lang="en-US" smtClean="0"/>
              <a:t>, covers the SNW Wizard steps in detail.</a:t>
            </a:r>
          </a:p>
          <a:p>
            <a:pPr lvl="1"/>
            <a:r>
              <a:rPr lang="en-US" smtClean="0"/>
              <a:t>Accessed via the RUI or LUI by </a:t>
            </a:r>
            <a:r>
              <a:rPr lang="en-US" b="1" smtClean="0"/>
              <a:t>Setup &gt; Drives &gt; Access &gt; SNW Wizard</a:t>
            </a:r>
            <a:endParaRPr lang="en-US" smtClean="0"/>
          </a:p>
        </p:txBody>
      </p:sp>
      <p:pic>
        <p:nvPicPr>
          <p:cNvPr id="99333" name="Picture 2"/>
          <p:cNvPicPr>
            <a:picLocks noChangeAspect="1" noChangeArrowheads="1"/>
          </p:cNvPicPr>
          <p:nvPr/>
        </p:nvPicPr>
        <p:blipFill>
          <a:blip r:embed="rId2" cstate="print"/>
          <a:srcRect/>
          <a:stretch>
            <a:fillRect/>
          </a:stretch>
        </p:blipFill>
        <p:spPr bwMode="auto">
          <a:xfrm>
            <a:off x="990600" y="2514600"/>
            <a:ext cx="3762375" cy="273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idx="4294967295"/>
          </p:nvPr>
        </p:nvSpPr>
        <p:spPr/>
        <p:txBody>
          <a:bodyPr/>
          <a:lstStyle/>
          <a:p>
            <a:r>
              <a:rPr lang="en-US" smtClean="0"/>
              <a:t>Sales Results</a:t>
            </a:r>
          </a:p>
        </p:txBody>
      </p:sp>
      <p:sp>
        <p:nvSpPr>
          <p:cNvPr id="17410" name="Content Placeholder 2"/>
          <p:cNvSpPr>
            <a:spLocks noGrp="1"/>
          </p:cNvSpPr>
          <p:nvPr>
            <p:ph idx="4294967295"/>
          </p:nvPr>
        </p:nvSpPr>
        <p:spPr/>
        <p:txBody>
          <a:bodyPr/>
          <a:lstStyle/>
          <a:p>
            <a:r>
              <a:rPr lang="en-US" sz="2000" smtClean="0"/>
              <a:t>Dual Robot</a:t>
            </a:r>
          </a:p>
          <a:p>
            <a:pPr lvl="1"/>
            <a:r>
              <a:rPr lang="en-US" sz="1600" smtClean="0"/>
              <a:t>10 dual robot sales (9 customer orders)</a:t>
            </a:r>
          </a:p>
          <a:p>
            <a:pPr lvl="2"/>
            <a:r>
              <a:rPr lang="en-US" sz="1400" smtClean="0"/>
              <a:t>5 upgrade system and 5 new systems</a:t>
            </a:r>
          </a:p>
          <a:p>
            <a:pPr lvl="3"/>
            <a:r>
              <a:rPr lang="en-US" sz="1400" smtClean="0"/>
              <a:t>2 of the upgrade systems were new systems from a sales perspective</a:t>
            </a:r>
          </a:p>
          <a:p>
            <a:pPr lvl="2"/>
            <a:r>
              <a:rPr lang="en-US" sz="1400" smtClean="0"/>
              <a:t>1 in NA</a:t>
            </a:r>
          </a:p>
          <a:p>
            <a:pPr lvl="2"/>
            <a:r>
              <a:rPr lang="en-US" sz="1400" smtClean="0"/>
              <a:t>4 in EMEA</a:t>
            </a:r>
          </a:p>
          <a:p>
            <a:pPr lvl="2"/>
            <a:r>
              <a:rPr lang="en-US" sz="1400" smtClean="0"/>
              <a:t>2 in APAC (1 customer)</a:t>
            </a:r>
          </a:p>
          <a:p>
            <a:pPr lvl="2"/>
            <a:r>
              <a:rPr lang="en-US" sz="1400" smtClean="0"/>
              <a:t>3 in LA</a:t>
            </a:r>
          </a:p>
          <a:p>
            <a:pPr lvl="1"/>
            <a:r>
              <a:rPr lang="en-US" sz="1600" smtClean="0"/>
              <a:t>Expected 2 robots for spares (Unitech) and one system for Teradata</a:t>
            </a:r>
          </a:p>
          <a:p>
            <a:pPr lvl="1"/>
            <a:r>
              <a:rPr lang="en-US" sz="1600" smtClean="0"/>
              <a:t>$2.25M in DR revenue (includes all associated library revenue)</a:t>
            </a:r>
          </a:p>
          <a:p>
            <a:pPr>
              <a:spcBef>
                <a:spcPts val="1200"/>
              </a:spcBef>
            </a:pPr>
            <a:r>
              <a:rPr lang="en-US" sz="2000" smtClean="0"/>
              <a:t>Active Vault</a:t>
            </a:r>
          </a:p>
          <a:p>
            <a:pPr lvl="1"/>
            <a:r>
              <a:rPr lang="en-US" sz="1600" smtClean="0"/>
              <a:t>Two deals, both media companies in NA</a:t>
            </a:r>
          </a:p>
          <a:p>
            <a:pPr>
              <a:spcBef>
                <a:spcPts val="1200"/>
              </a:spcBef>
            </a:pPr>
            <a:r>
              <a:rPr lang="en-US" sz="2000" smtClean="0"/>
              <a:t>EDLM</a:t>
            </a:r>
          </a:p>
          <a:p>
            <a:pPr lvl="1"/>
            <a:r>
              <a:rPr lang="en-US" sz="1600" smtClean="0"/>
              <a:t>49 licensed sales</a:t>
            </a:r>
          </a:p>
          <a:p>
            <a:pPr lvl="2"/>
            <a:r>
              <a:rPr lang="en-US" sz="1400" smtClean="0"/>
              <a:t>26 in NA</a:t>
            </a:r>
          </a:p>
          <a:p>
            <a:pPr lvl="2"/>
            <a:r>
              <a:rPr lang="en-US" sz="1400" smtClean="0"/>
              <a:t>19 in EMEA</a:t>
            </a:r>
          </a:p>
          <a:p>
            <a:pPr lvl="2"/>
            <a:r>
              <a:rPr lang="en-US" sz="1400" smtClean="0"/>
              <a:t>4 in APAC</a:t>
            </a:r>
          </a:p>
        </p:txBody>
      </p:sp>
      <p:sp>
        <p:nvSpPr>
          <p:cNvPr id="17411" name="Footer Placeholder 3"/>
          <p:cNvSpPr txBox="1">
            <a:spLocks noGrp="1"/>
          </p:cNvSpPr>
          <p:nvPr/>
        </p:nvSpPr>
        <p:spPr bwMode="auto">
          <a:xfrm>
            <a:off x="3970338" y="6424613"/>
            <a:ext cx="3276600" cy="396875"/>
          </a:xfrm>
          <a:prstGeom prst="rect">
            <a:avLst/>
          </a:prstGeom>
          <a:noFill/>
          <a:ln w="9525">
            <a:noFill/>
            <a:miter lim="800000"/>
            <a:headEnd/>
            <a:tailEnd/>
          </a:ln>
        </p:spPr>
        <p:txBody>
          <a:bodyPr/>
          <a:lstStyle/>
          <a:p>
            <a:r>
              <a:rPr lang="en-US" sz="600">
                <a:solidFill>
                  <a:schemeClr val="bg1"/>
                </a:solidFill>
              </a:rPr>
              <a:t>© 2010 Quantum Corporation. Company Confidential. Forward-looking information is based upon multiple assumptions and uncertainties, does not necessarily represent the company’s outlook and is for planning purposes only.</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8BEBB240-A51B-400D-9415-A3B2EA4A88BF}" type="slidenum">
              <a:rPr lang="en-US" sz="1400">
                <a:solidFill>
                  <a:srgbClr val="FFBA00"/>
                </a:solidFill>
                <a:cs typeface="+mn-cs"/>
              </a:rPr>
              <a:pPr>
                <a:defRPr/>
              </a:pPr>
              <a:t>70</a:t>
            </a:fld>
            <a:endParaRPr lang="en-US" sz="1200" dirty="0">
              <a:solidFill>
                <a:srgbClr val="FFBA00"/>
              </a:solidFill>
              <a:cs typeface="+mn-cs"/>
            </a:endParaRPr>
          </a:p>
        </p:txBody>
      </p:sp>
      <p:sp>
        <p:nvSpPr>
          <p:cNvPr id="100355" name="Rectangle 2"/>
          <p:cNvSpPr>
            <a:spLocks noGrp="1" noChangeArrowheads="1"/>
          </p:cNvSpPr>
          <p:nvPr>
            <p:ph type="title" idx="4294967295"/>
          </p:nvPr>
        </p:nvSpPr>
        <p:spPr/>
        <p:txBody>
          <a:bodyPr/>
          <a:lstStyle/>
          <a:p>
            <a:pPr eaLnBrk="1" hangingPunct="1"/>
            <a:r>
              <a:rPr lang="en-US" smtClean="0"/>
              <a:t>SNW Wizard (i10)</a:t>
            </a:r>
          </a:p>
        </p:txBody>
      </p:sp>
      <p:sp>
        <p:nvSpPr>
          <p:cNvPr id="100356" name="Rectangle 3"/>
          <p:cNvSpPr>
            <a:spLocks noGrp="1" noChangeArrowheads="1"/>
          </p:cNvSpPr>
          <p:nvPr>
            <p:ph type="body" idx="4294967295"/>
          </p:nvPr>
        </p:nvSpPr>
        <p:spPr/>
        <p:txBody>
          <a:bodyPr/>
          <a:lstStyle/>
          <a:p>
            <a:pPr eaLnBrk="1" hangingPunct="1"/>
            <a:r>
              <a:rPr lang="en-US" smtClean="0"/>
              <a:t>Storage Network Drive Licenses</a:t>
            </a:r>
          </a:p>
          <a:p>
            <a:pPr lvl="1" eaLnBrk="1" hangingPunct="1"/>
            <a:r>
              <a:rPr lang="en-US" sz="1400" smtClean="0"/>
              <a:t>Before using a drive for any storage networking feature (SNW), you must assign it to the SNW license. </a:t>
            </a:r>
          </a:p>
          <a:p>
            <a:pPr lvl="1" eaLnBrk="1" hangingPunct="1"/>
            <a:r>
              <a:rPr lang="en-US" sz="1400" smtClean="0"/>
              <a:t>The SNW license covers a specific number of drives. </a:t>
            </a:r>
          </a:p>
          <a:p>
            <a:pPr lvl="1" eaLnBrk="1" hangingPunct="1"/>
            <a:r>
              <a:rPr lang="en-US" sz="1400" smtClean="0"/>
              <a:t>Any drive you use for an SNW feature consumes one license count. A drive consumes only one license count even if you use it for multiple SNW features.</a:t>
            </a:r>
          </a:p>
          <a:p>
            <a:pPr lvl="1" eaLnBrk="1" hangingPunct="1"/>
            <a:r>
              <a:rPr lang="en-US" sz="1400" smtClean="0"/>
              <a:t>Selection of </a:t>
            </a:r>
            <a:r>
              <a:rPr lang="en-US" sz="1400" b="1" smtClean="0"/>
              <a:t>Storage Networking Drive Licenses </a:t>
            </a:r>
            <a:r>
              <a:rPr lang="en-US" sz="1400" smtClean="0">
                <a:solidFill>
                  <a:schemeClr val="tx1"/>
                </a:solidFill>
              </a:rPr>
              <a:t>allows adding (by checking) or removing (by unchecking) drives from the SNW license.</a:t>
            </a:r>
          </a:p>
          <a:p>
            <a:pPr lvl="1" eaLnBrk="1" hangingPunct="1"/>
            <a:r>
              <a:rPr lang="en-US" sz="1400" b="1" smtClean="0">
                <a:solidFill>
                  <a:schemeClr val="tx1"/>
                </a:solidFill>
              </a:rPr>
              <a:t>Once a license is applied to a drive, the access is restricted</a:t>
            </a:r>
            <a:r>
              <a:rPr lang="en-US" sz="1400" smtClean="0">
                <a:solidFill>
                  <a:schemeClr val="tx1"/>
                </a:solidFill>
              </a:rPr>
              <a:t>, i.e. the host will no longer be able to ‘see’ the drive.</a:t>
            </a:r>
          </a:p>
          <a:p>
            <a:pPr lvl="1" eaLnBrk="1" hangingPunct="1"/>
            <a:endParaRPr lang="en-US" smtClean="0"/>
          </a:p>
        </p:txBody>
      </p:sp>
      <p:pic>
        <p:nvPicPr>
          <p:cNvPr id="100357" name="Picture 7" descr="snwlic.jpg"/>
          <p:cNvPicPr>
            <a:picLocks noChangeAspect="1"/>
          </p:cNvPicPr>
          <p:nvPr/>
        </p:nvPicPr>
        <p:blipFill>
          <a:blip r:embed="rId2" cstate="print"/>
          <a:srcRect/>
          <a:stretch>
            <a:fillRect/>
          </a:stretch>
        </p:blipFill>
        <p:spPr bwMode="auto">
          <a:xfrm>
            <a:off x="1143000" y="3581400"/>
            <a:ext cx="4314825" cy="253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06234DEA-B3D3-426B-A49A-684DDD3555C3}" type="slidenum">
              <a:rPr lang="en-US" sz="1400">
                <a:solidFill>
                  <a:srgbClr val="FFBA00"/>
                </a:solidFill>
                <a:cs typeface="+mn-cs"/>
              </a:rPr>
              <a:pPr>
                <a:defRPr/>
              </a:pPr>
              <a:t>71</a:t>
            </a:fld>
            <a:endParaRPr lang="en-US" sz="1200" dirty="0">
              <a:solidFill>
                <a:srgbClr val="FFBA00"/>
              </a:solidFill>
              <a:cs typeface="+mn-cs"/>
            </a:endParaRPr>
          </a:p>
        </p:txBody>
      </p:sp>
      <p:sp>
        <p:nvSpPr>
          <p:cNvPr id="101379" name="Rectangle 2"/>
          <p:cNvSpPr>
            <a:spLocks noGrp="1" noChangeArrowheads="1"/>
          </p:cNvSpPr>
          <p:nvPr>
            <p:ph type="title" idx="4294967295"/>
          </p:nvPr>
        </p:nvSpPr>
        <p:spPr/>
        <p:txBody>
          <a:bodyPr/>
          <a:lstStyle/>
          <a:p>
            <a:pPr eaLnBrk="1" hangingPunct="1"/>
            <a:r>
              <a:rPr lang="en-US" smtClean="0"/>
              <a:t>SNW Wizard (i10)</a:t>
            </a:r>
          </a:p>
        </p:txBody>
      </p:sp>
      <p:sp>
        <p:nvSpPr>
          <p:cNvPr id="101380" name="Rectangle 3"/>
          <p:cNvSpPr>
            <a:spLocks noGrp="1" noChangeArrowheads="1"/>
          </p:cNvSpPr>
          <p:nvPr>
            <p:ph type="body" idx="4294967295"/>
          </p:nvPr>
        </p:nvSpPr>
        <p:spPr/>
        <p:txBody>
          <a:bodyPr/>
          <a:lstStyle/>
          <a:p>
            <a:pPr eaLnBrk="1" hangingPunct="1"/>
            <a:r>
              <a:rPr lang="en-US" smtClean="0"/>
              <a:t>NPIV Capable Switches Important</a:t>
            </a:r>
          </a:p>
          <a:p>
            <a:pPr lvl="1" eaLnBrk="1" hangingPunct="1"/>
            <a:r>
              <a:rPr lang="en-US" sz="1400" smtClean="0"/>
              <a:t>For CP, CPF, DPF, NPIV switches are needed.</a:t>
            </a:r>
          </a:p>
          <a:p>
            <a:pPr lvl="1" eaLnBrk="1" hangingPunct="1"/>
            <a:r>
              <a:rPr lang="en-US" sz="1400" b="1" smtClean="0"/>
              <a:t>N_Port ID Virtualization</a:t>
            </a:r>
            <a:r>
              <a:rPr lang="en-US" sz="1400" smtClean="0"/>
              <a:t> or </a:t>
            </a:r>
            <a:r>
              <a:rPr lang="en-US" sz="1400" b="1" smtClean="0"/>
              <a:t>NPIV</a:t>
            </a:r>
            <a:r>
              <a:rPr lang="en-US" sz="1400" smtClean="0"/>
              <a:t> is a </a:t>
            </a:r>
            <a:r>
              <a:rPr lang="en-US" sz="1400" smtClean="0">
                <a:hlinkClick r:id="rId2" action="ppaction://hlinkfile" tooltip="Fibre Channel"/>
              </a:rPr>
              <a:t>Fibre Channel</a:t>
            </a:r>
            <a:r>
              <a:rPr lang="en-US" sz="1400" smtClean="0"/>
              <a:t> facility allowing multiple </a:t>
            </a:r>
            <a:r>
              <a:rPr lang="en-US" sz="1400" smtClean="0">
                <a:hlinkClick r:id="rId2" action="ppaction://hlinkfile" tooltip="Fibre Channel"/>
              </a:rPr>
              <a:t>N_Port</a:t>
            </a:r>
            <a:r>
              <a:rPr lang="en-US" sz="1400" smtClean="0"/>
              <a:t> IDs to share a single physical N_Port. This allows multiple Fibre Channel initiators to occupy a single physical port, easing hardware requirements in </a:t>
            </a:r>
            <a:r>
              <a:rPr lang="en-US" sz="1400" smtClean="0">
                <a:hlinkClick r:id="rId3" action="ppaction://hlinkfile" tooltip="Storage Area Network"/>
              </a:rPr>
              <a:t>Storage Area Network</a:t>
            </a:r>
            <a:r>
              <a:rPr lang="en-US" sz="1400" smtClean="0"/>
              <a:t> design, especially where </a:t>
            </a:r>
            <a:r>
              <a:rPr lang="en-US" sz="1400" smtClean="0">
                <a:hlinkClick r:id="rId4" action="ppaction://hlinkfile" tooltip="VSAN"/>
              </a:rPr>
              <a:t>virtual SANs</a:t>
            </a:r>
            <a:r>
              <a:rPr lang="en-US" sz="1400" smtClean="0"/>
              <a:t> are called for. NPIV is defined by the </a:t>
            </a:r>
            <a:r>
              <a:rPr lang="en-US" sz="1400" smtClean="0">
                <a:hlinkClick r:id="rId5" action="ppaction://hlinkfile" tooltip="Technical Committee T11"/>
              </a:rPr>
              <a:t>Technical Committee T11</a:t>
            </a:r>
            <a:r>
              <a:rPr lang="en-US" sz="1400" smtClean="0"/>
              <a:t> in the Fibre Channel - Link Services (FC-LS) specification.</a:t>
            </a:r>
          </a:p>
          <a:p>
            <a:pPr lvl="1" eaLnBrk="1" hangingPunct="1"/>
            <a:endParaRPr lang="en-US"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64F5E721-AE4D-48B4-9362-A5501AB359CB}" type="slidenum">
              <a:rPr lang="en-US" sz="1400">
                <a:solidFill>
                  <a:srgbClr val="FFBA00"/>
                </a:solidFill>
                <a:cs typeface="+mn-cs"/>
              </a:rPr>
              <a:pPr>
                <a:defRPr/>
              </a:pPr>
              <a:t>72</a:t>
            </a:fld>
            <a:endParaRPr lang="en-US" sz="1200" dirty="0">
              <a:solidFill>
                <a:srgbClr val="FFBA00"/>
              </a:solidFill>
              <a:cs typeface="+mn-cs"/>
            </a:endParaRPr>
          </a:p>
        </p:txBody>
      </p:sp>
      <p:sp>
        <p:nvSpPr>
          <p:cNvPr id="102403" name="Rectangle 2"/>
          <p:cNvSpPr>
            <a:spLocks noGrp="1" noChangeArrowheads="1"/>
          </p:cNvSpPr>
          <p:nvPr>
            <p:ph type="title" idx="4294967295"/>
          </p:nvPr>
        </p:nvSpPr>
        <p:spPr/>
        <p:txBody>
          <a:bodyPr/>
          <a:lstStyle/>
          <a:p>
            <a:pPr eaLnBrk="1" hangingPunct="1"/>
            <a:r>
              <a:rPr lang="en-US" smtClean="0"/>
              <a:t>SNW Wizard (i10)</a:t>
            </a:r>
          </a:p>
        </p:txBody>
      </p:sp>
      <p:sp>
        <p:nvSpPr>
          <p:cNvPr id="102404" name="Rectangle 3"/>
          <p:cNvSpPr>
            <a:spLocks noGrp="1" noChangeArrowheads="1"/>
          </p:cNvSpPr>
          <p:nvPr>
            <p:ph type="body" idx="4294967295"/>
          </p:nvPr>
        </p:nvSpPr>
        <p:spPr/>
        <p:txBody>
          <a:bodyPr/>
          <a:lstStyle/>
          <a:p>
            <a:pPr eaLnBrk="1" hangingPunct="1"/>
            <a:r>
              <a:rPr lang="en-US" smtClean="0"/>
              <a:t>Control Path</a:t>
            </a:r>
          </a:p>
          <a:p>
            <a:pPr lvl="1" eaLnBrk="1" hangingPunct="1"/>
            <a:r>
              <a:rPr lang="en-US" sz="1600" smtClean="0"/>
              <a:t>Support for configuring HP LTO-5 SNW licensed drives for control path failover. When control path failover is used, one drive is assigned as the primary control path and another drive as the control path failover (secondary) drive. The control path failover drive is used whenever the primary control path drive fails, becomes inoperable, or loses connectivity. </a:t>
            </a:r>
          </a:p>
          <a:p>
            <a:pPr lvl="1"/>
            <a:r>
              <a:rPr lang="en-US" sz="1600" smtClean="0"/>
              <a:t>Functionality exists to manually “failover” and “failback” among the configured control path drives to allow control path and drive diagnostics.</a:t>
            </a:r>
          </a:p>
          <a:p>
            <a:pPr lvl="1" eaLnBrk="1" hangingPunct="1"/>
            <a:r>
              <a:rPr lang="en-US" sz="1600" smtClean="0"/>
              <a:t>The control path drive and control path failover settings are configured on the same screen. You do not need an SNW license to configure a drive as a control path but you do need an SNW license to configure CPF.</a:t>
            </a:r>
          </a:p>
          <a:p>
            <a:pPr lvl="1" eaLnBrk="1" hangingPunct="1"/>
            <a:r>
              <a:rPr lang="en-US" sz="1600" smtClean="0"/>
              <a:t>In addition to previously stated requirements, the following are also needed:</a:t>
            </a:r>
          </a:p>
          <a:p>
            <a:pPr lvl="2" eaLnBrk="1" hangingPunct="1"/>
            <a:r>
              <a:rPr lang="en-US" smtClean="0"/>
              <a:t>The tape drives must be connected to an Ethernet Expansion blade.</a:t>
            </a:r>
          </a:p>
          <a:p>
            <a:pPr lvl="2" eaLnBrk="1" hangingPunct="1"/>
            <a:r>
              <a:rPr lang="en-US" smtClean="0"/>
              <a:t>The tape drives must be connected to the same NPIV switch. </a:t>
            </a:r>
          </a:p>
          <a:p>
            <a:pPr lvl="2" eaLnBrk="1" hangingPunct="1"/>
            <a:r>
              <a:rPr lang="en-US" smtClean="0"/>
              <a:t>The tape drives must NOT be connected to an FC I/O blade.</a:t>
            </a:r>
          </a:p>
          <a:p>
            <a:pPr lvl="2" eaLnBrk="1" hangingPunct="1"/>
            <a:r>
              <a:rPr lang="en-US" smtClean="0"/>
              <a:t>The tape drive topology must be sent to Point to Point (see </a:t>
            </a:r>
            <a:r>
              <a:rPr lang="en-US" u="sng" smtClean="0"/>
              <a:t>Configuring Fibre Channel Drive Speed, Topology, and Loop ID on page 195 of Users Guide).</a:t>
            </a:r>
            <a:endParaRPr lang="en-US"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78A66920-F29C-4EC1-BFB2-C04759A74179}" type="slidenum">
              <a:rPr lang="en-US" sz="1400">
                <a:solidFill>
                  <a:srgbClr val="FFBA00"/>
                </a:solidFill>
                <a:cs typeface="+mn-cs"/>
              </a:rPr>
              <a:pPr>
                <a:defRPr/>
              </a:pPr>
              <a:t>73</a:t>
            </a:fld>
            <a:endParaRPr lang="en-US" sz="1200" dirty="0">
              <a:solidFill>
                <a:srgbClr val="FFBA00"/>
              </a:solidFill>
              <a:cs typeface="+mn-cs"/>
            </a:endParaRPr>
          </a:p>
        </p:txBody>
      </p:sp>
      <p:sp>
        <p:nvSpPr>
          <p:cNvPr id="103427" name="Rectangle 2"/>
          <p:cNvSpPr>
            <a:spLocks noGrp="1" noChangeArrowheads="1"/>
          </p:cNvSpPr>
          <p:nvPr>
            <p:ph type="title" idx="4294967295"/>
          </p:nvPr>
        </p:nvSpPr>
        <p:spPr/>
        <p:txBody>
          <a:bodyPr/>
          <a:lstStyle/>
          <a:p>
            <a:pPr eaLnBrk="1" hangingPunct="1"/>
            <a:r>
              <a:rPr lang="en-US" smtClean="0"/>
              <a:t>SNW Wizard (i10)</a:t>
            </a:r>
          </a:p>
        </p:txBody>
      </p:sp>
      <p:sp>
        <p:nvSpPr>
          <p:cNvPr id="103428" name="Rectangle 3"/>
          <p:cNvSpPr>
            <a:spLocks noGrp="1" noChangeArrowheads="1"/>
          </p:cNvSpPr>
          <p:nvPr>
            <p:ph type="body" idx="4294967295"/>
          </p:nvPr>
        </p:nvSpPr>
        <p:spPr/>
        <p:txBody>
          <a:bodyPr/>
          <a:lstStyle/>
          <a:p>
            <a:pPr eaLnBrk="1" hangingPunct="1"/>
            <a:r>
              <a:rPr lang="en-US" smtClean="0"/>
              <a:t>Control Path</a:t>
            </a:r>
          </a:p>
          <a:p>
            <a:pPr lvl="1" eaLnBrk="1" hangingPunct="1"/>
            <a:r>
              <a:rPr lang="en-US" sz="1600" smtClean="0"/>
              <a:t>Select </a:t>
            </a:r>
            <a:r>
              <a:rPr lang="en-US" sz="1600" b="1" smtClean="0"/>
              <a:t>Control Path </a:t>
            </a:r>
            <a:r>
              <a:rPr lang="en-US" sz="1600" smtClean="0"/>
              <a:t>option of the SNW Wizard.</a:t>
            </a:r>
          </a:p>
          <a:p>
            <a:pPr lvl="1" eaLnBrk="1" hangingPunct="1"/>
            <a:r>
              <a:rPr lang="en-US" sz="1600" smtClean="0"/>
              <a:t>The Storage Networking Partitions dialog box appears, displaying all partitions that contain drives eligible to be a control path (HP LTO-5 FC drives connected to an Ethernet Expansion blade). </a:t>
            </a:r>
          </a:p>
          <a:p>
            <a:pPr lvl="1" eaLnBrk="1" hangingPunct="1"/>
            <a:endParaRPr lang="en-US" sz="1600" smtClean="0"/>
          </a:p>
        </p:txBody>
      </p:sp>
      <p:pic>
        <p:nvPicPr>
          <p:cNvPr id="103429" name="Picture 5" descr="snwcpf1.jpg"/>
          <p:cNvPicPr>
            <a:picLocks noChangeAspect="1"/>
          </p:cNvPicPr>
          <p:nvPr/>
        </p:nvPicPr>
        <p:blipFill>
          <a:blip r:embed="rId2" cstate="print"/>
          <a:srcRect/>
          <a:stretch>
            <a:fillRect/>
          </a:stretch>
        </p:blipFill>
        <p:spPr bwMode="auto">
          <a:xfrm>
            <a:off x="1143000" y="2819400"/>
            <a:ext cx="3729038" cy="2919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FE37E876-70FD-4235-B1FA-3FB1CEE49876}" type="slidenum">
              <a:rPr lang="en-US" sz="1400">
                <a:solidFill>
                  <a:srgbClr val="FFBA00"/>
                </a:solidFill>
                <a:cs typeface="+mn-cs"/>
              </a:rPr>
              <a:pPr>
                <a:defRPr/>
              </a:pPr>
              <a:t>74</a:t>
            </a:fld>
            <a:endParaRPr lang="en-US" sz="1200" dirty="0">
              <a:solidFill>
                <a:srgbClr val="FFBA00"/>
              </a:solidFill>
              <a:cs typeface="+mn-cs"/>
            </a:endParaRPr>
          </a:p>
        </p:txBody>
      </p:sp>
      <p:sp>
        <p:nvSpPr>
          <p:cNvPr id="104451" name="Rectangle 2"/>
          <p:cNvSpPr>
            <a:spLocks noGrp="1" noChangeArrowheads="1"/>
          </p:cNvSpPr>
          <p:nvPr>
            <p:ph type="title" idx="4294967295"/>
          </p:nvPr>
        </p:nvSpPr>
        <p:spPr/>
        <p:txBody>
          <a:bodyPr/>
          <a:lstStyle/>
          <a:p>
            <a:pPr eaLnBrk="1" hangingPunct="1"/>
            <a:r>
              <a:rPr lang="en-US" smtClean="0"/>
              <a:t>SNW Wizard (i10)</a:t>
            </a:r>
          </a:p>
        </p:txBody>
      </p:sp>
      <p:sp>
        <p:nvSpPr>
          <p:cNvPr id="104452" name="Rectangle 3"/>
          <p:cNvSpPr>
            <a:spLocks noGrp="1" noChangeArrowheads="1"/>
          </p:cNvSpPr>
          <p:nvPr>
            <p:ph type="body" idx="4294967295"/>
          </p:nvPr>
        </p:nvSpPr>
        <p:spPr/>
        <p:txBody>
          <a:bodyPr/>
          <a:lstStyle/>
          <a:p>
            <a:pPr eaLnBrk="1" hangingPunct="1"/>
            <a:r>
              <a:rPr lang="en-US" smtClean="0"/>
              <a:t>Control Path</a:t>
            </a:r>
          </a:p>
          <a:p>
            <a:pPr lvl="1" eaLnBrk="1" hangingPunct="1"/>
            <a:r>
              <a:rPr lang="en-US" sz="1600" smtClean="0"/>
              <a:t>Select a partition and the </a:t>
            </a:r>
            <a:r>
              <a:rPr lang="en-US" sz="1600" b="1" smtClean="0"/>
              <a:t>Control Path </a:t>
            </a:r>
            <a:r>
              <a:rPr lang="en-US" sz="1600" smtClean="0"/>
              <a:t>dialog will appear.</a:t>
            </a:r>
          </a:p>
          <a:p>
            <a:pPr lvl="1" eaLnBrk="1" hangingPunct="1"/>
            <a:endParaRPr lang="en-US" smtClean="0"/>
          </a:p>
          <a:p>
            <a:pPr lvl="1" eaLnBrk="1" hangingPunct="1"/>
            <a:endParaRPr lang="en-US" smtClean="0"/>
          </a:p>
          <a:p>
            <a:pPr lvl="1" eaLnBrk="1" hangingPunct="1"/>
            <a:endParaRPr lang="en-US" smtClean="0"/>
          </a:p>
          <a:p>
            <a:pPr lvl="1" eaLnBrk="1" hangingPunct="1"/>
            <a:endParaRPr lang="en-US" smtClean="0"/>
          </a:p>
          <a:p>
            <a:pPr lvl="1" eaLnBrk="1" hangingPunct="1"/>
            <a:endParaRPr lang="en-US" smtClean="0"/>
          </a:p>
          <a:p>
            <a:pPr lvl="1" eaLnBrk="1" hangingPunct="1"/>
            <a:endParaRPr lang="en-US" smtClean="0"/>
          </a:p>
          <a:p>
            <a:pPr lvl="1" eaLnBrk="1" hangingPunct="1"/>
            <a:endParaRPr lang="en-US" smtClean="0"/>
          </a:p>
          <a:p>
            <a:pPr lvl="1" eaLnBrk="1" hangingPunct="1"/>
            <a:endParaRPr lang="en-US" smtClean="0"/>
          </a:p>
          <a:p>
            <a:pPr lvl="1" eaLnBrk="1" hangingPunct="1"/>
            <a:endParaRPr lang="en-US" smtClean="0"/>
          </a:p>
          <a:p>
            <a:pPr lvl="1" eaLnBrk="1" hangingPunct="1"/>
            <a:endParaRPr lang="en-US" smtClean="0"/>
          </a:p>
          <a:p>
            <a:pPr lvl="1" eaLnBrk="1" hangingPunct="1"/>
            <a:endParaRPr lang="en-US" smtClean="0"/>
          </a:p>
          <a:p>
            <a:pPr lvl="1" eaLnBrk="1" hangingPunct="1"/>
            <a:r>
              <a:rPr lang="en-US" sz="1600" smtClean="0"/>
              <a:t>If there is need(test that failover is setup correctly) to do a manual failover(failback) then this can be selected by the button at the bottom of the screen.</a:t>
            </a:r>
          </a:p>
          <a:p>
            <a:pPr lvl="1" eaLnBrk="1" hangingPunct="1"/>
            <a:endParaRPr lang="en-US" smtClean="0"/>
          </a:p>
        </p:txBody>
      </p:sp>
      <p:pic>
        <p:nvPicPr>
          <p:cNvPr id="104453" name="Picture 2"/>
          <p:cNvPicPr>
            <a:picLocks noChangeAspect="1" noChangeArrowheads="1"/>
          </p:cNvPicPr>
          <p:nvPr/>
        </p:nvPicPr>
        <p:blipFill>
          <a:blip r:embed="rId2" cstate="print"/>
          <a:srcRect/>
          <a:stretch>
            <a:fillRect/>
          </a:stretch>
        </p:blipFill>
        <p:spPr bwMode="auto">
          <a:xfrm>
            <a:off x="990600" y="1828800"/>
            <a:ext cx="3968750" cy="329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0CA3E505-71AD-4616-9F69-B591C2E4450D}" type="slidenum">
              <a:rPr lang="en-US" sz="1400">
                <a:solidFill>
                  <a:srgbClr val="FFBA00"/>
                </a:solidFill>
                <a:cs typeface="+mn-cs"/>
              </a:rPr>
              <a:pPr>
                <a:defRPr/>
              </a:pPr>
              <a:t>75</a:t>
            </a:fld>
            <a:endParaRPr lang="en-US" sz="1200" dirty="0">
              <a:solidFill>
                <a:srgbClr val="FFBA00"/>
              </a:solidFill>
              <a:cs typeface="+mn-cs"/>
            </a:endParaRPr>
          </a:p>
        </p:txBody>
      </p:sp>
      <p:sp>
        <p:nvSpPr>
          <p:cNvPr id="105475" name="Rectangle 2"/>
          <p:cNvSpPr>
            <a:spLocks noGrp="1" noChangeArrowheads="1"/>
          </p:cNvSpPr>
          <p:nvPr>
            <p:ph type="title" idx="4294967295"/>
          </p:nvPr>
        </p:nvSpPr>
        <p:spPr/>
        <p:txBody>
          <a:bodyPr/>
          <a:lstStyle/>
          <a:p>
            <a:pPr eaLnBrk="1" hangingPunct="1"/>
            <a:r>
              <a:rPr lang="en-US" smtClean="0"/>
              <a:t>SNW Wizard (i10)</a:t>
            </a:r>
          </a:p>
        </p:txBody>
      </p:sp>
      <p:sp>
        <p:nvSpPr>
          <p:cNvPr id="105476" name="Rectangle 3"/>
          <p:cNvSpPr>
            <a:spLocks noGrp="1" noChangeArrowheads="1"/>
          </p:cNvSpPr>
          <p:nvPr>
            <p:ph type="body" idx="4294967295"/>
          </p:nvPr>
        </p:nvSpPr>
        <p:spPr/>
        <p:txBody>
          <a:bodyPr/>
          <a:lstStyle/>
          <a:p>
            <a:pPr eaLnBrk="1" hangingPunct="1"/>
            <a:r>
              <a:rPr lang="en-US" smtClean="0"/>
              <a:t>Data Path Failover (DPF)</a:t>
            </a:r>
            <a:endParaRPr lang="en-US" sz="1600" smtClean="0"/>
          </a:p>
          <a:p>
            <a:pPr lvl="1"/>
            <a:r>
              <a:rPr lang="en-US" sz="1600" smtClean="0"/>
              <a:t>DPF allows redundancy on the data path to a drive via the two physical ports of the drive.</a:t>
            </a:r>
          </a:p>
          <a:p>
            <a:pPr lvl="1"/>
            <a:r>
              <a:rPr lang="en-US" sz="1600" smtClean="0"/>
              <a:t>The HP LTO-5 Fibre Channel tape drives have two Fibre Channel ports. If you enable Data Path Failover on the tape drive, one port is used as the “active port” for data transmission, and the other port stands by for use if the active port fails. </a:t>
            </a:r>
          </a:p>
          <a:p>
            <a:pPr lvl="1" eaLnBrk="1" hangingPunct="1"/>
            <a:r>
              <a:rPr lang="en-US" sz="1600" smtClean="0"/>
              <a:t>A tape drive can be configured for both data path failover and control path failover. If both are configured, the control path will not fail over to another tape drive unless both ports on the control path tape drive fail.</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BB2E2BE1-0439-40C1-87D4-B447CCD0725D}" type="slidenum">
              <a:rPr lang="en-US" sz="1400">
                <a:solidFill>
                  <a:srgbClr val="FFBA00"/>
                </a:solidFill>
                <a:cs typeface="+mn-cs"/>
              </a:rPr>
              <a:pPr>
                <a:defRPr/>
              </a:pPr>
              <a:t>76</a:t>
            </a:fld>
            <a:endParaRPr lang="en-US" sz="1200" dirty="0">
              <a:solidFill>
                <a:srgbClr val="FFBA00"/>
              </a:solidFill>
              <a:cs typeface="+mn-cs"/>
            </a:endParaRPr>
          </a:p>
        </p:txBody>
      </p:sp>
      <p:sp>
        <p:nvSpPr>
          <p:cNvPr id="106499" name="Rectangle 2"/>
          <p:cNvSpPr>
            <a:spLocks noGrp="1" noChangeArrowheads="1"/>
          </p:cNvSpPr>
          <p:nvPr>
            <p:ph type="title" idx="4294967295"/>
          </p:nvPr>
        </p:nvSpPr>
        <p:spPr/>
        <p:txBody>
          <a:bodyPr/>
          <a:lstStyle/>
          <a:p>
            <a:pPr eaLnBrk="1" hangingPunct="1"/>
            <a:r>
              <a:rPr lang="en-US" smtClean="0"/>
              <a:t>SNW Wizard (i10)</a:t>
            </a:r>
          </a:p>
        </p:txBody>
      </p:sp>
      <p:sp>
        <p:nvSpPr>
          <p:cNvPr id="106500" name="Rectangle 3"/>
          <p:cNvSpPr>
            <a:spLocks noGrp="1" noChangeArrowheads="1"/>
          </p:cNvSpPr>
          <p:nvPr>
            <p:ph type="body" idx="4294967295"/>
          </p:nvPr>
        </p:nvSpPr>
        <p:spPr/>
        <p:txBody>
          <a:bodyPr/>
          <a:lstStyle/>
          <a:p>
            <a:pPr eaLnBrk="1" hangingPunct="1"/>
            <a:r>
              <a:rPr lang="en-US" smtClean="0"/>
              <a:t>Data Path Failover (DPF)</a:t>
            </a:r>
          </a:p>
          <a:p>
            <a:pPr lvl="1" eaLnBrk="1" hangingPunct="1"/>
            <a:r>
              <a:rPr lang="en-US" sz="1600" smtClean="0"/>
              <a:t>To configure a tape drive for data path failover, you need the following:</a:t>
            </a:r>
          </a:p>
          <a:p>
            <a:pPr lvl="2" eaLnBrk="1" hangingPunct="1"/>
            <a:r>
              <a:rPr lang="en-US" smtClean="0"/>
              <a:t>The library must have a Storage Networking license installed.</a:t>
            </a:r>
          </a:p>
          <a:p>
            <a:pPr lvl="2" eaLnBrk="1" hangingPunct="1"/>
            <a:r>
              <a:rPr lang="en-US" smtClean="0"/>
              <a:t>The tape drive to be configured for data path failover must be licensed for storage networking (previous discussion, User’s Guide Chap 10)</a:t>
            </a:r>
            <a:r>
              <a:rPr lang="en-US" u="sng" smtClean="0"/>
              <a:t> </a:t>
            </a:r>
          </a:p>
          <a:p>
            <a:pPr lvl="2" eaLnBrk="1" hangingPunct="1"/>
            <a:r>
              <a:rPr lang="en-US" smtClean="0"/>
              <a:t>The tape drive must be an HP LTO-5 Fibre Channel tape drive(has 2 physical ports).</a:t>
            </a:r>
          </a:p>
          <a:p>
            <a:pPr lvl="2" eaLnBrk="1" hangingPunct="1"/>
            <a:r>
              <a:rPr lang="en-US" smtClean="0"/>
              <a:t>The tape drive must be connected to an Ethernet Expansion Blade (EEB) via an Ethernet cable.</a:t>
            </a:r>
          </a:p>
          <a:p>
            <a:pPr lvl="2" eaLnBrk="1" hangingPunct="1"/>
            <a:r>
              <a:rPr lang="en-US" smtClean="0"/>
              <a:t>Both FC ports on the tape drive must be connected to an NPIV-supported switch. Neither tape drive port may be connected to a host or Fibre Channel I/O blade.</a:t>
            </a:r>
          </a:p>
          <a:p>
            <a:pPr lvl="2" eaLnBrk="1" hangingPunct="1"/>
            <a:r>
              <a:rPr lang="en-US" smtClean="0"/>
              <a:t>The tape drive topology settings must be set to Point to Point (see </a:t>
            </a:r>
            <a:r>
              <a:rPr lang="en-US" u="sng" smtClean="0"/>
              <a:t>Configuring Fibre Channel Drive Speed, Topology, and Loop ID on page 195).</a:t>
            </a:r>
          </a:p>
          <a:p>
            <a:pPr lvl="2" eaLnBrk="1" hangingPunct="1"/>
            <a:r>
              <a:rPr lang="en-US" smtClean="0"/>
              <a:t>HP LTO-5 FC tape drive firmware must be at the version qualified with the Scalar i6000 library (see the Scalar i6000 Release Notes for qualified firmware levels).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7E96C770-FD62-4830-8C03-7D925F965D80}" type="slidenum">
              <a:rPr lang="en-US" sz="1400">
                <a:solidFill>
                  <a:srgbClr val="FFBA00"/>
                </a:solidFill>
                <a:cs typeface="+mn-cs"/>
              </a:rPr>
              <a:pPr>
                <a:defRPr/>
              </a:pPr>
              <a:t>77</a:t>
            </a:fld>
            <a:endParaRPr lang="en-US" sz="1200" dirty="0">
              <a:solidFill>
                <a:srgbClr val="FFBA00"/>
              </a:solidFill>
              <a:cs typeface="+mn-cs"/>
            </a:endParaRPr>
          </a:p>
        </p:txBody>
      </p:sp>
      <p:sp>
        <p:nvSpPr>
          <p:cNvPr id="107523" name="Rectangle 2"/>
          <p:cNvSpPr>
            <a:spLocks noGrp="1" noChangeArrowheads="1"/>
          </p:cNvSpPr>
          <p:nvPr>
            <p:ph type="title" idx="4294967295"/>
          </p:nvPr>
        </p:nvSpPr>
        <p:spPr/>
        <p:txBody>
          <a:bodyPr/>
          <a:lstStyle/>
          <a:p>
            <a:pPr eaLnBrk="1" hangingPunct="1"/>
            <a:r>
              <a:rPr lang="en-US" smtClean="0"/>
              <a:t>SNW Wizard (i10)</a:t>
            </a:r>
          </a:p>
        </p:txBody>
      </p:sp>
      <p:sp>
        <p:nvSpPr>
          <p:cNvPr id="107524" name="Rectangle 3"/>
          <p:cNvSpPr>
            <a:spLocks noGrp="1" noChangeArrowheads="1"/>
          </p:cNvSpPr>
          <p:nvPr>
            <p:ph type="body" idx="4294967295"/>
          </p:nvPr>
        </p:nvSpPr>
        <p:spPr/>
        <p:txBody>
          <a:bodyPr/>
          <a:lstStyle/>
          <a:p>
            <a:pPr eaLnBrk="1" hangingPunct="1"/>
            <a:r>
              <a:rPr lang="en-US" smtClean="0"/>
              <a:t>Data Path Failover (DPF)</a:t>
            </a:r>
          </a:p>
          <a:p>
            <a:pPr lvl="1" eaLnBrk="1" hangingPunct="1"/>
            <a:r>
              <a:rPr lang="en-US" sz="1600" smtClean="0"/>
              <a:t>Select </a:t>
            </a:r>
            <a:r>
              <a:rPr lang="en-US" sz="1600" b="1" smtClean="0"/>
              <a:t>Data Path Failover</a:t>
            </a:r>
            <a:r>
              <a:rPr lang="en-US" sz="1600" smtClean="0"/>
              <a:t> option of the SNW Wizard.</a:t>
            </a:r>
          </a:p>
          <a:p>
            <a:pPr lvl="1" eaLnBrk="1" hangingPunct="1"/>
            <a:r>
              <a:rPr lang="en-US" sz="1600" smtClean="0"/>
              <a:t>The Data Path Failover dialog box will appear.  Drives with DPF configured have check marks in their select boxes.</a:t>
            </a:r>
          </a:p>
          <a:p>
            <a:pPr lvl="1" eaLnBrk="1" hangingPunct="1">
              <a:buFont typeface="Arial" charset="0"/>
              <a:buNone/>
            </a:pPr>
            <a:endParaRPr lang="en-US" sz="1600" smtClean="0"/>
          </a:p>
          <a:p>
            <a:pPr lvl="1" eaLnBrk="1" hangingPunct="1"/>
            <a:endParaRPr lang="en-US" sz="1600" smtClean="0"/>
          </a:p>
          <a:p>
            <a:pPr lvl="1" eaLnBrk="1" hangingPunct="1"/>
            <a:endParaRPr lang="en-US" sz="1600" smtClean="0"/>
          </a:p>
          <a:p>
            <a:pPr lvl="1" eaLnBrk="1" hangingPunct="1"/>
            <a:endParaRPr lang="en-US" sz="1600" smtClean="0"/>
          </a:p>
          <a:p>
            <a:pPr lvl="1" eaLnBrk="1" hangingPunct="1"/>
            <a:endParaRPr lang="en-US" sz="1600" smtClean="0"/>
          </a:p>
          <a:p>
            <a:pPr lvl="1" eaLnBrk="1" hangingPunct="1"/>
            <a:endParaRPr lang="en-US" sz="1600" smtClean="0"/>
          </a:p>
          <a:p>
            <a:pPr lvl="1" eaLnBrk="1" hangingPunct="1"/>
            <a:endParaRPr lang="en-US" sz="1600" smtClean="0"/>
          </a:p>
          <a:p>
            <a:pPr lvl="1" eaLnBrk="1" hangingPunct="1"/>
            <a:endParaRPr lang="en-US" sz="1600" smtClean="0"/>
          </a:p>
          <a:p>
            <a:pPr lvl="1" eaLnBrk="1" hangingPunct="1"/>
            <a:endParaRPr lang="en-US" sz="1600" smtClean="0"/>
          </a:p>
          <a:p>
            <a:pPr lvl="1" eaLnBrk="1" hangingPunct="1"/>
            <a:endParaRPr lang="en-US" sz="1600" smtClean="0"/>
          </a:p>
          <a:p>
            <a:pPr lvl="1" eaLnBrk="1" hangingPunct="1"/>
            <a:endParaRPr lang="en-US" sz="1600" smtClean="0"/>
          </a:p>
          <a:p>
            <a:pPr lvl="1" eaLnBrk="1" hangingPunct="1"/>
            <a:endParaRPr lang="en-US" sz="1600" smtClean="0"/>
          </a:p>
          <a:p>
            <a:pPr lvl="1" eaLnBrk="1" hangingPunct="1"/>
            <a:r>
              <a:rPr lang="en-US" sz="1600" smtClean="0"/>
              <a:t>Select OK button and done.</a:t>
            </a:r>
          </a:p>
          <a:p>
            <a:pPr lvl="1" eaLnBrk="1" hangingPunct="1"/>
            <a:endParaRPr lang="en-US" sz="1600" smtClean="0"/>
          </a:p>
        </p:txBody>
      </p:sp>
      <p:pic>
        <p:nvPicPr>
          <p:cNvPr id="107525" name="Picture 2"/>
          <p:cNvPicPr>
            <a:picLocks noChangeAspect="1" noChangeArrowheads="1"/>
          </p:cNvPicPr>
          <p:nvPr/>
        </p:nvPicPr>
        <p:blipFill>
          <a:blip r:embed="rId2" cstate="print"/>
          <a:srcRect/>
          <a:stretch>
            <a:fillRect/>
          </a:stretch>
        </p:blipFill>
        <p:spPr bwMode="auto">
          <a:xfrm>
            <a:off x="762000" y="2362200"/>
            <a:ext cx="3843338" cy="3195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B8890817-D649-45C9-9D00-FF75688F4F45}" type="slidenum">
              <a:rPr lang="en-US" sz="1400">
                <a:solidFill>
                  <a:srgbClr val="FFBA00"/>
                </a:solidFill>
                <a:cs typeface="+mn-cs"/>
              </a:rPr>
              <a:pPr>
                <a:defRPr/>
              </a:pPr>
              <a:t>78</a:t>
            </a:fld>
            <a:endParaRPr lang="en-US" sz="1200" dirty="0">
              <a:solidFill>
                <a:srgbClr val="FFBA00"/>
              </a:solidFill>
              <a:cs typeface="+mn-cs"/>
            </a:endParaRPr>
          </a:p>
        </p:txBody>
      </p:sp>
      <p:sp>
        <p:nvSpPr>
          <p:cNvPr id="108547" name="Rectangle 2"/>
          <p:cNvSpPr>
            <a:spLocks noGrp="1" noChangeArrowheads="1"/>
          </p:cNvSpPr>
          <p:nvPr>
            <p:ph type="title" idx="4294967295"/>
          </p:nvPr>
        </p:nvSpPr>
        <p:spPr/>
        <p:txBody>
          <a:bodyPr/>
          <a:lstStyle/>
          <a:p>
            <a:pPr eaLnBrk="1" hangingPunct="1"/>
            <a:r>
              <a:rPr lang="en-US" smtClean="0"/>
              <a:t>SNW Wizard (i10)</a:t>
            </a:r>
          </a:p>
        </p:txBody>
      </p:sp>
      <p:sp>
        <p:nvSpPr>
          <p:cNvPr id="108548" name="Rectangle 3"/>
          <p:cNvSpPr>
            <a:spLocks noGrp="1" noChangeArrowheads="1"/>
          </p:cNvSpPr>
          <p:nvPr>
            <p:ph type="body" idx="4294967295"/>
          </p:nvPr>
        </p:nvSpPr>
        <p:spPr/>
        <p:txBody>
          <a:bodyPr/>
          <a:lstStyle/>
          <a:p>
            <a:r>
              <a:rPr lang="en-US" smtClean="0"/>
              <a:t>Host Access</a:t>
            </a:r>
          </a:p>
          <a:p>
            <a:pPr lvl="1"/>
            <a:r>
              <a:rPr lang="en-US" sz="1600" smtClean="0">
                <a:solidFill>
                  <a:schemeClr val="tx1"/>
                </a:solidFill>
              </a:rPr>
              <a:t>For a complete understanding of the Host Access feature:</a:t>
            </a:r>
          </a:p>
          <a:p>
            <a:pPr lvl="2"/>
            <a:r>
              <a:rPr lang="en-US" sz="1400" smtClean="0">
                <a:solidFill>
                  <a:schemeClr val="tx1"/>
                </a:solidFill>
              </a:rPr>
              <a:t>Refer to the “Storage Networking” section in the User’s Guide</a:t>
            </a:r>
          </a:p>
          <a:p>
            <a:pPr lvl="2"/>
            <a:r>
              <a:rPr lang="en-US" sz="1400" smtClean="0">
                <a:solidFill>
                  <a:schemeClr val="tx1"/>
                </a:solidFill>
              </a:rPr>
              <a:t>Take the Scalar i6000 i10 Dual Robot Release Service Update (2-2314b) course </a:t>
            </a:r>
          </a:p>
          <a:p>
            <a:pPr lvl="1"/>
            <a:r>
              <a:rPr lang="en-US" sz="1600" smtClean="0"/>
              <a:t>The SNW Host Access feature provides a way to limit host access to specific SNW tape drives and partitions via the library interface. </a:t>
            </a:r>
          </a:p>
          <a:p>
            <a:pPr lvl="1"/>
            <a:r>
              <a:rPr lang="en-US" sz="1600" smtClean="0"/>
              <a:t>Without host access restrictions, all hosts can view all drives connected to the SAN and all partitions to which there is a library control path. Host access gives you the ability to deny/restrict access to specific hosts.</a:t>
            </a:r>
          </a:p>
          <a:p>
            <a:pPr lvl="1"/>
            <a:r>
              <a:rPr lang="en-US" sz="1600" smtClean="0"/>
              <a:t>Details about host access include: </a:t>
            </a:r>
          </a:p>
          <a:p>
            <a:pPr lvl="2"/>
            <a:r>
              <a:rPr lang="en-US" sz="1400" smtClean="0"/>
              <a:t>If a control path drive has an SNW license applied to it, it will not be seen by external applications until you create an </a:t>
            </a:r>
            <a:r>
              <a:rPr lang="en-US" sz="1400" b="1" smtClean="0"/>
              <a:t>access group </a:t>
            </a:r>
            <a:r>
              <a:rPr lang="en-US" sz="1400" smtClean="0"/>
              <a:t>and add the host and partition to the access group. </a:t>
            </a:r>
          </a:p>
          <a:p>
            <a:pPr lvl="2"/>
            <a:r>
              <a:rPr lang="en-US" sz="1400" smtClean="0"/>
              <a:t>Access is granted using “access groups.” An access group is made up of partitions, drives, </a:t>
            </a:r>
            <a:r>
              <a:rPr lang="en-US" sz="1400" smtClean="0">
                <a:solidFill>
                  <a:schemeClr val="tx1"/>
                </a:solidFill>
              </a:rPr>
              <a:t>and hosts. </a:t>
            </a:r>
            <a:r>
              <a:rPr lang="en-US" sz="1400" smtClean="0"/>
              <a:t>Drives and partitions can be in multiple access groups, but each host can only be in one access group.</a:t>
            </a:r>
          </a:p>
          <a:p>
            <a:pPr lvl="2">
              <a:buFont typeface="Wingdings" pitchFamily="2" charset="2"/>
              <a:buNone/>
            </a:pPr>
            <a:endParaRPr lang="en-US" sz="140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AC142EDE-7C3E-4E3D-ABE5-9A4B89B57DB1}" type="slidenum">
              <a:rPr lang="en-US" sz="1400">
                <a:solidFill>
                  <a:srgbClr val="FFBA00"/>
                </a:solidFill>
                <a:cs typeface="+mn-cs"/>
              </a:rPr>
              <a:pPr>
                <a:defRPr/>
              </a:pPr>
              <a:t>79</a:t>
            </a:fld>
            <a:endParaRPr lang="en-US" sz="1200" dirty="0">
              <a:solidFill>
                <a:srgbClr val="FFBA00"/>
              </a:solidFill>
              <a:cs typeface="+mn-cs"/>
            </a:endParaRPr>
          </a:p>
        </p:txBody>
      </p:sp>
      <p:sp>
        <p:nvSpPr>
          <p:cNvPr id="109571" name="Rectangle 2"/>
          <p:cNvSpPr>
            <a:spLocks noGrp="1" noChangeArrowheads="1"/>
          </p:cNvSpPr>
          <p:nvPr>
            <p:ph type="title" idx="4294967295"/>
          </p:nvPr>
        </p:nvSpPr>
        <p:spPr/>
        <p:txBody>
          <a:bodyPr/>
          <a:lstStyle/>
          <a:p>
            <a:pPr eaLnBrk="1" hangingPunct="1"/>
            <a:r>
              <a:rPr lang="en-US" smtClean="0"/>
              <a:t>SNW Wizard (i10)</a:t>
            </a:r>
          </a:p>
        </p:txBody>
      </p:sp>
      <p:sp>
        <p:nvSpPr>
          <p:cNvPr id="109572" name="Rectangle 3"/>
          <p:cNvSpPr>
            <a:spLocks noGrp="1" noChangeArrowheads="1"/>
          </p:cNvSpPr>
          <p:nvPr>
            <p:ph type="body" idx="4294967295"/>
          </p:nvPr>
        </p:nvSpPr>
        <p:spPr/>
        <p:txBody>
          <a:bodyPr/>
          <a:lstStyle/>
          <a:p>
            <a:r>
              <a:rPr lang="en-US" smtClean="0"/>
              <a:t>Host Access</a:t>
            </a:r>
          </a:p>
          <a:p>
            <a:pPr lvl="2"/>
            <a:r>
              <a:rPr lang="en-US" sz="1400" smtClean="0"/>
              <a:t>A partition can be assigned to a host access group if its control path is through an SNW-licensed tape drive. </a:t>
            </a:r>
          </a:p>
          <a:p>
            <a:pPr lvl="2"/>
            <a:r>
              <a:rPr lang="en-US" sz="1400" smtClean="0"/>
              <a:t>Drives must be licensed for SNW before they can be added to access groups. Once a drive has been licensed for SNW, it is inaccessible to hosts until they are granted access via the host access feature. See </a:t>
            </a:r>
            <a:r>
              <a:rPr lang="en-US" sz="1400" u="sng" smtClean="0"/>
              <a:t>Licensing Drives for Storage Networking on page 343.</a:t>
            </a:r>
          </a:p>
          <a:p>
            <a:pPr lvl="2"/>
            <a:r>
              <a:rPr lang="en-US" sz="1400" smtClean="0"/>
              <a:t>Tape drives that are licensed for SNW can only be accessed by hosts that are in the same host access group as the drives.</a:t>
            </a:r>
          </a:p>
          <a:p>
            <a:pPr lvl="2"/>
            <a:r>
              <a:rPr lang="en-US" sz="1400" smtClean="0"/>
              <a:t>Tape drives that are not licensed for SNW can be accessed by all hosts.</a:t>
            </a:r>
          </a:p>
          <a:p>
            <a:pPr lvl="2"/>
            <a:r>
              <a:rPr lang="en-US" sz="1400" smtClean="0"/>
              <a:t>If the control path and any control path failover tape drives for a partition are licensed for SNW, then only the hosts in the same access group as that partition will be able to send medium changer commands to that partition. Hosts not in the same access group as a partition will not be able to send medium changer commands to that partition. However, hosts that are not in the same access group as a partition do still have access and can send commands to any non-SNW-enabled tape drives in that partition. </a:t>
            </a:r>
          </a:p>
          <a:p>
            <a:pPr lvl="2"/>
            <a:r>
              <a:rPr lang="en-US" sz="1400" smtClean="0"/>
              <a:t>Host access to a partition means the host can issue media changer commands to the partition.</a:t>
            </a:r>
          </a:p>
          <a:p>
            <a:pPr lvl="2"/>
            <a:r>
              <a:rPr lang="en-US" sz="1400" smtClean="0"/>
              <a:t>Host access to a drive means the host can issue SCSI commands to the drive.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6" descr="QTM_Scalari6000_ControlUnit_FrontFacing.png"/>
          <p:cNvPicPr>
            <a:picLocks noChangeAspect="1"/>
          </p:cNvPicPr>
          <p:nvPr/>
        </p:nvPicPr>
        <p:blipFill>
          <a:blip r:embed="rId3" cstate="print"/>
          <a:srcRect/>
          <a:stretch>
            <a:fillRect/>
          </a:stretch>
        </p:blipFill>
        <p:spPr bwMode="auto">
          <a:xfrm>
            <a:off x="5791200" y="1831975"/>
            <a:ext cx="1524000" cy="3505200"/>
          </a:xfrm>
          <a:prstGeom prst="rect">
            <a:avLst/>
          </a:prstGeom>
          <a:noFill/>
          <a:ln w="9525">
            <a:noFill/>
            <a:miter lim="800000"/>
            <a:headEnd/>
            <a:tailEnd/>
          </a:ln>
        </p:spPr>
      </p:pic>
      <p:sp>
        <p:nvSpPr>
          <p:cNvPr id="18434" name="Title 1"/>
          <p:cNvSpPr>
            <a:spLocks noGrp="1"/>
          </p:cNvSpPr>
          <p:nvPr>
            <p:ph type="title" idx="4294967295"/>
          </p:nvPr>
        </p:nvSpPr>
        <p:spPr>
          <a:xfrm>
            <a:off x="228600" y="152400"/>
            <a:ext cx="8686800" cy="639763"/>
          </a:xfrm>
        </p:spPr>
        <p:txBody>
          <a:bodyPr/>
          <a:lstStyle/>
          <a:p>
            <a:pPr>
              <a:spcBef>
                <a:spcPts val="1800"/>
              </a:spcBef>
              <a:spcAft>
                <a:spcPts val="1200"/>
              </a:spcAft>
            </a:pPr>
            <a:r>
              <a:rPr lang="en-US" smtClean="0"/>
              <a:t>Scalar i6000 Dual Robot Overview</a:t>
            </a:r>
            <a:endParaRPr lang="en-US" i="1" smtClean="0"/>
          </a:p>
        </p:txBody>
      </p:sp>
      <p:sp>
        <p:nvSpPr>
          <p:cNvPr id="18435" name="Content Placeholder 2"/>
          <p:cNvSpPr>
            <a:spLocks noGrp="1"/>
          </p:cNvSpPr>
          <p:nvPr>
            <p:ph idx="4294967295"/>
          </p:nvPr>
        </p:nvSpPr>
        <p:spPr>
          <a:xfrm>
            <a:off x="182563" y="908050"/>
            <a:ext cx="4160837" cy="5257800"/>
          </a:xfrm>
        </p:spPr>
        <p:txBody>
          <a:bodyPr/>
          <a:lstStyle/>
          <a:p>
            <a:pPr>
              <a:spcBef>
                <a:spcPts val="1200"/>
              </a:spcBef>
            </a:pPr>
            <a:r>
              <a:rPr lang="en-US" sz="2000" smtClean="0"/>
              <a:t>Product basics</a:t>
            </a:r>
          </a:p>
          <a:p>
            <a:pPr lvl="1">
              <a:spcBef>
                <a:spcPts val="300"/>
              </a:spcBef>
            </a:pPr>
            <a:r>
              <a:rPr lang="en-US" sz="1400" smtClean="0"/>
              <a:t>Active / Passive* operation for HA</a:t>
            </a:r>
          </a:p>
          <a:p>
            <a:pPr lvl="1">
              <a:spcBef>
                <a:spcPts val="300"/>
              </a:spcBef>
            </a:pPr>
            <a:r>
              <a:rPr lang="en-US" sz="1400" smtClean="0"/>
              <a:t>Does not reduce library capacities</a:t>
            </a:r>
          </a:p>
          <a:p>
            <a:pPr lvl="1">
              <a:spcBef>
                <a:spcPts val="300"/>
              </a:spcBef>
            </a:pPr>
            <a:r>
              <a:rPr lang="en-US" sz="1400" smtClean="0"/>
              <a:t>I2k/i6k field upgradable</a:t>
            </a:r>
          </a:p>
          <a:p>
            <a:pPr>
              <a:spcBef>
                <a:spcPts val="600"/>
              </a:spcBef>
            </a:pPr>
            <a:r>
              <a:rPr lang="en-US" sz="2000" smtClean="0"/>
              <a:t>Value proposition</a:t>
            </a:r>
          </a:p>
          <a:p>
            <a:pPr lvl="1"/>
            <a:r>
              <a:rPr lang="en-US" sz="1400" smtClean="0"/>
              <a:t>High availability, complements other HA features (nSNW with path failover)</a:t>
            </a:r>
          </a:p>
          <a:p>
            <a:r>
              <a:rPr lang="en-US" sz="2000" smtClean="0"/>
              <a:t>Competitive positioning</a:t>
            </a:r>
          </a:p>
          <a:p>
            <a:pPr lvl="1"/>
            <a:r>
              <a:rPr lang="en-US" sz="1400" smtClean="0"/>
              <a:t>Smallest footprint for dual robots</a:t>
            </a:r>
          </a:p>
          <a:p>
            <a:pPr lvl="1"/>
            <a:r>
              <a:rPr lang="en-US" sz="1400" smtClean="0"/>
              <a:t>Swap a parked robot in seconds</a:t>
            </a:r>
          </a:p>
          <a:p>
            <a:pPr lvl="1"/>
            <a:r>
              <a:rPr lang="en-US" sz="1400" smtClean="0"/>
              <a:t>Swapping a parked robot is non-disruptive to application</a:t>
            </a:r>
          </a:p>
          <a:p>
            <a:pPr lvl="1"/>
            <a:r>
              <a:rPr lang="en-US" sz="1400" smtClean="0"/>
              <a:t>Wireless communications improves reliability and enables future scalability increase</a:t>
            </a:r>
          </a:p>
          <a:p>
            <a:r>
              <a:rPr lang="en-US" sz="2000" smtClean="0"/>
              <a:t>Sales motion</a:t>
            </a:r>
          </a:p>
          <a:p>
            <a:pPr lvl="1"/>
            <a:r>
              <a:rPr lang="en-US" sz="1400" smtClean="0"/>
              <a:t>Use Dual Robot to address HA needs</a:t>
            </a:r>
          </a:p>
          <a:p>
            <a:pPr lvl="1"/>
            <a:r>
              <a:rPr lang="en-US" sz="1400" smtClean="0"/>
              <a:t>Move discussion back to management, iLayer, and EDLM</a:t>
            </a:r>
          </a:p>
        </p:txBody>
      </p:sp>
      <p:pic>
        <p:nvPicPr>
          <p:cNvPr id="18436" name="Picture 29" descr="i2K_closedCabinet"/>
          <p:cNvPicPr>
            <a:picLocks noChangeAspect="1" noChangeArrowheads="1"/>
          </p:cNvPicPr>
          <p:nvPr/>
        </p:nvPicPr>
        <p:blipFill>
          <a:blip r:embed="rId4" cstate="print"/>
          <a:srcRect/>
          <a:stretch>
            <a:fillRect/>
          </a:stretch>
        </p:blipFill>
        <p:spPr bwMode="auto">
          <a:xfrm>
            <a:off x="4398963" y="1743075"/>
            <a:ext cx="1514475" cy="3667125"/>
          </a:xfrm>
          <a:prstGeom prst="rect">
            <a:avLst/>
          </a:prstGeom>
          <a:noFill/>
          <a:ln w="9525">
            <a:noFill/>
            <a:miter lim="800000"/>
            <a:headEnd/>
            <a:tailEnd/>
          </a:ln>
        </p:spPr>
      </p:pic>
      <p:pic>
        <p:nvPicPr>
          <p:cNvPr id="18437" name="Picture 29" descr="i2K_closedCabinet"/>
          <p:cNvPicPr>
            <a:picLocks noChangeAspect="1" noChangeArrowheads="1"/>
          </p:cNvPicPr>
          <p:nvPr/>
        </p:nvPicPr>
        <p:blipFill>
          <a:blip r:embed="rId5" cstate="print"/>
          <a:srcRect/>
          <a:stretch>
            <a:fillRect/>
          </a:stretch>
        </p:blipFill>
        <p:spPr bwMode="auto">
          <a:xfrm>
            <a:off x="7202488" y="1743075"/>
            <a:ext cx="1514475" cy="3667125"/>
          </a:xfrm>
          <a:prstGeom prst="rect">
            <a:avLst/>
          </a:prstGeom>
          <a:noFill/>
          <a:ln w="9525">
            <a:noFill/>
            <a:miter lim="800000"/>
            <a:headEnd/>
            <a:tailEnd/>
          </a:ln>
        </p:spPr>
      </p:pic>
      <p:cxnSp>
        <p:nvCxnSpPr>
          <p:cNvPr id="11" name="Straight Connector 10"/>
          <p:cNvCxnSpPr/>
          <p:nvPr/>
        </p:nvCxnSpPr>
        <p:spPr>
          <a:xfrm rot="16200000" flipV="1">
            <a:off x="5935663" y="3470275"/>
            <a:ext cx="3627438" cy="46037"/>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439" name="TextBox 14"/>
          <p:cNvSpPr txBox="1">
            <a:spLocks noChangeArrowheads="1"/>
          </p:cNvSpPr>
          <p:nvPr/>
        </p:nvSpPr>
        <p:spPr bwMode="auto">
          <a:xfrm>
            <a:off x="4427538" y="4154488"/>
            <a:ext cx="1041400" cy="954087"/>
          </a:xfrm>
          <a:prstGeom prst="rect">
            <a:avLst/>
          </a:prstGeom>
          <a:noFill/>
          <a:ln w="9525">
            <a:noFill/>
            <a:miter lim="800000"/>
            <a:headEnd/>
            <a:tailEnd/>
          </a:ln>
        </p:spPr>
        <p:txBody>
          <a:bodyPr wrap="none">
            <a:spAutoFit/>
          </a:bodyPr>
          <a:lstStyle/>
          <a:p>
            <a:pPr algn="r"/>
            <a:r>
              <a:rPr lang="en-US" sz="1400">
                <a:solidFill>
                  <a:schemeClr val="bg1"/>
                </a:solidFill>
              </a:rPr>
              <a:t>Secondary</a:t>
            </a:r>
          </a:p>
          <a:p>
            <a:pPr algn="r"/>
            <a:r>
              <a:rPr lang="en-US" sz="1400">
                <a:solidFill>
                  <a:schemeClr val="bg1"/>
                </a:solidFill>
              </a:rPr>
              <a:t>Robot</a:t>
            </a:r>
          </a:p>
          <a:p>
            <a:pPr algn="r"/>
            <a:r>
              <a:rPr lang="en-US" sz="1400">
                <a:solidFill>
                  <a:schemeClr val="bg1"/>
                </a:solidFill>
              </a:rPr>
              <a:t>Parking</a:t>
            </a:r>
          </a:p>
          <a:p>
            <a:pPr algn="r"/>
            <a:r>
              <a:rPr lang="en-US" sz="1400">
                <a:solidFill>
                  <a:schemeClr val="bg1"/>
                </a:solidFill>
              </a:rPr>
              <a:t>Area</a:t>
            </a:r>
          </a:p>
        </p:txBody>
      </p:sp>
      <p:sp>
        <p:nvSpPr>
          <p:cNvPr id="18440" name="TextBox 15"/>
          <p:cNvSpPr txBox="1">
            <a:spLocks noChangeArrowheads="1"/>
          </p:cNvSpPr>
          <p:nvPr/>
        </p:nvSpPr>
        <p:spPr bwMode="auto">
          <a:xfrm>
            <a:off x="7848600" y="4154488"/>
            <a:ext cx="801688" cy="954087"/>
          </a:xfrm>
          <a:prstGeom prst="rect">
            <a:avLst/>
          </a:prstGeom>
          <a:noFill/>
          <a:ln w="9525">
            <a:noFill/>
            <a:miter lim="800000"/>
            <a:headEnd/>
            <a:tailEnd/>
          </a:ln>
        </p:spPr>
        <p:txBody>
          <a:bodyPr wrap="none">
            <a:spAutoFit/>
          </a:bodyPr>
          <a:lstStyle/>
          <a:p>
            <a:r>
              <a:rPr lang="en-US" sz="1400">
                <a:solidFill>
                  <a:schemeClr val="bg1"/>
                </a:solidFill>
              </a:rPr>
              <a:t>Primary</a:t>
            </a:r>
          </a:p>
          <a:p>
            <a:r>
              <a:rPr lang="en-US" sz="1400">
                <a:solidFill>
                  <a:schemeClr val="bg1"/>
                </a:solidFill>
              </a:rPr>
              <a:t>Robot</a:t>
            </a:r>
          </a:p>
          <a:p>
            <a:r>
              <a:rPr lang="en-US" sz="1400">
                <a:solidFill>
                  <a:schemeClr val="bg1"/>
                </a:solidFill>
              </a:rPr>
              <a:t>Parking</a:t>
            </a:r>
          </a:p>
          <a:p>
            <a:r>
              <a:rPr lang="en-US" sz="1400">
                <a:solidFill>
                  <a:schemeClr val="bg1"/>
                </a:solidFill>
              </a:rPr>
              <a:t>Area</a:t>
            </a:r>
          </a:p>
        </p:txBody>
      </p:sp>
      <p:sp>
        <p:nvSpPr>
          <p:cNvPr id="18441" name="TextBox 13"/>
          <p:cNvSpPr txBox="1">
            <a:spLocks noChangeArrowheads="1"/>
          </p:cNvSpPr>
          <p:nvPr/>
        </p:nvSpPr>
        <p:spPr bwMode="auto">
          <a:xfrm>
            <a:off x="6019800" y="3432175"/>
            <a:ext cx="1128713" cy="954088"/>
          </a:xfrm>
          <a:prstGeom prst="rect">
            <a:avLst/>
          </a:prstGeom>
          <a:noFill/>
          <a:ln w="9525">
            <a:noFill/>
            <a:miter lim="800000"/>
            <a:headEnd/>
            <a:tailEnd/>
          </a:ln>
        </p:spPr>
        <p:txBody>
          <a:bodyPr>
            <a:spAutoFit/>
          </a:bodyPr>
          <a:lstStyle/>
          <a:p>
            <a:pPr algn="ctr"/>
            <a:r>
              <a:rPr lang="en-US" sz="1400">
                <a:solidFill>
                  <a:schemeClr val="bg1"/>
                </a:solidFill>
              </a:rPr>
              <a:t>Control and Expansion Modules in the middle</a:t>
            </a:r>
          </a:p>
        </p:txBody>
      </p:sp>
      <p:sp>
        <p:nvSpPr>
          <p:cNvPr id="18442" name="TextBox 7"/>
          <p:cNvSpPr txBox="1">
            <a:spLocks noChangeArrowheads="1"/>
          </p:cNvSpPr>
          <p:nvPr/>
        </p:nvSpPr>
        <p:spPr bwMode="auto">
          <a:xfrm>
            <a:off x="6821488" y="928688"/>
            <a:ext cx="2322512" cy="739775"/>
          </a:xfrm>
          <a:prstGeom prst="rect">
            <a:avLst/>
          </a:prstGeom>
          <a:noFill/>
          <a:ln w="9525">
            <a:noFill/>
            <a:miter lim="800000"/>
            <a:headEnd/>
            <a:tailEnd/>
          </a:ln>
        </p:spPr>
        <p:txBody>
          <a:bodyPr>
            <a:spAutoFit/>
          </a:bodyPr>
          <a:lstStyle/>
          <a:p>
            <a:pPr algn="ctr"/>
            <a:r>
              <a:rPr lang="en-US" sz="1400" b="1" i="1"/>
              <a:t>RECONFIGURE</a:t>
            </a:r>
          </a:p>
          <a:p>
            <a:pPr algn="ctr"/>
            <a:r>
              <a:rPr lang="en-US" sz="1400"/>
              <a:t>Right-most EM to be right </a:t>
            </a:r>
          </a:p>
          <a:p>
            <a:pPr algn="ctr"/>
            <a:r>
              <a:rPr lang="en-US" sz="1400"/>
              <a:t>Parking Module</a:t>
            </a:r>
          </a:p>
        </p:txBody>
      </p:sp>
      <p:cxnSp>
        <p:nvCxnSpPr>
          <p:cNvPr id="25" name="Straight Connector 24"/>
          <p:cNvCxnSpPr/>
          <p:nvPr/>
        </p:nvCxnSpPr>
        <p:spPr>
          <a:xfrm rot="16200000" flipV="1">
            <a:off x="3614738" y="3470275"/>
            <a:ext cx="3627438" cy="46037"/>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444" name="TextBox 6"/>
          <p:cNvSpPr txBox="1">
            <a:spLocks noChangeArrowheads="1"/>
          </p:cNvSpPr>
          <p:nvPr/>
        </p:nvSpPr>
        <p:spPr bwMode="auto">
          <a:xfrm>
            <a:off x="4624388" y="1001713"/>
            <a:ext cx="1139825" cy="738187"/>
          </a:xfrm>
          <a:prstGeom prst="rect">
            <a:avLst/>
          </a:prstGeom>
          <a:noFill/>
          <a:ln w="9525">
            <a:noFill/>
            <a:miter lim="800000"/>
            <a:headEnd/>
            <a:tailEnd/>
          </a:ln>
        </p:spPr>
        <p:txBody>
          <a:bodyPr wrap="none">
            <a:spAutoFit/>
          </a:bodyPr>
          <a:lstStyle/>
          <a:p>
            <a:pPr algn="ctr"/>
            <a:r>
              <a:rPr lang="en-US" sz="1400" b="1" i="1"/>
              <a:t>ADD</a:t>
            </a:r>
          </a:p>
          <a:p>
            <a:pPr algn="ctr"/>
            <a:r>
              <a:rPr lang="en-US" sz="1400"/>
              <a:t>Left Parking</a:t>
            </a:r>
          </a:p>
          <a:p>
            <a:pPr algn="ctr"/>
            <a:r>
              <a:rPr lang="en-US" sz="1400"/>
              <a:t>Module</a:t>
            </a:r>
          </a:p>
        </p:txBody>
      </p:sp>
      <p:sp>
        <p:nvSpPr>
          <p:cNvPr id="18445" name="TextBox 14"/>
          <p:cNvSpPr txBox="1">
            <a:spLocks noChangeArrowheads="1"/>
          </p:cNvSpPr>
          <p:nvPr/>
        </p:nvSpPr>
        <p:spPr bwMode="auto">
          <a:xfrm>
            <a:off x="6642100" y="5980113"/>
            <a:ext cx="2501900" cy="307975"/>
          </a:xfrm>
          <a:prstGeom prst="rect">
            <a:avLst/>
          </a:prstGeom>
          <a:noFill/>
          <a:ln w="9525">
            <a:noFill/>
            <a:miter lim="800000"/>
            <a:headEnd/>
            <a:tailEnd/>
          </a:ln>
        </p:spPr>
        <p:txBody>
          <a:bodyPr>
            <a:spAutoFit/>
          </a:bodyPr>
          <a:lstStyle/>
          <a:p>
            <a:r>
              <a:rPr lang="en-US" sz="1400"/>
              <a:t>*Active / active coming 2012</a:t>
            </a:r>
          </a:p>
        </p:txBody>
      </p:sp>
      <p:sp>
        <p:nvSpPr>
          <p:cNvPr id="16" name="Left Brace 15"/>
          <p:cNvSpPr/>
          <p:nvPr/>
        </p:nvSpPr>
        <p:spPr>
          <a:xfrm rot="16200000">
            <a:off x="4914107" y="4842669"/>
            <a:ext cx="476250" cy="1354137"/>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8447" name="TextBox 6"/>
          <p:cNvSpPr txBox="1">
            <a:spLocks noChangeArrowheads="1"/>
          </p:cNvSpPr>
          <p:nvPr/>
        </p:nvSpPr>
        <p:spPr bwMode="auto">
          <a:xfrm>
            <a:off x="4191000" y="5737225"/>
            <a:ext cx="1998663" cy="523875"/>
          </a:xfrm>
          <a:prstGeom prst="rect">
            <a:avLst/>
          </a:prstGeom>
          <a:noFill/>
          <a:ln w="9525">
            <a:noFill/>
            <a:miter lim="800000"/>
            <a:headEnd/>
            <a:tailEnd/>
          </a:ln>
        </p:spPr>
        <p:txBody>
          <a:bodyPr wrap="none">
            <a:spAutoFit/>
          </a:bodyPr>
          <a:lstStyle/>
          <a:p>
            <a:pPr algn="ctr"/>
            <a:r>
              <a:rPr lang="en-US" sz="1400"/>
              <a:t>Only footprint added = </a:t>
            </a:r>
          </a:p>
          <a:p>
            <a:pPr algn="ctr"/>
            <a:r>
              <a:rPr lang="en-US" sz="1400"/>
              <a:t>One 19” rack!</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BD641E9B-26E9-4EEF-9055-13139B6B92BD}" type="slidenum">
              <a:rPr lang="en-US" sz="1400">
                <a:solidFill>
                  <a:srgbClr val="FFBA00"/>
                </a:solidFill>
                <a:cs typeface="+mn-cs"/>
              </a:rPr>
              <a:pPr>
                <a:defRPr/>
              </a:pPr>
              <a:t>80</a:t>
            </a:fld>
            <a:endParaRPr lang="en-US" sz="1200" dirty="0">
              <a:solidFill>
                <a:srgbClr val="FFBA00"/>
              </a:solidFill>
              <a:cs typeface="+mn-cs"/>
            </a:endParaRPr>
          </a:p>
        </p:txBody>
      </p:sp>
      <p:sp>
        <p:nvSpPr>
          <p:cNvPr id="110595" name="Rectangle 2"/>
          <p:cNvSpPr>
            <a:spLocks noGrp="1" noChangeArrowheads="1"/>
          </p:cNvSpPr>
          <p:nvPr>
            <p:ph type="title" idx="4294967295"/>
          </p:nvPr>
        </p:nvSpPr>
        <p:spPr/>
        <p:txBody>
          <a:bodyPr/>
          <a:lstStyle/>
          <a:p>
            <a:pPr eaLnBrk="1" hangingPunct="1"/>
            <a:r>
              <a:rPr lang="en-US" smtClean="0"/>
              <a:t>SNW Wizard (i10)</a:t>
            </a:r>
          </a:p>
        </p:txBody>
      </p:sp>
      <p:sp>
        <p:nvSpPr>
          <p:cNvPr id="110596" name="Rectangle 3"/>
          <p:cNvSpPr>
            <a:spLocks noGrp="1" noChangeArrowheads="1"/>
          </p:cNvSpPr>
          <p:nvPr>
            <p:ph type="body" idx="4294967295"/>
          </p:nvPr>
        </p:nvSpPr>
        <p:spPr/>
        <p:txBody>
          <a:bodyPr/>
          <a:lstStyle/>
          <a:p>
            <a:pPr eaLnBrk="1" hangingPunct="1"/>
            <a:r>
              <a:rPr lang="en-US" smtClean="0"/>
              <a:t>Host Access - Create, Modify, or Delete </a:t>
            </a:r>
            <a:r>
              <a:rPr lang="en-US" b="1" smtClean="0"/>
              <a:t>Hosts</a:t>
            </a:r>
          </a:p>
          <a:p>
            <a:pPr lvl="1"/>
            <a:r>
              <a:rPr lang="en-US" sz="1400" smtClean="0"/>
              <a:t>All hosts that are connected to your SAN are available(have a WWPN and a state and will show up as unknown if not named) to be assigned to host access groups. </a:t>
            </a:r>
          </a:p>
          <a:p>
            <a:pPr lvl="1"/>
            <a:r>
              <a:rPr lang="en-US" sz="1400" smtClean="0"/>
              <a:t>One can create hosts for future addition, delete hosts that are no longer connected to the SAN, or modify data for existing hosts.</a:t>
            </a:r>
          </a:p>
          <a:p>
            <a:pPr lvl="1"/>
            <a:r>
              <a:rPr lang="en-US" sz="1400" smtClean="0"/>
              <a:t>The </a:t>
            </a:r>
            <a:r>
              <a:rPr lang="en-US" sz="1400" b="1" smtClean="0"/>
              <a:t>most common usage is to modify the name </a:t>
            </a:r>
            <a:r>
              <a:rPr lang="en-US" sz="1400" smtClean="0"/>
              <a:t>to be more human readable.</a:t>
            </a:r>
          </a:p>
          <a:p>
            <a:pPr lvl="1" eaLnBrk="1" hangingPunct="1"/>
            <a:r>
              <a:rPr lang="en-US" sz="1400" smtClean="0"/>
              <a:t>Select </a:t>
            </a:r>
            <a:r>
              <a:rPr lang="en-US" sz="1400" b="1" smtClean="0"/>
              <a:t>Host Access</a:t>
            </a:r>
            <a:r>
              <a:rPr lang="en-US" sz="1400" smtClean="0"/>
              <a:t> option and then the </a:t>
            </a:r>
            <a:r>
              <a:rPr lang="en-US" sz="1400" b="1" smtClean="0"/>
              <a:t>Host Configuration </a:t>
            </a:r>
            <a:r>
              <a:rPr lang="en-US" sz="1400" smtClean="0"/>
              <a:t>option of the SNW Wizard.</a:t>
            </a:r>
          </a:p>
          <a:p>
            <a:pPr lvl="1" eaLnBrk="1" hangingPunct="1"/>
            <a:r>
              <a:rPr lang="en-US" sz="1400" smtClean="0"/>
              <a:t>Select Create, Modify, or Delete as desired.</a:t>
            </a:r>
          </a:p>
          <a:p>
            <a:pPr lvl="1" eaLnBrk="1" hangingPunct="1"/>
            <a:r>
              <a:rPr lang="en-US" sz="1400" smtClean="0"/>
              <a:t>To Delete a host it must be offline(it must no longer be accessible on the SAN).</a:t>
            </a:r>
          </a:p>
          <a:p>
            <a:pPr lvl="1" eaLnBrk="1" hangingPunct="1"/>
            <a:endParaRPr lang="en-US" sz="1600" smtClean="0"/>
          </a:p>
        </p:txBody>
      </p:sp>
      <p:pic>
        <p:nvPicPr>
          <p:cNvPr id="110597" name="Picture 2"/>
          <p:cNvPicPr>
            <a:picLocks noChangeAspect="1" noChangeArrowheads="1"/>
          </p:cNvPicPr>
          <p:nvPr/>
        </p:nvPicPr>
        <p:blipFill>
          <a:blip r:embed="rId2" cstate="print"/>
          <a:srcRect/>
          <a:stretch>
            <a:fillRect/>
          </a:stretch>
        </p:blipFill>
        <p:spPr bwMode="auto">
          <a:xfrm>
            <a:off x="1295400" y="3379788"/>
            <a:ext cx="3581400" cy="2605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948D022F-C919-4805-830C-FDD5295E113A}" type="slidenum">
              <a:rPr lang="en-US" sz="1400">
                <a:solidFill>
                  <a:srgbClr val="FFBA00"/>
                </a:solidFill>
                <a:cs typeface="+mn-cs"/>
              </a:rPr>
              <a:pPr>
                <a:defRPr/>
              </a:pPr>
              <a:t>81</a:t>
            </a:fld>
            <a:endParaRPr lang="en-US" sz="1200" dirty="0">
              <a:solidFill>
                <a:srgbClr val="FFBA00"/>
              </a:solidFill>
              <a:cs typeface="+mn-cs"/>
            </a:endParaRPr>
          </a:p>
        </p:txBody>
      </p:sp>
      <p:sp>
        <p:nvSpPr>
          <p:cNvPr id="111619" name="Rectangle 2"/>
          <p:cNvSpPr>
            <a:spLocks noGrp="1" noChangeArrowheads="1"/>
          </p:cNvSpPr>
          <p:nvPr>
            <p:ph type="title" idx="4294967295"/>
          </p:nvPr>
        </p:nvSpPr>
        <p:spPr/>
        <p:txBody>
          <a:bodyPr/>
          <a:lstStyle/>
          <a:p>
            <a:pPr eaLnBrk="1" hangingPunct="1"/>
            <a:r>
              <a:rPr lang="en-US" smtClean="0"/>
              <a:t>SNW Wizard (i10)</a:t>
            </a:r>
          </a:p>
        </p:txBody>
      </p:sp>
      <p:sp>
        <p:nvSpPr>
          <p:cNvPr id="111620" name="Rectangle 3"/>
          <p:cNvSpPr>
            <a:spLocks noGrp="1" noChangeArrowheads="1"/>
          </p:cNvSpPr>
          <p:nvPr>
            <p:ph type="body" idx="4294967295"/>
          </p:nvPr>
        </p:nvSpPr>
        <p:spPr/>
        <p:txBody>
          <a:bodyPr/>
          <a:lstStyle/>
          <a:p>
            <a:r>
              <a:rPr lang="en-US" smtClean="0"/>
              <a:t>Host Access - Create, Change name,….host </a:t>
            </a:r>
            <a:r>
              <a:rPr lang="en-US" b="1" smtClean="0"/>
              <a:t>Access Groups</a:t>
            </a:r>
          </a:p>
          <a:p>
            <a:pPr lvl="1"/>
            <a:r>
              <a:rPr lang="en-US" sz="1400" smtClean="0"/>
              <a:t>A useful host access group is composed of </a:t>
            </a:r>
            <a:r>
              <a:rPr lang="en-US" sz="1400" smtClean="0">
                <a:solidFill>
                  <a:schemeClr val="tx1"/>
                </a:solidFill>
              </a:rPr>
              <a:t>at least </a:t>
            </a:r>
            <a:r>
              <a:rPr lang="en-US" sz="1400" smtClean="0"/>
              <a:t>one host, one drive, and one partition. Each host in the access group can send read/write commands to the drives in the group, and can send medium changer commands to the partitions in the group. A host can only </a:t>
            </a:r>
            <a:r>
              <a:rPr lang="en-US" sz="1400" smtClean="0">
                <a:solidFill>
                  <a:schemeClr val="tx1"/>
                </a:solidFill>
              </a:rPr>
              <a:t>be in one access </a:t>
            </a:r>
            <a:r>
              <a:rPr lang="en-US" sz="1400" smtClean="0"/>
              <a:t>group. Drives and partitions can be in multiple access groups.</a:t>
            </a:r>
          </a:p>
          <a:p>
            <a:pPr lvl="1" eaLnBrk="1" hangingPunct="1"/>
            <a:r>
              <a:rPr lang="en-US" sz="1400" smtClean="0"/>
              <a:t>Select </a:t>
            </a:r>
            <a:r>
              <a:rPr lang="en-US" sz="1400" b="1" smtClean="0"/>
              <a:t>Host Access</a:t>
            </a:r>
            <a:r>
              <a:rPr lang="en-US" sz="1400" smtClean="0"/>
              <a:t> option and then the </a:t>
            </a:r>
            <a:r>
              <a:rPr lang="en-US" sz="1400" b="1" smtClean="0"/>
              <a:t>Access Group Configuration </a:t>
            </a:r>
            <a:r>
              <a:rPr lang="en-US" sz="1400" smtClean="0"/>
              <a:t>option of the SNW Wizard.</a:t>
            </a:r>
          </a:p>
          <a:p>
            <a:pPr lvl="1" eaLnBrk="1" hangingPunct="1"/>
            <a:r>
              <a:rPr lang="en-US" sz="1400" smtClean="0"/>
              <a:t>Select Create, Change name, Delete, Add host, or Remove host as desired.</a:t>
            </a:r>
          </a:p>
          <a:p>
            <a:pPr lvl="2"/>
            <a:endParaRPr lang="en-US" sz="1400" b="1" smtClean="0"/>
          </a:p>
        </p:txBody>
      </p:sp>
      <p:pic>
        <p:nvPicPr>
          <p:cNvPr id="111621" name="Picture 2"/>
          <p:cNvPicPr>
            <a:picLocks noChangeAspect="1" noChangeArrowheads="1"/>
          </p:cNvPicPr>
          <p:nvPr/>
        </p:nvPicPr>
        <p:blipFill>
          <a:blip r:embed="rId2" cstate="print"/>
          <a:srcRect/>
          <a:stretch>
            <a:fillRect/>
          </a:stretch>
        </p:blipFill>
        <p:spPr bwMode="auto">
          <a:xfrm>
            <a:off x="1143000" y="3352800"/>
            <a:ext cx="3876675"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63D4172D-3137-41D1-9D09-549AC6C38922}" type="slidenum">
              <a:rPr lang="en-US" sz="1400">
                <a:solidFill>
                  <a:srgbClr val="FFBA00"/>
                </a:solidFill>
                <a:cs typeface="+mn-cs"/>
              </a:rPr>
              <a:pPr>
                <a:defRPr/>
              </a:pPr>
              <a:t>82</a:t>
            </a:fld>
            <a:endParaRPr lang="en-US" sz="1200" dirty="0">
              <a:solidFill>
                <a:srgbClr val="FFBA00"/>
              </a:solidFill>
              <a:cs typeface="+mn-cs"/>
            </a:endParaRPr>
          </a:p>
        </p:txBody>
      </p:sp>
      <p:sp>
        <p:nvSpPr>
          <p:cNvPr id="112643" name="Rectangle 2"/>
          <p:cNvSpPr>
            <a:spLocks noGrp="1" noChangeArrowheads="1"/>
          </p:cNvSpPr>
          <p:nvPr>
            <p:ph type="title" idx="4294967295"/>
          </p:nvPr>
        </p:nvSpPr>
        <p:spPr/>
        <p:txBody>
          <a:bodyPr/>
          <a:lstStyle/>
          <a:p>
            <a:pPr eaLnBrk="1" hangingPunct="1"/>
            <a:r>
              <a:rPr lang="en-US" smtClean="0"/>
              <a:t>SNW Wizard (i10)</a:t>
            </a:r>
          </a:p>
        </p:txBody>
      </p:sp>
      <p:sp>
        <p:nvSpPr>
          <p:cNvPr id="112644" name="Rectangle 3"/>
          <p:cNvSpPr>
            <a:spLocks noGrp="1" noChangeArrowheads="1"/>
          </p:cNvSpPr>
          <p:nvPr>
            <p:ph type="body" idx="4294967295"/>
          </p:nvPr>
        </p:nvSpPr>
        <p:spPr/>
        <p:txBody>
          <a:bodyPr/>
          <a:lstStyle/>
          <a:p>
            <a:r>
              <a:rPr lang="en-US" smtClean="0"/>
              <a:t>Host Access - Create, Change name,….host </a:t>
            </a:r>
            <a:r>
              <a:rPr lang="en-US" b="1" smtClean="0"/>
              <a:t>Access Groups</a:t>
            </a:r>
          </a:p>
          <a:p>
            <a:pPr lvl="1"/>
            <a:r>
              <a:rPr lang="en-US" sz="1400" smtClean="0"/>
              <a:t>As an example if one wants to Change name of an </a:t>
            </a:r>
            <a:r>
              <a:rPr lang="en-US" sz="1400" b="1" smtClean="0"/>
              <a:t>Access Groups </a:t>
            </a:r>
            <a:r>
              <a:rPr lang="en-US" sz="1400" smtClean="0"/>
              <a:t>then select </a:t>
            </a:r>
            <a:r>
              <a:rPr lang="en-US" sz="1400" b="1" smtClean="0"/>
              <a:t>Change Access Group name</a:t>
            </a:r>
            <a:r>
              <a:rPr lang="en-US" sz="1400" smtClean="0"/>
              <a:t> and check Expand tree to see the following dialog.</a:t>
            </a:r>
          </a:p>
          <a:p>
            <a:pPr lvl="1"/>
            <a:r>
              <a:rPr lang="en-US" sz="1400" smtClean="0"/>
              <a:t>Select the box corresponding to the desired </a:t>
            </a:r>
            <a:r>
              <a:rPr lang="en-US" sz="1400" b="1" smtClean="0"/>
              <a:t>Access Group </a:t>
            </a:r>
            <a:r>
              <a:rPr lang="en-US" sz="1400" smtClean="0"/>
              <a:t>and then change the name in the dialog as desired.</a:t>
            </a:r>
          </a:p>
          <a:p>
            <a:pPr lvl="1"/>
            <a:r>
              <a:rPr lang="en-US" sz="1400" smtClean="0"/>
              <a:t>The dialogs for the other options may differ given the actions required.</a:t>
            </a:r>
          </a:p>
        </p:txBody>
      </p:sp>
      <p:pic>
        <p:nvPicPr>
          <p:cNvPr id="112645" name="Picture 2"/>
          <p:cNvPicPr>
            <a:picLocks noChangeAspect="1" noChangeArrowheads="1"/>
          </p:cNvPicPr>
          <p:nvPr/>
        </p:nvPicPr>
        <p:blipFill>
          <a:blip r:embed="rId3" cstate="print"/>
          <a:srcRect/>
          <a:stretch>
            <a:fillRect/>
          </a:stretch>
        </p:blipFill>
        <p:spPr bwMode="auto">
          <a:xfrm>
            <a:off x="990600" y="3200400"/>
            <a:ext cx="3581400" cy="3068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DC8104E6-0C0D-403E-B2ED-75669FCC2B4E}" type="slidenum">
              <a:rPr lang="en-US" sz="1400">
                <a:solidFill>
                  <a:srgbClr val="FFBA00"/>
                </a:solidFill>
                <a:cs typeface="+mn-cs"/>
              </a:rPr>
              <a:pPr>
                <a:defRPr/>
              </a:pPr>
              <a:t>83</a:t>
            </a:fld>
            <a:endParaRPr lang="en-US" sz="1200" dirty="0">
              <a:solidFill>
                <a:srgbClr val="FFBA00"/>
              </a:solidFill>
              <a:cs typeface="+mn-cs"/>
            </a:endParaRPr>
          </a:p>
        </p:txBody>
      </p:sp>
      <p:sp>
        <p:nvSpPr>
          <p:cNvPr id="114691" name="Rectangle 2"/>
          <p:cNvSpPr>
            <a:spLocks noGrp="1" noChangeArrowheads="1"/>
          </p:cNvSpPr>
          <p:nvPr>
            <p:ph type="title" idx="4294967295"/>
          </p:nvPr>
        </p:nvSpPr>
        <p:spPr/>
        <p:txBody>
          <a:bodyPr/>
          <a:lstStyle/>
          <a:p>
            <a:pPr eaLnBrk="1" hangingPunct="1"/>
            <a:r>
              <a:rPr lang="en-US" smtClean="0"/>
              <a:t>SNW Wizard (i10)</a:t>
            </a:r>
          </a:p>
        </p:txBody>
      </p:sp>
      <p:sp>
        <p:nvSpPr>
          <p:cNvPr id="114692" name="Rectangle 3"/>
          <p:cNvSpPr>
            <a:spLocks noGrp="1" noChangeArrowheads="1"/>
          </p:cNvSpPr>
          <p:nvPr>
            <p:ph type="body" idx="4294967295"/>
          </p:nvPr>
        </p:nvSpPr>
        <p:spPr/>
        <p:txBody>
          <a:bodyPr/>
          <a:lstStyle/>
          <a:p>
            <a:r>
              <a:rPr lang="en-US" smtClean="0"/>
              <a:t>Host Access - Create, Change name,….host </a:t>
            </a:r>
            <a:r>
              <a:rPr lang="en-US" b="1" smtClean="0"/>
              <a:t>Access Groups</a:t>
            </a:r>
            <a:endParaRPr lang="en-US" smtClean="0"/>
          </a:p>
          <a:p>
            <a:pPr lvl="1"/>
            <a:r>
              <a:rPr lang="en-US" sz="1600" smtClean="0">
                <a:solidFill>
                  <a:srgbClr val="FF0000"/>
                </a:solidFill>
              </a:rPr>
              <a:t>Cautions</a:t>
            </a:r>
          </a:p>
          <a:p>
            <a:pPr lvl="2"/>
            <a:r>
              <a:rPr lang="en-US" smtClean="0"/>
              <a:t>Deleting a host from an access group will remove all host mappings configured for the host.</a:t>
            </a:r>
          </a:p>
          <a:p>
            <a:pPr lvl="2"/>
            <a:r>
              <a:rPr lang="en-US" smtClean="0"/>
              <a:t>When you delete a host access group, all host mappings for this group are deleted.</a:t>
            </a:r>
          </a:p>
          <a:p>
            <a:pPr lvl="2"/>
            <a:r>
              <a:rPr lang="en-US" smtClean="0"/>
              <a:t>If control path failover is configured for a partition you are planning to add to a host access group, make sure you assign both the control path drive and the control path failover drive to this host access group. If you do not, then during a control path failover, you will lose host access to the partition.</a:t>
            </a:r>
            <a:endParaRPr lang="en-US" sz="9600" smtClean="0">
              <a:solidFill>
                <a:srgbClr val="FF000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86646F54-DEFC-4585-BF03-F9D4B24F2BC9}" type="slidenum">
              <a:rPr lang="en-US" sz="1400">
                <a:solidFill>
                  <a:srgbClr val="FFBA00"/>
                </a:solidFill>
                <a:cs typeface="+mn-cs"/>
              </a:rPr>
              <a:pPr>
                <a:defRPr/>
              </a:pPr>
              <a:t>84</a:t>
            </a:fld>
            <a:endParaRPr lang="en-US" sz="1200" dirty="0">
              <a:solidFill>
                <a:srgbClr val="FFBA00"/>
              </a:solidFill>
              <a:cs typeface="+mn-cs"/>
            </a:endParaRPr>
          </a:p>
        </p:txBody>
      </p:sp>
      <p:sp>
        <p:nvSpPr>
          <p:cNvPr id="116739" name="Rectangle 2"/>
          <p:cNvSpPr>
            <a:spLocks noGrp="1" noChangeArrowheads="1"/>
          </p:cNvSpPr>
          <p:nvPr>
            <p:ph type="title" idx="4294967295"/>
          </p:nvPr>
        </p:nvSpPr>
        <p:spPr/>
        <p:txBody>
          <a:bodyPr/>
          <a:lstStyle/>
          <a:p>
            <a:pPr eaLnBrk="1" hangingPunct="1"/>
            <a:r>
              <a:rPr lang="en-US" smtClean="0"/>
              <a:t>SNW Wizard (i10)</a:t>
            </a:r>
          </a:p>
        </p:txBody>
      </p:sp>
      <p:sp>
        <p:nvSpPr>
          <p:cNvPr id="116740" name="Rectangle 3"/>
          <p:cNvSpPr>
            <a:spLocks noGrp="1" noChangeArrowheads="1"/>
          </p:cNvSpPr>
          <p:nvPr>
            <p:ph type="body" idx="4294967295"/>
          </p:nvPr>
        </p:nvSpPr>
        <p:spPr/>
        <p:txBody>
          <a:bodyPr/>
          <a:lstStyle/>
          <a:p>
            <a:r>
              <a:rPr lang="en-US" smtClean="0"/>
              <a:t>Host Access - </a:t>
            </a:r>
            <a:r>
              <a:rPr lang="en-US" b="1" smtClean="0"/>
              <a:t>Host</a:t>
            </a:r>
            <a:r>
              <a:rPr lang="en-US" smtClean="0"/>
              <a:t> </a:t>
            </a:r>
            <a:r>
              <a:rPr lang="en-US" b="1" smtClean="0"/>
              <a:t>Access Configuration</a:t>
            </a:r>
          </a:p>
          <a:p>
            <a:pPr lvl="1"/>
            <a:r>
              <a:rPr lang="en-US" sz="1400" smtClean="0"/>
              <a:t>Allows adding/removing drives and partitions to/from host access groups.</a:t>
            </a:r>
          </a:p>
          <a:p>
            <a:pPr lvl="1"/>
            <a:r>
              <a:rPr lang="en-US" sz="1400" smtClean="0"/>
              <a:t>Allows viewing the access groups.</a:t>
            </a:r>
          </a:p>
          <a:p>
            <a:pPr lvl="1" eaLnBrk="1" hangingPunct="1"/>
            <a:r>
              <a:rPr lang="en-US" sz="1400" smtClean="0"/>
              <a:t>Select </a:t>
            </a:r>
            <a:r>
              <a:rPr lang="en-US" sz="1400" b="1" smtClean="0"/>
              <a:t>Host Access</a:t>
            </a:r>
            <a:r>
              <a:rPr lang="en-US" sz="1400" smtClean="0"/>
              <a:t> option and then the</a:t>
            </a:r>
            <a:r>
              <a:rPr lang="en-US" sz="1400" b="1" smtClean="0"/>
              <a:t> Host Access Configuration </a:t>
            </a:r>
            <a:r>
              <a:rPr lang="en-US" sz="1400" smtClean="0"/>
              <a:t>option of the SNW Wizard.</a:t>
            </a:r>
          </a:p>
          <a:p>
            <a:pPr lvl="1" eaLnBrk="1" hangingPunct="1"/>
            <a:r>
              <a:rPr lang="en-US" sz="1400" smtClean="0"/>
              <a:t>The  </a:t>
            </a:r>
            <a:r>
              <a:rPr lang="en-US" sz="1400" b="1" smtClean="0"/>
              <a:t>Select the Group to modify </a:t>
            </a:r>
            <a:r>
              <a:rPr lang="en-US" sz="1400" smtClean="0"/>
              <a:t>dialog will show and one can expand the tree to select the group to modify.</a:t>
            </a:r>
          </a:p>
          <a:p>
            <a:pPr>
              <a:buFontTx/>
              <a:buNone/>
            </a:pPr>
            <a:endParaRPr lang="en-US" smtClean="0"/>
          </a:p>
        </p:txBody>
      </p:sp>
      <p:pic>
        <p:nvPicPr>
          <p:cNvPr id="116741" name="Picture 2"/>
          <p:cNvPicPr>
            <a:picLocks noChangeAspect="1" noChangeArrowheads="1"/>
          </p:cNvPicPr>
          <p:nvPr/>
        </p:nvPicPr>
        <p:blipFill>
          <a:blip r:embed="rId3" cstate="print"/>
          <a:srcRect/>
          <a:stretch>
            <a:fillRect/>
          </a:stretch>
        </p:blipFill>
        <p:spPr bwMode="auto">
          <a:xfrm>
            <a:off x="838200" y="2743200"/>
            <a:ext cx="4219575" cy="3068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411F55AB-7A7B-4D36-ACFB-0F6D5B73346E}" type="slidenum">
              <a:rPr lang="en-US" sz="1400">
                <a:solidFill>
                  <a:srgbClr val="FFBA00"/>
                </a:solidFill>
                <a:cs typeface="+mn-cs"/>
              </a:rPr>
              <a:pPr>
                <a:defRPr/>
              </a:pPr>
              <a:t>85</a:t>
            </a:fld>
            <a:endParaRPr lang="en-US" sz="1200" dirty="0">
              <a:solidFill>
                <a:srgbClr val="FFBA00"/>
              </a:solidFill>
              <a:cs typeface="+mn-cs"/>
            </a:endParaRPr>
          </a:p>
        </p:txBody>
      </p:sp>
      <p:sp>
        <p:nvSpPr>
          <p:cNvPr id="118787" name="Rectangle 2"/>
          <p:cNvSpPr>
            <a:spLocks noGrp="1" noChangeArrowheads="1"/>
          </p:cNvSpPr>
          <p:nvPr>
            <p:ph type="title" idx="4294967295"/>
          </p:nvPr>
        </p:nvSpPr>
        <p:spPr/>
        <p:txBody>
          <a:bodyPr/>
          <a:lstStyle/>
          <a:p>
            <a:pPr eaLnBrk="1" hangingPunct="1"/>
            <a:r>
              <a:rPr lang="en-US" smtClean="0"/>
              <a:t>SNW Wizard (i10)</a:t>
            </a:r>
          </a:p>
        </p:txBody>
      </p:sp>
      <p:sp>
        <p:nvSpPr>
          <p:cNvPr id="118788" name="Rectangle 3"/>
          <p:cNvSpPr>
            <a:spLocks noGrp="1" noChangeArrowheads="1"/>
          </p:cNvSpPr>
          <p:nvPr>
            <p:ph type="body" idx="4294967295"/>
          </p:nvPr>
        </p:nvSpPr>
        <p:spPr/>
        <p:txBody>
          <a:bodyPr/>
          <a:lstStyle/>
          <a:p>
            <a:r>
              <a:rPr lang="en-US" smtClean="0"/>
              <a:t>Host Access - </a:t>
            </a:r>
            <a:r>
              <a:rPr lang="en-US" b="1" smtClean="0"/>
              <a:t>Host</a:t>
            </a:r>
            <a:r>
              <a:rPr lang="en-US" smtClean="0"/>
              <a:t> </a:t>
            </a:r>
            <a:r>
              <a:rPr lang="en-US" b="1" smtClean="0"/>
              <a:t>Access Configuration</a:t>
            </a:r>
          </a:p>
          <a:p>
            <a:pPr lvl="1"/>
            <a:r>
              <a:rPr lang="en-US" sz="1400" smtClean="0"/>
              <a:t>The  </a:t>
            </a:r>
            <a:r>
              <a:rPr lang="en-US" sz="1400" b="1" smtClean="0"/>
              <a:t>Select the drives for host access </a:t>
            </a:r>
            <a:r>
              <a:rPr lang="en-US" sz="1400" smtClean="0"/>
              <a:t>dialog will show and one can select or unselect drives.</a:t>
            </a:r>
          </a:p>
          <a:p>
            <a:pPr lvl="1"/>
            <a:r>
              <a:rPr lang="en-US" sz="1400" smtClean="0"/>
              <a:t>For each drive selected, make sure to select either Port 1 or Port 2 for processing drive commands (the default is Port 1). </a:t>
            </a:r>
          </a:p>
          <a:p>
            <a:pPr lvl="1"/>
            <a:r>
              <a:rPr lang="en-US" sz="1400" smtClean="0"/>
              <a:t>Selecting Next&gt; will bring up the </a:t>
            </a:r>
            <a:r>
              <a:rPr lang="en-US" sz="1400" b="1" smtClean="0"/>
              <a:t>Select the partitions for host access </a:t>
            </a:r>
            <a:r>
              <a:rPr lang="en-US" sz="1400" smtClean="0"/>
              <a:t>dialog. For each partition selected, make sure to select either Port 1 or Port 2 for processing host medium changer commands (the default is Port 1). </a:t>
            </a:r>
          </a:p>
          <a:p>
            <a:pPr lvl="1"/>
            <a:r>
              <a:rPr lang="en-US" sz="1400" smtClean="0"/>
              <a:t>The port </a:t>
            </a:r>
            <a:r>
              <a:rPr lang="en-US" sz="1400" b="1" smtClean="0"/>
              <a:t>selected must be </a:t>
            </a:r>
            <a:r>
              <a:rPr lang="en-US" sz="1400" smtClean="0"/>
              <a:t>physically connected to the SAN.</a:t>
            </a:r>
          </a:p>
          <a:p>
            <a:pPr>
              <a:buFontTx/>
              <a:buNone/>
            </a:pPr>
            <a:endParaRPr lang="en-US" smtClean="0"/>
          </a:p>
        </p:txBody>
      </p:sp>
      <p:pic>
        <p:nvPicPr>
          <p:cNvPr id="118789" name="Picture 2"/>
          <p:cNvPicPr>
            <a:picLocks noChangeAspect="1" noChangeArrowheads="1"/>
          </p:cNvPicPr>
          <p:nvPr/>
        </p:nvPicPr>
        <p:blipFill>
          <a:blip r:embed="rId3" cstate="print"/>
          <a:srcRect/>
          <a:stretch>
            <a:fillRect/>
          </a:stretch>
        </p:blipFill>
        <p:spPr bwMode="auto">
          <a:xfrm>
            <a:off x="533400" y="3048000"/>
            <a:ext cx="3810000" cy="3175000"/>
          </a:xfrm>
          <a:prstGeom prst="rect">
            <a:avLst/>
          </a:prstGeom>
          <a:noFill/>
          <a:ln w="9525">
            <a:noFill/>
            <a:miter lim="800000"/>
            <a:headEnd/>
            <a:tailEnd/>
          </a:ln>
        </p:spPr>
      </p:pic>
      <p:pic>
        <p:nvPicPr>
          <p:cNvPr id="118790" name="Picture 3"/>
          <p:cNvPicPr>
            <a:picLocks noChangeAspect="1" noChangeArrowheads="1"/>
          </p:cNvPicPr>
          <p:nvPr/>
        </p:nvPicPr>
        <p:blipFill>
          <a:blip r:embed="rId4" cstate="print"/>
          <a:srcRect/>
          <a:stretch>
            <a:fillRect/>
          </a:stretch>
        </p:blipFill>
        <p:spPr bwMode="auto">
          <a:xfrm>
            <a:off x="4737100" y="3048000"/>
            <a:ext cx="36449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txBox="1">
            <a:spLocks noGrp="1"/>
          </p:cNvSpPr>
          <p:nvPr/>
        </p:nvSpPr>
        <p:spPr bwMode="auto">
          <a:xfrm>
            <a:off x="3970338" y="6424613"/>
            <a:ext cx="3276600" cy="396875"/>
          </a:xfrm>
          <a:prstGeom prst="rect">
            <a:avLst/>
          </a:prstGeom>
          <a:noFill/>
          <a:ln>
            <a:miter lim="800000"/>
            <a:headEnd/>
            <a:tailEnd/>
          </a:ln>
        </p:spPr>
        <p:txBody>
          <a:bodyPr/>
          <a:lstStyle/>
          <a:p>
            <a:pPr>
              <a:defRPr/>
            </a:pPr>
            <a:r>
              <a:rPr lang="en-US" sz="600">
                <a:solidFill>
                  <a:schemeClr val="bg1"/>
                </a:solidFill>
                <a:cs typeface="+mn-cs"/>
              </a:rPr>
              <a:t>© 2011 Quantum Corporation. Company Confidential. Forward-looking information is based upon multiple assumptions and uncertainties, does not necessarily represent the company’s outlook and is for planning purposes only.</a:t>
            </a:r>
          </a:p>
        </p:txBody>
      </p:sp>
      <p:sp>
        <p:nvSpPr>
          <p:cNvPr id="6147" name="Slide Number Placeholder 4"/>
          <p:cNvSpPr txBox="1">
            <a:spLocks noGrp="1"/>
          </p:cNvSpPr>
          <p:nvPr/>
        </p:nvSpPr>
        <p:spPr bwMode="auto">
          <a:xfrm>
            <a:off x="304800" y="6430963"/>
            <a:ext cx="533400" cy="323850"/>
          </a:xfrm>
          <a:prstGeom prst="rect">
            <a:avLst/>
          </a:prstGeom>
          <a:noFill/>
          <a:ln>
            <a:miter lim="800000"/>
            <a:headEnd/>
            <a:tailEnd/>
          </a:ln>
        </p:spPr>
        <p:txBody>
          <a:bodyPr/>
          <a:lstStyle/>
          <a:p>
            <a:pPr>
              <a:defRPr/>
            </a:pPr>
            <a:fld id="{EB746664-0AB0-4F55-B459-866B39CD5027}" type="slidenum">
              <a:rPr lang="en-US" sz="1400">
                <a:solidFill>
                  <a:srgbClr val="FFBA00"/>
                </a:solidFill>
                <a:cs typeface="+mn-cs"/>
              </a:rPr>
              <a:pPr>
                <a:defRPr/>
              </a:pPr>
              <a:t>86</a:t>
            </a:fld>
            <a:endParaRPr lang="en-US" sz="1200" dirty="0">
              <a:solidFill>
                <a:srgbClr val="FFBA00"/>
              </a:solidFill>
              <a:cs typeface="+mn-cs"/>
            </a:endParaRPr>
          </a:p>
        </p:txBody>
      </p:sp>
      <p:sp>
        <p:nvSpPr>
          <p:cNvPr id="120835" name="Rectangle 2"/>
          <p:cNvSpPr>
            <a:spLocks noGrp="1" noChangeArrowheads="1"/>
          </p:cNvSpPr>
          <p:nvPr>
            <p:ph type="title" idx="4294967295"/>
          </p:nvPr>
        </p:nvSpPr>
        <p:spPr/>
        <p:txBody>
          <a:bodyPr/>
          <a:lstStyle/>
          <a:p>
            <a:pPr eaLnBrk="1" hangingPunct="1"/>
            <a:r>
              <a:rPr lang="en-US" smtClean="0"/>
              <a:t>SNW Wizard (i10)</a:t>
            </a:r>
          </a:p>
        </p:txBody>
      </p:sp>
      <p:sp>
        <p:nvSpPr>
          <p:cNvPr id="120836" name="Rectangle 3"/>
          <p:cNvSpPr>
            <a:spLocks noGrp="1" noChangeArrowheads="1"/>
          </p:cNvSpPr>
          <p:nvPr>
            <p:ph type="body" idx="4294967295"/>
          </p:nvPr>
        </p:nvSpPr>
        <p:spPr/>
        <p:txBody>
          <a:bodyPr/>
          <a:lstStyle/>
          <a:p>
            <a:r>
              <a:rPr lang="en-US" smtClean="0"/>
              <a:t>Host Access - </a:t>
            </a:r>
            <a:r>
              <a:rPr lang="en-US" b="1" smtClean="0"/>
              <a:t>Host</a:t>
            </a:r>
            <a:r>
              <a:rPr lang="en-US" smtClean="0"/>
              <a:t> </a:t>
            </a:r>
            <a:r>
              <a:rPr lang="en-US" b="1" smtClean="0"/>
              <a:t>Access Configuration</a:t>
            </a:r>
          </a:p>
          <a:p>
            <a:pPr lvl="1"/>
            <a:r>
              <a:rPr lang="en-US" sz="1400" smtClean="0"/>
              <a:t>For viewing the access groups configured select </a:t>
            </a:r>
            <a:r>
              <a:rPr lang="en-US" sz="1400" b="1" smtClean="0"/>
              <a:t>Host Access</a:t>
            </a:r>
            <a:r>
              <a:rPr lang="en-US" sz="1400" smtClean="0"/>
              <a:t> option and then the</a:t>
            </a:r>
            <a:r>
              <a:rPr lang="en-US" sz="1400" b="1" smtClean="0"/>
              <a:t> Host Access Configuration </a:t>
            </a:r>
            <a:r>
              <a:rPr lang="en-US" sz="1400" smtClean="0"/>
              <a:t>option of the SNW Wizard.</a:t>
            </a:r>
          </a:p>
          <a:p>
            <a:pPr lvl="1"/>
            <a:r>
              <a:rPr lang="en-US" sz="1400" smtClean="0"/>
              <a:t>Select Next&gt; to display the </a:t>
            </a:r>
            <a:r>
              <a:rPr lang="en-US" sz="1400" b="1" smtClean="0"/>
              <a:t>Select the Group to configure </a:t>
            </a:r>
            <a:r>
              <a:rPr lang="en-US" sz="1400" smtClean="0"/>
              <a:t>dialog</a:t>
            </a:r>
          </a:p>
          <a:p>
            <a:pPr lvl="1"/>
            <a:r>
              <a:rPr lang="en-US" sz="1400" smtClean="0"/>
              <a:t>Expand this to view the access groups.</a:t>
            </a:r>
          </a:p>
          <a:p>
            <a:pPr lvl="1"/>
            <a:r>
              <a:rPr lang="en-US" sz="1400" smtClean="0"/>
              <a:t>After viewing, Cancel to exit.</a:t>
            </a:r>
          </a:p>
          <a:p>
            <a:pPr lvl="1"/>
            <a:endParaRPr lang="en-US"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6"/>
          <p:cNvSpPr>
            <a:spLocks noGrp="1" noChangeArrowheads="1"/>
          </p:cNvSpPr>
          <p:nvPr>
            <p:ph type="ctrTitle" idx="4294967295"/>
          </p:nvPr>
        </p:nvSpPr>
        <p:spPr>
          <a:xfrm>
            <a:off x="304800" y="2438400"/>
            <a:ext cx="8534400" cy="685800"/>
          </a:xfrm>
        </p:spPr>
        <p:txBody>
          <a:bodyPr/>
          <a:lstStyle/>
          <a:p>
            <a:pPr eaLnBrk="1" hangingPunct="1"/>
            <a:r>
              <a:rPr lang="en-US" sz="2800" smtClean="0"/>
              <a:t>Updated Documentation and Training </a:t>
            </a:r>
          </a:p>
        </p:txBody>
      </p:sp>
      <p:sp>
        <p:nvSpPr>
          <p:cNvPr id="122882" name="Rectangle 8"/>
          <p:cNvSpPr>
            <a:spLocks noGrp="1" noChangeArrowheads="1"/>
          </p:cNvSpPr>
          <p:nvPr>
            <p:ph type="subTitle" idx="4294967295"/>
          </p:nvPr>
        </p:nvSpPr>
        <p:spPr>
          <a:xfrm>
            <a:off x="304800" y="3124200"/>
            <a:ext cx="8534400" cy="336550"/>
          </a:xfrm>
        </p:spPr>
        <p:txBody>
          <a:bodyPr>
            <a:spAutoFit/>
          </a:bodyPr>
          <a:lstStyle/>
          <a:p>
            <a:pPr marL="0" indent="0" eaLnBrk="1" hangingPunct="1">
              <a:buFontTx/>
              <a:buNone/>
            </a:pPr>
            <a:r>
              <a:rPr lang="en-US" sz="1600" b="1" smtClean="0">
                <a:solidFill>
                  <a:srgbClr val="666666"/>
                </a:solidFill>
              </a:rPr>
              <a:t>Presented by Tom Sajbel</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idx="4294967295"/>
          </p:nvPr>
        </p:nvSpPr>
        <p:spPr/>
        <p:txBody>
          <a:bodyPr/>
          <a:lstStyle/>
          <a:p>
            <a:r>
              <a:rPr lang="en-US" smtClean="0"/>
              <a:t>Documentation for the i10 Release</a:t>
            </a:r>
          </a:p>
        </p:txBody>
      </p:sp>
      <p:sp>
        <p:nvSpPr>
          <p:cNvPr id="123906" name="Rectangle 3"/>
          <p:cNvSpPr>
            <a:spLocks noGrp="1" noChangeArrowheads="1"/>
          </p:cNvSpPr>
          <p:nvPr>
            <p:ph type="body" idx="4294967295"/>
          </p:nvPr>
        </p:nvSpPr>
        <p:spPr>
          <a:xfrm>
            <a:off x="228600" y="914400"/>
            <a:ext cx="8915400" cy="5257800"/>
          </a:xfrm>
        </p:spPr>
        <p:txBody>
          <a:bodyPr/>
          <a:lstStyle/>
          <a:p>
            <a:r>
              <a:rPr lang="en-US" i="1" smtClean="0"/>
              <a:t>Scalar i6000 Installation Guide</a:t>
            </a:r>
            <a:r>
              <a:rPr lang="en-US" smtClean="0"/>
              <a:t> </a:t>
            </a:r>
          </a:p>
          <a:p>
            <a:pPr lvl="1"/>
            <a:r>
              <a:rPr lang="en-US" smtClean="0"/>
              <a:t>Includes installation and upgrade information on both Gen 1 </a:t>
            </a:r>
            <a:r>
              <a:rPr lang="en-US" i="1" smtClean="0"/>
              <a:t>and</a:t>
            </a:r>
            <a:r>
              <a:rPr lang="en-US" smtClean="0"/>
              <a:t> Gen 2 HW</a:t>
            </a:r>
          </a:p>
          <a:p>
            <a:pPr lvl="1"/>
            <a:r>
              <a:rPr lang="en-US" smtClean="0"/>
              <a:t>Available on the CSWeb only. It’s no longer shipped hardcopy.</a:t>
            </a:r>
          </a:p>
          <a:p>
            <a:r>
              <a:rPr lang="en-US" i="1" smtClean="0"/>
              <a:t>Scalar i6000 Planning Guide</a:t>
            </a:r>
          </a:p>
          <a:p>
            <a:r>
              <a:rPr lang="en-US" i="1" smtClean="0"/>
              <a:t>Scalar i6000 User’s Guide</a:t>
            </a:r>
          </a:p>
          <a:p>
            <a:r>
              <a:rPr lang="en-US" i="1" smtClean="0"/>
              <a:t>Scalar i6000 i10 Release Notes</a:t>
            </a:r>
          </a:p>
          <a:p>
            <a:r>
              <a:rPr lang="en-US" i="1" smtClean="0"/>
              <a:t>Scalar i6000 Online Help</a:t>
            </a:r>
          </a:p>
          <a:p>
            <a:r>
              <a:rPr lang="en-US" i="1" smtClean="0"/>
              <a:t>Scalar i2000/i6000 Maintenance Guide</a:t>
            </a:r>
            <a:endParaRPr lang="en-US" smtClean="0"/>
          </a:p>
          <a:p>
            <a:pPr lvl="1"/>
            <a:r>
              <a:rPr lang="en-US" smtClean="0"/>
              <a:t>Available on the CSWeb by January 6, 2012</a:t>
            </a:r>
          </a:p>
          <a:p>
            <a:r>
              <a:rPr lang="en-US" i="1" smtClean="0"/>
              <a:t>Scalar i6000 Robot Handling Instructions</a:t>
            </a:r>
          </a:p>
          <a:p>
            <a:r>
              <a:rPr lang="en-US" i="1" smtClean="0"/>
              <a:t>Scalar i6000 Pallet Unpacking Instructions</a:t>
            </a:r>
          </a:p>
          <a:p>
            <a:r>
              <a:rPr lang="en-US" i="1" smtClean="0"/>
              <a:t>Scalar Intelligent Libraries SCSI Reference Guide</a:t>
            </a:r>
            <a:endParaRPr lang="en-US" smtClean="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r>
              <a:rPr lang="en-US" smtClean="0"/>
              <a:t>Training for the i10 Release</a:t>
            </a:r>
          </a:p>
        </p:txBody>
      </p:sp>
      <p:sp>
        <p:nvSpPr>
          <p:cNvPr id="124930" name="Rectangle 3"/>
          <p:cNvSpPr>
            <a:spLocks noGrp="1" noChangeArrowheads="1"/>
          </p:cNvSpPr>
          <p:nvPr>
            <p:ph type="body" idx="4294967295"/>
          </p:nvPr>
        </p:nvSpPr>
        <p:spPr/>
        <p:txBody>
          <a:bodyPr/>
          <a:lstStyle/>
          <a:p>
            <a:pPr>
              <a:lnSpc>
                <a:spcPct val="90000"/>
              </a:lnSpc>
            </a:pPr>
            <a:r>
              <a:rPr lang="en-US" sz="2000" b="1" smtClean="0">
                <a:solidFill>
                  <a:schemeClr val="accent1"/>
                </a:solidFill>
              </a:rPr>
              <a:t>NEW</a:t>
            </a:r>
            <a:r>
              <a:rPr lang="en-US" sz="2000" b="1" smtClean="0"/>
              <a:t> Scalar i6000 i10 Dual Robot Release Service Update</a:t>
            </a:r>
            <a:r>
              <a:rPr lang="en-US" sz="2000" smtClean="0"/>
              <a:t> (2-2314b Online Self-paced)</a:t>
            </a:r>
          </a:p>
          <a:p>
            <a:pPr lvl="1">
              <a:lnSpc>
                <a:spcPct val="90000"/>
              </a:lnSpc>
            </a:pPr>
            <a:r>
              <a:rPr lang="en-US" sz="1600" smtClean="0"/>
              <a:t>Available in StorageCare Learning</a:t>
            </a:r>
          </a:p>
          <a:p>
            <a:pPr>
              <a:lnSpc>
                <a:spcPct val="90000"/>
              </a:lnSpc>
            </a:pPr>
            <a:r>
              <a:rPr lang="en-US" sz="2000" b="1" smtClean="0">
                <a:solidFill>
                  <a:schemeClr val="accent1"/>
                </a:solidFill>
              </a:rPr>
              <a:t>NEW</a:t>
            </a:r>
            <a:r>
              <a:rPr lang="en-US" sz="2000" b="1" smtClean="0"/>
              <a:t> Scalar i6000 Gen 2 Hardware Installation and Upgrade</a:t>
            </a:r>
            <a:r>
              <a:rPr lang="en-US" sz="2000" smtClean="0"/>
              <a:t> (2-3326 Classroom)</a:t>
            </a:r>
          </a:p>
          <a:p>
            <a:pPr lvl="1">
              <a:lnSpc>
                <a:spcPct val="90000"/>
              </a:lnSpc>
            </a:pPr>
            <a:r>
              <a:rPr lang="en-US" sz="1600" smtClean="0"/>
              <a:t>Available in StorageCare Learning</a:t>
            </a:r>
          </a:p>
          <a:p>
            <a:pPr>
              <a:lnSpc>
                <a:spcPct val="90000"/>
              </a:lnSpc>
            </a:pPr>
            <a:r>
              <a:rPr lang="en-US" sz="2000" b="1" smtClean="0">
                <a:solidFill>
                  <a:schemeClr val="accent1"/>
                </a:solidFill>
              </a:rPr>
              <a:t>NEW</a:t>
            </a:r>
            <a:r>
              <a:rPr lang="en-US" sz="2000" b="1" smtClean="0"/>
              <a:t> Scalar i6000 User Essentials document</a:t>
            </a:r>
            <a:r>
              <a:rPr lang="en-US" sz="2000" smtClean="0"/>
              <a:t> </a:t>
            </a:r>
          </a:p>
          <a:p>
            <a:pPr lvl="1">
              <a:lnSpc>
                <a:spcPct val="90000"/>
              </a:lnSpc>
            </a:pPr>
            <a:r>
              <a:rPr lang="en-US" sz="1600" smtClean="0"/>
              <a:t>Replaces the Onsite Knowledge Transfer Checklist</a:t>
            </a:r>
          </a:p>
          <a:p>
            <a:pPr lvl="1">
              <a:lnSpc>
                <a:spcPct val="90000"/>
              </a:lnSpc>
            </a:pPr>
            <a:r>
              <a:rPr lang="en-US" sz="1600" smtClean="0"/>
              <a:t>Available on CSWeb and ships hardcopy with the product</a:t>
            </a:r>
            <a:endParaRPr lang="en-US" sz="1600" b="1" smtClean="0">
              <a:solidFill>
                <a:schemeClr val="accent1"/>
              </a:solidFill>
            </a:endParaRPr>
          </a:p>
          <a:p>
            <a:pPr>
              <a:lnSpc>
                <a:spcPct val="90000"/>
              </a:lnSpc>
            </a:pPr>
            <a:r>
              <a:rPr lang="en-US" sz="2000" b="1" smtClean="0">
                <a:solidFill>
                  <a:schemeClr val="accent1"/>
                </a:solidFill>
              </a:rPr>
              <a:t>NEW</a:t>
            </a:r>
            <a:r>
              <a:rPr lang="en-US" sz="2000" b="1" smtClean="0"/>
              <a:t> Scalar i6000 At a Glance document</a:t>
            </a:r>
            <a:r>
              <a:rPr lang="en-US" sz="2000" smtClean="0"/>
              <a:t> </a:t>
            </a:r>
          </a:p>
          <a:p>
            <a:pPr lvl="1">
              <a:lnSpc>
                <a:spcPct val="90000"/>
              </a:lnSpc>
            </a:pPr>
            <a:r>
              <a:rPr lang="en-US" sz="1600" smtClean="0"/>
              <a:t>Available on CSWeb</a:t>
            </a:r>
          </a:p>
          <a:p>
            <a:pPr>
              <a:lnSpc>
                <a:spcPct val="90000"/>
              </a:lnSpc>
            </a:pPr>
            <a:r>
              <a:rPr lang="en-US" sz="2000" b="1" smtClean="0">
                <a:solidFill>
                  <a:schemeClr val="accent1"/>
                </a:solidFill>
              </a:rPr>
              <a:t>UPDATED</a:t>
            </a:r>
            <a:r>
              <a:rPr lang="en-US" sz="2000" b="1" smtClean="0"/>
              <a:t> Scalar i6000 Service Training Part 1</a:t>
            </a:r>
            <a:r>
              <a:rPr lang="en-US" sz="2000" smtClean="0"/>
              <a:t> (2-0374 Online Self-paced)</a:t>
            </a:r>
          </a:p>
          <a:p>
            <a:pPr lvl="1">
              <a:lnSpc>
                <a:spcPct val="90000"/>
              </a:lnSpc>
            </a:pPr>
            <a:r>
              <a:rPr lang="en-US" sz="1600" smtClean="0"/>
              <a:t>Available in StorageCare Learning</a:t>
            </a:r>
            <a:endParaRPr lang="en-US" sz="1600" b="1" smtClean="0"/>
          </a:p>
          <a:p>
            <a:pPr>
              <a:lnSpc>
                <a:spcPct val="90000"/>
              </a:lnSpc>
            </a:pPr>
            <a:r>
              <a:rPr lang="en-US" sz="2000" b="1" smtClean="0">
                <a:solidFill>
                  <a:schemeClr val="accent1"/>
                </a:solidFill>
              </a:rPr>
              <a:t>UPDATED</a:t>
            </a:r>
            <a:r>
              <a:rPr lang="en-US" sz="2000" b="1" smtClean="0"/>
              <a:t> Scalar i6000 Essential Training</a:t>
            </a:r>
            <a:r>
              <a:rPr lang="en-US" sz="2000" smtClean="0"/>
              <a:t> (1-0371 Online Self-paced)</a:t>
            </a:r>
          </a:p>
          <a:p>
            <a:pPr lvl="1">
              <a:lnSpc>
                <a:spcPct val="90000"/>
              </a:lnSpc>
            </a:pPr>
            <a:r>
              <a:rPr lang="en-US" sz="1600" smtClean="0"/>
              <a:t>For customers only</a:t>
            </a:r>
          </a:p>
          <a:p>
            <a:pPr lvl="1">
              <a:lnSpc>
                <a:spcPct val="90000"/>
              </a:lnSpc>
            </a:pPr>
            <a:r>
              <a:rPr lang="en-US" sz="1600" smtClean="0"/>
              <a:t>Available on Quantum.com and StorageCare Learning</a:t>
            </a:r>
          </a:p>
          <a:p>
            <a:pPr>
              <a:lnSpc>
                <a:spcPct val="90000"/>
              </a:lnSpc>
            </a:pPr>
            <a:endParaRPr lang="en-US" sz="200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Connector 72"/>
          <p:cNvCxnSpPr/>
          <p:nvPr/>
        </p:nvCxnSpPr>
        <p:spPr>
          <a:xfrm flipH="1">
            <a:off x="685800" y="1981200"/>
            <a:ext cx="1219200" cy="838200"/>
          </a:xfrm>
          <a:prstGeom prst="line">
            <a:avLst/>
          </a:prstGeom>
        </p:spPr>
        <p:style>
          <a:lnRef idx="2">
            <a:schemeClr val="accent1"/>
          </a:lnRef>
          <a:fillRef idx="0">
            <a:schemeClr val="accent1"/>
          </a:fillRef>
          <a:effectRef idx="1">
            <a:schemeClr val="accent1"/>
          </a:effectRef>
          <a:fontRef idx="minor">
            <a:schemeClr val="tx1"/>
          </a:fontRef>
        </p:style>
      </p:cxnSp>
      <p:sp>
        <p:nvSpPr>
          <p:cNvPr id="87" name="Right Arrow 86"/>
          <p:cNvSpPr/>
          <p:nvPr/>
        </p:nvSpPr>
        <p:spPr>
          <a:xfrm rot="779475">
            <a:off x="884238" y="4287838"/>
            <a:ext cx="2295525" cy="704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463550" algn="ctr">
              <a:defRPr/>
            </a:pPr>
            <a:r>
              <a:rPr lang="en-US" sz="1200" dirty="0"/>
              <a:t>Vault tapes </a:t>
            </a:r>
          </a:p>
          <a:p>
            <a:pPr marL="463550" algn="ctr">
              <a:defRPr/>
            </a:pPr>
            <a:r>
              <a:rPr lang="en-US" sz="1200" dirty="0"/>
              <a:t>outside the library</a:t>
            </a:r>
          </a:p>
        </p:txBody>
      </p:sp>
      <p:pic>
        <p:nvPicPr>
          <p:cNvPr id="15391" name="Picture 27" descr="i2K_closedCabinet"/>
          <p:cNvPicPr>
            <a:picLocks noChangeAspect="1" noChangeArrowheads="1"/>
          </p:cNvPicPr>
          <p:nvPr/>
        </p:nvPicPr>
        <p:blipFill>
          <a:blip r:embed="rId3" cstate="print"/>
          <a:srcRect/>
          <a:stretch>
            <a:fillRect/>
          </a:stretch>
        </p:blipFill>
        <p:spPr bwMode="auto">
          <a:xfrm>
            <a:off x="3903663" y="3228975"/>
            <a:ext cx="287337" cy="877888"/>
          </a:xfrm>
          <a:prstGeom prst="rect">
            <a:avLst/>
          </a:prstGeom>
          <a:noFill/>
          <a:ln w="9525">
            <a:noFill/>
            <a:miter lim="800000"/>
            <a:headEnd/>
            <a:tailEnd/>
          </a:ln>
        </p:spPr>
      </p:pic>
      <p:pic>
        <p:nvPicPr>
          <p:cNvPr id="15392" name="Picture 28" descr="i2K_closedCabinet"/>
          <p:cNvPicPr>
            <a:picLocks noChangeAspect="1" noChangeArrowheads="1"/>
          </p:cNvPicPr>
          <p:nvPr/>
        </p:nvPicPr>
        <p:blipFill>
          <a:blip r:embed="rId4" cstate="print"/>
          <a:srcRect/>
          <a:stretch>
            <a:fillRect/>
          </a:stretch>
        </p:blipFill>
        <p:spPr bwMode="auto">
          <a:xfrm>
            <a:off x="3698875" y="3187700"/>
            <a:ext cx="317500" cy="969963"/>
          </a:xfrm>
          <a:prstGeom prst="rect">
            <a:avLst/>
          </a:prstGeom>
          <a:noFill/>
          <a:ln w="9525">
            <a:noFill/>
            <a:miter lim="800000"/>
            <a:headEnd/>
            <a:tailEnd/>
          </a:ln>
        </p:spPr>
      </p:pic>
      <p:pic>
        <p:nvPicPr>
          <p:cNvPr id="15393" name="Picture 29" descr="i2K_closedCabinet"/>
          <p:cNvPicPr>
            <a:picLocks noChangeAspect="1" noChangeArrowheads="1"/>
          </p:cNvPicPr>
          <p:nvPr/>
        </p:nvPicPr>
        <p:blipFill>
          <a:blip r:embed="rId5" cstate="print"/>
          <a:srcRect/>
          <a:stretch>
            <a:fillRect/>
          </a:stretch>
        </p:blipFill>
        <p:spPr bwMode="auto">
          <a:xfrm>
            <a:off x="3463925" y="3143250"/>
            <a:ext cx="347663" cy="1062038"/>
          </a:xfrm>
          <a:prstGeom prst="rect">
            <a:avLst/>
          </a:prstGeom>
          <a:noFill/>
          <a:ln w="9525">
            <a:noFill/>
            <a:miter lim="800000"/>
            <a:headEnd/>
            <a:tailEnd/>
          </a:ln>
        </p:spPr>
      </p:pic>
      <p:pic>
        <p:nvPicPr>
          <p:cNvPr id="15394" name="Picture 30" descr="i2K_closedCabinet"/>
          <p:cNvPicPr>
            <a:picLocks noChangeAspect="1" noChangeArrowheads="1"/>
          </p:cNvPicPr>
          <p:nvPr/>
        </p:nvPicPr>
        <p:blipFill>
          <a:blip r:embed="rId6" cstate="print"/>
          <a:srcRect/>
          <a:stretch>
            <a:fillRect/>
          </a:stretch>
        </p:blipFill>
        <p:spPr bwMode="auto">
          <a:xfrm>
            <a:off x="3219450" y="3106738"/>
            <a:ext cx="377825" cy="1152525"/>
          </a:xfrm>
          <a:prstGeom prst="rect">
            <a:avLst/>
          </a:prstGeom>
          <a:noFill/>
          <a:ln w="9525">
            <a:noFill/>
            <a:miter lim="800000"/>
            <a:headEnd/>
            <a:tailEnd/>
          </a:ln>
        </p:spPr>
      </p:pic>
      <p:pic>
        <p:nvPicPr>
          <p:cNvPr id="15395" name="Picture 27" descr="i2K_closedCabinet"/>
          <p:cNvPicPr>
            <a:picLocks noChangeAspect="1" noChangeArrowheads="1"/>
          </p:cNvPicPr>
          <p:nvPr/>
        </p:nvPicPr>
        <p:blipFill>
          <a:blip r:embed="rId7" cstate="print"/>
          <a:srcRect/>
          <a:stretch>
            <a:fillRect/>
          </a:stretch>
        </p:blipFill>
        <p:spPr bwMode="auto">
          <a:xfrm>
            <a:off x="2941638" y="3070225"/>
            <a:ext cx="406400" cy="1244600"/>
          </a:xfrm>
          <a:prstGeom prst="rect">
            <a:avLst/>
          </a:prstGeom>
          <a:noFill/>
          <a:ln w="9525">
            <a:noFill/>
            <a:miter lim="800000"/>
            <a:headEnd/>
            <a:tailEnd/>
          </a:ln>
        </p:spPr>
      </p:pic>
      <p:pic>
        <p:nvPicPr>
          <p:cNvPr id="15396" name="Picture 28" descr="i2K_closedCabinet"/>
          <p:cNvPicPr>
            <a:picLocks noChangeAspect="1" noChangeArrowheads="1"/>
          </p:cNvPicPr>
          <p:nvPr/>
        </p:nvPicPr>
        <p:blipFill>
          <a:blip r:embed="rId8" cstate="print"/>
          <a:srcRect/>
          <a:stretch>
            <a:fillRect/>
          </a:stretch>
        </p:blipFill>
        <p:spPr bwMode="auto">
          <a:xfrm>
            <a:off x="2649538" y="3027363"/>
            <a:ext cx="438150" cy="1336675"/>
          </a:xfrm>
          <a:prstGeom prst="rect">
            <a:avLst/>
          </a:prstGeom>
          <a:noFill/>
          <a:ln w="9525">
            <a:noFill/>
            <a:miter lim="800000"/>
            <a:headEnd/>
            <a:tailEnd/>
          </a:ln>
        </p:spPr>
      </p:pic>
      <p:pic>
        <p:nvPicPr>
          <p:cNvPr id="15397" name="Picture 29" descr="i2K_closedCabinet"/>
          <p:cNvPicPr>
            <a:picLocks noChangeAspect="1" noChangeArrowheads="1"/>
          </p:cNvPicPr>
          <p:nvPr/>
        </p:nvPicPr>
        <p:blipFill>
          <a:blip r:embed="rId9" cstate="print"/>
          <a:srcRect/>
          <a:stretch>
            <a:fillRect/>
          </a:stretch>
        </p:blipFill>
        <p:spPr bwMode="auto">
          <a:xfrm>
            <a:off x="2327275" y="2981325"/>
            <a:ext cx="469900" cy="1428750"/>
          </a:xfrm>
          <a:prstGeom prst="rect">
            <a:avLst/>
          </a:prstGeom>
          <a:noFill/>
          <a:ln w="9525">
            <a:noFill/>
            <a:miter lim="800000"/>
            <a:headEnd/>
            <a:tailEnd/>
          </a:ln>
        </p:spPr>
      </p:pic>
      <p:pic>
        <p:nvPicPr>
          <p:cNvPr id="15398" name="Picture 30" descr="i2K_closedCabinet"/>
          <p:cNvPicPr>
            <a:picLocks noChangeAspect="1" noChangeArrowheads="1"/>
          </p:cNvPicPr>
          <p:nvPr/>
        </p:nvPicPr>
        <p:blipFill>
          <a:blip r:embed="rId10" cstate="print"/>
          <a:srcRect/>
          <a:stretch>
            <a:fillRect/>
          </a:stretch>
        </p:blipFill>
        <p:spPr bwMode="auto">
          <a:xfrm>
            <a:off x="1985963" y="2935288"/>
            <a:ext cx="504825" cy="1535112"/>
          </a:xfrm>
          <a:prstGeom prst="rect">
            <a:avLst/>
          </a:prstGeom>
          <a:noFill/>
          <a:ln w="9525">
            <a:noFill/>
            <a:miter lim="800000"/>
            <a:headEnd/>
            <a:tailEnd/>
          </a:ln>
        </p:spPr>
      </p:pic>
      <p:pic>
        <p:nvPicPr>
          <p:cNvPr id="15399" name="Picture 31" descr="i2K_closedCabinet"/>
          <p:cNvPicPr>
            <a:picLocks noChangeAspect="1" noChangeArrowheads="1"/>
          </p:cNvPicPr>
          <p:nvPr/>
        </p:nvPicPr>
        <p:blipFill>
          <a:blip r:embed="rId11" cstate="print"/>
          <a:srcRect/>
          <a:stretch>
            <a:fillRect/>
          </a:stretch>
        </p:blipFill>
        <p:spPr bwMode="auto">
          <a:xfrm>
            <a:off x="1616075" y="2878138"/>
            <a:ext cx="546100" cy="1658937"/>
          </a:xfrm>
          <a:prstGeom prst="rect">
            <a:avLst/>
          </a:prstGeom>
          <a:noFill/>
          <a:ln w="9525">
            <a:noFill/>
            <a:miter lim="800000"/>
            <a:headEnd/>
            <a:tailEnd/>
          </a:ln>
        </p:spPr>
      </p:pic>
      <p:pic>
        <p:nvPicPr>
          <p:cNvPr id="20492" name="Picture 32" descr="i2K_closedCabinet"/>
          <p:cNvPicPr>
            <a:picLocks noChangeAspect="1" noChangeArrowheads="1"/>
          </p:cNvPicPr>
          <p:nvPr/>
        </p:nvPicPr>
        <p:blipFill>
          <a:blip r:embed="rId12" cstate="print"/>
          <a:srcRect/>
          <a:stretch>
            <a:fillRect/>
          </a:stretch>
        </p:blipFill>
        <p:spPr bwMode="auto">
          <a:xfrm>
            <a:off x="1214438" y="2811463"/>
            <a:ext cx="590550" cy="1798637"/>
          </a:xfrm>
          <a:prstGeom prst="rect">
            <a:avLst/>
          </a:prstGeom>
          <a:noFill/>
          <a:ln w="9525">
            <a:noFill/>
            <a:miter lim="800000"/>
            <a:headEnd/>
            <a:tailEnd/>
          </a:ln>
        </p:spPr>
      </p:pic>
      <p:pic>
        <p:nvPicPr>
          <p:cNvPr id="20493" name="Picture 33" descr="i2K_closedCabinet"/>
          <p:cNvPicPr>
            <a:picLocks noChangeAspect="1" noChangeArrowheads="1"/>
          </p:cNvPicPr>
          <p:nvPr/>
        </p:nvPicPr>
        <p:blipFill>
          <a:blip r:embed="rId13" cstate="print"/>
          <a:srcRect/>
          <a:stretch>
            <a:fillRect/>
          </a:stretch>
        </p:blipFill>
        <p:spPr bwMode="auto">
          <a:xfrm>
            <a:off x="784225" y="2743200"/>
            <a:ext cx="636588" cy="1941513"/>
          </a:xfrm>
          <a:prstGeom prst="rect">
            <a:avLst/>
          </a:prstGeom>
          <a:noFill/>
          <a:ln w="9525">
            <a:noFill/>
            <a:miter lim="800000"/>
            <a:headEnd/>
            <a:tailEnd/>
          </a:ln>
        </p:spPr>
      </p:pic>
      <p:pic>
        <p:nvPicPr>
          <p:cNvPr id="20494" name="Picture 34" descr="Scalari2000_Hero"/>
          <p:cNvPicPr>
            <a:picLocks noChangeAspect="1" noChangeArrowheads="1"/>
          </p:cNvPicPr>
          <p:nvPr/>
        </p:nvPicPr>
        <p:blipFill>
          <a:blip r:embed="rId14" cstate="print"/>
          <a:srcRect/>
          <a:stretch>
            <a:fillRect/>
          </a:stretch>
        </p:blipFill>
        <p:spPr bwMode="auto">
          <a:xfrm>
            <a:off x="304800" y="2659063"/>
            <a:ext cx="731838" cy="2189162"/>
          </a:xfrm>
          <a:prstGeom prst="rect">
            <a:avLst/>
          </a:prstGeom>
          <a:noFill/>
          <a:ln w="9525">
            <a:noFill/>
            <a:miter lim="800000"/>
            <a:headEnd/>
            <a:tailEnd/>
          </a:ln>
        </p:spPr>
      </p:pic>
      <p:sp>
        <p:nvSpPr>
          <p:cNvPr id="86" name="TextBox 85"/>
          <p:cNvSpPr txBox="1"/>
          <p:nvPr/>
        </p:nvSpPr>
        <p:spPr>
          <a:xfrm>
            <a:off x="2743200" y="1371600"/>
            <a:ext cx="1981200" cy="923925"/>
          </a:xfrm>
          <a:prstGeom prst="rect">
            <a:avLst/>
          </a:prstGeom>
          <a:noFill/>
        </p:spPr>
        <p:txBody>
          <a:bodyPr>
            <a:spAutoFit/>
          </a:bodyPr>
          <a:lstStyle/>
          <a:p>
            <a:pPr algn="ctr">
              <a:defRPr/>
            </a:pPr>
            <a:r>
              <a:rPr lang="en-US" b="1" dirty="0">
                <a:solidFill>
                  <a:schemeClr val="tx2">
                    <a:lumMod val="75000"/>
                  </a:schemeClr>
                </a:solidFill>
                <a:cs typeface="+mn-cs"/>
              </a:rPr>
              <a:t>When all tapes are under app control…</a:t>
            </a:r>
          </a:p>
        </p:txBody>
      </p:sp>
      <p:pic>
        <p:nvPicPr>
          <p:cNvPr id="38" name="Picture 3"/>
          <p:cNvPicPr>
            <a:picLocks noChangeAspect="1" noChangeArrowheads="1"/>
          </p:cNvPicPr>
          <p:nvPr/>
        </p:nvPicPr>
        <p:blipFill>
          <a:blip r:embed="rId15" cstate="print"/>
          <a:srcRect l="52975"/>
          <a:stretch>
            <a:fillRect/>
          </a:stretch>
        </p:blipFill>
        <p:spPr bwMode="auto">
          <a:xfrm>
            <a:off x="3200400" y="4343400"/>
            <a:ext cx="1066800" cy="992188"/>
          </a:xfrm>
          <a:prstGeom prst="rect">
            <a:avLst/>
          </a:prstGeom>
          <a:noFill/>
          <a:ln w="9525">
            <a:noFill/>
            <a:miter lim="800000"/>
            <a:headEnd/>
            <a:tailEnd/>
          </a:ln>
        </p:spPr>
      </p:pic>
      <p:sp>
        <p:nvSpPr>
          <p:cNvPr id="20497" name="Rectangle 6"/>
          <p:cNvSpPr>
            <a:spLocks noGrp="1" noChangeArrowheads="1"/>
          </p:cNvSpPr>
          <p:nvPr>
            <p:ph type="title" idx="4294967295"/>
          </p:nvPr>
        </p:nvSpPr>
        <p:spPr>
          <a:xfrm>
            <a:off x="180975" y="138113"/>
            <a:ext cx="9067800" cy="639762"/>
          </a:xfrm>
        </p:spPr>
        <p:txBody>
          <a:bodyPr/>
          <a:lstStyle/>
          <a:p>
            <a:r>
              <a:rPr lang="en-US" smtClean="0"/>
              <a:t>Problems with Vaulting Tapes</a:t>
            </a:r>
            <a:endParaRPr lang="en-US" i="1" smtClean="0"/>
          </a:p>
        </p:txBody>
      </p:sp>
      <p:pic>
        <p:nvPicPr>
          <p:cNvPr id="20498" name="Picture 4"/>
          <p:cNvPicPr>
            <a:picLocks noChangeAspect="1" noChangeArrowheads="1"/>
          </p:cNvPicPr>
          <p:nvPr/>
        </p:nvPicPr>
        <p:blipFill>
          <a:blip r:embed="rId16" cstate="print"/>
          <a:srcRect/>
          <a:stretch>
            <a:fillRect/>
          </a:stretch>
        </p:blipFill>
        <p:spPr bwMode="auto">
          <a:xfrm>
            <a:off x="1909763" y="1046163"/>
            <a:ext cx="838200" cy="1109662"/>
          </a:xfrm>
          <a:prstGeom prst="rect">
            <a:avLst/>
          </a:prstGeom>
          <a:noFill/>
          <a:ln w="9525">
            <a:noFill/>
            <a:miter lim="800000"/>
            <a:headEnd/>
            <a:tailEnd/>
          </a:ln>
        </p:spPr>
      </p:pic>
      <p:pic>
        <p:nvPicPr>
          <p:cNvPr id="20499" name="Picture 6" descr="http://www.totalmedia.com/content/images/public/large/TDK%20LTO%205.jpg"/>
          <p:cNvPicPr>
            <a:picLocks noChangeAspect="1" noChangeArrowheads="1"/>
          </p:cNvPicPr>
          <p:nvPr/>
        </p:nvPicPr>
        <p:blipFill>
          <a:blip r:embed="rId17" cstate="print"/>
          <a:srcRect/>
          <a:stretch>
            <a:fillRect/>
          </a:stretch>
        </p:blipFill>
        <p:spPr bwMode="auto">
          <a:xfrm>
            <a:off x="539750" y="3700463"/>
            <a:ext cx="412750" cy="406400"/>
          </a:xfrm>
          <a:prstGeom prst="rect">
            <a:avLst/>
          </a:prstGeom>
          <a:noFill/>
          <a:ln w="9525">
            <a:noFill/>
            <a:miter lim="800000"/>
            <a:headEnd/>
            <a:tailEnd/>
          </a:ln>
        </p:spPr>
      </p:pic>
      <p:pic>
        <p:nvPicPr>
          <p:cNvPr id="20500" name="Picture 6" descr="http://www.totalmedia.com/content/images/public/large/TDK%20LTO%205.jpg"/>
          <p:cNvPicPr>
            <a:picLocks noChangeAspect="1" noChangeArrowheads="1"/>
          </p:cNvPicPr>
          <p:nvPr/>
        </p:nvPicPr>
        <p:blipFill>
          <a:blip r:embed="rId18" cstate="print"/>
          <a:srcRect/>
          <a:stretch>
            <a:fillRect/>
          </a:stretch>
        </p:blipFill>
        <p:spPr bwMode="auto">
          <a:xfrm>
            <a:off x="539750" y="3195638"/>
            <a:ext cx="412750" cy="404812"/>
          </a:xfrm>
          <a:prstGeom prst="rect">
            <a:avLst/>
          </a:prstGeom>
          <a:noFill/>
          <a:ln w="9525">
            <a:noFill/>
            <a:miter lim="800000"/>
            <a:headEnd/>
            <a:tailEnd/>
          </a:ln>
        </p:spPr>
      </p:pic>
      <p:pic>
        <p:nvPicPr>
          <p:cNvPr id="20501" name="Picture 6" descr="http://www.totalmedia.com/content/images/public/large/TDK%20LTO%205.jpg"/>
          <p:cNvPicPr>
            <a:picLocks noChangeAspect="1" noChangeArrowheads="1"/>
          </p:cNvPicPr>
          <p:nvPr/>
        </p:nvPicPr>
        <p:blipFill>
          <a:blip r:embed="rId17" cstate="print"/>
          <a:srcRect/>
          <a:stretch>
            <a:fillRect/>
          </a:stretch>
        </p:blipFill>
        <p:spPr bwMode="auto">
          <a:xfrm>
            <a:off x="1104900" y="3673475"/>
            <a:ext cx="412750" cy="406400"/>
          </a:xfrm>
          <a:prstGeom prst="rect">
            <a:avLst/>
          </a:prstGeom>
          <a:noFill/>
          <a:ln w="9525">
            <a:noFill/>
            <a:miter lim="800000"/>
            <a:headEnd/>
            <a:tailEnd/>
          </a:ln>
        </p:spPr>
      </p:pic>
      <p:pic>
        <p:nvPicPr>
          <p:cNvPr id="20502" name="Picture 6" descr="http://www.totalmedia.com/content/images/public/large/TDK%20LTO%205.jpg"/>
          <p:cNvPicPr>
            <a:picLocks noChangeAspect="1" noChangeArrowheads="1"/>
          </p:cNvPicPr>
          <p:nvPr/>
        </p:nvPicPr>
        <p:blipFill>
          <a:blip r:embed="rId18" cstate="print"/>
          <a:srcRect/>
          <a:stretch>
            <a:fillRect/>
          </a:stretch>
        </p:blipFill>
        <p:spPr bwMode="auto">
          <a:xfrm>
            <a:off x="1104900" y="3219450"/>
            <a:ext cx="412750" cy="404813"/>
          </a:xfrm>
          <a:prstGeom prst="rect">
            <a:avLst/>
          </a:prstGeom>
          <a:noFill/>
          <a:ln w="9525">
            <a:noFill/>
            <a:miter lim="800000"/>
            <a:headEnd/>
            <a:tailEnd/>
          </a:ln>
        </p:spPr>
      </p:pic>
      <p:pic>
        <p:nvPicPr>
          <p:cNvPr id="63" name="Picture 6" descr="http://www.totalmedia.com/content/images/public/large/TDK%20LTO%205.jpg"/>
          <p:cNvPicPr>
            <a:picLocks noChangeAspect="1" noChangeArrowheads="1"/>
          </p:cNvPicPr>
          <p:nvPr/>
        </p:nvPicPr>
        <p:blipFill>
          <a:blip r:embed="rId18" cstate="print"/>
          <a:srcRect/>
          <a:stretch>
            <a:fillRect/>
          </a:stretch>
        </p:blipFill>
        <p:spPr bwMode="auto">
          <a:xfrm>
            <a:off x="1635125" y="3711575"/>
            <a:ext cx="412750" cy="404813"/>
          </a:xfrm>
          <a:prstGeom prst="rect">
            <a:avLst/>
          </a:prstGeom>
          <a:noFill/>
          <a:ln w="9525">
            <a:noFill/>
            <a:miter lim="800000"/>
            <a:headEnd/>
            <a:tailEnd/>
          </a:ln>
        </p:spPr>
      </p:pic>
      <p:pic>
        <p:nvPicPr>
          <p:cNvPr id="64" name="Picture 6" descr="http://www.totalmedia.com/content/images/public/large/TDK%20LTO%205.jpg"/>
          <p:cNvPicPr>
            <a:picLocks noChangeAspect="1" noChangeArrowheads="1"/>
          </p:cNvPicPr>
          <p:nvPr/>
        </p:nvPicPr>
        <p:blipFill>
          <a:blip r:embed="rId17" cstate="print"/>
          <a:srcRect/>
          <a:stretch>
            <a:fillRect/>
          </a:stretch>
        </p:blipFill>
        <p:spPr bwMode="auto">
          <a:xfrm>
            <a:off x="1635125" y="3205163"/>
            <a:ext cx="412750" cy="406400"/>
          </a:xfrm>
          <a:prstGeom prst="rect">
            <a:avLst/>
          </a:prstGeom>
          <a:noFill/>
          <a:ln w="9525">
            <a:noFill/>
            <a:miter lim="800000"/>
            <a:headEnd/>
            <a:tailEnd/>
          </a:ln>
        </p:spPr>
      </p:pic>
      <p:pic>
        <p:nvPicPr>
          <p:cNvPr id="66" name="Picture 6" descr="http://www.totalmedia.com/content/images/public/large/TDK%20LTO%205.jpg"/>
          <p:cNvPicPr>
            <a:picLocks noChangeAspect="1" noChangeArrowheads="1"/>
          </p:cNvPicPr>
          <p:nvPr/>
        </p:nvPicPr>
        <p:blipFill>
          <a:blip r:embed="rId17" cstate="print"/>
          <a:srcRect/>
          <a:stretch>
            <a:fillRect/>
          </a:stretch>
        </p:blipFill>
        <p:spPr bwMode="auto">
          <a:xfrm>
            <a:off x="2200275" y="3683000"/>
            <a:ext cx="412750" cy="406400"/>
          </a:xfrm>
          <a:prstGeom prst="rect">
            <a:avLst/>
          </a:prstGeom>
          <a:noFill/>
          <a:ln w="9525">
            <a:noFill/>
            <a:miter lim="800000"/>
            <a:headEnd/>
            <a:tailEnd/>
          </a:ln>
        </p:spPr>
      </p:pic>
      <p:pic>
        <p:nvPicPr>
          <p:cNvPr id="67" name="Picture 6" descr="http://www.totalmedia.com/content/images/public/large/TDK%20LTO%205.jpg"/>
          <p:cNvPicPr>
            <a:picLocks noChangeAspect="1" noChangeArrowheads="1"/>
          </p:cNvPicPr>
          <p:nvPr/>
        </p:nvPicPr>
        <p:blipFill>
          <a:blip r:embed="rId17" cstate="print"/>
          <a:srcRect/>
          <a:stretch>
            <a:fillRect/>
          </a:stretch>
        </p:blipFill>
        <p:spPr bwMode="auto">
          <a:xfrm>
            <a:off x="2200275" y="3228975"/>
            <a:ext cx="412750" cy="406400"/>
          </a:xfrm>
          <a:prstGeom prst="rect">
            <a:avLst/>
          </a:prstGeom>
          <a:noFill/>
          <a:ln w="9525">
            <a:noFill/>
            <a:miter lim="800000"/>
            <a:headEnd/>
            <a:tailEnd/>
          </a:ln>
        </p:spPr>
      </p:pic>
      <p:pic>
        <p:nvPicPr>
          <p:cNvPr id="69" name="Picture 6" descr="http://www.totalmedia.com/content/images/public/large/TDK%20LTO%205.jpg"/>
          <p:cNvPicPr>
            <a:picLocks noChangeAspect="1" noChangeArrowheads="1"/>
          </p:cNvPicPr>
          <p:nvPr/>
        </p:nvPicPr>
        <p:blipFill>
          <a:blip r:embed="rId18" cstate="print"/>
          <a:srcRect/>
          <a:stretch>
            <a:fillRect/>
          </a:stretch>
        </p:blipFill>
        <p:spPr bwMode="auto">
          <a:xfrm>
            <a:off x="2690813" y="3700463"/>
            <a:ext cx="412750" cy="404812"/>
          </a:xfrm>
          <a:prstGeom prst="rect">
            <a:avLst/>
          </a:prstGeom>
          <a:noFill/>
          <a:ln w="9525">
            <a:noFill/>
            <a:miter lim="800000"/>
            <a:headEnd/>
            <a:tailEnd/>
          </a:ln>
        </p:spPr>
      </p:pic>
      <p:pic>
        <p:nvPicPr>
          <p:cNvPr id="70" name="Picture 6" descr="http://www.totalmedia.com/content/images/public/large/TDK%20LTO%205.jpg"/>
          <p:cNvPicPr>
            <a:picLocks noChangeAspect="1" noChangeArrowheads="1"/>
          </p:cNvPicPr>
          <p:nvPr/>
        </p:nvPicPr>
        <p:blipFill>
          <a:blip r:embed="rId18" cstate="print"/>
          <a:srcRect/>
          <a:stretch>
            <a:fillRect/>
          </a:stretch>
        </p:blipFill>
        <p:spPr bwMode="auto">
          <a:xfrm>
            <a:off x="2706688" y="3225800"/>
            <a:ext cx="412750" cy="404813"/>
          </a:xfrm>
          <a:prstGeom prst="rect">
            <a:avLst/>
          </a:prstGeom>
          <a:noFill/>
          <a:ln w="9525">
            <a:noFill/>
            <a:miter lim="800000"/>
            <a:headEnd/>
            <a:tailEnd/>
          </a:ln>
        </p:spPr>
      </p:pic>
      <p:pic>
        <p:nvPicPr>
          <p:cNvPr id="72" name="Picture 6" descr="http://www.totalmedia.com/content/images/public/large/TDK%20LTO%205.jpg"/>
          <p:cNvPicPr>
            <a:picLocks noChangeAspect="1" noChangeArrowheads="1"/>
          </p:cNvPicPr>
          <p:nvPr/>
        </p:nvPicPr>
        <p:blipFill>
          <a:blip r:embed="rId17" cstate="print"/>
          <a:srcRect/>
          <a:stretch>
            <a:fillRect/>
          </a:stretch>
        </p:blipFill>
        <p:spPr bwMode="auto">
          <a:xfrm>
            <a:off x="3240088" y="3687763"/>
            <a:ext cx="412750" cy="406400"/>
          </a:xfrm>
          <a:prstGeom prst="rect">
            <a:avLst/>
          </a:prstGeom>
          <a:noFill/>
          <a:ln w="9525">
            <a:noFill/>
            <a:miter lim="800000"/>
            <a:headEnd/>
            <a:tailEnd/>
          </a:ln>
        </p:spPr>
      </p:pic>
      <p:pic>
        <p:nvPicPr>
          <p:cNvPr id="74" name="Picture 6" descr="http://www.totalmedia.com/content/images/public/large/TDK%20LTO%205.jpg"/>
          <p:cNvPicPr>
            <a:picLocks noChangeAspect="1" noChangeArrowheads="1"/>
          </p:cNvPicPr>
          <p:nvPr/>
        </p:nvPicPr>
        <p:blipFill>
          <a:blip r:embed="rId18" cstate="print"/>
          <a:srcRect/>
          <a:stretch>
            <a:fillRect/>
          </a:stretch>
        </p:blipFill>
        <p:spPr bwMode="auto">
          <a:xfrm>
            <a:off x="3240088" y="3233738"/>
            <a:ext cx="412750" cy="404812"/>
          </a:xfrm>
          <a:prstGeom prst="rect">
            <a:avLst/>
          </a:prstGeom>
          <a:noFill/>
          <a:ln w="9525">
            <a:noFill/>
            <a:miter lim="800000"/>
            <a:headEnd/>
            <a:tailEnd/>
          </a:ln>
        </p:spPr>
      </p:pic>
      <p:pic>
        <p:nvPicPr>
          <p:cNvPr id="76" name="Picture 6" descr="http://www.totalmedia.com/content/images/public/large/TDK%20LTO%205.jpg"/>
          <p:cNvPicPr>
            <a:picLocks noChangeAspect="1" noChangeArrowheads="1"/>
          </p:cNvPicPr>
          <p:nvPr/>
        </p:nvPicPr>
        <p:blipFill>
          <a:blip r:embed="rId18" cstate="print"/>
          <a:srcRect/>
          <a:stretch>
            <a:fillRect/>
          </a:stretch>
        </p:blipFill>
        <p:spPr bwMode="auto">
          <a:xfrm>
            <a:off x="3770313" y="3709988"/>
            <a:ext cx="412750" cy="404812"/>
          </a:xfrm>
          <a:prstGeom prst="rect">
            <a:avLst/>
          </a:prstGeom>
          <a:noFill/>
          <a:ln w="9525">
            <a:noFill/>
            <a:miter lim="800000"/>
            <a:headEnd/>
            <a:tailEnd/>
          </a:ln>
        </p:spPr>
      </p:pic>
      <p:pic>
        <p:nvPicPr>
          <p:cNvPr id="77" name="Picture 6" descr="http://www.totalmedia.com/content/images/public/large/TDK%20LTO%205.jpg"/>
          <p:cNvPicPr>
            <a:picLocks noChangeAspect="1" noChangeArrowheads="1"/>
          </p:cNvPicPr>
          <p:nvPr/>
        </p:nvPicPr>
        <p:blipFill>
          <a:blip r:embed="rId18" cstate="print"/>
          <a:srcRect/>
          <a:stretch>
            <a:fillRect/>
          </a:stretch>
        </p:blipFill>
        <p:spPr bwMode="auto">
          <a:xfrm>
            <a:off x="3754438" y="3235325"/>
            <a:ext cx="412750" cy="404813"/>
          </a:xfrm>
          <a:prstGeom prst="rect">
            <a:avLst/>
          </a:prstGeom>
          <a:noFill/>
          <a:ln w="9525">
            <a:noFill/>
            <a:miter lim="800000"/>
            <a:headEnd/>
            <a:tailEnd/>
          </a:ln>
        </p:spPr>
      </p:pic>
      <p:sp>
        <p:nvSpPr>
          <p:cNvPr id="39" name="Rectangle 38"/>
          <p:cNvSpPr/>
          <p:nvPr/>
        </p:nvSpPr>
        <p:spPr bwMode="auto">
          <a:xfrm>
            <a:off x="4992688" y="2028825"/>
            <a:ext cx="3694112" cy="141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t>High software and hardware costs for “inactive” data, so many tapes are removed to local vault.</a:t>
            </a:r>
          </a:p>
        </p:txBody>
      </p:sp>
      <p:sp>
        <p:nvSpPr>
          <p:cNvPr id="40" name="Rectangle 39"/>
          <p:cNvSpPr/>
          <p:nvPr/>
        </p:nvSpPr>
        <p:spPr bwMode="auto">
          <a:xfrm>
            <a:off x="4972050" y="3886200"/>
            <a:ext cx="3714750" cy="1411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t>Vaulting tapes takes time, is inefficient and puts data at risk, and tapes are not monitored for integrity.</a:t>
            </a:r>
          </a:p>
        </p:txBody>
      </p:sp>
      <p:sp>
        <p:nvSpPr>
          <p:cNvPr id="65" name="TextBox 64"/>
          <p:cNvSpPr txBox="1"/>
          <p:nvPr/>
        </p:nvSpPr>
        <p:spPr>
          <a:xfrm>
            <a:off x="2590800" y="5529263"/>
            <a:ext cx="1981200" cy="338137"/>
          </a:xfrm>
          <a:prstGeom prst="rect">
            <a:avLst/>
          </a:prstGeom>
          <a:noFill/>
        </p:spPr>
        <p:txBody>
          <a:bodyPr>
            <a:spAutoFit/>
          </a:bodyPr>
          <a:lstStyle/>
          <a:p>
            <a:pPr algn="ctr">
              <a:defRPr/>
            </a:pPr>
            <a:r>
              <a:rPr lang="en-US" sz="1600" dirty="0">
                <a:solidFill>
                  <a:schemeClr val="tx2">
                    <a:lumMod val="75000"/>
                  </a:schemeClr>
                </a:solidFill>
                <a:cs typeface="+mn-cs"/>
              </a:rPr>
              <a:t>Local vault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97"/>
                                        </p:tgtEl>
                                        <p:attrNameLst>
                                          <p:attrName>style.visibility</p:attrName>
                                        </p:attrNameLst>
                                      </p:cBhvr>
                                      <p:to>
                                        <p:strVal val="visible"/>
                                      </p:to>
                                    </p:set>
                                  </p:childTnLst>
                                </p:cTn>
                              </p:par>
                            </p:childTnLst>
                          </p:cTn>
                        </p:par>
                        <p:par>
                          <p:cTn id="11" fill="hold">
                            <p:stCondLst>
                              <p:cond delay="0"/>
                            </p:stCondLst>
                            <p:childTnLst>
                              <p:par>
                                <p:cTn id="12" presetID="2" presetClass="entr" presetSubtype="8"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 calcmode="lin" valueType="num">
                                      <p:cBhvr additive="base">
                                        <p:cTn id="14" dur="500" fill="hold"/>
                                        <p:tgtEl>
                                          <p:spTgt spid="64"/>
                                        </p:tgtEl>
                                        <p:attrNameLst>
                                          <p:attrName>ppt_x</p:attrName>
                                        </p:attrNameLst>
                                      </p:cBhvr>
                                      <p:tavLst>
                                        <p:tav tm="0">
                                          <p:val>
                                            <p:strVal val="0-#ppt_w/2"/>
                                          </p:val>
                                        </p:tav>
                                        <p:tav tm="100000">
                                          <p:val>
                                            <p:strVal val="#ppt_x"/>
                                          </p:val>
                                        </p:tav>
                                      </p:tavLst>
                                    </p:anim>
                                    <p:anim calcmode="lin" valueType="num">
                                      <p:cBhvr additive="base">
                                        <p:cTn id="15" dur="500" fill="hold"/>
                                        <p:tgtEl>
                                          <p:spTgt spid="6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8"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0-#ppt_w/2"/>
                                          </p:val>
                                        </p:tav>
                                        <p:tav tm="100000">
                                          <p:val>
                                            <p:strVal val="#ppt_x"/>
                                          </p:val>
                                        </p:tav>
                                      </p:tavLst>
                                    </p:anim>
                                    <p:anim calcmode="lin" valueType="num">
                                      <p:cBhvr additive="base">
                                        <p:cTn id="20" dur="500" fill="hold"/>
                                        <p:tgtEl>
                                          <p:spTgt spid="63"/>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 calcmode="lin" valueType="num">
                                      <p:cBhvr additive="base">
                                        <p:cTn id="24" dur="500" fill="hold"/>
                                        <p:tgtEl>
                                          <p:spTgt spid="67"/>
                                        </p:tgtEl>
                                        <p:attrNameLst>
                                          <p:attrName>ppt_x</p:attrName>
                                        </p:attrNameLst>
                                      </p:cBhvr>
                                      <p:tavLst>
                                        <p:tav tm="0">
                                          <p:val>
                                            <p:strVal val="0-#ppt_w/2"/>
                                          </p:val>
                                        </p:tav>
                                        <p:tav tm="100000">
                                          <p:val>
                                            <p:strVal val="#ppt_x"/>
                                          </p:val>
                                        </p:tav>
                                      </p:tavLst>
                                    </p:anim>
                                    <p:anim calcmode="lin" valueType="num">
                                      <p:cBhvr additive="base">
                                        <p:cTn id="25" dur="500" fill="hold"/>
                                        <p:tgtEl>
                                          <p:spTgt spid="67"/>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8" fill="hold" nodeType="afterEffect">
                                  <p:stCondLst>
                                    <p:cond delay="0"/>
                                  </p:stCondLst>
                                  <p:childTnLst>
                                    <p:set>
                                      <p:cBhvr>
                                        <p:cTn id="28" dur="1" fill="hold">
                                          <p:stCondLst>
                                            <p:cond delay="0"/>
                                          </p:stCondLst>
                                        </p:cTn>
                                        <p:tgtEl>
                                          <p:spTgt spid="66"/>
                                        </p:tgtEl>
                                        <p:attrNameLst>
                                          <p:attrName>style.visibility</p:attrName>
                                        </p:attrNameLst>
                                      </p:cBhvr>
                                      <p:to>
                                        <p:strVal val="visible"/>
                                      </p:to>
                                    </p:set>
                                    <p:anim calcmode="lin" valueType="num">
                                      <p:cBhvr additive="base">
                                        <p:cTn id="29" dur="500" fill="hold"/>
                                        <p:tgtEl>
                                          <p:spTgt spid="66"/>
                                        </p:tgtEl>
                                        <p:attrNameLst>
                                          <p:attrName>ppt_x</p:attrName>
                                        </p:attrNameLst>
                                      </p:cBhvr>
                                      <p:tavLst>
                                        <p:tav tm="0">
                                          <p:val>
                                            <p:strVal val="0-#ppt_w/2"/>
                                          </p:val>
                                        </p:tav>
                                        <p:tav tm="100000">
                                          <p:val>
                                            <p:strVal val="#ppt_x"/>
                                          </p:val>
                                        </p:tav>
                                      </p:tavLst>
                                    </p:anim>
                                    <p:anim calcmode="lin" valueType="num">
                                      <p:cBhvr additive="base">
                                        <p:cTn id="30" dur="500" fill="hold"/>
                                        <p:tgtEl>
                                          <p:spTgt spid="66"/>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 presetClass="entr" presetSubtype="0" fill="hold" nodeType="afterEffect">
                                  <p:stCondLst>
                                    <p:cond delay="0"/>
                                  </p:stCondLst>
                                  <p:childTnLst>
                                    <p:set>
                                      <p:cBhvr>
                                        <p:cTn id="33" dur="1" fill="hold">
                                          <p:stCondLst>
                                            <p:cond delay="0"/>
                                          </p:stCondLst>
                                        </p:cTn>
                                        <p:tgtEl>
                                          <p:spTgt spid="1539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539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539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539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539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5391"/>
                                        </p:tgtEl>
                                        <p:attrNameLst>
                                          <p:attrName>style.visibility</p:attrName>
                                        </p:attrNameLst>
                                      </p:cBhvr>
                                      <p:to>
                                        <p:strVal val="visible"/>
                                      </p:to>
                                    </p:set>
                                  </p:childTnLst>
                                </p:cTn>
                              </p:par>
                            </p:childTnLst>
                          </p:cTn>
                        </p:par>
                        <p:par>
                          <p:cTn id="44" fill="hold">
                            <p:stCondLst>
                              <p:cond delay="2000"/>
                            </p:stCondLst>
                            <p:childTnLst>
                              <p:par>
                                <p:cTn id="45" presetID="2" presetClass="entr" presetSubtype="8" fill="hold" nodeType="after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additive="base">
                                        <p:cTn id="47" dur="500" fill="hold"/>
                                        <p:tgtEl>
                                          <p:spTgt spid="70"/>
                                        </p:tgtEl>
                                        <p:attrNameLst>
                                          <p:attrName>ppt_x</p:attrName>
                                        </p:attrNameLst>
                                      </p:cBhvr>
                                      <p:tavLst>
                                        <p:tav tm="0">
                                          <p:val>
                                            <p:strVal val="0-#ppt_w/2"/>
                                          </p:val>
                                        </p:tav>
                                        <p:tav tm="100000">
                                          <p:val>
                                            <p:strVal val="#ppt_x"/>
                                          </p:val>
                                        </p:tav>
                                      </p:tavLst>
                                    </p:anim>
                                    <p:anim calcmode="lin" valueType="num">
                                      <p:cBhvr additive="base">
                                        <p:cTn id="48" dur="500" fill="hold"/>
                                        <p:tgtEl>
                                          <p:spTgt spid="70"/>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nodeType="after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additive="base">
                                        <p:cTn id="52" dur="500" fill="hold"/>
                                        <p:tgtEl>
                                          <p:spTgt spid="74"/>
                                        </p:tgtEl>
                                        <p:attrNameLst>
                                          <p:attrName>ppt_x</p:attrName>
                                        </p:attrNameLst>
                                      </p:cBhvr>
                                      <p:tavLst>
                                        <p:tav tm="0">
                                          <p:val>
                                            <p:strVal val="0-#ppt_w/2"/>
                                          </p:val>
                                        </p:tav>
                                        <p:tav tm="100000">
                                          <p:val>
                                            <p:strVal val="#ppt_x"/>
                                          </p:val>
                                        </p:tav>
                                      </p:tavLst>
                                    </p:anim>
                                    <p:anim calcmode="lin" valueType="num">
                                      <p:cBhvr additive="base">
                                        <p:cTn id="53" dur="500" fill="hold"/>
                                        <p:tgtEl>
                                          <p:spTgt spid="74"/>
                                        </p:tgtEl>
                                        <p:attrNameLst>
                                          <p:attrName>ppt_y</p:attrName>
                                        </p:attrNameLst>
                                      </p:cBhvr>
                                      <p:tavLst>
                                        <p:tav tm="0">
                                          <p:val>
                                            <p:strVal val="#ppt_y"/>
                                          </p:val>
                                        </p:tav>
                                        <p:tav tm="100000">
                                          <p:val>
                                            <p:strVal val="#ppt_y"/>
                                          </p:val>
                                        </p:tav>
                                      </p:tavLst>
                                    </p:anim>
                                  </p:childTnLst>
                                </p:cTn>
                              </p:par>
                            </p:childTnLst>
                          </p:cTn>
                        </p:par>
                        <p:par>
                          <p:cTn id="54" fill="hold">
                            <p:stCondLst>
                              <p:cond delay="3000"/>
                            </p:stCondLst>
                            <p:childTnLst>
                              <p:par>
                                <p:cTn id="55" presetID="2" presetClass="entr" presetSubtype="8" fill="hold" nodeType="afterEffect">
                                  <p:stCondLst>
                                    <p:cond delay="0"/>
                                  </p:stCondLst>
                                  <p:childTnLst>
                                    <p:set>
                                      <p:cBhvr>
                                        <p:cTn id="56" dur="1" fill="hold">
                                          <p:stCondLst>
                                            <p:cond delay="0"/>
                                          </p:stCondLst>
                                        </p:cTn>
                                        <p:tgtEl>
                                          <p:spTgt spid="77"/>
                                        </p:tgtEl>
                                        <p:attrNameLst>
                                          <p:attrName>style.visibility</p:attrName>
                                        </p:attrNameLst>
                                      </p:cBhvr>
                                      <p:to>
                                        <p:strVal val="visible"/>
                                      </p:to>
                                    </p:set>
                                    <p:anim calcmode="lin" valueType="num">
                                      <p:cBhvr additive="base">
                                        <p:cTn id="57" dur="500" fill="hold"/>
                                        <p:tgtEl>
                                          <p:spTgt spid="77"/>
                                        </p:tgtEl>
                                        <p:attrNameLst>
                                          <p:attrName>ppt_x</p:attrName>
                                        </p:attrNameLst>
                                      </p:cBhvr>
                                      <p:tavLst>
                                        <p:tav tm="0">
                                          <p:val>
                                            <p:strVal val="0-#ppt_w/2"/>
                                          </p:val>
                                        </p:tav>
                                        <p:tav tm="100000">
                                          <p:val>
                                            <p:strVal val="#ppt_x"/>
                                          </p:val>
                                        </p:tav>
                                      </p:tavLst>
                                    </p:anim>
                                    <p:anim calcmode="lin" valueType="num">
                                      <p:cBhvr additive="base">
                                        <p:cTn id="58" dur="500" fill="hold"/>
                                        <p:tgtEl>
                                          <p:spTgt spid="77"/>
                                        </p:tgtEl>
                                        <p:attrNameLst>
                                          <p:attrName>ppt_y</p:attrName>
                                        </p:attrNameLst>
                                      </p:cBhvr>
                                      <p:tavLst>
                                        <p:tav tm="0">
                                          <p:val>
                                            <p:strVal val="#ppt_y"/>
                                          </p:val>
                                        </p:tav>
                                        <p:tav tm="100000">
                                          <p:val>
                                            <p:strVal val="#ppt_y"/>
                                          </p:val>
                                        </p:tav>
                                      </p:tavLst>
                                    </p:anim>
                                  </p:childTnLst>
                                </p:cTn>
                              </p:par>
                            </p:childTnLst>
                          </p:cTn>
                        </p:par>
                        <p:par>
                          <p:cTn id="59" fill="hold">
                            <p:stCondLst>
                              <p:cond delay="3500"/>
                            </p:stCondLst>
                            <p:childTnLst>
                              <p:par>
                                <p:cTn id="60" presetID="2" presetClass="entr" presetSubtype="8" fill="hold" nodeType="afterEffect">
                                  <p:stCondLst>
                                    <p:cond delay="0"/>
                                  </p:stCondLst>
                                  <p:childTnLst>
                                    <p:set>
                                      <p:cBhvr>
                                        <p:cTn id="61" dur="1" fill="hold">
                                          <p:stCondLst>
                                            <p:cond delay="0"/>
                                          </p:stCondLst>
                                        </p:cTn>
                                        <p:tgtEl>
                                          <p:spTgt spid="76"/>
                                        </p:tgtEl>
                                        <p:attrNameLst>
                                          <p:attrName>style.visibility</p:attrName>
                                        </p:attrNameLst>
                                      </p:cBhvr>
                                      <p:to>
                                        <p:strVal val="visible"/>
                                      </p:to>
                                    </p:set>
                                    <p:anim calcmode="lin" valueType="num">
                                      <p:cBhvr additive="base">
                                        <p:cTn id="62" dur="500" fill="hold"/>
                                        <p:tgtEl>
                                          <p:spTgt spid="76"/>
                                        </p:tgtEl>
                                        <p:attrNameLst>
                                          <p:attrName>ppt_x</p:attrName>
                                        </p:attrNameLst>
                                      </p:cBhvr>
                                      <p:tavLst>
                                        <p:tav tm="0">
                                          <p:val>
                                            <p:strVal val="0-#ppt_w/2"/>
                                          </p:val>
                                        </p:tav>
                                        <p:tav tm="100000">
                                          <p:val>
                                            <p:strVal val="#ppt_x"/>
                                          </p:val>
                                        </p:tav>
                                      </p:tavLst>
                                    </p:anim>
                                    <p:anim calcmode="lin" valueType="num">
                                      <p:cBhvr additive="base">
                                        <p:cTn id="63" dur="500" fill="hold"/>
                                        <p:tgtEl>
                                          <p:spTgt spid="76"/>
                                        </p:tgtEl>
                                        <p:attrNameLst>
                                          <p:attrName>ppt_y</p:attrName>
                                        </p:attrNameLst>
                                      </p:cBhvr>
                                      <p:tavLst>
                                        <p:tav tm="0">
                                          <p:val>
                                            <p:strVal val="#ppt_y"/>
                                          </p:val>
                                        </p:tav>
                                        <p:tav tm="100000">
                                          <p:val>
                                            <p:strVal val="#ppt_y"/>
                                          </p:val>
                                        </p:tav>
                                      </p:tavLst>
                                    </p:anim>
                                  </p:childTnLst>
                                </p:cTn>
                              </p:par>
                            </p:childTnLst>
                          </p:cTn>
                        </p:par>
                        <p:par>
                          <p:cTn id="64" fill="hold">
                            <p:stCondLst>
                              <p:cond delay="4000"/>
                            </p:stCondLst>
                            <p:childTnLst>
                              <p:par>
                                <p:cTn id="65" presetID="2" presetClass="entr" presetSubtype="8" fill="hold" nodeType="afterEffect">
                                  <p:stCondLst>
                                    <p:cond delay="0"/>
                                  </p:stCondLst>
                                  <p:childTnLst>
                                    <p:set>
                                      <p:cBhvr>
                                        <p:cTn id="66" dur="1" fill="hold">
                                          <p:stCondLst>
                                            <p:cond delay="0"/>
                                          </p:stCondLst>
                                        </p:cTn>
                                        <p:tgtEl>
                                          <p:spTgt spid="72"/>
                                        </p:tgtEl>
                                        <p:attrNameLst>
                                          <p:attrName>style.visibility</p:attrName>
                                        </p:attrNameLst>
                                      </p:cBhvr>
                                      <p:to>
                                        <p:strVal val="visible"/>
                                      </p:to>
                                    </p:set>
                                    <p:anim calcmode="lin" valueType="num">
                                      <p:cBhvr additive="base">
                                        <p:cTn id="67" dur="500" fill="hold"/>
                                        <p:tgtEl>
                                          <p:spTgt spid="72"/>
                                        </p:tgtEl>
                                        <p:attrNameLst>
                                          <p:attrName>ppt_x</p:attrName>
                                        </p:attrNameLst>
                                      </p:cBhvr>
                                      <p:tavLst>
                                        <p:tav tm="0">
                                          <p:val>
                                            <p:strVal val="0-#ppt_w/2"/>
                                          </p:val>
                                        </p:tav>
                                        <p:tav tm="100000">
                                          <p:val>
                                            <p:strVal val="#ppt_x"/>
                                          </p:val>
                                        </p:tav>
                                      </p:tavLst>
                                    </p:anim>
                                    <p:anim calcmode="lin" valueType="num">
                                      <p:cBhvr additive="base">
                                        <p:cTn id="68" dur="500" fill="hold"/>
                                        <p:tgtEl>
                                          <p:spTgt spid="72"/>
                                        </p:tgtEl>
                                        <p:attrNameLst>
                                          <p:attrName>ppt_y</p:attrName>
                                        </p:attrNameLst>
                                      </p:cBhvr>
                                      <p:tavLst>
                                        <p:tav tm="0">
                                          <p:val>
                                            <p:strVal val="#ppt_y"/>
                                          </p:val>
                                        </p:tav>
                                        <p:tav tm="100000">
                                          <p:val>
                                            <p:strVal val="#ppt_y"/>
                                          </p:val>
                                        </p:tav>
                                      </p:tavLst>
                                    </p:anim>
                                  </p:childTnLst>
                                </p:cTn>
                              </p:par>
                            </p:childTnLst>
                          </p:cTn>
                        </p:par>
                        <p:par>
                          <p:cTn id="69" fill="hold">
                            <p:stCondLst>
                              <p:cond delay="4500"/>
                            </p:stCondLst>
                            <p:childTnLst>
                              <p:par>
                                <p:cTn id="70" presetID="2" presetClass="entr" presetSubtype="8" fill="hold" nodeType="afterEffect">
                                  <p:stCondLst>
                                    <p:cond delay="0"/>
                                  </p:stCondLst>
                                  <p:childTnLst>
                                    <p:set>
                                      <p:cBhvr>
                                        <p:cTn id="71" dur="1" fill="hold">
                                          <p:stCondLst>
                                            <p:cond delay="0"/>
                                          </p:stCondLst>
                                        </p:cTn>
                                        <p:tgtEl>
                                          <p:spTgt spid="69"/>
                                        </p:tgtEl>
                                        <p:attrNameLst>
                                          <p:attrName>style.visibility</p:attrName>
                                        </p:attrNameLst>
                                      </p:cBhvr>
                                      <p:to>
                                        <p:strVal val="visible"/>
                                      </p:to>
                                    </p:set>
                                    <p:anim calcmode="lin" valueType="num">
                                      <p:cBhvr additive="base">
                                        <p:cTn id="72" dur="500" fill="hold"/>
                                        <p:tgtEl>
                                          <p:spTgt spid="69"/>
                                        </p:tgtEl>
                                        <p:attrNameLst>
                                          <p:attrName>ppt_x</p:attrName>
                                        </p:attrNameLst>
                                      </p:cBhvr>
                                      <p:tavLst>
                                        <p:tav tm="0">
                                          <p:val>
                                            <p:strVal val="0-#ppt_w/2"/>
                                          </p:val>
                                        </p:tav>
                                        <p:tav tm="100000">
                                          <p:val>
                                            <p:strVal val="#ppt_x"/>
                                          </p:val>
                                        </p:tav>
                                      </p:tavLst>
                                    </p:anim>
                                    <p:anim calcmode="lin" valueType="num">
                                      <p:cBhvr additive="base">
                                        <p:cTn id="73" dur="500" fill="hold"/>
                                        <p:tgtEl>
                                          <p:spTgt spid="69"/>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1" presetClass="entr" presetSubtype="0" fill="hold" nodeType="after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5"/>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grpId="0" nodeType="afterEffect">
                                  <p:stCondLst>
                                    <p:cond delay="0"/>
                                  </p:stCondLst>
                                  <p:childTnLst>
                                    <p:set>
                                      <p:cBhvr>
                                        <p:cTn id="85" dur="1" fill="hold">
                                          <p:stCondLst>
                                            <p:cond delay="0"/>
                                          </p:stCondLst>
                                        </p:cTn>
                                        <p:tgtEl>
                                          <p:spTgt spid="87"/>
                                        </p:tgtEl>
                                        <p:attrNameLst>
                                          <p:attrName>style.visibility</p:attrName>
                                        </p:attrNameLst>
                                      </p:cBhvr>
                                      <p:to>
                                        <p:strVal val="visible"/>
                                      </p:to>
                                    </p:set>
                                  </p:childTnLst>
                                </p:cTn>
                              </p:par>
                            </p:childTnLst>
                          </p:cTn>
                        </p:par>
                        <p:par>
                          <p:cTn id="86" fill="hold">
                            <p:stCondLst>
                              <p:cond delay="0"/>
                            </p:stCondLst>
                            <p:childTnLst>
                              <p:par>
                                <p:cTn id="87" presetID="0" presetClass="path" presetSubtype="0" accel="50000" decel="50000" fill="hold" nodeType="afterEffect">
                                  <p:stCondLst>
                                    <p:cond delay="0"/>
                                  </p:stCondLst>
                                  <p:childTnLst>
                                    <p:animMotion origin="layout" path="M -0.01511 -0.0259 L -0.0599 0.1864 " pathEditMode="relative" rAng="0" ptsTypes="AA">
                                      <p:cBhvr>
                                        <p:cTn id="88" dur="500" fill="hold"/>
                                        <p:tgtEl>
                                          <p:spTgt spid="76"/>
                                        </p:tgtEl>
                                        <p:attrNameLst>
                                          <p:attrName>ppt_x</p:attrName>
                                          <p:attrName>ppt_y</p:attrName>
                                        </p:attrNameLst>
                                      </p:cBhvr>
                                      <p:rCtr x="-22" y="106"/>
                                    </p:animMotion>
                                  </p:childTnLst>
                                </p:cTn>
                              </p:par>
                            </p:childTnLst>
                          </p:cTn>
                        </p:par>
                        <p:par>
                          <p:cTn id="89" fill="hold">
                            <p:stCondLst>
                              <p:cond delay="500"/>
                            </p:stCondLst>
                            <p:childTnLst>
                              <p:par>
                                <p:cTn id="90" presetID="0" presetClass="path" presetSubtype="0" accel="50000" decel="50000" fill="hold" nodeType="afterEffect">
                                  <p:stCondLst>
                                    <p:cond delay="100"/>
                                  </p:stCondLst>
                                  <p:childTnLst>
                                    <p:animMotion origin="layout" path="M -0.01649 -0.02335 L -0.01649 0.25902 " pathEditMode="relative" rAng="0" ptsTypes="AA">
                                      <p:cBhvr>
                                        <p:cTn id="91" dur="500" fill="hold"/>
                                        <p:tgtEl>
                                          <p:spTgt spid="77"/>
                                        </p:tgtEl>
                                        <p:attrNameLst>
                                          <p:attrName>ppt_x</p:attrName>
                                          <p:attrName>ppt_y</p:attrName>
                                        </p:attrNameLst>
                                      </p:cBhvr>
                                      <p:rCtr x="0" y="141"/>
                                    </p:animMotion>
                                  </p:childTnLst>
                                </p:cTn>
                              </p:par>
                            </p:childTnLst>
                          </p:cTn>
                        </p:par>
                        <p:par>
                          <p:cTn id="92" fill="hold">
                            <p:stCondLst>
                              <p:cond delay="1100"/>
                            </p:stCondLst>
                            <p:childTnLst>
                              <p:par>
                                <p:cTn id="93" presetID="1" presetClass="entr" presetSubtype="0" fill="hold" grpId="0" nodeType="after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0" grpId="0" animBg="1"/>
      <p:bldP spid="6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idx="4294967295"/>
          </p:nvPr>
        </p:nvSpPr>
        <p:spPr/>
        <p:txBody>
          <a:bodyPr/>
          <a:lstStyle/>
          <a:p>
            <a:r>
              <a:rPr lang="en-US" smtClean="0"/>
              <a:t>TOI Recording</a:t>
            </a:r>
          </a:p>
        </p:txBody>
      </p:sp>
      <p:sp>
        <p:nvSpPr>
          <p:cNvPr id="125954" name="Rectangle 3"/>
          <p:cNvSpPr>
            <a:spLocks noGrp="1" noChangeArrowheads="1"/>
          </p:cNvSpPr>
          <p:nvPr>
            <p:ph type="body" idx="4294967295"/>
          </p:nvPr>
        </p:nvSpPr>
        <p:spPr>
          <a:xfrm>
            <a:off x="228600" y="914400"/>
            <a:ext cx="8382000" cy="5257800"/>
          </a:xfrm>
        </p:spPr>
        <p:txBody>
          <a:bodyPr/>
          <a:lstStyle/>
          <a:p>
            <a:r>
              <a:rPr lang="en-US" smtClean="0"/>
              <a:t>Will be available on Qwikipedia for Service team members who could not attend live and for future reference</a:t>
            </a:r>
          </a:p>
          <a:p>
            <a:endParaRPr lang="en-US" smtClean="0"/>
          </a:p>
        </p:txBody>
      </p:sp>
      <p:pic>
        <p:nvPicPr>
          <p:cNvPr id="125955" name="Picture 4" descr="Scalar _i6k_QwikiPage"/>
          <p:cNvPicPr>
            <a:picLocks noChangeAspect="1" noChangeArrowheads="1"/>
          </p:cNvPicPr>
          <p:nvPr/>
        </p:nvPicPr>
        <p:blipFill>
          <a:blip r:embed="rId2" cstate="print"/>
          <a:srcRect/>
          <a:stretch>
            <a:fillRect/>
          </a:stretch>
        </p:blipFill>
        <p:spPr bwMode="auto">
          <a:xfrm>
            <a:off x="2057400" y="2362200"/>
            <a:ext cx="5205413" cy="372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6"/>
          <p:cNvSpPr>
            <a:spLocks noGrp="1" noChangeArrowheads="1"/>
          </p:cNvSpPr>
          <p:nvPr>
            <p:ph type="ctrTitle" idx="4294967295"/>
          </p:nvPr>
        </p:nvSpPr>
        <p:spPr>
          <a:xfrm>
            <a:off x="304800" y="2438400"/>
            <a:ext cx="8534400" cy="685800"/>
          </a:xfrm>
        </p:spPr>
        <p:txBody>
          <a:bodyPr/>
          <a:lstStyle/>
          <a:p>
            <a:pPr eaLnBrk="1" hangingPunct="1"/>
            <a:r>
              <a:rPr lang="en-US" sz="2800" smtClean="0"/>
              <a:t>Final Questions? </a:t>
            </a:r>
          </a:p>
        </p:txBody>
      </p:sp>
      <p:sp>
        <p:nvSpPr>
          <p:cNvPr id="126978" name="Rectangle 8"/>
          <p:cNvSpPr>
            <a:spLocks noGrp="1" noChangeArrowheads="1"/>
          </p:cNvSpPr>
          <p:nvPr>
            <p:ph type="subTitle" idx="4294967295"/>
          </p:nvPr>
        </p:nvSpPr>
        <p:spPr>
          <a:xfrm>
            <a:off x="304800" y="3124200"/>
            <a:ext cx="8534400" cy="336550"/>
          </a:xfrm>
        </p:spPr>
        <p:txBody>
          <a:bodyPr>
            <a:spAutoFit/>
          </a:bodyPr>
          <a:lstStyle/>
          <a:p>
            <a:pPr marL="0" indent="0" eaLnBrk="1" hangingPunct="1">
              <a:buFontTx/>
              <a:buNone/>
            </a:pPr>
            <a:endParaRPr lang="en-US" sz="1600" b="1" smtClean="0">
              <a:solidFill>
                <a:srgbClr val="666666"/>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Qpresentation">
  <a:themeElements>
    <a:clrScheme name="New Template for PowerPoint 2003 to test with 2007 02APR10 with update instructions 13">
      <a:dk1>
        <a:srgbClr val="000000"/>
      </a:dk1>
      <a:lt1>
        <a:srgbClr val="FFFFFF"/>
      </a:lt1>
      <a:dk2>
        <a:srgbClr val="006AD6"/>
      </a:dk2>
      <a:lt2>
        <a:srgbClr val="808080"/>
      </a:lt2>
      <a:accent1>
        <a:srgbClr val="41A2EF"/>
      </a:accent1>
      <a:accent2>
        <a:srgbClr val="FFA600"/>
      </a:accent2>
      <a:accent3>
        <a:srgbClr val="FFFFFF"/>
      </a:accent3>
      <a:accent4>
        <a:srgbClr val="000000"/>
      </a:accent4>
      <a:accent5>
        <a:srgbClr val="B0CEF6"/>
      </a:accent5>
      <a:accent6>
        <a:srgbClr val="E79600"/>
      </a:accent6>
      <a:hlink>
        <a:srgbClr val="666666"/>
      </a:hlink>
      <a:folHlink>
        <a:srgbClr val="999999"/>
      </a:folHlink>
    </a:clrScheme>
    <a:fontScheme name="New Template for PowerPoint 2003 to test with 2007 02APR10 with update instruction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Template for PowerPoint 2003 to test with 2007 02APR10 with update instruc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Template for PowerPoint 2003 to test with 2007 02APR10 with update instruc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Template for PowerPoint 2003 to test with 2007 02APR10 with update instruc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Template for PowerPoint 2003 to test with 2007 02APR10 with update instruc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Template for PowerPoint 2003 to test with 2007 02APR10 with update instruc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Template for PowerPoint 2003 to test with 2007 02APR10 with update instruc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Template for PowerPoint 2003 to test with 2007 02APR10 with update instruction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Template for PowerPoint 2003 to test with 2007 02APR10 with update instruc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Template for PowerPoint 2003 to test with 2007 02APR10 with update instruc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Template for PowerPoint 2003 to test with 2007 02APR10 with update instruc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Template for PowerPoint 2003 to test with 2007 02APR10 with update instruc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Template for PowerPoint 2003 to test with 2007 02APR10 with update instruc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w Template for PowerPoint 2003 to test with 2007 02APR10 with update instructions 13">
        <a:dk1>
          <a:srgbClr val="000000"/>
        </a:dk1>
        <a:lt1>
          <a:srgbClr val="FFFFFF"/>
        </a:lt1>
        <a:dk2>
          <a:srgbClr val="006AD6"/>
        </a:dk2>
        <a:lt2>
          <a:srgbClr val="808080"/>
        </a:lt2>
        <a:accent1>
          <a:srgbClr val="41A2EF"/>
        </a:accent1>
        <a:accent2>
          <a:srgbClr val="FFA600"/>
        </a:accent2>
        <a:accent3>
          <a:srgbClr val="FFFFFF"/>
        </a:accent3>
        <a:accent4>
          <a:srgbClr val="000000"/>
        </a:accent4>
        <a:accent5>
          <a:srgbClr val="B0CEF6"/>
        </a:accent5>
        <a:accent6>
          <a:srgbClr val="E79600"/>
        </a:accent6>
        <a:hlink>
          <a:srgbClr val="666666"/>
        </a:hlink>
        <a:folHlink>
          <a:srgbClr val="9999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Qpresentation</Template>
  <TotalTime>1333</TotalTime>
  <Words>8953</Words>
  <Application>Microsoft Office PowerPoint</Application>
  <PresentationFormat>On-screen Show (4:3)</PresentationFormat>
  <Paragraphs>919</Paragraphs>
  <Slides>91</Slides>
  <Notes>25</Notes>
  <HiddenSlides>0</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Qpresentation</vt:lpstr>
      <vt:lpstr>Slide 1</vt:lpstr>
      <vt:lpstr>Slide 2</vt:lpstr>
      <vt:lpstr>Asking Questions</vt:lpstr>
      <vt:lpstr>Agenda</vt:lpstr>
      <vt:lpstr>Sales and Marketing Overview</vt:lpstr>
      <vt:lpstr>New Scalar i6000 Features in the i10 Release</vt:lpstr>
      <vt:lpstr>Sales Results</vt:lpstr>
      <vt:lpstr>Scalar i6000 Dual Robot Overview</vt:lpstr>
      <vt:lpstr>Problems with Vaulting Tapes</vt:lpstr>
      <vt:lpstr>Active Vault: First Automated, In-Library Vault</vt:lpstr>
      <vt:lpstr>Automated Media Pool</vt:lpstr>
      <vt:lpstr>Unlicensed Expansion Module</vt:lpstr>
      <vt:lpstr>Two Ways to Scale</vt:lpstr>
      <vt:lpstr>Gen 2 Dual Robot Hardware Overview</vt:lpstr>
      <vt:lpstr>Gen 2 Dual-Robot Libraries</vt:lpstr>
      <vt:lpstr>Gen 2 Single-Robot Libraries</vt:lpstr>
      <vt:lpstr>Parking Modules</vt:lpstr>
      <vt:lpstr>Left Parking Module</vt:lpstr>
      <vt:lpstr>Right Parking Module</vt:lpstr>
      <vt:lpstr>Dual Robot Min/Max Module Configurations</vt:lpstr>
      <vt:lpstr>Gen 2 Robot</vt:lpstr>
      <vt:lpstr>Loader Bracket</vt:lpstr>
      <vt:lpstr>Power Rails</vt:lpstr>
      <vt:lpstr>X-Axis Gear Racks</vt:lpstr>
      <vt:lpstr>SPA/SCC Mount Assembly</vt:lpstr>
      <vt:lpstr>SPA/SCC Mount Assembly (cont)</vt:lpstr>
      <vt:lpstr>LPC1 Blade</vt:lpstr>
      <vt:lpstr>Magazine Hold-Down Clip</vt:lpstr>
      <vt:lpstr>Magazines with Glued-On Calibration Targets</vt:lpstr>
      <vt:lpstr>Hardware TOI</vt:lpstr>
      <vt:lpstr>Hardware TOI – collector brush droop</vt:lpstr>
      <vt:lpstr>Hardware TOI – collector brush droop</vt:lpstr>
      <vt:lpstr>Hardware TOI – collector brush droop</vt:lpstr>
      <vt:lpstr>Hardware TOI – robot alignment</vt:lpstr>
      <vt:lpstr>Hardware TOI – robot alignment</vt:lpstr>
      <vt:lpstr>Hardware TOI – robot alignment</vt:lpstr>
      <vt:lpstr>Hardware TOI – robot alignment</vt:lpstr>
      <vt:lpstr>Hardware TOI – X rack installation </vt:lpstr>
      <vt:lpstr>Hardware TOI – X rack installation </vt:lpstr>
      <vt:lpstr>Hardware TOI – X rack installation </vt:lpstr>
      <vt:lpstr>Hardware TOI – X rack installation </vt:lpstr>
      <vt:lpstr>Hardware TOI – X rack installation </vt:lpstr>
      <vt:lpstr>Hardware TOI – frame barcodes</vt:lpstr>
      <vt:lpstr>Hardware TOI – frame barcodes</vt:lpstr>
      <vt:lpstr>Hardware TOI - Magazine Restraint</vt:lpstr>
      <vt:lpstr>Hardware TOI - Magazine Restraint</vt:lpstr>
      <vt:lpstr>Hardware TOI - Magazine Restraint</vt:lpstr>
      <vt:lpstr>Hardware TOI - Magazine Restraint</vt:lpstr>
      <vt:lpstr>Hardware TOI - Magazine Restraint</vt:lpstr>
      <vt:lpstr>Hardware TOI - Magazine Restraint</vt:lpstr>
      <vt:lpstr>Gen 2 Dual Robot Diagnostics</vt:lpstr>
      <vt:lpstr>Gen 2 Dual Robot Diagnostics </vt:lpstr>
      <vt:lpstr>Gen 2 Dual Robot Diagnostics </vt:lpstr>
      <vt:lpstr>Gen 2 Dual Robot Diagnostics </vt:lpstr>
      <vt:lpstr>Gen 2 Dual Robot Diagnostics </vt:lpstr>
      <vt:lpstr>Gen 2 Dual Robot Diagnostics </vt:lpstr>
      <vt:lpstr>Gen 2 Dual Robot Diagnostics</vt:lpstr>
      <vt:lpstr>Gen 2 Dual Robot Diagnostics</vt:lpstr>
      <vt:lpstr>New Software Features </vt:lpstr>
      <vt:lpstr>New Software Features</vt:lpstr>
      <vt:lpstr>New Software Features</vt:lpstr>
      <vt:lpstr>New Software Features</vt:lpstr>
      <vt:lpstr>New Software Features</vt:lpstr>
      <vt:lpstr>New Software Features</vt:lpstr>
      <vt:lpstr>New Software Features</vt:lpstr>
      <vt:lpstr>New Software Features</vt:lpstr>
      <vt:lpstr>New Software Features</vt:lpstr>
      <vt:lpstr>SNW Wizard (i10)</vt:lpstr>
      <vt:lpstr>SNW Wizard (i10)</vt:lpstr>
      <vt:lpstr>SNW Wizard (i10)</vt:lpstr>
      <vt:lpstr>SNW Wizard (i10)</vt:lpstr>
      <vt:lpstr>SNW Wizard (i10)</vt:lpstr>
      <vt:lpstr>SNW Wizard (i10)</vt:lpstr>
      <vt:lpstr>SNW Wizard (i10)</vt:lpstr>
      <vt:lpstr>SNW Wizard (i10)</vt:lpstr>
      <vt:lpstr>SNW Wizard (i10)</vt:lpstr>
      <vt:lpstr>SNW Wizard (i10)</vt:lpstr>
      <vt:lpstr>SNW Wizard (i10)</vt:lpstr>
      <vt:lpstr>SNW Wizard (i10)</vt:lpstr>
      <vt:lpstr>SNW Wizard (i10)</vt:lpstr>
      <vt:lpstr>SNW Wizard (i10)</vt:lpstr>
      <vt:lpstr>SNW Wizard (i10)</vt:lpstr>
      <vt:lpstr>SNW Wizard (i10)</vt:lpstr>
      <vt:lpstr>SNW Wizard (i10)</vt:lpstr>
      <vt:lpstr>SNW Wizard (i10)</vt:lpstr>
      <vt:lpstr>SNW Wizard (i10)</vt:lpstr>
      <vt:lpstr>Updated Documentation and Training </vt:lpstr>
      <vt:lpstr>Documentation for the i10 Release</vt:lpstr>
      <vt:lpstr>Training for the i10 Release</vt:lpstr>
      <vt:lpstr>TOI Recording</vt:lpstr>
      <vt:lpstr>Final Questions? </vt:lpstr>
    </vt:vector>
  </TitlesOfParts>
  <Company>Quantum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tsajbel</dc:creator>
  <dc:description>Template version 7 (03JAN11)</dc:description>
  <cp:lastModifiedBy>dmason</cp:lastModifiedBy>
  <cp:revision>126</cp:revision>
  <dcterms:created xsi:type="dcterms:W3CDTF">2011-12-20T14:44:05Z</dcterms:created>
  <dcterms:modified xsi:type="dcterms:W3CDTF">2012-01-09T15:08:18Z</dcterms:modified>
</cp:coreProperties>
</file>