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7" r:id="rId3"/>
    <p:sldId id="268" r:id="rId4"/>
    <p:sldId id="269" r:id="rId5"/>
    <p:sldId id="270" r:id="rId6"/>
    <p:sldId id="271" r:id="rId7"/>
    <p:sldId id="278" r:id="rId8"/>
    <p:sldId id="27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7260CA2-E101-4F71-8D81-4E30324C4C3C}" type="datetimeFigureOut">
              <a:rPr lang="en-US"/>
              <a:pPr>
                <a:defRPr/>
              </a:pPr>
              <a:t>9/12/2011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7B9E168-C5BE-4192-9D3E-139B906AE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466E846-1B12-4A58-96CB-FC6D792F4159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09633CB-9BBE-4699-B580-D3D0385DE120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438400"/>
            <a:ext cx="8534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124200"/>
            <a:ext cx="8534400" cy="990600"/>
          </a:xfrm>
        </p:spPr>
        <p:txBody>
          <a:bodyPr/>
          <a:lstStyle>
            <a:lvl1pPr marL="0" indent="0">
              <a:buFontTx/>
              <a:buNone/>
              <a:defRPr sz="1600" b="1">
                <a:solidFill>
                  <a:srgbClr val="666666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4419600" y="6424613"/>
            <a:ext cx="2895600" cy="396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6B1DE-2D92-435F-8FEC-EF32473CC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2A241-7942-4A95-A019-BA4A57368845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98438"/>
            <a:ext cx="21717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98438"/>
            <a:ext cx="63627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743A1-7A90-4AA7-8555-6F54088AE474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8438"/>
            <a:ext cx="86868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914400"/>
            <a:ext cx="426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A18F3-26CB-41FE-A70A-DBE18A10B287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21D00-6F6C-4A5B-A81C-2CCC218C6B50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E6FA4-78CA-45F1-87B4-0212C7C8298A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CB855-6E7B-412F-B84F-D30099F0F402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8686800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14400"/>
            <a:ext cx="427024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76400"/>
            <a:ext cx="4268788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14400"/>
            <a:ext cx="42703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270375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36F60-7994-4CB5-AF2C-2D8869B1FF09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E20F9-D17A-49FC-B52D-50BE3F7D4FA5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CFDC3-B8E0-4206-BEC1-D69131DE0DEA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DF4B0-AD7D-4E05-974D-EED621C9583A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21B07-6A99-4A3B-8747-2AB9DFE2A8B8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98438"/>
            <a:ext cx="86868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 goes here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BA00"/>
                </a:solidFill>
                <a:cs typeface="+mn-cs"/>
              </a:defRPr>
            </a:lvl1pPr>
          </a:lstStyle>
          <a:p>
            <a:pPr>
              <a:defRPr/>
            </a:pPr>
            <a:fld id="{122B32AD-1660-4FD6-95B0-2A98C9BD506F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  <p:pic>
        <p:nvPicPr>
          <p:cNvPr id="2" name="Picture 8" descr="Dotted_Line.png"/>
          <p:cNvPicPr preferRelativeResize="0">
            <a:picLocks/>
          </p:cNvPicPr>
          <p:nvPr/>
        </p:nvPicPr>
        <p:blipFill>
          <a:blip r:embed="rId15"/>
          <a:srcRect l="1334"/>
          <a:stretch>
            <a:fillRect/>
          </a:stretch>
        </p:blipFill>
        <p:spPr bwMode="auto">
          <a:xfrm>
            <a:off x="46038" y="762000"/>
            <a:ext cx="9021762" cy="10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First level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6"/>
        </a:buBlip>
        <a:defRPr sz="2400">
          <a:solidFill>
            <a:srgbClr val="21212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Arial" charset="0"/>
        <a:buChar char="–"/>
        <a:defRPr>
          <a:solidFill>
            <a:srgbClr val="212121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Arial" charset="0"/>
        <a:buChar char="–"/>
        <a:defRPr sz="1600">
          <a:solidFill>
            <a:srgbClr val="212121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5pPr>
      <a:lvl6pPr marL="25146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6pPr>
      <a:lvl7pPr marL="29718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7pPr>
      <a:lvl8pPr marL="3429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8pPr>
      <a:lvl9pPr marL="3886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3970338" y="6424613"/>
            <a:ext cx="3276600" cy="396875"/>
          </a:xfrm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C4A1DA-B3F8-484F-BA86-170F465CF85A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536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StorNext 4.2 – File System Interfaces</a:t>
            </a:r>
          </a:p>
        </p:txBody>
      </p:sp>
      <p:sp>
        <p:nvSpPr>
          <p:cNvPr id="15364" name="Subtitle 2"/>
          <p:cNvSpPr>
            <a:spLocks noGrp="1"/>
          </p:cNvSpPr>
          <p:nvPr>
            <p:ph type="subTitle" idx="1"/>
          </p:nvPr>
        </p:nvSpPr>
        <p:spPr>
          <a:xfrm>
            <a:off x="304800" y="3124200"/>
            <a:ext cx="8534400" cy="3048000"/>
          </a:xfrm>
        </p:spPr>
        <p:txBody>
          <a:bodyPr/>
          <a:lstStyle/>
          <a:p>
            <a:pPr eaLnBrk="1" hangingPunct="1"/>
            <a:r>
              <a:rPr lang="en-US" sz="1800" smtClean="0"/>
              <a:t>Transfer of Information, Denver, CO, Sept 13-14, 2011</a:t>
            </a:r>
          </a:p>
          <a:p>
            <a:pPr eaLnBrk="1" hangingPunct="1"/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5D0829A-ECCB-4AC8-899B-261819F9BEA3}" type="slidenum">
              <a:rPr lang="en-US"/>
              <a:pPr>
                <a:defRPr/>
              </a:pPr>
              <a:t>2</a:t>
            </a:fld>
            <a:endParaRPr lang="en-US" sz="1200"/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SNFS interfaces changed in 4.2</a:t>
            </a:r>
          </a:p>
        </p:txBody>
      </p:sp>
      <p:sp>
        <p:nvSpPr>
          <p:cNvPr id="1741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CvAPI_MoveRange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smtClean="0"/>
              <a:t>New SNFS Client API</a:t>
            </a:r>
          </a:p>
          <a:p>
            <a:pPr lvl="1" eaLnBrk="1" hangingPunct="1">
              <a:spcBef>
                <a:spcPct val="0"/>
              </a:spcBef>
            </a:pPr>
            <a:endParaRPr lang="en-US" sz="2800" smtClean="0"/>
          </a:p>
          <a:p>
            <a:pPr eaLnBrk="1" hangingPunct="1">
              <a:spcBef>
                <a:spcPct val="0"/>
              </a:spcBef>
            </a:pPr>
            <a:r>
              <a:rPr lang="en-US" sz="3600" smtClean="0"/>
              <a:t>Windows OpenFileById Function support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smtClean="0"/>
              <a:t>Provides mechanism for opening file by ID rather than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CvApi_MoveRange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This interface moves a range of file extents from a source file to a location in a target file</a:t>
            </a:r>
          </a:p>
          <a:p>
            <a:r>
              <a:rPr lang="en-US" sz="2800" smtClean="0"/>
              <a:t>This API was requested by both Galaxy Development and by Bright Technologies</a:t>
            </a:r>
          </a:p>
          <a:p>
            <a:r>
              <a:rPr lang="en-US" sz="2800" smtClean="0"/>
              <a:t>API files included with Full Storage Manager install on Linux platforms</a:t>
            </a:r>
          </a:p>
          <a:p>
            <a:r>
              <a:rPr lang="en-US" sz="2800" smtClean="0"/>
              <a:t>Full description located in the SNFS API Guide</a:t>
            </a:r>
          </a:p>
          <a:p>
            <a:pPr lvl="1"/>
            <a:r>
              <a:rPr lang="en-US" sz="2000" smtClean="0"/>
              <a:t>Note: In an effort to start detaching the SNFS API from the SNAPI distribution, there is a separate SNFS API guide as part of the release of StorNext 4.2.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CvApi_MoveRange Definition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1600" smtClean="0"/>
              <a:t>int</a:t>
            </a:r>
          </a:p>
          <a:p>
            <a:pPr>
              <a:buFontTx/>
              <a:buNone/>
            </a:pPr>
            <a:r>
              <a:rPr lang="en-US" sz="1600" smtClean="0"/>
              <a:t>CvApi_MoveRange(</a:t>
            </a:r>
          </a:p>
          <a:p>
            <a:pPr>
              <a:buFontTx/>
              <a:buNone/>
            </a:pPr>
            <a:r>
              <a:rPr lang="en-US" sz="1600" smtClean="0"/>
              <a:t>    		int         		f_fd,				/* Source File Descriptor */</a:t>
            </a:r>
          </a:p>
          <a:p>
            <a:pPr>
              <a:buFontTx/>
              <a:buNone/>
            </a:pPr>
            <a:r>
              <a:rPr lang="en-US" sz="1600" smtClean="0"/>
              <a:t>    		uint64_t    	f_target_ino,		/* Target File Inode Number */</a:t>
            </a:r>
          </a:p>
          <a:p>
            <a:pPr>
              <a:buFontTx/>
              <a:buNone/>
            </a:pPr>
            <a:r>
              <a:rPr lang="en-US" sz="1600" smtClean="0"/>
              <a:t>    		uint64_t    	f_source_froffset,	/* Source File Starting Offset */</a:t>
            </a:r>
          </a:p>
          <a:p>
            <a:pPr>
              <a:buFontTx/>
              <a:buNone/>
            </a:pPr>
            <a:r>
              <a:rPr lang="en-US" sz="1600" smtClean="0"/>
              <a:t>    		uint64_t    	f_target_froffset,	/* Target File Starting Offset */</a:t>
            </a:r>
          </a:p>
          <a:p>
            <a:pPr>
              <a:buFontTx/>
              <a:buNone/>
            </a:pPr>
            <a:r>
              <a:rPr lang="en-US" sz="1600" smtClean="0"/>
              <a:t>    		uint64_t    	f_length,			/* Data Size */</a:t>
            </a:r>
          </a:p>
          <a:p>
            <a:pPr>
              <a:buFontTx/>
              <a:buNone/>
            </a:pPr>
            <a:r>
              <a:rPr lang="en-US" sz="1600" smtClean="0"/>
              <a:t>    		tmspec_t		f_source_mtime,	/* Source Expected mtime */</a:t>
            </a:r>
          </a:p>
          <a:p>
            <a:pPr>
              <a:buFontTx/>
              <a:buNone/>
            </a:pPr>
            <a:r>
              <a:rPr lang="en-US" sz="1600" smtClean="0"/>
              <a:t>    		tmspec_t		f_target_mtime,	/* Target File Expected mtime */</a:t>
            </a:r>
          </a:p>
          <a:p>
            <a:pPr>
              <a:buFontTx/>
              <a:buNone/>
            </a:pPr>
            <a:r>
              <a:rPr lang="en-US" sz="1600" smtClean="0"/>
              <a:t>    		uint32_t    	f_flags,			/* Flags */</a:t>
            </a:r>
          </a:p>
          <a:p>
            <a:pPr>
              <a:buFontTx/>
              <a:buNone/>
            </a:pPr>
            <a:r>
              <a:rPr lang="en-US" sz="1600" smtClean="0"/>
              <a:t>    		uint64_t 		*f_rsvd);</a:t>
            </a:r>
          </a:p>
          <a:p>
            <a:pPr>
              <a:buFontTx/>
              <a:buNone/>
            </a:pPr>
            <a:endParaRPr lang="en-US" sz="16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CvApi_MoveRange Some Example Uses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Example #1 – Combining many sub-files into a larger file</a:t>
            </a:r>
          </a:p>
          <a:p>
            <a:pPr lvl="1"/>
            <a:r>
              <a:rPr lang="en-US" smtClean="0"/>
              <a:t>Use case: Ten 50 Megabyte data files are produced by separate processes. After processing completes the files will be concatenated in one large file</a:t>
            </a:r>
          </a:p>
          <a:p>
            <a:pPr lvl="1"/>
            <a:r>
              <a:rPr lang="en-US" smtClean="0"/>
              <a:t>Move all extents in file_a to offset 0 in target file</a:t>
            </a:r>
          </a:p>
          <a:p>
            <a:pPr lvl="1"/>
            <a:r>
              <a:rPr lang="en-US" smtClean="0"/>
              <a:t>Move all extents in file_b to offset 52,428,800 in target file</a:t>
            </a:r>
          </a:p>
          <a:p>
            <a:pPr lvl="1"/>
            <a:r>
              <a:rPr lang="en-US" smtClean="0"/>
              <a:t>Move all extents in file_c to offset 104,857,600 in target file</a:t>
            </a:r>
          </a:p>
          <a:p>
            <a:pPr lvl="1"/>
            <a:r>
              <a:rPr lang="en-US" smtClean="0"/>
              <a:t>And so forth…</a:t>
            </a:r>
          </a:p>
          <a:p>
            <a:pPr lvl="1"/>
            <a:r>
              <a:rPr lang="en-US" smtClean="0"/>
              <a:t>See the MOVE_APPEND flag in the SNFS API documentation for more info</a:t>
            </a:r>
          </a:p>
          <a:p>
            <a:r>
              <a:rPr lang="en-US" smtClean="0"/>
              <a:t>Example #2 – Carve a source file into multiple target files</a:t>
            </a:r>
          </a:p>
          <a:p>
            <a:pPr lvl="1"/>
            <a:r>
              <a:rPr lang="en-US" smtClean="0"/>
              <a:t>Use case: One 500 Megabyte source file will be carved into 10 target files</a:t>
            </a:r>
          </a:p>
          <a:p>
            <a:pPr lvl="1"/>
            <a:r>
              <a:rPr lang="en-US" smtClean="0"/>
              <a:t>Move 52,428,800 bytes starting at offset 0 in target file to file_a</a:t>
            </a:r>
          </a:p>
          <a:p>
            <a:pPr lvl="1"/>
            <a:r>
              <a:rPr lang="en-US" smtClean="0"/>
              <a:t>Move 52,428,800 bytes starting at offset 52,428,800 in target file to file_b</a:t>
            </a:r>
          </a:p>
          <a:p>
            <a:pPr lvl="1"/>
            <a:r>
              <a:rPr lang="en-US" smtClean="0"/>
              <a:t>Move 52,428,800 bytes starting at offset 104,857,600 in target file to file_c</a:t>
            </a:r>
          </a:p>
          <a:p>
            <a:pPr lvl="1"/>
            <a:r>
              <a:rPr lang="en-US" smtClean="0"/>
              <a:t>And so forth…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Windows OpenFileById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Support for the Windows OpenFileById Function has been added to Windows SNFS clients</a:t>
            </a:r>
          </a:p>
          <a:p>
            <a:pPr>
              <a:lnSpc>
                <a:spcPct val="90000"/>
              </a:lnSpc>
            </a:pPr>
            <a:r>
              <a:rPr lang="en-US" smtClean="0"/>
              <a:t>In addition, calling NtCreateFile with the FILE_OPEN_BY_FILE_ID option is supported</a:t>
            </a:r>
          </a:p>
          <a:p>
            <a:pPr>
              <a:lnSpc>
                <a:spcPct val="90000"/>
              </a:lnSpc>
            </a:pPr>
            <a:r>
              <a:rPr lang="en-US" smtClean="0"/>
              <a:t>Information on OpenFileById and NtCreateFile calls can be found in MSDN documentation</a:t>
            </a:r>
          </a:p>
          <a:p>
            <a:pPr>
              <a:lnSpc>
                <a:spcPct val="90000"/>
              </a:lnSpc>
            </a:pPr>
            <a:r>
              <a:rPr lang="en-US" smtClean="0"/>
              <a:t>This functionality depends on SNFS RPL (Reverse Path Lookup) being enabled on the file system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If RPL is not enabled the OpenByFileId call will return STATUS_NOT_IMPLEMENTED</a:t>
            </a:r>
          </a:p>
          <a:p>
            <a:pPr>
              <a:lnSpc>
                <a:spcPct val="90000"/>
              </a:lnSpc>
            </a:pPr>
            <a:r>
              <a:rPr lang="en-US" smtClean="0"/>
              <a:t>Support for OpenFileById was requested by Group Logic to support upcoming enhancements to their products</a:t>
            </a:r>
          </a:p>
          <a:p>
            <a:pPr>
              <a:lnSpc>
                <a:spcPct val="90000"/>
              </a:lnSpc>
            </a:pPr>
            <a:r>
              <a:rPr lang="en-US" smtClean="0"/>
              <a:t>There are no configurable options for this feature. It is always present as of 4.2 (assuming RPL is enabled)</a:t>
            </a:r>
          </a:p>
          <a:p>
            <a:pPr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Use OpenFileById (NtCreateFile)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The File ID field can be located using the </a:t>
            </a:r>
            <a:r>
              <a:rPr lang="en-US" smtClean="0"/>
              <a:t>NtQueryInformationFile call with the FileInternalInformation </a:t>
            </a:r>
          </a:p>
          <a:p>
            <a:pPr lvl="1"/>
            <a:r>
              <a:rPr lang="en-US" sz="2000" smtClean="0"/>
              <a:t>See MSDN documentation for details on this call</a:t>
            </a:r>
          </a:p>
          <a:p>
            <a:r>
              <a:rPr lang="en-US" sz="2800" smtClean="0"/>
              <a:t>The previous query will return two 32-bit fields. The ID value is built from these fields</a:t>
            </a:r>
          </a:p>
          <a:p>
            <a:pPr>
              <a:buFontTx/>
              <a:buNone/>
            </a:pPr>
            <a:r>
              <a:rPr lang="en-US" sz="1800" smtClean="0"/>
              <a:t>	FileID = 	((ULONGLONG)info.nFileIndexHigh &lt;&lt; 32) |</a:t>
            </a:r>
          </a:p>
          <a:p>
            <a:pPr>
              <a:buFontTx/>
              <a:buNone/>
            </a:pPr>
            <a:r>
              <a:rPr lang="en-US" sz="1800" smtClean="0"/>
              <a:t>                    		((ULONGLONG)info.nFileIndexLow &amp; 0xffffffff);</a:t>
            </a:r>
          </a:p>
          <a:p>
            <a:r>
              <a:rPr lang="en-US" sz="2800" smtClean="0"/>
              <a:t>The FileID value is passed in as the name in the NtCreateFile call while the flags field for the call contains the FILE_OPEN_BY_FILE_ID flag</a:t>
            </a:r>
          </a:p>
          <a:p>
            <a:pPr lvl="1"/>
            <a:r>
              <a:rPr lang="en-US" sz="2000" smtClean="0"/>
              <a:t>Note: NtCreateFile in this case is not creating a file but rather opening a file. (NtCreateFile is the swiss army knife of Windows calls)</a:t>
            </a:r>
          </a:p>
          <a:p>
            <a:endParaRPr lang="en-US" sz="28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That’s all folks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Questions?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New Template for PowerPoint 2003 to test with 2007 02APR10 with update instructions 13">
      <a:dk1>
        <a:srgbClr val="000000"/>
      </a:dk1>
      <a:lt1>
        <a:srgbClr val="FFFFFF"/>
      </a:lt1>
      <a:dk2>
        <a:srgbClr val="006AD6"/>
      </a:dk2>
      <a:lt2>
        <a:srgbClr val="808080"/>
      </a:lt2>
      <a:accent1>
        <a:srgbClr val="41A2EF"/>
      </a:accent1>
      <a:accent2>
        <a:srgbClr val="FFA600"/>
      </a:accent2>
      <a:accent3>
        <a:srgbClr val="FFFFFF"/>
      </a:accent3>
      <a:accent4>
        <a:srgbClr val="000000"/>
      </a:accent4>
      <a:accent5>
        <a:srgbClr val="B0CEF6"/>
      </a:accent5>
      <a:accent6>
        <a:srgbClr val="E79600"/>
      </a:accent6>
      <a:hlink>
        <a:srgbClr val="666666"/>
      </a:hlink>
      <a:folHlink>
        <a:srgbClr val="999999"/>
      </a:folHlink>
    </a:clrScheme>
    <a:fontScheme name="New Template for PowerPoint 2003 to test with 2007 02APR10 with update instruction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w Template for PowerPoint 2003 to test with 2007 02APR10 with update instruc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3">
        <a:dk1>
          <a:srgbClr val="000000"/>
        </a:dk1>
        <a:lt1>
          <a:srgbClr val="FFFFFF"/>
        </a:lt1>
        <a:dk2>
          <a:srgbClr val="006AD6"/>
        </a:dk2>
        <a:lt2>
          <a:srgbClr val="808080"/>
        </a:lt2>
        <a:accent1>
          <a:srgbClr val="41A2EF"/>
        </a:accent1>
        <a:accent2>
          <a:srgbClr val="FFA600"/>
        </a:accent2>
        <a:accent3>
          <a:srgbClr val="FFFFFF"/>
        </a:accent3>
        <a:accent4>
          <a:srgbClr val="000000"/>
        </a:accent4>
        <a:accent5>
          <a:srgbClr val="B0CEF6"/>
        </a:accent5>
        <a:accent6>
          <a:srgbClr val="E79600"/>
        </a:accent6>
        <a:hlink>
          <a:srgbClr val="666666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2604</TotalTime>
  <Words>568</Words>
  <Application>Microsoft Office PowerPoint</Application>
  <PresentationFormat>On-screen Show (4:3)</PresentationFormat>
  <Paragraphs>64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Wingdings</vt:lpstr>
      <vt:lpstr>Calibri</vt:lpstr>
      <vt:lpstr>Default Theme</vt:lpstr>
      <vt:lpstr>Default Theme</vt:lpstr>
      <vt:lpstr>StorNext 4.2 – File System Interfaces</vt:lpstr>
      <vt:lpstr>What SNFS interfaces changed in 4.2</vt:lpstr>
      <vt:lpstr>CvApi_MoveRange</vt:lpstr>
      <vt:lpstr>CvApi_MoveRange Definition</vt:lpstr>
      <vt:lpstr>CvApi_MoveRange Some Example Uses</vt:lpstr>
      <vt:lpstr>Windows OpenFileById</vt:lpstr>
      <vt:lpstr>How to Use OpenFileById (NtCreateFile)</vt:lpstr>
      <vt:lpstr>That’s all folks</vt:lpstr>
    </vt:vector>
  </TitlesOfParts>
  <Company>Quantum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Group</dc:title>
  <dc:creator>Jeff Cheeney</dc:creator>
  <cp:lastModifiedBy>Brent J. Petit</cp:lastModifiedBy>
  <cp:revision>156</cp:revision>
  <dcterms:created xsi:type="dcterms:W3CDTF">2010-12-21T18:14:29Z</dcterms:created>
  <dcterms:modified xsi:type="dcterms:W3CDTF">2011-09-12T22:54:35Z</dcterms:modified>
</cp:coreProperties>
</file>