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369" r:id="rId2"/>
    <p:sldId id="288" r:id="rId3"/>
    <p:sldId id="398" r:id="rId4"/>
    <p:sldId id="374" r:id="rId5"/>
    <p:sldId id="354" r:id="rId6"/>
    <p:sldId id="356" r:id="rId7"/>
    <p:sldId id="357" r:id="rId8"/>
    <p:sldId id="358" r:id="rId9"/>
    <p:sldId id="411" r:id="rId10"/>
    <p:sldId id="412" r:id="rId11"/>
    <p:sldId id="414" r:id="rId12"/>
    <p:sldId id="415" r:id="rId13"/>
    <p:sldId id="409" r:id="rId14"/>
    <p:sldId id="359" r:id="rId15"/>
    <p:sldId id="360" r:id="rId16"/>
    <p:sldId id="416" r:id="rId17"/>
    <p:sldId id="417" r:id="rId18"/>
    <p:sldId id="418" r:id="rId19"/>
    <p:sldId id="419" r:id="rId20"/>
    <p:sldId id="421" r:id="rId21"/>
    <p:sldId id="422" r:id="rId22"/>
    <p:sldId id="377" r:id="rId23"/>
    <p:sldId id="424" r:id="rId24"/>
    <p:sldId id="426" r:id="rId25"/>
    <p:sldId id="427" r:id="rId26"/>
    <p:sldId id="428" r:id="rId27"/>
    <p:sldId id="432" r:id="rId28"/>
    <p:sldId id="433" r:id="rId29"/>
    <p:sldId id="434" r:id="rId30"/>
    <p:sldId id="435" r:id="rId31"/>
    <p:sldId id="436" r:id="rId32"/>
    <p:sldId id="437" r:id="rId33"/>
    <p:sldId id="413" r:id="rId34"/>
    <p:sldId id="425" r:id="rId35"/>
    <p:sldId id="423" r:id="rId36"/>
    <p:sldId id="430" r:id="rId37"/>
    <p:sldId id="431" r:id="rId38"/>
    <p:sldId id="429" r:id="rId39"/>
    <p:sldId id="438" r:id="rId40"/>
    <p:sldId id="439" r:id="rId41"/>
    <p:sldId id="399" r:id="rId42"/>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AD6"/>
    <a:srgbClr val="FFBA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8" autoAdjust="0"/>
    <p:restoredTop sz="94660"/>
  </p:normalViewPr>
  <p:slideViewPr>
    <p:cSldViewPr>
      <p:cViewPr varScale="1">
        <p:scale>
          <a:sx n="108" d="100"/>
          <a:sy n="108" d="100"/>
        </p:scale>
        <p:origin x="-12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10"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6" descr="logo_blue"/>
          <p:cNvPicPr>
            <a:picLocks noChangeAspect="1" noChangeArrowheads="1"/>
          </p:cNvPicPr>
          <p:nvPr/>
        </p:nvPicPr>
        <p:blipFill>
          <a:blip r:embed="rId2" cstate="print"/>
          <a:srcRect/>
          <a:stretch>
            <a:fillRect/>
          </a:stretch>
        </p:blipFill>
        <p:spPr bwMode="auto">
          <a:xfrm>
            <a:off x="466725" y="111125"/>
            <a:ext cx="2098675" cy="352425"/>
          </a:xfrm>
          <a:prstGeom prst="rect">
            <a:avLst/>
          </a:prstGeom>
          <a:noFill/>
          <a:ln w="9525">
            <a:noFill/>
            <a:miter lim="800000"/>
            <a:headEnd/>
            <a:tailEnd/>
          </a:ln>
        </p:spPr>
      </p:pic>
      <p:sp>
        <p:nvSpPr>
          <p:cNvPr id="6151" name="Rectangle 7"/>
          <p:cNvSpPr>
            <a:spLocks noChangeArrowheads="1"/>
          </p:cNvSpPr>
          <p:nvPr/>
        </p:nvSpPr>
        <p:spPr bwMode="auto">
          <a:xfrm>
            <a:off x="77788" y="8731250"/>
            <a:ext cx="5054600" cy="463550"/>
          </a:xfrm>
          <a:prstGeom prst="rect">
            <a:avLst/>
          </a:prstGeom>
          <a:noFill/>
          <a:ln w="9525">
            <a:noFill/>
            <a:miter lim="800000"/>
            <a:headEnd/>
            <a:tailEnd/>
          </a:ln>
          <a:effectLst/>
        </p:spPr>
        <p:txBody>
          <a:bodyPr lIns="92958" tIns="46479" rIns="92958" bIns="46479" anchor="b"/>
          <a:lstStyle/>
          <a:p>
            <a:pPr>
              <a:defRPr/>
            </a:pPr>
            <a:r>
              <a:rPr lang="en-US" sz="600" dirty="0"/>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441950" y="8729663"/>
            <a:ext cx="1554163" cy="463550"/>
          </a:xfrm>
          <a:prstGeom prst="rect">
            <a:avLst/>
          </a:prstGeom>
          <a:noFill/>
          <a:ln w="9525">
            <a:noFill/>
            <a:miter lim="800000"/>
            <a:headEnd/>
            <a:tailEnd/>
          </a:ln>
          <a:effectLst/>
        </p:spPr>
        <p:txBody>
          <a:bodyPr lIns="92958" tIns="46479" rIns="92958" bIns="46479" anchor="b"/>
          <a:lstStyle/>
          <a:p>
            <a:pPr algn="r">
              <a:defRPr/>
            </a:pPr>
            <a:fld id="{153A8E7D-B9BC-42C4-A726-EC7E5126DF27}" type="slidenum">
              <a:rPr lang="en-US" sz="1200"/>
              <a:pPr algn="r">
                <a:defRPr/>
              </a:pPr>
              <a:t>‹#›</a:t>
            </a:fld>
            <a:endParaRPr lang="en-US" sz="1200" dirty="0"/>
          </a:p>
        </p:txBody>
      </p:sp>
    </p:spTree>
    <p:extLst>
      <p:ext uri="{BB962C8B-B14F-4D97-AF65-F5344CB8AC3E}">
        <p14:creationId xmlns:p14="http://schemas.microsoft.com/office/powerpoint/2010/main" val="1568133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5575" y="4403725"/>
            <a:ext cx="668655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7788" y="8729663"/>
            <a:ext cx="5054600"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600"/>
            </a:lvl1p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10247" name="Rectangle 7"/>
          <p:cNvSpPr>
            <a:spLocks noGrp="1" noChangeArrowheads="1"/>
          </p:cNvSpPr>
          <p:nvPr>
            <p:ph type="sldNum" sz="quarter" idx="5"/>
          </p:nvPr>
        </p:nvSpPr>
        <p:spPr bwMode="auto">
          <a:xfrm>
            <a:off x="5441950" y="8729663"/>
            <a:ext cx="15541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vl1pPr>
          </a:lstStyle>
          <a:p>
            <a:pPr>
              <a:defRPr/>
            </a:pPr>
            <a:fld id="{9C353E38-336E-49A1-9D2E-D36999069B2B}" type="slidenum">
              <a:rPr lang="en-US"/>
              <a:pPr>
                <a:defRPr/>
              </a:pPr>
              <a:t>‹#›</a:t>
            </a:fld>
            <a:endParaRPr lang="en-US"/>
          </a:p>
        </p:txBody>
      </p:sp>
      <p:pic>
        <p:nvPicPr>
          <p:cNvPr id="39942" name="Picture 8" descr="logo_blue"/>
          <p:cNvPicPr>
            <a:picLocks noChangeAspect="1" noChangeArrowheads="1"/>
          </p:cNvPicPr>
          <p:nvPr/>
        </p:nvPicPr>
        <p:blipFill>
          <a:blip r:embed="rId2"/>
          <a:srcRect/>
          <a:stretch>
            <a:fillRect/>
          </a:stretch>
        </p:blipFill>
        <p:spPr bwMode="auto">
          <a:xfrm>
            <a:off x="466725" y="111125"/>
            <a:ext cx="2098675" cy="352425"/>
          </a:xfrm>
          <a:prstGeom prst="rect">
            <a:avLst/>
          </a:prstGeom>
          <a:noFill/>
          <a:ln w="9525">
            <a:noFill/>
            <a:miter lim="800000"/>
            <a:headEnd/>
            <a:tailEnd/>
          </a:ln>
        </p:spPr>
      </p:pic>
    </p:spTree>
    <p:extLst>
      <p:ext uri="{BB962C8B-B14F-4D97-AF65-F5344CB8AC3E}">
        <p14:creationId xmlns:p14="http://schemas.microsoft.com/office/powerpoint/2010/main" val="2984094390"/>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128"/>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128"/>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128"/>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128"/>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9C353E38-336E-49A1-9D2E-D36999069B2B}"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970338" y="6424613"/>
            <a:ext cx="3276600" cy="396875"/>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1D52764-A160-4ED9-9340-552AB29FE12E}" type="slidenum">
              <a:rPr lang="en-US"/>
              <a:pPr>
                <a:defRPr/>
              </a:pPr>
              <a:t>‹#›</a:t>
            </a:fld>
            <a:endParaRPr lang="en-US" sz="1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8FD746F-B42B-42EC-8C28-B8623294E143}" type="slidenum">
              <a:rPr lang="en-US" smtClean="0"/>
              <a:pPr>
                <a:defRPr/>
              </a:pPr>
              <a:t>‹#›</a:t>
            </a:fld>
            <a:endParaRPr lang="en-US" sz="12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F9192F18-6D0C-408E-BDC4-84FC9237E6CC}" type="slidenum">
              <a:rPr lang="en-US" smtClean="0"/>
              <a:pPr>
                <a:defRPr/>
              </a:pPr>
              <a:t>‹#›</a:t>
            </a:fld>
            <a:endParaRPr lang="en-US" sz="120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File System Expansion</a:t>
            </a:r>
          </a:p>
        </p:txBody>
      </p:sp>
      <p:sp>
        <p:nvSpPr>
          <p:cNvPr id="7" name="Text Placeholder 6"/>
          <p:cNvSpPr>
            <a:spLocks noGrp="1"/>
          </p:cNvSpPr>
          <p:nvPr>
            <p:ph type="body" sz="quarter" idx="13"/>
          </p:nvPr>
        </p:nvSpPr>
        <p:spPr>
          <a:xfrm>
            <a:off x="1981199" y="3444875"/>
            <a:ext cx="3534937" cy="746125"/>
          </a:xfrm>
        </p:spPr>
        <p:txBody>
          <a:bodyPr/>
          <a:lstStyle/>
          <a:p>
            <a:r>
              <a:rPr lang="en-US" dirty="0" smtClean="0"/>
              <a:t>Presented by Steve Cole</a:t>
            </a:r>
            <a:endParaRPr lang="en-US" dirty="0"/>
          </a:p>
        </p:txBody>
      </p:sp>
      <p:sp>
        <p:nvSpPr>
          <p:cNvPr id="8" name="Text Placeholder 7"/>
          <p:cNvSpPr>
            <a:spLocks noGrp="1"/>
          </p:cNvSpPr>
          <p:nvPr>
            <p:ph type="body" sz="quarter" idx="15"/>
          </p:nvPr>
        </p:nvSpPr>
        <p:spPr>
          <a:xfrm>
            <a:off x="1981200" y="4385846"/>
            <a:ext cx="3549805" cy="338554"/>
          </a:xfrm>
        </p:spPr>
        <p:txBody>
          <a:bodyPr/>
          <a:lstStyle/>
          <a:p>
            <a:r>
              <a:rPr lang="en-US" dirty="0" smtClean="0"/>
              <a:t>July 2015</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hood – GUI source code</a:t>
            </a:r>
            <a:endParaRPr lang="en-US" dirty="0"/>
          </a:p>
        </p:txBody>
      </p:sp>
      <p:sp>
        <p:nvSpPr>
          <p:cNvPr id="3" name="Content Placeholder 2"/>
          <p:cNvSpPr>
            <a:spLocks noGrp="1"/>
          </p:cNvSpPr>
          <p:nvPr>
            <p:ph idx="1"/>
          </p:nvPr>
        </p:nvSpPr>
        <p:spPr/>
        <p:txBody>
          <a:bodyPr/>
          <a:lstStyle/>
          <a:p>
            <a:r>
              <a:rPr lang="en-US" dirty="0" smtClean="0"/>
              <a:t>What was the GUI doing to expand the file system?</a:t>
            </a:r>
            <a:endParaRPr lang="en-US" dirty="0"/>
          </a:p>
          <a:p>
            <a:r>
              <a:rPr lang="en-US" dirty="0" smtClean="0"/>
              <a:t>If we take a peek at GUI source code we can get a hint.</a:t>
            </a:r>
          </a:p>
          <a:p>
            <a:endParaRPr lang="en-US" dirty="0" smtClean="0"/>
          </a:p>
          <a:p>
            <a:pPr>
              <a:buNone/>
            </a:pPr>
            <a:r>
              <a:rPr lang="en-US" sz="1400" dirty="0" smtClean="0"/>
              <a:t>Text string: </a:t>
            </a:r>
            <a:r>
              <a:rPr lang="en-US" sz="1400" dirty="0" err="1" smtClean="0"/>
              <a:t>cvupdatefs</a:t>
            </a:r>
            <a:endParaRPr lang="en-US" sz="1400" dirty="0" smtClean="0"/>
          </a:p>
          <a:p>
            <a:pPr>
              <a:buNone/>
            </a:pPr>
            <a:endParaRPr lang="en-US" sz="1400" dirty="0" smtClean="0"/>
          </a:p>
          <a:p>
            <a:pPr>
              <a:buNone/>
            </a:pPr>
            <a:r>
              <a:rPr lang="en-US" sz="1400" dirty="0" smtClean="0"/>
              <a:t>  File                                     Line</a:t>
            </a:r>
          </a:p>
          <a:p>
            <a:pPr>
              <a:buNone/>
            </a:pPr>
            <a:r>
              <a:rPr lang="en-US" sz="1400" dirty="0" smtClean="0"/>
              <a:t>0 </a:t>
            </a:r>
            <a:r>
              <a:rPr lang="en-US" sz="1400" dirty="0" err="1" smtClean="0"/>
              <a:t>qutosgui</a:t>
            </a:r>
            <a:r>
              <a:rPr lang="en-US" sz="1400" dirty="0" smtClean="0"/>
              <a:t>/app/common/CommandType.java       42 public static final String CVUPDATEFS_COMMAND = "/</a:t>
            </a:r>
            <a:r>
              <a:rPr lang="en-US" sz="1400" dirty="0" err="1" smtClean="0"/>
              <a:t>usr</a:t>
            </a:r>
            <a:r>
              <a:rPr lang="en-US" sz="1400" dirty="0" smtClean="0"/>
              <a:t>/</a:t>
            </a:r>
            <a:r>
              <a:rPr lang="en-US" sz="1400" dirty="0" err="1" smtClean="0"/>
              <a:t>cvfs</a:t>
            </a:r>
            <a:r>
              <a:rPr lang="en-US" sz="1400" dirty="0" smtClean="0"/>
              <a:t>/bin/</a:t>
            </a:r>
            <a:r>
              <a:rPr lang="en-US" sz="1400" dirty="0" err="1" smtClean="0"/>
              <a:t>cvupdatefs</a:t>
            </a:r>
            <a:r>
              <a:rPr lang="en-US" sz="1400" dirty="0" smtClean="0"/>
              <a:t>";</a:t>
            </a:r>
          </a:p>
          <a:p>
            <a:pPr>
              <a:buNone/>
            </a:pPr>
            <a:r>
              <a:rPr lang="en-US" sz="1400" dirty="0" smtClean="0"/>
              <a:t>1 </a:t>
            </a:r>
            <a:r>
              <a:rPr lang="en-US" sz="1400" dirty="0" err="1" smtClean="0"/>
              <a:t>qutosgui</a:t>
            </a:r>
            <a:r>
              <a:rPr lang="en-US" sz="1400" dirty="0" smtClean="0"/>
              <a:t>/app/common/CommandType.java       44 public static final String RENAMEFS_COMMAND = "/</a:t>
            </a:r>
            <a:r>
              <a:rPr lang="en-US" sz="1400" dirty="0" err="1" smtClean="0"/>
              <a:t>usr</a:t>
            </a:r>
            <a:r>
              <a:rPr lang="en-US" sz="1400" dirty="0" smtClean="0"/>
              <a:t>/</a:t>
            </a:r>
            <a:r>
              <a:rPr lang="en-US" sz="1400" dirty="0" err="1" smtClean="0"/>
              <a:t>cvfs</a:t>
            </a:r>
            <a:r>
              <a:rPr lang="en-US" sz="1400" dirty="0" smtClean="0"/>
              <a:t>/bin/</a:t>
            </a:r>
            <a:r>
              <a:rPr lang="en-US" sz="1400" dirty="0" err="1" smtClean="0"/>
              <a:t>cvupdatefs</a:t>
            </a:r>
            <a:r>
              <a:rPr lang="en-US" sz="1400" dirty="0" smtClean="0"/>
              <a:t> -R";</a:t>
            </a:r>
          </a:p>
          <a:p>
            <a:pPr>
              <a:buNone/>
            </a:pPr>
            <a:endParaRPr lang="en-US" sz="14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10</a:t>
            </a:fld>
            <a:endParaRPr 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source code – </a:t>
            </a:r>
            <a:r>
              <a:rPr lang="en-US" dirty="0" err="1" smtClean="0"/>
              <a:t>cvupdatefs</a:t>
            </a:r>
            <a:r>
              <a:rPr lang="en-US" dirty="0" smtClean="0"/>
              <a:t> exit values</a:t>
            </a:r>
            <a:endParaRPr lang="en-US" dirty="0"/>
          </a:p>
        </p:txBody>
      </p:sp>
      <p:sp>
        <p:nvSpPr>
          <p:cNvPr id="3" name="Content Placeholder 2"/>
          <p:cNvSpPr>
            <a:spLocks noGrp="1"/>
          </p:cNvSpPr>
          <p:nvPr>
            <p:ph idx="1"/>
          </p:nvPr>
        </p:nvSpPr>
        <p:spPr>
          <a:xfrm>
            <a:off x="304800" y="1143000"/>
            <a:ext cx="7543800" cy="5029200"/>
          </a:xfrm>
        </p:spPr>
        <p:txBody>
          <a:bodyPr/>
          <a:lstStyle/>
          <a:p>
            <a:pPr>
              <a:buNone/>
            </a:pPr>
            <a:r>
              <a:rPr lang="en-US" sz="1200" dirty="0" smtClean="0"/>
              <a:t> /**</a:t>
            </a:r>
          </a:p>
          <a:p>
            <a:pPr>
              <a:buNone/>
            </a:pPr>
            <a:r>
              <a:rPr lang="en-US" sz="1200" dirty="0" smtClean="0"/>
              <a:t>     *</a:t>
            </a:r>
          </a:p>
          <a:p>
            <a:pPr>
              <a:buNone/>
            </a:pPr>
            <a:r>
              <a:rPr lang="en-US" sz="1200" dirty="0" smtClean="0"/>
              <a:t>     * Update the </a:t>
            </a:r>
            <a:r>
              <a:rPr lang="en-US" sz="1200" dirty="0" err="1" smtClean="0"/>
              <a:t>Filesystem</a:t>
            </a:r>
            <a:endParaRPr lang="en-US" sz="1200" dirty="0" smtClean="0"/>
          </a:p>
          <a:p>
            <a:pPr>
              <a:buNone/>
            </a:pPr>
            <a:r>
              <a:rPr lang="en-US" sz="1200" dirty="0" smtClean="0"/>
              <a:t>     *</a:t>
            </a:r>
          </a:p>
          <a:p>
            <a:pPr>
              <a:buNone/>
            </a:pPr>
            <a:r>
              <a:rPr lang="en-US" sz="1200" dirty="0" smtClean="0"/>
              <a:t>     * @</a:t>
            </a:r>
            <a:r>
              <a:rPr lang="en-US" sz="1200" dirty="0" err="1" smtClean="0"/>
              <a:t>param</a:t>
            </a:r>
            <a:r>
              <a:rPr lang="en-US" sz="1200" dirty="0" smtClean="0"/>
              <a:t> </a:t>
            </a:r>
            <a:r>
              <a:rPr lang="en-US" sz="1200" dirty="0" err="1" smtClean="0"/>
              <a:t>fsName</a:t>
            </a:r>
            <a:endParaRPr lang="en-US" sz="1200" dirty="0" smtClean="0"/>
          </a:p>
          <a:p>
            <a:pPr>
              <a:buNone/>
            </a:pPr>
            <a:r>
              <a:rPr lang="en-US" sz="1200" dirty="0" smtClean="0"/>
              <a:t>     * @throws </a:t>
            </a:r>
            <a:r>
              <a:rPr lang="en-US" sz="1200" dirty="0" err="1" smtClean="0"/>
              <a:t>ServiceException</a:t>
            </a:r>
            <a:endParaRPr lang="en-US" sz="1200" dirty="0" smtClean="0"/>
          </a:p>
          <a:p>
            <a:pPr>
              <a:buNone/>
            </a:pPr>
            <a:r>
              <a:rPr lang="en-US" sz="1200" dirty="0" smtClean="0"/>
              <a:t>     */</a:t>
            </a:r>
          </a:p>
          <a:p>
            <a:pPr>
              <a:buNone/>
            </a:pPr>
            <a:r>
              <a:rPr lang="en-US" sz="1200" dirty="0" smtClean="0"/>
              <a:t>    public static synchronized void </a:t>
            </a:r>
            <a:r>
              <a:rPr lang="en-US" sz="1200" dirty="0" err="1" smtClean="0"/>
              <a:t>updateFilesystem</a:t>
            </a:r>
            <a:r>
              <a:rPr lang="en-US" sz="1200" dirty="0" smtClean="0"/>
              <a:t>(String </a:t>
            </a:r>
            <a:r>
              <a:rPr lang="en-US" sz="1200" dirty="0" err="1" smtClean="0"/>
              <a:t>fsName</a:t>
            </a:r>
            <a:r>
              <a:rPr lang="en-US" sz="1200" dirty="0" smtClean="0"/>
              <a:t>) throws </a:t>
            </a:r>
            <a:r>
              <a:rPr lang="en-US" sz="1200" dirty="0" err="1" smtClean="0"/>
              <a:t>ServiceException</a:t>
            </a:r>
            <a:endParaRPr lang="en-US" sz="1200" dirty="0" smtClean="0"/>
          </a:p>
          <a:p>
            <a:pPr>
              <a:buNone/>
            </a:pPr>
            <a:r>
              <a:rPr lang="en-US" sz="1200" dirty="0" smtClean="0"/>
              <a:t>    {</a:t>
            </a:r>
          </a:p>
          <a:p>
            <a:pPr>
              <a:buNone/>
            </a:pPr>
            <a:r>
              <a:rPr lang="en-US" sz="1200" dirty="0" smtClean="0"/>
              <a:t>        </a:t>
            </a:r>
            <a:r>
              <a:rPr lang="en-US" sz="1200" dirty="0" err="1" smtClean="0"/>
              <a:t>LOG.debug</a:t>
            </a:r>
            <a:r>
              <a:rPr lang="en-US" sz="1200" dirty="0" smtClean="0"/>
              <a:t>("</a:t>
            </a:r>
            <a:r>
              <a:rPr lang="en-US" sz="1200" dirty="0" err="1" smtClean="0"/>
              <a:t>updateFilesystem</a:t>
            </a:r>
            <a:r>
              <a:rPr lang="en-US" sz="1200" dirty="0" smtClean="0"/>
              <a:t>: ENTER");</a:t>
            </a:r>
          </a:p>
          <a:p>
            <a:pPr>
              <a:buNone/>
            </a:pPr>
            <a:r>
              <a:rPr lang="en-US" sz="1200" dirty="0" smtClean="0"/>
              <a:t>        if (</a:t>
            </a:r>
            <a:r>
              <a:rPr lang="en-US" sz="1200" dirty="0" err="1" smtClean="0"/>
              <a:t>fsName</a:t>
            </a:r>
            <a:r>
              <a:rPr lang="en-US" sz="1200" dirty="0" smtClean="0"/>
              <a:t> == null) throw new </a:t>
            </a:r>
            <a:r>
              <a:rPr lang="en-US" sz="1200" dirty="0" err="1" smtClean="0"/>
              <a:t>ServiceException</a:t>
            </a:r>
            <a:r>
              <a:rPr lang="en-US" sz="1200" dirty="0" smtClean="0"/>
              <a:t>("</a:t>
            </a:r>
            <a:r>
              <a:rPr lang="en-US" sz="1200" dirty="0" err="1" smtClean="0"/>
              <a:t>FileSystem</a:t>
            </a:r>
            <a:r>
              <a:rPr lang="en-US" sz="1200" dirty="0" smtClean="0"/>
              <a:t> Name is not provided");</a:t>
            </a:r>
          </a:p>
          <a:p>
            <a:pPr>
              <a:buNone/>
            </a:pPr>
            <a:r>
              <a:rPr lang="en-US" sz="1200" dirty="0" smtClean="0"/>
              <a:t>        try {</a:t>
            </a:r>
          </a:p>
          <a:p>
            <a:pPr>
              <a:buNone/>
            </a:pPr>
            <a:r>
              <a:rPr lang="en-US" sz="1200" dirty="0" smtClean="0"/>
              <a:t>            </a:t>
            </a:r>
            <a:r>
              <a:rPr lang="en-US" sz="1200" dirty="0" err="1" smtClean="0"/>
              <a:t>AdicInvokeCLI</a:t>
            </a:r>
            <a:r>
              <a:rPr lang="en-US" sz="1200" dirty="0" smtClean="0"/>
              <a:t> </a:t>
            </a:r>
            <a:r>
              <a:rPr lang="en-US" sz="1200" dirty="0" err="1" smtClean="0"/>
              <a:t>cli</a:t>
            </a:r>
            <a:r>
              <a:rPr lang="en-US" sz="1200" dirty="0" smtClean="0"/>
              <a:t> = new </a:t>
            </a:r>
            <a:r>
              <a:rPr lang="en-US" sz="1200" dirty="0" err="1" smtClean="0"/>
              <a:t>AdicInvokeCLI</a:t>
            </a:r>
            <a:r>
              <a:rPr lang="en-US" sz="1200" dirty="0" smtClean="0"/>
              <a:t>();</a:t>
            </a:r>
          </a:p>
          <a:p>
            <a:pPr>
              <a:buNone/>
            </a:pPr>
            <a:r>
              <a:rPr lang="en-US" sz="1200" dirty="0" smtClean="0"/>
              <a:t>            </a:t>
            </a:r>
            <a:r>
              <a:rPr lang="en-US" sz="1200" dirty="0" err="1" smtClean="0"/>
              <a:t>ComponentConfig</a:t>
            </a:r>
            <a:r>
              <a:rPr lang="en-US" sz="1200" dirty="0" smtClean="0"/>
              <a:t> </a:t>
            </a:r>
            <a:r>
              <a:rPr lang="en-US" sz="1200" dirty="0" err="1" smtClean="0"/>
              <a:t>config</a:t>
            </a:r>
            <a:r>
              <a:rPr lang="en-US" sz="1200" dirty="0" smtClean="0"/>
              <a:t>  = </a:t>
            </a:r>
            <a:r>
              <a:rPr lang="en-US" sz="1200" dirty="0" err="1" smtClean="0"/>
              <a:t>ComponentConfig.getInstance</a:t>
            </a:r>
            <a:r>
              <a:rPr lang="en-US" sz="1200" dirty="0" smtClean="0"/>
              <a:t>();</a:t>
            </a:r>
          </a:p>
          <a:p>
            <a:pPr>
              <a:buNone/>
            </a:pPr>
            <a:r>
              <a:rPr lang="en-US" sz="1200" dirty="0" smtClean="0"/>
              <a:t>            </a:t>
            </a:r>
            <a:r>
              <a:rPr lang="en-US" sz="1200" dirty="0" err="1" smtClean="0"/>
              <a:t>cli.invoke</a:t>
            </a:r>
            <a:r>
              <a:rPr lang="en-US" sz="1200" dirty="0" smtClean="0"/>
              <a:t>(</a:t>
            </a:r>
            <a:r>
              <a:rPr lang="en-US" sz="1200" dirty="0" err="1" smtClean="0"/>
              <a:t>config.getConfigPropertyAsInt</a:t>
            </a:r>
            <a:r>
              <a:rPr lang="en-US" sz="1200" dirty="0" smtClean="0"/>
              <a:t>(</a:t>
            </a:r>
            <a:r>
              <a:rPr lang="en-US" sz="1200" dirty="0" err="1" smtClean="0"/>
              <a:t>ConfigParameter.CVUPDATEFS_TIMEOUT</a:t>
            </a:r>
            <a:r>
              <a:rPr lang="en-US" sz="1200" dirty="0" smtClean="0"/>
              <a:t>),</a:t>
            </a:r>
          </a:p>
          <a:p>
            <a:pPr>
              <a:buNone/>
            </a:pPr>
            <a:r>
              <a:rPr lang="en-US" sz="1200" dirty="0" smtClean="0"/>
              <a:t>                       </a:t>
            </a:r>
            <a:r>
              <a:rPr lang="en-US" sz="1200" dirty="0" err="1" smtClean="0"/>
              <a:t>CommandType.CVUPDATEFS_COMMAND</a:t>
            </a:r>
            <a:r>
              <a:rPr lang="en-US" sz="1200" dirty="0" smtClean="0"/>
              <a:t>, </a:t>
            </a:r>
            <a:r>
              <a:rPr lang="en-US" sz="1200" dirty="0" err="1" smtClean="0"/>
              <a:t>CommandType.CVUPDATEFS_OPTIONS</a:t>
            </a:r>
            <a:r>
              <a:rPr lang="en-US" sz="1200" dirty="0" smtClean="0"/>
              <a:t>,</a:t>
            </a:r>
          </a:p>
          <a:p>
            <a:pPr>
              <a:buNone/>
            </a:pPr>
            <a:r>
              <a:rPr lang="en-US" sz="1200" dirty="0" smtClean="0"/>
              <a:t>                       </a:t>
            </a:r>
            <a:r>
              <a:rPr lang="en-US" sz="1200" dirty="0" err="1" smtClean="0"/>
              <a:t>fsName</a:t>
            </a:r>
            <a:r>
              <a:rPr lang="en-US" sz="1200" dirty="0" smtClean="0"/>
              <a:t>);</a:t>
            </a:r>
          </a:p>
          <a:p>
            <a:pPr>
              <a:buNone/>
            </a:pPr>
            <a:r>
              <a:rPr lang="en-US" sz="1200" dirty="0" smtClean="0"/>
              <a:t>        } catch (</a:t>
            </a:r>
            <a:r>
              <a:rPr lang="en-US" sz="1200" dirty="0" err="1" smtClean="0"/>
              <a:t>CLIException</a:t>
            </a:r>
            <a:r>
              <a:rPr lang="en-US" sz="1200" dirty="0" smtClean="0"/>
              <a:t> e) {</a:t>
            </a:r>
          </a:p>
          <a:p>
            <a:pPr>
              <a:buNone/>
            </a:pPr>
            <a:r>
              <a:rPr lang="en-US" sz="1200" dirty="0" smtClean="0"/>
              <a:t>            if (</a:t>
            </a:r>
            <a:r>
              <a:rPr lang="en-US" sz="1200" dirty="0" err="1" smtClean="0"/>
              <a:t>e.getExitCode</a:t>
            </a:r>
            <a:r>
              <a:rPr lang="en-US" sz="1200" dirty="0" smtClean="0"/>
              <a:t>() != 1) {</a:t>
            </a:r>
          </a:p>
          <a:p>
            <a:pPr>
              <a:buNone/>
            </a:pPr>
            <a:r>
              <a:rPr lang="en-US" sz="1200" dirty="0" smtClean="0"/>
              <a:t>                // </a:t>
            </a:r>
            <a:r>
              <a:rPr lang="en-US" sz="1200" dirty="0" err="1" smtClean="0"/>
              <a:t>cvupdatefs</a:t>
            </a:r>
            <a:r>
              <a:rPr lang="en-US" sz="1200" dirty="0" smtClean="0"/>
              <a:t> returns 0 to mean success and no changes made</a:t>
            </a:r>
          </a:p>
          <a:p>
            <a:pPr>
              <a:buNone/>
            </a:pPr>
            <a:r>
              <a:rPr lang="en-US" sz="1200" dirty="0" smtClean="0"/>
              <a:t>                //            returns 1 to mean success and changes made</a:t>
            </a:r>
          </a:p>
          <a:p>
            <a:pPr>
              <a:buNone/>
            </a:pPr>
            <a:r>
              <a:rPr lang="en-US" sz="1200" dirty="0" smtClean="0"/>
              <a:t>                //            returns 2 or 3 to indicate an error and no changes made</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11</a:t>
            </a:fld>
            <a:endParaRPr lang="en-US"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Cvupdatefs</a:t>
            </a:r>
            <a:r>
              <a:rPr lang="en-US" dirty="0" smtClean="0"/>
              <a:t> trace file output</a:t>
            </a:r>
            <a:endParaRPr lang="en-US" dirty="0"/>
          </a:p>
        </p:txBody>
      </p:sp>
      <p:sp>
        <p:nvSpPr>
          <p:cNvPr id="3" name="Content Placeholder 2"/>
          <p:cNvSpPr>
            <a:spLocks noGrp="1"/>
          </p:cNvSpPr>
          <p:nvPr>
            <p:ph idx="1"/>
          </p:nvPr>
        </p:nvSpPr>
        <p:spPr>
          <a:xfrm>
            <a:off x="304800" y="1143000"/>
            <a:ext cx="7543800" cy="5029200"/>
          </a:xfrm>
        </p:spPr>
        <p:txBody>
          <a:bodyPr/>
          <a:lstStyle/>
          <a:p>
            <a:pPr>
              <a:buNone/>
            </a:pPr>
            <a:r>
              <a:rPr lang="en-US" sz="1200" dirty="0" smtClean="0"/>
              <a:t>[</a:t>
            </a:r>
            <a:r>
              <a:rPr lang="en-US" sz="1200" dirty="0" err="1" smtClean="0"/>
              <a:t>root@doc</a:t>
            </a:r>
            <a:r>
              <a:rPr lang="en-US" sz="1200" dirty="0" smtClean="0"/>
              <a:t> trace]# </a:t>
            </a:r>
            <a:r>
              <a:rPr lang="en-US" sz="1200" dirty="0" err="1" smtClean="0"/>
              <a:t>pwd</a:t>
            </a:r>
            <a:endParaRPr lang="en-US" sz="1200" dirty="0" smtClean="0"/>
          </a:p>
          <a:p>
            <a:pPr>
              <a:buNone/>
            </a:pPr>
            <a:r>
              <a:rPr lang="en-US" sz="1200" dirty="0" smtClean="0"/>
              <a:t>/</a:t>
            </a:r>
            <a:r>
              <a:rPr lang="en-US" sz="1200" dirty="0" err="1" smtClean="0"/>
              <a:t>usr</a:t>
            </a:r>
            <a:r>
              <a:rPr lang="en-US" sz="1200" dirty="0" smtClean="0"/>
              <a:t>/</a:t>
            </a:r>
            <a:r>
              <a:rPr lang="en-US" sz="1200" dirty="0" err="1" smtClean="0"/>
              <a:t>cvfs</a:t>
            </a:r>
            <a:r>
              <a:rPr lang="en-US" sz="1200" dirty="0" smtClean="0"/>
              <a:t>/data/snfs1/trace</a:t>
            </a:r>
          </a:p>
          <a:p>
            <a:pPr>
              <a:buNone/>
            </a:pPr>
            <a:r>
              <a:rPr lang="en-US" sz="1200" dirty="0" smtClean="0"/>
              <a:t>[</a:t>
            </a:r>
            <a:r>
              <a:rPr lang="en-US" sz="1200" dirty="0" err="1" smtClean="0"/>
              <a:t>root@doc</a:t>
            </a:r>
            <a:r>
              <a:rPr lang="en-US" sz="1200" dirty="0" smtClean="0"/>
              <a:t> trace]# </a:t>
            </a:r>
            <a:r>
              <a:rPr lang="en-US" sz="1200" dirty="0" err="1" smtClean="0"/>
              <a:t>ls</a:t>
            </a:r>
            <a:r>
              <a:rPr lang="en-US" sz="1200" dirty="0" smtClean="0"/>
              <a:t> -l </a:t>
            </a:r>
            <a:r>
              <a:rPr lang="en-US" sz="1200" dirty="0" err="1" smtClean="0"/>
              <a:t>cvupdatefs</a:t>
            </a:r>
            <a:r>
              <a:rPr lang="en-US" sz="1200" dirty="0" smtClean="0"/>
              <a:t>*</a:t>
            </a:r>
          </a:p>
          <a:p>
            <a:pPr>
              <a:buNone/>
            </a:pPr>
            <a:r>
              <a:rPr lang="en-US" sz="1200" dirty="0" smtClean="0"/>
              <a:t>-</a:t>
            </a:r>
            <a:r>
              <a:rPr lang="en-US" sz="1200" dirty="0" err="1" smtClean="0"/>
              <a:t>rw</a:t>
            </a:r>
            <a:r>
              <a:rPr lang="en-US" sz="1200" dirty="0" smtClean="0"/>
              <a:t>-</a:t>
            </a:r>
            <a:r>
              <a:rPr lang="en-US" sz="1200" dirty="0" err="1" smtClean="0"/>
              <a:t>rw</a:t>
            </a:r>
            <a:r>
              <a:rPr lang="en-US" sz="1200" dirty="0" smtClean="0"/>
              <a:t>-r-- 1 root </a:t>
            </a:r>
            <a:r>
              <a:rPr lang="en-US" sz="1200" dirty="0" err="1" smtClean="0"/>
              <a:t>root</a:t>
            </a:r>
            <a:r>
              <a:rPr lang="en-US" sz="1200" dirty="0" smtClean="0"/>
              <a:t> 902 May 18 19:06 cvupdatefs-05_18_2015-19_06_05</a:t>
            </a:r>
          </a:p>
          <a:p>
            <a:pPr>
              <a:buNone/>
            </a:pPr>
            <a:endParaRPr lang="en-US" sz="1200" dirty="0" smtClean="0"/>
          </a:p>
          <a:p>
            <a:pPr>
              <a:buNone/>
            </a:pPr>
            <a:r>
              <a:rPr lang="en-US" sz="1200" dirty="0" smtClean="0"/>
              <a:t>[</a:t>
            </a:r>
            <a:r>
              <a:rPr lang="en-US" sz="1200" dirty="0" err="1" smtClean="0"/>
              <a:t>root@doc</a:t>
            </a:r>
            <a:r>
              <a:rPr lang="en-US" sz="1200" dirty="0" smtClean="0"/>
              <a:t> trace]# cat cvupdatefs-05_18_2015-19_06_05</a:t>
            </a:r>
          </a:p>
          <a:p>
            <a:pPr>
              <a:buNone/>
            </a:pPr>
            <a:r>
              <a:rPr lang="en-US" sz="1200" dirty="0" err="1" smtClean="0"/>
              <a:t>Buf_init</a:t>
            </a:r>
            <a:r>
              <a:rPr lang="en-US" sz="1200" dirty="0" smtClean="0"/>
              <a:t>: L1 size 256 MB, L2 size 0 MB</a:t>
            </a:r>
          </a:p>
          <a:p>
            <a:pPr>
              <a:buNone/>
            </a:pPr>
            <a:endParaRPr lang="en-US" sz="1200" dirty="0" smtClean="0"/>
          </a:p>
          <a:p>
            <a:pPr>
              <a:buNone/>
            </a:pPr>
            <a:r>
              <a:rPr lang="en-US" sz="1200" dirty="0" smtClean="0"/>
              <a:t>The following changes have been detected in the configuration</a:t>
            </a:r>
          </a:p>
          <a:p>
            <a:pPr>
              <a:buNone/>
            </a:pPr>
            <a:r>
              <a:rPr lang="en-US" sz="1200" dirty="0" smtClean="0"/>
              <a:t>Please review these changes carefully.</a:t>
            </a:r>
          </a:p>
          <a:p>
            <a:pPr>
              <a:buNone/>
            </a:pPr>
            <a:endParaRPr lang="en-US" sz="1200" dirty="0" smtClean="0"/>
          </a:p>
          <a:p>
            <a:pPr>
              <a:buNone/>
            </a:pPr>
            <a:r>
              <a:rPr lang="en-US" sz="1200" dirty="0" smtClean="0"/>
              <a:t>Stripe Group Name  Stripe Status  </a:t>
            </a:r>
            <a:r>
              <a:rPr lang="en-US" sz="1200" dirty="0" err="1" smtClean="0"/>
              <a:t>MetaData</a:t>
            </a:r>
            <a:r>
              <a:rPr lang="en-US" sz="1200" dirty="0" smtClean="0"/>
              <a:t>   Journal</a:t>
            </a:r>
          </a:p>
          <a:p>
            <a:pPr>
              <a:buNone/>
            </a:pPr>
            <a:r>
              <a:rPr lang="en-US" sz="1200" dirty="0" smtClean="0"/>
              <a:t>=================  =============  ========   =======</a:t>
            </a:r>
          </a:p>
          <a:p>
            <a:pPr>
              <a:buNone/>
            </a:pPr>
            <a:r>
              <a:rPr lang="en-US" sz="1200" dirty="0" smtClean="0"/>
              <a:t>sg0                No Change      No Change  No Change</a:t>
            </a:r>
          </a:p>
          <a:p>
            <a:pPr>
              <a:buNone/>
            </a:pPr>
            <a:r>
              <a:rPr lang="en-US" sz="1200" dirty="0" smtClean="0"/>
              <a:t>sg1                No Change</a:t>
            </a:r>
          </a:p>
          <a:p>
            <a:pPr>
              <a:buNone/>
            </a:pPr>
            <a:r>
              <a:rPr lang="en-US" sz="1200" dirty="0" smtClean="0"/>
              <a:t>sg2                Create</a:t>
            </a:r>
          </a:p>
          <a:p>
            <a:pPr>
              <a:buNone/>
            </a:pPr>
            <a:endParaRPr lang="en-US" sz="1200" dirty="0" smtClean="0"/>
          </a:p>
          <a:p>
            <a:pPr>
              <a:buNone/>
            </a:pPr>
            <a:r>
              <a:rPr lang="en-US" sz="1200" dirty="0" smtClean="0"/>
              <a:t>This will modify the file system "snfs1“</a:t>
            </a:r>
            <a:endParaRPr lang="en-US" dirty="0" smtClean="0"/>
          </a:p>
          <a:p>
            <a:pPr>
              <a:buNone/>
            </a:pPr>
            <a:r>
              <a:rPr lang="en-US" sz="1200" dirty="0" smtClean="0"/>
              <a:t>&lt; </a:t>
            </a:r>
            <a:r>
              <a:rPr lang="en-US" sz="1200" dirty="0" smtClean="0">
                <a:solidFill>
                  <a:srgbClr val="FF0000"/>
                </a:solidFill>
              </a:rPr>
              <a:t>Other messages have been removed</a:t>
            </a:r>
            <a:r>
              <a:rPr lang="en-US" sz="1200" dirty="0" smtClean="0"/>
              <a:t>&gt;</a:t>
            </a:r>
          </a:p>
          <a:p>
            <a:pPr>
              <a:buNone/>
            </a:pPr>
            <a:r>
              <a:rPr lang="en-US" sz="1200" dirty="0" smtClean="0"/>
              <a:t>Updating ICB information...</a:t>
            </a:r>
          </a:p>
          <a:p>
            <a:pPr>
              <a:buNone/>
            </a:pPr>
            <a:r>
              <a:rPr lang="en-US" sz="1200" dirty="0" smtClean="0"/>
              <a:t>Updating </a:t>
            </a:r>
            <a:r>
              <a:rPr lang="en-US" sz="1200" dirty="0" err="1" smtClean="0"/>
              <a:t>SuperBlock</a:t>
            </a:r>
            <a:r>
              <a:rPr lang="en-US" sz="1200" dirty="0" smtClean="0"/>
              <a:t> information...</a:t>
            </a:r>
          </a:p>
          <a:p>
            <a:pPr>
              <a:buNone/>
            </a:pPr>
            <a:r>
              <a:rPr lang="en-US" sz="1200" dirty="0" smtClean="0"/>
              <a:t>*Warning*: File system 'snfs1' was modified.</a:t>
            </a:r>
          </a:p>
          <a:p>
            <a:pPr>
              <a:buNone/>
            </a:pPr>
            <a:endParaRPr lang="en-US" sz="12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12</a:t>
            </a:fld>
            <a:endParaRPr 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dirty="0" smtClean="0"/>
              <a:t>Real World Example</a:t>
            </a:r>
            <a:endParaRPr dirty="0"/>
          </a:p>
        </p:txBody>
      </p:sp>
      <p:sp>
        <p:nvSpPr>
          <p:cNvPr id="29699" name="Title 5"/>
          <p:cNvSpPr>
            <a:spLocks noGrp="1"/>
          </p:cNvSpPr>
          <p:nvPr>
            <p:ph type="title"/>
          </p:nvPr>
        </p:nvSpPr>
        <p:spPr>
          <a:xfrm>
            <a:off x="874713" y="1066800"/>
            <a:ext cx="7772400" cy="639763"/>
          </a:xfrm>
        </p:spPr>
        <p:txBody>
          <a:bodyPr/>
          <a:lstStyle/>
          <a:p>
            <a:r>
              <a:rPr dirty="0" smtClean="0"/>
              <a:t>SR 3468066</a:t>
            </a:r>
            <a:br>
              <a:rPr dirty="0" smtClean="0"/>
            </a:br>
            <a:r>
              <a:rPr dirty="0" smtClean="0"/>
              <a:t>AOL</a:t>
            </a:r>
          </a:p>
        </p:txBody>
      </p:sp>
      <p:pic>
        <p:nvPicPr>
          <p:cNvPr id="29700" name="Picture 34" descr="Z:\images\Software\StorNext\StorNext_monitor.png"/>
          <p:cNvPicPr>
            <a:picLocks noChangeAspect="1" noChangeArrowheads="1"/>
          </p:cNvPicPr>
          <p:nvPr/>
        </p:nvPicPr>
        <p:blipFill>
          <a:blip r:embed="rId2"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Description of Situation</a:t>
            </a:r>
          </a:p>
        </p:txBody>
      </p:sp>
      <p:sp>
        <p:nvSpPr>
          <p:cNvPr id="28675" name="Content Placeholder 2"/>
          <p:cNvSpPr>
            <a:spLocks noGrp="1"/>
          </p:cNvSpPr>
          <p:nvPr>
            <p:ph idx="1"/>
          </p:nvPr>
        </p:nvSpPr>
        <p:spPr/>
        <p:txBody>
          <a:bodyPr/>
          <a:lstStyle/>
          <a:p>
            <a:pPr>
              <a:buFontTx/>
              <a:buNone/>
            </a:pPr>
            <a:r>
              <a:rPr lang="en-US" sz="1800" dirty="0" smtClean="0">
                <a:solidFill>
                  <a:schemeClr val="tx1"/>
                </a:solidFill>
              </a:rPr>
              <a:t>Customer was upgrading one of their production file systems.  They had tried to update it numerous times through the GUI but couldn’t get the upgrade to complete.  This was being done over the weekend and they needed to have the file system back in production for the work week with expansion being completed.</a:t>
            </a:r>
          </a:p>
          <a:p>
            <a:pPr>
              <a:buFontTx/>
              <a:buNone/>
            </a:pPr>
            <a:endParaRPr lang="en-US" sz="1800" dirty="0" smtClean="0">
              <a:solidFill>
                <a:schemeClr val="tx1"/>
              </a:solidFill>
            </a:endParaRPr>
          </a:p>
          <a:p>
            <a:pPr>
              <a:buFontTx/>
              <a:buNone/>
            </a:pPr>
            <a:r>
              <a:rPr lang="en-US" sz="1800" dirty="0" smtClean="0">
                <a:solidFill>
                  <a:schemeClr val="tx1"/>
                </a:solidFill>
              </a:rPr>
              <a:t>Approach to the problem.</a:t>
            </a:r>
          </a:p>
          <a:p>
            <a:pPr>
              <a:buFontTx/>
              <a:buNone/>
            </a:pPr>
            <a:r>
              <a:rPr lang="en-US" sz="1800" dirty="0" smtClean="0">
                <a:solidFill>
                  <a:schemeClr val="tx1"/>
                </a:solidFill>
              </a:rPr>
              <a:t>What could I see from the snapshot?</a:t>
            </a:r>
          </a:p>
          <a:p>
            <a:pPr>
              <a:buFontTx/>
              <a:buNone/>
            </a:pPr>
            <a:endParaRPr lang="en-US" sz="1200" dirty="0" smtClean="0">
              <a:solidFill>
                <a:schemeClr val="tx1"/>
              </a:solidFill>
            </a:endParaRP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3834 Nov  8  2014 cvupdatefs-11_08_2014-13_52_17</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251 Nov  8  2014 cvupdatefs-11_08_2014-13_57_13</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1954 Nov  8  2014 cvupdatefs-11_08_2014-14_06_27</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251 Nov  8  2014 cvupdatefs-11_08_2014-14_12_16</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512 Nov  8  2014 cvupdatefs-11_08_2014-14_21_18</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1954 Nov  8  2014 cvupdatefs-11_08_2014-15_05_39</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101 Nov  8  2014 cvupdatefs-11_08_2014-15_06_14</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1954 Nov  8  2014 cvupdatefs-11_08_2014-16_18_00</a:t>
            </a:r>
          </a:p>
          <a:p>
            <a:pPr>
              <a:buFontTx/>
              <a:buNone/>
            </a:pPr>
            <a:r>
              <a:rPr lang="en-US" sz="1200" dirty="0" smtClean="0">
                <a:solidFill>
                  <a:schemeClr val="tx1"/>
                </a:solidFill>
              </a:rPr>
              <a:t>-</a:t>
            </a:r>
            <a:r>
              <a:rPr lang="en-US" sz="1200" dirty="0" err="1" smtClean="0">
                <a:solidFill>
                  <a:schemeClr val="tx1"/>
                </a:solidFill>
              </a:rPr>
              <a:t>rw</a:t>
            </a:r>
            <a:r>
              <a:rPr lang="en-US" sz="1200" dirty="0" smtClean="0">
                <a:solidFill>
                  <a:schemeClr val="tx1"/>
                </a:solidFill>
              </a:rPr>
              <a:t>-r--r--  1 </a:t>
            </a:r>
            <a:r>
              <a:rPr lang="en-US" sz="1200" dirty="0" err="1" smtClean="0">
                <a:solidFill>
                  <a:schemeClr val="tx1"/>
                </a:solidFill>
              </a:rPr>
              <a:t>scole</a:t>
            </a:r>
            <a:r>
              <a:rPr lang="en-US" sz="1200" dirty="0" smtClean="0">
                <a:solidFill>
                  <a:schemeClr val="tx1"/>
                </a:solidFill>
              </a:rPr>
              <a:t> sus2     101 Nov  8  2014 cvupdatefs-11_08_2014-16_19_13</a:t>
            </a:r>
          </a:p>
          <a:p>
            <a:pPr>
              <a:buFontTx/>
              <a:buNone/>
            </a:pPr>
            <a:endParaRPr lang="en-US" sz="1200" dirty="0" smtClean="0">
              <a:solidFill>
                <a:schemeClr val="tx1"/>
              </a:solidFill>
            </a:endParaRPr>
          </a:p>
          <a:p>
            <a:pPr>
              <a:buFontTx/>
              <a:buNone/>
            </a:pPr>
            <a:endParaRPr lang="en-US" sz="1800" dirty="0" smtClean="0">
              <a:solidFill>
                <a:schemeClr val="tx1"/>
              </a:solidFill>
            </a:endParaRPr>
          </a:p>
          <a:p>
            <a:pPr>
              <a:buFontTx/>
              <a:buNone/>
            </a:pPr>
            <a:endParaRPr lang="en-US" sz="2000" dirty="0" smtClean="0">
              <a:solidFill>
                <a:schemeClr val="tx1"/>
              </a:solidFill>
            </a:endParaRP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14</a:t>
            </a:fld>
            <a:endParaRPr lang="en-US"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Situation After Initial Review</a:t>
            </a:r>
          </a:p>
        </p:txBody>
      </p:sp>
      <p:sp>
        <p:nvSpPr>
          <p:cNvPr id="29699" name="Content Placeholder 2"/>
          <p:cNvSpPr>
            <a:spLocks noGrp="1"/>
          </p:cNvSpPr>
          <p:nvPr>
            <p:ph idx="1"/>
          </p:nvPr>
        </p:nvSpPr>
        <p:spPr/>
        <p:txBody>
          <a:bodyPr/>
          <a:lstStyle/>
          <a:p>
            <a:pPr>
              <a:buFontTx/>
              <a:buNone/>
            </a:pPr>
            <a:r>
              <a:rPr lang="en-US" sz="1800" dirty="0" smtClean="0">
                <a:solidFill>
                  <a:schemeClr val="tx1"/>
                </a:solidFill>
              </a:rPr>
              <a:t>The first </a:t>
            </a:r>
            <a:r>
              <a:rPr lang="en-US" sz="1800" dirty="0" err="1" smtClean="0">
                <a:solidFill>
                  <a:schemeClr val="tx1"/>
                </a:solidFill>
              </a:rPr>
              <a:t>cvupdatefs</a:t>
            </a:r>
            <a:r>
              <a:rPr lang="en-US" sz="1800" dirty="0" smtClean="0">
                <a:solidFill>
                  <a:schemeClr val="tx1"/>
                </a:solidFill>
              </a:rPr>
              <a:t> trace file had the most information.  So, I wanted to see what kind expansion was being done.</a:t>
            </a:r>
          </a:p>
          <a:p>
            <a:pPr>
              <a:buFontTx/>
              <a:buNone/>
            </a:pPr>
            <a:r>
              <a:rPr lang="en-US" sz="900" dirty="0" smtClean="0">
                <a:solidFill>
                  <a:schemeClr val="tx1"/>
                </a:solidFill>
              </a:rPr>
              <a:t>Stripe Group Name  Stripe Status  </a:t>
            </a:r>
            <a:r>
              <a:rPr lang="en-US" sz="900" dirty="0" err="1" smtClean="0">
                <a:solidFill>
                  <a:schemeClr val="tx1"/>
                </a:solidFill>
              </a:rPr>
              <a:t>MetaData</a:t>
            </a:r>
            <a:r>
              <a:rPr lang="en-US" sz="900" dirty="0" smtClean="0">
                <a:solidFill>
                  <a:schemeClr val="tx1"/>
                </a:solidFill>
              </a:rPr>
              <a:t>   Journal</a:t>
            </a:r>
          </a:p>
          <a:p>
            <a:pPr>
              <a:buFontTx/>
              <a:buNone/>
            </a:pPr>
            <a:r>
              <a:rPr lang="en-US" sz="900" dirty="0" smtClean="0">
                <a:solidFill>
                  <a:schemeClr val="tx1"/>
                </a:solidFill>
              </a:rPr>
              <a:t>=================  =============  ========   =======</a:t>
            </a:r>
          </a:p>
          <a:p>
            <a:pPr>
              <a:buFontTx/>
              <a:buNone/>
            </a:pPr>
            <a:r>
              <a:rPr lang="en-US" sz="900" dirty="0" err="1" smtClean="0">
                <a:solidFill>
                  <a:schemeClr val="tx1"/>
                </a:solidFill>
              </a:rPr>
              <a:t>MetaDataJnl</a:t>
            </a:r>
            <a:r>
              <a:rPr lang="en-US" sz="900" dirty="0" smtClean="0">
                <a:solidFill>
                  <a:schemeClr val="tx1"/>
                </a:solidFill>
              </a:rPr>
              <a:t>        No Change      No Change  No Change</a:t>
            </a:r>
          </a:p>
          <a:p>
            <a:pPr>
              <a:buFontTx/>
              <a:buNone/>
            </a:pPr>
            <a:r>
              <a:rPr lang="en-US" sz="900" dirty="0" smtClean="0">
                <a:solidFill>
                  <a:schemeClr val="tx1"/>
                </a:solidFill>
              </a:rPr>
              <a:t>SG1                No Change</a:t>
            </a:r>
          </a:p>
          <a:p>
            <a:pPr>
              <a:buFontTx/>
              <a:buNone/>
            </a:pPr>
            <a:r>
              <a:rPr lang="en-US" sz="900" dirty="0" smtClean="0">
                <a:solidFill>
                  <a:schemeClr val="tx1"/>
                </a:solidFill>
              </a:rPr>
              <a:t>SG2                No Change</a:t>
            </a:r>
          </a:p>
          <a:p>
            <a:pPr>
              <a:buFontTx/>
              <a:buNone/>
            </a:pPr>
            <a:r>
              <a:rPr lang="en-US" sz="900" dirty="0" smtClean="0">
                <a:solidFill>
                  <a:schemeClr val="tx1"/>
                </a:solidFill>
              </a:rPr>
              <a:t>SG3                No Change</a:t>
            </a:r>
          </a:p>
          <a:p>
            <a:pPr>
              <a:buFontTx/>
              <a:buNone/>
            </a:pPr>
            <a:r>
              <a:rPr lang="en-US" sz="900" dirty="0" smtClean="0">
                <a:solidFill>
                  <a:schemeClr val="tx1"/>
                </a:solidFill>
              </a:rPr>
              <a:t>SG4                Create</a:t>
            </a:r>
          </a:p>
          <a:p>
            <a:pPr>
              <a:buFontTx/>
              <a:buNone/>
            </a:pPr>
            <a:r>
              <a:rPr lang="en-US" sz="900" dirty="0" smtClean="0">
                <a:solidFill>
                  <a:schemeClr val="tx1"/>
                </a:solidFill>
              </a:rPr>
              <a:t>SG5                Create</a:t>
            </a:r>
          </a:p>
          <a:p>
            <a:pPr>
              <a:buFontTx/>
              <a:buNone/>
            </a:pPr>
            <a:r>
              <a:rPr lang="en-US" sz="900" dirty="0" smtClean="0">
                <a:solidFill>
                  <a:schemeClr val="tx1"/>
                </a:solidFill>
              </a:rPr>
              <a:t>SG6                Create</a:t>
            </a:r>
          </a:p>
          <a:p>
            <a:pPr>
              <a:buFontTx/>
              <a:buNone/>
            </a:pPr>
            <a:r>
              <a:rPr lang="en-US" sz="900" dirty="0" smtClean="0">
                <a:solidFill>
                  <a:schemeClr val="tx1"/>
                </a:solidFill>
              </a:rPr>
              <a:t>SG7                Create</a:t>
            </a:r>
          </a:p>
          <a:p>
            <a:pPr>
              <a:buFontTx/>
              <a:buNone/>
            </a:pPr>
            <a:r>
              <a:rPr lang="en-US" sz="900" dirty="0" smtClean="0">
                <a:solidFill>
                  <a:schemeClr val="tx1"/>
                </a:solidFill>
              </a:rPr>
              <a:t>SG8                Create</a:t>
            </a:r>
          </a:p>
          <a:p>
            <a:pPr>
              <a:buFontTx/>
              <a:buNone/>
            </a:pPr>
            <a:r>
              <a:rPr lang="en-US" sz="900" dirty="0" smtClean="0">
                <a:solidFill>
                  <a:schemeClr val="tx1"/>
                </a:solidFill>
              </a:rPr>
              <a:t>SG9                Create</a:t>
            </a:r>
          </a:p>
          <a:p>
            <a:pPr>
              <a:buFontTx/>
              <a:buNone/>
            </a:pPr>
            <a:r>
              <a:rPr lang="en-US" sz="900" dirty="0" smtClean="0">
                <a:solidFill>
                  <a:schemeClr val="tx1"/>
                </a:solidFill>
              </a:rPr>
              <a:t>SG10               Create</a:t>
            </a:r>
          </a:p>
          <a:p>
            <a:pPr>
              <a:buFontTx/>
              <a:buNone/>
            </a:pPr>
            <a:r>
              <a:rPr lang="en-US" sz="900" dirty="0" smtClean="0">
                <a:solidFill>
                  <a:schemeClr val="tx1"/>
                </a:solidFill>
              </a:rPr>
              <a:t>SG11               Create</a:t>
            </a:r>
          </a:p>
          <a:p>
            <a:pPr>
              <a:buFontTx/>
              <a:buNone/>
            </a:pPr>
            <a:r>
              <a:rPr lang="en-US" sz="900" dirty="0" smtClean="0">
                <a:solidFill>
                  <a:schemeClr val="tx1"/>
                </a:solidFill>
              </a:rPr>
              <a:t>SG12               Create</a:t>
            </a:r>
          </a:p>
          <a:p>
            <a:pPr>
              <a:buFontTx/>
              <a:buNone/>
            </a:pPr>
            <a:r>
              <a:rPr lang="en-US" sz="900" dirty="0" smtClean="0">
                <a:solidFill>
                  <a:schemeClr val="tx1"/>
                </a:solidFill>
              </a:rPr>
              <a:t>SG13               Create</a:t>
            </a:r>
          </a:p>
          <a:p>
            <a:pPr>
              <a:buFontTx/>
              <a:buNone/>
            </a:pPr>
            <a:r>
              <a:rPr lang="en-US" sz="900" dirty="0" smtClean="0">
                <a:solidFill>
                  <a:schemeClr val="tx1"/>
                </a:solidFill>
              </a:rPr>
              <a:t>SG14               Create</a:t>
            </a:r>
          </a:p>
          <a:p>
            <a:pPr>
              <a:buFontTx/>
              <a:buNone/>
            </a:pPr>
            <a:r>
              <a:rPr lang="en-US" sz="900" dirty="0" smtClean="0">
                <a:solidFill>
                  <a:schemeClr val="tx1"/>
                </a:solidFill>
              </a:rPr>
              <a:t>SG15               Create</a:t>
            </a:r>
          </a:p>
          <a:p>
            <a:pPr>
              <a:buFontTx/>
              <a:buNone/>
            </a:pPr>
            <a:r>
              <a:rPr lang="en-US" sz="900" dirty="0" smtClean="0">
                <a:solidFill>
                  <a:schemeClr val="tx1"/>
                </a:solidFill>
              </a:rPr>
              <a:t>SG16               Create</a:t>
            </a:r>
          </a:p>
          <a:p>
            <a:pPr>
              <a:buFontTx/>
              <a:buNone/>
            </a:pPr>
            <a:r>
              <a:rPr lang="en-US" sz="900" dirty="0" smtClean="0">
                <a:solidFill>
                  <a:schemeClr val="tx1"/>
                </a:solidFill>
              </a:rPr>
              <a:t>SG17               Create</a:t>
            </a:r>
          </a:p>
          <a:p>
            <a:pPr>
              <a:buFontTx/>
              <a:buNone/>
            </a:pPr>
            <a:r>
              <a:rPr lang="en-US" sz="900" dirty="0" smtClean="0">
                <a:solidFill>
                  <a:schemeClr val="tx1"/>
                </a:solidFill>
              </a:rPr>
              <a:t>SG18               Create</a:t>
            </a:r>
          </a:p>
          <a:p>
            <a:pPr>
              <a:buFontTx/>
              <a:buNone/>
            </a:pPr>
            <a:r>
              <a:rPr lang="en-US" sz="900" dirty="0" smtClean="0">
                <a:solidFill>
                  <a:schemeClr val="tx1"/>
                </a:solidFill>
              </a:rPr>
              <a:t>SG19               Create</a:t>
            </a:r>
          </a:p>
          <a:p>
            <a:pPr>
              <a:buFontTx/>
              <a:buNone/>
            </a:pPr>
            <a:r>
              <a:rPr lang="en-US" sz="900" dirty="0" smtClean="0">
                <a:solidFill>
                  <a:schemeClr val="tx1"/>
                </a:solidFill>
              </a:rPr>
              <a:t>SG20               Create</a:t>
            </a:r>
          </a:p>
          <a:p>
            <a:pPr>
              <a:buFontTx/>
              <a:buNone/>
            </a:pPr>
            <a:r>
              <a:rPr lang="en-US" sz="900" dirty="0" smtClean="0">
                <a:solidFill>
                  <a:schemeClr val="tx1"/>
                </a:solidFill>
              </a:rPr>
              <a:t>SG21               Create</a:t>
            </a:r>
          </a:p>
          <a:p>
            <a:pPr>
              <a:buFontTx/>
              <a:buNone/>
            </a:pPr>
            <a:r>
              <a:rPr lang="en-US" sz="900" dirty="0" smtClean="0">
                <a:solidFill>
                  <a:schemeClr val="tx1"/>
                </a:solidFill>
              </a:rPr>
              <a:t>SG22               Create</a:t>
            </a:r>
          </a:p>
          <a:p>
            <a:pPr>
              <a:buFontTx/>
              <a:buNone/>
            </a:pPr>
            <a:r>
              <a:rPr lang="en-US" sz="900" dirty="0" smtClean="0">
                <a:solidFill>
                  <a:schemeClr val="tx1"/>
                </a:solidFill>
              </a:rPr>
              <a:t>SG23               Create</a:t>
            </a:r>
          </a:p>
          <a:p>
            <a:pPr>
              <a:buFontTx/>
              <a:buNone/>
            </a:pPr>
            <a:r>
              <a:rPr lang="en-US" sz="900" dirty="0" smtClean="0">
                <a:solidFill>
                  <a:schemeClr val="tx1"/>
                </a:solidFill>
              </a:rPr>
              <a:t>SG24               Create</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15</a:t>
            </a:fld>
            <a:endParaRPr lang="en-US"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(1 of 6) – Failure at SG22</a:t>
            </a:r>
            <a:endParaRPr lang="en-US" dirty="0"/>
          </a:p>
        </p:txBody>
      </p:sp>
      <p:sp>
        <p:nvSpPr>
          <p:cNvPr id="3" name="Content Placeholder 2"/>
          <p:cNvSpPr>
            <a:spLocks noGrp="1"/>
          </p:cNvSpPr>
          <p:nvPr>
            <p:ph idx="1"/>
          </p:nvPr>
        </p:nvSpPr>
        <p:spPr/>
        <p:txBody>
          <a:bodyPr/>
          <a:lstStyle/>
          <a:p>
            <a:pPr>
              <a:buNone/>
            </a:pPr>
            <a:r>
              <a:rPr lang="en-US" dirty="0" smtClean="0"/>
              <a:t>A large expansion had been initially attempted and it quit with the following message</a:t>
            </a:r>
          </a:p>
          <a:p>
            <a:pPr>
              <a:buNone/>
            </a:pPr>
            <a:endParaRPr lang="en-US" dirty="0" smtClean="0"/>
          </a:p>
          <a:p>
            <a:pPr>
              <a:buNone/>
            </a:pPr>
            <a:r>
              <a:rPr lang="en-US" sz="1800" dirty="0" smtClean="0"/>
              <a:t>Initializing stripe group SG22 information...</a:t>
            </a:r>
          </a:p>
          <a:p>
            <a:pPr>
              <a:buNone/>
            </a:pPr>
            <a:r>
              <a:rPr lang="en-US" sz="1800" dirty="0" smtClean="0"/>
              <a:t>Creating 465 slices of free space on SG22</a:t>
            </a:r>
          </a:p>
          <a:p>
            <a:pPr>
              <a:buNone/>
            </a:pPr>
            <a:r>
              <a:rPr lang="en-US" sz="1800" dirty="0" smtClean="0"/>
              <a:t>*Error*: </a:t>
            </a:r>
            <a:r>
              <a:rPr lang="en-US" sz="1800" dirty="0" err="1" smtClean="0"/>
              <a:t>space_mark_opps</a:t>
            </a:r>
            <a:r>
              <a:rPr lang="en-US" sz="1800" dirty="0" smtClean="0"/>
              <a:t>: extent (0x0, 0x3a35eb100) is out of range for SG=22/'SG22', op=2, error=-1</a:t>
            </a:r>
          </a:p>
          <a:p>
            <a:pPr>
              <a:buNone/>
            </a:pPr>
            <a:r>
              <a:rPr lang="en-US" sz="1800" dirty="0" smtClean="0"/>
              <a:t>*Fatal*: </a:t>
            </a:r>
            <a:r>
              <a:rPr lang="en-US" sz="1800" dirty="0" err="1" smtClean="0"/>
              <a:t>space_mark</a:t>
            </a:r>
            <a:r>
              <a:rPr lang="en-US" sz="1800" dirty="0" smtClean="0"/>
              <a:t> failed.</a:t>
            </a:r>
          </a:p>
          <a:p>
            <a:pPr>
              <a:buNone/>
            </a:pPr>
            <a:r>
              <a:rPr lang="en-US" sz="1800" dirty="0" smtClean="0"/>
              <a:t>*Error*: ERROR</a:t>
            </a:r>
          </a:p>
          <a:p>
            <a:pPr>
              <a:buNone/>
            </a:pPr>
            <a:r>
              <a:rPr lang="en-US" sz="1800" dirty="0" smtClean="0"/>
              <a:t>*Error*:</a:t>
            </a:r>
          </a:p>
          <a:p>
            <a:pPr>
              <a:buNone/>
            </a:pPr>
            <a:r>
              <a:rPr lang="en-US" sz="1800" dirty="0" smtClean="0"/>
              <a:t>*Fatal*: Failed to initialize stripe group</a:t>
            </a:r>
          </a:p>
          <a:p>
            <a:pPr>
              <a:buNone/>
            </a:pPr>
            <a:r>
              <a:rPr lang="en-US" sz="1800" dirty="0" smtClean="0"/>
              <a:t>*Fatal*: Check configuration and try again</a:t>
            </a:r>
          </a:p>
          <a:p>
            <a:pPr>
              <a:buNone/>
            </a:pPr>
            <a:endParaRPr lang="en-US" sz="1800" dirty="0" smtClean="0"/>
          </a:p>
          <a:p>
            <a:pPr>
              <a:buNone/>
            </a:pPr>
            <a:r>
              <a:rPr lang="en-US" sz="1800" dirty="0" smtClean="0"/>
              <a:t>It was dealing with SG22 and had a failure.  Looking at subsequent logs there was a different footprint.</a:t>
            </a:r>
            <a:endParaRPr lang="en-US" sz="1800" dirty="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16</a:t>
            </a:fld>
            <a:endParaRPr 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(2 of 6) – SG not empty error</a:t>
            </a:r>
            <a:endParaRPr lang="en-US" dirty="0"/>
          </a:p>
        </p:txBody>
      </p:sp>
      <p:sp>
        <p:nvSpPr>
          <p:cNvPr id="3" name="Content Placeholder 2"/>
          <p:cNvSpPr>
            <a:spLocks noGrp="1"/>
          </p:cNvSpPr>
          <p:nvPr>
            <p:ph idx="1"/>
          </p:nvPr>
        </p:nvSpPr>
        <p:spPr/>
        <p:txBody>
          <a:bodyPr/>
          <a:lstStyle/>
          <a:p>
            <a:pPr>
              <a:buNone/>
            </a:pPr>
            <a:r>
              <a:rPr lang="en-US" sz="1800" dirty="0" smtClean="0"/>
              <a:t>Next to last </a:t>
            </a:r>
            <a:r>
              <a:rPr lang="en-US" sz="1800" dirty="0" err="1" smtClean="0"/>
              <a:t>cvupdatefs</a:t>
            </a:r>
            <a:r>
              <a:rPr lang="en-US" sz="1800" dirty="0" smtClean="0"/>
              <a:t> trace log had the following:</a:t>
            </a:r>
          </a:p>
          <a:p>
            <a:pPr>
              <a:buNone/>
            </a:pPr>
            <a:endParaRPr lang="en-US" sz="1800" dirty="0" smtClean="0"/>
          </a:p>
          <a:p>
            <a:pPr>
              <a:buNone/>
            </a:pPr>
            <a:r>
              <a:rPr lang="en-US" sz="1800" dirty="0" smtClean="0"/>
              <a:t>*Error*: ERROR</a:t>
            </a:r>
          </a:p>
          <a:p>
            <a:pPr>
              <a:buNone/>
            </a:pPr>
            <a:r>
              <a:rPr lang="en-US" sz="1800" dirty="0" smtClean="0"/>
              <a:t>*Error*:</a:t>
            </a:r>
          </a:p>
          <a:p>
            <a:pPr>
              <a:buNone/>
            </a:pPr>
            <a:r>
              <a:rPr lang="en-US" sz="1800" dirty="0" smtClean="0"/>
              <a:t>*Fatal*: Failed to initialize stripe group</a:t>
            </a:r>
          </a:p>
          <a:p>
            <a:pPr>
              <a:buNone/>
            </a:pPr>
            <a:r>
              <a:rPr lang="en-US" sz="1800" dirty="0" smtClean="0"/>
              <a:t>*Fatal*: Check configuration and try again</a:t>
            </a:r>
          </a:p>
          <a:p>
            <a:pPr>
              <a:buNone/>
            </a:pPr>
            <a:endParaRPr lang="en-US" sz="1800" dirty="0" smtClean="0"/>
          </a:p>
          <a:p>
            <a:pPr>
              <a:buNone/>
            </a:pPr>
            <a:r>
              <a:rPr lang="en-US" sz="1800" dirty="0" smtClean="0"/>
              <a:t>That  wasn’t giving me a lot to go on.  I did find this extra information in the stornextgui.log:</a:t>
            </a:r>
          </a:p>
          <a:p>
            <a:pPr>
              <a:buNone/>
            </a:pPr>
            <a:endParaRPr lang="en-US" sz="1800" dirty="0" smtClean="0"/>
          </a:p>
          <a:p>
            <a:pPr>
              <a:buNone/>
            </a:pPr>
            <a:r>
              <a:rPr lang="en-US" sz="1800" dirty="0" smtClean="0"/>
              <a:t>*Fatal*: Failed to initialize stripe group</a:t>
            </a:r>
          </a:p>
          <a:p>
            <a:pPr>
              <a:buNone/>
            </a:pPr>
            <a:r>
              <a:rPr lang="en-US" sz="1800" dirty="0" smtClean="0"/>
              <a:t>*Fatal*: Check configuration and try again</a:t>
            </a:r>
          </a:p>
          <a:p>
            <a:pPr>
              <a:buNone/>
            </a:pPr>
            <a:endParaRPr lang="en-US" sz="1800" dirty="0" smtClean="0"/>
          </a:p>
          <a:p>
            <a:pPr>
              <a:buNone/>
            </a:pPr>
            <a:r>
              <a:rPr lang="en-US" sz="1800" dirty="0" smtClean="0">
                <a:solidFill>
                  <a:srgbClr val="FF0000"/>
                </a:solidFill>
              </a:rPr>
              <a:t>Error: Cannot create stripe group info for "SG4"</a:t>
            </a:r>
          </a:p>
          <a:p>
            <a:pPr>
              <a:buNone/>
            </a:pPr>
            <a:r>
              <a:rPr lang="en-US" sz="1800" dirty="0" smtClean="0">
                <a:solidFill>
                  <a:srgbClr val="FF0000"/>
                </a:solidFill>
              </a:rPr>
              <a:t>Stripe group on disk is not empty.</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17</a:t>
            </a:fld>
            <a:endParaRPr 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(3 of 6) – Looking at source code</a:t>
            </a:r>
            <a:endParaRPr lang="en-US" dirty="0"/>
          </a:p>
        </p:txBody>
      </p:sp>
      <p:sp>
        <p:nvSpPr>
          <p:cNvPr id="3" name="Content Placeholder 2"/>
          <p:cNvSpPr>
            <a:spLocks noGrp="1"/>
          </p:cNvSpPr>
          <p:nvPr>
            <p:ph idx="1"/>
          </p:nvPr>
        </p:nvSpPr>
        <p:spPr/>
        <p:txBody>
          <a:bodyPr/>
          <a:lstStyle/>
          <a:p>
            <a:pPr>
              <a:buNone/>
            </a:pPr>
            <a:r>
              <a:rPr lang="en-US" sz="1400" dirty="0" smtClean="0"/>
              <a:t>At this point I knew that running the GUI to do the update wasn’t going to successfully expand the file system.  I was probably going to have to do something with </a:t>
            </a:r>
            <a:r>
              <a:rPr lang="en-US" sz="1400" dirty="0" err="1" smtClean="0"/>
              <a:t>cvupdatefs</a:t>
            </a:r>
            <a:r>
              <a:rPr lang="en-US" sz="1400" dirty="0" smtClean="0"/>
              <a:t>.  I didn’t exactly what that would be.  I was doing this work in the background and the customer was asking for a </a:t>
            </a:r>
            <a:r>
              <a:rPr lang="en-US" sz="1400" dirty="0" err="1" smtClean="0"/>
              <a:t>webex</a:t>
            </a:r>
            <a:r>
              <a:rPr lang="en-US" sz="1400" dirty="0" smtClean="0"/>
              <a:t> so that they could be updated on how to fix the problem.</a:t>
            </a:r>
          </a:p>
          <a:p>
            <a:pPr>
              <a:buNone/>
            </a:pPr>
            <a:r>
              <a:rPr lang="en-US" sz="1400" dirty="0" smtClean="0"/>
              <a:t>My next step was to find out why we were failing earlier in the process.</a:t>
            </a:r>
          </a:p>
          <a:p>
            <a:pPr>
              <a:buNone/>
            </a:pPr>
            <a:r>
              <a:rPr lang="en-US" sz="1400" dirty="0" smtClean="0"/>
              <a:t>A look at the source code:</a:t>
            </a:r>
          </a:p>
          <a:p>
            <a:pPr>
              <a:buNone/>
            </a:pPr>
            <a:endParaRPr lang="en-US" sz="1400" dirty="0" smtClean="0"/>
          </a:p>
          <a:p>
            <a:pPr>
              <a:buNone/>
            </a:pPr>
            <a:r>
              <a:rPr lang="en-US" sz="1100" dirty="0" smtClean="0"/>
              <a:t> if((</a:t>
            </a:r>
            <a:r>
              <a:rPr lang="en-US" sz="1100" dirty="0" err="1" smtClean="0"/>
              <a:t>sglist_ptr</a:t>
            </a:r>
            <a:r>
              <a:rPr lang="en-US" sz="1100" dirty="0" smtClean="0"/>
              <a:t>-&gt;flag == SG_ACTION_CREATE) &amp;&amp; </a:t>
            </a:r>
            <a:r>
              <a:rPr lang="en-US" sz="1100" dirty="0" err="1" smtClean="0"/>
              <a:t>Fflag</a:t>
            </a:r>
            <a:r>
              <a:rPr lang="en-US" sz="1100" dirty="0" smtClean="0"/>
              <a:t>) {</a:t>
            </a:r>
          </a:p>
          <a:p>
            <a:pPr>
              <a:buNone/>
            </a:pPr>
            <a:r>
              <a:rPr lang="en-US" sz="1100" dirty="0" smtClean="0"/>
              <a:t>                        </a:t>
            </a:r>
            <a:r>
              <a:rPr lang="en-US" sz="1100" dirty="0" err="1" smtClean="0"/>
              <a:t>mylog</a:t>
            </a:r>
            <a:r>
              <a:rPr lang="en-US" sz="1100" dirty="0" smtClean="0"/>
              <a:t>(LOG_WARNING,</a:t>
            </a:r>
          </a:p>
          <a:p>
            <a:pPr>
              <a:buNone/>
            </a:pPr>
            <a:r>
              <a:rPr lang="en-US" sz="1100" dirty="0" smtClean="0"/>
              <a:t>                            "WARNING: Stripe group on disk is not empty- FORCING\n");</a:t>
            </a:r>
          </a:p>
          <a:p>
            <a:pPr>
              <a:buNone/>
            </a:pPr>
            <a:r>
              <a:rPr lang="en-US" sz="1100" dirty="0" smtClean="0"/>
              <a:t>                    } else if(</a:t>
            </a:r>
            <a:r>
              <a:rPr lang="en-US" sz="1100" dirty="0" err="1" smtClean="0"/>
              <a:t>sglist_ptr</a:t>
            </a:r>
            <a:r>
              <a:rPr lang="en-US" sz="1100" dirty="0" smtClean="0"/>
              <a:t>-&gt;flag != SG_ACTION_REWRITE) {</a:t>
            </a:r>
          </a:p>
          <a:p>
            <a:pPr>
              <a:buNone/>
            </a:pPr>
            <a:r>
              <a:rPr lang="en-US" sz="1100" dirty="0" smtClean="0"/>
              <a:t>ne on disk is not empty.</a:t>
            </a:r>
          </a:p>
          <a:p>
            <a:pPr>
              <a:buNone/>
            </a:pPr>
            <a:r>
              <a:rPr lang="en-US" sz="1100" dirty="0" smtClean="0"/>
              <a:t>                     */</a:t>
            </a:r>
          </a:p>
          <a:p>
            <a:pPr>
              <a:buNone/>
            </a:pPr>
            <a:r>
              <a:rPr lang="en-US" sz="1100" dirty="0" smtClean="0"/>
              <a:t>                    if((</a:t>
            </a:r>
            <a:r>
              <a:rPr lang="en-US" sz="1100" dirty="0" err="1" smtClean="0"/>
              <a:t>sglist_ptr</a:t>
            </a:r>
            <a:r>
              <a:rPr lang="en-US" sz="1100" dirty="0" smtClean="0"/>
              <a:t>-&gt;flag == SG_ACTION_CREATE) &amp;&amp; </a:t>
            </a:r>
            <a:r>
              <a:rPr lang="en-US" sz="1100" dirty="0" err="1" smtClean="0"/>
              <a:t>Fflag</a:t>
            </a:r>
            <a:r>
              <a:rPr lang="en-US" sz="1100" dirty="0" smtClean="0"/>
              <a:t>) {</a:t>
            </a:r>
          </a:p>
          <a:p>
            <a:pPr>
              <a:buNone/>
            </a:pPr>
            <a:r>
              <a:rPr lang="en-US" sz="1100" dirty="0" smtClean="0"/>
              <a:t>                        </a:t>
            </a:r>
            <a:r>
              <a:rPr lang="en-US" sz="1100" dirty="0" err="1" smtClean="0"/>
              <a:t>mylog</a:t>
            </a:r>
            <a:r>
              <a:rPr lang="en-US" sz="1100" dirty="0" smtClean="0"/>
              <a:t>(LOG_WARNING,</a:t>
            </a:r>
          </a:p>
          <a:p>
            <a:pPr>
              <a:buNone/>
            </a:pPr>
            <a:r>
              <a:rPr lang="en-US" sz="1100" dirty="0" smtClean="0"/>
              <a:t>                            "WARNING: Stripe group on disk is not empty- FORCING\n");</a:t>
            </a:r>
          </a:p>
          <a:p>
            <a:pPr>
              <a:buNone/>
            </a:pPr>
            <a:r>
              <a:rPr lang="en-US" sz="1100" dirty="0" smtClean="0"/>
              <a:t>                    } else if(</a:t>
            </a:r>
            <a:r>
              <a:rPr lang="en-US" sz="1100" dirty="0" err="1" smtClean="0"/>
              <a:t>sglist_ptr</a:t>
            </a:r>
            <a:r>
              <a:rPr lang="en-US" sz="1100" dirty="0" smtClean="0"/>
              <a:t>-&gt;flag != SG_ACTION_REWRITE) {</a:t>
            </a:r>
          </a:p>
          <a:p>
            <a:pPr>
              <a:buNone/>
            </a:pPr>
            <a:r>
              <a:rPr lang="en-US" sz="1100" dirty="0" smtClean="0"/>
              <a:t>                        /* we don't have an empty </a:t>
            </a:r>
            <a:r>
              <a:rPr lang="en-US" sz="1100" dirty="0" err="1" smtClean="0"/>
              <a:t>sg</a:t>
            </a:r>
            <a:r>
              <a:rPr lang="en-US" sz="1100" dirty="0" smtClean="0"/>
              <a:t> info block */</a:t>
            </a:r>
          </a:p>
          <a:p>
            <a:pPr>
              <a:buNone/>
            </a:pPr>
            <a:r>
              <a:rPr lang="en-US" sz="1100" dirty="0" smtClean="0"/>
              <a:t>                        </a:t>
            </a:r>
            <a:r>
              <a:rPr lang="en-US" sz="1100" dirty="0" err="1" smtClean="0"/>
              <a:t>fprintf</a:t>
            </a:r>
            <a:r>
              <a:rPr lang="en-US" sz="1100" dirty="0" smtClean="0"/>
              <a:t>(</a:t>
            </a:r>
            <a:r>
              <a:rPr lang="en-US" sz="1100" dirty="0" err="1" smtClean="0"/>
              <a:t>stderr</a:t>
            </a:r>
            <a:r>
              <a:rPr lang="en-US" sz="1100" dirty="0" smtClean="0"/>
              <a:t>, "Cannot create stripe group info for \"%s\"\n",</a:t>
            </a:r>
          </a:p>
          <a:p>
            <a:pPr>
              <a:buNone/>
            </a:pPr>
            <a:r>
              <a:rPr lang="en-US" sz="1100" dirty="0" smtClean="0"/>
              <a:t>                            </a:t>
            </a:r>
            <a:r>
              <a:rPr lang="en-US" sz="1100" dirty="0" err="1" smtClean="0"/>
              <a:t>sg_name</a:t>
            </a:r>
            <a:r>
              <a:rPr lang="en-US" sz="1100" dirty="0" smtClean="0"/>
              <a:t>);</a:t>
            </a:r>
          </a:p>
          <a:p>
            <a:pPr>
              <a:buNone/>
            </a:pPr>
            <a:r>
              <a:rPr lang="en-US" sz="1100" dirty="0" smtClean="0"/>
              <a:t>                        </a:t>
            </a:r>
            <a:r>
              <a:rPr lang="en-US" sz="1100" dirty="0" err="1" smtClean="0"/>
              <a:t>fprintf</a:t>
            </a:r>
            <a:r>
              <a:rPr lang="en-US" sz="1100" dirty="0" smtClean="0"/>
              <a:t>(</a:t>
            </a:r>
            <a:r>
              <a:rPr lang="en-US" sz="1100" dirty="0" err="1" smtClean="0"/>
              <a:t>stderr</a:t>
            </a:r>
            <a:r>
              <a:rPr lang="en-US" sz="1100" dirty="0" smtClean="0"/>
              <a:t>, "Stripe group on disk is not empty.\n");</a:t>
            </a:r>
          </a:p>
          <a:p>
            <a:pPr>
              <a:buNone/>
            </a:pPr>
            <a:r>
              <a:rPr lang="en-US" sz="1100" dirty="0" smtClean="0"/>
              <a:t>                        return(-1);</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18</a:t>
            </a:fld>
            <a:endParaRPr 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(4 of 6) – Finding workaround</a:t>
            </a:r>
            <a:endParaRPr lang="en-US" dirty="0"/>
          </a:p>
        </p:txBody>
      </p:sp>
      <p:sp>
        <p:nvSpPr>
          <p:cNvPr id="3" name="Content Placeholder 2"/>
          <p:cNvSpPr>
            <a:spLocks noGrp="1"/>
          </p:cNvSpPr>
          <p:nvPr>
            <p:ph idx="1"/>
          </p:nvPr>
        </p:nvSpPr>
        <p:spPr/>
        <p:txBody>
          <a:bodyPr/>
          <a:lstStyle/>
          <a:p>
            <a:pPr>
              <a:buNone/>
            </a:pPr>
            <a:r>
              <a:rPr lang="en-US" sz="1600" dirty="0" smtClean="0"/>
              <a:t>From the code I could see where the message was being produced.  Also, I could see an alternative way to bypass the problem.</a:t>
            </a:r>
          </a:p>
          <a:p>
            <a:pPr>
              <a:buNone/>
            </a:pPr>
            <a:endParaRPr lang="en-US" sz="1600" dirty="0" smtClean="0"/>
          </a:p>
          <a:p>
            <a:pPr>
              <a:buNone/>
            </a:pPr>
            <a:r>
              <a:rPr lang="en-US" sz="1600" dirty="0" smtClean="0"/>
              <a:t>if((</a:t>
            </a:r>
            <a:r>
              <a:rPr lang="en-US" sz="1600" dirty="0" err="1" smtClean="0"/>
              <a:t>sglist_ptr</a:t>
            </a:r>
            <a:r>
              <a:rPr lang="en-US" sz="1600" dirty="0" smtClean="0"/>
              <a:t>-&gt;flag == SG_ACTION_CREATE) &amp;&amp; </a:t>
            </a:r>
            <a:r>
              <a:rPr lang="en-US" sz="1600" dirty="0" err="1" smtClean="0"/>
              <a:t>Fflag</a:t>
            </a:r>
            <a:r>
              <a:rPr lang="en-US" sz="1600" dirty="0" smtClean="0"/>
              <a:t>) {</a:t>
            </a:r>
          </a:p>
          <a:p>
            <a:pPr>
              <a:buNone/>
            </a:pPr>
            <a:r>
              <a:rPr lang="en-US" sz="1600" dirty="0" smtClean="0"/>
              <a:t>                        </a:t>
            </a:r>
            <a:r>
              <a:rPr lang="en-US" sz="1600" dirty="0" err="1" smtClean="0"/>
              <a:t>mylog</a:t>
            </a:r>
            <a:r>
              <a:rPr lang="en-US" sz="1600" dirty="0" smtClean="0"/>
              <a:t>(LOG_WARNING,</a:t>
            </a:r>
          </a:p>
          <a:p>
            <a:pPr>
              <a:buNone/>
            </a:pPr>
            <a:r>
              <a:rPr lang="en-US" sz="1600" dirty="0" smtClean="0"/>
              <a:t>                            "WARNING: Stripe group on disk is not empty- FORCING\n");</a:t>
            </a:r>
          </a:p>
          <a:p>
            <a:pPr>
              <a:buNone/>
            </a:pPr>
            <a:endParaRPr lang="en-US" sz="1600" dirty="0" smtClean="0"/>
          </a:p>
          <a:p>
            <a:pPr>
              <a:buNone/>
            </a:pPr>
            <a:r>
              <a:rPr lang="en-US" sz="1600" dirty="0" smtClean="0"/>
              <a:t>Where </a:t>
            </a:r>
            <a:r>
              <a:rPr lang="en-US" sz="1600" dirty="0" err="1" smtClean="0"/>
              <a:t>Fflag</a:t>
            </a:r>
            <a:r>
              <a:rPr lang="en-US" sz="1600" dirty="0" smtClean="0"/>
              <a:t> is:</a:t>
            </a:r>
          </a:p>
          <a:p>
            <a:pPr>
              <a:buNone/>
            </a:pPr>
            <a:endParaRPr lang="en-US" sz="1600" dirty="0" smtClean="0"/>
          </a:p>
          <a:p>
            <a:pPr>
              <a:buNone/>
            </a:pPr>
            <a:r>
              <a:rPr lang="en-US" sz="1600" dirty="0" smtClean="0"/>
              <a:t> case 'F':           /* Force changes */</a:t>
            </a:r>
          </a:p>
          <a:p>
            <a:pPr>
              <a:buNone/>
            </a:pPr>
            <a:r>
              <a:rPr lang="en-US" sz="1600" dirty="0" smtClean="0"/>
              <a:t>                </a:t>
            </a:r>
            <a:r>
              <a:rPr lang="en-US" sz="1600" dirty="0" err="1" smtClean="0"/>
              <a:t>bigFflag</a:t>
            </a:r>
            <a:r>
              <a:rPr lang="en-US" sz="1600" dirty="0" smtClean="0"/>
              <a:t>++;</a:t>
            </a:r>
          </a:p>
          <a:p>
            <a:pPr>
              <a:buNone/>
            </a:pPr>
            <a:r>
              <a:rPr lang="en-US" sz="1600" dirty="0" smtClean="0"/>
              <a:t>                break;</a:t>
            </a:r>
          </a:p>
          <a:p>
            <a:pPr>
              <a:buNone/>
            </a:pPr>
            <a:endParaRPr lang="en-US" sz="1600" dirty="0" smtClean="0"/>
          </a:p>
          <a:p>
            <a:pPr>
              <a:buNone/>
            </a:pPr>
            <a:r>
              <a:rPr lang="en-US" sz="1600" dirty="0" smtClean="0"/>
              <a:t> case 'f':</a:t>
            </a:r>
          </a:p>
          <a:p>
            <a:pPr>
              <a:buNone/>
            </a:pPr>
            <a:r>
              <a:rPr lang="en-US" sz="1600" dirty="0" smtClean="0"/>
              <a:t>                </a:t>
            </a:r>
            <a:r>
              <a:rPr lang="en-US" sz="1600" dirty="0" err="1" smtClean="0"/>
              <a:t>Fflag</a:t>
            </a:r>
            <a:r>
              <a:rPr lang="en-US" sz="1600" dirty="0" smtClean="0"/>
              <a:t>++;</a:t>
            </a:r>
          </a:p>
          <a:p>
            <a:pPr>
              <a:buNone/>
            </a:pPr>
            <a:r>
              <a:rPr lang="en-US" sz="1600" dirty="0" smtClean="0"/>
              <a:t>                break;</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19</a:t>
            </a:fld>
            <a:endParaRPr 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Goal	</a:t>
            </a:r>
          </a:p>
        </p:txBody>
      </p:sp>
      <p:sp>
        <p:nvSpPr>
          <p:cNvPr id="3075" name="Content Placeholder 2"/>
          <p:cNvSpPr>
            <a:spLocks noGrp="1"/>
          </p:cNvSpPr>
          <p:nvPr>
            <p:ph idx="1"/>
          </p:nvPr>
        </p:nvSpPr>
        <p:spPr/>
        <p:txBody>
          <a:bodyPr/>
          <a:lstStyle/>
          <a:p>
            <a:pPr>
              <a:buNone/>
            </a:pPr>
            <a:r>
              <a:rPr lang="en-US" dirty="0" smtClean="0">
                <a:solidFill>
                  <a:schemeClr val="tx1"/>
                </a:solidFill>
              </a:rPr>
              <a:t>To improve file system troubleshooting skills through an analysis of StorNext logs, use of </a:t>
            </a:r>
            <a:r>
              <a:rPr lang="en-US" dirty="0" err="1" smtClean="0">
                <a:solidFill>
                  <a:schemeClr val="tx1"/>
                </a:solidFill>
              </a:rPr>
              <a:t>cvupdatefs</a:t>
            </a:r>
            <a:r>
              <a:rPr lang="en-US" dirty="0" smtClean="0">
                <a:solidFill>
                  <a:schemeClr val="tx1"/>
                </a:solidFill>
              </a:rPr>
              <a:t>, and use of the </a:t>
            </a:r>
            <a:r>
              <a:rPr lang="en-US" i="1" dirty="0" smtClean="0">
                <a:solidFill>
                  <a:schemeClr val="tx1"/>
                </a:solidFill>
              </a:rPr>
              <a:t>Debugging</a:t>
            </a:r>
            <a:r>
              <a:rPr lang="en-US" dirty="0" smtClean="0">
                <a:solidFill>
                  <a:schemeClr val="tx1"/>
                </a:solidFill>
              </a:rPr>
              <a:t> </a:t>
            </a:r>
            <a:r>
              <a:rPr lang="en-US" dirty="0" smtClean="0">
                <a:solidFill>
                  <a:schemeClr val="tx1"/>
                </a:solidFill>
              </a:rPr>
              <a:t>book reference.</a:t>
            </a:r>
          </a:p>
          <a:p>
            <a:pPr>
              <a:buNone/>
            </a:pPr>
            <a:endParaRPr lang="en-US" dirty="0" smtClean="0">
              <a:solidFill>
                <a:schemeClr val="tx1"/>
              </a:solidFill>
            </a:endParaRPr>
          </a:p>
          <a:p>
            <a:pPr>
              <a:buNone/>
            </a:pPr>
            <a:r>
              <a:rPr lang="en-US" dirty="0" smtClean="0">
                <a:solidFill>
                  <a:schemeClr val="tx1"/>
                </a:solidFill>
              </a:rPr>
              <a:t>How we’ll accomplish this:</a:t>
            </a:r>
          </a:p>
          <a:p>
            <a:pPr>
              <a:buNone/>
            </a:pPr>
            <a:r>
              <a:rPr lang="en-US" dirty="0" smtClean="0">
                <a:solidFill>
                  <a:schemeClr val="tx1"/>
                </a:solidFill>
              </a:rPr>
              <a:t>	</a:t>
            </a:r>
            <a:r>
              <a:rPr lang="en-US" sz="2000" dirty="0" smtClean="0">
                <a:solidFill>
                  <a:srgbClr val="FF0000"/>
                </a:solidFill>
              </a:rPr>
              <a:t>- Explain process of file system expansion</a:t>
            </a:r>
          </a:p>
          <a:p>
            <a:pPr>
              <a:buNone/>
            </a:pPr>
            <a:r>
              <a:rPr lang="en-US" sz="2000" dirty="0" smtClean="0">
                <a:solidFill>
                  <a:srgbClr val="FF0000"/>
                </a:solidFill>
              </a:rPr>
              <a:t>	- Highlight “normal” case of expansion</a:t>
            </a:r>
          </a:p>
          <a:p>
            <a:pPr>
              <a:buNone/>
            </a:pPr>
            <a:r>
              <a:rPr lang="en-US" sz="2000" dirty="0" smtClean="0">
                <a:solidFill>
                  <a:srgbClr val="FF0000"/>
                </a:solidFill>
              </a:rPr>
              <a:t>	- What to do when “normal” case fails</a:t>
            </a:r>
          </a:p>
          <a:p>
            <a:pPr>
              <a:buNone/>
            </a:pPr>
            <a:r>
              <a:rPr lang="en-US" sz="2000" dirty="0" smtClean="0">
                <a:solidFill>
                  <a:srgbClr val="FF0000"/>
                </a:solidFill>
              </a:rPr>
              <a:t>	- Introduce </a:t>
            </a:r>
            <a:r>
              <a:rPr lang="en-US" sz="2000" dirty="0" err="1" smtClean="0">
                <a:solidFill>
                  <a:srgbClr val="FF0000"/>
                </a:solidFill>
              </a:rPr>
              <a:t>cvupdatefs</a:t>
            </a:r>
            <a:endParaRPr lang="en-US" sz="2000" dirty="0" smtClean="0">
              <a:solidFill>
                <a:srgbClr val="FF0000"/>
              </a:solidFill>
            </a:endParaRPr>
          </a:p>
          <a:p>
            <a:pPr>
              <a:buNone/>
            </a:pPr>
            <a:r>
              <a:rPr lang="en-US" sz="2000" dirty="0" smtClean="0">
                <a:solidFill>
                  <a:srgbClr val="FF0000"/>
                </a:solidFill>
              </a:rPr>
              <a:t>	- Walk through 3 SRs where </a:t>
            </a:r>
            <a:r>
              <a:rPr lang="en-US" sz="2000" dirty="0" err="1" smtClean="0">
                <a:solidFill>
                  <a:srgbClr val="FF0000"/>
                </a:solidFill>
              </a:rPr>
              <a:t>cvupdatefs</a:t>
            </a:r>
            <a:r>
              <a:rPr lang="en-US" sz="2000" dirty="0" smtClean="0">
                <a:solidFill>
                  <a:srgbClr val="FF0000"/>
                </a:solidFill>
              </a:rPr>
              <a:t> use was needed.</a:t>
            </a:r>
            <a:endParaRPr lang="en-US" dirty="0" smtClean="0">
              <a:solidFill>
                <a:schemeClr val="tx1"/>
              </a:solidFill>
            </a:endParaRPr>
          </a:p>
          <a:p>
            <a:endParaRPr lang="en-US" dirty="0" smtClean="0"/>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2</a:t>
            </a:fld>
            <a:endParaRPr lang="en-US" sz="1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(5 of 6) – What GUI did</a:t>
            </a:r>
            <a:endParaRPr lang="en-US" dirty="0"/>
          </a:p>
        </p:txBody>
      </p:sp>
      <p:sp>
        <p:nvSpPr>
          <p:cNvPr id="3" name="Content Placeholder 2"/>
          <p:cNvSpPr>
            <a:spLocks noGrp="1"/>
          </p:cNvSpPr>
          <p:nvPr>
            <p:ph idx="1"/>
          </p:nvPr>
        </p:nvSpPr>
        <p:spPr/>
        <p:txBody>
          <a:bodyPr/>
          <a:lstStyle/>
          <a:p>
            <a:pPr>
              <a:buNone/>
            </a:pPr>
            <a:r>
              <a:rPr lang="en-US" sz="1600" dirty="0" smtClean="0"/>
              <a:t>I noticed in the GUI logs that when </a:t>
            </a:r>
            <a:r>
              <a:rPr lang="en-US" sz="1600" dirty="0" err="1" smtClean="0"/>
              <a:t>cvupdatefs</a:t>
            </a:r>
            <a:r>
              <a:rPr lang="en-US" sz="1600" dirty="0" smtClean="0"/>
              <a:t> was invoked it was using the –F flag.</a:t>
            </a:r>
          </a:p>
          <a:p>
            <a:pPr>
              <a:buNone/>
            </a:pPr>
            <a:endParaRPr lang="en-US" sz="1600" dirty="0" smtClean="0"/>
          </a:p>
          <a:p>
            <a:pPr>
              <a:buNone/>
            </a:pPr>
            <a:r>
              <a:rPr lang="en-US" sz="1600" dirty="0" smtClean="0"/>
              <a:t>-bash-3.00$ </a:t>
            </a:r>
            <a:r>
              <a:rPr lang="en-US" sz="1600" dirty="0" err="1" smtClean="0"/>
              <a:t>grep</a:t>
            </a:r>
            <a:r>
              <a:rPr lang="en-US" sz="1600" dirty="0" smtClean="0"/>
              <a:t> "</a:t>
            </a:r>
            <a:r>
              <a:rPr lang="en-US" sz="1600" dirty="0" err="1" smtClean="0"/>
              <a:t>cvupdatefs</a:t>
            </a:r>
            <a:r>
              <a:rPr lang="en-US" sz="1600" dirty="0" smtClean="0"/>
              <a:t> -F" stornextgui.log</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r>
              <a:rPr lang="en-US" sz="1600" dirty="0" smtClean="0"/>
              <a:t>Command: /</a:t>
            </a:r>
            <a:r>
              <a:rPr lang="en-US" sz="1600" dirty="0" err="1" smtClean="0"/>
              <a:t>usr</a:t>
            </a:r>
            <a:r>
              <a:rPr lang="en-US" sz="1600" dirty="0" smtClean="0"/>
              <a:t>/</a:t>
            </a:r>
            <a:r>
              <a:rPr lang="en-US" sz="1600" dirty="0" err="1" smtClean="0"/>
              <a:t>cvfs</a:t>
            </a:r>
            <a:r>
              <a:rPr lang="en-US" sz="1600" dirty="0" smtClean="0"/>
              <a:t>/bin/</a:t>
            </a:r>
            <a:r>
              <a:rPr lang="en-US" sz="1600" dirty="0" err="1" smtClean="0"/>
              <a:t>cvupdatefs</a:t>
            </a:r>
            <a:r>
              <a:rPr lang="en-US" sz="1600" dirty="0" smtClean="0"/>
              <a:t> -F PRODUCTION_NY</a:t>
            </a:r>
          </a:p>
          <a:p>
            <a:pPr>
              <a:buNone/>
            </a:pPr>
            <a:endParaRPr lang="en-US" sz="16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20</a:t>
            </a:fld>
            <a:endParaRPr 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(6 of 6) – </a:t>
            </a:r>
            <a:r>
              <a:rPr lang="en-US" dirty="0" err="1" smtClean="0"/>
              <a:t>cvupdatefs</a:t>
            </a:r>
            <a:r>
              <a:rPr lang="en-US" dirty="0" smtClean="0"/>
              <a:t> -f</a:t>
            </a:r>
            <a:endParaRPr lang="en-US" dirty="0"/>
          </a:p>
        </p:txBody>
      </p:sp>
      <p:sp>
        <p:nvSpPr>
          <p:cNvPr id="3" name="Content Placeholder 2"/>
          <p:cNvSpPr>
            <a:spLocks noGrp="1"/>
          </p:cNvSpPr>
          <p:nvPr>
            <p:ph idx="1"/>
          </p:nvPr>
        </p:nvSpPr>
        <p:spPr/>
        <p:txBody>
          <a:bodyPr/>
          <a:lstStyle/>
          <a:p>
            <a:pPr>
              <a:buNone/>
            </a:pPr>
            <a:r>
              <a:rPr lang="en-US" sz="1600" dirty="0" smtClean="0"/>
              <a:t>The solution was going to require running </a:t>
            </a:r>
            <a:r>
              <a:rPr lang="en-US" sz="1600" dirty="0" err="1" smtClean="0"/>
              <a:t>cvupdatefs</a:t>
            </a:r>
            <a:r>
              <a:rPr lang="en-US" sz="1600" dirty="0" smtClean="0"/>
              <a:t> –f option.  Why?  When the first </a:t>
            </a:r>
            <a:r>
              <a:rPr lang="en-US" sz="1600" dirty="0" err="1" smtClean="0"/>
              <a:t>cvupdatefs</a:t>
            </a:r>
            <a:r>
              <a:rPr lang="en-US" sz="1600" dirty="0" smtClean="0"/>
              <a:t> ran it filled in the stripe group information for each stripe group as it went along doing the expansion.  It hit SG22 and exited.  When the customer tried to run </a:t>
            </a:r>
            <a:r>
              <a:rPr lang="en-US" sz="1600" dirty="0" err="1" smtClean="0"/>
              <a:t>cvupdatefs</a:t>
            </a:r>
            <a:r>
              <a:rPr lang="en-US" sz="1600" dirty="0" smtClean="0"/>
              <a:t> again, the utility detected stripe group information already implanted.  It wasn’t going to allow </a:t>
            </a:r>
            <a:r>
              <a:rPr lang="en-US" sz="1600" dirty="0" err="1" smtClean="0"/>
              <a:t>cvupdatefs</a:t>
            </a:r>
            <a:r>
              <a:rPr lang="en-US" sz="1600" dirty="0" smtClean="0"/>
              <a:t> to continue UNLESS the user really knew what they were doing and specified the –f option.</a:t>
            </a:r>
          </a:p>
          <a:p>
            <a:pPr>
              <a:buNone/>
            </a:pPr>
            <a:endParaRPr lang="en-US" sz="1600" dirty="0" smtClean="0"/>
          </a:p>
          <a:p>
            <a:pPr>
              <a:buNone/>
            </a:pPr>
            <a:r>
              <a:rPr lang="en-US" sz="1600" dirty="0" smtClean="0"/>
              <a:t>Explanation of –f option:</a:t>
            </a:r>
          </a:p>
          <a:p>
            <a:pPr>
              <a:buNone/>
            </a:pPr>
            <a:r>
              <a:rPr lang="en-US" sz="1600" dirty="0" smtClean="0"/>
              <a:t> -f     Failure  mode  - do not fail if there is a configuration mismatch.  Note:  This option is not intended for general use.  Use only if instructed by Quantum support.  Incorrect use may result in an unusable file system.</a:t>
            </a:r>
          </a:p>
          <a:p>
            <a:pPr>
              <a:buNone/>
            </a:pPr>
            <a:endParaRPr lang="en-US" sz="1600" dirty="0" smtClean="0"/>
          </a:p>
          <a:p>
            <a:pPr>
              <a:buNone/>
            </a:pPr>
            <a:r>
              <a:rPr lang="en-US" sz="1600" dirty="0" smtClean="0"/>
              <a:t>Final steps: I edited the .</a:t>
            </a:r>
            <a:r>
              <a:rPr lang="en-US" sz="1600" dirty="0" err="1" smtClean="0"/>
              <a:t>cfgx</a:t>
            </a:r>
            <a:r>
              <a:rPr lang="en-US" sz="1600" dirty="0" smtClean="0"/>
              <a:t> file for PRODUCTION_NY to add in a few stripe groups at a time and do a </a:t>
            </a:r>
            <a:r>
              <a:rPr lang="en-US" sz="1600" dirty="0" err="1" smtClean="0"/>
              <a:t>cvupdatefs</a:t>
            </a:r>
            <a:r>
              <a:rPr lang="en-US" sz="1600" dirty="0" smtClean="0"/>
              <a:t>.  After each pass I started the file system and mounted it, to verify everything worked.  Rinse and repeat until all stripe groups had been added.  As a side note when done the file system had been expanded to over a </a:t>
            </a:r>
            <a:r>
              <a:rPr lang="en-US" sz="1600" dirty="0" err="1" smtClean="0"/>
              <a:t>petabyte</a:t>
            </a:r>
            <a:r>
              <a:rPr lang="en-US" sz="1600" dirty="0" smtClean="0"/>
              <a:t>.</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21</a:t>
            </a:fld>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dirty="0" smtClean="0"/>
              <a:t>Real World Example</a:t>
            </a:r>
            <a:endParaRPr dirty="0"/>
          </a:p>
        </p:txBody>
      </p:sp>
      <p:sp>
        <p:nvSpPr>
          <p:cNvPr id="29699" name="Title 5"/>
          <p:cNvSpPr>
            <a:spLocks noGrp="1"/>
          </p:cNvSpPr>
          <p:nvPr>
            <p:ph type="title"/>
          </p:nvPr>
        </p:nvSpPr>
        <p:spPr>
          <a:xfrm>
            <a:off x="874713" y="1066800"/>
            <a:ext cx="7772400" cy="639763"/>
          </a:xfrm>
        </p:spPr>
        <p:txBody>
          <a:bodyPr/>
          <a:lstStyle/>
          <a:p>
            <a:r>
              <a:rPr dirty="0" smtClean="0"/>
              <a:t>SR 3496042</a:t>
            </a:r>
            <a:br>
              <a:rPr dirty="0" smtClean="0"/>
            </a:br>
            <a:r>
              <a:rPr dirty="0" smtClean="0"/>
              <a:t>NOAA</a:t>
            </a:r>
          </a:p>
        </p:txBody>
      </p:sp>
      <p:pic>
        <p:nvPicPr>
          <p:cNvPr id="29700" name="Picture 34" descr="Z:\images\Software\StorNext\StorNext_monitor.png"/>
          <p:cNvPicPr>
            <a:picLocks noChangeAspect="1" noChangeArrowheads="1"/>
          </p:cNvPicPr>
          <p:nvPr/>
        </p:nvPicPr>
        <p:blipFill>
          <a:blip r:embed="rId2"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Description of Situation</a:t>
            </a:r>
          </a:p>
        </p:txBody>
      </p:sp>
      <p:sp>
        <p:nvSpPr>
          <p:cNvPr id="28675" name="Content Placeholder 2"/>
          <p:cNvSpPr>
            <a:spLocks noGrp="1"/>
          </p:cNvSpPr>
          <p:nvPr>
            <p:ph idx="1"/>
          </p:nvPr>
        </p:nvSpPr>
        <p:spPr/>
        <p:txBody>
          <a:bodyPr/>
          <a:lstStyle/>
          <a:p>
            <a:pPr>
              <a:buFontTx/>
              <a:buNone/>
            </a:pPr>
            <a:r>
              <a:rPr lang="en-US" sz="1800" dirty="0" smtClean="0">
                <a:solidFill>
                  <a:schemeClr val="tx1"/>
                </a:solidFill>
              </a:rPr>
              <a:t>Customer had been trying to do a file system expansion and ran into consistent failures.  Over the course 3 days the process had been executed 22 times with the same results.  No expansion.  Here was sample output from the first </a:t>
            </a:r>
            <a:r>
              <a:rPr lang="en-US" sz="1800" dirty="0" err="1" smtClean="0">
                <a:solidFill>
                  <a:schemeClr val="tx1"/>
                </a:solidFill>
              </a:rPr>
              <a:t>cvupdatefs</a:t>
            </a:r>
            <a:r>
              <a:rPr lang="en-US" sz="1800" dirty="0" smtClean="0">
                <a:solidFill>
                  <a:schemeClr val="tx1"/>
                </a:solidFill>
              </a:rPr>
              <a:t> in the trace file.</a:t>
            </a:r>
          </a:p>
          <a:p>
            <a:pPr>
              <a:buFontTx/>
              <a:buNone/>
            </a:pPr>
            <a:endParaRPr lang="en-US" sz="1200" dirty="0" smtClean="0">
              <a:solidFill>
                <a:schemeClr val="tx1"/>
              </a:solidFill>
            </a:endParaRPr>
          </a:p>
          <a:p>
            <a:pPr>
              <a:buFontTx/>
              <a:buNone/>
            </a:pPr>
            <a:r>
              <a:rPr lang="en-US" sz="1200" dirty="0" smtClean="0">
                <a:solidFill>
                  <a:schemeClr val="tx1"/>
                </a:solidFill>
              </a:rPr>
              <a:t>Stripe Group Name  Stripe Status  </a:t>
            </a:r>
            <a:r>
              <a:rPr lang="en-US" sz="1200" dirty="0" err="1" smtClean="0">
                <a:solidFill>
                  <a:schemeClr val="tx1"/>
                </a:solidFill>
              </a:rPr>
              <a:t>MetaData</a:t>
            </a:r>
            <a:r>
              <a:rPr lang="en-US" sz="1200" dirty="0" smtClean="0">
                <a:solidFill>
                  <a:schemeClr val="tx1"/>
                </a:solidFill>
              </a:rPr>
              <a:t>   Journal</a:t>
            </a:r>
          </a:p>
          <a:p>
            <a:pPr>
              <a:buFontTx/>
              <a:buNone/>
            </a:pPr>
            <a:r>
              <a:rPr lang="en-US" sz="1200" dirty="0" smtClean="0">
                <a:solidFill>
                  <a:schemeClr val="tx1"/>
                </a:solidFill>
              </a:rPr>
              <a:t>=================  =============  ========   =======</a:t>
            </a:r>
          </a:p>
          <a:p>
            <a:pPr>
              <a:buFontTx/>
              <a:buNone/>
            </a:pPr>
            <a:r>
              <a:rPr lang="en-US" sz="1200" dirty="0" smtClean="0">
                <a:solidFill>
                  <a:schemeClr val="tx1"/>
                </a:solidFill>
              </a:rPr>
              <a:t>sgmj1              No Change      No Change  Resize</a:t>
            </a:r>
          </a:p>
          <a:p>
            <a:pPr>
              <a:buFontTx/>
              <a:buNone/>
            </a:pPr>
            <a:r>
              <a:rPr lang="en-US" sz="1200" dirty="0" smtClean="0">
                <a:solidFill>
                  <a:schemeClr val="tx1"/>
                </a:solidFill>
              </a:rPr>
              <a:t>sgd1               No Change</a:t>
            </a:r>
          </a:p>
          <a:p>
            <a:pPr>
              <a:buFontTx/>
              <a:buNone/>
            </a:pPr>
            <a:r>
              <a:rPr lang="en-US" sz="1200" dirty="0" smtClean="0">
                <a:solidFill>
                  <a:schemeClr val="tx1"/>
                </a:solidFill>
              </a:rPr>
              <a:t>sgd2               No Change</a:t>
            </a:r>
          </a:p>
          <a:p>
            <a:pPr>
              <a:buFontTx/>
              <a:buNone/>
            </a:pPr>
            <a:r>
              <a:rPr lang="en-US" sz="1200" dirty="0" smtClean="0">
                <a:solidFill>
                  <a:schemeClr val="tx1"/>
                </a:solidFill>
              </a:rPr>
              <a:t>sgd3               No Change</a:t>
            </a:r>
          </a:p>
          <a:p>
            <a:pPr>
              <a:buFontTx/>
              <a:buNone/>
            </a:pPr>
            <a:r>
              <a:rPr lang="en-US" sz="1200" dirty="0" smtClean="0">
                <a:solidFill>
                  <a:schemeClr val="tx1"/>
                </a:solidFill>
              </a:rPr>
              <a:t>sgd4               No Change</a:t>
            </a:r>
          </a:p>
          <a:p>
            <a:pPr>
              <a:buFontTx/>
              <a:buNone/>
            </a:pPr>
            <a:r>
              <a:rPr lang="en-US" sz="1200" dirty="0" smtClean="0">
                <a:solidFill>
                  <a:schemeClr val="tx1"/>
                </a:solidFill>
              </a:rPr>
              <a:t>sgd5               No Change</a:t>
            </a:r>
          </a:p>
          <a:p>
            <a:pPr>
              <a:buFontTx/>
              <a:buNone/>
            </a:pPr>
            <a:r>
              <a:rPr lang="en-US" sz="1200" dirty="0" smtClean="0">
                <a:solidFill>
                  <a:schemeClr val="tx1"/>
                </a:solidFill>
              </a:rPr>
              <a:t>sgmj2              No Change      No Change</a:t>
            </a:r>
          </a:p>
          <a:p>
            <a:pPr>
              <a:buFontTx/>
              <a:buNone/>
            </a:pPr>
            <a:r>
              <a:rPr lang="en-US" sz="1200" dirty="0" smtClean="0">
                <a:solidFill>
                  <a:schemeClr val="tx1"/>
                </a:solidFill>
              </a:rPr>
              <a:t>sgmj3              No Change      No Change</a:t>
            </a:r>
          </a:p>
          <a:p>
            <a:pPr>
              <a:buFontTx/>
              <a:buNone/>
            </a:pPr>
            <a:r>
              <a:rPr lang="en-US" sz="1200" dirty="0" smtClean="0">
                <a:solidFill>
                  <a:schemeClr val="tx1"/>
                </a:solidFill>
              </a:rPr>
              <a:t>sgmj4              No Change      No Change</a:t>
            </a:r>
          </a:p>
          <a:p>
            <a:pPr>
              <a:buFontTx/>
              <a:buNone/>
            </a:pPr>
            <a:r>
              <a:rPr lang="en-US" sz="1200" dirty="0" smtClean="0">
                <a:solidFill>
                  <a:schemeClr val="tx1"/>
                </a:solidFill>
              </a:rPr>
              <a:t>sgd6               No Change</a:t>
            </a:r>
          </a:p>
          <a:p>
            <a:pPr>
              <a:buFontTx/>
              <a:buNone/>
            </a:pPr>
            <a:r>
              <a:rPr lang="en-US" sz="1200" dirty="0" smtClean="0">
                <a:solidFill>
                  <a:schemeClr val="tx1"/>
                </a:solidFill>
              </a:rPr>
              <a:t>sg0                Create</a:t>
            </a:r>
          </a:p>
          <a:p>
            <a:pPr>
              <a:buFontTx/>
              <a:buNone/>
            </a:pPr>
            <a:endParaRPr lang="en-US" sz="1200" dirty="0" smtClean="0">
              <a:solidFill>
                <a:schemeClr val="tx1"/>
              </a:solidFill>
            </a:endParaRPr>
          </a:p>
          <a:p>
            <a:pPr>
              <a:buFontTx/>
              <a:buNone/>
            </a:pPr>
            <a:endParaRPr lang="en-US" sz="1200" dirty="0" smtClean="0">
              <a:solidFill>
                <a:schemeClr val="tx1"/>
              </a:solidFill>
            </a:endParaRPr>
          </a:p>
          <a:p>
            <a:pPr>
              <a:buFontTx/>
              <a:buNone/>
            </a:pPr>
            <a:endParaRPr lang="en-US" sz="2000" dirty="0" smtClean="0">
              <a:solidFill>
                <a:schemeClr val="tx1"/>
              </a:solidFill>
            </a:endParaRP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23</a:t>
            </a:fld>
            <a:endParaRPr lang="en-US" sz="1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Description of Situation continued</a:t>
            </a:r>
          </a:p>
        </p:txBody>
      </p:sp>
      <p:sp>
        <p:nvSpPr>
          <p:cNvPr id="28675" name="Content Placeholder 2"/>
          <p:cNvSpPr>
            <a:spLocks noGrp="1"/>
          </p:cNvSpPr>
          <p:nvPr>
            <p:ph idx="1"/>
          </p:nvPr>
        </p:nvSpPr>
        <p:spPr/>
        <p:txBody>
          <a:bodyPr/>
          <a:lstStyle/>
          <a:p>
            <a:pPr>
              <a:buFontTx/>
              <a:buNone/>
            </a:pPr>
            <a:r>
              <a:rPr lang="en-US" sz="1600" dirty="0" smtClean="0">
                <a:solidFill>
                  <a:schemeClr val="tx1"/>
                </a:solidFill>
              </a:rPr>
              <a:t>It seemed fairly straight forward.  The journal was being resized and a new data stripe group was being added.  One of the issues with the stripe group where the journal was located was that the stripe group was full.  My “understanding” was that the journal was being reduced so we could complete the expansion.  This all seemed to make sense.  So, why the continual failures?  One thing that didn’t help were the following 2 messages.</a:t>
            </a:r>
          </a:p>
          <a:p>
            <a:pPr>
              <a:buFontTx/>
              <a:buNone/>
            </a:pPr>
            <a:endParaRPr lang="en-US" sz="1600" dirty="0" smtClean="0">
              <a:solidFill>
                <a:schemeClr val="tx1"/>
              </a:solidFill>
            </a:endParaRPr>
          </a:p>
          <a:p>
            <a:pPr>
              <a:buFontTx/>
              <a:buNone/>
            </a:pPr>
            <a:r>
              <a:rPr lang="en-US" sz="1200" dirty="0" smtClean="0">
                <a:solidFill>
                  <a:schemeClr val="tx1"/>
                </a:solidFill>
              </a:rPr>
              <a:t>sgd6               No Change</a:t>
            </a:r>
          </a:p>
          <a:p>
            <a:pPr>
              <a:buFontTx/>
              <a:buNone/>
            </a:pPr>
            <a:r>
              <a:rPr lang="en-US" sz="1200" dirty="0" smtClean="0">
                <a:solidFill>
                  <a:schemeClr val="tx1"/>
                </a:solidFill>
              </a:rPr>
              <a:t>sg0                Create</a:t>
            </a:r>
          </a:p>
          <a:p>
            <a:pPr>
              <a:buFontTx/>
              <a:buNone/>
            </a:pPr>
            <a:endParaRPr lang="en-US" sz="1200" dirty="0" smtClean="0">
              <a:solidFill>
                <a:schemeClr val="tx1"/>
              </a:solidFill>
            </a:endParaRPr>
          </a:p>
          <a:p>
            <a:pPr>
              <a:buFontTx/>
              <a:buNone/>
            </a:pPr>
            <a:r>
              <a:rPr lang="en-US" sz="1200" dirty="0" smtClean="0">
                <a:solidFill>
                  <a:schemeClr val="tx1"/>
                </a:solidFill>
              </a:rPr>
              <a:t>Flushing journal entries...  done</a:t>
            </a:r>
          </a:p>
          <a:p>
            <a:pPr>
              <a:buFontTx/>
              <a:buNone/>
            </a:pPr>
            <a:r>
              <a:rPr lang="en-US" sz="1200" dirty="0" smtClean="0">
                <a:solidFill>
                  <a:schemeClr val="tx1"/>
                </a:solidFill>
              </a:rPr>
              <a:t>Freeing old journal space...</a:t>
            </a:r>
          </a:p>
          <a:p>
            <a:pPr>
              <a:buFontTx/>
              <a:buNone/>
            </a:pPr>
            <a:r>
              <a:rPr lang="en-US" sz="1200" dirty="0" smtClean="0">
                <a:solidFill>
                  <a:schemeClr val="tx1"/>
                </a:solidFill>
              </a:rPr>
              <a:t>Initializing stripe group sg0 information... ok</a:t>
            </a:r>
          </a:p>
          <a:p>
            <a:pPr>
              <a:buFontTx/>
              <a:buNone/>
            </a:pPr>
            <a:endParaRPr lang="en-US" sz="1200" dirty="0" smtClean="0">
              <a:solidFill>
                <a:schemeClr val="tx1"/>
              </a:solidFill>
            </a:endParaRPr>
          </a:p>
          <a:p>
            <a:pPr>
              <a:buFontTx/>
              <a:buNone/>
            </a:pPr>
            <a:r>
              <a:rPr lang="en-US" sz="1200" dirty="0" smtClean="0">
                <a:solidFill>
                  <a:schemeClr val="tx1"/>
                </a:solidFill>
              </a:rPr>
              <a:t>Allocating new journal space...</a:t>
            </a:r>
          </a:p>
          <a:p>
            <a:pPr>
              <a:buFontTx/>
              <a:buNone/>
            </a:pPr>
            <a:r>
              <a:rPr lang="en-US" sz="1200" dirty="0" smtClean="0">
                <a:solidFill>
                  <a:schemeClr val="tx1"/>
                </a:solidFill>
              </a:rPr>
              <a:t>*Fatal*: Failed to locate space on </a:t>
            </a:r>
            <a:r>
              <a:rPr lang="en-US" sz="1200" dirty="0" err="1" smtClean="0">
                <a:solidFill>
                  <a:schemeClr val="tx1"/>
                </a:solidFill>
              </a:rPr>
              <a:t>sg</a:t>
            </a:r>
            <a:r>
              <a:rPr lang="en-US" sz="1200" dirty="0" smtClean="0">
                <a:solidFill>
                  <a:schemeClr val="tx1"/>
                </a:solidFill>
              </a:rPr>
              <a:t> 0</a:t>
            </a:r>
          </a:p>
          <a:p>
            <a:pPr>
              <a:buFontTx/>
              <a:buNone/>
            </a:pPr>
            <a:r>
              <a:rPr lang="en-US" sz="1200" dirty="0" smtClean="0">
                <a:solidFill>
                  <a:schemeClr val="tx1"/>
                </a:solidFill>
              </a:rPr>
              <a:t>*Fatal*: Failed to allocate journal-bash-3.00$</a:t>
            </a:r>
          </a:p>
          <a:p>
            <a:pPr>
              <a:buFontTx/>
              <a:buNone/>
            </a:pPr>
            <a:endParaRPr lang="en-US" sz="1600" dirty="0" smtClean="0">
              <a:solidFill>
                <a:schemeClr val="tx1"/>
              </a:solidFill>
            </a:endParaRPr>
          </a:p>
          <a:p>
            <a:pPr>
              <a:buFontTx/>
              <a:buNone/>
            </a:pPr>
            <a:r>
              <a:rPr lang="en-US" sz="1600" dirty="0" smtClean="0">
                <a:solidFill>
                  <a:schemeClr val="tx1"/>
                </a:solidFill>
              </a:rPr>
              <a:t>This went on for a few iterations under my watch.</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24</a:t>
            </a:fld>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to the rescue</a:t>
            </a:r>
            <a:endParaRPr lang="en-US" dirty="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25</a:t>
            </a:fld>
            <a:endParaRPr lang="en-US" sz="1200"/>
          </a:p>
        </p:txBody>
      </p:sp>
      <p:pic>
        <p:nvPicPr>
          <p:cNvPr id="1026" name="Picture 2"/>
          <p:cNvPicPr>
            <a:picLocks noGrp="1" noChangeAspect="1" noChangeArrowheads="1"/>
          </p:cNvPicPr>
          <p:nvPr>
            <p:ph idx="1"/>
          </p:nvPr>
        </p:nvPicPr>
        <p:blipFill>
          <a:blip r:embed="rId2" cstate="print"/>
          <a:srcRect/>
          <a:stretch>
            <a:fillRect/>
          </a:stretch>
        </p:blipFill>
        <p:spPr bwMode="auto">
          <a:xfrm>
            <a:off x="1899316" y="1143000"/>
            <a:ext cx="4348418" cy="5029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rules</a:t>
            </a:r>
            <a:endParaRPr lang="en-US" dirty="0"/>
          </a:p>
        </p:txBody>
      </p:sp>
      <p:sp>
        <p:nvSpPr>
          <p:cNvPr id="3" name="Content Placeholder 2"/>
          <p:cNvSpPr>
            <a:spLocks noGrp="1"/>
          </p:cNvSpPr>
          <p:nvPr>
            <p:ph idx="1"/>
          </p:nvPr>
        </p:nvSpPr>
        <p:spPr/>
        <p:txBody>
          <a:bodyPr/>
          <a:lstStyle/>
          <a:p>
            <a:r>
              <a:rPr lang="en-US" dirty="0" smtClean="0"/>
              <a:t>Understand the system</a:t>
            </a:r>
          </a:p>
          <a:p>
            <a:r>
              <a:rPr lang="en-US" dirty="0" smtClean="0"/>
              <a:t>Make it Fail</a:t>
            </a:r>
          </a:p>
          <a:p>
            <a:r>
              <a:rPr lang="en-US" dirty="0" smtClean="0"/>
              <a:t>Quit Thinking and Look</a:t>
            </a:r>
          </a:p>
          <a:p>
            <a:r>
              <a:rPr lang="en-US" dirty="0" smtClean="0"/>
              <a:t>Divide and Conquer</a:t>
            </a:r>
          </a:p>
          <a:p>
            <a:r>
              <a:rPr lang="en-US" dirty="0" smtClean="0"/>
              <a:t>Change One Thing at a Time</a:t>
            </a:r>
          </a:p>
          <a:p>
            <a:r>
              <a:rPr lang="en-US" dirty="0" smtClean="0"/>
              <a:t>Keep an Audit Trail</a:t>
            </a:r>
          </a:p>
          <a:p>
            <a:r>
              <a:rPr lang="en-US" dirty="0" smtClean="0"/>
              <a:t>Check the Plug</a:t>
            </a:r>
          </a:p>
          <a:p>
            <a:r>
              <a:rPr lang="en-US" dirty="0" smtClean="0"/>
              <a:t>Get a Fresh View</a:t>
            </a:r>
          </a:p>
          <a:p>
            <a:r>
              <a:rPr lang="en-US" dirty="0" smtClean="0"/>
              <a:t>If You Don’t Fix It, It </a:t>
            </a:r>
            <a:r>
              <a:rPr lang="en-US" dirty="0" err="1" smtClean="0"/>
              <a:t>Ain’t</a:t>
            </a:r>
            <a:r>
              <a:rPr lang="en-US" dirty="0" smtClean="0"/>
              <a:t> Fixed</a:t>
            </a:r>
            <a:endParaRPr lang="en-US" dirty="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26</a:t>
            </a:fld>
            <a:endParaRPr lang="en-US"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rule #3</a:t>
            </a:r>
            <a:endParaRPr lang="en-US" dirty="0"/>
          </a:p>
        </p:txBody>
      </p:sp>
      <p:sp>
        <p:nvSpPr>
          <p:cNvPr id="3" name="Content Placeholder 2"/>
          <p:cNvSpPr>
            <a:spLocks noGrp="1"/>
          </p:cNvSpPr>
          <p:nvPr>
            <p:ph idx="1"/>
          </p:nvPr>
        </p:nvSpPr>
        <p:spPr/>
        <p:txBody>
          <a:bodyPr/>
          <a:lstStyle/>
          <a:p>
            <a:pPr>
              <a:buNone/>
            </a:pPr>
            <a:r>
              <a:rPr lang="en-US" dirty="0" smtClean="0"/>
              <a:t>Quit Thinking and Look</a:t>
            </a:r>
          </a:p>
          <a:p>
            <a:pPr>
              <a:buNone/>
            </a:pPr>
            <a:endParaRPr lang="en-US" sz="1800" dirty="0" smtClean="0"/>
          </a:p>
          <a:p>
            <a:pPr>
              <a:buNone/>
            </a:pPr>
            <a:r>
              <a:rPr lang="en-US" sz="1800" dirty="0" smtClean="0"/>
              <a:t>It was time to use debugging rule #3.  In other </a:t>
            </a:r>
            <a:r>
              <a:rPr lang="en-US" sz="1800" dirty="0" smtClean="0"/>
              <a:t>words, </a:t>
            </a:r>
            <a:r>
              <a:rPr lang="en-US" sz="1800" dirty="0" smtClean="0"/>
              <a:t>take a harder </a:t>
            </a:r>
            <a:r>
              <a:rPr lang="en-US" sz="1800" dirty="0" smtClean="0"/>
              <a:t>look </a:t>
            </a:r>
            <a:r>
              <a:rPr lang="en-US" sz="1800" dirty="0" smtClean="0"/>
              <a:t>at what was being done and why?</a:t>
            </a:r>
          </a:p>
          <a:p>
            <a:pPr>
              <a:buNone/>
            </a:pPr>
            <a:endParaRPr lang="en-US" sz="1800" dirty="0" smtClean="0"/>
          </a:p>
          <a:p>
            <a:pPr>
              <a:buNone/>
            </a:pPr>
            <a:r>
              <a:rPr lang="en-US" sz="1800" dirty="0" smtClean="0"/>
              <a:t>As I said the assumption was the journal was being resized so there would be space on the stripe group that was full.  Also, we were adding a new data stripe group.</a:t>
            </a:r>
          </a:p>
          <a:p>
            <a:pPr>
              <a:buNone/>
            </a:pPr>
            <a:endParaRPr lang="en-US" sz="1800" dirty="0" smtClean="0"/>
          </a:p>
          <a:p>
            <a:pPr>
              <a:buNone/>
            </a:pPr>
            <a:r>
              <a:rPr lang="en-US" sz="1800" dirty="0" smtClean="0"/>
              <a:t>I wanted to find out more about the resize so I took a look at the code to see what is done there.</a:t>
            </a:r>
          </a:p>
          <a:p>
            <a:pPr>
              <a:buNone/>
            </a:pPr>
            <a:endParaRPr lang="en-US" sz="1800" dirty="0" smtClean="0"/>
          </a:p>
          <a:p>
            <a:pPr>
              <a:buNone/>
            </a:pPr>
            <a:r>
              <a:rPr lang="en-US" sz="1800" dirty="0" smtClean="0"/>
              <a:t>1 </a:t>
            </a:r>
            <a:r>
              <a:rPr lang="en-US" sz="1800" dirty="0" err="1" smtClean="0"/>
              <a:t>cvfsck</a:t>
            </a:r>
            <a:r>
              <a:rPr lang="en-US" sz="1800" dirty="0" smtClean="0"/>
              <a:t>/</a:t>
            </a:r>
            <a:r>
              <a:rPr lang="en-US" sz="1800" dirty="0" err="1" smtClean="0"/>
              <a:t>cvupdatefs.c</a:t>
            </a:r>
            <a:r>
              <a:rPr lang="en-US" sz="1800" dirty="0" smtClean="0"/>
              <a:t>   1049 </a:t>
            </a:r>
            <a:r>
              <a:rPr lang="en-US" sz="1800" dirty="0" err="1" smtClean="0"/>
              <a:t>this_sg</a:t>
            </a:r>
            <a:r>
              <a:rPr lang="en-US" sz="1800" dirty="0" smtClean="0"/>
              <a:t>-&gt;flag |= SG_JOURNAL_RESIZE;</a:t>
            </a:r>
          </a:p>
          <a:p>
            <a:pPr>
              <a:buNone/>
            </a:pPr>
            <a:r>
              <a:rPr lang="en-US" sz="1800" dirty="0" smtClean="0"/>
              <a:t>2 </a:t>
            </a:r>
            <a:r>
              <a:rPr lang="en-US" sz="1800" dirty="0" err="1" smtClean="0"/>
              <a:t>cvfsck</a:t>
            </a:r>
            <a:r>
              <a:rPr lang="en-US" sz="1800" dirty="0" smtClean="0"/>
              <a:t>/</a:t>
            </a:r>
            <a:r>
              <a:rPr lang="en-US" sz="1800" dirty="0" err="1" smtClean="0"/>
              <a:t>cvupdatefs.c</a:t>
            </a:r>
            <a:r>
              <a:rPr lang="en-US" sz="1800" dirty="0" smtClean="0"/>
              <a:t>   1231 </a:t>
            </a:r>
            <a:r>
              <a:rPr lang="en-US" sz="1800" dirty="0" err="1" smtClean="0"/>
              <a:t>sglist_ptr</a:t>
            </a:r>
            <a:r>
              <a:rPr lang="en-US" sz="1800" dirty="0" smtClean="0"/>
              <a:t>-&gt;flag |= SG_JOURNAL_RESIZE;</a:t>
            </a:r>
          </a:p>
          <a:p>
            <a:pPr>
              <a:buNone/>
            </a:pPr>
            <a:endParaRPr lang="en-US" sz="18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27</a:t>
            </a:fld>
            <a:endParaRPr lang="en-U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resize</a:t>
            </a:r>
            <a:endParaRPr lang="en-US" dirty="0"/>
          </a:p>
        </p:txBody>
      </p:sp>
      <p:sp>
        <p:nvSpPr>
          <p:cNvPr id="3" name="Content Placeholder 2"/>
          <p:cNvSpPr>
            <a:spLocks noGrp="1"/>
          </p:cNvSpPr>
          <p:nvPr>
            <p:ph idx="1"/>
          </p:nvPr>
        </p:nvSpPr>
        <p:spPr/>
        <p:txBody>
          <a:bodyPr/>
          <a:lstStyle/>
          <a:p>
            <a:pPr>
              <a:buNone/>
            </a:pPr>
            <a:r>
              <a:rPr lang="en-US" sz="1800" dirty="0" smtClean="0"/>
              <a:t>There are a couple of places where the bit to resize the journal is being set.</a:t>
            </a:r>
          </a:p>
          <a:p>
            <a:pPr>
              <a:buNone/>
            </a:pPr>
            <a:r>
              <a:rPr lang="en-US" sz="1800" dirty="0" smtClean="0"/>
              <a:t>This code test looked pretty promising:</a:t>
            </a:r>
          </a:p>
          <a:p>
            <a:pPr>
              <a:buNone/>
            </a:pPr>
            <a:endParaRPr lang="en-US" sz="1800" dirty="0" smtClean="0"/>
          </a:p>
          <a:p>
            <a:pPr>
              <a:buNone/>
            </a:pPr>
            <a:r>
              <a:rPr lang="en-US" sz="1600" dirty="0" smtClean="0"/>
              <a:t>                   we found the </a:t>
            </a:r>
            <a:r>
              <a:rPr lang="en-US" sz="1600" dirty="0" err="1" smtClean="0"/>
              <a:t>config</a:t>
            </a:r>
            <a:r>
              <a:rPr lang="en-US" sz="1600" dirty="0" smtClean="0"/>
              <a:t> for the journal entry</a:t>
            </a:r>
          </a:p>
          <a:p>
            <a:pPr>
              <a:buNone/>
            </a:pPr>
            <a:r>
              <a:rPr lang="en-US" sz="1600" dirty="0" smtClean="0"/>
              <a:t>                   mark it as such</a:t>
            </a:r>
          </a:p>
          <a:p>
            <a:pPr>
              <a:buNone/>
            </a:pPr>
            <a:r>
              <a:rPr lang="en-US" sz="1600" dirty="0" smtClean="0"/>
              <a:t>                */</a:t>
            </a:r>
          </a:p>
          <a:p>
            <a:pPr>
              <a:buNone/>
            </a:pPr>
            <a:r>
              <a:rPr lang="en-US" sz="1600" dirty="0" smtClean="0"/>
              <a:t>                </a:t>
            </a:r>
            <a:r>
              <a:rPr lang="en-US" sz="1600" dirty="0" err="1" smtClean="0"/>
              <a:t>sglist_ptr</a:t>
            </a:r>
            <a:r>
              <a:rPr lang="en-US" sz="1600" dirty="0" smtClean="0"/>
              <a:t>-&gt;flag |= ICB_JOURNAL_ROOT;</a:t>
            </a:r>
          </a:p>
          <a:p>
            <a:pPr>
              <a:buNone/>
            </a:pPr>
            <a:endParaRPr lang="en-US" sz="1600" dirty="0" smtClean="0"/>
          </a:p>
          <a:p>
            <a:pPr>
              <a:buNone/>
            </a:pPr>
            <a:r>
              <a:rPr lang="en-US" sz="1600" dirty="0" smtClean="0"/>
              <a:t>                if((</a:t>
            </a:r>
            <a:r>
              <a:rPr lang="en-US" sz="1600" dirty="0" err="1" smtClean="0"/>
              <a:t>ntohl</a:t>
            </a:r>
            <a:r>
              <a:rPr lang="en-US" sz="1600" dirty="0" smtClean="0"/>
              <a:t>(</a:t>
            </a:r>
            <a:r>
              <a:rPr lang="en-US" sz="1600" dirty="0" err="1" smtClean="0"/>
              <a:t>pj</a:t>
            </a:r>
            <a:r>
              <a:rPr lang="en-US" sz="1600" dirty="0" smtClean="0"/>
              <a:t>-&gt;</a:t>
            </a:r>
            <a:r>
              <a:rPr lang="en-US" sz="1600" dirty="0" err="1" smtClean="0"/>
              <a:t>journal_size</a:t>
            </a:r>
            <a:r>
              <a:rPr lang="en-US" sz="1600" dirty="0" smtClean="0"/>
              <a:t>) * </a:t>
            </a:r>
            <a:r>
              <a:rPr lang="en-US" sz="1600" dirty="0" err="1" smtClean="0"/>
              <a:t>jblksize</a:t>
            </a:r>
            <a:r>
              <a:rPr lang="en-US" sz="1600" dirty="0" smtClean="0"/>
              <a:t>) !=</a:t>
            </a:r>
          </a:p>
          <a:p>
            <a:pPr>
              <a:buNone/>
            </a:pPr>
            <a:r>
              <a:rPr lang="en-US" sz="1600" dirty="0" smtClean="0"/>
              <a:t>                        (uint32_t)(JRNFILESIZE * </a:t>
            </a:r>
            <a:r>
              <a:rPr lang="en-US" sz="1600" dirty="0" err="1" smtClean="0"/>
              <a:t>FsBlockSize</a:t>
            </a:r>
            <a:r>
              <a:rPr lang="en-US" sz="1600" dirty="0" smtClean="0"/>
              <a:t>)) {</a:t>
            </a:r>
          </a:p>
          <a:p>
            <a:pPr>
              <a:buNone/>
            </a:pPr>
            <a:r>
              <a:rPr lang="en-US" sz="1600" dirty="0" smtClean="0"/>
              <a:t>                        if(</a:t>
            </a:r>
            <a:r>
              <a:rPr lang="en-US" sz="1600" dirty="0" err="1" smtClean="0"/>
              <a:t>HaveValidJournal</a:t>
            </a:r>
            <a:r>
              <a:rPr lang="en-US" sz="1600" dirty="0" smtClean="0"/>
              <a:t>)</a:t>
            </a:r>
          </a:p>
          <a:p>
            <a:pPr>
              <a:buNone/>
            </a:pPr>
            <a:r>
              <a:rPr lang="en-US" sz="1600" dirty="0" smtClean="0"/>
              <a:t>                            </a:t>
            </a:r>
            <a:r>
              <a:rPr lang="en-US" sz="1600" dirty="0" err="1" smtClean="0"/>
              <a:t>sglist_ptr</a:t>
            </a:r>
            <a:r>
              <a:rPr lang="en-US" sz="1600" dirty="0" smtClean="0"/>
              <a:t>-&gt;flag |= SG_JOURNAL_RESIZE;</a:t>
            </a:r>
          </a:p>
          <a:p>
            <a:pPr>
              <a:buNone/>
            </a:pPr>
            <a:r>
              <a:rPr lang="en-US" sz="1600" dirty="0" smtClean="0"/>
              <a:t>                        else</a:t>
            </a:r>
          </a:p>
          <a:p>
            <a:pPr>
              <a:buNone/>
            </a:pPr>
            <a:r>
              <a:rPr lang="en-US" sz="1600" dirty="0" smtClean="0"/>
              <a:t>                            </a:t>
            </a:r>
            <a:r>
              <a:rPr lang="en-US" sz="1600" dirty="0" err="1" smtClean="0"/>
              <a:t>sglist_ptr</a:t>
            </a:r>
            <a:r>
              <a:rPr lang="en-US" sz="1600" dirty="0" smtClean="0"/>
              <a:t>-&gt;flag |= SG_JOURNAL_REBUILD;</a:t>
            </a:r>
          </a:p>
          <a:p>
            <a:pPr>
              <a:buNone/>
            </a:pPr>
            <a:r>
              <a:rPr lang="en-US" sz="1600" dirty="0" smtClean="0"/>
              <a:t>                }</a:t>
            </a:r>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28</a:t>
            </a:fld>
            <a:endParaRPr 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resize continued - </a:t>
            </a:r>
            <a:r>
              <a:rPr lang="en-US" dirty="0" err="1" smtClean="0"/>
              <a:t>cvfsdb</a:t>
            </a:r>
            <a:endParaRPr lang="en-US" dirty="0"/>
          </a:p>
        </p:txBody>
      </p:sp>
      <p:sp>
        <p:nvSpPr>
          <p:cNvPr id="3" name="Content Placeholder 2"/>
          <p:cNvSpPr>
            <a:spLocks noGrp="1"/>
          </p:cNvSpPr>
          <p:nvPr>
            <p:ph idx="1"/>
          </p:nvPr>
        </p:nvSpPr>
        <p:spPr/>
        <p:txBody>
          <a:bodyPr/>
          <a:lstStyle/>
          <a:p>
            <a:pPr>
              <a:buNone/>
            </a:pPr>
            <a:r>
              <a:rPr lang="en-US" sz="1600" dirty="0" smtClean="0"/>
              <a:t>The pointer </a:t>
            </a:r>
            <a:r>
              <a:rPr lang="en-US" sz="1600" dirty="0" err="1" smtClean="0"/>
              <a:t>pj</a:t>
            </a:r>
            <a:r>
              <a:rPr lang="en-US" sz="1600" dirty="0" smtClean="0"/>
              <a:t> is a pointer to a Journal Descriptor.</a:t>
            </a:r>
          </a:p>
          <a:p>
            <a:pPr>
              <a:buNone/>
            </a:pPr>
            <a:endParaRPr lang="en-US" sz="1600" dirty="0" smtClean="0"/>
          </a:p>
          <a:p>
            <a:pPr>
              <a:buNone/>
            </a:pPr>
            <a:r>
              <a:rPr lang="en-US" sz="1600" dirty="0" err="1" smtClean="0"/>
              <a:t>find_icb_journal_root</a:t>
            </a:r>
            <a:r>
              <a:rPr lang="en-US" sz="1600" dirty="0" smtClean="0"/>
              <a:t>(</a:t>
            </a:r>
            <a:r>
              <a:rPr lang="en-US" sz="1600" dirty="0" err="1" smtClean="0"/>
              <a:t>sglist_t</a:t>
            </a:r>
            <a:r>
              <a:rPr lang="en-US" sz="1600" dirty="0" smtClean="0"/>
              <a:t> *</a:t>
            </a:r>
            <a:r>
              <a:rPr lang="en-US" sz="1600" dirty="0" err="1" smtClean="0"/>
              <a:t>sglist_ptr</a:t>
            </a:r>
            <a:r>
              <a:rPr lang="en-US" sz="1600" dirty="0" smtClean="0"/>
              <a:t>)</a:t>
            </a:r>
          </a:p>
          <a:p>
            <a:pPr>
              <a:buNone/>
            </a:pPr>
            <a:r>
              <a:rPr lang="en-US" sz="1600" dirty="0" smtClean="0"/>
              <a:t>{</a:t>
            </a:r>
          </a:p>
          <a:p>
            <a:pPr>
              <a:buNone/>
            </a:pPr>
            <a:endParaRPr lang="en-US" sz="1600" dirty="0" smtClean="0"/>
          </a:p>
          <a:p>
            <a:pPr>
              <a:buNone/>
            </a:pPr>
            <a:r>
              <a:rPr lang="en-US" sz="1600" dirty="0" smtClean="0"/>
              <a:t>    </a:t>
            </a:r>
            <a:r>
              <a:rPr lang="en-US" sz="1600" dirty="0" err="1" smtClean="0"/>
              <a:t>int</a:t>
            </a:r>
            <a:r>
              <a:rPr lang="en-US" sz="1600" dirty="0" smtClean="0"/>
              <a:t>                 </a:t>
            </a:r>
            <a:r>
              <a:rPr lang="en-US" sz="1600" dirty="0" err="1" smtClean="0"/>
              <a:t>journal_desc_size</a:t>
            </a:r>
            <a:r>
              <a:rPr lang="en-US" sz="1600" dirty="0" smtClean="0"/>
              <a:t>;</a:t>
            </a:r>
          </a:p>
          <a:p>
            <a:pPr>
              <a:buNone/>
            </a:pPr>
            <a:r>
              <a:rPr lang="en-US" sz="1600" dirty="0" smtClean="0"/>
              <a:t>    </a:t>
            </a:r>
            <a:r>
              <a:rPr lang="en-US" sz="1600" dirty="0" err="1" smtClean="0"/>
              <a:t>journal_desc_t</a:t>
            </a:r>
            <a:r>
              <a:rPr lang="en-US" sz="1600" dirty="0" smtClean="0"/>
              <a:t>*     </a:t>
            </a:r>
            <a:r>
              <a:rPr lang="en-US" sz="1600" dirty="0" err="1" smtClean="0"/>
              <a:t>pj</a:t>
            </a:r>
            <a:r>
              <a:rPr lang="en-US" sz="1600" dirty="0" smtClean="0"/>
              <a:t>;</a:t>
            </a:r>
          </a:p>
          <a:p>
            <a:pPr>
              <a:buNone/>
            </a:pPr>
            <a:endParaRPr lang="en-US" sz="1600" dirty="0" smtClean="0"/>
          </a:p>
          <a:p>
            <a:pPr>
              <a:buNone/>
            </a:pPr>
            <a:r>
              <a:rPr lang="en-US" sz="1600" dirty="0" smtClean="0"/>
              <a:t>We can get this same information from using </a:t>
            </a:r>
            <a:r>
              <a:rPr lang="en-US" sz="1600" dirty="0" err="1" smtClean="0"/>
              <a:t>cvfsdb</a:t>
            </a:r>
            <a:r>
              <a:rPr lang="en-US" sz="1600" dirty="0" smtClean="0"/>
              <a:t> command.</a:t>
            </a:r>
          </a:p>
          <a:p>
            <a:pPr>
              <a:buNone/>
            </a:pPr>
            <a:endParaRPr lang="en-US" sz="1600" dirty="0" smtClean="0"/>
          </a:p>
          <a:p>
            <a:pPr>
              <a:buNone/>
            </a:pPr>
            <a:r>
              <a:rPr lang="en-US" sz="1600" dirty="0" smtClean="0"/>
              <a:t>If you do </a:t>
            </a:r>
            <a:r>
              <a:rPr lang="en-US" sz="1600" dirty="0" err="1" smtClean="0"/>
              <a:t>cvfsdb</a:t>
            </a:r>
            <a:r>
              <a:rPr lang="en-US" sz="1600" dirty="0" smtClean="0"/>
              <a:t> &lt;</a:t>
            </a:r>
            <a:r>
              <a:rPr lang="en-US" sz="1600" dirty="0" err="1" smtClean="0"/>
              <a:t>fs</a:t>
            </a:r>
            <a:r>
              <a:rPr lang="en-US" sz="1600" dirty="0" smtClean="0"/>
              <a:t>&gt; and issue help you will see the following:</a:t>
            </a:r>
          </a:p>
          <a:p>
            <a:pPr>
              <a:buNone/>
            </a:pPr>
            <a:endParaRPr lang="en-US" sz="1600" dirty="0" smtClean="0"/>
          </a:p>
          <a:p>
            <a:pPr>
              <a:buNone/>
            </a:pPr>
            <a:r>
              <a:rPr lang="en-US" sz="1600" dirty="0" smtClean="0"/>
              <a:t> show journal  - Display the journal descriptor.</a:t>
            </a:r>
          </a:p>
          <a:p>
            <a:pPr>
              <a:buNone/>
            </a:pPr>
            <a:endParaRPr lang="en-US" sz="1600" dirty="0" smtClean="0"/>
          </a:p>
          <a:p>
            <a:pPr>
              <a:buNone/>
            </a:pPr>
            <a:endParaRPr lang="en-US" sz="16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29</a:t>
            </a:fld>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StorNext</a:t>
            </a:r>
            <a:r>
              <a:rPr lang="en-US" dirty="0" smtClean="0"/>
              <a:t> in a nutshell</a:t>
            </a:r>
            <a:endParaRPr lang="en-US" dirty="0"/>
          </a:p>
        </p:txBody>
      </p:sp>
      <p:pic>
        <p:nvPicPr>
          <p:cNvPr id="5" name="Content Placeholder 4" descr="stornext_model_view.png"/>
          <p:cNvPicPr>
            <a:picLocks noGrp="1" noChangeAspect="1"/>
          </p:cNvPicPr>
          <p:nvPr>
            <p:ph idx="1"/>
          </p:nvPr>
        </p:nvPicPr>
        <p:blipFill>
          <a:blip r:embed="rId2" cstate="print"/>
          <a:stretch>
            <a:fillRect/>
          </a:stretch>
        </p:blipFill>
        <p:spPr>
          <a:xfrm>
            <a:off x="2073891" y="1143000"/>
            <a:ext cx="3999268" cy="5029200"/>
          </a:xfrm>
        </p:spPr>
      </p:pic>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3</a:t>
            </a:fld>
            <a:endParaRPr lang="en-US"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Cvfsdb</a:t>
            </a:r>
            <a:r>
              <a:rPr lang="en-US" dirty="0" smtClean="0"/>
              <a:t> – show journal</a:t>
            </a:r>
            <a:endParaRPr lang="en-US" dirty="0"/>
          </a:p>
        </p:txBody>
      </p:sp>
      <p:sp>
        <p:nvSpPr>
          <p:cNvPr id="3" name="Content Placeholder 2"/>
          <p:cNvSpPr>
            <a:spLocks noGrp="1"/>
          </p:cNvSpPr>
          <p:nvPr>
            <p:ph idx="1"/>
          </p:nvPr>
        </p:nvSpPr>
        <p:spPr/>
        <p:txBody>
          <a:bodyPr/>
          <a:lstStyle/>
          <a:p>
            <a:pPr>
              <a:buNone/>
            </a:pPr>
            <a:r>
              <a:rPr lang="en-US" sz="1600" dirty="0" smtClean="0"/>
              <a:t>If you execute “show journal” you will see something like the following:</a:t>
            </a:r>
          </a:p>
          <a:p>
            <a:pPr>
              <a:buNone/>
            </a:pPr>
            <a:endParaRPr lang="en-US" sz="1600" dirty="0" smtClean="0"/>
          </a:p>
          <a:p>
            <a:pPr>
              <a:buNone/>
            </a:pPr>
            <a:r>
              <a:rPr lang="en-US" sz="1600" dirty="0" err="1" smtClean="0"/>
              <a:t>cvfsdb</a:t>
            </a:r>
            <a:r>
              <a:rPr lang="en-US" sz="1600" dirty="0" smtClean="0"/>
              <a:t>&gt; show journal</a:t>
            </a:r>
          </a:p>
          <a:p>
            <a:pPr>
              <a:buNone/>
            </a:pPr>
            <a:endParaRPr lang="en-US" sz="1600" dirty="0" smtClean="0"/>
          </a:p>
          <a:p>
            <a:pPr>
              <a:buNone/>
            </a:pPr>
            <a:r>
              <a:rPr lang="en-US" sz="1600" dirty="0" smtClean="0"/>
              <a:t>Journal Descriptor Block</a:t>
            </a:r>
          </a:p>
          <a:p>
            <a:pPr>
              <a:buNone/>
            </a:pPr>
            <a:r>
              <a:rPr lang="en-US" sz="1600" dirty="0" smtClean="0"/>
              <a:t>    </a:t>
            </a:r>
            <a:r>
              <a:rPr lang="en-US" sz="1600" dirty="0" err="1" smtClean="0"/>
              <a:t>journal_marker</a:t>
            </a:r>
            <a:r>
              <a:rPr lang="en-US" sz="1600" dirty="0" smtClean="0"/>
              <a:t>    = 0x4a6f55724e243231 [JoUrN$21]</a:t>
            </a:r>
          </a:p>
          <a:p>
            <a:pPr>
              <a:buNone/>
            </a:pPr>
            <a:r>
              <a:rPr lang="en-US" sz="1600" dirty="0" smtClean="0"/>
              <a:t>    </a:t>
            </a:r>
            <a:r>
              <a:rPr lang="en-US" sz="1600" dirty="0" err="1" smtClean="0"/>
              <a:t>journal_root</a:t>
            </a:r>
            <a:r>
              <a:rPr lang="en-US" sz="1600" dirty="0" smtClean="0"/>
              <a:t>      = 0x0</a:t>
            </a:r>
          </a:p>
          <a:p>
            <a:pPr>
              <a:buNone/>
            </a:pPr>
            <a:r>
              <a:rPr lang="en-US" sz="1600" dirty="0" smtClean="0"/>
              <a:t>    </a:t>
            </a:r>
            <a:r>
              <a:rPr lang="en-US" sz="1600" dirty="0" err="1" smtClean="0"/>
              <a:t>journal_size</a:t>
            </a:r>
            <a:r>
              <a:rPr lang="en-US" sz="1600" dirty="0" smtClean="0"/>
              <a:t>      = 0x20000</a:t>
            </a:r>
          </a:p>
          <a:p>
            <a:pPr>
              <a:buNone/>
            </a:pPr>
            <a:r>
              <a:rPr lang="en-US" sz="1600" dirty="0" smtClean="0"/>
              <a:t>    </a:t>
            </a:r>
            <a:r>
              <a:rPr lang="en-US" sz="1600" dirty="0" err="1" smtClean="0"/>
              <a:t>journal_slop</a:t>
            </a:r>
            <a:r>
              <a:rPr lang="en-US" sz="1600" dirty="0" smtClean="0"/>
              <a:t>      = 0x1760</a:t>
            </a:r>
          </a:p>
          <a:p>
            <a:pPr>
              <a:buNone/>
            </a:pPr>
            <a:r>
              <a:rPr lang="en-US" sz="1600" dirty="0" smtClean="0"/>
              <a:t>    </a:t>
            </a:r>
            <a:r>
              <a:rPr lang="en-US" sz="1600" dirty="0" err="1" smtClean="0"/>
              <a:t>journal_base</a:t>
            </a:r>
            <a:r>
              <a:rPr lang="en-US" sz="1600" dirty="0" smtClean="0"/>
              <a:t>      = 0x2000</a:t>
            </a:r>
          </a:p>
          <a:p>
            <a:pPr>
              <a:buNone/>
            </a:pPr>
            <a:r>
              <a:rPr lang="en-US" sz="1600" dirty="0" smtClean="0"/>
              <a:t>    </a:t>
            </a:r>
            <a:r>
              <a:rPr lang="en-US" sz="1600" dirty="0" err="1" smtClean="0"/>
              <a:t>journal_end</a:t>
            </a:r>
            <a:r>
              <a:rPr lang="en-US" sz="1600" dirty="0" smtClean="0"/>
              <a:t>       = 0x21fff</a:t>
            </a:r>
          </a:p>
          <a:p>
            <a:pPr>
              <a:buNone/>
            </a:pPr>
            <a:r>
              <a:rPr lang="en-US" sz="1600" dirty="0" smtClean="0"/>
              <a:t>    </a:t>
            </a:r>
            <a:r>
              <a:rPr lang="en-US" sz="1600" dirty="0" err="1" smtClean="0"/>
              <a:t>journal_blksize</a:t>
            </a:r>
            <a:r>
              <a:rPr lang="en-US" sz="1600" dirty="0" smtClean="0"/>
              <a:t>   = 0x200</a:t>
            </a:r>
          </a:p>
          <a:p>
            <a:pPr>
              <a:buNone/>
            </a:pPr>
            <a:r>
              <a:rPr lang="en-US" sz="1600" dirty="0" smtClean="0"/>
              <a:t>    </a:t>
            </a:r>
            <a:r>
              <a:rPr lang="en-US" sz="1600" dirty="0" err="1" smtClean="0"/>
              <a:t>journal_fsblksize</a:t>
            </a:r>
            <a:r>
              <a:rPr lang="en-US" sz="1600" dirty="0" smtClean="0"/>
              <a:t> = 0x1000</a:t>
            </a:r>
          </a:p>
          <a:p>
            <a:pPr>
              <a:buNone/>
            </a:pPr>
            <a:r>
              <a:rPr lang="en-US" sz="1600" dirty="0" smtClean="0"/>
              <a:t>    </a:t>
            </a:r>
            <a:r>
              <a:rPr lang="en-US" sz="1600" dirty="0" err="1" smtClean="0"/>
              <a:t>journal_fsblkshift</a:t>
            </a:r>
            <a:r>
              <a:rPr lang="en-US" sz="1600" dirty="0" smtClean="0"/>
              <a:t> = 0xc - in memory only, calculated.</a:t>
            </a:r>
          </a:p>
          <a:p>
            <a:pPr>
              <a:buNone/>
            </a:pPr>
            <a:r>
              <a:rPr lang="en-US" sz="1600" dirty="0" smtClean="0"/>
              <a:t>    </a:t>
            </a:r>
            <a:r>
              <a:rPr lang="en-US" sz="1600" dirty="0" err="1" smtClean="0"/>
              <a:t>journal_sum</a:t>
            </a:r>
            <a:r>
              <a:rPr lang="en-US" sz="1600" dirty="0" smtClean="0"/>
              <a:t>       = 0x67680efe (okay)</a:t>
            </a:r>
          </a:p>
          <a:p>
            <a:pPr>
              <a:buNone/>
            </a:pPr>
            <a:endParaRPr lang="en-US" sz="1600" dirty="0" smtClean="0"/>
          </a:p>
          <a:p>
            <a:pPr>
              <a:buNone/>
            </a:pPr>
            <a:endParaRPr lang="en-US" sz="1600" dirty="0" smtClean="0"/>
          </a:p>
          <a:p>
            <a:pPr>
              <a:buNone/>
            </a:pPr>
            <a:endParaRPr lang="en-US" sz="16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30</a:t>
            </a:fld>
            <a:endParaRPr 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size was being increased</a:t>
            </a:r>
            <a:endParaRPr lang="en-US" dirty="0"/>
          </a:p>
        </p:txBody>
      </p:sp>
      <p:sp>
        <p:nvSpPr>
          <p:cNvPr id="3" name="Content Placeholder 2"/>
          <p:cNvSpPr>
            <a:spLocks noGrp="1"/>
          </p:cNvSpPr>
          <p:nvPr>
            <p:ph idx="1"/>
          </p:nvPr>
        </p:nvSpPr>
        <p:spPr/>
        <p:txBody>
          <a:bodyPr/>
          <a:lstStyle/>
          <a:p>
            <a:pPr>
              <a:buNone/>
            </a:pPr>
            <a:r>
              <a:rPr lang="en-US" sz="1600" dirty="0" smtClean="0"/>
              <a:t>What I found was that the journal was 32 MBs in size.  From the </a:t>
            </a:r>
            <a:r>
              <a:rPr lang="en-US" sz="1600" dirty="0" err="1" smtClean="0"/>
              <a:t>config</a:t>
            </a:r>
            <a:r>
              <a:rPr lang="en-US" sz="1600" dirty="0" smtClean="0"/>
              <a:t> file I saw that instead of reducing the size we were actually increasing the journal.</a:t>
            </a:r>
          </a:p>
          <a:p>
            <a:pPr>
              <a:buNone/>
            </a:pPr>
            <a:endParaRPr lang="en-US" sz="1600" dirty="0" smtClean="0"/>
          </a:p>
          <a:p>
            <a:pPr>
              <a:buNone/>
            </a:pPr>
            <a:r>
              <a:rPr lang="en-US" sz="1600" dirty="0" smtClean="0"/>
              <a:t>&lt;</a:t>
            </a:r>
            <a:r>
              <a:rPr lang="en-US" sz="1600" dirty="0" err="1" smtClean="0"/>
              <a:t>snfs:configDoc</a:t>
            </a:r>
            <a:r>
              <a:rPr lang="en-US" sz="1600" dirty="0" smtClean="0"/>
              <a:t> </a:t>
            </a:r>
            <a:r>
              <a:rPr lang="en-US" sz="1600" dirty="0" err="1" smtClean="0"/>
              <a:t>xmlns:snfs</a:t>
            </a:r>
            <a:r>
              <a:rPr lang="en-US" sz="1600" dirty="0" smtClean="0"/>
              <a:t>="http://www.quantum.com/snfs"&gt;</a:t>
            </a:r>
          </a:p>
          <a:p>
            <a:pPr>
              <a:buNone/>
            </a:pPr>
            <a:r>
              <a:rPr lang="en-US" sz="1600" dirty="0" smtClean="0"/>
              <a:t>  &lt;</a:t>
            </a:r>
            <a:r>
              <a:rPr lang="en-US" sz="1600" dirty="0" err="1" smtClean="0"/>
              <a:t>snfs:config</a:t>
            </a:r>
            <a:r>
              <a:rPr lang="en-US" sz="1600" dirty="0" smtClean="0"/>
              <a:t> </a:t>
            </a:r>
            <a:r>
              <a:rPr lang="en-US" sz="1600" dirty="0" err="1" smtClean="0"/>
              <a:t>configVersion</a:t>
            </a:r>
            <a:r>
              <a:rPr lang="en-US" sz="1600" dirty="0" smtClean="0"/>
              <a:t>="26" name="</a:t>
            </a:r>
            <a:r>
              <a:rPr lang="en-US" sz="1600" dirty="0" err="1" smtClean="0"/>
              <a:t>CLDclasscm</a:t>
            </a:r>
            <a:r>
              <a:rPr lang="en-US" sz="1600" dirty="0" smtClean="0"/>
              <a:t>" </a:t>
            </a:r>
            <a:r>
              <a:rPr lang="en-US" sz="1600" dirty="0" err="1" smtClean="0"/>
              <a:t>fsBlockSize</a:t>
            </a:r>
            <a:r>
              <a:rPr lang="en-US" sz="1600" dirty="0" smtClean="0"/>
              <a:t>="65536" </a:t>
            </a:r>
            <a:r>
              <a:rPr lang="en-US" sz="1600" dirty="0" err="1" smtClean="0"/>
              <a:t>journalSize</a:t>
            </a:r>
            <a:r>
              <a:rPr lang="en-US" sz="1600" dirty="0" smtClean="0"/>
              <a:t>="67108864"&gt;</a:t>
            </a:r>
          </a:p>
          <a:p>
            <a:pPr>
              <a:buNone/>
            </a:pPr>
            <a:r>
              <a:rPr lang="en-US" sz="1600" dirty="0" smtClean="0"/>
              <a:t>    &lt;</a:t>
            </a:r>
            <a:r>
              <a:rPr lang="en-US" sz="1600" dirty="0" err="1" smtClean="0"/>
              <a:t>snfs:globals</a:t>
            </a:r>
            <a:r>
              <a:rPr lang="en-US" sz="1600" dirty="0" smtClean="0"/>
              <a:t>&gt;</a:t>
            </a:r>
          </a:p>
          <a:p>
            <a:pPr>
              <a:buNone/>
            </a:pPr>
            <a:endParaRPr lang="en-US" sz="1600" dirty="0" smtClean="0"/>
          </a:p>
          <a:p>
            <a:pPr>
              <a:buNone/>
            </a:pPr>
            <a:r>
              <a:rPr lang="en-US" sz="1600" dirty="0" smtClean="0"/>
              <a:t>This was happening on a stripe group that had no space so it was bound to fail.</a:t>
            </a:r>
          </a:p>
          <a:p>
            <a:pPr>
              <a:buNone/>
            </a:pPr>
            <a:endParaRPr lang="en-US" sz="1600" dirty="0" smtClean="0"/>
          </a:p>
          <a:p>
            <a:pPr>
              <a:buNone/>
            </a:pPr>
            <a:r>
              <a:rPr lang="en-US" sz="1600" dirty="0" smtClean="0"/>
              <a:t>Time for another one of  the debugging rules.</a:t>
            </a:r>
          </a:p>
          <a:p>
            <a:pPr>
              <a:buNone/>
            </a:pPr>
            <a:endParaRPr lang="en-US" sz="1600" dirty="0" smtClean="0"/>
          </a:p>
          <a:p>
            <a:pPr>
              <a:buNone/>
            </a:pPr>
            <a:endParaRPr lang="en-US" sz="1600" dirty="0" smtClean="0"/>
          </a:p>
          <a:p>
            <a:pPr>
              <a:buNone/>
            </a:pPr>
            <a:endParaRPr lang="en-US" sz="1600"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31</a:t>
            </a:fld>
            <a:endParaRPr lang="en-US"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rule #4 – do simple steps</a:t>
            </a:r>
            <a:endParaRPr lang="en-US" dirty="0"/>
          </a:p>
        </p:txBody>
      </p:sp>
      <p:sp>
        <p:nvSpPr>
          <p:cNvPr id="3" name="Content Placeholder 2"/>
          <p:cNvSpPr>
            <a:spLocks noGrp="1"/>
          </p:cNvSpPr>
          <p:nvPr>
            <p:ph idx="1"/>
          </p:nvPr>
        </p:nvSpPr>
        <p:spPr/>
        <p:txBody>
          <a:bodyPr/>
          <a:lstStyle/>
          <a:p>
            <a:pPr>
              <a:buNone/>
            </a:pPr>
            <a:r>
              <a:rPr lang="en-US" dirty="0" smtClean="0"/>
              <a:t>Divide and Conquer</a:t>
            </a:r>
          </a:p>
          <a:p>
            <a:pPr>
              <a:buNone/>
            </a:pPr>
            <a:endParaRPr lang="en-US" sz="1800" dirty="0" smtClean="0"/>
          </a:p>
          <a:p>
            <a:pPr>
              <a:buNone/>
            </a:pPr>
            <a:r>
              <a:rPr lang="en-US" sz="1800" dirty="0" smtClean="0"/>
              <a:t>There were a number of things to accomplish.</a:t>
            </a:r>
          </a:p>
          <a:p>
            <a:pPr>
              <a:buAutoNum type="arabicParenR"/>
            </a:pPr>
            <a:r>
              <a:rPr lang="en-US" sz="1800" dirty="0" smtClean="0"/>
              <a:t>Add a new data stripe group for added space</a:t>
            </a:r>
          </a:p>
          <a:p>
            <a:pPr>
              <a:buAutoNum type="arabicParenR"/>
            </a:pPr>
            <a:r>
              <a:rPr lang="en-US" sz="1800" dirty="0" smtClean="0"/>
              <a:t>Get the journal off of the stripe group that had no space</a:t>
            </a:r>
          </a:p>
          <a:p>
            <a:pPr>
              <a:buAutoNum type="arabicParenR"/>
            </a:pPr>
            <a:r>
              <a:rPr lang="en-US" sz="1800" dirty="0" smtClean="0"/>
              <a:t>Make the journal bigger</a:t>
            </a:r>
          </a:p>
          <a:p>
            <a:pPr>
              <a:buAutoNum type="arabicParenR"/>
            </a:pPr>
            <a:endParaRPr lang="en-US" sz="1800" dirty="0" smtClean="0"/>
          </a:p>
          <a:p>
            <a:pPr>
              <a:buNone/>
            </a:pPr>
            <a:r>
              <a:rPr lang="en-US" sz="1800" dirty="0" smtClean="0"/>
              <a:t>This seemed like a natural course of action.  Do each one of these steps as a single step and issue separate </a:t>
            </a:r>
            <a:r>
              <a:rPr lang="en-US" sz="1800" dirty="0" err="1" smtClean="0"/>
              <a:t>cvupdatefs</a:t>
            </a:r>
            <a:r>
              <a:rPr lang="en-US" sz="1800" dirty="0" smtClean="0"/>
              <a:t> commands to do each one.  That was what was done and the expansion was completed and the file system was ready for customer use.</a:t>
            </a:r>
          </a:p>
          <a:p>
            <a:pPr marL="457200" indent="-457200">
              <a:buAutoNum type="arabicParenR"/>
            </a:pPr>
            <a:endParaRPr lang="en-US" dirty="0" smtClean="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32</a:t>
            </a:fld>
            <a:endParaRPr 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dirty="0" smtClean="0"/>
              <a:t>Real World Example</a:t>
            </a:r>
            <a:endParaRPr dirty="0"/>
          </a:p>
        </p:txBody>
      </p:sp>
      <p:sp>
        <p:nvSpPr>
          <p:cNvPr id="29699" name="Title 5"/>
          <p:cNvSpPr>
            <a:spLocks noGrp="1"/>
          </p:cNvSpPr>
          <p:nvPr>
            <p:ph type="title"/>
          </p:nvPr>
        </p:nvSpPr>
        <p:spPr>
          <a:xfrm>
            <a:off x="874713" y="1066800"/>
            <a:ext cx="7772400" cy="639763"/>
          </a:xfrm>
        </p:spPr>
        <p:txBody>
          <a:bodyPr/>
          <a:lstStyle/>
          <a:p>
            <a:r>
              <a:rPr dirty="0" smtClean="0"/>
              <a:t>SR 3507346</a:t>
            </a:r>
            <a:br>
              <a:rPr dirty="0" smtClean="0"/>
            </a:br>
            <a:r>
              <a:rPr dirty="0" smtClean="0"/>
              <a:t>MICHIGAN STATE</a:t>
            </a:r>
          </a:p>
        </p:txBody>
      </p:sp>
      <p:pic>
        <p:nvPicPr>
          <p:cNvPr id="29700" name="Picture 34" descr="Z:\images\Software\StorNext\StorNext_monitor.png"/>
          <p:cNvPicPr>
            <a:picLocks noChangeAspect="1" noChangeArrowheads="1"/>
          </p:cNvPicPr>
          <p:nvPr/>
        </p:nvPicPr>
        <p:blipFill>
          <a:blip r:embed="rId2"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Description of Situation</a:t>
            </a:r>
          </a:p>
        </p:txBody>
      </p:sp>
      <p:sp>
        <p:nvSpPr>
          <p:cNvPr id="28675" name="Content Placeholder 2"/>
          <p:cNvSpPr>
            <a:spLocks noGrp="1"/>
          </p:cNvSpPr>
          <p:nvPr>
            <p:ph idx="1"/>
          </p:nvPr>
        </p:nvSpPr>
        <p:spPr/>
        <p:txBody>
          <a:bodyPr/>
          <a:lstStyle/>
          <a:p>
            <a:pPr>
              <a:buFontTx/>
              <a:buNone/>
            </a:pPr>
            <a:r>
              <a:rPr lang="en-US" sz="1800" dirty="0" smtClean="0">
                <a:solidFill>
                  <a:schemeClr val="tx1"/>
                </a:solidFill>
              </a:rPr>
              <a:t>Quantum was on site at Michigan State to do a file system expansion on behalf of the customer.  The GUI was being used to do the expansion.  There was a problem completing the expansion.  Message produced by the GUI was that were was a disk ordinal out of bounds for the disk.  By the time it was escalated to our group there was reference to CR 36626.</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34</a:t>
            </a:fld>
            <a:endParaRPr lang="en-US" sz="1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2800" dirty="0" smtClean="0"/>
              <a:t>CR 36626 - 1 of 3</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35</a:t>
            </a:fld>
            <a:endParaRPr lang="en-US" sz="1200"/>
          </a:p>
        </p:txBody>
      </p:sp>
      <p:pic>
        <p:nvPicPr>
          <p:cNvPr id="1026" name="Picture 2"/>
          <p:cNvPicPr>
            <a:picLocks noGrp="1" noChangeAspect="1" noChangeArrowheads="1"/>
          </p:cNvPicPr>
          <p:nvPr>
            <p:ph idx="1"/>
          </p:nvPr>
        </p:nvPicPr>
        <p:blipFill>
          <a:blip r:embed="rId2" cstate="print"/>
          <a:srcRect/>
          <a:stretch>
            <a:fillRect/>
          </a:stretch>
        </p:blipFill>
        <p:spPr bwMode="auto">
          <a:xfrm>
            <a:off x="301624" y="1357605"/>
            <a:ext cx="8145675" cy="4966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CR 36626 - 2 of 3 - Observations</a:t>
            </a:r>
          </a:p>
        </p:txBody>
      </p:sp>
      <p:sp>
        <p:nvSpPr>
          <p:cNvPr id="38915" name="Content Placeholder 2"/>
          <p:cNvSpPr>
            <a:spLocks noGrp="1"/>
          </p:cNvSpPr>
          <p:nvPr>
            <p:ph idx="1"/>
          </p:nvPr>
        </p:nvSpPr>
        <p:spPr/>
        <p:txBody>
          <a:bodyPr/>
          <a:lstStyle/>
          <a:p>
            <a:pPr>
              <a:buNone/>
            </a:pPr>
            <a:r>
              <a:rPr lang="en-US" sz="1600" dirty="0" smtClean="0"/>
              <a:t>OBSERVATIONS: Customer was trying to expand their file system and the GUI kept giving them a warning "Error: NULL: file system has invalid stripe groups". Then exits and never lets them expand. Customer was using the GUI "Configuration &gt; File Systems &gt; Edit &gt;" screen. What they have is a 4.2.1 managed FS named "x" where they set (via the GUI) Stripe Groups (SGs) 1 through 11 to status="down" read="false" write="false" They earlier migrated all the data from these SGs and now wanted to re-use the same LUNs previously used in these downed SGs. They have already put new labels on these LUNs. </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36</a:t>
            </a:fld>
            <a:endParaRPr lang="en-US" sz="1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CR 36626 - 3 of 3 – Developer comments</a:t>
            </a:r>
          </a:p>
        </p:txBody>
      </p:sp>
      <p:sp>
        <p:nvSpPr>
          <p:cNvPr id="38915" name="Content Placeholder 2"/>
          <p:cNvSpPr>
            <a:spLocks noGrp="1"/>
          </p:cNvSpPr>
          <p:nvPr>
            <p:ph idx="1"/>
          </p:nvPr>
        </p:nvSpPr>
        <p:spPr/>
        <p:txBody>
          <a:bodyPr/>
          <a:lstStyle/>
          <a:p>
            <a:pPr>
              <a:buNone/>
            </a:pPr>
            <a:r>
              <a:rPr lang="en-US" sz="1600" dirty="0" smtClean="0"/>
              <a:t>Comments from developer:</a:t>
            </a:r>
          </a:p>
          <a:p>
            <a:pPr>
              <a:buNone/>
            </a:pPr>
            <a:endParaRPr lang="en-US" sz="1600" dirty="0" smtClean="0"/>
          </a:p>
          <a:p>
            <a:pPr>
              <a:buNone/>
            </a:pPr>
            <a:r>
              <a:rPr lang="en-US" sz="1600" dirty="0" smtClean="0"/>
              <a:t>Off-the-cuff analysis: I would guess that this relates to the fact that we lose track of disks that no longer exist. When we construct the updated </a:t>
            </a:r>
            <a:r>
              <a:rPr lang="en-US" sz="1600" dirty="0" err="1" smtClean="0"/>
              <a:t>config</a:t>
            </a:r>
            <a:r>
              <a:rPr lang="en-US" sz="1600" dirty="0" smtClean="0"/>
              <a:t> to submit for validation, we can't supply the non-existent disk info for the disabled SGs. The problem gets very messy because the backend systems can't tolerate actual deletion of disk and stripe group entries from the </a:t>
            </a:r>
            <a:r>
              <a:rPr lang="en-US" sz="1600" dirty="0" err="1" smtClean="0"/>
              <a:t>config</a:t>
            </a:r>
            <a:r>
              <a:rPr lang="en-US" sz="1600" dirty="0" smtClean="0"/>
              <a:t>. Need to spend some time figuring out a way to work around this -- and consider whether it is more practical/possible to attempt a fix in the GUI or in the backend.</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37</a:t>
            </a:fld>
            <a:endParaRPr lang="en-US" sz="12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No choice but to use </a:t>
            </a:r>
            <a:r>
              <a:rPr lang="en-US" dirty="0" err="1" smtClean="0"/>
              <a:t>cvupdatefs</a:t>
            </a:r>
            <a:endParaRPr lang="en-US" dirty="0" smtClean="0"/>
          </a:p>
        </p:txBody>
      </p:sp>
      <p:sp>
        <p:nvSpPr>
          <p:cNvPr id="38915" name="Content Placeholder 2"/>
          <p:cNvSpPr>
            <a:spLocks noGrp="1"/>
          </p:cNvSpPr>
          <p:nvPr>
            <p:ph idx="1"/>
          </p:nvPr>
        </p:nvSpPr>
        <p:spPr/>
        <p:txBody>
          <a:bodyPr/>
          <a:lstStyle/>
          <a:p>
            <a:pPr>
              <a:buNone/>
            </a:pPr>
            <a:r>
              <a:rPr lang="en-US" sz="1600" dirty="0" smtClean="0"/>
              <a:t> &lt;</a:t>
            </a:r>
            <a:r>
              <a:rPr lang="en-US" sz="1600" dirty="0" err="1" smtClean="0"/>
              <a:t>snfs:stripeGroup</a:t>
            </a:r>
            <a:r>
              <a:rPr lang="en-US" sz="1600" dirty="0" smtClean="0"/>
              <a:t> index="2" name="sg2" status="down" </a:t>
            </a:r>
            <a:r>
              <a:rPr lang="en-US" sz="1600" dirty="0" err="1" smtClean="0"/>
              <a:t>stripeBreadth</a:t>
            </a:r>
            <a:r>
              <a:rPr lang="en-US" sz="1600" dirty="0" smtClean="0"/>
              <a:t>="131072" read="true" write="false" metadata="false" journal="false" </a:t>
            </a:r>
            <a:r>
              <a:rPr lang="en-US" sz="1600" dirty="0" err="1" smtClean="0"/>
              <a:t>userdata</a:t>
            </a:r>
            <a:r>
              <a:rPr lang="en-US" sz="1600" dirty="0" smtClean="0"/>
              <a:t>="true" </a:t>
            </a:r>
            <a:r>
              <a:rPr lang="en-US" sz="1600" dirty="0" err="1" smtClean="0"/>
              <a:t>realTimeIOs</a:t>
            </a:r>
            <a:r>
              <a:rPr lang="en-US" sz="1600" dirty="0" smtClean="0"/>
              <a:t>="0" </a:t>
            </a:r>
            <a:r>
              <a:rPr lang="en-US" sz="1600" dirty="0" err="1" smtClean="0"/>
              <a:t>realTimeIOsReserve</a:t>
            </a:r>
            <a:r>
              <a:rPr lang="en-US" sz="1600" dirty="0" smtClean="0"/>
              <a:t>="0" </a:t>
            </a:r>
            <a:r>
              <a:rPr lang="en-US" sz="1600" dirty="0" err="1" smtClean="0"/>
              <a:t>realTimeMB</a:t>
            </a:r>
            <a:r>
              <a:rPr lang="en-US" sz="1600" dirty="0" smtClean="0"/>
              <a:t>="0" </a:t>
            </a:r>
            <a:r>
              <a:rPr lang="en-US" sz="1600" dirty="0" err="1" smtClean="0"/>
              <a:t>realTimeMBReserve</a:t>
            </a:r>
            <a:r>
              <a:rPr lang="en-US" sz="1600" dirty="0" smtClean="0"/>
              <a:t>="0" </a:t>
            </a:r>
            <a:r>
              <a:rPr lang="en-US" sz="1600" dirty="0" err="1" smtClean="0"/>
              <a:t>realTimeTokenTimeout</a:t>
            </a:r>
            <a:r>
              <a:rPr lang="en-US" sz="1600" dirty="0" smtClean="0"/>
              <a:t>="0" </a:t>
            </a:r>
            <a:r>
              <a:rPr lang="en-US" sz="1600" dirty="0" err="1" smtClean="0"/>
              <a:t>multipathMethod</a:t>
            </a:r>
            <a:r>
              <a:rPr lang="en-US" sz="1600" dirty="0" smtClean="0"/>
              <a:t>="rotate"&gt;</a:t>
            </a:r>
          </a:p>
          <a:p>
            <a:pPr>
              <a:buNone/>
            </a:pPr>
            <a:r>
              <a:rPr lang="en-US" sz="1600" dirty="0" smtClean="0"/>
              <a:t>        &lt;</a:t>
            </a:r>
            <a:r>
              <a:rPr lang="en-US" sz="1600" dirty="0" err="1" smtClean="0"/>
              <a:t>snfs:disk</a:t>
            </a:r>
            <a:r>
              <a:rPr lang="en-US" sz="1600" dirty="0" smtClean="0"/>
              <a:t> index="0" </a:t>
            </a:r>
            <a:r>
              <a:rPr lang="en-US" sz="1600" dirty="0" err="1" smtClean="0"/>
              <a:t>diskLabel</a:t>
            </a:r>
            <a:r>
              <a:rPr lang="en-US" sz="1600" dirty="0" smtClean="0"/>
              <a:t>="archivesdata02" </a:t>
            </a:r>
            <a:r>
              <a:rPr lang="en-US" sz="1600" dirty="0" err="1" smtClean="0"/>
              <a:t>diskType</a:t>
            </a:r>
            <a:r>
              <a:rPr lang="en-US" sz="1600" dirty="0" smtClean="0"/>
              <a:t>="GENERIC_23439933435" ordinal="2"/&gt;</a:t>
            </a:r>
          </a:p>
          <a:p>
            <a:pPr>
              <a:buNone/>
            </a:pPr>
            <a:r>
              <a:rPr lang="en-US" sz="1600" dirty="0" smtClean="0"/>
              <a:t>        &lt;</a:t>
            </a:r>
            <a:r>
              <a:rPr lang="en-US" sz="1600" dirty="0" err="1" smtClean="0"/>
              <a:t>snfs:disk</a:t>
            </a:r>
            <a:r>
              <a:rPr lang="en-US" sz="1600" dirty="0" smtClean="0"/>
              <a:t> index="1" </a:t>
            </a:r>
            <a:r>
              <a:rPr lang="en-US" sz="1600" dirty="0" err="1" smtClean="0"/>
              <a:t>diskLabel</a:t>
            </a:r>
            <a:r>
              <a:rPr lang="en-US" sz="1600" dirty="0" smtClean="0"/>
              <a:t>="archivesdata03" </a:t>
            </a:r>
            <a:r>
              <a:rPr lang="en-US" sz="1600" dirty="0" err="1" smtClean="0"/>
              <a:t>diskType</a:t>
            </a:r>
            <a:r>
              <a:rPr lang="en-US" sz="1600" dirty="0" smtClean="0"/>
              <a:t>="GENERIC_23437917660" ordinal="3"/&gt;</a:t>
            </a:r>
          </a:p>
          <a:p>
            <a:pPr>
              <a:buNone/>
            </a:pPr>
            <a:r>
              <a:rPr lang="en-US" sz="1600" dirty="0" smtClean="0"/>
              <a:t>      &lt;/</a:t>
            </a:r>
            <a:r>
              <a:rPr lang="en-US" sz="1600" dirty="0" err="1" smtClean="0"/>
              <a:t>snfs:stripeGroup</a:t>
            </a:r>
            <a:r>
              <a:rPr lang="en-US" sz="1600" dirty="0" smtClean="0"/>
              <a:t>&gt;</a:t>
            </a:r>
          </a:p>
          <a:p>
            <a:pPr>
              <a:buNone/>
            </a:pPr>
            <a:endParaRPr lang="en-US" sz="1600" dirty="0" smtClean="0"/>
          </a:p>
          <a:p>
            <a:pPr>
              <a:buNone/>
            </a:pPr>
            <a:r>
              <a:rPr lang="en-US" sz="1600" dirty="0" smtClean="0"/>
              <a:t>So, the solution was to add a </a:t>
            </a:r>
            <a:r>
              <a:rPr lang="en-US" sz="1600" dirty="0" err="1" smtClean="0"/>
              <a:t>stripeGroup</a:t>
            </a:r>
            <a:r>
              <a:rPr lang="en-US" sz="1600" dirty="0" smtClean="0"/>
              <a:t> entry like what is shown here.</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38</a:t>
            </a:fld>
            <a:endParaRPr lang="en-US" sz="1200"/>
          </a:p>
        </p:txBody>
      </p:sp>
      <p:sp>
        <p:nvSpPr>
          <p:cNvPr id="5" name="Rectangle 4"/>
          <p:cNvSpPr/>
          <p:nvPr/>
        </p:nvSpPr>
        <p:spPr>
          <a:xfrm>
            <a:off x="2286000" y="-495151"/>
            <a:ext cx="4572000" cy="461665"/>
          </a:xfrm>
          <a:prstGeom prst="rect">
            <a:avLst/>
          </a:prstGeom>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err="1" smtClean="0"/>
              <a:t>Cvupdatefs</a:t>
            </a:r>
            <a:r>
              <a:rPr lang="en-US" dirty="0" smtClean="0"/>
              <a:t> to the rescue</a:t>
            </a:r>
          </a:p>
        </p:txBody>
      </p:sp>
      <p:sp>
        <p:nvSpPr>
          <p:cNvPr id="38915" name="Content Placeholder 2"/>
          <p:cNvSpPr>
            <a:spLocks noGrp="1"/>
          </p:cNvSpPr>
          <p:nvPr>
            <p:ph idx="1"/>
          </p:nvPr>
        </p:nvSpPr>
        <p:spPr/>
        <p:txBody>
          <a:bodyPr/>
          <a:lstStyle/>
          <a:p>
            <a:pPr>
              <a:buNone/>
            </a:pPr>
            <a:r>
              <a:rPr lang="en-US" sz="1600" dirty="0" smtClean="0"/>
              <a:t> I walked through what the .</a:t>
            </a:r>
            <a:r>
              <a:rPr lang="en-US" sz="1600" dirty="0" err="1" smtClean="0"/>
              <a:t>cfgx</a:t>
            </a:r>
            <a:r>
              <a:rPr lang="en-US" sz="1600" dirty="0" smtClean="0"/>
              <a:t> file needed to look like with the stripe group to be added.  The important part was for </a:t>
            </a:r>
            <a:r>
              <a:rPr lang="en-US" sz="1600" dirty="0" err="1" smtClean="0"/>
              <a:t>cvupdatefs</a:t>
            </a:r>
            <a:r>
              <a:rPr lang="en-US" sz="1600" dirty="0" smtClean="0"/>
              <a:t> to show that there was a “create” step to be completed.  We verified that this was indeed what was going to happen.  Finally, you want to see the file system was modified.  This is the comment you like to see.</a:t>
            </a:r>
          </a:p>
          <a:p>
            <a:pPr>
              <a:buNone/>
            </a:pPr>
            <a:endParaRPr lang="en-US" sz="1600" dirty="0" smtClean="0"/>
          </a:p>
          <a:p>
            <a:pPr>
              <a:buNone/>
            </a:pPr>
            <a:r>
              <a:rPr lang="en-US" sz="1600" dirty="0" smtClean="0"/>
              <a:t> Quantum Evaluation Details: Next steps update: Provide detailed information on your plan of action/next </a:t>
            </a:r>
            <a:r>
              <a:rPr lang="en-US" sz="1600" dirty="0" err="1" smtClean="0"/>
              <a:t>steps.M.Ansari</a:t>
            </a:r>
            <a:r>
              <a:rPr lang="en-US" sz="1600" dirty="0" smtClean="0"/>
              <a:t>/SPS Looks like </a:t>
            </a:r>
            <a:r>
              <a:rPr lang="en-US" sz="1600" dirty="0" err="1" smtClean="0"/>
              <a:t>cvupdatefs</a:t>
            </a:r>
            <a:r>
              <a:rPr lang="en-US" sz="1600" dirty="0" smtClean="0"/>
              <a:t> worked:</a:t>
            </a:r>
          </a:p>
          <a:p>
            <a:pPr>
              <a:buNone/>
            </a:pPr>
            <a:endParaRPr lang="en-US" sz="1600" dirty="0" smtClean="0"/>
          </a:p>
          <a:p>
            <a:pPr>
              <a:buNone/>
            </a:pPr>
            <a:r>
              <a:rPr lang="en-US" sz="1600" dirty="0" smtClean="0">
                <a:solidFill>
                  <a:srgbClr val="FF0000"/>
                </a:solidFill>
              </a:rPr>
              <a:t>Nice work gentlemen. That worked. I will do a nice write up tomorrow.</a:t>
            </a:r>
          </a:p>
          <a:p>
            <a:pPr>
              <a:buNone/>
            </a:pPr>
            <a:endParaRPr lang="en-US" sz="1600" dirty="0" smtClean="0">
              <a:solidFill>
                <a:srgbClr val="FF0000"/>
              </a:solidFill>
            </a:endParaRPr>
          </a:p>
          <a:p>
            <a:pPr>
              <a:buNone/>
            </a:pPr>
            <a:r>
              <a:rPr lang="en-US" sz="1600" dirty="0" smtClean="0">
                <a:solidFill>
                  <a:schemeClr val="tx1"/>
                </a:solidFill>
              </a:rPr>
              <a:t>The comment highlighted in red was what the response from using </a:t>
            </a:r>
            <a:r>
              <a:rPr lang="en-US" sz="1600" dirty="0" err="1" smtClean="0">
                <a:solidFill>
                  <a:schemeClr val="tx1"/>
                </a:solidFill>
              </a:rPr>
              <a:t>cvupdatfs</a:t>
            </a:r>
            <a:r>
              <a:rPr lang="en-US" sz="1600" dirty="0" smtClean="0">
                <a:solidFill>
                  <a:schemeClr val="tx1"/>
                </a:solidFill>
              </a:rPr>
              <a:t> command </a:t>
            </a:r>
            <a:r>
              <a:rPr lang="en-US" sz="1600" smtClean="0">
                <a:solidFill>
                  <a:schemeClr val="tx1"/>
                </a:solidFill>
              </a:rPr>
              <a:t>at site.</a:t>
            </a:r>
            <a:endParaRPr lang="en-US" sz="1600" dirty="0" smtClean="0">
              <a:solidFill>
                <a:schemeClr val="tx1"/>
              </a:solidFill>
            </a:endParaRP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39</a:t>
            </a:fld>
            <a:endParaRPr lang="en-US" sz="1200"/>
          </a:p>
        </p:txBody>
      </p:sp>
      <p:sp>
        <p:nvSpPr>
          <p:cNvPr id="5" name="Rectangle 4"/>
          <p:cNvSpPr/>
          <p:nvPr/>
        </p:nvSpPr>
        <p:spPr>
          <a:xfrm>
            <a:off x="2286000" y="-495151"/>
            <a:ext cx="4572000" cy="461665"/>
          </a:xfrm>
          <a:prstGeom prst="rect">
            <a:avLst/>
          </a:prstGeom>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lang="en-US" dirty="0" smtClean="0"/>
              <a:t>Getting Started</a:t>
            </a:r>
            <a:endParaRPr dirty="0"/>
          </a:p>
        </p:txBody>
      </p:sp>
      <p:sp>
        <p:nvSpPr>
          <p:cNvPr id="29699" name="Title 5"/>
          <p:cNvSpPr>
            <a:spLocks noGrp="1"/>
          </p:cNvSpPr>
          <p:nvPr>
            <p:ph type="title"/>
          </p:nvPr>
        </p:nvSpPr>
        <p:spPr>
          <a:xfrm>
            <a:off x="874713" y="1066800"/>
            <a:ext cx="7772400" cy="639763"/>
          </a:xfrm>
        </p:spPr>
        <p:txBody>
          <a:bodyPr/>
          <a:lstStyle/>
          <a:p>
            <a:r>
              <a:rPr dirty="0" smtClean="0"/>
              <a:t> </a:t>
            </a:r>
            <a:br>
              <a:rPr dirty="0" smtClean="0"/>
            </a:br>
            <a:r>
              <a:rPr dirty="0" smtClean="0"/>
              <a:t>Introduction</a:t>
            </a:r>
          </a:p>
        </p:txBody>
      </p:sp>
      <p:pic>
        <p:nvPicPr>
          <p:cNvPr id="29700" name="Picture 34" descr="Z:\images\Software\StorNext\StorNext_monitor.png"/>
          <p:cNvPicPr>
            <a:picLocks noChangeAspect="1" noChangeArrowheads="1"/>
          </p:cNvPicPr>
          <p:nvPr/>
        </p:nvPicPr>
        <p:blipFill>
          <a:blip r:embed="rId2"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Summary</a:t>
            </a:r>
          </a:p>
        </p:txBody>
      </p:sp>
      <p:sp>
        <p:nvSpPr>
          <p:cNvPr id="38915" name="Content Placeholder 2"/>
          <p:cNvSpPr>
            <a:spLocks noGrp="1"/>
          </p:cNvSpPr>
          <p:nvPr>
            <p:ph idx="1"/>
          </p:nvPr>
        </p:nvSpPr>
        <p:spPr/>
        <p:txBody>
          <a:bodyPr/>
          <a:lstStyle/>
          <a:p>
            <a:pPr>
              <a:buNone/>
            </a:pPr>
            <a:r>
              <a:rPr lang="en-US" sz="1600" dirty="0" smtClean="0"/>
              <a:t> For most cases the file system can be expanded through using the GUI but there might be special circumstances where use of the GUI won’t work.  For those cases, having an understanding of </a:t>
            </a:r>
            <a:r>
              <a:rPr lang="en-US" sz="1600" dirty="0" err="1" smtClean="0"/>
              <a:t>cvupdatefs</a:t>
            </a:r>
            <a:r>
              <a:rPr lang="en-US" sz="1600" dirty="0" smtClean="0"/>
              <a:t> and how works can be beneficial in completing the task of expanding a file system.</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40</a:t>
            </a:fld>
            <a:endParaRPr lang="en-US" sz="1200"/>
          </a:p>
        </p:txBody>
      </p:sp>
      <p:sp>
        <p:nvSpPr>
          <p:cNvPr id="5" name="Rectangle 4"/>
          <p:cNvSpPr/>
          <p:nvPr/>
        </p:nvSpPr>
        <p:spPr>
          <a:xfrm>
            <a:off x="2286000" y="-495151"/>
            <a:ext cx="4572000" cy="461665"/>
          </a:xfrm>
          <a:prstGeom prst="rect">
            <a:avLst/>
          </a:prstGeom>
        </p:spPr>
        <p:txBody>
          <a:bodyPr>
            <a:spAutoFit/>
          </a:bodyPr>
          <a:lstStyle/>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Expansion master now you are!</a:t>
            </a:r>
            <a:endParaRPr lang="en-US" dirty="0"/>
          </a:p>
        </p:txBody>
      </p:sp>
      <p:pic>
        <p:nvPicPr>
          <p:cNvPr id="5" name="Content Placeholder 4" descr="TSM_master.bmp"/>
          <p:cNvPicPr>
            <a:picLocks noGrp="1" noChangeAspect="1"/>
          </p:cNvPicPr>
          <p:nvPr>
            <p:ph idx="1"/>
          </p:nvPr>
        </p:nvPicPr>
        <p:blipFill>
          <a:blip r:embed="rId2" cstate="print"/>
          <a:stretch>
            <a:fillRect/>
          </a:stretch>
        </p:blipFill>
        <p:spPr>
          <a:xfrm>
            <a:off x="301625" y="1520190"/>
            <a:ext cx="7543800" cy="4274820"/>
          </a:xfrm>
        </p:spPr>
      </p:pic>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41</a:t>
            </a:fld>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Standard way to expand a file system</a:t>
            </a:r>
          </a:p>
        </p:txBody>
      </p:sp>
      <p:sp>
        <p:nvSpPr>
          <p:cNvPr id="23555" name="Content Placeholder 2"/>
          <p:cNvSpPr>
            <a:spLocks noGrp="1"/>
          </p:cNvSpPr>
          <p:nvPr>
            <p:ph idx="1"/>
          </p:nvPr>
        </p:nvSpPr>
        <p:spPr>
          <a:xfrm>
            <a:off x="301624" y="1143000"/>
            <a:ext cx="8537575" cy="5029200"/>
          </a:xfrm>
        </p:spPr>
        <p:txBody>
          <a:bodyPr/>
          <a:lstStyle/>
          <a:p>
            <a:r>
              <a:rPr lang="en-US" dirty="0" smtClean="0">
                <a:solidFill>
                  <a:schemeClr val="tx1"/>
                </a:solidFill>
              </a:rPr>
              <a:t>Enter GUI</a:t>
            </a:r>
          </a:p>
          <a:p>
            <a:r>
              <a:rPr lang="en-US" dirty="0" smtClean="0">
                <a:solidFill>
                  <a:schemeClr val="tx1"/>
                </a:solidFill>
              </a:rPr>
              <a:t>Configuration -&gt; File Systems</a:t>
            </a:r>
          </a:p>
          <a:p>
            <a:r>
              <a:rPr lang="en-US" dirty="0" smtClean="0">
                <a:solidFill>
                  <a:schemeClr val="tx1"/>
                </a:solidFill>
              </a:rPr>
              <a:t>Select file system and Choose Edit</a:t>
            </a:r>
          </a:p>
          <a:p>
            <a:r>
              <a:rPr lang="en-US" dirty="0" smtClean="0">
                <a:solidFill>
                  <a:schemeClr val="tx1"/>
                </a:solidFill>
              </a:rPr>
              <a:t>Select Stripe Group/Disk Management</a:t>
            </a:r>
          </a:p>
          <a:p>
            <a:r>
              <a:rPr lang="en-US" dirty="0" smtClean="0">
                <a:solidFill>
                  <a:schemeClr val="tx1"/>
                </a:solidFill>
              </a:rPr>
              <a:t>Select </a:t>
            </a:r>
            <a:r>
              <a:rPr lang="en-US" smtClean="0">
                <a:solidFill>
                  <a:schemeClr val="tx1"/>
                </a:solidFill>
              </a:rPr>
              <a:t>Add Button </a:t>
            </a:r>
            <a:r>
              <a:rPr lang="en-US" dirty="0" smtClean="0">
                <a:solidFill>
                  <a:schemeClr val="tx1"/>
                </a:solidFill>
              </a:rPr>
              <a:t>to add a new Stripe Group</a:t>
            </a:r>
          </a:p>
          <a:p>
            <a:r>
              <a:rPr lang="en-US" dirty="0" smtClean="0">
                <a:solidFill>
                  <a:schemeClr val="tx1"/>
                </a:solidFill>
              </a:rPr>
              <a:t>Add disks you want to be part of the stripe group</a:t>
            </a:r>
          </a:p>
          <a:p>
            <a:r>
              <a:rPr lang="en-US" dirty="0" smtClean="0">
                <a:solidFill>
                  <a:schemeClr val="tx1"/>
                </a:solidFill>
              </a:rPr>
              <a:t>Select Assign</a:t>
            </a:r>
          </a:p>
          <a:p>
            <a:r>
              <a:rPr lang="en-US" dirty="0" smtClean="0">
                <a:solidFill>
                  <a:schemeClr val="tx1"/>
                </a:solidFill>
              </a:rPr>
              <a:t>Select Apply</a:t>
            </a:r>
          </a:p>
          <a:p>
            <a:pPr lvl="1"/>
            <a:endParaRPr lang="en-US" dirty="0" smtClean="0">
              <a:solidFill>
                <a:schemeClr val="tx1"/>
              </a:solidFill>
            </a:endParaRP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5</a:t>
            </a:fld>
            <a:endParaRPr lang="en-U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GUI Display to Expand File System</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6</a:t>
            </a:fld>
            <a:endParaRPr lang="en-US" sz="1200"/>
          </a:p>
        </p:txBody>
      </p:sp>
      <p:pic>
        <p:nvPicPr>
          <p:cNvPr id="1026" name="Picture 2"/>
          <p:cNvPicPr>
            <a:picLocks noGrp="1" noChangeAspect="1" noChangeArrowheads="1"/>
          </p:cNvPicPr>
          <p:nvPr>
            <p:ph idx="1"/>
          </p:nvPr>
        </p:nvPicPr>
        <p:blipFill>
          <a:blip r:embed="rId2" cstate="print"/>
          <a:srcRect/>
          <a:stretch>
            <a:fillRect/>
          </a:stretch>
        </p:blipFill>
        <p:spPr bwMode="auto">
          <a:xfrm>
            <a:off x="301625" y="1388566"/>
            <a:ext cx="7543800" cy="4538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28600"/>
            <a:ext cx="8915400" cy="639763"/>
          </a:xfrm>
        </p:spPr>
        <p:txBody>
          <a:bodyPr/>
          <a:lstStyle/>
          <a:p>
            <a:r>
              <a:rPr lang="en-US" dirty="0" smtClean="0"/>
              <a:t>A Successful File System Expansion</a:t>
            </a: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7</a:t>
            </a:fld>
            <a:endParaRPr lang="en-US" sz="1200"/>
          </a:p>
        </p:txBody>
      </p:sp>
      <p:pic>
        <p:nvPicPr>
          <p:cNvPr id="2050" name="Picture 2"/>
          <p:cNvPicPr>
            <a:picLocks noGrp="1" noChangeAspect="1" noChangeArrowheads="1"/>
          </p:cNvPicPr>
          <p:nvPr>
            <p:ph idx="1"/>
          </p:nvPr>
        </p:nvPicPr>
        <p:blipFill>
          <a:blip r:embed="rId2" cstate="print"/>
          <a:srcRect/>
          <a:stretch>
            <a:fillRect/>
          </a:stretch>
        </p:blipFill>
        <p:spPr bwMode="auto">
          <a:xfrm>
            <a:off x="301625" y="1374097"/>
            <a:ext cx="7543800" cy="4567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8915400" cy="639763"/>
          </a:xfrm>
        </p:spPr>
        <p:txBody>
          <a:bodyPr/>
          <a:lstStyle/>
          <a:p>
            <a:r>
              <a:rPr lang="en-US" dirty="0" smtClean="0"/>
              <a:t>Further Proof of Success – </a:t>
            </a:r>
            <a:r>
              <a:rPr lang="en-US" dirty="0" err="1" smtClean="0"/>
              <a:t>cvadmin</a:t>
            </a:r>
            <a:r>
              <a:rPr lang="en-US" dirty="0" smtClean="0"/>
              <a:t> command</a:t>
            </a:r>
          </a:p>
        </p:txBody>
      </p:sp>
      <p:sp>
        <p:nvSpPr>
          <p:cNvPr id="27651" name="Content Placeholder 2"/>
          <p:cNvSpPr>
            <a:spLocks noGrp="1"/>
          </p:cNvSpPr>
          <p:nvPr>
            <p:ph idx="1"/>
          </p:nvPr>
        </p:nvSpPr>
        <p:spPr/>
        <p:txBody>
          <a:bodyPr/>
          <a:lstStyle/>
          <a:p>
            <a:pPr>
              <a:buFontTx/>
              <a:buNone/>
            </a:pPr>
            <a:endParaRPr lang="en-US" sz="1000" dirty="0" smtClean="0">
              <a:solidFill>
                <a:schemeClr val="tx1"/>
              </a:solidFill>
            </a:endParaRPr>
          </a:p>
          <a:p>
            <a:pPr>
              <a:buFontTx/>
              <a:buNone/>
            </a:pPr>
            <a:r>
              <a:rPr lang="en-US" sz="1000" dirty="0" err="1" smtClean="0">
                <a:solidFill>
                  <a:schemeClr val="tx1"/>
                </a:solidFill>
              </a:rPr>
              <a:t>root@happy</a:t>
            </a:r>
            <a:r>
              <a:rPr lang="en-US" sz="1000" dirty="0" smtClean="0">
                <a:solidFill>
                  <a:schemeClr val="tx1"/>
                </a:solidFill>
              </a:rPr>
              <a:t> { /home/</a:t>
            </a:r>
            <a:r>
              <a:rPr lang="en-US" sz="1000" dirty="0" err="1" smtClean="0">
                <a:solidFill>
                  <a:schemeClr val="tx1"/>
                </a:solidFill>
              </a:rPr>
              <a:t>scole</a:t>
            </a:r>
            <a:r>
              <a:rPr lang="en-US" sz="1000" dirty="0" smtClean="0">
                <a:solidFill>
                  <a:schemeClr val="tx1"/>
                </a:solidFill>
              </a:rPr>
              <a:t> }$ </a:t>
            </a:r>
            <a:r>
              <a:rPr lang="en-US" sz="1000" dirty="0" err="1" smtClean="0">
                <a:solidFill>
                  <a:schemeClr val="tx1"/>
                </a:solidFill>
              </a:rPr>
              <a:t>cvadmin</a:t>
            </a:r>
            <a:endParaRPr lang="en-US" sz="1000" dirty="0" smtClean="0">
              <a:solidFill>
                <a:schemeClr val="tx1"/>
              </a:solidFill>
            </a:endParaRPr>
          </a:p>
          <a:p>
            <a:pPr>
              <a:buFontTx/>
              <a:buNone/>
            </a:pPr>
            <a:r>
              <a:rPr lang="en-US" sz="1000" dirty="0" err="1" smtClean="0">
                <a:solidFill>
                  <a:schemeClr val="tx1"/>
                </a:solidFill>
              </a:rPr>
              <a:t>StorNext</a:t>
            </a:r>
            <a:r>
              <a:rPr lang="en-US" sz="1000" dirty="0" smtClean="0">
                <a:solidFill>
                  <a:schemeClr val="tx1"/>
                </a:solidFill>
              </a:rPr>
              <a:t> Administrator</a:t>
            </a:r>
          </a:p>
          <a:p>
            <a:pPr>
              <a:buFontTx/>
              <a:buNone/>
            </a:pPr>
            <a:endParaRPr lang="en-US" sz="1000" dirty="0" smtClean="0">
              <a:solidFill>
                <a:schemeClr val="tx1"/>
              </a:solidFill>
            </a:endParaRPr>
          </a:p>
          <a:p>
            <a:pPr>
              <a:buFontTx/>
              <a:buNone/>
            </a:pPr>
            <a:r>
              <a:rPr lang="en-US" sz="1000" dirty="0" smtClean="0">
                <a:solidFill>
                  <a:schemeClr val="tx1"/>
                </a:solidFill>
              </a:rPr>
              <a:t>Enter command(s)</a:t>
            </a:r>
          </a:p>
          <a:p>
            <a:pPr>
              <a:buFontTx/>
              <a:buNone/>
            </a:pPr>
            <a:r>
              <a:rPr lang="en-US" sz="1000" dirty="0" smtClean="0">
                <a:solidFill>
                  <a:schemeClr val="tx1"/>
                </a:solidFill>
              </a:rPr>
              <a:t>For command help, enter "help" or "?".</a:t>
            </a:r>
          </a:p>
          <a:p>
            <a:pPr>
              <a:buFontTx/>
              <a:buNone/>
            </a:pPr>
            <a:endParaRPr lang="en-US" sz="1000" dirty="0" smtClean="0">
              <a:solidFill>
                <a:schemeClr val="tx1"/>
              </a:solidFill>
            </a:endParaRPr>
          </a:p>
          <a:p>
            <a:pPr>
              <a:buFontTx/>
              <a:buNone/>
            </a:pPr>
            <a:r>
              <a:rPr lang="en-US" sz="1000" dirty="0" smtClean="0">
                <a:solidFill>
                  <a:schemeClr val="tx1"/>
                </a:solidFill>
              </a:rPr>
              <a:t>List FSS</a:t>
            </a:r>
          </a:p>
          <a:p>
            <a:pPr>
              <a:buFontTx/>
              <a:buNone/>
            </a:pPr>
            <a:endParaRPr lang="en-US" sz="1000" dirty="0" smtClean="0">
              <a:solidFill>
                <a:schemeClr val="tx1"/>
              </a:solidFill>
            </a:endParaRPr>
          </a:p>
          <a:p>
            <a:pPr>
              <a:buFontTx/>
              <a:buNone/>
            </a:pPr>
            <a:r>
              <a:rPr lang="en-US" sz="1000" dirty="0" smtClean="0">
                <a:solidFill>
                  <a:schemeClr val="tx1"/>
                </a:solidFill>
              </a:rPr>
              <a:t>File System Services (* indicates service is in control of FS):</a:t>
            </a:r>
          </a:p>
          <a:p>
            <a:pPr>
              <a:buFontTx/>
              <a:buNone/>
            </a:pPr>
            <a:r>
              <a:rPr lang="en-US" sz="1000" dirty="0" smtClean="0">
                <a:solidFill>
                  <a:schemeClr val="tx1"/>
                </a:solidFill>
              </a:rPr>
              <a:t> 1&gt;*</a:t>
            </a:r>
            <a:r>
              <a:rPr lang="en-US" sz="1000" dirty="0" err="1" smtClean="0">
                <a:solidFill>
                  <a:schemeClr val="tx1"/>
                </a:solidFill>
              </a:rPr>
              <a:t>blockpool</a:t>
            </a:r>
            <a:r>
              <a:rPr lang="en-US" sz="1000" dirty="0" smtClean="0">
                <a:solidFill>
                  <a:schemeClr val="tx1"/>
                </a:solidFill>
              </a:rPr>
              <a:t>[0]         located on happy.lab.quantum.com:38735 (</a:t>
            </a:r>
            <a:r>
              <a:rPr lang="en-US" sz="1000" dirty="0" err="1" smtClean="0">
                <a:solidFill>
                  <a:schemeClr val="tx1"/>
                </a:solidFill>
              </a:rPr>
              <a:t>pid</a:t>
            </a:r>
            <a:r>
              <a:rPr lang="en-US" sz="1000" dirty="0" smtClean="0">
                <a:solidFill>
                  <a:schemeClr val="tx1"/>
                </a:solidFill>
              </a:rPr>
              <a:t> 11280)</a:t>
            </a:r>
          </a:p>
          <a:p>
            <a:pPr>
              <a:buFontTx/>
              <a:buNone/>
            </a:pPr>
            <a:r>
              <a:rPr lang="en-US" sz="1000" dirty="0" smtClean="0">
                <a:solidFill>
                  <a:schemeClr val="tx1"/>
                </a:solidFill>
              </a:rPr>
              <a:t> 2&gt;*snfs1[0]             located on happy.lab.quantum.com:52776 (</a:t>
            </a:r>
            <a:r>
              <a:rPr lang="en-US" sz="1000" dirty="0" err="1" smtClean="0">
                <a:solidFill>
                  <a:schemeClr val="tx1"/>
                </a:solidFill>
              </a:rPr>
              <a:t>pid</a:t>
            </a:r>
            <a:r>
              <a:rPr lang="en-US" sz="1000" dirty="0" smtClean="0">
                <a:solidFill>
                  <a:schemeClr val="tx1"/>
                </a:solidFill>
              </a:rPr>
              <a:t> 19365)</a:t>
            </a:r>
          </a:p>
          <a:p>
            <a:pPr>
              <a:buFontTx/>
              <a:buNone/>
            </a:pPr>
            <a:endParaRPr lang="en-US" sz="1000" dirty="0" smtClean="0">
              <a:solidFill>
                <a:schemeClr val="tx1"/>
              </a:solidFill>
            </a:endParaRPr>
          </a:p>
          <a:p>
            <a:pPr>
              <a:buFontTx/>
              <a:buNone/>
            </a:pPr>
            <a:r>
              <a:rPr lang="en-US" sz="1000" dirty="0" smtClean="0">
                <a:solidFill>
                  <a:schemeClr val="tx1"/>
                </a:solidFill>
              </a:rPr>
              <a:t>Select FSM "none"</a:t>
            </a:r>
          </a:p>
          <a:p>
            <a:pPr>
              <a:buFontTx/>
              <a:buNone/>
            </a:pPr>
            <a:endParaRPr lang="en-US" sz="1000" dirty="0" smtClean="0">
              <a:solidFill>
                <a:schemeClr val="tx1"/>
              </a:solidFill>
            </a:endParaRPr>
          </a:p>
          <a:p>
            <a:pPr>
              <a:buFontTx/>
              <a:buNone/>
            </a:pPr>
            <a:endParaRPr lang="en-US" sz="1000" dirty="0" smtClean="0">
              <a:solidFill>
                <a:schemeClr val="tx1"/>
              </a:solidFill>
            </a:endParaRPr>
          </a:p>
          <a:p>
            <a:pPr>
              <a:buFontTx/>
              <a:buNone/>
            </a:pPr>
            <a:r>
              <a:rPr lang="en-US" sz="1000" dirty="0" err="1" smtClean="0">
                <a:solidFill>
                  <a:schemeClr val="tx1"/>
                </a:solidFill>
              </a:rPr>
              <a:t>snadmin</a:t>
            </a:r>
            <a:r>
              <a:rPr lang="en-US" sz="1000" dirty="0" smtClean="0">
                <a:solidFill>
                  <a:schemeClr val="tx1"/>
                </a:solidFill>
              </a:rPr>
              <a:t>&gt; select snfs1</a:t>
            </a:r>
          </a:p>
          <a:p>
            <a:pPr>
              <a:buFontTx/>
              <a:buNone/>
            </a:pPr>
            <a:r>
              <a:rPr lang="en-US" sz="1000" dirty="0" smtClean="0">
                <a:solidFill>
                  <a:schemeClr val="tx1"/>
                </a:solidFill>
              </a:rPr>
              <a:t>Select FSM "snfs1"</a:t>
            </a:r>
          </a:p>
          <a:p>
            <a:pPr>
              <a:buFontTx/>
              <a:buNone/>
            </a:pPr>
            <a:endParaRPr lang="en-US" sz="1000" dirty="0" smtClean="0">
              <a:solidFill>
                <a:schemeClr val="tx1"/>
              </a:solidFill>
            </a:endParaRPr>
          </a:p>
          <a:p>
            <a:pPr>
              <a:buFontTx/>
              <a:buNone/>
            </a:pPr>
            <a:r>
              <a:rPr lang="en-US" sz="1000" dirty="0" smtClean="0">
                <a:solidFill>
                  <a:schemeClr val="tx1"/>
                </a:solidFill>
              </a:rPr>
              <a:t> Created           :    Thu May 14 14:12:01 2015</a:t>
            </a:r>
          </a:p>
          <a:p>
            <a:pPr>
              <a:buFontTx/>
              <a:buNone/>
            </a:pPr>
            <a:r>
              <a:rPr lang="en-US" sz="1000" dirty="0" smtClean="0">
                <a:solidFill>
                  <a:schemeClr val="tx1"/>
                </a:solidFill>
              </a:rPr>
              <a:t> Active Connections:    1</a:t>
            </a:r>
          </a:p>
          <a:p>
            <a:pPr>
              <a:buFontTx/>
              <a:buNone/>
            </a:pPr>
            <a:r>
              <a:rPr lang="en-US" sz="1000" dirty="0" smtClean="0">
                <a:solidFill>
                  <a:schemeClr val="tx1"/>
                </a:solidFill>
              </a:rPr>
              <a:t> Fs Block Size     :    16K</a:t>
            </a:r>
          </a:p>
          <a:p>
            <a:pPr>
              <a:buFontTx/>
              <a:buNone/>
            </a:pPr>
            <a:r>
              <a:rPr lang="en-US" sz="1000" dirty="0" smtClean="0">
                <a:solidFill>
                  <a:schemeClr val="tx1"/>
                </a:solidFill>
              </a:rPr>
              <a:t> </a:t>
            </a:r>
            <a:r>
              <a:rPr lang="en-US" sz="1000" dirty="0" err="1" smtClean="0">
                <a:solidFill>
                  <a:schemeClr val="tx1"/>
                </a:solidFill>
              </a:rPr>
              <a:t>Msg</a:t>
            </a:r>
            <a:r>
              <a:rPr lang="en-US" sz="1000" dirty="0" smtClean="0">
                <a:solidFill>
                  <a:schemeClr val="tx1"/>
                </a:solidFill>
              </a:rPr>
              <a:t> Buffer Size   :    4K</a:t>
            </a:r>
          </a:p>
          <a:p>
            <a:pPr>
              <a:buFontTx/>
              <a:buNone/>
            </a:pPr>
            <a:r>
              <a:rPr lang="en-US" sz="1000" dirty="0" smtClean="0">
                <a:solidFill>
                  <a:schemeClr val="tx1"/>
                </a:solidFill>
              </a:rPr>
              <a:t> Disk Devices      :    5</a:t>
            </a:r>
          </a:p>
          <a:p>
            <a:pPr>
              <a:buFontTx/>
              <a:buNone/>
            </a:pPr>
            <a:r>
              <a:rPr lang="en-US" sz="1000" dirty="0" smtClean="0">
                <a:solidFill>
                  <a:schemeClr val="tx1"/>
                </a:solidFill>
              </a:rPr>
              <a:t> Stripe Groups     :    3</a:t>
            </a:r>
          </a:p>
          <a:p>
            <a:pPr>
              <a:buFontTx/>
              <a:buNone/>
            </a:pPr>
            <a:r>
              <a:rPr lang="en-US" sz="1000" dirty="0" smtClean="0">
                <a:solidFill>
                  <a:schemeClr val="tx1"/>
                </a:solidFill>
              </a:rPr>
              <a:t> Fs Blocks         :    67104768 (1023.94 GB)</a:t>
            </a:r>
          </a:p>
          <a:p>
            <a:pPr>
              <a:buFontTx/>
              <a:buNone/>
            </a:pPr>
            <a:r>
              <a:rPr lang="en-US" sz="1000" dirty="0" smtClean="0">
                <a:solidFill>
                  <a:schemeClr val="tx1"/>
                </a:solidFill>
              </a:rPr>
              <a:t> Fs Blocks Free    :    66563320 (1015.68 GB) (99%)</a:t>
            </a:r>
          </a:p>
          <a:p>
            <a:pPr>
              <a:buFontTx/>
              <a:buNone/>
            </a:pPr>
            <a:endParaRPr lang="en-US" sz="1000" dirty="0" smtClean="0">
              <a:solidFill>
                <a:schemeClr val="tx1"/>
              </a:solidFill>
            </a:endParaRPr>
          </a:p>
        </p:txBody>
      </p:sp>
      <p:sp>
        <p:nvSpPr>
          <p:cNvPr id="6" name="Slide Number Placeholder 5"/>
          <p:cNvSpPr>
            <a:spLocks noGrp="1"/>
          </p:cNvSpPr>
          <p:nvPr>
            <p:ph type="sldNum" sz="quarter" idx="10"/>
          </p:nvPr>
        </p:nvSpPr>
        <p:spPr/>
        <p:txBody>
          <a:bodyPr/>
          <a:lstStyle/>
          <a:p>
            <a:pPr>
              <a:defRPr/>
            </a:pPr>
            <a:fld id="{98FD746F-B42B-42EC-8C28-B8623294E143}" type="slidenum">
              <a:rPr lang="en-US" smtClean="0"/>
              <a:pPr>
                <a:defRPr/>
              </a:pPr>
              <a:t>8</a:t>
            </a:fld>
            <a:endParaRPr lang="en-US" sz="1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Cvadmin</a:t>
            </a:r>
            <a:r>
              <a:rPr lang="en-US" dirty="0" smtClean="0"/>
              <a:t> command – show long</a:t>
            </a:r>
            <a:endParaRPr lang="en-US" dirty="0"/>
          </a:p>
        </p:txBody>
      </p:sp>
      <p:sp>
        <p:nvSpPr>
          <p:cNvPr id="3" name="Content Placeholder 2"/>
          <p:cNvSpPr>
            <a:spLocks noGrp="1"/>
          </p:cNvSpPr>
          <p:nvPr>
            <p:ph idx="1"/>
          </p:nvPr>
        </p:nvSpPr>
        <p:spPr/>
        <p:txBody>
          <a:bodyPr/>
          <a:lstStyle/>
          <a:p>
            <a:pPr>
              <a:buNone/>
            </a:pPr>
            <a:r>
              <a:rPr lang="en-US" sz="1400" dirty="0" err="1" smtClean="0"/>
              <a:t>snadmin</a:t>
            </a:r>
            <a:r>
              <a:rPr lang="en-US" sz="1400" dirty="0" smtClean="0"/>
              <a:t> (snfs1) &gt; show long</a:t>
            </a:r>
          </a:p>
          <a:p>
            <a:pPr>
              <a:buNone/>
            </a:pPr>
            <a:r>
              <a:rPr lang="en-US" sz="1400" dirty="0" smtClean="0"/>
              <a:t>Show stripe groups (File System "snfs1")</a:t>
            </a:r>
          </a:p>
          <a:p>
            <a:pPr>
              <a:buNone/>
            </a:pPr>
            <a:endParaRPr lang="en-US" sz="1400" dirty="0" smtClean="0"/>
          </a:p>
          <a:p>
            <a:pPr>
              <a:buNone/>
            </a:pPr>
            <a:r>
              <a:rPr lang="en-US" sz="1400" dirty="0" smtClean="0"/>
              <a:t>Stripe Group 0 [sg0]  </a:t>
            </a:r>
            <a:r>
              <a:rPr lang="en-US" sz="1400" dirty="0" err="1" smtClean="0"/>
              <a:t>Status:Up,MetaData,Journal,Exclusive</a:t>
            </a:r>
            <a:endParaRPr lang="en-US" sz="1400" dirty="0" smtClean="0"/>
          </a:p>
          <a:p>
            <a:pPr>
              <a:buNone/>
            </a:pPr>
            <a:r>
              <a:rPr lang="en-US" sz="1400" dirty="0" smtClean="0"/>
              <a:t>  Total Blocks:2620416 (39.98 GB)  Reserved:0 (0.00 B) Free:2615500 (39.91 GB) (99%)</a:t>
            </a:r>
          </a:p>
          <a:p>
            <a:pPr>
              <a:buNone/>
            </a:pPr>
            <a:r>
              <a:rPr lang="en-US" sz="1400" dirty="0" smtClean="0"/>
              <a:t>  </a:t>
            </a:r>
            <a:r>
              <a:rPr lang="en-US" sz="1400" dirty="0" err="1" smtClean="0"/>
              <a:t>MultiPath</a:t>
            </a:r>
            <a:r>
              <a:rPr lang="en-US" sz="1400" dirty="0" smtClean="0"/>
              <a:t> </a:t>
            </a:r>
            <a:r>
              <a:rPr lang="en-US" sz="1400" dirty="0" err="1" smtClean="0"/>
              <a:t>Method:Rotate</a:t>
            </a:r>
            <a:endParaRPr lang="en-US" sz="1400" dirty="0" smtClean="0"/>
          </a:p>
          <a:p>
            <a:pPr>
              <a:buNone/>
            </a:pPr>
            <a:r>
              <a:rPr lang="en-US" sz="1400" dirty="0" smtClean="0"/>
              <a:t>  &lt; </a:t>
            </a:r>
            <a:r>
              <a:rPr lang="en-US" sz="1400" dirty="0" smtClean="0">
                <a:solidFill>
                  <a:srgbClr val="FF0000"/>
                </a:solidFill>
              </a:rPr>
              <a:t>Other output has been cut out</a:t>
            </a:r>
            <a:r>
              <a:rPr lang="en-US" sz="1400" dirty="0" smtClean="0"/>
              <a:t>&gt;</a:t>
            </a:r>
          </a:p>
          <a:p>
            <a:pPr>
              <a:buNone/>
            </a:pPr>
            <a:endParaRPr lang="en-US" sz="1400" dirty="0" smtClean="0"/>
          </a:p>
          <a:p>
            <a:pPr>
              <a:buNone/>
            </a:pPr>
            <a:r>
              <a:rPr lang="en-US" sz="1400" dirty="0" smtClean="0"/>
              <a:t>Stripe Group 2 [sg2]  </a:t>
            </a:r>
            <a:r>
              <a:rPr lang="en-US" sz="1400" dirty="0" err="1" smtClean="0"/>
              <a:t>Status:Up</a:t>
            </a:r>
            <a:endParaRPr lang="en-US" sz="1400" dirty="0" smtClean="0"/>
          </a:p>
          <a:p>
            <a:pPr>
              <a:buNone/>
            </a:pPr>
            <a:r>
              <a:rPr lang="en-US" sz="1400" dirty="0" smtClean="0"/>
              <a:t>  Total Blocks:33552384 (511.97 GB)  Reserved:270720 (4.13 GB) Free:33281664 (507.84 GB) (99%)</a:t>
            </a:r>
          </a:p>
          <a:p>
            <a:pPr>
              <a:buNone/>
            </a:pPr>
            <a:r>
              <a:rPr lang="en-US" sz="1400" dirty="0" smtClean="0"/>
              <a:t>  </a:t>
            </a:r>
            <a:r>
              <a:rPr lang="en-US" sz="1400" dirty="0" err="1" smtClean="0"/>
              <a:t>MultiPath</a:t>
            </a:r>
            <a:r>
              <a:rPr lang="en-US" sz="1400" dirty="0" smtClean="0"/>
              <a:t> </a:t>
            </a:r>
            <a:r>
              <a:rPr lang="en-US" sz="1400" dirty="0" err="1" smtClean="0"/>
              <a:t>Method:Rotate</a:t>
            </a:r>
            <a:endParaRPr lang="en-US" sz="1400" dirty="0" smtClean="0"/>
          </a:p>
          <a:p>
            <a:pPr>
              <a:buNone/>
            </a:pPr>
            <a:r>
              <a:rPr lang="en-US" sz="1400" dirty="0" smtClean="0"/>
              <a:t>  Stripe Depth:2  Stripe Breadth:256 blocks (4.00 MB)</a:t>
            </a:r>
          </a:p>
          <a:p>
            <a:pPr>
              <a:buNone/>
            </a:pPr>
            <a:r>
              <a:rPr lang="en-US" sz="1400" dirty="0" smtClean="0"/>
              <a:t>  </a:t>
            </a:r>
            <a:r>
              <a:rPr lang="en-US" sz="1400" dirty="0" err="1" smtClean="0"/>
              <a:t>Realtime</a:t>
            </a:r>
            <a:r>
              <a:rPr lang="en-US" sz="1400" dirty="0" smtClean="0"/>
              <a:t> limit IO/sec:0 (~0 </a:t>
            </a:r>
            <a:r>
              <a:rPr lang="en-US" sz="1400" dirty="0" err="1" smtClean="0"/>
              <a:t>mb</a:t>
            </a:r>
            <a:r>
              <a:rPr lang="en-US" sz="1400" dirty="0" smtClean="0"/>
              <a:t>/sec) Non-</a:t>
            </a:r>
            <a:r>
              <a:rPr lang="en-US" sz="1400" dirty="0" err="1" smtClean="0"/>
              <a:t>Realtime</a:t>
            </a:r>
            <a:r>
              <a:rPr lang="en-US" sz="1400" dirty="0" smtClean="0"/>
              <a:t> reserve IO/sec:0</a:t>
            </a:r>
          </a:p>
          <a:p>
            <a:pPr>
              <a:buNone/>
            </a:pPr>
            <a:r>
              <a:rPr lang="en-US" sz="1400" dirty="0" smtClean="0"/>
              <a:t>    Committed RTIO/sec:0 Non-RTIO clients:0 Non-RTIO hint IO/sec:0</a:t>
            </a:r>
          </a:p>
          <a:p>
            <a:pPr>
              <a:buNone/>
            </a:pPr>
            <a:r>
              <a:rPr lang="en-US" sz="1400" dirty="0" smtClean="0"/>
              <a:t>  Disk stripes:</a:t>
            </a:r>
          </a:p>
          <a:p>
            <a:pPr>
              <a:buNone/>
            </a:pPr>
            <a:r>
              <a:rPr lang="en-US" sz="1400" dirty="0" smtClean="0"/>
              <a:t>    Primary  Stripe [sg2]  </a:t>
            </a:r>
            <a:r>
              <a:rPr lang="en-US" sz="1400" dirty="0" err="1" smtClean="0"/>
              <a:t>Read:Enabled</a:t>
            </a:r>
            <a:r>
              <a:rPr lang="en-US" sz="1400" dirty="0" smtClean="0"/>
              <a:t>  </a:t>
            </a:r>
            <a:r>
              <a:rPr lang="en-US" sz="1400" dirty="0" err="1" smtClean="0"/>
              <a:t>Write:Enabled</a:t>
            </a:r>
            <a:endParaRPr lang="en-US" sz="1400" dirty="0" smtClean="0"/>
          </a:p>
          <a:p>
            <a:pPr>
              <a:buNone/>
            </a:pPr>
            <a:r>
              <a:rPr lang="en-US" sz="1400" dirty="0" smtClean="0"/>
              <a:t>      Node 0 [snfs1_data3]</a:t>
            </a:r>
          </a:p>
          <a:p>
            <a:pPr>
              <a:buNone/>
            </a:pPr>
            <a:r>
              <a:rPr lang="en-US" sz="1400" dirty="0" smtClean="0"/>
              <a:t>      Node 1 [snfs1_data4]</a:t>
            </a:r>
          </a:p>
          <a:p>
            <a:pPr>
              <a:buNone/>
            </a:pPr>
            <a:endParaRPr lang="en-US" sz="1400" dirty="0"/>
          </a:p>
        </p:txBody>
      </p:sp>
      <p:sp>
        <p:nvSpPr>
          <p:cNvPr id="4" name="Slide Number Placeholder 3"/>
          <p:cNvSpPr>
            <a:spLocks noGrp="1"/>
          </p:cNvSpPr>
          <p:nvPr>
            <p:ph type="sldNum" sz="quarter" idx="10"/>
          </p:nvPr>
        </p:nvSpPr>
        <p:spPr/>
        <p:txBody>
          <a:bodyPr/>
          <a:lstStyle/>
          <a:p>
            <a:pPr>
              <a:defRPr/>
            </a:pPr>
            <a:fld id="{98FD746F-B42B-42EC-8C28-B8623294E143}" type="slidenum">
              <a:rPr lang="en-US" smtClean="0"/>
              <a:pPr>
                <a:defRPr/>
              </a:pPr>
              <a:t>9</a:t>
            </a:fld>
            <a:endParaRPr lang="en-US" sz="1200"/>
          </a:p>
        </p:txBody>
      </p:sp>
    </p:spTree>
  </p:cSld>
  <p:clrMapOvr>
    <a:masterClrMapping/>
  </p:clrMapOvr>
</p:sld>
</file>

<file path=ppt/theme/theme1.xml><?xml version="1.0" encoding="utf-8"?>
<a:theme xmlns:a="http://schemas.openxmlformats.org/drawingml/2006/main" name="Q_2012_43">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Q_2012_43</Template>
  <TotalTime>4210</TotalTime>
  <Words>3451</Words>
  <Application>Microsoft Office PowerPoint</Application>
  <PresentationFormat>On-screen Show (4:3)</PresentationFormat>
  <Paragraphs>452</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Q_2012_43</vt:lpstr>
      <vt:lpstr>PowerPoint Presentation</vt:lpstr>
      <vt:lpstr>Goal </vt:lpstr>
      <vt:lpstr>StorNext in a nutshell</vt:lpstr>
      <vt:lpstr>  Introduction</vt:lpstr>
      <vt:lpstr>Standard way to expand a file system</vt:lpstr>
      <vt:lpstr>GUI Display to Expand File System</vt:lpstr>
      <vt:lpstr>A Successful File System Expansion</vt:lpstr>
      <vt:lpstr>Further Proof of Success – cvadmin command</vt:lpstr>
      <vt:lpstr>Cvadmin command – show long</vt:lpstr>
      <vt:lpstr>Under the hood – GUI source code</vt:lpstr>
      <vt:lpstr>GUI source code – cvupdatefs exit values</vt:lpstr>
      <vt:lpstr>Cvupdatefs trace file output</vt:lpstr>
      <vt:lpstr>SR 3468066 AOL</vt:lpstr>
      <vt:lpstr>Description of Situation</vt:lpstr>
      <vt:lpstr>Situation After Initial Review</vt:lpstr>
      <vt:lpstr>Analysis (1 of 6) – Failure at SG22</vt:lpstr>
      <vt:lpstr>Analysis (2 of 6) – SG not empty error</vt:lpstr>
      <vt:lpstr>Analysis (3 of 6) – Looking at source code</vt:lpstr>
      <vt:lpstr>Analysis (4 of 6) – Finding workaround</vt:lpstr>
      <vt:lpstr>Analysis (5 of 6) – What GUI did</vt:lpstr>
      <vt:lpstr>Analysis (6 of 6) – cvupdatefs -f</vt:lpstr>
      <vt:lpstr>SR 3496042 NOAA</vt:lpstr>
      <vt:lpstr>Description of Situation</vt:lpstr>
      <vt:lpstr>Description of Situation continued</vt:lpstr>
      <vt:lpstr>Debugging to the rescue</vt:lpstr>
      <vt:lpstr>Debugging rules</vt:lpstr>
      <vt:lpstr>Debugging rule #3</vt:lpstr>
      <vt:lpstr>Journal resize</vt:lpstr>
      <vt:lpstr>Journal resize continued - cvfsdb</vt:lpstr>
      <vt:lpstr>Cvfsdb – show journal</vt:lpstr>
      <vt:lpstr>Journal size was being increased</vt:lpstr>
      <vt:lpstr>Debugging rule #4 – do simple steps</vt:lpstr>
      <vt:lpstr>SR 3507346 MICHIGAN STATE</vt:lpstr>
      <vt:lpstr>Description of Situation</vt:lpstr>
      <vt:lpstr>CR 36626 - 1 of 3</vt:lpstr>
      <vt:lpstr>CR 36626 - 2 of 3 - Observations</vt:lpstr>
      <vt:lpstr>CR 36626 - 3 of 3 – Developer comments</vt:lpstr>
      <vt:lpstr>No choice but to use cvupdatefs</vt:lpstr>
      <vt:lpstr>Cvupdatefs to the rescue</vt:lpstr>
      <vt:lpstr>Summary</vt:lpstr>
      <vt:lpstr> Expansion master now you 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StorNext Architecture Overview</dc:title>
  <dc:subject>StorNext</dc:subject>
  <dc:creator>Steve Cole</dc:creator>
  <cp:keywords>StorNext</cp:keywords>
  <dc:description>Template version 3 (20APR10)</dc:description>
  <cp:lastModifiedBy>Alice Palmer</cp:lastModifiedBy>
  <cp:revision>382</cp:revision>
  <dcterms:created xsi:type="dcterms:W3CDTF">2010-06-11T15:56:13Z</dcterms:created>
  <dcterms:modified xsi:type="dcterms:W3CDTF">2015-07-15T21:09:27Z</dcterms:modified>
  <cp:category>Hot topic</cp:category>
</cp:coreProperties>
</file>