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770F8-4FF4-44D9-BE9C-B702BB3AF3D6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2C283-499E-4282-9936-A3BDE4259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6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4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16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9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© 2013 Quantum Corporation. Company Confidential. Forward-looking information is based upon multiple assumptions and uncertainties, does not necessarily represent the company’s outlook and is for planning purposes only.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2E7E0-0284-4AB1-A318-757D542418E6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46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83"/>
          <a:stretch/>
        </p:blipFill>
        <p:spPr>
          <a:xfrm>
            <a:off x="5457825" y="4171950"/>
            <a:ext cx="3686175" cy="1461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</p:spTree>
    <p:extLst>
      <p:ext uri="{BB962C8B-B14F-4D97-AF65-F5344CB8AC3E}">
        <p14:creationId xmlns:p14="http://schemas.microsoft.com/office/powerpoint/2010/main" val="36774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Q-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4249221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134"/>
          <a:stretch/>
        </p:blipFill>
        <p:spPr>
          <a:xfrm>
            <a:off x="4811288" y="2524124"/>
            <a:ext cx="4205022" cy="2762251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9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00" y="1850069"/>
            <a:ext cx="3771900" cy="4964766"/>
          </a:xfrm>
          <a:prstGeom prst="rect">
            <a:avLst/>
          </a:prstGeom>
        </p:spPr>
      </p:pic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ND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6"/>
          <a:stretch/>
        </p:blipFill>
        <p:spPr>
          <a:xfrm>
            <a:off x="4883763" y="4743450"/>
            <a:ext cx="4260238" cy="9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RDX8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2"/>
          <a:stretch/>
        </p:blipFill>
        <p:spPr>
          <a:xfrm>
            <a:off x="5629599" y="3848100"/>
            <a:ext cx="3514401" cy="18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uperLo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70654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29"/>
          <a:stretch/>
        </p:blipFill>
        <p:spPr>
          <a:xfrm>
            <a:off x="5734051" y="3877665"/>
            <a:ext cx="3486150" cy="24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458"/>
          <a:stretch/>
        </p:blipFill>
        <p:spPr>
          <a:xfrm>
            <a:off x="5572123" y="3698012"/>
            <a:ext cx="3638552" cy="210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5"/>
          <a:stretch/>
        </p:blipFill>
        <p:spPr>
          <a:xfrm>
            <a:off x="5229225" y="1502565"/>
            <a:ext cx="3914775" cy="56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40-i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17"/>
          <a:stretch/>
        </p:blipFill>
        <p:spPr>
          <a:xfrm>
            <a:off x="5161167" y="2163599"/>
            <a:ext cx="3982833" cy="39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5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71" y="1020303"/>
            <a:ext cx="2618254" cy="5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i6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52" y="944103"/>
            <a:ext cx="2026091" cy="5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67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9"/>
          <a:stretch/>
        </p:blipFill>
        <p:spPr>
          <a:xfrm>
            <a:off x="5314949" y="1273618"/>
            <a:ext cx="3829051" cy="47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calar Fa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9" y="5562792"/>
            <a:ext cx="6127542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4"/>
          <a:stretch/>
        </p:blipFill>
        <p:spPr>
          <a:xfrm>
            <a:off x="6168101" y="915478"/>
            <a:ext cx="2975899" cy="56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2"/>
          <a:stretch/>
        </p:blipFill>
        <p:spPr>
          <a:xfrm>
            <a:off x="5495511" y="2162175"/>
            <a:ext cx="3648489" cy="40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Lat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844"/>
          <a:stretch/>
        </p:blipFill>
        <p:spPr>
          <a:xfrm>
            <a:off x="6773560" y="944103"/>
            <a:ext cx="1469438" cy="5810250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4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62125"/>
            <a:ext cx="5168746" cy="4082391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AEL Arch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13" y="2219325"/>
            <a:ext cx="4362596" cy="3653766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0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AEL Archives with Sca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07" y="1838325"/>
            <a:ext cx="4666673" cy="4139541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4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Gate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3"/>
          <a:stretch/>
        </p:blipFill>
        <p:spPr>
          <a:xfrm>
            <a:off x="5443330" y="4212853"/>
            <a:ext cx="3700670" cy="1495925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9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M4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21"/>
          <a:stretch/>
        </p:blipFill>
        <p:spPr>
          <a:xfrm>
            <a:off x="5561012" y="2524125"/>
            <a:ext cx="3582988" cy="3079879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8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M6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054"/>
          <a:stretch/>
        </p:blipFill>
        <p:spPr>
          <a:xfrm>
            <a:off x="5561011" y="1313388"/>
            <a:ext cx="3582989" cy="4327303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M440-M6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054"/>
          <a:stretch/>
        </p:blipFill>
        <p:spPr>
          <a:xfrm>
            <a:off x="5672304" y="1447800"/>
            <a:ext cx="3471696" cy="4192891"/>
          </a:xfrm>
          <a:prstGeom prst="rect">
            <a:avLst/>
          </a:prstGeom>
        </p:spPr>
      </p:pic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1"/>
          <a:stretch/>
        </p:blipFill>
        <p:spPr>
          <a:xfrm>
            <a:off x="6684962" y="2724150"/>
            <a:ext cx="2487613" cy="30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68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8"/>
          <a:stretch/>
        </p:blipFill>
        <p:spPr>
          <a:xfrm>
            <a:off x="5457825" y="2538121"/>
            <a:ext cx="3686175" cy="3519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</p:spTree>
    <p:extLst>
      <p:ext uri="{BB962C8B-B14F-4D97-AF65-F5344CB8AC3E}">
        <p14:creationId xmlns:p14="http://schemas.microsoft.com/office/powerpoint/2010/main" val="19425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StorNext Q-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096945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824351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7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4"/>
          <a:stretch/>
        </p:blipFill>
        <p:spPr>
          <a:xfrm>
            <a:off x="4986223" y="3416803"/>
            <a:ext cx="4157778" cy="22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to-Action Slide - Lat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4275138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2971801" y="1"/>
            <a:ext cx="9925049" cy="3916842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2300020"/>
            <a:ext cx="6658840" cy="1609725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6200"/>
              </a:lnSpc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Learn More Headline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804" y="4718649"/>
            <a:ext cx="7976300" cy="1949733"/>
          </a:xfrm>
          <a:prstGeom prst="rect">
            <a:avLst/>
          </a:prstGeom>
        </p:spPr>
        <p:txBody>
          <a:bodyPr anchor="t" anchorCtr="0"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r>
              <a:rPr lang="en-US" dirty="0" smtClean="0">
                <a:solidFill>
                  <a:srgbClr val="666666"/>
                </a:solidFill>
              </a:rPr>
              <a:t>Contact Info xxx-</a:t>
            </a:r>
            <a:r>
              <a:rPr lang="en-US" dirty="0" err="1" smtClean="0">
                <a:solidFill>
                  <a:srgbClr val="666666"/>
                </a:solidFill>
              </a:rPr>
              <a:t>xxxx</a:t>
            </a:r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URL www.xxx.xxxx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Etc…</a:t>
            </a:r>
            <a:endParaRPr lang="en-US" dirty="0" smtClean="0">
              <a:solidFill>
                <a:srgbClr val="00B6F1"/>
              </a:solidFill>
            </a:endParaRP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844"/>
          <a:stretch/>
        </p:blipFill>
        <p:spPr>
          <a:xfrm>
            <a:off x="6773560" y="944103"/>
            <a:ext cx="1469438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2032" r="18584" b="159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-40076"/>
            <a:ext cx="9144000" cy="6903243"/>
          </a:xfrm>
          <a:prstGeom prst="rect">
            <a:avLst/>
          </a:prstGeom>
          <a:gradFill>
            <a:gsLst>
              <a:gs pos="50000">
                <a:schemeClr val="accent6">
                  <a:alpha val="79000"/>
                </a:schemeClr>
              </a:gs>
              <a:gs pos="0">
                <a:schemeClr val="tx1">
                  <a:alpha val="94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71" y="-18131"/>
            <a:ext cx="1806854" cy="10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341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257770"/>
            <a:ext cx="828924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805" y="1264035"/>
            <a:ext cx="8216220" cy="476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4373" y="6461445"/>
            <a:ext cx="8795254" cy="0"/>
          </a:xfrm>
          <a:prstGeom prst="line">
            <a:avLst/>
          </a:prstGeom>
          <a:ln cap="rnd">
            <a:solidFill>
              <a:srgbClr val="0F73C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20070" y="6480368"/>
            <a:ext cx="463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000" kern="1200">
                <a:solidFill>
                  <a:srgbClr val="85E2FF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FE344B9-2513-47F3-95F2-DC2DCFA75C0A}" type="slidenum">
              <a:rPr lang="en-US" smtClean="0">
                <a:solidFill>
                  <a:srgbClr val="85E2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5E2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 bwMode="auto">
          <a:xfrm>
            <a:off x="550385" y="6487310"/>
            <a:ext cx="457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85E2FF"/>
                </a:solidFill>
                <a:ea typeface="ＭＳ Ｐゴシック" charset="-128"/>
              </a:rPr>
              <a:t>Quantum Confidential</a:t>
            </a:r>
          </a:p>
        </p:txBody>
      </p:sp>
      <p:sp>
        <p:nvSpPr>
          <p:cNvPr id="11" name="Rectangle 7"/>
          <p:cNvSpPr>
            <a:spLocks noGrp="1" noChangeArrowheads="1"/>
          </p:cNvSpPr>
          <p:nvPr userDrawn="1"/>
        </p:nvSpPr>
        <p:spPr bwMode="auto">
          <a:xfrm>
            <a:off x="429735" y="6458946"/>
            <a:ext cx="1714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100" dirty="0">
                <a:solidFill>
                  <a:srgbClr val="85E2FF"/>
                </a:solidFill>
                <a:ea typeface="ＭＳ Ｐゴシック" charset="-128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480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er Title Slide -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699242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3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85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80" y="3645425"/>
            <a:ext cx="4954070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8" y="944103"/>
            <a:ext cx="1876378" cy="6073775"/>
          </a:xfrm>
          <a:prstGeom prst="rect">
            <a:avLst/>
          </a:prstGeom>
        </p:spPr>
      </p:pic>
      <p:pic>
        <p:nvPicPr>
          <p:cNvPr id="16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2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Fa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9"/>
          <a:stretch/>
        </p:blipFill>
        <p:spPr>
          <a:xfrm>
            <a:off x="5782700" y="1114425"/>
            <a:ext cx="3361300" cy="4800568"/>
          </a:xfrm>
          <a:prstGeom prst="rect">
            <a:avLst/>
          </a:prstGeom>
        </p:spPr>
      </p:pic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V1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"/>
          <a:stretch/>
        </p:blipFill>
        <p:spPr>
          <a:xfrm>
            <a:off x="5048250" y="1663327"/>
            <a:ext cx="4095750" cy="390879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09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V40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1"/>
          <a:stretch/>
        </p:blipFill>
        <p:spPr>
          <a:xfrm>
            <a:off x="5047803" y="1663327"/>
            <a:ext cx="4103278" cy="390879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DXi V-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5382696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17" y="1714500"/>
            <a:ext cx="3640442" cy="38634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99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r Title Slide - vm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0992"/>
            <a:ext cx="9144000" cy="4857008"/>
          </a:xfrm>
          <a:prstGeom prst="rect">
            <a:avLst/>
          </a:prstGeom>
          <a:gradFill>
            <a:gsLst>
              <a:gs pos="0">
                <a:srgbClr val="B0B9B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286375"/>
          </a:xfrm>
          <a:prstGeom prst="rect">
            <a:avLst/>
          </a:prstGeom>
          <a:gradFill>
            <a:gsLst>
              <a:gs pos="0">
                <a:srgbClr val="0F73C3"/>
              </a:gs>
              <a:gs pos="100000">
                <a:srgbClr val="00B6F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arallelogram 2"/>
          <p:cNvSpPr/>
          <p:nvPr userDrawn="1"/>
        </p:nvSpPr>
        <p:spPr>
          <a:xfrm>
            <a:off x="2971801" y="0"/>
            <a:ext cx="9925049" cy="4843326"/>
          </a:xfrm>
          <a:prstGeom prst="parallelogram">
            <a:avLst>
              <a:gd name="adj" fmla="val 65520"/>
            </a:avLst>
          </a:prstGeom>
          <a:gradFill>
            <a:gsLst>
              <a:gs pos="0">
                <a:srgbClr val="0F73C3"/>
              </a:gs>
              <a:gs pos="100000">
                <a:srgbClr val="00B6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22779" y="3645425"/>
            <a:ext cx="4249221" cy="13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25" y="6546076"/>
            <a:ext cx="347135" cy="244613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>
          <a:xfrm>
            <a:off x="0" y="6822493"/>
            <a:ext cx="9144000" cy="45719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68508" y="5562792"/>
            <a:ext cx="7990487" cy="9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800" baseline="0">
                <a:solidFill>
                  <a:srgbClr val="00B6F1"/>
                </a:solidFill>
              </a:defRPr>
            </a:lvl1pPr>
          </a:lstStyle>
          <a:p>
            <a:pPr lvl="0"/>
            <a:r>
              <a:rPr lang="en-US" dirty="0" smtClean="0"/>
              <a:t>Subtitle/Tagline</a:t>
            </a:r>
            <a:br>
              <a:rPr lang="en-US" dirty="0" smtClean="0"/>
            </a:br>
            <a:r>
              <a:rPr lang="en-US" dirty="0" smtClean="0"/>
              <a:t>will go here</a:t>
            </a:r>
          </a:p>
        </p:txBody>
      </p:sp>
      <p:pic>
        <p:nvPicPr>
          <p:cNvPr id="12" name="Picture 24" descr="QTM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75" y="288925"/>
            <a:ext cx="1416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0470"/>
            <a:ext cx="4438649" cy="2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1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3200" b="1" kern="1200" dirty="0">
          <a:solidFill>
            <a:srgbClr val="0076BB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6BB"/>
          </a:solidFill>
          <a:latin typeface="Arial" charset="0"/>
          <a:ea typeface="ＭＳ Ｐゴシック" charset="-128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SzPct val="75000"/>
        <a:buFont typeface="Wingdings" pitchFamily="2" charset="2"/>
        <a:buChar char="§"/>
        <a:defRPr lang="en-US" sz="24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Arial" charset="0"/>
        <a:buChar char="–"/>
        <a:defRPr lang="en-US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Wingdings" pitchFamily="2" charset="2"/>
        <a:buChar char="§"/>
        <a:defRPr lang="en-US" sz="16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Arial" charset="0"/>
        <a:buChar char="–"/>
        <a:defRPr lang="en-US" sz="16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DB6EC"/>
        </a:buClr>
        <a:buFont typeface="Wingdings" pitchFamily="2" charset="2"/>
        <a:buChar char="§"/>
        <a:defRPr lang="en-US" sz="1600" dirty="0">
          <a:solidFill>
            <a:srgbClr val="666666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</a:t>
            </a:r>
            <a:r>
              <a:rPr lang="en-US" dirty="0" err="1" smtClean="0"/>
              <a:t>StorNext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Facts about StorNext Backup (</a:t>
            </a:r>
            <a:r>
              <a:rPr lang="en-US" dirty="0" err="1" smtClean="0"/>
              <a:t>snbackup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Works…Backup (Part 2)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Store backup files to tape</a:t>
            </a:r>
          </a:p>
          <a:p>
            <a:pPr lvl="1"/>
            <a:r>
              <a:rPr lang="en-US" dirty="0" smtClean="0"/>
              <a:t>Appears as a normal policy store, but with higher priority than standard policy stores (see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/TSM/config/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pri.config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/>
              <a:t>file)</a:t>
            </a:r>
          </a:p>
          <a:p>
            <a:pPr lvl="1"/>
            <a:r>
              <a:rPr lang="en-US" dirty="0" smtClean="0"/>
              <a:t>Backup files in </a:t>
            </a:r>
            <a:r>
              <a:rPr lang="en-US" i="1" dirty="0">
                <a:solidFill>
                  <a:schemeClr val="tx2"/>
                </a:solidFill>
              </a:rPr>
              <a:t>&lt;managed fs mount point&gt;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/.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ADIC_INTERNAL_BACKUP</a:t>
            </a:r>
            <a:r>
              <a:rPr lang="en-US" dirty="0"/>
              <a:t> </a:t>
            </a:r>
            <a:r>
              <a:rPr lang="en-US" dirty="0" err="1" smtClean="0"/>
              <a:t>dir</a:t>
            </a:r>
            <a:r>
              <a:rPr lang="en-US" dirty="0" smtClean="0"/>
              <a:t> become store candidates</a:t>
            </a:r>
          </a:p>
          <a:p>
            <a:pPr lvl="1"/>
            <a:r>
              <a:rPr lang="en-US" dirty="0" smtClean="0"/>
              <a:t>Files are stored according to the policy attributes</a:t>
            </a:r>
          </a:p>
          <a:p>
            <a:pPr lvl="1"/>
            <a:r>
              <a:rPr lang="en-US" dirty="0" smtClean="0"/>
              <a:t>When all copies are made, the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/TSM/internal/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status_dir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snbackup_manifest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/>
              <a:t>file is updated (as well as 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device_manifest</a:t>
            </a:r>
            <a:r>
              <a:rPr lang="en-US" dirty="0" smtClean="0"/>
              <a:t> and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snwas_manifest</a:t>
            </a:r>
            <a:r>
              <a:rPr lang="en-US" dirty="0" smtClean="0"/>
              <a:t> if applicable)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1952625" cy="29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0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2884236"/>
            <a:ext cx="914399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dirty="0" smtClean="0">
                <a:solidFill>
                  <a:srgbClr val="00B6F1"/>
                </a:solidFill>
              </a:rPr>
              <a:t>THANK YOU</a:t>
            </a:r>
            <a:endParaRPr lang="en-US" sz="7200" dirty="0">
              <a:solidFill>
                <a:srgbClr val="00B6F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5825" y="6300788"/>
            <a:ext cx="73104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© </a:t>
            </a:r>
            <a:r>
              <a:rPr lang="en-US" sz="800" kern="0" dirty="0" smtClean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2013 </a:t>
            </a: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Quantum Corporation. </a:t>
            </a:r>
            <a:r>
              <a:rPr lang="en-US" sz="800" kern="0" dirty="0" smtClean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Forward-looking </a:t>
            </a: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information is based upon multiple assumptions and uncertainties,</a:t>
            </a:r>
            <a:b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</a:b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does not necessarily represent the company’s outlook and is for planning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1225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StorNext Backup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95805" y="1264034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How is it run?</a:t>
            </a:r>
          </a:p>
          <a:p>
            <a:pPr lvl="1"/>
            <a:r>
              <a:rPr lang="en-US" dirty="0" smtClean="0"/>
              <a:t>Scheduled feature</a:t>
            </a:r>
          </a:p>
          <a:p>
            <a:pPr lvl="2"/>
            <a:r>
              <a:rPr lang="en-US" dirty="0" smtClean="0"/>
              <a:t>GUI - </a:t>
            </a:r>
            <a:r>
              <a:rPr lang="en-US" b="1" dirty="0"/>
              <a:t>Tools&gt; Storage Manager &gt; </a:t>
            </a:r>
            <a:r>
              <a:rPr lang="en-US" b="1" dirty="0" smtClean="0"/>
              <a:t>Scheduler</a:t>
            </a:r>
          </a:p>
          <a:p>
            <a:pPr lvl="3"/>
            <a:r>
              <a:rPr lang="en-US" dirty="0" smtClean="0"/>
              <a:t>“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f_backup_default</a:t>
            </a:r>
            <a:r>
              <a:rPr lang="en-US" dirty="0" smtClean="0"/>
              <a:t>” (or other name) – full backup</a:t>
            </a:r>
          </a:p>
          <a:p>
            <a:pPr lvl="3"/>
            <a:r>
              <a:rPr lang="en-US" dirty="0" smtClean="0"/>
              <a:t>“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p_backup_default</a:t>
            </a:r>
            <a:r>
              <a:rPr lang="en-US" dirty="0" smtClean="0"/>
              <a:t>” (or other name) – partial backup</a:t>
            </a:r>
          </a:p>
          <a:p>
            <a:pPr lvl="2"/>
            <a:r>
              <a:rPr lang="en-US" dirty="0" smtClean="0"/>
              <a:t>CLI –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fsschedule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fsschedlock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Manually</a:t>
            </a:r>
          </a:p>
          <a:p>
            <a:pPr lvl="2"/>
            <a:r>
              <a:rPr lang="en-US" dirty="0" smtClean="0"/>
              <a:t>GUI - </a:t>
            </a:r>
            <a:r>
              <a:rPr lang="en-US" b="1" dirty="0"/>
              <a:t>Service&gt; System </a:t>
            </a:r>
            <a:r>
              <a:rPr lang="en-US" b="1" dirty="0" smtClean="0"/>
              <a:t>Backup</a:t>
            </a:r>
            <a:r>
              <a:rPr lang="en-US" dirty="0" smtClean="0"/>
              <a:t> – full or partial</a:t>
            </a:r>
          </a:p>
          <a:p>
            <a:pPr lvl="2"/>
            <a:r>
              <a:rPr lang="en-US" dirty="0" smtClean="0"/>
              <a:t>CLI –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snbackup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3"/>
            <a:r>
              <a:rPr lang="en-US" dirty="0" smtClean="0"/>
              <a:t>Full – no options</a:t>
            </a:r>
          </a:p>
          <a:p>
            <a:pPr lvl="3"/>
            <a:r>
              <a:rPr lang="en-US" dirty="0" smtClean="0"/>
              <a:t>Partial – “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-p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What does it back up?</a:t>
            </a:r>
          </a:p>
          <a:p>
            <a:pPr lvl="1"/>
            <a:r>
              <a:rPr lang="en-US" dirty="0" smtClean="0"/>
              <a:t>SNSM/SNFS Configuration files</a:t>
            </a:r>
          </a:p>
          <a:p>
            <a:pPr lvl="1"/>
            <a:r>
              <a:rPr lang="en-US" dirty="0" smtClean="0"/>
              <a:t>Database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set of per-file system </a:t>
            </a:r>
            <a:r>
              <a:rPr lang="en-US" dirty="0" err="1" smtClean="0"/>
              <a:t>metadumps</a:t>
            </a:r>
            <a:r>
              <a:rPr lang="en-US" dirty="0" smtClean="0"/>
              <a:t> (</a:t>
            </a:r>
            <a:r>
              <a:rPr lang="en-US" b="1" i="1" dirty="0" smtClean="0"/>
              <a:t>managed</a:t>
            </a:r>
            <a:r>
              <a:rPr lang="en-US" dirty="0" smtClean="0"/>
              <a:t> file systems only)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447800" cy="13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4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StorNext Backup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95805" y="1264034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Policy driven</a:t>
            </a:r>
          </a:p>
          <a:p>
            <a:pPr lvl="1"/>
            <a:r>
              <a:rPr lang="en-US" dirty="0" smtClean="0"/>
              <a:t>SNSM – “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adic_backup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Automatically created upon creation of a relation point in a managed file system (but only in the GUI)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</a:rPr>
              <a:t>NOTE:</a:t>
            </a:r>
            <a:r>
              <a:rPr lang="en-US" dirty="0" smtClean="0">
                <a:solidFill>
                  <a:srgbClr val="FF0000"/>
                </a:solidFill>
              </a:rPr>
              <a:t>  If relation point(s) are added via the CLI (</a:t>
            </a:r>
            <a:r>
              <a:rPr lang="en-US" b="1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fsaddrelation</a:t>
            </a:r>
            <a:r>
              <a:rPr lang="en-US" dirty="0" smtClean="0">
                <a:solidFill>
                  <a:srgbClr val="FF0000"/>
                </a:solidFill>
              </a:rPr>
              <a:t>) and </a:t>
            </a:r>
            <a:r>
              <a:rPr lang="en-US" b="1" dirty="0" smtClean="0">
                <a:solidFill>
                  <a:srgbClr val="FF0000"/>
                </a:solidFill>
              </a:rPr>
              <a:t>NEVER</a:t>
            </a:r>
            <a:r>
              <a:rPr lang="en-US" dirty="0" smtClean="0">
                <a:solidFill>
                  <a:srgbClr val="FF0000"/>
                </a:solidFill>
              </a:rPr>
              <a:t> via the GUI, this policy does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 get created.</a:t>
            </a:r>
          </a:p>
          <a:p>
            <a:pPr lvl="2"/>
            <a:r>
              <a:rPr lang="en-US" dirty="0" smtClean="0"/>
              <a:t>Standard store policy – steering should be set according to customer requirements</a:t>
            </a:r>
          </a:p>
          <a:p>
            <a:pPr lvl="1"/>
            <a:r>
              <a:rPr lang="en-US" dirty="0" err="1" smtClean="0"/>
              <a:t>Lattus</a:t>
            </a:r>
            <a:r>
              <a:rPr lang="en-US" dirty="0" smtClean="0"/>
              <a:t> – “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snpolicy_backup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Not automatically created – creation is part of the “Configure Backup” procedure in the A10 Install Guide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69" y="4648200"/>
            <a:ext cx="1951831" cy="13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6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StorNext Backup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16220" cy="5638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Where are backups recorded?</a:t>
            </a:r>
          </a:p>
          <a:p>
            <a:pPr lvl="1"/>
            <a:r>
              <a:rPr lang="en-US" dirty="0"/>
              <a:t>Generates a manifest file </a:t>
            </a:r>
            <a:r>
              <a:rPr lang="en-US" dirty="0" smtClean="0"/>
              <a:t>– “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snbackup_manifest</a:t>
            </a:r>
            <a:r>
              <a:rPr lang="en-US" dirty="0" smtClean="0"/>
              <a:t>”</a:t>
            </a:r>
            <a:endParaRPr lang="en-US" dirty="0"/>
          </a:p>
          <a:p>
            <a:pPr lvl="2"/>
            <a:r>
              <a:rPr lang="en-US" dirty="0" smtClean="0"/>
              <a:t>Used </a:t>
            </a:r>
            <a:r>
              <a:rPr lang="en-US" dirty="0"/>
              <a:t>by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snrestore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 smtClean="0"/>
              <a:t>Created in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/TSM/internal/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status_dir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 smtClean="0"/>
              <a:t>Redundant copy in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/MySQL</a:t>
            </a:r>
          </a:p>
          <a:p>
            <a:pPr marL="457200" lvl="1" indent="0">
              <a:buNone/>
            </a:pPr>
            <a:r>
              <a:rPr lang="en-US" b="1" dirty="0" smtClean="0"/>
              <a:t>Example entry:</a:t>
            </a:r>
          </a:p>
          <a:p>
            <a:pPr marL="457200" lvl="1" indent="0"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100,1405310400,conf,000059,1,5,0,0,1012869,1,277906376598</a:t>
            </a:r>
          </a:p>
          <a:p>
            <a:pPr marL="457200" lvl="1" indent="0"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100,1405310400,db,000059,1,5,0,0,1012870,1,277906376598</a:t>
            </a:r>
          </a:p>
          <a:p>
            <a:pPr marL="457200" lvl="1" indent="0">
              <a:buNone/>
            </a:pPr>
            <a:r>
              <a:rPr lang="en-US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100,1405310400,meta.managedfs,000059,1,5,0,0,1012871,1,277906376598</a:t>
            </a:r>
          </a:p>
          <a:p>
            <a:pPr marL="457200" lvl="1" indent="0">
              <a:buNone/>
            </a:pPr>
            <a:endParaRPr lang="en-US" sz="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 smtClean="0"/>
              <a:t>Viewable in the GUI - </a:t>
            </a:r>
            <a:r>
              <a:rPr lang="en-US" b="1" dirty="0"/>
              <a:t>Service&gt; System </a:t>
            </a:r>
            <a:r>
              <a:rPr lang="en-US" b="1" dirty="0" smtClean="0"/>
              <a:t>Backup</a:t>
            </a:r>
          </a:p>
          <a:p>
            <a:pPr marL="914400" lvl="2" indent="0">
              <a:buNone/>
            </a:pPr>
            <a:endParaRPr lang="en-US" b="1" dirty="0"/>
          </a:p>
          <a:p>
            <a:pPr lvl="2"/>
            <a:endParaRPr lang="en-US" sz="12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If </a:t>
            </a:r>
            <a:r>
              <a:rPr lang="en-US" dirty="0" err="1" smtClean="0"/>
              <a:t>Lattus</a:t>
            </a:r>
            <a:r>
              <a:rPr lang="en-US" dirty="0" smtClean="0"/>
              <a:t> or </a:t>
            </a:r>
            <a:r>
              <a:rPr lang="en-US" dirty="0" err="1" smtClean="0"/>
              <a:t>Sdisk</a:t>
            </a:r>
            <a:r>
              <a:rPr lang="en-US" dirty="0" smtClean="0"/>
              <a:t> is used for backup, a “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device_manifest</a:t>
            </a:r>
            <a:r>
              <a:rPr lang="en-US" dirty="0" smtClean="0"/>
              <a:t>” file is created</a:t>
            </a:r>
          </a:p>
          <a:p>
            <a:pPr lvl="2"/>
            <a:r>
              <a:rPr lang="en-US" dirty="0" smtClean="0"/>
              <a:t>For </a:t>
            </a:r>
            <a:r>
              <a:rPr lang="en-US" dirty="0" err="1" smtClean="0"/>
              <a:t>Lattus</a:t>
            </a:r>
            <a:r>
              <a:rPr lang="en-US" dirty="0" smtClean="0"/>
              <a:t> media, a “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snwas_manifest</a:t>
            </a:r>
            <a:r>
              <a:rPr lang="en-US" dirty="0" smtClean="0"/>
              <a:t>” file is also created for mapping to </a:t>
            </a:r>
            <a:r>
              <a:rPr lang="en-US" dirty="0" err="1" smtClean="0"/>
              <a:t>Lattus</a:t>
            </a:r>
            <a:r>
              <a:rPr lang="en-US" dirty="0" smtClean="0"/>
              <a:t> </a:t>
            </a:r>
            <a:r>
              <a:rPr lang="en-US" dirty="0" err="1" smtClean="0"/>
              <a:t>ObID’s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7753350" cy="1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19200"/>
            <a:ext cx="914400" cy="155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6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– StorNext Backup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95805" y="1264034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Configuration components</a:t>
            </a:r>
          </a:p>
          <a:p>
            <a:pPr lvl="1"/>
            <a:r>
              <a:rPr lang="en-US" dirty="0" smtClean="0"/>
              <a:t>“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adic_backup</a:t>
            </a:r>
            <a:r>
              <a:rPr lang="en-US" dirty="0" smtClean="0"/>
              <a:t>” policy – ensure…</a:t>
            </a:r>
          </a:p>
          <a:p>
            <a:pPr lvl="2"/>
            <a:r>
              <a:rPr lang="en-US" dirty="0" smtClean="0"/>
              <a:t>Default media type and drive pool are correct</a:t>
            </a:r>
          </a:p>
          <a:p>
            <a:pPr lvl="2"/>
            <a:r>
              <a:rPr lang="en-US" dirty="0" smtClean="0"/>
              <a:t>Media type and location steering are correct (</a:t>
            </a:r>
            <a:r>
              <a:rPr lang="en-US" b="1" dirty="0" smtClean="0"/>
              <a:t>Steering</a:t>
            </a:r>
            <a:r>
              <a:rPr lang="en-US" dirty="0" smtClean="0"/>
              <a:t> tab)</a:t>
            </a:r>
          </a:p>
          <a:p>
            <a:pPr lvl="2"/>
            <a:r>
              <a:rPr lang="en-US" dirty="0" smtClean="0"/>
              <a:t>“Store Files Automatically” checked (</a:t>
            </a:r>
            <a:r>
              <a:rPr lang="en-US" b="1" dirty="0" smtClean="0"/>
              <a:t>Schedule</a:t>
            </a:r>
            <a:r>
              <a:rPr lang="en-US" dirty="0" smtClean="0"/>
              <a:t> tab)</a:t>
            </a:r>
          </a:p>
          <a:p>
            <a:pPr lvl="2"/>
            <a:r>
              <a:rPr lang="en-US" dirty="0" smtClean="0"/>
              <a:t>Associated Directory for backup files is correct</a:t>
            </a:r>
          </a:p>
          <a:p>
            <a:pPr lvl="3"/>
            <a:r>
              <a:rPr lang="en-US" dirty="0" smtClean="0"/>
              <a:t>GUI - </a:t>
            </a:r>
            <a:r>
              <a:rPr lang="en-US" b="1" dirty="0"/>
              <a:t>Configuration&gt; Storage Manager Policies &gt; _</a:t>
            </a:r>
            <a:r>
              <a:rPr lang="en-US" b="1" dirty="0" err="1" smtClean="0"/>
              <a:t>adic_backup</a:t>
            </a:r>
            <a:endParaRPr lang="en-US" b="1" dirty="0" smtClean="0"/>
          </a:p>
          <a:p>
            <a:pPr lvl="4"/>
            <a:r>
              <a:rPr lang="en-US" b="1" dirty="0" smtClean="0"/>
              <a:t>Associated Directories </a:t>
            </a:r>
            <a:r>
              <a:rPr lang="en-US" dirty="0" smtClean="0"/>
              <a:t>tab</a:t>
            </a:r>
            <a:r>
              <a:rPr lang="en-US" dirty="0"/>
              <a:t> </a:t>
            </a:r>
            <a:r>
              <a:rPr lang="en-US" dirty="0" smtClean="0"/>
              <a:t>- Should show:</a:t>
            </a:r>
          </a:p>
          <a:p>
            <a:pPr marL="1828800" lvl="4" indent="0">
              <a:buNone/>
            </a:pPr>
            <a:r>
              <a:rPr lang="en-US" i="1" dirty="0" smtClean="0">
                <a:solidFill>
                  <a:schemeClr val="tx2"/>
                </a:solidFill>
              </a:rPr>
              <a:t>&lt;managed fs mount point&gt;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/.ADIC_INTERNAL_BACKUP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/TSM/config/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fs_sysparm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/>
              <a:t>file – contains…</a:t>
            </a:r>
          </a:p>
          <a:p>
            <a:pPr marL="914400" lvl="2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BACKUPFS=</a:t>
            </a:r>
            <a:r>
              <a:rPr lang="en-US" i="1" dirty="0">
                <a:solidFill>
                  <a:schemeClr val="tx2"/>
                </a:solidFill>
              </a:rPr>
              <a:t>&lt;managed fs mount point&gt;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76800"/>
            <a:ext cx="2286000" cy="181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Works…Staging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Ensure all necessary components in place</a:t>
            </a:r>
          </a:p>
          <a:p>
            <a:pPr lvl="1"/>
            <a:r>
              <a:rPr lang="en-US" dirty="0" smtClean="0"/>
              <a:t>Running as “root”</a:t>
            </a:r>
          </a:p>
          <a:p>
            <a:pPr lvl="1"/>
            <a:r>
              <a:rPr lang="en-US" dirty="0" smtClean="0"/>
              <a:t>Connect to </a:t>
            </a:r>
            <a:r>
              <a:rPr lang="en-US" dirty="0" err="1" smtClean="0"/>
              <a:t>db</a:t>
            </a:r>
            <a:endParaRPr lang="en-US" dirty="0" smtClean="0"/>
          </a:p>
          <a:p>
            <a:pPr lvl="1"/>
            <a:r>
              <a:rPr lang="en-US" dirty="0" smtClean="0"/>
              <a:t>Get current backup info (based on last good backup)</a:t>
            </a:r>
          </a:p>
          <a:p>
            <a:pPr lvl="1"/>
            <a:r>
              <a:rPr lang="en-US" dirty="0" smtClean="0"/>
              <a:t>TSM running</a:t>
            </a:r>
          </a:p>
          <a:p>
            <a:pPr lvl="1"/>
            <a:r>
              <a:rPr lang="en-US" dirty="0" smtClean="0"/>
              <a:t>Managed FS verified</a:t>
            </a:r>
          </a:p>
          <a:p>
            <a:pPr lvl="1"/>
            <a:r>
              <a:rPr lang="en-US" dirty="0" smtClean="0"/>
              <a:t>.ADIC_INTERNAL_BACKUP </a:t>
            </a:r>
            <a:r>
              <a:rPr lang="en-US" dirty="0" err="1" smtClean="0"/>
              <a:t>dir</a:t>
            </a:r>
            <a:r>
              <a:rPr lang="en-US" dirty="0" smtClean="0"/>
              <a:t> available</a:t>
            </a:r>
          </a:p>
          <a:p>
            <a:r>
              <a:rPr lang="en-US" dirty="0" smtClean="0"/>
              <a:t>Stage temp environment</a:t>
            </a:r>
          </a:p>
          <a:p>
            <a:pPr lvl="1"/>
            <a:r>
              <a:rPr lang="en-US" dirty="0" smtClean="0"/>
              <a:t>Create temp </a:t>
            </a:r>
            <a:r>
              <a:rPr lang="en-US" dirty="0" err="1" smtClean="0"/>
              <a:t>dir</a:t>
            </a:r>
            <a:r>
              <a:rPr lang="en-US" dirty="0" smtClean="0"/>
              <a:t> - </a:t>
            </a:r>
            <a:r>
              <a:rPr lang="en-US" i="1" dirty="0">
                <a:solidFill>
                  <a:schemeClr val="tx2"/>
                </a:solidFill>
              </a:rPr>
              <a:t>&lt;managed fs mount point</a:t>
            </a:r>
            <a:r>
              <a:rPr lang="en-US" i="1" dirty="0" smtClean="0">
                <a:solidFill>
                  <a:schemeClr val="tx2"/>
                </a:solidFill>
              </a:rPr>
              <a:t>&gt;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/.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SM_backup</a:t>
            </a:r>
            <a:endParaRPr lang="en-US" dirty="0" smtClean="0"/>
          </a:p>
          <a:p>
            <a:pPr lvl="2"/>
            <a:r>
              <a:rPr lang="en-US" dirty="0" smtClean="0"/>
              <a:t>Used for temp holding of files throughout backup process</a:t>
            </a:r>
          </a:p>
          <a:p>
            <a:r>
              <a:rPr lang="en-US" dirty="0" smtClean="0"/>
              <a:t>Check for previously failed backups and sequencing issues</a:t>
            </a:r>
          </a:p>
          <a:p>
            <a:r>
              <a:rPr lang="en-US" dirty="0" smtClean="0"/>
              <a:t>Verify any “override” parameters</a:t>
            </a:r>
          </a:p>
          <a:p>
            <a:pPr marL="0" indent="0">
              <a:buNone/>
            </a:pPr>
            <a:r>
              <a:rPr lang="en-US" b="1" i="1" dirty="0" smtClean="0"/>
              <a:t>If all good, we start the actual backup process…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158362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4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Works…Backup (Part 1)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Package all config files – FS, TSM, MSM, </a:t>
            </a:r>
            <a:r>
              <a:rPr lang="en-US" dirty="0" err="1" smtClean="0"/>
              <a:t>db</a:t>
            </a:r>
            <a:r>
              <a:rPr lang="en-US" dirty="0" smtClean="0"/>
              <a:t>, etc.</a:t>
            </a:r>
          </a:p>
          <a:p>
            <a:pPr lvl="1"/>
            <a:r>
              <a:rPr lang="en-US" dirty="0" smtClean="0"/>
              <a:t>Uses “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filelist</a:t>
            </a:r>
            <a:r>
              <a:rPr lang="en-US" dirty="0" smtClean="0"/>
              <a:t>” files in each of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i="1" dirty="0" smtClean="0">
                <a:solidFill>
                  <a:schemeClr val="tx2"/>
                </a:solidFill>
              </a:rPr>
              <a:t>&lt;component</a:t>
            </a:r>
            <a:r>
              <a:rPr lang="en-US" b="1" i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/config</a:t>
            </a:r>
            <a:r>
              <a:rPr lang="en-US" dirty="0" smtClean="0"/>
              <a:t> </a:t>
            </a:r>
            <a:r>
              <a:rPr lang="en-US" dirty="0" err="1" smtClean="0"/>
              <a:t>dirs</a:t>
            </a:r>
            <a:endParaRPr lang="en-US" dirty="0" smtClean="0"/>
          </a:p>
          <a:p>
            <a:pPr lvl="1"/>
            <a:r>
              <a:rPr lang="en-US" dirty="0" smtClean="0"/>
              <a:t>Also gets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r>
              <a:rPr lang="en-US" dirty="0" smtClean="0"/>
              <a:t>(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snbkp</a:t>
            </a:r>
            <a:r>
              <a:rPr lang="en-US" dirty="0" smtClean="0"/>
              <a:t>) and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/spool/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cron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tdlm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smtClean="0"/>
              <a:t>Package database files</a:t>
            </a:r>
          </a:p>
          <a:p>
            <a:pPr lvl="1"/>
            <a:r>
              <a:rPr lang="en-US" dirty="0" smtClean="0"/>
              <a:t>Creates MySQL (or Linter for pre-4.3.x) database dump</a:t>
            </a:r>
          </a:p>
          <a:p>
            <a:pPr lvl="2"/>
            <a:r>
              <a:rPr lang="en-US" dirty="0" smtClean="0"/>
              <a:t>Uses “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mysqlbackup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Package metadata files</a:t>
            </a:r>
          </a:p>
          <a:p>
            <a:pPr lvl="1"/>
            <a:r>
              <a:rPr lang="en-US" dirty="0" smtClean="0"/>
              <a:t>Different between SN 4.x and 5.x</a:t>
            </a:r>
          </a:p>
          <a:p>
            <a:pPr lvl="1"/>
            <a:r>
              <a:rPr lang="en-US" dirty="0" smtClean="0"/>
              <a:t>Very quick in 5.x due to no </a:t>
            </a:r>
            <a:r>
              <a:rPr lang="en-US" dirty="0" err="1" smtClean="0"/>
              <a:t>snmetadump</a:t>
            </a:r>
            <a:endParaRPr lang="en-US" dirty="0" smtClean="0"/>
          </a:p>
          <a:p>
            <a:pPr lvl="1"/>
            <a:r>
              <a:rPr lang="en-US" dirty="0" smtClean="0"/>
              <a:t>Most complicated part (4.x) - most likely area in packaging process to fail</a:t>
            </a:r>
          </a:p>
          <a:p>
            <a:pPr lvl="1"/>
            <a:r>
              <a:rPr lang="en-US" dirty="0" smtClean="0"/>
              <a:t>Can take a VERY long time depending on size of restore journals (4.x)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0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638800"/>
            <a:ext cx="762000" cy="76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0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Works…Backup (Part 1…cont.)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Packaging Metadata – </a:t>
            </a:r>
            <a:r>
              <a:rPr lang="en-US" b="1" u="sng" dirty="0" smtClean="0"/>
              <a:t>4.x</a:t>
            </a:r>
          </a:p>
          <a:p>
            <a:pPr lvl="1"/>
            <a:r>
              <a:rPr lang="en-US" dirty="0" err="1" smtClean="0"/>
              <a:t>Metadump</a:t>
            </a:r>
            <a:r>
              <a:rPr lang="en-US" dirty="0" smtClean="0"/>
              <a:t> of each managed FS stored in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/database/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metadumps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US" sz="800" dirty="0" smtClean="0"/>
          </a:p>
          <a:p>
            <a:pPr marL="457200" lvl="1" indent="0">
              <a:buNone/>
            </a:pPr>
            <a:r>
              <a:rPr lang="en-US" dirty="0" smtClean="0"/>
              <a:t>EX</a:t>
            </a:r>
            <a:r>
              <a:rPr lang="en-US" dirty="0"/>
              <a:t>: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/database/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metadumps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metadump.managedfs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US" sz="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smtClean="0"/>
              <a:t>Same </a:t>
            </a:r>
            <a:r>
              <a:rPr lang="en-US" dirty="0" err="1" smtClean="0"/>
              <a:t>dir</a:t>
            </a:r>
            <a:r>
              <a:rPr lang="en-US" dirty="0" smtClean="0"/>
              <a:t> also stores restore journals</a:t>
            </a:r>
          </a:p>
          <a:p>
            <a:pPr marL="457200" lvl="1" indent="0">
              <a:buNone/>
            </a:pPr>
            <a:endParaRPr lang="en-US" sz="800" dirty="0" smtClean="0"/>
          </a:p>
          <a:p>
            <a:pPr marL="457200" lvl="1" indent="0">
              <a:buNone/>
            </a:pPr>
            <a:r>
              <a:rPr lang="en-US" dirty="0" smtClean="0"/>
              <a:t>EX</a:t>
            </a:r>
            <a:r>
              <a:rPr lang="en-US" dirty="0"/>
              <a:t>: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adic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/database/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metadumps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/restore_journal-managedfs.000900</a:t>
            </a:r>
          </a:p>
          <a:p>
            <a:pPr marL="457200" lvl="1" indent="0">
              <a:buNone/>
            </a:pPr>
            <a:endParaRPr lang="en-US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smtClean="0"/>
              <a:t>Process looks for any incomplete restore journals and applies them to the </a:t>
            </a:r>
            <a:r>
              <a:rPr lang="en-US" dirty="0" err="1" smtClean="0"/>
              <a:t>metadump</a:t>
            </a:r>
            <a:r>
              <a:rPr lang="en-US" dirty="0" smtClean="0"/>
              <a:t> –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snmetadump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-a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ANYTHING out of sequence – restore journal (rare) or journal entry (not so rare) – will kill the backup.  </a:t>
            </a:r>
            <a:r>
              <a:rPr lang="en-US" b="1" i="1" u="sng" dirty="0" smtClean="0">
                <a:solidFill>
                  <a:srgbClr val="FF0000"/>
                </a:solidFill>
              </a:rPr>
              <a:t>RESULT:  New </a:t>
            </a:r>
            <a:r>
              <a:rPr lang="en-US" b="1" i="1" u="sng" dirty="0" err="1" smtClean="0">
                <a:solidFill>
                  <a:srgbClr val="FF0000"/>
                </a:solidFill>
              </a:rPr>
              <a:t>metadump</a:t>
            </a:r>
            <a:endParaRPr lang="en-US" b="1" i="1" u="sng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Longest and most probable point in “part 1” of the </a:t>
            </a:r>
            <a:r>
              <a:rPr lang="en-US" dirty="0" err="1" smtClean="0"/>
              <a:t>snbackup</a:t>
            </a:r>
            <a:r>
              <a:rPr lang="en-US" dirty="0" smtClean="0"/>
              <a:t> process to fail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"/>
            <a:ext cx="86960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22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Works…Backup (Part 1…cont.)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16220" cy="49843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Packaging Metadata – </a:t>
            </a:r>
            <a:r>
              <a:rPr lang="en-US" b="1" u="sng" dirty="0" smtClean="0"/>
              <a:t>5.x</a:t>
            </a:r>
          </a:p>
          <a:p>
            <a:pPr lvl="1"/>
            <a:r>
              <a:rPr lang="en-US" dirty="0" smtClean="0"/>
              <a:t>Much simpler – no restore journals or </a:t>
            </a:r>
            <a:r>
              <a:rPr lang="en-US" dirty="0" err="1" smtClean="0"/>
              <a:t>snmetadump</a:t>
            </a:r>
            <a:r>
              <a:rPr lang="en-US" dirty="0" smtClean="0"/>
              <a:t> to run</a:t>
            </a:r>
          </a:p>
          <a:p>
            <a:pPr lvl="1"/>
            <a:r>
              <a:rPr lang="en-US" dirty="0" err="1" smtClean="0"/>
              <a:t>Metadump</a:t>
            </a:r>
            <a:r>
              <a:rPr lang="en-US" dirty="0" smtClean="0"/>
              <a:t> is more of a “live” file in that it is constantly updated</a:t>
            </a:r>
          </a:p>
          <a:p>
            <a:pPr lvl="1"/>
            <a:r>
              <a:rPr lang="en-US" dirty="0" smtClean="0"/>
              <a:t>Thus, when packaging the </a:t>
            </a:r>
            <a:r>
              <a:rPr lang="en-US" dirty="0" err="1" smtClean="0"/>
              <a:t>metadumps</a:t>
            </a:r>
            <a:r>
              <a:rPr lang="en-US" dirty="0" smtClean="0"/>
              <a:t>, they are already up to date</a:t>
            </a:r>
          </a:p>
          <a:p>
            <a:pPr lvl="1"/>
            <a:r>
              <a:rPr lang="en-US" dirty="0" smtClean="0"/>
              <a:t>Makes the backup process MUCH shorter and sure to succeed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1981200" cy="195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6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 Slide">
  <a:themeElements>
    <a:clrScheme name="Custom 10">
      <a:dk1>
        <a:sysClr val="windowText" lastClr="000000"/>
      </a:dk1>
      <a:lt1>
        <a:sysClr val="window" lastClr="FFFFFF"/>
      </a:lt1>
      <a:dk2>
        <a:srgbClr val="006AD6"/>
      </a:dk2>
      <a:lt2>
        <a:srgbClr val="FFBA00"/>
      </a:lt2>
      <a:accent1>
        <a:srgbClr val="F47F16"/>
      </a:accent1>
      <a:accent2>
        <a:srgbClr val="7FAD49"/>
      </a:accent2>
      <a:accent3>
        <a:srgbClr val="41A2EF"/>
      </a:accent3>
      <a:accent4>
        <a:srgbClr val="969697"/>
      </a:accent4>
      <a:accent5>
        <a:srgbClr val="666666"/>
      </a:accent5>
      <a:accent6>
        <a:srgbClr val="002878"/>
      </a:accent6>
      <a:hlink>
        <a:srgbClr val="00B6F1"/>
      </a:hlink>
      <a:folHlink>
        <a:srgbClr val="00B6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1127</Words>
  <Application>Microsoft Office PowerPoint</Application>
  <PresentationFormat>On-screen Show (4:3)</PresentationFormat>
  <Paragraphs>137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Content Slide</vt:lpstr>
      <vt:lpstr>Quantum StorNext</vt:lpstr>
      <vt:lpstr>The Basics – StorNext Backup</vt:lpstr>
      <vt:lpstr>The Basics – StorNext Backup</vt:lpstr>
      <vt:lpstr>The Basics – StorNext Backup</vt:lpstr>
      <vt:lpstr>The Basics – StorNext Backup</vt:lpstr>
      <vt:lpstr>How it Works…Staging</vt:lpstr>
      <vt:lpstr>How it Works…Backup (Part 1)</vt:lpstr>
      <vt:lpstr>How it Works…Backup (Part 1…cont.)</vt:lpstr>
      <vt:lpstr>How it Works…Backup (Part 1…cont.)</vt:lpstr>
      <vt:lpstr>How it Works…Backup (Part 2)</vt:lpstr>
      <vt:lpstr>Demo</vt:lpstr>
      <vt:lpstr>PowerPoint Presentation</vt:lpstr>
    </vt:vector>
  </TitlesOfParts>
  <Company>Quantum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StorNext</dc:title>
  <dc:creator>KPoole</dc:creator>
  <cp:lastModifiedBy>KPoole</cp:lastModifiedBy>
  <cp:revision>23</cp:revision>
  <dcterms:created xsi:type="dcterms:W3CDTF">2014-07-16T15:23:49Z</dcterms:created>
  <dcterms:modified xsi:type="dcterms:W3CDTF">2014-09-04T19:57:37Z</dcterms:modified>
</cp:coreProperties>
</file>