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8" r:id="rId4"/>
    <p:sldId id="269" r:id="rId5"/>
    <p:sldId id="270" r:id="rId6"/>
    <p:sldId id="271" r:id="rId7"/>
    <p:sldId id="274" r:id="rId8"/>
    <p:sldId id="272" r:id="rId9"/>
    <p:sldId id="27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B7D7B9-156C-4F02-B8D5-A19405985494}" type="datetimeFigureOut">
              <a:rPr lang="en-US"/>
              <a:pPr>
                <a:defRPr/>
              </a:pPr>
              <a:t>9/13/2011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9359510-D465-47F4-B5D1-CEA79A7EA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0FAE1C0-C31E-4759-90C4-EAC40EE0BE97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2BE3D6-B732-4BFF-AE18-3303A2C0492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F21E73E-F5BD-4325-B004-901B6105205B}" type="slidenum">
              <a:rPr lang="en-US" sz="1200"/>
              <a:pPr algn="r"/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20EFB125-8FFE-48E9-AA52-27A67A866AA4}" type="slidenum">
              <a:rPr lang="en-US" sz="1200"/>
              <a:pPr algn="r"/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7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9875F60-0622-42E5-8993-6C2EEEA063B0}" type="slidenum">
              <a:rPr lang="en-US" sz="1200"/>
              <a:pPr algn="r"/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7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DA49895-5BB9-4E4F-836D-52E2CDA9633E}" type="slidenum">
              <a:rPr lang="en-US" sz="1200"/>
              <a:pPr algn="r"/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6263FD2-8D8D-492F-BE7F-03EDFA505A0B}" type="slidenum">
              <a:rPr lang="en-US" sz="1200"/>
              <a:pPr algn="r"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9C79977-53F4-4D73-87D0-B2F3BCF69D98}" type="slidenum">
              <a:rPr lang="en-US" sz="1200"/>
              <a:pPr algn="r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87D2C3C-B2D6-4A39-9F2F-4AF8F2373808}" type="slidenum">
              <a:rPr lang="en-US" sz="1200"/>
              <a:pPr algn="r"/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438400"/>
            <a:ext cx="8534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124200"/>
            <a:ext cx="8534400" cy="99060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rgbClr val="66666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419600" y="6424613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354E3-30EC-4F22-9D0B-99EED9743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8A32C-BE70-408B-B83F-6EC09AAC22E4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98438"/>
            <a:ext cx="21717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98438"/>
            <a:ext cx="63627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053F9-A5DD-4373-A0F6-DABB5049B095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6868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6876E-9929-435E-B4A7-48E6927D9FF9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A3026-9B37-4652-93BF-689C253EBE3A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F0675-612F-421A-BC39-202A26961D7B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581D5-6E58-41D3-81DA-ECFDD1267A3D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8686800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427024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4268788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14400"/>
            <a:ext cx="4270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270375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1E6DC-EECB-40E3-AD33-353360FA6785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664C0-C43E-46FC-B07E-A1FD07067FF0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8C8BB-4AD9-40E8-BB85-C2BA3ED71D7B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71DA6-1D79-4AC2-95C4-DDDC5246C02F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006DA-7226-4633-BF04-5C3F6FAECD68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984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 goes here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BA00"/>
                </a:solidFill>
                <a:cs typeface="+mn-cs"/>
              </a:defRPr>
            </a:lvl1pPr>
          </a:lstStyle>
          <a:p>
            <a:pPr>
              <a:defRPr/>
            </a:pPr>
            <a:fld id="{609B3C28-2EC0-4305-82CC-5B3837C37C2F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  <p:pic>
        <p:nvPicPr>
          <p:cNvPr id="2" name="Picture 8" descr="Dotted_Line.png"/>
          <p:cNvPicPr preferRelativeResize="0">
            <a:picLocks/>
          </p:cNvPicPr>
          <p:nvPr/>
        </p:nvPicPr>
        <p:blipFill>
          <a:blip r:embed="rId15"/>
          <a:srcRect l="1334"/>
          <a:stretch>
            <a:fillRect/>
          </a:stretch>
        </p:blipFill>
        <p:spPr bwMode="auto">
          <a:xfrm>
            <a:off x="46038" y="762000"/>
            <a:ext cx="9021762" cy="10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6"/>
        </a:buBlip>
        <a:defRPr sz="2400">
          <a:solidFill>
            <a:srgbClr val="21212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>
          <a:solidFill>
            <a:srgbClr val="212121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 sz="1600">
          <a:solidFill>
            <a:srgbClr val="212121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5pPr>
      <a:lvl6pPr marL="25146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6pPr>
      <a:lvl7pPr marL="29718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7pPr>
      <a:lvl8pPr marL="3429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8pPr>
      <a:lvl9pPr marL="3886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3970338" y="6424613"/>
            <a:ext cx="3276600" cy="396875"/>
          </a:xfrm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439B8EC-353D-49B2-837F-1F79DC2CBEA2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536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StorNext 4.2 – EDLM with the Scalar i6k</a:t>
            </a:r>
          </a:p>
        </p:txBody>
      </p:sp>
      <p:sp>
        <p:nvSpPr>
          <p:cNvPr id="15364" name="Subtitle 2"/>
          <p:cNvSpPr>
            <a:spLocks noGrp="1"/>
          </p:cNvSpPr>
          <p:nvPr>
            <p:ph type="subTitle" idx="1"/>
          </p:nvPr>
        </p:nvSpPr>
        <p:spPr>
          <a:xfrm>
            <a:off x="304800" y="3124200"/>
            <a:ext cx="8534400" cy="3048000"/>
          </a:xfrm>
        </p:spPr>
        <p:txBody>
          <a:bodyPr/>
          <a:lstStyle/>
          <a:p>
            <a:pPr eaLnBrk="1" hangingPunct="1"/>
            <a:r>
              <a:rPr lang="en-US" sz="1800" smtClean="0"/>
              <a:t>Transfer of Information, Denver, CO, Sept 13-14, 2011</a:t>
            </a:r>
          </a:p>
          <a:p>
            <a:pPr eaLnBrk="1" hangingPunct="1"/>
            <a:endParaRPr lang="en-US" sz="1800" smtClean="0"/>
          </a:p>
          <a:p>
            <a:pPr eaLnBrk="1" hangingPunct="1"/>
            <a:r>
              <a:rPr lang="en-US" smtClean="0"/>
              <a:t>Eric Hawkins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882511-B1B8-4480-A27D-0CE732AA7DAE}" type="slidenum">
              <a:rPr lang="en-US"/>
              <a:pPr>
                <a:defRPr/>
              </a:pPr>
              <a:t>2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EDLM – What is it?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Extended Data Lifecycle Management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smtClean="0"/>
              <a:t>Scalar i6000 based feature</a:t>
            </a:r>
          </a:p>
          <a:p>
            <a:pPr lvl="2" eaLnBrk="1" hangingPunct="1">
              <a:spcBef>
                <a:spcPct val="0"/>
              </a:spcBef>
            </a:pPr>
            <a:r>
              <a:rPr lang="en-US" sz="2400" smtClean="0"/>
              <a:t>Scalar i500 will add feature in i8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800" smtClean="0"/>
              <a:t>Provides Data Protection</a:t>
            </a:r>
          </a:p>
          <a:p>
            <a:pPr lvl="2" eaLnBrk="1" hangingPunct="1">
              <a:spcBef>
                <a:spcPct val="0"/>
              </a:spcBef>
            </a:pPr>
            <a:r>
              <a:rPr lang="en-US" sz="2400" smtClean="0"/>
              <a:t>Tape Scanning</a:t>
            </a:r>
          </a:p>
          <a:p>
            <a:pPr lvl="3" eaLnBrk="1" hangingPunct="1">
              <a:spcBef>
                <a:spcPct val="0"/>
              </a:spcBef>
            </a:pPr>
            <a:r>
              <a:rPr lang="en-US" sz="2400" smtClean="0"/>
              <a:t>Policy</a:t>
            </a:r>
          </a:p>
          <a:p>
            <a:pPr lvl="3" eaLnBrk="1" hangingPunct="1">
              <a:spcBef>
                <a:spcPct val="0"/>
              </a:spcBef>
            </a:pPr>
            <a:r>
              <a:rPr lang="en-US" sz="2400" smtClean="0"/>
              <a:t>Manual</a:t>
            </a:r>
          </a:p>
          <a:p>
            <a:pPr lvl="3" eaLnBrk="1" hangingPunct="1">
              <a:spcBef>
                <a:spcPct val="0"/>
              </a:spcBef>
            </a:pPr>
            <a:r>
              <a:rPr lang="en-US" sz="2400" smtClean="0"/>
              <a:t>RAS ticket notifications</a:t>
            </a:r>
          </a:p>
          <a:p>
            <a:pPr lvl="2" eaLnBrk="1" hangingPunct="1">
              <a:spcBef>
                <a:spcPct val="0"/>
              </a:spcBef>
            </a:pPr>
            <a:r>
              <a:rPr lang="en-US" sz="2400" smtClean="0"/>
              <a:t>StorNext integration via SNAPI</a:t>
            </a:r>
          </a:p>
          <a:p>
            <a:pPr lvl="3" eaLnBrk="1" hangingPunct="1">
              <a:spcBef>
                <a:spcPct val="0"/>
              </a:spcBef>
            </a:pPr>
            <a:r>
              <a:rPr lang="en-US" sz="2400" smtClean="0"/>
              <a:t>Suspect Count </a:t>
            </a:r>
          </a:p>
          <a:p>
            <a:pPr lvl="3" eaLnBrk="1" hangingPunct="1">
              <a:spcBef>
                <a:spcPct val="0"/>
              </a:spcBef>
            </a:pPr>
            <a:r>
              <a:rPr lang="en-US" sz="2400" smtClean="0"/>
              <a:t>Issue Medcopy commands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8382311-BCA2-4D85-8BAC-5CA65CE371F7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3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1945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EDLM – What is it?</a:t>
            </a:r>
          </a:p>
        </p:txBody>
      </p:sp>
      <p:sp>
        <p:nvSpPr>
          <p:cNvPr id="19460" name="Rectangle 12"/>
          <p:cNvSpPr>
            <a:spLocks noChangeArrowheads="1"/>
          </p:cNvSpPr>
          <p:nvPr/>
        </p:nvSpPr>
        <p:spPr bwMode="auto">
          <a:xfrm>
            <a:off x="5743575" y="2876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1" name="Rectangle 15"/>
          <p:cNvSpPr>
            <a:spLocks noChangeArrowheads="1"/>
          </p:cNvSpPr>
          <p:nvPr/>
        </p:nvSpPr>
        <p:spPr bwMode="auto">
          <a:xfrm>
            <a:off x="5029200" y="2905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1946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990600"/>
            <a:ext cx="5486400" cy="522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F120A130-9DEB-440F-BC4D-C6F4B895D138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4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2150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Scalar i6000 EDLM Configuration</a:t>
            </a:r>
          </a:p>
        </p:txBody>
      </p:sp>
      <p:sp>
        <p:nvSpPr>
          <p:cNvPr id="2150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Install EDLM drives</a:t>
            </a:r>
          </a:p>
          <a:p>
            <a:pPr lvl="1" eaLnBrk="1" hangingPunct="1"/>
            <a:r>
              <a:rPr lang="en-US" sz="2400" smtClean="0"/>
              <a:t>HP LTO4 and LTO5 drives only</a:t>
            </a:r>
          </a:p>
          <a:p>
            <a:pPr lvl="1" eaLnBrk="1" hangingPunct="1"/>
            <a:r>
              <a:rPr lang="en-US" sz="2400" smtClean="0"/>
              <a:t>Special flag on Sled to prevent usage in a customer partition</a:t>
            </a:r>
          </a:p>
          <a:p>
            <a:pPr lvl="1" eaLnBrk="1" hangingPunct="1"/>
            <a:r>
              <a:rPr lang="en-US" sz="2400" smtClean="0"/>
              <a:t>Must be connected to dedicate 7404 IO Blade</a:t>
            </a:r>
          </a:p>
          <a:p>
            <a:pPr eaLnBrk="1" hangingPunct="1"/>
            <a:r>
              <a:rPr lang="en-US" sz="3200" smtClean="0"/>
              <a:t>Install EDLM license key</a:t>
            </a:r>
          </a:p>
          <a:p>
            <a:pPr eaLnBrk="1" hangingPunct="1"/>
            <a:r>
              <a:rPr lang="en-US" sz="3200" smtClean="0"/>
              <a:t>Create Library Managed Partition (LMP)</a:t>
            </a:r>
          </a:p>
          <a:p>
            <a:pPr lvl="1" eaLnBrk="1" hangingPunct="1"/>
            <a:r>
              <a:rPr lang="en-US" sz="2400" smtClean="0"/>
              <a:t>Partition that is hidden from host applications</a:t>
            </a:r>
          </a:p>
          <a:p>
            <a:pPr lvl="1" eaLnBrk="1" hangingPunct="1"/>
            <a:r>
              <a:rPr lang="en-US" sz="2400" smtClean="0"/>
              <a:t>Hosts the EDLM drives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1E9FB08-238D-4290-854F-E9D898484901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5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2355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Scalar i6000 Scanning</a:t>
            </a:r>
          </a:p>
        </p:txBody>
      </p:sp>
      <p:sp>
        <p:nvSpPr>
          <p:cNvPr id="2355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Manual</a:t>
            </a:r>
          </a:p>
          <a:p>
            <a:pPr lvl="1" eaLnBrk="1" hangingPunct="1"/>
            <a:r>
              <a:rPr lang="en-US" sz="2400" smtClean="0"/>
              <a:t>Select individual tapes at any time</a:t>
            </a:r>
          </a:p>
          <a:p>
            <a:pPr eaLnBrk="1" hangingPunct="1"/>
            <a:r>
              <a:rPr lang="en-US" sz="3200" smtClean="0"/>
              <a:t>Policy</a:t>
            </a:r>
          </a:p>
          <a:p>
            <a:pPr lvl="1" eaLnBrk="1" hangingPunct="1"/>
            <a:r>
              <a:rPr lang="en-US" sz="2400" smtClean="0"/>
              <a:t>One per partition</a:t>
            </a:r>
          </a:p>
          <a:p>
            <a:pPr lvl="1" eaLnBrk="1" hangingPunct="1"/>
            <a:r>
              <a:rPr lang="en-US" sz="2400" smtClean="0"/>
              <a:t>Multiple options for each policy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ED24858-71C4-45FB-BDDF-6F42F0112472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6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2560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Scalar i6000 Scan Policies</a:t>
            </a:r>
          </a:p>
        </p:txBody>
      </p:sp>
      <p:sp>
        <p:nvSpPr>
          <p:cNvPr id="2560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Enable External Application (StorNext)</a:t>
            </a:r>
          </a:p>
          <a:p>
            <a:pPr lvl="1" eaLnBrk="1" hangingPunct="1"/>
            <a:r>
              <a:rPr lang="en-US" sz="2400" smtClean="0"/>
              <a:t>Library checks “suspect count” on dismount</a:t>
            </a:r>
          </a:p>
          <a:p>
            <a:pPr lvl="1" eaLnBrk="1" hangingPunct="1"/>
            <a:r>
              <a:rPr lang="en-US" sz="2400" smtClean="0"/>
              <a:t>Scan performed if “suspect count” is set and above StorNext threshold</a:t>
            </a:r>
          </a:p>
          <a:p>
            <a:pPr lvl="2" eaLnBrk="1" hangingPunct="1"/>
            <a:r>
              <a:rPr lang="en-US" sz="2000" smtClean="0"/>
              <a:t>Only scans it once at the threshold</a:t>
            </a:r>
          </a:p>
          <a:p>
            <a:pPr lvl="2" eaLnBrk="1" hangingPunct="1"/>
            <a:r>
              <a:rPr lang="en-US" sz="2000" smtClean="0"/>
              <a:t>RAS Ticket generated on the library</a:t>
            </a:r>
          </a:p>
          <a:p>
            <a:pPr lvl="1" eaLnBrk="1" hangingPunct="1"/>
            <a:r>
              <a:rPr lang="en-US" sz="2400" smtClean="0"/>
              <a:t>If scan fails “medcopy” is started</a:t>
            </a:r>
          </a:p>
          <a:p>
            <a:pPr lvl="2" eaLnBrk="1" hangingPunct="1"/>
            <a:r>
              <a:rPr lang="en-US" sz="2000" smtClean="0"/>
              <a:t>Write protect the media on StorNext</a:t>
            </a:r>
          </a:p>
          <a:p>
            <a:pPr lvl="2" eaLnBrk="1" hangingPunct="1"/>
            <a:r>
              <a:rPr lang="en-US" sz="2000" smtClean="0"/>
              <a:t>RAS Ticket generated on the library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7D7AFF8-6D4D-471C-8BF8-0D8FEF9FCA08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7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2765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Scalar i6000 Scan Policies (cont)</a:t>
            </a:r>
          </a:p>
        </p:txBody>
      </p:sp>
      <p:sp>
        <p:nvSpPr>
          <p:cNvPr id="2765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Tape Alert thresholds </a:t>
            </a:r>
          </a:p>
          <a:p>
            <a:pPr lvl="1" eaLnBrk="1" hangingPunct="1"/>
            <a:r>
              <a:rPr lang="en-US" sz="2400" smtClean="0">
                <a:solidFill>
                  <a:schemeClr val="tx1"/>
                </a:solidFill>
              </a:rPr>
              <a:t>3 is the default but configurable</a:t>
            </a:r>
          </a:p>
          <a:p>
            <a:pPr eaLnBrk="1" hangingPunct="1"/>
            <a:r>
              <a:rPr lang="en-US" sz="3200" smtClean="0"/>
              <a:t>Time interval</a:t>
            </a:r>
          </a:p>
          <a:p>
            <a:pPr lvl="1" eaLnBrk="1" hangingPunct="1"/>
            <a:r>
              <a:rPr lang="en-US" sz="2400" smtClean="0"/>
              <a:t>Day increments</a:t>
            </a:r>
          </a:p>
          <a:p>
            <a:pPr lvl="1" eaLnBrk="1" hangingPunct="1"/>
            <a:r>
              <a:rPr lang="en-US" sz="2400" smtClean="0"/>
              <a:t>Be careful it’s possible to thrash the system</a:t>
            </a:r>
          </a:p>
          <a:p>
            <a:pPr eaLnBrk="1" hangingPunct="1"/>
            <a:r>
              <a:rPr lang="en-US" sz="3200" smtClean="0"/>
              <a:t>Scan on import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39129F3-4C54-4751-89C0-2BE4914D096B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8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2969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Scalar i6000 Scan Policy Types</a:t>
            </a:r>
          </a:p>
        </p:txBody>
      </p:sp>
      <p:sp>
        <p:nvSpPr>
          <p:cNvPr id="2970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Quick Scan</a:t>
            </a:r>
          </a:p>
          <a:p>
            <a:pPr lvl="1" eaLnBrk="1" hangingPunct="1"/>
            <a:r>
              <a:rPr lang="en-US" sz="2400" smtClean="0"/>
              <a:t>Reads only cartridge memory (CM)</a:t>
            </a:r>
          </a:p>
          <a:p>
            <a:pPr lvl="1" eaLnBrk="1" hangingPunct="1"/>
            <a:r>
              <a:rPr lang="en-US" sz="2400" smtClean="0"/>
              <a:t>Evaluates error counts and thresholds (not configurable)</a:t>
            </a:r>
          </a:p>
          <a:p>
            <a:pPr lvl="1" eaLnBrk="1" hangingPunct="1"/>
            <a:r>
              <a:rPr lang="en-US" sz="2400" smtClean="0"/>
              <a:t>Less then one minute to scan</a:t>
            </a:r>
          </a:p>
          <a:p>
            <a:pPr eaLnBrk="1" hangingPunct="1"/>
            <a:r>
              <a:rPr lang="en-US" sz="3200" smtClean="0"/>
              <a:t>Normal Scan (default)</a:t>
            </a:r>
          </a:p>
          <a:p>
            <a:pPr lvl="1" eaLnBrk="1" hangingPunct="1"/>
            <a:r>
              <a:rPr lang="en-US" sz="2400" smtClean="0"/>
              <a:t>Reads CM plus selected portions of the tape</a:t>
            </a:r>
          </a:p>
          <a:p>
            <a:pPr lvl="1" eaLnBrk="1" hangingPunct="1"/>
            <a:r>
              <a:rPr lang="en-US" sz="2400" smtClean="0"/>
              <a:t>~20 minutes to scan</a:t>
            </a:r>
          </a:p>
          <a:p>
            <a:pPr eaLnBrk="1" hangingPunct="1"/>
            <a:r>
              <a:rPr lang="en-US" sz="3200" smtClean="0"/>
              <a:t>Full Scan</a:t>
            </a:r>
          </a:p>
          <a:p>
            <a:pPr lvl="1" eaLnBrk="1" hangingPunct="1"/>
            <a:r>
              <a:rPr lang="en-US" sz="2400" smtClean="0"/>
              <a:t>Reads CM and scans entire tape</a:t>
            </a:r>
          </a:p>
          <a:p>
            <a:pPr lvl="1" eaLnBrk="1" hangingPunct="1"/>
            <a:r>
              <a:rPr lang="en-US" sz="2400" smtClean="0"/>
              <a:t>2 hours or more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972E4E8-BC5B-493A-80F4-BDE7B9816E2C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9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Scalar i6000 Scan reports/results</a:t>
            </a:r>
          </a:p>
        </p:txBody>
      </p:sp>
      <p:sp>
        <p:nvSpPr>
          <p:cNvPr id="3174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Queued scans allow state changes</a:t>
            </a:r>
          </a:p>
          <a:p>
            <a:pPr lvl="1" eaLnBrk="1" hangingPunct="1"/>
            <a:r>
              <a:rPr lang="en-US" sz="2400" smtClean="0"/>
              <a:t>Stop, Pause, Resume</a:t>
            </a:r>
          </a:p>
          <a:p>
            <a:pPr eaLnBrk="1" hangingPunct="1"/>
            <a:r>
              <a:rPr lang="en-US" sz="3200" smtClean="0"/>
              <a:t>Report details</a:t>
            </a:r>
          </a:p>
          <a:p>
            <a:pPr lvl="1" eaLnBrk="1" hangingPunct="1"/>
            <a:r>
              <a:rPr lang="en-US" sz="2400" smtClean="0"/>
              <a:t>Individual media information</a:t>
            </a:r>
          </a:p>
          <a:p>
            <a:pPr lvl="1" eaLnBrk="1" hangingPunct="1"/>
            <a:r>
              <a:rPr lang="en-US" sz="2400" smtClean="0"/>
              <a:t>Good, Bad, Suspect, Untested, Not Completed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New Template for PowerPoint 2003 to test with 2007 02APR10 with update instructions 13">
      <a:dk1>
        <a:srgbClr val="000000"/>
      </a:dk1>
      <a:lt1>
        <a:srgbClr val="FFFFFF"/>
      </a:lt1>
      <a:dk2>
        <a:srgbClr val="006AD6"/>
      </a:dk2>
      <a:lt2>
        <a:srgbClr val="808080"/>
      </a:lt2>
      <a:accent1>
        <a:srgbClr val="41A2EF"/>
      </a:accent1>
      <a:accent2>
        <a:srgbClr val="FFA600"/>
      </a:accent2>
      <a:accent3>
        <a:srgbClr val="FFFFFF"/>
      </a:accent3>
      <a:accent4>
        <a:srgbClr val="000000"/>
      </a:accent4>
      <a:accent5>
        <a:srgbClr val="B0CEF6"/>
      </a:accent5>
      <a:accent6>
        <a:srgbClr val="E79600"/>
      </a:accent6>
      <a:hlink>
        <a:srgbClr val="666666"/>
      </a:hlink>
      <a:folHlink>
        <a:srgbClr val="999999"/>
      </a:folHlink>
    </a:clrScheme>
    <a:fontScheme name="New Template for PowerPoint 2003 to test with 2007 02APR10 with update instruction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 Template for PowerPoint 2003 to test with 2007 02APR10 with update instruc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3">
        <a:dk1>
          <a:srgbClr val="000000"/>
        </a:dk1>
        <a:lt1>
          <a:srgbClr val="FFFFFF"/>
        </a:lt1>
        <a:dk2>
          <a:srgbClr val="006AD6"/>
        </a:dk2>
        <a:lt2>
          <a:srgbClr val="808080"/>
        </a:lt2>
        <a:accent1>
          <a:srgbClr val="41A2EF"/>
        </a:accent1>
        <a:accent2>
          <a:srgbClr val="FFA600"/>
        </a:accent2>
        <a:accent3>
          <a:srgbClr val="FFFFFF"/>
        </a:accent3>
        <a:accent4>
          <a:srgbClr val="000000"/>
        </a:accent4>
        <a:accent5>
          <a:srgbClr val="B0CEF6"/>
        </a:accent5>
        <a:accent6>
          <a:srgbClr val="E79600"/>
        </a:accent6>
        <a:hlink>
          <a:srgbClr val="666666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3574</TotalTime>
  <Words>551</Words>
  <Application>Microsoft Office PowerPoint</Application>
  <PresentationFormat>On-screen Show (4:3)</PresentationFormat>
  <Paragraphs>92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Wingdings</vt:lpstr>
      <vt:lpstr>Calibri</vt:lpstr>
      <vt:lpstr>Default Theme</vt:lpstr>
      <vt:lpstr>Default Theme</vt:lpstr>
      <vt:lpstr>StorNext 4.2 – EDLM with the Scalar i6k</vt:lpstr>
      <vt:lpstr>EDLM – What is it?</vt:lpstr>
      <vt:lpstr>EDLM – What is it?</vt:lpstr>
      <vt:lpstr>Scalar i6000 EDLM Configuration</vt:lpstr>
      <vt:lpstr>Scalar i6000 Scanning</vt:lpstr>
      <vt:lpstr>Scalar i6000 Scan Policies</vt:lpstr>
      <vt:lpstr>Scalar i6000 Scan Policies (cont)</vt:lpstr>
      <vt:lpstr>Scalar i6000 Scan Policy Types</vt:lpstr>
      <vt:lpstr>Scalar i6000 Scan reports/results</vt:lpstr>
    </vt:vector>
  </TitlesOfParts>
  <Company>Quantum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Group</dc:title>
  <dc:creator>Jeff Cheeney</dc:creator>
  <cp:lastModifiedBy>Eric Hawkins</cp:lastModifiedBy>
  <cp:revision>159</cp:revision>
  <dcterms:created xsi:type="dcterms:W3CDTF">2010-12-21T18:14:29Z</dcterms:created>
  <dcterms:modified xsi:type="dcterms:W3CDTF">2011-09-13T18:00:04Z</dcterms:modified>
</cp:coreProperties>
</file>