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28"/>
  </p:notesMasterIdLst>
  <p:handoutMasterIdLst>
    <p:handoutMasterId r:id="rId29"/>
  </p:handoutMasterIdLst>
  <p:sldIdLst>
    <p:sldId id="418" r:id="rId4"/>
    <p:sldId id="431" r:id="rId5"/>
    <p:sldId id="435" r:id="rId6"/>
    <p:sldId id="365" r:id="rId7"/>
    <p:sldId id="423" r:id="rId8"/>
    <p:sldId id="424" r:id="rId9"/>
    <p:sldId id="429" r:id="rId10"/>
    <p:sldId id="426" r:id="rId11"/>
    <p:sldId id="427" r:id="rId12"/>
    <p:sldId id="436" r:id="rId13"/>
    <p:sldId id="445" r:id="rId14"/>
    <p:sldId id="446" r:id="rId15"/>
    <p:sldId id="447" r:id="rId16"/>
    <p:sldId id="448" r:id="rId17"/>
    <p:sldId id="449" r:id="rId18"/>
    <p:sldId id="450" r:id="rId19"/>
    <p:sldId id="439" r:id="rId20"/>
    <p:sldId id="440" r:id="rId21"/>
    <p:sldId id="441" r:id="rId22"/>
    <p:sldId id="442" r:id="rId23"/>
    <p:sldId id="444" r:id="rId24"/>
    <p:sldId id="451" r:id="rId25"/>
    <p:sldId id="452" r:id="rId26"/>
    <p:sldId id="421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6" autoAdjust="0"/>
    <p:restoredTop sz="98185" autoAdjust="0"/>
  </p:normalViewPr>
  <p:slideViewPr>
    <p:cSldViewPr snapToGrid="0" showGuides="1">
      <p:cViewPr>
        <p:scale>
          <a:sx n="80" d="100"/>
          <a:sy n="80" d="100"/>
        </p:scale>
        <p:origin x="-894" y="-288"/>
      </p:cViewPr>
      <p:guideLst>
        <p:guide orient="horz" pos="1842"/>
        <p:guide pos="56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8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" y="1925677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9" y="689416"/>
            <a:ext cx="2343905" cy="590931"/>
            <a:chOff x="320121" y="1309686"/>
            <a:chExt cx="2343905" cy="78790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068622"/>
            <a:ext cx="2335068" cy="590931"/>
            <a:chOff x="63133" y="1309686"/>
            <a:chExt cx="2335068" cy="787908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9" y="3844387"/>
            <a:ext cx="2928685" cy="590931"/>
            <a:chOff x="320119" y="1309686"/>
            <a:chExt cx="2928685" cy="787908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4" y="4263835"/>
            <a:ext cx="2343905" cy="590931"/>
            <a:chOff x="320121" y="1309686"/>
            <a:chExt cx="2343905" cy="787908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1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57150"/>
            <a:ext cx="7864475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2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0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24996" r="58258" b="42762"/>
          <a:stretch/>
        </p:blipFill>
        <p:spPr>
          <a:xfrm>
            <a:off x="1413164" y="1151906"/>
            <a:ext cx="3040083" cy="26957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3170" r="5906" b="5698"/>
          <a:stretch/>
        </p:blipFill>
        <p:spPr>
          <a:xfrm>
            <a:off x="1413164" y="1151906"/>
            <a:ext cx="3040083" cy="265441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04322" y="2912427"/>
            <a:ext cx="2257765" cy="5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077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5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5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1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1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3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4" name="Rectangle 13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80" y="313916"/>
            <a:ext cx="8289245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477926"/>
            <a:ext cx="8216220" cy="31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206354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2" y="1"/>
            <a:ext cx="9925049" cy="293763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1725015"/>
            <a:ext cx="6982724" cy="120729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5" y="3358923"/>
            <a:ext cx="7786495" cy="1462300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4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  <p:sldLayoutId id="2147484205" r:id="rId8"/>
    <p:sldLayoutId id="2147484206" r:id="rId9"/>
    <p:sldLayoutId id="214748420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August 24-27, 2015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LATTUS TOI 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Version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44726" y="2576422"/>
            <a:ext cx="3527425" cy="787880"/>
          </a:xfrm>
        </p:spPr>
        <p:txBody>
          <a:bodyPr/>
          <a:lstStyle/>
          <a:p>
            <a:r>
              <a:rPr lang="en-US" dirty="0" smtClean="0"/>
              <a:t>John Hilgers</a:t>
            </a:r>
          </a:p>
          <a:p>
            <a:r>
              <a:rPr lang="en-US" sz="1200" dirty="0" smtClean="0"/>
              <a:t>Director, StorNext &amp; Lattus QA Engineering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Product – Bugs &amp; Enhancements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pPr marL="0" indent="0" fontAlgn="ctr">
              <a:buNone/>
            </a:pPr>
            <a:endParaRPr lang="en-US" sz="1800" dirty="0"/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Lattus Bugs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Bugzilla ---&gt;  Product=Lattus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File bugs for all things Lattus (software, hardware, packaging, support)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Please file bugs as you encounter issues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 </a:t>
            </a: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Product Improvements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File RFEs via bugzilla.  Bugzilla Importance Field -   Enhancement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Many ideas collected at this TOI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Lattus Bug Scrub</a:t>
            </a:r>
            <a:endParaRPr lang="en-US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50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HGST Tickets – Jira Ticketing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pPr fontAlgn="ctr"/>
            <a:r>
              <a:rPr lang="en-US" sz="1800" dirty="0" smtClean="0">
                <a:solidFill>
                  <a:srgbClr val="0070C0"/>
                </a:solidFill>
              </a:rPr>
              <a:t>All </a:t>
            </a:r>
            <a:r>
              <a:rPr lang="en-US" sz="1800" dirty="0">
                <a:solidFill>
                  <a:srgbClr val="0070C0"/>
                </a:solidFill>
              </a:rPr>
              <a:t>have access</a:t>
            </a:r>
            <a:r>
              <a:rPr lang="en-US" sz="1800" dirty="0" smtClean="0">
                <a:solidFill>
                  <a:srgbClr val="0070C0"/>
                </a:solidFill>
              </a:rPr>
              <a:t>?</a:t>
            </a:r>
            <a:endParaRPr lang="en-US" sz="1800" dirty="0">
              <a:solidFill>
                <a:srgbClr val="0070C0"/>
              </a:solidFill>
            </a:endParaRPr>
          </a:p>
          <a:p>
            <a:pPr fontAlgn="ctr"/>
            <a:r>
              <a:rPr lang="en-US" sz="1800" dirty="0">
                <a:solidFill>
                  <a:srgbClr val="0070C0"/>
                </a:solidFill>
              </a:rPr>
              <a:t>Ensure it's an Amplidata problem before filing a </a:t>
            </a:r>
            <a:r>
              <a:rPr lang="en-US" sz="1800" dirty="0" smtClean="0">
                <a:solidFill>
                  <a:srgbClr val="0070C0"/>
                </a:solidFill>
              </a:rPr>
              <a:t>ticket</a:t>
            </a:r>
            <a:endParaRPr lang="en-US" sz="1800" dirty="0">
              <a:solidFill>
                <a:srgbClr val="0070C0"/>
              </a:solidFill>
            </a:endParaRPr>
          </a:p>
          <a:p>
            <a:pPr fontAlgn="ctr"/>
            <a:r>
              <a:rPr lang="en-US" sz="1800" dirty="0">
                <a:solidFill>
                  <a:srgbClr val="0070C0"/>
                </a:solidFill>
              </a:rPr>
              <a:t>Do the homework (log collection, log analysis, etc</a:t>
            </a:r>
            <a:r>
              <a:rPr lang="en-US" sz="1800" dirty="0" smtClean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  <a:p>
            <a:pPr fontAlgn="ctr"/>
            <a:r>
              <a:rPr lang="en-US" sz="1800" dirty="0">
                <a:solidFill>
                  <a:srgbClr val="0070C0"/>
                </a:solidFill>
              </a:rPr>
              <a:t>File a bug in </a:t>
            </a:r>
            <a:r>
              <a:rPr lang="en-US" sz="1800" dirty="0" smtClean="0">
                <a:solidFill>
                  <a:srgbClr val="0070C0"/>
                </a:solidFill>
              </a:rPr>
              <a:t>bugzilla – reference the HGST ticket</a:t>
            </a:r>
          </a:p>
          <a:p>
            <a:pPr fontAlgn="ctr"/>
            <a:endParaRPr lang="en-US" sz="1800" dirty="0">
              <a:solidFill>
                <a:srgbClr val="0070C0"/>
              </a:solidFill>
            </a:endParaRPr>
          </a:p>
          <a:p>
            <a:pPr fontAlgn="ctr"/>
            <a:r>
              <a:rPr lang="en-US" sz="1800" dirty="0">
                <a:solidFill>
                  <a:srgbClr val="0070C0"/>
                </a:solidFill>
              </a:rPr>
              <a:t>Amplidata wants a ticket filed for each customer occurrence of the same </a:t>
            </a:r>
            <a:r>
              <a:rPr lang="en-US" sz="1800" dirty="0" smtClean="0">
                <a:solidFill>
                  <a:srgbClr val="0070C0"/>
                </a:solidFill>
              </a:rPr>
              <a:t>problem</a:t>
            </a:r>
          </a:p>
          <a:p>
            <a:pPr marL="0" indent="0" fontAlgn="ctr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fontAlgn="ctr"/>
            <a:r>
              <a:rPr lang="en-US" sz="1800" dirty="0">
                <a:solidFill>
                  <a:srgbClr val="0070C0"/>
                </a:solidFill>
              </a:rPr>
              <a:t>A lot of tickets are getting filed with Amplidata that are already addressed in documentation.  In particular the Lattus Service Guide contains many answers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81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</a:t>
            </a:r>
            <a:r>
              <a:rPr lang="en-US" dirty="0" smtClean="0"/>
              <a:t>Installations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Pre-Installation, Installation, Post-Installation steps very important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Hopefully the TOI should provide more info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Gathering all inputs prior to starting actual installation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Ensure tuning is applied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Ensure burn-in script is run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Ensure all post-install steps are done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 Allow appropriate time for planning before hands hit the keyboard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Planning meeting with Engineering  before installation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Post-mortem meeting with Engineering after installation</a:t>
            </a:r>
            <a:endParaRPr lang="en-US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9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</a:t>
            </a:r>
            <a:r>
              <a:rPr lang="en-US" dirty="0" smtClean="0"/>
              <a:t>Maintenance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4" y="950026"/>
            <a:ext cx="8748195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Are customers expected to do their own maintenance?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Event driven.   Phone home setup depends on severity level.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Service Contract -  onsite spares?</a:t>
            </a:r>
            <a:endParaRPr lang="en-US" sz="16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Many escalations tied to catch-up mode regarding regular maintenance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Degraded disks 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Need to correct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Need track</a:t>
            </a:r>
            <a:endParaRPr lang="en-US" sz="16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Lattus upgrades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Backed up files, policies, configurations, encryption keys database, etc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Startup/shutdown  procedures unique to each site.  How does this happen?</a:t>
            </a:r>
            <a:endParaRPr lang="en-US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9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</a:t>
            </a:r>
            <a:r>
              <a:rPr lang="en-US" dirty="0" smtClean="0"/>
              <a:t>Communication Vehicles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4" y="950026"/>
            <a:ext cx="8748195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KB Articles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Quantum Bulletins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Quantum Alerts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Lattus Email Distribution List   (Jeff Cheeney)</a:t>
            </a:r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Other?</a:t>
            </a:r>
            <a:endParaRPr lang="en-US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92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</a:t>
            </a:r>
            <a:r>
              <a:rPr lang="en-US" dirty="0" smtClean="0"/>
              <a:t>Escalation Paths 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4" y="950026"/>
            <a:ext cx="8748195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ISSUE:  Lattus customer problems are Quantum's problems and should not be relayed as Amplidata problems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fontAlgn="ctr"/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When and how does sustaining get involved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</a:p>
          <a:p>
            <a:pPr fontAlgn="ctr"/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When and how does engineering get involved?</a:t>
            </a:r>
            <a:endParaRPr lang="en-US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81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Lattus TOIs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4" y="950026"/>
            <a:ext cx="8748195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Remote TOI to be planned for future Lattus </a:t>
            </a:r>
            <a:r>
              <a:rPr lang="en-US" sz="2000" dirty="0" smtClean="0">
                <a:solidFill>
                  <a:srgbClr val="0070C0"/>
                </a:solidFill>
              </a:rPr>
              <a:t>releases</a:t>
            </a:r>
          </a:p>
          <a:p>
            <a:pPr fontAlgn="ctr"/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HGST TOI/Training  (Tom S)</a:t>
            </a:r>
            <a:endParaRPr lang="en-US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5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August, 2015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/>
              <a:t>Lattus</a:t>
            </a:r>
            <a:r>
              <a:rPr lang="en-US" dirty="0" smtClean="0"/>
              <a:t> SR and escalations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9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Escalations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930303"/>
            <a:ext cx="6377401" cy="38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42706" y="954157"/>
            <a:ext cx="2266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average, about 40% of Quality SRs have an associated Amplidata Ticket.</a:t>
            </a:r>
          </a:p>
          <a:p>
            <a:endParaRPr lang="en-US" dirty="0" smtClean="0"/>
          </a:p>
          <a:p>
            <a:r>
              <a:rPr lang="en-US" sz="1200" i="1" dirty="0" smtClean="0"/>
              <a:t>20% have an Escalate to Amplidata task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7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SR Trend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19" y="898344"/>
            <a:ext cx="7494850" cy="383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95283" y="954157"/>
            <a:ext cx="301354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Overall SR Rate has been decreasing, and is below Quantum internal goal of 15 SR/System/Year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09231" y="2397319"/>
          <a:ext cx="1188278" cy="668655"/>
        </p:xfrm>
        <a:graphic>
          <a:graphicData uri="http://schemas.openxmlformats.org/drawingml/2006/table">
            <a:tbl>
              <a:tblPr/>
              <a:tblGrid>
                <a:gridCol w="812800"/>
                <a:gridCol w="37547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Hardware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Lattus Engineering TOI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 for committing your time.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TOI Session Logistics - 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David Mason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TOI Session Tidbits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Formal presentations by 4 presenters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Interactive session by all (customers &amp; escalation)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 presentations will be available on the Lattus wiki (next week)	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Interactive nature – questions welcomed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 is on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recorded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Courtesy Note:   Cell phones on vibrate.  No side-bar discussions.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Lunches brought in Tue &amp; Wed</a:t>
            </a:r>
          </a:p>
        </p:txBody>
      </p:sp>
    </p:spTree>
    <p:extLst>
      <p:ext uri="{BB962C8B-B14F-4D97-AF65-F5344CB8AC3E}">
        <p14:creationId xmlns:p14="http://schemas.microsoft.com/office/powerpoint/2010/main" val="2780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Customers, Quality SRs April – July 2015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5350" y="1103906"/>
          <a:ext cx="4813300" cy="3619500"/>
        </p:xfrm>
        <a:graphic>
          <a:graphicData uri="http://schemas.openxmlformats.org/drawingml/2006/table">
            <a:tbl>
              <a:tblPr/>
              <a:tblGrid>
                <a:gridCol w="3556000"/>
                <a:gridCol w="1257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Customer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 of sr_number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QVC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ZUFFA, LLC dba ULTIMATE FIGHTING CHAMPIONSHIP (UFC)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APPLE MVP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GOPRO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DR/DANISH BROADCASTING CORPORATION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KEEPER TECHNOLOGY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APPLE MARCOM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SURREY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VUBIQUITY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UMASS MEDICAL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HIPSKIND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QUANTUM (Switch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SuperNAP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CROWN MEDIA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DISNEY WORLDWIDE SHARED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SPACE SYSTEMS LORAL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MTI FILM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Lattus Escalations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Purpose</a:t>
            </a:r>
            <a:endParaRPr lang="en-US" dirty="0">
              <a:solidFill>
                <a:srgbClr val="0070C0"/>
              </a:solidFill>
            </a:endParaRPr>
          </a:p>
          <a:p>
            <a:pPr fontAlgn="ctr"/>
            <a:r>
              <a:rPr lang="en-US" dirty="0">
                <a:solidFill>
                  <a:srgbClr val="0070C0"/>
                </a:solidFill>
              </a:rPr>
              <a:t>Apple MVP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IPMI causing environment to be unusable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Re-install of Lattus 3.6.0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Fsclean issues 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Disk Issues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Auto-decommissioning not working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Cleanup of failed nodes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Bugs -  </a:t>
            </a:r>
            <a:r>
              <a:rPr lang="en-US" dirty="0" err="1">
                <a:solidFill>
                  <a:srgbClr val="0070C0"/>
                </a:solidFill>
              </a:rPr>
              <a:t>Tlog</a:t>
            </a:r>
            <a:r>
              <a:rPr lang="en-US" dirty="0">
                <a:solidFill>
                  <a:srgbClr val="0070C0"/>
                </a:solidFill>
              </a:rPr>
              <a:t> collapsing, S20 interfaces renamed, application server failure, </a:t>
            </a:r>
            <a:r>
              <a:rPr lang="en-US" dirty="0" err="1">
                <a:solidFill>
                  <a:srgbClr val="0070C0"/>
                </a:solidFill>
              </a:rPr>
              <a:t>healthcheck</a:t>
            </a:r>
            <a:r>
              <a:rPr lang="en-US" dirty="0">
                <a:solidFill>
                  <a:srgbClr val="0070C0"/>
                </a:solidFill>
              </a:rPr>
              <a:t> error, S20 power-off, delete performance)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Tiger team in place to address all support issues  (Will)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42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Lattus Escalations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pPr fontAlgn="ctr"/>
            <a:r>
              <a:rPr lang="en-US" dirty="0" smtClean="0">
                <a:solidFill>
                  <a:srgbClr val="0070C0"/>
                </a:solidFill>
              </a:rPr>
              <a:t>QVC</a:t>
            </a:r>
          </a:p>
          <a:p>
            <a:pPr lvl="1" fontAlgn="ctr"/>
            <a:r>
              <a:rPr lang="en-US" dirty="0" smtClean="0">
                <a:solidFill>
                  <a:srgbClr val="0070C0"/>
                </a:solidFill>
              </a:rPr>
              <a:t>Halting </a:t>
            </a:r>
            <a:r>
              <a:rPr lang="en-US" dirty="0">
                <a:solidFill>
                  <a:srgbClr val="0070C0"/>
                </a:solidFill>
              </a:rPr>
              <a:t>Storage Nodes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RCA still under investigation. 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Memory contention.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Halting Controllers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New network drivers fixed issue</a:t>
            </a:r>
            <a:endParaRPr lang="en-US" dirty="0">
              <a:solidFill>
                <a:srgbClr val="0070C0"/>
              </a:solidFill>
            </a:endParaRPr>
          </a:p>
          <a:p>
            <a:pPr lvl="1" fontAlgn="ctr"/>
            <a:r>
              <a:rPr lang="en-US" dirty="0">
                <a:solidFill>
                  <a:srgbClr val="0070C0"/>
                </a:solidFill>
              </a:rPr>
              <a:t>Big Swap of Storage Nodes   (S10s ---&gt;  S30s)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Product never architected to do this</a:t>
            </a:r>
            <a:endParaRPr lang="en-US" dirty="0">
              <a:solidFill>
                <a:srgbClr val="0070C0"/>
              </a:solidFill>
            </a:endParaRPr>
          </a:p>
          <a:p>
            <a:pPr lvl="2" fontAlgn="ctr"/>
            <a:r>
              <a:rPr lang="en-US" dirty="0">
                <a:solidFill>
                  <a:srgbClr val="0070C0"/>
                </a:solidFill>
              </a:rPr>
              <a:t>Memory management problem on repairs   (3.6.1. Patch).</a:t>
            </a:r>
            <a:endParaRPr lang="en-US" dirty="0">
              <a:solidFill>
                <a:srgbClr val="0070C0"/>
              </a:solidFill>
            </a:endParaRPr>
          </a:p>
          <a:p>
            <a:pPr lvl="3" fontAlgn="ctr"/>
            <a:r>
              <a:rPr lang="en-US" dirty="0">
                <a:solidFill>
                  <a:srgbClr val="0070C0"/>
                </a:solidFill>
              </a:rPr>
              <a:t>Still need tuning recommendations on # of maintenance agents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4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Lattus Escalations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pPr fontAlgn="ctr"/>
            <a:r>
              <a:rPr lang="en-US" sz="2000" dirty="0">
                <a:solidFill>
                  <a:srgbClr val="0070C0"/>
                </a:solidFill>
              </a:rPr>
              <a:t>GoPro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Adding a new </a:t>
            </a:r>
            <a:r>
              <a:rPr lang="en-US" sz="1600" dirty="0" smtClean="0">
                <a:solidFill>
                  <a:srgbClr val="0070C0"/>
                </a:solidFill>
              </a:rPr>
              <a:t>Lattus environment </a:t>
            </a:r>
            <a:r>
              <a:rPr lang="en-US" sz="1600" dirty="0">
                <a:solidFill>
                  <a:srgbClr val="0070C0"/>
                </a:solidFill>
              </a:rPr>
              <a:t>--&gt; multiple copies to multiple Lattus configs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Customer requested training on managing events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UFC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Upgrade Issue:   Powered off Storage Nodes (3.6.0 problem)</a:t>
            </a:r>
            <a:endParaRPr lang="en-US" sz="1600" dirty="0">
              <a:solidFill>
                <a:srgbClr val="0070C0"/>
              </a:solidFill>
            </a:endParaRPr>
          </a:p>
          <a:p>
            <a:pPr lvl="2" fontAlgn="ctr"/>
            <a:r>
              <a:rPr lang="en-US" sz="1400" dirty="0">
                <a:solidFill>
                  <a:srgbClr val="0070C0"/>
                </a:solidFill>
              </a:rPr>
              <a:t>Blacklisting MEI driver  (Mark)</a:t>
            </a:r>
            <a:endParaRPr lang="en-US" sz="14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Tuning issues corrected  (resolved by Mark --- doc mishap)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pPr fontAlgn="ctr"/>
            <a:r>
              <a:rPr lang="en-US" sz="2000" dirty="0">
                <a:solidFill>
                  <a:srgbClr val="0070C0"/>
                </a:solidFill>
              </a:rPr>
              <a:t>SuperNap</a:t>
            </a:r>
            <a:endParaRPr lang="en-US" sz="20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Quantum does not support S3 Standard (just a subset)</a:t>
            </a:r>
            <a:endParaRPr lang="en-US" sz="1600" dirty="0">
              <a:solidFill>
                <a:srgbClr val="0070C0"/>
              </a:solidFill>
            </a:endParaRPr>
          </a:p>
          <a:p>
            <a:pPr lvl="1" fontAlgn="ctr"/>
            <a:r>
              <a:rPr lang="en-US" sz="1600" dirty="0">
                <a:solidFill>
                  <a:srgbClr val="0070C0"/>
                </a:solidFill>
              </a:rPr>
              <a:t>Multi-part upload gateway timeout</a:t>
            </a:r>
            <a:endParaRPr lang="en-US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41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 and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" y="1918618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4725591"/>
            <a:ext cx="7310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7057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3285546" cy="3823855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Software Engineering  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Hilgers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Larry Kriewald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Bill Schoofs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Sunil Joshi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Enrique Lopez-Pineda  (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Bill Middlecamp  (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Sustaining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Cole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Gould 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Alain Renaud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Hardware Engineering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Wayne Gentry  (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Kastner  (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335" y="855023"/>
            <a:ext cx="23394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Service 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Corkett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Dwayne Dorval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Jeff Trongaard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Jerry Ellinger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Steve Dockter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Jeff Parker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Jim Grunwald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Glen </a:t>
            </a:r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Horbach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Nate 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Huff 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Christian Gerbrandt</a:t>
            </a:r>
          </a:p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McIntosh  (</a:t>
            </a:r>
            <a:r>
              <a:rPr lang="en-GB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Spencer </a:t>
            </a:r>
            <a:r>
              <a:rPr lang="en-GB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Jno</a:t>
            </a:r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-Lewis (</a:t>
            </a:r>
            <a:r>
              <a:rPr lang="en-GB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SPS/SES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Ron Hausman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Ken Hall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Will Caetta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Phil Rill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Robby Robertson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Kevin Poole</a:t>
            </a: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6410" y="855024"/>
            <a:ext cx="2351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Professional Services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Dale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Britton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 Cookson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Marcus Dressler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Gary 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Phipps</a:t>
            </a: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Quality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Robert Polk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Larry Driver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Dean Glover (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Webex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 &amp; Docs</a:t>
            </a:r>
          </a:p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David Mason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Tom Sajbel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Bryce Bergeson</a:t>
            </a: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Steve Ino</a:t>
            </a:r>
          </a:p>
          <a:p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 &amp; Project </a:t>
            </a: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Jeff Cheeney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 McCandless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(1 of 3)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948026"/>
            <a:ext cx="8843198" cy="35764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Day 1 – Monday, 24</a:t>
            </a:r>
            <a:r>
              <a:rPr lang="en-US" sz="2000" b="1" u="sng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August, 2015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01:00 – 01:30	Introductions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01:30 – 03:00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Lattus Configuration &amp; User Interfaces (Schoofs)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03:00 – 03:15	Break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03:15 – 05:00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Lattus System Overview, Features, Lineup (Schoofs)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05:00 - 05:15	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Q&amp;A / Daily Wrap-up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				* </a:t>
            </a:r>
            <a:r>
              <a:rPr lang="en-US" sz="1800" dirty="0">
                <a:solidFill>
                  <a:srgbClr val="C00000"/>
                </a:solidFill>
              </a:rPr>
              <a:t>Note all times are Mountain Time 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(2 of 3)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4" y="712520"/>
            <a:ext cx="8403811" cy="40969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Day 2 – Tuesday, 25</a:t>
            </a:r>
            <a:r>
              <a:rPr lang="en-US" sz="2000" b="1" u="sng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August, 2015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09:00 – 10:30		Lattus Pre-Installation, Install, Config (Joshi)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10:30 </a:t>
            </a:r>
            <a:r>
              <a:rPr lang="en-US" sz="2000" dirty="0">
                <a:solidFill>
                  <a:srgbClr val="C00000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</a:rPr>
              <a:t>10:45</a:t>
            </a:r>
            <a:r>
              <a:rPr lang="en-US" sz="2000" dirty="0">
                <a:solidFill>
                  <a:srgbClr val="C00000"/>
                </a:solidFill>
              </a:rPr>
              <a:t>		</a:t>
            </a:r>
            <a:r>
              <a:rPr lang="en-US" sz="2000" dirty="0" smtClean="0">
                <a:solidFill>
                  <a:srgbClr val="C00000"/>
                </a:solidFill>
              </a:rPr>
              <a:t>Break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10:45 – 12:00		Lattus Post-Installation, Tuning, Lattus Usage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12:00 – 01:00		Lunch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01:00 – 01:30		StorNext GUI Config, Lattus Upgrades (Joshi)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01:30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03:00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Lattus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Monitoring &amp; Events (Kriewald)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03:00 </a:t>
            </a:r>
            <a:r>
              <a:rPr lang="en-US" sz="2000" dirty="0">
                <a:solidFill>
                  <a:srgbClr val="C00000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</a:rPr>
              <a:t>03:15 		Break</a:t>
            </a:r>
          </a:p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03:15 – 05:00		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Disk Auto-Decommissioning (Kriewald)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05:00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05:15 		Q&amp;A / Daily Wrap-up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				</a:t>
            </a:r>
            <a:r>
              <a:rPr lang="en-US" sz="1600" dirty="0" smtClean="0">
                <a:solidFill>
                  <a:srgbClr val="C00000"/>
                </a:solidFill>
              </a:rPr>
              <a:t>* Note all times are Mountain Time 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(3 of 3)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4" y="712520"/>
            <a:ext cx="8403811" cy="40969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Day 3 – Wednesday, 26</a:t>
            </a:r>
            <a:r>
              <a:rPr lang="en-US" sz="2000" b="1" u="sng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August, 2015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09:00 – 10:30		Lattus Repair Management (Kriewald)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10:30 </a:t>
            </a:r>
            <a:r>
              <a:rPr lang="en-US" sz="2000" dirty="0">
                <a:solidFill>
                  <a:srgbClr val="C00000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</a:rPr>
              <a:t>10:45</a:t>
            </a:r>
            <a:r>
              <a:rPr lang="en-US" sz="2000" dirty="0">
                <a:solidFill>
                  <a:srgbClr val="C00000"/>
                </a:solidFill>
              </a:rPr>
              <a:t>		</a:t>
            </a:r>
            <a:r>
              <a:rPr lang="en-US" sz="2000" dirty="0" smtClean="0">
                <a:solidFill>
                  <a:srgbClr val="C00000"/>
                </a:solidFill>
              </a:rPr>
              <a:t>Break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10:45 – 12:00		Lattus Performance (Lopez-Pineda)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12:00 – 01:00		Lunch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01:00 – 03:00		Lattus Customer Escalations (All)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03:00 </a:t>
            </a:r>
            <a:r>
              <a:rPr lang="en-US" sz="2000" dirty="0">
                <a:solidFill>
                  <a:srgbClr val="C00000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</a:rPr>
              <a:t>03:15 		Break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03:15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05:00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 Support Discussion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05:00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05:15 		Q&amp;A / Daily Wrap-up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				</a:t>
            </a:r>
            <a:r>
              <a:rPr lang="en-US" sz="1600" dirty="0" smtClean="0">
                <a:solidFill>
                  <a:srgbClr val="C00000"/>
                </a:solidFill>
              </a:rPr>
              <a:t>* Note all times are Mountain Time 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 for this TOI?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Provide a better customer experience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Share Lattus knowledge and triage expertise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stablish normal customer support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Improved customer escalation procedures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Engage Sustaining (Sue Bechly’s group)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Reduction in engineering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engagement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Address Challenges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Upgrading existing Lattus customers to more current software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Improving Lattus customer support issues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Reducing unsupported Lattus configurations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Customers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Current Install Base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Escalation Summary/Trends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each of you need to do?</a:t>
            </a:r>
          </a:p>
        </p:txBody>
      </p:sp>
    </p:spTree>
    <p:extLst>
      <p:ext uri="{BB962C8B-B14F-4D97-AF65-F5344CB8AC3E}">
        <p14:creationId xmlns:p14="http://schemas.microsoft.com/office/powerpoint/2010/main" val="27293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Lattus TOI Presenters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05" y="950026"/>
            <a:ext cx="8216220" cy="365166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Lattus QA Engineering Group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Larry Kriewald – Test Architect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Bill Schoofs – Senior Test Engineer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Sunil Joshi – Senior Test Engineer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Enrique Lopez-Pineda – Senior Performance Engineer</a:t>
            </a:r>
          </a:p>
        </p:txBody>
      </p:sp>
    </p:spTree>
    <p:extLst>
      <p:ext uri="{BB962C8B-B14F-4D97-AF65-F5344CB8AC3E}">
        <p14:creationId xmlns:p14="http://schemas.microsoft.com/office/powerpoint/2010/main" val="10207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ttus_Engineering_TOI_Hilgers_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Lattus_Engineering_TOI_Hilgers_1</Template>
  <TotalTime>10059</TotalTime>
  <Words>1690</Words>
  <Application>Microsoft Office PowerPoint</Application>
  <PresentationFormat>On-screen Show (16:9)</PresentationFormat>
  <Paragraphs>322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Lattus_Engineering_TOI_Hilgers_1</vt:lpstr>
      <vt:lpstr>BeCertain-NewTemplate-2013-Standard-Condensed-v2</vt:lpstr>
      <vt:lpstr>Content Slide</vt:lpstr>
      <vt:lpstr>PowerPoint Presentation</vt:lpstr>
      <vt:lpstr>Welcome to the Lattus Engineering TOI </vt:lpstr>
      <vt:lpstr>Introductions </vt:lpstr>
      <vt:lpstr>Agenda (1 of 3)</vt:lpstr>
      <vt:lpstr>Agenda (2 of 3)</vt:lpstr>
      <vt:lpstr>Agenda (3 of 3)</vt:lpstr>
      <vt:lpstr>Why the need for this TOI? </vt:lpstr>
      <vt:lpstr>Lattus Customers </vt:lpstr>
      <vt:lpstr>Lattus TOI Presenters </vt:lpstr>
      <vt:lpstr>Lattus Product – Bugs &amp; Enhancements</vt:lpstr>
      <vt:lpstr>HGST Tickets – Jira Ticketing System</vt:lpstr>
      <vt:lpstr>Lattus Installations </vt:lpstr>
      <vt:lpstr>Lattus Maintenance </vt:lpstr>
      <vt:lpstr>Lattus Communication Vehicles  </vt:lpstr>
      <vt:lpstr>Lattus Escalation Paths   </vt:lpstr>
      <vt:lpstr>Future Lattus TOIs  </vt:lpstr>
      <vt:lpstr>PowerPoint Presentation</vt:lpstr>
      <vt:lpstr>Lattus Escalations</vt:lpstr>
      <vt:lpstr>Lattus SR Trend</vt:lpstr>
      <vt:lpstr>Top Customers, Quality SRs April – July 2015</vt:lpstr>
      <vt:lpstr>Recent Lattus Escalations</vt:lpstr>
      <vt:lpstr>Recent Lattus Escalations</vt:lpstr>
      <vt:lpstr>Recent Lattus Escalations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jhilgers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jhilgers</cp:lastModifiedBy>
  <cp:revision>23</cp:revision>
  <cp:lastPrinted>2012-04-03T01:06:05Z</cp:lastPrinted>
  <dcterms:created xsi:type="dcterms:W3CDTF">2015-08-17T19:59:24Z</dcterms:created>
  <dcterms:modified xsi:type="dcterms:W3CDTF">2015-08-26T19:03:03Z</dcterms:modified>
  <cp:category>Template</cp:category>
  <cp:contentStatus>RELEASED</cp:contentStatus>
</cp:coreProperties>
</file>