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5"/>
    <p:sldMasterId id="2147484173" r:id="rId6"/>
    <p:sldMasterId id="2147484175" r:id="rId7"/>
    <p:sldMasterId id="2147484245" r:id="rId8"/>
    <p:sldMasterId id="2147484252" r:id="rId9"/>
    <p:sldMasterId id="2147484259" r:id="rId10"/>
  </p:sldMasterIdLst>
  <p:notesMasterIdLst>
    <p:notesMasterId r:id="rId61"/>
  </p:notesMasterIdLst>
  <p:handoutMasterIdLst>
    <p:handoutMasterId r:id="rId62"/>
  </p:handoutMasterIdLst>
  <p:sldIdLst>
    <p:sldId id="536" r:id="rId11"/>
    <p:sldId id="537" r:id="rId12"/>
    <p:sldId id="700" r:id="rId13"/>
    <p:sldId id="701" r:id="rId14"/>
    <p:sldId id="702" r:id="rId15"/>
    <p:sldId id="703" r:id="rId16"/>
    <p:sldId id="704" r:id="rId17"/>
    <p:sldId id="707" r:id="rId18"/>
    <p:sldId id="708" r:id="rId19"/>
    <p:sldId id="709" r:id="rId20"/>
    <p:sldId id="710" r:id="rId21"/>
    <p:sldId id="711" r:id="rId22"/>
    <p:sldId id="731" r:id="rId23"/>
    <p:sldId id="732" r:id="rId24"/>
    <p:sldId id="733" r:id="rId25"/>
    <p:sldId id="714" r:id="rId26"/>
    <p:sldId id="738" r:id="rId27"/>
    <p:sldId id="727" r:id="rId28"/>
    <p:sldId id="726" r:id="rId29"/>
    <p:sldId id="728" r:id="rId30"/>
    <p:sldId id="739" r:id="rId31"/>
    <p:sldId id="715" r:id="rId32"/>
    <p:sldId id="730" r:id="rId33"/>
    <p:sldId id="729" r:id="rId34"/>
    <p:sldId id="737" r:id="rId35"/>
    <p:sldId id="734" r:id="rId36"/>
    <p:sldId id="735" r:id="rId37"/>
    <p:sldId id="736" r:id="rId38"/>
    <p:sldId id="759" r:id="rId39"/>
    <p:sldId id="740" r:id="rId40"/>
    <p:sldId id="741" r:id="rId41"/>
    <p:sldId id="742" r:id="rId42"/>
    <p:sldId id="743" r:id="rId43"/>
    <p:sldId id="744" r:id="rId44"/>
    <p:sldId id="745" r:id="rId45"/>
    <p:sldId id="746" r:id="rId46"/>
    <p:sldId id="747" r:id="rId47"/>
    <p:sldId id="748" r:id="rId48"/>
    <p:sldId id="749" r:id="rId49"/>
    <p:sldId id="716" r:id="rId50"/>
    <p:sldId id="751" r:id="rId51"/>
    <p:sldId id="755" r:id="rId52"/>
    <p:sldId id="757" r:id="rId53"/>
    <p:sldId id="756" r:id="rId54"/>
    <p:sldId id="750" r:id="rId55"/>
    <p:sldId id="752" r:id="rId56"/>
    <p:sldId id="758" r:id="rId57"/>
    <p:sldId id="753" r:id="rId58"/>
    <p:sldId id="754" r:id="rId59"/>
    <p:sldId id="712" r:id="rId6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4">
          <p15:clr>
            <a:srgbClr val="A4A3A4"/>
          </p15:clr>
        </p15:guide>
        <p15:guide id="2" orient="horz" pos="3939">
          <p15:clr>
            <a:srgbClr val="A4A3A4"/>
          </p15:clr>
        </p15:guide>
        <p15:guide id="3" orient="horz" pos="360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pos="144">
          <p15:clr>
            <a:srgbClr val="A4A3A4"/>
          </p15:clr>
        </p15:guide>
        <p15:guide id="6" pos="2880">
          <p15:clr>
            <a:srgbClr val="A4A3A4"/>
          </p15:clr>
        </p15:guide>
        <p15:guide id="7" pos="5627">
          <p15:clr>
            <a:srgbClr val="A4A3A4"/>
          </p15:clr>
        </p15:guide>
        <p15:guide id="8" pos="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5F53"/>
    <a:srgbClr val="576448"/>
    <a:srgbClr val="467EB0"/>
    <a:srgbClr val="4E5B6F"/>
    <a:srgbClr val="748560"/>
    <a:srgbClr val="B00000"/>
    <a:srgbClr val="F3C25F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008" y="108"/>
      </p:cViewPr>
      <p:guideLst>
        <p:guide orient="horz" pos="4264"/>
        <p:guide orient="horz" pos="3939"/>
        <p:guide orient="horz" pos="360"/>
        <p:guide orient="horz" pos="2160"/>
        <p:guide pos="144"/>
        <p:guide pos="2880"/>
        <p:guide pos="5627"/>
        <p:guide pos="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112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53" tIns="46578" rIns="93153" bIns="46578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wrap="square" lIns="93153" tIns="46578" rIns="93153" bIns="465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EE7D7A4F-6562-4DA0-ACBA-B508041A3024}" type="datetimeFigureOut">
              <a:rPr lang="en-US" altLang="en-US"/>
              <a:pPr/>
              <a:t>7/7/2015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53" tIns="46578" rIns="93153" bIns="46578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3153" tIns="46578" rIns="93153" bIns="4657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F7D98977-B243-4836-8E58-D4345315EEF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4883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53" tIns="46578" rIns="93153" bIns="465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wrap="square" lIns="93153" tIns="46578" rIns="93153" bIns="465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90ED1171-4127-46D7-A999-F151A2686240}" type="datetimeFigureOut">
              <a:rPr lang="en-US" altLang="en-US"/>
              <a:pPr/>
              <a:t>7/7/2015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3" tIns="46578" rIns="93153" bIns="4657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53" tIns="46578" rIns="93153" bIns="4657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53" tIns="46578" rIns="93153" bIns="465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3153" tIns="46578" rIns="93153" bIns="4657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2B55EDE2-BB46-4443-AA7B-3D2A61EAB9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13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latin typeface="Calibri" panose="020F0502020204030204" pitchFamily="34" charset="0"/>
              </a:rPr>
              <a:t>© 2013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A4FA77F-A18D-45C7-9BCA-5433C8386BA6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55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r>
              <a:rPr lang="en-US" baseline="0" dirty="0" smtClean="0"/>
              <a:t> Point here:  No universal quick-connect rails.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Why?  Because our rails are custom-made to pass shock &amp; vibration for NEBS; also to pass </a:t>
            </a:r>
            <a:r>
              <a:rPr lang="en-US" baseline="0" dirty="0" err="1" smtClean="0"/>
              <a:t>rigour</a:t>
            </a:r>
            <a:r>
              <a:rPr lang="en-US" baseline="0" dirty="0" smtClean="0"/>
              <a:t> of shipment for OEMs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5EDE2-BB46-4443-AA7B-3D2A61EAB960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9868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BA9487-45ED-4E8C-83B7-D588EF95E5D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11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</a:rPr>
              <a:t>© 2013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D24FD4-0CAB-4244-8430-EC5DE5E27037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74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r>
              <a:rPr lang="en-US" baseline="0" dirty="0" smtClean="0"/>
              <a:t> Point here:  No universal quick-connect rails.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Why?  Because our rails are custom-made to pass shock &amp; vibration for NEBS; also to pass </a:t>
            </a:r>
            <a:r>
              <a:rPr lang="en-US" baseline="0" dirty="0" err="1" smtClean="0"/>
              <a:t>rigour</a:t>
            </a:r>
            <a:r>
              <a:rPr lang="en-US" baseline="0" dirty="0" smtClean="0"/>
              <a:t> of shipment for OEMs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5EDE2-BB46-4443-AA7B-3D2A61EAB960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8875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r>
              <a:rPr lang="en-US" baseline="0" dirty="0" smtClean="0"/>
              <a:t> Point here:  No universal quick-connect rails.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Why?  Because our rails are custom-made to pass shock &amp; vibration for NEBS; also to pass </a:t>
            </a:r>
            <a:r>
              <a:rPr lang="en-US" baseline="0" dirty="0" err="1" smtClean="0"/>
              <a:t>rigour</a:t>
            </a:r>
            <a:r>
              <a:rPr lang="en-US" baseline="0" dirty="0" smtClean="0"/>
              <a:t> of shipment for OEMs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5EDE2-BB46-4443-AA7B-3D2A61EAB960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2577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r>
              <a:rPr lang="en-US" baseline="0" dirty="0" smtClean="0"/>
              <a:t> Point here:  No universal quick-connect rails.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Why?  Because our rails are custom-made to pass shock &amp; vibration for NEBS; also to pass </a:t>
            </a:r>
            <a:r>
              <a:rPr lang="en-US" baseline="0" dirty="0" err="1" smtClean="0"/>
              <a:t>rigour</a:t>
            </a:r>
            <a:r>
              <a:rPr lang="en-US" baseline="0" dirty="0" smtClean="0"/>
              <a:t> of shipment for OEMs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5EDE2-BB46-4443-AA7B-3D2A61EAB960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1412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</a:rPr>
              <a:t>© 2013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D24FD4-0CAB-4244-8430-EC5DE5E27037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40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put them on; it’s too easy to not do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5EDE2-BB46-4443-AA7B-3D2A61EAB960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0754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</a:rPr>
              <a:t>© 2013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D24FD4-0CAB-4244-8430-EC5DE5E27037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16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latin typeface="Calibri" panose="020F0502020204030204" pitchFamily="34" charset="0"/>
              </a:rPr>
              <a:t>© 2013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9ACD406-7D71-441D-8B0F-95EB1F8D0413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48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latin typeface="Calibri" panose="020F0502020204030204" pitchFamily="34" charset="0"/>
              </a:rPr>
              <a:t>© 2013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9A4E558-3527-4899-9A6C-3169D1500876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98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</a:rPr>
              <a:t>© 2013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D24FD4-0CAB-4244-8430-EC5DE5E27037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98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5EDE2-BB46-4443-AA7B-3D2A61EAB960}" type="slidenum">
              <a:rPr lang="en-US" altLang="en-US" smtClean="0"/>
              <a:pPr/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8583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</a:rPr>
              <a:t>© 2013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D24FD4-0CAB-4244-8430-EC5DE5E27037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15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5EDE2-BB46-4443-AA7B-3D2A61EAB960}" type="slidenum">
              <a:rPr lang="en-US" altLang="en-US" smtClean="0"/>
              <a:pPr/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4486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</a:rPr>
              <a:t>© 2013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D24FD4-0CAB-4244-8430-EC5DE5E27037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26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</a:rPr>
              <a:t>© 2013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D24FD4-0CAB-4244-8430-EC5DE5E27037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50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</a:rPr>
              <a:t>© 2013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D24FD4-0CAB-4244-8430-EC5DE5E27037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61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E645-BE1E-4857-9460-166841A2AF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14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Dot Hill Confidential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>
          <a:xfrm>
            <a:off x="3884842" y="1"/>
            <a:ext cx="2971592" cy="4649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>
          <a:xfrm>
            <a:off x="0" y="1"/>
            <a:ext cx="2971592" cy="4649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17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to just controllers and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0EE645-BE1E-4857-9460-166841A2AF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41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</a:rPr>
              <a:t>© 2013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D24FD4-0CAB-4244-8430-EC5DE5E27037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72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</a:rPr>
              <a:t>© 2013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D24FD4-0CAB-4244-8430-EC5DE5E27037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23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</a:rPr>
              <a:t>© 2013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D24FD4-0CAB-4244-8430-EC5DE5E27037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9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1" t="23225" r="56831" b="40707"/>
          <a:stretch>
            <a:fillRect/>
          </a:stretch>
        </p:blipFill>
        <p:spPr bwMode="auto">
          <a:xfrm>
            <a:off x="1185863" y="1778000"/>
            <a:ext cx="343535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-17463"/>
            <a:ext cx="1806575" cy="10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734705"/>
      </p:ext>
    </p:extLst>
  </p:cSld>
  <p:clrMapOvr>
    <a:masterClrMapping/>
  </p:clrMapOvr>
  <p:transition spd="med"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1662"/>
            <a:ext cx="6829423" cy="58387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41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3805238"/>
            <a:ext cx="91440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ts val="1950"/>
              </a:lnSpc>
              <a:spcBef>
                <a:spcPct val="20000"/>
              </a:spcBef>
              <a:buClr>
                <a:srgbClr val="0DB6EC"/>
              </a:buClr>
              <a:buSzPct val="75000"/>
            </a:pPr>
            <a:r>
              <a:rPr lang="en-US" altLang="en-US" sz="1800" dirty="0">
                <a:solidFill>
                  <a:srgbClr val="D9D9D9"/>
                </a:solidFill>
                <a:cs typeface="Arial" panose="020B0604020202020204" pitchFamily="34" charset="0"/>
              </a:rPr>
              <a:t>Quantum is the </a:t>
            </a:r>
            <a:r>
              <a:rPr lang="en-US" altLang="en-US" sz="1800" b="1" dirty="0">
                <a:solidFill>
                  <a:srgbClr val="D9D9D9"/>
                </a:solidFill>
                <a:cs typeface="Arial" panose="020B0604020202020204" pitchFamily="34" charset="0"/>
              </a:rPr>
              <a:t>LARGEST</a:t>
            </a:r>
            <a:r>
              <a:rPr lang="en-US" altLang="en-US" sz="1800" dirty="0">
                <a:solidFill>
                  <a:srgbClr val="D9D9D9"/>
                </a:solidFill>
                <a:cs typeface="Arial" panose="020B0604020202020204" pitchFamily="34" charset="0"/>
              </a:rPr>
              <a:t> Data Protection</a:t>
            </a:r>
            <a:br>
              <a:rPr lang="en-US" altLang="en-US" sz="1800" dirty="0">
                <a:solidFill>
                  <a:srgbClr val="D9D9D9"/>
                </a:solidFill>
                <a:cs typeface="Arial" panose="020B0604020202020204" pitchFamily="34" charset="0"/>
              </a:rPr>
            </a:br>
            <a:r>
              <a:rPr lang="en-US" altLang="en-US" sz="1800" dirty="0">
                <a:solidFill>
                  <a:srgbClr val="D9D9D9"/>
                </a:solidFill>
                <a:cs typeface="Arial" panose="020B0604020202020204" pitchFamily="34" charset="0"/>
              </a:rPr>
              <a:t>and Big Data management specialist in the world.</a:t>
            </a: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2884488"/>
            <a:ext cx="9144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7200" b="1" dirty="0">
                <a:solidFill>
                  <a:srgbClr val="00B6F1"/>
                </a:solidFill>
              </a:rPr>
              <a:t>WELCOME</a:t>
            </a:r>
            <a:endParaRPr lang="en-US" altLang="en-US" sz="7200" dirty="0">
              <a:solidFill>
                <a:srgbClr val="00B6F1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631825" y="1014413"/>
            <a:ext cx="2343150" cy="590550"/>
            <a:chOff x="320121" y="1309686"/>
            <a:chExt cx="2343905" cy="590931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3600" b="1" dirty="0">
                  <a:solidFill>
                    <a:srgbClr val="7F7F7F"/>
                  </a:solidFill>
                </a:rPr>
                <a:t>85</a:t>
              </a:r>
              <a:endParaRPr lang="en-US" altLang="en-US" sz="1400" dirty="0">
                <a:solidFill>
                  <a:srgbClr val="7F7F7F"/>
                </a:solidFill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400" dirty="0">
                  <a:solidFill>
                    <a:srgbClr val="7F7F7F"/>
                  </a:solidFill>
                </a:rPr>
                <a:t>of the Fortune 100</a:t>
              </a:r>
              <a:br>
                <a:rPr lang="en-US" altLang="en-US" sz="1400" dirty="0">
                  <a:solidFill>
                    <a:srgbClr val="7F7F7F"/>
                  </a:solidFill>
                </a:rPr>
              </a:br>
              <a:r>
                <a:rPr lang="en-US" altLang="en-US" sz="1400" dirty="0">
                  <a:solidFill>
                    <a:srgbClr val="7F7F7F"/>
                  </a:solidFill>
                </a:rPr>
                <a:t>choose Quantum</a:t>
              </a:r>
            </a:p>
          </p:txBody>
        </p:sp>
      </p:grpSp>
      <p:grpSp>
        <p:nvGrpSpPr>
          <p:cNvPr id="9" name="Group 8"/>
          <p:cNvGrpSpPr>
            <a:grpSpLocks/>
          </p:cNvGrpSpPr>
          <p:nvPr userDrawn="1"/>
        </p:nvGrpSpPr>
        <p:grpSpPr bwMode="auto">
          <a:xfrm>
            <a:off x="5913438" y="1709738"/>
            <a:ext cx="2335212" cy="590550"/>
            <a:chOff x="63133" y="1309686"/>
            <a:chExt cx="2335068" cy="590931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3133" y="1309686"/>
              <a:ext cx="75263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3600" b="1" dirty="0">
                  <a:solidFill>
                    <a:srgbClr val="7F7F7F"/>
                  </a:solidFill>
                </a:rPr>
                <a:t>10</a:t>
              </a:r>
              <a:endParaRPr lang="en-US" altLang="en-US" sz="1400" dirty="0">
                <a:solidFill>
                  <a:srgbClr val="7F7F7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76871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400" dirty="0">
                  <a:solidFill>
                    <a:srgbClr val="7F7F7F"/>
                  </a:solidFill>
                </a:rPr>
                <a:t>recent product of the year awards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4706938" y="4967288"/>
            <a:ext cx="2928937" cy="590550"/>
            <a:chOff x="320119" y="1309686"/>
            <a:chExt cx="2928685" cy="590931"/>
          </a:xfrm>
        </p:grpSpPr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20119" y="1309686"/>
              <a:ext cx="1371601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3600" b="1" dirty="0">
                  <a:solidFill>
                    <a:srgbClr val="7F7F7F"/>
                  </a:solidFill>
                </a:rPr>
                <a:t>100K</a:t>
              </a:r>
              <a:endParaRPr lang="en-US" altLang="en-US" sz="1400" dirty="0">
                <a:solidFill>
                  <a:srgbClr val="7F7F7F"/>
                </a:solidFill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527474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400" dirty="0">
                  <a:solidFill>
                    <a:srgbClr val="7F7F7F"/>
                  </a:solidFill>
                </a:rPr>
                <a:t>plus customer deployments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 userDrawn="1"/>
        </p:nvGrpSpPr>
        <p:grpSpPr bwMode="auto">
          <a:xfrm>
            <a:off x="1254125" y="5557838"/>
            <a:ext cx="2343150" cy="592137"/>
            <a:chOff x="320121" y="1309686"/>
            <a:chExt cx="2343905" cy="590931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320121" y="1309686"/>
              <a:ext cx="796298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3600" b="1" dirty="0">
                  <a:solidFill>
                    <a:srgbClr val="7F7F7F"/>
                  </a:solidFill>
                </a:rPr>
                <a:t>33</a:t>
              </a:r>
              <a:endParaRPr lang="en-US" altLang="en-US" sz="1400" dirty="0">
                <a:solidFill>
                  <a:srgbClr val="7F7F7F"/>
                </a:solidFill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942696" y="1365085"/>
              <a:ext cx="1721330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400" dirty="0">
                  <a:solidFill>
                    <a:srgbClr val="7F7F7F"/>
                  </a:solidFill>
                </a:rPr>
                <a:t>years specialized expertise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-17463"/>
            <a:ext cx="1806575" cy="10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160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74625" y="6461125"/>
            <a:ext cx="8794750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6546850"/>
            <a:ext cx="347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220663" y="649763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19B3AF7-6C40-4BBB-B40E-3832471F1BF5}" type="slidenum">
              <a:rPr lang="en-US" altLang="en-US" sz="1000">
                <a:solidFill>
                  <a:srgbClr val="85E2FF"/>
                </a:solidFill>
              </a:rPr>
              <a:pPr eaLnBrk="1" hangingPunct="1"/>
              <a:t>‹#›</a:t>
            </a:fld>
            <a:endParaRPr lang="en-US" altLang="en-US" sz="1000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 bwMode="auto">
          <a:xfrm>
            <a:off x="550863" y="6486525"/>
            <a:ext cx="457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rgbClr val="85E2FF"/>
                </a:solidFill>
              </a:rPr>
              <a:t>Quantum Confidential</a:t>
            </a:r>
          </a:p>
        </p:txBody>
      </p:sp>
      <p:sp>
        <p:nvSpPr>
          <p:cNvPr id="7" name="Rectangle 7"/>
          <p:cNvSpPr>
            <a:spLocks noGrp="1" noChangeArrowheads="1"/>
          </p:cNvSpPr>
          <p:nvPr userDrawn="1"/>
        </p:nvSpPr>
        <p:spPr bwMode="auto">
          <a:xfrm>
            <a:off x="430213" y="6459538"/>
            <a:ext cx="171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rgbClr val="85E2FF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02722870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er Title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00250"/>
            <a:ext cx="9144000" cy="4857750"/>
          </a:xfrm>
          <a:prstGeom prst="rect">
            <a:avLst/>
          </a:prstGeom>
          <a:gradFill>
            <a:gsLst>
              <a:gs pos="0">
                <a:srgbClr val="B0B9B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286375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Parallelogram 7"/>
          <p:cNvSpPr/>
          <p:nvPr userDrawn="1"/>
        </p:nvSpPr>
        <p:spPr>
          <a:xfrm>
            <a:off x="2971800" y="0"/>
            <a:ext cx="9925050" cy="4843463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6546850"/>
            <a:ext cx="347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823075"/>
            <a:ext cx="9144000" cy="44450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68508" y="5562792"/>
            <a:ext cx="7990487" cy="98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aseline="0">
                <a:solidFill>
                  <a:srgbClr val="00B6F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3645425"/>
            <a:ext cx="6992420" cy="135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820710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74625" y="6461125"/>
            <a:ext cx="8794750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6546850"/>
            <a:ext cx="347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663" y="6480175"/>
            <a:ext cx="46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1E37260-FD90-4290-88E3-0FF488D13D1A}" type="slidenum">
              <a:rPr lang="en-US" altLang="en-US" sz="1000">
                <a:solidFill>
                  <a:srgbClr val="85E2FF"/>
                </a:solidFill>
              </a:rPr>
              <a:pPr eaLnBrk="1" hangingPunct="1"/>
              <a:t>‹#›</a:t>
            </a:fld>
            <a:endParaRPr lang="en-US" altLang="en-US" sz="1000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863" y="6486525"/>
            <a:ext cx="457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rgbClr val="85E2FF"/>
                </a:solidFill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30213" y="6459538"/>
            <a:ext cx="171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rgbClr val="85E2FF"/>
                </a:solidFill>
              </a:rPr>
              <a:t>|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79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264035"/>
            <a:ext cx="8216220" cy="47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209989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74625" y="6461125"/>
            <a:ext cx="8794750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6546850"/>
            <a:ext cx="347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220663" y="6480175"/>
            <a:ext cx="46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B09DCB0-73CA-4E92-B0DC-CB62EF648E95}" type="slidenum">
              <a:rPr lang="en-US" altLang="en-US" sz="1000">
                <a:solidFill>
                  <a:srgbClr val="85E2FF"/>
                </a:solidFill>
              </a:rPr>
              <a:pPr eaLnBrk="1" hangingPunct="1"/>
              <a:t>‹#›</a:t>
            </a:fld>
            <a:endParaRPr lang="en-US" altLang="en-US" sz="1000" dirty="0">
              <a:solidFill>
                <a:srgbClr val="85E2FF"/>
              </a:solidFill>
            </a:endParaRP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 bwMode="auto">
          <a:xfrm>
            <a:off x="550863" y="6486525"/>
            <a:ext cx="457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rgbClr val="85E2FF"/>
                </a:solidFill>
              </a:rPr>
              <a:t>Quantum Confidential</a:t>
            </a:r>
          </a:p>
        </p:txBody>
      </p:sp>
      <p:sp>
        <p:nvSpPr>
          <p:cNvPr id="14" name="Rectangle 7"/>
          <p:cNvSpPr>
            <a:spLocks noGrp="1" noChangeArrowheads="1"/>
          </p:cNvSpPr>
          <p:nvPr userDrawn="1"/>
        </p:nvSpPr>
        <p:spPr bwMode="auto">
          <a:xfrm>
            <a:off x="430213" y="6459538"/>
            <a:ext cx="171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rgbClr val="85E2FF"/>
                </a:solidFill>
              </a:rPr>
              <a:t>|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79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481344" y="1264036"/>
            <a:ext cx="38199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481344" y="1804369"/>
            <a:ext cx="3819935" cy="40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idx="11"/>
          </p:nvPr>
        </p:nvSpPr>
        <p:spPr bwMode="auto">
          <a:xfrm>
            <a:off x="4673340" y="1264036"/>
            <a:ext cx="38199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2"/>
          </p:nvPr>
        </p:nvSpPr>
        <p:spPr bwMode="auto">
          <a:xfrm>
            <a:off x="4673340" y="1804369"/>
            <a:ext cx="3819935" cy="40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978953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 with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74625" y="6461125"/>
            <a:ext cx="8794750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6546850"/>
            <a:ext cx="347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663" y="6480175"/>
            <a:ext cx="46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FDA330F-21A8-4A5A-9246-7E9431D55814}" type="slidenum">
              <a:rPr lang="en-US" altLang="en-US" sz="1000">
                <a:solidFill>
                  <a:srgbClr val="85E2FF"/>
                </a:solidFill>
              </a:rPr>
              <a:pPr eaLnBrk="1" hangingPunct="1"/>
              <a:t>‹#›</a:t>
            </a:fld>
            <a:endParaRPr lang="en-US" altLang="en-US" sz="1000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863" y="6486525"/>
            <a:ext cx="457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rgbClr val="85E2FF"/>
                </a:solidFill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30213" y="6459538"/>
            <a:ext cx="171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rgbClr val="85E2FF"/>
                </a:solidFill>
              </a:rPr>
              <a:t>|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79" y="339388"/>
            <a:ext cx="8289245" cy="97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759334"/>
            <a:ext cx="8216220" cy="429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653401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to-Action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6546850"/>
            <a:ext cx="347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4275138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Parallelogram 6"/>
          <p:cNvSpPr/>
          <p:nvPr userDrawn="1"/>
        </p:nvSpPr>
        <p:spPr>
          <a:xfrm>
            <a:off x="2971800" y="0"/>
            <a:ext cx="9925050" cy="3916363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823075"/>
            <a:ext cx="9144000" cy="44450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851" y="2300020"/>
            <a:ext cx="6982724" cy="1609725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62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95804" y="4718649"/>
            <a:ext cx="7786495" cy="1949733"/>
          </a:xfrm>
          <a:prstGeom prst="rect">
            <a:avLst/>
          </a:prstGeom>
        </p:spPr>
        <p:txBody>
          <a:bodyPr anchor="t" anchorCtr="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0039994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-17463"/>
            <a:ext cx="1806575" cy="10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55453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1" t="23225" r="56831" b="40707"/>
          <a:stretch>
            <a:fillRect/>
          </a:stretch>
        </p:blipFill>
        <p:spPr bwMode="auto">
          <a:xfrm>
            <a:off x="1185863" y="1778000"/>
            <a:ext cx="343535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-17463"/>
            <a:ext cx="1806575" cy="10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789697"/>
      </p:ext>
    </p:extLst>
  </p:cSld>
  <p:clrMapOvr>
    <a:masterClrMapping/>
  </p:clrMapOvr>
  <p:transition spd="med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Photo Title Slide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r="5907"/>
          <a:stretch>
            <a:fillRect/>
          </a:stretch>
        </p:blipFill>
        <p:spPr bwMode="auto">
          <a:xfrm>
            <a:off x="1354138" y="1781175"/>
            <a:ext cx="31527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819275" y="3835400"/>
            <a:ext cx="22574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DB6EC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Replace this image with presenter’s photo using Format&gt;Change Picture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-17463"/>
            <a:ext cx="1806575" cy="10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7546839"/>
      </p:ext>
    </p:extLst>
  </p:cSld>
  <p:clrMapOvr>
    <a:masterClrMapping/>
  </p:clrMapOvr>
  <p:transition spd="med">
    <p:fade/>
  </p:transition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Photo Title Slide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r="5907"/>
          <a:stretch>
            <a:fillRect/>
          </a:stretch>
        </p:blipFill>
        <p:spPr bwMode="auto">
          <a:xfrm>
            <a:off x="1354138" y="1781175"/>
            <a:ext cx="31527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819275" y="3835400"/>
            <a:ext cx="22574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None/>
              <a:defRPr/>
            </a:pPr>
            <a:r>
              <a:rPr lang="en-US" altLang="en-US" sz="1400" b="1" dirty="0" smtClean="0">
                <a:solidFill>
                  <a:srgbClr val="FF0000"/>
                </a:solidFill>
                <a:cs typeface="Arial" pitchFamily="34" charset="0"/>
              </a:rPr>
              <a:t>Replace this image with presenter’s photo using Format&gt;Change Picture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-17463"/>
            <a:ext cx="1806575" cy="10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8682461"/>
      </p:ext>
    </p:extLst>
  </p:cSld>
  <p:clrMapOvr>
    <a:masterClrMapping/>
  </p:clrMapOvr>
  <p:transition spd="med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1" y="151662"/>
            <a:ext cx="6829424" cy="58387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2401" y="1075797"/>
            <a:ext cx="8833104" cy="193899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5513" y="6461125"/>
            <a:ext cx="503237" cy="1222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30E66CB-66A6-4783-9B82-0ACB5FB18C60}" type="slidenum">
              <a:rPr lang="en-US" altLang="en-US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 smtClean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3"/>
          </p:nvPr>
        </p:nvSpPr>
        <p:spPr>
          <a:xfrm>
            <a:off x="152400" y="6461125"/>
            <a:ext cx="2133600" cy="1222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8838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829425" cy="5826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2401" y="1075797"/>
            <a:ext cx="4408374" cy="154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39734" y="1075797"/>
            <a:ext cx="4408374" cy="154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45513" y="6461125"/>
            <a:ext cx="503237" cy="1222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8CB2C68-C6B5-484C-956B-68D7EA9A9476}" type="slidenum">
              <a:rPr lang="en-US" altLang="en-US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 smtClean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4"/>
          </p:nvPr>
        </p:nvSpPr>
        <p:spPr>
          <a:xfrm>
            <a:off x="152400" y="6461125"/>
            <a:ext cx="2133600" cy="1222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6430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er Title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00250"/>
            <a:ext cx="9144000" cy="4857750"/>
          </a:xfrm>
          <a:prstGeom prst="rect">
            <a:avLst/>
          </a:prstGeom>
          <a:gradFill>
            <a:gsLst>
              <a:gs pos="0">
                <a:srgbClr val="B0B9B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286375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arallelogram 7"/>
          <p:cNvSpPr/>
          <p:nvPr userDrawn="1"/>
        </p:nvSpPr>
        <p:spPr>
          <a:xfrm>
            <a:off x="2971800" y="0"/>
            <a:ext cx="9925050" cy="4843463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6546850"/>
            <a:ext cx="347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823075"/>
            <a:ext cx="9144000" cy="44450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24" descr="QTM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68508" y="5562792"/>
            <a:ext cx="7990487" cy="98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aseline="0">
                <a:solidFill>
                  <a:srgbClr val="00B6F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3645425"/>
            <a:ext cx="6992420" cy="135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22069324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1662"/>
            <a:ext cx="6829423" cy="58387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51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 Hill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52400" y="151662"/>
            <a:ext cx="7099189" cy="58387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1" y="1079499"/>
            <a:ext cx="8860970" cy="541630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6">
                  <a:lumMod val="50000"/>
                </a:schemeClr>
              </a:buClr>
              <a:buSzPct val="100000"/>
              <a:buFont typeface="Wingdings" pitchFamily="2" charset="2"/>
              <a:buChar char=""/>
              <a:defRPr/>
            </a:lvl1pPr>
            <a:lvl2pPr marL="457200" indent="-228600">
              <a:buFont typeface="Wingdings" pitchFamily="2" charset="2"/>
              <a:buChar char="§"/>
              <a:defRPr/>
            </a:lvl2pPr>
            <a:lvl3pPr marL="685800" indent="-228600">
              <a:defRPr/>
            </a:lvl3pPr>
            <a:lvl4pPr marL="914400" indent="-228600">
              <a:defRPr/>
            </a:lvl4pPr>
            <a:lvl5pPr marL="1143000" indent="-228600">
              <a:defRPr/>
            </a:lvl5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>
          <a:xfrm>
            <a:off x="152401" y="6674644"/>
            <a:ext cx="2133600" cy="1833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6/30/2014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>
          <a:xfrm>
            <a:off x="3124200" y="6679406"/>
            <a:ext cx="2895600" cy="17859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Dot Hill Confidential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>
          <a:xfrm>
            <a:off x="6849533" y="6674644"/>
            <a:ext cx="2133600" cy="183356"/>
          </a:xfrm>
          <a:prstGeom prst="rect">
            <a:avLst/>
          </a:prstGeom>
        </p:spPr>
        <p:txBody>
          <a:bodyPr/>
          <a:lstStyle/>
          <a:p>
            <a:fld id="{AE3EC3E0-3D57-4454-9F0D-316E8A9AA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48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74625" y="6461125"/>
            <a:ext cx="8794750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6546850"/>
            <a:ext cx="347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663" y="6480175"/>
            <a:ext cx="46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87F002D-650A-4418-958C-CBE82D5BB47F}" type="slidenum">
              <a:rPr lang="en-US" altLang="en-US" sz="1000">
                <a:solidFill>
                  <a:srgbClr val="85E2FF"/>
                </a:solidFill>
              </a:rPr>
              <a:pPr eaLnBrk="1" hangingPunct="1"/>
              <a:t>‹#›</a:t>
            </a:fld>
            <a:endParaRPr lang="en-US" altLang="en-US" sz="1000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863" y="6486525"/>
            <a:ext cx="457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rgbClr val="85E2FF"/>
                </a:solidFill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30213" y="6459538"/>
            <a:ext cx="171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rgbClr val="85E2FF"/>
                </a:solidFill>
              </a:rPr>
              <a:t>|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79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264035"/>
            <a:ext cx="8216220" cy="47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079402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1" t="23225" r="56831" b="40707"/>
          <a:stretch>
            <a:fillRect/>
          </a:stretch>
        </p:blipFill>
        <p:spPr bwMode="auto">
          <a:xfrm>
            <a:off x="1185863" y="1778000"/>
            <a:ext cx="343535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-17463"/>
            <a:ext cx="1806575" cy="10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325721"/>
      </p:ext>
    </p:extLst>
  </p:cSld>
  <p:clrMapOvr>
    <a:masterClrMapping/>
  </p:clrMapOvr>
  <p:transition spd="med">
    <p:fade/>
  </p:transition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Photo Title Slide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r="5907"/>
          <a:stretch>
            <a:fillRect/>
          </a:stretch>
        </p:blipFill>
        <p:spPr bwMode="auto">
          <a:xfrm>
            <a:off x="1354138" y="1781175"/>
            <a:ext cx="31527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819275" y="3835400"/>
            <a:ext cx="22574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None/>
              <a:defRPr/>
            </a:pPr>
            <a:r>
              <a:rPr lang="en-US" altLang="en-US" sz="1400" b="1" dirty="0" smtClean="0">
                <a:solidFill>
                  <a:srgbClr val="FF0000"/>
                </a:solidFill>
                <a:cs typeface="Arial" pitchFamily="34" charset="0"/>
              </a:rPr>
              <a:t>Replace this image with presenter’s photo using Format&gt;Change Picture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-17463"/>
            <a:ext cx="1806575" cy="10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424828"/>
      </p:ext>
    </p:extLst>
  </p:cSld>
  <p:clrMapOvr>
    <a:masterClrMapping/>
  </p:clrMapOvr>
  <p:transition spd="med">
    <p:fade/>
  </p:transition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1" y="151662"/>
            <a:ext cx="6829424" cy="58387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2401" y="1075797"/>
            <a:ext cx="8833104" cy="193899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5513" y="6461125"/>
            <a:ext cx="503237" cy="1222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30E66CB-66A6-4783-9B82-0ACB5FB18C60}" type="slidenum">
              <a:rPr lang="en-US" altLang="en-US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 smtClean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3"/>
          </p:nvPr>
        </p:nvSpPr>
        <p:spPr>
          <a:xfrm>
            <a:off x="152400" y="6461125"/>
            <a:ext cx="2133600" cy="1222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7854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1" y="151662"/>
            <a:ext cx="6829424" cy="58387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2401" y="1075797"/>
            <a:ext cx="8833104" cy="193899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5513" y="6461125"/>
            <a:ext cx="503237" cy="1222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72592D-B2E4-4DD4-85D7-7B0537FD5975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3"/>
          </p:nvPr>
        </p:nvSpPr>
        <p:spPr>
          <a:xfrm>
            <a:off x="152400" y="6461125"/>
            <a:ext cx="2133600" cy="1222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4482671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829425" cy="5826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2401" y="1075797"/>
            <a:ext cx="4408374" cy="154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39734" y="1075797"/>
            <a:ext cx="4408374" cy="154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45513" y="6461125"/>
            <a:ext cx="503237" cy="1222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8CB2C68-C6B5-484C-956B-68D7EA9A9476}" type="slidenum">
              <a:rPr lang="en-US" altLang="en-US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 smtClean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4"/>
          </p:nvPr>
        </p:nvSpPr>
        <p:spPr>
          <a:xfrm>
            <a:off x="152400" y="6461125"/>
            <a:ext cx="2133600" cy="1222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7527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4" b="15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1" t="23225" r="56831" b="40707"/>
          <a:stretch>
            <a:fillRect/>
          </a:stretch>
        </p:blipFill>
        <p:spPr bwMode="auto">
          <a:xfrm>
            <a:off x="1185863" y="1778000"/>
            <a:ext cx="343535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-17463"/>
            <a:ext cx="1806575" cy="10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456209"/>
      </p:ext>
    </p:extLst>
  </p:cSld>
  <p:clrMapOvr>
    <a:masterClrMapping/>
  </p:clrMapOvr>
  <p:transition spd="med">
    <p:fade/>
  </p:transition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Photo Title Slide -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r="5907"/>
          <a:stretch>
            <a:fillRect/>
          </a:stretch>
        </p:blipFill>
        <p:spPr bwMode="auto">
          <a:xfrm>
            <a:off x="1354138" y="1781175"/>
            <a:ext cx="31527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819275" y="3835400"/>
            <a:ext cx="22574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DB6EC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Replace this image with presenter’s photo using Format&gt;Change Picture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-17463"/>
            <a:ext cx="1806575" cy="10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022850" y="4076456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5031476" y="1888050"/>
            <a:ext cx="3527425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022850" y="3150229"/>
            <a:ext cx="3527425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635992"/>
      </p:ext>
    </p:extLst>
  </p:cSld>
  <p:clrMapOvr>
    <a:masterClrMapping/>
  </p:clrMapOvr>
  <p:transition spd="med">
    <p:fade/>
  </p:transition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1" y="151662"/>
            <a:ext cx="6829424" cy="58387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2401" y="1075797"/>
            <a:ext cx="8833104" cy="193899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5513" y="6461125"/>
            <a:ext cx="503237" cy="1222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72592D-B2E4-4DD4-85D7-7B0537FD5975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3"/>
          </p:nvPr>
        </p:nvSpPr>
        <p:spPr>
          <a:xfrm>
            <a:off x="152400" y="6461125"/>
            <a:ext cx="2133600" cy="1222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67845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829425" cy="5826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2401" y="1075797"/>
            <a:ext cx="4408374" cy="154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39734" y="1075797"/>
            <a:ext cx="4408374" cy="154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45513" y="6461125"/>
            <a:ext cx="503237" cy="1222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D55EFA-3956-48CA-9353-0D19456AE62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4"/>
          </p:nvPr>
        </p:nvSpPr>
        <p:spPr>
          <a:xfrm>
            <a:off x="152400" y="6461125"/>
            <a:ext cx="2133600" cy="1222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00641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er Title Slide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00250"/>
            <a:ext cx="9144000" cy="4857750"/>
          </a:xfrm>
          <a:prstGeom prst="rect">
            <a:avLst/>
          </a:prstGeom>
          <a:gradFill>
            <a:gsLst>
              <a:gs pos="0">
                <a:srgbClr val="B0B9B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286375"/>
          </a:xfrm>
          <a:prstGeom prst="rect">
            <a:avLst/>
          </a:prstGeom>
          <a:gradFill>
            <a:gsLst>
              <a:gs pos="0">
                <a:srgbClr val="0F73C3"/>
              </a:gs>
              <a:gs pos="100000">
                <a:srgbClr val="00B6F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arallelogram 7"/>
          <p:cNvSpPr/>
          <p:nvPr userDrawn="1"/>
        </p:nvSpPr>
        <p:spPr>
          <a:xfrm>
            <a:off x="2971800" y="0"/>
            <a:ext cx="9925050" cy="4843463"/>
          </a:xfrm>
          <a:prstGeom prst="parallelogram">
            <a:avLst>
              <a:gd name="adj" fmla="val 65520"/>
            </a:avLst>
          </a:prstGeom>
          <a:gradFill>
            <a:gsLst>
              <a:gs pos="0">
                <a:srgbClr val="0F73C3"/>
              </a:gs>
              <a:gs pos="100000">
                <a:srgbClr val="00B6F1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6546850"/>
            <a:ext cx="347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823075"/>
            <a:ext cx="9144000" cy="44450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24" descr="QTM_Logo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68508" y="5562792"/>
            <a:ext cx="7990487" cy="98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 baseline="0">
                <a:solidFill>
                  <a:srgbClr val="00B6F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80" y="3645425"/>
            <a:ext cx="6992420" cy="135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62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12014246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829425" cy="5826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2401" y="1075797"/>
            <a:ext cx="4408374" cy="154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39734" y="1075797"/>
            <a:ext cx="4408374" cy="1545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45513" y="6461125"/>
            <a:ext cx="503237" cy="1222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D55EFA-3956-48CA-9353-0D19456AE62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4"/>
          </p:nvPr>
        </p:nvSpPr>
        <p:spPr>
          <a:xfrm>
            <a:off x="152400" y="6461125"/>
            <a:ext cx="2133600" cy="1222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22562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74625" y="6461125"/>
            <a:ext cx="8794750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6546850"/>
            <a:ext cx="347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663" y="6480175"/>
            <a:ext cx="46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87F002D-650A-4418-958C-CBE82D5BB47F}" type="slidenum">
              <a:rPr lang="en-US" altLang="en-US" sz="1000">
                <a:solidFill>
                  <a:srgbClr val="85E2FF"/>
                </a:solidFill>
              </a:rPr>
              <a:pPr eaLnBrk="1" hangingPunct="1"/>
              <a:t>‹#›</a:t>
            </a:fld>
            <a:endParaRPr lang="en-US" altLang="en-US" sz="1000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863" y="6486525"/>
            <a:ext cx="457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rgbClr val="85E2FF"/>
                </a:solidFill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30213" y="6459538"/>
            <a:ext cx="171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rgbClr val="85E2FF"/>
                </a:solidFill>
              </a:rPr>
              <a:t>|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22779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95805" y="1264035"/>
            <a:ext cx="8216220" cy="476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86058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Dot Hill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1662"/>
            <a:ext cx="6829423" cy="58387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52401" y="6674644"/>
            <a:ext cx="2133600" cy="1833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7/10/14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679406"/>
            <a:ext cx="2895600" cy="17859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Dot Hill Confidential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49533" y="6674644"/>
            <a:ext cx="2133600" cy="183356"/>
          </a:xfrm>
          <a:prstGeom prst="rect">
            <a:avLst/>
          </a:prstGeom>
        </p:spPr>
        <p:txBody>
          <a:bodyPr/>
          <a:lstStyle/>
          <a:p>
            <a:fld id="{AE3EC3E0-3D57-4454-9F0D-316E8A9AA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87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 Hill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52400" y="151662"/>
            <a:ext cx="7099189" cy="58387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1" y="1079499"/>
            <a:ext cx="8860970" cy="541630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6">
                  <a:lumMod val="50000"/>
                </a:schemeClr>
              </a:buClr>
              <a:buSzPct val="100000"/>
              <a:buFont typeface="Wingdings" pitchFamily="2" charset="2"/>
              <a:buChar char=""/>
              <a:defRPr/>
            </a:lvl1pPr>
            <a:lvl2pPr marL="457200" indent="-228600">
              <a:buFont typeface="Wingdings" pitchFamily="2" charset="2"/>
              <a:buChar char="§"/>
              <a:defRPr/>
            </a:lvl2pPr>
            <a:lvl3pPr marL="685800" indent="-228600">
              <a:defRPr/>
            </a:lvl3pPr>
            <a:lvl4pPr marL="914400" indent="-228600">
              <a:defRPr/>
            </a:lvl4pPr>
            <a:lvl5pPr marL="1143000" indent="-228600">
              <a:defRPr/>
            </a:lvl5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>
          <a:xfrm>
            <a:off x="152401" y="6674644"/>
            <a:ext cx="2133600" cy="1833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7/10/14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>
          <a:xfrm>
            <a:off x="3124200" y="6679406"/>
            <a:ext cx="2895600" cy="17859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Dot Hill Confidential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>
          <a:xfrm>
            <a:off x="6849533" y="6674644"/>
            <a:ext cx="2133600" cy="183356"/>
          </a:xfrm>
          <a:prstGeom prst="rect">
            <a:avLst/>
          </a:prstGeom>
        </p:spPr>
        <p:txBody>
          <a:bodyPr/>
          <a:lstStyle/>
          <a:p>
            <a:fld id="{AE3EC3E0-3D57-4454-9F0D-316E8A9AA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65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 Hill - Content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52401" y="151662"/>
            <a:ext cx="7099189" cy="58387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>
          <a:xfrm>
            <a:off x="80682" y="6665158"/>
            <a:ext cx="2133600" cy="184666"/>
          </a:xfrm>
          <a:prstGeom prst="rect">
            <a:avLst/>
          </a:prstGeom>
        </p:spPr>
        <p:txBody>
          <a:bodyPr/>
          <a:lstStyle/>
          <a:p>
            <a:fld id="{AE5E02BA-D6F3-47EF-BABF-EDF77A989D73}" type="datetime1">
              <a:rPr lang="en-US">
                <a:solidFill>
                  <a:prstClr val="white"/>
                </a:solidFill>
                <a:effectLst>
                  <a:glow rad="381000">
                    <a:srgbClr val="292929">
                      <a:alpha val="2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7/7/2015</a:t>
            </a:fld>
            <a:endParaRPr dirty="0">
              <a:solidFill>
                <a:prstClr val="white"/>
              </a:solidFill>
              <a:effectLst>
                <a:glow rad="381000">
                  <a:srgbClr val="292929">
                    <a:alpha val="2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>
          <a:xfrm>
            <a:off x="8544094" y="6665158"/>
            <a:ext cx="502778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28CFF9-C498-437A-BF0D-9909F7150CC1}" type="slidenum">
              <a:rPr>
                <a:solidFill>
                  <a:prstClr val="white"/>
                </a:solidFill>
                <a:effectLst>
                  <a:glow rad="381000">
                    <a:srgbClr val="292929">
                      <a:alpha val="2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dirty="0">
              <a:solidFill>
                <a:prstClr val="white"/>
              </a:solidFill>
              <a:effectLst>
                <a:glow rad="381000">
                  <a:srgbClr val="292929">
                    <a:alpha val="2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9"/>
          </p:nvPr>
        </p:nvSpPr>
        <p:spPr>
          <a:xfrm>
            <a:off x="4698206" y="1079501"/>
            <a:ext cx="4100513" cy="52435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152400" y="1079500"/>
            <a:ext cx="4123135" cy="228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6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Dot Hill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1" y="6674644"/>
            <a:ext cx="2133600" cy="1833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7/10/14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79406"/>
            <a:ext cx="2895600" cy="17859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Dot Hill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49533" y="6674644"/>
            <a:ext cx="2133600" cy="183356"/>
          </a:xfrm>
          <a:prstGeom prst="rect">
            <a:avLst/>
          </a:prstGeom>
        </p:spPr>
        <p:txBody>
          <a:bodyPr/>
          <a:lstStyle/>
          <a:p>
            <a:fld id="{AE3EC3E0-3D57-4454-9F0D-316E8A9AA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9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NUL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85725"/>
            <a:ext cx="174783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6"/>
          <p:cNvSpPr txBox="1">
            <a:spLocks/>
          </p:cNvSpPr>
          <p:nvPr userDrawn="1"/>
        </p:nvSpPr>
        <p:spPr bwMode="gray">
          <a:xfrm>
            <a:off x="3613150" y="6461125"/>
            <a:ext cx="2133600" cy="122238"/>
          </a:xfrm>
          <a:prstGeom prst="rect">
            <a:avLst/>
          </a:prstGeom>
        </p:spPr>
        <p:txBody>
          <a:bodyPr tIns="0" rIns="0" bIns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dirty="0"/>
              <a:t>NASDAQ: HILL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66" r:id="rId6"/>
    <p:sldLayoutId id="2147484267" r:id="rId7"/>
    <p:sldLayoutId id="2147484268" r:id="rId8"/>
    <p:sldLayoutId id="2147484269" r:id="rId9"/>
    <p:sldLayoutId id="2147484270" r:id="rId10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anose="05000000000000000000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panose="020B0604020202020204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panose="05000000000000000000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panose="020B0604020202020204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panose="05000000000000000000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anose="05000000000000000000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panose="020B0604020202020204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panose="05000000000000000000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panose="020B0604020202020204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panose="05000000000000000000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6546850"/>
            <a:ext cx="347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74625" y="6461125"/>
            <a:ext cx="8794750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220663" y="6480175"/>
            <a:ext cx="46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A4D5EAF-F138-43C8-AE7C-0E8DBE8A708F}" type="slidenum">
              <a:rPr lang="en-US" altLang="en-US" sz="1000">
                <a:solidFill>
                  <a:srgbClr val="85E2FF"/>
                </a:solidFill>
              </a:rPr>
              <a:pPr eaLnBrk="1" hangingPunct="1"/>
              <a:t>‹#›</a:t>
            </a:fld>
            <a:endParaRPr lang="en-US" altLang="en-US" sz="1000" dirty="0">
              <a:solidFill>
                <a:srgbClr val="85E2FF"/>
              </a:solidFill>
            </a:endParaRPr>
          </a:p>
        </p:txBody>
      </p:sp>
      <p:sp>
        <p:nvSpPr>
          <p:cNvPr id="107525" name="Slide Number Placeholder 4"/>
          <p:cNvSpPr txBox="1">
            <a:spLocks/>
          </p:cNvSpPr>
          <p:nvPr/>
        </p:nvSpPr>
        <p:spPr bwMode="auto">
          <a:xfrm>
            <a:off x="550863" y="6486525"/>
            <a:ext cx="457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rgbClr val="85E2FF"/>
                </a:solidFill>
              </a:rPr>
              <a:t>Quantum Confidential</a:t>
            </a:r>
          </a:p>
        </p:txBody>
      </p:sp>
      <p:sp>
        <p:nvSpPr>
          <p:cNvPr id="10246" name="Rectangle 7"/>
          <p:cNvSpPr>
            <a:spLocks noGrp="1" noChangeArrowheads="1"/>
          </p:cNvSpPr>
          <p:nvPr/>
        </p:nvSpPr>
        <p:spPr bwMode="auto">
          <a:xfrm>
            <a:off x="430213" y="6459538"/>
            <a:ext cx="171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rgbClr val="85E2FF"/>
                </a:solidFill>
              </a:rPr>
              <a:t>|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200" b="1" kern="1200" dirty="0">
          <a:solidFill>
            <a:srgbClr val="0076BB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6BB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6BB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6BB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6BB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anose="05000000000000000000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panose="020B0604020202020204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panose="05000000000000000000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panose="020B0604020202020204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panose="05000000000000000000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85725"/>
            <a:ext cx="174783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6"/>
          <p:cNvSpPr txBox="1">
            <a:spLocks/>
          </p:cNvSpPr>
          <p:nvPr userDrawn="1"/>
        </p:nvSpPr>
        <p:spPr bwMode="gray">
          <a:xfrm>
            <a:off x="3613150" y="6461125"/>
            <a:ext cx="2133600" cy="122238"/>
          </a:xfrm>
          <a:prstGeom prst="rect">
            <a:avLst/>
          </a:prstGeom>
        </p:spPr>
        <p:txBody>
          <a:bodyPr tIns="0" rIns="0" bIns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dirty="0">
                <a:solidFill>
                  <a:srgbClr val="002878">
                    <a:lumMod val="50000"/>
                  </a:srgbClr>
                </a:solidFill>
              </a:rPr>
              <a:t>NASDAQ: HILL</a:t>
            </a:r>
          </a:p>
        </p:txBody>
      </p:sp>
    </p:spTree>
    <p:extLst>
      <p:ext uri="{BB962C8B-B14F-4D97-AF65-F5344CB8AC3E}">
        <p14:creationId xmlns:p14="http://schemas.microsoft.com/office/powerpoint/2010/main" val="221052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1" r:id="rId5"/>
    <p:sldLayoutId id="2147484271" r:id="rId6"/>
    <p:sldLayoutId id="2147484273" r:id="rId7"/>
    <p:sldLayoutId id="2147484274" r:id="rId8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anose="05000000000000000000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panose="020B0604020202020204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panose="05000000000000000000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panose="020B0604020202020204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panose="05000000000000000000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85725"/>
            <a:ext cx="174783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6"/>
          <p:cNvSpPr txBox="1">
            <a:spLocks/>
          </p:cNvSpPr>
          <p:nvPr userDrawn="1"/>
        </p:nvSpPr>
        <p:spPr bwMode="gray">
          <a:xfrm>
            <a:off x="3613150" y="6461125"/>
            <a:ext cx="2133600" cy="122238"/>
          </a:xfrm>
          <a:prstGeom prst="rect">
            <a:avLst/>
          </a:prstGeom>
        </p:spPr>
        <p:txBody>
          <a:bodyPr tIns="0" rIns="0" bIns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dirty="0">
                <a:solidFill>
                  <a:srgbClr val="002878">
                    <a:lumMod val="50000"/>
                  </a:srgbClr>
                </a:solidFill>
              </a:rPr>
              <a:t>NASDAQ: HILL</a:t>
            </a:r>
          </a:p>
        </p:txBody>
      </p:sp>
    </p:spTree>
    <p:extLst>
      <p:ext uri="{BB962C8B-B14F-4D97-AF65-F5344CB8AC3E}">
        <p14:creationId xmlns:p14="http://schemas.microsoft.com/office/powerpoint/2010/main" val="163880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anose="05000000000000000000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panose="020B0604020202020204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panose="05000000000000000000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panose="020B0604020202020204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panose="05000000000000000000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85725"/>
            <a:ext cx="174783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6"/>
          <p:cNvSpPr txBox="1">
            <a:spLocks/>
          </p:cNvSpPr>
          <p:nvPr userDrawn="1"/>
        </p:nvSpPr>
        <p:spPr bwMode="gray">
          <a:xfrm>
            <a:off x="3613150" y="6461125"/>
            <a:ext cx="2133600" cy="122238"/>
          </a:xfrm>
          <a:prstGeom prst="rect">
            <a:avLst/>
          </a:prstGeom>
        </p:spPr>
        <p:txBody>
          <a:bodyPr tIns="0" rIns="0" bIns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dirty="0">
                <a:solidFill>
                  <a:srgbClr val="002878">
                    <a:lumMod val="50000"/>
                  </a:srgbClr>
                </a:solidFill>
              </a:rPr>
              <a:t>NASDAQ: HILL</a:t>
            </a:r>
          </a:p>
        </p:txBody>
      </p:sp>
    </p:spTree>
    <p:extLst>
      <p:ext uri="{BB962C8B-B14F-4D97-AF65-F5344CB8AC3E}">
        <p14:creationId xmlns:p14="http://schemas.microsoft.com/office/powerpoint/2010/main" val="351029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5" r:id="rId5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anose="05000000000000000000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panose="020B0604020202020204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panose="05000000000000000000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panose="020B0604020202020204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panose="05000000000000000000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thill.com/wp-content/uploads/2015/04/6xx4-Config-Guide-4.1.15.pdf" TargetMode="External"/><Relationship Id="rId2" Type="http://schemas.openxmlformats.org/officeDocument/2006/relationships/hyperlink" Target="https://www.dothill.com/wp-content/uploads/2015/02/4xx4-Config-Guide-2.23.15.pdf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crc.dothill.com/porta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c.com/products/resource/include/techspec_index.cfm?base_sku=AR3305" TargetMode="Externa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rc.dothill.com/access/content/group/CRC/Documentation/AssuredSAN%20Ultra48%20Series/DH_Ultra48_RBKI_83-00006754-10-01-A.pdf" TargetMode="External"/><Relationship Id="rId2" Type="http://schemas.openxmlformats.org/officeDocument/2006/relationships/hyperlink" Target="https://crc.dothill.com/access/content/group/CRC/Documentation/DH_Ultra56_RBKI_83-00006835-10-01-A.pdf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crc.dothill.com/access/content/group/CRC/Documentation/DH_RBKI_83-00004524-13-01-B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022850" y="4076700"/>
            <a:ext cx="3527425" cy="531813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>
                <a:ea typeface="ＭＳ Ｐゴシック" charset="0"/>
              </a:rPr>
              <a:t>July 7th, 2015</a:t>
            </a:r>
            <a:endParaRPr dirty="0">
              <a:ea typeface="ＭＳ Ｐゴシック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030788" y="1887538"/>
            <a:ext cx="3527425" cy="1312862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>
                <a:ea typeface="ＭＳ Ｐゴシック" charset="0"/>
              </a:rPr>
              <a:t>Installation Guidelines &amp; Tips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88613"/>
            <a:ext cx="8763000" cy="5847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 smtClean="0"/>
              <a:t>2U Common FRU Components</a:t>
            </a:r>
          </a:p>
        </p:txBody>
      </p:sp>
      <p:pic>
        <p:nvPicPr>
          <p:cNvPr id="8197" name="Picture 3" descr="DC FRU F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11064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DC FRU F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11049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5" descr="Mercury Rear SAS A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388" y="4799410"/>
            <a:ext cx="6600825" cy="1525190"/>
          </a:xfrm>
          <a:prstGeom prst="rect">
            <a:avLst/>
          </a:prstGeom>
          <a:noFill/>
          <a:ln w="50800">
            <a:solidFill>
              <a:srgbClr val="CCFFCC"/>
            </a:solidFill>
            <a:miter lim="800000"/>
            <a:headEnd/>
            <a:tailEnd/>
          </a:ln>
        </p:spPr>
      </p:pic>
      <p:pic>
        <p:nvPicPr>
          <p:cNvPr id="8200" name="Picture 6" descr="SAS FRU Mercury F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22098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7" descr="SAS FRU Mercury F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22098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1981200" y="914400"/>
            <a:ext cx="2333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+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1981200" y="2667000"/>
            <a:ext cx="228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+</a:t>
            </a:r>
          </a:p>
        </p:txBody>
      </p:sp>
      <p:sp>
        <p:nvSpPr>
          <p:cNvPr id="8204" name="AutoShape 14"/>
          <p:cNvSpPr>
            <a:spLocks noChangeArrowheads="1"/>
          </p:cNvSpPr>
          <p:nvPr/>
        </p:nvSpPr>
        <p:spPr bwMode="auto">
          <a:xfrm rot="3031653">
            <a:off x="2668588" y="3957638"/>
            <a:ext cx="762000" cy="533400"/>
          </a:xfrm>
          <a:prstGeom prst="rightArrow">
            <a:avLst>
              <a:gd name="adj1" fmla="val 50000"/>
              <a:gd name="adj2" fmla="val 35714"/>
            </a:avLst>
          </a:prstGeom>
          <a:solidFill>
            <a:srgbClr val="00FF00"/>
          </a:solidFill>
          <a:ln w="1905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05" name="AutoShape 15"/>
          <p:cNvSpPr>
            <a:spLocks noChangeArrowheads="1"/>
          </p:cNvSpPr>
          <p:nvPr/>
        </p:nvSpPr>
        <p:spPr bwMode="auto">
          <a:xfrm rot="5400000">
            <a:off x="1885950" y="1543050"/>
            <a:ext cx="495300" cy="304800"/>
          </a:xfrm>
          <a:prstGeom prst="rightArrow">
            <a:avLst>
              <a:gd name="adj1" fmla="val 50000"/>
              <a:gd name="adj2" fmla="val 40625"/>
            </a:avLst>
          </a:prstGeom>
          <a:solidFill>
            <a:srgbClr val="00FF00"/>
          </a:solidFill>
          <a:ln w="1905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06" name="Rectangle 16"/>
          <p:cNvSpPr>
            <a:spLocks noGrp="1" noChangeArrowheads="1"/>
          </p:cNvSpPr>
          <p:nvPr>
            <p:ph type="body" idx="4294967295"/>
          </p:nvPr>
        </p:nvSpPr>
        <p:spPr>
          <a:xfrm>
            <a:off x="3664527" y="990600"/>
            <a:ext cx="4724400" cy="3697387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altLang="zh-CN" sz="1800" b="1" dirty="0" smtClean="0"/>
              <a:t>Common PSU FRU’s </a:t>
            </a:r>
          </a:p>
          <a:p>
            <a:pPr lvl="1" eaLnBrk="1" hangingPunct="1"/>
            <a:r>
              <a:rPr lang="en-US" altLang="zh-CN" b="1" dirty="0" smtClean="0"/>
              <a:t>595 watt AC or DC PSU</a:t>
            </a:r>
          </a:p>
          <a:p>
            <a:pPr lvl="1" eaLnBrk="1" hangingPunct="1"/>
            <a:endParaRPr lang="en-US" b="1" dirty="0" smtClean="0"/>
          </a:p>
          <a:p>
            <a:pPr eaLnBrk="1" hangingPunct="1"/>
            <a:r>
              <a:rPr lang="en-US" sz="1800" b="1" dirty="0" smtClean="0"/>
              <a:t>Common DHS Controller FRU’s</a:t>
            </a:r>
          </a:p>
          <a:p>
            <a:pPr lvl="1" eaLnBrk="1" hangingPunct="1"/>
            <a:r>
              <a:rPr lang="en-US" b="1" dirty="0" smtClean="0"/>
              <a:t>CNC (</a:t>
            </a:r>
            <a:r>
              <a:rPr lang="en-US" b="1" dirty="0" err="1" smtClean="0"/>
              <a:t>Fibre</a:t>
            </a:r>
            <a:r>
              <a:rPr lang="en-US" b="1" dirty="0" smtClean="0"/>
              <a:t> &amp; iSCSI)</a:t>
            </a:r>
          </a:p>
          <a:p>
            <a:pPr lvl="1" eaLnBrk="1" hangingPunct="1"/>
            <a:r>
              <a:rPr lang="en-US" b="1" dirty="0" smtClean="0"/>
              <a:t>SAS</a:t>
            </a:r>
          </a:p>
          <a:p>
            <a:pPr lvl="1" eaLnBrk="1" hangingPunct="1"/>
            <a:r>
              <a:rPr lang="en-US" b="1" dirty="0" smtClean="0"/>
              <a:t>JBOD</a:t>
            </a:r>
          </a:p>
          <a:p>
            <a:pPr eaLnBrk="1" hangingPunct="1"/>
            <a:r>
              <a:rPr lang="en-US" sz="1800" b="1" dirty="0" smtClean="0"/>
              <a:t>Same rear chassis configuration regardless of drive size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402016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NEBS</a:t>
            </a:r>
            <a:r>
              <a:rPr lang="en-US" dirty="0"/>
              <a:t> </a:t>
            </a:r>
            <a:r>
              <a:rPr lang="en-US" dirty="0" smtClean="0"/>
              <a:t>&amp; MIL-STD-810G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6089" y="989013"/>
            <a:ext cx="6411912" cy="49228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Network Equipment Building System (NEBS) &amp; MIL-STD-810G</a:t>
            </a:r>
          </a:p>
          <a:p>
            <a:pPr lvl="1"/>
            <a:r>
              <a:rPr lang="en-US" dirty="0" smtClean="0"/>
              <a:t>Standards for ruggedness in Telco and Military/Govt. applications.</a:t>
            </a:r>
          </a:p>
          <a:p>
            <a:pPr lvl="1"/>
            <a:r>
              <a:rPr lang="en-US" dirty="0" smtClean="0"/>
              <a:t>Dot Hill products are conformant with these standards.</a:t>
            </a:r>
          </a:p>
          <a:p>
            <a:pPr lvl="2"/>
            <a:r>
              <a:rPr lang="en-US" dirty="0" smtClean="0"/>
              <a:t>Exception:  2U48 chassis is not yet conformant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6675120" y="381000"/>
            <a:ext cx="2011680" cy="6019800"/>
            <a:chOff x="6370320" y="381000"/>
            <a:chExt cx="2011680" cy="6019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381000"/>
              <a:ext cx="1965960" cy="12192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320" y="1676400"/>
              <a:ext cx="2011680" cy="13217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922" y="3124200"/>
              <a:ext cx="1985838" cy="15787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320" y="4893983"/>
              <a:ext cx="2011680" cy="1506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7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322263" y="3644900"/>
            <a:ext cx="6992937" cy="135255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Installation Considerations</a:t>
            </a:r>
            <a:endParaRPr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0338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the box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6089" y="989013"/>
            <a:ext cx="6411912" cy="49228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Chassis</a:t>
            </a:r>
          </a:p>
          <a:p>
            <a:pPr lvl="1"/>
            <a:r>
              <a:rPr lang="en-US" dirty="0" smtClean="0"/>
              <a:t>Controllers, Power supplies &amp; Fans installed</a:t>
            </a:r>
          </a:p>
          <a:p>
            <a:r>
              <a:rPr lang="en-US" dirty="0" smtClean="0"/>
              <a:t>Rail-Kit</a:t>
            </a:r>
          </a:p>
          <a:p>
            <a:r>
              <a:rPr lang="en-US" dirty="0" smtClean="0"/>
              <a:t>Cables</a:t>
            </a:r>
          </a:p>
          <a:p>
            <a:pPr lvl="1"/>
            <a:r>
              <a:rPr lang="en-US" dirty="0" smtClean="0"/>
              <a:t>Power cords</a:t>
            </a:r>
          </a:p>
          <a:p>
            <a:pPr lvl="1"/>
            <a:r>
              <a:rPr lang="en-US" dirty="0" smtClean="0"/>
              <a:t>Expansion cables (JBOD only)</a:t>
            </a:r>
          </a:p>
          <a:p>
            <a:pPr lvl="1"/>
            <a:r>
              <a:rPr lang="en-US" dirty="0" smtClean="0"/>
              <a:t>USB Male to Mini-B 5-wire (CLI)</a:t>
            </a:r>
          </a:p>
          <a:p>
            <a:r>
              <a:rPr lang="en-US" dirty="0" smtClean="0"/>
              <a:t>ESD Grounding strap</a:t>
            </a:r>
          </a:p>
          <a:p>
            <a:r>
              <a:rPr lang="en-US" dirty="0" smtClean="0"/>
              <a:t>Bezel</a:t>
            </a:r>
          </a:p>
          <a:p>
            <a:r>
              <a:rPr lang="en-US" dirty="0" smtClean="0"/>
              <a:t>Disk Drives</a:t>
            </a:r>
          </a:p>
          <a:p>
            <a:pPr lvl="1"/>
            <a:r>
              <a:rPr lang="en-US" dirty="0" smtClean="0"/>
              <a:t>Exceptions:</a:t>
            </a:r>
          </a:p>
          <a:p>
            <a:pPr lvl="2"/>
            <a:r>
              <a:rPr lang="en-US" dirty="0" smtClean="0"/>
              <a:t>4U56: NEVER ships with drives</a:t>
            </a:r>
          </a:p>
          <a:p>
            <a:pPr lvl="2"/>
            <a:r>
              <a:rPr lang="en-US" dirty="0" smtClean="0"/>
              <a:t>Sometimes, non-homogenous drives are needed; therefore, drives are shipped separately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36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not in the box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6089" y="989013"/>
            <a:ext cx="6411912" cy="49228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SFP’s</a:t>
            </a:r>
          </a:p>
          <a:p>
            <a:pPr lvl="1"/>
            <a:r>
              <a:rPr lang="en-US" dirty="0" smtClean="0"/>
              <a:t>Always comes in separate 4-pack boxes</a:t>
            </a:r>
          </a:p>
          <a:p>
            <a:r>
              <a:rPr lang="en-US" dirty="0" smtClean="0"/>
              <a:t>Ethernet cables for management</a:t>
            </a:r>
          </a:p>
          <a:p>
            <a:pPr lvl="1"/>
            <a:r>
              <a:rPr lang="en-US" dirty="0" smtClean="0"/>
              <a:t>Customer supplied</a:t>
            </a:r>
          </a:p>
          <a:p>
            <a:r>
              <a:rPr lang="en-US" dirty="0" smtClean="0"/>
              <a:t>Host-facing cables</a:t>
            </a:r>
          </a:p>
          <a:p>
            <a:pPr lvl="1"/>
            <a:r>
              <a:rPr lang="en-US" dirty="0" smtClean="0"/>
              <a:t>Customer supplied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27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i="1" dirty="0" smtClean="0"/>
              <a:t>sometimes</a:t>
            </a:r>
            <a:r>
              <a:rPr lang="en-US" dirty="0" smtClean="0"/>
              <a:t> in the box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6089" y="989013"/>
            <a:ext cx="6411912" cy="49228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Air Management Modules (AMM)</a:t>
            </a:r>
          </a:p>
          <a:p>
            <a:pPr lvl="1"/>
            <a:r>
              <a:rPr lang="en-US" dirty="0" smtClean="0"/>
              <a:t>Also called “Blanks”</a:t>
            </a:r>
          </a:p>
          <a:p>
            <a:pPr lvl="1"/>
            <a:r>
              <a:rPr lang="en-US" dirty="0" smtClean="0"/>
              <a:t>The 2U48 can ship with blanks installed</a:t>
            </a:r>
          </a:p>
          <a:p>
            <a:pPr lvl="2"/>
            <a:r>
              <a:rPr lang="en-US" dirty="0" smtClean="0"/>
              <a:t>But, they could come in a separate box</a:t>
            </a:r>
          </a:p>
          <a:p>
            <a:pPr lvl="1"/>
            <a:r>
              <a:rPr lang="en-US" dirty="0" smtClean="0"/>
              <a:t>The 2U12/2U24 won’t ship with blanks installed</a:t>
            </a:r>
          </a:p>
          <a:p>
            <a:pPr lvl="2"/>
            <a:r>
              <a:rPr lang="en-US" dirty="0" smtClean="0"/>
              <a:t>Blanks will always come in separate boxes</a:t>
            </a:r>
          </a:p>
          <a:p>
            <a:pPr lvl="1"/>
            <a:r>
              <a:rPr lang="en-US" dirty="0" smtClean="0"/>
              <a:t>4U56 – N/A</a:t>
            </a:r>
          </a:p>
          <a:p>
            <a:pPr lvl="2"/>
            <a:r>
              <a:rPr lang="en-US" dirty="0" smtClean="0"/>
              <a:t>Blanks aren’t necessary for this chassis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784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Resources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6089" y="989013"/>
            <a:ext cx="6411912" cy="49228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98488" y="1141413"/>
            <a:ext cx="7708229" cy="49228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Configuration Guides (Specs)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www.dothill.com/wp-content/uploads/2015/02/4xx4-Config-Guide-2.23.15.pdf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www.dothill.com/wp-content/uploads/2015/04/6xx4-Config-Guide-4.1.15.pdf</a:t>
            </a:r>
            <a:endParaRPr lang="en-US" dirty="0" smtClean="0"/>
          </a:p>
          <a:p>
            <a:pPr lvl="1"/>
            <a:r>
              <a:rPr lang="en-US" dirty="0" smtClean="0"/>
              <a:t>Critical for planning (weight, power, dimensions, heat dissipation, operating temperature, etc.)</a:t>
            </a:r>
          </a:p>
          <a:p>
            <a:r>
              <a:rPr lang="en-US" dirty="0"/>
              <a:t>CRC </a:t>
            </a:r>
            <a:r>
              <a:rPr lang="en-US" dirty="0" smtClean="0"/>
              <a:t>(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crc.dothill.com/portal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2"/>
            <a:r>
              <a:rPr lang="en-US" dirty="0" err="1" smtClean="0"/>
              <a:t>Rackmount</a:t>
            </a:r>
            <a:r>
              <a:rPr lang="en-US" dirty="0" smtClean="0"/>
              <a:t> installation guides</a:t>
            </a:r>
          </a:p>
          <a:p>
            <a:pPr lvl="2"/>
            <a:r>
              <a:rPr lang="en-US" dirty="0" smtClean="0"/>
              <a:t>Setup guides</a:t>
            </a:r>
          </a:p>
          <a:p>
            <a:pPr lvl="2"/>
            <a:r>
              <a:rPr lang="en-US" dirty="0" smtClean="0"/>
              <a:t>FRU procedures</a:t>
            </a:r>
          </a:p>
          <a:p>
            <a:pPr lvl="1"/>
            <a:r>
              <a:rPr lang="en-US" dirty="0" smtClean="0"/>
              <a:t>Firmware images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448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322263" y="3644900"/>
            <a:ext cx="6992937" cy="135255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Power</a:t>
            </a:r>
            <a:endParaRPr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82063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Power Requirements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361155" y="5240624"/>
            <a:ext cx="8243017" cy="4474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NOTE: 2U12/2U24/4U56 also support DC power; see configuration guides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137808"/>
              </p:ext>
            </p:extLst>
          </p:nvPr>
        </p:nvGraphicFramePr>
        <p:xfrm>
          <a:off x="792624" y="1424274"/>
          <a:ext cx="7723520" cy="2936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704"/>
                <a:gridCol w="1544704"/>
                <a:gridCol w="1544704"/>
                <a:gridCol w="1544704"/>
                <a:gridCol w="1544704"/>
              </a:tblGrid>
              <a:tr h="467421">
                <a:tc>
                  <a:txBody>
                    <a:bodyPr/>
                    <a:lstStyle/>
                    <a:p>
                      <a:r>
                        <a:rPr lang="en-US" dirty="0" smtClean="0"/>
                        <a:t>Chassis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2U12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2U24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2U48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4U56</a:t>
                      </a:r>
                      <a:endParaRPr lang="en-US" dirty="0"/>
                    </a:p>
                  </a:txBody>
                  <a:tcPr/>
                </a:tc>
              </a:tr>
              <a:tr h="658468">
                <a:tc>
                  <a:txBody>
                    <a:bodyPr/>
                    <a:lstStyle/>
                    <a:p>
                      <a:r>
                        <a:rPr lang="en-US" dirty="0" smtClean="0"/>
                        <a:t>Input </a:t>
                      </a:r>
                    </a:p>
                    <a:p>
                      <a:r>
                        <a:rPr lang="en-US" dirty="0" smtClean="0"/>
                        <a:t>Requirements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100-240 V</a:t>
                      </a:r>
                    </a:p>
                    <a:p>
                      <a:r>
                        <a:rPr lang="en-US" dirty="0" smtClean="0"/>
                        <a:t>50/60</a:t>
                      </a:r>
                      <a:r>
                        <a:rPr lang="en-US" baseline="0" dirty="0" smtClean="0"/>
                        <a:t> Hz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100-240 V</a:t>
                      </a:r>
                    </a:p>
                    <a:p>
                      <a:r>
                        <a:rPr lang="en-US" dirty="0" smtClean="0"/>
                        <a:t>50/60</a:t>
                      </a:r>
                      <a:r>
                        <a:rPr lang="en-US" baseline="0" dirty="0" smtClean="0"/>
                        <a:t> Hz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100-240 V</a:t>
                      </a:r>
                    </a:p>
                    <a:p>
                      <a:r>
                        <a:rPr lang="en-US" dirty="0" smtClean="0"/>
                        <a:t>50/60 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200-240 V</a:t>
                      </a:r>
                    </a:p>
                    <a:p>
                      <a:r>
                        <a:rPr lang="en-US" dirty="0" smtClean="0"/>
                        <a:t>50/60 Hz</a:t>
                      </a:r>
                      <a:endParaRPr lang="en-US" dirty="0"/>
                    </a:p>
                  </a:txBody>
                  <a:tcPr/>
                </a:tc>
              </a:tr>
              <a:tr h="891381"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375</a:t>
                      </a:r>
                      <a:r>
                        <a:rPr lang="en-US" baseline="0" dirty="0" smtClean="0"/>
                        <a:t> W maximum</a:t>
                      </a:r>
                    </a:p>
                    <a:p>
                      <a:r>
                        <a:rPr lang="en-US" baseline="0" dirty="0" smtClean="0"/>
                        <a:t>continuous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 W</a:t>
                      </a:r>
                    </a:p>
                    <a:p>
                      <a:r>
                        <a:rPr lang="en-US" baseline="0" dirty="0" smtClean="0"/>
                        <a:t>maximum</a:t>
                      </a:r>
                    </a:p>
                    <a:p>
                      <a:r>
                        <a:rPr lang="en-US" baseline="0" dirty="0" smtClean="0"/>
                        <a:t>continuous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640 W</a:t>
                      </a:r>
                    </a:p>
                    <a:p>
                      <a:r>
                        <a:rPr lang="en-US" dirty="0" smtClean="0"/>
                        <a:t>maximum</a:t>
                      </a:r>
                    </a:p>
                    <a:p>
                      <a:r>
                        <a:rPr lang="en-US" dirty="0" smtClean="0"/>
                        <a:t>continuous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 W</a:t>
                      </a:r>
                    </a:p>
                    <a:p>
                      <a:r>
                        <a:rPr lang="en-US" dirty="0" smtClean="0"/>
                        <a:t>maximum</a:t>
                      </a:r>
                    </a:p>
                    <a:p>
                      <a:r>
                        <a:rPr lang="en-US" dirty="0" smtClean="0"/>
                        <a:t>continuous</a:t>
                      </a:r>
                      <a:endParaRPr lang="en-US" dirty="0"/>
                    </a:p>
                  </a:txBody>
                  <a:tcPr/>
                </a:tc>
              </a:tr>
              <a:tr h="615335">
                <a:tc>
                  <a:txBody>
                    <a:bodyPr/>
                    <a:lstStyle/>
                    <a:p>
                      <a:r>
                        <a:rPr lang="en-US" dirty="0" smtClean="0"/>
                        <a:t>Heat</a:t>
                      </a:r>
                    </a:p>
                    <a:p>
                      <a:r>
                        <a:rPr lang="en-US" dirty="0" smtClean="0"/>
                        <a:t>Dissipation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1488</a:t>
                      </a:r>
                      <a:r>
                        <a:rPr lang="en-US" baseline="0" dirty="0" smtClean="0"/>
                        <a:t> BTU/</a:t>
                      </a:r>
                      <a:r>
                        <a:rPr lang="en-US" baseline="0" dirty="0" err="1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1488</a:t>
                      </a:r>
                      <a:r>
                        <a:rPr lang="en-US" baseline="0" dirty="0" smtClean="0"/>
                        <a:t> BTU/</a:t>
                      </a:r>
                      <a:r>
                        <a:rPr lang="en-US" baseline="0" dirty="0" err="1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2245 BTU/</a:t>
                      </a:r>
                      <a:r>
                        <a:rPr lang="en-US" dirty="0" err="1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4095 BTU/</a:t>
                      </a:r>
                      <a:r>
                        <a:rPr lang="en-US" dirty="0" err="1" smtClean="0"/>
                        <a:t>hr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4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Cables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6089" y="989013"/>
            <a:ext cx="6411912" cy="49228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50" y="3456150"/>
            <a:ext cx="4015458" cy="2511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667" b="2281"/>
          <a:stretch/>
        </p:blipFill>
        <p:spPr>
          <a:xfrm>
            <a:off x="5698903" y="3456150"/>
            <a:ext cx="2918886" cy="2194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9676" y="3086818"/>
            <a:ext cx="3312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4U56 Power Cord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4694" y="2889331"/>
            <a:ext cx="245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2U12, 2U24, 2U48 Power 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9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322263" y="257175"/>
            <a:ext cx="8289925" cy="639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n-US" dirty="0" smtClean="0"/>
              <a:t>Agenda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288" y="1263650"/>
            <a:ext cx="8216900" cy="47688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dirty="0" smtClean="0">
                <a:ea typeface="ＭＳ Ｐゴシック" charset="0"/>
              </a:rPr>
              <a:t>Product Overview</a:t>
            </a:r>
            <a:endParaRPr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Physical Install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Installation considerations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Racking procedures</a:t>
            </a:r>
            <a:endParaRPr lang="en-US" dirty="0">
              <a:ea typeface="ＭＳ Ｐゴシック" charset="0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Components &amp; Cabling</a:t>
            </a:r>
            <a:endParaRPr dirty="0" smtClean="0">
              <a:ea typeface="ＭＳ Ｐゴシック" charset="0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dirty="0" smtClean="0">
                <a:ea typeface="ＭＳ Ｐゴシック" charset="0"/>
              </a:rPr>
              <a:t>Safety Considerations</a:t>
            </a:r>
            <a:endParaRPr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dirty="0" smtClean="0">
                <a:ea typeface="ＭＳ Ｐゴシック" charset="0"/>
              </a:rPr>
              <a:t>Q/A</a:t>
            </a:r>
            <a:endParaRPr dirty="0">
              <a:ea typeface="ＭＳ Ｐゴシック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guidelines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6089" y="989013"/>
            <a:ext cx="6411912" cy="49228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98488" y="1141413"/>
            <a:ext cx="7708229" cy="49228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Plan for the unique requirements of the 4U56</a:t>
            </a:r>
          </a:p>
          <a:p>
            <a:pPr lvl="1"/>
            <a:r>
              <a:rPr lang="en-US" dirty="0" smtClean="0"/>
              <a:t>It must </a:t>
            </a:r>
            <a:r>
              <a:rPr lang="en-US" dirty="0"/>
              <a:t>have 200-240V </a:t>
            </a:r>
            <a:r>
              <a:rPr lang="en-US" dirty="0" smtClean="0"/>
              <a:t>power; do not attempt 110</a:t>
            </a:r>
            <a:endParaRPr lang="en-US" dirty="0"/>
          </a:p>
          <a:p>
            <a:pPr lvl="1"/>
            <a:r>
              <a:rPr lang="en-US" dirty="0" smtClean="0"/>
              <a:t>Customer’s PDU receptacles must take a C20 connector or run dedicated circuits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475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322263" y="3644900"/>
            <a:ext cx="6992937" cy="135255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Racks and Rails</a:t>
            </a:r>
            <a:endParaRPr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2551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 Requirements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6089" y="989013"/>
            <a:ext cx="8477574" cy="49228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2U12/2U24/2U48</a:t>
            </a:r>
          </a:p>
          <a:p>
            <a:pPr lvl="1"/>
            <a:r>
              <a:rPr lang="en-US" dirty="0" smtClean="0"/>
              <a:t>Fit into a standard 19-inch server rack</a:t>
            </a:r>
          </a:p>
          <a:p>
            <a:r>
              <a:rPr lang="en-US" dirty="0" smtClean="0"/>
              <a:t>4U56</a:t>
            </a:r>
          </a:p>
          <a:p>
            <a:pPr lvl="1"/>
            <a:r>
              <a:rPr lang="en-US" dirty="0" smtClean="0"/>
              <a:t>Requires a deep enclosure rack (1 meter)</a:t>
            </a:r>
          </a:p>
          <a:p>
            <a:pPr lvl="2"/>
            <a:r>
              <a:rPr lang="en-US" dirty="0" smtClean="0"/>
              <a:t>Example: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www.apc.com/products/resource/include/techspec_index.cfm?base_sku=AR3305</a:t>
            </a:r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648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Chassis Weights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273127" y="4836806"/>
            <a:ext cx="8243017" cy="13326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b="1" dirty="0" smtClean="0"/>
              <a:t>CAUTION</a:t>
            </a:r>
            <a:r>
              <a:rPr lang="en-US" dirty="0" smtClean="0"/>
              <a:t>: Always load drives into the 4U56 after you’ve installed the chassis into the rack</a:t>
            </a:r>
          </a:p>
          <a:p>
            <a:pPr marL="342900" lvl="1" indent="0">
              <a:buNone/>
            </a:pPr>
            <a:r>
              <a:rPr lang="en-US" b="1" dirty="0" smtClean="0"/>
              <a:t>TIP: </a:t>
            </a:r>
            <a:r>
              <a:rPr lang="en-US" dirty="0" smtClean="0"/>
              <a:t>Encourage your customer to use anti-tip stabilizers for the 4U56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397355"/>
              </p:ext>
            </p:extLst>
          </p:nvPr>
        </p:nvGraphicFramePr>
        <p:xfrm>
          <a:off x="792624" y="1774855"/>
          <a:ext cx="7723520" cy="1915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704"/>
                <a:gridCol w="1544704"/>
                <a:gridCol w="1544704"/>
                <a:gridCol w="1544704"/>
                <a:gridCol w="1544704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Chassis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2U12 (</a:t>
                      </a:r>
                      <a:r>
                        <a:rPr lang="en-US" dirty="0" err="1" smtClean="0"/>
                        <a:t>lbs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2U24 (</a:t>
                      </a:r>
                      <a:r>
                        <a:rPr lang="en-US" dirty="0" err="1" smtClean="0"/>
                        <a:t>lbs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2U48 (</a:t>
                      </a:r>
                      <a:r>
                        <a:rPr lang="en-US" dirty="0" err="1" smtClean="0"/>
                        <a:t>lbs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4U56 (</a:t>
                      </a:r>
                      <a:r>
                        <a:rPr lang="en-US" dirty="0" err="1" smtClean="0"/>
                        <a:t>lbs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658468">
                <a:tc>
                  <a:txBody>
                    <a:bodyPr/>
                    <a:lstStyle/>
                    <a:p>
                      <a:r>
                        <a:rPr lang="en-US" dirty="0" smtClean="0"/>
                        <a:t>Without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Drives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58.2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36.4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</a:tr>
              <a:tr h="891381">
                <a:tc>
                  <a:txBody>
                    <a:bodyPr/>
                    <a:lstStyle/>
                    <a:p>
                      <a:r>
                        <a:rPr lang="en-US" dirty="0" smtClean="0"/>
                        <a:t>With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Drives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3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Rails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6089" y="989013"/>
            <a:ext cx="8477574" cy="49228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Rail kits come in the boxes with each chassis</a:t>
            </a:r>
          </a:p>
          <a:p>
            <a:r>
              <a:rPr lang="en-US" dirty="0" smtClean="0"/>
              <a:t>Rails consist of a sleeve and insert held by a screw </a:t>
            </a:r>
          </a:p>
          <a:p>
            <a:r>
              <a:rPr lang="en-US" dirty="0" smtClean="0"/>
              <a:t>Nuts, screws come for round-hole, square-hole, and pre-tapped racks</a:t>
            </a:r>
          </a:p>
          <a:p>
            <a:r>
              <a:rPr lang="en-US" dirty="0" smtClean="0"/>
              <a:t>Chassis slides onto rails; rails act like a shelf</a:t>
            </a:r>
          </a:p>
          <a:p>
            <a:r>
              <a:rPr lang="en-US" dirty="0" smtClean="0"/>
              <a:t>Chassis is secured to rails using side-brackets</a:t>
            </a:r>
          </a:p>
          <a:p>
            <a:pPr lvl="1"/>
            <a:r>
              <a:rPr lang="en-US" dirty="0" smtClean="0"/>
              <a:t>Side-brackets screw into rails</a:t>
            </a:r>
          </a:p>
          <a:p>
            <a:pPr lvl="1"/>
            <a:r>
              <a:rPr lang="en-US" b="1" dirty="0" smtClean="0"/>
              <a:t>NOTE: </a:t>
            </a:r>
            <a:r>
              <a:rPr lang="en-US" dirty="0" smtClean="0"/>
              <a:t>You will have to remove the power supplies to tighten this bracket; do so before power-up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95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 Kit installation guides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6089" y="989013"/>
            <a:ext cx="8477574" cy="49228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crc.dothill.com/access/content/group/CRC/Documentation/DH_Ultra56_RBKI_83-00006835-10-01-A.pdf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crc.dothill.com/access/content/group/CRC/Documentation/AssuredSAN%20Ultra48%20Series/DH_Ultra48_RBKI_83-00006754-10-01-A.pdf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crc.dothill.com/access/content/group/CRC/Documentation/DH_RBKI_83-00004524-13-01-B.pdf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624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4U56 – Improper lift points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34151"/>
            <a:ext cx="2133600" cy="323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9/3/2013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072148" y="6534150"/>
            <a:ext cx="2895600" cy="3238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Dot Hill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39175" y="6534150"/>
            <a:ext cx="50165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EE16AC9-F24B-4BE0-89F2-46E7153EA36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53636"/>
            <a:ext cx="6231160" cy="425856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238959" y="4494882"/>
            <a:ext cx="1913423" cy="1117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152381" y="4131325"/>
            <a:ext cx="0" cy="15029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80146" y="5614926"/>
            <a:ext cx="4216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CAUTION: </a:t>
            </a:r>
            <a:r>
              <a:rPr lang="en-US" dirty="0" smtClean="0"/>
              <a:t>Do not lift by these fan handles; injury or damage can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15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4U56 – Proper lift 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>
          <a:xfrm>
            <a:off x="957532" y="2656932"/>
            <a:ext cx="6949440" cy="3474720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446089" y="989014"/>
            <a:ext cx="8266590" cy="15298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Option 1: Utilize the carrier handles</a:t>
            </a:r>
          </a:p>
          <a:p>
            <a:pPr lvl="1"/>
            <a:r>
              <a:rPr lang="en-US" dirty="0" smtClean="0"/>
              <a:t>Not part of the Top-Level-Assembly (TLA)</a:t>
            </a:r>
          </a:p>
          <a:p>
            <a:pPr lvl="1"/>
            <a:r>
              <a:rPr lang="en-US" dirty="0" smtClean="0"/>
              <a:t>They can be ordered and re-used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279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4U56 –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5"/>
          <a:stretch/>
        </p:blipFill>
        <p:spPr>
          <a:xfrm>
            <a:off x="1147313" y="1984088"/>
            <a:ext cx="6766560" cy="39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7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4U56 – Proper lift points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46089" y="989014"/>
            <a:ext cx="8266590" cy="15298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Option 2: Hand carry with 2 people</a:t>
            </a:r>
          </a:p>
          <a:p>
            <a:pPr lvl="1"/>
            <a:r>
              <a:rPr lang="en-US" dirty="0" smtClean="0"/>
              <a:t>This is the most-often used method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756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322263" y="3644900"/>
            <a:ext cx="6992937" cy="135255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Product Overview</a:t>
            </a:r>
            <a:endParaRPr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761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322263" y="3644900"/>
            <a:ext cx="6992937" cy="135255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Drive insertion</a:t>
            </a:r>
            <a:endParaRPr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56864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Drives &amp; chassis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6089" y="989013"/>
            <a:ext cx="8477574" cy="49228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2U12, 2U24, 2U48 can ship with drives</a:t>
            </a:r>
          </a:p>
          <a:p>
            <a:pPr lvl="1"/>
            <a:r>
              <a:rPr lang="en-US" dirty="0" smtClean="0"/>
              <a:t>4U56 never ships with drives</a:t>
            </a:r>
          </a:p>
          <a:p>
            <a:r>
              <a:rPr lang="en-US" dirty="0" smtClean="0"/>
              <a:t>Chassis and drives can ship separately</a:t>
            </a:r>
          </a:p>
          <a:p>
            <a:pPr lvl="1"/>
            <a:r>
              <a:rPr lang="en-US" dirty="0" smtClean="0"/>
              <a:t>To meet configuration requirements (non-homogenous configurations)</a:t>
            </a:r>
          </a:p>
          <a:p>
            <a:r>
              <a:rPr lang="en-US" dirty="0" smtClean="0"/>
              <a:t>Drives will come pre-sledded</a:t>
            </a:r>
          </a:p>
          <a:p>
            <a:r>
              <a:rPr lang="en-US" dirty="0" smtClean="0"/>
              <a:t>LFF drives have a common sled among chassis</a:t>
            </a:r>
          </a:p>
          <a:p>
            <a:r>
              <a:rPr lang="en-US" dirty="0" smtClean="0"/>
              <a:t>SFF drives have unique sleds between 2U24 &amp; 2U48</a:t>
            </a:r>
          </a:p>
          <a:p>
            <a:pPr lvl="1"/>
            <a:r>
              <a:rPr lang="en-US" dirty="0" smtClean="0"/>
              <a:t>A unique sled exists to insert SFF drives into the 4U56 – “</a:t>
            </a:r>
            <a:r>
              <a:rPr lang="en-US" dirty="0" err="1" smtClean="0"/>
              <a:t>FrankenSled</a:t>
            </a:r>
            <a:r>
              <a:rPr lang="en-US" dirty="0" smtClean="0"/>
              <a:t>”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918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4U56 drive loading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2405" y="1216519"/>
            <a:ext cx="4544552" cy="49228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filled, then order doesn’t matter</a:t>
            </a:r>
          </a:p>
          <a:p>
            <a:r>
              <a:rPr lang="en-US" dirty="0" smtClean="0"/>
              <a:t>If not, then ensure you load front of both drawers first, then backwards</a:t>
            </a:r>
          </a:p>
          <a:p>
            <a:pPr lvl="1"/>
            <a:r>
              <a:rPr lang="en-US" dirty="0" smtClean="0"/>
              <a:t>Ensures best cooling</a:t>
            </a:r>
          </a:p>
          <a:p>
            <a:r>
              <a:rPr lang="en-US" dirty="0" smtClean="0"/>
              <a:t>14 drives is the current minimum drive count</a:t>
            </a:r>
          </a:p>
          <a:p>
            <a:pPr lvl="1"/>
            <a:r>
              <a:rPr lang="en-US" dirty="0" smtClean="0"/>
              <a:t>Load 7 per drawer at the front of the drawer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427" y="1013958"/>
            <a:ext cx="4662798" cy="552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1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2U48 drive loading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269819" y="1044505"/>
            <a:ext cx="8279270" cy="27673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filled, then order doesn’t matter</a:t>
            </a:r>
          </a:p>
          <a:p>
            <a:r>
              <a:rPr lang="en-US" dirty="0" smtClean="0"/>
              <a:t>If not, then starting at the front of the chassis</a:t>
            </a:r>
          </a:p>
          <a:p>
            <a:pPr lvl="1"/>
            <a:r>
              <a:rPr lang="en-US" dirty="0" smtClean="0"/>
              <a:t>Load left to right (first 4 slots in drawer 0, then first 4 slots in drawer 1, etc.)</a:t>
            </a:r>
          </a:p>
          <a:p>
            <a:pPr lvl="1"/>
            <a:r>
              <a:rPr lang="en-US" dirty="0" smtClean="0"/>
              <a:t>Fill next row in each drawer</a:t>
            </a:r>
          </a:p>
          <a:p>
            <a:pPr lvl="1"/>
            <a:r>
              <a:rPr lang="en-US" dirty="0" smtClean="0"/>
              <a:t>Ensures the best cooling</a:t>
            </a:r>
          </a:p>
          <a:p>
            <a:r>
              <a:rPr lang="en-US" dirty="0" smtClean="0"/>
              <a:t>Air Management modules must be loaded in empty slots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6" y="4266161"/>
            <a:ext cx="7406640" cy="195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61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322263" y="3644900"/>
            <a:ext cx="6992937" cy="135255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Blanks and Bezels</a:t>
            </a:r>
            <a:endParaRPr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6742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these?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6089" y="989013"/>
            <a:ext cx="6411912" cy="49228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Air Management Modules (AMM)</a:t>
            </a:r>
          </a:p>
          <a:p>
            <a:pPr lvl="1"/>
            <a:r>
              <a:rPr lang="en-US" dirty="0" smtClean="0"/>
              <a:t>Also known as blanks</a:t>
            </a:r>
          </a:p>
          <a:p>
            <a:pPr lvl="1"/>
            <a:r>
              <a:rPr lang="en-US" dirty="0" smtClean="0"/>
              <a:t>Ensures proper operating temperature within the chassis</a:t>
            </a:r>
          </a:p>
          <a:p>
            <a:r>
              <a:rPr lang="en-US" dirty="0" smtClean="0"/>
              <a:t>Bezels</a:t>
            </a:r>
          </a:p>
          <a:p>
            <a:pPr lvl="1"/>
            <a:r>
              <a:rPr lang="en-US" dirty="0" smtClean="0"/>
              <a:t>Mostly decorative and branding, but…</a:t>
            </a:r>
          </a:p>
          <a:p>
            <a:pPr lvl="1"/>
            <a:r>
              <a:rPr lang="en-US" dirty="0" smtClean="0"/>
              <a:t>Provides EMI mitigation for the chassis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178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Blanks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6089" y="989013"/>
            <a:ext cx="6411912" cy="49228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Needed for the 2U12, 2U24, 2U48</a:t>
            </a:r>
          </a:p>
          <a:p>
            <a:pPr lvl="1"/>
            <a:r>
              <a:rPr lang="en-US" dirty="0" smtClean="0"/>
              <a:t>Not necessary for the 4U56</a:t>
            </a:r>
          </a:p>
          <a:p>
            <a:r>
              <a:rPr lang="en-US" dirty="0" smtClean="0"/>
              <a:t>2U12/2U24</a:t>
            </a:r>
          </a:p>
          <a:p>
            <a:pPr lvl="1"/>
            <a:r>
              <a:rPr lang="en-US" dirty="0" smtClean="0"/>
              <a:t>Single blank per slot</a:t>
            </a:r>
          </a:p>
          <a:p>
            <a:r>
              <a:rPr lang="en-US" dirty="0" smtClean="0"/>
              <a:t>2U48 has 2 types:</a:t>
            </a:r>
          </a:p>
          <a:p>
            <a:pPr lvl="1"/>
            <a:r>
              <a:rPr lang="en-US" dirty="0" smtClean="0"/>
              <a:t>Single blank per slot</a:t>
            </a:r>
          </a:p>
          <a:p>
            <a:pPr lvl="1"/>
            <a:r>
              <a:rPr lang="en-US" dirty="0" smtClean="0"/>
              <a:t>4x blank (covers 4 slots)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25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322263" y="3644900"/>
            <a:ext cx="6992937" cy="135255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Expansion Cabling</a:t>
            </a:r>
            <a:endParaRPr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872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cables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6089" y="989013"/>
            <a:ext cx="4941159" cy="49228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Expansion units run at 6Gps</a:t>
            </a:r>
          </a:p>
          <a:p>
            <a:pPr lvl="1"/>
            <a:r>
              <a:rPr lang="en-US" dirty="0" smtClean="0"/>
              <a:t>3004/4004</a:t>
            </a:r>
          </a:p>
          <a:p>
            <a:pPr lvl="2"/>
            <a:r>
              <a:rPr lang="en-US" dirty="0" smtClean="0"/>
              <a:t>Always expand with SFF-8088</a:t>
            </a:r>
          </a:p>
          <a:p>
            <a:r>
              <a:rPr lang="en-US" dirty="0" smtClean="0"/>
              <a:t>6004 Expansion runs at 12Gps</a:t>
            </a:r>
          </a:p>
          <a:p>
            <a:pPr lvl="1"/>
            <a:r>
              <a:rPr lang="en-US" dirty="0" smtClean="0"/>
              <a:t>2 each 8644 cables at 6Gbps per controller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7" y="1101514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79" y="4175220"/>
            <a:ext cx="2143125" cy="2143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7075" y="3117773"/>
            <a:ext cx="2401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SFF-8088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7074" y="5911850"/>
            <a:ext cx="2401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SFF-8644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322263" y="257175"/>
            <a:ext cx="8289925" cy="639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n-US" dirty="0" smtClean="0"/>
              <a:t>Cabling Considerations</a:t>
            </a:r>
          </a:p>
        </p:txBody>
      </p:sp>
      <p:pic>
        <p:nvPicPr>
          <p:cNvPr id="5120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949450"/>
            <a:ext cx="5400675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1871663" y="1246673"/>
            <a:ext cx="287302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 b="1" u="sng" dirty="0"/>
              <a:t>Reverse</a:t>
            </a:r>
          </a:p>
          <a:p>
            <a:pPr eaLnBrk="1" hangingPunct="1"/>
            <a:r>
              <a:rPr lang="en-US" altLang="en-US" sz="1100" dirty="0" smtClean="0"/>
              <a:t>Lose one enclosure, and still have access to the other enclosures</a:t>
            </a:r>
            <a:endParaRPr lang="en-US" altLang="en-US" sz="1100" dirty="0"/>
          </a:p>
        </p:txBody>
      </p:sp>
      <p:sp>
        <p:nvSpPr>
          <p:cNvPr id="51204" name="TextBox 9"/>
          <p:cNvSpPr txBox="1">
            <a:spLocks noChangeArrowheads="1"/>
          </p:cNvSpPr>
          <p:nvPr/>
        </p:nvSpPr>
        <p:spPr bwMode="auto">
          <a:xfrm>
            <a:off x="4970325" y="1200056"/>
            <a:ext cx="192623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u="sng" dirty="0"/>
              <a:t>Straight-through</a:t>
            </a:r>
          </a:p>
          <a:p>
            <a:pPr algn="ctr" eaLnBrk="1" hangingPunct="1"/>
            <a:r>
              <a:rPr lang="en-US" altLang="en-US" sz="1100" dirty="0" smtClean="0"/>
              <a:t>Lose an enclosure, then lose access to all enclosures behind it</a:t>
            </a:r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757205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Overview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85111" y="1875618"/>
            <a:ext cx="2091690" cy="37719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0000"/>
                <a:lumOff val="10000"/>
              </a:schemeClr>
            </a:solidFill>
          </a:ln>
          <a:effectLst>
            <a:outerShdw blurRad="127000" dist="127000" dir="27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rgbClr val="292929"/>
                </a:solidFill>
              </a:rPr>
              <a:t>Controller</a:t>
            </a:r>
          </a:p>
          <a:p>
            <a:pPr algn="ctr"/>
            <a:endParaRPr lang="en-US" b="1" dirty="0">
              <a:solidFill>
                <a:srgbClr val="292929"/>
              </a:solidFill>
            </a:endParaRPr>
          </a:p>
          <a:p>
            <a:pPr algn="ctr"/>
            <a:endParaRPr lang="en-US" dirty="0" smtClean="0">
              <a:solidFill>
                <a:srgbClr val="292929"/>
              </a:solidFill>
            </a:endParaRPr>
          </a:p>
          <a:p>
            <a:pPr algn="ctr"/>
            <a:endParaRPr lang="en-US" dirty="0">
              <a:solidFill>
                <a:srgbClr val="292929"/>
              </a:solidFill>
            </a:endParaRPr>
          </a:p>
          <a:p>
            <a:r>
              <a:rPr lang="en-US" dirty="0" smtClean="0">
                <a:solidFill>
                  <a:srgbClr val="292929"/>
                </a:solidFill>
              </a:rPr>
              <a:t>3 Types</a:t>
            </a:r>
            <a:endParaRPr lang="en-US" dirty="0">
              <a:solidFill>
                <a:srgbClr val="292929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2929"/>
                </a:solidFill>
              </a:rPr>
              <a:t>3004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2929"/>
                </a:solidFill>
              </a:rPr>
              <a:t>4004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92929"/>
                </a:solidFill>
              </a:rPr>
              <a:t>6004</a:t>
            </a:r>
            <a:endParaRPr lang="en-US" dirty="0">
              <a:solidFill>
                <a:srgbClr val="292929"/>
              </a:solidFill>
            </a:endParaRPr>
          </a:p>
          <a:p>
            <a:endParaRPr lang="en-US" dirty="0">
              <a:solidFill>
                <a:srgbClr val="292929"/>
              </a:solidFill>
            </a:endParaRPr>
          </a:p>
          <a:p>
            <a:r>
              <a:rPr lang="en-US" dirty="0" smtClean="0">
                <a:solidFill>
                  <a:srgbClr val="292929"/>
                </a:solidFill>
              </a:rPr>
              <a:t>3 Interface </a:t>
            </a:r>
            <a:r>
              <a:rPr lang="en-US" dirty="0">
                <a:solidFill>
                  <a:srgbClr val="292929"/>
                </a:solidFill>
              </a:rPr>
              <a:t>Options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92929"/>
                </a:solidFill>
              </a:rPr>
              <a:t>iSCSI, FC, SAS</a:t>
            </a:r>
            <a:endParaRPr lang="en-US" dirty="0">
              <a:solidFill>
                <a:srgbClr val="292929"/>
              </a:solidFill>
            </a:endParaRPr>
          </a:p>
          <a:p>
            <a:pPr algn="ctr"/>
            <a:endParaRPr lang="en-US" b="1" dirty="0">
              <a:solidFill>
                <a:srgbClr val="292929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0947" y="1904839"/>
            <a:ext cx="2091690" cy="37719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0000"/>
                <a:lumOff val="10000"/>
              </a:schemeClr>
            </a:solidFill>
          </a:ln>
          <a:effectLst>
            <a:outerShdw blurRad="127000" dist="127000" dir="27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rgbClr val="292929"/>
                </a:solidFill>
              </a:rPr>
              <a:t>Software</a:t>
            </a:r>
          </a:p>
          <a:p>
            <a:pPr algn="ctr"/>
            <a:endParaRPr lang="en-US" b="1" dirty="0">
              <a:solidFill>
                <a:srgbClr val="292929"/>
              </a:solidFill>
            </a:endParaRPr>
          </a:p>
          <a:p>
            <a:pPr algn="ctr"/>
            <a:endParaRPr lang="en-US" b="1" dirty="0">
              <a:solidFill>
                <a:srgbClr val="292929"/>
              </a:solidFill>
            </a:endParaRPr>
          </a:p>
          <a:p>
            <a:pPr algn="ctr"/>
            <a:endParaRPr lang="en-US" b="1" dirty="0">
              <a:solidFill>
                <a:srgbClr val="292929"/>
              </a:solidFill>
            </a:endParaRPr>
          </a:p>
          <a:p>
            <a:pPr algn="ctr"/>
            <a:endParaRPr lang="en-US" b="1" dirty="0">
              <a:solidFill>
                <a:srgbClr val="292929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92929"/>
                </a:solidFill>
              </a:rPr>
              <a:t>Tiering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92929"/>
                </a:solidFill>
              </a:rPr>
              <a:t>Thin Provisioning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92929"/>
                </a:solidFill>
              </a:rPr>
              <a:t>Rapid Rebuilds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92929"/>
                </a:solidFill>
              </a:rPr>
              <a:t>Snapshots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92929"/>
                </a:solidFill>
              </a:rPr>
              <a:t>SSD Read Cache</a:t>
            </a:r>
          </a:p>
          <a:p>
            <a:pPr algn="ctr"/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03688" y="1909329"/>
            <a:ext cx="2091690" cy="37719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0000"/>
                <a:lumOff val="10000"/>
              </a:schemeClr>
            </a:solidFill>
          </a:ln>
          <a:effectLst>
            <a:outerShdw blurRad="127000" dist="127000" dir="27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rgbClr val="292929"/>
                </a:solidFill>
              </a:rPr>
              <a:t>Chassis Options</a:t>
            </a:r>
          </a:p>
        </p:txBody>
      </p:sp>
      <p:pic>
        <p:nvPicPr>
          <p:cNvPr id="14" name="Picture 13" descr="SAS FRU Mercury F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3914" y="2524913"/>
            <a:ext cx="1657350" cy="65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809" y="2584722"/>
            <a:ext cx="1858535" cy="528145"/>
          </a:xfrm>
          <a:prstGeom prst="rect">
            <a:avLst/>
          </a:prstGeom>
        </p:spPr>
      </p:pic>
      <p:pic>
        <p:nvPicPr>
          <p:cNvPr id="18" name="7216629D-753F-4420-9AE4-98E1FC4FA207" descr="17CF3265-508C-455B-922D-969698323FDE@p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139" y="3112868"/>
            <a:ext cx="871038" cy="10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4142570" y="2578599"/>
            <a:ext cx="1262998" cy="534424"/>
            <a:chOff x="2869562" y="3872785"/>
            <a:chExt cx="5382898" cy="2271554"/>
          </a:xfrm>
        </p:grpSpPr>
        <p:grpSp>
          <p:nvGrpSpPr>
            <p:cNvPr id="27" name="Group 26"/>
            <p:cNvGrpSpPr/>
            <p:nvPr/>
          </p:nvGrpSpPr>
          <p:grpSpPr>
            <a:xfrm>
              <a:off x="2869562" y="3872785"/>
              <a:ext cx="5382898" cy="2271554"/>
              <a:chOff x="2869562" y="3872785"/>
              <a:chExt cx="5382898" cy="2271554"/>
            </a:xfrm>
          </p:grpSpPr>
          <p:sp>
            <p:nvSpPr>
              <p:cNvPr id="29" name="Oval 5"/>
              <p:cNvSpPr>
                <a:spLocks noChangeArrowheads="1"/>
              </p:cNvSpPr>
              <p:nvPr/>
            </p:nvSpPr>
            <p:spPr bwMode="auto">
              <a:xfrm rot="10800000">
                <a:off x="2869562" y="3872785"/>
                <a:ext cx="5382898" cy="2271554"/>
              </a:xfrm>
              <a:prstGeom prst="ellipse">
                <a:avLst/>
              </a:prstGeom>
              <a:gradFill flip="none" rotWithShape="1">
                <a:gsLst>
                  <a:gs pos="0">
                    <a:srgbClr val="5E0B0C">
                      <a:shade val="30000"/>
                      <a:satMod val="115000"/>
                    </a:srgbClr>
                  </a:gs>
                  <a:gs pos="50000">
                    <a:srgbClr val="5E0B0C">
                      <a:shade val="67500"/>
                      <a:satMod val="115000"/>
                    </a:srgbClr>
                  </a:gs>
                  <a:gs pos="100000">
                    <a:srgbClr val="5E0B0C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extrusionClr>
                  <a:schemeClr val="tx1"/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Oval 5"/>
              <p:cNvSpPr>
                <a:spLocks noChangeArrowheads="1"/>
              </p:cNvSpPr>
              <p:nvPr/>
            </p:nvSpPr>
            <p:spPr bwMode="auto">
              <a:xfrm rot="10800000">
                <a:off x="2945763" y="3904941"/>
                <a:ext cx="5230498" cy="22072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63686">
                    <a:schemeClr val="tx1">
                      <a:lumMod val="50000"/>
                      <a:lumOff val="50000"/>
                    </a:schemeClr>
                  </a:gs>
                  <a:gs pos="3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extrusionClr>
                  <a:schemeClr val="tx1"/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val 5"/>
              <p:cNvSpPr>
                <a:spLocks noChangeArrowheads="1"/>
              </p:cNvSpPr>
              <p:nvPr/>
            </p:nvSpPr>
            <p:spPr bwMode="auto">
              <a:xfrm>
                <a:off x="3128645" y="3959819"/>
                <a:ext cx="4864736" cy="209748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23000">
                    <a:schemeClr val="bg1">
                      <a:lumMod val="75000"/>
                    </a:schemeClr>
                  </a:gs>
                  <a:gs pos="6100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152400" dist="50800" dir="5400000" algn="ctr" rotWithShape="0">
                  <a:schemeClr val="bg1">
                    <a:lumMod val="75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extrusionClr>
                  <a:schemeClr val="tx1"/>
                </a:extrusionClr>
                <a:contourClr>
                  <a:schemeClr val="bg1">
                    <a:lumMod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 6"/>
              <p:cNvSpPr>
                <a:spLocks noEditPoints="1"/>
              </p:cNvSpPr>
              <p:nvPr/>
            </p:nvSpPr>
            <p:spPr bwMode="auto">
              <a:xfrm>
                <a:off x="3673475" y="4983163"/>
                <a:ext cx="365125" cy="444500"/>
              </a:xfrm>
              <a:custGeom>
                <a:avLst/>
                <a:gdLst>
                  <a:gd name="T0" fmla="*/ 28 w 97"/>
                  <a:gd name="T1" fmla="*/ 71 h 118"/>
                  <a:gd name="T2" fmla="*/ 28 w 97"/>
                  <a:gd name="T3" fmla="*/ 118 h 118"/>
                  <a:gd name="T4" fmla="*/ 0 w 97"/>
                  <a:gd name="T5" fmla="*/ 118 h 118"/>
                  <a:gd name="T6" fmla="*/ 0 w 97"/>
                  <a:gd name="T7" fmla="*/ 0 h 118"/>
                  <a:gd name="T8" fmla="*/ 52 w 97"/>
                  <a:gd name="T9" fmla="*/ 0 h 118"/>
                  <a:gd name="T10" fmla="*/ 75 w 97"/>
                  <a:gd name="T11" fmla="*/ 3 h 118"/>
                  <a:gd name="T12" fmla="*/ 89 w 97"/>
                  <a:gd name="T13" fmla="*/ 15 h 118"/>
                  <a:gd name="T14" fmla="*/ 95 w 97"/>
                  <a:gd name="T15" fmla="*/ 35 h 118"/>
                  <a:gd name="T16" fmla="*/ 75 w 97"/>
                  <a:gd name="T17" fmla="*/ 66 h 118"/>
                  <a:gd name="T18" fmla="*/ 97 w 97"/>
                  <a:gd name="T19" fmla="*/ 118 h 118"/>
                  <a:gd name="T20" fmla="*/ 66 w 97"/>
                  <a:gd name="T21" fmla="*/ 118 h 118"/>
                  <a:gd name="T22" fmla="*/ 48 w 97"/>
                  <a:gd name="T23" fmla="*/ 71 h 118"/>
                  <a:gd name="T24" fmla="*/ 28 w 97"/>
                  <a:gd name="T25" fmla="*/ 71 h 118"/>
                  <a:gd name="T26" fmla="*/ 28 w 97"/>
                  <a:gd name="T27" fmla="*/ 21 h 118"/>
                  <a:gd name="T28" fmla="*/ 28 w 97"/>
                  <a:gd name="T29" fmla="*/ 51 h 118"/>
                  <a:gd name="T30" fmla="*/ 45 w 97"/>
                  <a:gd name="T31" fmla="*/ 51 h 118"/>
                  <a:gd name="T32" fmla="*/ 57 w 97"/>
                  <a:gd name="T33" fmla="*/ 50 h 118"/>
                  <a:gd name="T34" fmla="*/ 64 w 97"/>
                  <a:gd name="T35" fmla="*/ 45 h 118"/>
                  <a:gd name="T36" fmla="*/ 67 w 97"/>
                  <a:gd name="T37" fmla="*/ 35 h 118"/>
                  <a:gd name="T38" fmla="*/ 64 w 97"/>
                  <a:gd name="T39" fmla="*/ 27 h 118"/>
                  <a:gd name="T40" fmla="*/ 57 w 97"/>
                  <a:gd name="T41" fmla="*/ 22 h 118"/>
                  <a:gd name="T42" fmla="*/ 44 w 97"/>
                  <a:gd name="T43" fmla="*/ 21 h 118"/>
                  <a:gd name="T44" fmla="*/ 28 w 97"/>
                  <a:gd name="T45" fmla="*/ 2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7" h="118">
                    <a:moveTo>
                      <a:pt x="28" y="71"/>
                    </a:moveTo>
                    <a:cubicBezTo>
                      <a:pt x="28" y="118"/>
                      <a:pt x="28" y="118"/>
                      <a:pt x="28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61" y="0"/>
                      <a:pt x="69" y="1"/>
                      <a:pt x="75" y="3"/>
                    </a:cubicBezTo>
                    <a:cubicBezTo>
                      <a:pt x="81" y="5"/>
                      <a:pt x="86" y="9"/>
                      <a:pt x="89" y="15"/>
                    </a:cubicBezTo>
                    <a:cubicBezTo>
                      <a:pt x="93" y="21"/>
                      <a:pt x="95" y="28"/>
                      <a:pt x="95" y="35"/>
                    </a:cubicBezTo>
                    <a:cubicBezTo>
                      <a:pt x="95" y="49"/>
                      <a:pt x="88" y="60"/>
                      <a:pt x="75" y="66"/>
                    </a:cubicBezTo>
                    <a:cubicBezTo>
                      <a:pt x="97" y="118"/>
                      <a:pt x="97" y="118"/>
                      <a:pt x="97" y="118"/>
                    </a:cubicBezTo>
                    <a:cubicBezTo>
                      <a:pt x="66" y="118"/>
                      <a:pt x="66" y="118"/>
                      <a:pt x="66" y="118"/>
                    </a:cubicBezTo>
                    <a:cubicBezTo>
                      <a:pt x="48" y="71"/>
                      <a:pt x="48" y="71"/>
                      <a:pt x="48" y="71"/>
                    </a:cubicBezTo>
                    <a:lnTo>
                      <a:pt x="28" y="71"/>
                    </a:lnTo>
                    <a:close/>
                    <a:moveTo>
                      <a:pt x="28" y="21"/>
                    </a:moveTo>
                    <a:cubicBezTo>
                      <a:pt x="28" y="51"/>
                      <a:pt x="28" y="51"/>
                      <a:pt x="28" y="51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50" y="51"/>
                      <a:pt x="54" y="51"/>
                      <a:pt x="57" y="50"/>
                    </a:cubicBezTo>
                    <a:cubicBezTo>
                      <a:pt x="59" y="49"/>
                      <a:pt x="62" y="47"/>
                      <a:pt x="64" y="45"/>
                    </a:cubicBezTo>
                    <a:cubicBezTo>
                      <a:pt x="66" y="42"/>
                      <a:pt x="67" y="39"/>
                      <a:pt x="67" y="35"/>
                    </a:cubicBezTo>
                    <a:cubicBezTo>
                      <a:pt x="67" y="32"/>
                      <a:pt x="66" y="29"/>
                      <a:pt x="64" y="27"/>
                    </a:cubicBezTo>
                    <a:cubicBezTo>
                      <a:pt x="62" y="24"/>
                      <a:pt x="59" y="22"/>
                      <a:pt x="57" y="22"/>
                    </a:cubicBezTo>
                    <a:cubicBezTo>
                      <a:pt x="55" y="21"/>
                      <a:pt x="51" y="21"/>
                      <a:pt x="44" y="21"/>
                    </a:cubicBezTo>
                    <a:lnTo>
                      <a:pt x="28" y="2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33" name="Freeform 7"/>
              <p:cNvSpPr>
                <a:spLocks noEditPoints="1"/>
              </p:cNvSpPr>
              <p:nvPr/>
            </p:nvSpPr>
            <p:spPr bwMode="auto">
              <a:xfrm>
                <a:off x="4076700" y="5092701"/>
                <a:ext cx="315913" cy="342900"/>
              </a:xfrm>
              <a:custGeom>
                <a:avLst/>
                <a:gdLst>
                  <a:gd name="T0" fmla="*/ 84 w 84"/>
                  <a:gd name="T1" fmla="*/ 50 h 91"/>
                  <a:gd name="T2" fmla="*/ 28 w 84"/>
                  <a:gd name="T3" fmla="*/ 50 h 91"/>
                  <a:gd name="T4" fmla="*/ 28 w 84"/>
                  <a:gd name="T5" fmla="*/ 54 h 91"/>
                  <a:gd name="T6" fmla="*/ 33 w 84"/>
                  <a:gd name="T7" fmla="*/ 68 h 91"/>
                  <a:gd name="T8" fmla="*/ 45 w 84"/>
                  <a:gd name="T9" fmla="*/ 73 h 91"/>
                  <a:gd name="T10" fmla="*/ 60 w 84"/>
                  <a:gd name="T11" fmla="*/ 59 h 91"/>
                  <a:gd name="T12" fmla="*/ 84 w 84"/>
                  <a:gd name="T13" fmla="*/ 61 h 91"/>
                  <a:gd name="T14" fmla="*/ 44 w 84"/>
                  <a:gd name="T15" fmla="*/ 91 h 91"/>
                  <a:gd name="T16" fmla="*/ 21 w 84"/>
                  <a:gd name="T17" fmla="*/ 86 h 91"/>
                  <a:gd name="T18" fmla="*/ 6 w 84"/>
                  <a:gd name="T19" fmla="*/ 70 h 91"/>
                  <a:gd name="T20" fmla="*/ 0 w 84"/>
                  <a:gd name="T21" fmla="*/ 46 h 91"/>
                  <a:gd name="T22" fmla="*/ 12 w 84"/>
                  <a:gd name="T23" fmla="*/ 13 h 91"/>
                  <a:gd name="T24" fmla="*/ 43 w 84"/>
                  <a:gd name="T25" fmla="*/ 0 h 91"/>
                  <a:gd name="T26" fmla="*/ 72 w 84"/>
                  <a:gd name="T27" fmla="*/ 12 h 91"/>
                  <a:gd name="T28" fmla="*/ 84 w 84"/>
                  <a:gd name="T29" fmla="*/ 50 h 91"/>
                  <a:gd name="T30" fmla="*/ 28 w 84"/>
                  <a:gd name="T31" fmla="*/ 35 h 91"/>
                  <a:gd name="T32" fmla="*/ 59 w 84"/>
                  <a:gd name="T33" fmla="*/ 35 h 91"/>
                  <a:gd name="T34" fmla="*/ 44 w 84"/>
                  <a:gd name="T35" fmla="*/ 17 h 91"/>
                  <a:gd name="T36" fmla="*/ 28 w 84"/>
                  <a:gd name="T37" fmla="*/ 3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4" h="91">
                    <a:moveTo>
                      <a:pt x="84" y="50"/>
                    </a:moveTo>
                    <a:cubicBezTo>
                      <a:pt x="28" y="50"/>
                      <a:pt x="28" y="50"/>
                      <a:pt x="28" y="50"/>
                    </a:cubicBezTo>
                    <a:cubicBezTo>
                      <a:pt x="28" y="51"/>
                      <a:pt x="28" y="53"/>
                      <a:pt x="28" y="54"/>
                    </a:cubicBezTo>
                    <a:cubicBezTo>
                      <a:pt x="28" y="60"/>
                      <a:pt x="29" y="65"/>
                      <a:pt x="33" y="68"/>
                    </a:cubicBezTo>
                    <a:cubicBezTo>
                      <a:pt x="36" y="71"/>
                      <a:pt x="40" y="73"/>
                      <a:pt x="45" y="73"/>
                    </a:cubicBezTo>
                    <a:cubicBezTo>
                      <a:pt x="53" y="73"/>
                      <a:pt x="58" y="68"/>
                      <a:pt x="60" y="59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77" y="81"/>
                      <a:pt x="64" y="91"/>
                      <a:pt x="44" y="91"/>
                    </a:cubicBezTo>
                    <a:cubicBezTo>
                      <a:pt x="35" y="91"/>
                      <a:pt x="28" y="89"/>
                      <a:pt x="21" y="86"/>
                    </a:cubicBezTo>
                    <a:cubicBezTo>
                      <a:pt x="15" y="82"/>
                      <a:pt x="10" y="77"/>
                      <a:pt x="6" y="70"/>
                    </a:cubicBezTo>
                    <a:cubicBezTo>
                      <a:pt x="2" y="64"/>
                      <a:pt x="0" y="56"/>
                      <a:pt x="0" y="46"/>
                    </a:cubicBezTo>
                    <a:cubicBezTo>
                      <a:pt x="0" y="32"/>
                      <a:pt x="4" y="21"/>
                      <a:pt x="12" y="13"/>
                    </a:cubicBezTo>
                    <a:cubicBezTo>
                      <a:pt x="20" y="4"/>
                      <a:pt x="31" y="0"/>
                      <a:pt x="43" y="0"/>
                    </a:cubicBezTo>
                    <a:cubicBezTo>
                      <a:pt x="54" y="0"/>
                      <a:pt x="64" y="4"/>
                      <a:pt x="72" y="12"/>
                    </a:cubicBezTo>
                    <a:cubicBezTo>
                      <a:pt x="80" y="20"/>
                      <a:pt x="84" y="32"/>
                      <a:pt x="84" y="50"/>
                    </a:cubicBezTo>
                    <a:close/>
                    <a:moveTo>
                      <a:pt x="28" y="35"/>
                    </a:moveTo>
                    <a:cubicBezTo>
                      <a:pt x="59" y="35"/>
                      <a:pt x="59" y="35"/>
                      <a:pt x="59" y="35"/>
                    </a:cubicBezTo>
                    <a:cubicBezTo>
                      <a:pt x="58" y="23"/>
                      <a:pt x="53" y="17"/>
                      <a:pt x="44" y="17"/>
                    </a:cubicBezTo>
                    <a:cubicBezTo>
                      <a:pt x="34" y="17"/>
                      <a:pt x="29" y="23"/>
                      <a:pt x="28" y="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34" name="Freeform 8"/>
              <p:cNvSpPr>
                <a:spLocks noEditPoints="1"/>
              </p:cNvSpPr>
              <p:nvPr/>
            </p:nvSpPr>
            <p:spPr bwMode="auto">
              <a:xfrm>
                <a:off x="4433888" y="5092701"/>
                <a:ext cx="307975" cy="342900"/>
              </a:xfrm>
              <a:custGeom>
                <a:avLst/>
                <a:gdLst>
                  <a:gd name="T0" fmla="*/ 82 w 82"/>
                  <a:gd name="T1" fmla="*/ 89 h 91"/>
                  <a:gd name="T2" fmla="*/ 57 w 82"/>
                  <a:gd name="T3" fmla="*/ 89 h 91"/>
                  <a:gd name="T4" fmla="*/ 56 w 82"/>
                  <a:gd name="T5" fmla="*/ 76 h 91"/>
                  <a:gd name="T6" fmla="*/ 43 w 82"/>
                  <a:gd name="T7" fmla="*/ 88 h 91"/>
                  <a:gd name="T8" fmla="*/ 28 w 82"/>
                  <a:gd name="T9" fmla="*/ 91 h 91"/>
                  <a:gd name="T10" fmla="*/ 8 w 82"/>
                  <a:gd name="T11" fmla="*/ 84 h 91"/>
                  <a:gd name="T12" fmla="*/ 0 w 82"/>
                  <a:gd name="T13" fmla="*/ 66 h 91"/>
                  <a:gd name="T14" fmla="*/ 5 w 82"/>
                  <a:gd name="T15" fmla="*/ 51 h 91"/>
                  <a:gd name="T16" fmla="*/ 19 w 82"/>
                  <a:gd name="T17" fmla="*/ 40 h 91"/>
                  <a:gd name="T18" fmla="*/ 55 w 82"/>
                  <a:gd name="T19" fmla="*/ 34 h 91"/>
                  <a:gd name="T20" fmla="*/ 55 w 82"/>
                  <a:gd name="T21" fmla="*/ 29 h 91"/>
                  <a:gd name="T22" fmla="*/ 42 w 82"/>
                  <a:gd name="T23" fmla="*/ 17 h 91"/>
                  <a:gd name="T24" fmla="*/ 27 w 82"/>
                  <a:gd name="T25" fmla="*/ 29 h 91"/>
                  <a:gd name="T26" fmla="*/ 3 w 82"/>
                  <a:gd name="T27" fmla="*/ 27 h 91"/>
                  <a:gd name="T28" fmla="*/ 17 w 82"/>
                  <a:gd name="T29" fmla="*/ 6 h 91"/>
                  <a:gd name="T30" fmla="*/ 44 w 82"/>
                  <a:gd name="T31" fmla="*/ 0 h 91"/>
                  <a:gd name="T32" fmla="*/ 61 w 82"/>
                  <a:gd name="T33" fmla="*/ 2 h 91"/>
                  <a:gd name="T34" fmla="*/ 73 w 82"/>
                  <a:gd name="T35" fmla="*/ 8 h 91"/>
                  <a:gd name="T36" fmla="*/ 79 w 82"/>
                  <a:gd name="T37" fmla="*/ 17 h 91"/>
                  <a:gd name="T38" fmla="*/ 81 w 82"/>
                  <a:gd name="T39" fmla="*/ 33 h 91"/>
                  <a:gd name="T40" fmla="*/ 81 w 82"/>
                  <a:gd name="T41" fmla="*/ 73 h 91"/>
                  <a:gd name="T42" fmla="*/ 82 w 82"/>
                  <a:gd name="T43" fmla="*/ 89 h 91"/>
                  <a:gd name="T44" fmla="*/ 55 w 82"/>
                  <a:gd name="T45" fmla="*/ 47 h 91"/>
                  <a:gd name="T46" fmla="*/ 28 w 82"/>
                  <a:gd name="T47" fmla="*/ 64 h 91"/>
                  <a:gd name="T48" fmla="*/ 30 w 82"/>
                  <a:gd name="T49" fmla="*/ 72 h 91"/>
                  <a:gd name="T50" fmla="*/ 39 w 82"/>
                  <a:gd name="T51" fmla="*/ 75 h 91"/>
                  <a:gd name="T52" fmla="*/ 50 w 82"/>
                  <a:gd name="T53" fmla="*/ 69 h 91"/>
                  <a:gd name="T54" fmla="*/ 55 w 82"/>
                  <a:gd name="T55" fmla="*/ 55 h 91"/>
                  <a:gd name="T56" fmla="*/ 55 w 82"/>
                  <a:gd name="T57" fmla="*/ 4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" h="91">
                    <a:moveTo>
                      <a:pt x="82" y="89"/>
                    </a:moveTo>
                    <a:cubicBezTo>
                      <a:pt x="57" y="89"/>
                      <a:pt x="57" y="89"/>
                      <a:pt x="57" y="89"/>
                    </a:cubicBezTo>
                    <a:cubicBezTo>
                      <a:pt x="56" y="86"/>
                      <a:pt x="56" y="81"/>
                      <a:pt x="56" y="76"/>
                    </a:cubicBezTo>
                    <a:cubicBezTo>
                      <a:pt x="51" y="82"/>
                      <a:pt x="47" y="86"/>
                      <a:pt x="43" y="88"/>
                    </a:cubicBezTo>
                    <a:cubicBezTo>
                      <a:pt x="38" y="90"/>
                      <a:pt x="33" y="91"/>
                      <a:pt x="28" y="91"/>
                    </a:cubicBezTo>
                    <a:cubicBezTo>
                      <a:pt x="20" y="91"/>
                      <a:pt x="13" y="89"/>
                      <a:pt x="8" y="84"/>
                    </a:cubicBezTo>
                    <a:cubicBezTo>
                      <a:pt x="3" y="80"/>
                      <a:pt x="0" y="74"/>
                      <a:pt x="0" y="66"/>
                    </a:cubicBezTo>
                    <a:cubicBezTo>
                      <a:pt x="0" y="61"/>
                      <a:pt x="2" y="56"/>
                      <a:pt x="5" y="51"/>
                    </a:cubicBezTo>
                    <a:cubicBezTo>
                      <a:pt x="8" y="47"/>
                      <a:pt x="12" y="43"/>
                      <a:pt x="19" y="40"/>
                    </a:cubicBezTo>
                    <a:cubicBezTo>
                      <a:pt x="25" y="38"/>
                      <a:pt x="37" y="36"/>
                      <a:pt x="55" y="34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5" y="21"/>
                      <a:pt x="50" y="17"/>
                      <a:pt x="42" y="17"/>
                    </a:cubicBezTo>
                    <a:cubicBezTo>
                      <a:pt x="33" y="17"/>
                      <a:pt x="28" y="21"/>
                      <a:pt x="27" y="29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4" y="17"/>
                      <a:pt x="9" y="10"/>
                      <a:pt x="17" y="6"/>
                    </a:cubicBezTo>
                    <a:cubicBezTo>
                      <a:pt x="25" y="2"/>
                      <a:pt x="34" y="0"/>
                      <a:pt x="44" y="0"/>
                    </a:cubicBezTo>
                    <a:cubicBezTo>
                      <a:pt x="50" y="0"/>
                      <a:pt x="55" y="0"/>
                      <a:pt x="61" y="2"/>
                    </a:cubicBezTo>
                    <a:cubicBezTo>
                      <a:pt x="66" y="3"/>
                      <a:pt x="70" y="5"/>
                      <a:pt x="73" y="8"/>
                    </a:cubicBezTo>
                    <a:cubicBezTo>
                      <a:pt x="76" y="11"/>
                      <a:pt x="78" y="14"/>
                      <a:pt x="79" y="17"/>
                    </a:cubicBezTo>
                    <a:cubicBezTo>
                      <a:pt x="80" y="20"/>
                      <a:pt x="81" y="25"/>
                      <a:pt x="81" y="3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1" y="80"/>
                      <a:pt x="81" y="86"/>
                      <a:pt x="82" y="89"/>
                    </a:cubicBezTo>
                    <a:close/>
                    <a:moveTo>
                      <a:pt x="55" y="47"/>
                    </a:moveTo>
                    <a:cubicBezTo>
                      <a:pt x="37" y="49"/>
                      <a:pt x="28" y="54"/>
                      <a:pt x="28" y="64"/>
                    </a:cubicBezTo>
                    <a:cubicBezTo>
                      <a:pt x="28" y="67"/>
                      <a:pt x="29" y="69"/>
                      <a:pt x="30" y="72"/>
                    </a:cubicBezTo>
                    <a:cubicBezTo>
                      <a:pt x="32" y="74"/>
                      <a:pt x="35" y="75"/>
                      <a:pt x="39" y="75"/>
                    </a:cubicBezTo>
                    <a:cubicBezTo>
                      <a:pt x="43" y="75"/>
                      <a:pt x="47" y="73"/>
                      <a:pt x="50" y="69"/>
                    </a:cubicBezTo>
                    <a:cubicBezTo>
                      <a:pt x="53" y="65"/>
                      <a:pt x="55" y="61"/>
                      <a:pt x="55" y="55"/>
                    </a:cubicBezTo>
                    <a:lnTo>
                      <a:pt x="55" y="4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35" name="Rectangle 9"/>
              <p:cNvSpPr>
                <a:spLocks noChangeArrowheads="1"/>
              </p:cNvSpPr>
              <p:nvPr/>
            </p:nvSpPr>
            <p:spPr bwMode="auto">
              <a:xfrm>
                <a:off x="4816475" y="4983163"/>
                <a:ext cx="98425" cy="4445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4956175" y="4968876"/>
                <a:ext cx="360363" cy="471488"/>
              </a:xfrm>
              <a:custGeom>
                <a:avLst/>
                <a:gdLst>
                  <a:gd name="T0" fmla="*/ 96 w 96"/>
                  <a:gd name="T1" fmla="*/ 28 h 125"/>
                  <a:gd name="T2" fmla="*/ 84 w 96"/>
                  <a:gd name="T3" fmla="*/ 33 h 125"/>
                  <a:gd name="T4" fmla="*/ 72 w 96"/>
                  <a:gd name="T5" fmla="*/ 18 h 125"/>
                  <a:gd name="T6" fmla="*/ 53 w 96"/>
                  <a:gd name="T7" fmla="*/ 12 h 125"/>
                  <a:gd name="T8" fmla="*/ 34 w 96"/>
                  <a:gd name="T9" fmla="*/ 18 h 125"/>
                  <a:gd name="T10" fmla="*/ 28 w 96"/>
                  <a:gd name="T11" fmla="*/ 32 h 125"/>
                  <a:gd name="T12" fmla="*/ 31 w 96"/>
                  <a:gd name="T13" fmla="*/ 42 h 125"/>
                  <a:gd name="T14" fmla="*/ 38 w 96"/>
                  <a:gd name="T15" fmla="*/ 48 h 125"/>
                  <a:gd name="T16" fmla="*/ 55 w 96"/>
                  <a:gd name="T17" fmla="*/ 53 h 125"/>
                  <a:gd name="T18" fmla="*/ 77 w 96"/>
                  <a:gd name="T19" fmla="*/ 60 h 125"/>
                  <a:gd name="T20" fmla="*/ 89 w 96"/>
                  <a:gd name="T21" fmla="*/ 71 h 125"/>
                  <a:gd name="T22" fmla="*/ 94 w 96"/>
                  <a:gd name="T23" fmla="*/ 88 h 125"/>
                  <a:gd name="T24" fmla="*/ 81 w 96"/>
                  <a:gd name="T25" fmla="*/ 114 h 125"/>
                  <a:gd name="T26" fmla="*/ 49 w 96"/>
                  <a:gd name="T27" fmla="*/ 125 h 125"/>
                  <a:gd name="T28" fmla="*/ 0 w 96"/>
                  <a:gd name="T29" fmla="*/ 92 h 125"/>
                  <a:gd name="T30" fmla="*/ 13 w 96"/>
                  <a:gd name="T31" fmla="*/ 87 h 125"/>
                  <a:gd name="T32" fmla="*/ 49 w 96"/>
                  <a:gd name="T33" fmla="*/ 113 h 125"/>
                  <a:gd name="T34" fmla="*/ 71 w 96"/>
                  <a:gd name="T35" fmla="*/ 106 h 125"/>
                  <a:gd name="T36" fmla="*/ 79 w 96"/>
                  <a:gd name="T37" fmla="*/ 89 h 125"/>
                  <a:gd name="T38" fmla="*/ 76 w 96"/>
                  <a:gd name="T39" fmla="*/ 79 h 125"/>
                  <a:gd name="T40" fmla="*/ 69 w 96"/>
                  <a:gd name="T41" fmla="*/ 73 h 125"/>
                  <a:gd name="T42" fmla="*/ 54 w 96"/>
                  <a:gd name="T43" fmla="*/ 68 h 125"/>
                  <a:gd name="T44" fmla="*/ 31 w 96"/>
                  <a:gd name="T45" fmla="*/ 61 h 125"/>
                  <a:gd name="T46" fmla="*/ 18 w 96"/>
                  <a:gd name="T47" fmla="*/ 50 h 125"/>
                  <a:gd name="T48" fmla="*/ 13 w 96"/>
                  <a:gd name="T49" fmla="*/ 34 h 125"/>
                  <a:gd name="T50" fmla="*/ 24 w 96"/>
                  <a:gd name="T51" fmla="*/ 10 h 125"/>
                  <a:gd name="T52" fmla="*/ 52 w 96"/>
                  <a:gd name="T53" fmla="*/ 0 h 125"/>
                  <a:gd name="T54" fmla="*/ 96 w 96"/>
                  <a:gd name="T55" fmla="*/ 2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6" h="125">
                    <a:moveTo>
                      <a:pt x="96" y="28"/>
                    </a:moveTo>
                    <a:cubicBezTo>
                      <a:pt x="84" y="33"/>
                      <a:pt x="84" y="33"/>
                      <a:pt x="84" y="33"/>
                    </a:cubicBezTo>
                    <a:cubicBezTo>
                      <a:pt x="81" y="27"/>
                      <a:pt x="78" y="21"/>
                      <a:pt x="72" y="18"/>
                    </a:cubicBezTo>
                    <a:cubicBezTo>
                      <a:pt x="67" y="14"/>
                      <a:pt x="60" y="12"/>
                      <a:pt x="53" y="12"/>
                    </a:cubicBezTo>
                    <a:cubicBezTo>
                      <a:pt x="45" y="12"/>
                      <a:pt x="38" y="14"/>
                      <a:pt x="34" y="18"/>
                    </a:cubicBezTo>
                    <a:cubicBezTo>
                      <a:pt x="30" y="22"/>
                      <a:pt x="28" y="27"/>
                      <a:pt x="28" y="32"/>
                    </a:cubicBezTo>
                    <a:cubicBezTo>
                      <a:pt x="28" y="36"/>
                      <a:pt x="29" y="39"/>
                      <a:pt x="31" y="42"/>
                    </a:cubicBezTo>
                    <a:cubicBezTo>
                      <a:pt x="32" y="45"/>
                      <a:pt x="35" y="47"/>
                      <a:pt x="38" y="48"/>
                    </a:cubicBezTo>
                    <a:cubicBezTo>
                      <a:pt x="41" y="49"/>
                      <a:pt x="47" y="51"/>
                      <a:pt x="55" y="53"/>
                    </a:cubicBezTo>
                    <a:cubicBezTo>
                      <a:pt x="65" y="56"/>
                      <a:pt x="73" y="58"/>
                      <a:pt x="77" y="60"/>
                    </a:cubicBezTo>
                    <a:cubicBezTo>
                      <a:pt x="82" y="62"/>
                      <a:pt x="86" y="66"/>
                      <a:pt x="89" y="71"/>
                    </a:cubicBezTo>
                    <a:cubicBezTo>
                      <a:pt x="92" y="75"/>
                      <a:pt x="94" y="81"/>
                      <a:pt x="94" y="88"/>
                    </a:cubicBezTo>
                    <a:cubicBezTo>
                      <a:pt x="94" y="99"/>
                      <a:pt x="90" y="108"/>
                      <a:pt x="81" y="114"/>
                    </a:cubicBezTo>
                    <a:cubicBezTo>
                      <a:pt x="73" y="121"/>
                      <a:pt x="62" y="125"/>
                      <a:pt x="49" y="125"/>
                    </a:cubicBezTo>
                    <a:cubicBezTo>
                      <a:pt x="23" y="125"/>
                      <a:pt x="7" y="114"/>
                      <a:pt x="0" y="92"/>
                    </a:cubicBezTo>
                    <a:cubicBezTo>
                      <a:pt x="13" y="87"/>
                      <a:pt x="13" y="87"/>
                      <a:pt x="13" y="87"/>
                    </a:cubicBezTo>
                    <a:cubicBezTo>
                      <a:pt x="18" y="104"/>
                      <a:pt x="30" y="113"/>
                      <a:pt x="49" y="113"/>
                    </a:cubicBezTo>
                    <a:cubicBezTo>
                      <a:pt x="58" y="113"/>
                      <a:pt x="66" y="110"/>
                      <a:pt x="71" y="106"/>
                    </a:cubicBezTo>
                    <a:cubicBezTo>
                      <a:pt x="76" y="101"/>
                      <a:pt x="79" y="95"/>
                      <a:pt x="79" y="89"/>
                    </a:cubicBezTo>
                    <a:cubicBezTo>
                      <a:pt x="79" y="85"/>
                      <a:pt x="78" y="82"/>
                      <a:pt x="76" y="79"/>
                    </a:cubicBezTo>
                    <a:cubicBezTo>
                      <a:pt x="74" y="76"/>
                      <a:pt x="72" y="74"/>
                      <a:pt x="69" y="73"/>
                    </a:cubicBezTo>
                    <a:cubicBezTo>
                      <a:pt x="66" y="71"/>
                      <a:pt x="61" y="70"/>
                      <a:pt x="54" y="68"/>
                    </a:cubicBezTo>
                    <a:cubicBezTo>
                      <a:pt x="44" y="66"/>
                      <a:pt x="36" y="63"/>
                      <a:pt x="31" y="61"/>
                    </a:cubicBezTo>
                    <a:cubicBezTo>
                      <a:pt x="25" y="58"/>
                      <a:pt x="21" y="55"/>
                      <a:pt x="18" y="50"/>
                    </a:cubicBezTo>
                    <a:cubicBezTo>
                      <a:pt x="15" y="45"/>
                      <a:pt x="13" y="40"/>
                      <a:pt x="13" y="34"/>
                    </a:cubicBezTo>
                    <a:cubicBezTo>
                      <a:pt x="13" y="24"/>
                      <a:pt x="17" y="16"/>
                      <a:pt x="24" y="10"/>
                    </a:cubicBezTo>
                    <a:cubicBezTo>
                      <a:pt x="31" y="4"/>
                      <a:pt x="40" y="0"/>
                      <a:pt x="52" y="0"/>
                    </a:cubicBezTo>
                    <a:cubicBezTo>
                      <a:pt x="74" y="0"/>
                      <a:pt x="89" y="10"/>
                      <a:pt x="96" y="2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5357813" y="5013326"/>
                <a:ext cx="180975" cy="422275"/>
              </a:xfrm>
              <a:custGeom>
                <a:avLst/>
                <a:gdLst>
                  <a:gd name="T0" fmla="*/ 27 w 48"/>
                  <a:gd name="T1" fmla="*/ 33 h 112"/>
                  <a:gd name="T2" fmla="*/ 18 w 48"/>
                  <a:gd name="T3" fmla="*/ 80 h 112"/>
                  <a:gd name="T4" fmla="*/ 17 w 48"/>
                  <a:gd name="T5" fmla="*/ 91 h 112"/>
                  <a:gd name="T6" fmla="*/ 28 w 48"/>
                  <a:gd name="T7" fmla="*/ 101 h 112"/>
                  <a:gd name="T8" fmla="*/ 40 w 48"/>
                  <a:gd name="T9" fmla="*/ 100 h 112"/>
                  <a:gd name="T10" fmla="*/ 39 w 48"/>
                  <a:gd name="T11" fmla="*/ 111 h 112"/>
                  <a:gd name="T12" fmla="*/ 36 w 48"/>
                  <a:gd name="T13" fmla="*/ 111 h 112"/>
                  <a:gd name="T14" fmla="*/ 26 w 48"/>
                  <a:gd name="T15" fmla="*/ 112 h 112"/>
                  <a:gd name="T16" fmla="*/ 4 w 48"/>
                  <a:gd name="T17" fmla="*/ 93 h 112"/>
                  <a:gd name="T18" fmla="*/ 6 w 48"/>
                  <a:gd name="T19" fmla="*/ 75 h 112"/>
                  <a:gd name="T20" fmla="*/ 13 w 48"/>
                  <a:gd name="T21" fmla="*/ 33 h 112"/>
                  <a:gd name="T22" fmla="*/ 0 w 48"/>
                  <a:gd name="T23" fmla="*/ 33 h 112"/>
                  <a:gd name="T24" fmla="*/ 1 w 48"/>
                  <a:gd name="T25" fmla="*/ 22 h 112"/>
                  <a:gd name="T26" fmla="*/ 15 w 48"/>
                  <a:gd name="T27" fmla="*/ 22 h 112"/>
                  <a:gd name="T28" fmla="*/ 19 w 48"/>
                  <a:gd name="T29" fmla="*/ 1 h 112"/>
                  <a:gd name="T30" fmla="*/ 32 w 48"/>
                  <a:gd name="T31" fmla="*/ 0 h 112"/>
                  <a:gd name="T32" fmla="*/ 28 w 48"/>
                  <a:gd name="T33" fmla="*/ 22 h 112"/>
                  <a:gd name="T34" fmla="*/ 48 w 48"/>
                  <a:gd name="T35" fmla="*/ 22 h 112"/>
                  <a:gd name="T36" fmla="*/ 46 w 48"/>
                  <a:gd name="T37" fmla="*/ 33 h 112"/>
                  <a:gd name="T38" fmla="*/ 27 w 48"/>
                  <a:gd name="T39" fmla="*/ 3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112">
                    <a:moveTo>
                      <a:pt x="27" y="33"/>
                    </a:moveTo>
                    <a:cubicBezTo>
                      <a:pt x="18" y="80"/>
                      <a:pt x="18" y="80"/>
                      <a:pt x="18" y="80"/>
                    </a:cubicBezTo>
                    <a:cubicBezTo>
                      <a:pt x="17" y="86"/>
                      <a:pt x="17" y="89"/>
                      <a:pt x="17" y="91"/>
                    </a:cubicBezTo>
                    <a:cubicBezTo>
                      <a:pt x="17" y="98"/>
                      <a:pt x="21" y="101"/>
                      <a:pt x="28" y="101"/>
                    </a:cubicBezTo>
                    <a:cubicBezTo>
                      <a:pt x="31" y="101"/>
                      <a:pt x="35" y="101"/>
                      <a:pt x="40" y="100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39" y="111"/>
                      <a:pt x="38" y="111"/>
                      <a:pt x="36" y="111"/>
                    </a:cubicBezTo>
                    <a:cubicBezTo>
                      <a:pt x="31" y="112"/>
                      <a:pt x="28" y="112"/>
                      <a:pt x="26" y="112"/>
                    </a:cubicBezTo>
                    <a:cubicBezTo>
                      <a:pt x="11" y="112"/>
                      <a:pt x="4" y="106"/>
                      <a:pt x="4" y="93"/>
                    </a:cubicBezTo>
                    <a:cubicBezTo>
                      <a:pt x="4" y="89"/>
                      <a:pt x="4" y="83"/>
                      <a:pt x="6" y="75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6" y="33"/>
                      <a:pt x="46" y="33"/>
                      <a:pt x="46" y="33"/>
                    </a:cubicBezTo>
                    <a:lnTo>
                      <a:pt x="27" y="3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38" name="Freeform 12"/>
              <p:cNvSpPr>
                <a:spLocks noEditPoints="1"/>
              </p:cNvSpPr>
              <p:nvPr/>
            </p:nvSpPr>
            <p:spPr bwMode="auto">
              <a:xfrm>
                <a:off x="5545138" y="5089526"/>
                <a:ext cx="296863" cy="350838"/>
              </a:xfrm>
              <a:custGeom>
                <a:avLst/>
                <a:gdLst>
                  <a:gd name="T0" fmla="*/ 35 w 79"/>
                  <a:gd name="T1" fmla="*/ 93 h 93"/>
                  <a:gd name="T2" fmla="*/ 9 w 79"/>
                  <a:gd name="T3" fmla="*/ 81 h 93"/>
                  <a:gd name="T4" fmla="*/ 0 w 79"/>
                  <a:gd name="T5" fmla="*/ 52 h 93"/>
                  <a:gd name="T6" fmla="*/ 12 w 79"/>
                  <a:gd name="T7" fmla="*/ 16 h 93"/>
                  <a:gd name="T8" fmla="*/ 44 w 79"/>
                  <a:gd name="T9" fmla="*/ 0 h 93"/>
                  <a:gd name="T10" fmla="*/ 70 w 79"/>
                  <a:gd name="T11" fmla="*/ 11 h 93"/>
                  <a:gd name="T12" fmla="*/ 79 w 79"/>
                  <a:gd name="T13" fmla="*/ 41 h 93"/>
                  <a:gd name="T14" fmla="*/ 67 w 79"/>
                  <a:gd name="T15" fmla="*/ 77 h 93"/>
                  <a:gd name="T16" fmla="*/ 35 w 79"/>
                  <a:gd name="T17" fmla="*/ 93 h 93"/>
                  <a:gd name="T18" fmla="*/ 36 w 79"/>
                  <a:gd name="T19" fmla="*/ 82 h 93"/>
                  <a:gd name="T20" fmla="*/ 57 w 79"/>
                  <a:gd name="T21" fmla="*/ 68 h 93"/>
                  <a:gd name="T22" fmla="*/ 65 w 79"/>
                  <a:gd name="T23" fmla="*/ 36 h 93"/>
                  <a:gd name="T24" fmla="*/ 59 w 79"/>
                  <a:gd name="T25" fmla="*/ 17 h 93"/>
                  <a:gd name="T26" fmla="*/ 43 w 79"/>
                  <a:gd name="T27" fmla="*/ 11 h 93"/>
                  <a:gd name="T28" fmla="*/ 22 w 79"/>
                  <a:gd name="T29" fmla="*/ 25 h 93"/>
                  <a:gd name="T30" fmla="*/ 14 w 79"/>
                  <a:gd name="T31" fmla="*/ 55 h 93"/>
                  <a:gd name="T32" fmla="*/ 20 w 79"/>
                  <a:gd name="T33" fmla="*/ 75 h 93"/>
                  <a:gd name="T34" fmla="*/ 36 w 79"/>
                  <a:gd name="T35" fmla="*/ 8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93">
                    <a:moveTo>
                      <a:pt x="35" y="93"/>
                    </a:moveTo>
                    <a:cubicBezTo>
                      <a:pt x="24" y="93"/>
                      <a:pt x="16" y="89"/>
                      <a:pt x="9" y="81"/>
                    </a:cubicBezTo>
                    <a:cubicBezTo>
                      <a:pt x="3" y="74"/>
                      <a:pt x="0" y="64"/>
                      <a:pt x="0" y="52"/>
                    </a:cubicBezTo>
                    <a:cubicBezTo>
                      <a:pt x="0" y="39"/>
                      <a:pt x="4" y="27"/>
                      <a:pt x="12" y="16"/>
                    </a:cubicBezTo>
                    <a:cubicBezTo>
                      <a:pt x="21" y="5"/>
                      <a:pt x="31" y="0"/>
                      <a:pt x="44" y="0"/>
                    </a:cubicBezTo>
                    <a:cubicBezTo>
                      <a:pt x="55" y="0"/>
                      <a:pt x="63" y="4"/>
                      <a:pt x="70" y="11"/>
                    </a:cubicBezTo>
                    <a:cubicBezTo>
                      <a:pt x="76" y="18"/>
                      <a:pt x="79" y="28"/>
                      <a:pt x="79" y="41"/>
                    </a:cubicBezTo>
                    <a:cubicBezTo>
                      <a:pt x="79" y="54"/>
                      <a:pt x="75" y="66"/>
                      <a:pt x="67" y="77"/>
                    </a:cubicBezTo>
                    <a:cubicBezTo>
                      <a:pt x="59" y="87"/>
                      <a:pt x="48" y="93"/>
                      <a:pt x="35" y="93"/>
                    </a:cubicBezTo>
                    <a:close/>
                    <a:moveTo>
                      <a:pt x="36" y="82"/>
                    </a:moveTo>
                    <a:cubicBezTo>
                      <a:pt x="45" y="82"/>
                      <a:pt x="52" y="77"/>
                      <a:pt x="57" y="68"/>
                    </a:cubicBezTo>
                    <a:cubicBezTo>
                      <a:pt x="63" y="59"/>
                      <a:pt x="65" y="48"/>
                      <a:pt x="65" y="36"/>
                    </a:cubicBezTo>
                    <a:cubicBezTo>
                      <a:pt x="65" y="27"/>
                      <a:pt x="63" y="21"/>
                      <a:pt x="59" y="17"/>
                    </a:cubicBezTo>
                    <a:cubicBezTo>
                      <a:pt x="54" y="13"/>
                      <a:pt x="49" y="11"/>
                      <a:pt x="43" y="11"/>
                    </a:cubicBezTo>
                    <a:cubicBezTo>
                      <a:pt x="34" y="11"/>
                      <a:pt x="27" y="15"/>
                      <a:pt x="22" y="25"/>
                    </a:cubicBezTo>
                    <a:cubicBezTo>
                      <a:pt x="17" y="34"/>
                      <a:pt x="14" y="44"/>
                      <a:pt x="14" y="55"/>
                    </a:cubicBezTo>
                    <a:cubicBezTo>
                      <a:pt x="14" y="64"/>
                      <a:pt x="16" y="71"/>
                      <a:pt x="20" y="75"/>
                    </a:cubicBezTo>
                    <a:cubicBezTo>
                      <a:pt x="24" y="80"/>
                      <a:pt x="29" y="82"/>
                      <a:pt x="36" y="8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6635750" y="4976813"/>
                <a:ext cx="327025" cy="450850"/>
              </a:xfrm>
              <a:custGeom>
                <a:avLst/>
                <a:gdLst>
                  <a:gd name="T0" fmla="*/ 87 w 87"/>
                  <a:gd name="T1" fmla="*/ 102 h 120"/>
                  <a:gd name="T2" fmla="*/ 87 w 87"/>
                  <a:gd name="T3" fmla="*/ 120 h 120"/>
                  <a:gd name="T4" fmla="*/ 0 w 87"/>
                  <a:gd name="T5" fmla="*/ 120 h 120"/>
                  <a:gd name="T6" fmla="*/ 0 w 87"/>
                  <a:gd name="T7" fmla="*/ 99 h 120"/>
                  <a:gd name="T8" fmla="*/ 36 w 87"/>
                  <a:gd name="T9" fmla="*/ 75 h 120"/>
                  <a:gd name="T10" fmla="*/ 59 w 87"/>
                  <a:gd name="T11" fmla="*/ 55 h 120"/>
                  <a:gd name="T12" fmla="*/ 64 w 87"/>
                  <a:gd name="T13" fmla="*/ 39 h 120"/>
                  <a:gd name="T14" fmla="*/ 59 w 87"/>
                  <a:gd name="T15" fmla="*/ 25 h 120"/>
                  <a:gd name="T16" fmla="*/ 43 w 87"/>
                  <a:gd name="T17" fmla="*/ 19 h 120"/>
                  <a:gd name="T18" fmla="*/ 20 w 87"/>
                  <a:gd name="T19" fmla="*/ 43 h 120"/>
                  <a:gd name="T20" fmla="*/ 0 w 87"/>
                  <a:gd name="T21" fmla="*/ 38 h 120"/>
                  <a:gd name="T22" fmla="*/ 14 w 87"/>
                  <a:gd name="T23" fmla="*/ 11 h 120"/>
                  <a:gd name="T24" fmla="*/ 44 w 87"/>
                  <a:gd name="T25" fmla="*/ 0 h 120"/>
                  <a:gd name="T26" fmla="*/ 76 w 87"/>
                  <a:gd name="T27" fmla="*/ 11 h 120"/>
                  <a:gd name="T28" fmla="*/ 87 w 87"/>
                  <a:gd name="T29" fmla="*/ 39 h 120"/>
                  <a:gd name="T30" fmla="*/ 77 w 87"/>
                  <a:gd name="T31" fmla="*/ 67 h 120"/>
                  <a:gd name="T32" fmla="*/ 25 w 87"/>
                  <a:gd name="T33" fmla="*/ 102 h 120"/>
                  <a:gd name="T34" fmla="*/ 87 w 87"/>
                  <a:gd name="T35" fmla="*/ 10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120">
                    <a:moveTo>
                      <a:pt x="87" y="102"/>
                    </a:moveTo>
                    <a:cubicBezTo>
                      <a:pt x="87" y="120"/>
                      <a:pt x="87" y="120"/>
                      <a:pt x="87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47" y="68"/>
                      <a:pt x="55" y="61"/>
                      <a:pt x="59" y="55"/>
                    </a:cubicBezTo>
                    <a:cubicBezTo>
                      <a:pt x="62" y="49"/>
                      <a:pt x="64" y="44"/>
                      <a:pt x="64" y="39"/>
                    </a:cubicBezTo>
                    <a:cubicBezTo>
                      <a:pt x="64" y="33"/>
                      <a:pt x="62" y="29"/>
                      <a:pt x="59" y="25"/>
                    </a:cubicBezTo>
                    <a:cubicBezTo>
                      <a:pt x="55" y="21"/>
                      <a:pt x="50" y="19"/>
                      <a:pt x="43" y="19"/>
                    </a:cubicBezTo>
                    <a:cubicBezTo>
                      <a:pt x="30" y="19"/>
                      <a:pt x="22" y="27"/>
                      <a:pt x="20" y="4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28"/>
                      <a:pt x="6" y="19"/>
                      <a:pt x="14" y="11"/>
                    </a:cubicBezTo>
                    <a:cubicBezTo>
                      <a:pt x="21" y="4"/>
                      <a:pt x="32" y="0"/>
                      <a:pt x="44" y="0"/>
                    </a:cubicBezTo>
                    <a:cubicBezTo>
                      <a:pt x="57" y="0"/>
                      <a:pt x="68" y="4"/>
                      <a:pt x="76" y="11"/>
                    </a:cubicBezTo>
                    <a:cubicBezTo>
                      <a:pt x="83" y="18"/>
                      <a:pt x="87" y="28"/>
                      <a:pt x="87" y="39"/>
                    </a:cubicBezTo>
                    <a:cubicBezTo>
                      <a:pt x="87" y="50"/>
                      <a:pt x="84" y="59"/>
                      <a:pt x="77" y="67"/>
                    </a:cubicBezTo>
                    <a:cubicBezTo>
                      <a:pt x="70" y="74"/>
                      <a:pt x="53" y="86"/>
                      <a:pt x="25" y="102"/>
                    </a:cubicBezTo>
                    <a:lnTo>
                      <a:pt x="87" y="102"/>
                    </a:lnTo>
                    <a:close/>
                  </a:path>
                </a:pathLst>
              </a:custGeom>
              <a:solidFill>
                <a:srgbClr val="901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40" name="Rectangle 14"/>
              <p:cNvSpPr>
                <a:spLocks noChangeArrowheads="1"/>
              </p:cNvSpPr>
              <p:nvPr/>
            </p:nvSpPr>
            <p:spPr bwMode="auto">
              <a:xfrm>
                <a:off x="7037388" y="5341938"/>
                <a:ext cx="82550" cy="85725"/>
              </a:xfrm>
              <a:prstGeom prst="rect">
                <a:avLst/>
              </a:prstGeom>
              <a:solidFill>
                <a:srgbClr val="901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7185025" y="4976813"/>
                <a:ext cx="341313" cy="458788"/>
              </a:xfrm>
              <a:custGeom>
                <a:avLst/>
                <a:gdLst>
                  <a:gd name="T0" fmla="*/ 45 w 91"/>
                  <a:gd name="T1" fmla="*/ 122 h 122"/>
                  <a:gd name="T2" fmla="*/ 12 w 91"/>
                  <a:gd name="T3" fmla="*/ 105 h 122"/>
                  <a:gd name="T4" fmla="*/ 0 w 91"/>
                  <a:gd name="T5" fmla="*/ 62 h 122"/>
                  <a:gd name="T6" fmla="*/ 12 w 91"/>
                  <a:gd name="T7" fmla="*/ 17 h 122"/>
                  <a:gd name="T8" fmla="*/ 45 w 91"/>
                  <a:gd name="T9" fmla="*/ 0 h 122"/>
                  <a:gd name="T10" fmla="*/ 71 w 91"/>
                  <a:gd name="T11" fmla="*/ 8 h 122"/>
                  <a:gd name="T12" fmla="*/ 86 w 91"/>
                  <a:gd name="T13" fmla="*/ 30 h 122"/>
                  <a:gd name="T14" fmla="*/ 91 w 91"/>
                  <a:gd name="T15" fmla="*/ 57 h 122"/>
                  <a:gd name="T16" fmla="*/ 87 w 91"/>
                  <a:gd name="T17" fmla="*/ 91 h 122"/>
                  <a:gd name="T18" fmla="*/ 71 w 91"/>
                  <a:gd name="T19" fmla="*/ 113 h 122"/>
                  <a:gd name="T20" fmla="*/ 45 w 91"/>
                  <a:gd name="T21" fmla="*/ 122 h 122"/>
                  <a:gd name="T22" fmla="*/ 45 w 91"/>
                  <a:gd name="T23" fmla="*/ 105 h 122"/>
                  <a:gd name="T24" fmla="*/ 60 w 91"/>
                  <a:gd name="T25" fmla="*/ 100 h 122"/>
                  <a:gd name="T26" fmla="*/ 67 w 91"/>
                  <a:gd name="T27" fmla="*/ 84 h 122"/>
                  <a:gd name="T28" fmla="*/ 69 w 91"/>
                  <a:gd name="T29" fmla="*/ 57 h 122"/>
                  <a:gd name="T30" fmla="*/ 64 w 91"/>
                  <a:gd name="T31" fmla="*/ 29 h 122"/>
                  <a:gd name="T32" fmla="*/ 46 w 91"/>
                  <a:gd name="T33" fmla="*/ 16 h 122"/>
                  <a:gd name="T34" fmla="*/ 21 w 91"/>
                  <a:gd name="T35" fmla="*/ 60 h 122"/>
                  <a:gd name="T36" fmla="*/ 27 w 91"/>
                  <a:gd name="T37" fmla="*/ 93 h 122"/>
                  <a:gd name="T38" fmla="*/ 45 w 91"/>
                  <a:gd name="T39" fmla="*/ 10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1" h="122">
                    <a:moveTo>
                      <a:pt x="45" y="122"/>
                    </a:moveTo>
                    <a:cubicBezTo>
                      <a:pt x="31" y="122"/>
                      <a:pt x="19" y="116"/>
                      <a:pt x="12" y="105"/>
                    </a:cubicBezTo>
                    <a:cubicBezTo>
                      <a:pt x="4" y="94"/>
                      <a:pt x="0" y="80"/>
                      <a:pt x="0" y="62"/>
                    </a:cubicBezTo>
                    <a:cubicBezTo>
                      <a:pt x="0" y="43"/>
                      <a:pt x="4" y="28"/>
                      <a:pt x="12" y="17"/>
                    </a:cubicBezTo>
                    <a:cubicBezTo>
                      <a:pt x="20" y="6"/>
                      <a:pt x="31" y="0"/>
                      <a:pt x="45" y="0"/>
                    </a:cubicBezTo>
                    <a:cubicBezTo>
                      <a:pt x="55" y="0"/>
                      <a:pt x="64" y="3"/>
                      <a:pt x="71" y="8"/>
                    </a:cubicBezTo>
                    <a:cubicBezTo>
                      <a:pt x="78" y="13"/>
                      <a:pt x="83" y="21"/>
                      <a:pt x="86" y="30"/>
                    </a:cubicBezTo>
                    <a:cubicBezTo>
                      <a:pt x="90" y="40"/>
                      <a:pt x="91" y="49"/>
                      <a:pt x="91" y="57"/>
                    </a:cubicBezTo>
                    <a:cubicBezTo>
                      <a:pt x="91" y="71"/>
                      <a:pt x="90" y="82"/>
                      <a:pt x="87" y="91"/>
                    </a:cubicBezTo>
                    <a:cubicBezTo>
                      <a:pt x="83" y="100"/>
                      <a:pt x="78" y="108"/>
                      <a:pt x="71" y="113"/>
                    </a:cubicBezTo>
                    <a:cubicBezTo>
                      <a:pt x="64" y="119"/>
                      <a:pt x="56" y="122"/>
                      <a:pt x="45" y="122"/>
                    </a:cubicBezTo>
                    <a:close/>
                    <a:moveTo>
                      <a:pt x="45" y="105"/>
                    </a:moveTo>
                    <a:cubicBezTo>
                      <a:pt x="51" y="105"/>
                      <a:pt x="56" y="103"/>
                      <a:pt x="60" y="100"/>
                    </a:cubicBezTo>
                    <a:cubicBezTo>
                      <a:pt x="63" y="96"/>
                      <a:pt x="66" y="91"/>
                      <a:pt x="67" y="84"/>
                    </a:cubicBezTo>
                    <a:cubicBezTo>
                      <a:pt x="69" y="78"/>
                      <a:pt x="69" y="68"/>
                      <a:pt x="69" y="57"/>
                    </a:cubicBezTo>
                    <a:cubicBezTo>
                      <a:pt x="69" y="47"/>
                      <a:pt x="68" y="38"/>
                      <a:pt x="64" y="29"/>
                    </a:cubicBezTo>
                    <a:cubicBezTo>
                      <a:pt x="61" y="20"/>
                      <a:pt x="55" y="16"/>
                      <a:pt x="46" y="16"/>
                    </a:cubicBezTo>
                    <a:cubicBezTo>
                      <a:pt x="29" y="16"/>
                      <a:pt x="21" y="31"/>
                      <a:pt x="21" y="60"/>
                    </a:cubicBezTo>
                    <a:cubicBezTo>
                      <a:pt x="21" y="74"/>
                      <a:pt x="23" y="85"/>
                      <a:pt x="27" y="93"/>
                    </a:cubicBezTo>
                    <a:cubicBezTo>
                      <a:pt x="30" y="101"/>
                      <a:pt x="36" y="105"/>
                      <a:pt x="45" y="105"/>
                    </a:cubicBezTo>
                    <a:close/>
                  </a:path>
                </a:pathLst>
              </a:custGeom>
              <a:solidFill>
                <a:srgbClr val="901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5891213" y="5002213"/>
                <a:ext cx="304799" cy="425449"/>
              </a:xfrm>
              <a:custGeom>
                <a:avLst/>
                <a:gdLst>
                  <a:gd name="T0" fmla="*/ 47 w 81"/>
                  <a:gd name="T1" fmla="*/ 0 h 113"/>
                  <a:gd name="T2" fmla="*/ 47 w 81"/>
                  <a:gd name="T3" fmla="*/ 7 h 113"/>
                  <a:gd name="T4" fmla="*/ 59 w 81"/>
                  <a:gd name="T5" fmla="*/ 7 h 113"/>
                  <a:gd name="T6" fmla="*/ 59 w 81"/>
                  <a:gd name="T7" fmla="*/ 23 h 113"/>
                  <a:gd name="T8" fmla="*/ 57 w 81"/>
                  <a:gd name="T9" fmla="*/ 23 h 113"/>
                  <a:gd name="T10" fmla="*/ 39 w 81"/>
                  <a:gd name="T11" fmla="*/ 29 h 113"/>
                  <a:gd name="T12" fmla="*/ 24 w 81"/>
                  <a:gd name="T13" fmla="*/ 48 h 113"/>
                  <a:gd name="T14" fmla="*/ 28 w 81"/>
                  <a:gd name="T15" fmla="*/ 25 h 113"/>
                  <a:gd name="T16" fmla="*/ 15 w 81"/>
                  <a:gd name="T17" fmla="*/ 25 h 113"/>
                  <a:gd name="T18" fmla="*/ 0 w 81"/>
                  <a:gd name="T19" fmla="*/ 113 h 113"/>
                  <a:gd name="T20" fmla="*/ 14 w 81"/>
                  <a:gd name="T21" fmla="*/ 113 h 113"/>
                  <a:gd name="T22" fmla="*/ 17 w 81"/>
                  <a:gd name="T23" fmla="*/ 94 h 113"/>
                  <a:gd name="T24" fmla="*/ 24 w 81"/>
                  <a:gd name="T25" fmla="*/ 62 h 113"/>
                  <a:gd name="T26" fmla="*/ 32 w 81"/>
                  <a:gd name="T27" fmla="*/ 48 h 113"/>
                  <a:gd name="T28" fmla="*/ 41 w 81"/>
                  <a:gd name="T29" fmla="*/ 40 h 113"/>
                  <a:gd name="T30" fmla="*/ 55 w 81"/>
                  <a:gd name="T31" fmla="*/ 37 h 113"/>
                  <a:gd name="T32" fmla="*/ 58 w 81"/>
                  <a:gd name="T33" fmla="*/ 37 h 113"/>
                  <a:gd name="T34" fmla="*/ 59 w 81"/>
                  <a:gd name="T35" fmla="*/ 28 h 113"/>
                  <a:gd name="T36" fmla="*/ 59 w 81"/>
                  <a:gd name="T37" fmla="*/ 47 h 113"/>
                  <a:gd name="T38" fmla="*/ 68 w 81"/>
                  <a:gd name="T39" fmla="*/ 47 h 113"/>
                  <a:gd name="T40" fmla="*/ 68 w 81"/>
                  <a:gd name="T41" fmla="*/ 7 h 113"/>
                  <a:gd name="T42" fmla="*/ 81 w 81"/>
                  <a:gd name="T43" fmla="*/ 7 h 113"/>
                  <a:gd name="T44" fmla="*/ 81 w 81"/>
                  <a:gd name="T45" fmla="*/ 0 h 113"/>
                  <a:gd name="T46" fmla="*/ 47 w 81"/>
                  <a:gd name="T4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1" h="113">
                    <a:moveTo>
                      <a:pt x="47" y="0"/>
                    </a:moveTo>
                    <a:cubicBezTo>
                      <a:pt x="47" y="7"/>
                      <a:pt x="47" y="7"/>
                      <a:pt x="47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3"/>
                      <a:pt x="58" y="23"/>
                      <a:pt x="57" y="23"/>
                    </a:cubicBezTo>
                    <a:cubicBezTo>
                      <a:pt x="50" y="23"/>
                      <a:pt x="44" y="25"/>
                      <a:pt x="39" y="29"/>
                    </a:cubicBezTo>
                    <a:cubicBezTo>
                      <a:pt x="34" y="33"/>
                      <a:pt x="29" y="39"/>
                      <a:pt x="24" y="48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4" y="113"/>
                      <a:pt x="14" y="113"/>
                      <a:pt x="14" y="113"/>
                    </a:cubicBezTo>
                    <a:cubicBezTo>
                      <a:pt x="17" y="94"/>
                      <a:pt x="17" y="94"/>
                      <a:pt x="17" y="94"/>
                    </a:cubicBezTo>
                    <a:cubicBezTo>
                      <a:pt x="20" y="78"/>
                      <a:pt x="22" y="67"/>
                      <a:pt x="24" y="62"/>
                    </a:cubicBezTo>
                    <a:cubicBezTo>
                      <a:pt x="27" y="56"/>
                      <a:pt x="29" y="52"/>
                      <a:pt x="32" y="48"/>
                    </a:cubicBezTo>
                    <a:cubicBezTo>
                      <a:pt x="35" y="44"/>
                      <a:pt x="38" y="42"/>
                      <a:pt x="41" y="40"/>
                    </a:cubicBezTo>
                    <a:cubicBezTo>
                      <a:pt x="45" y="38"/>
                      <a:pt x="49" y="37"/>
                      <a:pt x="55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1" y="0"/>
                      <a:pt x="81" y="0"/>
                      <a:pt x="81" y="0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292929"/>
                  </a:solidFill>
                </a:endParaRPr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6215063" y="5002213"/>
                <a:ext cx="173039" cy="177800"/>
              </a:xfrm>
              <a:custGeom>
                <a:avLst/>
                <a:gdLst>
                  <a:gd name="T0" fmla="*/ 109 w 109"/>
                  <a:gd name="T1" fmla="*/ 112 h 112"/>
                  <a:gd name="T2" fmla="*/ 90 w 109"/>
                  <a:gd name="T3" fmla="*/ 112 h 112"/>
                  <a:gd name="T4" fmla="*/ 90 w 109"/>
                  <a:gd name="T5" fmla="*/ 14 h 112"/>
                  <a:gd name="T6" fmla="*/ 59 w 109"/>
                  <a:gd name="T7" fmla="*/ 112 h 112"/>
                  <a:gd name="T8" fmla="*/ 47 w 109"/>
                  <a:gd name="T9" fmla="*/ 112 h 112"/>
                  <a:gd name="T10" fmla="*/ 16 w 109"/>
                  <a:gd name="T11" fmla="*/ 14 h 112"/>
                  <a:gd name="T12" fmla="*/ 16 w 109"/>
                  <a:gd name="T13" fmla="*/ 112 h 112"/>
                  <a:gd name="T14" fmla="*/ 0 w 109"/>
                  <a:gd name="T15" fmla="*/ 112 h 112"/>
                  <a:gd name="T16" fmla="*/ 0 w 109"/>
                  <a:gd name="T17" fmla="*/ 0 h 112"/>
                  <a:gd name="T18" fmla="*/ 31 w 109"/>
                  <a:gd name="T19" fmla="*/ 0 h 112"/>
                  <a:gd name="T20" fmla="*/ 54 w 109"/>
                  <a:gd name="T21" fmla="*/ 71 h 112"/>
                  <a:gd name="T22" fmla="*/ 78 w 109"/>
                  <a:gd name="T23" fmla="*/ 0 h 112"/>
                  <a:gd name="T24" fmla="*/ 109 w 109"/>
                  <a:gd name="T25" fmla="*/ 0 h 112"/>
                  <a:gd name="T26" fmla="*/ 109 w 109"/>
                  <a:gd name="T2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12">
                    <a:moveTo>
                      <a:pt x="109" y="112"/>
                    </a:moveTo>
                    <a:lnTo>
                      <a:pt x="90" y="112"/>
                    </a:lnTo>
                    <a:lnTo>
                      <a:pt x="90" y="14"/>
                    </a:lnTo>
                    <a:lnTo>
                      <a:pt x="59" y="112"/>
                    </a:lnTo>
                    <a:lnTo>
                      <a:pt x="47" y="112"/>
                    </a:lnTo>
                    <a:lnTo>
                      <a:pt x="16" y="14"/>
                    </a:lnTo>
                    <a:lnTo>
                      <a:pt x="16" y="112"/>
                    </a:lnTo>
                    <a:lnTo>
                      <a:pt x="0" y="112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54" y="71"/>
                    </a:lnTo>
                    <a:lnTo>
                      <a:pt x="78" y="0"/>
                    </a:lnTo>
                    <a:lnTo>
                      <a:pt x="109" y="0"/>
                    </a:lnTo>
                    <a:lnTo>
                      <a:pt x="109" y="11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292929"/>
                  </a:solidFill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4848" y="4058010"/>
              <a:ext cx="2092326" cy="817436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6201296" y="298591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92929"/>
                </a:solidFill>
                <a:latin typeface="Franklin Gothic Medium"/>
              </a:rPr>
              <a:t>2u48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479457" y="3623069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92929"/>
                </a:solidFill>
                <a:latin typeface="Franklin Gothic Medium"/>
              </a:rPr>
              <a:t>4u56</a:t>
            </a:r>
          </a:p>
        </p:txBody>
      </p:sp>
      <p:pic>
        <p:nvPicPr>
          <p:cNvPr id="55" name="Picture 57" descr="Mercury FS label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96" y="4369804"/>
            <a:ext cx="1630803" cy="54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7" descr="01_REv_front_lft_ang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665" y="4996451"/>
            <a:ext cx="1485368" cy="54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7386126" y="4461318"/>
            <a:ext cx="533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92929"/>
                </a:solidFill>
                <a:latin typeface="Franklin Gothic Medium"/>
              </a:rPr>
              <a:t>2u24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301051" y="5139597"/>
            <a:ext cx="539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92929"/>
                </a:solidFill>
                <a:latin typeface="Franklin Gothic Medium"/>
              </a:rPr>
              <a:t>2u12</a:t>
            </a:r>
          </a:p>
        </p:txBody>
      </p:sp>
    </p:spTree>
    <p:extLst>
      <p:ext uri="{BB962C8B-B14F-4D97-AF65-F5344CB8AC3E}">
        <p14:creationId xmlns:p14="http://schemas.microsoft.com/office/powerpoint/2010/main" val="10110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 really need reverse-cabling?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6089" y="989013"/>
            <a:ext cx="8025882" cy="49228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the RAID sets are still fault-tolerant when an entire enclosure is down AND</a:t>
            </a:r>
          </a:p>
          <a:p>
            <a:r>
              <a:rPr lang="en-US" dirty="0" smtClean="0"/>
              <a:t>If I’m not using virtual volumes</a:t>
            </a:r>
          </a:p>
          <a:p>
            <a:pPr lvl="1"/>
            <a:r>
              <a:rPr lang="en-US" dirty="0" smtClean="0"/>
              <a:t>Virtual volumes disperse data across all RAID sets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Then, it makes sense.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66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322263" y="3644900"/>
            <a:ext cx="6992937" cy="135255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Controller Cabling</a:t>
            </a:r>
            <a:endParaRPr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5811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2" y="2273571"/>
            <a:ext cx="9052560" cy="193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9" t="13167" r="29901" b="12631"/>
          <a:stretch/>
        </p:blipFill>
        <p:spPr>
          <a:xfrm rot="5400000">
            <a:off x="5300803" y="1380653"/>
            <a:ext cx="2879002" cy="3829616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333946" y="989013"/>
            <a:ext cx="4153071" cy="37459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SFPs do not come in the chassis box</a:t>
            </a:r>
          </a:p>
          <a:p>
            <a:r>
              <a:rPr lang="en-US" dirty="0" smtClean="0"/>
              <a:t>You will install these after you’ve racked the chassis</a:t>
            </a:r>
            <a:endParaRPr lang="en-US" dirty="0"/>
          </a:p>
          <a:p>
            <a:r>
              <a:rPr lang="en-US" dirty="0" smtClean="0"/>
              <a:t>Default port settings are FC</a:t>
            </a:r>
          </a:p>
          <a:p>
            <a:pPr lvl="1"/>
            <a:r>
              <a:rPr lang="en-US" dirty="0" smtClean="0"/>
              <a:t>Change via CLI for iSCSI or combination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39949" y="4813544"/>
            <a:ext cx="846251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Syntax: Set host-port-mode [FC | iSCSI | FC-and-iSCSI]</a:t>
            </a:r>
          </a:p>
          <a:p>
            <a:endParaRPr lang="en-US" dirty="0" smtClean="0"/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# set host-port-mode FC-and-iSCSI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This command will change host port configuration, stop I/O, and restart both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controllers. Do you want to continue? (y/n)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0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322263" y="3644900"/>
            <a:ext cx="6992937" cy="135255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First-time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Config</a:t>
            </a:r>
            <a:endParaRPr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0304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Power-on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6089" y="989013"/>
            <a:ext cx="7717410" cy="49228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Expansion Chassis first, then controller chassis</a:t>
            </a:r>
          </a:p>
          <a:p>
            <a:r>
              <a:rPr lang="en-US" dirty="0" smtClean="0"/>
              <a:t>Allow 60-120 seconds for:</a:t>
            </a:r>
          </a:p>
          <a:p>
            <a:pPr lvl="1"/>
            <a:r>
              <a:rPr lang="en-US" dirty="0" smtClean="0"/>
              <a:t>Drive Discovery</a:t>
            </a:r>
          </a:p>
          <a:p>
            <a:pPr lvl="1"/>
            <a:r>
              <a:rPr lang="en-US" dirty="0" smtClean="0"/>
              <a:t>Health check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30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box IP settings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6089" y="989013"/>
            <a:ext cx="6411912" cy="49228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Controllers IP Addresses </a:t>
            </a:r>
          </a:p>
          <a:p>
            <a:pPr lvl="1"/>
            <a:r>
              <a:rPr lang="en-US" dirty="0" smtClean="0"/>
              <a:t>IP</a:t>
            </a:r>
          </a:p>
          <a:p>
            <a:pPr lvl="2"/>
            <a:r>
              <a:rPr lang="en-US" dirty="0" smtClean="0"/>
              <a:t>Controller A: 10.0.0.2</a:t>
            </a:r>
          </a:p>
          <a:p>
            <a:pPr lvl="2"/>
            <a:r>
              <a:rPr lang="en-US" dirty="0" smtClean="0"/>
              <a:t>Controller B: 10.0.0.3</a:t>
            </a:r>
          </a:p>
          <a:p>
            <a:pPr lvl="1"/>
            <a:r>
              <a:rPr lang="en-US" dirty="0" err="1" smtClean="0"/>
              <a:t>Netmask</a:t>
            </a:r>
            <a:r>
              <a:rPr lang="en-US" dirty="0" smtClean="0"/>
              <a:t>: 255.255.255.0</a:t>
            </a:r>
          </a:p>
          <a:p>
            <a:pPr lvl="1"/>
            <a:r>
              <a:rPr lang="en-US" dirty="0" smtClean="0"/>
              <a:t>Gateway: 10.0.0.1</a:t>
            </a:r>
          </a:p>
          <a:p>
            <a:r>
              <a:rPr lang="en-US" dirty="0" smtClean="0"/>
              <a:t>Changing the default IP</a:t>
            </a:r>
          </a:p>
          <a:p>
            <a:pPr lvl="1"/>
            <a:r>
              <a:rPr lang="en-US" dirty="0" smtClean="0"/>
              <a:t>Set your laptop to an address on the same subnet &amp; connect (i.e. 10.0.0.5)</a:t>
            </a:r>
          </a:p>
          <a:p>
            <a:pPr lvl="1"/>
            <a:r>
              <a:rPr lang="en-US" dirty="0" smtClean="0"/>
              <a:t>Connect to the serial port:</a:t>
            </a:r>
          </a:p>
          <a:p>
            <a:pPr lvl="2"/>
            <a:r>
              <a:rPr lang="en-US" dirty="0" smtClean="0"/>
              <a:t>Baud: 115,200</a:t>
            </a:r>
          </a:p>
          <a:p>
            <a:pPr lvl="2"/>
            <a:r>
              <a:rPr lang="en-US" dirty="0" smtClean="0"/>
              <a:t>Data bits: 8</a:t>
            </a:r>
          </a:p>
          <a:p>
            <a:pPr lvl="2"/>
            <a:r>
              <a:rPr lang="en-US" dirty="0" smtClean="0"/>
              <a:t>Parity: None</a:t>
            </a:r>
          </a:p>
          <a:p>
            <a:pPr lvl="2"/>
            <a:r>
              <a:rPr lang="en-US" dirty="0" smtClean="0"/>
              <a:t>Stop Bits: 1</a:t>
            </a:r>
          </a:p>
          <a:p>
            <a:pPr lvl="2"/>
            <a:r>
              <a:rPr lang="en-US" dirty="0" smtClean="0"/>
              <a:t>Flow Control: None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licenses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6089" y="989013"/>
            <a:ext cx="7559224" cy="49228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Save logs using the WBI</a:t>
            </a:r>
          </a:p>
          <a:p>
            <a:r>
              <a:rPr lang="en-US" dirty="0" smtClean="0"/>
              <a:t>Open a support ticket with Dot Hill</a:t>
            </a:r>
            <a:endParaRPr lang="en-US" dirty="0"/>
          </a:p>
          <a:p>
            <a:r>
              <a:rPr lang="en-US" dirty="0" smtClean="0"/>
              <a:t>Dot Hill support will send the license file to your customer’s email address</a:t>
            </a:r>
          </a:p>
          <a:p>
            <a:r>
              <a:rPr lang="en-US" dirty="0" smtClean="0"/>
              <a:t>Use the WBI to install the license file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NOTE:  It’s likely that Quantum will utilize a more efficient licensing process in the future.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Look on CRC for instructions on how to obtain a license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42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322263" y="3644900"/>
            <a:ext cx="8017506" cy="135255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Safety Considerations</a:t>
            </a:r>
            <a:endParaRPr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1987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tips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6089" y="989013"/>
            <a:ext cx="7816562" cy="49228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Ø"/>
              <a:defRPr sz="24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20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800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8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1600" kern="1200" baseline="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1200150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Franklin Gothic Medium" pitchFamily="34" charset="0"/>
              <a:buChar char="–"/>
              <a:defRPr sz="1200" kern="1200">
                <a:solidFill>
                  <a:srgbClr val="292929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Recommended to use 2 people to rack all chassis; however, we’ve racked them with 1 before</a:t>
            </a:r>
          </a:p>
          <a:p>
            <a:r>
              <a:rPr lang="en-US" dirty="0" smtClean="0"/>
              <a:t>EXCEPTION: Respect the weight of the 4U56</a:t>
            </a:r>
          </a:p>
          <a:p>
            <a:pPr lvl="1"/>
            <a:r>
              <a:rPr lang="en-US" dirty="0" smtClean="0"/>
              <a:t>It’s awkward to carry – even when empty</a:t>
            </a:r>
          </a:p>
          <a:p>
            <a:pPr lvl="1"/>
            <a:r>
              <a:rPr lang="en-US" dirty="0" smtClean="0"/>
              <a:t>Always use 2 people to carry this</a:t>
            </a:r>
          </a:p>
          <a:p>
            <a:pPr lvl="1"/>
            <a:r>
              <a:rPr lang="en-US" dirty="0" smtClean="0"/>
              <a:t>Consider using a mechanical lift</a:t>
            </a:r>
          </a:p>
          <a:p>
            <a:pPr lvl="1"/>
            <a:r>
              <a:rPr lang="en-US" dirty="0" smtClean="0"/>
              <a:t>NEVER carry it loaded with drives</a:t>
            </a:r>
          </a:p>
          <a:p>
            <a:pPr lvl="1"/>
            <a:r>
              <a:rPr lang="en-US" dirty="0" smtClean="0"/>
              <a:t>Encourage the customer to use anti-tipping devices for the racks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015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7043" y="907084"/>
            <a:ext cx="8895283" cy="525962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29"/>
          <p:cNvGrpSpPr/>
          <p:nvPr/>
        </p:nvGrpSpPr>
        <p:grpSpPr>
          <a:xfrm>
            <a:off x="936639" y="3043186"/>
            <a:ext cx="1590674" cy="987424"/>
            <a:chOff x="3733801" y="3046414"/>
            <a:chExt cx="1590674" cy="987424"/>
          </a:xfrm>
        </p:grpSpPr>
        <p:sp>
          <p:nvSpPr>
            <p:cNvPr id="31" name="Rectangle 30"/>
            <p:cNvSpPr/>
            <p:nvPr/>
          </p:nvSpPr>
          <p:spPr>
            <a:xfrm>
              <a:off x="3733801" y="3046414"/>
              <a:ext cx="1590674" cy="9874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25849" y="3233618"/>
              <a:ext cx="1404519" cy="64633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dirty="0" smtClean="0"/>
                <a:t>CPU Complex</a:t>
              </a:r>
            </a:p>
            <a:p>
              <a:pPr algn="ctr"/>
              <a:r>
                <a:rPr lang="en-US" sz="1000" dirty="0" smtClean="0"/>
                <a:t>Including dedicated CPU Control-store Memory</a:t>
              </a:r>
              <a:endParaRPr lang="en-US" sz="1000" dirty="0"/>
            </a:p>
          </p:txBody>
        </p:sp>
      </p:grpSp>
      <p:grpSp>
        <p:nvGrpSpPr>
          <p:cNvPr id="57" name="Group 43"/>
          <p:cNvGrpSpPr/>
          <p:nvPr/>
        </p:nvGrpSpPr>
        <p:grpSpPr>
          <a:xfrm>
            <a:off x="2521086" y="3306470"/>
            <a:ext cx="1217614" cy="519380"/>
            <a:chOff x="5327650" y="3306470"/>
            <a:chExt cx="1217614" cy="519380"/>
          </a:xfrm>
        </p:grpSpPr>
        <p:sp>
          <p:nvSpPr>
            <p:cNvPr id="73" name="Left-Right Arrow 72"/>
            <p:cNvSpPr/>
            <p:nvPr/>
          </p:nvSpPr>
          <p:spPr>
            <a:xfrm>
              <a:off x="5327650" y="3306470"/>
              <a:ext cx="1217614" cy="519380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501029" y="3424364"/>
              <a:ext cx="892455" cy="233910"/>
            </a:xfrm>
            <a:prstGeom prst="rect">
              <a:avLst/>
            </a:prstGeom>
            <a:noFill/>
          </p:spPr>
          <p:txBody>
            <a:bodyPr wrap="square" lIns="0" tIns="18288" rIns="0" bIns="0" rtlCol="0">
              <a:spAutoFit/>
            </a:bodyPr>
            <a:lstStyle/>
            <a:p>
              <a:pPr algn="ctr"/>
              <a:r>
                <a:rPr lang="en-US" sz="1400" dirty="0" err="1" smtClean="0"/>
                <a:t>PCIe</a:t>
              </a:r>
              <a:endParaRPr lang="en-US" sz="1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35538" y="3306469"/>
            <a:ext cx="3113822" cy="519380"/>
            <a:chOff x="5335538" y="3306469"/>
            <a:chExt cx="3113822" cy="519380"/>
          </a:xfrm>
        </p:grpSpPr>
        <p:sp>
          <p:nvSpPr>
            <p:cNvPr id="68" name="Left-Right Arrow 67"/>
            <p:cNvSpPr/>
            <p:nvPr/>
          </p:nvSpPr>
          <p:spPr>
            <a:xfrm rot="21563202">
              <a:off x="5335538" y="3306469"/>
              <a:ext cx="3113822" cy="519380"/>
            </a:xfrm>
            <a:prstGeom prst="leftRightArrow">
              <a:avLst>
                <a:gd name="adj1" fmla="val 50000"/>
                <a:gd name="adj2" fmla="val 109752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 rot="21563202">
              <a:off x="5778886" y="3454844"/>
              <a:ext cx="228228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err="1" smtClean="0"/>
                <a:t>PCIe</a:t>
              </a:r>
              <a:r>
                <a:rPr lang="en-US" sz="1400" dirty="0" smtClean="0"/>
                <a:t> </a:t>
              </a:r>
              <a:r>
                <a:rPr lang="en-US" sz="1200" dirty="0" smtClean="0"/>
                <a:t>to other controller</a:t>
              </a:r>
              <a:endParaRPr lang="en-US" sz="1600" dirty="0"/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6183000" y="1447800"/>
            <a:ext cx="1590674" cy="987424"/>
            <a:chOff x="3733801" y="3046414"/>
            <a:chExt cx="1590674" cy="987424"/>
          </a:xfrm>
        </p:grpSpPr>
        <p:sp>
          <p:nvSpPr>
            <p:cNvPr id="77" name="Rectangle 76"/>
            <p:cNvSpPr/>
            <p:nvPr/>
          </p:nvSpPr>
          <p:spPr>
            <a:xfrm>
              <a:off x="3733801" y="3046414"/>
              <a:ext cx="1590674" cy="987424"/>
            </a:xfrm>
            <a:prstGeom prst="rect">
              <a:avLst/>
            </a:prstGeom>
            <a:solidFill>
              <a:srgbClr val="FFCC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825849" y="3110508"/>
              <a:ext cx="1404519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 smtClean="0"/>
                <a:t>Super Caps</a:t>
              </a:r>
            </a:p>
            <a:p>
              <a:pPr algn="ctr"/>
              <a:r>
                <a:rPr lang="en-US" sz="1600" dirty="0" smtClean="0"/>
                <a:t>And</a:t>
              </a:r>
            </a:p>
            <a:p>
              <a:pPr algn="ctr"/>
              <a:r>
                <a:rPr lang="en-US" sz="1600" dirty="0" smtClean="0"/>
                <a:t>NV Memory</a:t>
              </a:r>
              <a:endParaRPr lang="en-US" sz="1600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 Architecture</a:t>
            </a:r>
            <a:endParaRPr lang="en-US" dirty="0"/>
          </a:p>
        </p:txBody>
      </p:sp>
      <p:grpSp>
        <p:nvGrpSpPr>
          <p:cNvPr id="10" name="Group 13"/>
          <p:cNvGrpSpPr/>
          <p:nvPr/>
        </p:nvGrpSpPr>
        <p:grpSpPr>
          <a:xfrm>
            <a:off x="3733801" y="3046414"/>
            <a:ext cx="1590674" cy="987424"/>
            <a:chOff x="3733801" y="3046414"/>
            <a:chExt cx="1590674" cy="987424"/>
          </a:xfrm>
        </p:grpSpPr>
        <p:sp>
          <p:nvSpPr>
            <p:cNvPr id="7" name="Rectangle 6"/>
            <p:cNvSpPr/>
            <p:nvPr/>
          </p:nvSpPr>
          <p:spPr>
            <a:xfrm>
              <a:off x="3733801" y="3046414"/>
              <a:ext cx="1590674" cy="98742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25849" y="3110508"/>
              <a:ext cx="1404519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 smtClean="0"/>
                <a:t>RAID Companion Processor</a:t>
              </a:r>
              <a:endParaRPr lang="en-US" sz="1600" dirty="0"/>
            </a:p>
          </p:txBody>
        </p:sp>
      </p:grpSp>
      <p:grpSp>
        <p:nvGrpSpPr>
          <p:cNvPr id="11" name="Group 20"/>
          <p:cNvGrpSpPr/>
          <p:nvPr/>
        </p:nvGrpSpPr>
        <p:grpSpPr>
          <a:xfrm>
            <a:off x="3732771" y="1133913"/>
            <a:ext cx="1590674" cy="987424"/>
            <a:chOff x="3733801" y="3046414"/>
            <a:chExt cx="1590674" cy="987424"/>
          </a:xfrm>
        </p:grpSpPr>
        <p:sp>
          <p:nvSpPr>
            <p:cNvPr id="22" name="Rectangle 21"/>
            <p:cNvSpPr/>
            <p:nvPr/>
          </p:nvSpPr>
          <p:spPr>
            <a:xfrm>
              <a:off x="3733801" y="3046414"/>
              <a:ext cx="1590674" cy="9874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25849" y="3110508"/>
              <a:ext cx="1404519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 smtClean="0"/>
                <a:t>Cache Memory</a:t>
              </a:r>
            </a:p>
            <a:p>
              <a:pPr algn="ctr"/>
              <a:endParaRPr lang="en-US" sz="1600" dirty="0" smtClean="0"/>
            </a:p>
            <a:p>
              <a:pPr algn="ctr"/>
              <a:r>
                <a:rPr lang="en-US" sz="1600" dirty="0" smtClean="0"/>
                <a:t>DDR</a:t>
              </a:r>
              <a:endParaRPr lang="en-US" sz="1600" dirty="0"/>
            </a:p>
          </p:txBody>
        </p:sp>
      </p:grpSp>
      <p:grpSp>
        <p:nvGrpSpPr>
          <p:cNvPr id="16" name="Group 47"/>
          <p:cNvGrpSpPr/>
          <p:nvPr/>
        </p:nvGrpSpPr>
        <p:grpSpPr>
          <a:xfrm rot="16200000">
            <a:off x="4066981" y="2326744"/>
            <a:ext cx="915195" cy="519380"/>
            <a:chOff x="5327650" y="3306470"/>
            <a:chExt cx="1217614" cy="519380"/>
          </a:xfrm>
        </p:grpSpPr>
        <p:sp>
          <p:nvSpPr>
            <p:cNvPr id="49" name="Left-Right Arrow 48"/>
            <p:cNvSpPr/>
            <p:nvPr/>
          </p:nvSpPr>
          <p:spPr>
            <a:xfrm>
              <a:off x="5327650" y="3306470"/>
              <a:ext cx="1217614" cy="519380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01029" y="3467680"/>
              <a:ext cx="892455" cy="233910"/>
            </a:xfrm>
            <a:prstGeom prst="rect">
              <a:avLst/>
            </a:prstGeom>
            <a:noFill/>
          </p:spPr>
          <p:txBody>
            <a:bodyPr wrap="square" lIns="0" tIns="0" rIns="0" bIns="18288" rtlCol="0">
              <a:spAutoFit/>
            </a:bodyPr>
            <a:lstStyle/>
            <a:p>
              <a:pPr algn="ctr"/>
              <a:r>
                <a:rPr lang="en-US" sz="1400" dirty="0" smtClean="0"/>
                <a:t>DDR</a:t>
              </a:r>
              <a:endParaRPr lang="en-US" sz="1400" dirty="0"/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6545264" y="4949033"/>
            <a:ext cx="1590674" cy="987424"/>
            <a:chOff x="3733801" y="3046414"/>
            <a:chExt cx="1590674" cy="987424"/>
          </a:xfrm>
        </p:grpSpPr>
        <p:sp>
          <p:nvSpPr>
            <p:cNvPr id="45" name="Rectangle 44"/>
            <p:cNvSpPr/>
            <p:nvPr/>
          </p:nvSpPr>
          <p:spPr>
            <a:xfrm>
              <a:off x="3733801" y="3046414"/>
              <a:ext cx="1590674" cy="987424"/>
            </a:xfrm>
            <a:prstGeom prst="rect">
              <a:avLst/>
            </a:prstGeom>
            <a:solidFill>
              <a:srgbClr val="FF66F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25849" y="3110508"/>
              <a:ext cx="1404519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 smtClean="0"/>
                <a:t>Back-end I/O </a:t>
              </a:r>
            </a:p>
            <a:p>
              <a:pPr algn="ctr"/>
              <a:endParaRPr lang="en-US" sz="1600" dirty="0" smtClean="0"/>
            </a:p>
            <a:p>
              <a:pPr algn="ctr"/>
              <a:r>
                <a:rPr lang="en-US" sz="1400" dirty="0" smtClean="0"/>
                <a:t>SAS</a:t>
              </a:r>
              <a:endParaRPr lang="en-US" sz="1400" dirty="0"/>
            </a:p>
          </p:txBody>
        </p:sp>
      </p:grpSp>
      <p:grpSp>
        <p:nvGrpSpPr>
          <p:cNvPr id="24" name="Group 38"/>
          <p:cNvGrpSpPr/>
          <p:nvPr/>
        </p:nvGrpSpPr>
        <p:grpSpPr>
          <a:xfrm>
            <a:off x="937669" y="4939517"/>
            <a:ext cx="1590674" cy="987424"/>
            <a:chOff x="3733801" y="3046414"/>
            <a:chExt cx="1590674" cy="987424"/>
          </a:xfrm>
        </p:grpSpPr>
        <p:sp>
          <p:nvSpPr>
            <p:cNvPr id="65" name="Rectangle 64"/>
            <p:cNvSpPr/>
            <p:nvPr/>
          </p:nvSpPr>
          <p:spPr>
            <a:xfrm>
              <a:off x="3733801" y="3046414"/>
              <a:ext cx="1590674" cy="987424"/>
            </a:xfrm>
            <a:prstGeom prst="rect">
              <a:avLst/>
            </a:prstGeom>
            <a:solidFill>
              <a:srgbClr val="9966F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825849" y="3110508"/>
              <a:ext cx="1404519" cy="8463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 smtClean="0"/>
                <a:t>Front-end I/O</a:t>
              </a:r>
            </a:p>
            <a:p>
              <a:pPr algn="ctr"/>
              <a:endParaRPr lang="en-US" sz="500" dirty="0" smtClean="0"/>
            </a:p>
            <a:p>
              <a:pPr algn="ctr"/>
              <a:r>
                <a:rPr lang="en-US" sz="1400" dirty="0" smtClean="0"/>
                <a:t>FC, </a:t>
              </a:r>
              <a:r>
                <a:rPr lang="en-US" sz="1400" dirty="0" err="1" smtClean="0"/>
                <a:t>iSCSI</a:t>
              </a:r>
              <a:r>
                <a:rPr lang="en-US" sz="1400" dirty="0" smtClean="0"/>
                <a:t>, SAS, etc.</a:t>
              </a:r>
              <a:endParaRPr lang="en-US" sz="1400" dirty="0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3733800" y="3048000"/>
            <a:ext cx="352022" cy="306388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327650" y="2435225"/>
            <a:ext cx="855350" cy="6111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 flipH="1">
            <a:off x="4753585" y="4033838"/>
            <a:ext cx="1798626" cy="1671824"/>
            <a:chOff x="2528343" y="4030611"/>
            <a:chExt cx="2014712" cy="1671824"/>
          </a:xfrm>
        </p:grpSpPr>
        <p:sp>
          <p:nvSpPr>
            <p:cNvPr id="51" name="Left-Up Arrow 50"/>
            <p:cNvSpPr/>
            <p:nvPr/>
          </p:nvSpPr>
          <p:spPr>
            <a:xfrm>
              <a:off x="2528343" y="4030611"/>
              <a:ext cx="2014712" cy="1671824"/>
            </a:xfrm>
            <a:prstGeom prst="leftUpArrow">
              <a:avLst>
                <a:gd name="adj1" fmla="val 15610"/>
                <a:gd name="adj2" fmla="val 15492"/>
                <a:gd name="adj3" fmla="val 15627"/>
              </a:avLst>
            </a:prstGeom>
            <a:solidFill>
              <a:schemeClr val="accent1">
                <a:lumMod val="60000"/>
                <a:lumOff val="40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 rot="5400000">
              <a:off x="3860252" y="4424581"/>
              <a:ext cx="788372" cy="262012"/>
            </a:xfrm>
            <a:prstGeom prst="rect">
              <a:avLst/>
            </a:prstGeom>
            <a:noFill/>
          </p:spPr>
          <p:txBody>
            <a:bodyPr wrap="square" lIns="0" tIns="0" rIns="0" bIns="18288" rtlCol="0">
              <a:spAutoFit/>
            </a:bodyPr>
            <a:lstStyle/>
            <a:p>
              <a:pPr algn="ctr"/>
              <a:r>
                <a:rPr lang="en-US" sz="1400" dirty="0" err="1" smtClean="0"/>
                <a:t>PCIe</a:t>
              </a:r>
              <a:endParaRPr lang="en-US" sz="1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94732" y="5329977"/>
              <a:ext cx="892455" cy="233910"/>
            </a:xfrm>
            <a:prstGeom prst="rect">
              <a:avLst/>
            </a:prstGeom>
            <a:noFill/>
          </p:spPr>
          <p:txBody>
            <a:bodyPr wrap="square" lIns="0" tIns="18288" rIns="0" bIns="0" rtlCol="0">
              <a:spAutoFit/>
            </a:bodyPr>
            <a:lstStyle/>
            <a:p>
              <a:pPr algn="ctr"/>
              <a:r>
                <a:rPr lang="en-US" sz="1400" dirty="0" err="1" smtClean="0"/>
                <a:t>PCIe</a:t>
              </a:r>
              <a:endParaRPr lang="en-US" sz="14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528343" y="4030611"/>
            <a:ext cx="1772849" cy="1671824"/>
            <a:chOff x="2528343" y="4030611"/>
            <a:chExt cx="2014712" cy="1671824"/>
          </a:xfrm>
        </p:grpSpPr>
        <p:sp>
          <p:nvSpPr>
            <p:cNvPr id="55" name="Left-Up Arrow 54"/>
            <p:cNvSpPr/>
            <p:nvPr/>
          </p:nvSpPr>
          <p:spPr>
            <a:xfrm>
              <a:off x="2528343" y="4030611"/>
              <a:ext cx="2014712" cy="1671824"/>
            </a:xfrm>
            <a:prstGeom prst="leftUpArrow">
              <a:avLst>
                <a:gd name="adj1" fmla="val 15610"/>
                <a:gd name="adj2" fmla="val 15492"/>
                <a:gd name="adj3" fmla="val 15627"/>
              </a:avLst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 rot="16200000">
              <a:off x="3858288" y="4410806"/>
              <a:ext cx="791598" cy="265821"/>
            </a:xfrm>
            <a:prstGeom prst="rect">
              <a:avLst/>
            </a:prstGeom>
            <a:noFill/>
          </p:spPr>
          <p:txBody>
            <a:bodyPr wrap="square" lIns="0" tIns="0" rIns="0" bIns="18288" rtlCol="0">
              <a:spAutoFit/>
            </a:bodyPr>
            <a:lstStyle/>
            <a:p>
              <a:pPr algn="ctr"/>
              <a:r>
                <a:rPr lang="en-US" sz="1400" dirty="0" err="1" smtClean="0"/>
                <a:t>PCIe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94732" y="5322720"/>
              <a:ext cx="892455" cy="233910"/>
            </a:xfrm>
            <a:prstGeom prst="rect">
              <a:avLst/>
            </a:prstGeom>
            <a:noFill/>
          </p:spPr>
          <p:txBody>
            <a:bodyPr wrap="square" lIns="0" tIns="18288" rIns="0" bIns="0" rtlCol="0">
              <a:spAutoFit/>
            </a:bodyPr>
            <a:lstStyle/>
            <a:p>
              <a:pPr algn="ctr"/>
              <a:r>
                <a:rPr lang="en-US" sz="1400" dirty="0" err="1" smtClean="0"/>
                <a:t>PCIe</a:t>
              </a:r>
              <a:endParaRPr lang="en-US" sz="1400" dirty="0"/>
            </a:p>
          </p:txBody>
        </p:sp>
      </p:grpSp>
      <p:sp>
        <p:nvSpPr>
          <p:cNvPr id="7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39175" y="6597066"/>
            <a:ext cx="501650" cy="201612"/>
          </a:xfrm>
          <a:prstGeom prst="rect">
            <a:avLst/>
          </a:prstGeom>
        </p:spPr>
        <p:txBody>
          <a:bodyPr anchor="ctr"/>
          <a:lstStyle/>
          <a:p>
            <a:pPr algn="r"/>
            <a:fld id="{3C10BA7A-F157-4735-BE21-2416E7C3EC7E}" type="slidenum">
              <a:rPr lang="en-US" sz="1400" smtClean="0">
                <a:solidFill>
                  <a:schemeClr val="bg1"/>
                </a:solidFill>
              </a:rPr>
              <a:pPr algn="r"/>
              <a:t>5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1028687" y="1295400"/>
            <a:ext cx="2019313" cy="833436"/>
          </a:xfrm>
          <a:prstGeom prst="wedgeRectCallout">
            <a:avLst>
              <a:gd name="adj1" fmla="val 91859"/>
              <a:gd name="adj2" fmla="val 1772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371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Embedded</a:t>
            </a:r>
          </a:p>
          <a:p>
            <a:r>
              <a:rPr lang="en-US" dirty="0" smtClean="0"/>
              <a:t>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5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322263" y="3644900"/>
            <a:ext cx="6992937" cy="135255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Q/A</a:t>
            </a:r>
            <a:endParaRPr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5752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7043" y="907084"/>
            <a:ext cx="8895283" cy="525962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29"/>
          <p:cNvGrpSpPr/>
          <p:nvPr/>
        </p:nvGrpSpPr>
        <p:grpSpPr>
          <a:xfrm>
            <a:off x="936639" y="3043186"/>
            <a:ext cx="1590674" cy="987424"/>
            <a:chOff x="3733801" y="3046414"/>
            <a:chExt cx="1590674" cy="987424"/>
          </a:xfrm>
        </p:grpSpPr>
        <p:sp>
          <p:nvSpPr>
            <p:cNvPr id="31" name="Rectangle 30"/>
            <p:cNvSpPr/>
            <p:nvPr/>
          </p:nvSpPr>
          <p:spPr>
            <a:xfrm>
              <a:off x="3733801" y="3046414"/>
              <a:ext cx="1590674" cy="9874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25849" y="3233618"/>
              <a:ext cx="1404519" cy="64633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/>
              <a:r>
                <a:rPr lang="en-US" sz="1600" dirty="0" smtClean="0"/>
                <a:t>CPU Complex</a:t>
              </a:r>
            </a:p>
            <a:p>
              <a:pPr algn="ctr"/>
              <a:r>
                <a:rPr lang="en-US" sz="1000" dirty="0" smtClean="0"/>
                <a:t>Including dedicated CPU Control-store Memory</a:t>
              </a:r>
              <a:endParaRPr lang="en-US" sz="1000" dirty="0"/>
            </a:p>
          </p:txBody>
        </p:sp>
      </p:grpSp>
      <p:grpSp>
        <p:nvGrpSpPr>
          <p:cNvPr id="57" name="Group 43"/>
          <p:cNvGrpSpPr/>
          <p:nvPr/>
        </p:nvGrpSpPr>
        <p:grpSpPr>
          <a:xfrm>
            <a:off x="2521086" y="3306470"/>
            <a:ext cx="1217614" cy="519380"/>
            <a:chOff x="5327650" y="3306470"/>
            <a:chExt cx="1217614" cy="519380"/>
          </a:xfrm>
        </p:grpSpPr>
        <p:sp>
          <p:nvSpPr>
            <p:cNvPr id="73" name="Left-Right Arrow 72"/>
            <p:cNvSpPr/>
            <p:nvPr/>
          </p:nvSpPr>
          <p:spPr>
            <a:xfrm>
              <a:off x="5327650" y="3306470"/>
              <a:ext cx="1217614" cy="519380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501029" y="3424364"/>
              <a:ext cx="892455" cy="233910"/>
            </a:xfrm>
            <a:prstGeom prst="rect">
              <a:avLst/>
            </a:prstGeom>
            <a:noFill/>
          </p:spPr>
          <p:txBody>
            <a:bodyPr wrap="square" lIns="0" tIns="18288" rIns="0" bIns="0" rtlCol="0">
              <a:spAutoFit/>
            </a:bodyPr>
            <a:lstStyle/>
            <a:p>
              <a:pPr algn="ctr"/>
              <a:r>
                <a:rPr lang="en-US" sz="1400" dirty="0" err="1" smtClean="0"/>
                <a:t>PCIe</a:t>
              </a:r>
              <a:endParaRPr lang="en-US" sz="1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35538" y="3306469"/>
            <a:ext cx="3113822" cy="519380"/>
            <a:chOff x="5335538" y="3306469"/>
            <a:chExt cx="3113822" cy="519380"/>
          </a:xfrm>
        </p:grpSpPr>
        <p:sp>
          <p:nvSpPr>
            <p:cNvPr id="68" name="Left-Right Arrow 67"/>
            <p:cNvSpPr/>
            <p:nvPr/>
          </p:nvSpPr>
          <p:spPr>
            <a:xfrm rot="21563202">
              <a:off x="5335538" y="3306469"/>
              <a:ext cx="3113822" cy="519380"/>
            </a:xfrm>
            <a:prstGeom prst="leftRightArrow">
              <a:avLst>
                <a:gd name="adj1" fmla="val 50000"/>
                <a:gd name="adj2" fmla="val 109752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 rot="21563202">
              <a:off x="5778886" y="3454844"/>
              <a:ext cx="228228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err="1" smtClean="0"/>
                <a:t>PCIe</a:t>
              </a:r>
              <a:r>
                <a:rPr lang="en-US" sz="1400" dirty="0" smtClean="0"/>
                <a:t> </a:t>
              </a:r>
              <a:r>
                <a:rPr lang="en-US" sz="1200" dirty="0" smtClean="0"/>
                <a:t>to other controller</a:t>
              </a:r>
              <a:endParaRPr lang="en-US" sz="1600" dirty="0"/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6183000" y="1447800"/>
            <a:ext cx="1590674" cy="987424"/>
            <a:chOff x="3733801" y="3046414"/>
            <a:chExt cx="1590674" cy="987424"/>
          </a:xfrm>
        </p:grpSpPr>
        <p:sp>
          <p:nvSpPr>
            <p:cNvPr id="77" name="Rectangle 76"/>
            <p:cNvSpPr/>
            <p:nvPr/>
          </p:nvSpPr>
          <p:spPr>
            <a:xfrm>
              <a:off x="3733801" y="3046414"/>
              <a:ext cx="1590674" cy="987424"/>
            </a:xfrm>
            <a:prstGeom prst="rect">
              <a:avLst/>
            </a:prstGeom>
            <a:solidFill>
              <a:srgbClr val="FFCC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825849" y="3110508"/>
              <a:ext cx="1404519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 smtClean="0"/>
                <a:t>Super Caps</a:t>
              </a:r>
            </a:p>
            <a:p>
              <a:pPr algn="ctr"/>
              <a:r>
                <a:rPr lang="en-US" sz="1600" dirty="0" smtClean="0"/>
                <a:t>And</a:t>
              </a:r>
            </a:p>
            <a:p>
              <a:pPr algn="ctr"/>
              <a:r>
                <a:rPr lang="en-US" sz="1600" dirty="0" smtClean="0"/>
                <a:t>NV Memory</a:t>
              </a:r>
              <a:endParaRPr lang="en-US" sz="1600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SimulCache</a:t>
            </a:r>
            <a:endParaRPr lang="en-US" dirty="0"/>
          </a:p>
        </p:txBody>
      </p:sp>
      <p:grpSp>
        <p:nvGrpSpPr>
          <p:cNvPr id="10" name="Group 13"/>
          <p:cNvGrpSpPr/>
          <p:nvPr/>
        </p:nvGrpSpPr>
        <p:grpSpPr>
          <a:xfrm>
            <a:off x="3733801" y="3046414"/>
            <a:ext cx="1590674" cy="987424"/>
            <a:chOff x="3733801" y="3046414"/>
            <a:chExt cx="1590674" cy="987424"/>
          </a:xfrm>
        </p:grpSpPr>
        <p:sp>
          <p:nvSpPr>
            <p:cNvPr id="7" name="Rectangle 6"/>
            <p:cNvSpPr/>
            <p:nvPr/>
          </p:nvSpPr>
          <p:spPr>
            <a:xfrm>
              <a:off x="3733801" y="3046414"/>
              <a:ext cx="1590674" cy="98742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25849" y="3110508"/>
              <a:ext cx="1404519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 smtClean="0"/>
                <a:t>RAID Companion Processor</a:t>
              </a:r>
              <a:endParaRPr lang="en-US" sz="1600" dirty="0"/>
            </a:p>
          </p:txBody>
        </p:sp>
      </p:grpSp>
      <p:grpSp>
        <p:nvGrpSpPr>
          <p:cNvPr id="11" name="Group 20"/>
          <p:cNvGrpSpPr/>
          <p:nvPr/>
        </p:nvGrpSpPr>
        <p:grpSpPr>
          <a:xfrm>
            <a:off x="3732771" y="1133913"/>
            <a:ext cx="1590674" cy="987424"/>
            <a:chOff x="3733801" y="3046414"/>
            <a:chExt cx="1590674" cy="987424"/>
          </a:xfrm>
        </p:grpSpPr>
        <p:sp>
          <p:nvSpPr>
            <p:cNvPr id="22" name="Rectangle 21"/>
            <p:cNvSpPr/>
            <p:nvPr/>
          </p:nvSpPr>
          <p:spPr>
            <a:xfrm>
              <a:off x="3733801" y="3046414"/>
              <a:ext cx="1590674" cy="9874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25849" y="3110508"/>
              <a:ext cx="1404519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 smtClean="0"/>
                <a:t>Cache Memory</a:t>
              </a:r>
            </a:p>
            <a:p>
              <a:pPr algn="ctr"/>
              <a:endParaRPr lang="en-US" sz="1600" dirty="0" smtClean="0"/>
            </a:p>
            <a:p>
              <a:pPr algn="ctr"/>
              <a:r>
                <a:rPr lang="en-US" sz="1600" dirty="0" smtClean="0"/>
                <a:t>DDR</a:t>
              </a:r>
              <a:endParaRPr lang="en-US" sz="1600" dirty="0"/>
            </a:p>
          </p:txBody>
        </p:sp>
      </p:grpSp>
      <p:grpSp>
        <p:nvGrpSpPr>
          <p:cNvPr id="16" name="Group 47"/>
          <p:cNvGrpSpPr/>
          <p:nvPr/>
        </p:nvGrpSpPr>
        <p:grpSpPr>
          <a:xfrm rot="16200000">
            <a:off x="4066981" y="2326744"/>
            <a:ext cx="915195" cy="519380"/>
            <a:chOff x="5327650" y="3306470"/>
            <a:chExt cx="1217614" cy="519380"/>
          </a:xfrm>
        </p:grpSpPr>
        <p:sp>
          <p:nvSpPr>
            <p:cNvPr id="49" name="Left-Right Arrow 48"/>
            <p:cNvSpPr/>
            <p:nvPr/>
          </p:nvSpPr>
          <p:spPr>
            <a:xfrm>
              <a:off x="5327650" y="3306470"/>
              <a:ext cx="1217614" cy="519380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01029" y="3467680"/>
              <a:ext cx="892455" cy="233910"/>
            </a:xfrm>
            <a:prstGeom prst="rect">
              <a:avLst/>
            </a:prstGeom>
            <a:noFill/>
          </p:spPr>
          <p:txBody>
            <a:bodyPr wrap="square" lIns="0" tIns="0" rIns="0" bIns="18288" rtlCol="0">
              <a:spAutoFit/>
            </a:bodyPr>
            <a:lstStyle/>
            <a:p>
              <a:pPr algn="ctr"/>
              <a:r>
                <a:rPr lang="en-US" sz="1400" dirty="0" smtClean="0"/>
                <a:t>DDR</a:t>
              </a:r>
              <a:endParaRPr lang="en-US" sz="1400" dirty="0"/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6545264" y="4949033"/>
            <a:ext cx="1590674" cy="987424"/>
            <a:chOff x="3733801" y="3046414"/>
            <a:chExt cx="1590674" cy="987424"/>
          </a:xfrm>
        </p:grpSpPr>
        <p:sp>
          <p:nvSpPr>
            <p:cNvPr id="45" name="Rectangle 44"/>
            <p:cNvSpPr/>
            <p:nvPr/>
          </p:nvSpPr>
          <p:spPr>
            <a:xfrm>
              <a:off x="3733801" y="3046414"/>
              <a:ext cx="1590674" cy="987424"/>
            </a:xfrm>
            <a:prstGeom prst="rect">
              <a:avLst/>
            </a:prstGeom>
            <a:solidFill>
              <a:srgbClr val="FF66F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25849" y="3110508"/>
              <a:ext cx="1404519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 smtClean="0"/>
                <a:t>Back-end I/O </a:t>
              </a:r>
            </a:p>
            <a:p>
              <a:pPr algn="ctr"/>
              <a:endParaRPr lang="en-US" sz="1600" dirty="0" smtClean="0"/>
            </a:p>
            <a:p>
              <a:pPr algn="ctr"/>
              <a:r>
                <a:rPr lang="en-US" sz="1400" dirty="0" smtClean="0"/>
                <a:t>SAS</a:t>
              </a:r>
              <a:endParaRPr lang="en-US" sz="1400" dirty="0"/>
            </a:p>
          </p:txBody>
        </p:sp>
      </p:grpSp>
      <p:grpSp>
        <p:nvGrpSpPr>
          <p:cNvPr id="24" name="Group 38"/>
          <p:cNvGrpSpPr/>
          <p:nvPr/>
        </p:nvGrpSpPr>
        <p:grpSpPr>
          <a:xfrm>
            <a:off x="937669" y="4939517"/>
            <a:ext cx="1590674" cy="987424"/>
            <a:chOff x="3733801" y="3046414"/>
            <a:chExt cx="1590674" cy="987424"/>
          </a:xfrm>
        </p:grpSpPr>
        <p:sp>
          <p:nvSpPr>
            <p:cNvPr id="65" name="Rectangle 64"/>
            <p:cNvSpPr/>
            <p:nvPr/>
          </p:nvSpPr>
          <p:spPr>
            <a:xfrm>
              <a:off x="3733801" y="3046414"/>
              <a:ext cx="1590674" cy="987424"/>
            </a:xfrm>
            <a:prstGeom prst="rect">
              <a:avLst/>
            </a:prstGeom>
            <a:solidFill>
              <a:srgbClr val="9966FF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825849" y="3110508"/>
              <a:ext cx="1404519" cy="8463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 smtClean="0"/>
                <a:t>Front-end I/O</a:t>
              </a:r>
            </a:p>
            <a:p>
              <a:pPr algn="ctr"/>
              <a:endParaRPr lang="en-US" sz="500" dirty="0" smtClean="0"/>
            </a:p>
            <a:p>
              <a:pPr algn="ctr"/>
              <a:r>
                <a:rPr lang="en-US" sz="1400" dirty="0" smtClean="0"/>
                <a:t>FC, </a:t>
              </a:r>
              <a:r>
                <a:rPr lang="en-US" sz="1400" dirty="0" err="1" smtClean="0"/>
                <a:t>iSCSI</a:t>
              </a:r>
              <a:r>
                <a:rPr lang="en-US" sz="1400" dirty="0" smtClean="0"/>
                <a:t>, SAS, etc.</a:t>
              </a:r>
              <a:endParaRPr lang="en-US" sz="1400" dirty="0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3733800" y="3048000"/>
            <a:ext cx="352022" cy="306388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327650" y="2435225"/>
            <a:ext cx="855350" cy="6111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 flipH="1">
            <a:off x="4753585" y="4033838"/>
            <a:ext cx="1798626" cy="1671824"/>
            <a:chOff x="2528343" y="4030611"/>
            <a:chExt cx="2014712" cy="1671824"/>
          </a:xfrm>
        </p:grpSpPr>
        <p:sp>
          <p:nvSpPr>
            <p:cNvPr id="51" name="Left-Up Arrow 50"/>
            <p:cNvSpPr/>
            <p:nvPr/>
          </p:nvSpPr>
          <p:spPr>
            <a:xfrm>
              <a:off x="2528343" y="4030611"/>
              <a:ext cx="2014712" cy="1671824"/>
            </a:xfrm>
            <a:prstGeom prst="leftUpArrow">
              <a:avLst>
                <a:gd name="adj1" fmla="val 15610"/>
                <a:gd name="adj2" fmla="val 15492"/>
                <a:gd name="adj3" fmla="val 15627"/>
              </a:avLst>
            </a:prstGeom>
            <a:solidFill>
              <a:schemeClr val="accent1">
                <a:lumMod val="60000"/>
                <a:lumOff val="40000"/>
              </a:schemeClr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 rot="5400000">
              <a:off x="3860252" y="4424581"/>
              <a:ext cx="788372" cy="262012"/>
            </a:xfrm>
            <a:prstGeom prst="rect">
              <a:avLst/>
            </a:prstGeom>
            <a:noFill/>
          </p:spPr>
          <p:txBody>
            <a:bodyPr wrap="square" lIns="0" tIns="0" rIns="0" bIns="18288" rtlCol="0">
              <a:spAutoFit/>
            </a:bodyPr>
            <a:lstStyle/>
            <a:p>
              <a:pPr algn="ctr"/>
              <a:r>
                <a:rPr lang="en-US" sz="1400" dirty="0" err="1" smtClean="0"/>
                <a:t>PCIe</a:t>
              </a:r>
              <a:endParaRPr lang="en-US" sz="1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94732" y="5329977"/>
              <a:ext cx="892455" cy="233910"/>
            </a:xfrm>
            <a:prstGeom prst="rect">
              <a:avLst/>
            </a:prstGeom>
            <a:noFill/>
          </p:spPr>
          <p:txBody>
            <a:bodyPr wrap="square" lIns="0" tIns="18288" rIns="0" bIns="0" rtlCol="0">
              <a:spAutoFit/>
            </a:bodyPr>
            <a:lstStyle/>
            <a:p>
              <a:pPr algn="ctr"/>
              <a:r>
                <a:rPr lang="en-US" sz="1400" dirty="0" err="1" smtClean="0"/>
                <a:t>PCIe</a:t>
              </a:r>
              <a:endParaRPr lang="en-US" sz="14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528343" y="4030611"/>
            <a:ext cx="1772849" cy="1671824"/>
            <a:chOff x="2528343" y="4030611"/>
            <a:chExt cx="2014712" cy="1671824"/>
          </a:xfrm>
        </p:grpSpPr>
        <p:sp>
          <p:nvSpPr>
            <p:cNvPr id="55" name="Left-Up Arrow 54"/>
            <p:cNvSpPr/>
            <p:nvPr/>
          </p:nvSpPr>
          <p:spPr>
            <a:xfrm>
              <a:off x="2528343" y="4030611"/>
              <a:ext cx="2014712" cy="1671824"/>
            </a:xfrm>
            <a:prstGeom prst="leftUpArrow">
              <a:avLst>
                <a:gd name="adj1" fmla="val 15610"/>
                <a:gd name="adj2" fmla="val 15492"/>
                <a:gd name="adj3" fmla="val 15627"/>
              </a:avLst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 rot="16200000">
              <a:off x="3858288" y="4410806"/>
              <a:ext cx="791598" cy="265821"/>
            </a:xfrm>
            <a:prstGeom prst="rect">
              <a:avLst/>
            </a:prstGeom>
            <a:noFill/>
          </p:spPr>
          <p:txBody>
            <a:bodyPr wrap="square" lIns="0" tIns="0" rIns="0" bIns="18288" rtlCol="0">
              <a:spAutoFit/>
            </a:bodyPr>
            <a:lstStyle/>
            <a:p>
              <a:pPr algn="ctr"/>
              <a:r>
                <a:rPr lang="en-US" sz="1400" dirty="0" err="1" smtClean="0"/>
                <a:t>PCIe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94732" y="5322720"/>
              <a:ext cx="892455" cy="233910"/>
            </a:xfrm>
            <a:prstGeom prst="rect">
              <a:avLst/>
            </a:prstGeom>
            <a:noFill/>
          </p:spPr>
          <p:txBody>
            <a:bodyPr wrap="square" lIns="0" tIns="18288" rIns="0" bIns="0" rtlCol="0">
              <a:spAutoFit/>
            </a:bodyPr>
            <a:lstStyle/>
            <a:p>
              <a:pPr algn="ctr"/>
              <a:r>
                <a:rPr lang="en-US" sz="1400" dirty="0" err="1" smtClean="0"/>
                <a:t>PCIe</a:t>
              </a:r>
              <a:endParaRPr lang="en-US" sz="1400" dirty="0"/>
            </a:p>
          </p:txBody>
        </p:sp>
      </p:grpSp>
      <p:sp>
        <p:nvSpPr>
          <p:cNvPr id="7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39175" y="6597066"/>
            <a:ext cx="501650" cy="201612"/>
          </a:xfrm>
          <a:prstGeom prst="rect">
            <a:avLst/>
          </a:prstGeom>
        </p:spPr>
        <p:txBody>
          <a:bodyPr anchor="ctr"/>
          <a:lstStyle/>
          <a:p>
            <a:pPr algn="r"/>
            <a:fld id="{3C10BA7A-F157-4735-BE21-2416E7C3EC7E}" type="slidenum">
              <a:rPr lang="en-US" sz="1400" smtClean="0">
                <a:solidFill>
                  <a:schemeClr val="bg1"/>
                </a:solidFill>
              </a:rPr>
              <a:pPr algn="r"/>
              <a:t>6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1028687" y="1295400"/>
            <a:ext cx="2019313" cy="833436"/>
          </a:xfrm>
          <a:prstGeom prst="wedgeRectCallout">
            <a:avLst>
              <a:gd name="adj1" fmla="val 91859"/>
              <a:gd name="adj2" fmla="val 1772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371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Embedded</a:t>
            </a:r>
          </a:p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4" name="Bent Arrow 43"/>
          <p:cNvSpPr/>
          <p:nvPr/>
        </p:nvSpPr>
        <p:spPr>
          <a:xfrm>
            <a:off x="3986463" y="3289819"/>
            <a:ext cx="4465588" cy="1017486"/>
          </a:xfrm>
          <a:prstGeom prst="bentArrow">
            <a:avLst>
              <a:gd name="adj1" fmla="val 34666"/>
              <a:gd name="adj2" fmla="val 28284"/>
              <a:gd name="adj3" fmla="val 50000"/>
              <a:gd name="adj4" fmla="val 89049"/>
            </a:avLst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Bent Arrow 45"/>
          <p:cNvSpPr/>
          <p:nvPr/>
        </p:nvSpPr>
        <p:spPr>
          <a:xfrm rot="16200000" flipV="1">
            <a:off x="975627" y="2089848"/>
            <a:ext cx="3509961" cy="3587940"/>
          </a:xfrm>
          <a:prstGeom prst="bentArrow">
            <a:avLst>
              <a:gd name="adj1" fmla="val 11491"/>
              <a:gd name="adj2" fmla="val 9574"/>
              <a:gd name="adj3" fmla="val 14031"/>
              <a:gd name="adj4" fmla="val 43750"/>
            </a:avLst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2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81479"/>
            <a:ext cx="7595942" cy="583878"/>
          </a:xfrm>
        </p:spPr>
        <p:txBody>
          <a:bodyPr/>
          <a:lstStyle/>
          <a:p>
            <a:r>
              <a:rPr lang="en-US" sz="2000" dirty="0" smtClean="0"/>
              <a:t>The Dot Hill ‘D’ – EcoStor - PERMANENT Cache Protection</a:t>
            </a:r>
            <a:endParaRPr lang="en-US" sz="2000" dirty="0"/>
          </a:p>
        </p:txBody>
      </p:sp>
      <p:sp>
        <p:nvSpPr>
          <p:cNvPr id="14" name="Freeform 13"/>
          <p:cNvSpPr/>
          <p:nvPr/>
        </p:nvSpPr>
        <p:spPr>
          <a:xfrm>
            <a:off x="4885774" y="975434"/>
            <a:ext cx="1062833" cy="1062833"/>
          </a:xfrm>
          <a:custGeom>
            <a:avLst/>
            <a:gdLst>
              <a:gd name="connsiteX0" fmla="*/ 0 w 1062833"/>
              <a:gd name="connsiteY0" fmla="*/ 531417 h 1062833"/>
              <a:gd name="connsiteX1" fmla="*/ 531417 w 1062833"/>
              <a:gd name="connsiteY1" fmla="*/ 0 h 1062833"/>
              <a:gd name="connsiteX2" fmla="*/ 1062834 w 1062833"/>
              <a:gd name="connsiteY2" fmla="*/ 531417 h 1062833"/>
              <a:gd name="connsiteX3" fmla="*/ 531417 w 1062833"/>
              <a:gd name="connsiteY3" fmla="*/ 1062834 h 1062833"/>
              <a:gd name="connsiteX4" fmla="*/ 0 w 1062833"/>
              <a:gd name="connsiteY4" fmla="*/ 531417 h 106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833" h="1062833">
                <a:moveTo>
                  <a:pt x="0" y="531417"/>
                </a:moveTo>
                <a:cubicBezTo>
                  <a:pt x="0" y="237923"/>
                  <a:pt x="237923" y="0"/>
                  <a:pt x="531417" y="0"/>
                </a:cubicBezTo>
                <a:cubicBezTo>
                  <a:pt x="824911" y="0"/>
                  <a:pt x="1062834" y="237923"/>
                  <a:pt x="1062834" y="531417"/>
                </a:cubicBezTo>
                <a:cubicBezTo>
                  <a:pt x="1062834" y="824911"/>
                  <a:pt x="824911" y="1062834"/>
                  <a:pt x="531417" y="1062834"/>
                </a:cubicBezTo>
                <a:cubicBezTo>
                  <a:pt x="237923" y="1062834"/>
                  <a:pt x="0" y="824911"/>
                  <a:pt x="0" y="531417"/>
                </a:cubicBezTo>
                <a:close/>
              </a:path>
            </a:pathLst>
          </a:custGeom>
          <a:solidFill>
            <a:schemeClr val="accent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1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163903" tIns="163903" rIns="163903" bIns="163903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/>
              <a:t>Service</a:t>
            </a:r>
            <a:endParaRPr lang="en-US" sz="1600" b="1" kern="1200" dirty="0"/>
          </a:p>
        </p:txBody>
      </p:sp>
      <p:sp>
        <p:nvSpPr>
          <p:cNvPr id="15" name="Freeform 14"/>
          <p:cNvSpPr/>
          <p:nvPr/>
        </p:nvSpPr>
        <p:spPr>
          <a:xfrm>
            <a:off x="6054891" y="975434"/>
            <a:ext cx="1594249" cy="1062833"/>
          </a:xfrm>
          <a:custGeom>
            <a:avLst/>
            <a:gdLst>
              <a:gd name="connsiteX0" fmla="*/ 0 w 1594249"/>
              <a:gd name="connsiteY0" fmla="*/ 0 h 1062833"/>
              <a:gd name="connsiteX1" fmla="*/ 1594249 w 1594249"/>
              <a:gd name="connsiteY1" fmla="*/ 0 h 1062833"/>
              <a:gd name="connsiteX2" fmla="*/ 1594249 w 1594249"/>
              <a:gd name="connsiteY2" fmla="*/ 1062833 h 1062833"/>
              <a:gd name="connsiteX3" fmla="*/ 0 w 1594249"/>
              <a:gd name="connsiteY3" fmla="*/ 1062833 h 1062833"/>
              <a:gd name="connsiteX4" fmla="*/ 0 w 1594249"/>
              <a:gd name="connsiteY4" fmla="*/ 0 h 106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249" h="1062833">
                <a:moveTo>
                  <a:pt x="0" y="0"/>
                </a:moveTo>
                <a:lnTo>
                  <a:pt x="1594249" y="0"/>
                </a:lnTo>
                <a:lnTo>
                  <a:pt x="1594249" y="1062833"/>
                </a:lnTo>
                <a:lnTo>
                  <a:pt x="0" y="10628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10 year life</a:t>
            </a:r>
            <a:endParaRPr lang="en-US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No service calls</a:t>
            </a:r>
            <a:endParaRPr lang="en-US" sz="16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5521302" y="2209867"/>
            <a:ext cx="1139141" cy="1139141"/>
          </a:xfrm>
          <a:custGeom>
            <a:avLst/>
            <a:gdLst>
              <a:gd name="connsiteX0" fmla="*/ 0 w 1139141"/>
              <a:gd name="connsiteY0" fmla="*/ 569571 h 1139141"/>
              <a:gd name="connsiteX1" fmla="*/ 569571 w 1139141"/>
              <a:gd name="connsiteY1" fmla="*/ 0 h 1139141"/>
              <a:gd name="connsiteX2" fmla="*/ 1139142 w 1139141"/>
              <a:gd name="connsiteY2" fmla="*/ 569571 h 1139141"/>
              <a:gd name="connsiteX3" fmla="*/ 569571 w 1139141"/>
              <a:gd name="connsiteY3" fmla="*/ 1139142 h 1139141"/>
              <a:gd name="connsiteX4" fmla="*/ 0 w 1139141"/>
              <a:gd name="connsiteY4" fmla="*/ 569571 h 113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9141" h="1139141">
                <a:moveTo>
                  <a:pt x="0" y="569571"/>
                </a:moveTo>
                <a:cubicBezTo>
                  <a:pt x="0" y="255006"/>
                  <a:pt x="255006" y="0"/>
                  <a:pt x="569571" y="0"/>
                </a:cubicBezTo>
                <a:cubicBezTo>
                  <a:pt x="884136" y="0"/>
                  <a:pt x="1139142" y="255006"/>
                  <a:pt x="1139142" y="569571"/>
                </a:cubicBezTo>
                <a:cubicBezTo>
                  <a:pt x="1139142" y="884136"/>
                  <a:pt x="884136" y="1139142"/>
                  <a:pt x="569571" y="1139142"/>
                </a:cubicBezTo>
                <a:cubicBezTo>
                  <a:pt x="255006" y="1139142"/>
                  <a:pt x="0" y="884136"/>
                  <a:pt x="0" y="569571"/>
                </a:cubicBezTo>
                <a:close/>
              </a:path>
            </a:pathLst>
          </a:cu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2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/>
              <a:t>Monitoring</a:t>
            </a:r>
            <a:br>
              <a:rPr lang="en-US" sz="1600" b="1" kern="1200" dirty="0" smtClean="0"/>
            </a:br>
            <a:r>
              <a:rPr lang="en-US" sz="1600" b="1" kern="1200" dirty="0" smtClean="0"/>
              <a:t>IP</a:t>
            </a:r>
            <a:endParaRPr lang="en-US" sz="1600" b="1" kern="1200" dirty="0"/>
          </a:p>
        </p:txBody>
      </p:sp>
      <p:sp>
        <p:nvSpPr>
          <p:cNvPr id="17" name="Freeform 16"/>
          <p:cNvSpPr/>
          <p:nvPr/>
        </p:nvSpPr>
        <p:spPr>
          <a:xfrm>
            <a:off x="6774358" y="2209867"/>
            <a:ext cx="1708712" cy="1139141"/>
          </a:xfrm>
          <a:custGeom>
            <a:avLst/>
            <a:gdLst>
              <a:gd name="connsiteX0" fmla="*/ 0 w 1708712"/>
              <a:gd name="connsiteY0" fmla="*/ 0 h 1139141"/>
              <a:gd name="connsiteX1" fmla="*/ 1708712 w 1708712"/>
              <a:gd name="connsiteY1" fmla="*/ 0 h 1139141"/>
              <a:gd name="connsiteX2" fmla="*/ 1708712 w 1708712"/>
              <a:gd name="connsiteY2" fmla="*/ 1139141 h 1139141"/>
              <a:gd name="connsiteX3" fmla="*/ 0 w 1708712"/>
              <a:gd name="connsiteY3" fmla="*/ 1139141 h 1139141"/>
              <a:gd name="connsiteX4" fmla="*/ 0 w 1708712"/>
              <a:gd name="connsiteY4" fmla="*/ 0 h 113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712" h="1139141">
                <a:moveTo>
                  <a:pt x="0" y="0"/>
                </a:moveTo>
                <a:lnTo>
                  <a:pt x="1708712" y="0"/>
                </a:lnTo>
                <a:lnTo>
                  <a:pt x="1708712" y="1139141"/>
                </a:lnTo>
                <a:lnTo>
                  <a:pt x="0" y="11391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No wear cycle</a:t>
            </a:r>
            <a:endParaRPr lang="en-US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Voltage</a:t>
            </a:r>
            <a:endParaRPr lang="en-US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Temperature</a:t>
            </a:r>
            <a:endParaRPr lang="en-US" sz="16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5521302" y="3679323"/>
            <a:ext cx="1139141" cy="1139141"/>
          </a:xfrm>
          <a:custGeom>
            <a:avLst/>
            <a:gdLst>
              <a:gd name="connsiteX0" fmla="*/ 0 w 1139141"/>
              <a:gd name="connsiteY0" fmla="*/ 569571 h 1139141"/>
              <a:gd name="connsiteX1" fmla="*/ 569571 w 1139141"/>
              <a:gd name="connsiteY1" fmla="*/ 0 h 1139141"/>
              <a:gd name="connsiteX2" fmla="*/ 1139142 w 1139141"/>
              <a:gd name="connsiteY2" fmla="*/ 569571 h 1139141"/>
              <a:gd name="connsiteX3" fmla="*/ 569571 w 1139141"/>
              <a:gd name="connsiteY3" fmla="*/ 1139142 h 1139141"/>
              <a:gd name="connsiteX4" fmla="*/ 0 w 1139141"/>
              <a:gd name="connsiteY4" fmla="*/ 569571 h 113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9141" h="1139141">
                <a:moveTo>
                  <a:pt x="0" y="569571"/>
                </a:moveTo>
                <a:cubicBezTo>
                  <a:pt x="0" y="255006"/>
                  <a:pt x="255006" y="0"/>
                  <a:pt x="569571" y="0"/>
                </a:cubicBezTo>
                <a:cubicBezTo>
                  <a:pt x="884136" y="0"/>
                  <a:pt x="1139142" y="255006"/>
                  <a:pt x="1139142" y="569571"/>
                </a:cubicBezTo>
                <a:cubicBezTo>
                  <a:pt x="1139142" y="884136"/>
                  <a:pt x="884136" y="1139142"/>
                  <a:pt x="569571" y="1139142"/>
                </a:cubicBezTo>
                <a:cubicBezTo>
                  <a:pt x="255006" y="1139142"/>
                  <a:pt x="0" y="884136"/>
                  <a:pt x="0" y="56957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3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175078" tIns="175078" rIns="175078" bIns="17507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/>
              <a:t>Green</a:t>
            </a:r>
            <a:endParaRPr lang="en-US" sz="1600" b="1" kern="1200" dirty="0"/>
          </a:p>
        </p:txBody>
      </p:sp>
      <p:sp>
        <p:nvSpPr>
          <p:cNvPr id="19" name="Freeform 18"/>
          <p:cNvSpPr/>
          <p:nvPr/>
        </p:nvSpPr>
        <p:spPr>
          <a:xfrm>
            <a:off x="6774358" y="3679323"/>
            <a:ext cx="1708712" cy="1139141"/>
          </a:xfrm>
          <a:custGeom>
            <a:avLst/>
            <a:gdLst>
              <a:gd name="connsiteX0" fmla="*/ 0 w 1708712"/>
              <a:gd name="connsiteY0" fmla="*/ 0 h 1139141"/>
              <a:gd name="connsiteX1" fmla="*/ 1708712 w 1708712"/>
              <a:gd name="connsiteY1" fmla="*/ 0 h 1139141"/>
              <a:gd name="connsiteX2" fmla="*/ 1708712 w 1708712"/>
              <a:gd name="connsiteY2" fmla="*/ 1139141 h 1139141"/>
              <a:gd name="connsiteX3" fmla="*/ 0 w 1708712"/>
              <a:gd name="connsiteY3" fmla="*/ 1139141 h 1139141"/>
              <a:gd name="connsiteX4" fmla="*/ 0 w 1708712"/>
              <a:gd name="connsiteY4" fmla="*/ 0 h 113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712" h="1139141">
                <a:moveTo>
                  <a:pt x="0" y="0"/>
                </a:moveTo>
                <a:lnTo>
                  <a:pt x="1708712" y="0"/>
                </a:lnTo>
                <a:lnTo>
                  <a:pt x="1708712" y="1139141"/>
                </a:lnTo>
                <a:lnTo>
                  <a:pt x="0" y="11391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err="1" smtClean="0"/>
              <a:t>RoHS</a:t>
            </a:r>
            <a:endParaRPr lang="en-US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Not Hazardous</a:t>
            </a:r>
            <a:endParaRPr lang="en-US" sz="16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4786574" y="4951909"/>
            <a:ext cx="1139141" cy="1139141"/>
          </a:xfrm>
          <a:custGeom>
            <a:avLst/>
            <a:gdLst>
              <a:gd name="connsiteX0" fmla="*/ 0 w 1139141"/>
              <a:gd name="connsiteY0" fmla="*/ 569571 h 1139141"/>
              <a:gd name="connsiteX1" fmla="*/ 569571 w 1139141"/>
              <a:gd name="connsiteY1" fmla="*/ 0 h 1139141"/>
              <a:gd name="connsiteX2" fmla="*/ 1139142 w 1139141"/>
              <a:gd name="connsiteY2" fmla="*/ 569571 h 1139141"/>
              <a:gd name="connsiteX3" fmla="*/ 569571 w 1139141"/>
              <a:gd name="connsiteY3" fmla="*/ 1139142 h 1139141"/>
              <a:gd name="connsiteX4" fmla="*/ 0 w 1139141"/>
              <a:gd name="connsiteY4" fmla="*/ 569571 h 113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9141" h="1139141">
                <a:moveTo>
                  <a:pt x="0" y="569571"/>
                </a:moveTo>
                <a:cubicBezTo>
                  <a:pt x="0" y="255006"/>
                  <a:pt x="255006" y="0"/>
                  <a:pt x="569571" y="0"/>
                </a:cubicBezTo>
                <a:cubicBezTo>
                  <a:pt x="884136" y="0"/>
                  <a:pt x="1139142" y="255006"/>
                  <a:pt x="1139142" y="569571"/>
                </a:cubicBezTo>
                <a:cubicBezTo>
                  <a:pt x="1139142" y="884136"/>
                  <a:pt x="884136" y="1139142"/>
                  <a:pt x="569571" y="1139142"/>
                </a:cubicBezTo>
                <a:cubicBezTo>
                  <a:pt x="255006" y="1139142"/>
                  <a:pt x="0" y="884136"/>
                  <a:pt x="0" y="569571"/>
                </a:cubicBezTo>
                <a:close/>
              </a:path>
            </a:pathLst>
          </a:custGeom>
          <a:solidFill>
            <a:schemeClr val="accent5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75078" tIns="175078" rIns="175078" bIns="17507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/>
              <a:t>Simple</a:t>
            </a:r>
            <a:endParaRPr lang="en-US" sz="1600" b="1" kern="1200" dirty="0"/>
          </a:p>
        </p:txBody>
      </p:sp>
      <p:sp>
        <p:nvSpPr>
          <p:cNvPr id="21" name="Freeform 20"/>
          <p:cNvSpPr/>
          <p:nvPr/>
        </p:nvSpPr>
        <p:spPr>
          <a:xfrm>
            <a:off x="6039629" y="4951909"/>
            <a:ext cx="2943503" cy="1139141"/>
          </a:xfrm>
          <a:custGeom>
            <a:avLst/>
            <a:gdLst>
              <a:gd name="connsiteX0" fmla="*/ 0 w 1708712"/>
              <a:gd name="connsiteY0" fmla="*/ 0 h 1139141"/>
              <a:gd name="connsiteX1" fmla="*/ 1708712 w 1708712"/>
              <a:gd name="connsiteY1" fmla="*/ 0 h 1139141"/>
              <a:gd name="connsiteX2" fmla="*/ 1708712 w 1708712"/>
              <a:gd name="connsiteY2" fmla="*/ 1139141 h 1139141"/>
              <a:gd name="connsiteX3" fmla="*/ 0 w 1708712"/>
              <a:gd name="connsiteY3" fmla="*/ 1139141 h 1139141"/>
              <a:gd name="connsiteX4" fmla="*/ 0 w 1708712"/>
              <a:gd name="connsiteY4" fmla="*/ 0 h 113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712" h="1139141">
                <a:moveTo>
                  <a:pt x="0" y="0"/>
                </a:moveTo>
                <a:lnTo>
                  <a:pt x="1708712" y="0"/>
                </a:lnTo>
                <a:lnTo>
                  <a:pt x="1708712" y="1139141"/>
                </a:lnTo>
                <a:lnTo>
                  <a:pt x="0" y="11391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Recharge in minutes vs. hours with batteries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dirty="0" smtClean="0"/>
              <a:t>Part of the controller FRU</a:t>
            </a:r>
            <a:endParaRPr lang="en-US" sz="1600" kern="1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6" y="1200150"/>
            <a:ext cx="4507998" cy="45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1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55" y="1039496"/>
            <a:ext cx="4956093" cy="1408385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AssuredSAN</a:t>
            </a:r>
            <a:r>
              <a:rPr lang="en-US" dirty="0" smtClean="0"/>
              <a:t> Enclosures</a:t>
            </a:r>
            <a:endParaRPr lang="en-US" dirty="0"/>
          </a:p>
        </p:txBody>
      </p:sp>
      <p:pic>
        <p:nvPicPr>
          <p:cNvPr id="16" name="Picture 15" descr="3520 sas controller is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6874" y="2653041"/>
            <a:ext cx="4333629" cy="1516771"/>
          </a:xfrm>
          <a:prstGeom prst="rect">
            <a:avLst/>
          </a:prstGeom>
        </p:spPr>
      </p:pic>
      <p:sp>
        <p:nvSpPr>
          <p:cNvPr id="365579" name="Text Box 11"/>
          <p:cNvSpPr txBox="1">
            <a:spLocks noChangeArrowheads="1"/>
          </p:cNvSpPr>
          <p:nvPr/>
        </p:nvSpPr>
        <p:spPr bwMode="auto">
          <a:xfrm>
            <a:off x="2830664" y="3905753"/>
            <a:ext cx="36389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Rear View                                      </a:t>
            </a:r>
            <a:r>
              <a:rPr lang="en-US" sz="1200" dirty="0" smtClean="0"/>
              <a:t>Controller &amp; IOM compatibility across enclosures</a:t>
            </a:r>
            <a:endParaRPr lang="en-US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 rot="21300993">
            <a:off x="6063665" y="2003070"/>
            <a:ext cx="174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2U-48 SFF</a:t>
            </a:r>
          </a:p>
        </p:txBody>
      </p:sp>
      <p:pic>
        <p:nvPicPr>
          <p:cNvPr id="14" name="Picture 57" descr="Mercury FS labe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4" y="1188509"/>
            <a:ext cx="3762255" cy="12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01_REv_front_lft_ang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7" y="4546383"/>
            <a:ext cx="3783546" cy="13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5578" name="Text Box 10"/>
          <p:cNvSpPr txBox="1">
            <a:spLocks noChangeArrowheads="1"/>
          </p:cNvSpPr>
          <p:nvPr/>
        </p:nvSpPr>
        <p:spPr bwMode="auto">
          <a:xfrm rot="21273988">
            <a:off x="2283434" y="2069307"/>
            <a:ext cx="1377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2U-24 SFF</a:t>
            </a:r>
          </a:p>
        </p:txBody>
      </p:sp>
      <p:sp>
        <p:nvSpPr>
          <p:cNvPr id="365576" name="Text Box 8"/>
          <p:cNvSpPr txBox="1">
            <a:spLocks noChangeArrowheads="1"/>
          </p:cNvSpPr>
          <p:nvPr/>
        </p:nvSpPr>
        <p:spPr bwMode="auto">
          <a:xfrm rot="20944808">
            <a:off x="2712720" y="5553079"/>
            <a:ext cx="13126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2U-12 LFF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8B74-D894-44E2-AE35-296654C5538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7216629D-753F-4420-9AE4-98E1FC4FA207" descr="17CF3265-508C-455B-922D-969698323FDE@pow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61" y="3354839"/>
            <a:ext cx="272068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 rot="19272384">
            <a:off x="5822163" y="4595287"/>
            <a:ext cx="1294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4U-56 LFF</a:t>
            </a:r>
          </a:p>
        </p:txBody>
      </p:sp>
    </p:spTree>
    <p:extLst>
      <p:ext uri="{BB962C8B-B14F-4D97-AF65-F5344CB8AC3E}">
        <p14:creationId xmlns:p14="http://schemas.microsoft.com/office/powerpoint/2010/main" val="125382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Controller/Chassis Combinations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E5E02BA-D6F3-47EF-BABF-EDF77A989D73}" type="datetime1">
              <a:rPr lang="en-US">
                <a:solidFill>
                  <a:prstClr val="white"/>
                </a:solidFill>
                <a:effectLst>
                  <a:glow rad="381000">
                    <a:srgbClr val="292929">
                      <a:alpha val="2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7/7/2015</a:t>
            </a:fld>
            <a:endParaRPr dirty="0">
              <a:solidFill>
                <a:prstClr val="white"/>
              </a:solidFill>
              <a:effectLst>
                <a:glow rad="381000">
                  <a:srgbClr val="292929">
                    <a:alpha val="2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3F28CFF9-C498-437A-BF0D-9909F7150CC1}" type="slidenum">
              <a:rPr>
                <a:solidFill>
                  <a:prstClr val="white"/>
                </a:solidFill>
                <a:effectLst>
                  <a:glow rad="381000">
                    <a:srgbClr val="292929">
                      <a:alpha val="2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9</a:t>
            </a:fld>
            <a:endParaRPr dirty="0">
              <a:solidFill>
                <a:prstClr val="white"/>
              </a:solidFill>
              <a:effectLst>
                <a:glow rad="381000">
                  <a:srgbClr val="292929">
                    <a:alpha val="2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613551"/>
              </p:ext>
            </p:extLst>
          </p:nvPr>
        </p:nvGraphicFramePr>
        <p:xfrm>
          <a:off x="508025" y="1962598"/>
          <a:ext cx="7756448" cy="267387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46160"/>
                <a:gridCol w="1743520"/>
                <a:gridCol w="1586786"/>
                <a:gridCol w="1586786"/>
                <a:gridCol w="1493196"/>
              </a:tblGrid>
              <a:tr h="52889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3004 Series</a:t>
                      </a:r>
                      <a:endParaRPr lang="en-US" sz="1500" b="0" dirty="0"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rgbClr val="0076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4004 Series</a:t>
                      </a:r>
                      <a:endParaRPr lang="en-US" sz="1500" b="0" dirty="0"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rgbClr val="0076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+mn-lt"/>
                        </a:rPr>
                        <a:t>6004 Series</a:t>
                      </a:r>
                      <a:endParaRPr lang="en-US" sz="1500" b="1" dirty="0"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rgbClr val="0076BB"/>
                    </a:solidFill>
                  </a:tcPr>
                </a:tc>
              </a:tr>
              <a:tr h="536245">
                <a:tc rowSpan="3"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rgbClr val="D9D9D9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rgbClr val="D9D9D9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D9D9D9"/>
                          </a:solidFill>
                        </a:rPr>
                        <a:t>Chassis</a:t>
                      </a:r>
                      <a:endParaRPr lang="en-US" sz="1400" b="1" dirty="0">
                        <a:solidFill>
                          <a:srgbClr val="D9D9D9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solidFill>
                      <a:srgbClr val="0076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2U12</a:t>
                      </a:r>
                      <a:endParaRPr lang="en-U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6245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2U24</a:t>
                      </a:r>
                      <a:endParaRPr lang="en-U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6245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2U48</a:t>
                      </a:r>
                      <a:endParaRPr lang="en-U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 (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Y in Q4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6245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D9D9D9"/>
                        </a:solidFill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6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4U56</a:t>
                      </a:r>
                      <a:endParaRPr lang="en-U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eCertain2.0_Corporate_PPT_Template_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ontent Slide">
  <a:themeElements>
    <a:clrScheme name="Custom 10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2_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3_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86B753DB37F74BB0F657001990727D" ma:contentTypeVersion="0" ma:contentTypeDescription="Create a new document." ma:contentTypeScope="" ma:versionID="b7ea096e28e0050ce0fd0bfa8e5ef9c9">
  <xsd:schema xmlns:xsd="http://www.w3.org/2001/XMLSchema" xmlns:xs="http://www.w3.org/2001/XMLSchema" xmlns:p="http://schemas.microsoft.com/office/2006/metadata/properties" xmlns:ns2="c46815a1-5b47-41f0-9a21-b4ea0fc26c08" targetNamespace="http://schemas.microsoft.com/office/2006/metadata/properties" ma:root="true" ma:fieldsID="ab49c7b0de447a76e80f27e6fa29ff21" ns2:_="">
    <xsd:import namespace="c46815a1-5b47-41f0-9a21-b4ea0fc26c0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815a1-5b47-41f0-9a21-b4ea0fc26c0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CF1F18-20E9-4A36-B15D-00BF75DC9C2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5173203-D24B-4CA5-B62A-C44681FE2876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c46815a1-5b47-41f0-9a21-b4ea0fc26c08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F0E57A3-35E1-4D70-927A-5F9BEEE813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815a1-5b47-41f0-9a21-b4ea0fc26c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44308D9-A241-4D9B-8290-1B9F75480C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BeCertain2.0_Corporate_PPT_Template_v4.potx</Template>
  <TotalTime>19599</TotalTime>
  <Words>2117</Words>
  <Application>Microsoft Office PowerPoint</Application>
  <PresentationFormat>On-screen Show (4:3)</PresentationFormat>
  <Paragraphs>552</Paragraphs>
  <Slides>50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MS PGothic</vt:lpstr>
      <vt:lpstr>MS PGothic</vt:lpstr>
      <vt:lpstr>Arial</vt:lpstr>
      <vt:lpstr>Calibri</vt:lpstr>
      <vt:lpstr>Courier New</vt:lpstr>
      <vt:lpstr>Franklin Gothic Medium</vt:lpstr>
      <vt:lpstr>Wingdings</vt:lpstr>
      <vt:lpstr>BeCertain-NewTemplate-2013-Standard-Condensed-v2</vt:lpstr>
      <vt:lpstr>BeCertain2.0_Corporate_PPT_Template_v2</vt:lpstr>
      <vt:lpstr>Content Slide</vt:lpstr>
      <vt:lpstr>1_BeCertain-NewTemplate-2013-Standard-Condensed-v2</vt:lpstr>
      <vt:lpstr>2_BeCertain-NewTemplate-2013-Standard-Condensed-v2</vt:lpstr>
      <vt:lpstr>3_BeCertain-NewTemplate-2013-Standard-Condensed-v2</vt:lpstr>
      <vt:lpstr>PowerPoint Presentation</vt:lpstr>
      <vt:lpstr>Agenda</vt:lpstr>
      <vt:lpstr>Product Overview</vt:lpstr>
      <vt:lpstr>Product Overview</vt:lpstr>
      <vt:lpstr>Controller Architecture</vt:lpstr>
      <vt:lpstr>SimulCache</vt:lpstr>
      <vt:lpstr>The Dot Hill ‘D’ – EcoStor - PERMANENT Cache Protection</vt:lpstr>
      <vt:lpstr>AssuredSAN Enclosures</vt:lpstr>
      <vt:lpstr>Controller/Chassis Combinations</vt:lpstr>
      <vt:lpstr>2U Common FRU Components</vt:lpstr>
      <vt:lpstr>NEBS &amp; MIL-STD-810G</vt:lpstr>
      <vt:lpstr>Installation Considerations</vt:lpstr>
      <vt:lpstr>What’s in the box</vt:lpstr>
      <vt:lpstr>What’s not in the box</vt:lpstr>
      <vt:lpstr>What’s sometimes in the box</vt:lpstr>
      <vt:lpstr>Learning Resources</vt:lpstr>
      <vt:lpstr>Power</vt:lpstr>
      <vt:lpstr>AC Power Requirements</vt:lpstr>
      <vt:lpstr>Power Cables</vt:lpstr>
      <vt:lpstr>Power guidelines</vt:lpstr>
      <vt:lpstr>Racks and Rails</vt:lpstr>
      <vt:lpstr>Rack Requirements</vt:lpstr>
      <vt:lpstr>Chassis Weights</vt:lpstr>
      <vt:lpstr>Rails</vt:lpstr>
      <vt:lpstr>Rail Kit installation guides</vt:lpstr>
      <vt:lpstr>4U56 – Improper lift points</vt:lpstr>
      <vt:lpstr>4U56 – Proper lift points</vt:lpstr>
      <vt:lpstr>4U56 – Example</vt:lpstr>
      <vt:lpstr>4U56 – Proper lift points</vt:lpstr>
      <vt:lpstr>Drive insertion</vt:lpstr>
      <vt:lpstr>Drives &amp; chassis</vt:lpstr>
      <vt:lpstr>4U56 drive loading</vt:lpstr>
      <vt:lpstr>2U48 drive loading</vt:lpstr>
      <vt:lpstr>Blanks and Bezels</vt:lpstr>
      <vt:lpstr>Why do we need these?</vt:lpstr>
      <vt:lpstr>Blanks</vt:lpstr>
      <vt:lpstr>Expansion Cabling</vt:lpstr>
      <vt:lpstr>Expansion cables</vt:lpstr>
      <vt:lpstr>Cabling Considerations</vt:lpstr>
      <vt:lpstr>Do I really need reverse-cabling?</vt:lpstr>
      <vt:lpstr>Controller Cabling</vt:lpstr>
      <vt:lpstr>Controllers</vt:lpstr>
      <vt:lpstr>SFP</vt:lpstr>
      <vt:lpstr>First-time Config</vt:lpstr>
      <vt:lpstr>Power-on</vt:lpstr>
      <vt:lpstr>Out of box IP settings</vt:lpstr>
      <vt:lpstr>Obtaining licenses</vt:lpstr>
      <vt:lpstr>Safety Considerations</vt:lpstr>
      <vt:lpstr>Safety tips</vt:lpstr>
      <vt:lpstr>Q/A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Support Weekly Status Sustaining Engineering April 11, 2014</dc:title>
  <dc:creator>Specialist24</dc:creator>
  <cp:keywords>Style Guide</cp:keywords>
  <cp:lastModifiedBy>Robert Hazel</cp:lastModifiedBy>
  <cp:revision>961</cp:revision>
  <cp:lastPrinted>2014-06-23T13:57:05Z</cp:lastPrinted>
  <dcterms:created xsi:type="dcterms:W3CDTF">2010-05-28T15:42:33Z</dcterms:created>
  <dcterms:modified xsi:type="dcterms:W3CDTF">2015-07-07T19:53:49Z</dcterms:modified>
</cp:coreProperties>
</file>