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69" r:id="rId13"/>
    <p:sldId id="279" r:id="rId14"/>
    <p:sldId id="277" r:id="rId15"/>
    <p:sldId id="281" r:id="rId16"/>
    <p:sldId id="270" r:id="rId17"/>
    <p:sldId id="271" r:id="rId18"/>
    <p:sldId id="272" r:id="rId19"/>
    <p:sldId id="274" r:id="rId20"/>
    <p:sldId id="282" r:id="rId21"/>
    <p:sldId id="276" r:id="rId22"/>
    <p:sldId id="258" r:id="rId23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72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C-4740-82E4-A5DC211C37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C-4740-82E4-A5DC211C37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DC-4740-82E4-A5DC211C3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90432"/>
        <c:axId val="86291968"/>
      </c:barChart>
      <c:catAx>
        <c:axId val="8629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6291968"/>
        <c:crosses val="autoZero"/>
        <c:auto val="1"/>
        <c:lblAlgn val="ctr"/>
        <c:lblOffset val="100"/>
        <c:noMultiLvlLbl val="0"/>
      </c:catAx>
      <c:valAx>
        <c:axId val="8629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629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DB9-4D7C-93CA-6624CFB3E1C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3DB9-4D7C-93CA-6624CFB3E1C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3DB9-4D7C-93CA-6624CFB3E1C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3DB9-4D7C-93CA-6624CFB3E1C8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B9-4D7C-93CA-6624CFB3E1C8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B9-4D7C-93CA-6624CFB3E1C8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B9-4D7C-93CA-6624CFB3E1C8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B9-4D7C-93CA-6624CFB3E1C8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B9-4D7C-93CA-6624CFB3E1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3DB9-4D7C-93CA-6624CFB3E1C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3DB9-4D7C-93CA-6624CFB3E1C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3DB9-4D7C-93CA-6624CFB3E1C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3DB9-4D7C-93CA-6624CFB3E1C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B9-4D7C-93CA-6624CFB3E1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3DB9-4D7C-93CA-6624CFB3E1C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3DB9-4D7C-93CA-6624CFB3E1C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3DB9-4D7C-93CA-6624CFB3E1C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3DB9-4D7C-93CA-6624CFB3E1C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DB9-4D7C-93CA-6624CFB3E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0-458B-ADE1-324EFFD45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50-458B-ADE1-324EFFD45B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50-458B-ADE1-324EFFD4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86464"/>
        <c:axId val="87488000"/>
      </c:barChart>
      <c:catAx>
        <c:axId val="8748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488000"/>
        <c:crosses val="autoZero"/>
        <c:auto val="1"/>
        <c:lblAlgn val="ctr"/>
        <c:lblOffset val="100"/>
        <c:noMultiLvlLbl val="0"/>
      </c:catAx>
      <c:valAx>
        <c:axId val="8748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748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3-4450-97E4-9FF5D81947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3-4450-97E4-9FF5D81947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53-4450-97E4-9FF5D8194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00448"/>
        <c:axId val="87401984"/>
      </c:barChart>
      <c:catAx>
        <c:axId val="8740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401984"/>
        <c:crosses val="autoZero"/>
        <c:auto val="1"/>
        <c:lblAlgn val="ctr"/>
        <c:lblOffset val="100"/>
        <c:noMultiLvlLbl val="0"/>
      </c:catAx>
      <c:valAx>
        <c:axId val="8740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7400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8-42BA-A53D-F1F2DD9E34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8-42BA-A53D-F1F2DD9E34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8-42BA-A53D-F1F2DD9E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9792"/>
        <c:axId val="89912064"/>
      </c:barChart>
      <c:catAx>
        <c:axId val="89889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912064"/>
        <c:crosses val="autoZero"/>
        <c:auto val="1"/>
        <c:lblAlgn val="ctr"/>
        <c:lblOffset val="100"/>
        <c:noMultiLvlLbl val="0"/>
      </c:catAx>
      <c:valAx>
        <c:axId val="8991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9889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F-4CFC-A631-429E65BFE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F-4CFC-A631-429E65BFE4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8F-4CFC-A631-429E65BFE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55712"/>
        <c:axId val="89961600"/>
      </c:barChart>
      <c:catAx>
        <c:axId val="8995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961600"/>
        <c:crosses val="autoZero"/>
        <c:auto val="1"/>
        <c:lblAlgn val="ctr"/>
        <c:lblOffset val="100"/>
        <c:noMultiLvlLbl val="0"/>
      </c:catAx>
      <c:valAx>
        <c:axId val="8996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9955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D03-402B-80E0-D2771173511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2D03-402B-80E0-D2771173511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2D03-402B-80E0-D2771173511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2D03-402B-80E0-D27711735115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03-402B-80E0-D27711735115}"/>
                </c:ext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03-402B-80E0-D27711735115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03-402B-80E0-D27711735115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03-402B-80E0-D277117351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03-402B-80E0-D277117351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2D03-402B-80E0-D2771173511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2D03-402B-80E0-D2771173511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2D03-402B-80E0-D2771173511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2D03-402B-80E0-D2771173511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03-402B-80E0-D277117351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2D03-402B-80E0-D2771173511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2D03-402B-80E0-D2771173511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2D03-402B-80E0-D2771173511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2D03-402B-80E0-D2771173511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03-402B-80E0-D27711735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03-430B-B701-128585E2701A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03-430B-B701-128585E2701A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03-430B-B701-128585E2701A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03-430B-B701-128585E2701A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3-430B-B701-128585E2701A}"/>
                </c:ext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03-430B-B701-128585E2701A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3-430B-B701-128585E2701A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03-430B-B701-128585E27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03-430B-B701-128585E27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4203-430B-B701-128585E2701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4203-430B-B701-128585E2701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4203-430B-B701-128585E2701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4203-430B-B701-128585E2701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03-430B-B701-128585E270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4203-430B-B701-128585E2701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4203-430B-B701-128585E2701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4203-430B-B701-128585E2701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4203-430B-B701-128585E2701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203-430B-B701-128585E27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1A8-4371-ADE5-5895CC2B024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A1A8-4371-ADE5-5895CC2B02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A1A8-4371-ADE5-5895CC2B024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A1A8-4371-ADE5-5895CC2B0248}"/>
              </c:ext>
            </c:extLst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A8-4371-ADE5-5895CC2B0248}"/>
                </c:ext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8-4371-ADE5-5895CC2B0248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8-4371-ADE5-5895CC2B0248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8-4371-ADE5-5895CC2B0248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A8-4371-ADE5-5895CC2B02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A1A8-4371-ADE5-5895CC2B024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A1A8-4371-ADE5-5895CC2B024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A1A8-4371-ADE5-5895CC2B024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A1A8-4371-ADE5-5895CC2B024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A8-4371-ADE5-5895CC2B02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A1A8-4371-ADE5-5895CC2B024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A1A8-4371-ADE5-5895CC2B024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A1A8-4371-ADE5-5895CC2B024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A1A8-4371-ADE5-5895CC2B024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1A8-4371-ADE5-5895CC2B0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0F-41DA-BEC5-CE7960BF301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6D0F-41DA-BEC5-CE7960BF301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6D0F-41DA-BEC5-CE7960BF301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6D0F-41DA-BEC5-CE7960BF301C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F-41DA-BEC5-CE7960BF301C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F-41DA-BEC5-CE7960BF301C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F-41DA-BEC5-CE7960BF301C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F-41DA-BEC5-CE7960BF301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0F-41DA-BEC5-CE7960BF30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6D0F-41DA-BEC5-CE7960BF301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6D0F-41DA-BEC5-CE7960BF301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6D0F-41DA-BEC5-CE7960BF301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6D0F-41DA-BEC5-CE7960BF301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0F-41DA-BEC5-CE7960BF30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6D0F-41DA-BEC5-CE7960BF301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6D0F-41DA-BEC5-CE7960BF301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6D0F-41DA-BEC5-CE7960BF301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6D0F-41DA-BEC5-CE7960BF301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D0F-41DA-BEC5-CE7960BF3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2017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box.org/" TargetMode="External"/><Relationship Id="rId2" Type="http://schemas.openxmlformats.org/officeDocument/2006/relationships/hyperlink" Target="http://www.cocheno.com/2015/08/dell-ftos-emulato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Concepts and Configuration Workshop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Dell Force10 Network Switches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Configure a range of Interfaces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You can configure multiple the ports using the interface range command</a:t>
            </a:r>
          </a:p>
          <a:p>
            <a:pPr marL="0" indent="0">
              <a:buNone/>
            </a:pPr>
            <a:r>
              <a:rPr lang="en-US" sz="1400" dirty="0"/>
              <a:t>&gt;(conf) interface range </a:t>
            </a:r>
            <a:r>
              <a:rPr lang="en-US" sz="1400" dirty="0" err="1"/>
              <a:t>fortyGigE</a:t>
            </a:r>
            <a:r>
              <a:rPr lang="en-US" sz="1400" dirty="0"/>
              <a:t> 0/16-80</a:t>
            </a:r>
          </a:p>
          <a:p>
            <a:pPr marL="0" indent="0">
              <a:buNone/>
            </a:pPr>
            <a:r>
              <a:rPr lang="en-US" sz="1400" dirty="0"/>
              <a:t>&gt;(conf-if-range-fo-0/16-80) show config</a:t>
            </a:r>
          </a:p>
          <a:p>
            <a:pPr marL="0" indent="0">
              <a:buNone/>
            </a:pPr>
            <a:r>
              <a:rPr lang="en-US" sz="1400" dirty="0"/>
              <a:t>&gt;(conf-if-range-fo-0/16-80) switchport</a:t>
            </a:r>
          </a:p>
          <a:p>
            <a:pPr marL="0" indent="0">
              <a:buNone/>
            </a:pPr>
            <a:r>
              <a:rPr lang="en-US" sz="1400" dirty="0"/>
              <a:t>&gt;(conf-if-range-fo-0/16-80) no ip address</a:t>
            </a:r>
          </a:p>
          <a:p>
            <a:pPr marL="0" indent="0">
              <a:buNone/>
            </a:pPr>
            <a:r>
              <a:rPr lang="en-US" sz="1400" dirty="0"/>
              <a:t>&gt;(conf-if-range-fo-0/16-80) spanning-tree rstp edge-port</a:t>
            </a:r>
          </a:p>
          <a:p>
            <a:pPr marL="0" indent="0">
              <a:buNone/>
            </a:pPr>
            <a:r>
              <a:rPr lang="en-US" sz="1400" dirty="0"/>
              <a:t>&gt;(conf-if-range-fo-0/16-80) flowcontrol rx on tx off</a:t>
            </a:r>
          </a:p>
          <a:p>
            <a:pPr marL="0" indent="0">
              <a:buNone/>
            </a:pPr>
            <a:r>
              <a:rPr lang="en-US" sz="1400" dirty="0"/>
              <a:t>&gt;(conf-if-range-fo-0/16-80) mtu 9252</a:t>
            </a:r>
          </a:p>
          <a:p>
            <a:pPr marL="0" indent="0">
              <a:buNone/>
            </a:pPr>
            <a:r>
              <a:rPr lang="en-US" sz="1400" dirty="0"/>
              <a:t>&gt;(conf-if-range-fo-0/16-80) no shutdown</a:t>
            </a:r>
          </a:p>
          <a:p>
            <a:pPr marL="0" indent="0">
              <a:buNone/>
            </a:pPr>
            <a:r>
              <a:rPr lang="en-US" sz="1400" dirty="0"/>
              <a:t>&gt;(conf-if-range-fo-0/16-80) show config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290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77" y="71490"/>
            <a:ext cx="7863840" cy="688086"/>
          </a:xfrm>
        </p:spPr>
        <p:txBody>
          <a:bodyPr>
            <a:normAutofit/>
          </a:bodyPr>
          <a:lstStyle/>
          <a:p>
            <a:r>
              <a:rPr lang="en-US" sz="2000" dirty="0"/>
              <a:t>Configure a port channel (</a:t>
            </a:r>
            <a:r>
              <a:rPr lang="en-US" sz="2000" dirty="0" err="1"/>
              <a:t>lacp</a:t>
            </a:r>
            <a:r>
              <a:rPr lang="en-US" sz="20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88290"/>
            <a:ext cx="8286023" cy="415520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) interface port-channel 1  (id-number)</a:t>
            </a:r>
          </a:p>
          <a:p>
            <a:pPr marL="0" indent="0">
              <a:buNone/>
            </a:pPr>
            <a:r>
              <a:rPr lang="en-US" sz="1400" dirty="0"/>
              <a:t>&gt;(conf-if-po-1) no </a:t>
            </a:r>
            <a:r>
              <a:rPr lang="en-US" sz="1400" dirty="0" err="1"/>
              <a:t>ip</a:t>
            </a:r>
            <a:r>
              <a:rPr lang="en-US" sz="1400" dirty="0"/>
              <a:t> address</a:t>
            </a:r>
          </a:p>
          <a:p>
            <a:pPr marL="0" indent="0">
              <a:buNone/>
            </a:pPr>
            <a:r>
              <a:rPr lang="en-US" sz="1400" dirty="0"/>
              <a:t>&gt;(conf-if-po-1) </a:t>
            </a:r>
            <a:r>
              <a:rPr lang="en-US" sz="1400" dirty="0" err="1"/>
              <a:t>switchport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&gt;(conf-if-po-1) </a:t>
            </a:r>
            <a:r>
              <a:rPr lang="en-US" sz="1400" dirty="0" err="1"/>
              <a:t>mtu</a:t>
            </a:r>
            <a:r>
              <a:rPr lang="en-US" sz="1400" dirty="0"/>
              <a:t> 9252</a:t>
            </a:r>
          </a:p>
          <a:p>
            <a:pPr marL="0" indent="0">
              <a:buNone/>
            </a:pPr>
            <a:r>
              <a:rPr lang="en-US" sz="1400" dirty="0"/>
              <a:t>&gt;(conf-if-po-1) no shutdown</a:t>
            </a:r>
          </a:p>
          <a:p>
            <a:pPr marL="0" indent="0">
              <a:buNone/>
            </a:pPr>
            <a:r>
              <a:rPr lang="en-US" sz="1400" dirty="0"/>
              <a:t>&gt;(conf-if-po-1) show config  (Shows the port channel setting)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/>
              <a:t>To view the port channel’s status and channel members</a:t>
            </a:r>
          </a:p>
          <a:p>
            <a:pPr marL="0" indent="0">
              <a:buNone/>
            </a:pPr>
            <a:r>
              <a:rPr lang="en-US" sz="1400" dirty="0"/>
              <a:t>&gt;# show interface port-channel 1 brief</a:t>
            </a:r>
          </a:p>
          <a:p>
            <a:endParaRPr lang="en-US" dirty="0"/>
          </a:p>
          <a:p>
            <a:r>
              <a:rPr lang="en-US" sz="1400" b="1" dirty="0"/>
              <a:t>Shows the port channel’s mode (L2 for Layer 2 and L3 for Layer 3 and L2L3 for a Layer 2-port channel assigned to a routed VLAN), the status, and the number of interfaces belonging to the port channel. </a:t>
            </a:r>
          </a:p>
          <a:p>
            <a:pPr marL="0" indent="0">
              <a:buNone/>
            </a:pPr>
            <a:r>
              <a:rPr lang="en-US" sz="1400" dirty="0"/>
              <a:t>&gt;# show interface port-channel 1</a:t>
            </a:r>
            <a:endParaRPr lang="en-US" sz="1400" b="1" dirty="0"/>
          </a:p>
          <a:p>
            <a:endParaRPr lang="en-US" sz="1400" b="1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145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Configure an interface for </a:t>
            </a:r>
            <a:r>
              <a:rPr lang="en-US" sz="2000" dirty="0" err="1"/>
              <a:t>lacp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88291"/>
            <a:ext cx="8286023" cy="4017818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r>
              <a:rPr lang="en-US" sz="1400" b="1" dirty="0"/>
              <a:t>LACP is configured by interface </a:t>
            </a:r>
          </a:p>
          <a:p>
            <a:r>
              <a:rPr lang="en-US" sz="1400" b="1" dirty="0"/>
              <a:t>Note: Minimum link (1) must be up for the port-channel</a:t>
            </a:r>
          </a:p>
          <a:p>
            <a:pPr marL="0" indent="0">
              <a:buNone/>
            </a:pPr>
            <a:r>
              <a:rPr lang="en-US" sz="1400" dirty="0"/>
              <a:t>&gt;(conf) interface range </a:t>
            </a:r>
            <a:r>
              <a:rPr lang="en-US" sz="1400" dirty="0" err="1"/>
              <a:t>fortyGigE</a:t>
            </a:r>
            <a:r>
              <a:rPr lang="en-US" sz="1400" dirty="0"/>
              <a:t> 0/0-8</a:t>
            </a:r>
          </a:p>
          <a:p>
            <a:pPr marL="0" indent="0">
              <a:buNone/>
            </a:pPr>
            <a:r>
              <a:rPr lang="en-US" sz="1400" dirty="0"/>
              <a:t>&gt;(conf-if-range-fo-0/0-8) no ip address </a:t>
            </a:r>
          </a:p>
          <a:p>
            <a:pPr marL="0" indent="0">
              <a:buNone/>
            </a:pPr>
            <a:r>
              <a:rPr lang="en-US" sz="1400" dirty="0"/>
              <a:t>&gt;(conf-if-range-fo-0/0-8) flowcontrol rx on tx off</a:t>
            </a:r>
          </a:p>
          <a:p>
            <a:pPr marL="0" indent="0">
              <a:buNone/>
            </a:pPr>
            <a:r>
              <a:rPr lang="en-US" sz="1400" dirty="0"/>
              <a:t>&gt;(conf-if-range-fo-0/0-8) mtu 9252</a:t>
            </a:r>
          </a:p>
          <a:p>
            <a:pPr marL="0" indent="0">
              <a:buNone/>
            </a:pPr>
            <a:r>
              <a:rPr lang="en-US" sz="1400" dirty="0"/>
              <a:t>&gt;(conf-if-range-fo-0/0-8) no shutdown </a:t>
            </a:r>
          </a:p>
          <a:p>
            <a:pPr marL="0" indent="0">
              <a:buNone/>
            </a:pPr>
            <a:r>
              <a:rPr lang="en-US" sz="1400" dirty="0"/>
              <a:t>&gt;(conf-if-range-fo-0/0-8) port-channel-protocol lacp</a:t>
            </a:r>
          </a:p>
          <a:p>
            <a:pPr marL="0" indent="0">
              <a:buNone/>
            </a:pPr>
            <a:r>
              <a:rPr lang="en-US" sz="1400" dirty="0"/>
              <a:t>&gt;(conf-if-range-fo-0/0-8) port-channel 1 mode active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/>
              <a:t>Check the </a:t>
            </a:r>
            <a:r>
              <a:rPr lang="en-US" sz="1400" b="1" dirty="0" err="1"/>
              <a:t>lacp</a:t>
            </a:r>
            <a:r>
              <a:rPr lang="en-US" sz="1400" b="1" dirty="0"/>
              <a:t> link status</a:t>
            </a:r>
          </a:p>
          <a:p>
            <a:pPr marL="0" indent="0">
              <a:buNone/>
            </a:pPr>
            <a:r>
              <a:rPr lang="en-US" sz="1400" dirty="0"/>
              <a:t>&gt;do show interfaces port-channel 1</a:t>
            </a:r>
          </a:p>
          <a:p>
            <a:pPr marL="0" indent="0">
              <a:buNone/>
            </a:pPr>
            <a:r>
              <a:rPr lang="en-US" sz="1400" dirty="0"/>
              <a:t>&gt;do show lacp 1  (This gives link and member status)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350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Configure a vlan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&gt;(conf) interface </a:t>
            </a:r>
            <a:r>
              <a:rPr lang="en-US" sz="1400" dirty="0" err="1"/>
              <a:t>vlan</a:t>
            </a:r>
            <a:r>
              <a:rPr lang="en-US" sz="1400" dirty="0"/>
              <a:t> 2</a:t>
            </a:r>
          </a:p>
          <a:p>
            <a:pPr marL="0" indent="0">
              <a:buNone/>
            </a:pPr>
            <a:r>
              <a:rPr lang="en-US" sz="1400" dirty="0"/>
              <a:t>&gt;(conf-if-vl-3) name Service</a:t>
            </a:r>
          </a:p>
          <a:p>
            <a:pPr marL="0" indent="0">
              <a:buNone/>
            </a:pPr>
            <a:r>
              <a:rPr lang="en-US" sz="1400" dirty="0"/>
              <a:t>&gt;(conf-if-vl-3) description </a:t>
            </a:r>
            <a:r>
              <a:rPr lang="en-US" sz="1400" dirty="0" err="1"/>
              <a:t>SE_Region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&gt;(conf-if-vl-3) no shutdown</a:t>
            </a:r>
          </a:p>
          <a:p>
            <a:pPr marL="0" indent="0">
              <a:buNone/>
            </a:pPr>
            <a:r>
              <a:rPr lang="en-US" sz="1400" dirty="0"/>
              <a:t>&gt;(conf-if-vl-3) no ip address</a:t>
            </a:r>
          </a:p>
          <a:p>
            <a:pPr marL="0" indent="0">
              <a:buNone/>
            </a:pPr>
            <a:r>
              <a:rPr lang="en-US" sz="1400" dirty="0"/>
              <a:t>&gt;(conf-if-vl-3) untagged </a:t>
            </a:r>
            <a:r>
              <a:rPr lang="en-US" sz="1400" dirty="0" err="1"/>
              <a:t>fortyGigE</a:t>
            </a:r>
            <a:r>
              <a:rPr lang="en-US" sz="1400" dirty="0"/>
              <a:t>  0/12-80  (Adds the interface range 0/12-80 to </a:t>
            </a:r>
            <a:r>
              <a:rPr lang="en-US" sz="1400" dirty="0" err="1"/>
              <a:t>vlan</a:t>
            </a:r>
            <a:r>
              <a:rPr lang="en-US" sz="1400" dirty="0"/>
              <a:t> 2)</a:t>
            </a:r>
          </a:p>
          <a:p>
            <a:pPr marL="0" indent="0">
              <a:buNone/>
            </a:pPr>
            <a:r>
              <a:rPr lang="en-US" sz="1400" dirty="0"/>
              <a:t>&gt;(conf-if-vl-3) untagged port-channel 1  (Adds port-channel 1 to </a:t>
            </a:r>
            <a:r>
              <a:rPr lang="en-US" sz="1400" dirty="0" err="1"/>
              <a:t>vlan</a:t>
            </a:r>
            <a:r>
              <a:rPr lang="en-US" sz="1400" dirty="0"/>
              <a:t> 2)</a:t>
            </a:r>
          </a:p>
          <a:p>
            <a:pPr marL="0" indent="0">
              <a:buNone/>
            </a:pPr>
            <a:r>
              <a:rPr lang="en-US" sz="1400" dirty="0"/>
              <a:t>&gt;(conf-if-vl-3) show config</a:t>
            </a:r>
          </a:p>
          <a:p>
            <a:pPr marL="0" indent="0">
              <a:buNone/>
            </a:pPr>
            <a:r>
              <a:rPr lang="en-US" sz="1400" dirty="0"/>
              <a:t>&gt;(conf-if-vl-3) do show vlan</a:t>
            </a:r>
          </a:p>
          <a:p>
            <a:r>
              <a:rPr lang="en-US" sz="1400" b="1" dirty="0"/>
              <a:t>You can define IP network range for the vlan (If you have multiple vlan’s you’ll want to define a subnet as with GEO Lattus configurations)</a:t>
            </a:r>
          </a:p>
          <a:p>
            <a:pPr marL="0" indent="0">
              <a:buNone/>
            </a:pPr>
            <a:r>
              <a:rPr lang="en-US" sz="1400" dirty="0"/>
              <a:t>&gt;(conf-if-vl-2) ip address 10.10.10.1/24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224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Configure a range of Interfaces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Lets configure additional ports using the interface range option and add them to </a:t>
            </a:r>
            <a:r>
              <a:rPr lang="en-US" sz="1400" b="1" dirty="0" err="1"/>
              <a:t>vlan</a:t>
            </a:r>
            <a:r>
              <a:rPr lang="en-US" sz="1400" b="1" dirty="0"/>
              <a:t> 2</a:t>
            </a:r>
          </a:p>
          <a:p>
            <a:pPr marL="0" indent="0">
              <a:buNone/>
            </a:pPr>
            <a:r>
              <a:rPr lang="en-US" sz="1400" dirty="0"/>
              <a:t>&gt;(conf) interface range </a:t>
            </a:r>
            <a:r>
              <a:rPr lang="en-US" sz="1400" dirty="0" err="1"/>
              <a:t>fortyGigE</a:t>
            </a:r>
            <a:r>
              <a:rPr lang="en-US" sz="1400" dirty="0"/>
              <a:t> 0/84-124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show config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switchport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no ip address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spanning-tree rstp edge-port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flowcontrol rx on tx off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mtu 9252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no shutdown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-if-range-</a:t>
            </a:r>
            <a:r>
              <a:rPr lang="en-US" sz="1400" dirty="0" err="1"/>
              <a:t>fo</a:t>
            </a:r>
            <a:r>
              <a:rPr lang="en-US" sz="1400" dirty="0"/>
              <a:t>- 0/84-124) show config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703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Changing a port assignment in a vlan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0"/>
            <a:ext cx="8286023" cy="3629545"/>
          </a:xfrm>
        </p:spPr>
        <p:txBody>
          <a:bodyPr/>
          <a:lstStyle/>
          <a:p>
            <a:r>
              <a:rPr lang="en-US" sz="1400" b="1" dirty="0"/>
              <a:t>The addition ports we just configured default to </a:t>
            </a:r>
            <a:r>
              <a:rPr lang="en-US" sz="1400" b="1" dirty="0" err="1"/>
              <a:t>vlan</a:t>
            </a:r>
            <a:r>
              <a:rPr lang="en-US" sz="1400" b="1" dirty="0"/>
              <a:t> 1</a:t>
            </a:r>
          </a:p>
          <a:p>
            <a:r>
              <a:rPr lang="en-US" sz="1400" b="1" dirty="0"/>
              <a:t>Assign the ports to </a:t>
            </a:r>
            <a:r>
              <a:rPr lang="en-US" sz="1400" b="1" dirty="0" err="1"/>
              <a:t>vlan</a:t>
            </a:r>
            <a:r>
              <a:rPr lang="en-US" sz="1400" b="1" dirty="0"/>
              <a:t> 2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&gt;(conf) interface </a:t>
            </a:r>
            <a:r>
              <a:rPr lang="en-US" sz="1400" dirty="0" err="1"/>
              <a:t>vlan</a:t>
            </a:r>
            <a:r>
              <a:rPr lang="en-US" sz="1400" dirty="0"/>
              <a:t> 2</a:t>
            </a:r>
          </a:p>
          <a:p>
            <a:pPr marL="0" indent="0">
              <a:buNone/>
            </a:pPr>
            <a:r>
              <a:rPr lang="en-US" sz="1400" dirty="0"/>
              <a:t>&gt;(conf-if-vl-2) untagged </a:t>
            </a:r>
            <a:r>
              <a:rPr lang="en-US" sz="1400" dirty="0" err="1"/>
              <a:t>fortyGigE</a:t>
            </a:r>
            <a:r>
              <a:rPr lang="en-US" sz="1400" dirty="0"/>
              <a:t> 0/84-124</a:t>
            </a:r>
          </a:p>
          <a:p>
            <a:pPr marL="0" indent="0">
              <a:buNone/>
            </a:pPr>
            <a:r>
              <a:rPr lang="en-US" sz="1400" dirty="0"/>
              <a:t>&gt;(conf-if-vl-2) do show </a:t>
            </a:r>
            <a:r>
              <a:rPr lang="en-US" sz="1400" dirty="0" err="1"/>
              <a:t>vlan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b="1" dirty="0"/>
              <a:t>To </a:t>
            </a:r>
            <a:r>
              <a:rPr lang="en-US" sz="1400" b="1" dirty="0" err="1"/>
              <a:t>unassign</a:t>
            </a:r>
            <a:r>
              <a:rPr lang="en-US" sz="1400" b="1" dirty="0"/>
              <a:t> a port from </a:t>
            </a:r>
            <a:r>
              <a:rPr lang="en-US" sz="1400" b="1" dirty="0" err="1"/>
              <a:t>vlan</a:t>
            </a:r>
            <a:r>
              <a:rPr lang="en-US" sz="1400" b="1" dirty="0"/>
              <a:t> 2</a:t>
            </a:r>
          </a:p>
          <a:p>
            <a:r>
              <a:rPr lang="en-US" sz="1400" b="1" dirty="0"/>
              <a:t>Note: If assigning multiple ports use the range option</a:t>
            </a:r>
          </a:p>
          <a:p>
            <a:pPr marL="0" indent="0">
              <a:buNone/>
            </a:pPr>
            <a:r>
              <a:rPr lang="en-US" sz="1400" dirty="0"/>
              <a:t>&gt;(conf) interface </a:t>
            </a:r>
            <a:r>
              <a:rPr lang="en-US" sz="1400" dirty="0" err="1"/>
              <a:t>vlan</a:t>
            </a:r>
            <a:r>
              <a:rPr lang="en-US" sz="1400" dirty="0"/>
              <a:t> 2</a:t>
            </a:r>
          </a:p>
          <a:p>
            <a:pPr marL="0" indent="0">
              <a:buNone/>
            </a:pPr>
            <a:r>
              <a:rPr lang="en-US" sz="1400" dirty="0"/>
              <a:t>&gt;(conf-if-vl-2) no untagged </a:t>
            </a:r>
            <a:r>
              <a:rPr lang="en-US" sz="1400" dirty="0" err="1"/>
              <a:t>fortyGigE</a:t>
            </a:r>
            <a:r>
              <a:rPr lang="en-US" sz="1400" dirty="0"/>
              <a:t> 0/12</a:t>
            </a:r>
          </a:p>
          <a:p>
            <a:pPr marL="0" indent="0">
              <a:buNone/>
            </a:pPr>
            <a:r>
              <a:rPr lang="en-US" sz="1400" dirty="0"/>
              <a:t>&gt;(conf-if-vl-2) do show </a:t>
            </a:r>
            <a:r>
              <a:rPr lang="en-US" sz="1400" dirty="0" err="1"/>
              <a:t>vlan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Note port 0/12 is now in the default </a:t>
            </a:r>
            <a:r>
              <a:rPr lang="en-US" sz="1400" b="1" dirty="0" err="1"/>
              <a:t>vlan</a:t>
            </a:r>
            <a:r>
              <a:rPr lang="en-US" sz="1400" b="1" dirty="0"/>
              <a:t> 1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993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Changing a port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I want to add port 0/12 that I previously configured in my interface range to my </a:t>
            </a:r>
            <a:r>
              <a:rPr lang="en-US" sz="1400" b="1" dirty="0" err="1"/>
              <a:t>lacp</a:t>
            </a:r>
            <a:r>
              <a:rPr lang="en-US" sz="1400" b="1" dirty="0"/>
              <a:t> port-channel 1</a:t>
            </a:r>
          </a:p>
          <a:p>
            <a:r>
              <a:rPr lang="en-US" sz="1400" b="1" dirty="0"/>
              <a:t>First I need to put port 0/12 back to its default settings.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/>
              <a:t>Configure port to default: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&gt;(conf) interface </a:t>
            </a:r>
            <a:r>
              <a:rPr lang="en-US" sz="1400" dirty="0" err="1"/>
              <a:t>fortyGigE</a:t>
            </a:r>
            <a:r>
              <a:rPr lang="en-US" sz="1400" dirty="0"/>
              <a:t> 0/12</a:t>
            </a:r>
          </a:p>
          <a:p>
            <a:pPr marL="0" indent="0">
              <a:buNone/>
            </a:pPr>
            <a:r>
              <a:rPr lang="en-US" sz="1400" dirty="0"/>
              <a:t>&gt;(conf-if-fo-0/12) show config</a:t>
            </a:r>
          </a:p>
          <a:p>
            <a:pPr marL="0" indent="0">
              <a:buNone/>
            </a:pPr>
            <a:r>
              <a:rPr lang="en-US" sz="1400" dirty="0"/>
              <a:t>&gt;(conf-if-fo-0/12) no mtu</a:t>
            </a:r>
          </a:p>
          <a:p>
            <a:pPr marL="0" indent="0">
              <a:buNone/>
            </a:pPr>
            <a:r>
              <a:rPr lang="en-US" sz="1400" dirty="0"/>
              <a:t>&gt;(conf-if-fo-0/12) no spanning-tree rstp edge-port</a:t>
            </a:r>
          </a:p>
          <a:p>
            <a:pPr marL="0" indent="0">
              <a:buNone/>
            </a:pPr>
            <a:r>
              <a:rPr lang="en-US" sz="1400" dirty="0"/>
              <a:t>&gt;(conf-if-fo-0/12) no flowcontrol rx on tx off</a:t>
            </a:r>
          </a:p>
          <a:p>
            <a:pPr marL="0" indent="0">
              <a:buNone/>
            </a:pPr>
            <a:r>
              <a:rPr lang="en-US" sz="1400" dirty="0"/>
              <a:t>&gt;(conf-if-fo-0/12) no switchport </a:t>
            </a:r>
          </a:p>
          <a:p>
            <a:pPr marL="0" indent="0">
              <a:buNone/>
            </a:pPr>
            <a:r>
              <a:rPr lang="en-US" sz="1400" dirty="0"/>
              <a:t>&gt;(conf-if-fo-0/12) shutdown</a:t>
            </a:r>
          </a:p>
          <a:p>
            <a:pPr marL="0" indent="0">
              <a:buNone/>
            </a:pPr>
            <a:r>
              <a:rPr lang="en-US" sz="1400" dirty="0"/>
              <a:t>&gt;(conf-if-fo-0/12) show config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226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97526"/>
            <a:ext cx="8286023" cy="4036291"/>
          </a:xfrm>
        </p:spPr>
        <p:txBody>
          <a:bodyPr/>
          <a:lstStyle/>
          <a:p>
            <a:r>
              <a:rPr lang="en-US" sz="1400" b="1" dirty="0"/>
              <a:t>Now that the port is in default mode I can add it to my lacp port-channel 1</a:t>
            </a:r>
          </a:p>
          <a:p>
            <a:r>
              <a:rPr lang="en-US" sz="1400" b="1" dirty="0"/>
              <a:t>Add 0/12 port to lacp port-channel 1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&gt;(conf) interface </a:t>
            </a:r>
            <a:r>
              <a:rPr lang="en-US" sz="1400" dirty="0" err="1"/>
              <a:t>fortyGigE</a:t>
            </a:r>
            <a:r>
              <a:rPr lang="en-US" sz="1400" dirty="0"/>
              <a:t> 0/12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 fo-0/12) no </a:t>
            </a:r>
            <a:r>
              <a:rPr lang="en-US" sz="1400" dirty="0" err="1"/>
              <a:t>ip</a:t>
            </a:r>
            <a:r>
              <a:rPr lang="en-US" sz="1400" dirty="0"/>
              <a:t> address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 fo-0/12) flowcontrol rx on tx off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 fo-0/12) mtu 9252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 fo-0/12) no shutdown 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 fo-0/12) port-channel-protocol lacp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-if- fo-0/12) port-channel 1 mode active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400" b="1" dirty="0"/>
              <a:t>Check the </a:t>
            </a:r>
            <a:r>
              <a:rPr lang="en-US" sz="1400" b="1" dirty="0" err="1"/>
              <a:t>lacp</a:t>
            </a:r>
            <a:r>
              <a:rPr lang="en-US" sz="1400" b="1" dirty="0"/>
              <a:t> link status</a:t>
            </a:r>
          </a:p>
          <a:p>
            <a:pPr marL="0" indent="0">
              <a:buNone/>
            </a:pPr>
            <a:r>
              <a:rPr lang="en-US" sz="1400" dirty="0"/>
              <a:t>&gt;do show interfaces port-channel 1 brief  (Port status only)</a:t>
            </a:r>
          </a:p>
          <a:p>
            <a:pPr marL="0" indent="0">
              <a:buNone/>
            </a:pPr>
            <a:r>
              <a:rPr lang="en-US" sz="1400" dirty="0"/>
              <a:t>&gt;do show </a:t>
            </a:r>
            <a:r>
              <a:rPr lang="en-US" sz="1400" dirty="0" err="1"/>
              <a:t>lacp</a:t>
            </a:r>
            <a:r>
              <a:rPr lang="en-US" sz="1400" dirty="0"/>
              <a:t> 1  (This gives link and member status)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848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Remove an interface from a port channel (</a:t>
            </a:r>
            <a:r>
              <a:rPr lang="en-US" sz="2000" dirty="0" err="1"/>
              <a:t>lacp</a:t>
            </a:r>
            <a:r>
              <a:rPr lang="en-US" sz="20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For a </a:t>
            </a:r>
            <a:r>
              <a:rPr lang="en-US" sz="1400" b="1" dirty="0" err="1"/>
              <a:t>lacp</a:t>
            </a:r>
            <a:r>
              <a:rPr lang="en-US" sz="1400" b="1" dirty="0"/>
              <a:t> port-channel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) interface </a:t>
            </a:r>
            <a:r>
              <a:rPr lang="en-US" sz="1400" dirty="0" err="1"/>
              <a:t>fortyGigE</a:t>
            </a:r>
            <a:r>
              <a:rPr lang="en-US" sz="1400" dirty="0"/>
              <a:t> 0/12</a:t>
            </a:r>
          </a:p>
          <a:p>
            <a:pPr marL="0" indent="0">
              <a:buNone/>
            </a:pPr>
            <a:r>
              <a:rPr lang="en-US" sz="1400" dirty="0"/>
              <a:t>&gt;(conf-if-fo-0/12) show config</a:t>
            </a:r>
          </a:p>
          <a:p>
            <a:pPr marL="0" indent="0">
              <a:buNone/>
            </a:pPr>
            <a:r>
              <a:rPr lang="en-US" sz="1400" dirty="0"/>
              <a:t>&gt;(conf-if-fo-0/12) no port-channel-protocol </a:t>
            </a:r>
            <a:r>
              <a:rPr lang="en-US" sz="1400" dirty="0" err="1"/>
              <a:t>lacp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&gt;do show interfaces port-channel</a:t>
            </a:r>
          </a:p>
          <a:p>
            <a:pPr marL="0" indent="0">
              <a:buNone/>
            </a:pPr>
            <a:r>
              <a:rPr lang="en-US" sz="1400" dirty="0"/>
              <a:t>&gt;do show </a:t>
            </a:r>
            <a:r>
              <a:rPr lang="en-US" sz="1400" dirty="0" err="1"/>
              <a:t>lacp</a:t>
            </a:r>
            <a:r>
              <a:rPr lang="en-US" sz="1400" dirty="0"/>
              <a:t> 1  (This gives link and member status)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009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Changing a port assignment in a vlan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Remove a port from an existing vlan: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&gt;(conf) interface </a:t>
            </a:r>
            <a:r>
              <a:rPr lang="en-US" sz="1400" dirty="0" err="1"/>
              <a:t>vlan</a:t>
            </a:r>
            <a:r>
              <a:rPr lang="en-US" sz="1400" dirty="0"/>
              <a:t> 2</a:t>
            </a:r>
          </a:p>
          <a:p>
            <a:pPr marL="0" indent="0">
              <a:buNone/>
            </a:pPr>
            <a:r>
              <a:rPr lang="en-US" sz="1400" dirty="0"/>
              <a:t>&gt;(conf-if-vl-2) no untagged </a:t>
            </a:r>
            <a:r>
              <a:rPr lang="en-US" sz="1400" dirty="0" err="1"/>
              <a:t>fortyGigE</a:t>
            </a:r>
            <a:r>
              <a:rPr lang="en-US" sz="1400" dirty="0"/>
              <a:t> 0/16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b="1" dirty="0"/>
              <a:t>Move port to another vlan: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) interface </a:t>
            </a:r>
            <a:r>
              <a:rPr lang="en-US" sz="1400" dirty="0" err="1"/>
              <a:t>vlan</a:t>
            </a:r>
            <a:r>
              <a:rPr lang="en-US" sz="1400" dirty="0"/>
              <a:t> 3</a:t>
            </a:r>
          </a:p>
          <a:p>
            <a:pPr marL="0" indent="0">
              <a:buNone/>
            </a:pPr>
            <a:r>
              <a:rPr lang="en-US" sz="1400" dirty="0"/>
              <a:t>&gt;(conf-if-vl-3) untagged </a:t>
            </a:r>
            <a:r>
              <a:rPr lang="en-US" sz="1400" dirty="0" err="1"/>
              <a:t>fortyGigE</a:t>
            </a:r>
            <a:r>
              <a:rPr lang="en-US" sz="1400" dirty="0"/>
              <a:t> 0/16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971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Quantum’s </a:t>
            </a:r>
            <a:r>
              <a:rPr lang="en-US" sz="2000" dirty="0" err="1"/>
              <a:t>Lattus</a:t>
            </a:r>
            <a:r>
              <a:rPr lang="en-US" sz="2000" dirty="0"/>
              <a:t> Object Store uses Dell Force10 network switches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 Lattus installation guide provides Dell switch configurations based on rack and system switches used by </a:t>
            </a:r>
            <a:r>
              <a:rPr lang="en-US" sz="1800" dirty="0" err="1"/>
              <a:t>Lattus</a:t>
            </a:r>
            <a:r>
              <a:rPr lang="en-US" sz="1800" dirty="0"/>
              <a:t>. The basic “standard” configurations are generally defined but does not cover all configuration possibilities. This workshop references Dell FTOS commands and FTOS-SI emulator to teach you how to configure Dell’s Force10 Network switches.</a:t>
            </a:r>
          </a:p>
          <a:p>
            <a:r>
              <a:rPr lang="en-US" sz="1800" dirty="0"/>
              <a:t>This workshop does not replace the </a:t>
            </a:r>
            <a:r>
              <a:rPr lang="en-US" sz="1800" dirty="0" err="1"/>
              <a:t>Lattus</a:t>
            </a:r>
            <a:r>
              <a:rPr lang="en-US" sz="1800" dirty="0"/>
              <a:t> installation Guide. </a:t>
            </a:r>
          </a:p>
          <a:p>
            <a:r>
              <a:rPr lang="en-US" sz="1800" dirty="0"/>
              <a:t>Use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Saving switch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Save your switch configuration changes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&gt;copy running-config startup-config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b="1" dirty="0"/>
              <a:t>Save your switch configuration to a USB drive.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Insert the USB drive: verify the USB drive is compatible and recognized by the Dell switch.</a:t>
            </a:r>
          </a:p>
          <a:p>
            <a:pPr marL="0" indent="0">
              <a:buNone/>
            </a:pPr>
            <a:r>
              <a:rPr lang="en-US" sz="1400" dirty="0"/>
              <a:t>&gt;show file-systems</a:t>
            </a:r>
          </a:p>
          <a:p>
            <a:pPr marL="0" indent="0">
              <a:buNone/>
            </a:pPr>
            <a:r>
              <a:rPr lang="en-US" sz="1400" dirty="0"/>
              <a:t>Note the fields: Feature=FAT32 Type=USBFLASH and Prefixes=</a:t>
            </a:r>
            <a:r>
              <a:rPr lang="en-US" sz="1400" dirty="0" err="1"/>
              <a:t>usbflash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en-US" sz="1400" dirty="0"/>
              <a:t>If the Feature is unknown you’ll need to format the USB drive.</a:t>
            </a:r>
          </a:p>
          <a:p>
            <a:pPr marL="0" indent="0">
              <a:buNone/>
            </a:pPr>
            <a:r>
              <a:rPr lang="en-US" sz="1400" dirty="0"/>
              <a:t>&gt;format </a:t>
            </a:r>
            <a:r>
              <a:rPr lang="en-US" sz="1400" dirty="0" err="1"/>
              <a:t>usbflash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en-US" sz="1400" dirty="0"/>
              <a:t>To save the startup-config from the switch to the USB.</a:t>
            </a:r>
          </a:p>
          <a:p>
            <a:pPr marL="0" indent="0">
              <a:buNone/>
            </a:pPr>
            <a:r>
              <a:rPr lang="en-US" sz="1400" dirty="0"/>
              <a:t>&gt;copy flash://startup-config usbflash</a:t>
            </a:r>
            <a:r>
              <a:rPr lang="en-US" sz="1400"/>
              <a:t>://startup-config_sw1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771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Subnet Mask Cheat Sheet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064748"/>
            <a:ext cx="8286023" cy="4078752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6470"/>
              </p:ext>
            </p:extLst>
          </p:nvPr>
        </p:nvGraphicFramePr>
        <p:xfrm>
          <a:off x="1623285" y="1064748"/>
          <a:ext cx="5840280" cy="351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056">
                  <a:extLst>
                    <a:ext uri="{9D8B030D-6E8A-4147-A177-3AD203B41FA5}">
                      <a16:colId xmlns:a16="http://schemas.microsoft.com/office/drawing/2014/main" val="2758063617"/>
                    </a:ext>
                  </a:extLst>
                </a:gridCol>
                <a:gridCol w="1168056">
                  <a:extLst>
                    <a:ext uri="{9D8B030D-6E8A-4147-A177-3AD203B41FA5}">
                      <a16:colId xmlns:a16="http://schemas.microsoft.com/office/drawing/2014/main" val="1135743394"/>
                    </a:ext>
                  </a:extLst>
                </a:gridCol>
                <a:gridCol w="1168056">
                  <a:extLst>
                    <a:ext uri="{9D8B030D-6E8A-4147-A177-3AD203B41FA5}">
                      <a16:colId xmlns:a16="http://schemas.microsoft.com/office/drawing/2014/main" val="2762120476"/>
                    </a:ext>
                  </a:extLst>
                </a:gridCol>
                <a:gridCol w="1168056">
                  <a:extLst>
                    <a:ext uri="{9D8B030D-6E8A-4147-A177-3AD203B41FA5}">
                      <a16:colId xmlns:a16="http://schemas.microsoft.com/office/drawing/2014/main" val="2135990357"/>
                    </a:ext>
                  </a:extLst>
                </a:gridCol>
                <a:gridCol w="1168056">
                  <a:extLst>
                    <a:ext uri="{9D8B030D-6E8A-4147-A177-3AD203B41FA5}">
                      <a16:colId xmlns:a16="http://schemas.microsoft.com/office/drawing/2014/main" val="2452685264"/>
                    </a:ext>
                  </a:extLst>
                </a:gridCol>
              </a:tblGrid>
              <a:tr h="212130"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Addresses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Hosts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Netmask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Amount of a Class 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1264838540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255.255.255.252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1/64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1707898763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255.255.255.248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1/32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2894889703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255.255.255.240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1/16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910101920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255.255.255.224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1/8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2204252058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64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255.255.255.192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1/4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1049803200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128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255.255.255.128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1/2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3925791389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255.255.255.0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2434070868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512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510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255.255.254.0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2151210552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1024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1022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255.255.252.0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377292098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2048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2046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255.255.248.0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2742018327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4096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4094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255.255.240.0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1524528964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8192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8190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255.255.224.0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1509246019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16384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16382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255.255.192.0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1839045860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32768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32766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255.255.128.0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128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54399269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/16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65536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65534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255.255.0.0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256</a:t>
                      </a:r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65" marR="33565" marT="33565" marB="33565" anchor="ctr"/>
                </a:tc>
                <a:extLst>
                  <a:ext uri="{0D108BD9-81ED-4DB2-BD59-A6C34878D82A}">
                    <a16:rowId xmlns:a16="http://schemas.microsoft.com/office/drawing/2014/main" val="64221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58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Downloading and installing the Dell Networking OS Emulator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 Dell FTOS Emulator and Users Guide is available at:</a:t>
            </a:r>
          </a:p>
          <a:p>
            <a:r>
              <a:rPr lang="en-US" sz="1800" u="sng" dirty="0">
                <a:hlinkClick r:id="rId2"/>
              </a:rPr>
              <a:t>http://www.cocheno.com/2015/08/dell-ftos-emulator/</a:t>
            </a:r>
            <a:endParaRPr lang="en-US" sz="1800" dirty="0"/>
          </a:p>
          <a:p>
            <a:r>
              <a:rPr lang="en-US" sz="1800" dirty="0"/>
              <a:t>The Users Guide uses Oracle VM Virtual Box:</a:t>
            </a:r>
          </a:p>
          <a:p>
            <a:r>
              <a:rPr lang="en-US" sz="1800" dirty="0">
                <a:hlinkClick r:id="rId3"/>
              </a:rPr>
              <a:t>https://www.virtualbox.org/</a:t>
            </a:r>
            <a:endParaRPr lang="en-US" sz="1800" dirty="0"/>
          </a:p>
          <a:p>
            <a:r>
              <a:rPr lang="en-US" sz="1800" dirty="0"/>
              <a:t>Note: VMware works as well but is not covered in the Users Guide.</a:t>
            </a:r>
          </a:p>
          <a:p>
            <a:r>
              <a:rPr lang="en-US" sz="1800" dirty="0"/>
              <a:t>User Guide for Dell Networking OS Emulator is included in the presentation zip file.</a:t>
            </a:r>
          </a:p>
          <a:p>
            <a:r>
              <a:rPr lang="en-US" sz="1800" dirty="0"/>
              <a:t>FTOS Configuration Guide is included in the presentation zip file. This guide is a good resource providing definitions and standards for each command.</a:t>
            </a:r>
          </a:p>
        </p:txBody>
      </p:sp>
    </p:spTree>
    <p:extLst>
      <p:ext uri="{BB962C8B-B14F-4D97-AF65-F5344CB8AC3E}">
        <p14:creationId xmlns:p14="http://schemas.microsoft.com/office/powerpoint/2010/main" val="171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General Switch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All ports must resided in a vlan, the default vlan 1 cannot be removed.</a:t>
            </a:r>
          </a:p>
          <a:p>
            <a:r>
              <a:rPr lang="en-US" sz="1800" dirty="0"/>
              <a:t>Ports within the default vlan can remain disabled = shutdown.</a:t>
            </a:r>
          </a:p>
          <a:p>
            <a:r>
              <a:rPr lang="en-US" sz="1800" dirty="0"/>
              <a:t>Manage ports by (untagged) or (no untagged) within the vlan by interface.</a:t>
            </a:r>
          </a:p>
          <a:p>
            <a:r>
              <a:rPr lang="en-US" sz="1800" dirty="0"/>
              <a:t>Add a ? to the end of the command to see the next available commands.</a:t>
            </a:r>
          </a:p>
          <a:p>
            <a:r>
              <a:rPr lang="en-US" sz="1800" dirty="0"/>
              <a:t>Use “no” preceding the command to do the opposite.</a:t>
            </a:r>
          </a:p>
          <a:p>
            <a:r>
              <a:rPr lang="en-US" sz="1800" dirty="0"/>
              <a:t>&gt;wr to save</a:t>
            </a:r>
          </a:p>
          <a:p>
            <a:r>
              <a:rPr lang="en-US" sz="1800" dirty="0"/>
              <a:t>&gt;copy running-config startup-config</a:t>
            </a:r>
          </a:p>
          <a:p>
            <a:r>
              <a:rPr lang="en-US" sz="1800" dirty="0"/>
              <a:t>&gt;show logging</a:t>
            </a:r>
          </a:p>
        </p:txBody>
      </p:sp>
    </p:spTree>
    <p:extLst>
      <p:ext uri="{BB962C8B-B14F-4D97-AF65-F5344CB8AC3E}">
        <p14:creationId xmlns:p14="http://schemas.microsoft.com/office/powerpoint/2010/main" val="418284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General Switch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To manage the switch “privileged” mode, type (enable) and enter the password if set. Quantum’s default is password.</a:t>
            </a:r>
          </a:p>
          <a:p>
            <a:r>
              <a:rPr lang="en-US" sz="1800" dirty="0"/>
              <a:t>Most commands require configuration mode (</a:t>
            </a:r>
            <a:r>
              <a:rPr lang="en-US" sz="1800" dirty="0" err="1"/>
              <a:t>conf</a:t>
            </a:r>
            <a:r>
              <a:rPr lang="en-US" sz="1800" dirty="0"/>
              <a:t>) to execute. Type (</a:t>
            </a:r>
            <a:r>
              <a:rPr lang="en-US" sz="1800" dirty="0" err="1"/>
              <a:t>conf</a:t>
            </a:r>
            <a:r>
              <a:rPr lang="en-US" sz="1800" dirty="0"/>
              <a:t>)</a:t>
            </a:r>
          </a:p>
          <a:p>
            <a:r>
              <a:rPr lang="en-US" sz="1800" dirty="0"/>
              <a:t>The show commands are ran at root level. When in </a:t>
            </a:r>
            <a:r>
              <a:rPr lang="en-US" sz="1800" dirty="0" err="1"/>
              <a:t>conf</a:t>
            </a:r>
            <a:r>
              <a:rPr lang="en-US" sz="1800" dirty="0"/>
              <a:t> mode you can run show commands by adding (do) to the beginning of the command. &gt;(</a:t>
            </a:r>
            <a:r>
              <a:rPr lang="en-US" sz="1800" dirty="0" err="1"/>
              <a:t>conf</a:t>
            </a:r>
            <a:r>
              <a:rPr lang="en-US" sz="1800" dirty="0"/>
              <a:t>) do show run</a:t>
            </a:r>
          </a:p>
          <a:p>
            <a:r>
              <a:rPr lang="en-US" sz="1800" dirty="0"/>
              <a:t>Use the show run command to see the switch configuration and port types.</a:t>
            </a:r>
          </a:p>
          <a:p>
            <a:r>
              <a:rPr lang="en-US" sz="1800" dirty="0"/>
              <a:t>Type exit to return from the current configuration mode.</a:t>
            </a:r>
          </a:p>
          <a:p>
            <a:r>
              <a:rPr lang="en-US" sz="1800" dirty="0"/>
              <a:t>Initial configuration is thru the console serial port R45 to RS-232. Some switches have USB access as well, the ports behave the same.</a:t>
            </a:r>
          </a:p>
        </p:txBody>
      </p:sp>
    </p:spTree>
    <p:extLst>
      <p:ext uri="{BB962C8B-B14F-4D97-AF65-F5344CB8AC3E}">
        <p14:creationId xmlns:p14="http://schemas.microsoft.com/office/powerpoint/2010/main" val="224767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Initial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Set clock&gt;time and date: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&gt;clock set 14:45:00 30 June 2017</a:t>
            </a:r>
          </a:p>
          <a:p>
            <a:pPr marL="0" indent="0">
              <a:buNone/>
            </a:pPr>
            <a:r>
              <a:rPr lang="en-US" sz="1400" dirty="0"/>
              <a:t>&gt;clock timezone Central -6  (Note: This command is not supported with the Emulator)</a:t>
            </a:r>
          </a:p>
          <a:p>
            <a:pPr marL="0" indent="0">
              <a:buNone/>
            </a:pPr>
            <a:r>
              <a:rPr lang="en-US" sz="1400" dirty="0"/>
              <a:t>&gt;show clock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b="1" dirty="0"/>
              <a:t>Set hostname: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&gt;(conf) hostname Force10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b="1" dirty="0"/>
              <a:t>Set Password/Privilege: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&gt;(conf) username admin privilege 15 password 0 password</a:t>
            </a:r>
          </a:p>
          <a:p>
            <a:pPr marL="0" indent="0">
              <a:buNone/>
            </a:pPr>
            <a:r>
              <a:rPr lang="en-US" sz="1400" dirty="0"/>
              <a:t>&gt;(conf) enable password level 15 0 password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87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Initial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Set SSH/Telnet: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) </a:t>
            </a:r>
            <a:r>
              <a:rPr lang="en-US" sz="1400" dirty="0" err="1"/>
              <a:t>ip</a:t>
            </a:r>
            <a:r>
              <a:rPr lang="en-US" sz="1400" dirty="0"/>
              <a:t> </a:t>
            </a:r>
            <a:r>
              <a:rPr lang="en-US" sz="1400" dirty="0" err="1"/>
              <a:t>ssh</a:t>
            </a:r>
            <a:r>
              <a:rPr lang="en-US" sz="1400" dirty="0"/>
              <a:t> server enable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) </a:t>
            </a:r>
            <a:r>
              <a:rPr lang="en-US" sz="1400" dirty="0" err="1"/>
              <a:t>ip</a:t>
            </a:r>
            <a:r>
              <a:rPr lang="en-US" sz="1400" dirty="0"/>
              <a:t> </a:t>
            </a:r>
            <a:r>
              <a:rPr lang="en-US" sz="1400" dirty="0" err="1"/>
              <a:t>ssh</a:t>
            </a:r>
            <a:r>
              <a:rPr lang="en-US" sz="1400" dirty="0"/>
              <a:t> </a:t>
            </a:r>
            <a:r>
              <a:rPr lang="en-US" sz="1400" dirty="0" err="1"/>
              <a:t>rsa</a:t>
            </a:r>
            <a:r>
              <a:rPr lang="en-US" sz="1400" dirty="0"/>
              <a:t>-authentication enable</a:t>
            </a:r>
          </a:p>
          <a:p>
            <a:pPr marL="0" indent="0">
              <a:buNone/>
            </a:pPr>
            <a:r>
              <a:rPr lang="en-US" sz="1400" dirty="0"/>
              <a:t>&gt;(</a:t>
            </a:r>
            <a:r>
              <a:rPr lang="en-US" sz="1400" dirty="0" err="1"/>
              <a:t>conf</a:t>
            </a:r>
            <a:r>
              <a:rPr lang="en-US" sz="1400" dirty="0"/>
              <a:t>) </a:t>
            </a:r>
            <a:r>
              <a:rPr lang="en-US" sz="1400" dirty="0" err="1"/>
              <a:t>ip</a:t>
            </a:r>
            <a:r>
              <a:rPr lang="en-US" sz="1400" dirty="0"/>
              <a:t> </a:t>
            </a:r>
            <a:r>
              <a:rPr lang="en-US" sz="1400" dirty="0" err="1"/>
              <a:t>ssh</a:t>
            </a:r>
            <a:r>
              <a:rPr lang="en-US" sz="1400" dirty="0"/>
              <a:t> server version 2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/>
              <a:t>Set </a:t>
            </a:r>
            <a:r>
              <a:rPr lang="en-US" sz="1400" b="1" dirty="0" err="1"/>
              <a:t>lldp</a:t>
            </a:r>
            <a:r>
              <a:rPr lang="en-US" sz="1400" b="1" dirty="0"/>
              <a:t>:</a:t>
            </a:r>
          </a:p>
          <a:p>
            <a:r>
              <a:rPr lang="en-US" sz="1400" dirty="0"/>
              <a:t>&gt;(conf)#protocol lldp</a:t>
            </a:r>
          </a:p>
          <a:p>
            <a:r>
              <a:rPr lang="en-US" sz="1400" dirty="0"/>
              <a:t>&gt;(conf-lldp)#advertise management-tlv system-capabilities</a:t>
            </a:r>
          </a:p>
          <a:p>
            <a:r>
              <a:rPr lang="en-US" sz="1400" dirty="0"/>
              <a:t>&gt;(conf-lldp)#no disable</a:t>
            </a:r>
          </a:p>
          <a:p>
            <a:r>
              <a:rPr lang="en-US" sz="1400" dirty="0"/>
              <a:t>&gt;(conf-lldp)#exit</a:t>
            </a:r>
          </a:p>
        </p:txBody>
      </p:sp>
    </p:spTree>
    <p:extLst>
      <p:ext uri="{BB962C8B-B14F-4D97-AF65-F5344CB8AC3E}">
        <p14:creationId xmlns:p14="http://schemas.microsoft.com/office/powerpoint/2010/main" val="21491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Initial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Configure a management port: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&gt;show interface management 0/0</a:t>
            </a:r>
          </a:p>
          <a:p>
            <a:pPr marL="0" indent="0">
              <a:buNone/>
            </a:pPr>
            <a:r>
              <a:rPr lang="en-US" sz="1400" dirty="0"/>
              <a:t>&gt;(conf) interface managementethernet 0/0</a:t>
            </a:r>
          </a:p>
          <a:p>
            <a:pPr marL="0" indent="0">
              <a:buNone/>
            </a:pPr>
            <a:r>
              <a:rPr lang="en-US" sz="1400" dirty="0"/>
              <a:t>&gt;ip address 192.168.1.2/24</a:t>
            </a:r>
          </a:p>
          <a:p>
            <a:pPr marL="0" indent="0">
              <a:buNone/>
            </a:pPr>
            <a:r>
              <a:rPr lang="en-US" sz="1400" dirty="0"/>
              <a:t>&gt;no shutdown</a:t>
            </a:r>
          </a:p>
          <a:p>
            <a:pPr marL="0" indent="0">
              <a:buNone/>
            </a:pPr>
            <a:r>
              <a:rPr lang="en-US" sz="1400" dirty="0"/>
              <a:t>&gt;exit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b="1" dirty="0"/>
              <a:t>Review the configuration: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&gt;# show run</a:t>
            </a:r>
          </a:p>
          <a:p>
            <a:pPr marL="0" indent="0">
              <a:buNone/>
            </a:pPr>
            <a:r>
              <a:rPr lang="en-US" sz="1400" dirty="0"/>
              <a:t>&gt;(conf) do show run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350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Configure an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To configure an interface use the interface command specifying which interface port number: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&gt;(conf) interface </a:t>
            </a:r>
            <a:r>
              <a:rPr lang="en-US" sz="1400" dirty="0" err="1"/>
              <a:t>fortyGigE</a:t>
            </a:r>
            <a:r>
              <a:rPr lang="en-US" sz="1400" dirty="0"/>
              <a:t> 0/12</a:t>
            </a:r>
          </a:p>
          <a:p>
            <a:pPr marL="0" indent="0">
              <a:buNone/>
            </a:pPr>
            <a:r>
              <a:rPr lang="en-US" sz="1400" dirty="0"/>
              <a:t>&gt;(conf-if-fo-0/12) show config</a:t>
            </a:r>
          </a:p>
          <a:p>
            <a:r>
              <a:rPr lang="en-US" sz="1400" b="1" dirty="0"/>
              <a:t>For a Lattus rack switch we would configure the 1G ports with the following options:</a:t>
            </a:r>
          </a:p>
          <a:p>
            <a:pPr marL="0" indent="0">
              <a:buNone/>
            </a:pPr>
            <a:r>
              <a:rPr lang="en-US" sz="1400" dirty="0"/>
              <a:t>&gt;(conf-if-fo-0/12) switchport   (Places the ports in layer 2 mode)</a:t>
            </a:r>
          </a:p>
          <a:p>
            <a:pPr marL="0" indent="0">
              <a:buNone/>
            </a:pPr>
            <a:r>
              <a:rPr lang="en-US" sz="1400" dirty="0"/>
              <a:t>&gt;(conf-if-fo-0/12) no ip address  (No ip assigned)</a:t>
            </a:r>
          </a:p>
          <a:p>
            <a:pPr marL="0" indent="0">
              <a:buNone/>
            </a:pPr>
            <a:r>
              <a:rPr lang="en-US" sz="1400" dirty="0"/>
              <a:t>&gt;(conf-if-fo-0/12) spanning-tree rstp edge-port   (Edge devices only)</a:t>
            </a:r>
          </a:p>
          <a:p>
            <a:pPr marL="0" indent="0">
              <a:buNone/>
            </a:pPr>
            <a:r>
              <a:rPr lang="en-US" sz="1400" dirty="0"/>
              <a:t>&gt;(conf-if-fo-0/12) flowcontrol rx on tx off</a:t>
            </a:r>
          </a:p>
          <a:p>
            <a:pPr marL="0" indent="0">
              <a:buNone/>
            </a:pPr>
            <a:r>
              <a:rPr lang="en-US" sz="1400" dirty="0"/>
              <a:t>&gt;(conf-if-fo-0/12) mtu 9252  (packet size)</a:t>
            </a:r>
          </a:p>
          <a:p>
            <a:pPr marL="0" indent="0">
              <a:buNone/>
            </a:pPr>
            <a:r>
              <a:rPr lang="en-US" sz="1400" dirty="0"/>
              <a:t>&gt;(conf-if-fo-0/12) no shutdown  (Enables the port)</a:t>
            </a:r>
          </a:p>
          <a:p>
            <a:pPr marL="0" indent="0">
              <a:buNone/>
            </a:pPr>
            <a:r>
              <a:rPr lang="en-US" sz="1400" dirty="0"/>
              <a:t>&gt;(conf-if-fo-0/12) show config</a:t>
            </a:r>
          </a:p>
          <a:p>
            <a:pPr marL="0" indent="0">
              <a:buNone/>
            </a:pPr>
            <a:r>
              <a:rPr lang="en-US" sz="1400" dirty="0"/>
              <a:t>&gt;exit   (after enabling features for the port interface)</a:t>
            </a:r>
          </a:p>
        </p:txBody>
      </p:sp>
    </p:spTree>
    <p:extLst>
      <p:ext uri="{BB962C8B-B14F-4D97-AF65-F5344CB8AC3E}">
        <p14:creationId xmlns:p14="http://schemas.microsoft.com/office/powerpoint/2010/main" val="3047769143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 (2)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Complete 2017 Quantum Corporate PowerPoint Template [P00582A]</Template>
  <TotalTime>1964</TotalTime>
  <Words>1518</Words>
  <Application>Microsoft Office PowerPoint</Application>
  <PresentationFormat>On-screen Show (16:9)</PresentationFormat>
  <Paragraphs>288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Wingdings</vt:lpstr>
      <vt:lpstr>Complete 2016 Quantum Corporate PowerPoint Template [P00582A] (2)</vt:lpstr>
      <vt:lpstr>PowerPoint Presentation</vt:lpstr>
      <vt:lpstr>Quantum’s Lattus Object Store uses Dell Force10 network switches</vt:lpstr>
      <vt:lpstr>Downloading and installing the Dell Networking OS Emulator</vt:lpstr>
      <vt:lpstr>General Switch Information</vt:lpstr>
      <vt:lpstr>General Switch Information</vt:lpstr>
      <vt:lpstr>Initial Configuration</vt:lpstr>
      <vt:lpstr>Initial Configuration</vt:lpstr>
      <vt:lpstr>Initial Configuration</vt:lpstr>
      <vt:lpstr>Configure an Interface</vt:lpstr>
      <vt:lpstr>Configure a range of Interfaces</vt:lpstr>
      <vt:lpstr>Configure a port channel (lacp)</vt:lpstr>
      <vt:lpstr>Configure an interface for lacp</vt:lpstr>
      <vt:lpstr>Configure a vlan</vt:lpstr>
      <vt:lpstr>Configure a range of Interfaces</vt:lpstr>
      <vt:lpstr>Changing a port assignment in a vlan</vt:lpstr>
      <vt:lpstr>Changing a port interface</vt:lpstr>
      <vt:lpstr>Continue </vt:lpstr>
      <vt:lpstr>Remove an interface from a port channel (lacp)</vt:lpstr>
      <vt:lpstr>Changing a port assignment in a vlan</vt:lpstr>
      <vt:lpstr>Saving switch configuration</vt:lpstr>
      <vt:lpstr>Subnet Mask Cheat Sheet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Jeff Trongaard</dc:creator>
  <cp:keywords>Template Mater 2015</cp:keywords>
  <cp:lastModifiedBy>Jeff Trongaard</cp:lastModifiedBy>
  <cp:revision>63</cp:revision>
  <cp:lastPrinted>2015-05-05T15:24:22Z</cp:lastPrinted>
  <dcterms:created xsi:type="dcterms:W3CDTF">2017-08-02T15:58:47Z</dcterms:created>
  <dcterms:modified xsi:type="dcterms:W3CDTF">2017-08-25T16:54:35Z</dcterms:modified>
</cp:coreProperties>
</file>