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7" r:id="rId2"/>
    <p:sldId id="337" r:id="rId3"/>
    <p:sldId id="415" r:id="rId4"/>
    <p:sldId id="696" r:id="rId5"/>
    <p:sldId id="697" r:id="rId6"/>
    <p:sldId id="708" r:id="rId7"/>
    <p:sldId id="699" r:id="rId8"/>
    <p:sldId id="700" r:id="rId9"/>
    <p:sldId id="701" r:id="rId10"/>
    <p:sldId id="702" r:id="rId11"/>
    <p:sldId id="778" r:id="rId12"/>
    <p:sldId id="745" r:id="rId13"/>
    <p:sldId id="746" r:id="rId14"/>
    <p:sldId id="747" r:id="rId15"/>
    <p:sldId id="748" r:id="rId16"/>
    <p:sldId id="749" r:id="rId17"/>
    <p:sldId id="750" r:id="rId18"/>
    <p:sldId id="751" r:id="rId19"/>
    <p:sldId id="752" r:id="rId20"/>
    <p:sldId id="753" r:id="rId21"/>
    <p:sldId id="754" r:id="rId22"/>
    <p:sldId id="755" r:id="rId23"/>
    <p:sldId id="756" r:id="rId24"/>
    <p:sldId id="757" r:id="rId25"/>
    <p:sldId id="758" r:id="rId26"/>
    <p:sldId id="759" r:id="rId27"/>
    <p:sldId id="760" r:id="rId28"/>
    <p:sldId id="761" r:id="rId29"/>
    <p:sldId id="762" r:id="rId30"/>
    <p:sldId id="763" r:id="rId31"/>
    <p:sldId id="764" r:id="rId32"/>
    <p:sldId id="765" r:id="rId33"/>
    <p:sldId id="766" r:id="rId34"/>
    <p:sldId id="780" r:id="rId35"/>
    <p:sldId id="779" r:id="rId36"/>
    <p:sldId id="767" r:id="rId37"/>
    <p:sldId id="782" r:id="rId38"/>
    <p:sldId id="768" r:id="rId39"/>
    <p:sldId id="769" r:id="rId40"/>
    <p:sldId id="770" r:id="rId41"/>
    <p:sldId id="771" r:id="rId42"/>
    <p:sldId id="773" r:id="rId43"/>
    <p:sldId id="774" r:id="rId44"/>
    <p:sldId id="775" r:id="rId45"/>
    <p:sldId id="776" r:id="rId46"/>
    <p:sldId id="777" r:id="rId47"/>
    <p:sldId id="709" r:id="rId48"/>
    <p:sldId id="710" r:id="rId49"/>
    <p:sldId id="711" r:id="rId50"/>
    <p:sldId id="712" r:id="rId51"/>
    <p:sldId id="713" r:id="rId52"/>
    <p:sldId id="714" r:id="rId53"/>
    <p:sldId id="715" r:id="rId54"/>
    <p:sldId id="716" r:id="rId55"/>
    <p:sldId id="717" r:id="rId56"/>
    <p:sldId id="690" r:id="rId57"/>
    <p:sldId id="691" r:id="rId58"/>
    <p:sldId id="692" r:id="rId59"/>
    <p:sldId id="693" r:id="rId60"/>
    <p:sldId id="694" r:id="rId61"/>
    <p:sldId id="781" r:id="rId62"/>
    <p:sldId id="497" r:id="rId63"/>
    <p:sldId id="635" r:id="rId64"/>
    <p:sldId id="279" r:id="rId6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Weakley" initials="B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6666"/>
    <a:srgbClr val="CC9900"/>
    <a:srgbClr val="0076BB"/>
    <a:srgbClr val="BED99B"/>
    <a:srgbClr val="7DD8F4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8164" autoAdjust="0"/>
  </p:normalViewPr>
  <p:slideViewPr>
    <p:cSldViewPr snapToGrid="0" showGuides="1">
      <p:cViewPr varScale="1">
        <p:scale>
          <a:sx n="131" d="100"/>
          <a:sy n="131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4DEB2D6-0AA5-429B-9259-24A759C394AD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08A5A4B-79B7-4B34-90C5-46FE57E8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880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AA99EFDC-4056-4895-9786-E7C6808CC61A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3B229296-326E-43DF-9CD5-E2CF52FB7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0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9296-326E-43DF-9CD5-E2CF52FB7B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Quantum Corporation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3793C9-F4F4-4CB5-ABF4-855A4AA14E6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42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Quantum Corporation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3793C9-F4F4-4CB5-ABF4-855A4AA14E6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236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CDD3-FBA1-4EB2-88FB-421CADA7289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269975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640363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  <p:sldLayoutId id="2147483677" r:id="rId16"/>
    <p:sldLayoutId id="2147483679" r:id="rId17"/>
  </p:sldLayoutIdLst>
  <p:transition spd="med">
    <p:push dir="u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kb.vmware.com/selfservice/microsites/search.do?language=en_US&amp;cmd=displayKC&amp;externalId=1004424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osaic.quantum.com/" TargetMode="External"/><Relationship Id="rId2" Type="http://schemas.openxmlformats.org/officeDocument/2006/relationships/hyperlink" Target="https://quantum.subscribenet.com/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um.subscribenet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quantum.com/DXiV-SeriesDocs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Big Moss Creek Program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TOI for Global Service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July 25,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DXi V4000  </a:t>
            </a:r>
            <a:endParaRPr lang="en-US" sz="28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and Certification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1625" y="972878"/>
            <a:ext cx="8228600" cy="5427921"/>
          </a:xfrm>
        </p:spPr>
        <p:txBody>
          <a:bodyPr/>
          <a:lstStyle/>
          <a:p>
            <a:r>
              <a:rPr lang="en-US" sz="2000" dirty="0" smtClean="0"/>
              <a:t>ISV Backup Application that were test are included below</a:t>
            </a:r>
          </a:p>
          <a:p>
            <a:pPr lvl="1"/>
            <a:r>
              <a:rPr lang="en-US" sz="1400" dirty="0" smtClean="0"/>
              <a:t>Backup Exec 2012R2</a:t>
            </a:r>
          </a:p>
          <a:p>
            <a:pPr lvl="1"/>
            <a:r>
              <a:rPr lang="en-US" sz="1400" dirty="0" smtClean="0"/>
              <a:t>NetBackup 7.5.0.5</a:t>
            </a:r>
          </a:p>
          <a:p>
            <a:pPr lvl="1"/>
            <a:r>
              <a:rPr lang="en-US" sz="1400" dirty="0" smtClean="0"/>
              <a:t>Simpana 10</a:t>
            </a:r>
          </a:p>
          <a:p>
            <a:pPr lvl="1"/>
            <a:r>
              <a:rPr lang="en-US" sz="1400" dirty="0" smtClean="0"/>
              <a:t>vmPro 3.1</a:t>
            </a:r>
          </a:p>
          <a:p>
            <a:pPr lvl="1"/>
            <a:r>
              <a:rPr lang="en-US" sz="1400" dirty="0" smtClean="0"/>
              <a:t>Veeam 6.5</a:t>
            </a:r>
          </a:p>
          <a:p>
            <a:pPr lvl="1"/>
            <a:r>
              <a:rPr lang="en-US" sz="1400" dirty="0" smtClean="0"/>
              <a:t>vRanger 6.0.2</a:t>
            </a:r>
          </a:p>
          <a:p>
            <a:pPr lvl="1"/>
            <a:r>
              <a:rPr lang="en-US" sz="1400" dirty="0" smtClean="0"/>
              <a:t>Security Scans – Nessus and Retina</a:t>
            </a:r>
          </a:p>
          <a:p>
            <a:r>
              <a:rPr lang="en-US" sz="2000" dirty="0" smtClean="0"/>
              <a:t>Other ISVs that we have previously test with V1000. Plan of Record for V4000 Program is that we were leveraging V1000 results for these ISVs. No Test required/planned</a:t>
            </a:r>
          </a:p>
          <a:p>
            <a:pPr lvl="1"/>
            <a:r>
              <a:rPr lang="en-US" sz="1400" dirty="0" smtClean="0"/>
              <a:t>Networker</a:t>
            </a:r>
          </a:p>
          <a:p>
            <a:pPr lvl="1"/>
            <a:r>
              <a:rPr lang="en-US" sz="1400" dirty="0" smtClean="0"/>
              <a:t>ARCserve</a:t>
            </a:r>
          </a:p>
          <a:p>
            <a:pPr lvl="1"/>
            <a:r>
              <a:rPr lang="en-US" sz="1400" dirty="0" smtClean="0"/>
              <a:t>Data Protector</a:t>
            </a:r>
          </a:p>
          <a:p>
            <a:pPr lvl="1"/>
            <a:r>
              <a:rPr lang="en-US" sz="1400" dirty="0" smtClean="0"/>
              <a:t>Tivoli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and Reporting and Enablers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1625" y="972878"/>
            <a:ext cx="8228600" cy="5427921"/>
          </a:xfrm>
        </p:spPr>
        <p:txBody>
          <a:bodyPr/>
          <a:lstStyle/>
          <a:p>
            <a:r>
              <a:rPr lang="en-US" dirty="0"/>
              <a:t>Vision </a:t>
            </a:r>
            <a:r>
              <a:rPr lang="en-US" dirty="0" smtClean="0"/>
              <a:t>4.2 Support</a:t>
            </a:r>
            <a:endParaRPr lang="en-US" dirty="0"/>
          </a:p>
          <a:p>
            <a:pPr lvl="1"/>
            <a:r>
              <a:rPr lang="en-US" sz="1600" dirty="0" smtClean="0"/>
              <a:t>Tested and supported with currently shipping Vision 4.2</a:t>
            </a:r>
            <a:endParaRPr lang="en-US" sz="1600" dirty="0"/>
          </a:p>
          <a:p>
            <a:r>
              <a:rPr lang="en-US" dirty="0" smtClean="0"/>
              <a:t>DART Version 2.1.2</a:t>
            </a:r>
          </a:p>
          <a:p>
            <a:pPr lvl="1"/>
            <a:r>
              <a:rPr lang="en-US" sz="1600" dirty="0" smtClean="0"/>
              <a:t>Integrated and delivered with product</a:t>
            </a:r>
          </a:p>
          <a:p>
            <a:r>
              <a:rPr lang="en-US" dirty="0"/>
              <a:t> Early Access Customer </a:t>
            </a:r>
            <a:r>
              <a:rPr lang="en-US" dirty="0" smtClean="0"/>
              <a:t>– </a:t>
            </a:r>
            <a:r>
              <a:rPr lang="en-US" dirty="0" err="1" smtClean="0"/>
              <a:t>Interconnekt</a:t>
            </a:r>
            <a:endParaRPr lang="en-US" dirty="0" smtClean="0"/>
          </a:p>
          <a:p>
            <a:pPr lvl="1"/>
            <a:r>
              <a:rPr lang="en-US" sz="1600" dirty="0" smtClean="0"/>
              <a:t>Website : </a:t>
            </a:r>
            <a:r>
              <a:rPr lang="en-US" sz="1600" dirty="0" err="1" smtClean="0"/>
              <a:t>www.interconnekt.com.au</a:t>
            </a:r>
            <a:endParaRPr lang="en-US" sz="1600" dirty="0" smtClean="0"/>
          </a:p>
          <a:p>
            <a:pPr lvl="1"/>
            <a:r>
              <a:rPr lang="en-US" sz="1600" dirty="0" smtClean="0"/>
              <a:t>Australia-based managed / hosted service provider</a:t>
            </a:r>
          </a:p>
          <a:p>
            <a:pPr lvl="1"/>
            <a:r>
              <a:rPr lang="en-US" sz="1600" dirty="0" smtClean="0"/>
              <a:t>3 locations: 2 in Melbourne and 1 in Sydney</a:t>
            </a:r>
          </a:p>
          <a:p>
            <a:pPr lvl="1"/>
            <a:r>
              <a:rPr lang="en-US" sz="1600" dirty="0" smtClean="0"/>
              <a:t>Will be a Quantum partner for Q-cloud-like hosted offerings</a:t>
            </a:r>
          </a:p>
          <a:p>
            <a:pPr lvl="1"/>
            <a:r>
              <a:rPr lang="en-US" sz="1600" dirty="0" smtClean="0"/>
              <a:t>Has used 2 instances of 12TB DXi V4000</a:t>
            </a:r>
          </a:p>
          <a:p>
            <a:pPr lvl="1"/>
            <a:r>
              <a:rPr lang="en-US" sz="1600" dirty="0" smtClean="0"/>
              <a:t>Local ingest and replication tested</a:t>
            </a:r>
          </a:p>
          <a:p>
            <a:pPr lvl="1"/>
            <a:r>
              <a:rPr lang="en-US" sz="1600" dirty="0" smtClean="0"/>
              <a:t>Customer happy with performance and stability using pre-release build</a:t>
            </a:r>
          </a:p>
          <a:p>
            <a:pPr lvl="1"/>
            <a:r>
              <a:rPr lang="en-US" sz="1600" dirty="0" smtClean="0"/>
              <a:t>No issues to report</a:t>
            </a:r>
          </a:p>
          <a:p>
            <a:pPr lvl="1"/>
            <a:endParaRPr lang="en-US" sz="12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Jim Kahn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features as in Moss Creek (version 2.2.1)</a:t>
            </a:r>
          </a:p>
          <a:p>
            <a:r>
              <a:rPr lang="en-US" dirty="0" smtClean="0"/>
              <a:t>Network Throttling</a:t>
            </a:r>
          </a:p>
          <a:p>
            <a:r>
              <a:rPr lang="en-US" dirty="0" smtClean="0"/>
              <a:t>DHCP Network Configuration</a:t>
            </a:r>
          </a:p>
          <a:p>
            <a:r>
              <a:rPr lang="en-US" dirty="0" smtClean="0"/>
              <a:t>Multiple VLAN IDs</a:t>
            </a:r>
          </a:p>
          <a:p>
            <a:r>
              <a:rPr lang="en-US" smtClean="0"/>
              <a:t>Installation/Boot </a:t>
            </a:r>
            <a:r>
              <a:rPr lang="en-US" smtClean="0"/>
              <a:t>Process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Secure File Shred</a:t>
            </a:r>
          </a:p>
          <a:p>
            <a:r>
              <a:rPr lang="en-US" dirty="0" smtClean="0"/>
              <a:t>Health Check &amp; Data Collection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Known Issues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Throttling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Throttling at ESXi </a:t>
            </a:r>
            <a:r>
              <a:rPr lang="en-US" dirty="0" err="1" smtClean="0"/>
              <a:t>vSwitch</a:t>
            </a:r>
            <a:r>
              <a:rPr lang="en-US" dirty="0" smtClean="0"/>
              <a:t> Level – Existing Solution</a:t>
            </a:r>
          </a:p>
          <a:p>
            <a:pPr lvl="1"/>
            <a:r>
              <a:rPr lang="en-US" dirty="0" smtClean="0"/>
              <a:t>Limits ALL Network Traffic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Replication Throttling in DXi V4000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GbE</a:t>
            </a:r>
            <a:r>
              <a:rPr lang="en-US" dirty="0" smtClean="0"/>
              <a:t> and 1 </a:t>
            </a:r>
            <a:r>
              <a:rPr lang="en-US" dirty="0" err="1" smtClean="0"/>
              <a:t>GbE</a:t>
            </a:r>
            <a:r>
              <a:rPr lang="en-US" dirty="0" smtClean="0"/>
              <a:t> Networks Only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Network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C:\Users\jkahn\Desktop\Config Network 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918" y="1085735"/>
            <a:ext cx="5733143" cy="53650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Network Configuration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DHCP Server owns the Lease Policy</a:t>
            </a:r>
          </a:p>
          <a:p>
            <a:pPr lvl="1"/>
            <a:r>
              <a:rPr lang="en-US" dirty="0" smtClean="0"/>
              <a:t>8 hours Typical Lease for Roaming Clients</a:t>
            </a:r>
          </a:p>
          <a:p>
            <a:pPr lvl="1"/>
            <a:r>
              <a:rPr lang="en-US" dirty="0" smtClean="0"/>
              <a:t>24 hours Typical Lease for Stationary Clients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the DXi V4000 is powered down and fails to renew its DHCP lease, a new IP may be assigned on power up!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Long-Term Usage</a:t>
            </a:r>
          </a:p>
          <a:p>
            <a:pPr lvl="1"/>
            <a:r>
              <a:rPr lang="en-US" dirty="0" smtClean="0"/>
              <a:t>Reserve IP using DNS</a:t>
            </a:r>
          </a:p>
          <a:p>
            <a:pPr lvl="1"/>
            <a:r>
              <a:rPr lang="en-US" dirty="0" smtClean="0"/>
              <a:t>Reserve IP using DHCP Reservation</a:t>
            </a:r>
          </a:p>
          <a:p>
            <a:pPr lvl="1"/>
            <a:r>
              <a:rPr lang="en-US" dirty="0" smtClean="0"/>
              <a:t>Use static 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Network Configuration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DHCP Assumes A Simple Network Topology</a:t>
            </a:r>
          </a:p>
          <a:p>
            <a:pPr lvl="1"/>
            <a:r>
              <a:rPr lang="en-US" dirty="0" smtClean="0"/>
              <a:t>One Subnet for All Network Interfaces</a:t>
            </a:r>
          </a:p>
          <a:p>
            <a:pPr lvl="1"/>
            <a:r>
              <a:rPr lang="en-US" dirty="0" smtClean="0"/>
              <a:t>One DHCP Server Handles the Subnet</a:t>
            </a:r>
          </a:p>
          <a:p>
            <a:r>
              <a:rPr lang="en-US" dirty="0" smtClean="0"/>
              <a:t>Do not Mix DHCP and Static IPs</a:t>
            </a:r>
          </a:p>
          <a:p>
            <a:pPr lvl="1"/>
            <a:r>
              <a:rPr lang="en-US" dirty="0" smtClean="0"/>
              <a:t>Routing Table Conflict</a:t>
            </a:r>
          </a:p>
          <a:p>
            <a:pPr lvl="1"/>
            <a:r>
              <a:rPr lang="en-US" dirty="0" err="1" smtClean="0"/>
              <a:t>Resolv.conf</a:t>
            </a:r>
            <a:r>
              <a:rPr lang="en-US" dirty="0" smtClean="0"/>
              <a:t> not Persistent</a:t>
            </a:r>
          </a:p>
          <a:p>
            <a:r>
              <a:rPr lang="en-US" dirty="0" smtClean="0"/>
              <a:t>For Complex Network Topologies use Static IPs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 descr="C:\Users\jkahn\Desktop\r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77" y="1199401"/>
            <a:ext cx="8387178" cy="2208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Network Configuration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49" y="1143000"/>
            <a:ext cx="7543800" cy="5029200"/>
          </a:xfrm>
        </p:spPr>
        <p:txBody>
          <a:bodyPr/>
          <a:lstStyle/>
          <a:p>
            <a:r>
              <a:rPr lang="en-US" dirty="0" smtClean="0"/>
              <a:t>VLAN ID can only be Specified on Windows or Linux based DHCP servers</a:t>
            </a:r>
          </a:p>
          <a:p>
            <a:endParaRPr lang="en-US" dirty="0" smtClean="0"/>
          </a:p>
          <a:p>
            <a:r>
              <a:rPr lang="en-US" dirty="0" smtClean="0"/>
              <a:t>DHCP Spec. (RFC 2132) does not define a VLAN property. </a:t>
            </a:r>
          </a:p>
          <a:p>
            <a:endParaRPr lang="en-US" dirty="0" smtClean="0"/>
          </a:p>
          <a:p>
            <a:r>
              <a:rPr lang="en-US" dirty="0" smtClean="0"/>
              <a:t>Example for VLAN ID1922: 01:04:00:00:07:82</a:t>
            </a:r>
          </a:p>
          <a:p>
            <a:pPr lvl="1"/>
            <a:r>
              <a:rPr lang="en-US" dirty="0" smtClean="0"/>
              <a:t>Vendor Option Type: 01</a:t>
            </a:r>
          </a:p>
          <a:p>
            <a:pPr lvl="1"/>
            <a:r>
              <a:rPr lang="en-US" dirty="0" smtClean="0"/>
              <a:t>Length of Vendor Data: 04</a:t>
            </a:r>
          </a:p>
          <a:p>
            <a:pPr lvl="1"/>
            <a:r>
              <a:rPr lang="en-US" dirty="0" smtClean="0"/>
              <a:t>VLAN ID 1922: 00:00:07:82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VLAN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48" y="5710844"/>
            <a:ext cx="8426739" cy="1090731"/>
          </a:xfrm>
        </p:spPr>
        <p:txBody>
          <a:bodyPr/>
          <a:lstStyle/>
          <a:p>
            <a:r>
              <a:rPr lang="en-US" dirty="0" smtClean="0"/>
              <a:t>10 VLAN IDs per Network Interface Supported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jkahn\Desktop\boot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528" y="935236"/>
            <a:ext cx="4290211" cy="45730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KnowledgeTransfer_Main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87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7695"/>
            <a:ext cx="7772400" cy="610668"/>
          </a:xfrm>
        </p:spPr>
        <p:txBody>
          <a:bodyPr/>
          <a:lstStyle/>
          <a:p>
            <a:r>
              <a:rPr lang="en-US" dirty="0" smtClean="0"/>
              <a:t>Installation/Boot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3975650"/>
            <a:ext cx="7543800" cy="2870558"/>
          </a:xfrm>
        </p:spPr>
        <p:txBody>
          <a:bodyPr/>
          <a:lstStyle/>
          <a:p>
            <a:r>
              <a:rPr lang="en-US" dirty="0" smtClean="0"/>
              <a:t>Regardless of licensed capacity</a:t>
            </a:r>
          </a:p>
          <a:p>
            <a:pPr lvl="1"/>
            <a:r>
              <a:rPr lang="en-US" dirty="0" smtClean="0"/>
              <a:t>Thin Provisioning</a:t>
            </a:r>
          </a:p>
          <a:p>
            <a:pPr lvl="2"/>
            <a:r>
              <a:rPr lang="en-US" dirty="0" smtClean="0"/>
              <a:t>Storage Provisioned to 7.1 GB</a:t>
            </a:r>
          </a:p>
          <a:p>
            <a:pPr lvl="1"/>
            <a:r>
              <a:rPr lang="en-US" dirty="0" smtClean="0"/>
              <a:t>Thick Provisioning, Lazy Zero</a:t>
            </a:r>
          </a:p>
          <a:p>
            <a:pPr lvl="2"/>
            <a:r>
              <a:rPr lang="en-US" dirty="0" smtClean="0"/>
              <a:t>Storage Fully Provisioned to 24.5 TB</a:t>
            </a:r>
          </a:p>
          <a:p>
            <a:pPr lvl="1"/>
            <a:r>
              <a:rPr lang="en-US" dirty="0" smtClean="0"/>
              <a:t>Thick Provisioning, Eager Zero</a:t>
            </a:r>
          </a:p>
          <a:p>
            <a:pPr lvl="2"/>
            <a:r>
              <a:rPr lang="en-US" dirty="0" smtClean="0"/>
              <a:t>Slow Import (&gt;60 minutes) due to Storage Initialization</a:t>
            </a:r>
          </a:p>
          <a:p>
            <a:pPr lvl="2"/>
            <a:r>
              <a:rPr lang="en-US" dirty="0" smtClean="0"/>
              <a:t>Storage Fully Provisioned to 24.5 TB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OVF Import is unchanged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5" name="Picture 3" descr="C:\Users\jkahn\Desktop\OV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32" y="1012103"/>
            <a:ext cx="4738255" cy="28026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OVF Import Time is Good Indicator of ESXi </a:t>
            </a:r>
            <a:r>
              <a:rPr lang="en-US" dirty="0" err="1" smtClean="0"/>
              <a:t>Datastore</a:t>
            </a:r>
            <a:r>
              <a:rPr lang="en-US" dirty="0" smtClean="0"/>
              <a:t> and Network Performance!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Configured </a:t>
            </a:r>
            <a:r>
              <a:rPr lang="en-US" dirty="0" err="1" smtClean="0"/>
              <a:t>Luns</a:t>
            </a:r>
            <a:r>
              <a:rPr lang="en-US" dirty="0" smtClean="0"/>
              <a:t> should be at least 8 disks per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 descr="C:\Users\jkahn\Desktop\Depl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94" y="1139017"/>
            <a:ext cx="4621315" cy="22152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5353874"/>
            <a:ext cx="7543800" cy="1558593"/>
          </a:xfrm>
        </p:spPr>
        <p:txBody>
          <a:bodyPr/>
          <a:lstStyle/>
          <a:p>
            <a:r>
              <a:rPr lang="en-US" dirty="0" smtClean="0"/>
              <a:t>Console displays:</a:t>
            </a:r>
          </a:p>
          <a:p>
            <a:pPr lvl="1"/>
            <a:r>
              <a:rPr lang="en-US" dirty="0" smtClean="0"/>
              <a:t>Assigned IP Addresses</a:t>
            </a:r>
          </a:p>
          <a:p>
            <a:pPr lvl="1"/>
            <a:r>
              <a:rPr lang="en-US" dirty="0" smtClean="0"/>
              <a:t>Boot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9" name="Picture 3" descr="C:\Users\jkahn\Desktop\Console Star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27" y="1018794"/>
            <a:ext cx="4964163" cy="42114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49" y="1143000"/>
            <a:ext cx="75438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Console is used to configure a Static IP for eth0 if Network Infrastructure has no DHCP Service</a:t>
            </a:r>
          </a:p>
          <a:p>
            <a:endParaRPr lang="en-US" dirty="0" smtClean="0"/>
          </a:p>
          <a:p>
            <a:r>
              <a:rPr lang="en-US" dirty="0" smtClean="0"/>
              <a:t>If Gateway IP specified, ICMP Ping is used to validate network connectivity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Network Configuration is persistent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290" name="Picture 2" descr="C:\Users\jkahn\Desktop\staticB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73" y="1076968"/>
            <a:ext cx="4751344" cy="17072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2946" name="Picture 2" descr="C:\Users\jkahn\Desktop\Welcome W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60" y="1090569"/>
            <a:ext cx="5760720" cy="2947345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1625" y="4405745"/>
            <a:ext cx="7543800" cy="18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Configuration same as </a:t>
            </a:r>
            <a:r>
              <a:rPr lang="en-US" sz="2400" kern="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DXi</a:t>
            </a:r>
            <a:r>
              <a:rPr lang="en-US" sz="2400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V1000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5138106"/>
            <a:ext cx="7543800" cy="1338349"/>
          </a:xfrm>
        </p:spPr>
        <p:txBody>
          <a:bodyPr/>
          <a:lstStyle/>
          <a:p>
            <a:r>
              <a:rPr lang="en-US" dirty="0" smtClean="0"/>
              <a:t>New Product Key</a:t>
            </a:r>
          </a:p>
          <a:p>
            <a:pPr lvl="1"/>
            <a:r>
              <a:rPr lang="en-US" dirty="0" smtClean="0"/>
              <a:t>Key Divided into 4 groups of 5 digits for easy data entry</a:t>
            </a:r>
          </a:p>
          <a:p>
            <a:pPr lvl="1"/>
            <a:r>
              <a:rPr lang="en-US" dirty="0" smtClean="0"/>
              <a:t>Product Key is Checked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338" name="Picture 2" descr="C:\Users\jkahn\Desktop\boo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10" y="1056688"/>
            <a:ext cx="4953536" cy="38644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4364182"/>
            <a:ext cx="7543800" cy="1862051"/>
          </a:xfrm>
        </p:spPr>
        <p:txBody>
          <a:bodyPr/>
          <a:lstStyle/>
          <a:p>
            <a:r>
              <a:rPr lang="en-US" dirty="0" smtClean="0"/>
              <a:t>Once Product Key Entered, Configuration is Done!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0899" name="Picture 3" descr="C:\Users\jkahn\Desktop\guided setup compl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22" y="1135660"/>
            <a:ext cx="5158312" cy="2680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4364183"/>
            <a:ext cx="7543800" cy="1878676"/>
          </a:xfrm>
        </p:spPr>
        <p:txBody>
          <a:bodyPr/>
          <a:lstStyle/>
          <a:p>
            <a:r>
              <a:rPr lang="en-US" dirty="0" smtClean="0"/>
              <a:t>License Key should be obtained within 120 seconds</a:t>
            </a:r>
          </a:p>
          <a:p>
            <a:pPr lvl="1"/>
            <a:r>
              <a:rPr lang="en-US" dirty="0" smtClean="0"/>
              <a:t>256 GB Evaluation used if License Server Contact Fails</a:t>
            </a:r>
          </a:p>
          <a:p>
            <a:endParaRPr lang="en-US" dirty="0" smtClean="0"/>
          </a:p>
          <a:p>
            <a:r>
              <a:rPr lang="en-US" dirty="0" smtClean="0"/>
              <a:t>Internet Access via HTTPS (Port 443) is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1923" name="Picture 3" descr="C:\Users\jkahn\Desktop\Config W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68" y="1043514"/>
            <a:ext cx="5648325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5391397"/>
            <a:ext cx="7543800" cy="851462"/>
          </a:xfrm>
        </p:spPr>
        <p:txBody>
          <a:bodyPr/>
          <a:lstStyle/>
          <a:p>
            <a:r>
              <a:rPr lang="en-US" dirty="0" smtClean="0"/>
              <a:t>Unlicensed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194" name="Picture 2" descr="C:\Users\jkahn\Desktop\Main Scre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45" y="1058726"/>
            <a:ext cx="5918662" cy="42829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5120640"/>
            <a:ext cx="7543800" cy="1105593"/>
          </a:xfrm>
        </p:spPr>
        <p:txBody>
          <a:bodyPr/>
          <a:lstStyle/>
          <a:p>
            <a:r>
              <a:rPr lang="en-US" dirty="0" smtClean="0"/>
              <a:t>Licensed State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218" name="Picture 2" descr="C:\Users\jkahn\Desktop\Main 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69" y="1081185"/>
            <a:ext cx="5461895" cy="39523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Marketing Overview</a:t>
            </a:r>
          </a:p>
          <a:p>
            <a:pPr lvl="0"/>
            <a:r>
              <a:rPr lang="en-US" dirty="0" smtClean="0"/>
              <a:t>Engineering Update</a:t>
            </a:r>
          </a:p>
          <a:p>
            <a:r>
              <a:rPr lang="en-US" dirty="0" smtClean="0"/>
              <a:t>Known Issues</a:t>
            </a:r>
          </a:p>
          <a:p>
            <a:pPr lvl="0"/>
            <a:r>
              <a:rPr lang="en-US" dirty="0" smtClean="0"/>
              <a:t>Performance Update</a:t>
            </a:r>
          </a:p>
          <a:p>
            <a:pPr lvl="0"/>
            <a:r>
              <a:rPr lang="en-US" dirty="0" smtClean="0"/>
              <a:t>SW Fulfillment</a:t>
            </a:r>
          </a:p>
          <a:p>
            <a:pPr lvl="0"/>
            <a:r>
              <a:rPr lang="en-US" dirty="0" smtClean="0"/>
              <a:t>Documentation and Training Updates</a:t>
            </a:r>
          </a:p>
          <a:p>
            <a:pPr lvl="0"/>
            <a:r>
              <a:rPr lang="en-US" dirty="0" smtClean="0"/>
              <a:t>Service Model Updates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463550" indent="-4111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Note: Ask questions as we go.  Q&amp;A also at the end.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4C75B-A179-42A1-8192-6F39BEF3B589}" type="slidenum">
              <a:rPr lang="en-US" smtClean="0"/>
              <a:pPr>
                <a:defRPr/>
              </a:pPr>
              <a:t>3</a:t>
            </a:fld>
            <a:endParaRPr lang="en-US" sz="12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4663440"/>
            <a:ext cx="7543800" cy="2011680"/>
          </a:xfrm>
        </p:spPr>
        <p:txBody>
          <a:bodyPr/>
          <a:lstStyle/>
          <a:p>
            <a:r>
              <a:rPr lang="en-US" dirty="0" smtClean="0"/>
              <a:t>Service Tickets generated at First Boot (harmless)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43" name="Picture 3" descr="C:\Users\jkahn\Desktop\License Startup Tick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11" y="1034477"/>
            <a:ext cx="6362701" cy="3438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Used if no Internet Access to License Server</a:t>
            </a:r>
            <a:br>
              <a:rPr lang="en-US" dirty="0" smtClean="0"/>
            </a:br>
            <a:r>
              <a:rPr lang="en-US" dirty="0" smtClean="0"/>
              <a:t> (e.g. Dark Sites)</a:t>
            </a:r>
          </a:p>
          <a:p>
            <a:pPr lvl="1"/>
            <a:r>
              <a:rPr lang="en-US" dirty="0" smtClean="0"/>
              <a:t>Check mosaic.quantum.com for License Key</a:t>
            </a:r>
          </a:p>
          <a:p>
            <a:pPr lvl="1"/>
            <a:r>
              <a:rPr lang="en-US" dirty="0" smtClean="0"/>
              <a:t>Contact Global Call Center for License Key</a:t>
            </a:r>
          </a:p>
          <a:p>
            <a:r>
              <a:rPr lang="en-US" dirty="0" smtClean="0"/>
              <a:t>Used for Immediate License Check</a:t>
            </a:r>
          </a:p>
          <a:p>
            <a:pPr lvl="1"/>
            <a:r>
              <a:rPr lang="en-US" dirty="0" smtClean="0"/>
              <a:t>Capacity Upgrade</a:t>
            </a:r>
          </a:p>
          <a:p>
            <a:pPr lvl="1"/>
            <a:r>
              <a:rPr lang="en-US" dirty="0" smtClean="0"/>
              <a:t>Automatic License Check is Performed Daily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266" name="Picture 2" descr="C:\Users\jkahn\Desktop\License 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247" y="990762"/>
            <a:ext cx="5143124" cy="27403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File Shred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Carried over from DXi SW version 2.2.1</a:t>
            </a:r>
          </a:p>
          <a:p>
            <a:pPr lvl="1"/>
            <a:r>
              <a:rPr lang="en-US" dirty="0" smtClean="0"/>
              <a:t>Run Space Reclamation Utility</a:t>
            </a:r>
          </a:p>
          <a:p>
            <a:pPr lvl="1"/>
            <a:r>
              <a:rPr lang="en-US" dirty="0" smtClean="0"/>
              <a:t>Run Secure File Shredding Utility</a:t>
            </a:r>
          </a:p>
          <a:p>
            <a:pPr lvl="1">
              <a:buNone/>
            </a:pPr>
            <a:endParaRPr lang="en-US" dirty="0" smtClean="0"/>
          </a:p>
          <a:p>
            <a:pPr marL="342900" lvl="1" indent="-342900">
              <a:buSzPct val="75000"/>
              <a:buFont typeface="Wingdings" pitchFamily="2" charset="2"/>
              <a:buChar char="§"/>
            </a:pPr>
            <a:r>
              <a:rPr lang="en-US" sz="2400" dirty="0" smtClean="0"/>
              <a:t>Unique to </a:t>
            </a:r>
            <a:r>
              <a:rPr lang="en-US" sz="2400" dirty="0" err="1" smtClean="0"/>
              <a:t>DXi</a:t>
            </a:r>
            <a:r>
              <a:rPr lang="en-US" sz="2400" dirty="0" smtClean="0"/>
              <a:t> V-Series:</a:t>
            </a:r>
          </a:p>
          <a:p>
            <a:pPr lvl="1"/>
            <a:r>
              <a:rPr lang="en-US" dirty="0" smtClean="0"/>
              <a:t>Fully Inflates thin-provisioned storage to 24.5 TB regardless of licensed capacity</a:t>
            </a:r>
          </a:p>
          <a:p>
            <a:pPr lvl="1">
              <a:buSzPct val="75000"/>
            </a:pPr>
            <a:r>
              <a:rPr lang="en-US" dirty="0" smtClean="0"/>
              <a:t>Customers should remove old </a:t>
            </a:r>
            <a:r>
              <a:rPr lang="en-US" dirty="0" err="1" smtClean="0"/>
              <a:t>ESXi</a:t>
            </a:r>
            <a:r>
              <a:rPr lang="en-US" dirty="0" smtClean="0"/>
              <a:t> Snapshots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Check &amp; Data Collection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DHCP Information</a:t>
            </a:r>
          </a:p>
          <a:p>
            <a:pPr lvl="1"/>
            <a:r>
              <a:rPr lang="en-US" dirty="0" smtClean="0"/>
              <a:t>/etc/</a:t>
            </a:r>
            <a:r>
              <a:rPr lang="en-US" dirty="0" err="1" smtClean="0"/>
              <a:t>dhclient</a:t>
            </a:r>
            <a:r>
              <a:rPr lang="en-US" dirty="0" smtClean="0"/>
              <a:t>-eth*.conf</a:t>
            </a:r>
          </a:p>
          <a:p>
            <a:pPr lvl="1"/>
            <a:r>
              <a:rPr lang="en-US" dirty="0" smtClean="0"/>
              <a:t>/etc/dhcp6c.conf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</a:t>
            </a:r>
            <a:r>
              <a:rPr lang="en-US" dirty="0" err="1" smtClean="0"/>
              <a:t>dhclient</a:t>
            </a:r>
            <a:r>
              <a:rPr lang="en-US" dirty="0" smtClean="0"/>
              <a:t>/</a:t>
            </a:r>
            <a:r>
              <a:rPr lang="en-US" dirty="0" err="1" smtClean="0"/>
              <a:t>dhclient</a:t>
            </a:r>
            <a:r>
              <a:rPr lang="en-US" dirty="0" smtClean="0"/>
              <a:t>-eth*.leases</a:t>
            </a:r>
          </a:p>
          <a:p>
            <a:endParaRPr lang="en-US" dirty="0" smtClean="0"/>
          </a:p>
          <a:p>
            <a:r>
              <a:rPr lang="en-US" dirty="0" smtClean="0"/>
              <a:t>Collect License Information</a:t>
            </a:r>
          </a:p>
          <a:p>
            <a:pPr lvl="1"/>
            <a:r>
              <a:rPr lang="en-US" dirty="0" smtClean="0"/>
              <a:t>/opt/</a:t>
            </a:r>
            <a:r>
              <a:rPr lang="en-US" dirty="0" err="1" smtClean="0"/>
              <a:t>DXi</a:t>
            </a:r>
            <a:r>
              <a:rPr lang="en-US" dirty="0" smtClean="0"/>
              <a:t>/activation.txt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Collect Network Throttle Information</a:t>
            </a:r>
          </a:p>
          <a:p>
            <a:pPr lvl="1"/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/network-scripts/</a:t>
            </a:r>
            <a:r>
              <a:rPr lang="en-US" dirty="0" err="1" smtClean="0"/>
              <a:t>tc</a:t>
            </a:r>
            <a:r>
              <a:rPr lang="en-US" dirty="0" smtClean="0"/>
              <a:t>-*</a:t>
            </a:r>
          </a:p>
          <a:p>
            <a:pPr lvl="1"/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/network-scripts/global-</a:t>
            </a:r>
            <a:r>
              <a:rPr lang="en-US" dirty="0" err="1" smtClean="0"/>
              <a:t>tc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Same as DXi V1000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533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50A03E-BFBD-4A05-AEAD-79A352B73757}" type="slidenum">
              <a:rPr lang="en-US" smtClean="0"/>
              <a:pPr>
                <a:defRPr/>
              </a:pPr>
              <a:t>33</a:t>
            </a:fld>
            <a:endParaRPr lang="en-US" sz="120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Jim Kahn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63856" y="6635683"/>
            <a:ext cx="533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54C75B-A179-42A1-8192-6F39BEF3B589}" type="slidenum">
              <a:rPr lang="en-US" smtClean="0"/>
              <a:pPr>
                <a:defRPr/>
              </a:pPr>
              <a:t>35</a:t>
            </a:fld>
            <a:endParaRPr lang="en-US" sz="12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1905" y="5061298"/>
            <a:ext cx="8212983" cy="1585213"/>
          </a:xfrm>
        </p:spPr>
        <p:txBody>
          <a:bodyPr/>
          <a:lstStyle/>
          <a:p>
            <a:r>
              <a:rPr lang="en-US" sz="1600" dirty="0" smtClean="0"/>
              <a:t>Super bugs:</a:t>
            </a:r>
          </a:p>
          <a:p>
            <a:pPr lvl="1"/>
            <a:r>
              <a:rPr lang="en-US" sz="1600" dirty="0" smtClean="0"/>
              <a:t>33140 Super: Project Big Moss Creek. PTRs agreed to address in this program </a:t>
            </a:r>
          </a:p>
          <a:p>
            <a:pPr lvl="1"/>
            <a:r>
              <a:rPr lang="en-US" sz="1600" dirty="0" smtClean="0"/>
              <a:t>33141 Super: Big Moss Creek Bugs found in test </a:t>
            </a:r>
          </a:p>
          <a:p>
            <a:pPr lvl="1"/>
            <a:r>
              <a:rPr lang="en-US" sz="1600" dirty="0" smtClean="0"/>
              <a:t>33142 Super: Bugs deferred from the Big Moss Creek release </a:t>
            </a:r>
          </a:p>
          <a:p>
            <a:pPr marL="342900" lvl="1" indent="-342900">
              <a:buSzPct val="75000"/>
              <a:buFont typeface="Wingdings" pitchFamily="2" charset="2"/>
              <a:buChar char="§"/>
            </a:pPr>
            <a:r>
              <a:rPr lang="en-US" sz="1600" dirty="0" smtClean="0"/>
              <a:t>Note: Known issues are documented in Release Notes/Quick Start Guide/User Guide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4397" y="957940"/>
          <a:ext cx="6292258" cy="3932111"/>
        </p:xfrm>
        <a:graphic>
          <a:graphicData uri="http://schemas.openxmlformats.org/drawingml/2006/table">
            <a:tbl>
              <a:tblPr/>
              <a:tblGrid>
                <a:gridCol w="526182"/>
                <a:gridCol w="3124205"/>
                <a:gridCol w="2641871"/>
              </a:tblGrid>
              <a:tr h="186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PTR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Workaround</a:t>
                      </a:r>
                    </a:p>
                  </a:txBody>
                  <a:tcPr marL="7965" marR="7965" marT="7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9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34684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Emails don't show system serial number and show wrong Model number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workaround.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9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34566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Licensing: 4TB license on v4000 BMC confusing to users under Critical Low Space Condition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Only licensed capacity 4-24 TB supported.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9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34445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License expired warning shows the "Model Name: DXi0"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workaround.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9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34135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BMC: Disk Usage does not match with State Indicator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 85% of licensed capacity, yellow low-space warningin will be issue. After 90%, red critical space error will be issued.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9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34016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DART BMC&gt; Zooming, Forward and Start/End times do not work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workaround.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9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33965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 2.2.1 build 5 has mixed time zones, UTC &amp; PDT.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Manually set timezone.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9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33830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Unable to Edit/Start/Abort share replication and system busy page on heavy loaded system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Wait for load to drop before aborting.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9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33650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Wizard: failed email server configuration causes subsequent attempt to configure recipient to fail with "Duplicate Recipient Name"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Delete user account and then try again.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9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33373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Cannot power on second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DXi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V4000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Vmware KB articl 1004424. Upgrade to ESXi 5.1, Update 1.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3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33274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Disk Capacity displays in 1024 format instead of 1000 format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Virtual Storage is in Base-1024 units. Physical storage is in Base-1000 units.</a:t>
                      </a:r>
                    </a:p>
                  </a:txBody>
                  <a:tcPr marL="7965" marR="7965" marT="79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Issues: ESXi Storage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3773714"/>
            <a:ext cx="7543800" cy="2438400"/>
          </a:xfrm>
        </p:spPr>
        <p:txBody>
          <a:bodyPr/>
          <a:lstStyle/>
          <a:p>
            <a:r>
              <a:rPr lang="en-US" dirty="0" smtClean="0"/>
              <a:t>Issue: Cannot Start a VM…No Storage</a:t>
            </a:r>
          </a:p>
          <a:p>
            <a:pPr lvl="1"/>
            <a:r>
              <a:rPr lang="en-US" dirty="0" smtClean="0"/>
              <a:t>Cause: Too Many VMs running</a:t>
            </a:r>
          </a:p>
          <a:p>
            <a:pPr lvl="2"/>
            <a:r>
              <a:rPr lang="en-US" dirty="0" smtClean="0"/>
              <a:t>4 x </a:t>
            </a:r>
            <a:r>
              <a:rPr lang="en-US" dirty="0" err="1" smtClean="0"/>
              <a:t>DXi</a:t>
            </a:r>
            <a:r>
              <a:rPr lang="en-US" dirty="0" smtClean="0"/>
              <a:t> V1000</a:t>
            </a:r>
          </a:p>
          <a:p>
            <a:pPr lvl="2"/>
            <a:r>
              <a:rPr lang="en-US" dirty="0" smtClean="0"/>
              <a:t>1 x </a:t>
            </a:r>
            <a:r>
              <a:rPr lang="en-US" dirty="0" err="1" smtClean="0"/>
              <a:t>DXi</a:t>
            </a:r>
            <a:r>
              <a:rPr lang="en-US" dirty="0" smtClean="0"/>
              <a:t> V4000</a:t>
            </a:r>
          </a:p>
          <a:p>
            <a:r>
              <a:rPr lang="en-US" dirty="0" smtClean="0"/>
              <a:t>8 TB Max Active Storage for ESXi 5.x/4.x </a:t>
            </a:r>
            <a:endParaRPr lang="en-US" b="1" dirty="0" smtClean="0"/>
          </a:p>
          <a:p>
            <a:pPr lvl="1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http://kb.vmware.com/selfservice/microsites/search.do?language=en_US&amp;cmd=displayKC&amp;externalId=1004424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 descr="C:\Users\jkahn\Desktop\open f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637" y="984489"/>
            <a:ext cx="4854731" cy="2656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2483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Issues: ESXi Storage (cont.)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4905829"/>
            <a:ext cx="7543800" cy="1667488"/>
          </a:xfrm>
        </p:spPr>
        <p:txBody>
          <a:bodyPr/>
          <a:lstStyle/>
          <a:p>
            <a:r>
              <a:rPr lang="en-US" dirty="0" smtClean="0"/>
              <a:t>Advanced Setting</a:t>
            </a:r>
            <a:r>
              <a:rPr lang="en-US" smtClean="0"/>
              <a:t>: VMFS3.MaxHeapSizeMB </a:t>
            </a:r>
            <a:r>
              <a:rPr lang="en-US" dirty="0" smtClean="0"/>
              <a:t>MUST be increased to support </a:t>
            </a:r>
            <a:r>
              <a:rPr lang="en-US" dirty="0" err="1" smtClean="0"/>
              <a:t>DXi</a:t>
            </a:r>
            <a:r>
              <a:rPr lang="en-US" dirty="0" smtClean="0"/>
              <a:t> V4000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7042" name="Picture 2" descr="C:\Users\jkahn\Desktop\Configuration web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25" y="931496"/>
            <a:ext cx="5791719" cy="3767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2483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Issues: ESXi Storage (cont.)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4727892"/>
            <a:ext cx="7543800" cy="1845426"/>
          </a:xfrm>
        </p:spPr>
        <p:txBody>
          <a:bodyPr/>
          <a:lstStyle/>
          <a:p>
            <a:r>
              <a:rPr lang="en-US" dirty="0" smtClean="0"/>
              <a:t>ESXi 5.1/5.0/4.x can only support 1 VM in the class of a </a:t>
            </a:r>
            <a:r>
              <a:rPr lang="en-US" dirty="0" err="1" smtClean="0"/>
              <a:t>DXi</a:t>
            </a:r>
            <a:r>
              <a:rPr lang="en-US" dirty="0" smtClean="0"/>
              <a:t> V4000!</a:t>
            </a:r>
          </a:p>
          <a:p>
            <a:pPr lvl="1"/>
            <a:r>
              <a:rPr lang="en-US" dirty="0" smtClean="0"/>
              <a:t>Default: 8 TB</a:t>
            </a:r>
          </a:p>
          <a:p>
            <a:pPr lvl="1"/>
            <a:r>
              <a:rPr lang="en-US" dirty="0" smtClean="0"/>
              <a:t>Max: 24 TB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50" name="Picture 2" descr="C:\Users\jkahn\Desktop\Advanc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05" y="991947"/>
            <a:ext cx="4445313" cy="3573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2483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Issues: ESXi Storage (cont.)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73" y="4971131"/>
            <a:ext cx="7543800" cy="1625137"/>
          </a:xfrm>
        </p:spPr>
        <p:txBody>
          <a:bodyPr/>
          <a:lstStyle/>
          <a:p>
            <a:r>
              <a:rPr lang="en-US" dirty="0" smtClean="0"/>
              <a:t>ESXi 5.1 Update 1 Addresses Issue</a:t>
            </a:r>
          </a:p>
          <a:p>
            <a:pPr lvl="1"/>
            <a:r>
              <a:rPr lang="en-US" dirty="0" smtClean="0"/>
              <a:t>Min: 16 TB</a:t>
            </a:r>
          </a:p>
          <a:p>
            <a:pPr lvl="1"/>
            <a:r>
              <a:rPr lang="en-US" dirty="0" smtClean="0"/>
              <a:t>Max: 64TB (default)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27" name="Picture 3" descr="C:\Users\jim\Desktop\VMF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209" y="999499"/>
            <a:ext cx="4822461" cy="38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22483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Mark Thacker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Issues: DART (cont.)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Regardless of Licensed Capacity - DART scale reflects full 24.5 TB of DXi V4000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2290" name="Picture 2" descr="C:\Users\jkahn\Desktop\DART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43" y="1139078"/>
            <a:ext cx="5211579" cy="31995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Issues: Low-Space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r>
              <a:rPr lang="en-US" dirty="0" smtClean="0"/>
              <a:t>Hard Limits</a:t>
            </a:r>
          </a:p>
          <a:p>
            <a:pPr lvl="1"/>
            <a:r>
              <a:rPr lang="en-US" dirty="0" smtClean="0"/>
              <a:t>Low Space: 500 GB</a:t>
            </a:r>
          </a:p>
          <a:p>
            <a:pPr lvl="1"/>
            <a:r>
              <a:rPr lang="en-US" dirty="0" smtClean="0"/>
              <a:t>Critical Space: 250 GB</a:t>
            </a:r>
          </a:p>
          <a:p>
            <a:pPr lvl="1"/>
            <a:r>
              <a:rPr lang="en-US" dirty="0" smtClean="0"/>
              <a:t>In practice never reached by </a:t>
            </a:r>
            <a:r>
              <a:rPr lang="en-US" dirty="0" err="1" smtClean="0"/>
              <a:t>DXi</a:t>
            </a:r>
            <a:r>
              <a:rPr lang="en-US" dirty="0" smtClean="0"/>
              <a:t> V4000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Percentage Limits:</a:t>
            </a:r>
          </a:p>
          <a:p>
            <a:pPr lvl="1"/>
            <a:r>
              <a:rPr lang="en-US" dirty="0" smtClean="0"/>
              <a:t>Low-Space: 85% </a:t>
            </a:r>
          </a:p>
          <a:p>
            <a:pPr lvl="1"/>
            <a:r>
              <a:rPr lang="en-US" dirty="0" smtClean="0"/>
              <a:t>Critical Space: &gt;90%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Jim Kahn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DXi</a:t>
            </a:r>
            <a:r>
              <a:rPr lang="en-US" sz="2800" dirty="0" smtClean="0"/>
              <a:t> V4000 Performance - Reference System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ESXi 5.1, Update 1</a:t>
            </a:r>
          </a:p>
          <a:p>
            <a:r>
              <a:rPr lang="en-US" dirty="0" smtClean="0"/>
              <a:t>Dell R910</a:t>
            </a:r>
          </a:p>
          <a:p>
            <a:pPr lvl="1"/>
            <a:r>
              <a:rPr lang="en-US" dirty="0" smtClean="0"/>
              <a:t>2x E7540 CPUs</a:t>
            </a:r>
          </a:p>
          <a:p>
            <a:pPr lvl="1"/>
            <a:r>
              <a:rPr lang="en-US" dirty="0" smtClean="0"/>
              <a:t>128 GB RAM</a:t>
            </a:r>
          </a:p>
          <a:p>
            <a:pPr lvl="1"/>
            <a:r>
              <a:rPr lang="en-US" dirty="0" smtClean="0"/>
              <a:t>NIC</a:t>
            </a:r>
          </a:p>
          <a:p>
            <a:pPr lvl="2"/>
            <a:r>
              <a:rPr lang="en-US" dirty="0" smtClean="0"/>
              <a:t>1GbE: Intel 82576</a:t>
            </a:r>
          </a:p>
          <a:p>
            <a:pPr lvl="2"/>
            <a:r>
              <a:rPr lang="en-US" dirty="0" smtClean="0"/>
              <a:t>10GbE: Broadcom BCM57711</a:t>
            </a:r>
          </a:p>
          <a:p>
            <a:pPr lvl="1"/>
            <a:r>
              <a:rPr lang="en-US" dirty="0" smtClean="0"/>
              <a:t>HBA:  2x </a:t>
            </a:r>
            <a:r>
              <a:rPr lang="en-US" dirty="0" err="1" smtClean="0"/>
              <a:t>Qlogic</a:t>
            </a:r>
            <a:r>
              <a:rPr lang="en-US" dirty="0" smtClean="0"/>
              <a:t> QLE2562  2 x 8GbE </a:t>
            </a:r>
          </a:p>
          <a:p>
            <a:r>
              <a:rPr lang="en-US" dirty="0" smtClean="0"/>
              <a:t>14 </a:t>
            </a:r>
            <a:r>
              <a:rPr lang="en-US" dirty="0" err="1" smtClean="0"/>
              <a:t>Datastores</a:t>
            </a:r>
            <a:endParaRPr lang="en-US" dirty="0" smtClean="0"/>
          </a:p>
          <a:p>
            <a:pPr lvl="1"/>
            <a:r>
              <a:rPr lang="en-US" dirty="0" smtClean="0"/>
              <a:t>10xLSI Matterhorn Storage Servers</a:t>
            </a:r>
          </a:p>
          <a:p>
            <a:pPr lvl="1"/>
            <a:r>
              <a:rPr lang="en-US" dirty="0" smtClean="0"/>
              <a:t>20 LUNs</a:t>
            </a:r>
          </a:p>
          <a:p>
            <a:pPr lvl="1"/>
            <a:r>
              <a:rPr lang="en-US" dirty="0" smtClean="0"/>
              <a:t>16x1 TB 7200 rpm disks in each LUN</a:t>
            </a:r>
          </a:p>
          <a:p>
            <a:pPr lvl="1"/>
            <a:r>
              <a:rPr lang="en-US" dirty="0" smtClean="0"/>
              <a:t>RAID6 configuration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2484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18426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65510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12594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59678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DXi V4000 Performance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5515543"/>
              </p:ext>
            </p:extLst>
          </p:nvPr>
        </p:nvGraphicFramePr>
        <p:xfrm>
          <a:off x="685800" y="1066800"/>
          <a:ext cx="7619999" cy="3276601"/>
        </p:xfrm>
        <a:graphic>
          <a:graphicData uri="http://schemas.openxmlformats.org/drawingml/2006/table">
            <a:tbl>
              <a:tblPr/>
              <a:tblGrid>
                <a:gridCol w="861165"/>
                <a:gridCol w="495824"/>
                <a:gridCol w="1043835"/>
                <a:gridCol w="1043835"/>
                <a:gridCol w="1043835"/>
                <a:gridCol w="1043835"/>
                <a:gridCol w="1043835"/>
                <a:gridCol w="1043835"/>
              </a:tblGrid>
              <a:tr h="28856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Big Moss Creek DXi V4000  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Up To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Performance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Release: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Ingest Streams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Read Streams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95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Presentation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Host -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Total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Streams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Inline (MB/s)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Inline (TB/H)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Host -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Total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Streams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Inline (MB/s)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Inline (TB/H)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3271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Datastore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DXi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V4000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4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NFS-Sync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8H-8S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6H-12S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CIFS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4H-32S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8H-32S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2H-8S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6H-36S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Accent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8H-16S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6H-48S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1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Datastores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DXi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V4000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CIFS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4H-24S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3405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Accent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 measured as Effective Rate, not Wire Rate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ESXi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DataStore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-- each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Datastore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is mapped to 1 physical LUN on array.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28600" y="4572000"/>
            <a:ext cx="86868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Additional </a:t>
            </a:r>
            <a:r>
              <a:rPr lang="en-US" dirty="0" err="1" smtClean="0"/>
              <a:t>datastores</a:t>
            </a:r>
            <a:r>
              <a:rPr lang="en-US" dirty="0" smtClean="0"/>
              <a:t> = more streams</a:t>
            </a:r>
          </a:p>
          <a:p>
            <a:pPr lvl="1"/>
            <a:r>
              <a:rPr lang="en-US" dirty="0" smtClean="0"/>
              <a:t>Up to 50 concurrent streams tested/supported with CIFS, NFS, OST</a:t>
            </a:r>
          </a:p>
          <a:p>
            <a:r>
              <a:rPr lang="en-US" dirty="0" smtClean="0"/>
              <a:t>DXi Accent makes a difference!</a:t>
            </a:r>
          </a:p>
          <a:p>
            <a:pPr lvl="1"/>
            <a:r>
              <a:rPr lang="en-US" dirty="0" smtClean="0"/>
              <a:t>Virtual interfaces are always bandwidth constrained</a:t>
            </a:r>
          </a:p>
          <a:p>
            <a:r>
              <a:rPr lang="en-US" dirty="0" smtClean="0"/>
              <a:t>V4000 has industry highest performance</a:t>
            </a:r>
          </a:p>
          <a:p>
            <a:pPr lvl="1"/>
            <a:r>
              <a:rPr lang="en-US" dirty="0" smtClean="0"/>
              <a:t>HP </a:t>
            </a:r>
            <a:r>
              <a:rPr lang="en-US" dirty="0" err="1" smtClean="0"/>
              <a:t>StoreOnce</a:t>
            </a:r>
            <a:r>
              <a:rPr lang="en-US" dirty="0" smtClean="0"/>
              <a:t> VSA (0.5 TB/hr)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24441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DXi V4000 Performance: Monitoring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28600" y="5696490"/>
            <a:ext cx="8686800" cy="1343722"/>
          </a:xfrm>
        </p:spPr>
        <p:txBody>
          <a:bodyPr>
            <a:normAutofit/>
          </a:bodyPr>
          <a:lstStyle/>
          <a:p>
            <a:r>
              <a:rPr lang="en-US" dirty="0" smtClean="0"/>
              <a:t>ESXi has built-in Performance Tools in VMware </a:t>
            </a:r>
            <a:r>
              <a:rPr lang="en-US" dirty="0" err="1" smtClean="0"/>
              <a:t>vSphere</a:t>
            </a:r>
            <a:endParaRPr lang="en-US" dirty="0" smtClean="0"/>
          </a:p>
          <a:p>
            <a:r>
              <a:rPr lang="en-US" dirty="0" smtClean="0"/>
              <a:t>Can Monitor overall Server Performance</a:t>
            </a:r>
          </a:p>
        </p:txBody>
      </p:sp>
      <p:pic>
        <p:nvPicPr>
          <p:cNvPr id="19458" name="Picture 2" descr="C:\Users\jkahn\Desktop\esx performance sta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44" y="992727"/>
            <a:ext cx="5145604" cy="467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24441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DXi V4000 Performance: Monitoring (cont.)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28600" y="5706859"/>
            <a:ext cx="8686800" cy="1147157"/>
          </a:xfrm>
        </p:spPr>
        <p:txBody>
          <a:bodyPr>
            <a:normAutofit/>
          </a:bodyPr>
          <a:lstStyle/>
          <a:p>
            <a:r>
              <a:rPr lang="en-US" dirty="0" smtClean="0"/>
              <a:t>Can Drill-down to Monitor individual VM</a:t>
            </a:r>
          </a:p>
        </p:txBody>
      </p:sp>
      <p:pic>
        <p:nvPicPr>
          <p:cNvPr id="83970" name="Picture 2" descr="C:\Users\jkahn\Desktop\esx perf sta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626" y="1031443"/>
            <a:ext cx="4832131" cy="4385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24441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John Cramer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Fulfillment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DXi V4000 SW Fulfillment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1625" y="972878"/>
            <a:ext cx="8228600" cy="5427921"/>
          </a:xfrm>
        </p:spPr>
        <p:txBody>
          <a:bodyPr/>
          <a:lstStyle/>
          <a:p>
            <a:endParaRPr lang="en-US" sz="1800" dirty="0" smtClean="0"/>
          </a:p>
          <a:p>
            <a:endParaRPr lang="en-US" sz="1600" dirty="0"/>
          </a:p>
        </p:txBody>
      </p:sp>
      <p:sp>
        <p:nvSpPr>
          <p:cNvPr id="7" name="Content Placeholder 11"/>
          <p:cNvSpPr txBox="1">
            <a:spLocks/>
          </p:cNvSpPr>
          <p:nvPr/>
        </p:nvSpPr>
        <p:spPr bwMode="auto">
          <a:xfrm>
            <a:off x="454025" y="1125278"/>
            <a:ext cx="8228600" cy="542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Releasing the DXi V4000 for commercial orders and subscriptions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Commercial order uses Perpetual license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Subscription uses Good Until Canceled license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Both use same SW delivery and licensing processes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SW download and licensing processes are the same as used with the DXi V1000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Download is from Flexera hosted website,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https://quantum.subscribenet.com/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Licenses are managed on </a:t>
            </a:r>
            <a:r>
              <a:rPr lang="en-US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  <a:hlinkClick r:id="rId3"/>
              </a:rPr>
              <a:t>https://mosaic.quantum.com</a:t>
            </a:r>
            <a:endParaRPr lang="en-US" sz="200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 </a:t>
            </a:r>
          </a:p>
          <a:p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DXi V4000 Installation/Upgrade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Dark Site Installation process is the same as for the DXI V1000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Only allowed for customers with a valid IB record and Service contract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GCH looks up license key on mosaic.quantum.com and emails it to the customer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Instructions for manually entering license key are in the Quick Start Guide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If the license does not exist on Mosaic when customer installs the product key the SW will default to trial mode.  256GB capacity, 60 day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Capacity upgrades are available in 1TB increments up to a maximum of 24TB capacity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 customer’s  DXi V4000 SN must be provided at the time of order for a capacity upgrade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DXi V4000 Product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2999"/>
            <a:ext cx="8389796" cy="5491099"/>
          </a:xfrm>
        </p:spPr>
        <p:txBody>
          <a:bodyPr/>
          <a:lstStyle/>
          <a:p>
            <a:r>
              <a:rPr lang="en-US" dirty="0" smtClean="0"/>
              <a:t>Target Edge to Core and Q-cloud deployments</a:t>
            </a:r>
          </a:p>
          <a:p>
            <a:r>
              <a:rPr lang="en-US" dirty="0" smtClean="0"/>
              <a:t>Larger Capacity DXi V-Series based on DXi 2.2.1.3</a:t>
            </a:r>
          </a:p>
          <a:p>
            <a:pPr lvl="1"/>
            <a:r>
              <a:rPr lang="en-US" dirty="0" smtClean="0"/>
              <a:t>4TB to 24TB capacity in 1TB increments of capacity on demand</a:t>
            </a:r>
          </a:p>
          <a:p>
            <a:r>
              <a:rPr lang="en-US" dirty="0" smtClean="0"/>
              <a:t>More capable ingest</a:t>
            </a:r>
          </a:p>
          <a:p>
            <a:pPr lvl="1"/>
            <a:r>
              <a:rPr lang="en-US" dirty="0" smtClean="0"/>
              <a:t>CIFS, NFS, OST, DXi Accent (no VTL) ingest on 4 virtual NICs</a:t>
            </a:r>
          </a:p>
          <a:p>
            <a:pPr lvl="1"/>
            <a:r>
              <a:rPr lang="en-US" dirty="0" smtClean="0"/>
              <a:t>Tested up to 50 CIFS, NFS and OST streams simultaneously on 1GbE</a:t>
            </a:r>
          </a:p>
          <a:p>
            <a:pPr lvl="1"/>
            <a:r>
              <a:rPr lang="en-US" dirty="0" smtClean="0"/>
              <a:t>Initial testing showing up to 899MBs (OST) on a single physical NIC</a:t>
            </a:r>
          </a:p>
          <a:p>
            <a:r>
              <a:rPr lang="en-US" dirty="0" smtClean="0"/>
              <a:t>More replication support</a:t>
            </a:r>
          </a:p>
          <a:p>
            <a:pPr lvl="1"/>
            <a:r>
              <a:rPr lang="en-US" dirty="0" smtClean="0"/>
              <a:t>  10 to 1 standard, adjustable for 20 to 1 with Service request</a:t>
            </a:r>
          </a:p>
          <a:p>
            <a:r>
              <a:rPr lang="en-US" dirty="0" smtClean="0"/>
              <a:t>System Requirements</a:t>
            </a:r>
          </a:p>
          <a:p>
            <a:pPr lvl="1"/>
            <a:r>
              <a:rPr lang="en-US" dirty="0" smtClean="0"/>
              <a:t>VMware ESX 5.0 or 5.1 (no ESX 4.x and no VMware Workstation)</a:t>
            </a:r>
          </a:p>
          <a:p>
            <a:pPr lvl="1"/>
            <a:r>
              <a:rPr lang="en-US" dirty="0" smtClean="0"/>
              <a:t>Multi-core Intel processor, 8 virtual CPU cores required</a:t>
            </a:r>
          </a:p>
          <a:p>
            <a:pPr lvl="1"/>
            <a:r>
              <a:rPr lang="en-US" dirty="0" smtClean="0"/>
              <a:t>Minimum 4.5TB of thinly provisioned disk space; up to 24.5TB</a:t>
            </a:r>
          </a:p>
          <a:p>
            <a:pPr lvl="1"/>
            <a:r>
              <a:rPr lang="en-US" dirty="0" smtClean="0"/>
              <a:t>48GB of RAM allocated to VM at all capacity points</a:t>
            </a:r>
          </a:p>
          <a:p>
            <a:pPr lvl="2"/>
            <a:r>
              <a:rPr lang="en-US" dirty="0" smtClean="0"/>
              <a:t>Address in future release; reduce RAM requirement for &lt;12TB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6798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993913"/>
          </a:xfrm>
        </p:spPr>
        <p:txBody>
          <a:bodyPr/>
          <a:lstStyle/>
          <a:p>
            <a:pPr eaLnBrk="1" hangingPunct="1"/>
            <a:r>
              <a:rPr lang="en-US" dirty="0" smtClean="0"/>
              <a:t>DXi V4000 Email delivery of Download Media Kit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143000"/>
            <a:ext cx="7543800" cy="169296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Email delivery of Download Media Kit is available for the </a:t>
            </a:r>
            <a:r>
              <a:rPr lang="en-US" dirty="0" err="1" smtClean="0"/>
              <a:t>DXi</a:t>
            </a:r>
            <a:r>
              <a:rPr lang="en-US" dirty="0" smtClean="0"/>
              <a:t> V1000 &amp; </a:t>
            </a:r>
            <a:r>
              <a:rPr lang="en-US" dirty="0" err="1" smtClean="0"/>
              <a:t>DXi</a:t>
            </a:r>
            <a:r>
              <a:rPr lang="en-US" dirty="0" smtClean="0"/>
              <a:t> V4000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Enter customer contact name as Ship To Contact in Sales Order Header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the Customer Standard the customers email address must be added</a:t>
            </a:r>
          </a:p>
        </p:txBody>
      </p:sp>
      <p:pic>
        <p:nvPicPr>
          <p:cNvPr id="1026" name="Picture 2" descr="cid:image002.png@01CE0E77.AE814E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834" y="2657438"/>
            <a:ext cx="6041335" cy="369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993913"/>
          </a:xfrm>
        </p:spPr>
        <p:txBody>
          <a:bodyPr/>
          <a:lstStyle/>
          <a:p>
            <a:pPr eaLnBrk="1" hangingPunct="1"/>
            <a:r>
              <a:rPr lang="en-US" dirty="0" smtClean="0"/>
              <a:t>DXi V4000 Email delivery of Download Media Kit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143000"/>
            <a:ext cx="7543800" cy="34820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Customer will receive an email when the product ships.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 email includes the contents of the Download Media Kit as .</a:t>
            </a:r>
            <a:r>
              <a:rPr lang="en-US" dirty="0" err="1" smtClean="0"/>
              <a:t>pdf</a:t>
            </a:r>
            <a:r>
              <a:rPr lang="en-US" dirty="0" smtClean="0"/>
              <a:t> attachments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Physical Download Media Kit will still be shipped unless we are requested not to send it.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Order Manager uses the Shipping Instruction on the Sales Order to  request that a kit not be shipped. 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99764" cy="639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DXi V4000 Download Media Kit (DMK) Certificates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45025"/>
            <a:ext cx="2134590" cy="52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Sale Serial Number Certificate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105" y="926275"/>
            <a:ext cx="4191991" cy="542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30392" cy="639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DXi V4000 Download Media Kit (DMK) Certificates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68775"/>
            <a:ext cx="274023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Sale Product Key Certificate</a:t>
            </a:r>
            <a:endParaRPr lang="en-US" sz="2400" b="0" kern="0" dirty="0" smtClean="0">
              <a:solidFill>
                <a:srgbClr val="666666"/>
              </a:solidFill>
              <a:latin typeface="+mn-lt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lang="en-US" sz="2400" b="0" kern="0" dirty="0" smtClean="0">
                <a:solidFill>
                  <a:srgbClr val="666666"/>
                </a:solidFill>
                <a:latin typeface="+mn-lt"/>
                <a:cs typeface="+mn-cs"/>
              </a:rPr>
              <a:t>Used during installation to license product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544" y="938151"/>
            <a:ext cx="4131298" cy="53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228600"/>
            <a:ext cx="8404761" cy="639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DXi V4000 Download Media Kit (DMK) Certificates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599" y="1056900"/>
            <a:ext cx="33339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Sale Download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Authorization Code Certificate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endParaRPr lang="en-US" sz="2400" b="0" kern="0" baseline="0" dirty="0" smtClean="0">
              <a:solidFill>
                <a:srgbClr val="666666"/>
              </a:solidFill>
              <a:latin typeface="+mn-lt"/>
              <a:cs typeface="+mn-cs"/>
            </a:endParaRPr>
          </a:p>
          <a:p>
            <a:pPr marL="342900" lvl="0" indent="-342900" defTabSz="457200" eaLnBrk="1" hangingPunct="1">
              <a:lnSpc>
                <a:spcPct val="80000"/>
              </a:lnSpc>
              <a:spcBef>
                <a:spcPct val="20000"/>
              </a:spcBef>
              <a:buSzPct val="75000"/>
              <a:buBlip>
                <a:blip r:embed="rId2"/>
              </a:buBlip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download application from  </a:t>
            </a:r>
            <a:r>
              <a:rPr lang="en-US" sz="2400" u="sng" dirty="0" smtClean="0">
                <a:hlinkClick r:id="rId3"/>
              </a:rPr>
              <a:t>https://quantum.subscribenet.com/</a:t>
            </a:r>
            <a:r>
              <a:rPr lang="en-US" sz="2400" dirty="0" smtClean="0"/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931" y="926274"/>
            <a:ext cx="4183543" cy="541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92886" cy="639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DXi V4000 Download Media Kit (DMK) Certificates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997525"/>
            <a:ext cx="3440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Capacity Upgrade Certificate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endParaRPr lang="en-US" sz="2400" b="0" kern="0" dirty="0" smtClean="0">
              <a:solidFill>
                <a:srgbClr val="666666"/>
              </a:solidFill>
              <a:latin typeface="+mn-lt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Upgrade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Type:</a:t>
            </a:r>
          </a:p>
          <a:p>
            <a:pPr marL="800100" lvl="1" indent="-342900" defTabSz="457200" eaLnBrk="1" hangingPunct="1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1TB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20TB Capacity Upgrade</a:t>
            </a:r>
            <a:endParaRPr lang="en-US" sz="2400" kern="0" dirty="0" smtClean="0">
              <a:solidFill>
                <a:srgbClr val="666666"/>
              </a:solidFill>
            </a:endParaRPr>
          </a:p>
          <a:p>
            <a:pPr marL="800100" lvl="1" indent="-342900" defTabSz="457200" eaLnBrk="1" hangingPunct="1">
              <a:lnSpc>
                <a:spcPct val="80000"/>
              </a:lnSpc>
              <a:spcBef>
                <a:spcPct val="20000"/>
              </a:spcBef>
              <a:buSzPct val="75000"/>
            </a:pPr>
            <a:endParaRPr lang="en-US" sz="2400" b="0" kern="0" baseline="0" dirty="0" smtClean="0">
              <a:solidFill>
                <a:srgbClr val="666666"/>
              </a:solidFill>
              <a:latin typeface="+mn-lt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 Key must match customer’s original Product Key for the software instance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393" y="973777"/>
            <a:ext cx="4153653" cy="53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874713" y="1066800"/>
            <a:ext cx="7772400" cy="639763"/>
          </a:xfrm>
        </p:spPr>
        <p:txBody>
          <a:bodyPr/>
          <a:lstStyle/>
          <a:p>
            <a:r>
              <a:rPr dirty="0" smtClean="0"/>
              <a:t>Documentation and Training Updates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/>
          <a:p>
            <a:r>
              <a:rPr lang="en-US" dirty="0" smtClean="0"/>
              <a:t>Tom Sajbel and Mike Pavalus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819" y="2551335"/>
            <a:ext cx="2369934" cy="29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omputer_CoverScreen_800x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550" y="2017997"/>
            <a:ext cx="4981575" cy="3765383"/>
          </a:xfrm>
          <a:prstGeom prst="rect">
            <a:avLst/>
          </a:prstGeom>
          <a:noFill/>
        </p:spPr>
      </p:pic>
      <p:pic>
        <p:nvPicPr>
          <p:cNvPr id="10" name="Picture 9" descr="DXi_V-Series_UserEssentials_TitleVer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25" y="3710672"/>
            <a:ext cx="2737634" cy="216687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Documentation Updates</a:t>
            </a:r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>
          <a:xfrm>
            <a:off x="301625" y="1116281"/>
            <a:ext cx="8557367" cy="46046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DXi V-Series: DXi V1000 and DXi V4000 </a:t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Virtual Appliances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i="1" dirty="0" smtClean="0">
                <a:latin typeface="Arial" charset="0"/>
                <a:ea typeface="ＭＳ Ｐゴシック" pitchFamily="34" charset="-128"/>
                <a:cs typeface="Arial" charset="0"/>
              </a:rPr>
              <a:t>DXi V-Series Quick Start Guide</a:t>
            </a:r>
          </a:p>
          <a:p>
            <a:r>
              <a:rPr i="1" dirty="0" smtClean="0">
                <a:latin typeface="Arial" charset="0"/>
                <a:ea typeface="ＭＳ Ｐゴシック" pitchFamily="34" charset="-128"/>
                <a:cs typeface="Arial" charset="0"/>
              </a:rPr>
              <a:t>DXi V</a:t>
            </a:r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-Series</a:t>
            </a:r>
            <a:r>
              <a:rPr i="1" dirty="0" smtClean="0">
                <a:latin typeface="Arial" charset="0"/>
                <a:ea typeface="ＭＳ Ｐゴシック" pitchFamily="34" charset="-128"/>
                <a:cs typeface="Arial" charset="0"/>
              </a:rPr>
              <a:t> User’s Guide</a:t>
            </a:r>
          </a:p>
          <a:p>
            <a:r>
              <a:rPr i="1" dirty="0" smtClean="0">
                <a:latin typeface="Arial" charset="0"/>
                <a:ea typeface="ＭＳ Ｐゴシック" pitchFamily="34" charset="-128"/>
                <a:cs typeface="Arial" charset="0"/>
              </a:rPr>
              <a:t>DXi V</a:t>
            </a:r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-Series</a:t>
            </a:r>
            <a:r>
              <a:rPr i="1" dirty="0" smtClean="0">
                <a:latin typeface="Arial" charset="0"/>
                <a:ea typeface="ＭＳ Ｐゴシック" pitchFamily="34" charset="-128"/>
                <a:cs typeface="Arial" charset="0"/>
              </a:rPr>
              <a:t> Online Help</a:t>
            </a:r>
          </a:p>
          <a:p>
            <a:r>
              <a:rPr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DXi</a:t>
            </a:r>
            <a:r>
              <a:rPr i="1" dirty="0" smtClean="0">
                <a:latin typeface="Arial" charset="0"/>
                <a:ea typeface="ＭＳ Ｐゴシック" pitchFamily="34" charset="-128"/>
                <a:cs typeface="Arial" charset="0"/>
              </a:rPr>
              <a:t> V</a:t>
            </a:r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4000 </a:t>
            </a:r>
            <a:r>
              <a:rPr i="1" dirty="0" smtClean="0">
                <a:latin typeface="Arial" charset="0"/>
                <a:ea typeface="ＭＳ Ｐゴシック" pitchFamily="34" charset="-128"/>
                <a:cs typeface="Arial" charset="0"/>
              </a:rPr>
              <a:t>Release Notes</a:t>
            </a:r>
          </a:p>
          <a:p>
            <a:pPr lvl="1"/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Separate </a:t>
            </a:r>
            <a:r>
              <a:rPr lang="en-US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DXi</a:t>
            </a:r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 V1000 vs. </a:t>
            </a:r>
            <a:r>
              <a:rPr lang="en-US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DXi</a:t>
            </a:r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 V4000</a:t>
            </a:r>
          </a:p>
          <a:p>
            <a:pPr eaLnBrk="1" hangingPunct="1"/>
            <a:r>
              <a:rPr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DXi</a:t>
            </a:r>
            <a:r>
              <a:rPr i="1" dirty="0" smtClean="0">
                <a:latin typeface="Arial" charset="0"/>
                <a:ea typeface="ＭＳ Ｐゴシック" pitchFamily="34" charset="-128"/>
                <a:cs typeface="Arial" charset="0"/>
              </a:rPr>
              <a:t>-Series Documents</a:t>
            </a:r>
          </a:p>
          <a:p>
            <a:pPr lvl="1"/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Command Line Interface (CLI) Guide</a:t>
            </a:r>
          </a:p>
          <a:p>
            <a:pPr lvl="1"/>
            <a:r>
              <a:rPr lang="en-US" dirty="0" smtClean="0"/>
              <a:t>OST Configuration Guide</a:t>
            </a:r>
            <a:endParaRPr i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dirty="0" smtClean="0"/>
              <a:t>SNMP Reference Guide</a:t>
            </a:r>
            <a:endParaRPr i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340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FF0EEE5-AD28-4318-9995-4E2A13FC532D}" type="slidenum">
              <a:rPr smtClean="0">
                <a:ea typeface="ＭＳ Ｐゴシック" pitchFamily="34" charset="-128"/>
              </a:rPr>
              <a:pPr/>
              <a:t>57</a:t>
            </a:fld>
            <a:endParaRPr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843">
            <a:off x="5391795" y="1612402"/>
            <a:ext cx="3255932" cy="40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Updates –Service &amp;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442325" cy="2238375"/>
          </a:xfrm>
        </p:spPr>
        <p:txBody>
          <a:bodyPr/>
          <a:lstStyle/>
          <a:p>
            <a:r>
              <a:rPr lang="en-US" dirty="0" smtClean="0"/>
              <a:t>StorageCare Learning: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NEW: </a:t>
            </a:r>
            <a:r>
              <a:rPr lang="en-US" dirty="0" smtClean="0"/>
              <a:t>DXi V4000 Service Update (2-4451a Online Self-Paced)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UPDATED: </a:t>
            </a:r>
            <a:r>
              <a:rPr lang="en-US" dirty="0" smtClean="0"/>
              <a:t>DXi V-Series Installation (2-3441 Online Self-Paced)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UPDATED: </a:t>
            </a:r>
            <a:r>
              <a:rPr lang="en-US" dirty="0" smtClean="0"/>
              <a:t>DXi-Series 2.x Configuration Hands-On GUI Practice (3-2431 Virtual Classroom)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 descr="DXi_V4000_SerUpd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2568" y="2781300"/>
            <a:ext cx="3493307" cy="2761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3390900"/>
            <a:ext cx="5010150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CSWeb and Qwikipedia docs: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NEW: </a:t>
            </a:r>
            <a:r>
              <a:rPr lang="en-US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DXi V4000 At a Glance document</a:t>
            </a:r>
            <a:endParaRPr lang="en-US" dirty="0" smtClean="0">
              <a:solidFill>
                <a:schemeClr val="bg2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UPDATED: </a:t>
            </a:r>
            <a:r>
              <a:rPr lang="en-US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DXi V-Series Status and Log Collection document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UPDATED: </a:t>
            </a:r>
            <a:r>
              <a:rPr lang="en-US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DXi V-Series Log Locations &amp; Descriptions document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Updates –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Quantum.com and CSWeb: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UPDATED: </a:t>
            </a:r>
            <a:r>
              <a:rPr lang="en-US" dirty="0" smtClean="0"/>
              <a:t>DXi V-Series Installation and Initial Config video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UPDATED: </a:t>
            </a:r>
            <a:r>
              <a:rPr lang="en-US" dirty="0" smtClean="0"/>
              <a:t>DXi V-Series Network Configuration video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UPDATED: </a:t>
            </a:r>
            <a:r>
              <a:rPr lang="en-US" dirty="0" smtClean="0"/>
              <a:t>DXi 2.2.x User Interface Overview video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UPDATED: </a:t>
            </a:r>
            <a:r>
              <a:rPr lang="en-US" dirty="0" smtClean="0"/>
              <a:t>DXi V-Series User Essentials document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Picture 5" descr="DXi_V-Series_UserEssent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593280"/>
            <a:ext cx="3271034" cy="2589066"/>
          </a:xfrm>
          <a:prstGeom prst="rect">
            <a:avLst/>
          </a:prstGeom>
        </p:spPr>
      </p:pic>
      <p:pic>
        <p:nvPicPr>
          <p:cNvPr id="7" name="Picture 8" descr="Computer_CoverScreen_800x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2633662"/>
            <a:ext cx="4759325" cy="35973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DXi V1000 </a:t>
            </a:r>
            <a:r>
              <a:rPr lang="en-US" dirty="0" err="1" smtClean="0"/>
              <a:t>vs</a:t>
            </a:r>
            <a:r>
              <a:rPr lang="en-US" dirty="0" smtClean="0"/>
              <a:t> DXi V4000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6614618"/>
              </p:ext>
            </p:extLst>
          </p:nvPr>
        </p:nvGraphicFramePr>
        <p:xfrm>
          <a:off x="415829" y="974431"/>
          <a:ext cx="8451420" cy="576837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58737"/>
                <a:gridCol w="3375543"/>
                <a:gridCol w="2817140"/>
              </a:tblGrid>
              <a:tr h="34673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DXi V1000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DXi V4000</a:t>
                      </a:r>
                      <a:endParaRPr lang="en-US" sz="1600" dirty="0"/>
                    </a:p>
                  </a:txBody>
                  <a:tcPr/>
                </a:tc>
              </a:tr>
              <a:tr h="346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DXi Base</a:t>
                      </a:r>
                      <a:r>
                        <a:rPr lang="en-US" sz="1600" baseline="0" dirty="0" smtClean="0"/>
                        <a:t> Release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2.2.1</a:t>
                      </a:r>
                      <a:endParaRPr lang="en-US" sz="1600" dirty="0"/>
                    </a:p>
                  </a:txBody>
                  <a:tcPr/>
                </a:tc>
              </a:tr>
              <a:tr h="5989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Capacity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1TB to 2TB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1TB increments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4TB to 24TB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1TB increments</a:t>
                      </a:r>
                      <a:endParaRPr lang="en-US" sz="1600" dirty="0"/>
                    </a:p>
                  </a:txBody>
                  <a:tcPr/>
                </a:tc>
              </a:tr>
              <a:tr h="346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</a:t>
                      </a:r>
                      <a:r>
                        <a:rPr lang="en-US" sz="1600" baseline="0" dirty="0" smtClean="0"/>
                        <a:t> Standard Edition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 – 1TB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46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30-day Trial</a:t>
                      </a:r>
                      <a:r>
                        <a:rPr lang="en-US" sz="1600" baseline="0" dirty="0" smtClean="0"/>
                        <a:t> &amp; Cap.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 – 1TB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 – 4</a:t>
                      </a:r>
                      <a:r>
                        <a:rPr lang="en-US" sz="1600" baseline="0" dirty="0" smtClean="0"/>
                        <a:t>TB</a:t>
                      </a:r>
                      <a:endParaRPr lang="en-US" sz="1600" dirty="0"/>
                    </a:p>
                  </a:txBody>
                  <a:tcPr/>
                </a:tc>
              </a:tr>
              <a:tr h="346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protocol 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</a:tr>
              <a:tr h="11032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Ingest Performance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(on same platform)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343 </a:t>
                      </a:r>
                      <a:r>
                        <a:rPr lang="en-US" sz="1600" baseline="0" dirty="0" smtClean="0"/>
                        <a:t>MB/s (NFS)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265 MB/s (CIFS)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452MB/s (OST)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661 MB/s (Accent)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417 MB/s (NFS)</a:t>
                      </a:r>
                    </a:p>
                    <a:p>
                      <a:pPr algn="ctr"/>
                      <a:r>
                        <a:rPr lang="en-US" sz="1600" dirty="0" smtClean="0"/>
                        <a:t>854 MB/s (CIFS)</a:t>
                      </a:r>
                    </a:p>
                    <a:p>
                      <a:pPr algn="ctr"/>
                      <a:r>
                        <a:rPr lang="en-US" sz="1600" dirty="0" smtClean="0"/>
                        <a:t>899 MB/s</a:t>
                      </a:r>
                      <a:r>
                        <a:rPr lang="en-US" sz="1600" baseline="0" dirty="0" smtClean="0"/>
                        <a:t> (OST)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1371 MB/s (Accent)</a:t>
                      </a:r>
                      <a:endParaRPr lang="en-US" sz="1600" dirty="0"/>
                    </a:p>
                  </a:txBody>
                  <a:tcPr/>
                </a:tc>
              </a:tr>
              <a:tr h="346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Protocols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CIFS, NFS, OST, Accent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CIFS, NFS, OST,</a:t>
                      </a:r>
                      <a:r>
                        <a:rPr lang="en-US" sz="1600" baseline="0" dirty="0" smtClean="0"/>
                        <a:t> Accent</a:t>
                      </a:r>
                      <a:endParaRPr lang="en-US" sz="1600" dirty="0"/>
                    </a:p>
                  </a:txBody>
                  <a:tcPr/>
                </a:tc>
              </a:tr>
              <a:tr h="346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Replication Fan-in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to 1; </a:t>
                      </a:r>
                      <a:r>
                        <a:rPr lang="en-US" sz="1600" baseline="0" dirty="0" smtClean="0"/>
                        <a:t>up to 20 to 1</a:t>
                      </a:r>
                      <a:endParaRPr lang="en-US" sz="1600" dirty="0"/>
                    </a:p>
                  </a:txBody>
                  <a:tcPr/>
                </a:tc>
              </a:tr>
              <a:tr h="346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VMware</a:t>
                      </a:r>
                      <a:r>
                        <a:rPr lang="en-US" sz="1600" baseline="0" dirty="0" smtClean="0"/>
                        <a:t> Versions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ESX 4.x, 5.x, VMware Workstation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ESX 5.x</a:t>
                      </a:r>
                      <a:endParaRPr lang="en-US" sz="1600" dirty="0"/>
                    </a:p>
                  </a:txBody>
                  <a:tcPr/>
                </a:tc>
              </a:tr>
              <a:tr h="346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Intel</a:t>
                      </a:r>
                      <a:r>
                        <a:rPr lang="en-US" sz="1600" baseline="0" dirty="0" smtClean="0"/>
                        <a:t>; 2 virtual cores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Intel; 8 virtual cores</a:t>
                      </a:r>
                      <a:endParaRPr lang="en-US" sz="1600" dirty="0"/>
                    </a:p>
                  </a:txBody>
                  <a:tcPr/>
                </a:tc>
              </a:tr>
              <a:tr h="346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RAM Allocation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4GB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48GB</a:t>
                      </a:r>
                      <a:endParaRPr lang="en-US" sz="1600" dirty="0"/>
                    </a:p>
                  </a:txBody>
                  <a:tcPr/>
                </a:tc>
              </a:tr>
              <a:tr h="5989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VMDK layout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 VMDK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(9</a:t>
                      </a:r>
                      <a:r>
                        <a:rPr lang="en-US" sz="1600" baseline="0" dirty="0" smtClean="0"/>
                        <a:t> x 256GB)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VMDK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(2 x 256GB + 12 x 2TB)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9049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Closed Captioning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204200" cy="5029200"/>
          </a:xfrm>
        </p:spPr>
        <p:txBody>
          <a:bodyPr/>
          <a:lstStyle/>
          <a:p>
            <a:r>
              <a:rPr lang="en-US" dirty="0" smtClean="0"/>
              <a:t>Closed captioning available in ~50 languages</a:t>
            </a:r>
          </a:p>
          <a:p>
            <a:r>
              <a:rPr lang="en-US" dirty="0" smtClean="0"/>
              <a:t>Translations are NOT perfect</a:t>
            </a:r>
          </a:p>
          <a:p>
            <a:r>
              <a:rPr lang="en-US" dirty="0" smtClean="0"/>
              <a:t>You can help make translations better (contact me)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0" name="Picture 9" descr="Video_Transl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44358"/>
            <a:ext cx="6019800" cy="3757456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782051" cy="639763"/>
          </a:xfrm>
        </p:spPr>
        <p:txBody>
          <a:bodyPr/>
          <a:lstStyle/>
          <a:p>
            <a:r>
              <a:rPr lang="en-US" dirty="0" smtClean="0"/>
              <a:t>Access to Docs and Training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2999"/>
            <a:ext cx="7543800" cy="5267325"/>
          </a:xfrm>
        </p:spPr>
        <p:txBody>
          <a:bodyPr/>
          <a:lstStyle/>
          <a:p>
            <a:r>
              <a:rPr lang="en-US" dirty="0" smtClean="0"/>
              <a:t>Customers: Quantum.com Support page changed to </a:t>
            </a:r>
            <a:r>
              <a:rPr lang="en-US" i="1" dirty="0" smtClean="0"/>
              <a:t>DXi V-Series </a:t>
            </a:r>
          </a:p>
          <a:p>
            <a:pPr lvl="1"/>
            <a:r>
              <a:rPr lang="en-US" dirty="0" smtClean="0"/>
              <a:t>New vanity URL: </a:t>
            </a:r>
            <a:r>
              <a:rPr lang="en-US" dirty="0" smtClean="0">
                <a:hlinkClick r:id="rId2"/>
              </a:rPr>
              <a:t>www.quantum.com/DXiV-SeriesDocs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Service: CSWeb page updated to </a:t>
            </a:r>
            <a:r>
              <a:rPr lang="en-US" i="1" dirty="0" smtClean="0"/>
              <a:t>DXi V-Series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7" name="Picture 6" descr="DXi V-SeriesQD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375" y="2298651"/>
            <a:ext cx="4829174" cy="33396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Jim Hibbard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1625" y="972878"/>
            <a:ext cx="8228600" cy="6249557"/>
          </a:xfrm>
        </p:spPr>
        <p:txBody>
          <a:bodyPr/>
          <a:lstStyle/>
          <a:p>
            <a:pPr marL="342900" lvl="1" indent="-342900">
              <a:buSzPct val="75000"/>
              <a:buFont typeface="Wingdings" pitchFamily="2" charset="2"/>
              <a:buChar char="§"/>
              <a:defRPr/>
            </a:pPr>
            <a:r>
              <a:rPr lang="en-US" sz="1600" b="1" dirty="0" smtClean="0"/>
              <a:t>Same support model as </a:t>
            </a:r>
            <a:r>
              <a:rPr lang="en-US" sz="1600" b="1" dirty="0" err="1" smtClean="0"/>
              <a:t>DXi</a:t>
            </a:r>
            <a:r>
              <a:rPr lang="en-US" sz="1600" b="1" dirty="0" smtClean="0"/>
              <a:t> V1000</a:t>
            </a:r>
          </a:p>
          <a:p>
            <a:pPr lvl="1">
              <a:buSzPct val="75000"/>
              <a:defRPr/>
            </a:pPr>
            <a:r>
              <a:rPr lang="en-US" sz="1400" dirty="0" smtClean="0"/>
              <a:t>GCH takes first call</a:t>
            </a:r>
          </a:p>
          <a:p>
            <a:pPr lvl="1">
              <a:buSzPct val="75000"/>
              <a:defRPr/>
            </a:pPr>
            <a:r>
              <a:rPr lang="en-US" sz="1400" dirty="0" smtClean="0"/>
              <a:t>ASPS provides technical support leveraging SES and </a:t>
            </a:r>
            <a:r>
              <a:rPr lang="en-US" sz="1400" dirty="0" err="1" smtClean="0"/>
              <a:t>DXi</a:t>
            </a:r>
            <a:r>
              <a:rPr lang="en-US" sz="1400" dirty="0" smtClean="0"/>
              <a:t> sustaining for escalation resources.</a:t>
            </a:r>
          </a:p>
          <a:p>
            <a:pPr lvl="1">
              <a:buSzPct val="75000"/>
              <a:defRPr/>
            </a:pPr>
            <a:r>
              <a:rPr lang="en-US" sz="1400" dirty="0" smtClean="0"/>
              <a:t>No Field Support offered</a:t>
            </a:r>
          </a:p>
          <a:p>
            <a:pPr marL="342900" lvl="1" indent="-342900">
              <a:buSzPct val="75000"/>
              <a:buFont typeface="Wingdings" pitchFamily="2" charset="2"/>
              <a:buChar char="§"/>
              <a:defRPr/>
            </a:pPr>
            <a:r>
              <a:rPr lang="en-US" sz="1600" b="1" dirty="0" smtClean="0"/>
              <a:t>Warranty/Support Contracts</a:t>
            </a:r>
          </a:p>
          <a:p>
            <a:pPr marL="342900" lvl="1" indent="-342900">
              <a:buSzPct val="75000"/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342900" lvl="1" indent="-342900">
              <a:buSzPct val="75000"/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342900" lvl="1" indent="-342900">
              <a:buSzPct val="75000"/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342900" lvl="1" indent="-342900">
              <a:buSzPct val="75000"/>
              <a:buNone/>
              <a:defRPr/>
            </a:pPr>
            <a:endParaRPr lang="en-US" sz="1600" b="1" dirty="0" smtClean="0"/>
          </a:p>
          <a:p>
            <a:pPr marL="342900" lvl="1" indent="-342900">
              <a:buSzPct val="75000"/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342900" lvl="1" indent="-342900">
              <a:buSzPct val="75000"/>
              <a:buFont typeface="Wingdings" pitchFamily="2" charset="2"/>
              <a:buChar char="§"/>
              <a:defRPr/>
            </a:pPr>
            <a:r>
              <a:rPr lang="en-US" sz="1600" b="1" dirty="0" smtClean="0"/>
              <a:t>Service Offerings</a:t>
            </a:r>
          </a:p>
          <a:p>
            <a:pPr lvl="1">
              <a:defRPr/>
            </a:pPr>
            <a:r>
              <a:rPr lang="en-US" sz="1400" dirty="0" smtClean="0"/>
              <a:t>Warranty/Contract renewals - Annual renewals are available for the various warranty offerings supported by this program (Silver and Gold).</a:t>
            </a:r>
          </a:p>
          <a:p>
            <a:pPr lvl="1">
              <a:defRPr/>
            </a:pPr>
            <a:r>
              <a:rPr lang="en-US" sz="1400" dirty="0" smtClean="0"/>
              <a:t>Installation and Integration Services – </a:t>
            </a:r>
            <a:r>
              <a:rPr lang="en-US" sz="1400" dirty="0" err="1" smtClean="0"/>
              <a:t>DXi</a:t>
            </a:r>
            <a:r>
              <a:rPr lang="en-US" sz="1400" dirty="0" smtClean="0"/>
              <a:t> V4000 is customer installable and Installation and Integration services are not available.  </a:t>
            </a:r>
          </a:p>
          <a:p>
            <a:pPr lvl="1">
              <a:defRPr/>
            </a:pPr>
            <a:r>
              <a:rPr lang="en-US" sz="1400" dirty="0" smtClean="0"/>
              <a:t>Upgrade Services - Post sale capacity upgrades are available for </a:t>
            </a:r>
            <a:r>
              <a:rPr lang="en-US" sz="1400" dirty="0" err="1" smtClean="0"/>
              <a:t>DXi</a:t>
            </a:r>
            <a:r>
              <a:rPr lang="en-US" sz="1400" dirty="0" smtClean="0"/>
              <a:t> V4000 that are customer installable. </a:t>
            </a:r>
          </a:p>
          <a:p>
            <a:pPr marL="342900" lvl="1" indent="-342900">
              <a:buSzPct val="75000"/>
              <a:buFont typeface="Wingdings" pitchFamily="2" charset="2"/>
              <a:buChar char="§"/>
              <a:defRPr/>
            </a:pPr>
            <a:r>
              <a:rPr lang="en-US" sz="1600" b="1" dirty="0" err="1" smtClean="0"/>
              <a:t>DXi</a:t>
            </a:r>
            <a:r>
              <a:rPr lang="en-US" sz="1600" b="1" dirty="0" smtClean="0"/>
              <a:t> V-Series Service Plan is in Agile for approval (0-14506-01)</a:t>
            </a:r>
          </a:p>
          <a:p>
            <a:pPr lvl="1">
              <a:buSzPct val="75000"/>
              <a:defRPr/>
            </a:pPr>
            <a:r>
              <a:rPr lang="en-US" sz="1400" dirty="0" err="1" smtClean="0"/>
              <a:t>DXi</a:t>
            </a:r>
            <a:r>
              <a:rPr lang="en-US" sz="1400" dirty="0" smtClean="0"/>
              <a:t> V1000 Service Plan updated to include </a:t>
            </a:r>
            <a:r>
              <a:rPr lang="en-US" sz="1400" dirty="0" err="1" smtClean="0"/>
              <a:t>DXi</a:t>
            </a:r>
            <a:r>
              <a:rPr lang="en-US" sz="1400" dirty="0" smtClean="0"/>
              <a:t> V4000 and rename to </a:t>
            </a:r>
            <a:r>
              <a:rPr lang="en-US" sz="1400" dirty="0" err="1" smtClean="0"/>
              <a:t>DXi</a:t>
            </a:r>
            <a:r>
              <a:rPr lang="en-US" sz="1400" dirty="0" smtClean="0"/>
              <a:t> V-Series Service Plan</a:t>
            </a:r>
          </a:p>
          <a:p>
            <a:pPr lvl="1">
              <a:buSzPct val="75000"/>
              <a:defRPr/>
            </a:pPr>
            <a:endParaRPr lang="en-US" sz="1400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9519" y="2647364"/>
          <a:ext cx="7296843" cy="1085392"/>
        </p:xfrm>
        <a:graphic>
          <a:graphicData uri="http://schemas.openxmlformats.org/presentationml/2006/ole">
            <p:oleObj spid="_x0000_s1026" name="Worksheet" r:id="rId3" imgW="6467366" imgH="962043" progId="Excel.Sheet.12">
              <p:embed/>
            </p:oleObj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969" y="1515138"/>
            <a:ext cx="1107286" cy="9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1524000"/>
            <a:ext cx="1107286" cy="9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Quantum_DXiV1000_Symbol_for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766792" cy="914400"/>
          </a:xfrm>
          <a:prstGeom prst="rect">
            <a:avLst/>
          </a:prstGeom>
        </p:spPr>
      </p:pic>
      <p:pic>
        <p:nvPicPr>
          <p:cNvPr id="14" name="Picture 38" descr="physical-serv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1066800"/>
            <a:ext cx="376084" cy="59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9" descr="M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51165" y="1198611"/>
            <a:ext cx="658147" cy="36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981200" y="2590800"/>
            <a:ext cx="64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V1000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169875">
            <a:off x="5449654" y="2115672"/>
            <a:ext cx="381000" cy="1562565"/>
          </a:xfrm>
          <a:prstGeom prst="rect">
            <a:avLst/>
          </a:prstGeom>
          <a:noFill/>
        </p:spPr>
      </p:pic>
      <p:pic>
        <p:nvPicPr>
          <p:cNvPr id="25" name="Picture 24" descr="vmPROicon_text_blu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507670" cy="685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1143000"/>
            <a:ext cx="1279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Third party ISV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1485900" y="1866900"/>
            <a:ext cx="381000" cy="609600"/>
          </a:xfrm>
          <a:prstGeom prst="rect">
            <a:avLst/>
          </a:prstGeom>
          <a:noFill/>
        </p:spPr>
      </p:pic>
      <p:pic>
        <p:nvPicPr>
          <p:cNvPr id="23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548535">
            <a:off x="6699437" y="1348368"/>
            <a:ext cx="381000" cy="609600"/>
          </a:xfrm>
          <a:prstGeom prst="rect">
            <a:avLst/>
          </a:prstGeom>
          <a:noFill/>
        </p:spPr>
      </p:pic>
      <p:pic>
        <p:nvPicPr>
          <p:cNvPr id="26" name="Picture 25" descr="Quantum_DXiV1000_Symbol_forPP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95599"/>
            <a:ext cx="1524000" cy="1817371"/>
          </a:xfrm>
          <a:prstGeom prst="rect">
            <a:avLst/>
          </a:prstGeom>
        </p:spPr>
      </p:pic>
      <p:pic>
        <p:nvPicPr>
          <p:cNvPr id="27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900000">
            <a:off x="2962952" y="1920153"/>
            <a:ext cx="381000" cy="1856998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10000"/>
            <a:ext cx="1107286" cy="9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2431" y="3818862"/>
            <a:ext cx="1107286" cy="9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0" y="5029200"/>
            <a:ext cx="1826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Hilton Head Island, SC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2590800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New York, NY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5908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Bellevue, WA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029200"/>
            <a:ext cx="1538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San Francisco, CA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 descr="Quantum_DXiV1000_Symbol_forPP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62400"/>
            <a:ext cx="1022389" cy="1219200"/>
          </a:xfrm>
          <a:prstGeom prst="rect">
            <a:avLst/>
          </a:prstGeom>
        </p:spPr>
      </p:pic>
      <p:pic>
        <p:nvPicPr>
          <p:cNvPr id="16" name="Picture 15" descr="Quantum_DXiV1000_Symbol_for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766792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81200" y="4980801"/>
            <a:ext cx="64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u="sng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V4000</a:t>
            </a:r>
            <a:endParaRPr lang="en-US" sz="1200" b="1" u="sng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5029200"/>
            <a:ext cx="64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V1000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6591300" y="4152900"/>
            <a:ext cx="381000" cy="609600"/>
          </a:xfrm>
          <a:prstGeom prst="rect">
            <a:avLst/>
          </a:prstGeom>
          <a:noFill/>
        </p:spPr>
      </p:pic>
      <p:pic>
        <p:nvPicPr>
          <p:cNvPr id="45" name="Picture 44" descr="vmPROicon_text_blu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43400"/>
            <a:ext cx="507670" cy="685800"/>
          </a:xfrm>
          <a:prstGeom prst="rect">
            <a:avLst/>
          </a:prstGeom>
        </p:spPr>
      </p:pic>
      <p:pic>
        <p:nvPicPr>
          <p:cNvPr id="21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1485900" y="3924300"/>
            <a:ext cx="381000" cy="609600"/>
          </a:xfrm>
          <a:prstGeom prst="rect">
            <a:avLst/>
          </a:prstGeom>
          <a:noFill/>
        </p:spPr>
      </p:pic>
      <p:pic>
        <p:nvPicPr>
          <p:cNvPr id="29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364293">
            <a:off x="2915497" y="3213257"/>
            <a:ext cx="381000" cy="1856998"/>
          </a:xfrm>
          <a:prstGeom prst="rect">
            <a:avLst/>
          </a:prstGeom>
          <a:noFill/>
        </p:spPr>
      </p:pic>
      <p:pic>
        <p:nvPicPr>
          <p:cNvPr id="44" name="Picture 43" descr="vmPROicon_text_blu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43400"/>
            <a:ext cx="507670" cy="685800"/>
          </a:xfrm>
          <a:prstGeom prst="rect">
            <a:avLst/>
          </a:prstGeom>
        </p:spPr>
      </p:pic>
      <p:pic>
        <p:nvPicPr>
          <p:cNvPr id="30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186120">
            <a:off x="5382866" y="3353385"/>
            <a:ext cx="381000" cy="1562565"/>
          </a:xfrm>
          <a:prstGeom prst="rect">
            <a:avLst/>
          </a:prstGeom>
          <a:noFill/>
        </p:spPr>
      </p:pic>
      <p:pic>
        <p:nvPicPr>
          <p:cNvPr id="32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8400" y="1447800"/>
            <a:ext cx="381000" cy="6096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962400" y="4419600"/>
            <a:ext cx="928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DXi V4000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14800" y="4648200"/>
            <a:ext cx="638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Dallas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2" name="Picture 41" descr="Quantum_DXi_4600_rightFacing_PPT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0"/>
            <a:ext cx="1441246" cy="5631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943600" y="2438400"/>
            <a:ext cx="78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DXi4601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39797" cy="639762"/>
          </a:xfrm>
        </p:spPr>
        <p:txBody>
          <a:bodyPr/>
          <a:lstStyle/>
          <a:p>
            <a:r>
              <a:rPr lang="en-US" sz="2800" dirty="0" smtClean="0"/>
              <a:t>Use Case 1: Edge to Core and Core Replication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2590800" y="5334000"/>
            <a:ext cx="525780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spcBef>
                <a:spcPct val="3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Invested in VMware </a:t>
            </a:r>
            <a:r>
              <a:rPr lang="en-US" sz="1600" b="1" dirty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infrastructure</a:t>
            </a:r>
          </a:p>
          <a:p>
            <a:pPr marL="171450" indent="-171450" eaLnBrk="0" hangingPunct="0">
              <a:spcBef>
                <a:spcPct val="30000"/>
              </a:spcBef>
              <a:buFont typeface="Arial"/>
              <a:buChar char="•"/>
            </a:pPr>
            <a:r>
              <a:rPr lang="en-US" sz="1600" b="1" dirty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Geographically diverse sites</a:t>
            </a:r>
          </a:p>
          <a:p>
            <a:pPr marL="171450" indent="-171450" eaLnBrk="0" hangingPunct="0">
              <a:spcBef>
                <a:spcPct val="3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Wants to match capacity with data growth rate</a:t>
            </a:r>
            <a:endParaRPr lang="en-US" sz="16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71450" indent="-171450" eaLnBrk="0" hangingPunct="0">
              <a:spcBef>
                <a:spcPct val="30000"/>
              </a:spcBef>
              <a:buFont typeface="Arial"/>
              <a:buChar char="•"/>
            </a:pPr>
            <a:r>
              <a:rPr lang="en-US" sz="1600" b="1" dirty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Local backup &amp; recovery; remote DR</a:t>
            </a:r>
          </a:p>
        </p:txBody>
      </p:sp>
      <p:pic>
        <p:nvPicPr>
          <p:cNvPr id="46" name="Picture 38" descr="physical-serv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1219200"/>
            <a:ext cx="376084" cy="59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1676400" y="1219200"/>
            <a:ext cx="103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Physical </a:t>
            </a:r>
            <a:b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Backup ISV</a:t>
            </a:r>
            <a:endParaRPr lang="en-US" sz="1200" b="1" dirty="0">
              <a:solidFill>
                <a:srgbClr val="8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8" name="Picture 14" descr="arr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738111">
            <a:off x="2377720" y="1453346"/>
            <a:ext cx="3810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7336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31914" y="1524000"/>
            <a:ext cx="1107286" cy="9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122314" y="1066800"/>
            <a:ext cx="660912" cy="592031"/>
            <a:chOff x="2881" y="2408"/>
            <a:chExt cx="239" cy="265"/>
          </a:xfrm>
        </p:grpSpPr>
        <p:pic>
          <p:nvPicPr>
            <p:cNvPr id="14" name="Picture 38" descr="physical-serve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81" y="2408"/>
              <a:ext cx="13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9" descr="MA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82" y="2467"/>
              <a:ext cx="2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5943600" y="1143000"/>
            <a:ext cx="108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CV </a:t>
            </a:r>
            <a:r>
              <a:rPr lang="en-US" dirty="0" err="1" smtClean="0">
                <a:solidFill>
                  <a:schemeClr val="bg2"/>
                </a:solidFill>
              </a:rPr>
              <a:t>Simpana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3" name="Picture 14" descr="arro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548535">
            <a:off x="7573351" y="1348368"/>
            <a:ext cx="381000" cy="6096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1447800"/>
            <a:ext cx="172064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 descr="arro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22314" y="1447800"/>
            <a:ext cx="381000" cy="609600"/>
          </a:xfrm>
          <a:prstGeom prst="rect">
            <a:avLst/>
          </a:prstGeom>
          <a:noFill/>
        </p:spPr>
      </p:pic>
      <p:pic>
        <p:nvPicPr>
          <p:cNvPr id="42" name="Picture 41" descr="Quantum_DXi_4600_rightFacing_PP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14" y="2057400"/>
            <a:ext cx="1441246" cy="563176"/>
          </a:xfrm>
          <a:prstGeom prst="rect">
            <a:avLst/>
          </a:prstGeom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971800"/>
            <a:ext cx="172064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Quantum_DXiV1000_Symbol_forPP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990600" cy="1181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 : Q-Cloud </a:t>
            </a:r>
            <a:r>
              <a:rPr lang="en-US" dirty="0" err="1" smtClean="0"/>
              <a:t>BaaS</a:t>
            </a:r>
            <a:r>
              <a:rPr lang="en-US" dirty="0" smtClean="0"/>
              <a:t> / </a:t>
            </a:r>
            <a:r>
              <a:rPr lang="en-US" dirty="0" err="1" smtClean="0"/>
              <a:t>DRaaS</a:t>
            </a:r>
            <a:r>
              <a:rPr lang="en-US" dirty="0" smtClean="0"/>
              <a:t>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769" y="4343400"/>
            <a:ext cx="1107286" cy="9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905000" y="5419062"/>
            <a:ext cx="64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V4000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2" name="Picture 14" descr="arro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1409700" y="4695162"/>
            <a:ext cx="381000" cy="609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5419062"/>
            <a:ext cx="103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Customer 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600" y="4343400"/>
            <a:ext cx="928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DXi V4000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57800" y="4572000"/>
            <a:ext cx="37338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808080"/>
                </a:solidFill>
              </a:rPr>
              <a:t>VMware infrastructure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solidFill>
                  <a:srgbClr val="808080"/>
                </a:solidFill>
              </a:rPr>
              <a:t>Dedicated DXi V-Series / customer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solidFill>
                  <a:srgbClr val="808080"/>
                </a:solidFill>
              </a:rPr>
              <a:t>High efficiency of resource usage</a:t>
            </a:r>
            <a:endParaRPr lang="en-US" sz="1600" dirty="0">
              <a:solidFill>
                <a:srgbClr val="80808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solidFill>
                  <a:srgbClr val="808080"/>
                </a:solidFill>
              </a:rPr>
              <a:t>Physical and virtual backup</a:t>
            </a:r>
            <a:endParaRPr lang="en-US" sz="1600" dirty="0">
              <a:solidFill>
                <a:srgbClr val="80808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808080"/>
                </a:solidFill>
              </a:rPr>
              <a:t>Local backup &amp; </a:t>
            </a:r>
            <a:r>
              <a:rPr lang="en-US" sz="1600" dirty="0" smtClean="0">
                <a:solidFill>
                  <a:srgbClr val="808080"/>
                </a:solidFill>
              </a:rPr>
              <a:t>recovery</a:t>
            </a:r>
            <a:endParaRPr lang="en-US" sz="1600" dirty="0">
              <a:solidFill>
                <a:srgbClr val="808080"/>
              </a:solidFill>
            </a:endParaRPr>
          </a:p>
        </p:txBody>
      </p:sp>
      <p:pic>
        <p:nvPicPr>
          <p:cNvPr id="44" name="Picture 43" descr="Quantum_DXiV1000_Symbol_forPP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609600" cy="726948"/>
          </a:xfrm>
          <a:prstGeom prst="rect">
            <a:avLst/>
          </a:prstGeom>
        </p:spPr>
      </p:pic>
      <p:pic>
        <p:nvPicPr>
          <p:cNvPr id="43" name="Picture 42" descr="Quantum_DXiV1000_Symbol_forPP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609600" cy="726948"/>
          </a:xfrm>
          <a:prstGeom prst="rect">
            <a:avLst/>
          </a:prstGeom>
        </p:spPr>
      </p:pic>
      <p:pic>
        <p:nvPicPr>
          <p:cNvPr id="45" name="Picture 44" descr="Quantum_DXiV1000_Symbol_forPP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609600" cy="726948"/>
          </a:xfrm>
          <a:prstGeom prst="rect">
            <a:avLst/>
          </a:prstGeom>
        </p:spPr>
      </p:pic>
      <p:pic>
        <p:nvPicPr>
          <p:cNvPr id="26" name="Picture 25" descr="Quantum_DXiV1000_Symbol_forPP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609600" cy="7269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15638" y="1323451"/>
            <a:ext cx="213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65000"/>
                    </a:srgbClr>
                  </a:outerShdw>
                </a:effectLst>
              </a:rPr>
              <a:t>Multiple DXi V1000’s</a:t>
            </a:r>
            <a:endParaRPr lang="en-US" dirty="0">
              <a:solidFill>
                <a:schemeClr val="bg2"/>
              </a:solidFill>
              <a:effectLst>
                <a:outerShdw blurRad="50800" dist="50800" dir="27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Cloud 24"/>
          <p:cNvSpPr/>
          <p:nvPr/>
        </p:nvSpPr>
        <p:spPr>
          <a:xfrm>
            <a:off x="2743200" y="909819"/>
            <a:ext cx="2895600" cy="419558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4" descr="arro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169875">
            <a:off x="5526934" y="1960098"/>
            <a:ext cx="381000" cy="1756528"/>
          </a:xfrm>
          <a:prstGeom prst="rect">
            <a:avLst/>
          </a:prstGeom>
          <a:noFill/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769" y="2895600"/>
            <a:ext cx="1107286" cy="9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Quantum_DXiV1000_Symbol_forPP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09262"/>
            <a:ext cx="766792" cy="9144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905000" y="3971262"/>
            <a:ext cx="64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V1000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2" name="Picture 14" descr="arro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1409700" y="3247362"/>
            <a:ext cx="381000" cy="609600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304800" y="3971262"/>
            <a:ext cx="103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Customer 2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977" y="1524000"/>
            <a:ext cx="1107286" cy="9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Quantum_DXiV1000_Symbol_forPP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08" y="1837662"/>
            <a:ext cx="766792" cy="9144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00208" y="2599662"/>
            <a:ext cx="64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V1000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9" name="Picture 14" descr="arro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1404908" y="1875762"/>
            <a:ext cx="381000" cy="609600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300008" y="2599662"/>
            <a:ext cx="103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Customer 1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2" name="Picture 61" descr="Quantum_DXiV1000_Symbol_forPP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0"/>
            <a:ext cx="990600" cy="1181291"/>
          </a:xfrm>
          <a:prstGeom prst="rect">
            <a:avLst/>
          </a:prstGeom>
        </p:spPr>
      </p:pic>
      <p:pic>
        <p:nvPicPr>
          <p:cNvPr id="63" name="Picture 62" descr="Quantum_DXiV1000_Symbol_forPP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19600"/>
            <a:ext cx="990600" cy="1181291"/>
          </a:xfrm>
          <a:prstGeom prst="rect">
            <a:avLst/>
          </a:prstGeom>
        </p:spPr>
      </p:pic>
      <p:pic>
        <p:nvPicPr>
          <p:cNvPr id="64" name="Picture 14" descr="arro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50878">
            <a:off x="2677237" y="1549478"/>
            <a:ext cx="381000" cy="1324067"/>
          </a:xfrm>
          <a:prstGeom prst="rect">
            <a:avLst/>
          </a:prstGeom>
          <a:noFill/>
        </p:spPr>
      </p:pic>
      <p:pic>
        <p:nvPicPr>
          <p:cNvPr id="65" name="Picture 14" descr="arro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675067">
            <a:off x="2825851" y="2125713"/>
            <a:ext cx="381000" cy="1829408"/>
          </a:xfrm>
          <a:prstGeom prst="rect">
            <a:avLst/>
          </a:prstGeom>
          <a:noFill/>
        </p:spPr>
      </p:pic>
      <p:pic>
        <p:nvPicPr>
          <p:cNvPr id="66" name="Picture 14" descr="arro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675067">
            <a:off x="2825850" y="3421113"/>
            <a:ext cx="381000" cy="1829408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6705600" y="2438400"/>
            <a:ext cx="78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DXi4601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8" name="Picture 47" descr="vmPROicon_text_blu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68" y="2067794"/>
            <a:ext cx="435248" cy="587967"/>
          </a:xfrm>
          <a:prstGeom prst="rect">
            <a:avLst/>
          </a:prstGeom>
        </p:spPr>
      </p:pic>
      <p:pic>
        <p:nvPicPr>
          <p:cNvPr id="55" name="Picture 54" descr="vmPROicon_text_blu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58" y="3422662"/>
            <a:ext cx="435248" cy="587967"/>
          </a:xfrm>
          <a:prstGeom prst="rect">
            <a:avLst/>
          </a:prstGeom>
        </p:spPr>
      </p:pic>
      <p:pic>
        <p:nvPicPr>
          <p:cNvPr id="68" name="Picture 67" descr="vmPROicon_text_blu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21" y="4939794"/>
            <a:ext cx="435248" cy="58796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590264" y="3374434"/>
            <a:ext cx="95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Q-Cloud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0430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and Relationship to V1000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03" y="1019797"/>
            <a:ext cx="7543800" cy="5614304"/>
          </a:xfrm>
        </p:spPr>
        <p:txBody>
          <a:bodyPr/>
          <a:lstStyle/>
          <a:p>
            <a:r>
              <a:rPr lang="en-US" dirty="0" smtClean="0"/>
              <a:t>GA of product July 18, 2013</a:t>
            </a:r>
          </a:p>
          <a:p>
            <a:r>
              <a:rPr lang="en-US" dirty="0" smtClean="0"/>
              <a:t>30-day Trial available with 90-day support</a:t>
            </a:r>
          </a:p>
          <a:p>
            <a:pPr lvl="1"/>
            <a:r>
              <a:rPr lang="en-US" dirty="0" smtClean="0"/>
              <a:t>Time-enforced license, will expire</a:t>
            </a:r>
          </a:p>
          <a:p>
            <a:pPr lvl="1"/>
            <a:r>
              <a:rPr lang="en-US" dirty="0" smtClean="0"/>
              <a:t>4TB Capacity; for use with Proof of Concepts</a:t>
            </a:r>
          </a:p>
          <a:p>
            <a:pPr lvl="1"/>
            <a:r>
              <a:rPr lang="en-US" dirty="0" smtClean="0"/>
              <a:t>Post GA release of 30-day Trial License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Not available in free Standard Edition form</a:t>
            </a:r>
          </a:p>
          <a:p>
            <a:r>
              <a:rPr lang="en-US" dirty="0" smtClean="0"/>
              <a:t>Not upgradable from DXi V1000</a:t>
            </a:r>
          </a:p>
          <a:p>
            <a:pPr lvl="1"/>
            <a:r>
              <a:rPr lang="en-US" dirty="0" smtClean="0"/>
              <a:t>Totally different platform and disk layout</a:t>
            </a:r>
          </a:p>
          <a:p>
            <a:pPr lvl="1"/>
            <a:r>
              <a:rPr lang="en-US" dirty="0" smtClean="0"/>
              <a:t>Customers would need to replicate from V1000 to V4000</a:t>
            </a:r>
          </a:p>
          <a:p>
            <a:pPr lvl="1"/>
            <a:r>
              <a:rPr lang="en-US" dirty="0" smtClean="0"/>
              <a:t>Same procedure as a DXi 4000 moving to a DXi 6700</a:t>
            </a:r>
          </a:p>
          <a:p>
            <a:r>
              <a:rPr lang="en-US" dirty="0" smtClean="0"/>
              <a:t>Licensing</a:t>
            </a:r>
          </a:p>
          <a:p>
            <a:pPr lvl="1"/>
            <a:r>
              <a:rPr lang="en-US" b="1" dirty="0" smtClean="0"/>
              <a:t>Initial Offering </a:t>
            </a:r>
            <a:r>
              <a:rPr lang="en-US" dirty="0" smtClean="0"/>
              <a:t>: Supports perpetual [on Quantum price book]</a:t>
            </a:r>
          </a:p>
          <a:p>
            <a:pPr lvl="1"/>
            <a:r>
              <a:rPr lang="en-US" dirty="0" smtClean="0"/>
              <a:t>Subscription [Sold through Q-cloud offering]</a:t>
            </a:r>
          </a:p>
          <a:p>
            <a:pPr lvl="1"/>
            <a:r>
              <a:rPr lang="en-US" dirty="0" smtClean="0"/>
              <a:t>Time-based [30-day demos]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0333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00457A-v01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P00457A-v01</Template>
  <TotalTime>8779</TotalTime>
  <Words>2637</Words>
  <Application>Microsoft Office PowerPoint</Application>
  <PresentationFormat>On-screen Show (4:3)</PresentationFormat>
  <Paragraphs>624</Paragraphs>
  <Slides>64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P00457A-v01</vt:lpstr>
      <vt:lpstr>Worksheet</vt:lpstr>
      <vt:lpstr>Slide 1</vt:lpstr>
      <vt:lpstr>Slide 2</vt:lpstr>
      <vt:lpstr>Agenda</vt:lpstr>
      <vt:lpstr>Marketing Overview</vt:lpstr>
      <vt:lpstr>DXi V4000 Product Specifications</vt:lpstr>
      <vt:lpstr>DXi V1000 vs DXi V4000</vt:lpstr>
      <vt:lpstr>Use Case 1: Edge to Core and Core Replication</vt:lpstr>
      <vt:lpstr>Use Case 2 : Q-Cloud BaaS / DRaaS Example</vt:lpstr>
      <vt:lpstr>Release and Relationship to V1000</vt:lpstr>
      <vt:lpstr>Compliance and Certification</vt:lpstr>
      <vt:lpstr>Management and Reporting and Enablers</vt:lpstr>
      <vt:lpstr>Engineering Update</vt:lpstr>
      <vt:lpstr>Key Features</vt:lpstr>
      <vt:lpstr>Network Throttling</vt:lpstr>
      <vt:lpstr>DHCP Network Configuration</vt:lpstr>
      <vt:lpstr>DHCP Network Configuration (cont.)</vt:lpstr>
      <vt:lpstr>DHCP Network Configuration (cont.)</vt:lpstr>
      <vt:lpstr>DHCP Network Configuration (cont.)</vt:lpstr>
      <vt:lpstr>Multiple VLAN IDs</vt:lpstr>
      <vt:lpstr>Installation/Boot Process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Secure File Shred</vt:lpstr>
      <vt:lpstr>Health Check &amp; Data Collection</vt:lpstr>
      <vt:lpstr>Known Issues</vt:lpstr>
      <vt:lpstr>Known Issues</vt:lpstr>
      <vt:lpstr>Known Issues: ESXi Storage</vt:lpstr>
      <vt:lpstr>Known Issues: ESXi Storage (cont.)</vt:lpstr>
      <vt:lpstr>Known Issues: ESXi Storage (cont.)</vt:lpstr>
      <vt:lpstr>Known Issues: ESXi Storage (cont.) </vt:lpstr>
      <vt:lpstr>Known Issues: DART (cont.) </vt:lpstr>
      <vt:lpstr>Known Issues: Low-Space </vt:lpstr>
      <vt:lpstr>Performance Update</vt:lpstr>
      <vt:lpstr>DXi V4000 Performance - Reference System</vt:lpstr>
      <vt:lpstr>DXi V4000 Performance</vt:lpstr>
      <vt:lpstr>DXi V4000 Performance: Monitoring</vt:lpstr>
      <vt:lpstr>DXi V4000 Performance: Monitoring (cont.)</vt:lpstr>
      <vt:lpstr>SW Fulfillment</vt:lpstr>
      <vt:lpstr>DXi V4000 SW Fulfillment</vt:lpstr>
      <vt:lpstr>DXi V4000 Installation/Upgrade</vt:lpstr>
      <vt:lpstr>DXi V4000 Email delivery of Download Media Kit</vt:lpstr>
      <vt:lpstr>DXi V4000 Email delivery of Download Media Kit</vt:lpstr>
      <vt:lpstr>DXi V4000 Download Media Kit (DMK) Certificates</vt:lpstr>
      <vt:lpstr>DXi V4000 Download Media Kit (DMK) Certificates</vt:lpstr>
      <vt:lpstr>DXi V4000 Download Media Kit (DMK) Certificates</vt:lpstr>
      <vt:lpstr>DXi V4000 Download Media Kit (DMK) Certificates</vt:lpstr>
      <vt:lpstr>Documentation and Training Updates</vt:lpstr>
      <vt:lpstr>Documentation Updates</vt:lpstr>
      <vt:lpstr>Training Updates –Service &amp; Partners</vt:lpstr>
      <vt:lpstr>Training Updates – Customers</vt:lpstr>
      <vt:lpstr>Video Closed Captioning </vt:lpstr>
      <vt:lpstr>Access to Docs and Training Videos</vt:lpstr>
      <vt:lpstr>Service Model Updates</vt:lpstr>
      <vt:lpstr>Service Model</vt:lpstr>
      <vt:lpstr>Slide 64</vt:lpstr>
    </vt:vector>
  </TitlesOfParts>
  <Company>Quantum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Moss Creek TOI</dc:title>
  <dc:creator>jhibbard</dc:creator>
  <cp:lastModifiedBy>jkahn</cp:lastModifiedBy>
  <cp:revision>787</cp:revision>
  <dcterms:created xsi:type="dcterms:W3CDTF">2012-09-07T19:19:40Z</dcterms:created>
  <dcterms:modified xsi:type="dcterms:W3CDTF">2013-07-25T03:13:29Z</dcterms:modified>
</cp:coreProperties>
</file>