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2" r:id="rId1"/>
  </p:sldMasterIdLst>
  <p:notesMasterIdLst>
    <p:notesMasterId r:id="rId69"/>
  </p:notesMasterIdLst>
  <p:handoutMasterIdLst>
    <p:handoutMasterId r:id="rId70"/>
  </p:handoutMasterIdLst>
  <p:sldIdLst>
    <p:sldId id="1294" r:id="rId2"/>
    <p:sldId id="1420" r:id="rId3"/>
    <p:sldId id="1421" r:id="rId4"/>
    <p:sldId id="1305" r:id="rId5"/>
    <p:sldId id="1417" r:id="rId6"/>
    <p:sldId id="1542" r:id="rId7"/>
    <p:sldId id="1307" r:id="rId8"/>
    <p:sldId id="1419" r:id="rId9"/>
    <p:sldId id="1418" r:id="rId10"/>
    <p:sldId id="1481" r:id="rId11"/>
    <p:sldId id="1540" r:id="rId12"/>
    <p:sldId id="1541" r:id="rId13"/>
    <p:sldId id="1482" r:id="rId14"/>
    <p:sldId id="1422" r:id="rId15"/>
    <p:sldId id="1423" r:id="rId16"/>
    <p:sldId id="1424" r:id="rId17"/>
    <p:sldId id="1425" r:id="rId18"/>
    <p:sldId id="1484" r:id="rId19"/>
    <p:sldId id="1485" r:id="rId20"/>
    <p:sldId id="1486" r:id="rId21"/>
    <p:sldId id="1487" r:id="rId22"/>
    <p:sldId id="1488" r:id="rId23"/>
    <p:sldId id="1489" r:id="rId24"/>
    <p:sldId id="1490" r:id="rId25"/>
    <p:sldId id="1491" r:id="rId26"/>
    <p:sldId id="1492" r:id="rId27"/>
    <p:sldId id="1493" r:id="rId28"/>
    <p:sldId id="1494" r:id="rId29"/>
    <p:sldId id="1495" r:id="rId30"/>
    <p:sldId id="1496" r:id="rId31"/>
    <p:sldId id="1497" r:id="rId32"/>
    <p:sldId id="1498" r:id="rId33"/>
    <p:sldId id="1499" r:id="rId34"/>
    <p:sldId id="1500" r:id="rId35"/>
    <p:sldId id="1501" r:id="rId36"/>
    <p:sldId id="1502" r:id="rId37"/>
    <p:sldId id="1503" r:id="rId38"/>
    <p:sldId id="1504" r:id="rId39"/>
    <p:sldId id="1505" r:id="rId40"/>
    <p:sldId id="1506" r:id="rId41"/>
    <p:sldId id="1507" r:id="rId42"/>
    <p:sldId id="1508" r:id="rId43"/>
    <p:sldId id="1509" r:id="rId44"/>
    <p:sldId id="1510" r:id="rId45"/>
    <p:sldId id="1511" r:id="rId46"/>
    <p:sldId id="1512" r:id="rId47"/>
    <p:sldId id="1513" r:id="rId48"/>
    <p:sldId id="1514" r:id="rId49"/>
    <p:sldId id="1515" r:id="rId50"/>
    <p:sldId id="1516" r:id="rId51"/>
    <p:sldId id="1517" r:id="rId52"/>
    <p:sldId id="1518" r:id="rId53"/>
    <p:sldId id="1519" r:id="rId54"/>
    <p:sldId id="1522" r:id="rId55"/>
    <p:sldId id="1524" r:id="rId56"/>
    <p:sldId id="1525" r:id="rId57"/>
    <p:sldId id="1526" r:id="rId58"/>
    <p:sldId id="1527" r:id="rId59"/>
    <p:sldId id="1528" r:id="rId60"/>
    <p:sldId id="1529" r:id="rId61"/>
    <p:sldId id="1530" r:id="rId62"/>
    <p:sldId id="1533" r:id="rId63"/>
    <p:sldId id="1534" r:id="rId64"/>
    <p:sldId id="1535" r:id="rId65"/>
    <p:sldId id="1536" r:id="rId66"/>
    <p:sldId id="1537" r:id="rId67"/>
    <p:sldId id="1539" r:id="rId6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E207F"/>
    <a:srgbClr val="7458AF"/>
    <a:srgbClr val="6A9733"/>
    <a:srgbClr val="EA3B0F"/>
    <a:srgbClr val="C2D696"/>
    <a:srgbClr val="F58C00"/>
    <a:srgbClr val="FD261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4" autoAdjust="0"/>
    <p:restoredTop sz="92432" autoAdjust="0"/>
  </p:normalViewPr>
  <p:slideViewPr>
    <p:cSldViewPr snapToObjects="1">
      <p:cViewPr varScale="1">
        <p:scale>
          <a:sx n="73" d="100"/>
          <a:sy n="73" d="100"/>
        </p:scale>
        <p:origin x="-1014" y="-90"/>
      </p:cViewPr>
      <p:guideLst>
        <p:guide orient="horz" pos="4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16"/>
    </p:cViewPr>
  </p:sorterViewPr>
  <p:notesViewPr>
    <p:cSldViewPr snapToObjects="1">
      <p:cViewPr varScale="1">
        <p:scale>
          <a:sx n="54" d="100"/>
          <a:sy n="54" d="100"/>
        </p:scale>
        <p:origin x="-1854" y="-84"/>
      </p:cViewPr>
      <p:guideLst>
        <p:guide orient="horz" pos="2927"/>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2521" tIns="46260" rIns="92521" bIns="46260" numCol="1" anchor="t" anchorCtr="0" compatLnSpc="1">
            <a:prstTxWarp prst="textNoShape">
              <a:avLst/>
            </a:prstTxWarp>
          </a:bodyPr>
          <a:lstStyle>
            <a:lvl1pPr defTabSz="925513" eaLnBrk="0" hangingPunct="0">
              <a:defRPr sz="1200"/>
            </a:lvl1pPr>
          </a:lstStyle>
          <a:p>
            <a:pPr>
              <a:defRPr/>
            </a:pPr>
            <a:endParaRPr lang="en-US"/>
          </a:p>
        </p:txBody>
      </p:sp>
      <p:sp>
        <p:nvSpPr>
          <p:cNvPr id="29699"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2521" tIns="46260" rIns="92521" bIns="46260" numCol="1" anchor="t" anchorCtr="0" compatLnSpc="1">
            <a:prstTxWarp prst="textNoShape">
              <a:avLst/>
            </a:prstTxWarp>
          </a:bodyPr>
          <a:lstStyle>
            <a:lvl1pPr algn="r" defTabSz="925513" eaLnBrk="0" hangingPunct="0">
              <a:defRPr sz="1200"/>
            </a:lvl1pPr>
          </a:lstStyle>
          <a:p>
            <a:pPr>
              <a:defRPr/>
            </a:pPr>
            <a:endParaRPr lang="en-US"/>
          </a:p>
        </p:txBody>
      </p:sp>
      <p:sp>
        <p:nvSpPr>
          <p:cNvPr id="29700" name="Rectangle 4"/>
          <p:cNvSpPr>
            <a:spLocks noGrp="1" noChangeArrowheads="1"/>
          </p:cNvSpPr>
          <p:nvPr>
            <p:ph type="ftr" sz="quarter" idx="2"/>
          </p:nvPr>
        </p:nvSpPr>
        <p:spPr bwMode="auto">
          <a:xfrm>
            <a:off x="0" y="8832850"/>
            <a:ext cx="3971925" cy="463550"/>
          </a:xfrm>
          <a:prstGeom prst="rect">
            <a:avLst/>
          </a:prstGeom>
          <a:noFill/>
          <a:ln w="9525">
            <a:noFill/>
            <a:miter lim="800000"/>
            <a:headEnd/>
            <a:tailEnd/>
          </a:ln>
          <a:effectLst/>
        </p:spPr>
        <p:txBody>
          <a:bodyPr vert="horz" wrap="square" lIns="92521" tIns="46260" rIns="92521" bIns="46260" numCol="1" anchor="b" anchorCtr="0" compatLnSpc="1">
            <a:prstTxWarp prst="textNoShape">
              <a:avLst/>
            </a:prstTxWarp>
          </a:bodyPr>
          <a:lstStyle>
            <a:lvl1pPr defTabSz="925513" eaLnBrk="0" hangingPunct="0">
              <a:defRPr sz="1200"/>
            </a:lvl1pPr>
          </a:lstStyle>
          <a:p>
            <a:pPr>
              <a:defRPr/>
            </a:pPr>
            <a:r>
              <a:rPr lang="en-US" smtClean="0"/>
              <a:t>© 2012 Quantum Corporation Confidential</a:t>
            </a:r>
            <a:endParaRPr lang="en-US"/>
          </a:p>
        </p:txBody>
      </p:sp>
      <p:sp>
        <p:nvSpPr>
          <p:cNvPr id="29701"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2521" tIns="46260" rIns="92521" bIns="46260" numCol="1" anchor="b" anchorCtr="0" compatLnSpc="1">
            <a:prstTxWarp prst="textNoShape">
              <a:avLst/>
            </a:prstTxWarp>
          </a:bodyPr>
          <a:lstStyle>
            <a:lvl1pPr algn="r" defTabSz="925513" eaLnBrk="0" hangingPunct="0">
              <a:defRPr sz="1200"/>
            </a:lvl1pPr>
          </a:lstStyle>
          <a:p>
            <a:pPr>
              <a:defRPr/>
            </a:pPr>
            <a:fld id="{F113166E-CA23-47B1-B2AD-999336E668D3}" type="slidenum">
              <a:rPr lang="en-US"/>
              <a:pPr>
                <a:defRPr/>
              </a:pPr>
              <a:t>‹#›</a:t>
            </a:fld>
            <a:endParaRPr lang="en-US"/>
          </a:p>
        </p:txBody>
      </p:sp>
      <p:pic>
        <p:nvPicPr>
          <p:cNvPr id="17414" name="Picture 7" descr="logo_blue"/>
          <p:cNvPicPr>
            <a:picLocks noChangeAspect="1" noChangeArrowheads="1"/>
          </p:cNvPicPr>
          <p:nvPr/>
        </p:nvPicPr>
        <p:blipFill>
          <a:blip r:embed="rId2" cstate="print"/>
          <a:srcRect/>
          <a:stretch>
            <a:fillRect/>
          </a:stretch>
        </p:blipFill>
        <p:spPr bwMode="auto">
          <a:xfrm>
            <a:off x="466725" y="111125"/>
            <a:ext cx="2103438" cy="352425"/>
          </a:xfrm>
          <a:prstGeom prst="rect">
            <a:avLst/>
          </a:prstGeom>
          <a:noFill/>
          <a:ln w="9525">
            <a:noFill/>
            <a:miter lim="800000"/>
            <a:headEnd/>
            <a:tailEnd/>
          </a:ln>
        </p:spPr>
      </p:pic>
    </p:spTree>
    <p:extLst>
      <p:ext uri="{BB962C8B-B14F-4D97-AF65-F5344CB8AC3E}">
        <p14:creationId xmlns="" xmlns:p14="http://schemas.microsoft.com/office/powerpoint/2010/main" val="14376138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2521" tIns="46260" rIns="92521" bIns="46260" numCol="1" anchor="t" anchorCtr="0" compatLnSpc="1">
            <a:prstTxWarp prst="textNoShape">
              <a:avLst/>
            </a:prstTxWarp>
          </a:bodyPr>
          <a:lstStyle>
            <a:lvl1pPr defTabSz="925513" eaLnBrk="0" hangingPunct="0">
              <a:defRPr sz="1200"/>
            </a:lvl1pPr>
          </a:lstStyle>
          <a:p>
            <a:pPr>
              <a:defRPr/>
            </a:pPr>
            <a:endParaRPr lang="en-US"/>
          </a:p>
        </p:txBody>
      </p:sp>
      <p:sp>
        <p:nvSpPr>
          <p:cNvPr id="11267"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2521" tIns="46260" rIns="92521" bIns="46260" numCol="1" anchor="t" anchorCtr="0" compatLnSpc="1">
            <a:prstTxWarp prst="textNoShape">
              <a:avLst/>
            </a:prstTxWarp>
          </a:bodyPr>
          <a:lstStyle>
            <a:lvl1pPr algn="r" defTabSz="925513" eaLnBrk="0" hangingPunct="0">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2521" tIns="46260" rIns="92521" bIns="4626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32850"/>
            <a:ext cx="3894138" cy="463550"/>
          </a:xfrm>
          <a:prstGeom prst="rect">
            <a:avLst/>
          </a:prstGeom>
          <a:noFill/>
          <a:ln w="9525">
            <a:noFill/>
            <a:miter lim="800000"/>
            <a:headEnd/>
            <a:tailEnd/>
          </a:ln>
          <a:effectLst/>
        </p:spPr>
        <p:txBody>
          <a:bodyPr vert="horz" wrap="square" lIns="92521" tIns="46260" rIns="92521" bIns="46260" numCol="1" anchor="b" anchorCtr="0" compatLnSpc="1">
            <a:prstTxWarp prst="textNoShape">
              <a:avLst/>
            </a:prstTxWarp>
          </a:bodyPr>
          <a:lstStyle>
            <a:lvl1pPr defTabSz="925513" eaLnBrk="0" hangingPunct="0">
              <a:defRPr sz="1200"/>
            </a:lvl1pPr>
          </a:lstStyle>
          <a:p>
            <a:pPr>
              <a:defRPr/>
            </a:pPr>
            <a:r>
              <a:rPr lang="en-US" smtClean="0"/>
              <a:t>© 2012 Quantum Corporation Confidential</a:t>
            </a:r>
            <a:endParaRPr lang="en-US"/>
          </a:p>
        </p:txBody>
      </p:sp>
      <p:sp>
        <p:nvSpPr>
          <p:cNvPr id="11271"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2521" tIns="46260" rIns="92521" bIns="46260" numCol="1" anchor="b" anchorCtr="0" compatLnSpc="1">
            <a:prstTxWarp prst="textNoShape">
              <a:avLst/>
            </a:prstTxWarp>
          </a:bodyPr>
          <a:lstStyle>
            <a:lvl1pPr algn="r" defTabSz="925513" eaLnBrk="0" hangingPunct="0">
              <a:defRPr sz="1200"/>
            </a:lvl1pPr>
          </a:lstStyle>
          <a:p>
            <a:pPr>
              <a:defRPr/>
            </a:pPr>
            <a:fld id="{2C3793C9-F4F4-4CB5-ABF4-855A4AA14E69}" type="slidenum">
              <a:rPr lang="en-US"/>
              <a:pPr>
                <a:defRPr/>
              </a:pPr>
              <a:t>‹#›</a:t>
            </a:fld>
            <a:endParaRPr lang="en-US"/>
          </a:p>
        </p:txBody>
      </p:sp>
      <p:pic>
        <p:nvPicPr>
          <p:cNvPr id="16392" name="Picture 9" descr="logo_blue"/>
          <p:cNvPicPr>
            <a:picLocks noChangeAspect="1" noChangeArrowheads="1"/>
          </p:cNvPicPr>
          <p:nvPr/>
        </p:nvPicPr>
        <p:blipFill>
          <a:blip r:embed="rId2"/>
          <a:srcRect/>
          <a:stretch>
            <a:fillRect/>
          </a:stretch>
        </p:blipFill>
        <p:spPr bwMode="auto">
          <a:xfrm>
            <a:off x="466725" y="111125"/>
            <a:ext cx="2103438" cy="352425"/>
          </a:xfrm>
          <a:prstGeom prst="rect">
            <a:avLst/>
          </a:prstGeom>
          <a:noFill/>
          <a:ln w="9525">
            <a:noFill/>
            <a:miter lim="800000"/>
            <a:headEnd/>
            <a:tailEnd/>
          </a:ln>
        </p:spPr>
      </p:pic>
    </p:spTree>
    <p:extLst>
      <p:ext uri="{BB962C8B-B14F-4D97-AF65-F5344CB8AC3E}">
        <p14:creationId xmlns="" xmlns:p14="http://schemas.microsoft.com/office/powerpoint/2010/main" val="124531456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a:ln/>
        </p:spPr>
      </p:sp>
      <p:sp>
        <p:nvSpPr>
          <p:cNvPr id="6146" name="Notes Placeholder 2"/>
          <p:cNvSpPr>
            <a:spLocks noGrp="1"/>
          </p:cNvSpPr>
          <p:nvPr>
            <p:ph type="body" idx="1"/>
          </p:nvPr>
        </p:nvSpPr>
        <p:spPr>
          <a:noFill/>
          <a:ln/>
        </p:spPr>
        <p:txBody>
          <a:bodyPr/>
          <a:lstStyle/>
          <a:p>
            <a:endParaRPr lang="en-US" dirty="0" smtClean="0"/>
          </a:p>
        </p:txBody>
      </p:sp>
      <p:sp>
        <p:nvSpPr>
          <p:cNvPr id="4" name="Footer Placeholder 3"/>
          <p:cNvSpPr txBox="1">
            <a:spLocks noGrp="1"/>
          </p:cNvSpPr>
          <p:nvPr/>
        </p:nvSpPr>
        <p:spPr bwMode="auto">
          <a:xfrm>
            <a:off x="77788" y="8753475"/>
            <a:ext cx="5062537" cy="465138"/>
          </a:xfrm>
          <a:prstGeom prst="rect">
            <a:avLst/>
          </a:prstGeom>
          <a:noFill/>
          <a:ln>
            <a:miter lim="800000"/>
            <a:headEnd/>
            <a:tailEnd/>
          </a:ln>
        </p:spPr>
        <p:txBody>
          <a:bodyPr lIns="93172" tIns="46587" rIns="93172" bIns="46587" anchor="b"/>
          <a:lstStyle/>
          <a:p>
            <a:pPr>
              <a:defRPr/>
            </a:pPr>
            <a:r>
              <a:rPr lang="en-US" sz="600" dirty="0">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5453063" y="8753475"/>
            <a:ext cx="1555750" cy="465138"/>
          </a:xfrm>
          <a:prstGeom prst="rect">
            <a:avLst/>
          </a:prstGeom>
          <a:noFill/>
          <a:ln>
            <a:miter lim="800000"/>
            <a:headEnd/>
            <a:tailEnd/>
          </a:ln>
        </p:spPr>
        <p:txBody>
          <a:bodyPr lIns="93172" tIns="46587" rIns="93172" bIns="46587" anchor="b"/>
          <a:lstStyle/>
          <a:p>
            <a:pPr algn="r">
              <a:defRPr/>
            </a:pPr>
            <a:fld id="{B29FF47D-1CC4-4255-9566-BB0A77AA89A9}" type="slidenum">
              <a:rPr lang="en-US" sz="1200">
                <a:cs typeface="+mn-cs"/>
              </a:rPr>
              <a:pPr algn="r">
                <a:defRPr/>
              </a:pPr>
              <a:t>1</a:t>
            </a:fld>
            <a:endParaRPr lang="en-US" sz="1200" dirty="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21</a:t>
            </a:fld>
            <a:endParaRPr lang="en-US"/>
          </a:p>
        </p:txBody>
      </p:sp>
    </p:spTree>
    <p:extLst>
      <p:ext uri="{BB962C8B-B14F-4D97-AF65-F5344CB8AC3E}">
        <p14:creationId xmlns="" xmlns:p14="http://schemas.microsoft.com/office/powerpoint/2010/main" val="3007494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22</a:t>
            </a:fld>
            <a:endParaRPr lang="en-US"/>
          </a:p>
        </p:txBody>
      </p:sp>
    </p:spTree>
    <p:extLst>
      <p:ext uri="{BB962C8B-B14F-4D97-AF65-F5344CB8AC3E}">
        <p14:creationId xmlns="" xmlns:p14="http://schemas.microsoft.com/office/powerpoint/2010/main" val="775150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23</a:t>
            </a:fld>
            <a:endParaRPr lang="en-US"/>
          </a:p>
        </p:txBody>
      </p:sp>
    </p:spTree>
    <p:extLst>
      <p:ext uri="{BB962C8B-B14F-4D97-AF65-F5344CB8AC3E}">
        <p14:creationId xmlns="" xmlns:p14="http://schemas.microsoft.com/office/powerpoint/2010/main" val="287721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24</a:t>
            </a:fld>
            <a:endParaRPr lang="en-US"/>
          </a:p>
        </p:txBody>
      </p:sp>
    </p:spTree>
    <p:extLst>
      <p:ext uri="{BB962C8B-B14F-4D97-AF65-F5344CB8AC3E}">
        <p14:creationId xmlns="" xmlns:p14="http://schemas.microsoft.com/office/powerpoint/2010/main" val="1316322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25</a:t>
            </a:fld>
            <a:endParaRPr lang="en-US"/>
          </a:p>
        </p:txBody>
      </p:sp>
    </p:spTree>
    <p:extLst>
      <p:ext uri="{BB962C8B-B14F-4D97-AF65-F5344CB8AC3E}">
        <p14:creationId xmlns="" xmlns:p14="http://schemas.microsoft.com/office/powerpoint/2010/main" val="1413734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26</a:t>
            </a:fld>
            <a:endParaRPr lang="en-US"/>
          </a:p>
        </p:txBody>
      </p:sp>
    </p:spTree>
    <p:extLst>
      <p:ext uri="{BB962C8B-B14F-4D97-AF65-F5344CB8AC3E}">
        <p14:creationId xmlns="" xmlns:p14="http://schemas.microsoft.com/office/powerpoint/2010/main" val="1757458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27</a:t>
            </a:fld>
            <a:endParaRPr lang="en-US"/>
          </a:p>
        </p:txBody>
      </p:sp>
    </p:spTree>
    <p:extLst>
      <p:ext uri="{BB962C8B-B14F-4D97-AF65-F5344CB8AC3E}">
        <p14:creationId xmlns="" xmlns:p14="http://schemas.microsoft.com/office/powerpoint/2010/main" val="220770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28</a:t>
            </a:fld>
            <a:endParaRPr lang="en-US"/>
          </a:p>
        </p:txBody>
      </p:sp>
    </p:spTree>
    <p:extLst>
      <p:ext uri="{BB962C8B-B14F-4D97-AF65-F5344CB8AC3E}">
        <p14:creationId xmlns="" xmlns:p14="http://schemas.microsoft.com/office/powerpoint/2010/main" val="3724689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29</a:t>
            </a:fld>
            <a:endParaRPr lang="en-US"/>
          </a:p>
        </p:txBody>
      </p:sp>
    </p:spTree>
    <p:extLst>
      <p:ext uri="{BB962C8B-B14F-4D97-AF65-F5344CB8AC3E}">
        <p14:creationId xmlns="" xmlns:p14="http://schemas.microsoft.com/office/powerpoint/2010/main" val="2648205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30</a:t>
            </a:fld>
            <a:endParaRPr lang="en-US"/>
          </a:p>
        </p:txBody>
      </p:sp>
    </p:spTree>
    <p:extLst>
      <p:ext uri="{BB962C8B-B14F-4D97-AF65-F5344CB8AC3E}">
        <p14:creationId xmlns="" xmlns:p14="http://schemas.microsoft.com/office/powerpoint/2010/main" val="428063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ln/>
        </p:spPr>
      </p:sp>
      <p:sp>
        <p:nvSpPr>
          <p:cNvPr id="1229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31</a:t>
            </a:fld>
            <a:endParaRPr lang="en-US"/>
          </a:p>
        </p:txBody>
      </p:sp>
    </p:spTree>
    <p:extLst>
      <p:ext uri="{BB962C8B-B14F-4D97-AF65-F5344CB8AC3E}">
        <p14:creationId xmlns="" xmlns:p14="http://schemas.microsoft.com/office/powerpoint/2010/main" val="2582617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32</a:t>
            </a:fld>
            <a:endParaRPr lang="en-US"/>
          </a:p>
        </p:txBody>
      </p:sp>
    </p:spTree>
    <p:extLst>
      <p:ext uri="{BB962C8B-B14F-4D97-AF65-F5344CB8AC3E}">
        <p14:creationId xmlns="" xmlns:p14="http://schemas.microsoft.com/office/powerpoint/2010/main" val="2466821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33</a:t>
            </a:fld>
            <a:endParaRPr lang="en-US"/>
          </a:p>
        </p:txBody>
      </p:sp>
    </p:spTree>
    <p:extLst>
      <p:ext uri="{BB962C8B-B14F-4D97-AF65-F5344CB8AC3E}">
        <p14:creationId xmlns="" xmlns:p14="http://schemas.microsoft.com/office/powerpoint/2010/main" val="4142531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34</a:t>
            </a:fld>
            <a:endParaRPr lang="en-US"/>
          </a:p>
        </p:txBody>
      </p:sp>
    </p:spTree>
    <p:extLst>
      <p:ext uri="{BB962C8B-B14F-4D97-AF65-F5344CB8AC3E}">
        <p14:creationId xmlns="" xmlns:p14="http://schemas.microsoft.com/office/powerpoint/2010/main" val="3624584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35</a:t>
            </a:fld>
            <a:endParaRPr lang="en-US"/>
          </a:p>
        </p:txBody>
      </p:sp>
    </p:spTree>
    <p:extLst>
      <p:ext uri="{BB962C8B-B14F-4D97-AF65-F5344CB8AC3E}">
        <p14:creationId xmlns="" xmlns:p14="http://schemas.microsoft.com/office/powerpoint/2010/main" val="732345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36</a:t>
            </a:fld>
            <a:endParaRPr lang="en-US"/>
          </a:p>
        </p:txBody>
      </p:sp>
    </p:spTree>
    <p:extLst>
      <p:ext uri="{BB962C8B-B14F-4D97-AF65-F5344CB8AC3E}">
        <p14:creationId xmlns="" xmlns:p14="http://schemas.microsoft.com/office/powerpoint/2010/main" val="3261196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37</a:t>
            </a:fld>
            <a:endParaRPr lang="en-US"/>
          </a:p>
        </p:txBody>
      </p:sp>
    </p:spTree>
    <p:extLst>
      <p:ext uri="{BB962C8B-B14F-4D97-AF65-F5344CB8AC3E}">
        <p14:creationId xmlns="" xmlns:p14="http://schemas.microsoft.com/office/powerpoint/2010/main" val="1397757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38</a:t>
            </a:fld>
            <a:endParaRPr lang="en-US"/>
          </a:p>
        </p:txBody>
      </p:sp>
    </p:spTree>
    <p:extLst>
      <p:ext uri="{BB962C8B-B14F-4D97-AF65-F5344CB8AC3E}">
        <p14:creationId xmlns="" xmlns:p14="http://schemas.microsoft.com/office/powerpoint/2010/main" val="436262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39</a:t>
            </a:fld>
            <a:endParaRPr lang="en-US"/>
          </a:p>
        </p:txBody>
      </p:sp>
    </p:spTree>
    <p:extLst>
      <p:ext uri="{BB962C8B-B14F-4D97-AF65-F5344CB8AC3E}">
        <p14:creationId xmlns="" xmlns:p14="http://schemas.microsoft.com/office/powerpoint/2010/main" val="3144818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40</a:t>
            </a:fld>
            <a:endParaRPr lang="en-US"/>
          </a:p>
        </p:txBody>
      </p:sp>
    </p:spTree>
    <p:extLst>
      <p:ext uri="{BB962C8B-B14F-4D97-AF65-F5344CB8AC3E}">
        <p14:creationId xmlns="" xmlns:p14="http://schemas.microsoft.com/office/powerpoint/2010/main" val="2506237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2012 Quantum Corporation Confidential</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41</a:t>
            </a:fld>
            <a:endParaRPr lang="en-US"/>
          </a:p>
        </p:txBody>
      </p:sp>
    </p:spTree>
    <p:extLst>
      <p:ext uri="{BB962C8B-B14F-4D97-AF65-F5344CB8AC3E}">
        <p14:creationId xmlns="" xmlns:p14="http://schemas.microsoft.com/office/powerpoint/2010/main" val="467780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42</a:t>
            </a:fld>
            <a:endParaRPr lang="en-US"/>
          </a:p>
        </p:txBody>
      </p:sp>
    </p:spTree>
    <p:extLst>
      <p:ext uri="{BB962C8B-B14F-4D97-AF65-F5344CB8AC3E}">
        <p14:creationId xmlns="" xmlns:p14="http://schemas.microsoft.com/office/powerpoint/2010/main" val="1693329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43</a:t>
            </a:fld>
            <a:endParaRPr lang="en-US"/>
          </a:p>
        </p:txBody>
      </p:sp>
    </p:spTree>
    <p:extLst>
      <p:ext uri="{BB962C8B-B14F-4D97-AF65-F5344CB8AC3E}">
        <p14:creationId xmlns="" xmlns:p14="http://schemas.microsoft.com/office/powerpoint/2010/main" val="2168200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44</a:t>
            </a:fld>
            <a:endParaRPr lang="en-US"/>
          </a:p>
        </p:txBody>
      </p:sp>
    </p:spTree>
    <p:extLst>
      <p:ext uri="{BB962C8B-B14F-4D97-AF65-F5344CB8AC3E}">
        <p14:creationId xmlns="" xmlns:p14="http://schemas.microsoft.com/office/powerpoint/2010/main" val="579976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45</a:t>
            </a:fld>
            <a:endParaRPr lang="en-US"/>
          </a:p>
        </p:txBody>
      </p:sp>
    </p:spTree>
    <p:extLst>
      <p:ext uri="{BB962C8B-B14F-4D97-AF65-F5344CB8AC3E}">
        <p14:creationId xmlns="" xmlns:p14="http://schemas.microsoft.com/office/powerpoint/2010/main" val="1994794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46</a:t>
            </a:fld>
            <a:endParaRPr lang="en-US"/>
          </a:p>
        </p:txBody>
      </p:sp>
    </p:spTree>
    <p:extLst>
      <p:ext uri="{BB962C8B-B14F-4D97-AF65-F5344CB8AC3E}">
        <p14:creationId xmlns="" xmlns:p14="http://schemas.microsoft.com/office/powerpoint/2010/main" val="40214745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47</a:t>
            </a:fld>
            <a:endParaRPr lang="en-US"/>
          </a:p>
        </p:txBody>
      </p:sp>
    </p:spTree>
    <p:extLst>
      <p:ext uri="{BB962C8B-B14F-4D97-AF65-F5344CB8AC3E}">
        <p14:creationId xmlns="" xmlns:p14="http://schemas.microsoft.com/office/powerpoint/2010/main" val="2709203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48</a:t>
            </a:fld>
            <a:endParaRPr lang="en-US"/>
          </a:p>
        </p:txBody>
      </p:sp>
    </p:spTree>
    <p:extLst>
      <p:ext uri="{BB962C8B-B14F-4D97-AF65-F5344CB8AC3E}">
        <p14:creationId xmlns="" xmlns:p14="http://schemas.microsoft.com/office/powerpoint/2010/main" val="2227215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49</a:t>
            </a:fld>
            <a:endParaRPr lang="en-US"/>
          </a:p>
        </p:txBody>
      </p:sp>
    </p:spTree>
    <p:extLst>
      <p:ext uri="{BB962C8B-B14F-4D97-AF65-F5344CB8AC3E}">
        <p14:creationId xmlns="" xmlns:p14="http://schemas.microsoft.com/office/powerpoint/2010/main" val="37930658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50</a:t>
            </a:fld>
            <a:endParaRPr lang="en-US"/>
          </a:p>
        </p:txBody>
      </p:sp>
    </p:spTree>
    <p:extLst>
      <p:ext uri="{BB962C8B-B14F-4D97-AF65-F5344CB8AC3E}">
        <p14:creationId xmlns="" xmlns:p14="http://schemas.microsoft.com/office/powerpoint/2010/main" val="1286961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2012 Quantum Corporation Confidential</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solidFill>
                  <a:prstClr val="black"/>
                </a:solidFill>
              </a:rPr>
              <a:t>© 2007 Quantum Corporation Confidential</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solidFill>
                  <a:prstClr val="black"/>
                </a:solidFill>
              </a:rPr>
              <a:pPr>
                <a:defRPr/>
              </a:pPr>
              <a:t>51</a:t>
            </a:fld>
            <a:endParaRPr lang="en-US">
              <a:solidFill>
                <a:prstClr val="black"/>
              </a:solidFill>
            </a:endParaRPr>
          </a:p>
        </p:txBody>
      </p:sp>
    </p:spTree>
    <p:extLst>
      <p:ext uri="{BB962C8B-B14F-4D97-AF65-F5344CB8AC3E}">
        <p14:creationId xmlns="" xmlns:p14="http://schemas.microsoft.com/office/powerpoint/2010/main" val="9546896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52</a:t>
            </a:fld>
            <a:endParaRPr lang="en-US"/>
          </a:p>
        </p:txBody>
      </p:sp>
    </p:spTree>
    <p:extLst>
      <p:ext uri="{BB962C8B-B14F-4D97-AF65-F5344CB8AC3E}">
        <p14:creationId xmlns="" xmlns:p14="http://schemas.microsoft.com/office/powerpoint/2010/main" val="41034236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solidFill>
                  <a:prstClr val="black"/>
                </a:solidFill>
              </a:rPr>
              <a:t>© 2007 Quantum Corporation Confidential</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solidFill>
                  <a:prstClr val="black"/>
                </a:solidFill>
              </a:rPr>
              <a:pPr>
                <a:defRPr/>
              </a:pPr>
              <a:t>53</a:t>
            </a:fld>
            <a:endParaRPr lang="en-US">
              <a:solidFill>
                <a:prstClr val="black"/>
              </a:solidFill>
            </a:endParaRPr>
          </a:p>
        </p:txBody>
      </p:sp>
    </p:spTree>
    <p:extLst>
      <p:ext uri="{BB962C8B-B14F-4D97-AF65-F5344CB8AC3E}">
        <p14:creationId xmlns="" xmlns:p14="http://schemas.microsoft.com/office/powerpoint/2010/main" val="1684777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solidFill>
                  <a:prstClr val="black"/>
                </a:solidFill>
              </a:rPr>
              <a:t>© 2007 Quantum Corporation Confidential</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solidFill>
                  <a:prstClr val="black"/>
                </a:solidFill>
              </a:rPr>
              <a:pPr>
                <a:defRPr/>
              </a:pPr>
              <a:t>54</a:t>
            </a:fld>
            <a:endParaRPr lang="en-US">
              <a:solidFill>
                <a:prstClr val="black"/>
              </a:solidFill>
            </a:endParaRPr>
          </a:p>
        </p:txBody>
      </p:sp>
    </p:spTree>
    <p:extLst>
      <p:ext uri="{BB962C8B-B14F-4D97-AF65-F5344CB8AC3E}">
        <p14:creationId xmlns="" xmlns:p14="http://schemas.microsoft.com/office/powerpoint/2010/main" val="26146975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56</a:t>
            </a:fld>
            <a:endParaRPr lang="en-US"/>
          </a:p>
        </p:txBody>
      </p:sp>
    </p:spTree>
    <p:extLst>
      <p:ext uri="{BB962C8B-B14F-4D97-AF65-F5344CB8AC3E}">
        <p14:creationId xmlns="" xmlns:p14="http://schemas.microsoft.com/office/powerpoint/2010/main" val="600637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57</a:t>
            </a:fld>
            <a:endParaRPr lang="en-US"/>
          </a:p>
        </p:txBody>
      </p:sp>
    </p:spTree>
    <p:extLst>
      <p:ext uri="{BB962C8B-B14F-4D97-AF65-F5344CB8AC3E}">
        <p14:creationId xmlns="" xmlns:p14="http://schemas.microsoft.com/office/powerpoint/2010/main" val="16089535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58</a:t>
            </a:fld>
            <a:endParaRPr lang="en-US"/>
          </a:p>
        </p:txBody>
      </p:sp>
    </p:spTree>
    <p:extLst>
      <p:ext uri="{BB962C8B-B14F-4D97-AF65-F5344CB8AC3E}">
        <p14:creationId xmlns="" xmlns:p14="http://schemas.microsoft.com/office/powerpoint/2010/main" val="17738725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 2012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63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11</a:t>
            </a:fld>
            <a:endParaRPr lang="en-US"/>
          </a:p>
        </p:txBody>
      </p:sp>
    </p:spTree>
    <p:extLst>
      <p:ext uri="{BB962C8B-B14F-4D97-AF65-F5344CB8AC3E}">
        <p14:creationId xmlns="" xmlns:p14="http://schemas.microsoft.com/office/powerpoint/2010/main" val="3723833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12</a:t>
            </a:fld>
            <a:endParaRPr lang="en-US"/>
          </a:p>
        </p:txBody>
      </p:sp>
    </p:spTree>
    <p:extLst>
      <p:ext uri="{BB962C8B-B14F-4D97-AF65-F5344CB8AC3E}">
        <p14:creationId xmlns="" xmlns:p14="http://schemas.microsoft.com/office/powerpoint/2010/main" val="2292361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thought process</a:t>
            </a:r>
          </a:p>
          <a:p>
            <a:pPr lvl="0"/>
            <a:r>
              <a:rPr lang="en-US" dirty="0" smtClean="0"/>
              <a:t>At full licensing, DXi GUI and DARt both show V1000 to have 1.92 TB (1000 bytes/KB)</a:t>
            </a:r>
          </a:p>
          <a:p>
            <a:pPr lvl="1"/>
            <a:r>
              <a:rPr lang="en-US" dirty="0" smtClean="0"/>
              <a:t>So our marketing literature seems to take license by rounding up and claiming this is an “up to” 2 TB usable capacity</a:t>
            </a:r>
          </a:p>
          <a:p>
            <a:pPr lvl="0"/>
            <a:r>
              <a:rPr lang="en-US" dirty="0" smtClean="0"/>
              <a:t>We’re talking about licensing in 256GB increments … so what does that mean for capacity if I can’t get to 8x 256 GB now ??</a:t>
            </a:r>
          </a:p>
          <a:p>
            <a:pPr lvl="1"/>
            <a:r>
              <a:rPr lang="en-US" dirty="0" smtClean="0"/>
              <a:t>Are we licensing in 256GB increments or in 250 ?? (Since all numbers inside the DXi are base 10)</a:t>
            </a:r>
          </a:p>
          <a:p>
            <a:pPr lvl="0"/>
            <a:r>
              <a:rPr lang="en-US" dirty="0" smtClean="0"/>
              <a:t>So I decided to increment the color coding of this pseudo “</a:t>
            </a:r>
            <a:r>
              <a:rPr lang="en-US" dirty="0" err="1" smtClean="0"/>
              <a:t>QuikFit</a:t>
            </a:r>
            <a:r>
              <a:rPr lang="en-US" dirty="0" smtClean="0"/>
              <a:t>” chart in 250 GB steps</a:t>
            </a:r>
          </a:p>
          <a:p>
            <a:pPr lvl="0"/>
            <a:r>
              <a:rPr lang="en-US" dirty="0" smtClean="0"/>
              <a:t>“BU-BU RoC” means: what percentage of the (full) backup will be new and unique, before compression</a:t>
            </a:r>
          </a:p>
          <a:p>
            <a:pPr lvl="1"/>
            <a:r>
              <a:rPr lang="en-US" dirty="0" smtClean="0"/>
              <a:t>Doesn’t matter if we’re talking about Full-only policy or Full + Incremental, or even CBT backups. The results will be the same because I’m measuring the amount of new data, no matter how delivered, as a portion of the Full BU. The type of policy will only affect the total reduction ratio, not the capacity consumption.</a:t>
            </a:r>
          </a:p>
          <a:p>
            <a:pPr lvl="0"/>
            <a:r>
              <a:rPr lang="en-US" dirty="0" smtClean="0"/>
              <a:t>1 year Investment Protection with 10% growth expected in that year.</a:t>
            </a:r>
          </a:p>
          <a:p>
            <a:pPr lvl="0"/>
            <a:r>
              <a:rPr lang="en-US" dirty="0" smtClean="0"/>
              <a:t>DTP – Data to Protect - how much data can I backup and retain for the specified period of time, assuming 1 BU per day.</a:t>
            </a:r>
          </a:p>
          <a:p>
            <a:pPr lvl="1"/>
            <a:r>
              <a:rPr lang="en-US" dirty="0" smtClean="0"/>
              <a:t>This is more of a “Number of BU events” retention than a time-based retention, so may require some explanation to some audiences</a:t>
            </a:r>
          </a:p>
          <a:p>
            <a:pPr lvl="0"/>
            <a:r>
              <a:rPr lang="en-US" dirty="0" smtClean="0"/>
              <a:t>Important/Critical Assumption: The dedupe pool cannot grow beyond 1900 GB (Given that max appears to be 1.92 TB)</a:t>
            </a:r>
          </a:p>
          <a:p>
            <a:pPr lvl="1"/>
            <a:r>
              <a:rPr lang="en-US" dirty="0" smtClean="0"/>
              <a:t>The colored blocks change to numbers when the dedupe pool exceeds 1900 GB. This is intended to convey that this is not a supportable DTP point.</a:t>
            </a:r>
          </a:p>
          <a:p>
            <a:pPr lvl="0"/>
            <a:r>
              <a:rPr lang="en-US" dirty="0" smtClean="0"/>
              <a:t>“BP is LEQ” – Blockpool is less than or equal to …</a:t>
            </a:r>
          </a:p>
          <a:p>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87F2D0C0-A9E4-4F5B-AC01-6ED1756FAD66}" type="slidenum">
              <a:rPr lang="en-US" smtClean="0"/>
              <a:pPr>
                <a:defRPr/>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19</a:t>
            </a:fld>
            <a:endParaRPr lang="en-US"/>
          </a:p>
        </p:txBody>
      </p:sp>
    </p:spTree>
    <p:extLst>
      <p:ext uri="{BB962C8B-B14F-4D97-AF65-F5344CB8AC3E}">
        <p14:creationId xmlns="" xmlns:p14="http://schemas.microsoft.com/office/powerpoint/2010/main" val="3559751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20</a:t>
            </a:fld>
            <a:endParaRPr lang="en-US"/>
          </a:p>
        </p:txBody>
      </p:sp>
    </p:spTree>
    <p:extLst>
      <p:ext uri="{BB962C8B-B14F-4D97-AF65-F5344CB8AC3E}">
        <p14:creationId xmlns="" xmlns:p14="http://schemas.microsoft.com/office/powerpoint/2010/main" val="3443267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A7D4F39-0490-4DA6-9475-638EDBAA1226}" type="slidenum">
              <a:rPr lang="en-US"/>
              <a:pPr>
                <a:defRPr/>
              </a:pPr>
              <a:t>‹#›</a:t>
            </a:fld>
            <a:endParaRPr lang="en-US" sz="12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2011 Quantum Corporation. Company Confidential. Forward-looking information is based upon multiple assumptions and uncertainties, does not necessarily represent the company’s outlook and is for planning purposes only.</a:t>
            </a:r>
          </a:p>
        </p:txBody>
      </p:sp>
      <p:sp>
        <p:nvSpPr>
          <p:cNvPr id="5" name="Rectangle 6"/>
          <p:cNvSpPr>
            <a:spLocks noGrp="1" noChangeArrowheads="1"/>
          </p:cNvSpPr>
          <p:nvPr>
            <p:ph type="sldNum" sz="quarter" idx="11"/>
          </p:nvPr>
        </p:nvSpPr>
        <p:spPr>
          <a:ln/>
        </p:spPr>
        <p:txBody>
          <a:bodyPr/>
          <a:lstStyle>
            <a:lvl1pPr>
              <a:defRPr/>
            </a:lvl1pPr>
          </a:lstStyle>
          <a:p>
            <a:pPr>
              <a:defRPr/>
            </a:pPr>
            <a:fld id="{24AB07FF-521E-4678-AA22-D8BFC84D515E}" type="slidenum">
              <a:rPr lang="en-US"/>
              <a:pPr>
                <a:defRPr/>
              </a:pPr>
              <a:t>‹#›</a:t>
            </a:fld>
            <a:endParaRPr lang="en-US" sz="12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98438"/>
            <a:ext cx="21717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98438"/>
            <a:ext cx="636270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2011 Quantum Corporation. Company Confidential. Forward-looking information is based upon multiple assumptions and uncertainties, does not necessarily represent the company’s outlook and is for planning purposes only.</a:t>
            </a:r>
          </a:p>
        </p:txBody>
      </p:sp>
      <p:sp>
        <p:nvSpPr>
          <p:cNvPr id="5" name="Rectangle 6"/>
          <p:cNvSpPr>
            <a:spLocks noGrp="1" noChangeArrowheads="1"/>
          </p:cNvSpPr>
          <p:nvPr>
            <p:ph type="sldNum" sz="quarter" idx="11"/>
          </p:nvPr>
        </p:nvSpPr>
        <p:spPr>
          <a:ln/>
        </p:spPr>
        <p:txBody>
          <a:bodyPr/>
          <a:lstStyle>
            <a:lvl1pPr>
              <a:defRPr/>
            </a:lvl1pPr>
          </a:lstStyle>
          <a:p>
            <a:pPr>
              <a:defRPr/>
            </a:pPr>
            <a:fld id="{FE3B2EB7-FE5E-4AF9-B1A3-A89C4FC06CCD}" type="slidenum">
              <a:rPr lang="en-US"/>
              <a:pPr>
                <a:defRPr/>
              </a:pPr>
              <a:t>‹#›</a:t>
            </a:fld>
            <a:endParaRPr lang="en-US" sz="12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pPr>
              <a:defRPr/>
            </a:pPr>
            <a:fld id="{05E12FC0-5F98-480F-A359-BCE40FCB3AB0}" type="slidenum">
              <a:rPr lang="en-US" smtClean="0"/>
              <a:pPr>
                <a:defRPr/>
              </a:pPr>
              <a:t>‹#›</a:t>
            </a:fld>
            <a:endParaRPr lang="en-US" sz="12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8686800" cy="639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9144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 2011 Quantum Corporation. Company Confidential. Forward-looking information is based upon multiple assumptions and uncertainties, does not necessarily represent the company’s outlook and is for planning purposes only.</a:t>
            </a:r>
          </a:p>
        </p:txBody>
      </p:sp>
      <p:sp>
        <p:nvSpPr>
          <p:cNvPr id="6" name="Rectangle 6"/>
          <p:cNvSpPr>
            <a:spLocks noGrp="1" noChangeArrowheads="1"/>
          </p:cNvSpPr>
          <p:nvPr>
            <p:ph type="sldNum" sz="quarter" idx="11"/>
          </p:nvPr>
        </p:nvSpPr>
        <p:spPr>
          <a:ln/>
        </p:spPr>
        <p:txBody>
          <a:bodyPr/>
          <a:lstStyle>
            <a:lvl1pPr>
              <a:defRPr/>
            </a:lvl1pPr>
          </a:lstStyle>
          <a:p>
            <a:pPr>
              <a:defRPr/>
            </a:pPr>
            <a:fld id="{08FB80CA-5973-4E02-B4B3-A83F683770E1}" type="slidenum">
              <a:rPr lang="en-US"/>
              <a:pPr>
                <a:defRPr/>
              </a:pPr>
              <a:t>‹#›</a:t>
            </a:fld>
            <a:endParaRPr lang="en-US" sz="12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B54C75B-A179-42A1-8192-6F39BEF3B589}" type="slidenum">
              <a:rPr lang="en-US"/>
              <a:pPr>
                <a:defRPr/>
              </a:pPr>
              <a:t>‹#›</a:t>
            </a:fld>
            <a:endParaRPr lang="en-US" sz="12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6"/>
          <p:cNvSpPr>
            <a:spLocks noGrp="1" noChangeArrowheads="1"/>
          </p:cNvSpPr>
          <p:nvPr>
            <p:ph type="sldNum" sz="quarter" idx="11"/>
          </p:nvPr>
        </p:nvSpPr>
        <p:spPr>
          <a:ln/>
        </p:spPr>
        <p:txBody>
          <a:bodyPr/>
          <a:lstStyle>
            <a:lvl1pPr>
              <a:defRPr/>
            </a:lvl1pPr>
          </a:lstStyle>
          <a:p>
            <a:pPr>
              <a:defRPr/>
            </a:pPr>
            <a:fld id="{533C3BE9-7E59-4FAF-85B0-4AE6B4CA80F2}" type="slidenum">
              <a:rPr lang="en-US"/>
              <a:pPr>
                <a:defRPr/>
              </a:pPr>
              <a:t>‹#›</a:t>
            </a:fld>
            <a:endParaRPr lang="en-US" sz="12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14400"/>
            <a:ext cx="4267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267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658DD928-69A4-45F9-BF0A-256EB9C38CFE}" type="slidenum">
              <a:rPr lang="en-US"/>
              <a:pPr>
                <a:defRPr/>
              </a:pPr>
              <a:t>‹#›</a:t>
            </a:fld>
            <a:endParaRPr lang="en-US" sz="12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AACD683B-A7B3-450E-8F36-9EF54299D7B9}" type="slidenum">
              <a:rPr lang="en-US"/>
              <a:pPr>
                <a:defRPr/>
              </a:pPr>
              <a:t>‹#›</a:t>
            </a:fld>
            <a:endParaRPr lang="en-US" sz="12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CAE40FE9-037E-4BD6-995A-4DA4F8CEAEAF}" type="slidenum">
              <a:rPr lang="en-US"/>
              <a:pPr>
                <a:defRPr/>
              </a:pPr>
              <a:t>‹#›</a:t>
            </a:fld>
            <a:endParaRPr lang="en-US" sz="12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 2011 Quantum Corporation. Company Confidential. Forward-looking information is based upon multiple assumptions and uncertainties, does not necessarily represent the company’s outlook and is for planning purposes only.</a:t>
            </a:r>
          </a:p>
        </p:txBody>
      </p:sp>
      <p:sp>
        <p:nvSpPr>
          <p:cNvPr id="3" name="Rectangle 6"/>
          <p:cNvSpPr>
            <a:spLocks noGrp="1" noChangeArrowheads="1"/>
          </p:cNvSpPr>
          <p:nvPr>
            <p:ph type="sldNum" sz="quarter" idx="11"/>
          </p:nvPr>
        </p:nvSpPr>
        <p:spPr>
          <a:ln/>
        </p:spPr>
        <p:txBody>
          <a:bodyPr/>
          <a:lstStyle>
            <a:lvl1pPr>
              <a:defRPr/>
            </a:lvl1pPr>
          </a:lstStyle>
          <a:p>
            <a:pPr>
              <a:defRPr/>
            </a:pPr>
            <a:fld id="{E184ECA7-63FC-4506-9DCF-83D1792A142D}" type="slidenum">
              <a:rPr lang="en-US"/>
              <a:pPr>
                <a:defRPr/>
              </a:pPr>
              <a:t>‹#›</a:t>
            </a:fld>
            <a:endParaRPr lang="en-US" sz="12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2011 Quantum Corporation. Company Confidential. Forward-looking information is based upon multiple assumptions and uncertainties, does not necessarily represent the company’s outlook and is for planning purposes only.</a:t>
            </a:r>
          </a:p>
        </p:txBody>
      </p:sp>
      <p:sp>
        <p:nvSpPr>
          <p:cNvPr id="6" name="Rectangle 6"/>
          <p:cNvSpPr>
            <a:spLocks noGrp="1" noChangeArrowheads="1"/>
          </p:cNvSpPr>
          <p:nvPr>
            <p:ph type="sldNum" sz="quarter" idx="11"/>
          </p:nvPr>
        </p:nvSpPr>
        <p:spPr>
          <a:ln/>
        </p:spPr>
        <p:txBody>
          <a:bodyPr/>
          <a:lstStyle>
            <a:lvl1pPr>
              <a:defRPr/>
            </a:lvl1pPr>
          </a:lstStyle>
          <a:p>
            <a:pPr>
              <a:defRPr/>
            </a:pPr>
            <a:fld id="{136F0C3C-FDC3-4329-8A4C-A9E6FBBBDE7E}" type="slidenum">
              <a:rPr lang="en-US"/>
              <a:pPr>
                <a:defRPr/>
              </a:pPr>
              <a:t>‹#›</a:t>
            </a:fld>
            <a:endParaRPr lang="en-US" sz="12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2011 Quantum Corporation. Company Confidential. Forward-looking information is based upon multiple assumptions and uncertainties, does not necessarily represent the company’s outlook and is for planning purposes only.</a:t>
            </a:r>
          </a:p>
        </p:txBody>
      </p:sp>
      <p:sp>
        <p:nvSpPr>
          <p:cNvPr id="6" name="Rectangle 6"/>
          <p:cNvSpPr>
            <a:spLocks noGrp="1" noChangeArrowheads="1"/>
          </p:cNvSpPr>
          <p:nvPr>
            <p:ph type="sldNum" sz="quarter" idx="11"/>
          </p:nvPr>
        </p:nvSpPr>
        <p:spPr>
          <a:ln/>
        </p:spPr>
        <p:txBody>
          <a:bodyPr/>
          <a:lstStyle>
            <a:lvl1pPr>
              <a:defRPr/>
            </a:lvl1pPr>
          </a:lstStyle>
          <a:p>
            <a:pPr>
              <a:defRPr/>
            </a:pPr>
            <a:fld id="{53B947F5-5E92-49DD-819A-BED876EAAD25}" type="slidenum">
              <a:rPr lang="en-US"/>
              <a:pPr>
                <a:defRPr/>
              </a:pPr>
              <a:t>‹#›</a:t>
            </a:fld>
            <a:endParaRPr lang="en-US" sz="12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228600" y="198438"/>
            <a:ext cx="86868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Headline goes here</a:t>
            </a:r>
          </a:p>
        </p:txBody>
      </p:sp>
      <p:sp>
        <p:nvSpPr>
          <p:cNvPr id="1029" name="Rectangle 5"/>
          <p:cNvSpPr>
            <a:spLocks noGrp="1" noChangeArrowheads="1"/>
          </p:cNvSpPr>
          <p:nvPr>
            <p:ph type="ftr" sz="quarter" idx="3"/>
          </p:nvPr>
        </p:nvSpPr>
        <p:spPr bwMode="auto">
          <a:xfrm>
            <a:off x="3886200" y="6357938"/>
            <a:ext cx="3276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chemeClr val="bg1"/>
                </a:solidFill>
              </a:defRPr>
            </a:lvl1pPr>
          </a:lstStyle>
          <a:p>
            <a:pPr>
              <a:defRPr/>
            </a:pPr>
            <a:r>
              <a:rPr lang="en-US" dirty="0" smtClean="0"/>
              <a:t>© 2012 Quantum Corporation. Company Confidential. Forward-looking information is based upon multiple assumptions and uncertainties, does not necessarily represent the company’s outlook and is for planning purposes only.</a:t>
            </a:r>
            <a:endParaRPr lang="en-US" dirty="0"/>
          </a:p>
        </p:txBody>
      </p:sp>
      <p:sp>
        <p:nvSpPr>
          <p:cNvPr id="1030" name="Rectangle 6"/>
          <p:cNvSpPr>
            <a:spLocks noGrp="1" noChangeArrowheads="1"/>
          </p:cNvSpPr>
          <p:nvPr>
            <p:ph type="sldNum" sz="quarter" idx="4"/>
          </p:nvPr>
        </p:nvSpPr>
        <p:spPr bwMode="auto">
          <a:xfrm>
            <a:off x="304800" y="6430963"/>
            <a:ext cx="5334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BA00"/>
                </a:solidFill>
                <a:cs typeface="+mn-cs"/>
              </a:defRPr>
            </a:lvl1pPr>
          </a:lstStyle>
          <a:p>
            <a:pPr>
              <a:defRPr/>
            </a:pPr>
            <a:fld id="{05E12FC0-5F98-480F-A359-BCE40FCB3AB0}" type="slidenum">
              <a:rPr lang="en-US"/>
              <a:pPr>
                <a:defRPr/>
              </a:pPr>
              <a:t>‹#›</a:t>
            </a:fld>
            <a:endParaRPr lang="en-US" sz="1200"/>
          </a:p>
        </p:txBody>
      </p:sp>
      <p:pic>
        <p:nvPicPr>
          <p:cNvPr id="2" name="Picture 8" descr="Dotted_Line.png"/>
          <p:cNvPicPr preferRelativeResize="0">
            <a:picLocks/>
          </p:cNvPicPr>
          <p:nvPr/>
        </p:nvPicPr>
        <p:blipFill>
          <a:blip r:embed="rId16" cstate="print"/>
          <a:srcRect l="1334"/>
          <a:stretch>
            <a:fillRect/>
          </a:stretch>
        </p:blipFill>
        <p:spPr bwMode="auto">
          <a:xfrm>
            <a:off x="46038" y="762000"/>
            <a:ext cx="9021762" cy="100013"/>
          </a:xfrm>
          <a:prstGeom prst="rect">
            <a:avLst/>
          </a:prstGeom>
          <a:noFill/>
          <a:ln w="9525">
            <a:noFill/>
            <a:miter lim="800000"/>
            <a:headEnd/>
            <a:tailEnd/>
          </a:ln>
        </p:spPr>
      </p:pic>
      <p:sp>
        <p:nvSpPr>
          <p:cNvPr id="1031" name="Rectangle 12"/>
          <p:cNvSpPr>
            <a:spLocks noGrp="1" noChangeArrowheads="1"/>
          </p:cNvSpPr>
          <p:nvPr>
            <p:ph type="body" idx="1"/>
          </p:nvPr>
        </p:nvSpPr>
        <p:spPr bwMode="auto">
          <a:xfrm>
            <a:off x="228600" y="9144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Rectangle 7"/>
          <p:cNvSpPr/>
          <p:nvPr userDrawn="1"/>
        </p:nvSpPr>
        <p:spPr>
          <a:xfrm>
            <a:off x="2133600" y="6430963"/>
            <a:ext cx="1010213" cy="276999"/>
          </a:xfrm>
          <a:prstGeom prst="rect">
            <a:avLst/>
          </a:prstGeom>
        </p:spPr>
        <p:txBody>
          <a:bodyPr wrap="none">
            <a:spAutoFit/>
          </a:bodyPr>
          <a:lstStyle/>
          <a:p>
            <a:r>
              <a:rPr lang="en-US" sz="1200" baseline="0" dirty="0" smtClean="0">
                <a:solidFill>
                  <a:schemeClr val="bg1"/>
                </a:solidFill>
              </a:rPr>
              <a:t>19APR2012</a:t>
            </a:r>
            <a:endParaRPr lang="en-US" sz="1200" baseline="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hf hdr="0" dt="0"/>
  <p:txStyles>
    <p:titleStyle>
      <a:lvl1pPr algn="l" rtl="0" eaLnBrk="0" fontAlgn="base" hangingPunct="0">
        <a:spcBef>
          <a:spcPct val="0"/>
        </a:spcBef>
        <a:spcAft>
          <a:spcPct val="0"/>
        </a:spcAft>
        <a:defRPr sz="3200">
          <a:solidFill>
            <a:srgbClr val="006AD6"/>
          </a:solidFill>
          <a:latin typeface="+mj-lt"/>
          <a:ea typeface="+mj-ea"/>
          <a:cs typeface="+mj-cs"/>
        </a:defRPr>
      </a:lvl1pPr>
      <a:lvl2pPr algn="l" rtl="0" eaLnBrk="0" fontAlgn="base" hangingPunct="0">
        <a:spcBef>
          <a:spcPct val="0"/>
        </a:spcBef>
        <a:spcAft>
          <a:spcPct val="0"/>
        </a:spcAft>
        <a:defRPr sz="3200">
          <a:solidFill>
            <a:srgbClr val="006AD6"/>
          </a:solidFill>
          <a:latin typeface="Arial" charset="0"/>
          <a:cs typeface="Arial" charset="0"/>
        </a:defRPr>
      </a:lvl2pPr>
      <a:lvl3pPr algn="l" rtl="0" eaLnBrk="0" fontAlgn="base" hangingPunct="0">
        <a:spcBef>
          <a:spcPct val="0"/>
        </a:spcBef>
        <a:spcAft>
          <a:spcPct val="0"/>
        </a:spcAft>
        <a:defRPr sz="3200">
          <a:solidFill>
            <a:srgbClr val="006AD6"/>
          </a:solidFill>
          <a:latin typeface="Arial" charset="0"/>
          <a:cs typeface="Arial" charset="0"/>
        </a:defRPr>
      </a:lvl3pPr>
      <a:lvl4pPr algn="l" rtl="0" eaLnBrk="0" fontAlgn="base" hangingPunct="0">
        <a:spcBef>
          <a:spcPct val="0"/>
        </a:spcBef>
        <a:spcAft>
          <a:spcPct val="0"/>
        </a:spcAft>
        <a:defRPr sz="3200">
          <a:solidFill>
            <a:srgbClr val="006AD6"/>
          </a:solidFill>
          <a:latin typeface="Arial" charset="0"/>
          <a:cs typeface="Arial" charset="0"/>
        </a:defRPr>
      </a:lvl4pPr>
      <a:lvl5pPr algn="l" rtl="0" eaLnBrk="0" fontAlgn="base" hangingPunct="0">
        <a:spcBef>
          <a:spcPct val="0"/>
        </a:spcBef>
        <a:spcAft>
          <a:spcPct val="0"/>
        </a:spcAft>
        <a:defRPr sz="3200">
          <a:solidFill>
            <a:srgbClr val="006AD6"/>
          </a:solidFill>
          <a:latin typeface="Arial" charset="0"/>
          <a:cs typeface="Arial" charset="0"/>
        </a:defRPr>
      </a:lvl5pPr>
      <a:lvl6pPr marL="457200" algn="l" rtl="0" fontAlgn="base">
        <a:spcBef>
          <a:spcPct val="0"/>
        </a:spcBef>
        <a:spcAft>
          <a:spcPct val="0"/>
        </a:spcAft>
        <a:defRPr sz="3200">
          <a:solidFill>
            <a:srgbClr val="006AD6"/>
          </a:solidFill>
          <a:latin typeface="Arial" charset="0"/>
          <a:cs typeface="Arial" charset="0"/>
        </a:defRPr>
      </a:lvl6pPr>
      <a:lvl7pPr marL="914400" algn="l" rtl="0" fontAlgn="base">
        <a:spcBef>
          <a:spcPct val="0"/>
        </a:spcBef>
        <a:spcAft>
          <a:spcPct val="0"/>
        </a:spcAft>
        <a:defRPr sz="3200">
          <a:solidFill>
            <a:srgbClr val="006AD6"/>
          </a:solidFill>
          <a:latin typeface="Arial" charset="0"/>
          <a:cs typeface="Arial" charset="0"/>
        </a:defRPr>
      </a:lvl7pPr>
      <a:lvl8pPr marL="1371600" algn="l" rtl="0" fontAlgn="base">
        <a:spcBef>
          <a:spcPct val="0"/>
        </a:spcBef>
        <a:spcAft>
          <a:spcPct val="0"/>
        </a:spcAft>
        <a:defRPr sz="3200">
          <a:solidFill>
            <a:srgbClr val="006AD6"/>
          </a:solidFill>
          <a:latin typeface="Arial" charset="0"/>
          <a:cs typeface="Arial" charset="0"/>
        </a:defRPr>
      </a:lvl8pPr>
      <a:lvl9pPr marL="1828800" algn="l" rtl="0" fontAlgn="base">
        <a:spcBef>
          <a:spcPct val="0"/>
        </a:spcBef>
        <a:spcAft>
          <a:spcPct val="0"/>
        </a:spcAft>
        <a:defRPr sz="3200">
          <a:solidFill>
            <a:srgbClr val="006AD6"/>
          </a:solidFill>
          <a:latin typeface="Arial" charset="0"/>
          <a:cs typeface="Arial" charset="0"/>
        </a:defRPr>
      </a:lvl9pPr>
    </p:titleStyle>
    <p:bodyStyle>
      <a:lvl1pPr marL="342900" indent="-342900" algn="l" defTabSz="457200" rtl="0" eaLnBrk="0" fontAlgn="base" hangingPunct="0">
        <a:spcBef>
          <a:spcPct val="20000"/>
        </a:spcBef>
        <a:spcAft>
          <a:spcPct val="0"/>
        </a:spcAft>
        <a:buSzPct val="75000"/>
        <a:buBlip>
          <a:blip r:embed="rId17"/>
        </a:buBlip>
        <a:defRPr sz="2400">
          <a:solidFill>
            <a:srgbClr val="212121"/>
          </a:solidFill>
          <a:latin typeface="+mn-lt"/>
          <a:ea typeface="+mn-ea"/>
          <a:cs typeface="+mn-cs"/>
        </a:defRPr>
      </a:lvl1pPr>
      <a:lvl2pPr marL="742950" indent="-285750" algn="l" defTabSz="457200" rtl="0" eaLnBrk="0" fontAlgn="base" hangingPunct="0">
        <a:spcBef>
          <a:spcPct val="20000"/>
        </a:spcBef>
        <a:spcAft>
          <a:spcPct val="0"/>
        </a:spcAft>
        <a:buClr>
          <a:srgbClr val="006AD6"/>
        </a:buClr>
        <a:buFont typeface="Arial" charset="0"/>
        <a:buChar char="–"/>
        <a:defRPr>
          <a:solidFill>
            <a:srgbClr val="212121"/>
          </a:solidFill>
          <a:latin typeface="+mn-lt"/>
          <a:cs typeface="+mn-cs"/>
        </a:defRPr>
      </a:lvl2pPr>
      <a:lvl3pPr marL="1143000" indent="-228600" algn="l" defTabSz="457200" rtl="0" eaLnBrk="0" fontAlgn="base" hangingPunct="0">
        <a:spcBef>
          <a:spcPct val="20000"/>
        </a:spcBef>
        <a:spcAft>
          <a:spcPct val="0"/>
        </a:spcAft>
        <a:buClr>
          <a:srgbClr val="006AD6"/>
        </a:buClr>
        <a:buFont typeface="Wingdings" pitchFamily="2" charset="2"/>
        <a:buChar char="§"/>
        <a:defRPr sz="1600">
          <a:solidFill>
            <a:srgbClr val="212121"/>
          </a:solidFill>
          <a:latin typeface="+mn-lt"/>
          <a:cs typeface="+mn-cs"/>
        </a:defRPr>
      </a:lvl3pPr>
      <a:lvl4pPr marL="1600200" indent="-228600" algn="l" defTabSz="457200" rtl="0" eaLnBrk="0" fontAlgn="base" hangingPunct="0">
        <a:spcBef>
          <a:spcPct val="20000"/>
        </a:spcBef>
        <a:spcAft>
          <a:spcPct val="0"/>
        </a:spcAft>
        <a:buClr>
          <a:srgbClr val="006AD6"/>
        </a:buClr>
        <a:buFont typeface="Arial" charset="0"/>
        <a:buChar char="–"/>
        <a:defRPr sz="1600">
          <a:solidFill>
            <a:srgbClr val="212121"/>
          </a:solidFill>
          <a:latin typeface="+mn-lt"/>
          <a:cs typeface="+mn-cs"/>
        </a:defRPr>
      </a:lvl4pPr>
      <a:lvl5pPr marL="2057400" indent="-228600" algn="l" defTabSz="457200" rtl="0" eaLnBrk="0" fontAlgn="base" hangingPunct="0">
        <a:spcBef>
          <a:spcPct val="20000"/>
        </a:spcBef>
        <a:spcAft>
          <a:spcPct val="0"/>
        </a:spcAft>
        <a:buClr>
          <a:srgbClr val="006AD6"/>
        </a:buClr>
        <a:buFont typeface="Wingdings" pitchFamily="2" charset="2"/>
        <a:buChar char="§"/>
        <a:defRPr sz="1600">
          <a:solidFill>
            <a:srgbClr val="212121"/>
          </a:solidFill>
          <a:latin typeface="+mn-lt"/>
          <a:cs typeface="+mn-cs"/>
        </a:defRPr>
      </a:lvl5pPr>
      <a:lvl6pPr marL="2514600" indent="-228600" algn="l" defTabSz="457200" rtl="0" fontAlgn="base">
        <a:spcBef>
          <a:spcPct val="20000"/>
        </a:spcBef>
        <a:spcAft>
          <a:spcPct val="0"/>
        </a:spcAft>
        <a:buClr>
          <a:srgbClr val="006AD6"/>
        </a:buClr>
        <a:buFont typeface="Wingdings" pitchFamily="2" charset="2"/>
        <a:buChar char="§"/>
        <a:defRPr sz="1600">
          <a:solidFill>
            <a:srgbClr val="212121"/>
          </a:solidFill>
          <a:latin typeface="+mn-lt"/>
          <a:cs typeface="+mn-cs"/>
        </a:defRPr>
      </a:lvl6pPr>
      <a:lvl7pPr marL="2971800" indent="-228600" algn="l" defTabSz="457200" rtl="0" fontAlgn="base">
        <a:spcBef>
          <a:spcPct val="20000"/>
        </a:spcBef>
        <a:spcAft>
          <a:spcPct val="0"/>
        </a:spcAft>
        <a:buClr>
          <a:srgbClr val="006AD6"/>
        </a:buClr>
        <a:buFont typeface="Wingdings" pitchFamily="2" charset="2"/>
        <a:buChar char="§"/>
        <a:defRPr sz="1600">
          <a:solidFill>
            <a:srgbClr val="212121"/>
          </a:solidFill>
          <a:latin typeface="+mn-lt"/>
          <a:cs typeface="+mn-cs"/>
        </a:defRPr>
      </a:lvl7pPr>
      <a:lvl8pPr marL="3429000" indent="-228600" algn="l" defTabSz="457200" rtl="0" fontAlgn="base">
        <a:spcBef>
          <a:spcPct val="20000"/>
        </a:spcBef>
        <a:spcAft>
          <a:spcPct val="0"/>
        </a:spcAft>
        <a:buClr>
          <a:srgbClr val="006AD6"/>
        </a:buClr>
        <a:buFont typeface="Wingdings" pitchFamily="2" charset="2"/>
        <a:buChar char="§"/>
        <a:defRPr sz="1600">
          <a:solidFill>
            <a:srgbClr val="212121"/>
          </a:solidFill>
          <a:latin typeface="+mn-lt"/>
          <a:cs typeface="+mn-cs"/>
        </a:defRPr>
      </a:lvl8pPr>
      <a:lvl9pPr marL="3886200" indent="-228600" algn="l" defTabSz="457200" rtl="0" fontAlgn="base">
        <a:spcBef>
          <a:spcPct val="20000"/>
        </a:spcBef>
        <a:spcAft>
          <a:spcPct val="0"/>
        </a:spcAft>
        <a:buClr>
          <a:srgbClr val="006AD6"/>
        </a:buClr>
        <a:buFont typeface="Wingdings" pitchFamily="2" charset="2"/>
        <a:buChar char="§"/>
        <a:defRPr sz="1600">
          <a:solidFill>
            <a:srgbClr val="21212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sweb.quantum.com/training/dxiv1000/v1000_install.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1.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mailto:DL-Cloud-Support-BaaS@acs-inc.com"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www.quantum.com/osr" TargetMode="External"/><Relationship Id="rId4" Type="http://schemas.openxmlformats.org/officeDocument/2006/relationships/hyperlink" Target="https://onlineservice.quantum.com/OA_HTML/xxibu/jtflogin.jsp"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quantum.com/storagecarelearning" TargetMode="External"/><Relationship Id="rId2" Type="http://schemas.openxmlformats.org/officeDocument/2006/relationships/hyperlink" Target="http://csweb.quantum.com/" TargetMode="External"/><Relationship Id="rId1" Type="http://schemas.openxmlformats.org/officeDocument/2006/relationships/slideLayout" Target="../slideLayouts/slideLayout2.xml"/><Relationship Id="rId4" Type="http://schemas.openxmlformats.org/officeDocument/2006/relationships/hyperlink" Target="http://mosaic.quantum.com/"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4"/>
          <p:cNvPicPr>
            <a:picLocks noChangeAspect="1" noChangeArrowheads="1"/>
          </p:cNvPicPr>
          <p:nvPr/>
        </p:nvPicPr>
        <p:blipFill>
          <a:blip r:embed="rId3" cstate="print"/>
          <a:srcRect/>
          <a:stretch>
            <a:fillRect/>
          </a:stretch>
        </p:blipFill>
        <p:spPr bwMode="auto">
          <a:xfrm>
            <a:off x="0" y="0"/>
            <a:ext cx="9144000" cy="6861175"/>
          </a:xfrm>
          <a:prstGeom prst="rect">
            <a:avLst/>
          </a:prstGeom>
          <a:noFill/>
          <a:ln w="9525">
            <a:noFill/>
            <a:miter lim="800000"/>
            <a:headEnd/>
            <a:tailEnd/>
          </a:ln>
        </p:spPr>
      </p:pic>
      <p:sp>
        <p:nvSpPr>
          <p:cNvPr id="5122" name="Title 8"/>
          <p:cNvSpPr>
            <a:spLocks noGrp="1"/>
          </p:cNvSpPr>
          <p:nvPr>
            <p:ph type="ctrTitle" idx="4294967295"/>
          </p:nvPr>
        </p:nvSpPr>
        <p:spPr>
          <a:xfrm>
            <a:off x="304800" y="2438400"/>
            <a:ext cx="8534400" cy="685800"/>
          </a:xfrm>
        </p:spPr>
        <p:txBody>
          <a:bodyPr/>
          <a:lstStyle/>
          <a:p>
            <a:pPr eaLnBrk="1" hangingPunct="1"/>
            <a:r>
              <a:rPr lang="en-US" dirty="0" smtClean="0">
                <a:cs typeface="Arial" charset="0"/>
              </a:rPr>
              <a:t>DXi V1000 &amp; vmPRO Transfer of Information for Xerox Service</a:t>
            </a:r>
          </a:p>
        </p:txBody>
      </p:sp>
      <p:pic>
        <p:nvPicPr>
          <p:cNvPr id="5123" name="Picture 2" descr="C:\Documents and Settings\ialves\My Documents\Downloads\Quantum_Logo_RGB_PNG\Quantum_Logo_RGB.png"/>
          <p:cNvPicPr>
            <a:picLocks noChangeAspect="1" noChangeArrowheads="1"/>
          </p:cNvPicPr>
          <p:nvPr/>
        </p:nvPicPr>
        <p:blipFill>
          <a:blip r:embed="rId4" cstate="print"/>
          <a:srcRect/>
          <a:stretch>
            <a:fillRect/>
          </a:stretch>
        </p:blipFill>
        <p:spPr bwMode="auto">
          <a:xfrm>
            <a:off x="381000" y="1143000"/>
            <a:ext cx="2971800" cy="449263"/>
          </a:xfrm>
          <a:prstGeom prst="rect">
            <a:avLst/>
          </a:prstGeom>
          <a:noFill/>
          <a:ln w="9525">
            <a:noFill/>
            <a:miter lim="800000"/>
            <a:headEnd/>
            <a:tailEnd/>
          </a:ln>
        </p:spPr>
      </p:pic>
      <p:sp>
        <p:nvSpPr>
          <p:cNvPr id="5124" name="Rectangle 4"/>
          <p:cNvSpPr>
            <a:spLocks noChangeArrowheads="1"/>
          </p:cNvSpPr>
          <p:nvPr/>
        </p:nvSpPr>
        <p:spPr bwMode="auto">
          <a:xfrm>
            <a:off x="381000" y="3581400"/>
            <a:ext cx="3048000" cy="1219200"/>
          </a:xfrm>
          <a:prstGeom prst="rect">
            <a:avLst/>
          </a:prstGeom>
          <a:noFill/>
          <a:ln w="9525">
            <a:noFill/>
            <a:miter lim="800000"/>
            <a:headEnd/>
            <a:tailEnd/>
          </a:ln>
        </p:spPr>
        <p:txBody>
          <a:bodyPr/>
          <a:lstStyle/>
          <a:p>
            <a:pPr marL="342900" indent="-342900" defTabSz="457200">
              <a:spcBef>
                <a:spcPct val="20000"/>
              </a:spcBef>
              <a:buSzPct val="75000"/>
            </a:pPr>
            <a:endParaRPr lang="en-US" sz="1600" b="1" dirty="0">
              <a:solidFill>
                <a:srgbClr val="666666"/>
              </a:solidFill>
            </a:endParaRPr>
          </a:p>
          <a:p>
            <a:pPr marL="342900" indent="-342900" defTabSz="457200">
              <a:spcBef>
                <a:spcPct val="20000"/>
              </a:spcBef>
              <a:buSzPct val="75000"/>
            </a:pPr>
            <a:r>
              <a:rPr lang="en-US" sz="1600" b="1" dirty="0" smtClean="0">
                <a:solidFill>
                  <a:srgbClr val="666666"/>
                </a:solidFill>
              </a:rPr>
              <a:t>April 19, 2012</a:t>
            </a:r>
            <a:endParaRPr lang="en-US" sz="1600" b="1" dirty="0">
              <a:solidFill>
                <a:srgbClr val="6666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Preliminary Performance </a:t>
            </a:r>
            <a:endParaRPr lang="en-US" dirty="0"/>
          </a:p>
        </p:txBody>
      </p:sp>
      <p:sp>
        <p:nvSpPr>
          <p:cNvPr id="7" name="Content Placeholder 6"/>
          <p:cNvSpPr>
            <a:spLocks noGrp="1"/>
          </p:cNvSpPr>
          <p:nvPr>
            <p:ph idx="1"/>
          </p:nvPr>
        </p:nvSpPr>
        <p:spPr/>
        <p:txBody>
          <a:bodyPr/>
          <a:lstStyle/>
          <a:p>
            <a:r>
              <a:rPr lang="en-US" dirty="0" smtClean="0"/>
              <a:t>Two reference platforms for sizing</a:t>
            </a:r>
          </a:p>
          <a:p>
            <a:pPr lvl="1"/>
            <a:r>
              <a:rPr lang="en-US" dirty="0" smtClean="0"/>
              <a:t>Actual performance will vary at customer sites</a:t>
            </a:r>
          </a:p>
          <a:p>
            <a:pPr lvl="1"/>
            <a:r>
              <a:rPr lang="en-US" dirty="0" smtClean="0"/>
              <a:t>Small system == Dell R510 (i.e. DXi4510 hardware) 1GbE</a:t>
            </a:r>
          </a:p>
          <a:p>
            <a:pPr lvl="1"/>
            <a:r>
              <a:rPr lang="en-US" dirty="0" smtClean="0"/>
              <a:t>Large system == Dell R910 (i.e. DXi8500 Nehalem hardware) 10GbE</a:t>
            </a:r>
          </a:p>
          <a:p>
            <a:r>
              <a:rPr lang="en-US" dirty="0" smtClean="0"/>
              <a:t>Position protecting 2TB of data within backup window</a:t>
            </a:r>
          </a:p>
          <a:p>
            <a:pPr lvl="1"/>
            <a:r>
              <a:rPr lang="en-US" dirty="0" smtClean="0"/>
              <a:t>Small reference platform w/1GbE </a:t>
            </a:r>
            <a:r>
              <a:rPr lang="en-US" b="1" dirty="0" smtClean="0"/>
              <a:t>~5.5 hours</a:t>
            </a:r>
          </a:p>
          <a:p>
            <a:pPr lvl="1"/>
            <a:r>
              <a:rPr lang="en-US" dirty="0" smtClean="0"/>
              <a:t>Large reference platform w/10GbE </a:t>
            </a:r>
            <a:r>
              <a:rPr lang="en-US" b="1" dirty="0" smtClean="0"/>
              <a:t>~2 hours</a:t>
            </a:r>
          </a:p>
          <a:p>
            <a:r>
              <a:rPr lang="en-US" dirty="0" smtClean="0"/>
              <a:t>Some possible performance optimizations</a:t>
            </a:r>
          </a:p>
          <a:p>
            <a:pPr lvl="1"/>
            <a:r>
              <a:rPr lang="en-US" dirty="0" smtClean="0"/>
              <a:t>Increase CPU speed of host system</a:t>
            </a:r>
          </a:p>
          <a:p>
            <a:pPr lvl="1"/>
            <a:r>
              <a:rPr lang="en-US" dirty="0" smtClean="0"/>
              <a:t>Move metadata virtual disk to separate VMware storage pool</a:t>
            </a:r>
          </a:p>
          <a:p>
            <a:pPr lvl="1"/>
            <a:r>
              <a:rPr lang="en-US" dirty="0" smtClean="0"/>
              <a:t>Move each data virtual disk to separate VMware storage pools</a:t>
            </a:r>
          </a:p>
          <a:p>
            <a:pPr lvl="1"/>
            <a:endParaRPr lang="en-US" dirty="0" smtClean="0"/>
          </a:p>
        </p:txBody>
      </p:sp>
      <p:sp>
        <p:nvSpPr>
          <p:cNvPr id="5" name="Slide Number Placeholder 4"/>
          <p:cNvSpPr>
            <a:spLocks noGrp="1"/>
          </p:cNvSpPr>
          <p:nvPr>
            <p:ph type="sldNum" sz="quarter" idx="4294967295"/>
          </p:nvPr>
        </p:nvSpPr>
        <p:spPr>
          <a:xfrm>
            <a:off x="304800" y="6430963"/>
            <a:ext cx="533400" cy="323850"/>
          </a:xfrm>
          <a:prstGeom prst="rect">
            <a:avLst/>
          </a:prstGeom>
        </p:spPr>
        <p:txBody>
          <a:bodyPr/>
          <a:lstStyle/>
          <a:p>
            <a:fld id="{66703F76-6B1E-E04A-AAFD-185CF2A3BA0D}" type="slidenum">
              <a:rPr lang="en-US" smtClean="0"/>
              <a:pPr/>
              <a:t>10</a:t>
            </a:fld>
            <a:endParaRPr lang="en-US" sz="1200"/>
          </a:p>
        </p:txBody>
      </p:sp>
      <p:sp>
        <p:nvSpPr>
          <p:cNvPr id="9" name="Rectangle 5"/>
          <p:cNvSpPr txBox="1">
            <a:spLocks noChangeArrowheads="1"/>
          </p:cNvSpPr>
          <p:nvPr/>
        </p:nvSpPr>
        <p:spPr bwMode="auto">
          <a:xfrm>
            <a:off x="3970338" y="6424613"/>
            <a:ext cx="3276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smtClean="0">
                <a:ln>
                  <a:noFill/>
                </a:ln>
                <a:solidFill>
                  <a:schemeClr val="bg1"/>
                </a:solidFill>
                <a:effectLst/>
                <a:uLnTx/>
                <a:uFillTx/>
                <a:latin typeface="Arial" charset="0"/>
                <a:ea typeface="+mn-ea"/>
                <a:cs typeface="Arial" charset="0"/>
              </a:rPr>
              <a:t>© 2012 Quantum Corporation. Company Confidential. Forward-looking information is based upon multiple assumptions and uncertainties, does not necessarily represent the company’s outlook and is for planning purposes only.</a:t>
            </a:r>
            <a:endParaRPr kumimoji="0" lang="en-US" sz="600" b="0" i="0" u="none" strike="noStrike" kern="1200" cap="none" spc="0" normalizeH="0" baseline="0" noProof="0" dirty="0">
              <a:ln>
                <a:noFill/>
              </a:ln>
              <a:solidFill>
                <a:schemeClr val="bg1"/>
              </a:solidFill>
              <a:effectLst/>
              <a:uLnTx/>
              <a:uFillTx/>
              <a:latin typeface="Arial" charset="0"/>
              <a:ea typeface="+mn-ea"/>
              <a:cs typeface="Arial" charset="0"/>
            </a:endParaRPr>
          </a:p>
        </p:txBody>
      </p:sp>
    </p:spTree>
    <p:extLst>
      <p:ext uri="{BB962C8B-B14F-4D97-AF65-F5344CB8AC3E}">
        <p14:creationId xmlns:p14="http://schemas.microsoft.com/office/powerpoint/2010/main" xmlns="" val="3125307853"/>
      </p:ext>
    </p:extLst>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smtClean="0"/>
              <a:t>Small Reference ESXi 5.0 Test System</a:t>
            </a:r>
          </a:p>
        </p:txBody>
      </p:sp>
      <p:sp>
        <p:nvSpPr>
          <p:cNvPr id="57347" name="Content Placeholder 2"/>
          <p:cNvSpPr>
            <a:spLocks noGrp="1"/>
          </p:cNvSpPr>
          <p:nvPr>
            <p:ph idx="1"/>
          </p:nvPr>
        </p:nvSpPr>
        <p:spPr/>
        <p:txBody>
          <a:bodyPr/>
          <a:lstStyle/>
          <a:p>
            <a:r>
              <a:rPr lang="en-US" dirty="0" smtClean="0"/>
              <a:t>Small System</a:t>
            </a:r>
          </a:p>
          <a:p>
            <a:r>
              <a:rPr lang="en-US" dirty="0" smtClean="0"/>
              <a:t>Dell R510</a:t>
            </a:r>
          </a:p>
          <a:p>
            <a:r>
              <a:rPr lang="en-US" dirty="0" smtClean="0"/>
              <a:t>2xE5620 CPUs</a:t>
            </a:r>
          </a:p>
          <a:p>
            <a:r>
              <a:rPr lang="en-US" dirty="0" smtClean="0"/>
              <a:t>24 GB RAM</a:t>
            </a:r>
          </a:p>
          <a:p>
            <a:r>
              <a:rPr lang="en-US" dirty="0" smtClean="0"/>
              <a:t>1 datastore</a:t>
            </a:r>
          </a:p>
          <a:p>
            <a:pPr lvl="1"/>
            <a:r>
              <a:rPr lang="en-US" dirty="0" smtClean="0"/>
              <a:t>LSI </a:t>
            </a:r>
            <a:r>
              <a:rPr lang="en-US" dirty="0" err="1" smtClean="0"/>
              <a:t>MegaRaid</a:t>
            </a:r>
            <a:r>
              <a:rPr lang="en-US" dirty="0" smtClean="0"/>
              <a:t> 9260</a:t>
            </a:r>
          </a:p>
          <a:p>
            <a:pPr lvl="1"/>
            <a:r>
              <a:rPr lang="en-US" dirty="0" smtClean="0"/>
              <a:t>8x1 TB 7200 rpm disks</a:t>
            </a:r>
          </a:p>
          <a:p>
            <a:pPr lvl="1"/>
            <a:r>
              <a:rPr lang="en-US" dirty="0" smtClean="0"/>
              <a:t>RAID6 configuration</a:t>
            </a:r>
          </a:p>
          <a:p>
            <a:pPr lvl="2">
              <a:buNone/>
            </a:pPr>
            <a:endParaRPr lang="en-US" dirty="0" smtClean="0"/>
          </a:p>
          <a:p>
            <a:r>
              <a:rPr lang="en-US" dirty="0" smtClean="0"/>
              <a:t>Most sensitive performance configuration</a:t>
            </a:r>
          </a:p>
          <a:p>
            <a:endParaRPr lang="en-US" dirty="0" smtClean="0"/>
          </a:p>
        </p:txBody>
      </p:sp>
      <p:sp>
        <p:nvSpPr>
          <p:cNvPr id="5" name="Slide Number Placeholder 4"/>
          <p:cNvSpPr>
            <a:spLocks noGrp="1"/>
          </p:cNvSpPr>
          <p:nvPr>
            <p:ph type="sldNum" sz="quarter" idx="11"/>
          </p:nvPr>
        </p:nvSpPr>
        <p:spPr/>
        <p:txBody>
          <a:bodyPr/>
          <a:lstStyle/>
          <a:p>
            <a:pPr>
              <a:defRPr/>
            </a:pPr>
            <a:fld id="{7C83D456-18B8-4D6C-9DBC-922D63002250}" type="slidenum">
              <a:rPr lang="en-US" smtClean="0"/>
              <a:pPr>
                <a:defRPr/>
              </a:pPr>
              <a:t>11</a:t>
            </a:fld>
            <a:endParaRPr lang="en-US" sz="1200"/>
          </a:p>
        </p:txBody>
      </p:sp>
      <p:pic>
        <p:nvPicPr>
          <p:cNvPr id="6" name="Picture 9" descr="virtual_serve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68331" y="1295400"/>
            <a:ext cx="557213" cy="1112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smtClean="0"/>
              <a:t>Large Reference ESXi 5.0 Test System</a:t>
            </a:r>
          </a:p>
        </p:txBody>
      </p:sp>
      <p:sp>
        <p:nvSpPr>
          <p:cNvPr id="57347" name="Content Placeholder 2"/>
          <p:cNvSpPr>
            <a:spLocks noGrp="1"/>
          </p:cNvSpPr>
          <p:nvPr>
            <p:ph idx="1"/>
          </p:nvPr>
        </p:nvSpPr>
        <p:spPr/>
        <p:txBody>
          <a:bodyPr/>
          <a:lstStyle/>
          <a:p>
            <a:r>
              <a:rPr lang="en-US" dirty="0" smtClean="0"/>
              <a:t>Dell R910</a:t>
            </a:r>
          </a:p>
          <a:p>
            <a:r>
              <a:rPr lang="en-US" dirty="0" smtClean="0"/>
              <a:t>2xE7540 CPUs</a:t>
            </a:r>
          </a:p>
          <a:p>
            <a:r>
              <a:rPr lang="en-US" dirty="0" smtClean="0"/>
              <a:t>64 GB RAM</a:t>
            </a:r>
          </a:p>
          <a:p>
            <a:r>
              <a:rPr lang="en-US" dirty="0" smtClean="0"/>
              <a:t>5 </a:t>
            </a:r>
            <a:r>
              <a:rPr lang="en-US" dirty="0" err="1" smtClean="0"/>
              <a:t>datastores</a:t>
            </a:r>
            <a:endParaRPr lang="en-US" dirty="0" smtClean="0"/>
          </a:p>
          <a:p>
            <a:pPr lvl="1"/>
            <a:r>
              <a:rPr lang="en-US" dirty="0" smtClean="0"/>
              <a:t>10xLSI Matterhorn Storage Servers</a:t>
            </a:r>
          </a:p>
          <a:p>
            <a:pPr lvl="1"/>
            <a:r>
              <a:rPr lang="en-US" dirty="0" smtClean="0"/>
              <a:t>20 </a:t>
            </a:r>
            <a:r>
              <a:rPr lang="en-US" dirty="0" err="1" smtClean="0"/>
              <a:t>Luns</a:t>
            </a:r>
            <a:endParaRPr lang="en-US" dirty="0" smtClean="0"/>
          </a:p>
          <a:p>
            <a:pPr lvl="1"/>
            <a:r>
              <a:rPr lang="en-US" dirty="0" smtClean="0"/>
              <a:t>16x1 TB 7200 rpm disks per </a:t>
            </a:r>
            <a:r>
              <a:rPr lang="en-US" dirty="0" err="1" smtClean="0"/>
              <a:t>lun</a:t>
            </a:r>
            <a:endParaRPr lang="en-US" dirty="0" smtClean="0"/>
          </a:p>
          <a:p>
            <a:pPr lvl="1"/>
            <a:r>
              <a:rPr lang="en-US" dirty="0" smtClean="0"/>
              <a:t>RAID6 configuration</a:t>
            </a:r>
          </a:p>
        </p:txBody>
      </p:sp>
      <p:sp>
        <p:nvSpPr>
          <p:cNvPr id="5" name="Slide Number Placeholder 4"/>
          <p:cNvSpPr>
            <a:spLocks noGrp="1"/>
          </p:cNvSpPr>
          <p:nvPr>
            <p:ph type="sldNum" sz="quarter" idx="11"/>
          </p:nvPr>
        </p:nvSpPr>
        <p:spPr/>
        <p:txBody>
          <a:bodyPr/>
          <a:lstStyle/>
          <a:p>
            <a:pPr>
              <a:defRPr/>
            </a:pPr>
            <a:fld id="{7C83D456-18B8-4D6C-9DBC-922D63002250}" type="slidenum">
              <a:rPr lang="en-US" smtClean="0"/>
              <a:pPr>
                <a:defRPr/>
              </a:pPr>
              <a:t>12</a:t>
            </a:fld>
            <a:endParaRPr lang="en-US" sz="1200"/>
          </a:p>
        </p:txBody>
      </p:sp>
      <p:pic>
        <p:nvPicPr>
          <p:cNvPr id="7" name="Picture 55" descr="G:\Sales&amp;Marketing\Isaac-BACKUPDrive_DoNotMoveOrDelete\FullBackups\topography\ADIC_Line_Art\Quantumized\PNGs\DXi6500.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0" y="1295400"/>
            <a:ext cx="1050925" cy="447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55" descr="G:\Sales&amp;Marketing\Isaac-BACKUPDrive_DoNotMoveOrDelete\FullBackups\topography\ADIC_Line_Art\Quantumized\PNGs\DXi6500.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0" y="1742484"/>
            <a:ext cx="1050925" cy="447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55" descr="G:\Sales&amp;Marketing\Isaac-BACKUPDrive_DoNotMoveOrDelete\FullBackups\topography\ADIC_Line_Art\Quantumized\PNGs\DXi6500.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0" y="2118426"/>
            <a:ext cx="1050925" cy="447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55" descr="G:\Sales&amp;Marketing\Isaac-BACKUPDrive_DoNotMoveOrDelete\FullBackups\topography\ADIC_Line_Art\Quantumized\PNGs\DXi6500.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0" y="2565510"/>
            <a:ext cx="1050925" cy="447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55" descr="G:\Sales&amp;Marketing\Isaac-BACKUPDrive_DoNotMoveOrDelete\FullBackups\topography\ADIC_Line_Art\Quantumized\PNGs\DXi6500.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0" y="3012594"/>
            <a:ext cx="1050925" cy="447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55" descr="G:\Sales&amp;Marketing\Isaac-BACKUPDrive_DoNotMoveOrDelete\FullBackups\topography\ADIC_Line_Art\Quantumized\PNGs\DXi6500.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0" y="3459678"/>
            <a:ext cx="1050925" cy="447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Sizing Considerations – Capacity Only</a:t>
            </a:r>
            <a:endParaRPr lang="en-US" dirty="0"/>
          </a:p>
        </p:txBody>
      </p:sp>
      <p:sp>
        <p:nvSpPr>
          <p:cNvPr id="5" name="Slide Number Placeholder 4"/>
          <p:cNvSpPr>
            <a:spLocks noGrp="1"/>
          </p:cNvSpPr>
          <p:nvPr>
            <p:ph type="sldNum" sz="quarter" idx="11"/>
          </p:nvPr>
        </p:nvSpPr>
        <p:spPr>
          <a:xfrm>
            <a:off x="304800" y="990600"/>
            <a:ext cx="8686800" cy="5486400"/>
          </a:xfrm>
        </p:spPr>
        <p:txBody>
          <a:bodyPr/>
          <a:lstStyle/>
          <a:p>
            <a:r>
              <a:rPr lang="en-US" sz="2400" dirty="0" smtClean="0">
                <a:solidFill>
                  <a:schemeClr val="tx1"/>
                </a:solidFill>
              </a:rPr>
              <a:t>The usual suspects will affect capacity</a:t>
            </a:r>
          </a:p>
          <a:p>
            <a:pPr lvl="1"/>
            <a:r>
              <a:rPr lang="en-US" sz="1400" dirty="0" smtClean="0"/>
              <a:t>DTP, RoC, Compression, Retention, Annual Growth</a:t>
            </a:r>
          </a:p>
          <a:p>
            <a:r>
              <a:rPr lang="en-US" sz="2400" dirty="0" smtClean="0">
                <a:solidFill>
                  <a:srgbClr val="000000"/>
                </a:solidFill>
              </a:rPr>
              <a:t>Sample </a:t>
            </a:r>
            <a:r>
              <a:rPr lang="en-US" sz="2400" dirty="0" err="1" smtClean="0">
                <a:solidFill>
                  <a:srgbClr val="000000"/>
                </a:solidFill>
              </a:rPr>
              <a:t>QuikFit</a:t>
            </a:r>
            <a:r>
              <a:rPr lang="en-US" sz="2400" dirty="0" smtClean="0">
                <a:solidFill>
                  <a:srgbClr val="000000"/>
                </a:solidFill>
              </a:rPr>
              <a:t> DTP chart – </a:t>
            </a:r>
            <a:r>
              <a:rPr lang="en-US" sz="2400" dirty="0" smtClean="0">
                <a:solidFill>
                  <a:srgbClr val="FF0000"/>
                </a:solidFill>
              </a:rPr>
              <a:t>evaluating only capacity</a:t>
            </a:r>
          </a:p>
          <a:p>
            <a:pPr lvl="1"/>
            <a:r>
              <a:rPr lang="en-US" dirty="0" smtClean="0"/>
              <a:t>2:1 compression, 0% redundancy in the first BU, 1 year IP @ 10% growth</a:t>
            </a:r>
          </a:p>
          <a:p>
            <a:pPr>
              <a:defRPr/>
            </a:pPr>
            <a:endParaRPr lang="en-US" sz="1200" dirty="0"/>
          </a:p>
        </p:txBody>
      </p:sp>
      <p:sp>
        <p:nvSpPr>
          <p:cNvPr id="8" name="Slide Number Placeholder 1"/>
          <p:cNvSpPr>
            <a:spLocks noGrp="1"/>
          </p:cNvSpPr>
          <p:nvPr>
            <p:ph type="sldNum" sz="quarter" idx="4294967295"/>
          </p:nvPr>
        </p:nvSpPr>
        <p:spPr>
          <a:xfrm>
            <a:off x="304800" y="6572250"/>
            <a:ext cx="533400" cy="285750"/>
          </a:xfrm>
          <a:prstGeom prst="rect">
            <a:avLst/>
          </a:prstGeom>
        </p:spPr>
        <p:txBody>
          <a:bodyPr/>
          <a:lstStyle/>
          <a:p>
            <a:pPr>
              <a:defRPr/>
            </a:pPr>
            <a:fld id="{04D48AED-96F4-4A6A-BF13-5D301ED2C482}" type="slidenum">
              <a:rPr lang="en-US" smtClean="0"/>
              <a:pPr>
                <a:defRPr/>
              </a:pPr>
              <a:t>13</a:t>
            </a:fld>
            <a:endParaRPr lang="en-US" dirty="0"/>
          </a:p>
        </p:txBody>
      </p:sp>
      <p:pic>
        <p:nvPicPr>
          <p:cNvPr id="3" name="Picture 2"/>
          <p:cNvPicPr>
            <a:picLocks noChangeAspect="1" noChangeArrowheads="1"/>
          </p:cNvPicPr>
          <p:nvPr/>
        </p:nvPicPr>
        <p:blipFill>
          <a:blip r:embed="rId3" cstate="print"/>
          <a:srcRect/>
          <a:stretch>
            <a:fillRect/>
          </a:stretch>
        </p:blipFill>
        <p:spPr bwMode="auto">
          <a:xfrm>
            <a:off x="304800" y="2362200"/>
            <a:ext cx="7162800" cy="3821848"/>
          </a:xfrm>
          <a:prstGeom prst="rect">
            <a:avLst/>
          </a:prstGeom>
          <a:noFill/>
          <a:ln w="9525">
            <a:noFill/>
            <a:miter lim="800000"/>
            <a:headEnd/>
            <a:tailEnd/>
          </a:ln>
          <a:effectLst/>
        </p:spPr>
      </p:pic>
      <p:pic>
        <p:nvPicPr>
          <p:cNvPr id="4" name="Picture 3"/>
          <p:cNvPicPr>
            <a:picLocks noChangeAspect="1" noChangeArrowheads="1"/>
          </p:cNvPicPr>
          <p:nvPr/>
        </p:nvPicPr>
        <p:blipFill>
          <a:blip r:embed="rId4" cstate="print"/>
          <a:srcRect/>
          <a:stretch>
            <a:fillRect/>
          </a:stretch>
        </p:blipFill>
        <p:spPr bwMode="auto">
          <a:xfrm>
            <a:off x="7686675" y="3571875"/>
            <a:ext cx="1076325" cy="1076325"/>
          </a:xfrm>
          <a:prstGeom prst="rect">
            <a:avLst/>
          </a:prstGeom>
          <a:noFill/>
          <a:ln w="9525">
            <a:noFill/>
            <a:miter lim="800000"/>
            <a:headEnd/>
            <a:tailEnd/>
          </a:ln>
          <a:effectLst/>
        </p:spPr>
      </p:pic>
      <p:sp>
        <p:nvSpPr>
          <p:cNvPr id="9" name="TextBox 8"/>
          <p:cNvSpPr txBox="1"/>
          <p:nvPr/>
        </p:nvSpPr>
        <p:spPr>
          <a:xfrm>
            <a:off x="7620000" y="4876800"/>
            <a:ext cx="1447800" cy="1569660"/>
          </a:xfrm>
          <a:prstGeom prst="rect">
            <a:avLst/>
          </a:prstGeom>
          <a:noFill/>
        </p:spPr>
        <p:txBody>
          <a:bodyPr wrap="square" rtlCol="0">
            <a:spAutoFit/>
          </a:bodyPr>
          <a:lstStyle/>
          <a:p>
            <a:r>
              <a:rPr lang="en-US" sz="1200" dirty="0" smtClean="0"/>
              <a:t>V1000 available in 3 sizes. 1900 GB is estimated max BP use before LCM</a:t>
            </a:r>
          </a:p>
          <a:p>
            <a:endParaRPr lang="en-US" sz="1200" dirty="0" smtClean="0"/>
          </a:p>
          <a:p>
            <a:r>
              <a:rPr lang="en-US" sz="1200" dirty="0" smtClean="0"/>
              <a:t>Faded numbers equal BP GBs</a:t>
            </a:r>
            <a:endParaRPr lang="en-US" sz="1200" dirty="0"/>
          </a:p>
        </p:txBody>
      </p:sp>
      <p:sp>
        <p:nvSpPr>
          <p:cNvPr id="12" name="Rectangle 5"/>
          <p:cNvSpPr txBox="1">
            <a:spLocks noChangeArrowheads="1"/>
          </p:cNvSpPr>
          <p:nvPr/>
        </p:nvSpPr>
        <p:spPr bwMode="auto">
          <a:xfrm>
            <a:off x="3970338" y="6424613"/>
            <a:ext cx="3276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smtClean="0">
                <a:ln>
                  <a:noFill/>
                </a:ln>
                <a:solidFill>
                  <a:schemeClr val="bg1"/>
                </a:solidFill>
                <a:effectLst/>
                <a:uLnTx/>
                <a:uFillTx/>
                <a:latin typeface="Arial" charset="0"/>
                <a:ea typeface="+mn-ea"/>
                <a:cs typeface="Arial" charset="0"/>
              </a:rPr>
              <a:t>© 2012 Quantum Corporation. Company Confidential. Forward-looking information is based upon multiple assumptions and uncertainties, does not necessarily represent the company’s outlook and is for planning purposes only.</a:t>
            </a:r>
            <a:endParaRPr kumimoji="0" lang="en-US" sz="600" b="0" i="0" u="none" strike="noStrike" kern="1200" cap="none" spc="0" normalizeH="0" baseline="0" noProof="0" dirty="0">
              <a:ln>
                <a:noFill/>
              </a:ln>
              <a:solidFill>
                <a:schemeClr val="bg1"/>
              </a:solidFill>
              <a:effectLst/>
              <a:uLnTx/>
              <a:uFillTx/>
              <a:latin typeface="Arial" charset="0"/>
              <a:ea typeface="+mn-ea"/>
              <a:cs typeface="Arial" charset="0"/>
            </a:endParaRPr>
          </a:p>
        </p:txBody>
      </p:sp>
    </p:spTree>
    <p:extLst>
      <p:ext uri="{BB962C8B-B14F-4D97-AF65-F5344CB8AC3E}">
        <p14:creationId xmlns="" xmlns:p14="http://schemas.microsoft.com/office/powerpoint/2010/main" val="1776814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Reporting Tools</a:t>
            </a:r>
            <a:endParaRPr lang="en-US" dirty="0"/>
          </a:p>
        </p:txBody>
      </p:sp>
      <p:sp>
        <p:nvSpPr>
          <p:cNvPr id="7" name="Content Placeholder 6"/>
          <p:cNvSpPr>
            <a:spLocks noGrp="1"/>
          </p:cNvSpPr>
          <p:nvPr>
            <p:ph idx="1"/>
          </p:nvPr>
        </p:nvSpPr>
        <p:spPr/>
        <p:txBody>
          <a:bodyPr/>
          <a:lstStyle/>
          <a:p>
            <a:r>
              <a:rPr lang="en-US" dirty="0" smtClean="0"/>
              <a:t>DXi Advanced Reporting</a:t>
            </a:r>
          </a:p>
          <a:p>
            <a:pPr lvl="1"/>
            <a:r>
              <a:rPr lang="en-US" dirty="0" smtClean="0"/>
              <a:t>Supported</a:t>
            </a:r>
          </a:p>
          <a:p>
            <a:r>
              <a:rPr lang="en-US" dirty="0" smtClean="0"/>
              <a:t>Vision</a:t>
            </a:r>
          </a:p>
          <a:p>
            <a:pPr lvl="1"/>
            <a:r>
              <a:rPr lang="en-US" dirty="0" smtClean="0"/>
              <a:t>Releasing version 4.2 in May 2012</a:t>
            </a:r>
          </a:p>
          <a:p>
            <a:pPr lvl="1"/>
            <a:r>
              <a:rPr lang="en-US" dirty="0" smtClean="0">
                <a:solidFill>
                  <a:schemeClr val="tx1"/>
                </a:solidFill>
              </a:rPr>
              <a:t>Supports DXi V1000 and </a:t>
            </a:r>
            <a:r>
              <a:rPr lang="en-US" dirty="0" err="1" smtClean="0">
                <a:solidFill>
                  <a:schemeClr val="tx1"/>
                </a:solidFill>
              </a:rPr>
              <a:t>vmPRO</a:t>
            </a:r>
            <a:r>
              <a:rPr lang="en-US" dirty="0" smtClean="0">
                <a:solidFill>
                  <a:schemeClr val="tx1"/>
                </a:solidFill>
              </a:rPr>
              <a:t> </a:t>
            </a:r>
          </a:p>
          <a:p>
            <a:pPr lvl="1"/>
            <a:r>
              <a:rPr lang="en-US" dirty="0" smtClean="0">
                <a:solidFill>
                  <a:schemeClr val="tx1"/>
                </a:solidFill>
              </a:rPr>
              <a:t>Will require new DXi AR 2.0.3 – available at time of Vision release</a:t>
            </a:r>
          </a:p>
          <a:p>
            <a:pPr lvl="2"/>
            <a:r>
              <a:rPr lang="en-US" dirty="0" smtClean="0">
                <a:solidFill>
                  <a:schemeClr val="tx1"/>
                </a:solidFill>
              </a:rPr>
              <a:t>Field update required</a:t>
            </a:r>
          </a:p>
        </p:txBody>
      </p:sp>
      <p:sp>
        <p:nvSpPr>
          <p:cNvPr id="5" name="Slide Number Placeholder 4"/>
          <p:cNvSpPr>
            <a:spLocks noGrp="1"/>
          </p:cNvSpPr>
          <p:nvPr>
            <p:ph type="sldNum" sz="quarter" idx="4294967295"/>
          </p:nvPr>
        </p:nvSpPr>
        <p:spPr>
          <a:xfrm>
            <a:off x="304800" y="6430963"/>
            <a:ext cx="533400" cy="323850"/>
          </a:xfrm>
          <a:prstGeom prst="rect">
            <a:avLst/>
          </a:prstGeom>
        </p:spPr>
        <p:txBody>
          <a:bodyPr/>
          <a:lstStyle/>
          <a:p>
            <a:fld id="{66703F76-6B1E-E04A-AAFD-185CF2A3BA0D}" type="slidenum">
              <a:rPr lang="en-US" smtClean="0"/>
              <a:pPr/>
              <a:t>14</a:t>
            </a:fld>
            <a:endParaRPr lang="en-US" sz="1200"/>
          </a:p>
        </p:txBody>
      </p:sp>
      <p:sp>
        <p:nvSpPr>
          <p:cNvPr id="9" name="Rectangle 5"/>
          <p:cNvSpPr txBox="1">
            <a:spLocks noChangeArrowheads="1"/>
          </p:cNvSpPr>
          <p:nvPr/>
        </p:nvSpPr>
        <p:spPr bwMode="auto">
          <a:xfrm>
            <a:off x="3970338" y="6424613"/>
            <a:ext cx="3276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smtClean="0">
                <a:ln>
                  <a:noFill/>
                </a:ln>
                <a:solidFill>
                  <a:schemeClr val="bg1"/>
                </a:solidFill>
                <a:effectLst/>
                <a:uLnTx/>
                <a:uFillTx/>
                <a:latin typeface="Arial" charset="0"/>
                <a:ea typeface="+mn-ea"/>
                <a:cs typeface="Arial" charset="0"/>
              </a:rPr>
              <a:t>© 2012 Quantum Corporation. Company Confidential. Forward-looking information is based upon multiple assumptions and uncertainties, does not necessarily represent the company’s outlook and is for planning purposes only.</a:t>
            </a:r>
            <a:endParaRPr kumimoji="0" lang="en-US" sz="600" b="0" i="0" u="none" strike="noStrike" kern="1200" cap="none" spc="0" normalizeH="0" baseline="0" noProof="0" dirty="0">
              <a:ln>
                <a:noFill/>
              </a:ln>
              <a:solidFill>
                <a:schemeClr val="bg1"/>
              </a:solidFill>
              <a:effectLst/>
              <a:uLnTx/>
              <a:uFillTx/>
              <a:latin typeface="Arial" charset="0"/>
              <a:ea typeface="+mn-ea"/>
              <a:cs typeface="Arial" charset="0"/>
            </a:endParaRPr>
          </a:p>
        </p:txBody>
      </p:sp>
    </p:spTree>
    <p:extLst>
      <p:ext uri="{BB962C8B-B14F-4D97-AF65-F5344CB8AC3E}">
        <p14:creationId xmlns="" xmlns:p14="http://schemas.microsoft.com/office/powerpoint/2010/main" val="2775988984"/>
      </p:ext>
    </p:extLst>
  </p:cSld>
  <p:clrMapOvr>
    <a:masterClrMapping/>
  </p:clrMapOvr>
  <mc:AlternateContent xmlns:mc="http://schemas.openxmlformats.org/markup-compatibility/2006">
    <mc:Choice xmlns=""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DXi</a:t>
            </a:r>
            <a:r>
              <a:rPr lang="en-US" dirty="0" smtClean="0"/>
              <a:t> Advanced Reporting Support</a:t>
            </a:r>
            <a:endParaRPr lang="en-US" dirty="0"/>
          </a:p>
        </p:txBody>
      </p:sp>
      <p:sp>
        <p:nvSpPr>
          <p:cNvPr id="5" name="Text Placeholder 4"/>
          <p:cNvSpPr>
            <a:spLocks noGrp="1"/>
          </p:cNvSpPr>
          <p:nvPr>
            <p:ph type="body" sz="half" idx="1"/>
          </p:nvPr>
        </p:nvSpPr>
        <p:spPr>
          <a:xfrm>
            <a:off x="228600" y="914400"/>
            <a:ext cx="3276600" cy="5257800"/>
          </a:xfrm>
        </p:spPr>
        <p:txBody>
          <a:bodyPr/>
          <a:lstStyle/>
          <a:p>
            <a:r>
              <a:rPr lang="en-US" dirty="0" smtClean="0"/>
              <a:t>User AR reports are a subset of Service AR reports</a:t>
            </a:r>
          </a:p>
          <a:p>
            <a:r>
              <a:rPr lang="en-US" dirty="0" err="1" smtClean="0"/>
              <a:t>DXi</a:t>
            </a:r>
            <a:r>
              <a:rPr lang="en-US" dirty="0" smtClean="0"/>
              <a:t> AR 2.0.3 required to support Capacity Upgrade Estimate in Vision</a:t>
            </a:r>
            <a:endParaRPr lang="en-US" dirty="0"/>
          </a:p>
        </p:txBody>
      </p:sp>
      <p:pic>
        <p:nvPicPr>
          <p:cNvPr id="7" name="Content Placeholder 6" descr="DAR side by side 2.jpg"/>
          <p:cNvPicPr>
            <a:picLocks noGrp="1" noChangeAspect="1"/>
          </p:cNvPicPr>
          <p:nvPr>
            <p:ph sz="half" idx="2"/>
          </p:nvPr>
        </p:nvPicPr>
        <p:blipFill>
          <a:blip r:embed="rId2" cstate="print"/>
          <a:stretch>
            <a:fillRect/>
          </a:stretch>
        </p:blipFill>
        <p:spPr>
          <a:xfrm>
            <a:off x="3985396" y="838200"/>
            <a:ext cx="5158604" cy="2724388"/>
          </a:xfrm>
        </p:spPr>
      </p:pic>
      <p:sp>
        <p:nvSpPr>
          <p:cNvPr id="3" name="Slide Number Placeholder 2"/>
          <p:cNvSpPr>
            <a:spLocks noGrp="1"/>
          </p:cNvSpPr>
          <p:nvPr>
            <p:ph type="sldNum" sz="quarter" idx="11"/>
          </p:nvPr>
        </p:nvSpPr>
        <p:spPr/>
        <p:txBody>
          <a:bodyPr/>
          <a:lstStyle/>
          <a:p>
            <a:pPr>
              <a:defRPr/>
            </a:pPr>
            <a:fld id="{35F83017-0309-4319-B045-F8D831D7A8AE}" type="slidenum">
              <a:rPr lang="en-US" smtClean="0"/>
              <a:pPr>
                <a:defRPr/>
              </a:pPr>
              <a:t>15</a:t>
            </a:fld>
            <a:endParaRPr lang="en-US" sz="1200" dirty="0"/>
          </a:p>
        </p:txBody>
      </p:sp>
      <p:pic>
        <p:nvPicPr>
          <p:cNvPr id="8" name="Picture 7" descr="DAR side by side before v after reduction sycn zoom.jpg"/>
          <p:cNvPicPr>
            <a:picLocks noChangeAspect="1"/>
          </p:cNvPicPr>
          <p:nvPr/>
        </p:nvPicPr>
        <p:blipFill>
          <a:blip r:embed="rId3" cstate="print"/>
          <a:stretch>
            <a:fillRect/>
          </a:stretch>
        </p:blipFill>
        <p:spPr>
          <a:xfrm>
            <a:off x="3977194" y="3657600"/>
            <a:ext cx="5166806" cy="2666999"/>
          </a:xfrm>
          <a:prstGeom prst="rect">
            <a:avLst/>
          </a:prstGeom>
        </p:spPr>
      </p:pic>
      <p:sp>
        <p:nvSpPr>
          <p:cNvPr id="9"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extLst>
      <p:ext uri="{BB962C8B-B14F-4D97-AF65-F5344CB8AC3E}">
        <p14:creationId xmlns="" xmlns:p14="http://schemas.microsoft.com/office/powerpoint/2010/main" val="4103456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Vision 4.2 Analytics Support </a:t>
            </a:r>
            <a:endParaRPr lang="en-US" dirty="0"/>
          </a:p>
        </p:txBody>
      </p:sp>
      <p:sp>
        <p:nvSpPr>
          <p:cNvPr id="5" name="Text Placeholder 4"/>
          <p:cNvSpPr>
            <a:spLocks noGrp="1"/>
          </p:cNvSpPr>
          <p:nvPr>
            <p:ph type="body" sz="half" idx="1"/>
          </p:nvPr>
        </p:nvSpPr>
        <p:spPr>
          <a:xfrm>
            <a:off x="228600" y="1371600"/>
            <a:ext cx="3962400" cy="914400"/>
          </a:xfrm>
          <a:noFill/>
        </p:spPr>
        <p:txBody>
          <a:bodyPr/>
          <a:lstStyle/>
          <a:p>
            <a:r>
              <a:rPr lang="en-US" sz="2000" dirty="0" smtClean="0"/>
              <a:t>Used disk</a:t>
            </a:r>
          </a:p>
          <a:p>
            <a:r>
              <a:rPr lang="en-US" sz="2000" dirty="0" smtClean="0"/>
              <a:t>Replication status</a:t>
            </a:r>
          </a:p>
        </p:txBody>
      </p:sp>
      <p:sp>
        <p:nvSpPr>
          <p:cNvPr id="3" name="Slide Number Placeholder 2"/>
          <p:cNvSpPr>
            <a:spLocks noGrp="1"/>
          </p:cNvSpPr>
          <p:nvPr>
            <p:ph type="sldNum" sz="quarter" idx="11"/>
          </p:nvPr>
        </p:nvSpPr>
        <p:spPr/>
        <p:txBody>
          <a:bodyPr/>
          <a:lstStyle/>
          <a:p>
            <a:pPr>
              <a:defRPr/>
            </a:pPr>
            <a:fld id="{35F83017-0309-4319-B045-F8D831D7A8AE}" type="slidenum">
              <a:rPr lang="en-US" smtClean="0"/>
              <a:pPr>
                <a:defRPr/>
              </a:pPr>
              <a:t>16</a:t>
            </a:fld>
            <a:endParaRPr lang="en-US" sz="1200" dirty="0"/>
          </a:p>
        </p:txBody>
      </p:sp>
      <p:sp>
        <p:nvSpPr>
          <p:cNvPr id="9" name="Text Placeholder 4"/>
          <p:cNvSpPr txBox="1">
            <a:spLocks/>
          </p:cNvSpPr>
          <p:nvPr/>
        </p:nvSpPr>
        <p:spPr bwMode="auto">
          <a:xfrm>
            <a:off x="3581400" y="1295400"/>
            <a:ext cx="39624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Pct val="75000"/>
              <a:buFontTx/>
              <a:buBlip>
                <a:blip r:embed="rId2"/>
              </a:buBlip>
              <a:tabLst/>
              <a:defRPr/>
            </a:pPr>
            <a:r>
              <a:rPr kumimoji="0" lang="en-US" sz="2000" b="0" i="0" u="none" strike="noStrike" kern="0" cap="none" spc="0" normalizeH="0" baseline="0" noProof="0" dirty="0" smtClean="0">
                <a:ln>
                  <a:noFill/>
                </a:ln>
                <a:solidFill>
                  <a:srgbClr val="212121"/>
                </a:solidFill>
                <a:effectLst/>
                <a:uLnTx/>
                <a:uFillTx/>
                <a:latin typeface="+mn-lt"/>
                <a:ea typeface="+mn-ea"/>
                <a:cs typeface="+mn-cs"/>
              </a:rPr>
              <a:t>Reclamation percent complete</a:t>
            </a:r>
          </a:p>
          <a:p>
            <a:pPr marL="342900" marR="0" lvl="0" indent="-342900" algn="l" defTabSz="457200" rtl="0" eaLnBrk="1" fontAlgn="base" latinLnBrk="0" hangingPunct="1">
              <a:lnSpc>
                <a:spcPct val="100000"/>
              </a:lnSpc>
              <a:spcBef>
                <a:spcPct val="20000"/>
              </a:spcBef>
              <a:spcAft>
                <a:spcPct val="0"/>
              </a:spcAft>
              <a:buClrTx/>
              <a:buSzPct val="75000"/>
              <a:buFontTx/>
              <a:buBlip>
                <a:blip r:embed="rId2"/>
              </a:buBlip>
              <a:tabLst/>
              <a:defRPr/>
            </a:pPr>
            <a:r>
              <a:rPr kumimoji="0" lang="en-US" sz="2000" b="0" i="0" u="none" strike="noStrike" kern="0" cap="none" spc="0" normalizeH="0" baseline="0" noProof="0" dirty="0" smtClean="0">
                <a:ln>
                  <a:noFill/>
                </a:ln>
                <a:solidFill>
                  <a:srgbClr val="212121"/>
                </a:solidFill>
                <a:effectLst/>
                <a:uLnTx/>
                <a:uFillTx/>
                <a:latin typeface="+mn-lt"/>
                <a:ea typeface="+mn-ea"/>
                <a:cs typeface="+mn-cs"/>
              </a:rPr>
              <a:t>Alert history</a:t>
            </a:r>
          </a:p>
          <a:p>
            <a:pPr marL="342900" marR="0" lvl="0" indent="-342900" algn="l" defTabSz="457200" rtl="0" eaLnBrk="1" fontAlgn="base" latinLnBrk="0" hangingPunct="1">
              <a:lnSpc>
                <a:spcPct val="100000"/>
              </a:lnSpc>
              <a:spcBef>
                <a:spcPct val="20000"/>
              </a:spcBef>
              <a:spcAft>
                <a:spcPct val="0"/>
              </a:spcAft>
              <a:buClrTx/>
              <a:buSzPct val="75000"/>
              <a:buFontTx/>
              <a:buBlip>
                <a:blip r:embed="rId2"/>
              </a:buBlip>
              <a:tabLst/>
              <a:defRPr/>
            </a:pPr>
            <a:r>
              <a:rPr lang="en-US" sz="2000" kern="0" dirty="0" smtClean="0">
                <a:solidFill>
                  <a:srgbClr val="212121"/>
                </a:solidFill>
                <a:latin typeface="+mn-lt"/>
                <a:cs typeface="+mn-cs"/>
              </a:rPr>
              <a:t>Accent Inline Data</a:t>
            </a:r>
            <a:endParaRPr kumimoji="0" lang="en-US" sz="2000" b="0" i="0" u="none" strike="noStrike" kern="0" cap="none" spc="0" normalizeH="0" baseline="0" noProof="0" dirty="0">
              <a:ln>
                <a:noFill/>
              </a:ln>
              <a:solidFill>
                <a:srgbClr val="212121"/>
              </a:solidFill>
              <a:effectLst/>
              <a:uLnTx/>
              <a:uFillTx/>
              <a:latin typeface="+mn-lt"/>
              <a:ea typeface="+mn-ea"/>
              <a:cs typeface="+mn-cs"/>
            </a:endParaRPr>
          </a:p>
        </p:txBody>
      </p:sp>
      <p:sp>
        <p:nvSpPr>
          <p:cNvPr id="10" name="Text Placeholder 4"/>
          <p:cNvSpPr txBox="1">
            <a:spLocks/>
          </p:cNvSpPr>
          <p:nvPr/>
        </p:nvSpPr>
        <p:spPr bwMode="auto">
          <a:xfrm>
            <a:off x="381000" y="838200"/>
            <a:ext cx="7239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Pct val="75000"/>
              <a:buFontTx/>
              <a:buNone/>
              <a:tabLst/>
              <a:defRPr/>
            </a:pPr>
            <a:r>
              <a:rPr kumimoji="0" lang="en-US" sz="2400" b="0" i="0" u="none" strike="noStrike" kern="0" cap="none" spc="0" normalizeH="0" baseline="0" noProof="0" dirty="0" smtClean="0">
                <a:ln>
                  <a:noFill/>
                </a:ln>
                <a:solidFill>
                  <a:srgbClr val="212121"/>
                </a:solidFill>
                <a:effectLst/>
                <a:uLnTx/>
                <a:uFillTx/>
                <a:latin typeface="+mn-lt"/>
                <a:ea typeface="+mn-ea"/>
                <a:cs typeface="+mn-cs"/>
              </a:rPr>
              <a:t>Quick view of the most important information:</a:t>
            </a:r>
          </a:p>
        </p:txBody>
      </p:sp>
      <p:pic>
        <p:nvPicPr>
          <p:cNvPr id="12" name="Content Placeholder 11" descr="Analytics.jpg"/>
          <p:cNvPicPr>
            <a:picLocks noGrp="1" noChangeAspect="1"/>
          </p:cNvPicPr>
          <p:nvPr>
            <p:ph sz="half" idx="2"/>
          </p:nvPr>
        </p:nvPicPr>
        <p:blipFill>
          <a:blip r:embed="rId3" cstate="print"/>
          <a:stretch>
            <a:fillRect/>
          </a:stretch>
        </p:blipFill>
        <p:spPr>
          <a:xfrm>
            <a:off x="762000" y="2362200"/>
            <a:ext cx="7467600" cy="4064741"/>
          </a:xfrm>
        </p:spPr>
      </p:pic>
      <p:sp>
        <p:nvSpPr>
          <p:cNvPr id="11"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extLst>
      <p:ext uri="{BB962C8B-B14F-4D97-AF65-F5344CB8AC3E}">
        <p14:creationId xmlns="" xmlns:p14="http://schemas.microsoft.com/office/powerpoint/2010/main" val="2213709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98438"/>
            <a:ext cx="8686800" cy="792162"/>
          </a:xfrm>
        </p:spPr>
        <p:txBody>
          <a:bodyPr/>
          <a:lstStyle/>
          <a:p>
            <a:pPr algn="ctr"/>
            <a:r>
              <a:rPr lang="en-US" dirty="0" smtClean="0"/>
              <a:t>Vision 4.2 Capacity Upgrade Estimates</a:t>
            </a:r>
            <a:endParaRPr lang="en-US" dirty="0"/>
          </a:p>
        </p:txBody>
      </p:sp>
      <p:sp>
        <p:nvSpPr>
          <p:cNvPr id="5" name="Text Placeholder 4"/>
          <p:cNvSpPr>
            <a:spLocks noGrp="1"/>
          </p:cNvSpPr>
          <p:nvPr>
            <p:ph type="body" sz="half" idx="1"/>
          </p:nvPr>
        </p:nvSpPr>
        <p:spPr>
          <a:xfrm>
            <a:off x="228600" y="1143000"/>
            <a:ext cx="8305800" cy="1600200"/>
          </a:xfrm>
        </p:spPr>
        <p:txBody>
          <a:bodyPr/>
          <a:lstStyle/>
          <a:p>
            <a:pPr indent="0">
              <a:buNone/>
            </a:pPr>
            <a:r>
              <a:rPr lang="en-US" dirty="0" smtClean="0"/>
              <a:t>Predict when a capacity upgrade will be required</a:t>
            </a:r>
          </a:p>
          <a:p>
            <a:endParaRPr lang="en-US" dirty="0"/>
          </a:p>
        </p:txBody>
      </p:sp>
      <p:sp>
        <p:nvSpPr>
          <p:cNvPr id="3" name="Slide Number Placeholder 2"/>
          <p:cNvSpPr>
            <a:spLocks noGrp="1"/>
          </p:cNvSpPr>
          <p:nvPr>
            <p:ph type="sldNum" sz="quarter" idx="11"/>
          </p:nvPr>
        </p:nvSpPr>
        <p:spPr/>
        <p:txBody>
          <a:bodyPr/>
          <a:lstStyle/>
          <a:p>
            <a:pPr>
              <a:defRPr/>
            </a:pPr>
            <a:fld id="{35F83017-0309-4319-B045-F8D831D7A8AE}" type="slidenum">
              <a:rPr lang="en-US" smtClean="0"/>
              <a:pPr>
                <a:defRPr/>
              </a:pPr>
              <a:t>17</a:t>
            </a:fld>
            <a:endParaRPr lang="en-US" sz="1200" dirty="0"/>
          </a:p>
        </p:txBody>
      </p:sp>
      <p:pic>
        <p:nvPicPr>
          <p:cNvPr id="9" name="Content Placeholder 8" descr="CUE close.jpg"/>
          <p:cNvPicPr>
            <a:picLocks noGrp="1" noChangeAspect="1"/>
          </p:cNvPicPr>
          <p:nvPr>
            <p:ph sz="half" idx="2"/>
          </p:nvPr>
        </p:nvPicPr>
        <p:blipFill>
          <a:blip r:embed="rId2" cstate="print"/>
          <a:stretch>
            <a:fillRect/>
          </a:stretch>
        </p:blipFill>
        <p:spPr>
          <a:xfrm>
            <a:off x="310492" y="2819400"/>
            <a:ext cx="8301725" cy="3333139"/>
          </a:xfrm>
        </p:spPr>
      </p:pic>
      <p:sp>
        <p:nvSpPr>
          <p:cNvPr id="7"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extLst>
      <p:ext uri="{BB962C8B-B14F-4D97-AF65-F5344CB8AC3E}">
        <p14:creationId xmlns="" xmlns:p14="http://schemas.microsoft.com/office/powerpoint/2010/main" val="1814267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p:cNvSpPr>
            <a:spLocks noGrp="1"/>
          </p:cNvSpPr>
          <p:nvPr>
            <p:ph type="ctrTitle"/>
          </p:nvPr>
        </p:nvSpPr>
        <p:spPr/>
        <p:txBody>
          <a:bodyPr/>
          <a:lstStyle/>
          <a:p>
            <a:r>
              <a:rPr lang="en-US" sz="4000" smtClean="0"/>
              <a:t>DXi V1000 Installations </a:t>
            </a:r>
          </a:p>
        </p:txBody>
      </p:sp>
      <p:sp>
        <p:nvSpPr>
          <p:cNvPr id="22531" name="Subtitle 6"/>
          <p:cNvSpPr>
            <a:spLocks noGrp="1"/>
          </p:cNvSpPr>
          <p:nvPr>
            <p:ph type="subTitle" idx="1"/>
          </p:nvPr>
        </p:nvSpPr>
        <p:spPr/>
        <p:txBody>
          <a:bodyPr/>
          <a:lstStyle/>
          <a:p>
            <a:pPr algn="r"/>
            <a:r>
              <a:rPr lang="en-US" dirty="0" smtClean="0"/>
              <a:t>Jim Kahn</a:t>
            </a:r>
          </a:p>
          <a:p>
            <a:endParaRPr lang="en-US" dirty="0" smtClean="0"/>
          </a:p>
        </p:txBody>
      </p:sp>
      <p:sp>
        <p:nvSpPr>
          <p:cNvPr id="5" name="Slide Number Placeholder 4"/>
          <p:cNvSpPr>
            <a:spLocks noGrp="1"/>
          </p:cNvSpPr>
          <p:nvPr>
            <p:ph type="sldNum" sz="quarter" idx="11"/>
          </p:nvPr>
        </p:nvSpPr>
        <p:spPr/>
        <p:txBody>
          <a:bodyPr/>
          <a:lstStyle/>
          <a:p>
            <a:pPr>
              <a:defRPr/>
            </a:pPr>
            <a:fld id="{D381B9E0-4FE9-402E-AA56-9E9F37357FEC}" type="slidenum">
              <a:rPr lang="en-US" smtClean="0"/>
              <a:pPr>
                <a:defRPr/>
              </a:pPr>
              <a:t>18</a:t>
            </a:fld>
            <a:endParaRPr lang="en-US" sz="1200"/>
          </a:p>
        </p:txBody>
      </p:sp>
      <p:sp>
        <p:nvSpPr>
          <p:cNvPr id="6"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Agenda </a:t>
            </a:r>
          </a:p>
        </p:txBody>
      </p:sp>
      <p:sp>
        <p:nvSpPr>
          <p:cNvPr id="3" name="Content Placeholder 2"/>
          <p:cNvSpPr>
            <a:spLocks noGrp="1"/>
          </p:cNvSpPr>
          <p:nvPr>
            <p:ph idx="1"/>
          </p:nvPr>
        </p:nvSpPr>
        <p:spPr/>
        <p:txBody>
          <a:bodyPr/>
          <a:lstStyle/>
          <a:p>
            <a:pPr marL="463550" indent="-411163" defTabSz="914400" eaLnBrk="1" hangingPunct="1">
              <a:lnSpc>
                <a:spcPct val="90000"/>
              </a:lnSpc>
              <a:defRPr/>
            </a:pPr>
            <a:r>
              <a:rPr lang="en-US" dirty="0" err="1" smtClean="0"/>
              <a:t>vSphere</a:t>
            </a:r>
            <a:r>
              <a:rPr lang="en-US" dirty="0" smtClean="0"/>
              <a:t> Recommendations </a:t>
            </a:r>
            <a:endParaRPr lang="en-US" dirty="0" smtClean="0">
              <a:solidFill>
                <a:srgbClr val="E81202"/>
              </a:solidFill>
            </a:endParaRPr>
          </a:p>
          <a:p>
            <a:pPr marL="463550" indent="-411163" defTabSz="914400" eaLnBrk="1" hangingPunct="1">
              <a:lnSpc>
                <a:spcPct val="90000"/>
              </a:lnSpc>
              <a:defRPr/>
            </a:pPr>
            <a:r>
              <a:rPr lang="en-US" dirty="0" smtClean="0"/>
              <a:t>Restrictions &amp; Limitations</a:t>
            </a:r>
          </a:p>
          <a:p>
            <a:pPr marL="463550" indent="-411163" defTabSz="914400" eaLnBrk="1" hangingPunct="1">
              <a:lnSpc>
                <a:spcPct val="90000"/>
              </a:lnSpc>
              <a:defRPr/>
            </a:pPr>
            <a:r>
              <a:rPr lang="en-US" dirty="0" smtClean="0">
                <a:solidFill>
                  <a:schemeClr val="tx1"/>
                </a:solidFill>
              </a:rPr>
              <a:t>Preparation (VMware Preparation)</a:t>
            </a:r>
          </a:p>
          <a:p>
            <a:pPr marL="463550" indent="-411163" defTabSz="914400" eaLnBrk="1" hangingPunct="1">
              <a:lnSpc>
                <a:spcPct val="90000"/>
              </a:lnSpc>
              <a:defRPr/>
            </a:pPr>
            <a:r>
              <a:rPr lang="en-US" dirty="0" err="1" smtClean="0">
                <a:solidFill>
                  <a:schemeClr val="tx1"/>
                </a:solidFill>
              </a:rPr>
              <a:t>DXi</a:t>
            </a:r>
            <a:r>
              <a:rPr lang="en-US" dirty="0" smtClean="0">
                <a:solidFill>
                  <a:schemeClr val="tx1"/>
                </a:solidFill>
              </a:rPr>
              <a:t> V1000 Installation &amp; Configuration</a:t>
            </a:r>
          </a:p>
          <a:p>
            <a:pPr marL="463550" indent="-411163" defTabSz="914400" eaLnBrk="1" hangingPunct="1">
              <a:lnSpc>
                <a:spcPct val="90000"/>
              </a:lnSpc>
              <a:defRPr/>
            </a:pPr>
            <a:r>
              <a:rPr lang="en-US" dirty="0" err="1" smtClean="0">
                <a:solidFill>
                  <a:schemeClr val="tx1"/>
                </a:solidFill>
              </a:rPr>
              <a:t>DXi</a:t>
            </a:r>
            <a:r>
              <a:rPr lang="en-US" dirty="0" smtClean="0">
                <a:solidFill>
                  <a:schemeClr val="tx1"/>
                </a:solidFill>
              </a:rPr>
              <a:t> V1000 &amp; </a:t>
            </a:r>
            <a:r>
              <a:rPr lang="en-US" dirty="0" err="1" smtClean="0">
                <a:solidFill>
                  <a:schemeClr val="tx1"/>
                </a:solidFill>
              </a:rPr>
              <a:t>vmPro</a:t>
            </a:r>
            <a:r>
              <a:rPr lang="en-US" dirty="0" smtClean="0">
                <a:solidFill>
                  <a:schemeClr val="tx1"/>
                </a:solidFill>
              </a:rPr>
              <a:t> Integration</a:t>
            </a:r>
          </a:p>
          <a:p>
            <a:pPr marL="463550" lvl="0" indent="-411163" defTabSz="914400" eaLnBrk="1" hangingPunct="1">
              <a:lnSpc>
                <a:spcPct val="90000"/>
              </a:lnSpc>
              <a:defRPr/>
            </a:pPr>
            <a:r>
              <a:rPr lang="en-US" dirty="0" smtClean="0">
                <a:solidFill>
                  <a:srgbClr val="000000"/>
                </a:solidFill>
              </a:rPr>
              <a:t>Health Check &amp; Data Collection</a:t>
            </a:r>
          </a:p>
          <a:p>
            <a:pPr marL="463550" lvl="0" indent="-411163" defTabSz="914400" eaLnBrk="1" hangingPunct="1">
              <a:lnSpc>
                <a:spcPct val="90000"/>
              </a:lnSpc>
              <a:defRPr/>
            </a:pPr>
            <a:r>
              <a:rPr lang="en-US" dirty="0">
                <a:solidFill>
                  <a:srgbClr val="000000"/>
                </a:solidFill>
              </a:rPr>
              <a:t>Service Menu </a:t>
            </a:r>
            <a:r>
              <a:rPr lang="en-US" dirty="0" smtClean="0">
                <a:solidFill>
                  <a:srgbClr val="000000"/>
                </a:solidFill>
              </a:rPr>
              <a:t>Changes</a:t>
            </a:r>
            <a:endParaRPr lang="en-US" dirty="0" smtClean="0">
              <a:solidFill>
                <a:schemeClr val="tx1"/>
              </a:solidFill>
            </a:endParaRPr>
          </a:p>
          <a:p>
            <a:pPr marL="463550" lvl="0" indent="-411163" defTabSz="914400" eaLnBrk="1" hangingPunct="1">
              <a:lnSpc>
                <a:spcPct val="90000"/>
              </a:lnSpc>
              <a:defRPr/>
            </a:pPr>
            <a:r>
              <a:rPr lang="en-US" dirty="0" smtClean="0">
                <a:solidFill>
                  <a:srgbClr val="000000"/>
                </a:solidFill>
              </a:rPr>
              <a:t>Additional Resources</a:t>
            </a:r>
            <a:endParaRPr lang="en-US" dirty="0" smtClean="0">
              <a:solidFill>
                <a:schemeClr val="tx1"/>
              </a:solidFill>
            </a:endParaRPr>
          </a:p>
          <a:p>
            <a:pPr>
              <a:buFontTx/>
              <a:buNone/>
              <a:defRPr/>
            </a:pPr>
            <a:endParaRPr lang="en-US" dirty="0"/>
          </a:p>
        </p:txBody>
      </p:sp>
      <p:sp>
        <p:nvSpPr>
          <p:cNvPr id="5" name="Slide Number Placeholder 4"/>
          <p:cNvSpPr>
            <a:spLocks noGrp="1"/>
          </p:cNvSpPr>
          <p:nvPr>
            <p:ph type="sldNum" sz="quarter" idx="11"/>
          </p:nvPr>
        </p:nvSpPr>
        <p:spPr/>
        <p:txBody>
          <a:bodyPr/>
          <a:lstStyle/>
          <a:p>
            <a:pPr>
              <a:defRPr/>
            </a:pPr>
            <a:fld id="{9ABB6E2E-6AA7-49E4-94E8-5C3CD7E7142F}" type="slidenum">
              <a:rPr lang="en-US" smtClean="0"/>
              <a:pPr>
                <a:defRPr/>
              </a:pPr>
              <a:t>19</a:t>
            </a:fld>
            <a:endParaRPr lang="en-US" sz="1200"/>
          </a:p>
        </p:txBody>
      </p:sp>
      <p:sp>
        <p:nvSpPr>
          <p:cNvPr id="6"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5"/>
          <p:cNvSpPr>
            <a:spLocks noGrp="1" noChangeArrowheads="1"/>
          </p:cNvSpPr>
          <p:nvPr>
            <p:ph type="ftr" sz="quarter" idx="10"/>
          </p:nvPr>
        </p:nvSpPr>
        <p:spPr>
          <a:noFill/>
        </p:spPr>
        <p:txBody>
          <a:bodyPr/>
          <a:lstStyle/>
          <a:p>
            <a:r>
              <a:rPr lang="en-US" smtClean="0"/>
              <a:t>        ______  __________   ______  ___________   ______ _______ ___________ __ _____ ____ ________ ___________ ___ _____________  ____ ___ ___________ _________ ___ _______ _ _______ ___ __ ___ ________ ________ ____ </a:t>
            </a:r>
          </a:p>
        </p:txBody>
      </p:sp>
      <p:sp>
        <p:nvSpPr>
          <p:cNvPr id="11266" name="Rectangle 5"/>
          <p:cNvSpPr txBox="1">
            <a:spLocks noGrp="1" noChangeArrowheads="1"/>
          </p:cNvSpPr>
          <p:nvPr/>
        </p:nvSpPr>
        <p:spPr bwMode="auto">
          <a:xfrm>
            <a:off x="3970338" y="6424613"/>
            <a:ext cx="3276600" cy="396875"/>
          </a:xfrm>
          <a:prstGeom prst="rect">
            <a:avLst/>
          </a:prstGeom>
          <a:noFill/>
          <a:ln w="9525">
            <a:noFill/>
            <a:miter lim="800000"/>
            <a:headEnd/>
            <a:tailEnd/>
          </a:ln>
        </p:spPr>
        <p:txBody>
          <a:bodyPr/>
          <a:lstStyle/>
          <a:p>
            <a:r>
              <a:rPr lang="en-US" sz="600">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
        <p:nvSpPr>
          <p:cNvPr id="7" name="Slide Number Placeholder 6"/>
          <p:cNvSpPr>
            <a:spLocks noGrp="1" noChangeArrowheads="1"/>
          </p:cNvSpPr>
          <p:nvPr>
            <p:ph type="sldNum" sz="quarter" idx="4294967295"/>
          </p:nvPr>
        </p:nvSpPr>
        <p:spPr>
          <a:xfrm>
            <a:off x="304800" y="6430963"/>
            <a:ext cx="533400" cy="323850"/>
          </a:xfrm>
          <a:prstGeom prst="rect">
            <a:avLst/>
          </a:prstGeom>
        </p:spPr>
        <p:txBody>
          <a:bodyPr/>
          <a:lstStyle/>
          <a:p>
            <a:pPr>
              <a:defRPr/>
            </a:pPr>
            <a:fld id="{117DD305-243D-414B-9466-097DB4FD5F52}" type="slidenum">
              <a:rPr lang="en-US"/>
              <a:pPr>
                <a:defRPr/>
              </a:pPr>
              <a:t>2</a:t>
            </a:fld>
            <a:endParaRPr lang="en-US" sz="1200" dirty="0"/>
          </a:p>
        </p:txBody>
      </p:sp>
      <p:sp>
        <p:nvSpPr>
          <p:cNvPr id="8" name="Rectangle 6"/>
          <p:cNvSpPr txBox="1">
            <a:spLocks noGrp="1" noChangeArrowheads="1"/>
          </p:cNvSpPr>
          <p:nvPr/>
        </p:nvSpPr>
        <p:spPr bwMode="auto">
          <a:xfrm>
            <a:off x="304800" y="6430963"/>
            <a:ext cx="533400" cy="323850"/>
          </a:xfrm>
          <a:prstGeom prst="rect">
            <a:avLst/>
          </a:prstGeom>
          <a:noFill/>
          <a:ln>
            <a:miter lim="800000"/>
            <a:headEnd/>
            <a:tailEnd/>
          </a:ln>
        </p:spPr>
        <p:txBody>
          <a:bodyPr/>
          <a:lstStyle/>
          <a:p>
            <a:pPr>
              <a:defRPr/>
            </a:pPr>
            <a:fld id="{58E55CEC-37AB-484C-87CC-356CBFEC9179}" type="slidenum">
              <a:rPr lang="en-US" sz="1400">
                <a:solidFill>
                  <a:srgbClr val="FFBA00"/>
                </a:solidFill>
                <a:cs typeface="+mn-cs"/>
              </a:rPr>
              <a:pPr>
                <a:defRPr/>
              </a:pPr>
              <a:t>2</a:t>
            </a:fld>
            <a:endParaRPr lang="en-US" sz="1200" dirty="0">
              <a:solidFill>
                <a:srgbClr val="FFBA00"/>
              </a:solidFill>
              <a:cs typeface="+mn-cs"/>
            </a:endParaRPr>
          </a:p>
        </p:txBody>
      </p:sp>
      <p:sp>
        <p:nvSpPr>
          <p:cNvPr id="11269" name="Rectangle 3"/>
          <p:cNvSpPr>
            <a:spLocks noGrp="1" noChangeArrowheads="1"/>
          </p:cNvSpPr>
          <p:nvPr>
            <p:ph type="title" idx="4294967295"/>
          </p:nvPr>
        </p:nvSpPr>
        <p:spPr/>
        <p:txBody>
          <a:bodyPr/>
          <a:lstStyle/>
          <a:p>
            <a:endParaRPr lang="en-US" smtClean="0"/>
          </a:p>
        </p:txBody>
      </p:sp>
      <p:sp>
        <p:nvSpPr>
          <p:cNvPr id="11270" name="Rectangle 5"/>
          <p:cNvSpPr>
            <a:spLocks noGrp="1" noChangeArrowheads="1"/>
          </p:cNvSpPr>
          <p:nvPr>
            <p:ph type="body" idx="4294967295"/>
          </p:nvPr>
        </p:nvSpPr>
        <p:spPr/>
        <p:txBody>
          <a:bodyPr/>
          <a:lstStyle/>
          <a:p>
            <a:endParaRPr lang="en-US" smtClean="0"/>
          </a:p>
        </p:txBody>
      </p:sp>
      <p:pic>
        <p:nvPicPr>
          <p:cNvPr id="11271" name="Picture 6" descr="KnowledgeTransfer_MainScreenALT"/>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err="1" smtClean="0">
                <a:solidFill>
                  <a:schemeClr val="tx2"/>
                </a:solidFill>
              </a:rPr>
              <a:t>vSphere</a:t>
            </a:r>
            <a:r>
              <a:rPr lang="en-US" dirty="0" smtClean="0">
                <a:solidFill>
                  <a:schemeClr val="tx2"/>
                </a:solidFill>
              </a:rPr>
              <a:t> Recommendations</a:t>
            </a:r>
            <a:endParaRPr lang="en-US" dirty="0" smtClean="0"/>
          </a:p>
        </p:txBody>
      </p:sp>
      <p:sp>
        <p:nvSpPr>
          <p:cNvPr id="24579" name="Content Placeholder 2"/>
          <p:cNvSpPr>
            <a:spLocks noGrp="1"/>
          </p:cNvSpPr>
          <p:nvPr>
            <p:ph idx="1"/>
          </p:nvPr>
        </p:nvSpPr>
        <p:spPr/>
        <p:txBody>
          <a:bodyPr/>
          <a:lstStyle/>
          <a:p>
            <a:r>
              <a:rPr lang="en-US" dirty="0" smtClean="0"/>
              <a:t>Supported vSphere versions</a:t>
            </a:r>
          </a:p>
          <a:p>
            <a:pPr lvl="1"/>
            <a:r>
              <a:rPr lang="en-US" sz="1600" dirty="0" smtClean="0"/>
              <a:t>Paid licensed versions are only supported!</a:t>
            </a:r>
          </a:p>
          <a:p>
            <a:pPr lvl="1"/>
            <a:r>
              <a:rPr lang="en-US" sz="1600" dirty="0" smtClean="0"/>
              <a:t>ESX 4.0 Update 4 – several issues</a:t>
            </a:r>
          </a:p>
          <a:p>
            <a:pPr lvl="1"/>
            <a:r>
              <a:rPr lang="en-US" sz="1600" dirty="0" smtClean="0"/>
              <a:t>ESX 4.1 – no issues</a:t>
            </a:r>
          </a:p>
          <a:p>
            <a:pPr lvl="1"/>
            <a:r>
              <a:rPr lang="en-US" sz="1600" dirty="0" smtClean="0"/>
              <a:t>ESXi 4.1-5.0 – no issues</a:t>
            </a:r>
          </a:p>
          <a:p>
            <a:r>
              <a:rPr lang="en-US" dirty="0" smtClean="0"/>
              <a:t>vSphere server minimum configuration</a:t>
            </a:r>
          </a:p>
          <a:p>
            <a:pPr lvl="1"/>
            <a:r>
              <a:rPr lang="en-US" sz="1600" dirty="0" smtClean="0"/>
              <a:t>Single 1 GbE or 10 GbE NIC</a:t>
            </a:r>
          </a:p>
          <a:p>
            <a:pPr lvl="1"/>
            <a:r>
              <a:rPr lang="en-US" sz="1600" dirty="0" smtClean="0"/>
              <a:t>1 Intel  i7 or E5500 CPU</a:t>
            </a:r>
          </a:p>
          <a:p>
            <a:pPr lvl="1"/>
            <a:r>
              <a:rPr lang="en-US" sz="1600" dirty="0" smtClean="0"/>
              <a:t>16 GB of RAM</a:t>
            </a:r>
          </a:p>
          <a:p>
            <a:r>
              <a:rPr lang="en-US" dirty="0" smtClean="0"/>
              <a:t>vSphere server typical configuration</a:t>
            </a:r>
          </a:p>
          <a:p>
            <a:pPr lvl="1"/>
            <a:r>
              <a:rPr lang="en-US" sz="1600" dirty="0" smtClean="0"/>
              <a:t>Four 1 GbE or two 10 GbE NICs</a:t>
            </a:r>
          </a:p>
          <a:p>
            <a:pPr lvl="1"/>
            <a:r>
              <a:rPr lang="en-US" sz="1600" dirty="0" smtClean="0"/>
              <a:t>2 Intel i7 or E5500 CPUs</a:t>
            </a:r>
          </a:p>
          <a:p>
            <a:pPr lvl="1"/>
            <a:r>
              <a:rPr lang="en-US" sz="1600" dirty="0" smtClean="0"/>
              <a:t>48 GB of RAM</a:t>
            </a:r>
          </a:p>
        </p:txBody>
      </p:sp>
      <p:sp>
        <p:nvSpPr>
          <p:cNvPr id="5" name="Slide Number Placeholder 4"/>
          <p:cNvSpPr>
            <a:spLocks noGrp="1"/>
          </p:cNvSpPr>
          <p:nvPr>
            <p:ph type="sldNum" sz="quarter" idx="11"/>
          </p:nvPr>
        </p:nvSpPr>
        <p:spPr/>
        <p:txBody>
          <a:bodyPr/>
          <a:lstStyle/>
          <a:p>
            <a:pPr>
              <a:defRPr/>
            </a:pPr>
            <a:fld id="{05FD219B-AD7E-414B-807D-0B39CC30B677}" type="slidenum">
              <a:rPr lang="en-US" smtClean="0"/>
              <a:pPr>
                <a:defRPr/>
              </a:pPr>
              <a:t>20</a:t>
            </a:fld>
            <a:endParaRPr lang="en-US" sz="1200"/>
          </a:p>
        </p:txBody>
      </p:sp>
      <p:sp>
        <p:nvSpPr>
          <p:cNvPr id="6"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err="1" smtClean="0">
                <a:solidFill>
                  <a:schemeClr val="tx2"/>
                </a:solidFill>
              </a:rPr>
              <a:t>vSphere</a:t>
            </a:r>
            <a:r>
              <a:rPr lang="en-US" dirty="0" smtClean="0">
                <a:solidFill>
                  <a:schemeClr val="tx2"/>
                </a:solidFill>
              </a:rPr>
              <a:t> Recommendations (cont.)</a:t>
            </a:r>
            <a:endParaRPr lang="en-US" dirty="0" smtClean="0"/>
          </a:p>
        </p:txBody>
      </p:sp>
      <p:sp>
        <p:nvSpPr>
          <p:cNvPr id="25603" name="Content Placeholder 2"/>
          <p:cNvSpPr>
            <a:spLocks noGrp="1"/>
          </p:cNvSpPr>
          <p:nvPr>
            <p:ph idx="1"/>
          </p:nvPr>
        </p:nvSpPr>
        <p:spPr/>
        <p:txBody>
          <a:bodyPr/>
          <a:lstStyle/>
          <a:p>
            <a:r>
              <a:rPr lang="en-US" dirty="0" err="1" smtClean="0"/>
              <a:t>vSphere</a:t>
            </a:r>
            <a:r>
              <a:rPr lang="en-US" dirty="0" smtClean="0"/>
              <a:t> </a:t>
            </a:r>
            <a:r>
              <a:rPr lang="en-US" dirty="0" err="1" smtClean="0"/>
              <a:t>datastore</a:t>
            </a:r>
            <a:r>
              <a:rPr lang="en-US" dirty="0" smtClean="0"/>
              <a:t> requirements</a:t>
            </a:r>
          </a:p>
          <a:p>
            <a:pPr lvl="1"/>
            <a:r>
              <a:rPr lang="en-US" dirty="0" smtClean="0"/>
              <a:t>1 TB of free storage</a:t>
            </a:r>
          </a:p>
          <a:p>
            <a:pPr lvl="1"/>
            <a:r>
              <a:rPr lang="en-US" dirty="0" smtClean="0"/>
              <a:t>External storage system with power-fail protection</a:t>
            </a:r>
          </a:p>
          <a:p>
            <a:pPr lvl="2"/>
            <a:r>
              <a:rPr lang="en-US" dirty="0" smtClean="0"/>
              <a:t>SAN</a:t>
            </a:r>
          </a:p>
          <a:p>
            <a:pPr lvl="2"/>
            <a:r>
              <a:rPr lang="en-US" dirty="0" smtClean="0"/>
              <a:t>NFS</a:t>
            </a:r>
          </a:p>
          <a:p>
            <a:pPr lvl="2"/>
            <a:r>
              <a:rPr lang="en-US" dirty="0" err="1" smtClean="0"/>
              <a:t>iSCSI</a:t>
            </a:r>
            <a:endParaRPr lang="en-US" dirty="0" smtClean="0"/>
          </a:p>
          <a:p>
            <a:pPr lvl="1"/>
            <a:r>
              <a:rPr lang="en-US" dirty="0" smtClean="0"/>
              <a:t>Internal DAS storage is not recommended</a:t>
            </a:r>
          </a:p>
          <a:p>
            <a:pPr lvl="2"/>
            <a:r>
              <a:rPr lang="en-US" dirty="0" smtClean="0"/>
              <a:t>Other </a:t>
            </a:r>
            <a:r>
              <a:rPr lang="en-US" dirty="0" err="1" smtClean="0"/>
              <a:t>vSphere</a:t>
            </a:r>
            <a:r>
              <a:rPr lang="en-US" dirty="0" smtClean="0"/>
              <a:t> servers cannot access data</a:t>
            </a:r>
          </a:p>
          <a:p>
            <a:pPr lvl="2"/>
            <a:r>
              <a:rPr lang="en-US" dirty="0" smtClean="0"/>
              <a:t>Power protection</a:t>
            </a:r>
          </a:p>
          <a:p>
            <a:r>
              <a:rPr lang="en-US" dirty="0" err="1" smtClean="0"/>
              <a:t>vSphere</a:t>
            </a:r>
            <a:r>
              <a:rPr lang="en-US" dirty="0" smtClean="0"/>
              <a:t> networking</a:t>
            </a:r>
          </a:p>
          <a:p>
            <a:pPr lvl="1"/>
            <a:r>
              <a:rPr lang="en-US" dirty="0" smtClean="0"/>
              <a:t>Only static port </a:t>
            </a:r>
            <a:r>
              <a:rPr lang="en-US" dirty="0" err="1" smtClean="0"/>
              <a:t>trunking</a:t>
            </a:r>
            <a:r>
              <a:rPr lang="en-US" dirty="0" smtClean="0"/>
              <a:t> for network bonding, no LACP</a:t>
            </a:r>
          </a:p>
          <a:p>
            <a:pPr lvl="1"/>
            <a:r>
              <a:rPr lang="en-US" dirty="0" smtClean="0"/>
              <a:t>Use “Route determined by IP hash” for best NIC teaming</a:t>
            </a:r>
          </a:p>
          <a:p>
            <a:pPr lvl="1"/>
            <a:r>
              <a:rPr lang="en-US" dirty="0" smtClean="0"/>
              <a:t>9K Jumbo Frames yield best throughput (90% efficiency)</a:t>
            </a:r>
          </a:p>
          <a:p>
            <a:pPr lvl="1"/>
            <a:r>
              <a:rPr lang="en-US" dirty="0" err="1" smtClean="0"/>
              <a:t>netPktHeapMaxSize</a:t>
            </a:r>
            <a:r>
              <a:rPr lang="en-US" dirty="0" smtClean="0"/>
              <a:t> limits</a:t>
            </a:r>
          </a:p>
          <a:p>
            <a:pPr lvl="2"/>
            <a:r>
              <a:rPr lang="en-US" dirty="0" smtClean="0"/>
              <a:t>64MB in ESXi4.1 (1 </a:t>
            </a:r>
            <a:r>
              <a:rPr lang="en-US" dirty="0" err="1" smtClean="0"/>
              <a:t>GbE</a:t>
            </a:r>
            <a:r>
              <a:rPr lang="en-US" dirty="0" smtClean="0"/>
              <a:t>)</a:t>
            </a:r>
          </a:p>
          <a:p>
            <a:pPr lvl="2"/>
            <a:r>
              <a:rPr lang="en-US" dirty="0" smtClean="0"/>
              <a:t>224MB in ESXi5.0 (10 </a:t>
            </a:r>
            <a:r>
              <a:rPr lang="en-US" dirty="0" err="1" smtClean="0"/>
              <a:t>GbE</a:t>
            </a:r>
            <a:r>
              <a:rPr lang="en-US" dirty="0" smtClean="0"/>
              <a:t>)</a:t>
            </a:r>
          </a:p>
          <a:p>
            <a:pPr lvl="2">
              <a:buFont typeface="Wingdings" pitchFamily="2" charset="2"/>
              <a:buNone/>
            </a:pPr>
            <a:endParaRPr lang="en-US" dirty="0" smtClean="0"/>
          </a:p>
        </p:txBody>
      </p:sp>
      <p:sp>
        <p:nvSpPr>
          <p:cNvPr id="5" name="Slide Number Placeholder 4"/>
          <p:cNvSpPr>
            <a:spLocks noGrp="1"/>
          </p:cNvSpPr>
          <p:nvPr>
            <p:ph type="sldNum" sz="quarter" idx="11"/>
          </p:nvPr>
        </p:nvSpPr>
        <p:spPr/>
        <p:txBody>
          <a:bodyPr/>
          <a:lstStyle/>
          <a:p>
            <a:pPr>
              <a:defRPr/>
            </a:pPr>
            <a:fld id="{E05AF325-803A-4710-98EC-244687479FBC}" type="slidenum">
              <a:rPr lang="en-US" smtClean="0"/>
              <a:pPr>
                <a:defRPr/>
              </a:pPr>
              <a:t>21</a:t>
            </a:fld>
            <a:endParaRPr lang="en-US" sz="1200"/>
          </a:p>
        </p:txBody>
      </p:sp>
      <p:sp>
        <p:nvSpPr>
          <p:cNvPr id="6"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solidFill>
                  <a:schemeClr val="tx2"/>
                </a:solidFill>
              </a:rPr>
              <a:t>Requirements – DXi V1000</a:t>
            </a:r>
            <a:endParaRPr lang="en-US" smtClean="0"/>
          </a:p>
        </p:txBody>
      </p:sp>
      <p:sp>
        <p:nvSpPr>
          <p:cNvPr id="3" name="Content Placeholder 2"/>
          <p:cNvSpPr>
            <a:spLocks noGrp="1"/>
          </p:cNvSpPr>
          <p:nvPr>
            <p:ph idx="1"/>
          </p:nvPr>
        </p:nvSpPr>
        <p:spPr/>
        <p:txBody>
          <a:bodyPr/>
          <a:lstStyle/>
          <a:p>
            <a:pPr>
              <a:defRPr/>
            </a:pPr>
            <a:r>
              <a:rPr lang="en-US" sz="1800" dirty="0" smtClean="0"/>
              <a:t>Web Browsers: Firefox, Internet Explorer (7.x and above) and Google Chrome </a:t>
            </a:r>
          </a:p>
          <a:p>
            <a:pPr>
              <a:buFontTx/>
              <a:buNone/>
              <a:defRPr/>
            </a:pPr>
            <a:endParaRPr lang="en-US" sz="1600" dirty="0" smtClean="0"/>
          </a:p>
          <a:p>
            <a:pPr>
              <a:defRPr/>
            </a:pPr>
            <a:r>
              <a:rPr lang="en-US" sz="1800" dirty="0" smtClean="0"/>
              <a:t> DXi V1000 Virtual Machine requirements</a:t>
            </a:r>
          </a:p>
          <a:p>
            <a:pPr lvl="1">
              <a:buFont typeface="Arial" charset="0"/>
              <a:buChar char="–"/>
              <a:defRPr/>
            </a:pPr>
            <a:r>
              <a:rPr lang="en-US" sz="1600" dirty="0" smtClean="0"/>
              <a:t>2 CPU cores</a:t>
            </a:r>
          </a:p>
          <a:p>
            <a:pPr lvl="1">
              <a:buFont typeface="Arial" charset="0"/>
              <a:buChar char="–"/>
              <a:defRPr/>
            </a:pPr>
            <a:r>
              <a:rPr lang="en-US" sz="1600" dirty="0" smtClean="0"/>
              <a:t>4 GB of RAM</a:t>
            </a:r>
          </a:p>
          <a:p>
            <a:pPr lvl="1">
              <a:buFont typeface="Arial" charset="0"/>
              <a:buChar char="–"/>
              <a:defRPr/>
            </a:pPr>
            <a:r>
              <a:rPr lang="en-US" sz="1600" dirty="0" smtClean="0"/>
              <a:t>2 VMXNET3 NICs</a:t>
            </a:r>
          </a:p>
          <a:p>
            <a:pPr lvl="1">
              <a:buFont typeface="Arial" charset="0"/>
              <a:buChar char="–"/>
              <a:defRPr/>
            </a:pPr>
            <a:r>
              <a:rPr lang="en-US" sz="1600" dirty="0" smtClean="0"/>
              <a:t>9x256 GB virtual SCSI disks (for vSphere4 compatibility)</a:t>
            </a:r>
          </a:p>
          <a:p>
            <a:pPr>
              <a:defRPr/>
            </a:pPr>
            <a:r>
              <a:rPr lang="en-US" sz="1800" dirty="0" smtClean="0"/>
              <a:t>Licensed storage capacity sizes</a:t>
            </a:r>
          </a:p>
          <a:p>
            <a:pPr lvl="1">
              <a:buFont typeface="Arial" charset="0"/>
              <a:buChar char="–"/>
              <a:defRPr/>
            </a:pPr>
            <a:r>
              <a:rPr lang="en-US" sz="1600" dirty="0" smtClean="0"/>
              <a:t>256 GB (evaluation)</a:t>
            </a:r>
          </a:p>
          <a:p>
            <a:pPr lvl="1">
              <a:buFont typeface="Arial" charset="0"/>
              <a:buChar char="–"/>
              <a:defRPr/>
            </a:pPr>
            <a:r>
              <a:rPr lang="en-US" sz="1600" dirty="0" smtClean="0"/>
              <a:t>1 TB</a:t>
            </a:r>
          </a:p>
          <a:p>
            <a:pPr lvl="1">
              <a:buFont typeface="Arial" charset="0"/>
              <a:buChar char="–"/>
              <a:defRPr/>
            </a:pPr>
            <a:r>
              <a:rPr lang="en-US" sz="1600" dirty="0" smtClean="0"/>
              <a:t>2 TB</a:t>
            </a:r>
          </a:p>
          <a:p>
            <a:pPr>
              <a:defRPr/>
            </a:pPr>
            <a:r>
              <a:rPr lang="en-US" sz="1800" dirty="0" smtClean="0"/>
              <a:t>Disk organization</a:t>
            </a:r>
          </a:p>
          <a:p>
            <a:pPr lvl="1">
              <a:buFont typeface="Arial" charset="0"/>
              <a:buChar char="–"/>
              <a:defRPr/>
            </a:pPr>
            <a:r>
              <a:rPr lang="en-US" sz="1600" dirty="0" smtClean="0"/>
              <a:t>Disk 1 – system disk (RAID5)</a:t>
            </a:r>
          </a:p>
          <a:p>
            <a:pPr lvl="1">
              <a:buFont typeface="Arial" charset="0"/>
              <a:buChar char="–"/>
              <a:defRPr/>
            </a:pPr>
            <a:r>
              <a:rPr lang="en-US" sz="1600" dirty="0" smtClean="0"/>
              <a:t>Disk 2 – SNFS metadata disk (RAID1)</a:t>
            </a:r>
          </a:p>
          <a:p>
            <a:pPr lvl="1">
              <a:buFont typeface="Arial" charset="0"/>
              <a:buChar char="–"/>
              <a:defRPr/>
            </a:pPr>
            <a:r>
              <a:rPr lang="en-US" sz="1600" dirty="0" smtClean="0"/>
              <a:t>Disks 3-9 – SNFS data disks (RAID5)</a:t>
            </a:r>
            <a:endParaRPr lang="en-US" dirty="0" smtClean="0"/>
          </a:p>
          <a:p>
            <a:pPr marL="457200" lvl="1" indent="0">
              <a:buFont typeface="Arial" charset="0"/>
              <a:buNone/>
              <a:defRPr/>
            </a:pPr>
            <a:endParaRPr lang="en-US" dirty="0" smtClean="0"/>
          </a:p>
          <a:p>
            <a:pPr>
              <a:defRPr/>
            </a:pPr>
            <a:endParaRPr lang="en-US" dirty="0"/>
          </a:p>
        </p:txBody>
      </p:sp>
      <p:sp>
        <p:nvSpPr>
          <p:cNvPr id="5" name="Slide Number Placeholder 4"/>
          <p:cNvSpPr>
            <a:spLocks noGrp="1"/>
          </p:cNvSpPr>
          <p:nvPr>
            <p:ph type="sldNum" sz="quarter" idx="11"/>
          </p:nvPr>
        </p:nvSpPr>
        <p:spPr/>
        <p:txBody>
          <a:bodyPr/>
          <a:lstStyle/>
          <a:p>
            <a:pPr>
              <a:defRPr/>
            </a:pPr>
            <a:fld id="{C27DA287-3C1A-4F3B-972A-F2174E575848}" type="slidenum">
              <a:rPr lang="en-US" smtClean="0"/>
              <a:pPr>
                <a:defRPr/>
              </a:pPr>
              <a:t>22</a:t>
            </a:fld>
            <a:endParaRPr lang="en-US" sz="1200"/>
          </a:p>
        </p:txBody>
      </p:sp>
      <p:sp>
        <p:nvSpPr>
          <p:cNvPr id="6"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solidFill>
                  <a:schemeClr val="tx2"/>
                </a:solidFill>
              </a:rPr>
              <a:t>Restrictions &amp; Limitations</a:t>
            </a:r>
            <a:endParaRPr lang="en-US" dirty="0" smtClean="0"/>
          </a:p>
        </p:txBody>
      </p:sp>
      <p:sp>
        <p:nvSpPr>
          <p:cNvPr id="3" name="Content Placeholder 2"/>
          <p:cNvSpPr>
            <a:spLocks noGrp="1"/>
          </p:cNvSpPr>
          <p:nvPr>
            <p:ph idx="1"/>
          </p:nvPr>
        </p:nvSpPr>
        <p:spPr/>
        <p:txBody>
          <a:bodyPr/>
          <a:lstStyle/>
          <a:p>
            <a:pPr>
              <a:defRPr/>
            </a:pPr>
            <a:r>
              <a:rPr lang="en-US" dirty="0" smtClean="0"/>
              <a:t>Network DHCP support limited on DXi V1000</a:t>
            </a:r>
          </a:p>
          <a:p>
            <a:pPr lvl="1">
              <a:buFont typeface="Arial" charset="0"/>
              <a:buChar char="–"/>
              <a:defRPr/>
            </a:pPr>
            <a:r>
              <a:rPr lang="en-US" sz="1600" dirty="0" smtClean="0"/>
              <a:t>All network ports initially using DHCP</a:t>
            </a:r>
          </a:p>
          <a:p>
            <a:pPr lvl="1">
              <a:buFont typeface="Arial" charset="0"/>
              <a:buChar char="–"/>
              <a:defRPr/>
            </a:pPr>
            <a:r>
              <a:rPr lang="en-US" sz="1600" dirty="0" smtClean="0"/>
              <a:t>If no DHCP network support, static IP for eth0 requested</a:t>
            </a:r>
          </a:p>
          <a:p>
            <a:pPr lvl="1">
              <a:buFont typeface="Arial" charset="0"/>
              <a:buChar char="–"/>
              <a:defRPr/>
            </a:pPr>
            <a:r>
              <a:rPr lang="en-US" sz="1600" dirty="0" smtClean="0"/>
              <a:t>No GUI/</a:t>
            </a:r>
            <a:r>
              <a:rPr lang="en-US" sz="1600" dirty="0" err="1" smtClean="0"/>
              <a:t>syscli</a:t>
            </a:r>
            <a:r>
              <a:rPr lang="en-US" sz="1600" dirty="0" smtClean="0"/>
              <a:t> configurability for DHCP</a:t>
            </a:r>
          </a:p>
          <a:p>
            <a:pPr lvl="1">
              <a:buFont typeface="Arial" charset="0"/>
              <a:buChar char="–"/>
              <a:defRPr/>
            </a:pPr>
            <a:r>
              <a:rPr lang="en-US" sz="1600" dirty="0" smtClean="0"/>
              <a:t>Use static IPs for segmentation</a:t>
            </a:r>
          </a:p>
          <a:p>
            <a:pPr>
              <a:defRPr/>
            </a:pPr>
            <a:r>
              <a:rPr lang="en-US" dirty="0" smtClean="0"/>
              <a:t>Segmentation issues</a:t>
            </a:r>
          </a:p>
          <a:p>
            <a:pPr lvl="1">
              <a:buFont typeface="Arial" charset="0"/>
              <a:buChar char="–"/>
              <a:defRPr/>
            </a:pPr>
            <a:r>
              <a:rPr lang="en-US" sz="1600" dirty="0" smtClean="0"/>
              <a:t>Replication port 1062 is open on data and replication segments</a:t>
            </a:r>
          </a:p>
          <a:p>
            <a:pPr lvl="1">
              <a:buFont typeface="Arial" charset="0"/>
              <a:buChar char="–"/>
              <a:defRPr/>
            </a:pPr>
            <a:r>
              <a:rPr lang="en-US" sz="1600" dirty="0" smtClean="0"/>
              <a:t>http traffic is handled on all segments</a:t>
            </a:r>
          </a:p>
          <a:p>
            <a:pPr>
              <a:defRPr/>
            </a:pPr>
            <a:r>
              <a:rPr lang="en-US" dirty="0" smtClean="0"/>
              <a:t>Replication issues</a:t>
            </a:r>
          </a:p>
          <a:p>
            <a:pPr lvl="1">
              <a:buFont typeface="Arial" charset="0"/>
              <a:buChar char="–"/>
              <a:defRPr/>
            </a:pPr>
            <a:r>
              <a:rPr lang="en-US" sz="1600" dirty="0" smtClean="0"/>
              <a:t>Throttling does not exceed  max bandwidth</a:t>
            </a:r>
          </a:p>
          <a:p>
            <a:pPr lvl="1">
              <a:buFont typeface="Arial" charset="0"/>
              <a:buChar char="–"/>
              <a:defRPr/>
            </a:pPr>
            <a:r>
              <a:rPr lang="en-US" sz="1600" dirty="0" smtClean="0"/>
              <a:t>Actual throttle data rate variable!</a:t>
            </a:r>
          </a:p>
          <a:p>
            <a:pPr lvl="1">
              <a:buFont typeface="Arial" charset="0"/>
              <a:buChar char="–"/>
              <a:defRPr/>
            </a:pPr>
            <a:r>
              <a:rPr lang="en-US" sz="1600" dirty="0" smtClean="0"/>
              <a:t>Eliminated Replication Ping</a:t>
            </a:r>
          </a:p>
          <a:p>
            <a:pPr>
              <a:defRPr/>
            </a:pPr>
            <a:r>
              <a:rPr lang="en-US" dirty="0" smtClean="0"/>
              <a:t>Network bonding not supported on DXi V1000</a:t>
            </a:r>
          </a:p>
          <a:p>
            <a:pPr lvl="1">
              <a:buFont typeface="Arial" charset="0"/>
              <a:buChar char="–"/>
              <a:defRPr/>
            </a:pPr>
            <a:r>
              <a:rPr lang="en-US" sz="1600" dirty="0" err="1" smtClean="0"/>
              <a:t>vNIC</a:t>
            </a:r>
            <a:r>
              <a:rPr lang="en-US" sz="1600" dirty="0" smtClean="0"/>
              <a:t> bonding mode 0 slower than single </a:t>
            </a:r>
            <a:r>
              <a:rPr lang="en-US" sz="1600" dirty="0" err="1" smtClean="0"/>
              <a:t>vNIC</a:t>
            </a:r>
            <a:r>
              <a:rPr lang="en-US" sz="1600" dirty="0" smtClean="0"/>
              <a:t>!</a:t>
            </a:r>
          </a:p>
          <a:p>
            <a:pPr lvl="1">
              <a:buFont typeface="Arial" charset="0"/>
              <a:buChar char="–"/>
              <a:defRPr/>
            </a:pPr>
            <a:r>
              <a:rPr lang="en-US" sz="1600" dirty="0" smtClean="0"/>
              <a:t>Illegal loopback errors due to bonded Ethernet ports on same </a:t>
            </a:r>
            <a:r>
              <a:rPr lang="en-US" sz="1600" dirty="0" err="1" smtClean="0"/>
              <a:t>vSwitch</a:t>
            </a:r>
            <a:endParaRPr lang="en-US" sz="1600" dirty="0" smtClean="0"/>
          </a:p>
          <a:p>
            <a:pPr lvl="1">
              <a:buFont typeface="Arial" charset="0"/>
              <a:buChar char="–"/>
              <a:defRPr/>
            </a:pPr>
            <a:r>
              <a:rPr lang="en-US" sz="1600" dirty="0" smtClean="0"/>
              <a:t>Use VMware bonding </a:t>
            </a:r>
          </a:p>
          <a:p>
            <a:pPr>
              <a:buFontTx/>
              <a:buNone/>
              <a:defRPr/>
            </a:pPr>
            <a:endParaRPr lang="en-US" sz="1600" dirty="0" smtClean="0"/>
          </a:p>
          <a:p>
            <a:pPr marL="457200" lvl="1" indent="0">
              <a:buFont typeface="Arial" charset="0"/>
              <a:buNone/>
              <a:defRPr/>
            </a:pPr>
            <a:endParaRPr lang="en-US" dirty="0" smtClean="0"/>
          </a:p>
          <a:p>
            <a:pPr>
              <a:defRPr/>
            </a:pPr>
            <a:endParaRPr lang="en-US" dirty="0"/>
          </a:p>
        </p:txBody>
      </p:sp>
      <p:sp>
        <p:nvSpPr>
          <p:cNvPr id="5" name="Slide Number Placeholder 4"/>
          <p:cNvSpPr>
            <a:spLocks noGrp="1"/>
          </p:cNvSpPr>
          <p:nvPr>
            <p:ph type="sldNum" sz="quarter" idx="11"/>
          </p:nvPr>
        </p:nvSpPr>
        <p:spPr/>
        <p:txBody>
          <a:bodyPr/>
          <a:lstStyle/>
          <a:p>
            <a:pPr>
              <a:defRPr/>
            </a:pPr>
            <a:fld id="{93665147-5185-4000-8F07-B3B1F447FEC3}" type="slidenum">
              <a:rPr lang="en-US" smtClean="0"/>
              <a:pPr>
                <a:defRPr/>
              </a:pPr>
              <a:t>23</a:t>
            </a:fld>
            <a:endParaRPr lang="en-US" sz="1200"/>
          </a:p>
        </p:txBody>
      </p:sp>
      <p:sp>
        <p:nvSpPr>
          <p:cNvPr id="6"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solidFill>
                  <a:schemeClr val="tx2"/>
                </a:solidFill>
              </a:rPr>
              <a:t>Restrictions &amp; Limitations (cont.)</a:t>
            </a:r>
            <a:endParaRPr lang="en-US" dirty="0" smtClean="0"/>
          </a:p>
        </p:txBody>
      </p:sp>
      <p:sp>
        <p:nvSpPr>
          <p:cNvPr id="3" name="Content Placeholder 2"/>
          <p:cNvSpPr>
            <a:spLocks noGrp="1"/>
          </p:cNvSpPr>
          <p:nvPr>
            <p:ph idx="1"/>
          </p:nvPr>
        </p:nvSpPr>
        <p:spPr/>
        <p:txBody>
          <a:bodyPr/>
          <a:lstStyle/>
          <a:p>
            <a:pPr>
              <a:defRPr/>
            </a:pPr>
            <a:r>
              <a:rPr lang="en-US" dirty="0" smtClean="0"/>
              <a:t> </a:t>
            </a:r>
            <a:r>
              <a:rPr lang="en-US" dirty="0" err="1" smtClean="0"/>
              <a:t>DXi</a:t>
            </a:r>
            <a:r>
              <a:rPr lang="en-US" dirty="0" smtClean="0"/>
              <a:t> V1000 modification is not supported</a:t>
            </a:r>
          </a:p>
          <a:p>
            <a:pPr lvl="1">
              <a:buFont typeface="Arial" charset="0"/>
              <a:buChar char="–"/>
              <a:defRPr/>
            </a:pPr>
            <a:r>
              <a:rPr lang="en-US" dirty="0" smtClean="0"/>
              <a:t>RAM changes do no good and will disrupt normal startup</a:t>
            </a:r>
          </a:p>
          <a:p>
            <a:pPr lvl="1">
              <a:buFont typeface="Arial" charset="0"/>
              <a:buChar char="–"/>
              <a:defRPr/>
            </a:pPr>
            <a:r>
              <a:rPr lang="en-US" dirty="0" smtClean="0"/>
              <a:t>Cannot add more disks; already at </a:t>
            </a:r>
            <a:r>
              <a:rPr lang="en-US" dirty="0" err="1" smtClean="0"/>
              <a:t>blockpool</a:t>
            </a:r>
            <a:r>
              <a:rPr lang="en-US" dirty="0" smtClean="0"/>
              <a:t> 2 TB limit</a:t>
            </a:r>
          </a:p>
          <a:p>
            <a:pPr lvl="1">
              <a:buFont typeface="Arial" charset="0"/>
              <a:buChar char="–"/>
              <a:defRPr/>
            </a:pPr>
            <a:r>
              <a:rPr lang="en-US" dirty="0" smtClean="0"/>
              <a:t>RAM/CPU reservations essential for ESXi VM scheduler operation</a:t>
            </a:r>
          </a:p>
          <a:p>
            <a:pPr lvl="1">
              <a:buFont typeface="Arial" charset="0"/>
              <a:buChar char="–"/>
              <a:defRPr/>
            </a:pPr>
            <a:r>
              <a:rPr lang="en-US" dirty="0" smtClean="0"/>
              <a:t>Adding more CPUs does not affect operation</a:t>
            </a:r>
          </a:p>
          <a:p>
            <a:pPr>
              <a:defRPr/>
            </a:pPr>
            <a:r>
              <a:rPr lang="en-US" dirty="0" smtClean="0"/>
              <a:t> Network issues</a:t>
            </a:r>
          </a:p>
          <a:p>
            <a:pPr lvl="1">
              <a:defRPr/>
            </a:pPr>
            <a:r>
              <a:rPr lang="en-US" dirty="0" smtClean="0"/>
              <a:t>Do not use NTP in </a:t>
            </a:r>
            <a:r>
              <a:rPr lang="en-US" dirty="0" err="1" smtClean="0"/>
              <a:t>DXi</a:t>
            </a:r>
            <a:r>
              <a:rPr lang="en-US" dirty="0" smtClean="0"/>
              <a:t> V1000 – time oscillation</a:t>
            </a:r>
          </a:p>
          <a:p>
            <a:pPr lvl="1">
              <a:defRPr/>
            </a:pPr>
            <a:r>
              <a:rPr lang="en-US" dirty="0" smtClean="0"/>
              <a:t>Hostname cannot be changed while DHCP is used</a:t>
            </a:r>
          </a:p>
          <a:p>
            <a:pPr lvl="1">
              <a:defRPr/>
            </a:pPr>
            <a:r>
              <a:rPr lang="en-US" dirty="0" smtClean="0"/>
              <a:t>Default hostname is “</a:t>
            </a:r>
            <a:r>
              <a:rPr lang="en-US" dirty="0" err="1" smtClean="0"/>
              <a:t>DXi</a:t>
            </a:r>
            <a:r>
              <a:rPr lang="en-US" dirty="0" smtClean="0"/>
              <a:t>” + eth0 MAC</a:t>
            </a:r>
          </a:p>
          <a:p>
            <a:pPr lvl="1">
              <a:defRPr/>
            </a:pPr>
            <a:r>
              <a:rPr lang="en-US" dirty="0" smtClean="0"/>
              <a:t>Ethernet stats problematic due to:</a:t>
            </a:r>
          </a:p>
          <a:p>
            <a:pPr lvl="2">
              <a:defRPr/>
            </a:pPr>
            <a:r>
              <a:rPr lang="en-US" dirty="0" smtClean="0"/>
              <a:t>Physical NIC driver sensitivity</a:t>
            </a:r>
          </a:p>
          <a:p>
            <a:pPr lvl="2">
              <a:defRPr/>
            </a:pPr>
            <a:r>
              <a:rPr lang="en-US" dirty="0" smtClean="0"/>
              <a:t>Unreliable on ESX4.0</a:t>
            </a:r>
          </a:p>
          <a:p>
            <a:pPr>
              <a:defRPr/>
            </a:pPr>
            <a:r>
              <a:rPr lang="en-US" dirty="0" smtClean="0"/>
              <a:t>Stream performance</a:t>
            </a:r>
          </a:p>
          <a:p>
            <a:pPr lvl="1">
              <a:defRPr/>
            </a:pPr>
            <a:r>
              <a:rPr lang="en-US" dirty="0" smtClean="0"/>
              <a:t>Function of </a:t>
            </a:r>
            <a:r>
              <a:rPr lang="en-US" dirty="0" err="1" smtClean="0"/>
              <a:t>vSphere</a:t>
            </a:r>
            <a:r>
              <a:rPr lang="en-US" dirty="0" smtClean="0"/>
              <a:t> server and its </a:t>
            </a:r>
            <a:r>
              <a:rPr lang="en-US" dirty="0" err="1" smtClean="0"/>
              <a:t>datastore</a:t>
            </a:r>
            <a:endParaRPr lang="en-US" dirty="0" smtClean="0"/>
          </a:p>
          <a:p>
            <a:pPr lvl="1">
              <a:defRPr/>
            </a:pPr>
            <a:r>
              <a:rPr lang="en-US" dirty="0" smtClean="0"/>
              <a:t>Only guarantee 4 streams with 4 GB of RAM</a:t>
            </a:r>
          </a:p>
          <a:p>
            <a:pPr lvl="1">
              <a:buFont typeface="Arial" charset="0"/>
              <a:buChar char="–"/>
              <a:defRPr/>
            </a:pPr>
            <a:endParaRPr lang="en-US" dirty="0" smtClean="0"/>
          </a:p>
        </p:txBody>
      </p:sp>
      <p:sp>
        <p:nvSpPr>
          <p:cNvPr id="5" name="Slide Number Placeholder 4"/>
          <p:cNvSpPr>
            <a:spLocks noGrp="1"/>
          </p:cNvSpPr>
          <p:nvPr>
            <p:ph type="sldNum" sz="quarter" idx="11"/>
          </p:nvPr>
        </p:nvSpPr>
        <p:spPr/>
        <p:txBody>
          <a:bodyPr/>
          <a:lstStyle/>
          <a:p>
            <a:pPr>
              <a:defRPr/>
            </a:pPr>
            <a:fld id="{F8280158-4268-441C-B137-D5774B2298A7}" type="slidenum">
              <a:rPr lang="en-US" smtClean="0"/>
              <a:pPr>
                <a:defRPr/>
              </a:pPr>
              <a:t>24</a:t>
            </a:fld>
            <a:endParaRPr lang="en-US" sz="1200"/>
          </a:p>
        </p:txBody>
      </p:sp>
      <p:sp>
        <p:nvSpPr>
          <p:cNvPr id="6"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solidFill>
                  <a:schemeClr val="tx2"/>
                </a:solidFill>
              </a:rPr>
              <a:t>Restrictions &amp; Limitations (cont.)</a:t>
            </a:r>
            <a:endParaRPr lang="en-US" dirty="0" smtClean="0"/>
          </a:p>
        </p:txBody>
      </p:sp>
      <p:sp>
        <p:nvSpPr>
          <p:cNvPr id="30723" name="Content Placeholder 2"/>
          <p:cNvSpPr>
            <a:spLocks noGrp="1"/>
          </p:cNvSpPr>
          <p:nvPr>
            <p:ph idx="1"/>
          </p:nvPr>
        </p:nvSpPr>
        <p:spPr/>
        <p:txBody>
          <a:bodyPr/>
          <a:lstStyle/>
          <a:p>
            <a:r>
              <a:rPr lang="en-US" dirty="0" err="1" smtClean="0"/>
              <a:t>DXi</a:t>
            </a:r>
            <a:r>
              <a:rPr lang="en-US" dirty="0" smtClean="0"/>
              <a:t> V1000 capacity licensing</a:t>
            </a:r>
          </a:p>
          <a:p>
            <a:pPr lvl="1"/>
            <a:r>
              <a:rPr lang="en-US" dirty="0" smtClean="0"/>
              <a:t>Created with full storage capacity</a:t>
            </a:r>
          </a:p>
          <a:p>
            <a:pPr lvl="1"/>
            <a:r>
              <a:rPr lang="en-US" dirty="0" smtClean="0"/>
              <a:t>Uses space manger daemon to manage licensed capacity</a:t>
            </a:r>
          </a:p>
          <a:p>
            <a:pPr lvl="2"/>
            <a:r>
              <a:rPr lang="en-US" dirty="0" smtClean="0"/>
              <a:t>GUI always reports max usable capacity = 1.92TB</a:t>
            </a:r>
          </a:p>
          <a:p>
            <a:pPr lvl="1"/>
            <a:r>
              <a:rPr lang="en-US" dirty="0" smtClean="0"/>
              <a:t>Capacity license checked every 5 minutes</a:t>
            </a:r>
          </a:p>
          <a:p>
            <a:pPr lvl="1"/>
            <a:endParaRPr lang="en-US" dirty="0" smtClean="0"/>
          </a:p>
          <a:p>
            <a:pPr>
              <a:buFontTx/>
              <a:buNone/>
            </a:pPr>
            <a:endParaRPr lang="en-US" dirty="0" smtClean="0"/>
          </a:p>
          <a:p>
            <a:pPr lvl="2">
              <a:buFont typeface="Wingdings" pitchFamily="2" charset="2"/>
              <a:buNone/>
            </a:pPr>
            <a:endParaRPr lang="en-US" dirty="0" smtClean="0"/>
          </a:p>
        </p:txBody>
      </p:sp>
      <p:sp>
        <p:nvSpPr>
          <p:cNvPr id="5" name="Slide Number Placeholder 4"/>
          <p:cNvSpPr>
            <a:spLocks noGrp="1"/>
          </p:cNvSpPr>
          <p:nvPr>
            <p:ph type="sldNum" sz="quarter" idx="11"/>
          </p:nvPr>
        </p:nvSpPr>
        <p:spPr/>
        <p:txBody>
          <a:bodyPr/>
          <a:lstStyle/>
          <a:p>
            <a:pPr>
              <a:defRPr/>
            </a:pPr>
            <a:fld id="{F70684CD-8992-48BC-923F-2F1B113D194D}" type="slidenum">
              <a:rPr lang="en-US" smtClean="0"/>
              <a:pPr>
                <a:defRPr/>
              </a:pPr>
              <a:t>25</a:t>
            </a:fld>
            <a:endParaRPr lang="en-US" sz="1200"/>
          </a:p>
        </p:txBody>
      </p:sp>
      <p:sp>
        <p:nvSpPr>
          <p:cNvPr id="6"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solidFill>
                  <a:schemeClr val="tx2"/>
                </a:solidFill>
              </a:rPr>
              <a:t>Preparation (VMware Preparation)</a:t>
            </a:r>
            <a:endParaRPr lang="en-US" smtClean="0"/>
          </a:p>
        </p:txBody>
      </p:sp>
      <p:sp>
        <p:nvSpPr>
          <p:cNvPr id="5" name="Slide Number Placeholder 4"/>
          <p:cNvSpPr>
            <a:spLocks noGrp="1"/>
          </p:cNvSpPr>
          <p:nvPr>
            <p:ph type="sldNum" sz="quarter" idx="11"/>
          </p:nvPr>
        </p:nvSpPr>
        <p:spPr/>
        <p:txBody>
          <a:bodyPr/>
          <a:lstStyle/>
          <a:p>
            <a:pPr>
              <a:defRPr/>
            </a:pPr>
            <a:fld id="{83E73A0E-AFB1-47A8-B282-E652E391DC8B}" type="slidenum">
              <a:rPr lang="en-US" smtClean="0"/>
              <a:pPr>
                <a:defRPr/>
              </a:pPr>
              <a:t>26</a:t>
            </a:fld>
            <a:endParaRPr lang="en-US" sz="1200"/>
          </a:p>
        </p:txBody>
      </p:sp>
      <p:sp>
        <p:nvSpPr>
          <p:cNvPr id="7" name="Content Placeholder 2"/>
          <p:cNvSpPr>
            <a:spLocks noGrp="1"/>
          </p:cNvSpPr>
          <p:nvPr>
            <p:ph idx="1"/>
          </p:nvPr>
        </p:nvSpPr>
        <p:spPr/>
        <p:txBody>
          <a:bodyPr/>
          <a:lstStyle/>
          <a:p>
            <a:r>
              <a:rPr lang="en-US" sz="1800" dirty="0" smtClean="0"/>
              <a:t>Unfamiliar Terms</a:t>
            </a:r>
          </a:p>
          <a:p>
            <a:pPr lvl="1"/>
            <a:r>
              <a:rPr lang="en-US" sz="1400" dirty="0" smtClean="0"/>
              <a:t>OVF (Open Virtualization Format...open standard for packaging &amp; distributing virtual appliances)</a:t>
            </a:r>
          </a:p>
          <a:p>
            <a:pPr lvl="1"/>
            <a:r>
              <a:rPr lang="en-US" sz="1400" dirty="0" smtClean="0"/>
              <a:t>VI Client (Virtual Infrastructure client...Management GUI for </a:t>
            </a:r>
            <a:r>
              <a:rPr lang="en-US" sz="1400" dirty="0" err="1" smtClean="0"/>
              <a:t>vSphere</a:t>
            </a:r>
            <a:r>
              <a:rPr lang="en-US" sz="1400" dirty="0" smtClean="0"/>
              <a:t>)</a:t>
            </a:r>
          </a:p>
          <a:p>
            <a:pPr lvl="1"/>
            <a:r>
              <a:rPr lang="en-US" sz="1400" dirty="0" err="1" smtClean="0"/>
              <a:t>vCenter</a:t>
            </a:r>
            <a:r>
              <a:rPr lang="en-US" sz="1400" dirty="0" smtClean="0"/>
              <a:t> (VMware Virtual Center)</a:t>
            </a:r>
          </a:p>
          <a:p>
            <a:pPr lvl="1"/>
            <a:r>
              <a:rPr lang="en-US" sz="1400" dirty="0" smtClean="0"/>
              <a:t>Persistent Independent Disk (Disks that cannot be snapshotted)</a:t>
            </a:r>
          </a:p>
          <a:p>
            <a:pPr lvl="1"/>
            <a:r>
              <a:rPr lang="en-US" sz="1400" dirty="0" smtClean="0"/>
              <a:t>Datastore (LUN created for a VM or DXi V1000 use)</a:t>
            </a:r>
          </a:p>
          <a:p>
            <a:pPr lvl="1"/>
            <a:r>
              <a:rPr lang="en-US" sz="1400" dirty="0" smtClean="0"/>
              <a:t>Thin Provisioned  (Unallocated VMware disk space)</a:t>
            </a:r>
          </a:p>
          <a:p>
            <a:pPr lvl="1"/>
            <a:r>
              <a:rPr lang="en-US" sz="1400" dirty="0" smtClean="0"/>
              <a:t>Thick Provisioned (Allocated VMware disk space)</a:t>
            </a:r>
          </a:p>
          <a:p>
            <a:pPr lvl="1"/>
            <a:r>
              <a:rPr lang="en-US" sz="1400" dirty="0" smtClean="0"/>
              <a:t>Thick Provision Lazy Zeroed (allocate only what is needed now…allocate later)</a:t>
            </a:r>
          </a:p>
          <a:p>
            <a:pPr lvl="1"/>
            <a:r>
              <a:rPr lang="en-US" sz="1400" dirty="0" smtClean="0"/>
              <a:t>Thick Provision Eager Zeroed (Used for fault tolerance…allocated at creation)</a:t>
            </a:r>
          </a:p>
          <a:p>
            <a:r>
              <a:rPr lang="en-US" sz="1800" dirty="0" smtClean="0"/>
              <a:t>Preparation</a:t>
            </a:r>
          </a:p>
          <a:p>
            <a:pPr lvl="1"/>
            <a:r>
              <a:rPr lang="en-US" sz="1400" dirty="0" smtClean="0"/>
              <a:t>Make sure a large enough Datastore has been created (At least </a:t>
            </a:r>
            <a:r>
              <a:rPr lang="en-US" sz="1400" dirty="0"/>
              <a:t>1</a:t>
            </a:r>
            <a:r>
              <a:rPr lang="en-US" sz="1400" dirty="0" smtClean="0"/>
              <a:t>TB Datastore)</a:t>
            </a:r>
          </a:p>
          <a:p>
            <a:pPr lvl="1"/>
            <a:r>
              <a:rPr lang="en-US" sz="1400" dirty="0" smtClean="0"/>
              <a:t>Download OVF (Obtain OVF and store where VI client will run or on a reachable network drive)</a:t>
            </a:r>
          </a:p>
          <a:p>
            <a:pPr lvl="1"/>
            <a:r>
              <a:rPr lang="en-US" sz="1400" dirty="0" smtClean="0"/>
              <a:t>Confirm Connection to ESX server or vCenter using VI client.</a:t>
            </a:r>
          </a:p>
          <a:p>
            <a:endParaRPr lang="en-US" dirty="0"/>
          </a:p>
        </p:txBody>
      </p:sp>
      <p:sp>
        <p:nvSpPr>
          <p:cNvPr id="6"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err="1" smtClean="0"/>
              <a:t>DXi</a:t>
            </a:r>
            <a:r>
              <a:rPr lang="en-US" dirty="0" smtClean="0"/>
              <a:t> V1000 Installation</a:t>
            </a:r>
          </a:p>
        </p:txBody>
      </p:sp>
      <p:sp>
        <p:nvSpPr>
          <p:cNvPr id="5" name="Slide Number Placeholder 4"/>
          <p:cNvSpPr>
            <a:spLocks noGrp="1"/>
          </p:cNvSpPr>
          <p:nvPr>
            <p:ph type="sldNum" sz="quarter" idx="11"/>
          </p:nvPr>
        </p:nvSpPr>
        <p:spPr/>
        <p:txBody>
          <a:bodyPr/>
          <a:lstStyle/>
          <a:p>
            <a:pPr>
              <a:defRPr/>
            </a:pPr>
            <a:fld id="{853177D4-FCA3-43AE-BE77-1A737B3F0816}" type="slidenum">
              <a:rPr lang="en-US" smtClean="0"/>
              <a:pPr>
                <a:defRPr/>
              </a:pPr>
              <a:t>27</a:t>
            </a:fld>
            <a:endParaRPr lang="en-US" sz="1200"/>
          </a:p>
        </p:txBody>
      </p:sp>
      <p:sp>
        <p:nvSpPr>
          <p:cNvPr id="32773" name="TextBox 7"/>
          <p:cNvSpPr txBox="1">
            <a:spLocks noChangeArrowheads="1"/>
          </p:cNvSpPr>
          <p:nvPr/>
        </p:nvSpPr>
        <p:spPr bwMode="auto">
          <a:xfrm>
            <a:off x="1905000" y="5334000"/>
            <a:ext cx="5638800" cy="892552"/>
          </a:xfrm>
          <a:prstGeom prst="rect">
            <a:avLst/>
          </a:prstGeom>
          <a:noFill/>
          <a:ln w="9525">
            <a:noFill/>
            <a:miter lim="800000"/>
            <a:headEnd/>
            <a:tailEnd/>
          </a:ln>
        </p:spPr>
        <p:txBody>
          <a:bodyPr wrap="square">
            <a:spAutoFit/>
          </a:bodyPr>
          <a:lstStyle/>
          <a:p>
            <a:r>
              <a:rPr lang="en-US" sz="1200" b="1" dirty="0"/>
              <a:t>Confirm by logging on to </a:t>
            </a:r>
            <a:r>
              <a:rPr lang="en-US" sz="1200" b="1" dirty="0" err="1"/>
              <a:t>vSphere</a:t>
            </a:r>
            <a:r>
              <a:rPr lang="en-US" sz="1200" b="1" dirty="0"/>
              <a:t> server  using server name or IP </a:t>
            </a:r>
            <a:r>
              <a:rPr lang="en-US" sz="1200" b="1" dirty="0" smtClean="0"/>
              <a:t>address</a:t>
            </a:r>
          </a:p>
          <a:p>
            <a:endParaRPr lang="en-US" sz="1200" b="1" dirty="0" smtClean="0"/>
          </a:p>
          <a:p>
            <a:r>
              <a:rPr lang="en-US" sz="1400" b="1" dirty="0" smtClean="0">
                <a:solidFill>
                  <a:srgbClr val="FF0000"/>
                </a:solidFill>
              </a:rPr>
              <a:t>Installation video URL: </a:t>
            </a:r>
            <a:r>
              <a:rPr lang="en-US" sz="1400" b="1" u="sng" dirty="0" smtClean="0">
                <a:solidFill>
                  <a:srgbClr val="FF0000"/>
                </a:solidFill>
                <a:hlinkClick r:id="rId3"/>
              </a:rPr>
              <a:t>https://csweb.quantum.com/training/dxiv1000/v1000_install.html</a:t>
            </a:r>
            <a:endParaRPr lang="en-US" sz="1400" b="1" dirty="0">
              <a:solidFill>
                <a:srgbClr val="FF0000"/>
              </a:solidFill>
            </a:endParaRPr>
          </a:p>
        </p:txBody>
      </p:sp>
      <p:pic>
        <p:nvPicPr>
          <p:cNvPr id="32774" name="Picture 2"/>
          <p:cNvPicPr>
            <a:picLocks noGrp="1" noChangeAspect="1" noChangeArrowheads="1"/>
          </p:cNvPicPr>
          <p:nvPr>
            <p:ph idx="1"/>
          </p:nvPr>
        </p:nvPicPr>
        <p:blipFill>
          <a:blip r:embed="rId4" cstate="print"/>
          <a:srcRect/>
          <a:stretch>
            <a:fillRect/>
          </a:stretch>
        </p:blipFill>
        <p:spPr>
          <a:xfrm>
            <a:off x="2667000" y="1490663"/>
            <a:ext cx="3952875" cy="3457575"/>
          </a:xfrm>
          <a:noFill/>
        </p:spPr>
      </p:pic>
      <p:sp>
        <p:nvSpPr>
          <p:cNvPr id="7"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err="1" smtClean="0"/>
              <a:t>DXi</a:t>
            </a:r>
            <a:r>
              <a:rPr lang="en-US" dirty="0" smtClean="0"/>
              <a:t> V1000 Installation (cont.)</a:t>
            </a:r>
          </a:p>
        </p:txBody>
      </p:sp>
      <p:sp>
        <p:nvSpPr>
          <p:cNvPr id="5" name="Slide Number Placeholder 4"/>
          <p:cNvSpPr>
            <a:spLocks noGrp="1"/>
          </p:cNvSpPr>
          <p:nvPr>
            <p:ph type="sldNum" sz="quarter" idx="11"/>
          </p:nvPr>
        </p:nvSpPr>
        <p:spPr/>
        <p:txBody>
          <a:bodyPr/>
          <a:lstStyle/>
          <a:p>
            <a:pPr>
              <a:defRPr/>
            </a:pPr>
            <a:fld id="{51A62F7B-221C-4F3A-93C6-91F7CF770714}" type="slidenum">
              <a:rPr lang="en-US" smtClean="0"/>
              <a:pPr>
                <a:defRPr/>
              </a:pPr>
              <a:t>28</a:t>
            </a:fld>
            <a:endParaRPr lang="en-US" sz="1200"/>
          </a:p>
        </p:txBody>
      </p:sp>
      <p:pic>
        <p:nvPicPr>
          <p:cNvPr id="33797" name="Picture 2"/>
          <p:cNvPicPr>
            <a:picLocks noGrp="1" noChangeAspect="1" noChangeArrowheads="1"/>
          </p:cNvPicPr>
          <p:nvPr>
            <p:ph idx="1"/>
          </p:nvPr>
        </p:nvPicPr>
        <p:blipFill>
          <a:blip r:embed="rId3" cstate="print"/>
          <a:srcRect/>
          <a:stretch>
            <a:fillRect/>
          </a:stretch>
        </p:blipFill>
        <p:spPr>
          <a:xfrm>
            <a:off x="1620838" y="914400"/>
            <a:ext cx="6045200" cy="4610100"/>
          </a:xfrm>
          <a:noFill/>
        </p:spPr>
      </p:pic>
      <p:sp>
        <p:nvSpPr>
          <p:cNvPr id="33798" name="TextBox 7"/>
          <p:cNvSpPr txBox="1">
            <a:spLocks noChangeArrowheads="1"/>
          </p:cNvSpPr>
          <p:nvPr/>
        </p:nvSpPr>
        <p:spPr bwMode="auto">
          <a:xfrm>
            <a:off x="1828800" y="5759450"/>
            <a:ext cx="5626100" cy="276225"/>
          </a:xfrm>
          <a:prstGeom prst="rect">
            <a:avLst/>
          </a:prstGeom>
          <a:noFill/>
          <a:ln w="9525">
            <a:noFill/>
            <a:miter lim="800000"/>
            <a:headEnd/>
            <a:tailEnd/>
          </a:ln>
        </p:spPr>
        <p:txBody>
          <a:bodyPr>
            <a:spAutoFit/>
          </a:bodyPr>
          <a:lstStyle/>
          <a:p>
            <a:r>
              <a:rPr lang="en-US" sz="1200" b="1"/>
              <a:t>Then select "File" ==&gt; "Deploy OVF Template" from VI Client GUI Menu.</a:t>
            </a:r>
          </a:p>
        </p:txBody>
      </p:sp>
      <p:sp>
        <p:nvSpPr>
          <p:cNvPr id="7"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err="1" smtClean="0"/>
              <a:t>DXi</a:t>
            </a:r>
            <a:r>
              <a:rPr lang="en-US" dirty="0" smtClean="0"/>
              <a:t> V1000 Installation (cont.)</a:t>
            </a:r>
          </a:p>
        </p:txBody>
      </p:sp>
      <p:sp>
        <p:nvSpPr>
          <p:cNvPr id="5" name="Slide Number Placeholder 4"/>
          <p:cNvSpPr>
            <a:spLocks noGrp="1"/>
          </p:cNvSpPr>
          <p:nvPr>
            <p:ph type="sldNum" sz="quarter" idx="11"/>
          </p:nvPr>
        </p:nvSpPr>
        <p:spPr/>
        <p:txBody>
          <a:bodyPr/>
          <a:lstStyle/>
          <a:p>
            <a:pPr>
              <a:defRPr/>
            </a:pPr>
            <a:fld id="{E400BB12-2FFA-4079-9B59-A6679DABFF1C}" type="slidenum">
              <a:rPr lang="en-US" smtClean="0"/>
              <a:pPr>
                <a:defRPr/>
              </a:pPr>
              <a:t>29</a:t>
            </a:fld>
            <a:endParaRPr lang="en-US" sz="1200"/>
          </a:p>
        </p:txBody>
      </p:sp>
      <p:sp>
        <p:nvSpPr>
          <p:cNvPr id="34821" name="TextBox 7"/>
          <p:cNvSpPr txBox="1">
            <a:spLocks noChangeArrowheads="1"/>
          </p:cNvSpPr>
          <p:nvPr/>
        </p:nvSpPr>
        <p:spPr bwMode="auto">
          <a:xfrm>
            <a:off x="533400" y="5754688"/>
            <a:ext cx="7772400" cy="461962"/>
          </a:xfrm>
          <a:prstGeom prst="rect">
            <a:avLst/>
          </a:prstGeom>
          <a:noFill/>
          <a:ln w="9525">
            <a:noFill/>
            <a:miter lim="800000"/>
            <a:headEnd/>
            <a:tailEnd/>
          </a:ln>
        </p:spPr>
        <p:txBody>
          <a:bodyPr>
            <a:spAutoFit/>
          </a:bodyPr>
          <a:lstStyle/>
          <a:p>
            <a:r>
              <a:rPr lang="en-US" sz="1200" b="1"/>
              <a:t>If DXi V1000 OVF is stored locally, browse to select OVF. If stored on a network drive, specify the location in the "Deploy from a file or URL" box.</a:t>
            </a:r>
          </a:p>
        </p:txBody>
      </p:sp>
      <p:pic>
        <p:nvPicPr>
          <p:cNvPr id="34822" name="Picture 2"/>
          <p:cNvPicPr>
            <a:picLocks noGrp="1" noChangeAspect="1" noChangeArrowheads="1"/>
          </p:cNvPicPr>
          <p:nvPr>
            <p:ph idx="1"/>
          </p:nvPr>
        </p:nvPicPr>
        <p:blipFill>
          <a:blip r:embed="rId3" cstate="print"/>
          <a:srcRect/>
          <a:stretch>
            <a:fillRect/>
          </a:stretch>
        </p:blipFill>
        <p:spPr>
          <a:xfrm>
            <a:off x="2203450" y="914400"/>
            <a:ext cx="4879975" cy="4610100"/>
          </a:xfrm>
          <a:noFill/>
        </p:spPr>
      </p:pic>
      <p:sp>
        <p:nvSpPr>
          <p:cNvPr id="7"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charset="0"/>
              </a:rPr>
              <a:t>Agenda </a:t>
            </a:r>
            <a:endParaRPr lang="en-US" dirty="0">
              <a:solidFill>
                <a:srgbClr val="FF0000"/>
              </a:solidFill>
            </a:endParaRPr>
          </a:p>
        </p:txBody>
      </p:sp>
      <p:sp>
        <p:nvSpPr>
          <p:cNvPr id="3" name="Content Placeholder 2"/>
          <p:cNvSpPr>
            <a:spLocks noGrp="1"/>
          </p:cNvSpPr>
          <p:nvPr>
            <p:ph idx="1"/>
          </p:nvPr>
        </p:nvSpPr>
        <p:spPr/>
        <p:txBody>
          <a:bodyPr/>
          <a:lstStyle/>
          <a:p>
            <a:pPr marL="463550" indent="-411163" defTabSz="914400" eaLnBrk="1" hangingPunct="1">
              <a:lnSpc>
                <a:spcPct val="90000"/>
              </a:lnSpc>
            </a:pPr>
            <a:r>
              <a:rPr lang="en-US" dirty="0" smtClean="0">
                <a:solidFill>
                  <a:schemeClr val="tx1"/>
                </a:solidFill>
                <a:cs typeface="Arial" charset="0"/>
              </a:rPr>
              <a:t>Product Overview – John Cramer</a:t>
            </a:r>
          </a:p>
          <a:p>
            <a:pPr marL="463550" indent="-411163" defTabSz="914400" eaLnBrk="1" hangingPunct="1">
              <a:lnSpc>
                <a:spcPct val="90000"/>
              </a:lnSpc>
            </a:pPr>
            <a:r>
              <a:rPr lang="en-US" dirty="0" smtClean="0">
                <a:solidFill>
                  <a:schemeClr val="tx1"/>
                </a:solidFill>
                <a:cs typeface="Arial" charset="0"/>
              </a:rPr>
              <a:t>Performance Issues/Guidelines – Mark Thacker</a:t>
            </a:r>
          </a:p>
          <a:p>
            <a:pPr marL="463550" indent="-411163" defTabSz="914400" eaLnBrk="1" hangingPunct="1">
              <a:lnSpc>
                <a:spcPct val="90000"/>
              </a:lnSpc>
            </a:pPr>
            <a:r>
              <a:rPr lang="en-US" dirty="0" err="1" smtClean="0">
                <a:solidFill>
                  <a:schemeClr val="tx1"/>
                </a:solidFill>
                <a:cs typeface="Arial" charset="0"/>
              </a:rPr>
              <a:t>DXi</a:t>
            </a:r>
            <a:r>
              <a:rPr lang="en-US" dirty="0" smtClean="0">
                <a:solidFill>
                  <a:schemeClr val="tx1"/>
                </a:solidFill>
                <a:cs typeface="Arial" charset="0"/>
              </a:rPr>
              <a:t> V1000 Installations – Jim Kahn</a:t>
            </a:r>
          </a:p>
          <a:p>
            <a:pPr marL="463550" indent="-411163" defTabSz="914400" eaLnBrk="1" hangingPunct="1">
              <a:lnSpc>
                <a:spcPct val="90000"/>
              </a:lnSpc>
            </a:pPr>
            <a:r>
              <a:rPr lang="en-US" dirty="0" smtClean="0">
                <a:solidFill>
                  <a:schemeClr val="tx1"/>
                </a:solidFill>
                <a:cs typeface="Arial" charset="0"/>
              </a:rPr>
              <a:t>Failure Isolation – Jim Kahn</a:t>
            </a:r>
          </a:p>
          <a:p>
            <a:pPr marL="463550" indent="-411163" defTabSz="914400" eaLnBrk="1" hangingPunct="1">
              <a:lnSpc>
                <a:spcPct val="90000"/>
              </a:lnSpc>
            </a:pPr>
            <a:r>
              <a:rPr lang="en-US" dirty="0" smtClean="0">
                <a:solidFill>
                  <a:schemeClr val="tx1"/>
                </a:solidFill>
                <a:cs typeface="Arial" charset="0"/>
              </a:rPr>
              <a:t>ISV </a:t>
            </a:r>
            <a:r>
              <a:rPr lang="en-US" dirty="0" smtClean="0">
                <a:solidFill>
                  <a:schemeClr val="tx1"/>
                </a:solidFill>
                <a:cs typeface="Arial" charset="0"/>
              </a:rPr>
              <a:t>Updates – Mark Thacker</a:t>
            </a:r>
            <a:endParaRPr lang="en-US" dirty="0" smtClean="0">
              <a:solidFill>
                <a:schemeClr val="tx1"/>
              </a:solidFill>
              <a:cs typeface="Arial" charset="0"/>
            </a:endParaRPr>
          </a:p>
          <a:p>
            <a:pPr marL="463550" indent="-411163" defTabSz="914400" eaLnBrk="1" hangingPunct="1">
              <a:lnSpc>
                <a:spcPct val="90000"/>
              </a:lnSpc>
            </a:pPr>
            <a:r>
              <a:rPr lang="en-US" dirty="0" smtClean="0">
                <a:solidFill>
                  <a:schemeClr val="tx1"/>
                </a:solidFill>
                <a:cs typeface="Arial" charset="0"/>
              </a:rPr>
              <a:t>Known Issues – Jim Kahn</a:t>
            </a:r>
          </a:p>
          <a:p>
            <a:pPr marL="463550" indent="-411163" defTabSz="914400" eaLnBrk="1" hangingPunct="1">
              <a:lnSpc>
                <a:spcPct val="90000"/>
              </a:lnSpc>
            </a:pPr>
            <a:r>
              <a:rPr lang="en-US" dirty="0" smtClean="0">
                <a:solidFill>
                  <a:schemeClr val="tx1"/>
                </a:solidFill>
                <a:cs typeface="Arial" charset="0"/>
              </a:rPr>
              <a:t>Service Strategy – Jim Hibbard</a:t>
            </a:r>
          </a:p>
          <a:p>
            <a:pPr marL="463550" indent="-411163" defTabSz="914400" eaLnBrk="1" hangingPunct="1">
              <a:lnSpc>
                <a:spcPct val="90000"/>
              </a:lnSpc>
            </a:pPr>
            <a:r>
              <a:rPr lang="en-US" dirty="0" smtClean="0">
                <a:solidFill>
                  <a:schemeClr val="tx1"/>
                </a:solidFill>
                <a:cs typeface="Arial" charset="0"/>
              </a:rPr>
              <a:t>Training Strategy – Jim Hibbard</a:t>
            </a:r>
          </a:p>
          <a:p>
            <a:pPr marL="463550" indent="-411163" defTabSz="914400" eaLnBrk="1" hangingPunct="1">
              <a:lnSpc>
                <a:spcPct val="90000"/>
              </a:lnSpc>
            </a:pPr>
            <a:endParaRPr lang="en-US" dirty="0" smtClean="0">
              <a:solidFill>
                <a:schemeClr val="tx1"/>
              </a:solidFill>
              <a:cs typeface="Arial" charset="0"/>
            </a:endParaRPr>
          </a:p>
          <a:p>
            <a:pPr marL="463550" indent="-411163" defTabSz="914400" eaLnBrk="1" hangingPunct="1">
              <a:lnSpc>
                <a:spcPct val="90000"/>
              </a:lnSpc>
              <a:buNone/>
            </a:pPr>
            <a:r>
              <a:rPr lang="en-US" dirty="0" smtClean="0">
                <a:solidFill>
                  <a:schemeClr val="tx1"/>
                </a:solidFill>
                <a:cs typeface="Arial" charset="0"/>
              </a:rPr>
              <a:t>Note: Ask questions as we go.  Q&amp;A also at the end.</a:t>
            </a:r>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3</a:t>
            </a:fld>
            <a:endParaRPr lang="en-US" sz="1200"/>
          </a:p>
        </p:txBody>
      </p:sp>
      <p:sp>
        <p:nvSpPr>
          <p:cNvPr id="6" name="Rectangle 5"/>
          <p:cNvSpPr txBox="1">
            <a:spLocks noChangeArrowheads="1"/>
          </p:cNvSpPr>
          <p:nvPr/>
        </p:nvSpPr>
        <p:spPr bwMode="auto">
          <a:xfrm>
            <a:off x="3970338" y="6424613"/>
            <a:ext cx="3276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smtClean="0">
                <a:ln>
                  <a:noFill/>
                </a:ln>
                <a:solidFill>
                  <a:schemeClr val="bg1"/>
                </a:solidFill>
                <a:effectLst/>
                <a:uLnTx/>
                <a:uFillTx/>
                <a:latin typeface="Arial" charset="0"/>
                <a:ea typeface="+mn-ea"/>
                <a:cs typeface="Arial" charset="0"/>
              </a:rPr>
              <a:t>© 2012 Quantum Corporation. Company Confidential. Forward-looking information is based upon multiple assumptions and uncertainties, does not necessarily represent the company’s outlook and is for planning purposes only.</a:t>
            </a:r>
            <a:endParaRPr kumimoji="0" lang="en-US" sz="600" b="0"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err="1" smtClean="0"/>
              <a:t>DXi</a:t>
            </a:r>
            <a:r>
              <a:rPr lang="en-US" dirty="0" smtClean="0"/>
              <a:t> V1000 Installation (cont.)</a:t>
            </a:r>
          </a:p>
        </p:txBody>
      </p:sp>
      <p:sp>
        <p:nvSpPr>
          <p:cNvPr id="5" name="Slide Number Placeholder 4"/>
          <p:cNvSpPr>
            <a:spLocks noGrp="1"/>
          </p:cNvSpPr>
          <p:nvPr>
            <p:ph type="sldNum" sz="quarter" idx="11"/>
          </p:nvPr>
        </p:nvSpPr>
        <p:spPr/>
        <p:txBody>
          <a:bodyPr/>
          <a:lstStyle/>
          <a:p>
            <a:pPr>
              <a:defRPr/>
            </a:pPr>
            <a:fld id="{2F0CDFB1-069F-4E70-A37B-7B024061A8DD}" type="slidenum">
              <a:rPr lang="en-US" smtClean="0"/>
              <a:pPr>
                <a:defRPr/>
              </a:pPr>
              <a:t>30</a:t>
            </a:fld>
            <a:endParaRPr lang="en-US" sz="1200"/>
          </a:p>
        </p:txBody>
      </p:sp>
      <p:sp>
        <p:nvSpPr>
          <p:cNvPr id="35845" name="TextBox 7"/>
          <p:cNvSpPr txBox="1">
            <a:spLocks noChangeArrowheads="1"/>
          </p:cNvSpPr>
          <p:nvPr/>
        </p:nvSpPr>
        <p:spPr bwMode="auto">
          <a:xfrm>
            <a:off x="1828800" y="5754688"/>
            <a:ext cx="6180138" cy="277812"/>
          </a:xfrm>
          <a:prstGeom prst="rect">
            <a:avLst/>
          </a:prstGeom>
          <a:noFill/>
          <a:ln w="9525">
            <a:noFill/>
            <a:miter lim="800000"/>
            <a:headEnd/>
            <a:tailEnd/>
          </a:ln>
        </p:spPr>
        <p:txBody>
          <a:bodyPr>
            <a:spAutoFit/>
          </a:bodyPr>
          <a:lstStyle/>
          <a:p>
            <a:r>
              <a:rPr lang="en-US" sz="1200"/>
              <a:t>   Specify a name for DXi V1000 VM. This name is for VMware inventory only.</a:t>
            </a:r>
          </a:p>
        </p:txBody>
      </p:sp>
      <p:pic>
        <p:nvPicPr>
          <p:cNvPr id="35846" name="Picture 2"/>
          <p:cNvPicPr>
            <a:picLocks noGrp="1" noChangeAspect="1" noChangeArrowheads="1"/>
          </p:cNvPicPr>
          <p:nvPr>
            <p:ph idx="1"/>
          </p:nvPr>
        </p:nvPicPr>
        <p:blipFill>
          <a:blip r:embed="rId3" cstate="print"/>
          <a:srcRect/>
          <a:stretch>
            <a:fillRect/>
          </a:stretch>
        </p:blipFill>
        <p:spPr>
          <a:xfrm>
            <a:off x="2203450" y="914400"/>
            <a:ext cx="4879975" cy="4610100"/>
          </a:xfrm>
          <a:noFill/>
        </p:spPr>
      </p:pic>
      <p:sp>
        <p:nvSpPr>
          <p:cNvPr id="7"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err="1" smtClean="0"/>
              <a:t>DXi</a:t>
            </a:r>
            <a:r>
              <a:rPr lang="en-US" dirty="0" smtClean="0"/>
              <a:t> V1000 Installation (cont.)</a:t>
            </a:r>
          </a:p>
        </p:txBody>
      </p:sp>
      <p:sp>
        <p:nvSpPr>
          <p:cNvPr id="5" name="Slide Number Placeholder 4"/>
          <p:cNvSpPr>
            <a:spLocks noGrp="1"/>
          </p:cNvSpPr>
          <p:nvPr>
            <p:ph type="sldNum" sz="quarter" idx="11"/>
          </p:nvPr>
        </p:nvSpPr>
        <p:spPr/>
        <p:txBody>
          <a:bodyPr/>
          <a:lstStyle/>
          <a:p>
            <a:pPr>
              <a:defRPr/>
            </a:pPr>
            <a:fld id="{C2D27F55-5065-4207-A66B-CEA791F4B66A}" type="slidenum">
              <a:rPr lang="en-US" smtClean="0"/>
              <a:pPr>
                <a:defRPr/>
              </a:pPr>
              <a:t>31</a:t>
            </a:fld>
            <a:endParaRPr lang="en-US" sz="1200"/>
          </a:p>
        </p:txBody>
      </p:sp>
      <p:sp>
        <p:nvSpPr>
          <p:cNvPr id="36869" name="TextBox 7"/>
          <p:cNvSpPr txBox="1">
            <a:spLocks noChangeArrowheads="1"/>
          </p:cNvSpPr>
          <p:nvPr/>
        </p:nvSpPr>
        <p:spPr bwMode="auto">
          <a:xfrm>
            <a:off x="533400" y="5754688"/>
            <a:ext cx="7772400" cy="277812"/>
          </a:xfrm>
          <a:prstGeom prst="rect">
            <a:avLst/>
          </a:prstGeom>
          <a:noFill/>
          <a:ln w="9525">
            <a:noFill/>
            <a:miter lim="800000"/>
            <a:headEnd/>
            <a:tailEnd/>
          </a:ln>
        </p:spPr>
        <p:txBody>
          <a:bodyPr>
            <a:spAutoFit/>
          </a:bodyPr>
          <a:lstStyle/>
          <a:p>
            <a:r>
              <a:rPr lang="en-US" sz="1200"/>
              <a:t>               Select where to store DXi V1000 in your vSphere configuration (select a resources pools if it exists).</a:t>
            </a:r>
          </a:p>
        </p:txBody>
      </p:sp>
      <p:pic>
        <p:nvPicPr>
          <p:cNvPr id="36870" name="Picture 2"/>
          <p:cNvPicPr>
            <a:picLocks noGrp="1" noChangeAspect="1" noChangeArrowheads="1"/>
          </p:cNvPicPr>
          <p:nvPr>
            <p:ph idx="1"/>
          </p:nvPr>
        </p:nvPicPr>
        <p:blipFill>
          <a:blip r:embed="rId3" cstate="print"/>
          <a:srcRect/>
          <a:stretch>
            <a:fillRect/>
          </a:stretch>
        </p:blipFill>
        <p:spPr>
          <a:xfrm>
            <a:off x="2203450" y="914400"/>
            <a:ext cx="4879975" cy="4610100"/>
          </a:xfrm>
          <a:noFill/>
        </p:spPr>
      </p:pic>
      <p:sp>
        <p:nvSpPr>
          <p:cNvPr id="7"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err="1" smtClean="0"/>
              <a:t>DXi</a:t>
            </a:r>
            <a:r>
              <a:rPr lang="en-US" dirty="0" smtClean="0"/>
              <a:t> V1000 Installation (cont.)</a:t>
            </a:r>
          </a:p>
        </p:txBody>
      </p:sp>
      <p:sp>
        <p:nvSpPr>
          <p:cNvPr id="5" name="Slide Number Placeholder 4"/>
          <p:cNvSpPr>
            <a:spLocks noGrp="1"/>
          </p:cNvSpPr>
          <p:nvPr>
            <p:ph type="sldNum" sz="quarter" idx="11"/>
          </p:nvPr>
        </p:nvSpPr>
        <p:spPr/>
        <p:txBody>
          <a:bodyPr/>
          <a:lstStyle/>
          <a:p>
            <a:pPr>
              <a:defRPr/>
            </a:pPr>
            <a:fld id="{3B907AF6-AA5E-4725-AAB7-CD58AD5186C3}" type="slidenum">
              <a:rPr lang="en-US" smtClean="0"/>
              <a:pPr>
                <a:defRPr/>
              </a:pPr>
              <a:t>32</a:t>
            </a:fld>
            <a:endParaRPr lang="en-US" sz="1200"/>
          </a:p>
        </p:txBody>
      </p:sp>
      <p:pic>
        <p:nvPicPr>
          <p:cNvPr id="37893" name="Picture 3"/>
          <p:cNvPicPr>
            <a:picLocks noGrp="1" noChangeAspect="1" noChangeArrowheads="1"/>
          </p:cNvPicPr>
          <p:nvPr>
            <p:ph idx="1"/>
          </p:nvPr>
        </p:nvPicPr>
        <p:blipFill>
          <a:blip r:embed="rId3" cstate="print"/>
          <a:srcRect/>
          <a:stretch>
            <a:fillRect/>
          </a:stretch>
        </p:blipFill>
        <p:spPr>
          <a:xfrm>
            <a:off x="2212975" y="914400"/>
            <a:ext cx="4860925" cy="4610100"/>
          </a:xfrm>
          <a:noFill/>
        </p:spPr>
      </p:pic>
      <p:sp>
        <p:nvSpPr>
          <p:cNvPr id="37894" name="TextBox 8"/>
          <p:cNvSpPr txBox="1">
            <a:spLocks noChangeArrowheads="1"/>
          </p:cNvSpPr>
          <p:nvPr/>
        </p:nvSpPr>
        <p:spPr bwMode="auto">
          <a:xfrm>
            <a:off x="533400" y="5754688"/>
            <a:ext cx="7772400" cy="277812"/>
          </a:xfrm>
          <a:prstGeom prst="rect">
            <a:avLst/>
          </a:prstGeom>
          <a:noFill/>
          <a:ln w="9525">
            <a:noFill/>
            <a:miter lim="800000"/>
            <a:headEnd/>
            <a:tailEnd/>
          </a:ln>
        </p:spPr>
        <p:txBody>
          <a:bodyPr>
            <a:spAutoFit/>
          </a:bodyPr>
          <a:lstStyle/>
          <a:p>
            <a:r>
              <a:rPr lang="en-US" sz="1200"/>
              <a:t>                                                            Select a Datastore (with at least 1 TB free)</a:t>
            </a:r>
          </a:p>
        </p:txBody>
      </p:sp>
      <p:sp>
        <p:nvSpPr>
          <p:cNvPr id="7"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err="1" smtClean="0"/>
              <a:t>DXi</a:t>
            </a:r>
            <a:r>
              <a:rPr lang="en-US" dirty="0" smtClean="0"/>
              <a:t> V1000 Installation (cont.)</a:t>
            </a:r>
          </a:p>
        </p:txBody>
      </p:sp>
      <p:sp>
        <p:nvSpPr>
          <p:cNvPr id="5" name="Slide Number Placeholder 4"/>
          <p:cNvSpPr>
            <a:spLocks noGrp="1"/>
          </p:cNvSpPr>
          <p:nvPr>
            <p:ph type="sldNum" sz="quarter" idx="11"/>
          </p:nvPr>
        </p:nvSpPr>
        <p:spPr/>
        <p:txBody>
          <a:bodyPr/>
          <a:lstStyle/>
          <a:p>
            <a:pPr>
              <a:defRPr/>
            </a:pPr>
            <a:fld id="{2BB9F2B0-0B17-4A64-A973-2C6A22833204}" type="slidenum">
              <a:rPr lang="en-US" smtClean="0"/>
              <a:pPr>
                <a:defRPr/>
              </a:pPr>
              <a:t>33</a:t>
            </a:fld>
            <a:endParaRPr lang="en-US" sz="1200"/>
          </a:p>
        </p:txBody>
      </p:sp>
      <p:sp>
        <p:nvSpPr>
          <p:cNvPr id="38917" name="TextBox 7"/>
          <p:cNvSpPr txBox="1">
            <a:spLocks noChangeArrowheads="1"/>
          </p:cNvSpPr>
          <p:nvPr/>
        </p:nvSpPr>
        <p:spPr bwMode="auto">
          <a:xfrm>
            <a:off x="533400" y="5754688"/>
            <a:ext cx="7772400" cy="461665"/>
          </a:xfrm>
          <a:prstGeom prst="rect">
            <a:avLst/>
          </a:prstGeom>
          <a:noFill/>
          <a:ln w="9525">
            <a:noFill/>
            <a:miter lim="800000"/>
            <a:headEnd/>
            <a:tailEnd/>
          </a:ln>
        </p:spPr>
        <p:txBody>
          <a:bodyPr>
            <a:spAutoFit/>
          </a:bodyPr>
          <a:lstStyle/>
          <a:p>
            <a:r>
              <a:rPr lang="en-US" sz="1200" b="1" dirty="0"/>
              <a:t> </a:t>
            </a:r>
            <a:r>
              <a:rPr lang="en-US" sz="1200" b="1" dirty="0" smtClean="0"/>
              <a:t>O</a:t>
            </a:r>
            <a:r>
              <a:rPr lang="en-US" sz="1200" dirty="0" smtClean="0"/>
              <a:t>n </a:t>
            </a:r>
            <a:r>
              <a:rPr lang="en-US" sz="1200" dirty="0"/>
              <a:t>the Disk Format window, select </a:t>
            </a:r>
            <a:r>
              <a:rPr lang="en-US" sz="1200" dirty="0" smtClean="0"/>
              <a:t>“Thin Provision”. Only “Thin Provision” will be available if Datastore is NFS mounted. Other Datastore types would allow you to select other Disk Formats, i.e. </a:t>
            </a:r>
            <a:r>
              <a:rPr lang="en-US" sz="1200" dirty="0" err="1" smtClean="0"/>
              <a:t>iSCSI</a:t>
            </a:r>
            <a:endParaRPr lang="en-US" sz="1200" dirty="0"/>
          </a:p>
        </p:txBody>
      </p:sp>
      <p:pic>
        <p:nvPicPr>
          <p:cNvPr id="38918" name="Picture 2"/>
          <p:cNvPicPr>
            <a:picLocks noGrp="1" noChangeAspect="1" noChangeArrowheads="1"/>
          </p:cNvPicPr>
          <p:nvPr>
            <p:ph idx="1"/>
          </p:nvPr>
        </p:nvPicPr>
        <p:blipFill>
          <a:blip r:embed="rId3" cstate="print"/>
          <a:srcRect/>
          <a:stretch>
            <a:fillRect/>
          </a:stretch>
        </p:blipFill>
        <p:spPr>
          <a:xfrm>
            <a:off x="2224088" y="914400"/>
            <a:ext cx="4838700" cy="4610100"/>
          </a:xfrm>
          <a:noFill/>
        </p:spPr>
      </p:pic>
      <p:sp>
        <p:nvSpPr>
          <p:cNvPr id="7"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err="1" smtClean="0"/>
              <a:t>DXi</a:t>
            </a:r>
            <a:r>
              <a:rPr lang="en-US" dirty="0" smtClean="0"/>
              <a:t> V1000 Installation (cont.)</a:t>
            </a:r>
          </a:p>
        </p:txBody>
      </p:sp>
      <p:sp>
        <p:nvSpPr>
          <p:cNvPr id="5" name="Slide Number Placeholder 4"/>
          <p:cNvSpPr>
            <a:spLocks noGrp="1"/>
          </p:cNvSpPr>
          <p:nvPr>
            <p:ph type="sldNum" sz="quarter" idx="11"/>
          </p:nvPr>
        </p:nvSpPr>
        <p:spPr/>
        <p:txBody>
          <a:bodyPr/>
          <a:lstStyle/>
          <a:p>
            <a:pPr>
              <a:defRPr/>
            </a:pPr>
            <a:fld id="{32DE80DE-19C1-44F8-8B9C-228E22D57C9C}" type="slidenum">
              <a:rPr lang="en-US" smtClean="0"/>
              <a:pPr>
                <a:defRPr/>
              </a:pPr>
              <a:t>34</a:t>
            </a:fld>
            <a:endParaRPr lang="en-US" sz="1200"/>
          </a:p>
        </p:txBody>
      </p:sp>
      <p:sp>
        <p:nvSpPr>
          <p:cNvPr id="39941" name="TextBox 7"/>
          <p:cNvSpPr txBox="1">
            <a:spLocks noChangeArrowheads="1"/>
          </p:cNvSpPr>
          <p:nvPr/>
        </p:nvSpPr>
        <p:spPr bwMode="auto">
          <a:xfrm>
            <a:off x="533400" y="5754688"/>
            <a:ext cx="7772400" cy="277812"/>
          </a:xfrm>
          <a:prstGeom prst="rect">
            <a:avLst/>
          </a:prstGeom>
          <a:noFill/>
          <a:ln w="9525">
            <a:noFill/>
            <a:miter lim="800000"/>
            <a:headEnd/>
            <a:tailEnd/>
          </a:ln>
        </p:spPr>
        <p:txBody>
          <a:bodyPr>
            <a:spAutoFit/>
          </a:bodyPr>
          <a:lstStyle/>
          <a:p>
            <a:r>
              <a:rPr lang="en-US" sz="1200" b="1"/>
              <a:t>                                 In the Ready to Complete window, review your settings and click Finish </a:t>
            </a:r>
          </a:p>
        </p:txBody>
      </p:sp>
      <p:pic>
        <p:nvPicPr>
          <p:cNvPr id="39942" name="Picture 2"/>
          <p:cNvPicPr>
            <a:picLocks noGrp="1" noChangeAspect="1" noChangeArrowheads="1"/>
          </p:cNvPicPr>
          <p:nvPr>
            <p:ph idx="1"/>
          </p:nvPr>
        </p:nvPicPr>
        <p:blipFill>
          <a:blip r:embed="rId3" cstate="print"/>
          <a:srcRect/>
          <a:stretch>
            <a:fillRect/>
          </a:stretch>
        </p:blipFill>
        <p:spPr>
          <a:xfrm>
            <a:off x="2203450" y="914400"/>
            <a:ext cx="4879975" cy="4610100"/>
          </a:xfrm>
          <a:noFill/>
        </p:spPr>
      </p:pic>
      <p:sp>
        <p:nvSpPr>
          <p:cNvPr id="7"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err="1" smtClean="0"/>
              <a:t>DXi</a:t>
            </a:r>
            <a:r>
              <a:rPr lang="en-US" dirty="0" smtClean="0"/>
              <a:t> V1000 Installation (cont.)</a:t>
            </a:r>
          </a:p>
        </p:txBody>
      </p:sp>
      <p:sp>
        <p:nvSpPr>
          <p:cNvPr id="5" name="Slide Number Placeholder 4"/>
          <p:cNvSpPr>
            <a:spLocks noGrp="1"/>
          </p:cNvSpPr>
          <p:nvPr>
            <p:ph type="sldNum" sz="quarter" idx="11"/>
          </p:nvPr>
        </p:nvSpPr>
        <p:spPr/>
        <p:txBody>
          <a:bodyPr/>
          <a:lstStyle/>
          <a:p>
            <a:pPr>
              <a:defRPr/>
            </a:pPr>
            <a:fld id="{C61B5F2F-A8AF-453A-98B0-279BA5513AED}" type="slidenum">
              <a:rPr lang="en-US" smtClean="0"/>
              <a:pPr>
                <a:defRPr/>
              </a:pPr>
              <a:t>35</a:t>
            </a:fld>
            <a:endParaRPr lang="en-US" sz="1200"/>
          </a:p>
        </p:txBody>
      </p:sp>
      <p:sp>
        <p:nvSpPr>
          <p:cNvPr id="40965" name="TextBox 7"/>
          <p:cNvSpPr txBox="1">
            <a:spLocks noChangeArrowheads="1"/>
          </p:cNvSpPr>
          <p:nvPr/>
        </p:nvSpPr>
        <p:spPr bwMode="auto">
          <a:xfrm>
            <a:off x="533400" y="5029200"/>
            <a:ext cx="7772400" cy="646113"/>
          </a:xfrm>
          <a:prstGeom prst="rect">
            <a:avLst/>
          </a:prstGeom>
          <a:noFill/>
          <a:ln w="9525">
            <a:noFill/>
            <a:miter lim="800000"/>
            <a:headEnd/>
            <a:tailEnd/>
          </a:ln>
        </p:spPr>
        <p:txBody>
          <a:bodyPr>
            <a:spAutoFit/>
          </a:bodyPr>
          <a:lstStyle/>
          <a:p>
            <a:r>
              <a:rPr lang="en-US" sz="1200"/>
              <a:t>As shown below, a progress window displays while the DXi V1000 OVF template deploys. The process will take several minutes to complete. When the </a:t>
            </a:r>
            <a:r>
              <a:rPr lang="en-US" sz="1200" b="1"/>
              <a:t>Completed Successfully message displays, the process is complete. Click Close.</a:t>
            </a:r>
          </a:p>
        </p:txBody>
      </p:sp>
      <p:pic>
        <p:nvPicPr>
          <p:cNvPr id="40966" name="Picture 2"/>
          <p:cNvPicPr>
            <a:picLocks noGrp="1" noChangeAspect="1" noChangeArrowheads="1"/>
          </p:cNvPicPr>
          <p:nvPr>
            <p:ph idx="1"/>
          </p:nvPr>
        </p:nvPicPr>
        <p:blipFill>
          <a:blip r:embed="rId3" cstate="print"/>
          <a:srcRect/>
          <a:stretch>
            <a:fillRect/>
          </a:stretch>
        </p:blipFill>
        <p:spPr>
          <a:xfrm>
            <a:off x="1219200" y="1295400"/>
            <a:ext cx="3667125" cy="1733550"/>
          </a:xfrm>
          <a:noFill/>
        </p:spPr>
      </p:pic>
      <p:pic>
        <p:nvPicPr>
          <p:cNvPr id="40967" name="Picture 3"/>
          <p:cNvPicPr>
            <a:picLocks noChangeAspect="1" noChangeArrowheads="1"/>
          </p:cNvPicPr>
          <p:nvPr/>
        </p:nvPicPr>
        <p:blipFill>
          <a:blip r:embed="rId4" cstate="print"/>
          <a:srcRect/>
          <a:stretch>
            <a:fillRect/>
          </a:stretch>
        </p:blipFill>
        <p:spPr bwMode="auto">
          <a:xfrm>
            <a:off x="3970338" y="3505200"/>
            <a:ext cx="3667125" cy="1143000"/>
          </a:xfrm>
          <a:prstGeom prst="rect">
            <a:avLst/>
          </a:prstGeom>
          <a:noFill/>
          <a:ln w="9525">
            <a:noFill/>
            <a:miter lim="800000"/>
            <a:headEnd/>
            <a:tailEnd/>
          </a:ln>
        </p:spPr>
      </p:pic>
      <p:sp>
        <p:nvSpPr>
          <p:cNvPr id="8"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err="1" smtClean="0"/>
              <a:t>DXi</a:t>
            </a:r>
            <a:r>
              <a:rPr lang="en-US" dirty="0" smtClean="0"/>
              <a:t> V1000 Installation (cont.)</a:t>
            </a:r>
          </a:p>
        </p:txBody>
      </p:sp>
      <p:sp>
        <p:nvSpPr>
          <p:cNvPr id="5" name="Slide Number Placeholder 4"/>
          <p:cNvSpPr>
            <a:spLocks noGrp="1"/>
          </p:cNvSpPr>
          <p:nvPr>
            <p:ph type="sldNum" sz="quarter" idx="11"/>
          </p:nvPr>
        </p:nvSpPr>
        <p:spPr/>
        <p:txBody>
          <a:bodyPr/>
          <a:lstStyle/>
          <a:p>
            <a:pPr>
              <a:defRPr/>
            </a:pPr>
            <a:fld id="{283689FB-8C73-467A-8F33-E592B5EF3F00}" type="slidenum">
              <a:rPr lang="en-US" smtClean="0"/>
              <a:pPr>
                <a:defRPr/>
              </a:pPr>
              <a:t>36</a:t>
            </a:fld>
            <a:endParaRPr lang="en-US" sz="1200"/>
          </a:p>
        </p:txBody>
      </p:sp>
      <p:sp>
        <p:nvSpPr>
          <p:cNvPr id="41989" name="TextBox 7"/>
          <p:cNvSpPr txBox="1">
            <a:spLocks noChangeArrowheads="1"/>
          </p:cNvSpPr>
          <p:nvPr/>
        </p:nvSpPr>
        <p:spPr bwMode="auto">
          <a:xfrm>
            <a:off x="533400" y="5524500"/>
            <a:ext cx="7772400" cy="461963"/>
          </a:xfrm>
          <a:prstGeom prst="rect">
            <a:avLst/>
          </a:prstGeom>
          <a:noFill/>
          <a:ln w="9525">
            <a:noFill/>
            <a:miter lim="800000"/>
            <a:headEnd/>
            <a:tailEnd/>
          </a:ln>
        </p:spPr>
        <p:txBody>
          <a:bodyPr>
            <a:spAutoFit/>
          </a:bodyPr>
          <a:lstStyle/>
          <a:p>
            <a:r>
              <a:rPr lang="en-US" sz="1200"/>
              <a:t>In the vSphere client window, </a:t>
            </a:r>
            <a:r>
              <a:rPr lang="en-US" sz="1200" b="1"/>
              <a:t>right-click on your newly deployed DXi V1000 virtual machine and click Open Console, as shown below. </a:t>
            </a:r>
          </a:p>
        </p:txBody>
      </p:sp>
      <p:pic>
        <p:nvPicPr>
          <p:cNvPr id="41990" name="Picture 2"/>
          <p:cNvPicPr>
            <a:picLocks noGrp="1" noChangeAspect="1" noChangeArrowheads="1"/>
          </p:cNvPicPr>
          <p:nvPr>
            <p:ph idx="1"/>
          </p:nvPr>
        </p:nvPicPr>
        <p:blipFill>
          <a:blip r:embed="rId3" cstate="print"/>
          <a:srcRect/>
          <a:stretch>
            <a:fillRect/>
          </a:stretch>
        </p:blipFill>
        <p:spPr>
          <a:xfrm>
            <a:off x="2203450" y="1384300"/>
            <a:ext cx="4879975" cy="3670300"/>
          </a:xfrm>
          <a:noFill/>
        </p:spPr>
      </p:pic>
      <p:sp>
        <p:nvSpPr>
          <p:cNvPr id="41991" name="Rectangle 8"/>
          <p:cNvSpPr>
            <a:spLocks noChangeArrowheads="1"/>
          </p:cNvSpPr>
          <p:nvPr/>
        </p:nvSpPr>
        <p:spPr bwMode="auto">
          <a:xfrm>
            <a:off x="2971800" y="838200"/>
            <a:ext cx="3044825" cy="369888"/>
          </a:xfrm>
          <a:prstGeom prst="rect">
            <a:avLst/>
          </a:prstGeom>
          <a:noFill/>
          <a:ln w="9525">
            <a:noFill/>
            <a:miter lim="800000"/>
            <a:headEnd/>
            <a:tailEnd/>
          </a:ln>
        </p:spPr>
        <p:txBody>
          <a:bodyPr wrap="none">
            <a:spAutoFit/>
          </a:bodyPr>
          <a:lstStyle/>
          <a:p>
            <a:r>
              <a:rPr lang="en-US" b="1"/>
              <a:t>  Power On the DXi V1000 </a:t>
            </a:r>
            <a:endParaRPr lang="en-US"/>
          </a:p>
        </p:txBody>
      </p:sp>
      <p:sp>
        <p:nvSpPr>
          <p:cNvPr id="8"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err="1" smtClean="0"/>
              <a:t>DXi</a:t>
            </a:r>
            <a:r>
              <a:rPr lang="en-US" dirty="0" smtClean="0"/>
              <a:t> V1000 Installation (cont.)</a:t>
            </a:r>
          </a:p>
        </p:txBody>
      </p:sp>
      <p:sp>
        <p:nvSpPr>
          <p:cNvPr id="5" name="Slide Number Placeholder 4"/>
          <p:cNvSpPr>
            <a:spLocks noGrp="1"/>
          </p:cNvSpPr>
          <p:nvPr>
            <p:ph type="sldNum" sz="quarter" idx="11"/>
          </p:nvPr>
        </p:nvSpPr>
        <p:spPr/>
        <p:txBody>
          <a:bodyPr/>
          <a:lstStyle/>
          <a:p>
            <a:pPr>
              <a:defRPr/>
            </a:pPr>
            <a:fld id="{E6867E9F-7879-4D72-8263-976A5EAFD97F}" type="slidenum">
              <a:rPr lang="en-US" smtClean="0"/>
              <a:pPr>
                <a:defRPr/>
              </a:pPr>
              <a:t>37</a:t>
            </a:fld>
            <a:endParaRPr lang="en-US" sz="1200"/>
          </a:p>
        </p:txBody>
      </p:sp>
      <p:sp>
        <p:nvSpPr>
          <p:cNvPr id="43013" name="TextBox 7"/>
          <p:cNvSpPr txBox="1">
            <a:spLocks noChangeArrowheads="1"/>
          </p:cNvSpPr>
          <p:nvPr/>
        </p:nvSpPr>
        <p:spPr bwMode="auto">
          <a:xfrm>
            <a:off x="533400" y="5280025"/>
            <a:ext cx="7772400" cy="1014413"/>
          </a:xfrm>
          <a:prstGeom prst="rect">
            <a:avLst/>
          </a:prstGeom>
          <a:noFill/>
          <a:ln w="9525">
            <a:noFill/>
            <a:miter lim="800000"/>
            <a:headEnd/>
            <a:tailEnd/>
          </a:ln>
        </p:spPr>
        <p:txBody>
          <a:bodyPr>
            <a:spAutoFit/>
          </a:bodyPr>
          <a:lstStyle/>
          <a:p>
            <a:r>
              <a:rPr lang="en-US" sz="1200"/>
              <a:t>When the </a:t>
            </a:r>
            <a:r>
              <a:rPr lang="en-US" sz="1200" b="1"/>
              <a:t>NFSD: starting the 90-second grace period message appears, </a:t>
            </a:r>
            <a:r>
              <a:rPr lang="en-US" sz="1200"/>
              <a:t>the system startup is almost complete. It will take a few more minutes to complete the startup process. </a:t>
            </a:r>
          </a:p>
          <a:p>
            <a:endParaRPr lang="en-US" sz="1200"/>
          </a:p>
          <a:p>
            <a:r>
              <a:rPr lang="en-US" sz="1200" b="1"/>
              <a:t>Note: </a:t>
            </a:r>
            <a:r>
              <a:rPr lang="en-US" sz="1200"/>
              <a:t>If necessary, </a:t>
            </a:r>
            <a:r>
              <a:rPr lang="en-US" sz="1200" b="1"/>
              <a:t>press Ctrl + Alt </a:t>
            </a:r>
            <a:r>
              <a:rPr lang="en-US" sz="1200"/>
              <a:t>to release your mouse from the virtual console window</a:t>
            </a:r>
            <a:r>
              <a:rPr lang="en-US" sz="1200" b="1"/>
              <a:t>. </a:t>
            </a:r>
          </a:p>
          <a:p>
            <a:endParaRPr lang="en-US" sz="1200" b="1"/>
          </a:p>
        </p:txBody>
      </p:sp>
      <p:pic>
        <p:nvPicPr>
          <p:cNvPr id="43014" name="Picture 2"/>
          <p:cNvPicPr>
            <a:picLocks noGrp="1" noChangeAspect="1" noChangeArrowheads="1"/>
          </p:cNvPicPr>
          <p:nvPr>
            <p:ph idx="1"/>
          </p:nvPr>
        </p:nvPicPr>
        <p:blipFill>
          <a:blip r:embed="rId3" cstate="print"/>
          <a:srcRect/>
          <a:stretch>
            <a:fillRect/>
          </a:stretch>
        </p:blipFill>
        <p:spPr>
          <a:xfrm>
            <a:off x="2203450" y="990600"/>
            <a:ext cx="4879975" cy="4119563"/>
          </a:xfrm>
          <a:noFill/>
        </p:spPr>
      </p:pic>
      <p:sp>
        <p:nvSpPr>
          <p:cNvPr id="7"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err="1" smtClean="0"/>
              <a:t>DXi</a:t>
            </a:r>
            <a:r>
              <a:rPr lang="en-US" dirty="0" smtClean="0"/>
              <a:t> V1000 Installation (cont.)</a:t>
            </a:r>
          </a:p>
        </p:txBody>
      </p:sp>
      <p:sp>
        <p:nvSpPr>
          <p:cNvPr id="5" name="Slide Number Placeholder 4"/>
          <p:cNvSpPr>
            <a:spLocks noGrp="1"/>
          </p:cNvSpPr>
          <p:nvPr>
            <p:ph type="sldNum" sz="quarter" idx="11"/>
          </p:nvPr>
        </p:nvSpPr>
        <p:spPr/>
        <p:txBody>
          <a:bodyPr/>
          <a:lstStyle/>
          <a:p>
            <a:pPr>
              <a:defRPr/>
            </a:pPr>
            <a:fld id="{FB7435E6-6F69-470A-94AE-CD011D651797}" type="slidenum">
              <a:rPr lang="en-US" smtClean="0"/>
              <a:pPr>
                <a:defRPr/>
              </a:pPr>
              <a:t>38</a:t>
            </a:fld>
            <a:endParaRPr lang="en-US" sz="1200"/>
          </a:p>
        </p:txBody>
      </p:sp>
      <p:sp>
        <p:nvSpPr>
          <p:cNvPr id="44037" name="TextBox 7"/>
          <p:cNvSpPr txBox="1">
            <a:spLocks noChangeArrowheads="1"/>
          </p:cNvSpPr>
          <p:nvPr/>
        </p:nvSpPr>
        <p:spPr bwMode="auto">
          <a:xfrm>
            <a:off x="533400" y="5524500"/>
            <a:ext cx="7772400" cy="276225"/>
          </a:xfrm>
          <a:prstGeom prst="rect">
            <a:avLst/>
          </a:prstGeom>
          <a:noFill/>
          <a:ln w="9525">
            <a:noFill/>
            <a:miter lim="800000"/>
            <a:headEnd/>
            <a:tailEnd/>
          </a:ln>
        </p:spPr>
        <p:txBody>
          <a:bodyPr>
            <a:spAutoFit/>
          </a:bodyPr>
          <a:lstStyle/>
          <a:p>
            <a:r>
              <a:rPr lang="en-US" sz="1200"/>
              <a:t>                        Identify the DXi V1000 IP address by selecting the summary tab on VM (DXi V1000 VM).</a:t>
            </a:r>
          </a:p>
        </p:txBody>
      </p:sp>
      <p:pic>
        <p:nvPicPr>
          <p:cNvPr id="44038" name="Picture 2"/>
          <p:cNvPicPr>
            <a:picLocks noGrp="1" noChangeAspect="1" noChangeArrowheads="1"/>
          </p:cNvPicPr>
          <p:nvPr>
            <p:ph idx="1"/>
          </p:nvPr>
        </p:nvPicPr>
        <p:blipFill>
          <a:blip r:embed="rId3" cstate="print"/>
          <a:srcRect/>
          <a:stretch>
            <a:fillRect/>
          </a:stretch>
        </p:blipFill>
        <p:spPr>
          <a:xfrm>
            <a:off x="2203450" y="1384300"/>
            <a:ext cx="4879975" cy="3670300"/>
          </a:xfrm>
          <a:noFill/>
        </p:spPr>
      </p:pic>
      <p:sp>
        <p:nvSpPr>
          <p:cNvPr id="7"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err="1" smtClean="0"/>
              <a:t>DXi</a:t>
            </a:r>
            <a:r>
              <a:rPr lang="en-US" dirty="0" smtClean="0"/>
              <a:t> V1000 Configuration</a:t>
            </a:r>
          </a:p>
        </p:txBody>
      </p:sp>
      <p:sp>
        <p:nvSpPr>
          <p:cNvPr id="5" name="Slide Number Placeholder 4"/>
          <p:cNvSpPr>
            <a:spLocks noGrp="1"/>
          </p:cNvSpPr>
          <p:nvPr>
            <p:ph type="sldNum" sz="quarter" idx="11"/>
          </p:nvPr>
        </p:nvSpPr>
        <p:spPr/>
        <p:txBody>
          <a:bodyPr/>
          <a:lstStyle/>
          <a:p>
            <a:pPr>
              <a:defRPr/>
            </a:pPr>
            <a:fld id="{5F4E34B3-75B1-4C7F-8D30-6898BBBDCA65}" type="slidenum">
              <a:rPr lang="en-US" smtClean="0"/>
              <a:pPr>
                <a:defRPr/>
              </a:pPr>
              <a:t>39</a:t>
            </a:fld>
            <a:endParaRPr lang="en-US" sz="1200"/>
          </a:p>
        </p:txBody>
      </p:sp>
      <p:sp>
        <p:nvSpPr>
          <p:cNvPr id="45061" name="TextBox 7"/>
          <p:cNvSpPr txBox="1">
            <a:spLocks noChangeArrowheads="1"/>
          </p:cNvSpPr>
          <p:nvPr/>
        </p:nvSpPr>
        <p:spPr bwMode="auto">
          <a:xfrm>
            <a:off x="533400" y="5524500"/>
            <a:ext cx="7772400" cy="461963"/>
          </a:xfrm>
          <a:prstGeom prst="rect">
            <a:avLst/>
          </a:prstGeom>
          <a:noFill/>
          <a:ln w="9525">
            <a:noFill/>
            <a:miter lim="800000"/>
            <a:headEnd/>
            <a:tailEnd/>
          </a:ln>
        </p:spPr>
        <p:txBody>
          <a:bodyPr>
            <a:spAutoFit/>
          </a:bodyPr>
          <a:lstStyle/>
          <a:p>
            <a:r>
              <a:rPr lang="en-US" sz="1200"/>
              <a:t>                                                     Launch a browser and supply the IP address</a:t>
            </a:r>
          </a:p>
          <a:p>
            <a:r>
              <a:rPr lang="en-US" sz="1200"/>
              <a:t>                                                              Login (password: "password")</a:t>
            </a:r>
          </a:p>
        </p:txBody>
      </p:sp>
      <p:pic>
        <p:nvPicPr>
          <p:cNvPr id="45062" name="Picture 2"/>
          <p:cNvPicPr>
            <a:picLocks noGrp="1" noChangeAspect="1" noChangeArrowheads="1"/>
          </p:cNvPicPr>
          <p:nvPr>
            <p:ph idx="1"/>
          </p:nvPr>
        </p:nvPicPr>
        <p:blipFill>
          <a:blip r:embed="rId3" cstate="print"/>
          <a:srcRect/>
          <a:stretch>
            <a:fillRect/>
          </a:stretch>
        </p:blipFill>
        <p:spPr>
          <a:xfrm>
            <a:off x="2203450" y="1220788"/>
            <a:ext cx="4879975" cy="3997325"/>
          </a:xfrm>
          <a:noFill/>
        </p:spPr>
      </p:pic>
      <p:sp>
        <p:nvSpPr>
          <p:cNvPr id="7"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Overview</a:t>
            </a:r>
            <a:endParaRPr lang="en-US" dirty="0"/>
          </a:p>
        </p:txBody>
      </p:sp>
      <p:sp>
        <p:nvSpPr>
          <p:cNvPr id="6" name="Content Placeholder 5"/>
          <p:cNvSpPr>
            <a:spLocks noGrp="1"/>
          </p:cNvSpPr>
          <p:nvPr>
            <p:ph idx="1"/>
          </p:nvPr>
        </p:nvSpPr>
        <p:spPr/>
        <p:txBody>
          <a:bodyPr/>
          <a:lstStyle/>
          <a:p>
            <a:r>
              <a:rPr lang="en-US" dirty="0" smtClean="0"/>
              <a:t>Xerox is providing </a:t>
            </a:r>
            <a:r>
              <a:rPr lang="en-US" dirty="0" err="1" smtClean="0"/>
              <a:t>BaaS</a:t>
            </a:r>
            <a:r>
              <a:rPr lang="en-US" dirty="0" smtClean="0"/>
              <a:t> and </a:t>
            </a:r>
            <a:r>
              <a:rPr lang="en-US" dirty="0" err="1" smtClean="0"/>
              <a:t>DRaaS</a:t>
            </a:r>
            <a:r>
              <a:rPr lang="en-US" dirty="0" smtClean="0"/>
              <a:t> leveraging advanced, patented data </a:t>
            </a:r>
            <a:r>
              <a:rPr lang="en-US" dirty="0" err="1" smtClean="0"/>
              <a:t>deduplication</a:t>
            </a:r>
            <a:r>
              <a:rPr lang="en-US" dirty="0" smtClean="0"/>
              <a:t> and virtual server protection technologies from Quantum</a:t>
            </a:r>
          </a:p>
          <a:p>
            <a:r>
              <a:rPr lang="en-US" dirty="0" smtClean="0"/>
              <a:t>DXi V1000 – virtual </a:t>
            </a:r>
            <a:r>
              <a:rPr lang="en-US" dirty="0" err="1" smtClean="0"/>
              <a:t>deduplication</a:t>
            </a:r>
            <a:r>
              <a:rPr lang="en-US" dirty="0" smtClean="0"/>
              <a:t> appliance is used to provide backup and DR protection for distributed sites</a:t>
            </a:r>
          </a:p>
          <a:p>
            <a:r>
              <a:rPr lang="en-US" dirty="0" smtClean="0"/>
              <a:t>vmPRO – lightweight virtual appliance that presents a file system view allowing backup of VMs or files within VMs</a:t>
            </a:r>
          </a:p>
          <a:p>
            <a:endParaRPr lang="en-US" dirty="0" smtClean="0"/>
          </a:p>
          <a:p>
            <a:endParaRPr lang="en-US" dirty="0"/>
          </a:p>
        </p:txBody>
      </p:sp>
      <p:sp>
        <p:nvSpPr>
          <p:cNvPr id="4" name="Slide Number Placeholder 3"/>
          <p:cNvSpPr>
            <a:spLocks noGrp="1"/>
          </p:cNvSpPr>
          <p:nvPr>
            <p:ph type="sldNum" sz="quarter" idx="4294967295"/>
          </p:nvPr>
        </p:nvSpPr>
        <p:spPr>
          <a:xfrm>
            <a:off x="304800" y="6430963"/>
            <a:ext cx="533400" cy="323850"/>
          </a:xfrm>
          <a:prstGeom prst="rect">
            <a:avLst/>
          </a:prstGeom>
        </p:spPr>
        <p:txBody>
          <a:bodyPr/>
          <a:lstStyle/>
          <a:p>
            <a:fld id="{1026FD6D-CA33-924A-AFDA-F6CEE20912B5}" type="slidenum">
              <a:rPr lang="en-US" smtClean="0"/>
              <a:pPr/>
              <a:t>4</a:t>
            </a:fld>
            <a:endParaRPr lang="en-US" sz="1200"/>
          </a:p>
        </p:txBody>
      </p:sp>
      <p:sp>
        <p:nvSpPr>
          <p:cNvPr id="5" name="Rectangle 5"/>
          <p:cNvSpPr txBox="1">
            <a:spLocks noChangeArrowheads="1"/>
          </p:cNvSpPr>
          <p:nvPr/>
        </p:nvSpPr>
        <p:spPr bwMode="auto">
          <a:xfrm>
            <a:off x="3970338" y="6424613"/>
            <a:ext cx="3276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smtClean="0">
                <a:ln>
                  <a:noFill/>
                </a:ln>
                <a:solidFill>
                  <a:schemeClr val="bg1"/>
                </a:solidFill>
                <a:effectLst/>
                <a:uLnTx/>
                <a:uFillTx/>
                <a:latin typeface="Arial" charset="0"/>
                <a:ea typeface="+mn-ea"/>
                <a:cs typeface="Arial" charset="0"/>
              </a:rPr>
              <a:t>© 2012 Quantum Corporation. Company Confidential. Forward-looking information is based upon multiple assumptions and uncertainties, does not necessarily represent the company’s outlook and is for planning purposes only.</a:t>
            </a:r>
            <a:endParaRPr kumimoji="0" lang="en-US" sz="600" b="0"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mc:AlternateContent xmlns:mc="http://schemas.openxmlformats.org/markup-compatibility/2006">
    <mc:Choice xmlns=""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err="1" smtClean="0"/>
              <a:t>DXi</a:t>
            </a:r>
            <a:r>
              <a:rPr lang="en-US" dirty="0" smtClean="0"/>
              <a:t> V1000 Configuration (cont.)</a:t>
            </a:r>
          </a:p>
        </p:txBody>
      </p:sp>
      <p:sp>
        <p:nvSpPr>
          <p:cNvPr id="5" name="Slide Number Placeholder 4"/>
          <p:cNvSpPr>
            <a:spLocks noGrp="1"/>
          </p:cNvSpPr>
          <p:nvPr>
            <p:ph type="sldNum" sz="quarter" idx="11"/>
          </p:nvPr>
        </p:nvSpPr>
        <p:spPr/>
        <p:txBody>
          <a:bodyPr/>
          <a:lstStyle/>
          <a:p>
            <a:pPr>
              <a:defRPr/>
            </a:pPr>
            <a:fld id="{2168FBDD-5D90-44F1-810D-B9AFAC6246F9}" type="slidenum">
              <a:rPr lang="en-US" smtClean="0"/>
              <a:pPr>
                <a:defRPr/>
              </a:pPr>
              <a:t>40</a:t>
            </a:fld>
            <a:endParaRPr lang="en-US" sz="1200"/>
          </a:p>
        </p:txBody>
      </p:sp>
      <p:sp>
        <p:nvSpPr>
          <p:cNvPr id="46085" name="TextBox 7"/>
          <p:cNvSpPr txBox="1">
            <a:spLocks noChangeArrowheads="1"/>
          </p:cNvSpPr>
          <p:nvPr/>
        </p:nvSpPr>
        <p:spPr bwMode="auto">
          <a:xfrm>
            <a:off x="533400" y="5029200"/>
            <a:ext cx="7772400" cy="461963"/>
          </a:xfrm>
          <a:prstGeom prst="rect">
            <a:avLst/>
          </a:prstGeom>
          <a:noFill/>
          <a:ln w="9525">
            <a:noFill/>
            <a:miter lim="800000"/>
            <a:headEnd/>
            <a:tailEnd/>
          </a:ln>
        </p:spPr>
        <p:txBody>
          <a:bodyPr>
            <a:spAutoFit/>
          </a:bodyPr>
          <a:lstStyle/>
          <a:p>
            <a:r>
              <a:rPr lang="en-US" sz="1200" b="1" dirty="0"/>
              <a:t>Note: </a:t>
            </a:r>
            <a:r>
              <a:rPr lang="en-US" sz="1200" dirty="0"/>
              <a:t>If you see the </a:t>
            </a:r>
            <a:r>
              <a:rPr lang="en-US" sz="1200" b="1" dirty="0"/>
              <a:t>Limited Mode </a:t>
            </a:r>
            <a:r>
              <a:rPr lang="en-US" sz="1200" dirty="0"/>
              <a:t>message when after logging back into the system, the system has not finished booting. Wait a few minutes for the system to finish booting, and log back in </a:t>
            </a:r>
          </a:p>
        </p:txBody>
      </p:sp>
      <p:pic>
        <p:nvPicPr>
          <p:cNvPr id="46086" name="Picture 2"/>
          <p:cNvPicPr>
            <a:picLocks noGrp="1" noChangeAspect="1" noChangeArrowheads="1"/>
          </p:cNvPicPr>
          <p:nvPr>
            <p:ph idx="1"/>
          </p:nvPr>
        </p:nvPicPr>
        <p:blipFill>
          <a:blip r:embed="rId3" cstate="print"/>
          <a:srcRect/>
          <a:stretch>
            <a:fillRect/>
          </a:stretch>
        </p:blipFill>
        <p:spPr>
          <a:xfrm>
            <a:off x="304800" y="1676400"/>
            <a:ext cx="8340725" cy="2438400"/>
          </a:xfrm>
          <a:noFill/>
        </p:spPr>
      </p:pic>
      <p:sp>
        <p:nvSpPr>
          <p:cNvPr id="7"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DXi</a:t>
            </a:r>
            <a:r>
              <a:rPr lang="en-US" dirty="0" smtClean="0"/>
              <a:t> V1000 Configuration (cont.)</a:t>
            </a:r>
            <a:endParaRPr lang="en-US" dirty="0"/>
          </a:p>
        </p:txBody>
      </p:sp>
      <p:pic>
        <p:nvPicPr>
          <p:cNvPr id="6" name="Content Placeholder 5" descr="ScreenShot003.jpg"/>
          <p:cNvPicPr>
            <a:picLocks noGrp="1" noChangeAspect="1"/>
          </p:cNvPicPr>
          <p:nvPr>
            <p:ph idx="1"/>
          </p:nvPr>
        </p:nvPicPr>
        <p:blipFill>
          <a:blip r:embed="rId3" cstate="print"/>
          <a:stretch>
            <a:fillRect/>
          </a:stretch>
        </p:blipFill>
        <p:spPr>
          <a:xfrm>
            <a:off x="2273649" y="914399"/>
            <a:ext cx="4596701" cy="4724401"/>
          </a:xfrm>
        </p:spPr>
      </p:pic>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41</a:t>
            </a:fld>
            <a:endParaRPr lang="en-US" sz="1200"/>
          </a:p>
        </p:txBody>
      </p:sp>
      <p:sp>
        <p:nvSpPr>
          <p:cNvPr id="7" name="Rectangle 6"/>
          <p:cNvSpPr/>
          <p:nvPr/>
        </p:nvSpPr>
        <p:spPr>
          <a:xfrm>
            <a:off x="3048000" y="6000956"/>
            <a:ext cx="2895600" cy="276999"/>
          </a:xfrm>
          <a:prstGeom prst="rect">
            <a:avLst/>
          </a:prstGeom>
        </p:spPr>
        <p:txBody>
          <a:bodyPr wrap="square">
            <a:spAutoFit/>
          </a:bodyPr>
          <a:lstStyle/>
          <a:p>
            <a:r>
              <a:rPr lang="en-US" sz="1200" dirty="0" smtClean="0"/>
              <a:t>Enter Serial Number and accept EULA.</a:t>
            </a:r>
            <a:endParaRPr lang="en-US" sz="1200" dirty="0"/>
          </a:p>
        </p:txBody>
      </p:sp>
      <p:sp>
        <p:nvSpPr>
          <p:cNvPr id="8"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err="1" smtClean="0"/>
              <a:t>DXi</a:t>
            </a:r>
            <a:r>
              <a:rPr lang="en-US" dirty="0" smtClean="0"/>
              <a:t> V1000 Configuration (cont.)</a:t>
            </a:r>
          </a:p>
        </p:txBody>
      </p:sp>
      <p:sp>
        <p:nvSpPr>
          <p:cNvPr id="5" name="Slide Number Placeholder 4"/>
          <p:cNvSpPr>
            <a:spLocks noGrp="1"/>
          </p:cNvSpPr>
          <p:nvPr>
            <p:ph type="sldNum" sz="quarter" idx="11"/>
          </p:nvPr>
        </p:nvSpPr>
        <p:spPr/>
        <p:txBody>
          <a:bodyPr/>
          <a:lstStyle/>
          <a:p>
            <a:pPr>
              <a:defRPr/>
            </a:pPr>
            <a:fld id="{3A323CF8-0308-4BD7-9435-9297AEDD98D1}" type="slidenum">
              <a:rPr lang="en-US" smtClean="0"/>
              <a:pPr>
                <a:defRPr/>
              </a:pPr>
              <a:t>42</a:t>
            </a:fld>
            <a:endParaRPr lang="en-US" sz="1200"/>
          </a:p>
        </p:txBody>
      </p:sp>
      <p:sp>
        <p:nvSpPr>
          <p:cNvPr id="48133" name="TextBox 7"/>
          <p:cNvSpPr txBox="1">
            <a:spLocks noChangeArrowheads="1"/>
          </p:cNvSpPr>
          <p:nvPr/>
        </p:nvSpPr>
        <p:spPr bwMode="auto">
          <a:xfrm>
            <a:off x="533400" y="5294313"/>
            <a:ext cx="7772400" cy="461665"/>
          </a:xfrm>
          <a:prstGeom prst="rect">
            <a:avLst/>
          </a:prstGeom>
          <a:noFill/>
          <a:ln w="9525">
            <a:noFill/>
            <a:miter lim="800000"/>
            <a:headEnd/>
            <a:tailEnd/>
          </a:ln>
        </p:spPr>
        <p:txBody>
          <a:bodyPr>
            <a:spAutoFit/>
          </a:bodyPr>
          <a:lstStyle/>
          <a:p>
            <a:r>
              <a:rPr lang="en-US" sz="1200" dirty="0" smtClean="0">
                <a:solidFill>
                  <a:srgbClr val="FF0000"/>
                </a:solidFill>
              </a:rPr>
              <a:t>Manually </a:t>
            </a:r>
            <a:r>
              <a:rPr lang="en-US" sz="1200" dirty="0">
                <a:solidFill>
                  <a:srgbClr val="FF0000"/>
                </a:solidFill>
              </a:rPr>
              <a:t>set date,  time and time </a:t>
            </a:r>
            <a:r>
              <a:rPr lang="en-US" sz="1200" dirty="0" smtClean="0">
                <a:solidFill>
                  <a:srgbClr val="FF0000"/>
                </a:solidFill>
              </a:rPr>
              <a:t>zone.  NTP server is actually not recommended even though it is improperly noted as “</a:t>
            </a:r>
            <a:r>
              <a:rPr lang="en-US" sz="1200" i="1" dirty="0" smtClean="0">
                <a:solidFill>
                  <a:srgbClr val="FF0000"/>
                </a:solidFill>
              </a:rPr>
              <a:t>Recommended</a:t>
            </a:r>
            <a:r>
              <a:rPr lang="en-US" sz="1200" dirty="0" smtClean="0">
                <a:solidFill>
                  <a:srgbClr val="FF0000"/>
                </a:solidFill>
              </a:rPr>
              <a:t>” on the configuration wizard.</a:t>
            </a:r>
            <a:endParaRPr lang="en-US" sz="1200" dirty="0">
              <a:solidFill>
                <a:srgbClr val="FF0000"/>
              </a:solidFill>
            </a:endParaRPr>
          </a:p>
        </p:txBody>
      </p:sp>
      <p:pic>
        <p:nvPicPr>
          <p:cNvPr id="48134" name="Picture 3"/>
          <p:cNvPicPr>
            <a:picLocks noGrp="1" noChangeAspect="1" noChangeArrowheads="1"/>
          </p:cNvPicPr>
          <p:nvPr>
            <p:ph idx="1"/>
          </p:nvPr>
        </p:nvPicPr>
        <p:blipFill>
          <a:blip r:embed="rId3" cstate="print"/>
          <a:srcRect/>
          <a:stretch>
            <a:fillRect/>
          </a:stretch>
        </p:blipFill>
        <p:spPr>
          <a:xfrm>
            <a:off x="1905000" y="1082675"/>
            <a:ext cx="5105400" cy="3938588"/>
          </a:xfrm>
          <a:noFill/>
        </p:spPr>
      </p:pic>
      <p:sp>
        <p:nvSpPr>
          <p:cNvPr id="7"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err="1" smtClean="0"/>
              <a:t>DXi</a:t>
            </a:r>
            <a:r>
              <a:rPr lang="en-US" dirty="0" smtClean="0"/>
              <a:t> V1000 Configuration (cont.)</a:t>
            </a:r>
          </a:p>
        </p:txBody>
      </p:sp>
      <p:sp>
        <p:nvSpPr>
          <p:cNvPr id="5" name="Slide Number Placeholder 4"/>
          <p:cNvSpPr>
            <a:spLocks noGrp="1"/>
          </p:cNvSpPr>
          <p:nvPr>
            <p:ph type="sldNum" sz="quarter" idx="11"/>
          </p:nvPr>
        </p:nvSpPr>
        <p:spPr/>
        <p:txBody>
          <a:bodyPr/>
          <a:lstStyle/>
          <a:p>
            <a:pPr>
              <a:defRPr/>
            </a:pPr>
            <a:fld id="{6CE3D080-695E-47C9-B6A6-EB0BC31F5B1F}" type="slidenum">
              <a:rPr lang="en-US" smtClean="0"/>
              <a:pPr>
                <a:defRPr/>
              </a:pPr>
              <a:t>43</a:t>
            </a:fld>
            <a:endParaRPr lang="en-US" sz="1200"/>
          </a:p>
        </p:txBody>
      </p:sp>
      <p:sp>
        <p:nvSpPr>
          <p:cNvPr id="49157" name="TextBox 7"/>
          <p:cNvSpPr txBox="1">
            <a:spLocks noChangeArrowheads="1"/>
          </p:cNvSpPr>
          <p:nvPr/>
        </p:nvSpPr>
        <p:spPr bwMode="auto">
          <a:xfrm>
            <a:off x="533400" y="5754688"/>
            <a:ext cx="7772400" cy="277812"/>
          </a:xfrm>
          <a:prstGeom prst="rect">
            <a:avLst/>
          </a:prstGeom>
          <a:noFill/>
          <a:ln w="9525">
            <a:noFill/>
            <a:miter lim="800000"/>
            <a:headEnd/>
            <a:tailEnd/>
          </a:ln>
        </p:spPr>
        <p:txBody>
          <a:bodyPr>
            <a:spAutoFit/>
          </a:bodyPr>
          <a:lstStyle/>
          <a:p>
            <a:r>
              <a:rPr lang="en-US" sz="1200" b="1"/>
              <a:t>                                    </a:t>
            </a:r>
            <a:r>
              <a:rPr lang="en-US" sz="1200"/>
              <a:t>Initial Configuration is saved and DXi V1000 is rebooted</a:t>
            </a:r>
          </a:p>
        </p:txBody>
      </p:sp>
      <p:pic>
        <p:nvPicPr>
          <p:cNvPr id="49158" name="Picture 2"/>
          <p:cNvPicPr>
            <a:picLocks noGrp="1" noChangeAspect="1" noChangeArrowheads="1"/>
          </p:cNvPicPr>
          <p:nvPr>
            <p:ph idx="1"/>
          </p:nvPr>
        </p:nvPicPr>
        <p:blipFill>
          <a:blip r:embed="rId3" cstate="print"/>
          <a:srcRect/>
          <a:stretch>
            <a:fillRect/>
          </a:stretch>
        </p:blipFill>
        <p:spPr>
          <a:xfrm>
            <a:off x="838200" y="1143000"/>
            <a:ext cx="4572000" cy="2174875"/>
          </a:xfrm>
          <a:noFill/>
        </p:spPr>
      </p:pic>
      <p:pic>
        <p:nvPicPr>
          <p:cNvPr id="49159" name="Picture 3"/>
          <p:cNvPicPr>
            <a:picLocks noChangeAspect="1" noChangeArrowheads="1"/>
          </p:cNvPicPr>
          <p:nvPr/>
        </p:nvPicPr>
        <p:blipFill>
          <a:blip r:embed="rId4" cstate="print"/>
          <a:srcRect/>
          <a:stretch>
            <a:fillRect/>
          </a:stretch>
        </p:blipFill>
        <p:spPr bwMode="auto">
          <a:xfrm>
            <a:off x="1295400" y="3317875"/>
            <a:ext cx="7467600" cy="1952625"/>
          </a:xfrm>
          <a:prstGeom prst="rect">
            <a:avLst/>
          </a:prstGeom>
          <a:noFill/>
          <a:ln w="9525">
            <a:noFill/>
            <a:miter lim="800000"/>
            <a:headEnd/>
            <a:tailEnd/>
          </a:ln>
        </p:spPr>
      </p:pic>
      <p:sp>
        <p:nvSpPr>
          <p:cNvPr id="8"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err="1" smtClean="0"/>
              <a:t>DXi</a:t>
            </a:r>
            <a:r>
              <a:rPr lang="en-US" dirty="0" smtClean="0"/>
              <a:t> V1000 Configuration (cont.)</a:t>
            </a:r>
          </a:p>
        </p:txBody>
      </p:sp>
      <p:sp>
        <p:nvSpPr>
          <p:cNvPr id="5" name="Slide Number Placeholder 4"/>
          <p:cNvSpPr>
            <a:spLocks noGrp="1"/>
          </p:cNvSpPr>
          <p:nvPr>
            <p:ph type="sldNum" sz="quarter" idx="11"/>
          </p:nvPr>
        </p:nvSpPr>
        <p:spPr/>
        <p:txBody>
          <a:bodyPr/>
          <a:lstStyle/>
          <a:p>
            <a:pPr>
              <a:defRPr/>
            </a:pPr>
            <a:fld id="{219FC322-DF92-4CE3-AA56-3CD4B0A6C006}" type="slidenum">
              <a:rPr lang="en-US" smtClean="0"/>
              <a:pPr>
                <a:defRPr/>
              </a:pPr>
              <a:t>44</a:t>
            </a:fld>
            <a:endParaRPr lang="en-US" sz="1200"/>
          </a:p>
        </p:txBody>
      </p:sp>
      <p:sp>
        <p:nvSpPr>
          <p:cNvPr id="50181" name="TextBox 7"/>
          <p:cNvSpPr txBox="1">
            <a:spLocks noChangeArrowheads="1"/>
          </p:cNvSpPr>
          <p:nvPr/>
        </p:nvSpPr>
        <p:spPr bwMode="auto">
          <a:xfrm>
            <a:off x="533400" y="5340350"/>
            <a:ext cx="7772400" cy="830263"/>
          </a:xfrm>
          <a:prstGeom prst="rect">
            <a:avLst/>
          </a:prstGeom>
          <a:noFill/>
          <a:ln w="9525">
            <a:noFill/>
            <a:miter lim="800000"/>
            <a:headEnd/>
            <a:tailEnd/>
          </a:ln>
        </p:spPr>
        <p:txBody>
          <a:bodyPr>
            <a:spAutoFit/>
          </a:bodyPr>
          <a:lstStyle/>
          <a:p>
            <a:r>
              <a:rPr lang="en-US" sz="1200"/>
              <a:t>Note the red </a:t>
            </a:r>
            <a:r>
              <a:rPr lang="en-US" sz="1200" b="1"/>
              <a:t>No Space </a:t>
            </a:r>
            <a:r>
              <a:rPr lang="en-US" sz="1200"/>
              <a:t>message at the topic of the screen. This message displays because you have not yet applied the Storage Capacity license to the system. The Storage Capacity license will get added to the system when you upload the license bundle file. You will do this when you complete the Support Wizard in the next procedure. </a:t>
            </a:r>
          </a:p>
        </p:txBody>
      </p:sp>
      <p:pic>
        <p:nvPicPr>
          <p:cNvPr id="50182" name="Picture 2"/>
          <p:cNvPicPr>
            <a:picLocks noGrp="1" noChangeAspect="1" noChangeArrowheads="1"/>
          </p:cNvPicPr>
          <p:nvPr>
            <p:ph idx="1"/>
          </p:nvPr>
        </p:nvPicPr>
        <p:blipFill>
          <a:blip r:embed="rId3" cstate="print"/>
          <a:srcRect/>
          <a:stretch>
            <a:fillRect/>
          </a:stretch>
        </p:blipFill>
        <p:spPr>
          <a:xfrm>
            <a:off x="2203450" y="1303338"/>
            <a:ext cx="4879975" cy="3832225"/>
          </a:xfrm>
          <a:noFill/>
        </p:spPr>
      </p:pic>
      <p:sp>
        <p:nvSpPr>
          <p:cNvPr id="7"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DXi</a:t>
            </a:r>
            <a:r>
              <a:rPr lang="en-US" dirty="0" smtClean="0"/>
              <a:t> V1000 Configuration (cont.)</a:t>
            </a:r>
            <a:endParaRPr lang="en-US" dirty="0"/>
          </a:p>
        </p:txBody>
      </p:sp>
      <p:pic>
        <p:nvPicPr>
          <p:cNvPr id="6" name="Content Placeholder 5" descr="ScreenShot009.jpg"/>
          <p:cNvPicPr>
            <a:picLocks noGrp="1" noChangeAspect="1"/>
          </p:cNvPicPr>
          <p:nvPr>
            <p:ph idx="1"/>
          </p:nvPr>
        </p:nvPicPr>
        <p:blipFill>
          <a:blip r:embed="rId3" cstate="print"/>
          <a:stretch>
            <a:fillRect/>
          </a:stretch>
        </p:blipFill>
        <p:spPr>
          <a:xfrm>
            <a:off x="2261299" y="914400"/>
            <a:ext cx="4596701" cy="4572000"/>
          </a:xfrm>
        </p:spPr>
      </p:pic>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45</a:t>
            </a:fld>
            <a:endParaRPr lang="en-US" sz="1200"/>
          </a:p>
        </p:txBody>
      </p:sp>
      <p:sp>
        <p:nvSpPr>
          <p:cNvPr id="7" name="Rectangle 6"/>
          <p:cNvSpPr/>
          <p:nvPr/>
        </p:nvSpPr>
        <p:spPr>
          <a:xfrm>
            <a:off x="2286000" y="2828836"/>
            <a:ext cx="4572000" cy="369332"/>
          </a:xfrm>
          <a:prstGeom prst="rect">
            <a:avLst/>
          </a:prstGeom>
        </p:spPr>
        <p:txBody>
          <a:bodyPr>
            <a:spAutoFit/>
          </a:bodyPr>
          <a:lstStyle/>
          <a:p>
            <a:r>
              <a:rPr lang="en-US" dirty="0" smtClean="0"/>
              <a:t>.</a:t>
            </a:r>
            <a:endParaRPr lang="en-US" dirty="0"/>
          </a:p>
        </p:txBody>
      </p:sp>
      <p:sp>
        <p:nvSpPr>
          <p:cNvPr id="9" name="Rectangle 8"/>
          <p:cNvSpPr/>
          <p:nvPr/>
        </p:nvSpPr>
        <p:spPr>
          <a:xfrm>
            <a:off x="838200" y="5560367"/>
            <a:ext cx="7086600" cy="461665"/>
          </a:xfrm>
          <a:prstGeom prst="rect">
            <a:avLst/>
          </a:prstGeom>
        </p:spPr>
        <p:txBody>
          <a:bodyPr wrap="square">
            <a:spAutoFit/>
          </a:bodyPr>
          <a:lstStyle/>
          <a:p>
            <a:r>
              <a:rPr lang="en-US" sz="1200" dirty="0" smtClean="0"/>
              <a:t>On the Licensed Features page, locate your License Bundle File and upload it in the “</a:t>
            </a:r>
            <a:r>
              <a:rPr lang="en-US" sz="1200" b="1" dirty="0" smtClean="0"/>
              <a:t>License Bundle File</a:t>
            </a:r>
            <a:r>
              <a:rPr lang="en-US" sz="1200" dirty="0" smtClean="0"/>
              <a:t>” section. </a:t>
            </a:r>
            <a:endParaRPr lang="en-US" sz="1200" dirty="0"/>
          </a:p>
        </p:txBody>
      </p:sp>
      <p:sp>
        <p:nvSpPr>
          <p:cNvPr id="8" name="Rectangle 7"/>
          <p:cNvSpPr/>
          <p:nvPr/>
        </p:nvSpPr>
        <p:spPr bwMode="auto">
          <a:xfrm>
            <a:off x="3048000" y="3657600"/>
            <a:ext cx="3276600" cy="457200"/>
          </a:xfrm>
          <a:prstGeom prst="rect">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DXi</a:t>
            </a:r>
            <a:r>
              <a:rPr lang="en-US" dirty="0" smtClean="0"/>
              <a:t> V1000 Configuration (cont.)</a:t>
            </a:r>
            <a:endParaRPr lang="en-US" dirty="0"/>
          </a:p>
        </p:txBody>
      </p:sp>
      <p:pic>
        <p:nvPicPr>
          <p:cNvPr id="6" name="Content Placeholder 5" descr="ScreenShot010.jpg"/>
          <p:cNvPicPr>
            <a:picLocks noGrp="1" noChangeAspect="1"/>
          </p:cNvPicPr>
          <p:nvPr>
            <p:ph idx="1"/>
          </p:nvPr>
        </p:nvPicPr>
        <p:blipFill>
          <a:blip r:embed="rId3" cstate="print"/>
          <a:stretch>
            <a:fillRect/>
          </a:stretch>
        </p:blipFill>
        <p:spPr>
          <a:xfrm>
            <a:off x="2273649" y="914400"/>
            <a:ext cx="4596701" cy="4648200"/>
          </a:xfrm>
        </p:spPr>
      </p:pic>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46</a:t>
            </a:fld>
            <a:endParaRPr lang="en-US" sz="1200"/>
          </a:p>
        </p:txBody>
      </p:sp>
      <p:sp>
        <p:nvSpPr>
          <p:cNvPr id="7" name="Rectangle 6"/>
          <p:cNvSpPr/>
          <p:nvPr/>
        </p:nvSpPr>
        <p:spPr bwMode="auto">
          <a:xfrm>
            <a:off x="3581400" y="2133600"/>
            <a:ext cx="388938" cy="762000"/>
          </a:xfrm>
          <a:prstGeom prst="rect">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09600"/>
          </a:xfrm>
        </p:spPr>
        <p:txBody>
          <a:bodyPr/>
          <a:lstStyle/>
          <a:p>
            <a:r>
              <a:rPr lang="en-US" dirty="0" err="1" smtClean="0"/>
              <a:t>DXi</a:t>
            </a:r>
            <a:r>
              <a:rPr lang="en-US" dirty="0" smtClean="0"/>
              <a:t> V1000 Configuration (cont.)</a:t>
            </a:r>
            <a:endParaRPr lang="en-US" dirty="0"/>
          </a:p>
        </p:txBody>
      </p:sp>
      <p:pic>
        <p:nvPicPr>
          <p:cNvPr id="6" name="Content Placeholder 5" descr="ScreenShot011.jpg"/>
          <p:cNvPicPr>
            <a:picLocks noGrp="1" noChangeAspect="1"/>
          </p:cNvPicPr>
          <p:nvPr>
            <p:ph idx="1"/>
          </p:nvPr>
        </p:nvPicPr>
        <p:blipFill>
          <a:blip r:embed="rId3" cstate="print"/>
          <a:stretch>
            <a:fillRect/>
          </a:stretch>
        </p:blipFill>
        <p:spPr>
          <a:xfrm>
            <a:off x="2273649" y="914400"/>
            <a:ext cx="4596701" cy="4876800"/>
          </a:xfrm>
        </p:spPr>
      </p:pic>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47</a:t>
            </a:fld>
            <a:endParaRPr lang="en-US" sz="1200"/>
          </a:p>
        </p:txBody>
      </p:sp>
      <p:sp>
        <p:nvSpPr>
          <p:cNvPr id="7" name="Rectangle 6"/>
          <p:cNvSpPr/>
          <p:nvPr/>
        </p:nvSpPr>
        <p:spPr>
          <a:xfrm>
            <a:off x="2628900" y="5943600"/>
            <a:ext cx="3581400" cy="276999"/>
          </a:xfrm>
          <a:prstGeom prst="rect">
            <a:avLst/>
          </a:prstGeom>
        </p:spPr>
        <p:txBody>
          <a:bodyPr wrap="square">
            <a:spAutoFit/>
          </a:bodyPr>
          <a:lstStyle/>
          <a:p>
            <a:r>
              <a:rPr lang="en-US" sz="1200" dirty="0" smtClean="0">
                <a:solidFill>
                  <a:srgbClr val="FF0000"/>
                </a:solidFill>
              </a:rPr>
              <a:t>Allow 5 minutes for license bundle to be applied.</a:t>
            </a:r>
          </a:p>
        </p:txBody>
      </p:sp>
      <p:sp>
        <p:nvSpPr>
          <p:cNvPr id="8"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err="1" smtClean="0"/>
              <a:t>DXi</a:t>
            </a:r>
            <a:r>
              <a:rPr lang="en-US" dirty="0" smtClean="0"/>
              <a:t> V1000 Configuration (cont.)</a:t>
            </a:r>
          </a:p>
        </p:txBody>
      </p:sp>
      <p:sp>
        <p:nvSpPr>
          <p:cNvPr id="5" name="Slide Number Placeholder 4"/>
          <p:cNvSpPr>
            <a:spLocks noGrp="1"/>
          </p:cNvSpPr>
          <p:nvPr>
            <p:ph type="sldNum" sz="quarter" idx="11"/>
          </p:nvPr>
        </p:nvSpPr>
        <p:spPr/>
        <p:txBody>
          <a:bodyPr/>
          <a:lstStyle/>
          <a:p>
            <a:pPr>
              <a:defRPr/>
            </a:pPr>
            <a:fld id="{CBA7B3C8-5EC8-4CB3-9871-74AE16942F89}" type="slidenum">
              <a:rPr lang="en-US" smtClean="0"/>
              <a:pPr>
                <a:defRPr/>
              </a:pPr>
              <a:t>48</a:t>
            </a:fld>
            <a:endParaRPr lang="en-US" sz="1200"/>
          </a:p>
        </p:txBody>
      </p:sp>
      <p:sp>
        <p:nvSpPr>
          <p:cNvPr id="52229" name="TextBox 7"/>
          <p:cNvSpPr txBox="1">
            <a:spLocks noChangeArrowheads="1"/>
          </p:cNvSpPr>
          <p:nvPr/>
        </p:nvSpPr>
        <p:spPr bwMode="auto">
          <a:xfrm>
            <a:off x="838200" y="5432425"/>
            <a:ext cx="7772400" cy="646113"/>
          </a:xfrm>
          <a:prstGeom prst="rect">
            <a:avLst/>
          </a:prstGeom>
          <a:noFill/>
          <a:ln w="9525">
            <a:noFill/>
            <a:miter lim="800000"/>
            <a:headEnd/>
            <a:tailEnd/>
          </a:ln>
        </p:spPr>
        <p:txBody>
          <a:bodyPr>
            <a:spAutoFit/>
          </a:bodyPr>
          <a:lstStyle/>
          <a:p>
            <a:r>
              <a:rPr lang="en-US" sz="1200" dirty="0"/>
              <a:t>Note that the </a:t>
            </a:r>
            <a:r>
              <a:rPr lang="en-US" sz="1200" b="1" dirty="0"/>
              <a:t>Hardware tab </a:t>
            </a:r>
            <a:r>
              <a:rPr lang="en-US" sz="1200" dirty="0"/>
              <a:t>does not display on the DXi V1000 GUI. Because the DXI V1000 uses virtual hardware, there is no need to report hardware failures. In addition, there is no VTL tab, because the DXi V1000 does not support the VTL presentation type</a:t>
            </a:r>
            <a:r>
              <a:rPr lang="en-US" sz="1200" b="1" dirty="0"/>
              <a:t>. </a:t>
            </a:r>
          </a:p>
        </p:txBody>
      </p:sp>
      <p:pic>
        <p:nvPicPr>
          <p:cNvPr id="52230" name="Picture 2"/>
          <p:cNvPicPr>
            <a:picLocks noGrp="1" noChangeAspect="1" noChangeArrowheads="1"/>
          </p:cNvPicPr>
          <p:nvPr>
            <p:ph idx="1"/>
          </p:nvPr>
        </p:nvPicPr>
        <p:blipFill>
          <a:blip r:embed="rId3" cstate="print"/>
          <a:srcRect/>
          <a:stretch>
            <a:fillRect/>
          </a:stretch>
        </p:blipFill>
        <p:spPr>
          <a:xfrm>
            <a:off x="1968500" y="1208088"/>
            <a:ext cx="5422900" cy="4154487"/>
          </a:xfrm>
          <a:noFill/>
        </p:spPr>
      </p:pic>
      <p:sp>
        <p:nvSpPr>
          <p:cNvPr id="52231" name="Rectangle 8"/>
          <p:cNvSpPr>
            <a:spLocks noChangeArrowheads="1"/>
          </p:cNvSpPr>
          <p:nvPr/>
        </p:nvSpPr>
        <p:spPr bwMode="auto">
          <a:xfrm>
            <a:off x="533400" y="838200"/>
            <a:ext cx="8305800" cy="369888"/>
          </a:xfrm>
          <a:prstGeom prst="rect">
            <a:avLst/>
          </a:prstGeom>
          <a:noFill/>
          <a:ln w="9525">
            <a:noFill/>
            <a:miter lim="800000"/>
            <a:headEnd/>
            <a:tailEnd/>
          </a:ln>
        </p:spPr>
        <p:txBody>
          <a:bodyPr>
            <a:spAutoFit/>
          </a:bodyPr>
          <a:lstStyle/>
          <a:p>
            <a:r>
              <a:rPr lang="en-US"/>
              <a:t>From the </a:t>
            </a:r>
            <a:r>
              <a:rPr lang="en-US" b="1"/>
              <a:t>Home screen in the DXi V1000 GUI, click Status, as shown below </a:t>
            </a:r>
            <a:endParaRPr lang="en-US"/>
          </a:p>
        </p:txBody>
      </p:sp>
      <p:sp>
        <p:nvSpPr>
          <p:cNvPr id="8"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DXi</a:t>
            </a:r>
            <a:r>
              <a:rPr lang="en-US" dirty="0" smtClean="0"/>
              <a:t> V1000 Configuration (cont.)</a:t>
            </a:r>
            <a:endParaRPr lang="en-US" dirty="0"/>
          </a:p>
        </p:txBody>
      </p:sp>
      <p:pic>
        <p:nvPicPr>
          <p:cNvPr id="6" name="Content Placeholder 5" descr="ScreenShot014.jpg"/>
          <p:cNvPicPr>
            <a:picLocks noGrp="1" noChangeAspect="1"/>
          </p:cNvPicPr>
          <p:nvPr>
            <p:ph idx="1"/>
          </p:nvPr>
        </p:nvPicPr>
        <p:blipFill>
          <a:blip r:embed="rId3" cstate="print"/>
          <a:stretch>
            <a:fillRect/>
          </a:stretch>
        </p:blipFill>
        <p:spPr>
          <a:xfrm>
            <a:off x="1755321" y="838200"/>
            <a:ext cx="5633357" cy="4572000"/>
          </a:xfrm>
        </p:spPr>
      </p:pic>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49</a:t>
            </a:fld>
            <a:endParaRPr lang="en-US" sz="1200"/>
          </a:p>
        </p:txBody>
      </p:sp>
      <p:sp>
        <p:nvSpPr>
          <p:cNvPr id="7" name="Rectangle 6"/>
          <p:cNvSpPr/>
          <p:nvPr/>
        </p:nvSpPr>
        <p:spPr>
          <a:xfrm>
            <a:off x="1755320" y="5636567"/>
            <a:ext cx="5633357" cy="461665"/>
          </a:xfrm>
          <a:prstGeom prst="rect">
            <a:avLst/>
          </a:prstGeom>
        </p:spPr>
        <p:txBody>
          <a:bodyPr wrap="square">
            <a:spAutoFit/>
          </a:bodyPr>
          <a:lstStyle/>
          <a:p>
            <a:r>
              <a:rPr lang="en-US" sz="1200" dirty="0" smtClean="0"/>
              <a:t>System Network configuration page showing default DHCP behavior.  Configure static IP addresses at this time.</a:t>
            </a:r>
            <a:endParaRPr lang="en-US" sz="1200" dirty="0"/>
          </a:p>
        </p:txBody>
      </p:sp>
      <p:sp>
        <p:nvSpPr>
          <p:cNvPr id="8"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Protocols and Design</a:t>
            </a:r>
            <a:endParaRPr lang="en-US" dirty="0"/>
          </a:p>
        </p:txBody>
      </p:sp>
      <p:sp>
        <p:nvSpPr>
          <p:cNvPr id="6" name="Content Placeholder 5"/>
          <p:cNvSpPr>
            <a:spLocks noGrp="1"/>
          </p:cNvSpPr>
          <p:nvPr>
            <p:ph idx="1"/>
          </p:nvPr>
        </p:nvSpPr>
        <p:spPr/>
        <p:txBody>
          <a:bodyPr/>
          <a:lstStyle/>
          <a:p>
            <a:pPr>
              <a:buNone/>
            </a:pPr>
            <a:r>
              <a:rPr lang="en-US" u="sng" dirty="0" smtClean="0"/>
              <a:t>DXi V1000</a:t>
            </a:r>
          </a:p>
          <a:p>
            <a:r>
              <a:rPr lang="en-US" sz="2000" dirty="0" smtClean="0"/>
              <a:t>Equivalent to a 2TB DXi using only 4GB of RAM</a:t>
            </a:r>
          </a:p>
          <a:p>
            <a:r>
              <a:rPr lang="en-US" sz="2000" dirty="0" smtClean="0"/>
              <a:t>2TB </a:t>
            </a:r>
            <a:r>
              <a:rPr lang="en-US" sz="2000" dirty="0" err="1" smtClean="0"/>
              <a:t>Blockpool</a:t>
            </a:r>
            <a:r>
              <a:rPr lang="en-US" sz="2000" dirty="0" smtClean="0"/>
              <a:t>, up to 40TB Backup Capacity</a:t>
            </a:r>
          </a:p>
          <a:p>
            <a:pPr lvl="1"/>
            <a:r>
              <a:rPr lang="en-US" sz="1600" dirty="0" smtClean="0"/>
              <a:t>Assumes 20:1 data reduction ratio</a:t>
            </a:r>
          </a:p>
          <a:p>
            <a:pPr lvl="1"/>
            <a:r>
              <a:rPr lang="en-US" sz="1600" b="1" dirty="0" smtClean="0"/>
              <a:t>NOT</a:t>
            </a:r>
            <a:r>
              <a:rPr lang="en-US" sz="1600" dirty="0" smtClean="0"/>
              <a:t> based on any VMware limitations </a:t>
            </a:r>
          </a:p>
          <a:p>
            <a:r>
              <a:rPr lang="en-US" sz="2000" dirty="0" smtClean="0"/>
              <a:t>Disk layout optimized for VMware file system compatibility and potential performance improvements</a:t>
            </a:r>
          </a:p>
          <a:p>
            <a:pPr lvl="1"/>
            <a:r>
              <a:rPr lang="en-US" sz="1600" dirty="0" smtClean="0"/>
              <a:t>Nine 256GB VMDKs – fully compatible with </a:t>
            </a:r>
            <a:r>
              <a:rPr lang="en-US" sz="1600" dirty="0" err="1" smtClean="0"/>
              <a:t>vSphere</a:t>
            </a:r>
            <a:r>
              <a:rPr lang="en-US" sz="1600" dirty="0" smtClean="0"/>
              <a:t> 4 and 5</a:t>
            </a:r>
          </a:p>
          <a:p>
            <a:pPr lvl="1"/>
            <a:r>
              <a:rPr lang="en-US" sz="1600" dirty="0" smtClean="0"/>
              <a:t>One system disk, one Metadata disk, seven data disks</a:t>
            </a:r>
          </a:p>
          <a:p>
            <a:pPr lvl="1"/>
            <a:r>
              <a:rPr lang="en-US" sz="1600" dirty="0" smtClean="0"/>
              <a:t>Customer can spread VMDKs to multiple, or high speed, storage pools</a:t>
            </a:r>
          </a:p>
          <a:p>
            <a:r>
              <a:rPr lang="en-US" sz="2000" dirty="0" smtClean="0"/>
              <a:t>CIFS, NFS, OST, Accent ingest support</a:t>
            </a:r>
          </a:p>
          <a:p>
            <a:pPr lvl="1"/>
            <a:r>
              <a:rPr lang="en-US" sz="1600" dirty="0" smtClean="0"/>
              <a:t>Limited to 4 streams of ingest at a time</a:t>
            </a:r>
          </a:p>
          <a:p>
            <a:r>
              <a:rPr lang="en-US" sz="2000" dirty="0" smtClean="0"/>
              <a:t>Replication</a:t>
            </a:r>
          </a:p>
          <a:p>
            <a:pPr lvl="1"/>
            <a:r>
              <a:rPr lang="en-US" sz="1600" dirty="0"/>
              <a:t>E</a:t>
            </a:r>
            <a:r>
              <a:rPr lang="en-US" sz="1600" dirty="0" smtClean="0"/>
              <a:t>ither in or out but not both at same time</a:t>
            </a:r>
          </a:p>
          <a:p>
            <a:pPr lvl="1"/>
            <a:r>
              <a:rPr lang="en-US" sz="1600" dirty="0" smtClean="0"/>
              <a:t>Single replication source </a:t>
            </a:r>
          </a:p>
          <a:p>
            <a:pPr lvl="1"/>
            <a:r>
              <a:rPr lang="en-US" sz="1600" dirty="0" smtClean="0"/>
              <a:t>Single replication target</a:t>
            </a:r>
            <a:endParaRPr lang="en-US" sz="1600" dirty="0"/>
          </a:p>
        </p:txBody>
      </p:sp>
      <p:sp>
        <p:nvSpPr>
          <p:cNvPr id="4" name="Slide Number Placeholder 3"/>
          <p:cNvSpPr>
            <a:spLocks noGrp="1"/>
          </p:cNvSpPr>
          <p:nvPr>
            <p:ph type="sldNum" sz="quarter" idx="4294967295"/>
          </p:nvPr>
        </p:nvSpPr>
        <p:spPr>
          <a:xfrm>
            <a:off x="304800" y="6430963"/>
            <a:ext cx="533400" cy="323850"/>
          </a:xfrm>
          <a:prstGeom prst="rect">
            <a:avLst/>
          </a:prstGeom>
        </p:spPr>
        <p:txBody>
          <a:bodyPr/>
          <a:lstStyle/>
          <a:p>
            <a:fld id="{1026FD6D-CA33-924A-AFDA-F6CEE20912B5}" type="slidenum">
              <a:rPr lang="en-US" smtClean="0"/>
              <a:pPr/>
              <a:t>5</a:t>
            </a:fld>
            <a:endParaRPr lang="en-US" sz="1200"/>
          </a:p>
        </p:txBody>
      </p:sp>
      <p:sp>
        <p:nvSpPr>
          <p:cNvPr id="5" name="Rectangle 5"/>
          <p:cNvSpPr txBox="1">
            <a:spLocks noChangeArrowheads="1"/>
          </p:cNvSpPr>
          <p:nvPr/>
        </p:nvSpPr>
        <p:spPr bwMode="auto">
          <a:xfrm>
            <a:off x="3970338" y="6424613"/>
            <a:ext cx="3276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smtClean="0">
                <a:ln>
                  <a:noFill/>
                </a:ln>
                <a:solidFill>
                  <a:schemeClr val="bg1"/>
                </a:solidFill>
                <a:effectLst/>
                <a:uLnTx/>
                <a:uFillTx/>
                <a:latin typeface="Arial" charset="0"/>
                <a:ea typeface="+mn-ea"/>
                <a:cs typeface="Arial" charset="0"/>
              </a:rPr>
              <a:t>© 2012 Quantum Corporation. Company Confidential. Forward-looking information is based upon multiple assumptions and uncertainties, does not necessarily represent the company’s outlook and is for planning purposes only.</a:t>
            </a:r>
            <a:endParaRPr kumimoji="0" lang="en-US" sz="600" b="0"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mc:AlternateContent xmlns:mc="http://schemas.openxmlformats.org/markup-compatibility/2006">
    <mc:Choice xmlns=""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err="1" smtClean="0"/>
              <a:t>DXi</a:t>
            </a:r>
            <a:r>
              <a:rPr lang="en-US" dirty="0" smtClean="0"/>
              <a:t> V1000 Configuration (cont.)</a:t>
            </a:r>
          </a:p>
        </p:txBody>
      </p:sp>
      <p:sp>
        <p:nvSpPr>
          <p:cNvPr id="5" name="Slide Number Placeholder 4"/>
          <p:cNvSpPr>
            <a:spLocks noGrp="1"/>
          </p:cNvSpPr>
          <p:nvPr>
            <p:ph type="sldNum" sz="quarter" idx="11"/>
          </p:nvPr>
        </p:nvSpPr>
        <p:spPr/>
        <p:txBody>
          <a:bodyPr/>
          <a:lstStyle/>
          <a:p>
            <a:pPr>
              <a:defRPr/>
            </a:pPr>
            <a:fld id="{8BEA1AA9-16E9-4E94-8512-23750A2F1605}" type="slidenum">
              <a:rPr lang="en-US" smtClean="0"/>
              <a:pPr>
                <a:defRPr/>
              </a:pPr>
              <a:t>50</a:t>
            </a:fld>
            <a:endParaRPr lang="en-US" sz="1200"/>
          </a:p>
        </p:txBody>
      </p:sp>
      <p:sp>
        <p:nvSpPr>
          <p:cNvPr id="53253" name="TextBox 7"/>
          <p:cNvSpPr txBox="1">
            <a:spLocks noChangeArrowheads="1"/>
          </p:cNvSpPr>
          <p:nvPr/>
        </p:nvSpPr>
        <p:spPr bwMode="auto">
          <a:xfrm>
            <a:off x="533400" y="5105400"/>
            <a:ext cx="7772400" cy="1200150"/>
          </a:xfrm>
          <a:prstGeom prst="rect">
            <a:avLst/>
          </a:prstGeom>
          <a:noFill/>
          <a:ln w="9525">
            <a:noFill/>
            <a:miter lim="800000"/>
            <a:headEnd/>
            <a:tailEnd/>
          </a:ln>
        </p:spPr>
        <p:txBody>
          <a:bodyPr>
            <a:spAutoFit/>
          </a:bodyPr>
          <a:lstStyle/>
          <a:p>
            <a:pPr>
              <a:lnSpc>
                <a:spcPct val="150000"/>
              </a:lnSpc>
            </a:pPr>
            <a:r>
              <a:rPr lang="en-US" sz="1200"/>
              <a:t>In the DXi V1000 GUI, browse to the </a:t>
            </a:r>
            <a:r>
              <a:rPr lang="en-US" sz="1200" b="1"/>
              <a:t>Configuration &gt; NAS &gt; Summary tab and click Add. </a:t>
            </a:r>
            <a:br>
              <a:rPr lang="en-US" sz="1200" b="1"/>
            </a:br>
            <a:r>
              <a:rPr lang="en-US" sz="1200"/>
              <a:t>Enter a share name in the </a:t>
            </a:r>
            <a:r>
              <a:rPr lang="en-US" sz="1200" b="1"/>
              <a:t>Name field, and click Apply. </a:t>
            </a:r>
            <a:br>
              <a:rPr lang="en-US" sz="1200" b="1"/>
            </a:br>
            <a:r>
              <a:rPr lang="en-US" sz="1200"/>
              <a:t>Select </a:t>
            </a:r>
            <a:r>
              <a:rPr lang="en-US" sz="1200" b="1"/>
              <a:t>CIFS </a:t>
            </a:r>
            <a:r>
              <a:rPr lang="en-US" sz="1200"/>
              <a:t>as the export protocol, if you are in a Windows environment or NFS if you are on LINUX/UNIX Env.</a:t>
            </a:r>
            <a:endParaRPr lang="en-US" sz="1200" u="sng"/>
          </a:p>
          <a:p>
            <a:pPr>
              <a:lnSpc>
                <a:spcPct val="150000"/>
              </a:lnSpc>
            </a:pPr>
            <a:r>
              <a:rPr lang="en-US" sz="1200"/>
              <a:t>Click </a:t>
            </a:r>
            <a:r>
              <a:rPr lang="en-US" sz="1200" b="1"/>
              <a:t>Apply. </a:t>
            </a:r>
          </a:p>
        </p:txBody>
      </p:sp>
      <p:pic>
        <p:nvPicPr>
          <p:cNvPr id="53254" name="Picture 2"/>
          <p:cNvPicPr>
            <a:picLocks noGrp="1" noChangeAspect="1" noChangeArrowheads="1"/>
          </p:cNvPicPr>
          <p:nvPr>
            <p:ph idx="1"/>
          </p:nvPr>
        </p:nvPicPr>
        <p:blipFill>
          <a:blip r:embed="rId3" cstate="print"/>
          <a:srcRect/>
          <a:stretch>
            <a:fillRect/>
          </a:stretch>
        </p:blipFill>
        <p:spPr>
          <a:xfrm>
            <a:off x="1447800" y="984250"/>
            <a:ext cx="6248400" cy="3968750"/>
          </a:xfrm>
          <a:noFill/>
        </p:spPr>
      </p:pic>
      <p:sp>
        <p:nvSpPr>
          <p:cNvPr id="7"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smtClean="0"/>
              <a:t>DXi V1000 &amp; vmPRO Integration</a:t>
            </a:r>
          </a:p>
        </p:txBody>
      </p:sp>
      <p:sp>
        <p:nvSpPr>
          <p:cNvPr id="5" name="Slide Number Placeholder 4"/>
          <p:cNvSpPr>
            <a:spLocks noGrp="1"/>
          </p:cNvSpPr>
          <p:nvPr>
            <p:ph type="sldNum" sz="quarter" idx="11"/>
          </p:nvPr>
        </p:nvSpPr>
        <p:spPr/>
        <p:txBody>
          <a:bodyPr/>
          <a:lstStyle/>
          <a:p>
            <a:pPr>
              <a:defRPr/>
            </a:pPr>
            <a:fld id="{167D411E-C167-43F0-9D38-E8E5480C6516}" type="slidenum">
              <a:rPr lang="en-US" smtClean="0"/>
              <a:pPr>
                <a:defRPr/>
              </a:pPr>
              <a:t>51</a:t>
            </a:fld>
            <a:endParaRPr lang="en-US" sz="1200"/>
          </a:p>
        </p:txBody>
      </p:sp>
      <p:sp>
        <p:nvSpPr>
          <p:cNvPr id="59397" name="Rectangle 6"/>
          <p:cNvSpPr>
            <a:spLocks noChangeArrowheads="1"/>
          </p:cNvSpPr>
          <p:nvPr/>
        </p:nvSpPr>
        <p:spPr bwMode="auto">
          <a:xfrm>
            <a:off x="2147888" y="990600"/>
            <a:ext cx="4599977" cy="400110"/>
          </a:xfrm>
          <a:prstGeom prst="rect">
            <a:avLst/>
          </a:prstGeom>
          <a:noFill/>
          <a:ln w="9525">
            <a:noFill/>
            <a:miter lim="800000"/>
            <a:headEnd/>
            <a:tailEnd/>
          </a:ln>
        </p:spPr>
        <p:txBody>
          <a:bodyPr wrap="none">
            <a:spAutoFit/>
          </a:bodyPr>
          <a:lstStyle/>
          <a:p>
            <a:r>
              <a:rPr lang="en-US" sz="2000" dirty="0">
                <a:solidFill>
                  <a:srgbClr val="0E207F"/>
                </a:solidFill>
              </a:rPr>
              <a:t>How DXi V1000 Connects To </a:t>
            </a:r>
            <a:r>
              <a:rPr lang="en-US" sz="2000" dirty="0" smtClean="0">
                <a:solidFill>
                  <a:srgbClr val="0E207F"/>
                </a:solidFill>
              </a:rPr>
              <a:t>vmPRO</a:t>
            </a:r>
            <a:endParaRPr lang="en-US" sz="2000" dirty="0">
              <a:solidFill>
                <a:srgbClr val="0E207F"/>
              </a:solidFill>
            </a:endParaRPr>
          </a:p>
        </p:txBody>
      </p:sp>
      <p:sp>
        <p:nvSpPr>
          <p:cNvPr id="9" name="Content Placeholder 2"/>
          <p:cNvSpPr txBox="1">
            <a:spLocks/>
          </p:cNvSpPr>
          <p:nvPr/>
        </p:nvSpPr>
        <p:spPr bwMode="auto">
          <a:xfrm>
            <a:off x="685800" y="5092649"/>
            <a:ext cx="7162800" cy="1143000"/>
          </a:xfrm>
          <a:prstGeom prst="rect">
            <a:avLst/>
          </a:prstGeom>
          <a:noFill/>
          <a:ln w="9525">
            <a:noFill/>
            <a:miter lim="800000"/>
            <a:headEnd/>
            <a:tailEnd/>
          </a:ln>
        </p:spPr>
        <p:txBody>
          <a:bodyPr/>
          <a:lstStyle/>
          <a:p>
            <a:pPr marL="342900" indent="-342900" defTabSz="457200" eaLnBrk="0" hangingPunct="0">
              <a:spcBef>
                <a:spcPct val="20000"/>
              </a:spcBef>
              <a:buSzPct val="75000"/>
              <a:buFontTx/>
              <a:buBlip>
                <a:blip r:embed="rId3"/>
              </a:buBlip>
              <a:defRPr/>
            </a:pPr>
            <a:r>
              <a:rPr lang="en-US" sz="1600" kern="0" dirty="0">
                <a:solidFill>
                  <a:srgbClr val="212121"/>
                </a:solidFill>
                <a:latin typeface="Arial"/>
                <a:cs typeface="Arial"/>
              </a:rPr>
              <a:t>DXi V1000 connects seamlessly </a:t>
            </a:r>
            <a:r>
              <a:rPr lang="en-US" sz="1600" kern="0" dirty="0" smtClean="0">
                <a:solidFill>
                  <a:srgbClr val="212121"/>
                </a:solidFill>
                <a:latin typeface="Arial"/>
                <a:cs typeface="Arial"/>
              </a:rPr>
              <a:t>with vmPRO</a:t>
            </a:r>
            <a:endParaRPr lang="en-US" sz="1600" kern="0" dirty="0">
              <a:solidFill>
                <a:srgbClr val="212121"/>
              </a:solidFill>
              <a:latin typeface="Arial"/>
              <a:cs typeface="Arial"/>
            </a:endParaRPr>
          </a:p>
          <a:p>
            <a:pPr marL="342900" indent="-342900" defTabSz="457200" eaLnBrk="0" hangingPunct="0">
              <a:spcBef>
                <a:spcPct val="20000"/>
              </a:spcBef>
              <a:buSzPct val="75000"/>
              <a:buFontTx/>
              <a:buBlip>
                <a:blip r:embed="rId3"/>
              </a:buBlip>
              <a:defRPr/>
            </a:pPr>
            <a:r>
              <a:rPr lang="en-US" sz="1600" kern="0" dirty="0">
                <a:solidFill>
                  <a:srgbClr val="212121"/>
                </a:solidFill>
                <a:latin typeface="Arial"/>
                <a:cs typeface="Arial"/>
              </a:rPr>
              <a:t>DXi V1000 is the primary target network storage for </a:t>
            </a:r>
            <a:r>
              <a:rPr lang="en-US" sz="1600" kern="0" dirty="0" err="1" smtClean="0">
                <a:solidFill>
                  <a:srgbClr val="212121"/>
                </a:solidFill>
                <a:latin typeface="Arial"/>
                <a:cs typeface="Arial"/>
              </a:rPr>
              <a:t>vmPRO</a:t>
            </a:r>
            <a:endParaRPr lang="en-US" sz="1600" kern="0" dirty="0">
              <a:solidFill>
                <a:srgbClr val="212121"/>
              </a:solidFill>
              <a:latin typeface="Arial"/>
              <a:cs typeface="Arial"/>
            </a:endParaRPr>
          </a:p>
          <a:p>
            <a:pPr marL="342900" indent="-342900" defTabSz="457200" eaLnBrk="0" hangingPunct="0">
              <a:spcBef>
                <a:spcPct val="20000"/>
              </a:spcBef>
              <a:buSzPct val="75000"/>
              <a:buFontTx/>
              <a:buBlip>
                <a:blip r:embed="rId3"/>
              </a:buBlip>
              <a:defRPr/>
            </a:pPr>
            <a:r>
              <a:rPr lang="en-US" sz="1600" kern="0" dirty="0">
                <a:solidFill>
                  <a:srgbClr val="212121"/>
                </a:solidFill>
                <a:latin typeface="Arial"/>
                <a:cs typeface="Arial"/>
              </a:rPr>
              <a:t>If DXi is configured with vmPRO, it would feature prominently on the vmPRO GUI.</a:t>
            </a:r>
            <a:endParaRPr lang="en-US" sz="2400" kern="0" dirty="0">
              <a:solidFill>
                <a:srgbClr val="212121"/>
              </a:solidFill>
              <a:latin typeface="Arial"/>
              <a:cs typeface="Arial"/>
            </a:endParaRPr>
          </a:p>
          <a:p>
            <a:pPr marL="342900" indent="-342900" defTabSz="457200" eaLnBrk="0" hangingPunct="0">
              <a:spcBef>
                <a:spcPct val="20000"/>
              </a:spcBef>
              <a:buSzPct val="75000"/>
              <a:defRPr/>
            </a:pPr>
            <a:endParaRPr lang="en-US" sz="2400" kern="0" dirty="0">
              <a:solidFill>
                <a:srgbClr val="212121"/>
              </a:solidFill>
              <a:latin typeface="Arial"/>
              <a:cs typeface="Arial"/>
            </a:endParaRPr>
          </a:p>
        </p:txBody>
      </p:sp>
      <p:pic>
        <p:nvPicPr>
          <p:cNvPr id="8193" name="Picture 1"/>
          <p:cNvPicPr>
            <a:picLocks noChangeAspect="1" noChangeArrowheads="1"/>
          </p:cNvPicPr>
          <p:nvPr/>
        </p:nvPicPr>
        <p:blipFill>
          <a:blip r:embed="rId4" cstate="print"/>
          <a:srcRect/>
          <a:stretch>
            <a:fillRect/>
          </a:stretch>
        </p:blipFill>
        <p:spPr bwMode="auto">
          <a:xfrm>
            <a:off x="1704975" y="1600200"/>
            <a:ext cx="5541963" cy="3492449"/>
          </a:xfrm>
          <a:prstGeom prst="rect">
            <a:avLst/>
          </a:prstGeom>
          <a:noFill/>
          <a:ln w="9525">
            <a:noFill/>
            <a:miter lim="800000"/>
            <a:headEnd/>
            <a:tailEnd/>
          </a:ln>
        </p:spPr>
      </p:pic>
      <p:sp>
        <p:nvSpPr>
          <p:cNvPr id="8"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solidFill>
                  <a:srgbClr val="FFFFFF"/>
                </a:solidFill>
              </a:rPr>
              <a:t>© 2012 Quantum Corporation. Company Confidential. Forward-looking information is based upon multiple assumptions and uncertainties, does not necessarily represent the company’s outlook and is for planning purposes only.</a:t>
            </a:r>
          </a:p>
        </p:txBody>
      </p:sp>
    </p:spTree>
    <p:extLst>
      <p:ext uri="{BB962C8B-B14F-4D97-AF65-F5344CB8AC3E}">
        <p14:creationId xmlns="" xmlns:p14="http://schemas.microsoft.com/office/powerpoint/2010/main" val="31362315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smtClean="0"/>
              <a:t>Health Check &amp; Data Collection</a:t>
            </a:r>
          </a:p>
        </p:txBody>
      </p:sp>
      <p:sp>
        <p:nvSpPr>
          <p:cNvPr id="54275" name="Content Placeholder 2"/>
          <p:cNvSpPr>
            <a:spLocks noGrp="1"/>
          </p:cNvSpPr>
          <p:nvPr>
            <p:ph idx="1"/>
          </p:nvPr>
        </p:nvSpPr>
        <p:spPr/>
        <p:txBody>
          <a:bodyPr/>
          <a:lstStyle/>
          <a:p>
            <a:r>
              <a:rPr lang="en-US" dirty="0" smtClean="0"/>
              <a:t>Standard data collection using the following log files:</a:t>
            </a:r>
          </a:p>
          <a:p>
            <a:pPr lvl="1"/>
            <a:r>
              <a:rPr lang="en-US" dirty="0" smtClean="0">
                <a:solidFill>
                  <a:srgbClr val="FF0000"/>
                </a:solidFill>
              </a:rPr>
              <a:t>/</a:t>
            </a:r>
            <a:r>
              <a:rPr lang="en-US" dirty="0" err="1" smtClean="0">
                <a:solidFill>
                  <a:srgbClr val="FF0000"/>
                </a:solidFill>
              </a:rPr>
              <a:t>var</a:t>
            </a:r>
            <a:r>
              <a:rPr lang="en-US" dirty="0" smtClean="0">
                <a:solidFill>
                  <a:srgbClr val="FF0000"/>
                </a:solidFill>
              </a:rPr>
              <a:t>/log/DXi/tsunami.log</a:t>
            </a:r>
          </a:p>
          <a:p>
            <a:pPr lvl="1"/>
            <a:r>
              <a:rPr lang="en-US" dirty="0" smtClean="0"/>
              <a:t>/</a:t>
            </a:r>
            <a:r>
              <a:rPr lang="en-US" dirty="0" err="1" smtClean="0"/>
              <a:t>var</a:t>
            </a:r>
            <a:r>
              <a:rPr lang="en-US" dirty="0" smtClean="0"/>
              <a:t>/log/DXi/tsunami_trace.log</a:t>
            </a:r>
          </a:p>
          <a:p>
            <a:pPr lvl="1"/>
            <a:r>
              <a:rPr lang="en-US" dirty="0" smtClean="0"/>
              <a:t>/</a:t>
            </a:r>
            <a:r>
              <a:rPr lang="en-US" dirty="0" err="1" smtClean="0"/>
              <a:t>var</a:t>
            </a:r>
            <a:r>
              <a:rPr lang="en-US" dirty="0" smtClean="0"/>
              <a:t>/log/</a:t>
            </a:r>
            <a:r>
              <a:rPr lang="en-US" dirty="0" err="1" smtClean="0"/>
              <a:t>srvcLog.hist</a:t>
            </a:r>
            <a:endParaRPr lang="en-US" dirty="0" smtClean="0"/>
          </a:p>
          <a:p>
            <a:pPr lvl="1"/>
            <a:r>
              <a:rPr lang="en-US" dirty="0" smtClean="0"/>
              <a:t>/</a:t>
            </a:r>
            <a:r>
              <a:rPr lang="en-US" dirty="0" err="1" smtClean="0"/>
              <a:t>var</a:t>
            </a:r>
            <a:r>
              <a:rPr lang="en-US" dirty="0" smtClean="0"/>
              <a:t>/log/DXi/service.log</a:t>
            </a:r>
          </a:p>
          <a:p>
            <a:pPr lvl="1"/>
            <a:r>
              <a:rPr lang="en-US" dirty="0" smtClean="0">
                <a:solidFill>
                  <a:srgbClr val="FF0000"/>
                </a:solidFill>
              </a:rPr>
              <a:t>/</a:t>
            </a:r>
            <a:r>
              <a:rPr lang="en-US" dirty="0" err="1" smtClean="0">
                <a:solidFill>
                  <a:srgbClr val="FF0000"/>
                </a:solidFill>
              </a:rPr>
              <a:t>var</a:t>
            </a:r>
            <a:r>
              <a:rPr lang="en-US" dirty="0" smtClean="0">
                <a:solidFill>
                  <a:srgbClr val="FF0000"/>
                </a:solidFill>
              </a:rPr>
              <a:t>/log/messages</a:t>
            </a:r>
          </a:p>
          <a:p>
            <a:pPr lvl="1"/>
            <a:r>
              <a:rPr lang="en-US" dirty="0" smtClean="0"/>
              <a:t>/</a:t>
            </a:r>
            <a:r>
              <a:rPr lang="en-US" dirty="0" err="1" smtClean="0"/>
              <a:t>factory.config</a:t>
            </a:r>
            <a:endParaRPr lang="en-US" dirty="0" smtClean="0"/>
          </a:p>
          <a:p>
            <a:pPr lvl="1"/>
            <a:r>
              <a:rPr lang="en-US" dirty="0" smtClean="0"/>
              <a:t>/</a:t>
            </a:r>
            <a:r>
              <a:rPr lang="en-US" dirty="0" err="1" smtClean="0"/>
              <a:t>changes.diff</a:t>
            </a:r>
            <a:endParaRPr lang="en-US" dirty="0" smtClean="0"/>
          </a:p>
          <a:p>
            <a:pPr lvl="1"/>
            <a:endParaRPr lang="en-US" dirty="0" smtClean="0"/>
          </a:p>
          <a:p>
            <a:r>
              <a:rPr lang="en-US" dirty="0" smtClean="0"/>
              <a:t>Hardware logs:</a:t>
            </a:r>
          </a:p>
          <a:p>
            <a:pPr lvl="1"/>
            <a:r>
              <a:rPr lang="en-US" dirty="0" smtClean="0"/>
              <a:t>/opt/DXi/</a:t>
            </a:r>
            <a:r>
              <a:rPr lang="en-US" dirty="0" err="1" smtClean="0"/>
              <a:t>hwdetect</a:t>
            </a:r>
            <a:r>
              <a:rPr lang="en-US" dirty="0" smtClean="0"/>
              <a:t>/</a:t>
            </a:r>
            <a:r>
              <a:rPr lang="en-US" dirty="0" err="1" smtClean="0"/>
              <a:t>current.config</a:t>
            </a:r>
            <a:endParaRPr lang="en-US" dirty="0" smtClean="0"/>
          </a:p>
          <a:p>
            <a:pPr lvl="1"/>
            <a:r>
              <a:rPr lang="en-US" dirty="0" smtClean="0"/>
              <a:t>/opt/DXi/</a:t>
            </a:r>
            <a:r>
              <a:rPr lang="en-US" dirty="0" err="1" smtClean="0"/>
              <a:t>hwdetect</a:t>
            </a:r>
            <a:r>
              <a:rPr lang="en-US" dirty="0" smtClean="0"/>
              <a:t>/</a:t>
            </a:r>
            <a:r>
              <a:rPr lang="en-US" dirty="0" err="1" smtClean="0"/>
              <a:t>factory.config</a:t>
            </a:r>
            <a:endParaRPr lang="en-US" dirty="0" smtClean="0"/>
          </a:p>
          <a:p>
            <a:pPr lvl="1"/>
            <a:r>
              <a:rPr lang="en-US" dirty="0" smtClean="0"/>
              <a:t>/opt/</a:t>
            </a:r>
            <a:r>
              <a:rPr lang="en-US" dirty="0" err="1" smtClean="0"/>
              <a:t>Dxi</a:t>
            </a:r>
            <a:r>
              <a:rPr lang="en-US" dirty="0" smtClean="0"/>
              <a:t>/</a:t>
            </a:r>
            <a:r>
              <a:rPr lang="en-US" dirty="0" err="1" smtClean="0"/>
              <a:t>hwdetect</a:t>
            </a:r>
            <a:r>
              <a:rPr lang="en-US" dirty="0" smtClean="0"/>
              <a:t>/</a:t>
            </a:r>
            <a:r>
              <a:rPr lang="en-US" dirty="0" err="1" smtClean="0"/>
              <a:t>changes.diff</a:t>
            </a:r>
            <a:endParaRPr lang="en-US" dirty="0" smtClean="0"/>
          </a:p>
          <a:p>
            <a:pPr lvl="1"/>
            <a:endParaRPr lang="en-US" dirty="0" smtClean="0"/>
          </a:p>
          <a:p>
            <a:r>
              <a:rPr lang="en-US" dirty="0" smtClean="0"/>
              <a:t>Refer to training materials for log collection mechanisms</a:t>
            </a:r>
          </a:p>
          <a:p>
            <a:endParaRPr lang="en-US" dirty="0" smtClean="0"/>
          </a:p>
        </p:txBody>
      </p:sp>
      <p:sp>
        <p:nvSpPr>
          <p:cNvPr id="5" name="Slide Number Placeholder 4"/>
          <p:cNvSpPr>
            <a:spLocks noGrp="1"/>
          </p:cNvSpPr>
          <p:nvPr>
            <p:ph type="sldNum" sz="quarter" idx="11"/>
          </p:nvPr>
        </p:nvSpPr>
        <p:spPr/>
        <p:txBody>
          <a:bodyPr/>
          <a:lstStyle/>
          <a:p>
            <a:pPr>
              <a:defRPr/>
            </a:pPr>
            <a:fld id="{C950A03E-BFBD-4A05-AEAD-79A352B73757}" type="slidenum">
              <a:rPr lang="en-US" smtClean="0"/>
              <a:pPr>
                <a:defRPr/>
              </a:pPr>
              <a:t>52</a:t>
            </a:fld>
            <a:endParaRPr lang="en-US" sz="1200"/>
          </a:p>
        </p:txBody>
      </p:sp>
      <p:sp>
        <p:nvSpPr>
          <p:cNvPr id="6"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Menu Changes</a:t>
            </a:r>
            <a:endParaRPr lang="en-US" dirty="0"/>
          </a:p>
        </p:txBody>
      </p:sp>
      <p:sp>
        <p:nvSpPr>
          <p:cNvPr id="3" name="Content Placeholder 2"/>
          <p:cNvSpPr>
            <a:spLocks noGrp="1"/>
          </p:cNvSpPr>
          <p:nvPr>
            <p:ph idx="1"/>
          </p:nvPr>
        </p:nvSpPr>
        <p:spPr/>
        <p:txBody>
          <a:bodyPr/>
          <a:lstStyle/>
          <a:p>
            <a:r>
              <a:rPr lang="en-US" dirty="0" smtClean="0"/>
              <a:t>Service menu is not part of normal DXi V1000 configuration.</a:t>
            </a:r>
          </a:p>
          <a:p>
            <a:pPr lvl="1"/>
            <a:r>
              <a:rPr lang="en-US" dirty="0" smtClean="0"/>
              <a:t>No hardware to configure!</a:t>
            </a:r>
          </a:p>
          <a:p>
            <a:pPr lvl="1"/>
            <a:r>
              <a:rPr lang="en-US" dirty="0" smtClean="0"/>
              <a:t>DHCP networking eliminates static IP for eth0</a:t>
            </a:r>
          </a:p>
          <a:p>
            <a:pPr lvl="1"/>
            <a:r>
              <a:rPr lang="en-US" dirty="0" smtClean="0"/>
              <a:t>Not all cloud providers provide a console </a:t>
            </a:r>
          </a:p>
          <a:p>
            <a:pPr lvl="1"/>
            <a:r>
              <a:rPr lang="en-US" dirty="0" smtClean="0"/>
              <a:t>Still, it’s there in case of emergencies</a:t>
            </a:r>
          </a:p>
          <a:p>
            <a:pPr>
              <a:buNone/>
            </a:pPr>
            <a:endParaRPr lang="en-US" dirty="0" smtClean="0"/>
          </a:p>
          <a:p>
            <a:r>
              <a:rPr lang="en-US" dirty="0" smtClean="0"/>
              <a:t>Main GUI is primary configuration vehicle</a:t>
            </a:r>
          </a:p>
          <a:p>
            <a:pPr lvl="1"/>
            <a:r>
              <a:rPr lang="en-US" dirty="0" smtClean="0"/>
              <a:t>Used to convert from DHCP to static IP</a:t>
            </a:r>
            <a:endParaRPr lang="en-US" dirty="0"/>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53</a:t>
            </a:fld>
            <a:endParaRPr lang="en-US" sz="1200"/>
          </a:p>
        </p:txBody>
      </p:sp>
      <p:sp>
        <p:nvSpPr>
          <p:cNvPr id="6"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solidFill>
                  <a:srgbClr val="FFFFFF"/>
                </a:solidFill>
              </a:rPr>
              <a:t>© 2012 Quantum Corporation. Company Confidential. Forward-looking information is based upon multiple assumptions and uncertainties, does not necessarily represent the company’s outlook and is for planning purposes only.</a:t>
            </a:r>
          </a:p>
        </p:txBody>
      </p:sp>
    </p:spTree>
    <p:extLst>
      <p:ext uri="{BB962C8B-B14F-4D97-AF65-F5344CB8AC3E}">
        <p14:creationId xmlns="" xmlns:p14="http://schemas.microsoft.com/office/powerpoint/2010/main" val="26018946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smtClean="0"/>
              <a:t>Additional Resources</a:t>
            </a:r>
          </a:p>
        </p:txBody>
      </p:sp>
      <p:sp>
        <p:nvSpPr>
          <p:cNvPr id="58371" name="Content Placeholder 2"/>
          <p:cNvSpPr>
            <a:spLocks noGrp="1"/>
          </p:cNvSpPr>
          <p:nvPr>
            <p:ph idx="1"/>
          </p:nvPr>
        </p:nvSpPr>
        <p:spPr/>
        <p:txBody>
          <a:bodyPr/>
          <a:lstStyle/>
          <a:p>
            <a:r>
              <a:rPr lang="en-US" dirty="0" smtClean="0">
                <a:solidFill>
                  <a:schemeClr val="tx1"/>
                </a:solidFill>
              </a:rPr>
              <a:t>See additional self-paced online training in the “Training Strategy” section of this TOI.</a:t>
            </a:r>
          </a:p>
          <a:p>
            <a:r>
              <a:rPr lang="en-US" dirty="0" smtClean="0"/>
              <a:t>Quick Start Guide</a:t>
            </a:r>
          </a:p>
          <a:p>
            <a:r>
              <a:rPr lang="en-US" dirty="0" smtClean="0"/>
              <a:t>User Guides</a:t>
            </a:r>
          </a:p>
          <a:p>
            <a:r>
              <a:rPr lang="en-US" dirty="0" smtClean="0"/>
              <a:t>Release Notes</a:t>
            </a:r>
          </a:p>
          <a:p>
            <a:r>
              <a:rPr lang="en-US" dirty="0" smtClean="0"/>
              <a:t>Service Plan</a:t>
            </a:r>
          </a:p>
          <a:p>
            <a:endParaRPr lang="en-US" dirty="0" smtClean="0"/>
          </a:p>
          <a:p>
            <a:pPr>
              <a:buNone/>
            </a:pPr>
            <a:r>
              <a:rPr lang="en-US" dirty="0" smtClean="0"/>
              <a:t>Note: All postings on </a:t>
            </a:r>
            <a:r>
              <a:rPr lang="en-US" dirty="0" err="1" smtClean="0"/>
              <a:t>CSWeb</a:t>
            </a:r>
            <a:endParaRPr lang="en-US" dirty="0" smtClean="0"/>
          </a:p>
        </p:txBody>
      </p:sp>
      <p:sp>
        <p:nvSpPr>
          <p:cNvPr id="5" name="Slide Number Placeholder 4"/>
          <p:cNvSpPr>
            <a:spLocks noGrp="1"/>
          </p:cNvSpPr>
          <p:nvPr>
            <p:ph type="sldNum" sz="quarter" idx="11"/>
          </p:nvPr>
        </p:nvSpPr>
        <p:spPr/>
        <p:txBody>
          <a:bodyPr/>
          <a:lstStyle/>
          <a:p>
            <a:pPr>
              <a:defRPr/>
            </a:pPr>
            <a:fld id="{07C5E55C-5692-4608-88C9-B4C073F317D2}" type="slidenum">
              <a:rPr lang="en-US" smtClean="0"/>
              <a:pPr>
                <a:defRPr/>
              </a:pPr>
              <a:t>54</a:t>
            </a:fld>
            <a:endParaRPr lang="en-US" sz="1200"/>
          </a:p>
        </p:txBody>
      </p:sp>
      <p:sp>
        <p:nvSpPr>
          <p:cNvPr id="6"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solidFill>
                  <a:srgbClr val="FFFFFF"/>
                </a:solidFill>
              </a:rPr>
              <a:t>© 2012 Quantum Corporation. Company Confidential. Forward-looking information is based upon multiple assumptions and uncertainties, does not necessarily represent the company’s outlook and is for planning purposes only.</a:t>
            </a:r>
          </a:p>
        </p:txBody>
      </p:sp>
    </p:spTree>
    <p:extLst>
      <p:ext uri="{BB962C8B-B14F-4D97-AF65-F5344CB8AC3E}">
        <p14:creationId xmlns="" xmlns:p14="http://schemas.microsoft.com/office/powerpoint/2010/main" val="29289367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Failure Isolation</a:t>
            </a:r>
            <a:endParaRPr lang="en-US" dirty="0"/>
          </a:p>
        </p:txBody>
      </p:sp>
      <p:sp>
        <p:nvSpPr>
          <p:cNvPr id="7" name="Subtitle 6"/>
          <p:cNvSpPr>
            <a:spLocks noGrp="1"/>
          </p:cNvSpPr>
          <p:nvPr>
            <p:ph type="subTitle" idx="1"/>
          </p:nvPr>
        </p:nvSpPr>
        <p:spPr/>
        <p:txBody>
          <a:bodyPr/>
          <a:lstStyle/>
          <a:p>
            <a:pPr algn="r"/>
            <a:r>
              <a:rPr lang="en-US" dirty="0" smtClean="0"/>
              <a:t>Jim Kahn</a:t>
            </a:r>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55</a:t>
            </a:fld>
            <a:endParaRPr lang="en-US" sz="1200"/>
          </a:p>
        </p:txBody>
      </p:sp>
      <p:sp>
        <p:nvSpPr>
          <p:cNvPr id="8"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Isolation</a:t>
            </a:r>
            <a:endParaRPr lang="en-US" dirty="0"/>
          </a:p>
        </p:txBody>
      </p:sp>
      <p:sp>
        <p:nvSpPr>
          <p:cNvPr id="3" name="Content Placeholder 2"/>
          <p:cNvSpPr>
            <a:spLocks noGrp="1"/>
          </p:cNvSpPr>
          <p:nvPr>
            <p:ph idx="1"/>
          </p:nvPr>
        </p:nvSpPr>
        <p:spPr/>
        <p:txBody>
          <a:bodyPr/>
          <a:lstStyle/>
          <a:p>
            <a:pPr lvl="0"/>
            <a:r>
              <a:rPr lang="en-US" dirty="0" smtClean="0"/>
              <a:t>SNFS socket connection failure</a:t>
            </a:r>
          </a:p>
          <a:p>
            <a:pPr lvl="1"/>
            <a:r>
              <a:rPr lang="en-US" dirty="0" smtClean="0">
                <a:solidFill>
                  <a:srgbClr val="FF0000"/>
                </a:solidFill>
              </a:rPr>
              <a:t>Failed to create SNFS correctly, aborting </a:t>
            </a:r>
            <a:r>
              <a:rPr lang="en-US" dirty="0" err="1" smtClean="0">
                <a:solidFill>
                  <a:srgbClr val="FF0000"/>
                </a:solidFill>
              </a:rPr>
              <a:t>firstboot</a:t>
            </a:r>
            <a:r>
              <a:rPr lang="en-US" dirty="0" smtClean="0">
                <a:solidFill>
                  <a:srgbClr val="FF0000"/>
                </a:solidFill>
              </a:rPr>
              <a:t>!</a:t>
            </a:r>
          </a:p>
          <a:p>
            <a:pPr lvl="1"/>
            <a:r>
              <a:rPr lang="en-US" dirty="0" smtClean="0"/>
              <a:t>Check network configuration</a:t>
            </a:r>
          </a:p>
          <a:p>
            <a:pPr lvl="1"/>
            <a:r>
              <a:rPr lang="en-US" dirty="0" smtClean="0"/>
              <a:t>Reinstall </a:t>
            </a:r>
            <a:r>
              <a:rPr lang="en-US" dirty="0" err="1" smtClean="0"/>
              <a:t>DXi</a:t>
            </a:r>
            <a:r>
              <a:rPr lang="en-US" dirty="0" smtClean="0"/>
              <a:t> V1000</a:t>
            </a:r>
          </a:p>
          <a:p>
            <a:pPr lvl="0"/>
            <a:r>
              <a:rPr lang="en-US" dirty="0" err="1" smtClean="0"/>
              <a:t>DXi</a:t>
            </a:r>
            <a:r>
              <a:rPr lang="en-US" dirty="0" smtClean="0"/>
              <a:t> V1000 daemon fails to start</a:t>
            </a:r>
            <a:endParaRPr lang="en-US" dirty="0"/>
          </a:p>
          <a:p>
            <a:pPr lvl="1"/>
            <a:r>
              <a:rPr lang="en-US" dirty="0">
                <a:solidFill>
                  <a:srgbClr val="FF0000"/>
                </a:solidFill>
              </a:rPr>
              <a:t>ERROR  - </a:t>
            </a:r>
            <a:r>
              <a:rPr lang="en-US" dirty="0" smtClean="0">
                <a:solidFill>
                  <a:srgbClr val="FF0000"/>
                </a:solidFill>
              </a:rPr>
              <a:t> </a:t>
            </a:r>
            <a:r>
              <a:rPr lang="en-US" dirty="0" err="1">
                <a:solidFill>
                  <a:srgbClr val="FF0000"/>
                </a:solidFill>
              </a:rPr>
              <a:t>procmon</a:t>
            </a:r>
            <a:r>
              <a:rPr lang="en-US" dirty="0">
                <a:solidFill>
                  <a:srgbClr val="FF0000"/>
                </a:solidFill>
              </a:rPr>
              <a:t> ProcMonMain.cpp(341) [</a:t>
            </a:r>
            <a:r>
              <a:rPr lang="en-US" dirty="0" err="1">
                <a:solidFill>
                  <a:srgbClr val="FF0000"/>
                </a:solidFill>
              </a:rPr>
              <a:t>procmon</a:t>
            </a:r>
            <a:r>
              <a:rPr lang="en-US" dirty="0">
                <a:solidFill>
                  <a:srgbClr val="FF0000"/>
                </a:solidFill>
              </a:rPr>
              <a:t>] </a:t>
            </a:r>
            <a:r>
              <a:rPr lang="en-US" dirty="0" err="1">
                <a:solidFill>
                  <a:srgbClr val="FF0000"/>
                </a:solidFill>
              </a:rPr>
              <a:t>MonitorProcesses</a:t>
            </a:r>
            <a:r>
              <a:rPr lang="en-US" dirty="0">
                <a:solidFill>
                  <a:srgbClr val="FF0000"/>
                </a:solidFill>
              </a:rPr>
              <a:t>() - Getting status for service '</a:t>
            </a:r>
            <a:r>
              <a:rPr lang="en-US" dirty="0" err="1">
                <a:solidFill>
                  <a:srgbClr val="FF0000"/>
                </a:solidFill>
              </a:rPr>
              <a:t>httpd</a:t>
            </a:r>
            <a:r>
              <a:rPr lang="en-US" dirty="0">
                <a:solidFill>
                  <a:srgbClr val="FF0000"/>
                </a:solidFill>
              </a:rPr>
              <a:t>' failed with status 3</a:t>
            </a:r>
          </a:p>
          <a:p>
            <a:pPr lvl="1"/>
            <a:r>
              <a:rPr lang="en-US" dirty="0" smtClean="0"/>
              <a:t>Check CPU/RAM reserved resources; may need more resources</a:t>
            </a:r>
          </a:p>
          <a:p>
            <a:pPr lvl="1"/>
            <a:r>
              <a:rPr lang="en-US" dirty="0" smtClean="0"/>
              <a:t>Check </a:t>
            </a:r>
            <a:r>
              <a:rPr lang="en-US" dirty="0" err="1" smtClean="0"/>
              <a:t>vSphere</a:t>
            </a:r>
            <a:r>
              <a:rPr lang="en-US" dirty="0" smtClean="0"/>
              <a:t> server VM workload</a:t>
            </a:r>
          </a:p>
          <a:p>
            <a:pPr marL="0" lvl="0" indent="0">
              <a:buNone/>
            </a:pPr>
            <a:endParaRPr lang="en-US" dirty="0" smtClean="0"/>
          </a:p>
          <a:p>
            <a:pPr lvl="1">
              <a:buNone/>
            </a:pPr>
            <a:endParaRPr lang="en-US" dirty="0" smtClean="0"/>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56</a:t>
            </a:fld>
            <a:endParaRPr lang="en-US" sz="1200"/>
          </a:p>
        </p:txBody>
      </p:sp>
      <p:sp>
        <p:nvSpPr>
          <p:cNvPr id="6"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Isolation (cont.)</a:t>
            </a:r>
            <a:endParaRPr lang="en-US" dirty="0"/>
          </a:p>
        </p:txBody>
      </p:sp>
      <p:sp>
        <p:nvSpPr>
          <p:cNvPr id="3" name="Content Placeholder 2"/>
          <p:cNvSpPr>
            <a:spLocks noGrp="1"/>
          </p:cNvSpPr>
          <p:nvPr>
            <p:ph idx="1"/>
          </p:nvPr>
        </p:nvSpPr>
        <p:spPr/>
        <p:txBody>
          <a:bodyPr/>
          <a:lstStyle/>
          <a:p>
            <a:r>
              <a:rPr lang="en-US" dirty="0" err="1" smtClean="0"/>
              <a:t>vSphere</a:t>
            </a:r>
            <a:r>
              <a:rPr lang="en-US" dirty="0" smtClean="0"/>
              <a:t> server </a:t>
            </a:r>
            <a:r>
              <a:rPr lang="en-US" dirty="0" err="1"/>
              <a:t>datastore</a:t>
            </a:r>
            <a:r>
              <a:rPr lang="en-US" dirty="0"/>
              <a:t> </a:t>
            </a:r>
            <a:r>
              <a:rPr lang="en-US" dirty="0" smtClean="0"/>
              <a:t>exhaustion</a:t>
            </a:r>
          </a:p>
          <a:p>
            <a:pPr lvl="1"/>
            <a:r>
              <a:rPr lang="en-US" dirty="0" smtClean="0">
                <a:solidFill>
                  <a:srgbClr val="FF0000"/>
                </a:solidFill>
              </a:rPr>
              <a:t>Low-space alarm in </a:t>
            </a:r>
            <a:r>
              <a:rPr lang="en-US" dirty="0" err="1" smtClean="0">
                <a:solidFill>
                  <a:srgbClr val="FF0000"/>
                </a:solidFill>
              </a:rPr>
              <a:t>vCenter</a:t>
            </a:r>
            <a:r>
              <a:rPr lang="en-US" dirty="0" smtClean="0">
                <a:solidFill>
                  <a:srgbClr val="FF0000"/>
                </a:solidFill>
              </a:rPr>
              <a:t> Console</a:t>
            </a:r>
          </a:p>
          <a:p>
            <a:pPr lvl="1"/>
            <a:r>
              <a:rPr lang="en-US" dirty="0" err="1" smtClean="0"/>
              <a:t>DXi</a:t>
            </a:r>
            <a:r>
              <a:rPr lang="en-US" dirty="0" smtClean="0"/>
              <a:t> V1000 suspended (ESX4/ESXi4.1)</a:t>
            </a:r>
          </a:p>
          <a:p>
            <a:pPr lvl="1"/>
            <a:r>
              <a:rPr lang="en-US" dirty="0" err="1" smtClean="0"/>
              <a:t>DXi</a:t>
            </a:r>
            <a:r>
              <a:rPr lang="en-US" dirty="0" smtClean="0"/>
              <a:t> V1000 ENOSPC error (ESXi5 option)</a:t>
            </a:r>
          </a:p>
          <a:p>
            <a:pPr lvl="1"/>
            <a:r>
              <a:rPr lang="en-US" dirty="0" smtClean="0"/>
              <a:t>Check </a:t>
            </a:r>
            <a:r>
              <a:rPr lang="en-US" dirty="0" err="1" smtClean="0"/>
              <a:t>vCenter</a:t>
            </a:r>
            <a:r>
              <a:rPr lang="en-US" dirty="0" smtClean="0"/>
              <a:t> Configuration-&gt;Storage panel free disk space</a:t>
            </a:r>
            <a:endParaRPr lang="en-US" dirty="0"/>
          </a:p>
          <a:p>
            <a:pPr lvl="0"/>
            <a:r>
              <a:rPr lang="en-US" dirty="0" smtClean="0"/>
              <a:t>Unnamed </a:t>
            </a:r>
            <a:r>
              <a:rPr lang="en-US" dirty="0" err="1" smtClean="0"/>
              <a:t>DXi</a:t>
            </a:r>
            <a:r>
              <a:rPr lang="en-US" dirty="0" smtClean="0"/>
              <a:t> V1000 snapshots</a:t>
            </a:r>
          </a:p>
          <a:p>
            <a:pPr lvl="1"/>
            <a:r>
              <a:rPr lang="en-US" dirty="0" smtClean="0">
                <a:solidFill>
                  <a:srgbClr val="FF0000"/>
                </a:solidFill>
              </a:rPr>
              <a:t>Low-space alarm in </a:t>
            </a:r>
            <a:r>
              <a:rPr lang="en-US" dirty="0" err="1" smtClean="0">
                <a:solidFill>
                  <a:srgbClr val="FF0000"/>
                </a:solidFill>
              </a:rPr>
              <a:t>vCenter</a:t>
            </a:r>
            <a:r>
              <a:rPr lang="en-US" dirty="0" smtClean="0">
                <a:solidFill>
                  <a:srgbClr val="FF0000"/>
                </a:solidFill>
              </a:rPr>
              <a:t> Console</a:t>
            </a:r>
            <a:endParaRPr lang="en-US" dirty="0">
              <a:solidFill>
                <a:srgbClr val="FF0000"/>
              </a:solidFill>
            </a:endParaRPr>
          </a:p>
          <a:p>
            <a:pPr lvl="1"/>
            <a:r>
              <a:rPr lang="en-US" dirty="0" smtClean="0"/>
              <a:t>Unnamed snapshots cannot be deleted!</a:t>
            </a:r>
          </a:p>
          <a:p>
            <a:pPr lvl="1"/>
            <a:r>
              <a:rPr lang="en-US" dirty="0" smtClean="0"/>
              <a:t>Check </a:t>
            </a:r>
            <a:r>
              <a:rPr lang="en-US" dirty="0" err="1" smtClean="0"/>
              <a:t>vCenter</a:t>
            </a:r>
            <a:r>
              <a:rPr lang="en-US" dirty="0" smtClean="0"/>
              <a:t> Configuration-&gt;Storage panel free disk space</a:t>
            </a:r>
          </a:p>
          <a:p>
            <a:pPr lvl="0"/>
            <a:r>
              <a:rPr lang="en-US" dirty="0" smtClean="0"/>
              <a:t>RAM exhaustion</a:t>
            </a:r>
          </a:p>
          <a:p>
            <a:pPr lvl="1"/>
            <a:r>
              <a:rPr lang="en-US" dirty="0" smtClean="0"/>
              <a:t>Normal condition when full storage capacity reached</a:t>
            </a:r>
          </a:p>
          <a:p>
            <a:pPr lvl="1"/>
            <a:r>
              <a:rPr lang="en-US" dirty="0" smtClean="0"/>
              <a:t>200 </a:t>
            </a:r>
            <a:r>
              <a:rPr lang="en-US" dirty="0" err="1" smtClean="0"/>
              <a:t>MiB</a:t>
            </a:r>
            <a:r>
              <a:rPr lang="en-US" dirty="0" smtClean="0"/>
              <a:t> of swap space can be consumed</a:t>
            </a:r>
          </a:p>
          <a:p>
            <a:pPr lvl="1">
              <a:buNone/>
            </a:pPr>
            <a:endParaRPr lang="en-US" dirty="0" smtClean="0"/>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57</a:t>
            </a:fld>
            <a:endParaRPr lang="en-US" sz="1200"/>
          </a:p>
        </p:txBody>
      </p:sp>
      <p:sp>
        <p:nvSpPr>
          <p:cNvPr id="6"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Isolation</a:t>
            </a:r>
            <a:endParaRPr lang="en-US" dirty="0"/>
          </a:p>
        </p:txBody>
      </p:sp>
      <p:sp>
        <p:nvSpPr>
          <p:cNvPr id="3" name="Content Placeholder 2"/>
          <p:cNvSpPr>
            <a:spLocks noGrp="1"/>
          </p:cNvSpPr>
          <p:nvPr>
            <p:ph idx="1"/>
          </p:nvPr>
        </p:nvSpPr>
        <p:spPr/>
        <p:txBody>
          <a:bodyPr/>
          <a:lstStyle/>
          <a:p>
            <a:pPr lvl="0"/>
            <a:r>
              <a:rPr lang="en-US" dirty="0"/>
              <a:t>License bundle fails to </a:t>
            </a:r>
            <a:r>
              <a:rPr lang="en-US" dirty="0" smtClean="0"/>
              <a:t>install</a:t>
            </a:r>
            <a:endParaRPr lang="en-US" dirty="0">
              <a:solidFill>
                <a:srgbClr val="FF0000"/>
              </a:solidFill>
            </a:endParaRPr>
          </a:p>
          <a:p>
            <a:pPr lvl="1"/>
            <a:r>
              <a:rPr lang="en-US" dirty="0" smtClean="0"/>
              <a:t>Check that </a:t>
            </a:r>
            <a:r>
              <a:rPr lang="en-US" dirty="0" err="1" smtClean="0"/>
              <a:t>DXi</a:t>
            </a:r>
            <a:r>
              <a:rPr lang="en-US" dirty="0" smtClean="0"/>
              <a:t> V1000 serial number matches </a:t>
            </a:r>
            <a:r>
              <a:rPr lang="en-US" dirty="0" err="1" smtClean="0"/>
              <a:t>licensebundle</a:t>
            </a:r>
            <a:r>
              <a:rPr lang="en-US" dirty="0" smtClean="0"/>
              <a:t> serial number.</a:t>
            </a:r>
          </a:p>
          <a:p>
            <a:pPr lvl="1"/>
            <a:r>
              <a:rPr lang="en-US" dirty="0" smtClean="0"/>
              <a:t>Check for corrupt </a:t>
            </a:r>
            <a:r>
              <a:rPr lang="en-US" dirty="0" err="1" smtClean="0"/>
              <a:t>licensebundle.conf</a:t>
            </a:r>
            <a:r>
              <a:rPr lang="en-US" dirty="0" smtClean="0"/>
              <a:t> xml file</a:t>
            </a:r>
          </a:p>
          <a:p>
            <a:pPr lvl="1">
              <a:buNone/>
            </a:pPr>
            <a:endParaRPr lang="en-US" dirty="0" smtClean="0"/>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58</a:t>
            </a:fld>
            <a:endParaRPr lang="en-US" sz="1200"/>
          </a:p>
        </p:txBody>
      </p:sp>
      <p:sp>
        <p:nvSpPr>
          <p:cNvPr id="6"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extLst>
      <p:ext uri="{BB962C8B-B14F-4D97-AF65-F5344CB8AC3E}">
        <p14:creationId xmlns="" xmlns:p14="http://schemas.microsoft.com/office/powerpoint/2010/main" val="1319110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Known Issues</a:t>
            </a:r>
            <a:endParaRPr lang="en-US" dirty="0"/>
          </a:p>
        </p:txBody>
      </p:sp>
      <p:sp>
        <p:nvSpPr>
          <p:cNvPr id="7" name="Subtitle 6"/>
          <p:cNvSpPr>
            <a:spLocks noGrp="1"/>
          </p:cNvSpPr>
          <p:nvPr>
            <p:ph type="subTitle" idx="1"/>
          </p:nvPr>
        </p:nvSpPr>
        <p:spPr/>
        <p:txBody>
          <a:bodyPr/>
          <a:lstStyle/>
          <a:p>
            <a:r>
              <a:rPr lang="en-US" dirty="0" smtClean="0"/>
              <a:t>Jim Kahn</a:t>
            </a:r>
            <a:endParaRPr lang="en-US" dirty="0"/>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59</a:t>
            </a:fld>
            <a:endParaRPr lang="en-US" sz="1200"/>
          </a:p>
        </p:txBody>
      </p:sp>
      <p:sp>
        <p:nvSpPr>
          <p:cNvPr id="8"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ISV Compatibility</a:t>
            </a:r>
            <a:endParaRPr lang="en-US" dirty="0"/>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6</a:t>
            </a:fld>
            <a:endParaRPr lang="en-US" sz="1200"/>
          </a:p>
        </p:txBody>
      </p:sp>
      <p:graphicFrame>
        <p:nvGraphicFramePr>
          <p:cNvPr id="7" name="Table 6"/>
          <p:cNvGraphicFramePr>
            <a:graphicFrameLocks noGrp="1"/>
          </p:cNvGraphicFramePr>
          <p:nvPr/>
        </p:nvGraphicFramePr>
        <p:xfrm>
          <a:off x="838200" y="1447798"/>
          <a:ext cx="7543800" cy="3886201"/>
        </p:xfrm>
        <a:graphic>
          <a:graphicData uri="http://schemas.openxmlformats.org/drawingml/2006/table">
            <a:tbl>
              <a:tblPr/>
              <a:tblGrid>
                <a:gridCol w="1885950"/>
                <a:gridCol w="1885950"/>
                <a:gridCol w="1885950"/>
                <a:gridCol w="1885950"/>
              </a:tblGrid>
              <a:tr h="706582">
                <a:tc>
                  <a:txBody>
                    <a:bodyPr/>
                    <a:lstStyle/>
                    <a:p>
                      <a:pPr marL="0" marR="0" algn="l">
                        <a:lnSpc>
                          <a:spcPct val="115000"/>
                        </a:lnSpc>
                        <a:spcBef>
                          <a:spcPts val="0"/>
                        </a:spcBef>
                        <a:spcAft>
                          <a:spcPts val="0"/>
                        </a:spcAft>
                      </a:pPr>
                      <a:r>
                        <a:rPr lang="en-US" sz="1800" b="1" dirty="0">
                          <a:latin typeface="Calibri"/>
                          <a:ea typeface="Times New Roman"/>
                          <a:cs typeface="Times New Roman"/>
                        </a:rPr>
                        <a:t>ISV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l">
                        <a:lnSpc>
                          <a:spcPct val="115000"/>
                        </a:lnSpc>
                        <a:spcBef>
                          <a:spcPts val="0"/>
                        </a:spcBef>
                        <a:spcAft>
                          <a:spcPts val="0"/>
                        </a:spcAft>
                      </a:pPr>
                      <a:r>
                        <a:rPr lang="en-US" sz="1800" b="1">
                          <a:latin typeface="Calibri"/>
                          <a:ea typeface="Times New Roman"/>
                          <a:cs typeface="Times New Roman"/>
                        </a:rPr>
                        <a:t>Paper Cert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l">
                        <a:lnSpc>
                          <a:spcPct val="115000"/>
                        </a:lnSpc>
                        <a:spcBef>
                          <a:spcPts val="0"/>
                        </a:spcBef>
                        <a:spcAft>
                          <a:spcPts val="0"/>
                        </a:spcAft>
                      </a:pPr>
                      <a:r>
                        <a:rPr lang="en-US" sz="1800" b="1" dirty="0">
                          <a:latin typeface="Calibri"/>
                          <a:ea typeface="Times New Roman"/>
                          <a:cs typeface="Times New Roman"/>
                        </a:rPr>
                        <a:t>Touch tests with the GA candidate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l">
                        <a:lnSpc>
                          <a:spcPct val="115000"/>
                        </a:lnSpc>
                        <a:spcBef>
                          <a:spcPts val="0"/>
                        </a:spcBef>
                        <a:spcAft>
                          <a:spcPts val="0"/>
                        </a:spcAft>
                      </a:pPr>
                      <a:r>
                        <a:rPr lang="en-US" sz="1800" b="1" dirty="0">
                          <a:latin typeface="Calibri"/>
                          <a:ea typeface="Times New Roman"/>
                          <a:cs typeface="Times New Roman"/>
                        </a:rPr>
                        <a:t>Support by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53291">
                <a:tc>
                  <a:txBody>
                    <a:bodyPr/>
                    <a:lstStyle/>
                    <a:p>
                      <a:pPr marL="0" marR="0" algn="l">
                        <a:lnSpc>
                          <a:spcPct val="115000"/>
                        </a:lnSpc>
                        <a:spcBef>
                          <a:spcPts val="0"/>
                        </a:spcBef>
                        <a:spcAft>
                          <a:spcPts val="0"/>
                        </a:spcAft>
                      </a:pPr>
                      <a:r>
                        <a:rPr lang="en-US" sz="1800" b="1">
                          <a:latin typeface="Calibri"/>
                          <a:ea typeface="Times New Roman"/>
                          <a:cs typeface="Times New Roman"/>
                        </a:rPr>
                        <a:t>Quest NetVault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Calibri"/>
                          <a:ea typeface="Times New Roman"/>
                          <a:cs typeface="Times New Roman"/>
                        </a:rPr>
                        <a:t>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91">
                <a:tc>
                  <a:txBody>
                    <a:bodyPr/>
                    <a:lstStyle/>
                    <a:p>
                      <a:pPr marL="0" marR="0" algn="l">
                        <a:lnSpc>
                          <a:spcPct val="115000"/>
                        </a:lnSpc>
                        <a:spcBef>
                          <a:spcPts val="0"/>
                        </a:spcBef>
                        <a:spcAft>
                          <a:spcPts val="0"/>
                        </a:spcAft>
                      </a:pPr>
                      <a:r>
                        <a:rPr lang="en-US" sz="1800" b="1">
                          <a:latin typeface="Calibri"/>
                          <a:ea typeface="Times New Roman"/>
                          <a:cs typeface="Times New Roman"/>
                        </a:rPr>
                        <a:t>EMC Networker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Calibri"/>
                          <a:ea typeface="Times New Roman"/>
                          <a:cs typeface="Times New Roman"/>
                        </a:rPr>
                        <a:t>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91">
                <a:tc>
                  <a:txBody>
                    <a:bodyPr/>
                    <a:lstStyle/>
                    <a:p>
                      <a:pPr marL="0" marR="0" algn="l">
                        <a:lnSpc>
                          <a:spcPct val="115000"/>
                        </a:lnSpc>
                        <a:spcBef>
                          <a:spcPts val="0"/>
                        </a:spcBef>
                        <a:spcAft>
                          <a:spcPts val="0"/>
                        </a:spcAft>
                      </a:pPr>
                      <a:r>
                        <a:rPr lang="en-US" sz="1800" b="1">
                          <a:latin typeface="Calibri"/>
                          <a:ea typeface="Times New Roman"/>
                          <a:cs typeface="Times New Roman"/>
                        </a:rPr>
                        <a:t>NetBackup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April 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91">
                <a:tc>
                  <a:txBody>
                    <a:bodyPr/>
                    <a:lstStyle/>
                    <a:p>
                      <a:pPr marL="0" marR="0" algn="l">
                        <a:lnSpc>
                          <a:spcPct val="115000"/>
                        </a:lnSpc>
                        <a:spcBef>
                          <a:spcPts val="0"/>
                        </a:spcBef>
                        <a:spcAft>
                          <a:spcPts val="0"/>
                        </a:spcAft>
                      </a:pPr>
                      <a:r>
                        <a:rPr lang="en-US" sz="1800" b="1">
                          <a:latin typeface="Calibri"/>
                          <a:ea typeface="Times New Roman"/>
                          <a:cs typeface="Times New Roman"/>
                        </a:rPr>
                        <a:t>Backup Exec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91">
                <a:tc>
                  <a:txBody>
                    <a:bodyPr/>
                    <a:lstStyle/>
                    <a:p>
                      <a:pPr marL="0" marR="0" algn="l">
                        <a:lnSpc>
                          <a:spcPct val="115000"/>
                        </a:lnSpc>
                        <a:spcBef>
                          <a:spcPts val="0"/>
                        </a:spcBef>
                        <a:spcAft>
                          <a:spcPts val="0"/>
                        </a:spcAft>
                      </a:pPr>
                      <a:r>
                        <a:rPr lang="en-US" sz="1800" b="1">
                          <a:latin typeface="Calibri"/>
                          <a:ea typeface="Times New Roman"/>
                          <a:cs typeface="Times New Roman"/>
                        </a:rPr>
                        <a:t>Tivoli (RTF)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baseline="0" dirty="0">
                          <a:solidFill>
                            <a:schemeClr val="tx1"/>
                          </a:solidFill>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Calibri"/>
                          <a:ea typeface="Times New Roman"/>
                          <a:cs typeface="Times New Roman"/>
                        </a:rPr>
                        <a:t>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91">
                <a:tc>
                  <a:txBody>
                    <a:bodyPr/>
                    <a:lstStyle/>
                    <a:p>
                      <a:pPr marL="0" marR="0" algn="l">
                        <a:lnSpc>
                          <a:spcPct val="115000"/>
                        </a:lnSpc>
                        <a:spcBef>
                          <a:spcPts val="0"/>
                        </a:spcBef>
                        <a:spcAft>
                          <a:spcPts val="0"/>
                        </a:spcAft>
                      </a:pPr>
                      <a:r>
                        <a:rPr lang="en-US" sz="1800" b="1">
                          <a:latin typeface="Calibri"/>
                          <a:ea typeface="Times New Roman"/>
                          <a:cs typeface="Times New Roman"/>
                        </a:rPr>
                        <a:t>HP-DP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baseline="0" dirty="0">
                          <a:solidFill>
                            <a:schemeClr val="tx1"/>
                          </a:solidFill>
                          <a:latin typeface="Calibri"/>
                          <a:ea typeface="Times New Roman"/>
                          <a:cs typeface="Times New Roman"/>
                        </a:rPr>
                        <a:t>Post </a:t>
                      </a:r>
                      <a:r>
                        <a:rPr lang="en-US" sz="1800" b="1" baseline="0" dirty="0" smtClean="0">
                          <a:solidFill>
                            <a:schemeClr val="tx1"/>
                          </a:solidFill>
                          <a:latin typeface="Calibri"/>
                          <a:ea typeface="Times New Roman"/>
                          <a:cs typeface="Times New Roman"/>
                        </a:rPr>
                        <a:t>GA</a:t>
                      </a:r>
                      <a:endParaRPr lang="en-US" sz="1800" b="1" baseline="0" dirty="0">
                        <a:solidFill>
                          <a:schemeClr val="tx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91">
                <a:tc>
                  <a:txBody>
                    <a:bodyPr/>
                    <a:lstStyle/>
                    <a:p>
                      <a:pPr marL="0" marR="0" algn="l">
                        <a:lnSpc>
                          <a:spcPct val="115000"/>
                        </a:lnSpc>
                        <a:spcBef>
                          <a:spcPts val="0"/>
                        </a:spcBef>
                        <a:spcAft>
                          <a:spcPts val="0"/>
                        </a:spcAft>
                      </a:pPr>
                      <a:r>
                        <a:rPr lang="en-US" sz="1800" b="1">
                          <a:latin typeface="Calibri"/>
                          <a:ea typeface="Times New Roman"/>
                          <a:cs typeface="Times New Roman"/>
                        </a:rPr>
                        <a:t>Commvault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91">
                <a:tc>
                  <a:txBody>
                    <a:bodyPr/>
                    <a:lstStyle/>
                    <a:p>
                      <a:pPr marL="0" marR="0" algn="l">
                        <a:lnSpc>
                          <a:spcPct val="115000"/>
                        </a:lnSpc>
                        <a:spcBef>
                          <a:spcPts val="0"/>
                        </a:spcBef>
                        <a:spcAft>
                          <a:spcPts val="0"/>
                        </a:spcAft>
                      </a:pPr>
                      <a:r>
                        <a:rPr lang="en-US" sz="1800" b="1">
                          <a:latin typeface="Calibri"/>
                          <a:ea typeface="Times New Roman"/>
                          <a:cs typeface="Times New Roman"/>
                        </a:rPr>
                        <a:t>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91">
                <a:tc>
                  <a:txBody>
                    <a:bodyPr/>
                    <a:lstStyle/>
                    <a:p>
                      <a:pPr marL="0" marR="0" algn="l">
                        <a:lnSpc>
                          <a:spcPct val="115000"/>
                        </a:lnSpc>
                        <a:spcBef>
                          <a:spcPts val="0"/>
                        </a:spcBef>
                        <a:spcAft>
                          <a:spcPts val="0"/>
                        </a:spcAft>
                      </a:pPr>
                      <a:r>
                        <a:rPr lang="en-US" sz="1800" b="1" dirty="0" err="1">
                          <a:latin typeface="Calibri"/>
                          <a:ea typeface="Times New Roman"/>
                          <a:cs typeface="Times New Roman"/>
                        </a:rPr>
                        <a:t>Atempo</a:t>
                      </a:r>
                      <a:endParaRPr lang="en-US" sz="18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Calibri"/>
                          <a:ea typeface="Times New Roman"/>
                          <a:cs typeface="Times New Roman"/>
                        </a:rPr>
                        <a:t> 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762000" y="5525869"/>
            <a:ext cx="7162800" cy="369332"/>
          </a:xfrm>
          <a:prstGeom prst="rect">
            <a:avLst/>
          </a:prstGeom>
        </p:spPr>
        <p:txBody>
          <a:bodyPr wrap="square">
            <a:spAutoFit/>
          </a:bodyPr>
          <a:lstStyle/>
          <a:p>
            <a:r>
              <a:rPr lang="en-US" dirty="0" smtClean="0"/>
              <a:t>Note: ** SVT runs ISV touch test and submit results</a:t>
            </a:r>
            <a:endParaRPr lang="en-US" dirty="0"/>
          </a:p>
        </p:txBody>
      </p:sp>
      <p:sp>
        <p:nvSpPr>
          <p:cNvPr id="9"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extLst>
      <p:ext uri="{BB962C8B-B14F-4D97-AF65-F5344CB8AC3E}">
        <p14:creationId xmlns="" xmlns:p14="http://schemas.microsoft.com/office/powerpoint/2010/main" val="1319110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Issues</a:t>
            </a:r>
            <a:endParaRPr lang="en-US" dirty="0"/>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60</a:t>
            </a:fld>
            <a:endParaRPr lang="en-US" sz="1200"/>
          </a:p>
        </p:txBody>
      </p:sp>
      <p:graphicFrame>
        <p:nvGraphicFramePr>
          <p:cNvPr id="1027" name="Object 3"/>
          <p:cNvGraphicFramePr>
            <a:graphicFrameLocks noChangeAspect="1"/>
          </p:cNvGraphicFramePr>
          <p:nvPr/>
        </p:nvGraphicFramePr>
        <p:xfrm>
          <a:off x="304800" y="835025"/>
          <a:ext cx="8636000" cy="5403850"/>
        </p:xfrm>
        <a:graphic>
          <a:graphicData uri="http://schemas.openxmlformats.org/presentationml/2006/ole">
            <p:oleObj spid="_x0000_s86018" name="Worksheet" r:id="rId3" imgW="11277481" imgH="7058025" progId="Excel.Sheet.12">
              <p:embed/>
            </p:oleObj>
          </a:graphicData>
        </a:graphic>
      </p:graphicFrame>
      <p:sp>
        <p:nvSpPr>
          <p:cNvPr id="6"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Issues (cont.)</a:t>
            </a:r>
            <a:endParaRPr lang="en-US" dirty="0"/>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61</a:t>
            </a:fld>
            <a:endParaRPr lang="en-US" sz="1200"/>
          </a:p>
        </p:txBody>
      </p:sp>
      <p:graphicFrame>
        <p:nvGraphicFramePr>
          <p:cNvPr id="1027" name="Object 3"/>
          <p:cNvGraphicFramePr>
            <a:graphicFrameLocks noChangeAspect="1"/>
          </p:cNvGraphicFramePr>
          <p:nvPr/>
        </p:nvGraphicFramePr>
        <p:xfrm>
          <a:off x="304800" y="835025"/>
          <a:ext cx="8636000" cy="2003425"/>
        </p:xfrm>
        <a:graphic>
          <a:graphicData uri="http://schemas.openxmlformats.org/presentationml/2006/ole">
            <p:oleObj spid="_x0000_s87042" name="Worksheet" r:id="rId3" imgW="11277481" imgH="2781419" progId="Excel.Sheet.12">
              <p:embed/>
            </p:oleObj>
          </a:graphicData>
        </a:graphic>
      </p:graphicFrame>
      <p:sp>
        <p:nvSpPr>
          <p:cNvPr id="7"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Service Strategy</a:t>
            </a:r>
            <a:endParaRPr lang="en-US" dirty="0"/>
          </a:p>
        </p:txBody>
      </p:sp>
      <p:sp>
        <p:nvSpPr>
          <p:cNvPr id="7" name="Subtitle 6"/>
          <p:cNvSpPr>
            <a:spLocks noGrp="1"/>
          </p:cNvSpPr>
          <p:nvPr>
            <p:ph type="subTitle" idx="1"/>
          </p:nvPr>
        </p:nvSpPr>
        <p:spPr/>
        <p:txBody>
          <a:bodyPr/>
          <a:lstStyle/>
          <a:p>
            <a:pPr algn="r"/>
            <a:r>
              <a:rPr lang="en-US" dirty="0" smtClean="0"/>
              <a:t>Jim Hibbard</a:t>
            </a:r>
            <a:endParaRPr lang="en-US" dirty="0"/>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62</a:t>
            </a:fld>
            <a:endParaRPr lang="en-US" sz="1200"/>
          </a:p>
        </p:txBody>
      </p:sp>
      <p:sp>
        <p:nvSpPr>
          <p:cNvPr id="9"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Strategy</a:t>
            </a:r>
            <a:endParaRPr lang="en-US" dirty="0">
              <a:solidFill>
                <a:srgbClr val="FF0000"/>
              </a:solidFill>
            </a:endParaRPr>
          </a:p>
        </p:txBody>
      </p:sp>
      <p:sp>
        <p:nvSpPr>
          <p:cNvPr id="3" name="Content Placeholder 2"/>
          <p:cNvSpPr>
            <a:spLocks noGrp="1"/>
          </p:cNvSpPr>
          <p:nvPr>
            <p:ph idx="1"/>
          </p:nvPr>
        </p:nvSpPr>
        <p:spPr>
          <a:xfrm>
            <a:off x="228600" y="838200"/>
            <a:ext cx="8686800" cy="5257800"/>
          </a:xfrm>
        </p:spPr>
        <p:txBody>
          <a:bodyPr/>
          <a:lstStyle/>
          <a:p>
            <a:pPr marL="514350" indent="-457200" eaLnBrk="1" hangingPunct="1">
              <a:defRPr/>
            </a:pPr>
            <a:r>
              <a:rPr lang="en-US" sz="1800" dirty="0" smtClean="0">
                <a:solidFill>
                  <a:schemeClr val="tx1"/>
                </a:solidFill>
              </a:rPr>
              <a:t>Introduction to Quantum’s Service Organization</a:t>
            </a:r>
          </a:p>
          <a:p>
            <a:pPr marL="914400" lvl="1" indent="-457200" eaLnBrk="1" hangingPunct="1">
              <a:defRPr/>
            </a:pPr>
            <a:r>
              <a:rPr lang="en-US" sz="1200" dirty="0" smtClean="0">
                <a:solidFill>
                  <a:schemeClr val="tx1"/>
                </a:solidFill>
              </a:rPr>
              <a:t>Global Call Handling (GCH) – first level technical support team that takes end user calls, opens SR, and routes to appropriate support team.</a:t>
            </a:r>
          </a:p>
          <a:p>
            <a:pPr marL="914400" lvl="1" indent="-457200" eaLnBrk="1" hangingPunct="1">
              <a:defRPr/>
            </a:pPr>
            <a:r>
              <a:rPr lang="en-US" sz="1200" dirty="0" smtClean="0">
                <a:solidFill>
                  <a:schemeClr val="tx1"/>
                </a:solidFill>
              </a:rPr>
              <a:t>Advanced Solutions Product Support (ASPS) –  second level technical support team  focused on </a:t>
            </a:r>
            <a:r>
              <a:rPr lang="en-US" sz="1200" dirty="0" err="1" smtClean="0">
                <a:solidFill>
                  <a:schemeClr val="tx1"/>
                </a:solidFill>
              </a:rPr>
              <a:t>DXi</a:t>
            </a:r>
            <a:r>
              <a:rPr lang="en-US" sz="1200" dirty="0" smtClean="0">
                <a:solidFill>
                  <a:schemeClr val="tx1"/>
                </a:solidFill>
              </a:rPr>
              <a:t> support.  Does first level of triage for customer  reported issues.</a:t>
            </a:r>
          </a:p>
          <a:p>
            <a:pPr marL="914400" lvl="1" indent="-457200" eaLnBrk="1" hangingPunct="1">
              <a:defRPr/>
            </a:pPr>
            <a:r>
              <a:rPr lang="en-US" sz="1200" dirty="0" smtClean="0">
                <a:solidFill>
                  <a:schemeClr val="tx1"/>
                </a:solidFill>
              </a:rPr>
              <a:t>Service Engineering Specialists (SES) – escalation team for ASPS.</a:t>
            </a:r>
          </a:p>
          <a:p>
            <a:pPr marL="914400" lvl="1" indent="-457200" eaLnBrk="1" hangingPunct="1">
              <a:defRPr/>
            </a:pPr>
            <a:r>
              <a:rPr lang="en-US" sz="1200" dirty="0" err="1" smtClean="0">
                <a:solidFill>
                  <a:schemeClr val="tx1"/>
                </a:solidFill>
              </a:rPr>
              <a:t>DXi</a:t>
            </a:r>
            <a:r>
              <a:rPr lang="en-US" sz="1200" dirty="0" smtClean="0">
                <a:solidFill>
                  <a:schemeClr val="tx1"/>
                </a:solidFill>
              </a:rPr>
              <a:t> Sustaining Engineering (</a:t>
            </a:r>
            <a:r>
              <a:rPr lang="en-US" sz="1200" dirty="0" err="1" smtClean="0">
                <a:solidFill>
                  <a:schemeClr val="tx1"/>
                </a:solidFill>
              </a:rPr>
              <a:t>DXi</a:t>
            </a:r>
            <a:r>
              <a:rPr lang="en-US" sz="1200" dirty="0" smtClean="0">
                <a:solidFill>
                  <a:schemeClr val="tx1"/>
                </a:solidFill>
              </a:rPr>
              <a:t> SUS) – escalation team for ASPS and SES.</a:t>
            </a:r>
          </a:p>
          <a:p>
            <a:pPr marL="514350" indent="-457200" eaLnBrk="1" hangingPunct="1">
              <a:defRPr/>
            </a:pPr>
            <a:r>
              <a:rPr lang="en-US" sz="1800" dirty="0" smtClean="0">
                <a:solidFill>
                  <a:schemeClr val="tx1"/>
                </a:solidFill>
              </a:rPr>
              <a:t>Xerox OEM Service Model</a:t>
            </a:r>
          </a:p>
          <a:p>
            <a:pPr marL="914400" lvl="1" indent="-457200" eaLnBrk="1" hangingPunct="1">
              <a:defRPr/>
            </a:pPr>
            <a:r>
              <a:rPr lang="en-US" sz="1200" dirty="0" smtClean="0">
                <a:solidFill>
                  <a:schemeClr val="tx1"/>
                </a:solidFill>
              </a:rPr>
              <a:t>Support Level – Gold , 7x24 phone support</a:t>
            </a:r>
          </a:p>
          <a:p>
            <a:pPr marL="914400" lvl="1" indent="-457200" eaLnBrk="1" hangingPunct="1">
              <a:defRPr/>
            </a:pPr>
            <a:r>
              <a:rPr lang="en-US" sz="1200" dirty="0" smtClean="0">
                <a:solidFill>
                  <a:schemeClr val="tx1"/>
                </a:solidFill>
              </a:rPr>
              <a:t>Xerox is responsible for level 1 and level 2 technical support to their end users</a:t>
            </a:r>
          </a:p>
          <a:p>
            <a:pPr marL="914400" lvl="1" indent="-457200" eaLnBrk="1" hangingPunct="1">
              <a:defRPr/>
            </a:pPr>
            <a:r>
              <a:rPr lang="en-US" sz="1200" dirty="0" smtClean="0">
                <a:solidFill>
                  <a:schemeClr val="tx1"/>
                </a:solidFill>
              </a:rPr>
              <a:t>Quantum will provide level 3 support to Xerox</a:t>
            </a:r>
          </a:p>
          <a:p>
            <a:pPr marL="914400" lvl="1" indent="-457200" eaLnBrk="1" hangingPunct="1">
              <a:defRPr/>
            </a:pPr>
            <a:r>
              <a:rPr lang="en-US" sz="1200" dirty="0" smtClean="0">
                <a:solidFill>
                  <a:schemeClr val="tx1"/>
                </a:solidFill>
              </a:rPr>
              <a:t>Quantum will refer Xerox end users and RAS tickets to Xerox Tech Support</a:t>
            </a:r>
          </a:p>
          <a:p>
            <a:pPr marL="1314450" lvl="2" indent="-457200" eaLnBrk="1" hangingPunct="1">
              <a:defRPr/>
            </a:pPr>
            <a:r>
              <a:rPr lang="en-US" sz="1000" dirty="0" smtClean="0">
                <a:solidFill>
                  <a:schemeClr val="tx1"/>
                </a:solidFill>
              </a:rPr>
              <a:t>(214) 530-2232/</a:t>
            </a:r>
            <a:r>
              <a:rPr lang="en-US" sz="1000" u="sng" dirty="0" smtClean="0">
                <a:hlinkClick r:id="rId3"/>
              </a:rPr>
              <a:t>DL-Cloud-Support-BaaS@acs-inc.com</a:t>
            </a:r>
            <a:endParaRPr lang="en-US" sz="1000" dirty="0" smtClean="0">
              <a:solidFill>
                <a:schemeClr val="tx1"/>
              </a:solidFill>
            </a:endParaRPr>
          </a:p>
          <a:p>
            <a:pPr marL="914400" lvl="1" indent="-457200" eaLnBrk="1" hangingPunct="1">
              <a:defRPr/>
            </a:pPr>
            <a:r>
              <a:rPr lang="en-US" sz="1200" dirty="0" smtClean="0">
                <a:solidFill>
                  <a:schemeClr val="tx1"/>
                </a:solidFill>
              </a:rPr>
              <a:t>Calls will come in through Quantum’s Global Call Handling (GCH)  team .  Service Requests get assigned to Quantum’s Advanced  Solutions Product  Support (ASPS) team.</a:t>
            </a:r>
          </a:p>
          <a:p>
            <a:pPr marL="914400" lvl="1" indent="-457200" eaLnBrk="1" hangingPunct="1">
              <a:defRPr/>
            </a:pPr>
            <a:r>
              <a:rPr lang="en-US" sz="1200" dirty="0" smtClean="0">
                <a:solidFill>
                  <a:schemeClr val="tx1"/>
                </a:solidFill>
              </a:rPr>
              <a:t>ASPS does quick look for obvious solution and verifies that detailed data was received.</a:t>
            </a:r>
          </a:p>
          <a:p>
            <a:pPr marL="914400" lvl="1" indent="-457200" eaLnBrk="1" hangingPunct="1">
              <a:defRPr/>
            </a:pPr>
            <a:r>
              <a:rPr lang="en-US" sz="1200" dirty="0" smtClean="0">
                <a:solidFill>
                  <a:schemeClr val="tx1"/>
                </a:solidFill>
              </a:rPr>
              <a:t>ASPS escalates SR to SES and SES to SUS as needed.</a:t>
            </a:r>
          </a:p>
          <a:p>
            <a:pPr marL="514350" indent="-457200" eaLnBrk="1" hangingPunct="1">
              <a:defRPr/>
            </a:pPr>
            <a:r>
              <a:rPr lang="en-US" sz="1800" dirty="0" smtClean="0">
                <a:solidFill>
                  <a:schemeClr val="tx1"/>
                </a:solidFill>
              </a:rPr>
              <a:t>How Xerox engages Quantum Technical Support</a:t>
            </a:r>
          </a:p>
          <a:p>
            <a:pPr marL="914400" lvl="1" indent="-457200" eaLnBrk="1" hangingPunct="1">
              <a:defRPr/>
            </a:pPr>
            <a:r>
              <a:rPr lang="en-US" sz="1200" dirty="0" smtClean="0">
                <a:solidFill>
                  <a:schemeClr val="tx1"/>
                </a:solidFill>
              </a:rPr>
              <a:t>Xerox should use Quantum’s Online Service Request (OSR) portal.</a:t>
            </a:r>
          </a:p>
          <a:p>
            <a:pPr marL="914400" lvl="1" indent="-457200" eaLnBrk="1" hangingPunct="1">
              <a:defRPr/>
            </a:pPr>
            <a:r>
              <a:rPr lang="en-US" sz="1200" dirty="0" smtClean="0">
                <a:solidFill>
                  <a:schemeClr val="tx1"/>
                </a:solidFill>
              </a:rPr>
              <a:t>Online Service Requests can be opened at the following URLs.</a:t>
            </a:r>
            <a:br>
              <a:rPr lang="en-US" sz="1200" dirty="0" smtClean="0">
                <a:solidFill>
                  <a:schemeClr val="tx1"/>
                </a:solidFill>
              </a:rPr>
            </a:br>
            <a:r>
              <a:rPr lang="en-US" sz="1200" dirty="0" smtClean="0">
                <a:solidFill>
                  <a:schemeClr val="tx1"/>
                </a:solidFill>
                <a:hlinkClick r:id="rId4"/>
              </a:rPr>
              <a:t>https://onlineservice.quantum.com/OA_HTML/xxibu/jtflogin.jsp</a:t>
            </a:r>
            <a:r>
              <a:rPr lang="en-US" sz="1200" dirty="0" smtClean="0">
                <a:solidFill>
                  <a:schemeClr val="tx1"/>
                </a:solidFill>
              </a:rPr>
              <a:t>  or </a:t>
            </a:r>
            <a:r>
              <a:rPr lang="en-US" sz="1200" dirty="0" smtClean="0">
                <a:solidFill>
                  <a:schemeClr val="tx1"/>
                </a:solidFill>
                <a:hlinkClick r:id="rId5"/>
              </a:rPr>
              <a:t>www.quantum.com/osr</a:t>
            </a:r>
            <a:endParaRPr lang="en-US" sz="1200" dirty="0" smtClean="0">
              <a:solidFill>
                <a:schemeClr val="tx1"/>
              </a:solidFill>
            </a:endParaRPr>
          </a:p>
          <a:p>
            <a:pPr marL="914400" lvl="1" indent="-457200" eaLnBrk="1" hangingPunct="1">
              <a:defRPr/>
            </a:pPr>
            <a:r>
              <a:rPr lang="en-US" sz="1200" dirty="0" smtClean="0"/>
              <a:t>Alternatively, but not recommended for  Xerox, Service Requests can be opened with Quantum Global Service by telephone : 800-284-5101 </a:t>
            </a:r>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63</a:t>
            </a:fld>
            <a:endParaRPr lang="en-US" sz="1200"/>
          </a:p>
        </p:txBody>
      </p:sp>
      <p:sp>
        <p:nvSpPr>
          <p:cNvPr id="6"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Strategy (cont.)</a:t>
            </a:r>
            <a:endParaRPr lang="en-US" dirty="0">
              <a:solidFill>
                <a:srgbClr val="FF0000"/>
              </a:solidFill>
            </a:endParaRPr>
          </a:p>
        </p:txBody>
      </p:sp>
      <p:sp>
        <p:nvSpPr>
          <p:cNvPr id="3" name="Content Placeholder 2"/>
          <p:cNvSpPr>
            <a:spLocks noGrp="1"/>
          </p:cNvSpPr>
          <p:nvPr>
            <p:ph idx="1"/>
          </p:nvPr>
        </p:nvSpPr>
        <p:spPr>
          <a:xfrm>
            <a:off x="228600" y="838200"/>
            <a:ext cx="8686800" cy="5257800"/>
          </a:xfrm>
        </p:spPr>
        <p:txBody>
          <a:bodyPr/>
          <a:lstStyle/>
          <a:p>
            <a:pPr marL="514350" indent="-457200" eaLnBrk="1" hangingPunct="1">
              <a:defRPr/>
            </a:pPr>
            <a:r>
              <a:rPr lang="en-US" sz="1800" dirty="0" smtClean="0">
                <a:solidFill>
                  <a:schemeClr val="tx1"/>
                </a:solidFill>
              </a:rPr>
              <a:t>How Xerox engages Quantum Technical Support (cont.)</a:t>
            </a:r>
          </a:p>
          <a:p>
            <a:pPr marL="914400" lvl="1" indent="-457200" eaLnBrk="1" hangingPunct="1">
              <a:defRPr/>
            </a:pPr>
            <a:r>
              <a:rPr lang="en-US" sz="1200" dirty="0" err="1" smtClean="0">
                <a:solidFill>
                  <a:schemeClr val="tx1"/>
                </a:solidFill>
              </a:rPr>
              <a:t>DXi</a:t>
            </a:r>
            <a:r>
              <a:rPr lang="en-US" sz="1200" dirty="0" smtClean="0">
                <a:solidFill>
                  <a:schemeClr val="tx1"/>
                </a:solidFill>
              </a:rPr>
              <a:t> V1000 serial number required to open an SR</a:t>
            </a:r>
          </a:p>
          <a:p>
            <a:pPr marL="914400" lvl="1" indent="-457200" eaLnBrk="1" hangingPunct="1">
              <a:defRPr/>
            </a:pPr>
            <a:r>
              <a:rPr lang="en-US" sz="1200" dirty="0" smtClean="0">
                <a:solidFill>
                  <a:schemeClr val="tx1"/>
                </a:solidFill>
              </a:rPr>
              <a:t>In the event that Quantum Tech Support  indicates and invalid  serial number </a:t>
            </a:r>
          </a:p>
          <a:p>
            <a:pPr marL="1314450" lvl="2" indent="-457200" eaLnBrk="1" hangingPunct="1">
              <a:defRPr/>
            </a:pPr>
            <a:r>
              <a:rPr lang="en-US" sz="1000" dirty="0" smtClean="0">
                <a:solidFill>
                  <a:schemeClr val="tx1"/>
                </a:solidFill>
              </a:rPr>
              <a:t>Interim </a:t>
            </a:r>
            <a:r>
              <a:rPr lang="en-US" sz="1000" dirty="0" err="1" smtClean="0">
                <a:solidFill>
                  <a:schemeClr val="tx1"/>
                </a:solidFill>
              </a:rPr>
              <a:t>DXi</a:t>
            </a:r>
            <a:r>
              <a:rPr lang="en-US" sz="1000" dirty="0" smtClean="0">
                <a:solidFill>
                  <a:schemeClr val="tx1"/>
                </a:solidFill>
              </a:rPr>
              <a:t> V1000 and </a:t>
            </a:r>
            <a:r>
              <a:rPr lang="en-US" sz="1000" dirty="0" err="1" smtClean="0">
                <a:solidFill>
                  <a:schemeClr val="tx1"/>
                </a:solidFill>
              </a:rPr>
              <a:t>vmPro</a:t>
            </a:r>
            <a:r>
              <a:rPr lang="en-US" sz="1000" dirty="0" smtClean="0">
                <a:solidFill>
                  <a:schemeClr val="tx1"/>
                </a:solidFill>
              </a:rPr>
              <a:t> Serial Numbers</a:t>
            </a:r>
          </a:p>
          <a:p>
            <a:pPr marL="1771650" lvl="3" indent="-457200" eaLnBrk="1" hangingPunct="1">
              <a:defRPr/>
            </a:pPr>
            <a:r>
              <a:rPr lang="en-US" sz="1000" dirty="0" err="1" smtClean="0">
                <a:solidFill>
                  <a:schemeClr val="tx1"/>
                </a:solidFill>
              </a:rPr>
              <a:t>DXi</a:t>
            </a:r>
            <a:r>
              <a:rPr lang="en-US" sz="1000" dirty="0" smtClean="0">
                <a:solidFill>
                  <a:schemeClr val="tx1"/>
                </a:solidFill>
              </a:rPr>
              <a:t> V1000 Serial Number: XEROXV1000</a:t>
            </a:r>
          </a:p>
          <a:p>
            <a:pPr marL="1771650" lvl="3" indent="-457200" eaLnBrk="1" hangingPunct="1">
              <a:defRPr/>
            </a:pPr>
            <a:r>
              <a:rPr lang="en-US" sz="1000" dirty="0" err="1" smtClean="0">
                <a:solidFill>
                  <a:schemeClr val="tx1"/>
                </a:solidFill>
              </a:rPr>
              <a:t>vmPro</a:t>
            </a:r>
            <a:r>
              <a:rPr lang="en-US" sz="1000" dirty="0" smtClean="0">
                <a:solidFill>
                  <a:schemeClr val="tx1"/>
                </a:solidFill>
              </a:rPr>
              <a:t> Serial Number: XEROXVMPRO</a:t>
            </a:r>
          </a:p>
          <a:p>
            <a:pPr marL="514350" indent="-457200" eaLnBrk="1" hangingPunct="1">
              <a:defRPr/>
            </a:pPr>
            <a:r>
              <a:rPr lang="en-US" sz="1800" dirty="0" smtClean="0">
                <a:solidFill>
                  <a:schemeClr val="tx1"/>
                </a:solidFill>
              </a:rPr>
              <a:t>Information Required for Opening a Service Request with Quantum</a:t>
            </a:r>
          </a:p>
          <a:p>
            <a:pPr marL="914400" lvl="1" indent="-457200" eaLnBrk="1" hangingPunct="1">
              <a:defRPr/>
            </a:pPr>
            <a:r>
              <a:rPr lang="en-US" sz="1200" dirty="0" smtClean="0">
                <a:solidFill>
                  <a:schemeClr val="tx1"/>
                </a:solidFill>
              </a:rPr>
              <a:t>Customer related information</a:t>
            </a:r>
          </a:p>
          <a:p>
            <a:pPr marL="914400" lvl="1" indent="-457200" eaLnBrk="1" hangingPunct="1">
              <a:defRPr/>
            </a:pPr>
            <a:r>
              <a:rPr lang="en-US" sz="1200" dirty="0" smtClean="0">
                <a:solidFill>
                  <a:schemeClr val="tx1"/>
                </a:solidFill>
              </a:rPr>
              <a:t>Support related  information</a:t>
            </a:r>
          </a:p>
          <a:p>
            <a:pPr marL="914400" lvl="1" indent="-457200" eaLnBrk="1" hangingPunct="1">
              <a:defRPr/>
            </a:pPr>
            <a:r>
              <a:rPr lang="en-US" sz="1400" dirty="0" smtClean="0"/>
              <a:t>Problem summary and description </a:t>
            </a:r>
            <a:endParaRPr lang="en-US" dirty="0" smtClean="0"/>
          </a:p>
          <a:p>
            <a:pPr marL="914400" lvl="1" indent="-457200" eaLnBrk="1" hangingPunct="1">
              <a:defRPr/>
            </a:pPr>
            <a:r>
              <a:rPr lang="en-US" sz="1400" dirty="0" smtClean="0"/>
              <a:t>Error/failure entry from Log with Timestamp  </a:t>
            </a:r>
            <a:endParaRPr lang="en-US" dirty="0" smtClean="0"/>
          </a:p>
          <a:p>
            <a:pPr marL="914400" lvl="1" indent="-457200" eaLnBrk="1" hangingPunct="1">
              <a:defRPr/>
            </a:pPr>
            <a:r>
              <a:rPr lang="en-US" sz="1400" dirty="0" smtClean="0"/>
              <a:t>What has been analyzed by Xerox and what were the findings  </a:t>
            </a:r>
            <a:endParaRPr lang="en-US" dirty="0" smtClean="0"/>
          </a:p>
          <a:p>
            <a:pPr marL="914400" lvl="1" indent="-457200" eaLnBrk="1" hangingPunct="1">
              <a:defRPr/>
            </a:pPr>
            <a:r>
              <a:rPr lang="en-US" sz="1400" dirty="0" smtClean="0"/>
              <a:t>Steps how to reproduce </a:t>
            </a:r>
          </a:p>
          <a:p>
            <a:pPr marL="914400" lvl="1" indent="-457200" eaLnBrk="1" hangingPunct="1">
              <a:defRPr/>
            </a:pPr>
            <a:r>
              <a:rPr lang="en-US" sz="1400" dirty="0" smtClean="0"/>
              <a:t>Required logs, files and information</a:t>
            </a:r>
            <a:endParaRPr lang="en-US" sz="1800" dirty="0" smtClean="0"/>
          </a:p>
          <a:p>
            <a:pPr marL="514350" indent="-457200" eaLnBrk="1" hangingPunct="1">
              <a:defRPr/>
            </a:pPr>
            <a:r>
              <a:rPr lang="en-US" sz="1800" dirty="0" smtClean="0">
                <a:solidFill>
                  <a:schemeClr val="tx1"/>
                </a:solidFill>
              </a:rPr>
              <a:t>Uploading Logs via FTP</a:t>
            </a:r>
          </a:p>
          <a:p>
            <a:pPr marL="914400" lvl="1" indent="-457200" eaLnBrk="1" hangingPunct="1">
              <a:defRPr/>
            </a:pPr>
            <a:r>
              <a:rPr lang="en-US" sz="1200" dirty="0" smtClean="0">
                <a:solidFill>
                  <a:schemeClr val="tx1"/>
                </a:solidFill>
              </a:rPr>
              <a:t>Details contained in Xerox SR process doc.</a:t>
            </a:r>
          </a:p>
          <a:p>
            <a:pPr marL="514350" indent="-457200" eaLnBrk="1" hangingPunct="1">
              <a:defRPr/>
            </a:pPr>
            <a:r>
              <a:rPr lang="en-US" sz="1800" dirty="0" smtClean="0">
                <a:solidFill>
                  <a:schemeClr val="tx1"/>
                </a:solidFill>
              </a:rPr>
              <a:t>Quantum Support Sites</a:t>
            </a:r>
          </a:p>
          <a:p>
            <a:pPr marL="914400" lvl="1" indent="-457200" eaLnBrk="1" hangingPunct="1">
              <a:defRPr/>
            </a:pPr>
            <a:r>
              <a:rPr lang="en-US" sz="1200" dirty="0" err="1" smtClean="0">
                <a:solidFill>
                  <a:schemeClr val="tx1"/>
                </a:solidFill>
              </a:rPr>
              <a:t>CSweb</a:t>
            </a:r>
            <a:r>
              <a:rPr lang="en-US" sz="1200" dirty="0" smtClean="0">
                <a:solidFill>
                  <a:schemeClr val="tx1"/>
                </a:solidFill>
              </a:rPr>
              <a:t> (</a:t>
            </a:r>
            <a:r>
              <a:rPr lang="en-US" sz="1200" dirty="0" smtClean="0">
                <a:solidFill>
                  <a:schemeClr val="tx1"/>
                </a:solidFill>
                <a:hlinkClick r:id="rId2"/>
              </a:rPr>
              <a:t>http://csweb.quantum.com</a:t>
            </a:r>
            <a:r>
              <a:rPr lang="en-US" sz="1200" dirty="0" smtClean="0">
                <a:solidFill>
                  <a:schemeClr val="tx1"/>
                </a:solidFill>
              </a:rPr>
              <a:t>)</a:t>
            </a:r>
          </a:p>
          <a:p>
            <a:pPr marL="914400" lvl="1" indent="-457200" eaLnBrk="1" hangingPunct="1">
              <a:defRPr/>
            </a:pPr>
            <a:r>
              <a:rPr lang="en-US" sz="1200" dirty="0" smtClean="0">
                <a:solidFill>
                  <a:schemeClr val="tx1"/>
                </a:solidFill>
              </a:rPr>
              <a:t>Storage Care Learning (</a:t>
            </a:r>
            <a:r>
              <a:rPr lang="en-US" sz="1200" dirty="0" smtClean="0">
                <a:solidFill>
                  <a:schemeClr val="tx1"/>
                </a:solidFill>
                <a:hlinkClick r:id="rId3"/>
              </a:rPr>
              <a:t>http://www.quantum.com/storagecarelearning</a:t>
            </a:r>
            <a:r>
              <a:rPr lang="en-US" sz="1200" dirty="0" smtClean="0">
                <a:solidFill>
                  <a:schemeClr val="tx1"/>
                </a:solidFill>
              </a:rPr>
              <a:t>) </a:t>
            </a:r>
          </a:p>
          <a:p>
            <a:pPr marL="914400" lvl="1" indent="-457200" eaLnBrk="1" hangingPunct="1">
              <a:defRPr/>
            </a:pPr>
            <a:r>
              <a:rPr lang="en-US" sz="1200" dirty="0" err="1" smtClean="0">
                <a:solidFill>
                  <a:schemeClr val="tx1"/>
                </a:solidFill>
              </a:rPr>
              <a:t>vmPro</a:t>
            </a:r>
            <a:r>
              <a:rPr lang="en-US" sz="1200" dirty="0" smtClean="0">
                <a:solidFill>
                  <a:schemeClr val="tx1"/>
                </a:solidFill>
              </a:rPr>
              <a:t> Support Site (</a:t>
            </a:r>
            <a:r>
              <a:rPr lang="en-US" sz="1200" dirty="0" smtClean="0">
                <a:solidFill>
                  <a:schemeClr val="tx1"/>
                </a:solidFill>
                <a:hlinkClick r:id="rId4"/>
              </a:rPr>
              <a:t>http://mosaic.quantum.com</a:t>
            </a:r>
            <a:r>
              <a:rPr lang="en-US" sz="1200" dirty="0" smtClean="0">
                <a:solidFill>
                  <a:schemeClr val="tx1"/>
                </a:solidFill>
              </a:rPr>
              <a:t>)</a:t>
            </a:r>
          </a:p>
          <a:p>
            <a:pPr marL="514350" indent="-457200" eaLnBrk="1" hangingPunct="1">
              <a:defRPr/>
            </a:pPr>
            <a:r>
              <a:rPr lang="en-US" sz="1800" dirty="0" smtClean="0">
                <a:solidFill>
                  <a:schemeClr val="tx1"/>
                </a:solidFill>
              </a:rPr>
              <a:t>SR Process documented for Xerox.  Will handoff to Xerox soon.</a:t>
            </a:r>
            <a:endParaRPr lang="en-US" sz="2000" dirty="0" smtClean="0">
              <a:solidFill>
                <a:schemeClr val="tx1"/>
              </a:solidFill>
            </a:endParaRPr>
          </a:p>
          <a:p>
            <a:endParaRPr lang="en-US" sz="1200" dirty="0" smtClean="0">
              <a:solidFill>
                <a:srgbClr val="0000FF"/>
              </a:solidFill>
            </a:endParaRPr>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64</a:t>
            </a:fld>
            <a:endParaRPr lang="en-US" sz="1200"/>
          </a:p>
        </p:txBody>
      </p:sp>
      <p:sp>
        <p:nvSpPr>
          <p:cNvPr id="6"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5"/>
          <p:cNvSpPr>
            <a:spLocks noGrp="1"/>
          </p:cNvSpPr>
          <p:nvPr>
            <p:ph type="ctrTitle"/>
          </p:nvPr>
        </p:nvSpPr>
        <p:spPr/>
        <p:txBody>
          <a:bodyPr/>
          <a:lstStyle/>
          <a:p>
            <a:r>
              <a:rPr lang="en-US" smtClean="0"/>
              <a:t>Training Strategy</a:t>
            </a:r>
          </a:p>
        </p:txBody>
      </p:sp>
      <p:sp>
        <p:nvSpPr>
          <p:cNvPr id="101378" name="Subtitle 6"/>
          <p:cNvSpPr>
            <a:spLocks noGrp="1"/>
          </p:cNvSpPr>
          <p:nvPr>
            <p:ph type="subTitle" idx="1"/>
          </p:nvPr>
        </p:nvSpPr>
        <p:spPr/>
        <p:txBody>
          <a:bodyPr/>
          <a:lstStyle/>
          <a:p>
            <a:pPr algn="r"/>
            <a:r>
              <a:rPr lang="en-US" dirty="0" smtClean="0"/>
              <a:t>Jim Hibbard</a:t>
            </a:r>
          </a:p>
          <a:p>
            <a:pPr algn="r"/>
            <a:r>
              <a:rPr lang="en-US" dirty="0" smtClean="0"/>
              <a:t>Tom Sajbel</a:t>
            </a:r>
          </a:p>
        </p:txBody>
      </p:sp>
      <p:sp>
        <p:nvSpPr>
          <p:cNvPr id="101379" name="Footer Placeholder 3"/>
          <p:cNvSpPr>
            <a:spLocks noGrp="1"/>
          </p:cNvSpPr>
          <p:nvPr>
            <p:ph type="ftr" sz="quarter" idx="4294967295"/>
          </p:nvPr>
        </p:nvSpPr>
        <p:spPr>
          <a:xfrm>
            <a:off x="3970338" y="6424613"/>
            <a:ext cx="3276600" cy="396875"/>
          </a:xfrm>
          <a:prstGeom prst="rect">
            <a:avLst/>
          </a:prstGeom>
          <a:noFill/>
        </p:spPr>
        <p:txBody>
          <a:bodyPr/>
          <a:lstStyle/>
          <a:p>
            <a:r>
              <a:rPr lang="en-US" smtClean="0"/>
              <a:t>© 2011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11"/>
          </p:nvPr>
        </p:nvSpPr>
        <p:spPr/>
        <p:txBody>
          <a:bodyPr/>
          <a:lstStyle/>
          <a:p>
            <a:pPr>
              <a:defRPr/>
            </a:pPr>
            <a:fld id="{C67DF428-B100-44FF-AD2E-84F57CD4BF6B}" type="slidenum">
              <a:rPr lang="en-US" smtClean="0"/>
              <a:pPr>
                <a:defRPr/>
              </a:pPr>
              <a:t>65</a:t>
            </a:fld>
            <a:endParaRPr lang="en-US" sz="120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dirty="0" smtClean="0"/>
              <a:t>Training Courses</a:t>
            </a:r>
          </a:p>
        </p:txBody>
      </p:sp>
      <p:sp>
        <p:nvSpPr>
          <p:cNvPr id="102402" name="Content Placeholder 2"/>
          <p:cNvSpPr>
            <a:spLocks noGrp="1"/>
          </p:cNvSpPr>
          <p:nvPr>
            <p:ph idx="1"/>
          </p:nvPr>
        </p:nvSpPr>
        <p:spPr/>
        <p:txBody>
          <a:bodyPr/>
          <a:lstStyle/>
          <a:p>
            <a:pPr lvl="0"/>
            <a:r>
              <a:rPr lang="en-US" sz="1600" dirty="0" err="1" smtClean="0"/>
              <a:t>DXi</a:t>
            </a:r>
            <a:r>
              <a:rPr lang="en-US" sz="1600" dirty="0" smtClean="0"/>
              <a:t> V1000 Installation (2-3441 Online Self-paced) </a:t>
            </a:r>
          </a:p>
          <a:p>
            <a:pPr lvl="0"/>
            <a:r>
              <a:rPr lang="en-US" sz="1600" dirty="0" err="1" smtClean="0"/>
              <a:t>DXi</a:t>
            </a:r>
            <a:r>
              <a:rPr lang="en-US" sz="1600" dirty="0" smtClean="0"/>
              <a:t> V1000 Status and Log Collection (Document)</a:t>
            </a:r>
          </a:p>
          <a:p>
            <a:pPr lvl="0"/>
            <a:r>
              <a:rPr lang="fr-FR" sz="1600" dirty="0" err="1" smtClean="0"/>
              <a:t>DXi</a:t>
            </a:r>
            <a:r>
              <a:rPr lang="fr-FR" sz="1600" dirty="0" smtClean="0"/>
              <a:t> V1000 Log Location and Descriptions (Document)</a:t>
            </a:r>
            <a:endParaRPr lang="en-US" sz="1600" dirty="0" smtClean="0"/>
          </a:p>
          <a:p>
            <a:pPr lvl="0"/>
            <a:r>
              <a:rPr lang="en-US" sz="1600" dirty="0" err="1" smtClean="0"/>
              <a:t>DXi</a:t>
            </a:r>
            <a:r>
              <a:rPr lang="en-US" sz="1600" dirty="0" smtClean="0"/>
              <a:t>-Series Core Concepts for Service (2-0443 Online Self-paced)</a:t>
            </a:r>
          </a:p>
          <a:p>
            <a:pPr lvl="0"/>
            <a:r>
              <a:rPr lang="en-US" sz="1600" dirty="0" err="1" smtClean="0"/>
              <a:t>DXi</a:t>
            </a:r>
            <a:r>
              <a:rPr lang="en-US" sz="1600" dirty="0" smtClean="0"/>
              <a:t>-Series 2.x Configuration (2-2482 Virtual Course) </a:t>
            </a:r>
          </a:p>
          <a:p>
            <a:pPr lvl="0"/>
            <a:r>
              <a:rPr lang="en-US" sz="1600" dirty="0" err="1" smtClean="0"/>
              <a:t>DXi</a:t>
            </a:r>
            <a:r>
              <a:rPr lang="en-US" sz="1600" dirty="0" smtClean="0"/>
              <a:t>-Series 2.x Hands-On Practice Guide (Document)</a:t>
            </a:r>
          </a:p>
          <a:p>
            <a:pPr lvl="0"/>
            <a:r>
              <a:rPr lang="en-US" sz="1600" dirty="0" err="1" smtClean="0"/>
              <a:t>DXi</a:t>
            </a:r>
            <a:r>
              <a:rPr lang="en-US" sz="1600" dirty="0" smtClean="0"/>
              <a:t> Advanced Reporting Service Training (2-2412 Online Self-paced)</a:t>
            </a:r>
          </a:p>
          <a:p>
            <a:pPr lvl="0"/>
            <a:r>
              <a:rPr lang="en-US" sz="1600" dirty="0" err="1" smtClean="0"/>
              <a:t>DXi</a:t>
            </a:r>
            <a:r>
              <a:rPr lang="en-US" sz="1600" dirty="0" smtClean="0"/>
              <a:t> Theory of Operations: A Starting Point (Document)</a:t>
            </a:r>
          </a:p>
          <a:p>
            <a:pPr lvl="0"/>
            <a:r>
              <a:rPr lang="en-US" sz="1600" dirty="0" err="1" smtClean="0"/>
              <a:t>DXi</a:t>
            </a:r>
            <a:r>
              <a:rPr lang="en-US" sz="1600" dirty="0" smtClean="0"/>
              <a:t> Log Reading Basics (Document)</a:t>
            </a:r>
          </a:p>
          <a:p>
            <a:pPr lvl="0"/>
            <a:r>
              <a:rPr lang="en-US" sz="1600" dirty="0" err="1" smtClean="0"/>
              <a:t>vmPRO</a:t>
            </a:r>
            <a:r>
              <a:rPr lang="en-US" sz="1600" dirty="0" smtClean="0"/>
              <a:t> Installation</a:t>
            </a:r>
          </a:p>
          <a:p>
            <a:pPr lvl="0"/>
            <a:r>
              <a:rPr lang="en-US" sz="1600" dirty="0" err="1" smtClean="0"/>
              <a:t>vmPRO</a:t>
            </a:r>
            <a:r>
              <a:rPr lang="en-US" sz="1600" dirty="0" smtClean="0"/>
              <a:t> Troubleshooting (Document</a:t>
            </a:r>
          </a:p>
          <a:p>
            <a:pPr lvl="0"/>
            <a:r>
              <a:rPr lang="en-US" sz="1600" dirty="0" err="1" smtClean="0"/>
              <a:t>vmPRO</a:t>
            </a:r>
            <a:r>
              <a:rPr lang="en-US" sz="1600" dirty="0" smtClean="0"/>
              <a:t> Status and Log Collection (Document)</a:t>
            </a:r>
          </a:p>
          <a:p>
            <a:pPr lvl="0"/>
            <a:r>
              <a:rPr lang="en-US" sz="1600" dirty="0" err="1" smtClean="0"/>
              <a:t>vmPRO</a:t>
            </a:r>
            <a:r>
              <a:rPr lang="en-US" sz="1600" dirty="0" smtClean="0"/>
              <a:t> Customer Support Web Site</a:t>
            </a:r>
          </a:p>
          <a:p>
            <a:pPr lvl="0"/>
            <a:r>
              <a:rPr lang="en-US" sz="1600" dirty="0" smtClean="0"/>
              <a:t>Vision Training (Videos on Quantum.com)</a:t>
            </a:r>
          </a:p>
          <a:p>
            <a:pPr lvl="0"/>
            <a:r>
              <a:rPr lang="en-US" sz="1600" dirty="0" smtClean="0"/>
              <a:t>List of Training courses is provided in the Xerox SR process doc</a:t>
            </a:r>
          </a:p>
          <a:p>
            <a:pPr lvl="0"/>
            <a:endParaRPr lang="en-US" sz="1600" dirty="0" smtClean="0"/>
          </a:p>
          <a:p>
            <a:pPr>
              <a:buNone/>
            </a:pPr>
            <a:r>
              <a:rPr lang="en-US" sz="1600" dirty="0" smtClean="0"/>
              <a:t> </a:t>
            </a:r>
            <a:r>
              <a:rPr lang="en-US" sz="1400" b="1" dirty="0" smtClean="0"/>
              <a:t>Note:</a:t>
            </a:r>
            <a:r>
              <a:rPr lang="en-US" sz="1400" dirty="0" smtClean="0"/>
              <a:t> Some training content applies to “</a:t>
            </a:r>
            <a:r>
              <a:rPr lang="en-US" sz="1400" dirty="0" err="1" smtClean="0"/>
              <a:t>DXi</a:t>
            </a:r>
            <a:r>
              <a:rPr lang="en-US" sz="1400" dirty="0" smtClean="0"/>
              <a:t>-Series” products, which include both </a:t>
            </a:r>
            <a:r>
              <a:rPr lang="en-US" sz="1400" dirty="0" err="1" smtClean="0"/>
              <a:t>DXi</a:t>
            </a:r>
            <a:r>
              <a:rPr lang="en-US" sz="1400" dirty="0" smtClean="0"/>
              <a:t> software and </a:t>
            </a:r>
            <a:r>
              <a:rPr lang="en-US" sz="1400" dirty="0" err="1" smtClean="0"/>
              <a:t>DXi</a:t>
            </a:r>
            <a:r>
              <a:rPr lang="en-US" sz="1400" dirty="0" smtClean="0"/>
              <a:t> hardware information. Xerox learners can ignore any </a:t>
            </a:r>
            <a:r>
              <a:rPr lang="en-US" sz="1400" dirty="0" err="1" smtClean="0"/>
              <a:t>DXi</a:t>
            </a:r>
            <a:r>
              <a:rPr lang="en-US" sz="1400" dirty="0" smtClean="0"/>
              <a:t> hardware content in these courses since it does not apply to the </a:t>
            </a:r>
            <a:r>
              <a:rPr lang="en-US" sz="1400" dirty="0" err="1" smtClean="0"/>
              <a:t>DXi</a:t>
            </a:r>
            <a:r>
              <a:rPr lang="en-US" sz="1400" dirty="0" smtClean="0"/>
              <a:t> V1000.</a:t>
            </a:r>
            <a:endParaRPr lang="en-US" sz="1400" dirty="0"/>
          </a:p>
        </p:txBody>
      </p:sp>
      <p:sp>
        <p:nvSpPr>
          <p:cNvPr id="102403" name="Footer Placeholder 3"/>
          <p:cNvSpPr>
            <a:spLocks noGrp="1"/>
          </p:cNvSpPr>
          <p:nvPr>
            <p:ph type="ftr" sz="quarter" idx="4294967295"/>
          </p:nvPr>
        </p:nvSpPr>
        <p:spPr>
          <a:xfrm>
            <a:off x="3970338" y="6424613"/>
            <a:ext cx="3276600" cy="396875"/>
          </a:xfrm>
          <a:prstGeom prst="rect">
            <a:avLst/>
          </a:prstGeom>
          <a:noFill/>
        </p:spPr>
        <p:txBody>
          <a:bodyPr/>
          <a:lstStyle/>
          <a:p>
            <a:r>
              <a:rPr lang="en-US" smtClean="0"/>
              <a:t>© 2011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11"/>
          </p:nvPr>
        </p:nvSpPr>
        <p:spPr/>
        <p:txBody>
          <a:bodyPr/>
          <a:lstStyle/>
          <a:p>
            <a:pPr>
              <a:defRPr/>
            </a:pPr>
            <a:fld id="{3BC46A5E-2DEE-42D5-865D-3B175E89BCE4}" type="slidenum">
              <a:rPr lang="en-US" smtClean="0"/>
              <a:pPr>
                <a:defRPr/>
              </a:pPr>
              <a:t>66</a:t>
            </a:fld>
            <a:endParaRPr lang="en-US" sz="120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sz="4000" dirty="0" smtClean="0"/>
              <a:t>Q&amp;A</a:t>
            </a:r>
            <a:endParaRPr lang="en-US" sz="4000" dirty="0"/>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67</a:t>
            </a:fld>
            <a:endParaRPr lang="en-US" sz="1200"/>
          </a:p>
        </p:txBody>
      </p:sp>
      <p:sp>
        <p:nvSpPr>
          <p:cNvPr id="7" name="Footer Placeholder 3"/>
          <p:cNvSpPr>
            <a:spLocks noGrp="1"/>
          </p:cNvSpPr>
          <p:nvPr>
            <p:ph type="ftr" sz="quarter" idx="4294967295"/>
          </p:nvPr>
        </p:nvSpPr>
        <p:spPr>
          <a:xfrm>
            <a:off x="3970338" y="6424613"/>
            <a:ext cx="3276600" cy="396875"/>
          </a:xfrm>
          <a:prstGeom prst="rect">
            <a:avLst/>
          </a:prstGeo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Licensing - DXi V1000</a:t>
            </a:r>
            <a:endParaRPr lang="en-US" dirty="0"/>
          </a:p>
        </p:txBody>
      </p:sp>
      <p:sp>
        <p:nvSpPr>
          <p:cNvPr id="5" name="Content Placeholder 4"/>
          <p:cNvSpPr>
            <a:spLocks noGrp="1"/>
          </p:cNvSpPr>
          <p:nvPr>
            <p:ph idx="1"/>
          </p:nvPr>
        </p:nvSpPr>
        <p:spPr/>
        <p:txBody>
          <a:bodyPr/>
          <a:lstStyle/>
          <a:p>
            <a:r>
              <a:rPr lang="en-US" dirty="0" smtClean="0"/>
              <a:t>Capacity-based – all features included</a:t>
            </a:r>
          </a:p>
          <a:p>
            <a:pPr lvl="1"/>
            <a:r>
              <a:rPr lang="en-US" dirty="0" smtClean="0"/>
              <a:t>2TB </a:t>
            </a:r>
            <a:r>
              <a:rPr lang="en-US" dirty="0" err="1" smtClean="0"/>
              <a:t>blockpool</a:t>
            </a:r>
            <a:r>
              <a:rPr lang="en-US" dirty="0" smtClean="0"/>
              <a:t> capacity license</a:t>
            </a:r>
          </a:p>
          <a:p>
            <a:pPr lvl="1"/>
            <a:r>
              <a:rPr lang="en-US" dirty="0" err="1" smtClean="0"/>
              <a:t>Deduplication</a:t>
            </a:r>
            <a:r>
              <a:rPr lang="en-US" dirty="0" smtClean="0"/>
              <a:t>, Replication, NAS, OST licenses</a:t>
            </a:r>
          </a:p>
          <a:p>
            <a:r>
              <a:rPr lang="en-US" dirty="0" smtClean="0"/>
              <a:t>Three license types</a:t>
            </a:r>
          </a:p>
          <a:p>
            <a:pPr lvl="1"/>
            <a:r>
              <a:rPr lang="en-US" dirty="0" smtClean="0"/>
              <a:t>Full license</a:t>
            </a:r>
          </a:p>
          <a:p>
            <a:pPr lvl="1"/>
            <a:r>
              <a:rPr lang="en-US" dirty="0" smtClean="0"/>
              <a:t>30 Day Trial License</a:t>
            </a:r>
          </a:p>
          <a:p>
            <a:pPr lvl="1"/>
            <a:r>
              <a:rPr lang="en-US" dirty="0" smtClean="0"/>
              <a:t>Upgrade License to convert 30-day trail to a Full License</a:t>
            </a:r>
          </a:p>
          <a:p>
            <a:r>
              <a:rPr lang="en-US" dirty="0" smtClean="0"/>
              <a:t>Time-based licensing coming in future</a:t>
            </a:r>
          </a:p>
          <a:p>
            <a:pPr lvl="1"/>
            <a:r>
              <a:rPr lang="en-US" dirty="0" smtClean="0"/>
              <a:t>Initial release includes a expiration of April 30, 2013</a:t>
            </a:r>
          </a:p>
          <a:p>
            <a:pPr lvl="1"/>
            <a:r>
              <a:rPr lang="en-US" dirty="0" smtClean="0"/>
              <a:t>Next release will be a mandatory upgrade for all customers</a:t>
            </a:r>
          </a:p>
          <a:p>
            <a:pPr lvl="1"/>
            <a:r>
              <a:rPr lang="en-US" dirty="0" smtClean="0"/>
              <a:t>Will include a 30 day grace period past expiration date</a:t>
            </a:r>
          </a:p>
          <a:p>
            <a:r>
              <a:rPr lang="en-US" dirty="0" smtClean="0"/>
              <a:t>Trial licenses initially enforced by sales and service, given no time-based licensing</a:t>
            </a:r>
            <a:endParaRPr lang="en-US" dirty="0"/>
          </a:p>
        </p:txBody>
      </p:sp>
      <p:sp>
        <p:nvSpPr>
          <p:cNvPr id="4" name="Slide Number Placeholder 3"/>
          <p:cNvSpPr>
            <a:spLocks noGrp="1"/>
          </p:cNvSpPr>
          <p:nvPr>
            <p:ph type="sldNum" sz="quarter" idx="4294967295"/>
          </p:nvPr>
        </p:nvSpPr>
        <p:spPr>
          <a:xfrm>
            <a:off x="304800" y="6430963"/>
            <a:ext cx="533400" cy="323850"/>
          </a:xfrm>
          <a:prstGeom prst="rect">
            <a:avLst/>
          </a:prstGeom>
        </p:spPr>
        <p:txBody>
          <a:bodyPr/>
          <a:lstStyle/>
          <a:p>
            <a:fld id="{1026FD6D-CA33-924A-AFDA-F6CEE20912B5}" type="slidenum">
              <a:rPr lang="en-US" smtClean="0"/>
              <a:pPr/>
              <a:t>7</a:t>
            </a:fld>
            <a:endParaRPr lang="en-US" sz="1200"/>
          </a:p>
        </p:txBody>
      </p:sp>
      <p:sp>
        <p:nvSpPr>
          <p:cNvPr id="6" name="Rectangle 5"/>
          <p:cNvSpPr txBox="1">
            <a:spLocks noChangeArrowheads="1"/>
          </p:cNvSpPr>
          <p:nvPr/>
        </p:nvSpPr>
        <p:spPr bwMode="auto">
          <a:xfrm>
            <a:off x="3970338" y="6424613"/>
            <a:ext cx="3276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smtClean="0">
                <a:ln>
                  <a:noFill/>
                </a:ln>
                <a:solidFill>
                  <a:schemeClr val="bg1"/>
                </a:solidFill>
                <a:effectLst/>
                <a:uLnTx/>
                <a:uFillTx/>
                <a:latin typeface="Arial" charset="0"/>
                <a:ea typeface="+mn-ea"/>
                <a:cs typeface="Arial" charset="0"/>
              </a:rPr>
              <a:t>© 2012 Quantum Corporation. Company Confidential. Forward-looking information is based upon multiple assumptions and uncertainties, does not necessarily represent the company’s outlook and is for planning purposes only.</a:t>
            </a:r>
            <a:endParaRPr kumimoji="0" lang="en-US" sz="600" b="0" i="0" u="none" strike="noStrike" kern="1200" cap="none" spc="0" normalizeH="0" baseline="0" noProof="0" dirty="0">
              <a:ln>
                <a:noFill/>
              </a:ln>
              <a:solidFill>
                <a:schemeClr val="bg1"/>
              </a:solidFill>
              <a:effectLst/>
              <a:uLnTx/>
              <a:uFillTx/>
              <a:latin typeface="Arial" charset="0"/>
              <a:ea typeface="+mn-ea"/>
              <a:cs typeface="Arial" charset="0"/>
            </a:endParaRPr>
          </a:p>
        </p:txBody>
      </p:sp>
    </p:spTree>
    <p:extLst>
      <p:ext uri="{BB962C8B-B14F-4D97-AF65-F5344CB8AC3E}">
        <p14:creationId xmlns="" xmlns:p14="http://schemas.microsoft.com/office/powerpoint/2010/main" val="1639232088"/>
      </p:ext>
    </p:extLst>
  </p:cSld>
  <p:clrMapOvr>
    <a:masterClrMapping/>
  </p:clrMapOvr>
  <mc:AlternateContent xmlns:mc="http://schemas.openxmlformats.org/markup-compatibility/2006">
    <mc:Choice xmlns=""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Licensing - </a:t>
            </a:r>
            <a:r>
              <a:rPr lang="en-US" dirty="0" err="1" smtClean="0"/>
              <a:t>DXi</a:t>
            </a:r>
            <a:r>
              <a:rPr lang="en-US" dirty="0" smtClean="0"/>
              <a:t> V1000 (cont.)</a:t>
            </a:r>
            <a:endParaRPr lang="en-US" dirty="0"/>
          </a:p>
        </p:txBody>
      </p:sp>
      <p:sp>
        <p:nvSpPr>
          <p:cNvPr id="5" name="Content Placeholder 4"/>
          <p:cNvSpPr>
            <a:spLocks noGrp="1"/>
          </p:cNvSpPr>
          <p:nvPr>
            <p:ph idx="1"/>
          </p:nvPr>
        </p:nvSpPr>
        <p:spPr/>
        <p:txBody>
          <a:bodyPr/>
          <a:lstStyle/>
          <a:p>
            <a:r>
              <a:rPr lang="en-US" dirty="0" smtClean="0"/>
              <a:t>Full and Trial licenses supplied in license bundle file</a:t>
            </a:r>
          </a:p>
          <a:p>
            <a:pPr lvl="1"/>
            <a:r>
              <a:rPr lang="en-US" dirty="0" smtClean="0"/>
              <a:t>Require serial number and matching license bundle</a:t>
            </a:r>
          </a:p>
          <a:p>
            <a:pPr lvl="1"/>
            <a:r>
              <a:rPr lang="en-US" dirty="0" smtClean="0"/>
              <a:t>Example</a:t>
            </a:r>
          </a:p>
          <a:p>
            <a:pPr lvl="2"/>
            <a:r>
              <a:rPr lang="en-US" dirty="0" smtClean="0"/>
              <a:t>Serial number: AH1207CAD00495</a:t>
            </a:r>
          </a:p>
          <a:p>
            <a:pPr lvl="2"/>
            <a:r>
              <a:rPr lang="en-US" dirty="0" smtClean="0"/>
              <a:t>License bundle: DXIV0327120495.conf</a:t>
            </a:r>
          </a:p>
          <a:p>
            <a:pPr lvl="1"/>
            <a:r>
              <a:rPr lang="en-US" dirty="0" smtClean="0"/>
              <a:t>License bundle file must be renamed </a:t>
            </a:r>
            <a:r>
              <a:rPr lang="en-US" dirty="0" err="1" smtClean="0"/>
              <a:t>licensebundle.conf</a:t>
            </a:r>
            <a:r>
              <a:rPr lang="en-US" dirty="0" smtClean="0"/>
              <a:t>, all lower case, for installation in the SW</a:t>
            </a:r>
          </a:p>
          <a:p>
            <a:r>
              <a:rPr lang="en-US" dirty="0" smtClean="0"/>
              <a:t>Trial to 2TB license supplied as license key</a:t>
            </a:r>
          </a:p>
          <a:p>
            <a:pPr lvl="1"/>
            <a:r>
              <a:rPr lang="en-US" dirty="0" smtClean="0"/>
              <a:t>Example: XAQF4LE67QGN93G7A4LNCTPNLNWD2E3Z357ML4E2</a:t>
            </a:r>
          </a:p>
          <a:p>
            <a:pPr lvl="1"/>
            <a:r>
              <a:rPr lang="en-US" dirty="0" smtClean="0"/>
              <a:t>40 characters</a:t>
            </a:r>
          </a:p>
          <a:p>
            <a:pPr lvl="1"/>
            <a:r>
              <a:rPr lang="en-US" dirty="0" smtClean="0"/>
              <a:t>Serial Number encoded in license key</a:t>
            </a:r>
          </a:p>
        </p:txBody>
      </p:sp>
      <p:sp>
        <p:nvSpPr>
          <p:cNvPr id="4" name="Slide Number Placeholder 3"/>
          <p:cNvSpPr>
            <a:spLocks noGrp="1"/>
          </p:cNvSpPr>
          <p:nvPr>
            <p:ph type="sldNum" sz="quarter" idx="4294967295"/>
          </p:nvPr>
        </p:nvSpPr>
        <p:spPr>
          <a:xfrm>
            <a:off x="304800" y="6430963"/>
            <a:ext cx="533400" cy="323850"/>
          </a:xfrm>
          <a:prstGeom prst="rect">
            <a:avLst/>
          </a:prstGeom>
        </p:spPr>
        <p:txBody>
          <a:bodyPr/>
          <a:lstStyle/>
          <a:p>
            <a:fld id="{1026FD6D-CA33-924A-AFDA-F6CEE20912B5}" type="slidenum">
              <a:rPr lang="en-US" smtClean="0"/>
              <a:pPr/>
              <a:t>8</a:t>
            </a:fld>
            <a:endParaRPr lang="en-US" sz="1200"/>
          </a:p>
        </p:txBody>
      </p:sp>
      <p:sp>
        <p:nvSpPr>
          <p:cNvPr id="6" name="Rectangle 5"/>
          <p:cNvSpPr txBox="1">
            <a:spLocks noChangeArrowheads="1"/>
          </p:cNvSpPr>
          <p:nvPr/>
        </p:nvSpPr>
        <p:spPr bwMode="auto">
          <a:xfrm>
            <a:off x="3970338" y="6424613"/>
            <a:ext cx="3276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smtClean="0">
                <a:ln>
                  <a:noFill/>
                </a:ln>
                <a:solidFill>
                  <a:schemeClr val="bg1"/>
                </a:solidFill>
                <a:effectLst/>
                <a:uLnTx/>
                <a:uFillTx/>
                <a:latin typeface="Arial" charset="0"/>
                <a:ea typeface="+mn-ea"/>
                <a:cs typeface="Arial" charset="0"/>
              </a:rPr>
              <a:t>© 2012 Quantum Corporation. Company Confidential. Forward-looking information is based upon multiple assumptions and uncertainties, does not necessarily represent the company’s outlook and is for planning purposes only.</a:t>
            </a:r>
            <a:endParaRPr kumimoji="0" lang="en-US" sz="600" b="0" i="0" u="none" strike="noStrike" kern="1200" cap="none" spc="0" normalizeH="0" baseline="0" noProof="0" dirty="0">
              <a:ln>
                <a:noFill/>
              </a:ln>
              <a:solidFill>
                <a:schemeClr val="bg1"/>
              </a:solidFill>
              <a:effectLst/>
              <a:uLnTx/>
              <a:uFillTx/>
              <a:latin typeface="Arial" charset="0"/>
              <a:ea typeface="+mn-ea"/>
              <a:cs typeface="Arial" charset="0"/>
            </a:endParaRPr>
          </a:p>
        </p:txBody>
      </p:sp>
    </p:spTree>
    <p:extLst>
      <p:ext uri="{BB962C8B-B14F-4D97-AF65-F5344CB8AC3E}">
        <p14:creationId xmlns="" xmlns:p14="http://schemas.microsoft.com/office/powerpoint/2010/main" val="1639232088"/>
      </p:ext>
    </p:extLst>
  </p:cSld>
  <p:clrMapOvr>
    <a:masterClrMapping/>
  </p:clrMapOvr>
  <mc:AlternateContent xmlns:mc="http://schemas.openxmlformats.org/markup-compatibility/2006">
    <mc:Choice xmlns=""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Licensing - vmPRO</a:t>
            </a:r>
            <a:endParaRPr lang="en-US" dirty="0"/>
          </a:p>
        </p:txBody>
      </p:sp>
      <p:sp>
        <p:nvSpPr>
          <p:cNvPr id="5" name="Content Placeholder 4"/>
          <p:cNvSpPr>
            <a:spLocks noGrp="1"/>
          </p:cNvSpPr>
          <p:nvPr>
            <p:ph idx="1"/>
          </p:nvPr>
        </p:nvSpPr>
        <p:spPr/>
        <p:txBody>
          <a:bodyPr/>
          <a:lstStyle/>
          <a:p>
            <a:r>
              <a:rPr lang="en-US" dirty="0" smtClean="0"/>
              <a:t>Target-based with expiration date</a:t>
            </a:r>
          </a:p>
          <a:p>
            <a:pPr lvl="1"/>
            <a:r>
              <a:rPr lang="en-US" dirty="0" smtClean="0"/>
              <a:t>Licensed for 1 target (DXi)</a:t>
            </a:r>
          </a:p>
          <a:p>
            <a:pPr lvl="1"/>
            <a:r>
              <a:rPr lang="en-US" dirty="0" smtClean="0"/>
              <a:t>Expiration date set as date generated + duration</a:t>
            </a:r>
          </a:p>
          <a:p>
            <a:pPr lvl="1"/>
            <a:r>
              <a:rPr lang="en-US" dirty="0" smtClean="0"/>
              <a:t>Initial Xerox licenses have 180 day duration</a:t>
            </a:r>
          </a:p>
          <a:p>
            <a:r>
              <a:rPr lang="en-US" dirty="0" smtClean="0"/>
              <a:t>Three license types</a:t>
            </a:r>
          </a:p>
          <a:p>
            <a:pPr lvl="1"/>
            <a:r>
              <a:rPr lang="en-US" dirty="0" smtClean="0"/>
              <a:t>Full license</a:t>
            </a:r>
          </a:p>
          <a:p>
            <a:pPr lvl="1"/>
            <a:r>
              <a:rPr lang="en-US" dirty="0" smtClean="0"/>
              <a:t>30 Day Trial License</a:t>
            </a:r>
          </a:p>
          <a:p>
            <a:pPr lvl="1"/>
            <a:r>
              <a:rPr lang="en-US" dirty="0" smtClean="0"/>
              <a:t>Upgrade License to convert 30-day trail to a Full License </a:t>
            </a:r>
          </a:p>
          <a:p>
            <a:r>
              <a:rPr lang="en-US" dirty="0" smtClean="0"/>
              <a:t>All licenses supplied as license key</a:t>
            </a:r>
          </a:p>
          <a:p>
            <a:pPr lvl="1"/>
            <a:r>
              <a:rPr lang="en-US" dirty="0" smtClean="0"/>
              <a:t>172 characters</a:t>
            </a:r>
          </a:p>
          <a:p>
            <a:pPr lvl="1"/>
            <a:r>
              <a:rPr lang="en-US" dirty="0" smtClean="0"/>
              <a:t>Serial Number encoded in license key</a:t>
            </a:r>
          </a:p>
          <a:p>
            <a:pPr lvl="1"/>
            <a:r>
              <a:rPr lang="en-US" dirty="0" smtClean="0"/>
              <a:t>Start aging the day created</a:t>
            </a:r>
          </a:p>
          <a:p>
            <a:r>
              <a:rPr lang="en-US" dirty="0" smtClean="0"/>
              <a:t>Trial licenses initially enforced by sales and service, given actual duration of 180 days</a:t>
            </a:r>
          </a:p>
          <a:p>
            <a:endParaRPr lang="en-US" dirty="0" smtClean="0"/>
          </a:p>
        </p:txBody>
      </p:sp>
      <p:sp>
        <p:nvSpPr>
          <p:cNvPr id="4" name="Slide Number Placeholder 3"/>
          <p:cNvSpPr>
            <a:spLocks noGrp="1"/>
          </p:cNvSpPr>
          <p:nvPr>
            <p:ph type="sldNum" sz="quarter" idx="4294967295"/>
          </p:nvPr>
        </p:nvSpPr>
        <p:spPr>
          <a:xfrm>
            <a:off x="304800" y="6430963"/>
            <a:ext cx="533400" cy="323850"/>
          </a:xfrm>
          <a:prstGeom prst="rect">
            <a:avLst/>
          </a:prstGeom>
        </p:spPr>
        <p:txBody>
          <a:bodyPr/>
          <a:lstStyle/>
          <a:p>
            <a:fld id="{1026FD6D-CA33-924A-AFDA-F6CEE20912B5}" type="slidenum">
              <a:rPr lang="en-US" smtClean="0"/>
              <a:pPr/>
              <a:t>9</a:t>
            </a:fld>
            <a:endParaRPr lang="en-US" sz="1200"/>
          </a:p>
        </p:txBody>
      </p:sp>
      <p:sp>
        <p:nvSpPr>
          <p:cNvPr id="6" name="Rectangle 5"/>
          <p:cNvSpPr txBox="1">
            <a:spLocks noChangeArrowheads="1"/>
          </p:cNvSpPr>
          <p:nvPr/>
        </p:nvSpPr>
        <p:spPr bwMode="auto">
          <a:xfrm>
            <a:off x="3970338" y="6424613"/>
            <a:ext cx="3276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smtClean="0">
                <a:ln>
                  <a:noFill/>
                </a:ln>
                <a:solidFill>
                  <a:schemeClr val="bg1"/>
                </a:solidFill>
                <a:effectLst/>
                <a:uLnTx/>
                <a:uFillTx/>
                <a:latin typeface="Arial" charset="0"/>
                <a:ea typeface="+mn-ea"/>
                <a:cs typeface="Arial" charset="0"/>
              </a:rPr>
              <a:t>© 2012 Quantum Corporation. Company Confidential. Forward-looking information is based upon multiple assumptions and uncertainties, does not necessarily represent the company’s outlook and is for planning purposes only.</a:t>
            </a:r>
            <a:endParaRPr kumimoji="0" lang="en-US" sz="600" b="0" i="0" u="none" strike="noStrike" kern="1200" cap="none" spc="0" normalizeH="0" baseline="0" noProof="0" dirty="0">
              <a:ln>
                <a:noFill/>
              </a:ln>
              <a:solidFill>
                <a:schemeClr val="bg1"/>
              </a:solidFill>
              <a:effectLst/>
              <a:uLnTx/>
              <a:uFillTx/>
              <a:latin typeface="Arial" charset="0"/>
              <a:ea typeface="+mn-ea"/>
              <a:cs typeface="Arial" charset="0"/>
            </a:endParaRPr>
          </a:p>
        </p:txBody>
      </p:sp>
    </p:spTree>
    <p:extLst>
      <p:ext uri="{BB962C8B-B14F-4D97-AF65-F5344CB8AC3E}">
        <p14:creationId xmlns="" xmlns:p14="http://schemas.microsoft.com/office/powerpoint/2010/main" val="1639232088"/>
      </p:ext>
    </p:extLst>
  </p:cSld>
  <p:clrMapOvr>
    <a:masterClrMapping/>
  </p:clrMapOvr>
  <mc:AlternateContent xmlns:mc="http://schemas.openxmlformats.org/markup-compatibility/2006">
    <mc:Choice xmlns="" xmlns:p14="http://schemas.microsoft.com/office/powerpoint/2010/main" Requires="p14">
      <p:transition p14:dur="400">
        <p:fade/>
      </p:transition>
    </mc:Choice>
    <mc:Fallback>
      <p:transition>
        <p:fade/>
      </p:transition>
    </mc:Fallback>
  </mc:AlternateContent>
  <p:timing>
    <p:tnLst>
      <p:par>
        <p:cTn id="1" dur="indefinite" restart="never" nodeType="tmRoot"/>
      </p:par>
    </p:tnLst>
  </p:timing>
</p:sld>
</file>

<file path=ppt/theme/theme1.xml><?xml version="1.0" encoding="utf-8"?>
<a:theme xmlns:a="http://schemas.openxmlformats.org/drawingml/2006/main" name="New Quantum PPT Template">
  <a:themeElements>
    <a:clrScheme name="New Quantum PPT Template 13">
      <a:dk1>
        <a:srgbClr val="000000"/>
      </a:dk1>
      <a:lt1>
        <a:srgbClr val="FFFFFF"/>
      </a:lt1>
      <a:dk2>
        <a:srgbClr val="006AD6"/>
      </a:dk2>
      <a:lt2>
        <a:srgbClr val="808080"/>
      </a:lt2>
      <a:accent1>
        <a:srgbClr val="41A2EF"/>
      </a:accent1>
      <a:accent2>
        <a:srgbClr val="FFA600"/>
      </a:accent2>
      <a:accent3>
        <a:srgbClr val="FFFFFF"/>
      </a:accent3>
      <a:accent4>
        <a:srgbClr val="000000"/>
      </a:accent4>
      <a:accent5>
        <a:srgbClr val="B0CEF6"/>
      </a:accent5>
      <a:accent6>
        <a:srgbClr val="E79600"/>
      </a:accent6>
      <a:hlink>
        <a:srgbClr val="666666"/>
      </a:hlink>
      <a:folHlink>
        <a:srgbClr val="999999"/>
      </a:folHlink>
    </a:clrScheme>
    <a:fontScheme name="New Quantum PP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New Quantum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Quantum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Quantum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Quantum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Quantum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Quantum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Quantum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Quantum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Quantum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Quantum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Quantum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Quantum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 Quantum PPT Template 13">
        <a:dk1>
          <a:srgbClr val="000000"/>
        </a:dk1>
        <a:lt1>
          <a:srgbClr val="FFFFFF"/>
        </a:lt1>
        <a:dk2>
          <a:srgbClr val="006AD6"/>
        </a:dk2>
        <a:lt2>
          <a:srgbClr val="808080"/>
        </a:lt2>
        <a:accent1>
          <a:srgbClr val="41A2EF"/>
        </a:accent1>
        <a:accent2>
          <a:srgbClr val="FFA600"/>
        </a:accent2>
        <a:accent3>
          <a:srgbClr val="FFFFFF"/>
        </a:accent3>
        <a:accent4>
          <a:srgbClr val="000000"/>
        </a:accent4>
        <a:accent5>
          <a:srgbClr val="B0CEF6"/>
        </a:accent5>
        <a:accent6>
          <a:srgbClr val="E79600"/>
        </a:accent6>
        <a:hlink>
          <a:srgbClr val="666666"/>
        </a:hlink>
        <a:folHlink>
          <a:srgbClr val="99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Service NPI Preso</Template>
  <TotalTime>14435</TotalTime>
  <Words>5949</Words>
  <Application>Microsoft Office PowerPoint</Application>
  <PresentationFormat>On-screen Show (4:3)</PresentationFormat>
  <Paragraphs>711</Paragraphs>
  <Slides>67</Slides>
  <Notes>47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New Quantum PPT Template</vt:lpstr>
      <vt:lpstr>Worksheet</vt:lpstr>
      <vt:lpstr>DXi V1000 &amp; vmPRO Transfer of Information for Xerox Service</vt:lpstr>
      <vt:lpstr>Slide 2</vt:lpstr>
      <vt:lpstr>Agenda </vt:lpstr>
      <vt:lpstr>Product Overview</vt:lpstr>
      <vt:lpstr>Protocols and Design</vt:lpstr>
      <vt:lpstr>ISV Compatibility</vt:lpstr>
      <vt:lpstr>Licensing - DXi V1000</vt:lpstr>
      <vt:lpstr>Licensing - DXi V1000 (cont.)</vt:lpstr>
      <vt:lpstr>Licensing - vmPRO</vt:lpstr>
      <vt:lpstr>Preliminary Performance </vt:lpstr>
      <vt:lpstr>Small Reference ESXi 5.0 Test System</vt:lpstr>
      <vt:lpstr>Large Reference ESXi 5.0 Test System</vt:lpstr>
      <vt:lpstr>Sizing Considerations – Capacity Only</vt:lpstr>
      <vt:lpstr>Reporting Tools</vt:lpstr>
      <vt:lpstr>DXi Advanced Reporting Support</vt:lpstr>
      <vt:lpstr>Vision 4.2 Analytics Support </vt:lpstr>
      <vt:lpstr>Vision 4.2 Capacity Upgrade Estimates</vt:lpstr>
      <vt:lpstr>DXi V1000 Installations </vt:lpstr>
      <vt:lpstr>Agenda </vt:lpstr>
      <vt:lpstr>vSphere Recommendations</vt:lpstr>
      <vt:lpstr>vSphere Recommendations (cont.)</vt:lpstr>
      <vt:lpstr>Requirements – DXi V1000</vt:lpstr>
      <vt:lpstr>Restrictions &amp; Limitations</vt:lpstr>
      <vt:lpstr>Restrictions &amp; Limitations (cont.)</vt:lpstr>
      <vt:lpstr>Restrictions &amp; Limitations (cont.)</vt:lpstr>
      <vt:lpstr>Preparation (VMware Preparation)</vt:lpstr>
      <vt:lpstr>DXi V1000 Installation</vt:lpstr>
      <vt:lpstr>DXi V1000 Installation (cont.)</vt:lpstr>
      <vt:lpstr>DXi V1000 Installation (cont.)</vt:lpstr>
      <vt:lpstr>DXi V1000 Installation (cont.)</vt:lpstr>
      <vt:lpstr>DXi V1000 Installation (cont.)</vt:lpstr>
      <vt:lpstr>DXi V1000 Installation (cont.)</vt:lpstr>
      <vt:lpstr>DXi V1000 Installation (cont.)</vt:lpstr>
      <vt:lpstr>DXi V1000 Installation (cont.)</vt:lpstr>
      <vt:lpstr>DXi V1000 Installation (cont.)</vt:lpstr>
      <vt:lpstr>DXi V1000 Installation (cont.)</vt:lpstr>
      <vt:lpstr>DXi V1000 Installation (cont.)</vt:lpstr>
      <vt:lpstr>DXi V1000 Installation (cont.)</vt:lpstr>
      <vt:lpstr>DXi V1000 Configuration</vt:lpstr>
      <vt:lpstr>DXi V1000 Configuration (cont.)</vt:lpstr>
      <vt:lpstr>DXi V1000 Configuration (cont.)</vt:lpstr>
      <vt:lpstr>DXi V1000 Configuration (cont.)</vt:lpstr>
      <vt:lpstr>DXi V1000 Configuration (cont.)</vt:lpstr>
      <vt:lpstr>DXi V1000 Configuration (cont.)</vt:lpstr>
      <vt:lpstr>DXi V1000 Configuration (cont.)</vt:lpstr>
      <vt:lpstr>DXi V1000 Configuration (cont.)</vt:lpstr>
      <vt:lpstr>DXi V1000 Configuration (cont.)</vt:lpstr>
      <vt:lpstr>DXi V1000 Configuration (cont.)</vt:lpstr>
      <vt:lpstr>DXi V1000 Configuration (cont.)</vt:lpstr>
      <vt:lpstr>DXi V1000 Configuration (cont.)</vt:lpstr>
      <vt:lpstr>DXi V1000 &amp; vmPRO Integration</vt:lpstr>
      <vt:lpstr>Health Check &amp; Data Collection</vt:lpstr>
      <vt:lpstr>Service Menu Changes</vt:lpstr>
      <vt:lpstr>Additional Resources</vt:lpstr>
      <vt:lpstr>Failure Isolation</vt:lpstr>
      <vt:lpstr>Failure Isolation</vt:lpstr>
      <vt:lpstr>Failure Isolation (cont.)</vt:lpstr>
      <vt:lpstr>Failure Isolation</vt:lpstr>
      <vt:lpstr>Known Issues</vt:lpstr>
      <vt:lpstr>Known Issues</vt:lpstr>
      <vt:lpstr>Known Issues (cont.)</vt:lpstr>
      <vt:lpstr>Service Strategy</vt:lpstr>
      <vt:lpstr>Service Strategy</vt:lpstr>
      <vt:lpstr>Service Strategy (cont.)</vt:lpstr>
      <vt:lpstr>Training Strategy</vt:lpstr>
      <vt:lpstr>Training Courses</vt:lpstr>
      <vt:lpstr>Q&amp;A</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NPI Program Review</dc:title>
  <dc:creator>JHibbard</dc:creator>
  <dc:description/>
  <cp:lastModifiedBy>Jim Hibbard</cp:lastModifiedBy>
  <cp:revision>820</cp:revision>
  <cp:lastPrinted>2012-04-12T02:32:49Z</cp:lastPrinted>
  <dcterms:created xsi:type="dcterms:W3CDTF">2007-04-25T21:03:43Z</dcterms:created>
  <dcterms:modified xsi:type="dcterms:W3CDTF">2012-04-19T17:41:29Z</dcterms:modified>
</cp:coreProperties>
</file>