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76"/>
  </p:notesMasterIdLst>
  <p:handoutMasterIdLst>
    <p:handoutMasterId r:id="rId77"/>
  </p:handoutMasterIdLst>
  <p:sldIdLst>
    <p:sldId id="1294" r:id="rId2"/>
    <p:sldId id="1440" r:id="rId3"/>
    <p:sldId id="1324" r:id="rId4"/>
    <p:sldId id="1296" r:id="rId5"/>
    <p:sldId id="1434" r:id="rId6"/>
    <p:sldId id="1300" r:id="rId7"/>
    <p:sldId id="1301" r:id="rId8"/>
    <p:sldId id="1302" r:id="rId9"/>
    <p:sldId id="1303" r:id="rId10"/>
    <p:sldId id="1305" r:id="rId11"/>
    <p:sldId id="1306" r:id="rId12"/>
    <p:sldId id="1435" r:id="rId13"/>
    <p:sldId id="1425" r:id="rId14"/>
    <p:sldId id="1436" r:id="rId15"/>
    <p:sldId id="1437" r:id="rId16"/>
    <p:sldId id="1438" r:id="rId17"/>
    <p:sldId id="1439" r:id="rId18"/>
    <p:sldId id="1313" r:id="rId19"/>
    <p:sldId id="1377" r:id="rId20"/>
    <p:sldId id="1378" r:id="rId21"/>
    <p:sldId id="1379" r:id="rId22"/>
    <p:sldId id="1380" r:id="rId23"/>
    <p:sldId id="1381" r:id="rId24"/>
    <p:sldId id="1382" r:id="rId25"/>
    <p:sldId id="1383" r:id="rId26"/>
    <p:sldId id="1385" r:id="rId27"/>
    <p:sldId id="1386" r:id="rId28"/>
    <p:sldId id="1387" r:id="rId29"/>
    <p:sldId id="1388" r:id="rId30"/>
    <p:sldId id="1389" r:id="rId31"/>
    <p:sldId id="1390" r:id="rId32"/>
    <p:sldId id="1391" r:id="rId33"/>
    <p:sldId id="1392" r:id="rId34"/>
    <p:sldId id="1393" r:id="rId35"/>
    <p:sldId id="1394" r:id="rId36"/>
    <p:sldId id="1395" r:id="rId37"/>
    <p:sldId id="1396" r:id="rId38"/>
    <p:sldId id="1397" r:id="rId39"/>
    <p:sldId id="1398" r:id="rId40"/>
    <p:sldId id="1399" r:id="rId41"/>
    <p:sldId id="1400" r:id="rId42"/>
    <p:sldId id="1418" r:id="rId43"/>
    <p:sldId id="1402" r:id="rId44"/>
    <p:sldId id="1403" r:id="rId45"/>
    <p:sldId id="1404" r:id="rId46"/>
    <p:sldId id="1419" r:id="rId47"/>
    <p:sldId id="1420" r:id="rId48"/>
    <p:sldId id="1421" r:id="rId49"/>
    <p:sldId id="1406" r:id="rId50"/>
    <p:sldId id="1422" r:id="rId51"/>
    <p:sldId id="1407" r:id="rId52"/>
    <p:sldId id="1445" r:id="rId53"/>
    <p:sldId id="1408" r:id="rId54"/>
    <p:sldId id="1446" r:id="rId55"/>
    <p:sldId id="1424" r:id="rId56"/>
    <p:sldId id="1411" r:id="rId57"/>
    <p:sldId id="1444" r:id="rId58"/>
    <p:sldId id="1433" r:id="rId59"/>
    <p:sldId id="1348" r:id="rId60"/>
    <p:sldId id="1355" r:id="rId61"/>
    <p:sldId id="1357" r:id="rId62"/>
    <p:sldId id="1376" r:id="rId63"/>
    <p:sldId id="1349" r:id="rId64"/>
    <p:sldId id="1339" r:id="rId65"/>
    <p:sldId id="1423" r:id="rId66"/>
    <p:sldId id="1350" r:id="rId67"/>
    <p:sldId id="1417" r:id="rId68"/>
    <p:sldId id="1352" r:id="rId69"/>
    <p:sldId id="1447" r:id="rId70"/>
    <p:sldId id="1448" r:id="rId71"/>
    <p:sldId id="1441" r:id="rId72"/>
    <p:sldId id="1442" r:id="rId73"/>
    <p:sldId id="1443" r:id="rId74"/>
    <p:sldId id="1342"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Thacker" initials="M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207F"/>
    <a:srgbClr val="0000FF"/>
    <a:srgbClr val="7458AF"/>
    <a:srgbClr val="6A9733"/>
    <a:srgbClr val="EA3B0F"/>
    <a:srgbClr val="C2D696"/>
    <a:srgbClr val="F58C00"/>
    <a:srgbClr val="FD26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4" autoAdjust="0"/>
    <p:restoredTop sz="92432" autoAdjust="0"/>
  </p:normalViewPr>
  <p:slideViewPr>
    <p:cSldViewPr snapToObjects="1">
      <p:cViewPr>
        <p:scale>
          <a:sx n="100" d="100"/>
          <a:sy n="100" d="100"/>
        </p:scale>
        <p:origin x="-42" y="1038"/>
      </p:cViewPr>
      <p:guideLst>
        <p:guide orient="horz" pos="4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854" y="-84"/>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2969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29700" name="Rectangle 4"/>
          <p:cNvSpPr>
            <a:spLocks noGrp="1" noChangeArrowheads="1"/>
          </p:cNvSpPr>
          <p:nvPr>
            <p:ph type="ftr" sz="quarter" idx="2"/>
          </p:nvPr>
        </p:nvSpPr>
        <p:spPr bwMode="auto">
          <a:xfrm>
            <a:off x="0" y="8832850"/>
            <a:ext cx="397192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a:t>© 2007 Quantum Corporation Confidential</a:t>
            </a:r>
          </a:p>
        </p:txBody>
      </p:sp>
      <p:sp>
        <p:nvSpPr>
          <p:cNvPr id="2970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F113166E-CA23-47B1-B2AD-999336E668D3}" type="slidenum">
              <a:rPr lang="en-US"/>
              <a:pPr>
                <a:defRPr/>
              </a:pPr>
              <a:t>‹#›</a:t>
            </a:fld>
            <a:endParaRPr lang="en-US"/>
          </a:p>
        </p:txBody>
      </p:sp>
      <p:pic>
        <p:nvPicPr>
          <p:cNvPr id="17414" name="Picture 7" descr="logo_blue"/>
          <p:cNvPicPr>
            <a:picLocks noChangeAspect="1" noChangeArrowheads="1"/>
          </p:cNvPicPr>
          <p:nvPr/>
        </p:nvPicPr>
        <p:blipFill>
          <a:blip r:embed="rId2" cstate="print"/>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p14="http://schemas.microsoft.com/office/powerpoint/2010/main" xmlns="" val="143761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defTabSz="925513" eaLnBrk="0" hangingPunct="0">
              <a:defRPr sz="1200"/>
            </a:lvl1pPr>
          </a:lstStyle>
          <a:p>
            <a:pPr>
              <a:defRPr/>
            </a:pPr>
            <a:endParaRPr lang="en-US"/>
          </a:p>
        </p:txBody>
      </p:sp>
      <p:sp>
        <p:nvSpPr>
          <p:cNvPr id="1126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lvl1pPr algn="r" defTabSz="925513" eaLnBrk="0" hangingPunct="0">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521" tIns="46260" rIns="92521" bIns="4626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2850"/>
            <a:ext cx="3894138"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defTabSz="925513" eaLnBrk="0" hangingPunct="0">
              <a:defRPr sz="1200"/>
            </a:lvl1pPr>
          </a:lstStyle>
          <a:p>
            <a:pPr>
              <a:defRPr/>
            </a:pPr>
            <a:r>
              <a:rPr lang="en-US"/>
              <a:t>© 2007 Quantum Corporation Confidential</a:t>
            </a:r>
          </a:p>
        </p:txBody>
      </p:sp>
      <p:sp>
        <p:nvSpPr>
          <p:cNvPr id="1127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521" tIns="46260" rIns="92521" bIns="46260" numCol="1" anchor="b" anchorCtr="0" compatLnSpc="1">
            <a:prstTxWarp prst="textNoShape">
              <a:avLst/>
            </a:prstTxWarp>
          </a:bodyPr>
          <a:lstStyle>
            <a:lvl1pPr algn="r" defTabSz="925513" eaLnBrk="0" hangingPunct="0">
              <a:defRPr sz="1200"/>
            </a:lvl1pPr>
          </a:lstStyle>
          <a:p>
            <a:pPr>
              <a:defRPr/>
            </a:pPr>
            <a:fld id="{2C3793C9-F4F4-4CB5-ABF4-855A4AA14E69}" type="slidenum">
              <a:rPr lang="en-US"/>
              <a:pPr>
                <a:defRPr/>
              </a:pPr>
              <a:t>‹#›</a:t>
            </a:fld>
            <a:endParaRPr lang="en-US"/>
          </a:p>
        </p:txBody>
      </p:sp>
      <p:pic>
        <p:nvPicPr>
          <p:cNvPr id="16392" name="Picture 9" descr="logo_blue"/>
          <p:cNvPicPr>
            <a:picLocks noChangeAspect="1" noChangeArrowheads="1"/>
          </p:cNvPicPr>
          <p:nvPr/>
        </p:nvPicPr>
        <p:blipFill>
          <a:blip r:embed="rId2"/>
          <a:srcRect/>
          <a:stretch>
            <a:fillRect/>
          </a:stretch>
        </p:blipFill>
        <p:spPr bwMode="auto">
          <a:xfrm>
            <a:off x="466725" y="111125"/>
            <a:ext cx="2103438" cy="352425"/>
          </a:xfrm>
          <a:prstGeom prst="rect">
            <a:avLst/>
          </a:prstGeom>
          <a:noFill/>
          <a:ln w="9525">
            <a:noFill/>
            <a:miter lim="800000"/>
            <a:headEnd/>
            <a:tailEnd/>
          </a:ln>
        </p:spPr>
      </p:pic>
    </p:spTree>
    <p:extLst>
      <p:ext uri="{BB962C8B-B14F-4D97-AF65-F5344CB8AC3E}">
        <p14:creationId xmlns:p14="http://schemas.microsoft.com/office/powerpoint/2010/main" xmlns="" val="12453145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p:spPr>
        <p:txBody>
          <a:bodyPr/>
          <a:lstStyle/>
          <a:p>
            <a:endParaRPr lang="en-US" dirty="0" smtClean="0"/>
          </a:p>
        </p:txBody>
      </p:sp>
      <p:sp>
        <p:nvSpPr>
          <p:cNvPr id="4" name="Footer Placeholder 3"/>
          <p:cNvSpPr txBox="1">
            <a:spLocks noGrp="1"/>
          </p:cNvSpPr>
          <p:nvPr/>
        </p:nvSpPr>
        <p:spPr bwMode="auto">
          <a:xfrm>
            <a:off x="77788" y="8753475"/>
            <a:ext cx="5062537" cy="465138"/>
          </a:xfrm>
          <a:prstGeom prst="rect">
            <a:avLst/>
          </a:prstGeom>
          <a:noFill/>
          <a:ln>
            <a:miter lim="800000"/>
            <a:headEnd/>
            <a:tailEnd/>
          </a:ln>
        </p:spPr>
        <p:txBody>
          <a:bodyPr lIns="93172" tIns="46587" rIns="93172" bIns="46587"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5453063" y="8753475"/>
            <a:ext cx="1555750" cy="465138"/>
          </a:xfrm>
          <a:prstGeom prst="rect">
            <a:avLst/>
          </a:prstGeom>
          <a:noFill/>
          <a:ln>
            <a:miter lim="800000"/>
            <a:headEnd/>
            <a:tailEnd/>
          </a:ln>
        </p:spPr>
        <p:txBody>
          <a:bodyPr lIns="93172" tIns="46587" rIns="93172" bIns="46587" anchor="b"/>
          <a:lstStyle/>
          <a:p>
            <a:pPr algn="r">
              <a:defRPr/>
            </a:pPr>
            <a:fld id="{B29FF47D-1CC4-4255-9566-BB0A77AA89A9}" type="slidenum">
              <a:rPr lang="en-US" sz="1200">
                <a:cs typeface="+mn-cs"/>
              </a:rPr>
              <a:pPr algn="r">
                <a:defRPr/>
              </a:pPr>
              <a:t>1</a:t>
            </a:fld>
            <a:endParaRPr lang="en-US" sz="1200"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20</a:t>
            </a:fld>
            <a:endParaRPr lang="en-US"/>
          </a:p>
        </p:txBody>
      </p:sp>
    </p:spTree>
    <p:extLst>
      <p:ext uri="{BB962C8B-B14F-4D97-AF65-F5344CB8AC3E}">
        <p14:creationId xmlns:p14="http://schemas.microsoft.com/office/powerpoint/2010/main" xmlns="" val="355975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21</a:t>
            </a:fld>
            <a:endParaRPr lang="en-US"/>
          </a:p>
        </p:txBody>
      </p:sp>
    </p:spTree>
    <p:extLst>
      <p:ext uri="{BB962C8B-B14F-4D97-AF65-F5344CB8AC3E}">
        <p14:creationId xmlns:p14="http://schemas.microsoft.com/office/powerpoint/2010/main" xmlns="" val="344326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22</a:t>
            </a:fld>
            <a:endParaRPr lang="en-US"/>
          </a:p>
        </p:txBody>
      </p:sp>
    </p:spTree>
    <p:extLst>
      <p:ext uri="{BB962C8B-B14F-4D97-AF65-F5344CB8AC3E}">
        <p14:creationId xmlns:p14="http://schemas.microsoft.com/office/powerpoint/2010/main" xmlns="" val="300749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23</a:t>
            </a:fld>
            <a:endParaRPr lang="en-US"/>
          </a:p>
        </p:txBody>
      </p:sp>
    </p:spTree>
    <p:extLst>
      <p:ext uri="{BB962C8B-B14F-4D97-AF65-F5344CB8AC3E}">
        <p14:creationId xmlns:p14="http://schemas.microsoft.com/office/powerpoint/2010/main" xmlns="" val="77515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24</a:t>
            </a:fld>
            <a:endParaRPr lang="en-US"/>
          </a:p>
        </p:txBody>
      </p:sp>
    </p:spTree>
    <p:extLst>
      <p:ext uri="{BB962C8B-B14F-4D97-AF65-F5344CB8AC3E}">
        <p14:creationId xmlns:p14="http://schemas.microsoft.com/office/powerpoint/2010/main" xmlns="" val="28772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25</a:t>
            </a:fld>
            <a:endParaRPr lang="en-US"/>
          </a:p>
        </p:txBody>
      </p:sp>
    </p:spTree>
    <p:extLst>
      <p:ext uri="{BB962C8B-B14F-4D97-AF65-F5344CB8AC3E}">
        <p14:creationId xmlns:p14="http://schemas.microsoft.com/office/powerpoint/2010/main" xmlns="" val="131632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26</a:t>
            </a:fld>
            <a:endParaRPr lang="en-US"/>
          </a:p>
        </p:txBody>
      </p:sp>
    </p:spTree>
    <p:extLst>
      <p:ext uri="{BB962C8B-B14F-4D97-AF65-F5344CB8AC3E}">
        <p14:creationId xmlns:p14="http://schemas.microsoft.com/office/powerpoint/2010/main" xmlns="" val="141373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27</a:t>
            </a:fld>
            <a:endParaRPr lang="en-US"/>
          </a:p>
        </p:txBody>
      </p:sp>
    </p:spTree>
    <p:extLst>
      <p:ext uri="{BB962C8B-B14F-4D97-AF65-F5344CB8AC3E}">
        <p14:creationId xmlns:p14="http://schemas.microsoft.com/office/powerpoint/2010/main" xmlns="" val="1757458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28</a:t>
            </a:fld>
            <a:endParaRPr lang="en-US"/>
          </a:p>
        </p:txBody>
      </p:sp>
    </p:spTree>
    <p:extLst>
      <p:ext uri="{BB962C8B-B14F-4D97-AF65-F5344CB8AC3E}">
        <p14:creationId xmlns:p14="http://schemas.microsoft.com/office/powerpoint/2010/main" xmlns="" val="22077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29</a:t>
            </a:fld>
            <a:endParaRPr lang="en-US"/>
          </a:p>
        </p:txBody>
      </p:sp>
    </p:spTree>
    <p:extLst>
      <p:ext uri="{BB962C8B-B14F-4D97-AF65-F5344CB8AC3E}">
        <p14:creationId xmlns:p14="http://schemas.microsoft.com/office/powerpoint/2010/main" xmlns="" val="3724689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30</a:t>
            </a:fld>
            <a:endParaRPr lang="en-US"/>
          </a:p>
        </p:txBody>
      </p:sp>
    </p:spTree>
    <p:extLst>
      <p:ext uri="{BB962C8B-B14F-4D97-AF65-F5344CB8AC3E}">
        <p14:creationId xmlns:p14="http://schemas.microsoft.com/office/powerpoint/2010/main" xmlns="" val="264820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31</a:t>
            </a:fld>
            <a:endParaRPr lang="en-US"/>
          </a:p>
        </p:txBody>
      </p:sp>
    </p:spTree>
    <p:extLst>
      <p:ext uri="{BB962C8B-B14F-4D97-AF65-F5344CB8AC3E}">
        <p14:creationId xmlns:p14="http://schemas.microsoft.com/office/powerpoint/2010/main" xmlns="" val="428063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32</a:t>
            </a:fld>
            <a:endParaRPr lang="en-US"/>
          </a:p>
        </p:txBody>
      </p:sp>
    </p:spTree>
    <p:extLst>
      <p:ext uri="{BB962C8B-B14F-4D97-AF65-F5344CB8AC3E}">
        <p14:creationId xmlns:p14="http://schemas.microsoft.com/office/powerpoint/2010/main" xmlns="" val="2582617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33</a:t>
            </a:fld>
            <a:endParaRPr lang="en-US"/>
          </a:p>
        </p:txBody>
      </p:sp>
    </p:spTree>
    <p:extLst>
      <p:ext uri="{BB962C8B-B14F-4D97-AF65-F5344CB8AC3E}">
        <p14:creationId xmlns:p14="http://schemas.microsoft.com/office/powerpoint/2010/main" xmlns="" val="2466821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34</a:t>
            </a:fld>
            <a:endParaRPr lang="en-US"/>
          </a:p>
        </p:txBody>
      </p:sp>
    </p:spTree>
    <p:extLst>
      <p:ext uri="{BB962C8B-B14F-4D97-AF65-F5344CB8AC3E}">
        <p14:creationId xmlns:p14="http://schemas.microsoft.com/office/powerpoint/2010/main" xmlns="" val="4142531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35</a:t>
            </a:fld>
            <a:endParaRPr lang="en-US"/>
          </a:p>
        </p:txBody>
      </p:sp>
    </p:spTree>
    <p:extLst>
      <p:ext uri="{BB962C8B-B14F-4D97-AF65-F5344CB8AC3E}">
        <p14:creationId xmlns:p14="http://schemas.microsoft.com/office/powerpoint/2010/main" xmlns="" val="3624584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36</a:t>
            </a:fld>
            <a:endParaRPr lang="en-US"/>
          </a:p>
        </p:txBody>
      </p:sp>
    </p:spTree>
    <p:extLst>
      <p:ext uri="{BB962C8B-B14F-4D97-AF65-F5344CB8AC3E}">
        <p14:creationId xmlns:p14="http://schemas.microsoft.com/office/powerpoint/2010/main" xmlns="" val="73234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37</a:t>
            </a:fld>
            <a:endParaRPr lang="en-US"/>
          </a:p>
        </p:txBody>
      </p:sp>
    </p:spTree>
    <p:extLst>
      <p:ext uri="{BB962C8B-B14F-4D97-AF65-F5344CB8AC3E}">
        <p14:creationId xmlns:p14="http://schemas.microsoft.com/office/powerpoint/2010/main" xmlns="" val="3261196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38</a:t>
            </a:fld>
            <a:endParaRPr lang="en-US"/>
          </a:p>
        </p:txBody>
      </p:sp>
    </p:spTree>
    <p:extLst>
      <p:ext uri="{BB962C8B-B14F-4D97-AF65-F5344CB8AC3E}">
        <p14:creationId xmlns:p14="http://schemas.microsoft.com/office/powerpoint/2010/main" xmlns="" val="139775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39</a:t>
            </a:fld>
            <a:endParaRPr lang="en-US"/>
          </a:p>
        </p:txBody>
      </p:sp>
    </p:spTree>
    <p:extLst>
      <p:ext uri="{BB962C8B-B14F-4D97-AF65-F5344CB8AC3E}">
        <p14:creationId xmlns:p14="http://schemas.microsoft.com/office/powerpoint/2010/main" xmlns="" val="43626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40</a:t>
            </a:fld>
            <a:endParaRPr lang="en-US"/>
          </a:p>
        </p:txBody>
      </p:sp>
    </p:spTree>
    <p:extLst>
      <p:ext uri="{BB962C8B-B14F-4D97-AF65-F5344CB8AC3E}">
        <p14:creationId xmlns:p14="http://schemas.microsoft.com/office/powerpoint/2010/main" xmlns="" val="3144818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41</a:t>
            </a:fld>
            <a:endParaRPr lang="en-US"/>
          </a:p>
        </p:txBody>
      </p:sp>
    </p:spTree>
    <p:extLst>
      <p:ext uri="{BB962C8B-B14F-4D97-AF65-F5344CB8AC3E}">
        <p14:creationId xmlns:p14="http://schemas.microsoft.com/office/powerpoint/2010/main" xmlns="" val="2506237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42</a:t>
            </a:fld>
            <a:endParaRPr lang="en-US"/>
          </a:p>
        </p:txBody>
      </p:sp>
    </p:spTree>
    <p:extLst>
      <p:ext uri="{BB962C8B-B14F-4D97-AF65-F5344CB8AC3E}">
        <p14:creationId xmlns:p14="http://schemas.microsoft.com/office/powerpoint/2010/main" xmlns="" val="467780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43</a:t>
            </a:fld>
            <a:endParaRPr lang="en-US"/>
          </a:p>
        </p:txBody>
      </p:sp>
    </p:spTree>
    <p:extLst>
      <p:ext uri="{BB962C8B-B14F-4D97-AF65-F5344CB8AC3E}">
        <p14:creationId xmlns:p14="http://schemas.microsoft.com/office/powerpoint/2010/main" xmlns="" val="1693329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44</a:t>
            </a:fld>
            <a:endParaRPr lang="en-US"/>
          </a:p>
        </p:txBody>
      </p:sp>
    </p:spTree>
    <p:extLst>
      <p:ext uri="{BB962C8B-B14F-4D97-AF65-F5344CB8AC3E}">
        <p14:creationId xmlns:p14="http://schemas.microsoft.com/office/powerpoint/2010/main" xmlns="" val="2168200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45</a:t>
            </a:fld>
            <a:endParaRPr lang="en-US"/>
          </a:p>
        </p:txBody>
      </p:sp>
    </p:spTree>
    <p:extLst>
      <p:ext uri="{BB962C8B-B14F-4D97-AF65-F5344CB8AC3E}">
        <p14:creationId xmlns:p14="http://schemas.microsoft.com/office/powerpoint/2010/main" xmlns="" val="57997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46</a:t>
            </a:fld>
            <a:endParaRPr lang="en-US"/>
          </a:p>
        </p:txBody>
      </p:sp>
    </p:spTree>
    <p:extLst>
      <p:ext uri="{BB962C8B-B14F-4D97-AF65-F5344CB8AC3E}">
        <p14:creationId xmlns:p14="http://schemas.microsoft.com/office/powerpoint/2010/main" xmlns="" val="199479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47</a:t>
            </a:fld>
            <a:endParaRPr lang="en-US"/>
          </a:p>
        </p:txBody>
      </p:sp>
    </p:spTree>
    <p:extLst>
      <p:ext uri="{BB962C8B-B14F-4D97-AF65-F5344CB8AC3E}">
        <p14:creationId xmlns:p14="http://schemas.microsoft.com/office/powerpoint/2010/main" xmlns="" val="4021474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48</a:t>
            </a:fld>
            <a:endParaRPr lang="en-US"/>
          </a:p>
        </p:txBody>
      </p:sp>
    </p:spTree>
    <p:extLst>
      <p:ext uri="{BB962C8B-B14F-4D97-AF65-F5344CB8AC3E}">
        <p14:creationId xmlns:p14="http://schemas.microsoft.com/office/powerpoint/2010/main" xmlns="" val="270920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49</a:t>
            </a:fld>
            <a:endParaRPr lang="en-US"/>
          </a:p>
        </p:txBody>
      </p:sp>
    </p:spTree>
    <p:extLst>
      <p:ext uri="{BB962C8B-B14F-4D97-AF65-F5344CB8AC3E}">
        <p14:creationId xmlns:p14="http://schemas.microsoft.com/office/powerpoint/2010/main" xmlns="" val="2227215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50</a:t>
            </a:fld>
            <a:endParaRPr lang="en-US"/>
          </a:p>
        </p:txBody>
      </p:sp>
    </p:spTree>
    <p:extLst>
      <p:ext uri="{BB962C8B-B14F-4D97-AF65-F5344CB8AC3E}">
        <p14:creationId xmlns:p14="http://schemas.microsoft.com/office/powerpoint/2010/main" xmlns="" val="3793065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51</a:t>
            </a:fld>
            <a:endParaRPr lang="en-US"/>
          </a:p>
        </p:txBody>
      </p:sp>
    </p:spTree>
    <p:extLst>
      <p:ext uri="{BB962C8B-B14F-4D97-AF65-F5344CB8AC3E}">
        <p14:creationId xmlns:p14="http://schemas.microsoft.com/office/powerpoint/2010/main" xmlns="" val="1286961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xmlns="" val="9546896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53</a:t>
            </a:fld>
            <a:endParaRPr lang="en-US"/>
          </a:p>
        </p:txBody>
      </p:sp>
    </p:spTree>
    <p:extLst>
      <p:ext uri="{BB962C8B-B14F-4D97-AF65-F5344CB8AC3E}">
        <p14:creationId xmlns:p14="http://schemas.microsoft.com/office/powerpoint/2010/main" xmlns="" val="4103423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xmlns="" val="1684777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55</a:t>
            </a:fld>
            <a:endParaRPr lang="en-US"/>
          </a:p>
        </p:txBody>
      </p:sp>
    </p:spTree>
    <p:extLst>
      <p:ext uri="{BB962C8B-B14F-4D97-AF65-F5344CB8AC3E}">
        <p14:creationId xmlns:p14="http://schemas.microsoft.com/office/powerpoint/2010/main" xmlns="" val="3723833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56</a:t>
            </a:fld>
            <a:endParaRPr lang="en-US"/>
          </a:p>
        </p:txBody>
      </p:sp>
    </p:spTree>
    <p:extLst>
      <p:ext uri="{BB962C8B-B14F-4D97-AF65-F5344CB8AC3E}">
        <p14:creationId xmlns:p14="http://schemas.microsoft.com/office/powerpoint/2010/main" xmlns="" val="2292361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solidFill>
                  <a:prstClr val="black"/>
                </a:solidFill>
              </a:rPr>
              <a:t>© 2007 Quantum Corporation Confidential</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xmlns="" val="2614697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94212"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2010 Quantum Corporation. Company Confidential. Forward-looking information is based upon multiple assumptions and uncertainties, does not necessarily represent the company</a:t>
            </a:r>
            <a:r>
              <a:rPr lang="ja-JP" altLang="en-US"/>
              <a:t>’</a:t>
            </a:r>
            <a:r>
              <a:rPr lang="en-US"/>
              <a:t>s outlook and is for planning purposes only.</a:t>
            </a:r>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DD3769A-E4ED-C744-BC59-3EE2EF206D7F}" type="slidenum">
              <a:rPr lang="en-US"/>
              <a:pPr eaLnBrk="1" hangingPunct="1"/>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60</a:t>
            </a:fld>
            <a:endParaRPr lang="en-US"/>
          </a:p>
        </p:txBody>
      </p:sp>
    </p:spTree>
    <p:extLst>
      <p:ext uri="{BB962C8B-B14F-4D97-AF65-F5344CB8AC3E}">
        <p14:creationId xmlns:p14="http://schemas.microsoft.com/office/powerpoint/2010/main" xmlns="" val="600637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61</a:t>
            </a:fld>
            <a:endParaRPr lang="en-US"/>
          </a:p>
        </p:txBody>
      </p:sp>
    </p:spTree>
    <p:extLst>
      <p:ext uri="{BB962C8B-B14F-4D97-AF65-F5344CB8AC3E}">
        <p14:creationId xmlns:p14="http://schemas.microsoft.com/office/powerpoint/2010/main" xmlns="" val="1608953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 2007 Quantum Corporation Confidential</a:t>
            </a:r>
            <a:endParaRPr lang="en-US"/>
          </a:p>
        </p:txBody>
      </p:sp>
      <p:sp>
        <p:nvSpPr>
          <p:cNvPr id="5" name="Slide Number Placeholder 4"/>
          <p:cNvSpPr>
            <a:spLocks noGrp="1"/>
          </p:cNvSpPr>
          <p:nvPr>
            <p:ph type="sldNum" sz="quarter" idx="11"/>
          </p:nvPr>
        </p:nvSpPr>
        <p:spPr/>
        <p:txBody>
          <a:bodyPr/>
          <a:lstStyle/>
          <a:p>
            <a:pPr>
              <a:defRPr/>
            </a:pPr>
            <a:fld id="{2C3793C9-F4F4-4CB5-ABF4-855A4AA14E69}" type="slidenum">
              <a:rPr lang="en-US" smtClean="0"/>
              <a:pPr>
                <a:defRPr/>
              </a:pPr>
              <a:t>62</a:t>
            </a:fld>
            <a:endParaRPr lang="en-US"/>
          </a:p>
        </p:txBody>
      </p:sp>
    </p:spTree>
    <p:extLst>
      <p:ext uri="{BB962C8B-B14F-4D97-AF65-F5344CB8AC3E}">
        <p14:creationId xmlns:p14="http://schemas.microsoft.com/office/powerpoint/2010/main" xmlns="" val="177387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95236"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2010 Quantum Corporation. Company Confidential. Forward-looking information is based upon multiple assumptions and uncertainties, does not necessarily represent the company</a:t>
            </a:r>
            <a:r>
              <a:rPr lang="ja-JP" altLang="en-US"/>
              <a:t>’</a:t>
            </a:r>
            <a:r>
              <a:rPr lang="en-US"/>
              <a:t>s outlook and is for planning purposes only.</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EA0DAA3-99D3-754A-B2CB-7DED227397F9}" type="slidenum">
              <a:rPr lang="en-US"/>
              <a:pPr eaLnBrk="1" hangingPunct="1"/>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96260" name="Footer Placeholder 3"/>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 2010 Quantum Corporation. Company Confidential. Forward-looking information is based upon multiple assumptions and uncertainties, does not necessarily represent the company</a:t>
            </a:r>
            <a:r>
              <a:rPr lang="ja-JP" altLang="en-US"/>
              <a:t>’</a:t>
            </a:r>
            <a:r>
              <a:rPr lang="en-US"/>
              <a:t>s outlook and is for planning purposes only.</a:t>
            </a:r>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525" eaLnBrk="0" hangingPunct="0">
              <a:defRPr>
                <a:solidFill>
                  <a:schemeClr val="tx1"/>
                </a:solidFill>
                <a:latin typeface="Arial" charset="0"/>
                <a:ea typeface="ＭＳ Ｐゴシック" charset="0"/>
                <a:cs typeface="Arial" charset="0"/>
              </a:defRPr>
            </a:lvl1pPr>
            <a:lvl2pPr marL="716130" indent="-275434" defTabSz="913525" eaLnBrk="0" hangingPunct="0">
              <a:defRPr>
                <a:solidFill>
                  <a:schemeClr val="tx1"/>
                </a:solidFill>
                <a:latin typeface="Arial" charset="0"/>
                <a:ea typeface="Arial" charset="0"/>
                <a:cs typeface="Arial" charset="0"/>
              </a:defRPr>
            </a:lvl2pPr>
            <a:lvl3pPr marL="1101738" indent="-220348" defTabSz="913525" eaLnBrk="0" hangingPunct="0">
              <a:defRPr>
                <a:solidFill>
                  <a:schemeClr val="tx1"/>
                </a:solidFill>
                <a:latin typeface="Arial" charset="0"/>
                <a:ea typeface="Arial" charset="0"/>
                <a:cs typeface="Arial" charset="0"/>
              </a:defRPr>
            </a:lvl3pPr>
            <a:lvl4pPr marL="1542433" indent="-220348" defTabSz="913525" eaLnBrk="0" hangingPunct="0">
              <a:defRPr>
                <a:solidFill>
                  <a:schemeClr val="tx1"/>
                </a:solidFill>
                <a:latin typeface="Arial" charset="0"/>
                <a:ea typeface="Arial" charset="0"/>
                <a:cs typeface="Arial" charset="0"/>
              </a:defRPr>
            </a:lvl4pPr>
            <a:lvl5pPr marL="1983128" indent="-220348" defTabSz="913525" eaLnBrk="0" hangingPunct="0">
              <a:defRPr>
                <a:solidFill>
                  <a:schemeClr val="tx1"/>
                </a:solidFill>
                <a:latin typeface="Arial" charset="0"/>
                <a:ea typeface="Arial" charset="0"/>
                <a:cs typeface="Arial" charset="0"/>
              </a:defRPr>
            </a:lvl5pPr>
            <a:lvl6pPr marL="2423823" indent="-220348" defTabSz="913525" eaLnBrk="0" fontAlgn="base" hangingPunct="0">
              <a:spcBef>
                <a:spcPct val="0"/>
              </a:spcBef>
              <a:spcAft>
                <a:spcPct val="0"/>
              </a:spcAft>
              <a:defRPr>
                <a:solidFill>
                  <a:schemeClr val="tx1"/>
                </a:solidFill>
                <a:latin typeface="Arial" charset="0"/>
                <a:ea typeface="Arial" charset="0"/>
                <a:cs typeface="Arial" charset="0"/>
              </a:defRPr>
            </a:lvl6pPr>
            <a:lvl7pPr marL="2864518" indent="-220348" defTabSz="913525" eaLnBrk="0" fontAlgn="base" hangingPunct="0">
              <a:spcBef>
                <a:spcPct val="0"/>
              </a:spcBef>
              <a:spcAft>
                <a:spcPct val="0"/>
              </a:spcAft>
              <a:defRPr>
                <a:solidFill>
                  <a:schemeClr val="tx1"/>
                </a:solidFill>
                <a:latin typeface="Arial" charset="0"/>
                <a:ea typeface="Arial" charset="0"/>
                <a:cs typeface="Arial" charset="0"/>
              </a:defRPr>
            </a:lvl7pPr>
            <a:lvl8pPr marL="3305213" indent="-220348" defTabSz="913525" eaLnBrk="0" fontAlgn="base" hangingPunct="0">
              <a:spcBef>
                <a:spcPct val="0"/>
              </a:spcBef>
              <a:spcAft>
                <a:spcPct val="0"/>
              </a:spcAft>
              <a:defRPr>
                <a:solidFill>
                  <a:schemeClr val="tx1"/>
                </a:solidFill>
                <a:latin typeface="Arial" charset="0"/>
                <a:ea typeface="Arial" charset="0"/>
                <a:cs typeface="Arial" charset="0"/>
              </a:defRPr>
            </a:lvl8pPr>
            <a:lvl9pPr marL="3745908" indent="-220348" defTabSz="913525"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D65D6D-A172-EE4B-8FE9-4580889E859A}" type="slidenum">
              <a:rPr lang="en-US"/>
              <a:pPr eaLnBrk="1" hangingPunct="1"/>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 2010 Quantum Corporation. Company Confidential. Forward-looking information is based upon multiple assumptions and uncertainties, does not necessarily represent the company</a:t>
            </a:r>
            <a:r>
              <a:rPr lang="ja-JP" altLang="en-US" smtClean="0"/>
              <a:t>’</a:t>
            </a:r>
            <a:r>
              <a:rPr lang="en-US" smtClean="0"/>
              <a:t>s outlook and is for planning purposes only.</a:t>
            </a:r>
            <a:endParaRPr lang="en-US"/>
          </a:p>
        </p:txBody>
      </p:sp>
      <p:sp>
        <p:nvSpPr>
          <p:cNvPr id="5" name="Slide Number Placeholder 4"/>
          <p:cNvSpPr>
            <a:spLocks noGrp="1"/>
          </p:cNvSpPr>
          <p:nvPr>
            <p:ph type="sldNum" sz="quarter" idx="11"/>
          </p:nvPr>
        </p:nvSpPr>
        <p:spPr/>
        <p:txBody>
          <a:bodyPr/>
          <a:lstStyle/>
          <a:p>
            <a:fld id="{28237E24-CF55-C342-B262-C970F93C534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thought process</a:t>
            </a:r>
          </a:p>
          <a:p>
            <a:pPr lvl="0"/>
            <a:r>
              <a:rPr lang="en-US" dirty="0" smtClean="0"/>
              <a:t>At full licensing, DXi GUI and DARt both show V1000 to have 1.92 TB (1000 bytes/KB)</a:t>
            </a:r>
          </a:p>
          <a:p>
            <a:pPr lvl="1"/>
            <a:r>
              <a:rPr lang="en-US" dirty="0" smtClean="0"/>
              <a:t>So our marketing literature seems to take license by rounding up and claiming this is an “up to” 2 TB usable capacity</a:t>
            </a:r>
          </a:p>
          <a:p>
            <a:pPr lvl="0"/>
            <a:r>
              <a:rPr lang="en-US" dirty="0" smtClean="0"/>
              <a:t>We’re talking about licensing in 256GB increments … so what does that mean for capacity if I can’t get to 8x 256 GB now ??</a:t>
            </a:r>
          </a:p>
          <a:p>
            <a:pPr lvl="1"/>
            <a:r>
              <a:rPr lang="en-US" dirty="0" smtClean="0"/>
              <a:t>Are we licensing in 256GB increments or in 250 ?? (Since all numbers inside the DXi are base 10)</a:t>
            </a:r>
          </a:p>
          <a:p>
            <a:pPr lvl="0"/>
            <a:r>
              <a:rPr lang="en-US" dirty="0" smtClean="0"/>
              <a:t>So I decided to increment the color coding of this pseudo “</a:t>
            </a:r>
            <a:r>
              <a:rPr lang="en-US" dirty="0" err="1" smtClean="0"/>
              <a:t>QuikFit</a:t>
            </a:r>
            <a:r>
              <a:rPr lang="en-US" dirty="0" smtClean="0"/>
              <a:t>” chart in 250 GB steps</a:t>
            </a:r>
          </a:p>
          <a:p>
            <a:pPr lvl="0"/>
            <a:r>
              <a:rPr lang="en-US" dirty="0" smtClean="0"/>
              <a:t>“BU-BU RoC” means: what percentage of the (full) backup will be new and unique, before compression</a:t>
            </a:r>
          </a:p>
          <a:p>
            <a:pPr lvl="1"/>
            <a:r>
              <a:rPr lang="en-US" dirty="0" smtClean="0"/>
              <a:t>Doesn’t matter if we’re talking about Full-only policy or Full + Incremental, or even CBT backups. The results will be the same because I’m measuring the amount of new data, no matter how delivered, as a portion of the Full BU. The type of policy will only affect the total reduction ratio, not the capacity consumption.</a:t>
            </a:r>
          </a:p>
          <a:p>
            <a:pPr lvl="0"/>
            <a:r>
              <a:rPr lang="en-US" dirty="0" smtClean="0"/>
              <a:t>1 year Investment Protection with 10% growth expected in that year.</a:t>
            </a:r>
          </a:p>
          <a:p>
            <a:pPr lvl="0"/>
            <a:r>
              <a:rPr lang="en-US" dirty="0" smtClean="0"/>
              <a:t>DTP – Data to Protect - how much data can I backup and retain for the specified period of time, assuming 1 BU per day.</a:t>
            </a:r>
          </a:p>
          <a:p>
            <a:pPr lvl="1"/>
            <a:r>
              <a:rPr lang="en-US" dirty="0" smtClean="0"/>
              <a:t>This is more of a “Number of BU events” retention than a time-based retention, so may require some explanation to some audiences</a:t>
            </a:r>
          </a:p>
          <a:p>
            <a:pPr lvl="0"/>
            <a:r>
              <a:rPr lang="en-US" dirty="0" smtClean="0"/>
              <a:t>Important/Critical Assumption: The dedupe pool cannot grow beyond 1900 GB (Given that max appears to be 1.92 TB)</a:t>
            </a:r>
          </a:p>
          <a:p>
            <a:pPr lvl="1"/>
            <a:r>
              <a:rPr lang="en-US" dirty="0" smtClean="0"/>
              <a:t>The colored blocks change to numbers when the dedupe pool exceeds 1900 GB. This is intended to convey that this is not a supportable DTP point.</a:t>
            </a:r>
          </a:p>
          <a:p>
            <a:pPr lvl="0"/>
            <a:r>
              <a:rPr lang="en-US" dirty="0" smtClean="0"/>
              <a:t>“BP is LEQ” – Blockpool is less than or equal to …</a:t>
            </a:r>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87F2D0C0-A9E4-4F5B-AC01-6ED1756FAD66}"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A7D4F39-0490-4DA6-9475-638EDBAA1226}" type="slidenum">
              <a:rPr lang="en-US"/>
              <a:pPr>
                <a:defRPr/>
              </a:pPr>
              <a:t>‹#›</a:t>
            </a:fld>
            <a:endParaRPr lang="en-US" sz="12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24AB07FF-521E-4678-AA22-D8BFC84D515E}" type="slidenum">
              <a:rPr lang="en-US"/>
              <a:pPr>
                <a:defRPr/>
              </a:pPr>
              <a:t>‹#›</a:t>
            </a:fld>
            <a:endParaRPr lang="en-US" sz="12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1717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63627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E3B2EB7-FE5E-4AF9-B1A3-A89C4FC06CCD}" type="slidenum">
              <a:rPr lang="en-US"/>
              <a:pPr>
                <a:defRPr/>
              </a:pPr>
              <a:t>‹#›</a:t>
            </a:fld>
            <a:endParaRPr lang="en-US" sz="12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08FB80CA-5973-4E02-B4B3-A83F683770E1}" type="slidenum">
              <a:rPr lang="en-US"/>
              <a:pPr>
                <a:defRPr/>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FB54C75B-A179-42A1-8192-6F39BEF3B589}" type="slidenum">
              <a:rPr lang="en-US"/>
              <a:pPr>
                <a:defRPr/>
              </a:pPr>
              <a:t>‹#›</a:t>
            </a:fld>
            <a:endParaRPr lang="en-US"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5" name="Rectangle 6"/>
          <p:cNvSpPr>
            <a:spLocks noGrp="1" noChangeArrowheads="1"/>
          </p:cNvSpPr>
          <p:nvPr>
            <p:ph type="sldNum" sz="quarter" idx="11"/>
          </p:nvPr>
        </p:nvSpPr>
        <p:spPr>
          <a:ln/>
        </p:spPr>
        <p:txBody>
          <a:bodyPr/>
          <a:lstStyle>
            <a:lvl1pPr>
              <a:defRPr/>
            </a:lvl1pPr>
          </a:lstStyle>
          <a:p>
            <a:pPr>
              <a:defRPr/>
            </a:pPr>
            <a:fld id="{533C3BE9-7E59-4FAF-85B0-4AE6B4CA80F2}" type="slidenum">
              <a:rPr lang="en-US"/>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267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658DD928-69A4-45F9-BF0A-256EB9C38CFE}" type="slidenum">
              <a:rPr lang="en-US"/>
              <a:pPr>
                <a:defRPr/>
              </a:pPr>
              <a:t>‹#›</a:t>
            </a:fld>
            <a:endParaRPr lang="en-US"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8" name="Rectangle 6"/>
          <p:cNvSpPr>
            <a:spLocks noGrp="1" noChangeArrowheads="1"/>
          </p:cNvSpPr>
          <p:nvPr>
            <p:ph type="sldNum" sz="quarter" idx="11"/>
          </p:nvPr>
        </p:nvSpPr>
        <p:spPr>
          <a:ln/>
        </p:spPr>
        <p:txBody>
          <a:bodyPr/>
          <a:lstStyle>
            <a:lvl1pPr>
              <a:defRPr/>
            </a:lvl1pPr>
          </a:lstStyle>
          <a:p>
            <a:pPr>
              <a:defRPr/>
            </a:pPr>
            <a:fld id="{AACD683B-A7B3-450E-8F36-9EF54299D7B9}" type="slidenum">
              <a:rPr lang="en-US"/>
              <a:pPr>
                <a:defRPr/>
              </a:pPr>
              <a:t>‹#›</a:t>
            </a:fld>
            <a:endParaRPr lang="en-US"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4" name="Rectangle 6"/>
          <p:cNvSpPr>
            <a:spLocks noGrp="1" noChangeArrowheads="1"/>
          </p:cNvSpPr>
          <p:nvPr>
            <p:ph type="sldNum" sz="quarter" idx="11"/>
          </p:nvPr>
        </p:nvSpPr>
        <p:spPr>
          <a:ln/>
        </p:spPr>
        <p:txBody>
          <a:bodyPr/>
          <a:lstStyle>
            <a:lvl1pPr>
              <a:defRPr/>
            </a:lvl1pPr>
          </a:lstStyle>
          <a:p>
            <a:pPr>
              <a:defRPr/>
            </a:pPr>
            <a:fld id="{CAE40FE9-037E-4BD6-995A-4DA4F8CEAEAF}" type="slidenum">
              <a:rPr lang="en-US"/>
              <a:pPr>
                <a:defRPr/>
              </a:pPr>
              <a:t>‹#›</a:t>
            </a:fld>
            <a:endParaRPr lang="en-US" sz="12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3" name="Rectangle 6"/>
          <p:cNvSpPr>
            <a:spLocks noGrp="1" noChangeArrowheads="1"/>
          </p:cNvSpPr>
          <p:nvPr>
            <p:ph type="sldNum" sz="quarter" idx="11"/>
          </p:nvPr>
        </p:nvSpPr>
        <p:spPr>
          <a:ln/>
        </p:spPr>
        <p:txBody>
          <a:bodyPr/>
          <a:lstStyle>
            <a:lvl1pPr>
              <a:defRPr/>
            </a:lvl1pPr>
          </a:lstStyle>
          <a:p>
            <a:pPr>
              <a:defRPr/>
            </a:pPr>
            <a:fld id="{E184ECA7-63FC-4506-9DCF-83D1792A142D}" type="slidenum">
              <a:rPr lang="en-US"/>
              <a:pPr>
                <a:defRPr/>
              </a:pPr>
              <a:t>‹#›</a:t>
            </a:fld>
            <a:endParaRPr lang="en-US" sz="12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136F0C3C-FDC3-4329-8A4C-A9E6FBBBDE7E}" type="slidenum">
              <a:rPr lang="en-US"/>
              <a:pPr>
                <a:defRPr/>
              </a:pPr>
              <a:t>‹#›</a:t>
            </a:fld>
            <a:endParaRPr lang="en-US" sz="12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6" name="Rectangle 6"/>
          <p:cNvSpPr>
            <a:spLocks noGrp="1" noChangeArrowheads="1"/>
          </p:cNvSpPr>
          <p:nvPr>
            <p:ph type="sldNum" sz="quarter" idx="11"/>
          </p:nvPr>
        </p:nvSpPr>
        <p:spPr>
          <a:ln/>
        </p:spPr>
        <p:txBody>
          <a:bodyPr/>
          <a:lstStyle>
            <a:lvl1pPr>
              <a:defRPr/>
            </a:lvl1pPr>
          </a:lstStyle>
          <a:p>
            <a:pPr>
              <a:defRPr/>
            </a:pPr>
            <a:fld id="{53B947F5-5E92-49DD-819A-BED876EAAD25}" type="slidenum">
              <a:rPr lang="en-US"/>
              <a:pPr>
                <a:defRPr/>
              </a:pPr>
              <a:t>‹#›</a:t>
            </a:fld>
            <a:endParaRPr lang="en-US" sz="12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98438"/>
            <a:ext cx="8686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Headline goes here</a:t>
            </a:r>
          </a:p>
        </p:txBody>
      </p:sp>
      <p:sp>
        <p:nvSpPr>
          <p:cNvPr id="1029" name="Rectangle 5"/>
          <p:cNvSpPr>
            <a:spLocks noGrp="1" noChangeArrowheads="1"/>
          </p:cNvSpPr>
          <p:nvPr>
            <p:ph type="ftr" sz="quarter" idx="3"/>
          </p:nvPr>
        </p:nvSpPr>
        <p:spPr bwMode="auto">
          <a:xfrm>
            <a:off x="3970338" y="6424613"/>
            <a:ext cx="3276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chemeClr val="bg1"/>
                </a:solidFill>
              </a:defRPr>
            </a:lvl1pPr>
          </a:lstStyle>
          <a:p>
            <a:pPr>
              <a:defRPr/>
            </a:pPr>
            <a:r>
              <a:rPr lang="en-US"/>
              <a:t>© 2011 Quantum Corporation. Company Confidential. Forward-looking information is based upon multiple assumptions and uncertainties, does not necessarily represent the company’s outlook and is for planning purposes only.</a:t>
            </a:r>
          </a:p>
        </p:txBody>
      </p:sp>
      <p:sp>
        <p:nvSpPr>
          <p:cNvPr id="1030" name="Rectangle 6"/>
          <p:cNvSpPr>
            <a:spLocks noGrp="1" noChangeArrowheads="1"/>
          </p:cNvSpPr>
          <p:nvPr>
            <p:ph type="sldNum" sz="quarter" idx="4"/>
          </p:nvPr>
        </p:nvSpPr>
        <p:spPr bwMode="auto">
          <a:xfrm>
            <a:off x="304800" y="6430963"/>
            <a:ext cx="533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BA00"/>
                </a:solidFill>
                <a:cs typeface="+mn-cs"/>
              </a:defRPr>
            </a:lvl1pPr>
          </a:lstStyle>
          <a:p>
            <a:pPr>
              <a:defRPr/>
            </a:pPr>
            <a:fld id="{05E12FC0-5F98-480F-A359-BCE40FCB3AB0}" type="slidenum">
              <a:rPr lang="en-US"/>
              <a:pPr>
                <a:defRPr/>
              </a:pPr>
              <a:t>‹#›</a:t>
            </a:fld>
            <a:endParaRPr lang="en-US" sz="1200"/>
          </a:p>
        </p:txBody>
      </p:sp>
      <p:pic>
        <p:nvPicPr>
          <p:cNvPr id="2" name="Picture 8" descr="Dotted_Line.png"/>
          <p:cNvPicPr preferRelativeResize="0">
            <a:picLocks/>
          </p:cNvPicPr>
          <p:nvPr/>
        </p:nvPicPr>
        <p:blipFill>
          <a:blip r:embed="rId15" cstate="print"/>
          <a:srcRect l="1334"/>
          <a:stretch>
            <a:fillRect/>
          </a:stretch>
        </p:blipFill>
        <p:spPr bwMode="auto">
          <a:xfrm>
            <a:off x="46038" y="762000"/>
            <a:ext cx="9021762" cy="100013"/>
          </a:xfrm>
          <a:prstGeom prst="rect">
            <a:avLst/>
          </a:prstGeom>
          <a:noFill/>
          <a:ln w="9525">
            <a:noFill/>
            <a:miter lim="800000"/>
            <a:headEnd/>
            <a:tailEnd/>
          </a:ln>
        </p:spPr>
      </p:pic>
      <p:sp>
        <p:nvSpPr>
          <p:cNvPr id="1031" name="Rectangle 12"/>
          <p:cNvSpPr>
            <a:spLocks noGrp="1" noChangeArrowheads="1"/>
          </p:cNvSpPr>
          <p:nvPr>
            <p:ph type="body" idx="1"/>
          </p:nvPr>
        </p:nvSpPr>
        <p:spPr bwMode="auto">
          <a:xfrm>
            <a:off x="228600" y="9144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dt="0"/>
  <p:txStyles>
    <p:titleStyle>
      <a:lvl1pPr algn="l" rtl="0" eaLnBrk="0" fontAlgn="base" hangingPunct="0">
        <a:spcBef>
          <a:spcPct val="0"/>
        </a:spcBef>
        <a:spcAft>
          <a:spcPct val="0"/>
        </a:spcAft>
        <a:defRPr sz="3200">
          <a:solidFill>
            <a:srgbClr val="006AD6"/>
          </a:solidFill>
          <a:latin typeface="+mj-lt"/>
          <a:ea typeface="+mj-ea"/>
          <a:cs typeface="+mj-cs"/>
        </a:defRPr>
      </a:lvl1pPr>
      <a:lvl2pPr algn="l" rtl="0" eaLnBrk="0" fontAlgn="base" hangingPunct="0">
        <a:spcBef>
          <a:spcPct val="0"/>
        </a:spcBef>
        <a:spcAft>
          <a:spcPct val="0"/>
        </a:spcAft>
        <a:defRPr sz="3200">
          <a:solidFill>
            <a:srgbClr val="006AD6"/>
          </a:solidFill>
          <a:latin typeface="Arial" charset="0"/>
          <a:cs typeface="Arial" charset="0"/>
        </a:defRPr>
      </a:lvl2pPr>
      <a:lvl3pPr algn="l" rtl="0" eaLnBrk="0" fontAlgn="base" hangingPunct="0">
        <a:spcBef>
          <a:spcPct val="0"/>
        </a:spcBef>
        <a:spcAft>
          <a:spcPct val="0"/>
        </a:spcAft>
        <a:defRPr sz="3200">
          <a:solidFill>
            <a:srgbClr val="006AD6"/>
          </a:solidFill>
          <a:latin typeface="Arial" charset="0"/>
          <a:cs typeface="Arial" charset="0"/>
        </a:defRPr>
      </a:lvl3pPr>
      <a:lvl4pPr algn="l" rtl="0" eaLnBrk="0" fontAlgn="base" hangingPunct="0">
        <a:spcBef>
          <a:spcPct val="0"/>
        </a:spcBef>
        <a:spcAft>
          <a:spcPct val="0"/>
        </a:spcAft>
        <a:defRPr sz="3200">
          <a:solidFill>
            <a:srgbClr val="006AD6"/>
          </a:solidFill>
          <a:latin typeface="Arial" charset="0"/>
          <a:cs typeface="Arial" charset="0"/>
        </a:defRPr>
      </a:lvl4pPr>
      <a:lvl5pPr algn="l" rtl="0" eaLnBrk="0" fontAlgn="base" hangingPunct="0">
        <a:spcBef>
          <a:spcPct val="0"/>
        </a:spcBef>
        <a:spcAft>
          <a:spcPct val="0"/>
        </a:spcAft>
        <a:defRPr sz="3200">
          <a:solidFill>
            <a:srgbClr val="006AD6"/>
          </a:solidFill>
          <a:latin typeface="Arial" charset="0"/>
          <a:cs typeface="Arial" charset="0"/>
        </a:defRPr>
      </a:lvl5pPr>
      <a:lvl6pPr marL="457200" algn="l" rtl="0" fontAlgn="base">
        <a:spcBef>
          <a:spcPct val="0"/>
        </a:spcBef>
        <a:spcAft>
          <a:spcPct val="0"/>
        </a:spcAft>
        <a:defRPr sz="3200">
          <a:solidFill>
            <a:srgbClr val="006AD6"/>
          </a:solidFill>
          <a:latin typeface="Arial" charset="0"/>
          <a:cs typeface="Arial" charset="0"/>
        </a:defRPr>
      </a:lvl6pPr>
      <a:lvl7pPr marL="914400" algn="l" rtl="0" fontAlgn="base">
        <a:spcBef>
          <a:spcPct val="0"/>
        </a:spcBef>
        <a:spcAft>
          <a:spcPct val="0"/>
        </a:spcAft>
        <a:defRPr sz="3200">
          <a:solidFill>
            <a:srgbClr val="006AD6"/>
          </a:solidFill>
          <a:latin typeface="Arial" charset="0"/>
          <a:cs typeface="Arial" charset="0"/>
        </a:defRPr>
      </a:lvl7pPr>
      <a:lvl8pPr marL="1371600" algn="l" rtl="0" fontAlgn="base">
        <a:spcBef>
          <a:spcPct val="0"/>
        </a:spcBef>
        <a:spcAft>
          <a:spcPct val="0"/>
        </a:spcAft>
        <a:defRPr sz="3200">
          <a:solidFill>
            <a:srgbClr val="006AD6"/>
          </a:solidFill>
          <a:latin typeface="Arial" charset="0"/>
          <a:cs typeface="Arial" charset="0"/>
        </a:defRPr>
      </a:lvl8pPr>
      <a:lvl9pPr marL="1828800" algn="l" rtl="0" fontAlgn="base">
        <a:spcBef>
          <a:spcPct val="0"/>
        </a:spcBef>
        <a:spcAft>
          <a:spcPct val="0"/>
        </a:spcAft>
        <a:defRPr sz="3200">
          <a:solidFill>
            <a:srgbClr val="006AD6"/>
          </a:solidFill>
          <a:latin typeface="Arial" charset="0"/>
          <a:cs typeface="Arial" charset="0"/>
        </a:defRPr>
      </a:lvl9pPr>
    </p:titleStyle>
    <p:bodyStyle>
      <a:lvl1pPr marL="342900" indent="-342900" algn="l" defTabSz="457200" rtl="0" eaLnBrk="0" fontAlgn="base" hangingPunct="0">
        <a:spcBef>
          <a:spcPct val="20000"/>
        </a:spcBef>
        <a:spcAft>
          <a:spcPct val="0"/>
        </a:spcAft>
        <a:buSzPct val="75000"/>
        <a:buBlip>
          <a:blip r:embed="rId16"/>
        </a:buBlip>
        <a:defRPr sz="2400">
          <a:solidFill>
            <a:srgbClr val="212121"/>
          </a:solidFill>
          <a:latin typeface="+mn-lt"/>
          <a:ea typeface="+mn-ea"/>
          <a:cs typeface="+mn-cs"/>
        </a:defRPr>
      </a:lvl1pPr>
      <a:lvl2pPr marL="742950" indent="-285750" algn="l" defTabSz="457200" rtl="0" eaLnBrk="0" fontAlgn="base" hangingPunct="0">
        <a:spcBef>
          <a:spcPct val="20000"/>
        </a:spcBef>
        <a:spcAft>
          <a:spcPct val="0"/>
        </a:spcAft>
        <a:buClr>
          <a:srgbClr val="006AD6"/>
        </a:buClr>
        <a:buFont typeface="Arial" charset="0"/>
        <a:buChar char="–"/>
        <a:defRPr>
          <a:solidFill>
            <a:srgbClr val="212121"/>
          </a:solidFill>
          <a:latin typeface="+mn-lt"/>
          <a:cs typeface="+mn-cs"/>
        </a:defRPr>
      </a:lvl2pPr>
      <a:lvl3pPr marL="11430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3pPr>
      <a:lvl4pPr marL="1600200" indent="-228600" algn="l" defTabSz="457200" rtl="0" eaLnBrk="0" fontAlgn="base" hangingPunct="0">
        <a:spcBef>
          <a:spcPct val="20000"/>
        </a:spcBef>
        <a:spcAft>
          <a:spcPct val="0"/>
        </a:spcAft>
        <a:buClr>
          <a:srgbClr val="006AD6"/>
        </a:buClr>
        <a:buFont typeface="Arial" charset="0"/>
        <a:buChar char="–"/>
        <a:defRPr sz="1600">
          <a:solidFill>
            <a:srgbClr val="212121"/>
          </a:solidFill>
          <a:latin typeface="+mn-lt"/>
          <a:cs typeface="+mn-cs"/>
        </a:defRPr>
      </a:lvl4pPr>
      <a:lvl5pPr marL="2057400" indent="-228600" algn="l" defTabSz="457200" rtl="0" eaLnBrk="0" fontAlgn="base" hangingPunct="0">
        <a:spcBef>
          <a:spcPct val="20000"/>
        </a:spcBef>
        <a:spcAft>
          <a:spcPct val="0"/>
        </a:spcAft>
        <a:buClr>
          <a:srgbClr val="006AD6"/>
        </a:buClr>
        <a:buFont typeface="Wingdings" pitchFamily="2" charset="2"/>
        <a:buChar char="§"/>
        <a:defRPr sz="1600">
          <a:solidFill>
            <a:srgbClr val="212121"/>
          </a:solidFill>
          <a:latin typeface="+mn-lt"/>
          <a:cs typeface="+mn-cs"/>
        </a:defRPr>
      </a:lvl5pPr>
      <a:lvl6pPr marL="25146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6pPr>
      <a:lvl7pPr marL="29718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7pPr>
      <a:lvl8pPr marL="34290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8pPr>
      <a:lvl9pPr marL="3886200" indent="-228600" algn="l" defTabSz="457200" rtl="0" fontAlgn="base">
        <a:spcBef>
          <a:spcPct val="20000"/>
        </a:spcBef>
        <a:spcAft>
          <a:spcPct val="0"/>
        </a:spcAft>
        <a:buClr>
          <a:srgbClr val="006AD6"/>
        </a:buClr>
        <a:buFont typeface="Wingdings" pitchFamily="2" charset="2"/>
        <a:buChar char="§"/>
        <a:defRPr sz="1600">
          <a:solidFill>
            <a:srgbClr val="21212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hyperlink" Target="http://www.quantum.com/licensekeys" TargetMode="External"/><Relationship Id="rId2" Type="http://schemas.openxmlformats.org/officeDocument/2006/relationships/hyperlink" Target="https://quantum.subscribene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sweb.quantum.com/training/dxiv1000/v1000_install.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equip.quantum.com/"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5122" name="Title 8"/>
          <p:cNvSpPr>
            <a:spLocks noGrp="1"/>
          </p:cNvSpPr>
          <p:nvPr>
            <p:ph type="ctrTitle" idx="4294967295"/>
          </p:nvPr>
        </p:nvSpPr>
        <p:spPr>
          <a:xfrm>
            <a:off x="304800" y="2438400"/>
            <a:ext cx="8534400" cy="685800"/>
          </a:xfrm>
        </p:spPr>
        <p:txBody>
          <a:bodyPr/>
          <a:lstStyle/>
          <a:p>
            <a:pPr eaLnBrk="1" hangingPunct="1"/>
            <a:r>
              <a:rPr lang="en-US" dirty="0" smtClean="0">
                <a:cs typeface="Arial" charset="0"/>
              </a:rPr>
              <a:t>DXi V1000 Transfer of Information for Service</a:t>
            </a:r>
          </a:p>
        </p:txBody>
      </p:sp>
      <p:pic>
        <p:nvPicPr>
          <p:cNvPr id="5123" name="Picture 2" descr="C:\Documents and Settings\ialves\My Documents\Downloads\Quantum_Logo_RGB_PNG\Quantum_Logo_RGB.png"/>
          <p:cNvPicPr>
            <a:picLocks noChangeAspect="1" noChangeArrowheads="1"/>
          </p:cNvPicPr>
          <p:nvPr/>
        </p:nvPicPr>
        <p:blipFill>
          <a:blip r:embed="rId4" cstate="print"/>
          <a:srcRect/>
          <a:stretch>
            <a:fillRect/>
          </a:stretch>
        </p:blipFill>
        <p:spPr bwMode="auto">
          <a:xfrm>
            <a:off x="381000" y="1143000"/>
            <a:ext cx="2971800" cy="449263"/>
          </a:xfrm>
          <a:prstGeom prst="rect">
            <a:avLst/>
          </a:prstGeom>
          <a:noFill/>
          <a:ln w="9525">
            <a:noFill/>
            <a:miter lim="800000"/>
            <a:headEnd/>
            <a:tailEnd/>
          </a:ln>
        </p:spPr>
      </p:pic>
      <p:sp>
        <p:nvSpPr>
          <p:cNvPr id="5124" name="Rectangle 4"/>
          <p:cNvSpPr>
            <a:spLocks noChangeArrowheads="1"/>
          </p:cNvSpPr>
          <p:nvPr/>
        </p:nvSpPr>
        <p:spPr bwMode="auto">
          <a:xfrm>
            <a:off x="381000" y="3581400"/>
            <a:ext cx="3048000" cy="1219200"/>
          </a:xfrm>
          <a:prstGeom prst="rect">
            <a:avLst/>
          </a:prstGeom>
          <a:noFill/>
          <a:ln w="9525">
            <a:noFill/>
            <a:miter lim="800000"/>
            <a:headEnd/>
            <a:tailEnd/>
          </a:ln>
        </p:spPr>
        <p:txBody>
          <a:bodyPr/>
          <a:lstStyle/>
          <a:p>
            <a:pPr marL="342900" indent="-342900" defTabSz="457200">
              <a:spcBef>
                <a:spcPct val="20000"/>
              </a:spcBef>
              <a:buSzPct val="75000"/>
            </a:pPr>
            <a:endParaRPr lang="en-US" sz="1600" b="1" dirty="0">
              <a:solidFill>
                <a:srgbClr val="666666"/>
              </a:solidFill>
            </a:endParaRPr>
          </a:p>
          <a:p>
            <a:pPr marL="342900" indent="-342900" defTabSz="457200">
              <a:spcBef>
                <a:spcPct val="20000"/>
              </a:spcBef>
              <a:buSzPct val="75000"/>
            </a:pPr>
            <a:r>
              <a:rPr lang="en-US" sz="1600" b="1" dirty="0" smtClean="0">
                <a:solidFill>
                  <a:srgbClr val="666666"/>
                </a:solidFill>
              </a:rPr>
              <a:t>April 17, 2012</a:t>
            </a:r>
            <a:endParaRPr lang="en-US" sz="1600" b="1" dirty="0">
              <a:solidFill>
                <a:srgbClr val="66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Protocols and Design Points</a:t>
            </a:r>
            <a:endParaRPr lang="en-US" dirty="0"/>
          </a:p>
        </p:txBody>
      </p:sp>
      <p:sp>
        <p:nvSpPr>
          <p:cNvPr id="6" name="Content Placeholder 5"/>
          <p:cNvSpPr>
            <a:spLocks noGrp="1"/>
          </p:cNvSpPr>
          <p:nvPr>
            <p:ph idx="1"/>
          </p:nvPr>
        </p:nvSpPr>
        <p:spPr/>
        <p:txBody>
          <a:bodyPr/>
          <a:lstStyle/>
          <a:p>
            <a:r>
              <a:rPr lang="en-US" dirty="0" smtClean="0"/>
              <a:t>Goal : Support a 2TB DXi with only 4GB of RAM</a:t>
            </a:r>
          </a:p>
          <a:p>
            <a:r>
              <a:rPr lang="en-US" dirty="0" smtClean="0"/>
              <a:t>2TB </a:t>
            </a:r>
            <a:r>
              <a:rPr lang="en-US" dirty="0" err="1" smtClean="0"/>
              <a:t>Blockpool</a:t>
            </a:r>
            <a:r>
              <a:rPr lang="en-US" dirty="0" smtClean="0"/>
              <a:t> initially</a:t>
            </a:r>
          </a:p>
          <a:p>
            <a:pPr lvl="1"/>
            <a:r>
              <a:rPr lang="en-US" b="1" dirty="0" smtClean="0"/>
              <a:t>NOT</a:t>
            </a:r>
            <a:r>
              <a:rPr lang="en-US" dirty="0" smtClean="0"/>
              <a:t> based on any </a:t>
            </a:r>
            <a:r>
              <a:rPr lang="en-US" dirty="0" err="1" smtClean="0"/>
              <a:t>VMWare</a:t>
            </a:r>
            <a:r>
              <a:rPr lang="en-US" dirty="0" smtClean="0"/>
              <a:t> limitations </a:t>
            </a:r>
          </a:p>
          <a:p>
            <a:pPr lvl="1"/>
            <a:r>
              <a:rPr lang="en-US" dirty="0" smtClean="0"/>
              <a:t>Will increase over time, but requires more RAM for VM</a:t>
            </a:r>
          </a:p>
          <a:p>
            <a:r>
              <a:rPr lang="en-US" dirty="0" smtClean="0"/>
              <a:t>Disk layout optimized for VMware file system compatibility and potential performance improvements</a:t>
            </a:r>
          </a:p>
          <a:p>
            <a:pPr lvl="1"/>
            <a:r>
              <a:rPr lang="en-US" dirty="0" smtClean="0"/>
              <a:t>Nine 256GB VMDKs – fully compatible with </a:t>
            </a:r>
            <a:r>
              <a:rPr lang="en-US" dirty="0" err="1" smtClean="0"/>
              <a:t>vSphere</a:t>
            </a:r>
            <a:r>
              <a:rPr lang="en-US" dirty="0" smtClean="0"/>
              <a:t> 4 and 5</a:t>
            </a:r>
          </a:p>
          <a:p>
            <a:pPr lvl="1"/>
            <a:r>
              <a:rPr lang="en-US" dirty="0" smtClean="0"/>
              <a:t>One system disk, one Metadata disk, seven data disks</a:t>
            </a:r>
          </a:p>
          <a:p>
            <a:pPr lvl="1"/>
            <a:r>
              <a:rPr lang="en-US" dirty="0" smtClean="0"/>
              <a:t>Customer can spread VMDKs to multiple, or high speed, storage pools</a:t>
            </a:r>
          </a:p>
          <a:p>
            <a:r>
              <a:rPr lang="en-US" dirty="0" smtClean="0"/>
              <a:t>CIFS, NFS, OST, Accent ingest support</a:t>
            </a:r>
          </a:p>
          <a:p>
            <a:pPr lvl="1"/>
            <a:r>
              <a:rPr lang="en-US" dirty="0" smtClean="0"/>
              <a:t>Limited to 4 streams of ingest at a time</a:t>
            </a:r>
          </a:p>
          <a:p>
            <a:r>
              <a:rPr lang="en-US" dirty="0" smtClean="0"/>
              <a:t>Replication</a:t>
            </a:r>
          </a:p>
          <a:p>
            <a:pPr lvl="1"/>
            <a:r>
              <a:rPr lang="en-US" dirty="0"/>
              <a:t>E</a:t>
            </a:r>
            <a:r>
              <a:rPr lang="en-US" dirty="0" smtClean="0"/>
              <a:t>ither in or out but not both at same time</a:t>
            </a:r>
          </a:p>
          <a:p>
            <a:pPr lvl="1"/>
            <a:r>
              <a:rPr lang="en-US" dirty="0" smtClean="0"/>
              <a:t>1 to 1 fan-in</a:t>
            </a:r>
            <a:endParaRPr lang="en-US" dirty="0"/>
          </a:p>
        </p:txBody>
      </p:sp>
      <p:sp>
        <p:nvSpPr>
          <p:cNvPr id="4" name="Slide Number Placeholder 3"/>
          <p:cNvSpPr>
            <a:spLocks noGrp="1"/>
          </p:cNvSpPr>
          <p:nvPr>
            <p:ph type="sldNum" sz="quarter" idx="4294967295"/>
          </p:nvPr>
        </p:nvSpPr>
        <p:spPr>
          <a:xfrm>
            <a:off x="304800" y="6430963"/>
            <a:ext cx="533400" cy="323850"/>
          </a:xfrm>
          <a:prstGeom prst="rect">
            <a:avLst/>
          </a:prstGeom>
        </p:spPr>
        <p:txBody>
          <a:bodyPr/>
          <a:lstStyle/>
          <a:p>
            <a:fld id="{1026FD6D-CA33-924A-AFDA-F6CEE20912B5}" type="slidenum">
              <a:rPr lang="en-US" smtClean="0"/>
              <a:pPr/>
              <a:t>10</a:t>
            </a:fld>
            <a:endParaRPr lang="en-US" sz="1200"/>
          </a:p>
        </p:txBody>
      </p:sp>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Preliminary Performance</a:t>
            </a:r>
            <a:endParaRPr lang="en-US" dirty="0"/>
          </a:p>
        </p:txBody>
      </p:sp>
      <p:sp>
        <p:nvSpPr>
          <p:cNvPr id="7" name="Content Placeholder 6"/>
          <p:cNvSpPr>
            <a:spLocks noGrp="1"/>
          </p:cNvSpPr>
          <p:nvPr>
            <p:ph idx="1"/>
          </p:nvPr>
        </p:nvSpPr>
        <p:spPr/>
        <p:txBody>
          <a:bodyPr/>
          <a:lstStyle/>
          <a:p>
            <a:r>
              <a:rPr lang="en-US" dirty="0" smtClean="0"/>
              <a:t>Two reference platforms for sizing</a:t>
            </a:r>
          </a:p>
          <a:p>
            <a:pPr lvl="1"/>
            <a:r>
              <a:rPr lang="en-US" dirty="0" smtClean="0"/>
              <a:t>Actual performance will vary at customer sites</a:t>
            </a:r>
          </a:p>
          <a:p>
            <a:pPr lvl="1"/>
            <a:r>
              <a:rPr lang="en-US" dirty="0" smtClean="0"/>
              <a:t>Small system == Dell R510 (i.e. DXi4510 hardware) 1GbE</a:t>
            </a:r>
          </a:p>
          <a:p>
            <a:pPr lvl="1"/>
            <a:r>
              <a:rPr lang="en-US" dirty="0" smtClean="0"/>
              <a:t>Large system == Dell R910 (i.e. DXi8500 Nehalem hardware) 10GbE</a:t>
            </a:r>
          </a:p>
          <a:p>
            <a:r>
              <a:rPr lang="en-US" dirty="0" smtClean="0"/>
              <a:t>Performance memo available after launch</a:t>
            </a:r>
          </a:p>
          <a:p>
            <a:r>
              <a:rPr lang="en-US" dirty="0" smtClean="0"/>
              <a:t>Position protecting 2TB of data within backup window</a:t>
            </a:r>
          </a:p>
          <a:p>
            <a:pPr lvl="1"/>
            <a:r>
              <a:rPr lang="en-US" dirty="0" smtClean="0"/>
              <a:t>Small reference platform w/1GbE </a:t>
            </a:r>
            <a:r>
              <a:rPr lang="en-US" b="1" dirty="0" smtClean="0"/>
              <a:t>~5.5 hours</a:t>
            </a:r>
          </a:p>
          <a:p>
            <a:pPr lvl="1"/>
            <a:r>
              <a:rPr lang="en-US" dirty="0" smtClean="0"/>
              <a:t>Large reference platform w/10GbE </a:t>
            </a:r>
            <a:r>
              <a:rPr lang="en-US" b="1" dirty="0" smtClean="0"/>
              <a:t>~2 hours</a:t>
            </a:r>
          </a:p>
          <a:p>
            <a:r>
              <a:rPr lang="en-US" dirty="0" smtClean="0"/>
              <a:t>Some possible performance optimizations</a:t>
            </a:r>
          </a:p>
          <a:p>
            <a:pPr lvl="1"/>
            <a:r>
              <a:rPr lang="en-US" dirty="0" smtClean="0"/>
              <a:t>Increase CPU speed of host system</a:t>
            </a:r>
          </a:p>
          <a:p>
            <a:pPr lvl="1"/>
            <a:r>
              <a:rPr lang="en-US" dirty="0" smtClean="0"/>
              <a:t>Move metadata virtual disk to separate VMware storage pool</a:t>
            </a:r>
          </a:p>
          <a:p>
            <a:pPr lvl="1"/>
            <a:r>
              <a:rPr lang="en-US" dirty="0" smtClean="0"/>
              <a:t>Move each data virtual disk to separate VMware storage pools</a:t>
            </a:r>
          </a:p>
          <a:p>
            <a:pPr lvl="1"/>
            <a:endParaRPr lang="en-US" dirty="0" smtClean="0"/>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fld id="{66703F76-6B1E-E04A-AAFD-185CF2A3BA0D}" type="slidenum">
              <a:rPr lang="en-US" smtClean="0"/>
              <a:pPr/>
              <a:t>11</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3125307853"/>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Considerations – Capacity Only</a:t>
            </a:r>
            <a:endParaRPr lang="en-US" dirty="0"/>
          </a:p>
        </p:txBody>
      </p:sp>
      <p:sp>
        <p:nvSpPr>
          <p:cNvPr id="5" name="Slide Number Placeholder 4"/>
          <p:cNvSpPr>
            <a:spLocks noGrp="1"/>
          </p:cNvSpPr>
          <p:nvPr>
            <p:ph type="sldNum" sz="quarter" idx="11"/>
          </p:nvPr>
        </p:nvSpPr>
        <p:spPr>
          <a:xfrm>
            <a:off x="304800" y="990600"/>
            <a:ext cx="8686800" cy="5486400"/>
          </a:xfrm>
        </p:spPr>
        <p:txBody>
          <a:bodyPr/>
          <a:lstStyle/>
          <a:p>
            <a:r>
              <a:rPr lang="en-US" sz="2400" dirty="0" smtClean="0">
                <a:solidFill>
                  <a:schemeClr val="tx1"/>
                </a:solidFill>
              </a:rPr>
              <a:t>The usual suspects will affect capacity</a:t>
            </a:r>
          </a:p>
          <a:p>
            <a:pPr lvl="1"/>
            <a:r>
              <a:rPr lang="en-US" sz="1400" dirty="0" smtClean="0"/>
              <a:t>DTP, RoC, Compression, Retention, Annual Growth</a:t>
            </a:r>
          </a:p>
          <a:p>
            <a:r>
              <a:rPr lang="en-US" sz="2400" dirty="0" smtClean="0">
                <a:solidFill>
                  <a:srgbClr val="000000"/>
                </a:solidFill>
              </a:rPr>
              <a:t>Sample </a:t>
            </a:r>
            <a:r>
              <a:rPr lang="en-US" sz="2400" dirty="0" err="1" smtClean="0">
                <a:solidFill>
                  <a:srgbClr val="000000"/>
                </a:solidFill>
              </a:rPr>
              <a:t>QuikFit</a:t>
            </a:r>
            <a:r>
              <a:rPr lang="en-US" sz="2400" dirty="0" smtClean="0">
                <a:solidFill>
                  <a:srgbClr val="000000"/>
                </a:solidFill>
              </a:rPr>
              <a:t> DTP chart – </a:t>
            </a:r>
            <a:r>
              <a:rPr lang="en-US" sz="2400" dirty="0" smtClean="0">
                <a:solidFill>
                  <a:srgbClr val="FF0000"/>
                </a:solidFill>
              </a:rPr>
              <a:t>evaluating only capacity</a:t>
            </a:r>
          </a:p>
          <a:p>
            <a:pPr lvl="1"/>
            <a:r>
              <a:rPr lang="en-US" dirty="0" smtClean="0"/>
              <a:t>2:1 compression, 0% redundancy in the first BU, 1 year IP @ 10% growth</a:t>
            </a:r>
          </a:p>
          <a:p>
            <a:pPr>
              <a:defRPr/>
            </a:pPr>
            <a:endParaRPr lang="en-US" sz="1200" dirty="0"/>
          </a:p>
        </p:txBody>
      </p:sp>
      <p:sp>
        <p:nvSpPr>
          <p:cNvPr id="8" name="Slide Number Placeholder 1"/>
          <p:cNvSpPr>
            <a:spLocks noGrp="1"/>
          </p:cNvSpPr>
          <p:nvPr>
            <p:ph type="sldNum" sz="quarter" idx="4294967295"/>
          </p:nvPr>
        </p:nvSpPr>
        <p:spPr>
          <a:xfrm>
            <a:off x="304800" y="6572250"/>
            <a:ext cx="533400" cy="285750"/>
          </a:xfrm>
          <a:prstGeom prst="rect">
            <a:avLst/>
          </a:prstGeom>
        </p:spPr>
        <p:txBody>
          <a:bodyPr/>
          <a:lstStyle/>
          <a:p>
            <a:pPr>
              <a:defRPr/>
            </a:pPr>
            <a:fld id="{04D48AED-96F4-4A6A-BF13-5D301ED2C482}" type="slidenum">
              <a:rPr lang="en-US" smtClean="0"/>
              <a:pPr>
                <a:defRPr/>
              </a:pPr>
              <a:t>12</a:t>
            </a:fld>
            <a:endParaRPr lang="en-US" dirty="0"/>
          </a:p>
        </p:txBody>
      </p:sp>
      <p:pic>
        <p:nvPicPr>
          <p:cNvPr id="3" name="Picture 2"/>
          <p:cNvPicPr>
            <a:picLocks noChangeAspect="1" noChangeArrowheads="1"/>
          </p:cNvPicPr>
          <p:nvPr/>
        </p:nvPicPr>
        <p:blipFill>
          <a:blip r:embed="rId3" cstate="print"/>
          <a:srcRect/>
          <a:stretch>
            <a:fillRect/>
          </a:stretch>
        </p:blipFill>
        <p:spPr bwMode="auto">
          <a:xfrm>
            <a:off x="304800" y="2362200"/>
            <a:ext cx="7162800" cy="3821848"/>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7686675" y="3571875"/>
            <a:ext cx="1076325" cy="1076325"/>
          </a:xfrm>
          <a:prstGeom prst="rect">
            <a:avLst/>
          </a:prstGeom>
          <a:noFill/>
          <a:ln w="9525">
            <a:noFill/>
            <a:miter lim="800000"/>
            <a:headEnd/>
            <a:tailEnd/>
          </a:ln>
          <a:effectLst/>
        </p:spPr>
      </p:pic>
      <p:sp>
        <p:nvSpPr>
          <p:cNvPr id="9" name="TextBox 8"/>
          <p:cNvSpPr txBox="1"/>
          <p:nvPr/>
        </p:nvSpPr>
        <p:spPr>
          <a:xfrm>
            <a:off x="7620000" y="4876800"/>
            <a:ext cx="1447800" cy="1569660"/>
          </a:xfrm>
          <a:prstGeom prst="rect">
            <a:avLst/>
          </a:prstGeom>
          <a:noFill/>
        </p:spPr>
        <p:txBody>
          <a:bodyPr wrap="square" rtlCol="0">
            <a:spAutoFit/>
          </a:bodyPr>
          <a:lstStyle/>
          <a:p>
            <a:r>
              <a:rPr lang="en-US" sz="1200" dirty="0" smtClean="0"/>
              <a:t>V1000 available in 3 sizes. 1900 GB is estimated max BP use before LCM</a:t>
            </a:r>
          </a:p>
          <a:p>
            <a:endParaRPr lang="en-US" sz="1200" dirty="0" smtClean="0"/>
          </a:p>
          <a:p>
            <a:r>
              <a:rPr lang="en-US" sz="1200" dirty="0" smtClean="0"/>
              <a:t>Faded numbers equal BP GBs</a:t>
            </a:r>
            <a:endParaRPr lang="en-US" sz="1200" dirty="0"/>
          </a:p>
        </p:txBody>
      </p:sp>
      <p:sp>
        <p:nvSpPr>
          <p:cNvPr id="10"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1776814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SW and License Fulfillment Process</a:t>
            </a:r>
            <a:endParaRPr lang="en-US" dirty="0"/>
          </a:p>
        </p:txBody>
      </p:sp>
      <p:sp>
        <p:nvSpPr>
          <p:cNvPr id="7" name="Content Placeholder 6"/>
          <p:cNvSpPr>
            <a:spLocks noGrp="1"/>
          </p:cNvSpPr>
          <p:nvPr>
            <p:ph idx="1"/>
          </p:nvPr>
        </p:nvSpPr>
        <p:spPr/>
        <p:txBody>
          <a:bodyPr/>
          <a:lstStyle/>
          <a:p>
            <a:r>
              <a:rPr lang="en-US" dirty="0" smtClean="0"/>
              <a:t>Download </a:t>
            </a:r>
            <a:r>
              <a:rPr lang="en-US" dirty="0"/>
              <a:t>media kit shipped to </a:t>
            </a:r>
            <a:r>
              <a:rPr lang="en-US" dirty="0" smtClean="0"/>
              <a:t>customer</a:t>
            </a:r>
          </a:p>
          <a:p>
            <a:pPr lvl="1"/>
            <a:r>
              <a:rPr lang="en-US" dirty="0" smtClean="0"/>
              <a:t>Includes 3 Certificates with instructions</a:t>
            </a:r>
            <a:endParaRPr lang="en-US" dirty="0"/>
          </a:p>
          <a:p>
            <a:r>
              <a:rPr lang="en-US" dirty="0"/>
              <a:t>Customer follows instructions on Download Authorization </a:t>
            </a:r>
            <a:r>
              <a:rPr lang="en-US" dirty="0" smtClean="0"/>
              <a:t>Code </a:t>
            </a:r>
            <a:r>
              <a:rPr lang="en-US" dirty="0"/>
              <a:t>certificate to access </a:t>
            </a:r>
            <a:r>
              <a:rPr lang="en-US" dirty="0" smtClean="0"/>
              <a:t>website and </a:t>
            </a:r>
            <a:r>
              <a:rPr lang="en-US" dirty="0"/>
              <a:t>download </a:t>
            </a:r>
            <a:r>
              <a:rPr lang="en-US" dirty="0" smtClean="0"/>
              <a:t>SW</a:t>
            </a:r>
          </a:p>
          <a:p>
            <a:pPr lvl="1"/>
            <a:r>
              <a:rPr lang="en-US" dirty="0" smtClean="0">
                <a:hlinkClick r:id="rId2"/>
              </a:rPr>
              <a:t>https://quantum.subscribenet.com</a:t>
            </a:r>
            <a:r>
              <a:rPr lang="en-US" dirty="0" smtClean="0"/>
              <a:t>  Same website used by </a:t>
            </a:r>
            <a:r>
              <a:rPr lang="en-US" dirty="0" err="1" smtClean="0"/>
              <a:t>Stornext</a:t>
            </a:r>
            <a:r>
              <a:rPr lang="en-US" dirty="0" smtClean="0"/>
              <a:t>.</a:t>
            </a:r>
            <a:endParaRPr lang="en-US" dirty="0"/>
          </a:p>
          <a:p>
            <a:r>
              <a:rPr lang="en-US" dirty="0"/>
              <a:t>Customer follows instructions on license key certificate to download </a:t>
            </a:r>
            <a:r>
              <a:rPr lang="en-US" dirty="0" smtClean="0"/>
              <a:t>their license bundle file</a:t>
            </a:r>
          </a:p>
          <a:p>
            <a:pPr lvl="1"/>
            <a:r>
              <a:rPr lang="en-US" dirty="0" smtClean="0">
                <a:hlinkClick r:id="rId3"/>
              </a:rPr>
              <a:t>www.quantum.com/licensekeys</a:t>
            </a:r>
            <a:r>
              <a:rPr lang="en-US" dirty="0" smtClean="0"/>
              <a:t>  Standard DXi Licensing website.</a:t>
            </a:r>
          </a:p>
          <a:p>
            <a:pPr lvl="1"/>
            <a:r>
              <a:rPr lang="en-US" dirty="0" smtClean="0"/>
              <a:t>Must use serial number from the Serial Number Certificate</a:t>
            </a:r>
          </a:p>
          <a:p>
            <a:pPr lvl="1"/>
            <a:r>
              <a:rPr lang="en-US" dirty="0" smtClean="0"/>
              <a:t>All licenses delivered in a single “</a:t>
            </a:r>
            <a:r>
              <a:rPr lang="en-US" dirty="0" err="1" smtClean="0"/>
              <a:t>licensebundle.conf</a:t>
            </a:r>
            <a:r>
              <a:rPr lang="en-US" dirty="0" smtClean="0"/>
              <a:t>” file</a:t>
            </a:r>
          </a:p>
          <a:p>
            <a:r>
              <a:rPr lang="en-US" dirty="0" smtClean="0"/>
              <a:t>Customer follows Quick Start Guide to install SW with serial number and license bundle</a:t>
            </a:r>
          </a:p>
          <a:p>
            <a:pPr lvl="1"/>
            <a:r>
              <a:rPr lang="en-US" dirty="0" smtClean="0"/>
              <a:t>Serial number is input during installation</a:t>
            </a:r>
          </a:p>
          <a:p>
            <a:pPr lvl="1"/>
            <a:r>
              <a:rPr lang="en-US" dirty="0" smtClean="0"/>
              <a:t>License bundle file installed via GUI during configuration</a:t>
            </a:r>
            <a:endParaRPr lang="en-US" dirty="0"/>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fld id="{66703F76-6B1E-E04A-AAFD-185CF2A3BA0D}" type="slidenum">
              <a:rPr lang="en-US" smtClean="0"/>
              <a:pPr/>
              <a:t>13</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628932012"/>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Reporting Tools</a:t>
            </a:r>
            <a:endParaRPr lang="en-US" dirty="0"/>
          </a:p>
        </p:txBody>
      </p:sp>
      <p:sp>
        <p:nvSpPr>
          <p:cNvPr id="7" name="Content Placeholder 6"/>
          <p:cNvSpPr>
            <a:spLocks noGrp="1"/>
          </p:cNvSpPr>
          <p:nvPr>
            <p:ph idx="1"/>
          </p:nvPr>
        </p:nvSpPr>
        <p:spPr/>
        <p:txBody>
          <a:bodyPr/>
          <a:lstStyle/>
          <a:p>
            <a:r>
              <a:rPr lang="en-US" dirty="0" smtClean="0"/>
              <a:t>DXi Advanced Reporting</a:t>
            </a:r>
          </a:p>
          <a:p>
            <a:pPr lvl="1"/>
            <a:r>
              <a:rPr lang="en-US" dirty="0" smtClean="0"/>
              <a:t>Supported</a:t>
            </a:r>
          </a:p>
          <a:p>
            <a:r>
              <a:rPr lang="en-US" dirty="0" smtClean="0"/>
              <a:t>Vision</a:t>
            </a:r>
          </a:p>
          <a:p>
            <a:pPr lvl="1"/>
            <a:r>
              <a:rPr lang="en-US" dirty="0" smtClean="0"/>
              <a:t>Releasing version 4.2 in April 2012</a:t>
            </a:r>
          </a:p>
          <a:p>
            <a:pPr lvl="1"/>
            <a:r>
              <a:rPr lang="en-US" dirty="0" smtClean="0">
                <a:solidFill>
                  <a:schemeClr val="tx1"/>
                </a:solidFill>
              </a:rPr>
              <a:t>Supports DXi V1000 and vmPRO 2.3</a:t>
            </a:r>
          </a:p>
          <a:p>
            <a:pPr lvl="1"/>
            <a:r>
              <a:rPr lang="en-US" dirty="0" smtClean="0">
                <a:solidFill>
                  <a:schemeClr val="tx1"/>
                </a:solidFill>
              </a:rPr>
              <a:t>Will require new DXi AR 2.0.3 – available at time of Vision release</a:t>
            </a:r>
          </a:p>
          <a:p>
            <a:r>
              <a:rPr lang="en-US" dirty="0" smtClean="0">
                <a:solidFill>
                  <a:schemeClr val="tx1"/>
                </a:solidFill>
              </a:rPr>
              <a:t>Guardian</a:t>
            </a:r>
          </a:p>
          <a:p>
            <a:pPr lvl="1"/>
            <a:r>
              <a:rPr lang="en-US" dirty="0" smtClean="0">
                <a:solidFill>
                  <a:schemeClr val="tx1"/>
                </a:solidFill>
              </a:rPr>
              <a:t>No immediate support</a:t>
            </a:r>
          </a:p>
          <a:p>
            <a:pPr lvl="1"/>
            <a:r>
              <a:rPr lang="en-US" dirty="0" smtClean="0">
                <a:solidFill>
                  <a:schemeClr val="tx1"/>
                </a:solidFill>
              </a:rPr>
              <a:t>May require different access method than physical DXi</a:t>
            </a:r>
          </a:p>
          <a:p>
            <a:pPr lvl="1"/>
            <a:r>
              <a:rPr lang="en-US" dirty="0" smtClean="0">
                <a:solidFill>
                  <a:schemeClr val="tx1"/>
                </a:solidFill>
              </a:rPr>
              <a:t>May align with support of new DXi hardware</a:t>
            </a:r>
          </a:p>
          <a:p>
            <a:r>
              <a:rPr lang="en-US" dirty="0" smtClean="0"/>
              <a:t>Sizing Tools </a:t>
            </a:r>
          </a:p>
          <a:p>
            <a:pPr lvl="1"/>
            <a:r>
              <a:rPr lang="en-US" dirty="0" smtClean="0"/>
              <a:t>Under consideration for initial Gunnison sizing tools release</a:t>
            </a:r>
          </a:p>
          <a:p>
            <a:pPr lvl="1"/>
            <a:r>
              <a:rPr lang="en-US" dirty="0" smtClean="0"/>
              <a:t>Quick Fit chart will likely be updated</a:t>
            </a:r>
            <a:endParaRPr lang="en-US" dirty="0"/>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p>
            <a:fld id="{66703F76-6B1E-E04A-AAFD-185CF2A3BA0D}" type="slidenum">
              <a:rPr lang="en-US" smtClean="0"/>
              <a:pPr/>
              <a:t>14</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2775988984"/>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DXi v1000: DXi Advanced Reporting Support</a:t>
            </a:r>
            <a:endParaRPr lang="en-US" dirty="0"/>
          </a:p>
        </p:txBody>
      </p:sp>
      <p:sp>
        <p:nvSpPr>
          <p:cNvPr id="5" name="Text Placeholder 4"/>
          <p:cNvSpPr>
            <a:spLocks noGrp="1"/>
          </p:cNvSpPr>
          <p:nvPr>
            <p:ph type="body" sz="half" idx="1"/>
          </p:nvPr>
        </p:nvSpPr>
        <p:spPr>
          <a:xfrm>
            <a:off x="228600" y="914400"/>
            <a:ext cx="3276600" cy="5257800"/>
          </a:xfrm>
        </p:spPr>
        <p:txBody>
          <a:bodyPr/>
          <a:lstStyle/>
          <a:p>
            <a:r>
              <a:rPr lang="en-US" dirty="0" smtClean="0"/>
              <a:t>Same AR reports available for AR including user and service login</a:t>
            </a:r>
          </a:p>
          <a:p>
            <a:r>
              <a:rPr lang="en-US" dirty="0" smtClean="0"/>
              <a:t>All functions supported in v1000</a:t>
            </a:r>
          </a:p>
          <a:p>
            <a:r>
              <a:rPr lang="en-US" dirty="0" smtClean="0"/>
              <a:t>LCR release (2.0.3 RC1) available for install to support Capacity Upgrade Estimate in Vision</a:t>
            </a:r>
            <a:endParaRPr lang="en-US" dirty="0"/>
          </a:p>
        </p:txBody>
      </p:sp>
      <p:pic>
        <p:nvPicPr>
          <p:cNvPr id="7" name="Content Placeholder 6" descr="DAR side by side 2.jpg"/>
          <p:cNvPicPr>
            <a:picLocks noGrp="1" noChangeAspect="1"/>
          </p:cNvPicPr>
          <p:nvPr>
            <p:ph sz="half" idx="2"/>
          </p:nvPr>
        </p:nvPicPr>
        <p:blipFill>
          <a:blip r:embed="rId2" cstate="print"/>
          <a:stretch>
            <a:fillRect/>
          </a:stretch>
        </p:blipFill>
        <p:spPr>
          <a:xfrm>
            <a:off x="3985396" y="838200"/>
            <a:ext cx="5158604" cy="2724388"/>
          </a:xfrm>
        </p:spPr>
      </p:pic>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15</a:t>
            </a:fld>
            <a:endParaRPr lang="en-US" sz="1200" dirty="0"/>
          </a:p>
        </p:txBody>
      </p:sp>
      <p:pic>
        <p:nvPicPr>
          <p:cNvPr id="8" name="Picture 7" descr="DAR side by side before v after reduction sycn zoom.jpg"/>
          <p:cNvPicPr>
            <a:picLocks noChangeAspect="1"/>
          </p:cNvPicPr>
          <p:nvPr/>
        </p:nvPicPr>
        <p:blipFill>
          <a:blip r:embed="rId3" cstate="print"/>
          <a:stretch>
            <a:fillRect/>
          </a:stretch>
        </p:blipFill>
        <p:spPr>
          <a:xfrm>
            <a:off x="3977194" y="3657600"/>
            <a:ext cx="5166806" cy="2666999"/>
          </a:xfrm>
          <a:prstGeom prst="rect">
            <a:avLst/>
          </a:prstGeom>
        </p:spPr>
      </p:pic>
      <p:sp>
        <p:nvSpPr>
          <p:cNvPr id="9"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4103456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DXi v1000: Vision 4.2 Analytics Support</a:t>
            </a:r>
            <a:endParaRPr lang="en-US" dirty="0"/>
          </a:p>
        </p:txBody>
      </p:sp>
      <p:sp>
        <p:nvSpPr>
          <p:cNvPr id="5" name="Text Placeholder 4"/>
          <p:cNvSpPr>
            <a:spLocks noGrp="1"/>
          </p:cNvSpPr>
          <p:nvPr>
            <p:ph type="body" sz="half" idx="1"/>
          </p:nvPr>
        </p:nvSpPr>
        <p:spPr>
          <a:xfrm>
            <a:off x="228600" y="1371600"/>
            <a:ext cx="3962400" cy="914400"/>
          </a:xfrm>
          <a:noFill/>
        </p:spPr>
        <p:txBody>
          <a:bodyPr/>
          <a:lstStyle/>
          <a:p>
            <a:r>
              <a:rPr lang="en-US" sz="2000" dirty="0" smtClean="0"/>
              <a:t>Used disk</a:t>
            </a:r>
          </a:p>
          <a:p>
            <a:r>
              <a:rPr lang="en-US" sz="2000" dirty="0" smtClean="0"/>
              <a:t>Replication status</a:t>
            </a:r>
          </a:p>
        </p:txBody>
      </p:sp>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16</a:t>
            </a:fld>
            <a:endParaRPr lang="en-US" sz="1200" dirty="0"/>
          </a:p>
        </p:txBody>
      </p:sp>
      <p:sp>
        <p:nvSpPr>
          <p:cNvPr id="9" name="Text Placeholder 4"/>
          <p:cNvSpPr txBox="1">
            <a:spLocks/>
          </p:cNvSpPr>
          <p:nvPr/>
        </p:nvSpPr>
        <p:spPr bwMode="auto">
          <a:xfrm>
            <a:off x="3581400" y="1295400"/>
            <a:ext cx="3962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kumimoji="0" lang="en-US" sz="2000" b="0" i="0" u="none" strike="noStrike" kern="0" cap="none" spc="0" normalizeH="0" baseline="0" noProof="0" dirty="0" smtClean="0">
                <a:ln>
                  <a:noFill/>
                </a:ln>
                <a:solidFill>
                  <a:srgbClr val="212121"/>
                </a:solidFill>
                <a:effectLst/>
                <a:uLnTx/>
                <a:uFillTx/>
                <a:latin typeface="+mn-lt"/>
                <a:ea typeface="+mn-ea"/>
                <a:cs typeface="+mn-cs"/>
              </a:rPr>
              <a:t>Reclamation percent complete</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kumimoji="0" lang="en-US" sz="2000" b="0" i="0" u="none" strike="noStrike" kern="0" cap="none" spc="0" normalizeH="0" baseline="0" noProof="0" dirty="0" smtClean="0">
                <a:ln>
                  <a:noFill/>
                </a:ln>
                <a:solidFill>
                  <a:srgbClr val="212121"/>
                </a:solidFill>
                <a:effectLst/>
                <a:uLnTx/>
                <a:uFillTx/>
                <a:latin typeface="+mn-lt"/>
                <a:ea typeface="+mn-ea"/>
                <a:cs typeface="+mn-cs"/>
              </a:rPr>
              <a:t>Alert history</a:t>
            </a:r>
          </a:p>
          <a:p>
            <a:pPr marL="342900" marR="0" lvl="0" indent="-342900" algn="l" defTabSz="457200" rtl="0" eaLnBrk="1" fontAlgn="base" latinLnBrk="0" hangingPunct="1">
              <a:lnSpc>
                <a:spcPct val="100000"/>
              </a:lnSpc>
              <a:spcBef>
                <a:spcPct val="20000"/>
              </a:spcBef>
              <a:spcAft>
                <a:spcPct val="0"/>
              </a:spcAft>
              <a:buClrTx/>
              <a:buSzPct val="75000"/>
              <a:buFontTx/>
              <a:buBlip>
                <a:blip r:embed="rId2"/>
              </a:buBlip>
              <a:tabLst/>
              <a:defRPr/>
            </a:pPr>
            <a:r>
              <a:rPr lang="en-US" sz="2000" kern="0" dirty="0" smtClean="0">
                <a:solidFill>
                  <a:srgbClr val="212121"/>
                </a:solidFill>
                <a:latin typeface="+mn-lt"/>
                <a:cs typeface="+mn-cs"/>
              </a:rPr>
              <a:t>Accent Inline Data</a:t>
            </a:r>
            <a:endParaRPr kumimoji="0" lang="en-US" sz="2000" b="0" i="0" u="none" strike="noStrike" kern="0" cap="none" spc="0" normalizeH="0" baseline="0" noProof="0" dirty="0">
              <a:ln>
                <a:noFill/>
              </a:ln>
              <a:solidFill>
                <a:srgbClr val="212121"/>
              </a:solidFill>
              <a:effectLst/>
              <a:uLnTx/>
              <a:uFillTx/>
              <a:latin typeface="+mn-lt"/>
              <a:ea typeface="+mn-ea"/>
              <a:cs typeface="+mn-cs"/>
            </a:endParaRPr>
          </a:p>
        </p:txBody>
      </p:sp>
      <p:sp>
        <p:nvSpPr>
          <p:cNvPr id="10" name="Text Placeholder 4"/>
          <p:cNvSpPr txBox="1">
            <a:spLocks/>
          </p:cNvSpPr>
          <p:nvPr/>
        </p:nvSpPr>
        <p:spPr bwMode="auto">
          <a:xfrm>
            <a:off x="381000" y="838200"/>
            <a:ext cx="7239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Pct val="75000"/>
              <a:buFontTx/>
              <a:buNone/>
              <a:tabLst/>
              <a:defRPr/>
            </a:pPr>
            <a:r>
              <a:rPr kumimoji="0" lang="en-US" sz="2400" b="0" i="0" u="none" strike="noStrike" kern="0" cap="none" spc="0" normalizeH="0" baseline="0" noProof="0" dirty="0" smtClean="0">
                <a:ln>
                  <a:noFill/>
                </a:ln>
                <a:solidFill>
                  <a:srgbClr val="212121"/>
                </a:solidFill>
                <a:effectLst/>
                <a:uLnTx/>
                <a:uFillTx/>
                <a:latin typeface="+mn-lt"/>
                <a:ea typeface="+mn-ea"/>
                <a:cs typeface="+mn-cs"/>
              </a:rPr>
              <a:t>Quick view of the most important information:</a:t>
            </a:r>
          </a:p>
        </p:txBody>
      </p:sp>
      <p:pic>
        <p:nvPicPr>
          <p:cNvPr id="12" name="Content Placeholder 11" descr="Analytics.jpg"/>
          <p:cNvPicPr>
            <a:picLocks noGrp="1" noChangeAspect="1"/>
          </p:cNvPicPr>
          <p:nvPr>
            <p:ph sz="half" idx="2"/>
          </p:nvPr>
        </p:nvPicPr>
        <p:blipFill>
          <a:blip r:embed="rId3" cstate="print"/>
          <a:stretch>
            <a:fillRect/>
          </a:stretch>
        </p:blipFill>
        <p:spPr>
          <a:xfrm>
            <a:off x="762000" y="2362200"/>
            <a:ext cx="7467600" cy="4064741"/>
          </a:xfrm>
        </p:spPr>
      </p:pic>
      <p:sp>
        <p:nvSpPr>
          <p:cNvPr id="11"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221370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8438"/>
            <a:ext cx="8686800" cy="792162"/>
          </a:xfrm>
        </p:spPr>
        <p:txBody>
          <a:bodyPr/>
          <a:lstStyle/>
          <a:p>
            <a:pPr algn="ctr"/>
            <a:r>
              <a:rPr lang="en-US" dirty="0" smtClean="0"/>
              <a:t>DXi v1000: Vision 4.2 Capacity Upgrade Estimates</a:t>
            </a:r>
            <a:endParaRPr lang="en-US" dirty="0"/>
          </a:p>
        </p:txBody>
      </p:sp>
      <p:sp>
        <p:nvSpPr>
          <p:cNvPr id="5" name="Text Placeholder 4"/>
          <p:cNvSpPr>
            <a:spLocks noGrp="1"/>
          </p:cNvSpPr>
          <p:nvPr>
            <p:ph type="body" sz="half" idx="1"/>
          </p:nvPr>
        </p:nvSpPr>
        <p:spPr>
          <a:xfrm>
            <a:off x="228600" y="1143000"/>
            <a:ext cx="8305800" cy="1600200"/>
          </a:xfrm>
        </p:spPr>
        <p:txBody>
          <a:bodyPr/>
          <a:lstStyle/>
          <a:p>
            <a:pPr indent="0">
              <a:buNone/>
            </a:pPr>
            <a:r>
              <a:rPr lang="en-US" dirty="0" smtClean="0"/>
              <a:t>Predict when a capacity upgrade will be required on the v1000</a:t>
            </a:r>
          </a:p>
          <a:p>
            <a:endParaRPr lang="en-US" dirty="0"/>
          </a:p>
        </p:txBody>
      </p:sp>
      <p:sp>
        <p:nvSpPr>
          <p:cNvPr id="3" name="Slide Number Placeholder 2"/>
          <p:cNvSpPr>
            <a:spLocks noGrp="1"/>
          </p:cNvSpPr>
          <p:nvPr>
            <p:ph type="sldNum" sz="quarter" idx="11"/>
          </p:nvPr>
        </p:nvSpPr>
        <p:spPr/>
        <p:txBody>
          <a:bodyPr/>
          <a:lstStyle/>
          <a:p>
            <a:pPr>
              <a:defRPr/>
            </a:pPr>
            <a:fld id="{35F83017-0309-4319-B045-F8D831D7A8AE}" type="slidenum">
              <a:rPr lang="en-US" smtClean="0"/>
              <a:pPr>
                <a:defRPr/>
              </a:pPr>
              <a:t>17</a:t>
            </a:fld>
            <a:endParaRPr lang="en-US" sz="1200" dirty="0"/>
          </a:p>
        </p:txBody>
      </p:sp>
      <p:pic>
        <p:nvPicPr>
          <p:cNvPr id="9" name="Content Placeholder 8" descr="CUE close.jpg"/>
          <p:cNvPicPr>
            <a:picLocks noGrp="1" noChangeAspect="1"/>
          </p:cNvPicPr>
          <p:nvPr>
            <p:ph sz="half" idx="2"/>
          </p:nvPr>
        </p:nvPicPr>
        <p:blipFill>
          <a:blip r:embed="rId2" cstate="print"/>
          <a:stretch>
            <a:fillRect/>
          </a:stretch>
        </p:blipFill>
        <p:spPr>
          <a:xfrm>
            <a:off x="310492" y="2819400"/>
            <a:ext cx="8301725" cy="3333139"/>
          </a:xfrm>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181426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p:cNvSpPr>
          <p:nvPr/>
        </p:nvSpPr>
        <p:spPr bwMode="auto">
          <a:xfrm>
            <a:off x="1447800" y="2438400"/>
            <a:ext cx="7239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000" dirty="0" smtClean="0">
                <a:solidFill>
                  <a:srgbClr val="006AD6"/>
                </a:solidFill>
              </a:rPr>
              <a:t>Marketing Questions?</a:t>
            </a:r>
            <a:endParaRPr lang="en-US" sz="4000" dirty="0">
              <a:solidFill>
                <a:srgbClr val="006AD6"/>
              </a:solidFill>
            </a:endParaRP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4C3F30-D526-F943-8A5D-A30F69960A52}" type="slidenum">
              <a:rPr lang="en-US" sz="1400">
                <a:solidFill>
                  <a:srgbClr val="FFBA00"/>
                </a:solidFill>
              </a:rPr>
              <a:pPr eaLnBrk="1" hangingPunct="1"/>
              <a:t>18</a:t>
            </a:fld>
            <a:endParaRPr lang="en-US" sz="1200">
              <a:solidFill>
                <a:srgbClr val="FFBA00"/>
              </a:solidFill>
            </a:endParaRPr>
          </a:p>
        </p:txBody>
      </p:sp>
      <p:sp>
        <p:nvSpPr>
          <p:cNvPr id="7" name="Title 6"/>
          <p:cNvSpPr>
            <a:spLocks noGrp="1"/>
          </p:cNvSpPr>
          <p:nvPr>
            <p:ph type="title"/>
          </p:nvPr>
        </p:nvSpPr>
        <p:spPr/>
        <p:txBody>
          <a:bodyPr/>
          <a:lstStyle/>
          <a:p>
            <a:endParaRPr lang="en-US"/>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ctrTitle"/>
          </p:nvPr>
        </p:nvSpPr>
        <p:spPr/>
        <p:txBody>
          <a:bodyPr/>
          <a:lstStyle/>
          <a:p>
            <a:r>
              <a:rPr lang="en-US" sz="4000" smtClean="0"/>
              <a:t>DXi V1000 Installations </a:t>
            </a:r>
          </a:p>
        </p:txBody>
      </p:sp>
      <p:sp>
        <p:nvSpPr>
          <p:cNvPr id="22531" name="Subtitle 6"/>
          <p:cNvSpPr>
            <a:spLocks noGrp="1"/>
          </p:cNvSpPr>
          <p:nvPr>
            <p:ph type="subTitle" idx="1"/>
          </p:nvPr>
        </p:nvSpPr>
        <p:spPr/>
        <p:txBody>
          <a:bodyPr/>
          <a:lstStyle/>
          <a:p>
            <a:pPr algn="r"/>
            <a:r>
              <a:rPr lang="en-US" dirty="0" smtClean="0"/>
              <a:t>Jim Kahn</a:t>
            </a:r>
          </a:p>
          <a:p>
            <a:endParaRPr lang="en-US" dirty="0" smtClean="0"/>
          </a:p>
        </p:txBody>
      </p:sp>
      <p:sp>
        <p:nvSpPr>
          <p:cNvPr id="5" name="Slide Number Placeholder 4"/>
          <p:cNvSpPr>
            <a:spLocks noGrp="1"/>
          </p:cNvSpPr>
          <p:nvPr>
            <p:ph type="sldNum" sz="quarter" idx="11"/>
          </p:nvPr>
        </p:nvSpPr>
        <p:spPr/>
        <p:txBody>
          <a:bodyPr/>
          <a:lstStyle/>
          <a:p>
            <a:pPr>
              <a:defRPr/>
            </a:pPr>
            <a:fld id="{D381B9E0-4FE9-402E-AA56-9E9F37357FEC}" type="slidenum">
              <a:rPr lang="en-US" smtClean="0"/>
              <a:pPr>
                <a:defRPr/>
              </a:pPr>
              <a:t>19</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5"/>
          <p:cNvSpPr>
            <a:spLocks noGrp="1" noChangeArrowheads="1"/>
          </p:cNvSpPr>
          <p:nvPr>
            <p:ph type="ftr" sz="quarter" idx="10"/>
          </p:nvPr>
        </p:nvSpPr>
        <p:spPr>
          <a:noFill/>
        </p:spPr>
        <p:txBody>
          <a:bodyPr/>
          <a:lstStyle/>
          <a:p>
            <a:r>
              <a:rPr lang="en-US" smtClean="0"/>
              <a:t>        ______  __________   ______  ___________   ______ _______ ___________ __ _____ ____ ________ ___________ ___ _____________  ____ ___ ___________ _________ ___ _______ _ _______ ___ __ ___ ________ ________ ____ </a:t>
            </a:r>
          </a:p>
        </p:txBody>
      </p:sp>
      <p:sp>
        <p:nvSpPr>
          <p:cNvPr id="11266" name="Rectangle 5"/>
          <p:cNvSpPr txBox="1">
            <a:spLocks noGrp="1" noChangeArrowheads="1"/>
          </p:cNvSpPr>
          <p:nvPr/>
        </p:nvSpPr>
        <p:spPr bwMode="auto">
          <a:xfrm>
            <a:off x="3970338" y="6424613"/>
            <a:ext cx="3276600" cy="396875"/>
          </a:xfrm>
          <a:prstGeom prst="rect">
            <a:avLst/>
          </a:prstGeom>
          <a:noFill/>
          <a:ln w="9525">
            <a:noFill/>
            <a:miter lim="800000"/>
            <a:headEnd/>
            <a:tailEnd/>
          </a:ln>
        </p:spPr>
        <p:txBody>
          <a:bodyPr/>
          <a:lstStyle/>
          <a:p>
            <a:r>
              <a:rPr lang="en-US" sz="600">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7" name="Slide Number Placeholder 6"/>
          <p:cNvSpPr>
            <a:spLocks noGrp="1" noChangeArrowheads="1"/>
          </p:cNvSpPr>
          <p:nvPr>
            <p:ph type="sldNum" sz="quarter" idx="4294967295"/>
          </p:nvPr>
        </p:nvSpPr>
        <p:spPr>
          <a:xfrm>
            <a:off x="304800" y="6430963"/>
            <a:ext cx="533400" cy="323850"/>
          </a:xfrm>
          <a:prstGeom prst="rect">
            <a:avLst/>
          </a:prstGeom>
        </p:spPr>
        <p:txBody>
          <a:bodyPr/>
          <a:lstStyle/>
          <a:p>
            <a:pPr>
              <a:defRPr/>
            </a:pPr>
            <a:fld id="{117DD305-243D-414B-9466-097DB4FD5F52}" type="slidenum">
              <a:rPr lang="en-US"/>
              <a:pPr>
                <a:defRPr/>
              </a:pPr>
              <a:t>2</a:t>
            </a:fld>
            <a:endParaRPr lang="en-US" sz="1200" dirty="0"/>
          </a:p>
        </p:txBody>
      </p:sp>
      <p:sp>
        <p:nvSpPr>
          <p:cNvPr id="8" name="Rectangle 6"/>
          <p:cNvSpPr txBox="1">
            <a:spLocks noGrp="1" noChangeArrowheads="1"/>
          </p:cNvSpPr>
          <p:nvPr/>
        </p:nvSpPr>
        <p:spPr bwMode="auto">
          <a:xfrm>
            <a:off x="304800" y="6430963"/>
            <a:ext cx="533400" cy="323850"/>
          </a:xfrm>
          <a:prstGeom prst="rect">
            <a:avLst/>
          </a:prstGeom>
          <a:noFill/>
          <a:ln>
            <a:miter lim="800000"/>
            <a:headEnd/>
            <a:tailEnd/>
          </a:ln>
        </p:spPr>
        <p:txBody>
          <a:bodyPr/>
          <a:lstStyle/>
          <a:p>
            <a:pPr>
              <a:defRPr/>
            </a:pPr>
            <a:fld id="{58E55CEC-37AB-484C-87CC-356CBFEC9179}" type="slidenum">
              <a:rPr lang="en-US" sz="1400">
                <a:solidFill>
                  <a:srgbClr val="FFBA00"/>
                </a:solidFill>
                <a:cs typeface="+mn-cs"/>
              </a:rPr>
              <a:pPr>
                <a:defRPr/>
              </a:pPr>
              <a:t>2</a:t>
            </a:fld>
            <a:endParaRPr lang="en-US" sz="1200" dirty="0">
              <a:solidFill>
                <a:srgbClr val="FFBA00"/>
              </a:solidFill>
              <a:cs typeface="+mn-cs"/>
            </a:endParaRPr>
          </a:p>
        </p:txBody>
      </p:sp>
      <p:sp>
        <p:nvSpPr>
          <p:cNvPr id="11269" name="Rectangle 3"/>
          <p:cNvSpPr>
            <a:spLocks noGrp="1" noChangeArrowheads="1"/>
          </p:cNvSpPr>
          <p:nvPr>
            <p:ph type="title" idx="4294967295"/>
          </p:nvPr>
        </p:nvSpPr>
        <p:spPr/>
        <p:txBody>
          <a:bodyPr/>
          <a:lstStyle/>
          <a:p>
            <a:endParaRPr lang="en-US" smtClean="0"/>
          </a:p>
        </p:txBody>
      </p:sp>
      <p:sp>
        <p:nvSpPr>
          <p:cNvPr id="11270" name="Rectangle 5"/>
          <p:cNvSpPr>
            <a:spLocks noGrp="1" noChangeArrowheads="1"/>
          </p:cNvSpPr>
          <p:nvPr>
            <p:ph type="body" idx="4294967295"/>
          </p:nvPr>
        </p:nvSpPr>
        <p:spPr/>
        <p:txBody>
          <a:bodyPr/>
          <a:lstStyle/>
          <a:p>
            <a:endParaRPr lang="en-US" smtClean="0"/>
          </a:p>
        </p:txBody>
      </p:sp>
      <p:pic>
        <p:nvPicPr>
          <p:cNvPr id="11271" name="Picture 6" descr="KnowledgeTransfer_MainScreenAL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Agenda </a:t>
            </a:r>
          </a:p>
        </p:txBody>
      </p:sp>
      <p:sp>
        <p:nvSpPr>
          <p:cNvPr id="3" name="Content Placeholder 2"/>
          <p:cNvSpPr>
            <a:spLocks noGrp="1"/>
          </p:cNvSpPr>
          <p:nvPr>
            <p:ph idx="1"/>
          </p:nvPr>
        </p:nvSpPr>
        <p:spPr/>
        <p:txBody>
          <a:bodyPr/>
          <a:lstStyle/>
          <a:p>
            <a:pPr marL="463550" indent="-411163" defTabSz="914400" eaLnBrk="1" hangingPunct="1">
              <a:lnSpc>
                <a:spcPct val="90000"/>
              </a:lnSpc>
              <a:defRPr/>
            </a:pPr>
            <a:r>
              <a:rPr lang="en-US" dirty="0" err="1" smtClean="0"/>
              <a:t>vSphere</a:t>
            </a:r>
            <a:r>
              <a:rPr lang="en-US" dirty="0" smtClean="0"/>
              <a:t> Recommendations </a:t>
            </a:r>
            <a:endParaRPr lang="en-US" dirty="0" smtClean="0">
              <a:solidFill>
                <a:srgbClr val="E81202"/>
              </a:solidFill>
            </a:endParaRPr>
          </a:p>
          <a:p>
            <a:pPr marL="463550" indent="-411163" defTabSz="914400" eaLnBrk="1" hangingPunct="1">
              <a:lnSpc>
                <a:spcPct val="90000"/>
              </a:lnSpc>
              <a:defRPr/>
            </a:pPr>
            <a:r>
              <a:rPr lang="en-US" dirty="0" smtClean="0"/>
              <a:t>Restrictions &amp; Limitations</a:t>
            </a:r>
          </a:p>
          <a:p>
            <a:pPr marL="463550" indent="-411163" defTabSz="914400" eaLnBrk="1" hangingPunct="1">
              <a:lnSpc>
                <a:spcPct val="90000"/>
              </a:lnSpc>
              <a:defRPr/>
            </a:pPr>
            <a:r>
              <a:rPr lang="en-US" dirty="0" smtClean="0">
                <a:solidFill>
                  <a:schemeClr val="tx1"/>
                </a:solidFill>
              </a:rPr>
              <a:t>Preparation (VMware Preparation)</a:t>
            </a:r>
          </a:p>
          <a:p>
            <a:pPr marL="463550" indent="-411163" defTabSz="914400" eaLnBrk="1" hangingPunct="1">
              <a:lnSpc>
                <a:spcPct val="90000"/>
              </a:lnSpc>
              <a:defRPr/>
            </a:pPr>
            <a:r>
              <a:rPr lang="en-US" dirty="0" err="1" smtClean="0">
                <a:solidFill>
                  <a:schemeClr val="tx1"/>
                </a:solidFill>
              </a:rPr>
              <a:t>DXi</a:t>
            </a:r>
            <a:r>
              <a:rPr lang="en-US" dirty="0" smtClean="0">
                <a:solidFill>
                  <a:schemeClr val="tx1"/>
                </a:solidFill>
              </a:rPr>
              <a:t> V1000 Installation &amp; Configuration</a:t>
            </a:r>
          </a:p>
          <a:p>
            <a:pPr marL="463550" indent="-411163" defTabSz="914400" eaLnBrk="1" hangingPunct="1">
              <a:lnSpc>
                <a:spcPct val="90000"/>
              </a:lnSpc>
              <a:defRPr/>
            </a:pPr>
            <a:r>
              <a:rPr lang="en-US" dirty="0" err="1" smtClean="0">
                <a:solidFill>
                  <a:schemeClr val="tx1"/>
                </a:solidFill>
              </a:rPr>
              <a:t>DXi</a:t>
            </a:r>
            <a:r>
              <a:rPr lang="en-US" dirty="0" smtClean="0">
                <a:solidFill>
                  <a:schemeClr val="tx1"/>
                </a:solidFill>
              </a:rPr>
              <a:t> V1000 &amp; </a:t>
            </a:r>
            <a:r>
              <a:rPr lang="en-US" dirty="0" err="1" smtClean="0">
                <a:solidFill>
                  <a:schemeClr val="tx1"/>
                </a:solidFill>
              </a:rPr>
              <a:t>vmPro</a:t>
            </a:r>
            <a:r>
              <a:rPr lang="en-US" dirty="0" smtClean="0">
                <a:solidFill>
                  <a:schemeClr val="tx1"/>
                </a:solidFill>
              </a:rPr>
              <a:t> Integration</a:t>
            </a:r>
          </a:p>
          <a:p>
            <a:pPr marL="463550" lvl="0" indent="-411163" defTabSz="914400" eaLnBrk="1" hangingPunct="1">
              <a:lnSpc>
                <a:spcPct val="90000"/>
              </a:lnSpc>
              <a:defRPr/>
            </a:pPr>
            <a:r>
              <a:rPr lang="en-US" dirty="0" smtClean="0">
                <a:solidFill>
                  <a:srgbClr val="000000"/>
                </a:solidFill>
              </a:rPr>
              <a:t>Health Check &amp; Data Collection</a:t>
            </a:r>
          </a:p>
          <a:p>
            <a:pPr marL="463550" lvl="0" indent="-411163" defTabSz="914400" eaLnBrk="1" hangingPunct="1">
              <a:lnSpc>
                <a:spcPct val="90000"/>
              </a:lnSpc>
              <a:defRPr/>
            </a:pPr>
            <a:r>
              <a:rPr lang="en-US" dirty="0">
                <a:solidFill>
                  <a:srgbClr val="000000"/>
                </a:solidFill>
              </a:rPr>
              <a:t>Service Menu </a:t>
            </a:r>
            <a:r>
              <a:rPr lang="en-US" dirty="0" smtClean="0">
                <a:solidFill>
                  <a:srgbClr val="000000"/>
                </a:solidFill>
              </a:rPr>
              <a:t>Changes</a:t>
            </a:r>
            <a:endParaRPr lang="en-US" dirty="0" smtClean="0">
              <a:solidFill>
                <a:schemeClr val="tx1"/>
              </a:solidFill>
            </a:endParaRPr>
          </a:p>
          <a:p>
            <a:pPr marL="463550" indent="-411163" defTabSz="914400" eaLnBrk="1" hangingPunct="1">
              <a:lnSpc>
                <a:spcPct val="90000"/>
              </a:lnSpc>
              <a:defRPr/>
            </a:pPr>
            <a:r>
              <a:rPr lang="en-US" dirty="0" smtClean="0">
                <a:solidFill>
                  <a:schemeClr val="tx1"/>
                </a:solidFill>
              </a:rPr>
              <a:t>Reference Test Systems</a:t>
            </a:r>
          </a:p>
          <a:p>
            <a:pPr marL="463550" lvl="0" indent="-411163" defTabSz="914400" eaLnBrk="1" hangingPunct="1">
              <a:lnSpc>
                <a:spcPct val="90000"/>
              </a:lnSpc>
              <a:defRPr/>
            </a:pPr>
            <a:r>
              <a:rPr lang="en-US" dirty="0" smtClean="0">
                <a:solidFill>
                  <a:srgbClr val="000000"/>
                </a:solidFill>
              </a:rPr>
              <a:t>Additional Resources</a:t>
            </a:r>
            <a:endParaRPr lang="en-US" dirty="0" smtClean="0">
              <a:solidFill>
                <a:schemeClr val="tx1"/>
              </a:solidFill>
            </a:endParaRPr>
          </a:p>
          <a:p>
            <a:pPr marL="463550" indent="-411163" defTabSz="914400" eaLnBrk="1" hangingPunct="1">
              <a:lnSpc>
                <a:spcPct val="90000"/>
              </a:lnSpc>
              <a:defRPr/>
            </a:pPr>
            <a:r>
              <a:rPr lang="en-US" dirty="0" smtClean="0">
                <a:solidFill>
                  <a:schemeClr val="tx1"/>
                </a:solidFill>
              </a:rPr>
              <a:t>Q&amp;A</a:t>
            </a:r>
          </a:p>
          <a:p>
            <a:pPr marL="463550" indent="-411163" defTabSz="914400" eaLnBrk="1" hangingPunct="1">
              <a:lnSpc>
                <a:spcPct val="90000"/>
              </a:lnSpc>
              <a:defRPr/>
            </a:pPr>
            <a:endParaRPr lang="en-US" dirty="0" smtClean="0">
              <a:solidFill>
                <a:schemeClr val="tx1"/>
              </a:solidFill>
            </a:endParaRPr>
          </a:p>
          <a:p>
            <a:pPr>
              <a:buFontTx/>
              <a:buNone/>
              <a:defRPr/>
            </a:pPr>
            <a:endParaRPr lang="en-US" dirty="0"/>
          </a:p>
        </p:txBody>
      </p:sp>
      <p:sp>
        <p:nvSpPr>
          <p:cNvPr id="5" name="Slide Number Placeholder 4"/>
          <p:cNvSpPr>
            <a:spLocks noGrp="1"/>
          </p:cNvSpPr>
          <p:nvPr>
            <p:ph type="sldNum" sz="quarter" idx="11"/>
          </p:nvPr>
        </p:nvSpPr>
        <p:spPr/>
        <p:txBody>
          <a:bodyPr/>
          <a:lstStyle/>
          <a:p>
            <a:pPr>
              <a:defRPr/>
            </a:pPr>
            <a:fld id="{9ABB6E2E-6AA7-49E4-94E8-5C3CD7E7142F}" type="slidenum">
              <a:rPr lang="en-US" smtClean="0"/>
              <a:pPr>
                <a:defRPr/>
              </a:pPr>
              <a:t>20</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err="1" smtClean="0">
                <a:solidFill>
                  <a:schemeClr val="tx2"/>
                </a:solidFill>
              </a:rPr>
              <a:t>vSphere</a:t>
            </a:r>
            <a:r>
              <a:rPr lang="en-US" dirty="0" smtClean="0">
                <a:solidFill>
                  <a:schemeClr val="tx2"/>
                </a:solidFill>
              </a:rPr>
              <a:t> Recommendations</a:t>
            </a:r>
            <a:endParaRPr lang="en-US" dirty="0" smtClean="0"/>
          </a:p>
        </p:txBody>
      </p:sp>
      <p:sp>
        <p:nvSpPr>
          <p:cNvPr id="24579" name="Content Placeholder 2"/>
          <p:cNvSpPr>
            <a:spLocks noGrp="1"/>
          </p:cNvSpPr>
          <p:nvPr>
            <p:ph idx="1"/>
          </p:nvPr>
        </p:nvSpPr>
        <p:spPr/>
        <p:txBody>
          <a:bodyPr/>
          <a:lstStyle/>
          <a:p>
            <a:r>
              <a:rPr lang="en-US" dirty="0" smtClean="0"/>
              <a:t>Supported vSphere versions</a:t>
            </a:r>
          </a:p>
          <a:p>
            <a:pPr lvl="1"/>
            <a:r>
              <a:rPr lang="en-US" sz="1600" dirty="0" smtClean="0"/>
              <a:t>Paid licensed versions are only supported!</a:t>
            </a:r>
          </a:p>
          <a:p>
            <a:pPr lvl="1"/>
            <a:r>
              <a:rPr lang="en-US" sz="1600" dirty="0" smtClean="0"/>
              <a:t>ESX 4.0 Update 4 – several issues</a:t>
            </a:r>
          </a:p>
          <a:p>
            <a:pPr lvl="1"/>
            <a:r>
              <a:rPr lang="en-US" sz="1600" dirty="0" smtClean="0"/>
              <a:t>ESX 4.1 – no issues</a:t>
            </a:r>
          </a:p>
          <a:p>
            <a:pPr lvl="1"/>
            <a:r>
              <a:rPr lang="en-US" sz="1600" dirty="0" smtClean="0"/>
              <a:t>ESXi 4.1-5.0 – no issues</a:t>
            </a:r>
          </a:p>
          <a:p>
            <a:r>
              <a:rPr lang="en-US" dirty="0" smtClean="0"/>
              <a:t>vSphere server minimum configuration</a:t>
            </a:r>
          </a:p>
          <a:p>
            <a:pPr lvl="1"/>
            <a:r>
              <a:rPr lang="en-US" sz="1600" dirty="0" smtClean="0"/>
              <a:t>Single 1 GbE or 10 GbE NIC</a:t>
            </a:r>
          </a:p>
          <a:p>
            <a:pPr lvl="1"/>
            <a:r>
              <a:rPr lang="en-US" sz="1600" dirty="0" smtClean="0"/>
              <a:t>1 Intel  i7 or E5500 CPU</a:t>
            </a:r>
          </a:p>
          <a:p>
            <a:pPr lvl="1"/>
            <a:r>
              <a:rPr lang="en-US" sz="1600" dirty="0" smtClean="0"/>
              <a:t>16 GB of RAM</a:t>
            </a:r>
          </a:p>
          <a:p>
            <a:r>
              <a:rPr lang="en-US" dirty="0" smtClean="0"/>
              <a:t>vSphere server typical configuration</a:t>
            </a:r>
          </a:p>
          <a:p>
            <a:pPr lvl="1"/>
            <a:r>
              <a:rPr lang="en-US" sz="1600" dirty="0" smtClean="0"/>
              <a:t>Four 1 GbE or two 10 GbE NICs</a:t>
            </a:r>
          </a:p>
          <a:p>
            <a:pPr lvl="1"/>
            <a:r>
              <a:rPr lang="en-US" sz="1600" dirty="0" smtClean="0"/>
              <a:t>2 Intel i7 or E5500 CPUs</a:t>
            </a:r>
          </a:p>
          <a:p>
            <a:pPr lvl="1"/>
            <a:r>
              <a:rPr lang="en-US" sz="1600" dirty="0" smtClean="0"/>
              <a:t>48 GB of RAM</a:t>
            </a:r>
          </a:p>
        </p:txBody>
      </p:sp>
      <p:sp>
        <p:nvSpPr>
          <p:cNvPr id="5" name="Slide Number Placeholder 4"/>
          <p:cNvSpPr>
            <a:spLocks noGrp="1"/>
          </p:cNvSpPr>
          <p:nvPr>
            <p:ph type="sldNum" sz="quarter" idx="11"/>
          </p:nvPr>
        </p:nvSpPr>
        <p:spPr/>
        <p:txBody>
          <a:bodyPr/>
          <a:lstStyle/>
          <a:p>
            <a:pPr>
              <a:defRPr/>
            </a:pPr>
            <a:fld id="{05FD219B-AD7E-414B-807D-0B39CC30B677}" type="slidenum">
              <a:rPr lang="en-US" smtClean="0"/>
              <a:pPr>
                <a:defRPr/>
              </a:pPr>
              <a:t>21</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err="1" smtClean="0">
                <a:solidFill>
                  <a:schemeClr val="tx2"/>
                </a:solidFill>
              </a:rPr>
              <a:t>vSphere</a:t>
            </a:r>
            <a:r>
              <a:rPr lang="en-US" dirty="0" smtClean="0">
                <a:solidFill>
                  <a:schemeClr val="tx2"/>
                </a:solidFill>
              </a:rPr>
              <a:t> Recommendations (cont.)</a:t>
            </a:r>
            <a:endParaRPr lang="en-US" dirty="0" smtClean="0"/>
          </a:p>
        </p:txBody>
      </p:sp>
      <p:sp>
        <p:nvSpPr>
          <p:cNvPr id="25603" name="Content Placeholder 2"/>
          <p:cNvSpPr>
            <a:spLocks noGrp="1"/>
          </p:cNvSpPr>
          <p:nvPr>
            <p:ph idx="1"/>
          </p:nvPr>
        </p:nvSpPr>
        <p:spPr/>
        <p:txBody>
          <a:bodyPr/>
          <a:lstStyle/>
          <a:p>
            <a:r>
              <a:rPr lang="en-US" smtClean="0"/>
              <a:t>vSphere datastore requirements</a:t>
            </a:r>
          </a:p>
          <a:p>
            <a:pPr lvl="1"/>
            <a:r>
              <a:rPr lang="en-US" smtClean="0"/>
              <a:t>1 TB of free storage</a:t>
            </a:r>
          </a:p>
          <a:p>
            <a:pPr lvl="1"/>
            <a:r>
              <a:rPr lang="en-US" smtClean="0"/>
              <a:t>External storage system with power-fail protection</a:t>
            </a:r>
          </a:p>
          <a:p>
            <a:pPr lvl="2"/>
            <a:r>
              <a:rPr lang="en-US" smtClean="0"/>
              <a:t>SAN</a:t>
            </a:r>
          </a:p>
          <a:p>
            <a:pPr lvl="2"/>
            <a:r>
              <a:rPr lang="en-US" smtClean="0"/>
              <a:t>NFS</a:t>
            </a:r>
          </a:p>
          <a:p>
            <a:pPr lvl="2"/>
            <a:r>
              <a:rPr lang="en-US" smtClean="0"/>
              <a:t>iSCSI</a:t>
            </a:r>
          </a:p>
          <a:p>
            <a:pPr lvl="1"/>
            <a:r>
              <a:rPr lang="en-US" smtClean="0"/>
              <a:t>Internal DAS storage is not recommended</a:t>
            </a:r>
          </a:p>
          <a:p>
            <a:pPr lvl="2"/>
            <a:r>
              <a:rPr lang="en-US" smtClean="0"/>
              <a:t>Other vSphere servers cannot access data</a:t>
            </a:r>
          </a:p>
          <a:p>
            <a:pPr lvl="2"/>
            <a:r>
              <a:rPr lang="en-US" smtClean="0"/>
              <a:t>Power protection</a:t>
            </a:r>
          </a:p>
          <a:p>
            <a:r>
              <a:rPr lang="en-US" smtClean="0"/>
              <a:t>vSphere networking</a:t>
            </a:r>
          </a:p>
          <a:p>
            <a:pPr lvl="1"/>
            <a:r>
              <a:rPr lang="en-US" smtClean="0"/>
              <a:t>Only static port trunking, no LACP</a:t>
            </a:r>
          </a:p>
          <a:p>
            <a:pPr lvl="1"/>
            <a:r>
              <a:rPr lang="en-US" smtClean="0"/>
              <a:t>Use “Route determined by IP hash” for best NIC teaming</a:t>
            </a:r>
          </a:p>
          <a:p>
            <a:pPr lvl="1"/>
            <a:r>
              <a:rPr lang="en-US" smtClean="0"/>
              <a:t>9K Jumbo Frames yield best throughput (90% efficiency)</a:t>
            </a:r>
          </a:p>
          <a:p>
            <a:pPr lvl="1"/>
            <a:r>
              <a:rPr lang="en-US" smtClean="0"/>
              <a:t>netPktHeapMaxSize limits</a:t>
            </a:r>
          </a:p>
          <a:p>
            <a:pPr lvl="2"/>
            <a:r>
              <a:rPr lang="en-US" smtClean="0"/>
              <a:t>64MB in ESXi4.1 (1 GbE)</a:t>
            </a:r>
          </a:p>
          <a:p>
            <a:pPr lvl="2"/>
            <a:r>
              <a:rPr lang="en-US" smtClean="0"/>
              <a:t>224MB in ESXi5.0 (10 GbE)</a:t>
            </a:r>
          </a:p>
          <a:p>
            <a:pPr lvl="2">
              <a:buFont typeface="Wingdings" pitchFamily="2" charset="2"/>
              <a:buNone/>
            </a:pPr>
            <a:endParaRPr lang="en-US" smtClean="0"/>
          </a:p>
        </p:txBody>
      </p:sp>
      <p:sp>
        <p:nvSpPr>
          <p:cNvPr id="5" name="Slide Number Placeholder 4"/>
          <p:cNvSpPr>
            <a:spLocks noGrp="1"/>
          </p:cNvSpPr>
          <p:nvPr>
            <p:ph type="sldNum" sz="quarter" idx="11"/>
          </p:nvPr>
        </p:nvSpPr>
        <p:spPr/>
        <p:txBody>
          <a:bodyPr/>
          <a:lstStyle/>
          <a:p>
            <a:pPr>
              <a:defRPr/>
            </a:pPr>
            <a:fld id="{E05AF325-803A-4710-98EC-244687479FBC}" type="slidenum">
              <a:rPr lang="en-US" smtClean="0"/>
              <a:pPr>
                <a:defRPr/>
              </a:pPr>
              <a:t>22</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solidFill>
                  <a:schemeClr val="tx2"/>
                </a:solidFill>
              </a:rPr>
              <a:t>Requirements – DXi V1000</a:t>
            </a:r>
            <a:endParaRPr lang="en-US" smtClean="0"/>
          </a:p>
        </p:txBody>
      </p:sp>
      <p:sp>
        <p:nvSpPr>
          <p:cNvPr id="3" name="Content Placeholder 2"/>
          <p:cNvSpPr>
            <a:spLocks noGrp="1"/>
          </p:cNvSpPr>
          <p:nvPr>
            <p:ph idx="1"/>
          </p:nvPr>
        </p:nvSpPr>
        <p:spPr/>
        <p:txBody>
          <a:bodyPr/>
          <a:lstStyle/>
          <a:p>
            <a:pPr>
              <a:defRPr/>
            </a:pPr>
            <a:r>
              <a:rPr lang="en-US" sz="1800" dirty="0" smtClean="0"/>
              <a:t>Web Browsers: Firefox, Internet Explorer (7.x and above) and Google Chrome </a:t>
            </a:r>
          </a:p>
          <a:p>
            <a:pPr>
              <a:buFontTx/>
              <a:buNone/>
              <a:defRPr/>
            </a:pPr>
            <a:endParaRPr lang="en-US" sz="1600" dirty="0" smtClean="0"/>
          </a:p>
          <a:p>
            <a:pPr>
              <a:defRPr/>
            </a:pPr>
            <a:r>
              <a:rPr lang="en-US" sz="1800" dirty="0" smtClean="0"/>
              <a:t> DXi V1000 Virtual Machine requirements</a:t>
            </a:r>
          </a:p>
          <a:p>
            <a:pPr lvl="1">
              <a:buFont typeface="Arial" charset="0"/>
              <a:buChar char="–"/>
              <a:defRPr/>
            </a:pPr>
            <a:r>
              <a:rPr lang="en-US" sz="1600" dirty="0" smtClean="0"/>
              <a:t>2 CPU cores</a:t>
            </a:r>
          </a:p>
          <a:p>
            <a:pPr lvl="1">
              <a:buFont typeface="Arial" charset="0"/>
              <a:buChar char="–"/>
              <a:defRPr/>
            </a:pPr>
            <a:r>
              <a:rPr lang="en-US" sz="1600" dirty="0" smtClean="0"/>
              <a:t>4 GB of RAM</a:t>
            </a:r>
          </a:p>
          <a:p>
            <a:pPr lvl="1">
              <a:buFont typeface="Arial" charset="0"/>
              <a:buChar char="–"/>
              <a:defRPr/>
            </a:pPr>
            <a:r>
              <a:rPr lang="en-US" sz="1600" dirty="0" smtClean="0"/>
              <a:t>2 VMXNET3 NICs</a:t>
            </a:r>
          </a:p>
          <a:p>
            <a:pPr lvl="1">
              <a:buFont typeface="Arial" charset="0"/>
              <a:buChar char="–"/>
              <a:defRPr/>
            </a:pPr>
            <a:r>
              <a:rPr lang="en-US" sz="1600" dirty="0" smtClean="0"/>
              <a:t>9x256 GB virtual SCSI disks (for vSphere4 compatibility)</a:t>
            </a:r>
          </a:p>
          <a:p>
            <a:pPr>
              <a:defRPr/>
            </a:pPr>
            <a:r>
              <a:rPr lang="en-US" sz="1800" dirty="0" smtClean="0"/>
              <a:t>Licensed storage capacity sizes</a:t>
            </a:r>
          </a:p>
          <a:p>
            <a:pPr lvl="1">
              <a:buFont typeface="Arial" charset="0"/>
              <a:buChar char="–"/>
              <a:defRPr/>
            </a:pPr>
            <a:r>
              <a:rPr lang="en-US" sz="1600" dirty="0" smtClean="0"/>
              <a:t>256 GB (evaluation)</a:t>
            </a:r>
          </a:p>
          <a:p>
            <a:pPr lvl="1">
              <a:buFont typeface="Arial" charset="0"/>
              <a:buChar char="–"/>
              <a:defRPr/>
            </a:pPr>
            <a:r>
              <a:rPr lang="en-US" sz="1600" dirty="0" smtClean="0"/>
              <a:t>1 TB</a:t>
            </a:r>
          </a:p>
          <a:p>
            <a:pPr lvl="1">
              <a:buFont typeface="Arial" charset="0"/>
              <a:buChar char="–"/>
              <a:defRPr/>
            </a:pPr>
            <a:r>
              <a:rPr lang="en-US" sz="1600" dirty="0" smtClean="0"/>
              <a:t>2 TB</a:t>
            </a:r>
          </a:p>
          <a:p>
            <a:pPr>
              <a:defRPr/>
            </a:pPr>
            <a:r>
              <a:rPr lang="en-US" sz="1800" dirty="0" smtClean="0"/>
              <a:t>Disk organization</a:t>
            </a:r>
          </a:p>
          <a:p>
            <a:pPr lvl="1">
              <a:buFont typeface="Arial" charset="0"/>
              <a:buChar char="–"/>
              <a:defRPr/>
            </a:pPr>
            <a:r>
              <a:rPr lang="en-US" sz="1600" dirty="0" smtClean="0"/>
              <a:t>Disk 1 – system disk (RAID5)</a:t>
            </a:r>
          </a:p>
          <a:p>
            <a:pPr lvl="1">
              <a:buFont typeface="Arial" charset="0"/>
              <a:buChar char="–"/>
              <a:defRPr/>
            </a:pPr>
            <a:r>
              <a:rPr lang="en-US" sz="1600" dirty="0" smtClean="0"/>
              <a:t>Disk 2 – SNFS metadata disk (RAID1)</a:t>
            </a:r>
          </a:p>
          <a:p>
            <a:pPr lvl="1">
              <a:buFont typeface="Arial" charset="0"/>
              <a:buChar char="–"/>
              <a:defRPr/>
            </a:pPr>
            <a:r>
              <a:rPr lang="en-US" sz="1600" dirty="0" smtClean="0"/>
              <a:t>Disks 3-9 – SNFS data disks (RAID5)</a:t>
            </a:r>
            <a:endParaRPr lang="en-US" dirty="0" smtClean="0"/>
          </a:p>
          <a:p>
            <a:pPr marL="457200" lvl="1" indent="0">
              <a:buFont typeface="Arial" charset="0"/>
              <a:buNone/>
              <a:defRPr/>
            </a:pPr>
            <a:endParaRPr lang="en-US" dirty="0" smtClean="0"/>
          </a:p>
          <a:p>
            <a:pPr>
              <a:defRPr/>
            </a:pPr>
            <a:endParaRPr lang="en-US" dirty="0"/>
          </a:p>
        </p:txBody>
      </p:sp>
      <p:sp>
        <p:nvSpPr>
          <p:cNvPr id="5" name="Slide Number Placeholder 4"/>
          <p:cNvSpPr>
            <a:spLocks noGrp="1"/>
          </p:cNvSpPr>
          <p:nvPr>
            <p:ph type="sldNum" sz="quarter" idx="11"/>
          </p:nvPr>
        </p:nvSpPr>
        <p:spPr/>
        <p:txBody>
          <a:bodyPr/>
          <a:lstStyle/>
          <a:p>
            <a:pPr>
              <a:defRPr/>
            </a:pPr>
            <a:fld id="{C27DA287-3C1A-4F3B-972A-F2174E575848}" type="slidenum">
              <a:rPr lang="en-US" smtClean="0"/>
              <a:pPr>
                <a:defRPr/>
              </a:pPr>
              <a:t>23</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solidFill>
                  <a:schemeClr val="tx2"/>
                </a:solidFill>
              </a:rPr>
              <a:t>Restrictions &amp; Limitations</a:t>
            </a:r>
            <a:endParaRPr lang="en-US" dirty="0" smtClean="0"/>
          </a:p>
        </p:txBody>
      </p:sp>
      <p:sp>
        <p:nvSpPr>
          <p:cNvPr id="3" name="Content Placeholder 2"/>
          <p:cNvSpPr>
            <a:spLocks noGrp="1"/>
          </p:cNvSpPr>
          <p:nvPr>
            <p:ph idx="1"/>
          </p:nvPr>
        </p:nvSpPr>
        <p:spPr/>
        <p:txBody>
          <a:bodyPr/>
          <a:lstStyle/>
          <a:p>
            <a:pPr>
              <a:defRPr/>
            </a:pPr>
            <a:r>
              <a:rPr lang="en-US" dirty="0" smtClean="0"/>
              <a:t>Network DHCP support limited on DXi V1000</a:t>
            </a:r>
          </a:p>
          <a:p>
            <a:pPr lvl="1">
              <a:buFont typeface="Arial" charset="0"/>
              <a:buChar char="–"/>
              <a:defRPr/>
            </a:pPr>
            <a:r>
              <a:rPr lang="en-US" sz="1600" dirty="0" smtClean="0"/>
              <a:t>All network ports initially using DHCP</a:t>
            </a:r>
          </a:p>
          <a:p>
            <a:pPr lvl="1">
              <a:buFont typeface="Arial" charset="0"/>
              <a:buChar char="–"/>
              <a:defRPr/>
            </a:pPr>
            <a:r>
              <a:rPr lang="en-US" sz="1600" dirty="0" smtClean="0"/>
              <a:t>If no DHCP network support, static IP for eth0 requested</a:t>
            </a:r>
          </a:p>
          <a:p>
            <a:pPr lvl="1">
              <a:buFont typeface="Arial" charset="0"/>
              <a:buChar char="–"/>
              <a:defRPr/>
            </a:pPr>
            <a:r>
              <a:rPr lang="en-US" sz="1600" dirty="0" smtClean="0"/>
              <a:t>No GUI/</a:t>
            </a:r>
            <a:r>
              <a:rPr lang="en-US" sz="1600" dirty="0" err="1" smtClean="0"/>
              <a:t>syscli</a:t>
            </a:r>
            <a:r>
              <a:rPr lang="en-US" sz="1600" dirty="0" smtClean="0"/>
              <a:t> configurability for DHCP</a:t>
            </a:r>
          </a:p>
          <a:p>
            <a:pPr lvl="1">
              <a:buFont typeface="Arial" charset="0"/>
              <a:buChar char="–"/>
              <a:defRPr/>
            </a:pPr>
            <a:r>
              <a:rPr lang="en-US" sz="1600" dirty="0" smtClean="0"/>
              <a:t>Use static IPs for segmentation</a:t>
            </a:r>
          </a:p>
          <a:p>
            <a:pPr>
              <a:defRPr/>
            </a:pPr>
            <a:r>
              <a:rPr lang="en-US" dirty="0" smtClean="0"/>
              <a:t>Segmentation issues</a:t>
            </a:r>
          </a:p>
          <a:p>
            <a:pPr lvl="1">
              <a:buFont typeface="Arial" charset="0"/>
              <a:buChar char="–"/>
              <a:defRPr/>
            </a:pPr>
            <a:r>
              <a:rPr lang="en-US" sz="1600" dirty="0" smtClean="0"/>
              <a:t>Replication port 1062 is open on data and replication segments</a:t>
            </a:r>
          </a:p>
          <a:p>
            <a:pPr lvl="1">
              <a:buFont typeface="Arial" charset="0"/>
              <a:buChar char="–"/>
              <a:defRPr/>
            </a:pPr>
            <a:r>
              <a:rPr lang="en-US" sz="1600" dirty="0" smtClean="0"/>
              <a:t>http traffic is handled on all segments</a:t>
            </a:r>
          </a:p>
          <a:p>
            <a:pPr>
              <a:defRPr/>
            </a:pPr>
            <a:r>
              <a:rPr lang="en-US" dirty="0" smtClean="0"/>
              <a:t>Replication issues</a:t>
            </a:r>
          </a:p>
          <a:p>
            <a:pPr lvl="1">
              <a:buFont typeface="Arial" charset="0"/>
              <a:buChar char="–"/>
              <a:defRPr/>
            </a:pPr>
            <a:r>
              <a:rPr lang="en-US" sz="1600" dirty="0" smtClean="0"/>
              <a:t>Throttling does not exceed  max bandwidth</a:t>
            </a:r>
          </a:p>
          <a:p>
            <a:pPr lvl="1">
              <a:buFont typeface="Arial" charset="0"/>
              <a:buChar char="–"/>
              <a:defRPr/>
            </a:pPr>
            <a:r>
              <a:rPr lang="en-US" sz="1600" dirty="0" smtClean="0"/>
              <a:t>Actual throttle data rate variable!</a:t>
            </a:r>
          </a:p>
          <a:p>
            <a:pPr>
              <a:defRPr/>
            </a:pPr>
            <a:r>
              <a:rPr lang="en-US" dirty="0" smtClean="0"/>
              <a:t>Network bonding not supported on DXi V1000</a:t>
            </a:r>
          </a:p>
          <a:p>
            <a:pPr lvl="1">
              <a:buFont typeface="Arial" charset="0"/>
              <a:buChar char="–"/>
              <a:defRPr/>
            </a:pPr>
            <a:r>
              <a:rPr lang="en-US" sz="1600" dirty="0" err="1" smtClean="0"/>
              <a:t>vNIC</a:t>
            </a:r>
            <a:r>
              <a:rPr lang="en-US" sz="1600" dirty="0" smtClean="0"/>
              <a:t> bonding mode 0 slower than single </a:t>
            </a:r>
            <a:r>
              <a:rPr lang="en-US" sz="1600" dirty="0" err="1" smtClean="0"/>
              <a:t>vNIC</a:t>
            </a:r>
            <a:r>
              <a:rPr lang="en-US" sz="1600" dirty="0" smtClean="0"/>
              <a:t>!</a:t>
            </a:r>
          </a:p>
          <a:p>
            <a:pPr lvl="1">
              <a:buFont typeface="Arial" charset="0"/>
              <a:buChar char="–"/>
              <a:defRPr/>
            </a:pPr>
            <a:r>
              <a:rPr lang="en-US" sz="1600" dirty="0" smtClean="0"/>
              <a:t>Illegal loopback errors due to bonded Ethernet ports on same </a:t>
            </a:r>
            <a:r>
              <a:rPr lang="en-US" sz="1600" dirty="0" err="1" smtClean="0"/>
              <a:t>vSwitch</a:t>
            </a:r>
            <a:endParaRPr lang="en-US" sz="1600" dirty="0" smtClean="0"/>
          </a:p>
          <a:p>
            <a:pPr>
              <a:buFontTx/>
              <a:buNone/>
              <a:defRPr/>
            </a:pPr>
            <a:endParaRPr lang="en-US" sz="1600" dirty="0" smtClean="0"/>
          </a:p>
          <a:p>
            <a:pPr marL="457200" lvl="1" indent="0">
              <a:buFont typeface="Arial" charset="0"/>
              <a:buNone/>
              <a:defRPr/>
            </a:pPr>
            <a:endParaRPr lang="en-US" dirty="0" smtClean="0"/>
          </a:p>
          <a:p>
            <a:pPr>
              <a:defRPr/>
            </a:pPr>
            <a:endParaRPr lang="en-US" dirty="0"/>
          </a:p>
        </p:txBody>
      </p:sp>
      <p:sp>
        <p:nvSpPr>
          <p:cNvPr id="5" name="Slide Number Placeholder 4"/>
          <p:cNvSpPr>
            <a:spLocks noGrp="1"/>
          </p:cNvSpPr>
          <p:nvPr>
            <p:ph type="sldNum" sz="quarter" idx="11"/>
          </p:nvPr>
        </p:nvSpPr>
        <p:spPr/>
        <p:txBody>
          <a:bodyPr/>
          <a:lstStyle/>
          <a:p>
            <a:pPr>
              <a:defRPr/>
            </a:pPr>
            <a:fld id="{93665147-5185-4000-8F07-B3B1F447FEC3}" type="slidenum">
              <a:rPr lang="en-US" smtClean="0"/>
              <a:pPr>
                <a:defRPr/>
              </a:pPr>
              <a:t>24</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solidFill>
                  <a:schemeClr val="tx2"/>
                </a:solidFill>
              </a:rPr>
              <a:t>Restrictions &amp; Limitations (cont.)</a:t>
            </a:r>
            <a:endParaRPr lang="en-US" dirty="0" smtClean="0"/>
          </a:p>
        </p:txBody>
      </p:sp>
      <p:sp>
        <p:nvSpPr>
          <p:cNvPr id="3" name="Content Placeholder 2"/>
          <p:cNvSpPr>
            <a:spLocks noGrp="1"/>
          </p:cNvSpPr>
          <p:nvPr>
            <p:ph idx="1"/>
          </p:nvPr>
        </p:nvSpPr>
        <p:spPr/>
        <p:txBody>
          <a:bodyPr/>
          <a:lstStyle/>
          <a:p>
            <a:pPr>
              <a:defRPr/>
            </a:pPr>
            <a:r>
              <a:rPr lang="en-US" dirty="0" smtClean="0"/>
              <a:t> </a:t>
            </a:r>
            <a:r>
              <a:rPr lang="en-US" dirty="0" err="1" smtClean="0"/>
              <a:t>DXi</a:t>
            </a:r>
            <a:r>
              <a:rPr lang="en-US" dirty="0" smtClean="0"/>
              <a:t> V1000 modification is not supported</a:t>
            </a:r>
          </a:p>
          <a:p>
            <a:pPr lvl="1">
              <a:buFont typeface="Arial" charset="0"/>
              <a:buChar char="–"/>
              <a:defRPr/>
            </a:pPr>
            <a:r>
              <a:rPr lang="en-US" dirty="0" smtClean="0"/>
              <a:t>RAM changes do no good and will disrupt normal startup</a:t>
            </a:r>
          </a:p>
          <a:p>
            <a:pPr lvl="1">
              <a:buFont typeface="Arial" charset="0"/>
              <a:buChar char="–"/>
              <a:defRPr/>
            </a:pPr>
            <a:r>
              <a:rPr lang="en-US" dirty="0" smtClean="0"/>
              <a:t>Cannot add more disks; already at </a:t>
            </a:r>
            <a:r>
              <a:rPr lang="en-US" dirty="0" err="1" smtClean="0"/>
              <a:t>blockpool</a:t>
            </a:r>
            <a:r>
              <a:rPr lang="en-US" dirty="0" smtClean="0"/>
              <a:t> 2 TB limit</a:t>
            </a:r>
          </a:p>
          <a:p>
            <a:pPr lvl="1">
              <a:buFont typeface="Arial" charset="0"/>
              <a:buChar char="–"/>
              <a:defRPr/>
            </a:pPr>
            <a:r>
              <a:rPr lang="en-US" dirty="0" smtClean="0"/>
              <a:t>RAM/CPU reservations essential for ESXi VM scheduler operation</a:t>
            </a:r>
          </a:p>
          <a:p>
            <a:pPr lvl="1">
              <a:buFont typeface="Arial" charset="0"/>
              <a:buChar char="–"/>
              <a:defRPr/>
            </a:pPr>
            <a:r>
              <a:rPr lang="en-US" dirty="0" smtClean="0"/>
              <a:t>Adding more CPUs does not affect operation</a:t>
            </a:r>
          </a:p>
          <a:p>
            <a:pPr>
              <a:defRPr/>
            </a:pPr>
            <a:r>
              <a:rPr lang="en-US" dirty="0" smtClean="0"/>
              <a:t> Network issues</a:t>
            </a:r>
          </a:p>
          <a:p>
            <a:pPr lvl="1">
              <a:defRPr/>
            </a:pPr>
            <a:r>
              <a:rPr lang="en-US" dirty="0" smtClean="0"/>
              <a:t>Do not use NTP in </a:t>
            </a:r>
            <a:r>
              <a:rPr lang="en-US" dirty="0" err="1" smtClean="0"/>
              <a:t>DXi</a:t>
            </a:r>
            <a:r>
              <a:rPr lang="en-US" dirty="0" smtClean="0"/>
              <a:t> V1000 – time oscillation</a:t>
            </a:r>
          </a:p>
          <a:p>
            <a:pPr lvl="1">
              <a:defRPr/>
            </a:pPr>
            <a:r>
              <a:rPr lang="en-US" dirty="0" smtClean="0"/>
              <a:t>Hostname cannot be changed while DHCP is used</a:t>
            </a:r>
          </a:p>
          <a:p>
            <a:pPr lvl="1">
              <a:defRPr/>
            </a:pPr>
            <a:r>
              <a:rPr lang="en-US" dirty="0" smtClean="0"/>
              <a:t>Default hostname is “</a:t>
            </a:r>
            <a:r>
              <a:rPr lang="en-US" dirty="0" err="1" smtClean="0"/>
              <a:t>DXi</a:t>
            </a:r>
            <a:r>
              <a:rPr lang="en-US" dirty="0" smtClean="0"/>
              <a:t>” + eth0 MAC</a:t>
            </a:r>
          </a:p>
          <a:p>
            <a:pPr lvl="1">
              <a:defRPr/>
            </a:pPr>
            <a:r>
              <a:rPr lang="en-US" dirty="0" smtClean="0"/>
              <a:t>Ethernet stats problematic due to:</a:t>
            </a:r>
          </a:p>
          <a:p>
            <a:pPr lvl="2">
              <a:defRPr/>
            </a:pPr>
            <a:r>
              <a:rPr lang="en-US" dirty="0" smtClean="0"/>
              <a:t>Physical NIC driver sensitivity</a:t>
            </a:r>
          </a:p>
          <a:p>
            <a:pPr lvl="2">
              <a:defRPr/>
            </a:pPr>
            <a:r>
              <a:rPr lang="en-US" dirty="0" smtClean="0"/>
              <a:t>Unreliable on ESX4.0</a:t>
            </a:r>
          </a:p>
          <a:p>
            <a:pPr>
              <a:defRPr/>
            </a:pPr>
            <a:r>
              <a:rPr lang="en-US" dirty="0" smtClean="0"/>
              <a:t>Stream performance</a:t>
            </a:r>
          </a:p>
          <a:p>
            <a:pPr lvl="1">
              <a:defRPr/>
            </a:pPr>
            <a:r>
              <a:rPr lang="en-US" dirty="0" smtClean="0"/>
              <a:t>Function of </a:t>
            </a:r>
            <a:r>
              <a:rPr lang="en-US" dirty="0" err="1" smtClean="0"/>
              <a:t>vSphere</a:t>
            </a:r>
            <a:r>
              <a:rPr lang="en-US" dirty="0" smtClean="0"/>
              <a:t> server and its </a:t>
            </a:r>
            <a:r>
              <a:rPr lang="en-US" dirty="0" err="1" smtClean="0"/>
              <a:t>datastore</a:t>
            </a:r>
            <a:endParaRPr lang="en-US" dirty="0" smtClean="0"/>
          </a:p>
          <a:p>
            <a:pPr lvl="1">
              <a:defRPr/>
            </a:pPr>
            <a:r>
              <a:rPr lang="en-US" dirty="0" smtClean="0"/>
              <a:t>Only guarantee 4 streams with 4 GB of RAM</a:t>
            </a:r>
          </a:p>
          <a:p>
            <a:pPr lvl="1">
              <a:buFont typeface="Arial" charset="0"/>
              <a:buChar char="–"/>
              <a:defRPr/>
            </a:pPr>
            <a:endParaRPr lang="en-US" dirty="0" smtClean="0"/>
          </a:p>
        </p:txBody>
      </p:sp>
      <p:sp>
        <p:nvSpPr>
          <p:cNvPr id="5" name="Slide Number Placeholder 4"/>
          <p:cNvSpPr>
            <a:spLocks noGrp="1"/>
          </p:cNvSpPr>
          <p:nvPr>
            <p:ph type="sldNum" sz="quarter" idx="11"/>
          </p:nvPr>
        </p:nvSpPr>
        <p:spPr/>
        <p:txBody>
          <a:bodyPr/>
          <a:lstStyle/>
          <a:p>
            <a:pPr>
              <a:defRPr/>
            </a:pPr>
            <a:fld id="{F8280158-4268-441C-B137-D5774B2298A7}" type="slidenum">
              <a:rPr lang="en-US" smtClean="0"/>
              <a:pPr>
                <a:defRPr/>
              </a:pPr>
              <a:t>25</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solidFill>
                  <a:schemeClr val="tx2"/>
                </a:solidFill>
              </a:rPr>
              <a:t>Restrictions &amp; Limitations (cont.)</a:t>
            </a:r>
            <a:endParaRPr lang="en-US" dirty="0" smtClean="0"/>
          </a:p>
        </p:txBody>
      </p:sp>
      <p:sp>
        <p:nvSpPr>
          <p:cNvPr id="30723" name="Content Placeholder 2"/>
          <p:cNvSpPr>
            <a:spLocks noGrp="1"/>
          </p:cNvSpPr>
          <p:nvPr>
            <p:ph idx="1"/>
          </p:nvPr>
        </p:nvSpPr>
        <p:spPr/>
        <p:txBody>
          <a:bodyPr/>
          <a:lstStyle/>
          <a:p>
            <a:r>
              <a:rPr lang="en-US" dirty="0" err="1" smtClean="0"/>
              <a:t>DXi</a:t>
            </a:r>
            <a:r>
              <a:rPr lang="en-US" dirty="0" smtClean="0"/>
              <a:t> V1000 capacity licensing</a:t>
            </a:r>
          </a:p>
          <a:p>
            <a:pPr lvl="1"/>
            <a:r>
              <a:rPr lang="en-US" dirty="0" smtClean="0"/>
              <a:t>Created with full storage capacity</a:t>
            </a:r>
          </a:p>
          <a:p>
            <a:pPr lvl="1"/>
            <a:r>
              <a:rPr lang="en-US" dirty="0" smtClean="0"/>
              <a:t>Uses space manger daemon to manage licensed capacity</a:t>
            </a:r>
          </a:p>
          <a:p>
            <a:pPr lvl="2"/>
            <a:r>
              <a:rPr lang="en-US" dirty="0" smtClean="0"/>
              <a:t>GUI always reports max usable capacity = 1.92TB</a:t>
            </a:r>
          </a:p>
          <a:p>
            <a:pPr lvl="1"/>
            <a:r>
              <a:rPr lang="en-US" dirty="0" smtClean="0"/>
              <a:t>Capacity license checked every 5 minutes</a:t>
            </a:r>
          </a:p>
          <a:p>
            <a:pPr lvl="1"/>
            <a:endParaRPr lang="en-US" dirty="0" smtClean="0"/>
          </a:p>
          <a:p>
            <a:pPr>
              <a:buFontTx/>
              <a:buNone/>
            </a:pPr>
            <a:endParaRPr lang="en-US" dirty="0" smtClean="0"/>
          </a:p>
          <a:p>
            <a:pPr lvl="2">
              <a:buFont typeface="Wingdings" pitchFamily="2" charset="2"/>
              <a:buNone/>
            </a:pPr>
            <a:endParaRPr lang="en-US" dirty="0" smtClean="0"/>
          </a:p>
        </p:txBody>
      </p:sp>
      <p:sp>
        <p:nvSpPr>
          <p:cNvPr id="5" name="Slide Number Placeholder 4"/>
          <p:cNvSpPr>
            <a:spLocks noGrp="1"/>
          </p:cNvSpPr>
          <p:nvPr>
            <p:ph type="sldNum" sz="quarter" idx="11"/>
          </p:nvPr>
        </p:nvSpPr>
        <p:spPr/>
        <p:txBody>
          <a:bodyPr/>
          <a:lstStyle/>
          <a:p>
            <a:pPr>
              <a:defRPr/>
            </a:pPr>
            <a:fld id="{F70684CD-8992-48BC-923F-2F1B113D194D}" type="slidenum">
              <a:rPr lang="en-US" smtClean="0"/>
              <a:pPr>
                <a:defRPr/>
              </a:pPr>
              <a:t>26</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solidFill>
                  <a:schemeClr val="tx2"/>
                </a:solidFill>
              </a:rPr>
              <a:t>Preparation (VMware Preparation)</a:t>
            </a:r>
            <a:endParaRPr lang="en-US" smtClean="0"/>
          </a:p>
        </p:txBody>
      </p:sp>
      <p:sp>
        <p:nvSpPr>
          <p:cNvPr id="5" name="Slide Number Placeholder 4"/>
          <p:cNvSpPr>
            <a:spLocks noGrp="1"/>
          </p:cNvSpPr>
          <p:nvPr>
            <p:ph type="sldNum" sz="quarter" idx="11"/>
          </p:nvPr>
        </p:nvSpPr>
        <p:spPr/>
        <p:txBody>
          <a:bodyPr/>
          <a:lstStyle/>
          <a:p>
            <a:pPr>
              <a:defRPr/>
            </a:pPr>
            <a:fld id="{83E73A0E-AFB1-47A8-B282-E652E391DC8B}" type="slidenum">
              <a:rPr lang="en-US" smtClean="0"/>
              <a:pPr>
                <a:defRPr/>
              </a:pPr>
              <a:t>27</a:t>
            </a:fld>
            <a:endParaRPr lang="en-US" sz="1200"/>
          </a:p>
        </p:txBody>
      </p:sp>
      <p:sp>
        <p:nvSpPr>
          <p:cNvPr id="7" name="Content Placeholder 2"/>
          <p:cNvSpPr>
            <a:spLocks noGrp="1"/>
          </p:cNvSpPr>
          <p:nvPr>
            <p:ph idx="1"/>
          </p:nvPr>
        </p:nvSpPr>
        <p:spPr/>
        <p:txBody>
          <a:bodyPr/>
          <a:lstStyle/>
          <a:p>
            <a:r>
              <a:rPr lang="en-US" sz="1800" dirty="0" smtClean="0"/>
              <a:t>Unfamiliar Terms</a:t>
            </a:r>
          </a:p>
          <a:p>
            <a:pPr lvl="1"/>
            <a:r>
              <a:rPr lang="en-US" sz="1400" dirty="0" smtClean="0"/>
              <a:t>OVF (Open Virtualization Format...open standard for packaging &amp; distributing virtual appliances)</a:t>
            </a:r>
          </a:p>
          <a:p>
            <a:pPr lvl="1"/>
            <a:r>
              <a:rPr lang="en-US" sz="1400" dirty="0" smtClean="0"/>
              <a:t>VI Client (Virtual Infrastructure client...Management GUI for </a:t>
            </a:r>
            <a:r>
              <a:rPr lang="en-US" sz="1400" dirty="0" err="1" smtClean="0"/>
              <a:t>vSphere</a:t>
            </a:r>
            <a:r>
              <a:rPr lang="en-US" sz="1400" dirty="0" smtClean="0"/>
              <a:t>)</a:t>
            </a:r>
          </a:p>
          <a:p>
            <a:pPr lvl="1"/>
            <a:r>
              <a:rPr lang="en-US" sz="1400" dirty="0" err="1" smtClean="0"/>
              <a:t>vCenter</a:t>
            </a:r>
            <a:r>
              <a:rPr lang="en-US" sz="1400" dirty="0" smtClean="0"/>
              <a:t> (VMware Virtual Center)</a:t>
            </a:r>
          </a:p>
          <a:p>
            <a:pPr lvl="1"/>
            <a:r>
              <a:rPr lang="en-US" sz="1400" dirty="0" smtClean="0"/>
              <a:t>Persistent Independent Disk (Disks that cannot be snapshotted)</a:t>
            </a:r>
          </a:p>
          <a:p>
            <a:pPr lvl="1"/>
            <a:r>
              <a:rPr lang="en-US" sz="1400" dirty="0" smtClean="0"/>
              <a:t>Datastore (LUN created for a VM or DXi V1000 use)</a:t>
            </a:r>
          </a:p>
          <a:p>
            <a:pPr lvl="1"/>
            <a:r>
              <a:rPr lang="en-US" sz="1400" dirty="0" smtClean="0"/>
              <a:t>Thin Provisioned  (Unallocated VMware disk space)</a:t>
            </a:r>
          </a:p>
          <a:p>
            <a:pPr lvl="1"/>
            <a:r>
              <a:rPr lang="en-US" sz="1400" dirty="0" smtClean="0"/>
              <a:t>Thick Provisioned (Allocated VMware disk space)</a:t>
            </a:r>
          </a:p>
          <a:p>
            <a:pPr lvl="1"/>
            <a:r>
              <a:rPr lang="en-US" sz="1400" dirty="0" smtClean="0"/>
              <a:t>Thick Provision Lazy Zeroed (allocate only what is needed now…allocate later)</a:t>
            </a:r>
          </a:p>
          <a:p>
            <a:pPr lvl="1"/>
            <a:r>
              <a:rPr lang="en-US" sz="1400" dirty="0" smtClean="0"/>
              <a:t>Thick Provision Eager Zeroed (Used for fault tolerance…allocated at creation)</a:t>
            </a:r>
          </a:p>
          <a:p>
            <a:r>
              <a:rPr lang="en-US" sz="1800" dirty="0" smtClean="0"/>
              <a:t>Preparation</a:t>
            </a:r>
          </a:p>
          <a:p>
            <a:pPr lvl="1"/>
            <a:r>
              <a:rPr lang="en-US" sz="1400" dirty="0" smtClean="0"/>
              <a:t>Make sure a large enough Datastore has been created (At least </a:t>
            </a:r>
            <a:r>
              <a:rPr lang="en-US" sz="1400" dirty="0"/>
              <a:t>1</a:t>
            </a:r>
            <a:r>
              <a:rPr lang="en-US" sz="1400" dirty="0" smtClean="0"/>
              <a:t>TB Datastore)</a:t>
            </a:r>
          </a:p>
          <a:p>
            <a:pPr lvl="1"/>
            <a:r>
              <a:rPr lang="en-US" sz="1400" dirty="0" smtClean="0"/>
              <a:t>Download OVF (Obtain OVF and store where VI client will run or on a reachable network drive)</a:t>
            </a:r>
          </a:p>
          <a:p>
            <a:pPr lvl="1"/>
            <a:r>
              <a:rPr lang="en-US" sz="1400" dirty="0" smtClean="0"/>
              <a:t>Confirm Connection to ESX server or vCenter using VI client.</a:t>
            </a:r>
          </a:p>
          <a:p>
            <a:endParaRPr lang="en-US" dirty="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err="1" smtClean="0"/>
              <a:t>DXi</a:t>
            </a:r>
            <a:r>
              <a:rPr lang="en-US" dirty="0" smtClean="0"/>
              <a:t> V1000 Installation</a:t>
            </a:r>
          </a:p>
        </p:txBody>
      </p:sp>
      <p:sp>
        <p:nvSpPr>
          <p:cNvPr id="5" name="Slide Number Placeholder 4"/>
          <p:cNvSpPr>
            <a:spLocks noGrp="1"/>
          </p:cNvSpPr>
          <p:nvPr>
            <p:ph type="sldNum" sz="quarter" idx="11"/>
          </p:nvPr>
        </p:nvSpPr>
        <p:spPr/>
        <p:txBody>
          <a:bodyPr/>
          <a:lstStyle/>
          <a:p>
            <a:pPr>
              <a:defRPr/>
            </a:pPr>
            <a:fld id="{853177D4-FCA3-43AE-BE77-1A737B3F0816}" type="slidenum">
              <a:rPr lang="en-US" smtClean="0"/>
              <a:pPr>
                <a:defRPr/>
              </a:pPr>
              <a:t>28</a:t>
            </a:fld>
            <a:endParaRPr lang="en-US" sz="1200"/>
          </a:p>
        </p:txBody>
      </p:sp>
      <p:sp>
        <p:nvSpPr>
          <p:cNvPr id="32773" name="TextBox 7"/>
          <p:cNvSpPr txBox="1">
            <a:spLocks noChangeArrowheads="1"/>
          </p:cNvSpPr>
          <p:nvPr/>
        </p:nvSpPr>
        <p:spPr bwMode="auto">
          <a:xfrm>
            <a:off x="1905000" y="5334000"/>
            <a:ext cx="5638800" cy="892552"/>
          </a:xfrm>
          <a:prstGeom prst="rect">
            <a:avLst/>
          </a:prstGeom>
          <a:noFill/>
          <a:ln w="9525">
            <a:noFill/>
            <a:miter lim="800000"/>
            <a:headEnd/>
            <a:tailEnd/>
          </a:ln>
        </p:spPr>
        <p:txBody>
          <a:bodyPr wrap="square">
            <a:spAutoFit/>
          </a:bodyPr>
          <a:lstStyle/>
          <a:p>
            <a:r>
              <a:rPr lang="en-US" sz="1200" b="1" dirty="0"/>
              <a:t>Confirm by logging on to </a:t>
            </a:r>
            <a:r>
              <a:rPr lang="en-US" sz="1200" b="1" dirty="0" err="1"/>
              <a:t>vSphere</a:t>
            </a:r>
            <a:r>
              <a:rPr lang="en-US" sz="1200" b="1" dirty="0"/>
              <a:t> server  using server name or IP </a:t>
            </a:r>
            <a:r>
              <a:rPr lang="en-US" sz="1200" b="1" dirty="0" smtClean="0"/>
              <a:t>address</a:t>
            </a:r>
          </a:p>
          <a:p>
            <a:endParaRPr lang="en-US" sz="1200" b="1" dirty="0" smtClean="0"/>
          </a:p>
          <a:p>
            <a:r>
              <a:rPr lang="en-US" sz="1400" b="1" dirty="0" smtClean="0">
                <a:solidFill>
                  <a:srgbClr val="FF0000"/>
                </a:solidFill>
              </a:rPr>
              <a:t>Installation video URL: </a:t>
            </a:r>
            <a:r>
              <a:rPr lang="en-US" sz="1400" b="1" u="sng" dirty="0" smtClean="0">
                <a:solidFill>
                  <a:srgbClr val="FF0000"/>
                </a:solidFill>
                <a:hlinkClick r:id="rId3"/>
              </a:rPr>
              <a:t>https://csweb.quantum.com/training/dxiv1000/v1000_install.html</a:t>
            </a:r>
            <a:endParaRPr lang="en-US" sz="1400" b="1" dirty="0">
              <a:solidFill>
                <a:srgbClr val="FF0000"/>
              </a:solidFill>
            </a:endParaRPr>
          </a:p>
        </p:txBody>
      </p:sp>
      <p:pic>
        <p:nvPicPr>
          <p:cNvPr id="32774" name="Picture 2"/>
          <p:cNvPicPr>
            <a:picLocks noGrp="1" noChangeAspect="1" noChangeArrowheads="1"/>
          </p:cNvPicPr>
          <p:nvPr>
            <p:ph idx="1"/>
          </p:nvPr>
        </p:nvPicPr>
        <p:blipFill>
          <a:blip r:embed="rId4" cstate="print"/>
          <a:srcRect/>
          <a:stretch>
            <a:fillRect/>
          </a:stretch>
        </p:blipFill>
        <p:spPr>
          <a:xfrm>
            <a:off x="2667000" y="1490663"/>
            <a:ext cx="3952875" cy="3457575"/>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51A62F7B-221C-4F3A-93C6-91F7CF770714}" type="slidenum">
              <a:rPr lang="en-US" smtClean="0"/>
              <a:pPr>
                <a:defRPr/>
              </a:pPr>
              <a:t>29</a:t>
            </a:fld>
            <a:endParaRPr lang="en-US" sz="1200"/>
          </a:p>
        </p:txBody>
      </p:sp>
      <p:pic>
        <p:nvPicPr>
          <p:cNvPr id="33797" name="Picture 2"/>
          <p:cNvPicPr>
            <a:picLocks noGrp="1" noChangeAspect="1" noChangeArrowheads="1"/>
          </p:cNvPicPr>
          <p:nvPr>
            <p:ph idx="1"/>
          </p:nvPr>
        </p:nvPicPr>
        <p:blipFill>
          <a:blip r:embed="rId3" cstate="print"/>
          <a:srcRect/>
          <a:stretch>
            <a:fillRect/>
          </a:stretch>
        </p:blipFill>
        <p:spPr>
          <a:xfrm>
            <a:off x="1620838" y="914400"/>
            <a:ext cx="6045200" cy="4610100"/>
          </a:xfrm>
          <a:noFill/>
        </p:spPr>
      </p:pic>
      <p:sp>
        <p:nvSpPr>
          <p:cNvPr id="33798" name="TextBox 7"/>
          <p:cNvSpPr txBox="1">
            <a:spLocks noChangeArrowheads="1"/>
          </p:cNvSpPr>
          <p:nvPr/>
        </p:nvSpPr>
        <p:spPr bwMode="auto">
          <a:xfrm>
            <a:off x="1828800" y="5759450"/>
            <a:ext cx="5626100" cy="276225"/>
          </a:xfrm>
          <a:prstGeom prst="rect">
            <a:avLst/>
          </a:prstGeom>
          <a:noFill/>
          <a:ln w="9525">
            <a:noFill/>
            <a:miter lim="800000"/>
            <a:headEnd/>
            <a:tailEnd/>
          </a:ln>
        </p:spPr>
        <p:txBody>
          <a:bodyPr>
            <a:spAutoFit/>
          </a:bodyPr>
          <a:lstStyle/>
          <a:p>
            <a:r>
              <a:rPr lang="en-US" sz="1200" b="1"/>
              <a:t>Then select "File" ==&gt; "Deploy OVF Template" from VI Client GUI Menu.</a:t>
            </a:r>
          </a:p>
        </p:txBody>
      </p:sp>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Agenda</a:t>
            </a:r>
            <a:endParaRPr lang="en-US" dirty="0"/>
          </a:p>
        </p:txBody>
      </p:sp>
      <p:sp>
        <p:nvSpPr>
          <p:cNvPr id="3" name="Content Placeholder 2"/>
          <p:cNvSpPr>
            <a:spLocks noGrp="1"/>
          </p:cNvSpPr>
          <p:nvPr>
            <p:ph idx="1"/>
          </p:nvPr>
        </p:nvSpPr>
        <p:spPr/>
        <p:txBody>
          <a:bodyPr/>
          <a:lstStyle/>
          <a:p>
            <a:pPr marL="463550" indent="-411163" defTabSz="914400" eaLnBrk="1" hangingPunct="1">
              <a:lnSpc>
                <a:spcPct val="90000"/>
              </a:lnSpc>
            </a:pPr>
            <a:r>
              <a:rPr lang="en-US" dirty="0" smtClean="0">
                <a:solidFill>
                  <a:schemeClr val="tx1"/>
                </a:solidFill>
                <a:cs typeface="Arial" charset="0"/>
              </a:rPr>
              <a:t>Marketing Overview – Mark Thacker</a:t>
            </a:r>
          </a:p>
          <a:p>
            <a:pPr marL="463550" indent="-411163" defTabSz="914400" eaLnBrk="1" hangingPunct="1">
              <a:lnSpc>
                <a:spcPct val="90000"/>
              </a:lnSpc>
            </a:pPr>
            <a:r>
              <a:rPr lang="en-US" dirty="0" err="1" smtClean="0">
                <a:solidFill>
                  <a:schemeClr val="tx1"/>
                </a:solidFill>
                <a:cs typeface="Arial" charset="0"/>
              </a:rPr>
              <a:t>DXi</a:t>
            </a:r>
            <a:r>
              <a:rPr lang="en-US" dirty="0" smtClean="0">
                <a:solidFill>
                  <a:schemeClr val="tx1"/>
                </a:solidFill>
                <a:cs typeface="Arial" charset="0"/>
              </a:rPr>
              <a:t> </a:t>
            </a:r>
            <a:r>
              <a:rPr lang="en-US" dirty="0" smtClean="0">
                <a:solidFill>
                  <a:schemeClr val="tx1"/>
                </a:solidFill>
                <a:cs typeface="Arial" charset="0"/>
              </a:rPr>
              <a:t>V1000 Installations – Jim Kahn</a:t>
            </a:r>
          </a:p>
          <a:p>
            <a:pPr marL="463550" indent="-411163" defTabSz="914400" eaLnBrk="1" hangingPunct="1">
              <a:lnSpc>
                <a:spcPct val="90000"/>
              </a:lnSpc>
            </a:pPr>
            <a:r>
              <a:rPr lang="en-US" dirty="0" smtClean="0">
                <a:solidFill>
                  <a:schemeClr val="tx1"/>
                </a:solidFill>
                <a:cs typeface="Arial" charset="0"/>
              </a:rPr>
              <a:t>Failure Isolation – Jim Kahn</a:t>
            </a:r>
          </a:p>
          <a:p>
            <a:pPr marL="463550" indent="-411163" defTabSz="914400" eaLnBrk="1" hangingPunct="1">
              <a:lnSpc>
                <a:spcPct val="90000"/>
              </a:lnSpc>
            </a:pPr>
            <a:r>
              <a:rPr lang="en-US" dirty="0" smtClean="0">
                <a:solidFill>
                  <a:schemeClr val="tx1"/>
                </a:solidFill>
                <a:cs typeface="Arial" charset="0"/>
              </a:rPr>
              <a:t>ISV </a:t>
            </a:r>
            <a:r>
              <a:rPr lang="en-US" dirty="0" smtClean="0">
                <a:solidFill>
                  <a:schemeClr val="tx1"/>
                </a:solidFill>
                <a:cs typeface="Arial" charset="0"/>
              </a:rPr>
              <a:t>Update– </a:t>
            </a:r>
            <a:r>
              <a:rPr lang="en-US" dirty="0" smtClean="0">
                <a:solidFill>
                  <a:schemeClr val="tx1"/>
                </a:solidFill>
                <a:cs typeface="Arial" charset="0"/>
              </a:rPr>
              <a:t>Ivan Tuma</a:t>
            </a:r>
          </a:p>
          <a:p>
            <a:pPr marL="463550" indent="-411163" defTabSz="914400" eaLnBrk="1" hangingPunct="1">
              <a:lnSpc>
                <a:spcPct val="90000"/>
              </a:lnSpc>
            </a:pPr>
            <a:r>
              <a:rPr lang="en-US" dirty="0" smtClean="0">
                <a:solidFill>
                  <a:schemeClr val="tx1"/>
                </a:solidFill>
                <a:cs typeface="Arial" charset="0"/>
              </a:rPr>
              <a:t>Known Issues – Jim Kahn</a:t>
            </a:r>
          </a:p>
          <a:p>
            <a:pPr marL="463550" indent="-411163" defTabSz="914400" eaLnBrk="1" hangingPunct="1">
              <a:lnSpc>
                <a:spcPct val="90000"/>
              </a:lnSpc>
            </a:pPr>
            <a:r>
              <a:rPr lang="en-US" dirty="0" smtClean="0">
                <a:solidFill>
                  <a:schemeClr val="tx1"/>
                </a:solidFill>
                <a:cs typeface="Arial" charset="0"/>
              </a:rPr>
              <a:t>Service Strategy – Jim Hibbard</a:t>
            </a:r>
          </a:p>
          <a:p>
            <a:pPr marL="463550" indent="-411163" defTabSz="914400" eaLnBrk="1" hangingPunct="1">
              <a:lnSpc>
                <a:spcPct val="90000"/>
              </a:lnSpc>
            </a:pPr>
            <a:r>
              <a:rPr lang="en-US" dirty="0" smtClean="0">
                <a:solidFill>
                  <a:schemeClr val="tx1"/>
                </a:solidFill>
                <a:cs typeface="Arial" charset="0"/>
              </a:rPr>
              <a:t>Training Strategy – Tom Sajbel</a:t>
            </a:r>
          </a:p>
          <a:p>
            <a:pPr marL="463550" indent="-411163" defTabSz="914400" eaLnBrk="1" hangingPunct="1">
              <a:lnSpc>
                <a:spcPct val="90000"/>
              </a:lnSpc>
            </a:pPr>
            <a:endParaRPr lang="en-US" dirty="0" smtClean="0">
              <a:solidFill>
                <a:schemeClr val="tx1"/>
              </a:solidFill>
              <a:cs typeface="Arial" charset="0"/>
            </a:endParaRPr>
          </a:p>
          <a:p>
            <a:pPr marL="463550" indent="-411163" defTabSz="914400" eaLnBrk="1" hangingPunct="1">
              <a:lnSpc>
                <a:spcPct val="90000"/>
              </a:lnSpc>
              <a:buNone/>
            </a:pPr>
            <a:r>
              <a:rPr lang="en-US" dirty="0" smtClean="0">
                <a:solidFill>
                  <a:schemeClr val="tx1"/>
                </a:solidFill>
                <a:cs typeface="Arial" charset="0"/>
              </a:rPr>
              <a:t>Note: Ask questions as we go.  Q&amp;A also at the end.</a:t>
            </a:r>
          </a:p>
          <a:p>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3</a:t>
            </a:fld>
            <a:endParaRPr lang="en-US" sz="1200"/>
          </a:p>
        </p:txBody>
      </p:sp>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E400BB12-2FFA-4079-9B59-A6679DABFF1C}" type="slidenum">
              <a:rPr lang="en-US" smtClean="0"/>
              <a:pPr>
                <a:defRPr/>
              </a:pPr>
              <a:t>30</a:t>
            </a:fld>
            <a:endParaRPr lang="en-US" sz="1200"/>
          </a:p>
        </p:txBody>
      </p:sp>
      <p:sp>
        <p:nvSpPr>
          <p:cNvPr id="34821" name="TextBox 7"/>
          <p:cNvSpPr txBox="1">
            <a:spLocks noChangeArrowheads="1"/>
          </p:cNvSpPr>
          <p:nvPr/>
        </p:nvSpPr>
        <p:spPr bwMode="auto">
          <a:xfrm>
            <a:off x="533400" y="5754688"/>
            <a:ext cx="7772400" cy="461962"/>
          </a:xfrm>
          <a:prstGeom prst="rect">
            <a:avLst/>
          </a:prstGeom>
          <a:noFill/>
          <a:ln w="9525">
            <a:noFill/>
            <a:miter lim="800000"/>
            <a:headEnd/>
            <a:tailEnd/>
          </a:ln>
        </p:spPr>
        <p:txBody>
          <a:bodyPr>
            <a:spAutoFit/>
          </a:bodyPr>
          <a:lstStyle/>
          <a:p>
            <a:r>
              <a:rPr lang="en-US" sz="1200" b="1"/>
              <a:t>If DXi V1000 OVF is stored locally, browse to select OVF. If stored on a network drive, specify the location in the "Deploy from a file or URL" box.</a:t>
            </a:r>
          </a:p>
        </p:txBody>
      </p:sp>
      <p:pic>
        <p:nvPicPr>
          <p:cNvPr id="34822"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F0CDFB1-069F-4E70-A37B-7B024061A8DD}" type="slidenum">
              <a:rPr lang="en-US" smtClean="0"/>
              <a:pPr>
                <a:defRPr/>
              </a:pPr>
              <a:t>31</a:t>
            </a:fld>
            <a:endParaRPr lang="en-US" sz="1200"/>
          </a:p>
        </p:txBody>
      </p:sp>
      <p:sp>
        <p:nvSpPr>
          <p:cNvPr id="35845" name="TextBox 7"/>
          <p:cNvSpPr txBox="1">
            <a:spLocks noChangeArrowheads="1"/>
          </p:cNvSpPr>
          <p:nvPr/>
        </p:nvSpPr>
        <p:spPr bwMode="auto">
          <a:xfrm>
            <a:off x="1828800" y="5754688"/>
            <a:ext cx="6180138" cy="277812"/>
          </a:xfrm>
          <a:prstGeom prst="rect">
            <a:avLst/>
          </a:prstGeom>
          <a:noFill/>
          <a:ln w="9525">
            <a:noFill/>
            <a:miter lim="800000"/>
            <a:headEnd/>
            <a:tailEnd/>
          </a:ln>
        </p:spPr>
        <p:txBody>
          <a:bodyPr>
            <a:spAutoFit/>
          </a:bodyPr>
          <a:lstStyle/>
          <a:p>
            <a:r>
              <a:rPr lang="en-US" sz="1200"/>
              <a:t>   Specify a name for DXi V1000 VM. This name is for VMware inventory only.</a:t>
            </a:r>
          </a:p>
        </p:txBody>
      </p:sp>
      <p:pic>
        <p:nvPicPr>
          <p:cNvPr id="35846"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C2D27F55-5065-4207-A66B-CEA791F4B66A}" type="slidenum">
              <a:rPr lang="en-US" smtClean="0"/>
              <a:pPr>
                <a:defRPr/>
              </a:pPr>
              <a:t>32</a:t>
            </a:fld>
            <a:endParaRPr lang="en-US" sz="1200"/>
          </a:p>
        </p:txBody>
      </p:sp>
      <p:sp>
        <p:nvSpPr>
          <p:cNvPr id="36869"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a:t>               Select where to store DXi V1000 in your vSphere configuration (select a resources pools if it exists).</a:t>
            </a:r>
          </a:p>
        </p:txBody>
      </p:sp>
      <p:pic>
        <p:nvPicPr>
          <p:cNvPr id="36870"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3B907AF6-AA5E-4725-AAB7-CD58AD5186C3}" type="slidenum">
              <a:rPr lang="en-US" smtClean="0"/>
              <a:pPr>
                <a:defRPr/>
              </a:pPr>
              <a:t>33</a:t>
            </a:fld>
            <a:endParaRPr lang="en-US" sz="1200"/>
          </a:p>
        </p:txBody>
      </p:sp>
      <p:pic>
        <p:nvPicPr>
          <p:cNvPr id="37893" name="Picture 3"/>
          <p:cNvPicPr>
            <a:picLocks noGrp="1" noChangeAspect="1" noChangeArrowheads="1"/>
          </p:cNvPicPr>
          <p:nvPr>
            <p:ph idx="1"/>
          </p:nvPr>
        </p:nvPicPr>
        <p:blipFill>
          <a:blip r:embed="rId3" cstate="print"/>
          <a:srcRect/>
          <a:stretch>
            <a:fillRect/>
          </a:stretch>
        </p:blipFill>
        <p:spPr>
          <a:xfrm>
            <a:off x="2212975" y="914400"/>
            <a:ext cx="4860925" cy="4610100"/>
          </a:xfrm>
          <a:noFill/>
        </p:spPr>
      </p:pic>
      <p:sp>
        <p:nvSpPr>
          <p:cNvPr id="37894" name="TextBox 8"/>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a:t>                                                            Select a Datastore (with at least 1 TB free)</a:t>
            </a:r>
          </a:p>
        </p:txBody>
      </p:sp>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BB9F2B0-0B17-4A64-A973-2C6A22833204}" type="slidenum">
              <a:rPr lang="en-US" smtClean="0"/>
              <a:pPr>
                <a:defRPr/>
              </a:pPr>
              <a:t>34</a:t>
            </a:fld>
            <a:endParaRPr lang="en-US" sz="1200"/>
          </a:p>
        </p:txBody>
      </p:sp>
      <p:sp>
        <p:nvSpPr>
          <p:cNvPr id="38917" name="TextBox 7"/>
          <p:cNvSpPr txBox="1">
            <a:spLocks noChangeArrowheads="1"/>
          </p:cNvSpPr>
          <p:nvPr/>
        </p:nvSpPr>
        <p:spPr bwMode="auto">
          <a:xfrm>
            <a:off x="533400" y="5754688"/>
            <a:ext cx="7772400" cy="461665"/>
          </a:xfrm>
          <a:prstGeom prst="rect">
            <a:avLst/>
          </a:prstGeom>
          <a:noFill/>
          <a:ln w="9525">
            <a:noFill/>
            <a:miter lim="800000"/>
            <a:headEnd/>
            <a:tailEnd/>
          </a:ln>
        </p:spPr>
        <p:txBody>
          <a:bodyPr>
            <a:spAutoFit/>
          </a:bodyPr>
          <a:lstStyle/>
          <a:p>
            <a:r>
              <a:rPr lang="en-US" sz="1200" b="1" dirty="0"/>
              <a:t> </a:t>
            </a:r>
            <a:r>
              <a:rPr lang="en-US" sz="1200" b="1" dirty="0" smtClean="0"/>
              <a:t>O</a:t>
            </a:r>
            <a:r>
              <a:rPr lang="en-US" sz="1200" dirty="0" smtClean="0"/>
              <a:t>n </a:t>
            </a:r>
            <a:r>
              <a:rPr lang="en-US" sz="1200" dirty="0"/>
              <a:t>the Disk Format window, select </a:t>
            </a:r>
            <a:r>
              <a:rPr lang="en-US" sz="1200" dirty="0" smtClean="0"/>
              <a:t>“Thin Provision”. Only “Thin Provision” will be available if Datastore is NFS mounted. Other Datastore types would allow you to select other Disk Formats, i.e. </a:t>
            </a:r>
            <a:r>
              <a:rPr lang="en-US" sz="1200" dirty="0" err="1" smtClean="0"/>
              <a:t>iSCSI</a:t>
            </a:r>
            <a:endParaRPr lang="en-US" sz="1200" dirty="0"/>
          </a:p>
        </p:txBody>
      </p:sp>
      <p:pic>
        <p:nvPicPr>
          <p:cNvPr id="38918" name="Picture 2"/>
          <p:cNvPicPr>
            <a:picLocks noGrp="1" noChangeAspect="1" noChangeArrowheads="1"/>
          </p:cNvPicPr>
          <p:nvPr>
            <p:ph idx="1"/>
          </p:nvPr>
        </p:nvPicPr>
        <p:blipFill>
          <a:blip r:embed="rId3" cstate="print"/>
          <a:srcRect/>
          <a:stretch>
            <a:fillRect/>
          </a:stretch>
        </p:blipFill>
        <p:spPr>
          <a:xfrm>
            <a:off x="2224088" y="914400"/>
            <a:ext cx="4838700" cy="46101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32DE80DE-19C1-44F8-8B9C-228E22D57C9C}" type="slidenum">
              <a:rPr lang="en-US" smtClean="0"/>
              <a:pPr>
                <a:defRPr/>
              </a:pPr>
              <a:t>35</a:t>
            </a:fld>
            <a:endParaRPr lang="en-US" sz="1200"/>
          </a:p>
        </p:txBody>
      </p:sp>
      <p:sp>
        <p:nvSpPr>
          <p:cNvPr id="39941"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b="1"/>
              <a:t>                                 In the Ready to Complete window, review your settings and click Finish </a:t>
            </a:r>
          </a:p>
        </p:txBody>
      </p:sp>
      <p:pic>
        <p:nvPicPr>
          <p:cNvPr id="39942" name="Picture 2"/>
          <p:cNvPicPr>
            <a:picLocks noGrp="1" noChangeAspect="1" noChangeArrowheads="1"/>
          </p:cNvPicPr>
          <p:nvPr>
            <p:ph idx="1"/>
          </p:nvPr>
        </p:nvPicPr>
        <p:blipFill>
          <a:blip r:embed="rId3" cstate="print"/>
          <a:srcRect/>
          <a:stretch>
            <a:fillRect/>
          </a:stretch>
        </p:blipFill>
        <p:spPr>
          <a:xfrm>
            <a:off x="2203450" y="914400"/>
            <a:ext cx="4879975" cy="46101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C61B5F2F-A8AF-453A-98B0-279BA5513AED}" type="slidenum">
              <a:rPr lang="en-US" smtClean="0"/>
              <a:pPr>
                <a:defRPr/>
              </a:pPr>
              <a:t>36</a:t>
            </a:fld>
            <a:endParaRPr lang="en-US" sz="1200"/>
          </a:p>
        </p:txBody>
      </p:sp>
      <p:sp>
        <p:nvSpPr>
          <p:cNvPr id="40965" name="TextBox 7"/>
          <p:cNvSpPr txBox="1">
            <a:spLocks noChangeArrowheads="1"/>
          </p:cNvSpPr>
          <p:nvPr/>
        </p:nvSpPr>
        <p:spPr bwMode="auto">
          <a:xfrm>
            <a:off x="533400" y="5029200"/>
            <a:ext cx="7772400" cy="646113"/>
          </a:xfrm>
          <a:prstGeom prst="rect">
            <a:avLst/>
          </a:prstGeom>
          <a:noFill/>
          <a:ln w="9525">
            <a:noFill/>
            <a:miter lim="800000"/>
            <a:headEnd/>
            <a:tailEnd/>
          </a:ln>
        </p:spPr>
        <p:txBody>
          <a:bodyPr>
            <a:spAutoFit/>
          </a:bodyPr>
          <a:lstStyle/>
          <a:p>
            <a:r>
              <a:rPr lang="en-US" sz="1200"/>
              <a:t>As shown below, a progress window displays while the DXi V1000 OVF template deploys. The process will take several minutes to complete. When the </a:t>
            </a:r>
            <a:r>
              <a:rPr lang="en-US" sz="1200" b="1"/>
              <a:t>Completed Successfully message displays, the process is complete. Click Close.</a:t>
            </a:r>
          </a:p>
        </p:txBody>
      </p:sp>
      <p:pic>
        <p:nvPicPr>
          <p:cNvPr id="40966" name="Picture 2"/>
          <p:cNvPicPr>
            <a:picLocks noGrp="1" noChangeAspect="1" noChangeArrowheads="1"/>
          </p:cNvPicPr>
          <p:nvPr>
            <p:ph idx="1"/>
          </p:nvPr>
        </p:nvPicPr>
        <p:blipFill>
          <a:blip r:embed="rId3" cstate="print"/>
          <a:srcRect/>
          <a:stretch>
            <a:fillRect/>
          </a:stretch>
        </p:blipFill>
        <p:spPr>
          <a:xfrm>
            <a:off x="1219200" y="1295400"/>
            <a:ext cx="3667125" cy="1733550"/>
          </a:xfrm>
          <a:noFill/>
        </p:spPr>
      </p:pic>
      <p:pic>
        <p:nvPicPr>
          <p:cNvPr id="40967" name="Picture 3"/>
          <p:cNvPicPr>
            <a:picLocks noChangeAspect="1" noChangeArrowheads="1"/>
          </p:cNvPicPr>
          <p:nvPr/>
        </p:nvPicPr>
        <p:blipFill>
          <a:blip r:embed="rId4" cstate="print"/>
          <a:srcRect/>
          <a:stretch>
            <a:fillRect/>
          </a:stretch>
        </p:blipFill>
        <p:spPr bwMode="auto">
          <a:xfrm>
            <a:off x="3970338" y="3505200"/>
            <a:ext cx="3667125" cy="1143000"/>
          </a:xfrm>
          <a:prstGeom prst="rect">
            <a:avLst/>
          </a:prstGeom>
          <a:noFill/>
          <a:ln w="9525">
            <a:noFill/>
            <a:miter lim="800000"/>
            <a:headEnd/>
            <a:tailEnd/>
          </a:ln>
        </p:spPr>
      </p:pic>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283689FB-8C73-467A-8F33-E592B5EF3F00}" type="slidenum">
              <a:rPr lang="en-US" smtClean="0"/>
              <a:pPr>
                <a:defRPr/>
              </a:pPr>
              <a:t>37</a:t>
            </a:fld>
            <a:endParaRPr lang="en-US" sz="1200"/>
          </a:p>
        </p:txBody>
      </p:sp>
      <p:sp>
        <p:nvSpPr>
          <p:cNvPr id="41989" name="TextBox 7"/>
          <p:cNvSpPr txBox="1">
            <a:spLocks noChangeArrowheads="1"/>
          </p:cNvSpPr>
          <p:nvPr/>
        </p:nvSpPr>
        <p:spPr bwMode="auto">
          <a:xfrm>
            <a:off x="533400" y="5524500"/>
            <a:ext cx="7772400" cy="461963"/>
          </a:xfrm>
          <a:prstGeom prst="rect">
            <a:avLst/>
          </a:prstGeom>
          <a:noFill/>
          <a:ln w="9525">
            <a:noFill/>
            <a:miter lim="800000"/>
            <a:headEnd/>
            <a:tailEnd/>
          </a:ln>
        </p:spPr>
        <p:txBody>
          <a:bodyPr>
            <a:spAutoFit/>
          </a:bodyPr>
          <a:lstStyle/>
          <a:p>
            <a:r>
              <a:rPr lang="en-US" sz="1200"/>
              <a:t>In the vSphere client window, </a:t>
            </a:r>
            <a:r>
              <a:rPr lang="en-US" sz="1200" b="1"/>
              <a:t>right-click on your newly deployed DXi V1000 virtual machine and click Open Console, as shown below. </a:t>
            </a:r>
          </a:p>
        </p:txBody>
      </p:sp>
      <p:pic>
        <p:nvPicPr>
          <p:cNvPr id="41990" name="Picture 2"/>
          <p:cNvPicPr>
            <a:picLocks noGrp="1" noChangeAspect="1" noChangeArrowheads="1"/>
          </p:cNvPicPr>
          <p:nvPr>
            <p:ph idx="1"/>
          </p:nvPr>
        </p:nvPicPr>
        <p:blipFill>
          <a:blip r:embed="rId3" cstate="print"/>
          <a:srcRect/>
          <a:stretch>
            <a:fillRect/>
          </a:stretch>
        </p:blipFill>
        <p:spPr>
          <a:xfrm>
            <a:off x="2203450" y="1384300"/>
            <a:ext cx="4879975" cy="3670300"/>
          </a:xfrm>
          <a:noFill/>
        </p:spPr>
      </p:pic>
      <p:sp>
        <p:nvSpPr>
          <p:cNvPr id="41991" name="Rectangle 8"/>
          <p:cNvSpPr>
            <a:spLocks noChangeArrowheads="1"/>
          </p:cNvSpPr>
          <p:nvPr/>
        </p:nvSpPr>
        <p:spPr bwMode="auto">
          <a:xfrm>
            <a:off x="2971800" y="838200"/>
            <a:ext cx="3044825" cy="369888"/>
          </a:xfrm>
          <a:prstGeom prst="rect">
            <a:avLst/>
          </a:prstGeom>
          <a:noFill/>
          <a:ln w="9525">
            <a:noFill/>
            <a:miter lim="800000"/>
            <a:headEnd/>
            <a:tailEnd/>
          </a:ln>
        </p:spPr>
        <p:txBody>
          <a:bodyPr wrap="none">
            <a:spAutoFit/>
          </a:bodyPr>
          <a:lstStyle/>
          <a:p>
            <a:r>
              <a:rPr lang="en-US" b="1"/>
              <a:t>  Power On the DXi V1000 </a:t>
            </a:r>
            <a:endParaRPr lang="en-US"/>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E6867E9F-7879-4D72-8263-976A5EAFD97F}" type="slidenum">
              <a:rPr lang="en-US" smtClean="0"/>
              <a:pPr>
                <a:defRPr/>
              </a:pPr>
              <a:t>38</a:t>
            </a:fld>
            <a:endParaRPr lang="en-US" sz="1200"/>
          </a:p>
        </p:txBody>
      </p:sp>
      <p:sp>
        <p:nvSpPr>
          <p:cNvPr id="43013" name="TextBox 7"/>
          <p:cNvSpPr txBox="1">
            <a:spLocks noChangeArrowheads="1"/>
          </p:cNvSpPr>
          <p:nvPr/>
        </p:nvSpPr>
        <p:spPr bwMode="auto">
          <a:xfrm>
            <a:off x="533400" y="5280025"/>
            <a:ext cx="7772400" cy="1014413"/>
          </a:xfrm>
          <a:prstGeom prst="rect">
            <a:avLst/>
          </a:prstGeom>
          <a:noFill/>
          <a:ln w="9525">
            <a:noFill/>
            <a:miter lim="800000"/>
            <a:headEnd/>
            <a:tailEnd/>
          </a:ln>
        </p:spPr>
        <p:txBody>
          <a:bodyPr>
            <a:spAutoFit/>
          </a:bodyPr>
          <a:lstStyle/>
          <a:p>
            <a:r>
              <a:rPr lang="en-US" sz="1200"/>
              <a:t>When the </a:t>
            </a:r>
            <a:r>
              <a:rPr lang="en-US" sz="1200" b="1"/>
              <a:t>NFSD: starting the 90-second grace period message appears, </a:t>
            </a:r>
            <a:r>
              <a:rPr lang="en-US" sz="1200"/>
              <a:t>the system startup is almost complete. It will take a few more minutes to complete the startup process. </a:t>
            </a:r>
          </a:p>
          <a:p>
            <a:endParaRPr lang="en-US" sz="1200"/>
          </a:p>
          <a:p>
            <a:r>
              <a:rPr lang="en-US" sz="1200" b="1"/>
              <a:t>Note: </a:t>
            </a:r>
            <a:r>
              <a:rPr lang="en-US" sz="1200"/>
              <a:t>If necessary, </a:t>
            </a:r>
            <a:r>
              <a:rPr lang="en-US" sz="1200" b="1"/>
              <a:t>press Ctrl + Alt </a:t>
            </a:r>
            <a:r>
              <a:rPr lang="en-US" sz="1200"/>
              <a:t>to release your mouse from the virtual console window</a:t>
            </a:r>
            <a:r>
              <a:rPr lang="en-US" sz="1200" b="1"/>
              <a:t>. </a:t>
            </a:r>
          </a:p>
          <a:p>
            <a:endParaRPr lang="en-US" sz="1200" b="1"/>
          </a:p>
        </p:txBody>
      </p:sp>
      <p:pic>
        <p:nvPicPr>
          <p:cNvPr id="43014" name="Picture 2"/>
          <p:cNvPicPr>
            <a:picLocks noGrp="1" noChangeAspect="1" noChangeArrowheads="1"/>
          </p:cNvPicPr>
          <p:nvPr>
            <p:ph idx="1"/>
          </p:nvPr>
        </p:nvPicPr>
        <p:blipFill>
          <a:blip r:embed="rId3" cstate="print"/>
          <a:srcRect/>
          <a:stretch>
            <a:fillRect/>
          </a:stretch>
        </p:blipFill>
        <p:spPr>
          <a:xfrm>
            <a:off x="2203450" y="990600"/>
            <a:ext cx="4879975" cy="4119563"/>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err="1" smtClean="0"/>
              <a:t>DXi</a:t>
            </a:r>
            <a:r>
              <a:rPr lang="en-US" dirty="0" smtClean="0"/>
              <a:t> V1000 Installation (cont.)</a:t>
            </a:r>
          </a:p>
        </p:txBody>
      </p:sp>
      <p:sp>
        <p:nvSpPr>
          <p:cNvPr id="5" name="Slide Number Placeholder 4"/>
          <p:cNvSpPr>
            <a:spLocks noGrp="1"/>
          </p:cNvSpPr>
          <p:nvPr>
            <p:ph type="sldNum" sz="quarter" idx="11"/>
          </p:nvPr>
        </p:nvSpPr>
        <p:spPr/>
        <p:txBody>
          <a:bodyPr/>
          <a:lstStyle/>
          <a:p>
            <a:pPr>
              <a:defRPr/>
            </a:pPr>
            <a:fld id="{FB7435E6-6F69-470A-94AE-CD011D651797}" type="slidenum">
              <a:rPr lang="en-US" smtClean="0"/>
              <a:pPr>
                <a:defRPr/>
              </a:pPr>
              <a:t>39</a:t>
            </a:fld>
            <a:endParaRPr lang="en-US" sz="1200"/>
          </a:p>
        </p:txBody>
      </p:sp>
      <p:sp>
        <p:nvSpPr>
          <p:cNvPr id="44037" name="TextBox 7"/>
          <p:cNvSpPr txBox="1">
            <a:spLocks noChangeArrowheads="1"/>
          </p:cNvSpPr>
          <p:nvPr/>
        </p:nvSpPr>
        <p:spPr bwMode="auto">
          <a:xfrm>
            <a:off x="533400" y="5524500"/>
            <a:ext cx="7772400" cy="276225"/>
          </a:xfrm>
          <a:prstGeom prst="rect">
            <a:avLst/>
          </a:prstGeom>
          <a:noFill/>
          <a:ln w="9525">
            <a:noFill/>
            <a:miter lim="800000"/>
            <a:headEnd/>
            <a:tailEnd/>
          </a:ln>
        </p:spPr>
        <p:txBody>
          <a:bodyPr>
            <a:spAutoFit/>
          </a:bodyPr>
          <a:lstStyle/>
          <a:p>
            <a:r>
              <a:rPr lang="en-US" sz="1200"/>
              <a:t>                        Identify the DXi V1000 IP address by selecting the summary tab on VM (DXi V1000 VM).</a:t>
            </a:r>
          </a:p>
        </p:txBody>
      </p:sp>
      <p:pic>
        <p:nvPicPr>
          <p:cNvPr id="44038" name="Picture 2"/>
          <p:cNvPicPr>
            <a:picLocks noGrp="1" noChangeAspect="1" noChangeArrowheads="1"/>
          </p:cNvPicPr>
          <p:nvPr>
            <p:ph idx="1"/>
          </p:nvPr>
        </p:nvPicPr>
        <p:blipFill>
          <a:blip r:embed="rId3" cstate="print"/>
          <a:srcRect/>
          <a:stretch>
            <a:fillRect/>
          </a:stretch>
        </p:blipFill>
        <p:spPr>
          <a:xfrm>
            <a:off x="2203450" y="1384300"/>
            <a:ext cx="4879975" cy="36703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304800" y="6430963"/>
            <a:ext cx="533400" cy="323850"/>
          </a:xfrm>
          <a:prstGeom prst="rect">
            <a:avLst/>
          </a:prstGeom>
          <a:noFill/>
          <a:ln>
            <a:miter lim="800000"/>
            <a:headEnd/>
            <a:tailEnd/>
          </a:ln>
        </p:spPr>
        <p:txBody>
          <a:bodyPr/>
          <a:lstStyle/>
          <a:p>
            <a:pPr>
              <a:defRPr/>
            </a:pPr>
            <a:fld id="{51C05157-A94B-4C18-8796-A76D074A75F1}" type="slidenum">
              <a:rPr lang="en-US" sz="1400">
                <a:solidFill>
                  <a:srgbClr val="FFBA00"/>
                </a:solidFill>
                <a:cs typeface="+mn-cs"/>
              </a:rPr>
              <a:pPr>
                <a:defRPr/>
              </a:pPr>
              <a:t>4</a:t>
            </a:fld>
            <a:endParaRPr lang="en-US" sz="1200" dirty="0">
              <a:solidFill>
                <a:srgbClr val="FFBA00"/>
              </a:solidFill>
              <a:cs typeface="+mn-cs"/>
            </a:endParaRPr>
          </a:p>
        </p:txBody>
      </p:sp>
      <p:sp>
        <p:nvSpPr>
          <p:cNvPr id="11266" name="TextBox 2"/>
          <p:cNvSpPr txBox="1">
            <a:spLocks noChangeArrowheads="1"/>
          </p:cNvSpPr>
          <p:nvPr/>
        </p:nvSpPr>
        <p:spPr bwMode="auto">
          <a:xfrm>
            <a:off x="1295400" y="2971800"/>
            <a:ext cx="6324600" cy="1463675"/>
          </a:xfrm>
          <a:prstGeom prst="rect">
            <a:avLst/>
          </a:prstGeom>
          <a:noFill/>
          <a:ln w="9525">
            <a:noFill/>
            <a:miter lim="800000"/>
            <a:headEnd/>
            <a:tailEnd/>
          </a:ln>
        </p:spPr>
        <p:txBody>
          <a:bodyPr>
            <a:spAutoFit/>
          </a:bodyPr>
          <a:lstStyle/>
          <a:p>
            <a:pPr algn="ctr"/>
            <a:r>
              <a:rPr lang="en-US" sz="5400" dirty="0"/>
              <a:t>Marketing Overview</a:t>
            </a:r>
          </a:p>
          <a:p>
            <a:endParaRPr lang="en-US" dirty="0"/>
          </a:p>
          <a:p>
            <a:pPr algn="r"/>
            <a:r>
              <a:rPr lang="en-US" dirty="0"/>
              <a:t>Mark Thacker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err="1" smtClean="0"/>
              <a:t>DXi</a:t>
            </a:r>
            <a:r>
              <a:rPr lang="en-US" dirty="0" smtClean="0"/>
              <a:t> V1000 Configuration</a:t>
            </a:r>
          </a:p>
        </p:txBody>
      </p:sp>
      <p:sp>
        <p:nvSpPr>
          <p:cNvPr id="5" name="Slide Number Placeholder 4"/>
          <p:cNvSpPr>
            <a:spLocks noGrp="1"/>
          </p:cNvSpPr>
          <p:nvPr>
            <p:ph type="sldNum" sz="quarter" idx="11"/>
          </p:nvPr>
        </p:nvSpPr>
        <p:spPr/>
        <p:txBody>
          <a:bodyPr/>
          <a:lstStyle/>
          <a:p>
            <a:pPr>
              <a:defRPr/>
            </a:pPr>
            <a:fld id="{5F4E34B3-75B1-4C7F-8D30-6898BBBDCA65}" type="slidenum">
              <a:rPr lang="en-US" smtClean="0"/>
              <a:pPr>
                <a:defRPr/>
              </a:pPr>
              <a:t>40</a:t>
            </a:fld>
            <a:endParaRPr lang="en-US" sz="1200"/>
          </a:p>
        </p:txBody>
      </p:sp>
      <p:sp>
        <p:nvSpPr>
          <p:cNvPr id="45061" name="TextBox 7"/>
          <p:cNvSpPr txBox="1">
            <a:spLocks noChangeArrowheads="1"/>
          </p:cNvSpPr>
          <p:nvPr/>
        </p:nvSpPr>
        <p:spPr bwMode="auto">
          <a:xfrm>
            <a:off x="533400" y="5524500"/>
            <a:ext cx="7772400" cy="461963"/>
          </a:xfrm>
          <a:prstGeom prst="rect">
            <a:avLst/>
          </a:prstGeom>
          <a:noFill/>
          <a:ln w="9525">
            <a:noFill/>
            <a:miter lim="800000"/>
            <a:headEnd/>
            <a:tailEnd/>
          </a:ln>
        </p:spPr>
        <p:txBody>
          <a:bodyPr>
            <a:spAutoFit/>
          </a:bodyPr>
          <a:lstStyle/>
          <a:p>
            <a:r>
              <a:rPr lang="en-US" sz="1200"/>
              <a:t>                                                     Launch a browser and supply the IP address</a:t>
            </a:r>
          </a:p>
          <a:p>
            <a:r>
              <a:rPr lang="en-US" sz="1200"/>
              <a:t>                                                              Login (password: "password")</a:t>
            </a:r>
          </a:p>
        </p:txBody>
      </p:sp>
      <p:pic>
        <p:nvPicPr>
          <p:cNvPr id="45062" name="Picture 2"/>
          <p:cNvPicPr>
            <a:picLocks noGrp="1" noChangeAspect="1" noChangeArrowheads="1"/>
          </p:cNvPicPr>
          <p:nvPr>
            <p:ph idx="1"/>
          </p:nvPr>
        </p:nvPicPr>
        <p:blipFill>
          <a:blip r:embed="rId3" cstate="print"/>
          <a:srcRect/>
          <a:stretch>
            <a:fillRect/>
          </a:stretch>
        </p:blipFill>
        <p:spPr>
          <a:xfrm>
            <a:off x="2203450" y="1220788"/>
            <a:ext cx="4879975" cy="3997325"/>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2168FBDD-5D90-44F1-810D-B9AFAC6246F9}" type="slidenum">
              <a:rPr lang="en-US" smtClean="0"/>
              <a:pPr>
                <a:defRPr/>
              </a:pPr>
              <a:t>41</a:t>
            </a:fld>
            <a:endParaRPr lang="en-US" sz="1200"/>
          </a:p>
        </p:txBody>
      </p:sp>
      <p:sp>
        <p:nvSpPr>
          <p:cNvPr id="46085" name="TextBox 7"/>
          <p:cNvSpPr txBox="1">
            <a:spLocks noChangeArrowheads="1"/>
          </p:cNvSpPr>
          <p:nvPr/>
        </p:nvSpPr>
        <p:spPr bwMode="auto">
          <a:xfrm>
            <a:off x="533400" y="5029200"/>
            <a:ext cx="7772400" cy="461963"/>
          </a:xfrm>
          <a:prstGeom prst="rect">
            <a:avLst/>
          </a:prstGeom>
          <a:noFill/>
          <a:ln w="9525">
            <a:noFill/>
            <a:miter lim="800000"/>
            <a:headEnd/>
            <a:tailEnd/>
          </a:ln>
        </p:spPr>
        <p:txBody>
          <a:bodyPr>
            <a:spAutoFit/>
          </a:bodyPr>
          <a:lstStyle/>
          <a:p>
            <a:r>
              <a:rPr lang="en-US" sz="1200" b="1" dirty="0"/>
              <a:t>Note: </a:t>
            </a:r>
            <a:r>
              <a:rPr lang="en-US" sz="1200" dirty="0"/>
              <a:t>If you see the </a:t>
            </a:r>
            <a:r>
              <a:rPr lang="en-US" sz="1200" b="1" dirty="0"/>
              <a:t>Limited Mode </a:t>
            </a:r>
            <a:r>
              <a:rPr lang="en-US" sz="1200" dirty="0"/>
              <a:t>message when after logging back into the system, the system has not finished booting. Wait a few minutes for the system to finish booting, and log back in </a:t>
            </a:r>
          </a:p>
        </p:txBody>
      </p:sp>
      <p:pic>
        <p:nvPicPr>
          <p:cNvPr id="46086" name="Picture 2"/>
          <p:cNvPicPr>
            <a:picLocks noGrp="1" noChangeAspect="1" noChangeArrowheads="1"/>
          </p:cNvPicPr>
          <p:nvPr>
            <p:ph idx="1"/>
          </p:nvPr>
        </p:nvPicPr>
        <p:blipFill>
          <a:blip r:embed="rId3" cstate="print"/>
          <a:srcRect/>
          <a:stretch>
            <a:fillRect/>
          </a:stretch>
        </p:blipFill>
        <p:spPr>
          <a:xfrm>
            <a:off x="304800" y="1676400"/>
            <a:ext cx="8340725" cy="243840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03.jpg"/>
          <p:cNvPicPr>
            <a:picLocks noGrp="1" noChangeAspect="1"/>
          </p:cNvPicPr>
          <p:nvPr>
            <p:ph idx="1"/>
          </p:nvPr>
        </p:nvPicPr>
        <p:blipFill>
          <a:blip r:embed="rId3" cstate="print"/>
          <a:stretch>
            <a:fillRect/>
          </a:stretch>
        </p:blipFill>
        <p:spPr>
          <a:xfrm>
            <a:off x="2273649" y="914399"/>
            <a:ext cx="4596701" cy="4724401"/>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42</a:t>
            </a:fld>
            <a:endParaRPr lang="en-US" sz="1200"/>
          </a:p>
        </p:txBody>
      </p:sp>
      <p:sp>
        <p:nvSpPr>
          <p:cNvPr id="7" name="Rectangle 6"/>
          <p:cNvSpPr/>
          <p:nvPr/>
        </p:nvSpPr>
        <p:spPr>
          <a:xfrm>
            <a:off x="3048000" y="6000956"/>
            <a:ext cx="2895600" cy="276999"/>
          </a:xfrm>
          <a:prstGeom prst="rect">
            <a:avLst/>
          </a:prstGeom>
        </p:spPr>
        <p:txBody>
          <a:bodyPr wrap="square">
            <a:spAutoFit/>
          </a:bodyPr>
          <a:lstStyle/>
          <a:p>
            <a:r>
              <a:rPr lang="en-US" sz="1200" dirty="0" smtClean="0"/>
              <a:t>Enter Serial Number and accept EULA.</a:t>
            </a:r>
            <a:endParaRPr lang="en-US" sz="1200" dirty="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3A323CF8-0308-4BD7-9435-9297AEDD98D1}" type="slidenum">
              <a:rPr lang="en-US" smtClean="0"/>
              <a:pPr>
                <a:defRPr/>
              </a:pPr>
              <a:t>43</a:t>
            </a:fld>
            <a:endParaRPr lang="en-US" sz="1200"/>
          </a:p>
        </p:txBody>
      </p:sp>
      <p:sp>
        <p:nvSpPr>
          <p:cNvPr id="48133" name="TextBox 7"/>
          <p:cNvSpPr txBox="1">
            <a:spLocks noChangeArrowheads="1"/>
          </p:cNvSpPr>
          <p:nvPr/>
        </p:nvSpPr>
        <p:spPr bwMode="auto">
          <a:xfrm>
            <a:off x="533400" y="5294313"/>
            <a:ext cx="7772400" cy="461665"/>
          </a:xfrm>
          <a:prstGeom prst="rect">
            <a:avLst/>
          </a:prstGeom>
          <a:noFill/>
          <a:ln w="9525">
            <a:noFill/>
            <a:miter lim="800000"/>
            <a:headEnd/>
            <a:tailEnd/>
          </a:ln>
        </p:spPr>
        <p:txBody>
          <a:bodyPr>
            <a:spAutoFit/>
          </a:bodyPr>
          <a:lstStyle/>
          <a:p>
            <a:r>
              <a:rPr lang="en-US" sz="1200" dirty="0" smtClean="0"/>
              <a:t>Manually </a:t>
            </a:r>
            <a:r>
              <a:rPr lang="en-US" sz="1200" dirty="0"/>
              <a:t>set date,  time and time </a:t>
            </a:r>
            <a:r>
              <a:rPr lang="en-US" sz="1200" dirty="0" smtClean="0"/>
              <a:t>zone.  NTP server is actually not recommended even though it is improperly noted as “</a:t>
            </a:r>
            <a:r>
              <a:rPr lang="en-US" sz="1200" i="1" dirty="0" smtClean="0"/>
              <a:t>Recommended</a:t>
            </a:r>
            <a:r>
              <a:rPr lang="en-US" sz="1200" dirty="0" smtClean="0"/>
              <a:t>” on the configuration wizard.</a:t>
            </a:r>
            <a:endParaRPr lang="en-US" sz="1200" dirty="0"/>
          </a:p>
        </p:txBody>
      </p:sp>
      <p:pic>
        <p:nvPicPr>
          <p:cNvPr id="48134" name="Picture 3"/>
          <p:cNvPicPr>
            <a:picLocks noGrp="1" noChangeAspect="1" noChangeArrowheads="1"/>
          </p:cNvPicPr>
          <p:nvPr>
            <p:ph idx="1"/>
          </p:nvPr>
        </p:nvPicPr>
        <p:blipFill>
          <a:blip r:embed="rId3" cstate="print"/>
          <a:srcRect/>
          <a:stretch>
            <a:fillRect/>
          </a:stretch>
        </p:blipFill>
        <p:spPr>
          <a:xfrm>
            <a:off x="1905000" y="1082675"/>
            <a:ext cx="5105400" cy="3938588"/>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6CE3D080-695E-47C9-B6A6-EB0BC31F5B1F}" type="slidenum">
              <a:rPr lang="en-US" smtClean="0"/>
              <a:pPr>
                <a:defRPr/>
              </a:pPr>
              <a:t>44</a:t>
            </a:fld>
            <a:endParaRPr lang="en-US" sz="1200"/>
          </a:p>
        </p:txBody>
      </p:sp>
      <p:sp>
        <p:nvSpPr>
          <p:cNvPr id="49157" name="TextBox 7"/>
          <p:cNvSpPr txBox="1">
            <a:spLocks noChangeArrowheads="1"/>
          </p:cNvSpPr>
          <p:nvPr/>
        </p:nvSpPr>
        <p:spPr bwMode="auto">
          <a:xfrm>
            <a:off x="533400" y="5754688"/>
            <a:ext cx="7772400" cy="277812"/>
          </a:xfrm>
          <a:prstGeom prst="rect">
            <a:avLst/>
          </a:prstGeom>
          <a:noFill/>
          <a:ln w="9525">
            <a:noFill/>
            <a:miter lim="800000"/>
            <a:headEnd/>
            <a:tailEnd/>
          </a:ln>
        </p:spPr>
        <p:txBody>
          <a:bodyPr>
            <a:spAutoFit/>
          </a:bodyPr>
          <a:lstStyle/>
          <a:p>
            <a:r>
              <a:rPr lang="en-US" sz="1200" b="1"/>
              <a:t>                                    </a:t>
            </a:r>
            <a:r>
              <a:rPr lang="en-US" sz="1200"/>
              <a:t>Initial Configuration is saved and DXi V1000 is rebooted</a:t>
            </a:r>
          </a:p>
        </p:txBody>
      </p:sp>
      <p:pic>
        <p:nvPicPr>
          <p:cNvPr id="49158" name="Picture 2"/>
          <p:cNvPicPr>
            <a:picLocks noGrp="1" noChangeAspect="1" noChangeArrowheads="1"/>
          </p:cNvPicPr>
          <p:nvPr>
            <p:ph idx="1"/>
          </p:nvPr>
        </p:nvPicPr>
        <p:blipFill>
          <a:blip r:embed="rId3" cstate="print"/>
          <a:srcRect/>
          <a:stretch>
            <a:fillRect/>
          </a:stretch>
        </p:blipFill>
        <p:spPr>
          <a:xfrm>
            <a:off x="838200" y="1143000"/>
            <a:ext cx="4572000" cy="2174875"/>
          </a:xfrm>
          <a:noFill/>
        </p:spPr>
      </p:pic>
      <p:pic>
        <p:nvPicPr>
          <p:cNvPr id="49159" name="Picture 3"/>
          <p:cNvPicPr>
            <a:picLocks noChangeAspect="1" noChangeArrowheads="1"/>
          </p:cNvPicPr>
          <p:nvPr/>
        </p:nvPicPr>
        <p:blipFill>
          <a:blip r:embed="rId4" cstate="print"/>
          <a:srcRect/>
          <a:stretch>
            <a:fillRect/>
          </a:stretch>
        </p:blipFill>
        <p:spPr bwMode="auto">
          <a:xfrm>
            <a:off x="1295400" y="3317875"/>
            <a:ext cx="7467600" cy="1952625"/>
          </a:xfrm>
          <a:prstGeom prst="rect">
            <a:avLst/>
          </a:prstGeom>
          <a:noFill/>
          <a:ln w="9525">
            <a:noFill/>
            <a:miter lim="800000"/>
            <a:headEnd/>
            <a:tailEnd/>
          </a:ln>
        </p:spPr>
      </p:pic>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219FC322-DF92-4CE3-AA56-3CD4B0A6C006}" type="slidenum">
              <a:rPr lang="en-US" smtClean="0"/>
              <a:pPr>
                <a:defRPr/>
              </a:pPr>
              <a:t>45</a:t>
            </a:fld>
            <a:endParaRPr lang="en-US" sz="1200"/>
          </a:p>
        </p:txBody>
      </p:sp>
      <p:sp>
        <p:nvSpPr>
          <p:cNvPr id="50181" name="TextBox 7"/>
          <p:cNvSpPr txBox="1">
            <a:spLocks noChangeArrowheads="1"/>
          </p:cNvSpPr>
          <p:nvPr/>
        </p:nvSpPr>
        <p:spPr bwMode="auto">
          <a:xfrm>
            <a:off x="533400" y="5340350"/>
            <a:ext cx="7772400" cy="830263"/>
          </a:xfrm>
          <a:prstGeom prst="rect">
            <a:avLst/>
          </a:prstGeom>
          <a:noFill/>
          <a:ln w="9525">
            <a:noFill/>
            <a:miter lim="800000"/>
            <a:headEnd/>
            <a:tailEnd/>
          </a:ln>
        </p:spPr>
        <p:txBody>
          <a:bodyPr>
            <a:spAutoFit/>
          </a:bodyPr>
          <a:lstStyle/>
          <a:p>
            <a:r>
              <a:rPr lang="en-US" sz="1200"/>
              <a:t>Note the red </a:t>
            </a:r>
            <a:r>
              <a:rPr lang="en-US" sz="1200" b="1"/>
              <a:t>No Space </a:t>
            </a:r>
            <a:r>
              <a:rPr lang="en-US" sz="1200"/>
              <a:t>message at the topic of the screen. This message displays because you have not yet applied the Storage Capacity license to the system. The Storage Capacity license will get added to the system when you upload the license bundle file. You will do this when you complete the Support Wizard in the next procedure. </a:t>
            </a:r>
          </a:p>
        </p:txBody>
      </p:sp>
      <p:pic>
        <p:nvPicPr>
          <p:cNvPr id="50182" name="Picture 2"/>
          <p:cNvPicPr>
            <a:picLocks noGrp="1" noChangeAspect="1" noChangeArrowheads="1"/>
          </p:cNvPicPr>
          <p:nvPr>
            <p:ph idx="1"/>
          </p:nvPr>
        </p:nvPicPr>
        <p:blipFill>
          <a:blip r:embed="rId3" cstate="print"/>
          <a:srcRect/>
          <a:stretch>
            <a:fillRect/>
          </a:stretch>
        </p:blipFill>
        <p:spPr>
          <a:xfrm>
            <a:off x="2203450" y="1303338"/>
            <a:ext cx="4879975" cy="3832225"/>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09.jpg"/>
          <p:cNvPicPr>
            <a:picLocks noGrp="1" noChangeAspect="1"/>
          </p:cNvPicPr>
          <p:nvPr>
            <p:ph idx="1"/>
          </p:nvPr>
        </p:nvPicPr>
        <p:blipFill>
          <a:blip r:embed="rId3" cstate="print"/>
          <a:stretch>
            <a:fillRect/>
          </a:stretch>
        </p:blipFill>
        <p:spPr>
          <a:xfrm>
            <a:off x="2261299" y="914400"/>
            <a:ext cx="4596701" cy="45720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46</a:t>
            </a:fld>
            <a:endParaRPr lang="en-US" sz="1200"/>
          </a:p>
        </p:txBody>
      </p:sp>
      <p:sp>
        <p:nvSpPr>
          <p:cNvPr id="7" name="Rectangle 6"/>
          <p:cNvSpPr/>
          <p:nvPr/>
        </p:nvSpPr>
        <p:spPr>
          <a:xfrm>
            <a:off x="2286000" y="2828836"/>
            <a:ext cx="4572000" cy="369332"/>
          </a:xfrm>
          <a:prstGeom prst="rect">
            <a:avLst/>
          </a:prstGeom>
        </p:spPr>
        <p:txBody>
          <a:bodyPr>
            <a:spAutoFit/>
          </a:bodyPr>
          <a:lstStyle/>
          <a:p>
            <a:r>
              <a:rPr lang="en-US" dirty="0" smtClean="0"/>
              <a:t>.</a:t>
            </a:r>
            <a:endParaRPr lang="en-US" dirty="0"/>
          </a:p>
        </p:txBody>
      </p:sp>
      <p:sp>
        <p:nvSpPr>
          <p:cNvPr id="9" name="Rectangle 8"/>
          <p:cNvSpPr/>
          <p:nvPr/>
        </p:nvSpPr>
        <p:spPr>
          <a:xfrm>
            <a:off x="838200" y="5560367"/>
            <a:ext cx="7086600" cy="461665"/>
          </a:xfrm>
          <a:prstGeom prst="rect">
            <a:avLst/>
          </a:prstGeom>
        </p:spPr>
        <p:txBody>
          <a:bodyPr wrap="square">
            <a:spAutoFit/>
          </a:bodyPr>
          <a:lstStyle/>
          <a:p>
            <a:r>
              <a:rPr lang="en-US" sz="1200" dirty="0" smtClean="0"/>
              <a:t>On the Licensed Features page, locate your License Bundle File and upload it in the “</a:t>
            </a:r>
            <a:r>
              <a:rPr lang="en-US" sz="1200" b="1" dirty="0" smtClean="0"/>
              <a:t>License Bundle File</a:t>
            </a:r>
            <a:r>
              <a:rPr lang="en-US" sz="1200" dirty="0" smtClean="0"/>
              <a:t>” section. </a:t>
            </a:r>
            <a:endParaRPr lang="en-US" sz="1200" dirty="0"/>
          </a:p>
        </p:txBody>
      </p:sp>
      <p:sp>
        <p:nvSpPr>
          <p:cNvPr id="8" name="Rectangle 7"/>
          <p:cNvSpPr/>
          <p:nvPr/>
        </p:nvSpPr>
        <p:spPr bwMode="auto">
          <a:xfrm>
            <a:off x="3048000" y="3657600"/>
            <a:ext cx="3276600" cy="45720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10.jpg"/>
          <p:cNvPicPr>
            <a:picLocks noGrp="1" noChangeAspect="1"/>
          </p:cNvPicPr>
          <p:nvPr>
            <p:ph idx="1"/>
          </p:nvPr>
        </p:nvPicPr>
        <p:blipFill>
          <a:blip r:embed="rId3" cstate="print"/>
          <a:stretch>
            <a:fillRect/>
          </a:stretch>
        </p:blipFill>
        <p:spPr>
          <a:xfrm>
            <a:off x="2273649" y="914400"/>
            <a:ext cx="4596701" cy="46482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47</a:t>
            </a:fld>
            <a:endParaRPr lang="en-US" sz="1200"/>
          </a:p>
        </p:txBody>
      </p:sp>
      <p:sp>
        <p:nvSpPr>
          <p:cNvPr id="7" name="Rectangle 6"/>
          <p:cNvSpPr/>
          <p:nvPr/>
        </p:nvSpPr>
        <p:spPr bwMode="auto">
          <a:xfrm>
            <a:off x="3581400" y="2133600"/>
            <a:ext cx="388938" cy="762000"/>
          </a:xfrm>
          <a:prstGeom prst="rect">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lstStyle/>
          <a:p>
            <a:r>
              <a:rPr lang="en-US" dirty="0" err="1" smtClean="0"/>
              <a:t>DXi</a:t>
            </a:r>
            <a:r>
              <a:rPr lang="en-US" dirty="0" smtClean="0"/>
              <a:t> V1000 Configuration (cont.)</a:t>
            </a:r>
            <a:endParaRPr lang="en-US" dirty="0"/>
          </a:p>
        </p:txBody>
      </p:sp>
      <p:pic>
        <p:nvPicPr>
          <p:cNvPr id="6" name="Content Placeholder 5" descr="ScreenShot011.jpg"/>
          <p:cNvPicPr>
            <a:picLocks noGrp="1" noChangeAspect="1"/>
          </p:cNvPicPr>
          <p:nvPr>
            <p:ph idx="1"/>
          </p:nvPr>
        </p:nvPicPr>
        <p:blipFill>
          <a:blip r:embed="rId3" cstate="print"/>
          <a:stretch>
            <a:fillRect/>
          </a:stretch>
        </p:blipFill>
        <p:spPr>
          <a:xfrm>
            <a:off x="2273649" y="914400"/>
            <a:ext cx="4596701" cy="48768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48</a:t>
            </a:fld>
            <a:endParaRPr lang="en-US" sz="1200"/>
          </a:p>
        </p:txBody>
      </p:sp>
      <p:sp>
        <p:nvSpPr>
          <p:cNvPr id="7" name="Rectangle 6"/>
          <p:cNvSpPr/>
          <p:nvPr/>
        </p:nvSpPr>
        <p:spPr>
          <a:xfrm>
            <a:off x="2628900" y="5943600"/>
            <a:ext cx="3581400" cy="276999"/>
          </a:xfrm>
          <a:prstGeom prst="rect">
            <a:avLst/>
          </a:prstGeom>
        </p:spPr>
        <p:txBody>
          <a:bodyPr wrap="square">
            <a:spAutoFit/>
          </a:bodyPr>
          <a:lstStyle/>
          <a:p>
            <a:r>
              <a:rPr lang="en-US" sz="1200" dirty="0" smtClean="0"/>
              <a:t>Allow 5 minutes for license bundle to be applied.</a:t>
            </a:r>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CBA7B3C8-5EC8-4CB3-9871-74AE16942F89}" type="slidenum">
              <a:rPr lang="en-US" smtClean="0"/>
              <a:pPr>
                <a:defRPr/>
              </a:pPr>
              <a:t>49</a:t>
            </a:fld>
            <a:endParaRPr lang="en-US" sz="1200"/>
          </a:p>
        </p:txBody>
      </p:sp>
      <p:sp>
        <p:nvSpPr>
          <p:cNvPr id="52229" name="TextBox 7"/>
          <p:cNvSpPr txBox="1">
            <a:spLocks noChangeArrowheads="1"/>
          </p:cNvSpPr>
          <p:nvPr/>
        </p:nvSpPr>
        <p:spPr bwMode="auto">
          <a:xfrm>
            <a:off x="838200" y="5432425"/>
            <a:ext cx="7772400" cy="646113"/>
          </a:xfrm>
          <a:prstGeom prst="rect">
            <a:avLst/>
          </a:prstGeom>
          <a:noFill/>
          <a:ln w="9525">
            <a:noFill/>
            <a:miter lim="800000"/>
            <a:headEnd/>
            <a:tailEnd/>
          </a:ln>
        </p:spPr>
        <p:txBody>
          <a:bodyPr>
            <a:spAutoFit/>
          </a:bodyPr>
          <a:lstStyle/>
          <a:p>
            <a:r>
              <a:rPr lang="en-US" sz="1200" dirty="0"/>
              <a:t>Note that the </a:t>
            </a:r>
            <a:r>
              <a:rPr lang="en-US" sz="1200" b="1" dirty="0"/>
              <a:t>Hardware tab </a:t>
            </a:r>
            <a:r>
              <a:rPr lang="en-US" sz="1200" dirty="0"/>
              <a:t>does not display on the DXi V1000 GUI. Because the DXI V1000 uses virtual hardware, there is no need to report hardware failures. In addition, there is no VTL tab, because the DXi V1000 does not support the VTL presentation type</a:t>
            </a:r>
            <a:r>
              <a:rPr lang="en-US" sz="1200" b="1" dirty="0"/>
              <a:t>. </a:t>
            </a:r>
          </a:p>
        </p:txBody>
      </p:sp>
      <p:pic>
        <p:nvPicPr>
          <p:cNvPr id="52230" name="Picture 2"/>
          <p:cNvPicPr>
            <a:picLocks noGrp="1" noChangeAspect="1" noChangeArrowheads="1"/>
          </p:cNvPicPr>
          <p:nvPr>
            <p:ph idx="1"/>
          </p:nvPr>
        </p:nvPicPr>
        <p:blipFill>
          <a:blip r:embed="rId3" cstate="print"/>
          <a:srcRect/>
          <a:stretch>
            <a:fillRect/>
          </a:stretch>
        </p:blipFill>
        <p:spPr>
          <a:xfrm>
            <a:off x="1968500" y="1208088"/>
            <a:ext cx="5422900" cy="4154487"/>
          </a:xfrm>
          <a:noFill/>
        </p:spPr>
      </p:pic>
      <p:sp>
        <p:nvSpPr>
          <p:cNvPr id="52231" name="Rectangle 8"/>
          <p:cNvSpPr>
            <a:spLocks noChangeArrowheads="1"/>
          </p:cNvSpPr>
          <p:nvPr/>
        </p:nvSpPr>
        <p:spPr bwMode="auto">
          <a:xfrm>
            <a:off x="533400" y="838200"/>
            <a:ext cx="8305800" cy="369888"/>
          </a:xfrm>
          <a:prstGeom prst="rect">
            <a:avLst/>
          </a:prstGeom>
          <a:noFill/>
          <a:ln w="9525">
            <a:noFill/>
            <a:miter lim="800000"/>
            <a:headEnd/>
            <a:tailEnd/>
          </a:ln>
        </p:spPr>
        <p:txBody>
          <a:bodyPr>
            <a:spAutoFit/>
          </a:bodyPr>
          <a:lstStyle/>
          <a:p>
            <a:r>
              <a:rPr lang="en-US"/>
              <a:t>From the </a:t>
            </a:r>
            <a:r>
              <a:rPr lang="en-US" b="1"/>
              <a:t>Home screen in the DXi V1000 GUI, click Status, as shown below </a:t>
            </a:r>
            <a:endParaRPr lang="en-US"/>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 What the Product Is</a:t>
            </a:r>
            <a:endParaRPr lang="en-US" dirty="0"/>
          </a:p>
        </p:txBody>
      </p:sp>
      <p:sp>
        <p:nvSpPr>
          <p:cNvPr id="4" name="Slide Number Placeholder 3"/>
          <p:cNvSpPr>
            <a:spLocks noGrp="1"/>
          </p:cNvSpPr>
          <p:nvPr>
            <p:ph type="sldNum" sz="quarter" idx="11"/>
          </p:nvPr>
        </p:nvSpPr>
        <p:spPr/>
        <p:txBody>
          <a:bodyPr/>
          <a:lstStyle/>
          <a:p>
            <a:fld id="{1026FD6D-CA33-924A-AFDA-F6CEE20912B5}" type="slidenum">
              <a:rPr lang="en-US" smtClean="0"/>
              <a:pPr/>
              <a:t>5</a:t>
            </a:fld>
            <a:endParaRPr lang="en-US" sz="1200"/>
          </a:p>
        </p:txBody>
      </p:sp>
      <p:sp>
        <p:nvSpPr>
          <p:cNvPr id="5" name="Content Placeholder 2"/>
          <p:cNvSpPr txBox="1">
            <a:spLocks/>
          </p:cNvSpPr>
          <p:nvPr/>
        </p:nvSpPr>
        <p:spPr>
          <a:xfrm>
            <a:off x="228600" y="838200"/>
            <a:ext cx="8915400" cy="5486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kumimoji="0" lang="en-US" sz="20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rPr>
              <a:t>Complete functionality of DXi system in a virtual machine</a:t>
            </a:r>
          </a:p>
          <a:p>
            <a:pPr marL="800100" lvl="1" indent="-342900" defTabSz="457200" eaLnBrk="0" hangingPunct="0">
              <a:spcBef>
                <a:spcPct val="20000"/>
              </a:spcBef>
              <a:buSzPct val="75000"/>
              <a:buFontTx/>
              <a:buBlip>
                <a:blip r:embed="rId3"/>
              </a:buBlip>
            </a:pPr>
            <a:r>
              <a:rPr lang="en-US" sz="2000" kern="0" dirty="0" smtClean="0">
                <a:solidFill>
                  <a:srgbClr val="212121"/>
                </a:solidFill>
              </a:rPr>
              <a:t>Sell on existing key features of DXi systems</a:t>
            </a:r>
          </a:p>
          <a:p>
            <a:pPr marL="800100" lvl="1" indent="-342900" defTabSz="457200" eaLnBrk="0" hangingPunct="0">
              <a:spcBef>
                <a:spcPct val="20000"/>
              </a:spcBef>
              <a:buSzPct val="75000"/>
              <a:buFontTx/>
              <a:buBlip>
                <a:blip r:embed="rId3"/>
              </a:buBlip>
            </a:pPr>
            <a:r>
              <a:rPr lang="en-US" sz="2000" kern="0" dirty="0" smtClean="0">
                <a:solidFill>
                  <a:srgbClr val="212121"/>
                </a:solidFill>
              </a:rPr>
              <a:t>Useful for </a:t>
            </a:r>
            <a:r>
              <a:rPr lang="en-US" sz="2000" b="1" kern="0" dirty="0" smtClean="0">
                <a:solidFill>
                  <a:srgbClr val="212121"/>
                </a:solidFill>
              </a:rPr>
              <a:t>both</a:t>
            </a:r>
            <a:r>
              <a:rPr lang="en-US" sz="2000" kern="0" dirty="0" smtClean="0">
                <a:solidFill>
                  <a:srgbClr val="212121"/>
                </a:solidFill>
              </a:rPr>
              <a:t> physical and virtual machine backups</a:t>
            </a:r>
          </a:p>
          <a:p>
            <a:pPr marL="342900" indent="-342900" defTabSz="457200" eaLnBrk="0" hangingPunct="0">
              <a:spcBef>
                <a:spcPct val="20000"/>
              </a:spcBef>
              <a:buSzPct val="75000"/>
              <a:buFontTx/>
              <a:buBlip>
                <a:blip r:embed="rId3"/>
              </a:buBlip>
            </a:pPr>
            <a:r>
              <a:rPr lang="en-US" sz="2000" kern="0" dirty="0" smtClean="0">
                <a:solidFill>
                  <a:srgbClr val="212121"/>
                </a:solidFill>
              </a:rPr>
              <a:t>Customer looking for low cost, flexible option for deduplication</a:t>
            </a:r>
          </a:p>
          <a:p>
            <a:pPr marL="342900" indent="-342900" defTabSz="457200" eaLnBrk="0" hangingPunct="0">
              <a:spcBef>
                <a:spcPct val="20000"/>
              </a:spcBef>
              <a:buSzPct val="75000"/>
              <a:buFontTx/>
              <a:buBlip>
                <a:blip r:embed="rId3"/>
              </a:buBlip>
            </a:pPr>
            <a:r>
              <a:rPr lang="en-US" sz="2000" kern="0" dirty="0" smtClean="0">
                <a:solidFill>
                  <a:srgbClr val="212121"/>
                </a:solidFill>
              </a:rPr>
              <a:t>2TB of </a:t>
            </a:r>
            <a:r>
              <a:rPr lang="en-US" sz="2000" kern="0" dirty="0" err="1" smtClean="0">
                <a:solidFill>
                  <a:srgbClr val="212121"/>
                </a:solidFill>
              </a:rPr>
              <a:t>blockpool</a:t>
            </a:r>
            <a:r>
              <a:rPr lang="en-US" sz="2000" kern="0" dirty="0" smtClean="0">
                <a:solidFill>
                  <a:srgbClr val="212121"/>
                </a:solidFill>
              </a:rPr>
              <a:t> capacity</a:t>
            </a:r>
          </a:p>
          <a:p>
            <a:pPr marL="800100" lvl="1" indent="-342900" defTabSz="457200" eaLnBrk="0" hangingPunct="0">
              <a:spcBef>
                <a:spcPct val="20000"/>
              </a:spcBef>
              <a:buSzPct val="75000"/>
              <a:buFontTx/>
              <a:buBlip>
                <a:blip r:embed="rId3"/>
              </a:buBlip>
            </a:pPr>
            <a:r>
              <a:rPr kumimoji="0" lang="en-US" sz="20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rPr>
              <a:t>Think DXi4510</a:t>
            </a:r>
          </a:p>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kumimoji="0" lang="en-US" sz="2000" b="0" i="0" u="none" strike="noStrike" kern="0" cap="none" spc="0" normalizeH="0" baseline="0" noProof="0" dirty="0" smtClean="0">
                <a:ln>
                  <a:noFill/>
                </a:ln>
                <a:effectLst/>
                <a:uLnTx/>
                <a:uFillTx/>
                <a:latin typeface="Arial" charset="0"/>
                <a:ea typeface="ＭＳ Ｐゴシック" charset="0"/>
                <a:cs typeface="Arial" charset="0"/>
              </a:rPr>
              <a:t>Optimized for CIFS, NFS, OST, DXi Accent ingest support</a:t>
            </a:r>
          </a:p>
          <a:p>
            <a:pPr marL="800100" lvl="1" indent="-342900" defTabSz="457200" eaLnBrk="0" hangingPunct="0">
              <a:spcBef>
                <a:spcPct val="20000"/>
              </a:spcBef>
              <a:buSzPct val="75000"/>
              <a:buFontTx/>
              <a:buBlip>
                <a:blip r:embed="rId3"/>
              </a:buBlip>
            </a:pPr>
            <a:r>
              <a:rPr lang="en-US" sz="2000" kern="0" dirty="0" smtClean="0"/>
              <a:t>No FC/VTL due to VMware limitation</a:t>
            </a:r>
            <a:endParaRPr kumimoji="0" lang="en-US" sz="2000" b="0" i="0" u="none" strike="noStrike" kern="0" cap="none" spc="0" normalizeH="0" baseline="0" noProof="0" dirty="0" smtClean="0">
              <a:ln>
                <a:noFill/>
              </a:ln>
              <a:effectLst/>
              <a:uLnTx/>
              <a:uFillTx/>
              <a:latin typeface="Arial" charset="0"/>
              <a:ea typeface="ＭＳ Ｐゴシック" charset="0"/>
              <a:cs typeface="Arial" charset="0"/>
            </a:endParaRPr>
          </a:p>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kumimoji="0" lang="en-US" sz="2000" b="0" i="0" u="none" strike="noStrike" kern="0" cap="none" spc="0" normalizeH="0" baseline="0" noProof="0" dirty="0" smtClean="0">
                <a:ln>
                  <a:noFill/>
                </a:ln>
                <a:effectLst/>
                <a:uLnTx/>
                <a:uFillTx/>
                <a:latin typeface="Arial" charset="0"/>
                <a:ea typeface="ＭＳ Ｐゴシック" charset="0"/>
                <a:cs typeface="Arial" charset="0"/>
              </a:rPr>
              <a:t>Full replication and recovery to/from other DXi systems</a:t>
            </a:r>
          </a:p>
          <a:p>
            <a:pPr marL="800100" lvl="1" indent="-342900" defTabSz="457200" eaLnBrk="0" hangingPunct="0">
              <a:spcBef>
                <a:spcPct val="20000"/>
              </a:spcBef>
              <a:buSzPct val="75000"/>
              <a:buFontTx/>
              <a:buBlip>
                <a:blip r:embed="rId3"/>
              </a:buBlip>
            </a:pPr>
            <a:r>
              <a:rPr lang="en-US" sz="2000" kern="0" dirty="0" smtClean="0"/>
              <a:t>Limited to DXi 2.x source/target and only 1 active replication partner</a:t>
            </a:r>
            <a:endParaRPr kumimoji="0" lang="en-US" sz="2000" b="0" i="0" u="none" strike="noStrike" kern="0" cap="none" spc="0" normalizeH="0" baseline="0" noProof="0" dirty="0" smtClean="0">
              <a:ln>
                <a:noFill/>
              </a:ln>
              <a:effectLst/>
              <a:uLnTx/>
              <a:uFillTx/>
              <a:ea typeface="ＭＳ Ｐゴシック" charset="0"/>
            </a:endParaRPr>
          </a:p>
          <a:p>
            <a:pPr marL="342900" lvl="0" indent="-342900" defTabSz="457200" eaLnBrk="0" hangingPunct="0">
              <a:spcBef>
                <a:spcPct val="20000"/>
              </a:spcBef>
              <a:buSzPct val="75000"/>
              <a:buBlip>
                <a:blip r:embed="rId3"/>
              </a:buBlip>
              <a:defRPr/>
            </a:pPr>
            <a:r>
              <a:rPr lang="en-US" sz="2000" kern="0" dirty="0" smtClean="0"/>
              <a:t>Key Differentiator for DXi</a:t>
            </a:r>
          </a:p>
          <a:p>
            <a:pPr marL="800100" lvl="1" indent="-342900" defTabSz="457200" eaLnBrk="0" hangingPunct="0">
              <a:spcBef>
                <a:spcPct val="20000"/>
              </a:spcBef>
              <a:buSzPct val="75000"/>
              <a:buFontTx/>
              <a:buBlip>
                <a:blip r:embed="rId3"/>
              </a:buBlip>
            </a:pPr>
            <a:r>
              <a:rPr lang="en-US" sz="2000" kern="0" dirty="0" smtClean="0"/>
              <a:t>Edge to Core</a:t>
            </a:r>
          </a:p>
          <a:p>
            <a:pPr marL="800100" lvl="1" indent="-342900" defTabSz="457200" eaLnBrk="0" hangingPunct="0">
              <a:spcBef>
                <a:spcPct val="20000"/>
              </a:spcBef>
              <a:buSzPct val="75000"/>
              <a:buFontTx/>
              <a:buBlip>
                <a:blip r:embed="rId3"/>
              </a:buBlip>
            </a:pPr>
            <a:r>
              <a:rPr lang="en-US" sz="2000" kern="0" dirty="0" smtClean="0"/>
              <a:t>Combination of vmPRO and DXi V1000</a:t>
            </a:r>
          </a:p>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kumimoji="0" lang="en-US" sz="2000" b="0" i="0" u="none" strike="noStrike" kern="0" cap="none" spc="0" normalizeH="0" baseline="0" noProof="0" dirty="0" smtClean="0">
                <a:ln>
                  <a:noFill/>
                </a:ln>
                <a:effectLst/>
                <a:uLnTx/>
                <a:uFillTx/>
                <a:latin typeface="Arial" charset="0"/>
                <a:ea typeface="ＭＳ Ｐゴシック" charset="0"/>
                <a:cs typeface="Arial" charset="0"/>
              </a:rPr>
              <a:t>Deployable OVF image for VMware </a:t>
            </a:r>
            <a:r>
              <a:rPr kumimoji="0" lang="en-US" sz="2000" b="0" i="0" u="none" strike="noStrike" kern="0" cap="none" spc="0" normalizeH="0" baseline="0" noProof="0" dirty="0" err="1" smtClean="0">
                <a:ln>
                  <a:noFill/>
                </a:ln>
                <a:effectLst/>
                <a:uLnTx/>
                <a:uFillTx/>
                <a:latin typeface="Arial" charset="0"/>
                <a:ea typeface="ＭＳ Ｐゴシック" charset="0"/>
                <a:cs typeface="Arial" charset="0"/>
              </a:rPr>
              <a:t>vSphere</a:t>
            </a:r>
            <a:r>
              <a:rPr kumimoji="0" lang="en-US" sz="2000" b="0" i="0" u="none" strike="noStrike" kern="0" cap="none" spc="0" normalizeH="0" baseline="0" noProof="0" dirty="0" smtClean="0">
                <a:ln>
                  <a:noFill/>
                </a:ln>
                <a:effectLst/>
                <a:uLnTx/>
                <a:uFillTx/>
                <a:latin typeface="Arial" charset="0"/>
                <a:ea typeface="ＭＳ Ｐゴシック" charset="0"/>
                <a:cs typeface="Arial" charset="0"/>
              </a:rPr>
              <a:t> / ESX</a:t>
            </a:r>
            <a:r>
              <a:rPr kumimoji="0" lang="en-US" sz="2000" b="0" i="0" u="none" strike="noStrike" kern="0" cap="none" spc="0" normalizeH="0" noProof="0" dirty="0" smtClean="0">
                <a:ln>
                  <a:noFill/>
                </a:ln>
                <a:effectLst/>
                <a:uLnTx/>
                <a:uFillTx/>
                <a:latin typeface="Arial" charset="0"/>
                <a:ea typeface="ＭＳ Ｐゴシック" charset="0"/>
                <a:cs typeface="Arial" charset="0"/>
              </a:rPr>
              <a:t> </a:t>
            </a:r>
            <a:r>
              <a:rPr kumimoji="0" lang="en-US" sz="2000" b="0" i="0" u="none" strike="noStrike" kern="0" cap="none" spc="0" normalizeH="0" baseline="0" noProof="0" dirty="0" smtClean="0">
                <a:ln>
                  <a:noFill/>
                </a:ln>
                <a:effectLst/>
                <a:uLnTx/>
                <a:uFillTx/>
                <a:latin typeface="Arial" charset="0"/>
                <a:ea typeface="ＭＳ Ｐゴシック" charset="0"/>
                <a:cs typeface="Arial" charset="0"/>
              </a:rPr>
              <a:t>4.x and 5</a:t>
            </a:r>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DXi</a:t>
            </a:r>
            <a:r>
              <a:rPr lang="en-US" dirty="0" smtClean="0"/>
              <a:t> V1000 Configuration (cont.)</a:t>
            </a:r>
            <a:endParaRPr lang="en-US" dirty="0"/>
          </a:p>
        </p:txBody>
      </p:sp>
      <p:pic>
        <p:nvPicPr>
          <p:cNvPr id="6" name="Content Placeholder 5" descr="ScreenShot014.jpg"/>
          <p:cNvPicPr>
            <a:picLocks noGrp="1" noChangeAspect="1"/>
          </p:cNvPicPr>
          <p:nvPr>
            <p:ph idx="1"/>
          </p:nvPr>
        </p:nvPicPr>
        <p:blipFill>
          <a:blip r:embed="rId3" cstate="print"/>
          <a:stretch>
            <a:fillRect/>
          </a:stretch>
        </p:blipFill>
        <p:spPr>
          <a:xfrm>
            <a:off x="1755321" y="838200"/>
            <a:ext cx="5633357" cy="4572000"/>
          </a:xfrm>
        </p:spPr>
      </p:pic>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50</a:t>
            </a:fld>
            <a:endParaRPr lang="en-US" sz="1200"/>
          </a:p>
        </p:txBody>
      </p:sp>
      <p:sp>
        <p:nvSpPr>
          <p:cNvPr id="7" name="Rectangle 6"/>
          <p:cNvSpPr/>
          <p:nvPr/>
        </p:nvSpPr>
        <p:spPr>
          <a:xfrm>
            <a:off x="1755320" y="5636567"/>
            <a:ext cx="5633357" cy="461665"/>
          </a:xfrm>
          <a:prstGeom prst="rect">
            <a:avLst/>
          </a:prstGeom>
        </p:spPr>
        <p:txBody>
          <a:bodyPr wrap="square">
            <a:spAutoFit/>
          </a:bodyPr>
          <a:lstStyle/>
          <a:p>
            <a:r>
              <a:rPr lang="en-US" sz="1200" dirty="0" smtClean="0"/>
              <a:t>System Network configuration page showing default DHCP behavior.  Configure static IP addresses at this time.</a:t>
            </a:r>
            <a:endParaRPr lang="en-US" sz="1200" dirty="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err="1" smtClean="0"/>
              <a:t>DXi</a:t>
            </a:r>
            <a:r>
              <a:rPr lang="en-US" dirty="0" smtClean="0"/>
              <a:t> V1000 Configuration (cont.)</a:t>
            </a:r>
          </a:p>
        </p:txBody>
      </p:sp>
      <p:sp>
        <p:nvSpPr>
          <p:cNvPr id="5" name="Slide Number Placeholder 4"/>
          <p:cNvSpPr>
            <a:spLocks noGrp="1"/>
          </p:cNvSpPr>
          <p:nvPr>
            <p:ph type="sldNum" sz="quarter" idx="11"/>
          </p:nvPr>
        </p:nvSpPr>
        <p:spPr/>
        <p:txBody>
          <a:bodyPr/>
          <a:lstStyle/>
          <a:p>
            <a:pPr>
              <a:defRPr/>
            </a:pPr>
            <a:fld id="{8BEA1AA9-16E9-4E94-8512-23750A2F1605}" type="slidenum">
              <a:rPr lang="en-US" smtClean="0"/>
              <a:pPr>
                <a:defRPr/>
              </a:pPr>
              <a:t>51</a:t>
            </a:fld>
            <a:endParaRPr lang="en-US" sz="1200"/>
          </a:p>
        </p:txBody>
      </p:sp>
      <p:sp>
        <p:nvSpPr>
          <p:cNvPr id="53253" name="TextBox 7"/>
          <p:cNvSpPr txBox="1">
            <a:spLocks noChangeArrowheads="1"/>
          </p:cNvSpPr>
          <p:nvPr/>
        </p:nvSpPr>
        <p:spPr bwMode="auto">
          <a:xfrm>
            <a:off x="533400" y="5105400"/>
            <a:ext cx="7772400" cy="1200150"/>
          </a:xfrm>
          <a:prstGeom prst="rect">
            <a:avLst/>
          </a:prstGeom>
          <a:noFill/>
          <a:ln w="9525">
            <a:noFill/>
            <a:miter lim="800000"/>
            <a:headEnd/>
            <a:tailEnd/>
          </a:ln>
        </p:spPr>
        <p:txBody>
          <a:bodyPr>
            <a:spAutoFit/>
          </a:bodyPr>
          <a:lstStyle/>
          <a:p>
            <a:pPr>
              <a:lnSpc>
                <a:spcPct val="150000"/>
              </a:lnSpc>
            </a:pPr>
            <a:r>
              <a:rPr lang="en-US" sz="1200"/>
              <a:t>In the DXi V1000 GUI, browse to the </a:t>
            </a:r>
            <a:r>
              <a:rPr lang="en-US" sz="1200" b="1"/>
              <a:t>Configuration &gt; NAS &gt; Summary tab and click Add. </a:t>
            </a:r>
            <a:br>
              <a:rPr lang="en-US" sz="1200" b="1"/>
            </a:br>
            <a:r>
              <a:rPr lang="en-US" sz="1200"/>
              <a:t>Enter a share name in the </a:t>
            </a:r>
            <a:r>
              <a:rPr lang="en-US" sz="1200" b="1"/>
              <a:t>Name field, and click Apply. </a:t>
            </a:r>
            <a:br>
              <a:rPr lang="en-US" sz="1200" b="1"/>
            </a:br>
            <a:r>
              <a:rPr lang="en-US" sz="1200"/>
              <a:t>Select </a:t>
            </a:r>
            <a:r>
              <a:rPr lang="en-US" sz="1200" b="1"/>
              <a:t>CIFS </a:t>
            </a:r>
            <a:r>
              <a:rPr lang="en-US" sz="1200"/>
              <a:t>as the export protocol, if you are in a Windows environment or NFS if you are on LINUX/UNIX Env.</a:t>
            </a:r>
            <a:endParaRPr lang="en-US" sz="1200" u="sng"/>
          </a:p>
          <a:p>
            <a:pPr>
              <a:lnSpc>
                <a:spcPct val="150000"/>
              </a:lnSpc>
            </a:pPr>
            <a:r>
              <a:rPr lang="en-US" sz="1200"/>
              <a:t>Click </a:t>
            </a:r>
            <a:r>
              <a:rPr lang="en-US" sz="1200" b="1"/>
              <a:t>Apply. </a:t>
            </a:r>
          </a:p>
        </p:txBody>
      </p:sp>
      <p:pic>
        <p:nvPicPr>
          <p:cNvPr id="53254" name="Picture 2"/>
          <p:cNvPicPr>
            <a:picLocks noGrp="1" noChangeAspect="1" noChangeArrowheads="1"/>
          </p:cNvPicPr>
          <p:nvPr>
            <p:ph idx="1"/>
          </p:nvPr>
        </p:nvPicPr>
        <p:blipFill>
          <a:blip r:embed="rId3" cstate="print"/>
          <a:srcRect/>
          <a:stretch>
            <a:fillRect/>
          </a:stretch>
        </p:blipFill>
        <p:spPr>
          <a:xfrm>
            <a:off x="1447800" y="984250"/>
            <a:ext cx="6248400" cy="3968750"/>
          </a:xfrm>
          <a:noFill/>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DXi V1000 &amp; vmPRO Integration</a:t>
            </a:r>
          </a:p>
        </p:txBody>
      </p:sp>
      <p:sp>
        <p:nvSpPr>
          <p:cNvPr id="5" name="Slide Number Placeholder 4"/>
          <p:cNvSpPr>
            <a:spLocks noGrp="1"/>
          </p:cNvSpPr>
          <p:nvPr>
            <p:ph type="sldNum" sz="quarter" idx="11"/>
          </p:nvPr>
        </p:nvSpPr>
        <p:spPr/>
        <p:txBody>
          <a:bodyPr/>
          <a:lstStyle/>
          <a:p>
            <a:pPr>
              <a:defRPr/>
            </a:pPr>
            <a:fld id="{167D411E-C167-43F0-9D38-E8E5480C6516}" type="slidenum">
              <a:rPr lang="en-US" smtClean="0"/>
              <a:pPr>
                <a:defRPr/>
              </a:pPr>
              <a:t>52</a:t>
            </a:fld>
            <a:endParaRPr lang="en-US" sz="1200"/>
          </a:p>
        </p:txBody>
      </p:sp>
      <p:sp>
        <p:nvSpPr>
          <p:cNvPr id="59397" name="Rectangle 6"/>
          <p:cNvSpPr>
            <a:spLocks noChangeArrowheads="1"/>
          </p:cNvSpPr>
          <p:nvPr/>
        </p:nvSpPr>
        <p:spPr bwMode="auto">
          <a:xfrm>
            <a:off x="2147888" y="990600"/>
            <a:ext cx="4599977" cy="400110"/>
          </a:xfrm>
          <a:prstGeom prst="rect">
            <a:avLst/>
          </a:prstGeom>
          <a:noFill/>
          <a:ln w="9525">
            <a:noFill/>
            <a:miter lim="800000"/>
            <a:headEnd/>
            <a:tailEnd/>
          </a:ln>
        </p:spPr>
        <p:txBody>
          <a:bodyPr wrap="none">
            <a:spAutoFit/>
          </a:bodyPr>
          <a:lstStyle/>
          <a:p>
            <a:r>
              <a:rPr lang="en-US" sz="2000" dirty="0">
                <a:solidFill>
                  <a:srgbClr val="0E207F"/>
                </a:solidFill>
              </a:rPr>
              <a:t>How DXi V1000 Connects To </a:t>
            </a:r>
            <a:r>
              <a:rPr lang="en-US" sz="2000" dirty="0" smtClean="0">
                <a:solidFill>
                  <a:srgbClr val="0E207F"/>
                </a:solidFill>
              </a:rPr>
              <a:t>vmPRO</a:t>
            </a:r>
            <a:endParaRPr lang="en-US" sz="2000" dirty="0">
              <a:solidFill>
                <a:srgbClr val="0E207F"/>
              </a:solidFill>
            </a:endParaRPr>
          </a:p>
        </p:txBody>
      </p:sp>
      <p:sp>
        <p:nvSpPr>
          <p:cNvPr id="9" name="Content Placeholder 2"/>
          <p:cNvSpPr txBox="1">
            <a:spLocks/>
          </p:cNvSpPr>
          <p:nvPr/>
        </p:nvSpPr>
        <p:spPr bwMode="auto">
          <a:xfrm>
            <a:off x="685800" y="5092649"/>
            <a:ext cx="7162800" cy="1143000"/>
          </a:xfrm>
          <a:prstGeom prst="rect">
            <a:avLst/>
          </a:prstGeom>
          <a:noFill/>
          <a:ln w="9525">
            <a:noFill/>
            <a:miter lim="800000"/>
            <a:headEnd/>
            <a:tailEnd/>
          </a:ln>
        </p:spPr>
        <p:txBody>
          <a:bodyPr/>
          <a:lstStyle/>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DXi V1000 connects seamlessly </a:t>
            </a:r>
            <a:r>
              <a:rPr lang="en-US" sz="1600" kern="0" dirty="0" smtClean="0">
                <a:solidFill>
                  <a:srgbClr val="212121"/>
                </a:solidFill>
                <a:latin typeface="Arial"/>
                <a:cs typeface="Arial"/>
              </a:rPr>
              <a:t>with vmPRO</a:t>
            </a:r>
            <a:endParaRPr lang="en-US" sz="1600" kern="0" dirty="0">
              <a:solidFill>
                <a:srgbClr val="212121"/>
              </a:solidFill>
              <a:latin typeface="Arial"/>
              <a:cs typeface="Arial"/>
            </a:endParaRPr>
          </a:p>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DXi V1000 is the primary target network storage for </a:t>
            </a:r>
            <a:r>
              <a:rPr lang="en-US" sz="1600" kern="0" dirty="0" err="1" smtClean="0">
                <a:solidFill>
                  <a:srgbClr val="212121"/>
                </a:solidFill>
                <a:latin typeface="Arial"/>
                <a:cs typeface="Arial"/>
              </a:rPr>
              <a:t>vmPRO</a:t>
            </a:r>
            <a:endParaRPr lang="en-US" sz="1600" kern="0" dirty="0">
              <a:solidFill>
                <a:srgbClr val="212121"/>
              </a:solidFill>
              <a:latin typeface="Arial"/>
              <a:cs typeface="Arial"/>
            </a:endParaRPr>
          </a:p>
          <a:p>
            <a:pPr marL="342900" indent="-342900" defTabSz="457200" eaLnBrk="0" hangingPunct="0">
              <a:spcBef>
                <a:spcPct val="20000"/>
              </a:spcBef>
              <a:buSzPct val="75000"/>
              <a:buFontTx/>
              <a:buBlip>
                <a:blip r:embed="rId3"/>
              </a:buBlip>
              <a:defRPr/>
            </a:pPr>
            <a:r>
              <a:rPr lang="en-US" sz="1600" kern="0" dirty="0">
                <a:solidFill>
                  <a:srgbClr val="212121"/>
                </a:solidFill>
                <a:latin typeface="Arial"/>
                <a:cs typeface="Arial"/>
              </a:rPr>
              <a:t>If DXi is configured with vmPRO, it would feature prominently on the vmPRO GUI.</a:t>
            </a:r>
            <a:endParaRPr lang="en-US" sz="2400" kern="0" dirty="0">
              <a:solidFill>
                <a:srgbClr val="212121"/>
              </a:solidFill>
              <a:latin typeface="Arial"/>
              <a:cs typeface="Arial"/>
            </a:endParaRPr>
          </a:p>
          <a:p>
            <a:pPr marL="342900" indent="-342900" defTabSz="457200" eaLnBrk="0" hangingPunct="0">
              <a:spcBef>
                <a:spcPct val="20000"/>
              </a:spcBef>
              <a:buSzPct val="75000"/>
              <a:defRPr/>
            </a:pPr>
            <a:endParaRPr lang="en-US" sz="2400" kern="0" dirty="0">
              <a:solidFill>
                <a:srgbClr val="212121"/>
              </a:solidFill>
              <a:latin typeface="Arial"/>
              <a:cs typeface="Arial"/>
            </a:endParaRPr>
          </a:p>
        </p:txBody>
      </p:sp>
      <p:pic>
        <p:nvPicPr>
          <p:cNvPr id="8193" name="Picture 1"/>
          <p:cNvPicPr>
            <a:picLocks noChangeAspect="1" noChangeArrowheads="1"/>
          </p:cNvPicPr>
          <p:nvPr/>
        </p:nvPicPr>
        <p:blipFill>
          <a:blip r:embed="rId4" cstate="print"/>
          <a:srcRect/>
          <a:stretch>
            <a:fillRect/>
          </a:stretch>
        </p:blipFill>
        <p:spPr bwMode="auto">
          <a:xfrm>
            <a:off x="1704975" y="1600200"/>
            <a:ext cx="5541963" cy="3492449"/>
          </a:xfrm>
          <a:prstGeom prst="rect">
            <a:avLst/>
          </a:prstGeom>
          <a:noFill/>
          <a:ln w="9525">
            <a:noFill/>
            <a:miter lim="800000"/>
            <a:headEnd/>
            <a:tailEnd/>
          </a:ln>
        </p:spPr>
      </p:pic>
      <p:sp>
        <p:nvSpPr>
          <p:cNvPr id="8" name="Footer Placeholder 3"/>
          <p:cNvSpPr>
            <a:spLocks noGrp="1"/>
          </p:cNvSpPr>
          <p:nvPr>
            <p:ph type="ftr" sz="quarter" idx="10"/>
          </p:nvPr>
        </p:nvSpPr>
        <p:spPr>
          <a:xfrm>
            <a:off x="3970338" y="6424613"/>
            <a:ext cx="3276600" cy="396875"/>
          </a:xfr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3136231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Health Check &amp; Data Collection</a:t>
            </a:r>
          </a:p>
        </p:txBody>
      </p:sp>
      <p:sp>
        <p:nvSpPr>
          <p:cNvPr id="54275" name="Content Placeholder 2"/>
          <p:cNvSpPr>
            <a:spLocks noGrp="1"/>
          </p:cNvSpPr>
          <p:nvPr>
            <p:ph idx="1"/>
          </p:nvPr>
        </p:nvSpPr>
        <p:spPr/>
        <p:txBody>
          <a:bodyPr/>
          <a:lstStyle/>
          <a:p>
            <a:r>
              <a:rPr lang="en-US" dirty="0" smtClean="0"/>
              <a:t>Standard data collection using the following log files:</a:t>
            </a:r>
          </a:p>
          <a:p>
            <a:pPr lvl="1"/>
            <a:r>
              <a:rPr lang="en-US" dirty="0" smtClean="0"/>
              <a:t>/</a:t>
            </a:r>
            <a:r>
              <a:rPr lang="en-US" dirty="0" err="1" smtClean="0"/>
              <a:t>var</a:t>
            </a:r>
            <a:r>
              <a:rPr lang="en-US" dirty="0" smtClean="0"/>
              <a:t>/log/DXi/tsunami.log</a:t>
            </a:r>
          </a:p>
          <a:p>
            <a:pPr lvl="1"/>
            <a:r>
              <a:rPr lang="en-US" dirty="0" smtClean="0"/>
              <a:t>/</a:t>
            </a:r>
            <a:r>
              <a:rPr lang="en-US" dirty="0" err="1" smtClean="0"/>
              <a:t>var</a:t>
            </a:r>
            <a:r>
              <a:rPr lang="en-US" dirty="0" smtClean="0"/>
              <a:t>/log/DXi/tsunami_trace.log</a:t>
            </a:r>
          </a:p>
          <a:p>
            <a:pPr lvl="1"/>
            <a:r>
              <a:rPr lang="en-US" dirty="0" smtClean="0"/>
              <a:t>/</a:t>
            </a:r>
            <a:r>
              <a:rPr lang="en-US" dirty="0" err="1" smtClean="0"/>
              <a:t>var</a:t>
            </a:r>
            <a:r>
              <a:rPr lang="en-US" dirty="0" smtClean="0"/>
              <a:t>/log/</a:t>
            </a:r>
            <a:r>
              <a:rPr lang="en-US" dirty="0" err="1" smtClean="0"/>
              <a:t>srvcLog.hist</a:t>
            </a:r>
            <a:endParaRPr lang="en-US" dirty="0" smtClean="0"/>
          </a:p>
          <a:p>
            <a:pPr lvl="1"/>
            <a:r>
              <a:rPr lang="en-US" dirty="0" smtClean="0"/>
              <a:t>/</a:t>
            </a:r>
            <a:r>
              <a:rPr lang="en-US" dirty="0" err="1" smtClean="0"/>
              <a:t>var</a:t>
            </a:r>
            <a:r>
              <a:rPr lang="en-US" dirty="0" smtClean="0"/>
              <a:t>/log/DXi/service.log</a:t>
            </a:r>
          </a:p>
          <a:p>
            <a:pPr lvl="1"/>
            <a:r>
              <a:rPr lang="en-US" dirty="0" smtClean="0"/>
              <a:t>/</a:t>
            </a:r>
            <a:r>
              <a:rPr lang="en-US" dirty="0" err="1" smtClean="0"/>
              <a:t>var</a:t>
            </a:r>
            <a:r>
              <a:rPr lang="en-US" dirty="0" smtClean="0"/>
              <a:t>/log/messages</a:t>
            </a:r>
          </a:p>
          <a:p>
            <a:pPr lvl="1"/>
            <a:r>
              <a:rPr lang="en-US" dirty="0" smtClean="0"/>
              <a:t>/</a:t>
            </a:r>
            <a:r>
              <a:rPr lang="en-US" dirty="0" err="1" smtClean="0"/>
              <a:t>factory.config</a:t>
            </a:r>
            <a:endParaRPr lang="en-US" dirty="0" smtClean="0"/>
          </a:p>
          <a:p>
            <a:pPr lvl="1"/>
            <a:r>
              <a:rPr lang="en-US" dirty="0" smtClean="0"/>
              <a:t>/</a:t>
            </a:r>
            <a:r>
              <a:rPr lang="en-US" dirty="0" err="1" smtClean="0"/>
              <a:t>changes.diff</a:t>
            </a:r>
            <a:endParaRPr lang="en-US" dirty="0" smtClean="0"/>
          </a:p>
          <a:p>
            <a:pPr lvl="1">
              <a:buNone/>
            </a:pPr>
            <a:endParaRPr lang="en-US" dirty="0" smtClean="0"/>
          </a:p>
          <a:p>
            <a:r>
              <a:rPr lang="en-US" dirty="0" smtClean="0"/>
              <a:t>Hardware logs:</a:t>
            </a:r>
          </a:p>
          <a:p>
            <a:pPr lvl="1"/>
            <a:r>
              <a:rPr lang="en-US" dirty="0" smtClean="0"/>
              <a:t>/opt/DXi/</a:t>
            </a:r>
            <a:r>
              <a:rPr lang="en-US" dirty="0" err="1" smtClean="0"/>
              <a:t>hwdetect</a:t>
            </a:r>
            <a:r>
              <a:rPr lang="en-US" dirty="0" smtClean="0"/>
              <a:t>/</a:t>
            </a:r>
            <a:r>
              <a:rPr lang="en-US" dirty="0" err="1" smtClean="0"/>
              <a:t>current.config</a:t>
            </a:r>
            <a:endParaRPr lang="en-US" dirty="0" smtClean="0"/>
          </a:p>
          <a:p>
            <a:pPr lvl="1"/>
            <a:r>
              <a:rPr lang="en-US" dirty="0" smtClean="0"/>
              <a:t>/opt/DXi/</a:t>
            </a:r>
            <a:r>
              <a:rPr lang="en-US" dirty="0" err="1" smtClean="0"/>
              <a:t>hwdetect</a:t>
            </a:r>
            <a:r>
              <a:rPr lang="en-US" dirty="0" smtClean="0"/>
              <a:t>/</a:t>
            </a:r>
            <a:r>
              <a:rPr lang="en-US" dirty="0" err="1" smtClean="0"/>
              <a:t>factory.config</a:t>
            </a:r>
            <a:endParaRPr lang="en-US" dirty="0" smtClean="0"/>
          </a:p>
          <a:p>
            <a:pPr lvl="1"/>
            <a:r>
              <a:rPr lang="en-US" dirty="0" smtClean="0"/>
              <a:t>/opt/</a:t>
            </a:r>
            <a:r>
              <a:rPr lang="en-US" dirty="0" err="1" smtClean="0"/>
              <a:t>Dxi</a:t>
            </a:r>
            <a:r>
              <a:rPr lang="en-US" dirty="0" smtClean="0"/>
              <a:t>/</a:t>
            </a:r>
            <a:r>
              <a:rPr lang="en-US" dirty="0" err="1" smtClean="0"/>
              <a:t>hwdetect</a:t>
            </a:r>
            <a:r>
              <a:rPr lang="en-US" dirty="0" smtClean="0"/>
              <a:t>/</a:t>
            </a:r>
            <a:r>
              <a:rPr lang="en-US" dirty="0" err="1" smtClean="0"/>
              <a:t>changes.diff</a:t>
            </a:r>
            <a:endParaRPr lang="en-US" dirty="0" smtClean="0"/>
          </a:p>
          <a:p>
            <a:endParaRPr lang="en-US" dirty="0" smtClean="0"/>
          </a:p>
        </p:txBody>
      </p:sp>
      <p:sp>
        <p:nvSpPr>
          <p:cNvPr id="5" name="Slide Number Placeholder 4"/>
          <p:cNvSpPr>
            <a:spLocks noGrp="1"/>
          </p:cNvSpPr>
          <p:nvPr>
            <p:ph type="sldNum" sz="quarter" idx="11"/>
          </p:nvPr>
        </p:nvSpPr>
        <p:spPr/>
        <p:txBody>
          <a:bodyPr/>
          <a:lstStyle/>
          <a:p>
            <a:pPr>
              <a:defRPr/>
            </a:pPr>
            <a:fld id="{C950A03E-BFBD-4A05-AEAD-79A352B73757}" type="slidenum">
              <a:rPr lang="en-US" smtClean="0"/>
              <a:pPr>
                <a:defRPr/>
              </a:pPr>
              <a:t>53</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Menu Changes</a:t>
            </a:r>
            <a:endParaRPr lang="en-US" dirty="0"/>
          </a:p>
        </p:txBody>
      </p:sp>
      <p:sp>
        <p:nvSpPr>
          <p:cNvPr id="3" name="Content Placeholder 2"/>
          <p:cNvSpPr>
            <a:spLocks noGrp="1"/>
          </p:cNvSpPr>
          <p:nvPr>
            <p:ph idx="1"/>
          </p:nvPr>
        </p:nvSpPr>
        <p:spPr/>
        <p:txBody>
          <a:bodyPr/>
          <a:lstStyle/>
          <a:p>
            <a:r>
              <a:rPr lang="en-US" dirty="0" smtClean="0"/>
              <a:t>Service menu is not part of normal DXi V1000 configuration.</a:t>
            </a:r>
          </a:p>
          <a:p>
            <a:pPr lvl="1"/>
            <a:r>
              <a:rPr lang="en-US" dirty="0" smtClean="0"/>
              <a:t>No hardware to configure!</a:t>
            </a:r>
          </a:p>
          <a:p>
            <a:pPr lvl="1"/>
            <a:r>
              <a:rPr lang="en-US" dirty="0" smtClean="0"/>
              <a:t>DHCP networking eliminates static IP for eth0</a:t>
            </a:r>
          </a:p>
          <a:p>
            <a:pPr lvl="1"/>
            <a:r>
              <a:rPr lang="en-US" dirty="0" smtClean="0"/>
              <a:t>Not all cloud providers provide a console </a:t>
            </a:r>
          </a:p>
          <a:p>
            <a:pPr lvl="1"/>
            <a:r>
              <a:rPr lang="en-US" dirty="0" smtClean="0"/>
              <a:t>Still, it’s there in case of emergencies</a:t>
            </a:r>
          </a:p>
          <a:p>
            <a:pPr>
              <a:buNone/>
            </a:pPr>
            <a:endParaRPr lang="en-US" dirty="0" smtClean="0"/>
          </a:p>
          <a:p>
            <a:r>
              <a:rPr lang="en-US" dirty="0" smtClean="0"/>
              <a:t>Main GUI is primary configuration vehicle</a:t>
            </a:r>
          </a:p>
          <a:p>
            <a:pPr lvl="1"/>
            <a:r>
              <a:rPr lang="en-US" dirty="0" smtClean="0"/>
              <a:t>Used to convert from DHCP to static IP</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54</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2601894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Small Reference ESXi 5.0 Test System</a:t>
            </a:r>
          </a:p>
        </p:txBody>
      </p:sp>
      <p:sp>
        <p:nvSpPr>
          <p:cNvPr id="57347" name="Content Placeholder 2"/>
          <p:cNvSpPr>
            <a:spLocks noGrp="1"/>
          </p:cNvSpPr>
          <p:nvPr>
            <p:ph idx="1"/>
          </p:nvPr>
        </p:nvSpPr>
        <p:spPr/>
        <p:txBody>
          <a:bodyPr/>
          <a:lstStyle/>
          <a:p>
            <a:r>
              <a:rPr lang="en-US" dirty="0" smtClean="0"/>
              <a:t>Small System</a:t>
            </a:r>
          </a:p>
          <a:p>
            <a:r>
              <a:rPr lang="en-US" dirty="0" smtClean="0"/>
              <a:t>Dell R510</a:t>
            </a:r>
          </a:p>
          <a:p>
            <a:r>
              <a:rPr lang="en-US" dirty="0" smtClean="0"/>
              <a:t>2xE5620 CPUs</a:t>
            </a:r>
          </a:p>
          <a:p>
            <a:r>
              <a:rPr lang="en-US" dirty="0" smtClean="0"/>
              <a:t>24 GB RAM</a:t>
            </a:r>
          </a:p>
          <a:p>
            <a:r>
              <a:rPr lang="en-US" dirty="0" smtClean="0"/>
              <a:t>1 datastore</a:t>
            </a:r>
          </a:p>
          <a:p>
            <a:pPr lvl="1"/>
            <a:r>
              <a:rPr lang="en-US" dirty="0" smtClean="0"/>
              <a:t>LSI </a:t>
            </a:r>
            <a:r>
              <a:rPr lang="en-US" dirty="0" err="1" smtClean="0"/>
              <a:t>MegaRaid</a:t>
            </a:r>
            <a:r>
              <a:rPr lang="en-US" dirty="0" smtClean="0"/>
              <a:t> 9260</a:t>
            </a:r>
          </a:p>
          <a:p>
            <a:pPr lvl="1"/>
            <a:r>
              <a:rPr lang="en-US" dirty="0" smtClean="0"/>
              <a:t>8x1 TB 7200 rpm disks</a:t>
            </a:r>
          </a:p>
          <a:p>
            <a:pPr lvl="1"/>
            <a:r>
              <a:rPr lang="en-US" dirty="0" smtClean="0"/>
              <a:t>RAID6 configuration</a:t>
            </a:r>
          </a:p>
          <a:p>
            <a:pPr lvl="2">
              <a:buNone/>
            </a:pPr>
            <a:endParaRPr lang="en-US" dirty="0" smtClean="0"/>
          </a:p>
          <a:p>
            <a:r>
              <a:rPr lang="en-US" dirty="0" smtClean="0"/>
              <a:t>Most sensitive performance configuration</a:t>
            </a:r>
          </a:p>
          <a:p>
            <a:endParaRPr lang="en-US" dirty="0" smtClean="0"/>
          </a:p>
        </p:txBody>
      </p:sp>
      <p:sp>
        <p:nvSpPr>
          <p:cNvPr id="5" name="Slide Number Placeholder 4"/>
          <p:cNvSpPr>
            <a:spLocks noGrp="1"/>
          </p:cNvSpPr>
          <p:nvPr>
            <p:ph type="sldNum" sz="quarter" idx="11"/>
          </p:nvPr>
        </p:nvSpPr>
        <p:spPr/>
        <p:txBody>
          <a:bodyPr/>
          <a:lstStyle/>
          <a:p>
            <a:pPr>
              <a:defRPr/>
            </a:pPr>
            <a:fld id="{7C83D456-18B8-4D6C-9DBC-922D63002250}" type="slidenum">
              <a:rPr lang="en-US" smtClean="0"/>
              <a:pPr>
                <a:defRPr/>
              </a:pPr>
              <a:t>55</a:t>
            </a:fld>
            <a:endParaRPr lang="en-US" sz="1200"/>
          </a:p>
        </p:txBody>
      </p:sp>
      <p:pic>
        <p:nvPicPr>
          <p:cNvPr id="6" name="Picture 9" descr="virtual_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8331" y="12954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Large Reference ESXi 5.0 Test System</a:t>
            </a:r>
          </a:p>
        </p:txBody>
      </p:sp>
      <p:sp>
        <p:nvSpPr>
          <p:cNvPr id="57347" name="Content Placeholder 2"/>
          <p:cNvSpPr>
            <a:spLocks noGrp="1"/>
          </p:cNvSpPr>
          <p:nvPr>
            <p:ph idx="1"/>
          </p:nvPr>
        </p:nvSpPr>
        <p:spPr/>
        <p:txBody>
          <a:bodyPr/>
          <a:lstStyle/>
          <a:p>
            <a:r>
              <a:rPr lang="en-US" dirty="0" smtClean="0"/>
              <a:t>Dell R910</a:t>
            </a:r>
          </a:p>
          <a:p>
            <a:r>
              <a:rPr lang="en-US" dirty="0" smtClean="0"/>
              <a:t>2xE7540 CPUs</a:t>
            </a:r>
          </a:p>
          <a:p>
            <a:r>
              <a:rPr lang="en-US" dirty="0" smtClean="0"/>
              <a:t>64 GB RAM</a:t>
            </a:r>
          </a:p>
          <a:p>
            <a:r>
              <a:rPr lang="en-US" dirty="0" smtClean="0"/>
              <a:t>5 </a:t>
            </a:r>
            <a:r>
              <a:rPr lang="en-US" dirty="0" err="1" smtClean="0"/>
              <a:t>datastores</a:t>
            </a:r>
            <a:endParaRPr lang="en-US" dirty="0" smtClean="0"/>
          </a:p>
          <a:p>
            <a:pPr lvl="1"/>
            <a:r>
              <a:rPr lang="en-US" dirty="0" smtClean="0"/>
              <a:t>10xLSI Matterhorn Storage Servers</a:t>
            </a:r>
          </a:p>
          <a:p>
            <a:pPr lvl="1"/>
            <a:r>
              <a:rPr lang="en-US" dirty="0" smtClean="0"/>
              <a:t>20 </a:t>
            </a:r>
            <a:r>
              <a:rPr lang="en-US" dirty="0" err="1" smtClean="0"/>
              <a:t>Luns</a:t>
            </a:r>
            <a:endParaRPr lang="en-US" dirty="0" smtClean="0"/>
          </a:p>
          <a:p>
            <a:pPr lvl="1"/>
            <a:r>
              <a:rPr lang="en-US" dirty="0" smtClean="0"/>
              <a:t>16x1 TB 7200 rpm disks per </a:t>
            </a:r>
            <a:r>
              <a:rPr lang="en-US" dirty="0" err="1" smtClean="0"/>
              <a:t>lun</a:t>
            </a:r>
            <a:endParaRPr lang="en-US" dirty="0" smtClean="0"/>
          </a:p>
          <a:p>
            <a:pPr lvl="1"/>
            <a:r>
              <a:rPr lang="en-US" dirty="0" smtClean="0"/>
              <a:t>RAID6 configuration</a:t>
            </a:r>
          </a:p>
        </p:txBody>
      </p:sp>
      <p:sp>
        <p:nvSpPr>
          <p:cNvPr id="5" name="Slide Number Placeholder 4"/>
          <p:cNvSpPr>
            <a:spLocks noGrp="1"/>
          </p:cNvSpPr>
          <p:nvPr>
            <p:ph type="sldNum" sz="quarter" idx="11"/>
          </p:nvPr>
        </p:nvSpPr>
        <p:spPr/>
        <p:txBody>
          <a:bodyPr/>
          <a:lstStyle/>
          <a:p>
            <a:pPr>
              <a:defRPr/>
            </a:pPr>
            <a:fld id="{7C83D456-18B8-4D6C-9DBC-922D63002250}" type="slidenum">
              <a:rPr lang="en-US" smtClean="0"/>
              <a:pPr>
                <a:defRPr/>
              </a:pPr>
              <a:t>56</a:t>
            </a:fld>
            <a:endParaRPr lang="en-US" sz="1200"/>
          </a:p>
        </p:txBody>
      </p:sp>
      <p:pic>
        <p:nvPicPr>
          <p:cNvPr id="7"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295400"/>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742484"/>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2118426"/>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2565510"/>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3012594"/>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5" descr="G:\Sales&amp;Marketing\Isaac-BACKUPDrive_DoNotMoveOrDelete\FullBackups\topography\ADIC_Line_Art\Quantumized\PNGs\DXi65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3459678"/>
            <a:ext cx="1050925" cy="447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Additional Resources</a:t>
            </a:r>
          </a:p>
        </p:txBody>
      </p:sp>
      <p:sp>
        <p:nvSpPr>
          <p:cNvPr id="58371" name="Content Placeholder 2"/>
          <p:cNvSpPr>
            <a:spLocks noGrp="1"/>
          </p:cNvSpPr>
          <p:nvPr>
            <p:ph idx="1"/>
          </p:nvPr>
        </p:nvSpPr>
        <p:spPr/>
        <p:txBody>
          <a:bodyPr/>
          <a:lstStyle/>
          <a:p>
            <a:r>
              <a:rPr lang="en-US" dirty="0" smtClean="0">
                <a:solidFill>
                  <a:schemeClr val="tx1"/>
                </a:solidFill>
              </a:rPr>
              <a:t>See additional self-paced online training in the “Training Strategy” section of this TOI.</a:t>
            </a:r>
          </a:p>
          <a:p>
            <a:r>
              <a:rPr lang="en-US" dirty="0" smtClean="0"/>
              <a:t>Quick Start Guide</a:t>
            </a:r>
          </a:p>
          <a:p>
            <a:r>
              <a:rPr lang="en-US" dirty="0" smtClean="0"/>
              <a:t>User Guides</a:t>
            </a:r>
          </a:p>
          <a:p>
            <a:r>
              <a:rPr lang="en-US" dirty="0" smtClean="0"/>
              <a:t>Release Notes</a:t>
            </a:r>
          </a:p>
          <a:p>
            <a:r>
              <a:rPr lang="en-US" dirty="0" smtClean="0"/>
              <a:t>Service Plan</a:t>
            </a:r>
          </a:p>
          <a:p>
            <a:endParaRPr lang="en-US" dirty="0" smtClean="0"/>
          </a:p>
          <a:p>
            <a:pPr>
              <a:buNone/>
            </a:pPr>
            <a:r>
              <a:rPr lang="en-US" dirty="0" smtClean="0"/>
              <a:t>Note: All postings on </a:t>
            </a:r>
            <a:r>
              <a:rPr lang="en-US" dirty="0" err="1" smtClean="0"/>
              <a:t>CSWeb</a:t>
            </a:r>
            <a:endParaRPr lang="en-US" dirty="0" smtClean="0"/>
          </a:p>
        </p:txBody>
      </p:sp>
      <p:sp>
        <p:nvSpPr>
          <p:cNvPr id="5" name="Slide Number Placeholder 4"/>
          <p:cNvSpPr>
            <a:spLocks noGrp="1"/>
          </p:cNvSpPr>
          <p:nvPr>
            <p:ph type="sldNum" sz="quarter" idx="11"/>
          </p:nvPr>
        </p:nvSpPr>
        <p:spPr/>
        <p:txBody>
          <a:bodyPr/>
          <a:lstStyle/>
          <a:p>
            <a:pPr>
              <a:defRPr/>
            </a:pPr>
            <a:fld id="{07C5E55C-5692-4608-88C9-B4C073F317D2}" type="slidenum">
              <a:rPr lang="en-US" smtClean="0"/>
              <a:pPr>
                <a:defRPr/>
              </a:pPr>
              <a:t>57</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solidFill>
                  <a:srgbClr val="FFFFFF"/>
                </a:solidFill>
              </a:rPr>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2928936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p:cNvSpPr>
          <p:nvPr/>
        </p:nvSpPr>
        <p:spPr bwMode="auto">
          <a:xfrm>
            <a:off x="1447800" y="2438400"/>
            <a:ext cx="7239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000" dirty="0" smtClean="0">
                <a:solidFill>
                  <a:srgbClr val="006AD6"/>
                </a:solidFill>
              </a:rPr>
              <a:t>Installation Questions?</a:t>
            </a:r>
            <a:endParaRPr lang="en-US" sz="4000" dirty="0">
              <a:solidFill>
                <a:srgbClr val="006AD6"/>
              </a:solidFill>
            </a:endParaRP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4C3F30-D526-F943-8A5D-A30F69960A52}" type="slidenum">
              <a:rPr lang="en-US" sz="1400">
                <a:solidFill>
                  <a:srgbClr val="FFBA00"/>
                </a:solidFill>
              </a:rPr>
              <a:pPr eaLnBrk="1" hangingPunct="1"/>
              <a:t>58</a:t>
            </a:fld>
            <a:endParaRPr lang="en-US" sz="1200">
              <a:solidFill>
                <a:srgbClr val="FFBA00"/>
              </a:solidFill>
            </a:endParaRPr>
          </a:p>
        </p:txBody>
      </p:sp>
      <p:sp>
        <p:nvSpPr>
          <p:cNvPr id="7" name="Title 6"/>
          <p:cNvSpPr>
            <a:spLocks noGrp="1"/>
          </p:cNvSpPr>
          <p:nvPr>
            <p:ph type="title"/>
          </p:nvPr>
        </p:nvSpPr>
        <p:spPr/>
        <p:txBody>
          <a:bodyPr/>
          <a:lstStyle/>
          <a:p>
            <a:endParaRPr lang="en-US"/>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Failure Isolation</a:t>
            </a:r>
            <a:endParaRPr lang="en-US" dirty="0"/>
          </a:p>
        </p:txBody>
      </p:sp>
      <p:sp>
        <p:nvSpPr>
          <p:cNvPr id="7" name="Subtitle 6"/>
          <p:cNvSpPr>
            <a:spLocks noGrp="1"/>
          </p:cNvSpPr>
          <p:nvPr>
            <p:ph type="subTitle" idx="1"/>
          </p:nvPr>
        </p:nvSpPr>
        <p:spPr/>
        <p:txBody>
          <a:bodyPr/>
          <a:lstStyle/>
          <a:p>
            <a:pPr algn="r"/>
            <a:r>
              <a:rPr lang="en-US" dirty="0" smtClean="0"/>
              <a:t>Jim Kahn</a:t>
            </a: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59</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 What the Product Is Not</a:t>
            </a:r>
            <a:endParaRPr lang="en-US" dirty="0"/>
          </a:p>
        </p:txBody>
      </p:sp>
      <p:sp>
        <p:nvSpPr>
          <p:cNvPr id="4" name="Slide Number Placeholder 3"/>
          <p:cNvSpPr>
            <a:spLocks noGrp="1"/>
          </p:cNvSpPr>
          <p:nvPr>
            <p:ph type="sldNum" sz="quarter" idx="11"/>
          </p:nvPr>
        </p:nvSpPr>
        <p:spPr/>
        <p:txBody>
          <a:bodyPr/>
          <a:lstStyle/>
          <a:p>
            <a:fld id="{1026FD6D-CA33-924A-AFDA-F6CEE20912B5}" type="slidenum">
              <a:rPr lang="en-US" smtClean="0"/>
              <a:pPr/>
              <a:t>6</a:t>
            </a:fld>
            <a:endParaRPr lang="en-US" sz="1200"/>
          </a:p>
        </p:txBody>
      </p:sp>
      <p:sp>
        <p:nvSpPr>
          <p:cNvPr id="5" name="Content Placeholder 2"/>
          <p:cNvSpPr txBox="1">
            <a:spLocks/>
          </p:cNvSpPr>
          <p:nvPr/>
        </p:nvSpPr>
        <p:spPr>
          <a:xfrm>
            <a:off x="228600" y="914400"/>
            <a:ext cx="8915400" cy="5105400"/>
          </a:xfrm>
          <a:prstGeom prst="rect">
            <a:avLst/>
          </a:prstGeom>
        </p:spPr>
        <p:txBody>
          <a:bodyPr/>
          <a:lstStyle/>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lang="en-US" sz="2400" kern="0" dirty="0" smtClean="0">
                <a:solidFill>
                  <a:srgbClr val="212121"/>
                </a:solidFill>
              </a:rPr>
              <a:t>Not a hardware appliance - customer provides:</a:t>
            </a:r>
            <a:endPar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endParaRPr>
          </a:p>
          <a:p>
            <a:pPr marL="800100" lvl="1" indent="-342900" defTabSz="457200" eaLnBrk="0" hangingPunct="0">
              <a:spcBef>
                <a:spcPct val="20000"/>
              </a:spcBef>
              <a:buSzPct val="75000"/>
              <a:buFontTx/>
              <a:buBlip>
                <a:blip r:embed="rId3"/>
              </a:buBlip>
            </a:pPr>
            <a:r>
              <a:rPr lang="en-US" sz="2400" kern="0" dirty="0" smtClean="0">
                <a:solidFill>
                  <a:srgbClr val="212121"/>
                </a:solidFill>
              </a:rPr>
              <a:t>ESX infrastructure</a:t>
            </a:r>
          </a:p>
          <a:p>
            <a:pPr marL="800100" lvl="1" indent="-342900" defTabSz="457200" eaLnBrk="0" hangingPunct="0">
              <a:spcBef>
                <a:spcPct val="20000"/>
              </a:spcBef>
              <a:buSzPct val="75000"/>
              <a:buFontTx/>
              <a:buBlip>
                <a:blip r:embed="rId3"/>
              </a:buBlip>
            </a:pPr>
            <a:r>
              <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rPr>
              <a:t>Server hardware</a:t>
            </a:r>
          </a:p>
          <a:p>
            <a:pPr marL="800100" lvl="1" indent="-342900" defTabSz="457200" eaLnBrk="0" hangingPunct="0">
              <a:spcBef>
                <a:spcPct val="20000"/>
              </a:spcBef>
              <a:buSzPct val="75000"/>
              <a:buFontTx/>
              <a:buBlip>
                <a:blip r:embed="rId3"/>
              </a:buBlip>
            </a:pPr>
            <a:r>
              <a:rPr lang="en-US" sz="2400" kern="0" baseline="0" dirty="0" smtClean="0">
                <a:solidFill>
                  <a:srgbClr val="212121"/>
                </a:solidFill>
              </a:rPr>
              <a:t>No hardware included</a:t>
            </a:r>
            <a:endPar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endParaRPr>
          </a:p>
          <a:p>
            <a:pPr marL="342900" marR="0" lvl="0" indent="-342900" algn="l" defTabSz="457200" rtl="0" eaLnBrk="0" fontAlgn="base" latinLnBrk="0" hangingPunct="0">
              <a:lnSpc>
                <a:spcPct val="100000"/>
              </a:lnSpc>
              <a:spcBef>
                <a:spcPct val="20000"/>
              </a:spcBef>
              <a:spcAft>
                <a:spcPct val="0"/>
              </a:spcAft>
              <a:buClrTx/>
              <a:buSzPct val="75000"/>
              <a:buFontTx/>
              <a:buBlip>
                <a:blip r:embed="rId3"/>
              </a:buBlip>
              <a:tabLst/>
              <a:defRPr/>
            </a:pPr>
            <a:r>
              <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rPr>
              <a:t>Performance is not the play</a:t>
            </a:r>
          </a:p>
          <a:p>
            <a:pPr marL="800100" lvl="1" indent="-342900" defTabSz="457200" eaLnBrk="0" hangingPunct="0">
              <a:spcBef>
                <a:spcPct val="20000"/>
              </a:spcBef>
              <a:buSzPct val="75000"/>
              <a:buFontTx/>
              <a:buBlip>
                <a:blip r:embed="rId3"/>
              </a:buBlip>
            </a:pPr>
            <a:r>
              <a:rPr lang="en-US" sz="2400" kern="0" dirty="0" smtClean="0">
                <a:solidFill>
                  <a:srgbClr val="212121"/>
                </a:solidFill>
              </a:rPr>
              <a:t>Many ecosystem variables effect total performance</a:t>
            </a:r>
          </a:p>
          <a:p>
            <a:pPr marL="800100" lvl="1" indent="-342900" defTabSz="457200" eaLnBrk="0" hangingPunct="0">
              <a:spcBef>
                <a:spcPct val="20000"/>
              </a:spcBef>
              <a:buSzPct val="75000"/>
              <a:buFontTx/>
              <a:buBlip>
                <a:blip r:embed="rId3"/>
              </a:buBlip>
            </a:pPr>
            <a:r>
              <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rPr>
              <a:t>Focus</a:t>
            </a:r>
            <a:r>
              <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rPr>
              <a:t> on </a:t>
            </a:r>
            <a:r>
              <a:rPr lang="en-US" sz="2400" kern="0" dirty="0" smtClean="0">
                <a:solidFill>
                  <a:srgbClr val="212121"/>
                </a:solidFill>
              </a:rPr>
              <a:t>meeting backup window objectives</a:t>
            </a:r>
            <a:endPar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endParaRPr>
          </a:p>
          <a:p>
            <a:pPr marL="342900" indent="-342900" defTabSz="457200" eaLnBrk="0" hangingPunct="0">
              <a:spcBef>
                <a:spcPct val="20000"/>
              </a:spcBef>
              <a:buSzPct val="75000"/>
              <a:buFontTx/>
              <a:buBlip>
                <a:blip r:embed="rId3"/>
              </a:buBlip>
            </a:pPr>
            <a:r>
              <a:rPr lang="en-US" sz="2400" kern="0" dirty="0" smtClean="0">
                <a:solidFill>
                  <a:srgbClr val="212121"/>
                </a:solidFill>
              </a:rPr>
              <a:t>Scalability beyond 2TB in a single blockpool</a:t>
            </a:r>
          </a:p>
          <a:p>
            <a:pPr marL="342900" indent="-342900" defTabSz="457200" eaLnBrk="0" hangingPunct="0">
              <a:spcBef>
                <a:spcPct val="20000"/>
              </a:spcBef>
              <a:buSzPct val="75000"/>
              <a:buFontTx/>
              <a:buBlip>
                <a:blip r:embed="rId3"/>
              </a:buBlip>
            </a:pPr>
            <a:r>
              <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rPr>
              <a:t>Not</a:t>
            </a:r>
            <a:r>
              <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rPr>
              <a:t> for </a:t>
            </a:r>
            <a:r>
              <a:rPr kumimoji="0" lang="en-US" sz="2400" b="0" i="0" u="none" strike="noStrike" kern="0" cap="none" spc="0" normalizeH="0" noProof="0" dirty="0" err="1" smtClean="0">
                <a:ln>
                  <a:noFill/>
                </a:ln>
                <a:solidFill>
                  <a:srgbClr val="212121"/>
                </a:solidFill>
                <a:effectLst/>
                <a:uLnTx/>
                <a:uFillTx/>
                <a:latin typeface="Arial" charset="0"/>
                <a:ea typeface="ＭＳ Ｐゴシック" charset="0"/>
                <a:cs typeface="Arial" charset="0"/>
              </a:rPr>
              <a:t>HyperV</a:t>
            </a:r>
            <a:r>
              <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rPr>
              <a:t> or </a:t>
            </a:r>
            <a:r>
              <a:rPr kumimoji="0" lang="en-US" sz="2400" b="0" i="0" u="none" strike="noStrike" kern="0" cap="none" spc="0" normalizeH="0" noProof="0" dirty="0" err="1" smtClean="0">
                <a:ln>
                  <a:noFill/>
                </a:ln>
                <a:solidFill>
                  <a:srgbClr val="212121"/>
                </a:solidFill>
                <a:effectLst/>
                <a:uLnTx/>
                <a:uFillTx/>
                <a:latin typeface="Arial" charset="0"/>
                <a:ea typeface="ＭＳ Ｐゴシック" charset="0"/>
                <a:cs typeface="Arial" charset="0"/>
              </a:rPr>
              <a:t>XenServer</a:t>
            </a:r>
            <a:r>
              <a:rPr kumimoji="0" lang="en-US" sz="2400" b="0" i="0" u="none" strike="noStrike" kern="0" cap="none" spc="0" normalizeH="0" noProof="0" dirty="0" smtClean="0">
                <a:ln>
                  <a:noFill/>
                </a:ln>
                <a:solidFill>
                  <a:srgbClr val="212121"/>
                </a:solidFill>
                <a:effectLst/>
                <a:uLnTx/>
                <a:uFillTx/>
                <a:latin typeface="Arial" charset="0"/>
                <a:ea typeface="ＭＳ Ｐゴシック" charset="0"/>
                <a:cs typeface="Arial" charset="0"/>
              </a:rPr>
              <a:t> environments</a:t>
            </a:r>
            <a:endParaRPr kumimoji="0" lang="en-US" sz="2400" b="0" i="0" u="none" strike="noStrike" kern="0" cap="none" spc="0" normalizeH="0" baseline="0" noProof="0" dirty="0" smtClean="0">
              <a:ln>
                <a:noFill/>
              </a:ln>
              <a:solidFill>
                <a:srgbClr val="212121"/>
              </a:solidFill>
              <a:effectLst/>
              <a:uLnTx/>
              <a:uFillTx/>
              <a:latin typeface="Arial" charset="0"/>
              <a:ea typeface="ＭＳ Ｐゴシック" charset="0"/>
              <a:cs typeface="Arial" charset="0"/>
            </a:endParaRPr>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a:t>
            </a:r>
            <a:endParaRPr lang="en-US" dirty="0"/>
          </a:p>
        </p:txBody>
      </p:sp>
      <p:sp>
        <p:nvSpPr>
          <p:cNvPr id="3" name="Content Placeholder 2"/>
          <p:cNvSpPr>
            <a:spLocks noGrp="1"/>
          </p:cNvSpPr>
          <p:nvPr>
            <p:ph idx="1"/>
          </p:nvPr>
        </p:nvSpPr>
        <p:spPr/>
        <p:txBody>
          <a:bodyPr/>
          <a:lstStyle/>
          <a:p>
            <a:pPr lvl="0"/>
            <a:r>
              <a:rPr lang="en-US" dirty="0" smtClean="0"/>
              <a:t>SNFS socket connection failure</a:t>
            </a:r>
          </a:p>
          <a:p>
            <a:pPr lvl="1"/>
            <a:r>
              <a:rPr lang="en-US" dirty="0" smtClean="0">
                <a:solidFill>
                  <a:srgbClr val="FF0000"/>
                </a:solidFill>
              </a:rPr>
              <a:t>Failed to create SNFS correctly, aborting </a:t>
            </a:r>
            <a:r>
              <a:rPr lang="en-US" dirty="0" err="1" smtClean="0">
                <a:solidFill>
                  <a:srgbClr val="FF0000"/>
                </a:solidFill>
              </a:rPr>
              <a:t>firstboot</a:t>
            </a:r>
            <a:r>
              <a:rPr lang="en-US" dirty="0" smtClean="0">
                <a:solidFill>
                  <a:srgbClr val="FF0000"/>
                </a:solidFill>
              </a:rPr>
              <a:t>!</a:t>
            </a:r>
          </a:p>
          <a:p>
            <a:pPr lvl="1"/>
            <a:r>
              <a:rPr lang="en-US" dirty="0" smtClean="0"/>
              <a:t>Check network configuration</a:t>
            </a:r>
          </a:p>
          <a:p>
            <a:pPr lvl="1"/>
            <a:r>
              <a:rPr lang="en-US" dirty="0" smtClean="0"/>
              <a:t>Reinstall </a:t>
            </a:r>
            <a:r>
              <a:rPr lang="en-US" dirty="0" err="1" smtClean="0"/>
              <a:t>DXi</a:t>
            </a:r>
            <a:r>
              <a:rPr lang="en-US" dirty="0" smtClean="0"/>
              <a:t> V1000</a:t>
            </a:r>
          </a:p>
          <a:p>
            <a:pPr lvl="0"/>
            <a:r>
              <a:rPr lang="en-US" dirty="0" err="1" smtClean="0"/>
              <a:t>DXi</a:t>
            </a:r>
            <a:r>
              <a:rPr lang="en-US" dirty="0" smtClean="0"/>
              <a:t> V1000 daemon fails to start</a:t>
            </a:r>
            <a:endParaRPr lang="en-US" dirty="0"/>
          </a:p>
          <a:p>
            <a:pPr lvl="1"/>
            <a:r>
              <a:rPr lang="en-US" dirty="0">
                <a:solidFill>
                  <a:srgbClr val="FF0000"/>
                </a:solidFill>
              </a:rPr>
              <a:t>ERROR  - </a:t>
            </a:r>
            <a:r>
              <a:rPr lang="en-US" dirty="0" smtClean="0">
                <a:solidFill>
                  <a:srgbClr val="FF0000"/>
                </a:solidFill>
              </a:rPr>
              <a:t> </a:t>
            </a:r>
            <a:r>
              <a:rPr lang="en-US" dirty="0" err="1">
                <a:solidFill>
                  <a:srgbClr val="FF0000"/>
                </a:solidFill>
              </a:rPr>
              <a:t>procmon</a:t>
            </a:r>
            <a:r>
              <a:rPr lang="en-US" dirty="0">
                <a:solidFill>
                  <a:srgbClr val="FF0000"/>
                </a:solidFill>
              </a:rPr>
              <a:t> ProcMonMain.cpp(341) [</a:t>
            </a:r>
            <a:r>
              <a:rPr lang="en-US" dirty="0" err="1">
                <a:solidFill>
                  <a:srgbClr val="FF0000"/>
                </a:solidFill>
              </a:rPr>
              <a:t>procmon</a:t>
            </a:r>
            <a:r>
              <a:rPr lang="en-US" dirty="0">
                <a:solidFill>
                  <a:srgbClr val="FF0000"/>
                </a:solidFill>
              </a:rPr>
              <a:t>] </a:t>
            </a:r>
            <a:r>
              <a:rPr lang="en-US" dirty="0" err="1">
                <a:solidFill>
                  <a:srgbClr val="FF0000"/>
                </a:solidFill>
              </a:rPr>
              <a:t>MonitorProcesses</a:t>
            </a:r>
            <a:r>
              <a:rPr lang="en-US" dirty="0">
                <a:solidFill>
                  <a:srgbClr val="FF0000"/>
                </a:solidFill>
              </a:rPr>
              <a:t>() - Getting status for service '</a:t>
            </a:r>
            <a:r>
              <a:rPr lang="en-US" dirty="0" err="1">
                <a:solidFill>
                  <a:srgbClr val="FF0000"/>
                </a:solidFill>
              </a:rPr>
              <a:t>httpd</a:t>
            </a:r>
            <a:r>
              <a:rPr lang="en-US" dirty="0">
                <a:solidFill>
                  <a:srgbClr val="FF0000"/>
                </a:solidFill>
              </a:rPr>
              <a:t>' failed with status 3</a:t>
            </a:r>
          </a:p>
          <a:p>
            <a:pPr lvl="1"/>
            <a:r>
              <a:rPr lang="en-US" dirty="0" smtClean="0"/>
              <a:t>Check CPU/RAM reserved resources; may need more resources</a:t>
            </a:r>
          </a:p>
          <a:p>
            <a:pPr lvl="1"/>
            <a:r>
              <a:rPr lang="en-US" dirty="0" smtClean="0"/>
              <a:t>Check </a:t>
            </a:r>
            <a:r>
              <a:rPr lang="en-US" dirty="0" err="1" smtClean="0"/>
              <a:t>vSphere</a:t>
            </a:r>
            <a:r>
              <a:rPr lang="en-US" dirty="0" smtClean="0"/>
              <a:t> server VM workload</a:t>
            </a:r>
          </a:p>
          <a:p>
            <a:pPr marL="0" lvl="0" indent="0">
              <a:buNone/>
            </a:pPr>
            <a:endParaRPr lang="en-US" dirty="0" smtClean="0"/>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60</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 (cont.)</a:t>
            </a:r>
            <a:endParaRPr lang="en-US" dirty="0"/>
          </a:p>
        </p:txBody>
      </p:sp>
      <p:sp>
        <p:nvSpPr>
          <p:cNvPr id="3" name="Content Placeholder 2"/>
          <p:cNvSpPr>
            <a:spLocks noGrp="1"/>
          </p:cNvSpPr>
          <p:nvPr>
            <p:ph idx="1"/>
          </p:nvPr>
        </p:nvSpPr>
        <p:spPr/>
        <p:txBody>
          <a:bodyPr/>
          <a:lstStyle/>
          <a:p>
            <a:r>
              <a:rPr lang="en-US" dirty="0" err="1" smtClean="0"/>
              <a:t>vSphere</a:t>
            </a:r>
            <a:r>
              <a:rPr lang="en-US" dirty="0" smtClean="0"/>
              <a:t> server </a:t>
            </a:r>
            <a:r>
              <a:rPr lang="en-US" dirty="0" err="1"/>
              <a:t>datastore</a:t>
            </a:r>
            <a:r>
              <a:rPr lang="en-US" dirty="0"/>
              <a:t> </a:t>
            </a:r>
            <a:r>
              <a:rPr lang="en-US" dirty="0" smtClean="0"/>
              <a:t>exhaustion</a:t>
            </a:r>
          </a:p>
          <a:p>
            <a:pPr lvl="1"/>
            <a:r>
              <a:rPr lang="en-US" dirty="0" smtClean="0">
                <a:solidFill>
                  <a:srgbClr val="FF0000"/>
                </a:solidFill>
              </a:rPr>
              <a:t>Low-space alarm in </a:t>
            </a:r>
            <a:r>
              <a:rPr lang="en-US" dirty="0" err="1" smtClean="0">
                <a:solidFill>
                  <a:srgbClr val="FF0000"/>
                </a:solidFill>
              </a:rPr>
              <a:t>vCenter</a:t>
            </a:r>
            <a:r>
              <a:rPr lang="en-US" dirty="0" smtClean="0">
                <a:solidFill>
                  <a:srgbClr val="FF0000"/>
                </a:solidFill>
              </a:rPr>
              <a:t> Console</a:t>
            </a:r>
          </a:p>
          <a:p>
            <a:pPr lvl="1"/>
            <a:r>
              <a:rPr lang="en-US" dirty="0" err="1" smtClean="0"/>
              <a:t>DXi</a:t>
            </a:r>
            <a:r>
              <a:rPr lang="en-US" dirty="0" smtClean="0"/>
              <a:t> V1000 suspended (ESX4/ESXi4.1)</a:t>
            </a:r>
          </a:p>
          <a:p>
            <a:pPr lvl="1"/>
            <a:r>
              <a:rPr lang="en-US" dirty="0" err="1" smtClean="0"/>
              <a:t>DXi</a:t>
            </a:r>
            <a:r>
              <a:rPr lang="en-US" dirty="0" smtClean="0"/>
              <a:t> V1000 ENOSPC error (ESXi5 option)</a:t>
            </a:r>
          </a:p>
          <a:p>
            <a:pPr lvl="1"/>
            <a:r>
              <a:rPr lang="en-US" dirty="0" smtClean="0"/>
              <a:t>Check </a:t>
            </a:r>
            <a:r>
              <a:rPr lang="en-US" dirty="0" err="1" smtClean="0"/>
              <a:t>vCenter</a:t>
            </a:r>
            <a:r>
              <a:rPr lang="en-US" dirty="0" smtClean="0"/>
              <a:t> Configuration-&gt;Storage panel free disk space</a:t>
            </a:r>
            <a:endParaRPr lang="en-US" dirty="0"/>
          </a:p>
          <a:p>
            <a:pPr lvl="0"/>
            <a:r>
              <a:rPr lang="en-US" dirty="0" smtClean="0"/>
              <a:t>Unnamed </a:t>
            </a:r>
            <a:r>
              <a:rPr lang="en-US" dirty="0" err="1" smtClean="0"/>
              <a:t>DXi</a:t>
            </a:r>
            <a:r>
              <a:rPr lang="en-US" dirty="0" smtClean="0"/>
              <a:t> V1000 snapshots</a:t>
            </a:r>
          </a:p>
          <a:p>
            <a:pPr lvl="1"/>
            <a:r>
              <a:rPr lang="en-US" dirty="0" smtClean="0">
                <a:solidFill>
                  <a:srgbClr val="FF0000"/>
                </a:solidFill>
              </a:rPr>
              <a:t>Low-space alarm in </a:t>
            </a:r>
            <a:r>
              <a:rPr lang="en-US" dirty="0" err="1" smtClean="0">
                <a:solidFill>
                  <a:srgbClr val="FF0000"/>
                </a:solidFill>
              </a:rPr>
              <a:t>vCenter</a:t>
            </a:r>
            <a:r>
              <a:rPr lang="en-US" dirty="0" smtClean="0">
                <a:solidFill>
                  <a:srgbClr val="FF0000"/>
                </a:solidFill>
              </a:rPr>
              <a:t> Console</a:t>
            </a:r>
            <a:endParaRPr lang="en-US" dirty="0">
              <a:solidFill>
                <a:srgbClr val="FF0000"/>
              </a:solidFill>
            </a:endParaRPr>
          </a:p>
          <a:p>
            <a:pPr lvl="1"/>
            <a:r>
              <a:rPr lang="en-US" dirty="0" smtClean="0"/>
              <a:t>Unnamed snapshots cannot be deleted!</a:t>
            </a:r>
          </a:p>
          <a:p>
            <a:pPr lvl="1"/>
            <a:r>
              <a:rPr lang="en-US" dirty="0" smtClean="0"/>
              <a:t>Check </a:t>
            </a:r>
            <a:r>
              <a:rPr lang="en-US" dirty="0" err="1" smtClean="0"/>
              <a:t>vCenter</a:t>
            </a:r>
            <a:r>
              <a:rPr lang="en-US" dirty="0" smtClean="0"/>
              <a:t> Configuration-&gt;Storage panel free disk space</a:t>
            </a:r>
          </a:p>
          <a:p>
            <a:pPr lvl="0"/>
            <a:r>
              <a:rPr lang="en-US" dirty="0" smtClean="0"/>
              <a:t>RAM exhaustion</a:t>
            </a:r>
          </a:p>
          <a:p>
            <a:pPr lvl="1"/>
            <a:r>
              <a:rPr lang="en-US" dirty="0" smtClean="0"/>
              <a:t>Normal condition when full storage capacity reached</a:t>
            </a:r>
          </a:p>
          <a:p>
            <a:pPr lvl="1"/>
            <a:r>
              <a:rPr lang="en-US" dirty="0" smtClean="0"/>
              <a:t>200 </a:t>
            </a:r>
            <a:r>
              <a:rPr lang="en-US" dirty="0" err="1" smtClean="0"/>
              <a:t>MiB</a:t>
            </a:r>
            <a:r>
              <a:rPr lang="en-US" dirty="0" smtClean="0"/>
              <a:t> of swap space can be consumed</a:t>
            </a:r>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61</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Isolation</a:t>
            </a:r>
            <a:endParaRPr lang="en-US" dirty="0"/>
          </a:p>
        </p:txBody>
      </p:sp>
      <p:sp>
        <p:nvSpPr>
          <p:cNvPr id="3" name="Content Placeholder 2"/>
          <p:cNvSpPr>
            <a:spLocks noGrp="1"/>
          </p:cNvSpPr>
          <p:nvPr>
            <p:ph idx="1"/>
          </p:nvPr>
        </p:nvSpPr>
        <p:spPr/>
        <p:txBody>
          <a:bodyPr/>
          <a:lstStyle/>
          <a:p>
            <a:pPr lvl="0"/>
            <a:r>
              <a:rPr lang="en-US" dirty="0"/>
              <a:t>License bundle fails to </a:t>
            </a:r>
            <a:r>
              <a:rPr lang="en-US" dirty="0" smtClean="0"/>
              <a:t>install</a:t>
            </a:r>
            <a:endParaRPr lang="en-US" dirty="0">
              <a:solidFill>
                <a:srgbClr val="FF0000"/>
              </a:solidFill>
            </a:endParaRPr>
          </a:p>
          <a:p>
            <a:pPr lvl="1"/>
            <a:r>
              <a:rPr lang="en-US" dirty="0" smtClean="0"/>
              <a:t>Check that </a:t>
            </a:r>
            <a:r>
              <a:rPr lang="en-US" dirty="0" err="1" smtClean="0"/>
              <a:t>DXi</a:t>
            </a:r>
            <a:r>
              <a:rPr lang="en-US" dirty="0" smtClean="0"/>
              <a:t> V1000 serial number matches </a:t>
            </a:r>
            <a:r>
              <a:rPr lang="en-US" dirty="0" err="1" smtClean="0"/>
              <a:t>licensebundle</a:t>
            </a:r>
            <a:r>
              <a:rPr lang="en-US" dirty="0" smtClean="0"/>
              <a:t> serial number.</a:t>
            </a:r>
          </a:p>
          <a:p>
            <a:pPr lvl="1"/>
            <a:r>
              <a:rPr lang="en-US" dirty="0" smtClean="0"/>
              <a:t>Check for corrupt </a:t>
            </a:r>
            <a:r>
              <a:rPr lang="en-US" dirty="0" err="1" smtClean="0"/>
              <a:t>licensebundle.conf</a:t>
            </a:r>
            <a:r>
              <a:rPr lang="en-US" dirty="0" smtClean="0"/>
              <a:t> xml file</a:t>
            </a:r>
          </a:p>
          <a:p>
            <a:pPr lvl="1"/>
            <a:r>
              <a:rPr lang="en-US" dirty="0" smtClean="0"/>
              <a:t>Re-download if fails to install</a:t>
            </a:r>
            <a:endParaRPr lang="en-US" dirty="0"/>
          </a:p>
          <a:p>
            <a:pPr lvl="1">
              <a:buNone/>
            </a:pPr>
            <a:endParaRPr lang="en-US" dirty="0" smtClean="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62</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1319110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Known Issues</a:t>
            </a:r>
            <a:endParaRPr lang="en-US" dirty="0"/>
          </a:p>
        </p:txBody>
      </p:sp>
      <p:sp>
        <p:nvSpPr>
          <p:cNvPr id="7" name="Subtitle 6"/>
          <p:cNvSpPr>
            <a:spLocks noGrp="1"/>
          </p:cNvSpPr>
          <p:nvPr>
            <p:ph type="subTitle" idx="1"/>
          </p:nvPr>
        </p:nvSpPr>
        <p:spPr/>
        <p:txBody>
          <a:bodyPr/>
          <a:lstStyle/>
          <a:p>
            <a:r>
              <a:rPr lang="en-US" dirty="0" smtClean="0"/>
              <a:t>Jim Kahn</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63</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64</a:t>
            </a:fld>
            <a:endParaRPr lang="en-US" sz="1200"/>
          </a:p>
        </p:txBody>
      </p:sp>
      <p:graphicFrame>
        <p:nvGraphicFramePr>
          <p:cNvPr id="1027" name="Object 3"/>
          <p:cNvGraphicFramePr>
            <a:graphicFrameLocks noChangeAspect="1"/>
          </p:cNvGraphicFramePr>
          <p:nvPr/>
        </p:nvGraphicFramePr>
        <p:xfrm>
          <a:off x="304800" y="835025"/>
          <a:ext cx="8636000" cy="5403850"/>
        </p:xfrm>
        <a:graphic>
          <a:graphicData uri="http://schemas.openxmlformats.org/presentationml/2006/ole">
            <p:oleObj spid="_x0000_s1061" name="Worksheet" r:id="rId3" imgW="11277481" imgH="7058025" progId="Excel.Sheet.12">
              <p:embed/>
            </p:oleObj>
          </a:graphicData>
        </a:graphic>
      </p:graphicFrame>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 (cont.)</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65</a:t>
            </a:fld>
            <a:endParaRPr lang="en-US" sz="1200"/>
          </a:p>
        </p:txBody>
      </p:sp>
      <p:graphicFrame>
        <p:nvGraphicFramePr>
          <p:cNvPr id="1027" name="Object 3"/>
          <p:cNvGraphicFramePr>
            <a:graphicFrameLocks noChangeAspect="1"/>
          </p:cNvGraphicFramePr>
          <p:nvPr/>
        </p:nvGraphicFramePr>
        <p:xfrm>
          <a:off x="304800" y="835025"/>
          <a:ext cx="8636000" cy="2003425"/>
        </p:xfrm>
        <a:graphic>
          <a:graphicData uri="http://schemas.openxmlformats.org/presentationml/2006/ole">
            <p:oleObj spid="_x0000_s95244" name="Worksheet" r:id="rId3" imgW="11277481" imgH="2781419" progId="Excel.Sheet.12">
              <p:embed/>
            </p:oleObj>
          </a:graphicData>
        </a:graphic>
      </p:graphicFrame>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ISV </a:t>
            </a:r>
            <a:r>
              <a:rPr lang="en-US" dirty="0" smtClean="0"/>
              <a:t>Updates</a:t>
            </a:r>
            <a:endParaRPr lang="en-US" dirty="0"/>
          </a:p>
        </p:txBody>
      </p:sp>
      <p:sp>
        <p:nvSpPr>
          <p:cNvPr id="7" name="Subtitle 6"/>
          <p:cNvSpPr>
            <a:spLocks noGrp="1"/>
          </p:cNvSpPr>
          <p:nvPr>
            <p:ph type="subTitle" idx="1"/>
          </p:nvPr>
        </p:nvSpPr>
        <p:spPr/>
        <p:txBody>
          <a:bodyPr/>
          <a:lstStyle/>
          <a:p>
            <a:pPr algn="r"/>
            <a:r>
              <a:rPr lang="en-US" dirty="0" smtClean="0"/>
              <a:t>Ivan Tuma</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66</a:t>
            </a:fld>
            <a:endParaRPr lang="en-US" sz="1200"/>
          </a:p>
        </p:txBody>
      </p:sp>
      <p:sp>
        <p:nvSpPr>
          <p:cNvPr id="8"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Compatibility</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67</a:t>
            </a:fld>
            <a:endParaRPr lang="en-US" sz="1200"/>
          </a:p>
        </p:txBody>
      </p:sp>
      <p:graphicFrame>
        <p:nvGraphicFramePr>
          <p:cNvPr id="7" name="Table 6"/>
          <p:cNvGraphicFramePr>
            <a:graphicFrameLocks noGrp="1"/>
          </p:cNvGraphicFramePr>
          <p:nvPr/>
        </p:nvGraphicFramePr>
        <p:xfrm>
          <a:off x="838200" y="1447798"/>
          <a:ext cx="7543800" cy="3886201"/>
        </p:xfrm>
        <a:graphic>
          <a:graphicData uri="http://schemas.openxmlformats.org/drawingml/2006/table">
            <a:tbl>
              <a:tblPr/>
              <a:tblGrid>
                <a:gridCol w="1885950"/>
                <a:gridCol w="1885950"/>
                <a:gridCol w="1885950"/>
                <a:gridCol w="1885950"/>
              </a:tblGrid>
              <a:tr h="706582">
                <a:tc>
                  <a:txBody>
                    <a:bodyPr/>
                    <a:lstStyle/>
                    <a:p>
                      <a:pPr marL="0" marR="0" algn="l">
                        <a:lnSpc>
                          <a:spcPct val="115000"/>
                        </a:lnSpc>
                        <a:spcBef>
                          <a:spcPts val="0"/>
                        </a:spcBef>
                        <a:spcAft>
                          <a:spcPts val="0"/>
                        </a:spcAft>
                      </a:pPr>
                      <a:r>
                        <a:rPr lang="en-US" sz="1800" b="1" dirty="0">
                          <a:latin typeface="Calibri"/>
                          <a:ea typeface="Times New Roman"/>
                          <a:cs typeface="Times New Roman"/>
                        </a:rPr>
                        <a:t>ISV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a:latin typeface="Calibri"/>
                          <a:ea typeface="Times New Roman"/>
                          <a:cs typeface="Times New Roman"/>
                        </a:rPr>
                        <a:t>Paper Cert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dirty="0">
                          <a:latin typeface="Calibri"/>
                          <a:ea typeface="Times New Roman"/>
                          <a:cs typeface="Times New Roman"/>
                        </a:rPr>
                        <a:t>Touch tests with the GA candidate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l">
                        <a:lnSpc>
                          <a:spcPct val="115000"/>
                        </a:lnSpc>
                        <a:spcBef>
                          <a:spcPts val="0"/>
                        </a:spcBef>
                        <a:spcAft>
                          <a:spcPts val="0"/>
                        </a:spcAft>
                      </a:pPr>
                      <a:r>
                        <a:rPr lang="en-US" sz="1800" b="1" dirty="0">
                          <a:latin typeface="Calibri"/>
                          <a:ea typeface="Times New Roman"/>
                          <a:cs typeface="Times New Roman"/>
                        </a:rPr>
                        <a:t>Support by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Quest NetVault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EMC Networker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NetBackup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April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Backup Exec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Tivoli (RTF)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baseline="0" dirty="0">
                          <a:solidFill>
                            <a:schemeClr val="tx1"/>
                          </a:solidFill>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HP-DP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baseline="0" dirty="0">
                          <a:solidFill>
                            <a:schemeClr val="tx1"/>
                          </a:solidFill>
                          <a:latin typeface="Calibri"/>
                          <a:ea typeface="Times New Roman"/>
                          <a:cs typeface="Times New Roman"/>
                        </a:rPr>
                        <a:t>Post </a:t>
                      </a:r>
                      <a:r>
                        <a:rPr lang="en-US" sz="1800" b="1" baseline="0" dirty="0" smtClean="0">
                          <a:solidFill>
                            <a:schemeClr val="tx1"/>
                          </a:solidFill>
                          <a:latin typeface="Calibri"/>
                          <a:ea typeface="Times New Roman"/>
                          <a:cs typeface="Times New Roman"/>
                        </a:rPr>
                        <a:t>GA</a:t>
                      </a:r>
                      <a:endParaRPr lang="en-US" sz="1800" b="1" baseline="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Commvault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a:latin typeface="Calibri"/>
                          <a:ea typeface="Times New Roman"/>
                          <a:cs typeface="Times New Roman"/>
                        </a:rPr>
                        <a:t>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91">
                <a:tc>
                  <a:txBody>
                    <a:bodyPr/>
                    <a:lstStyle/>
                    <a:p>
                      <a:pPr marL="0" marR="0" algn="l">
                        <a:lnSpc>
                          <a:spcPct val="115000"/>
                        </a:lnSpc>
                        <a:spcBef>
                          <a:spcPts val="0"/>
                        </a:spcBef>
                        <a:spcAft>
                          <a:spcPts val="0"/>
                        </a:spcAft>
                      </a:pPr>
                      <a:r>
                        <a:rPr lang="en-US" sz="1800" b="1" dirty="0" err="1">
                          <a:latin typeface="Calibri"/>
                          <a:ea typeface="Times New Roman"/>
                          <a:cs typeface="Times New Roman"/>
                        </a:rPr>
                        <a:t>Atempo</a:t>
                      </a:r>
                      <a:endParaRPr lang="en-US" sz="18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Times New Roman"/>
                          <a:cs typeface="Times New Roman"/>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latin typeface="Calibri"/>
                          <a:ea typeface="Times New Roman"/>
                          <a:cs typeface="Times New Roman"/>
                        </a:rPr>
                        <a:t> 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762000" y="5525869"/>
            <a:ext cx="7162800" cy="369332"/>
          </a:xfrm>
          <a:prstGeom prst="rect">
            <a:avLst/>
          </a:prstGeom>
        </p:spPr>
        <p:txBody>
          <a:bodyPr wrap="square">
            <a:spAutoFit/>
          </a:bodyPr>
          <a:lstStyle/>
          <a:p>
            <a:r>
              <a:rPr lang="en-US" dirty="0" smtClean="0"/>
              <a:t>Note: ** SVT runs ISV touch test and submit results</a:t>
            </a:r>
            <a:endParaRPr lang="en-US" dirty="0"/>
          </a:p>
        </p:txBody>
      </p:sp>
      <p:sp>
        <p:nvSpPr>
          <p:cNvPr id="9"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131911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Service Strategy</a:t>
            </a:r>
            <a:endParaRPr lang="en-US" dirty="0"/>
          </a:p>
        </p:txBody>
      </p:sp>
      <p:sp>
        <p:nvSpPr>
          <p:cNvPr id="7" name="Subtitle 6"/>
          <p:cNvSpPr>
            <a:spLocks noGrp="1"/>
          </p:cNvSpPr>
          <p:nvPr>
            <p:ph type="subTitle" idx="1"/>
          </p:nvPr>
        </p:nvSpPr>
        <p:spPr/>
        <p:txBody>
          <a:bodyPr/>
          <a:lstStyle/>
          <a:p>
            <a:pPr algn="r"/>
            <a:r>
              <a:rPr lang="en-US" dirty="0" smtClean="0"/>
              <a:t>Jim Hibbard</a:t>
            </a:r>
            <a:endParaRPr lang="en-US"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68</a:t>
            </a:fld>
            <a:endParaRPr lang="en-US" sz="1200"/>
          </a:p>
        </p:txBody>
      </p:sp>
      <p:sp>
        <p:nvSpPr>
          <p:cNvPr id="9"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Strategy</a:t>
            </a:r>
            <a:endParaRPr lang="en-US" dirty="0">
              <a:solidFill>
                <a:srgbClr val="FF0000"/>
              </a:solidFill>
            </a:endParaRPr>
          </a:p>
        </p:txBody>
      </p:sp>
      <p:sp>
        <p:nvSpPr>
          <p:cNvPr id="3" name="Content Placeholder 2"/>
          <p:cNvSpPr>
            <a:spLocks noGrp="1"/>
          </p:cNvSpPr>
          <p:nvPr>
            <p:ph idx="1"/>
          </p:nvPr>
        </p:nvSpPr>
        <p:spPr>
          <a:xfrm>
            <a:off x="228600" y="838200"/>
            <a:ext cx="8686800" cy="5257800"/>
          </a:xfrm>
        </p:spPr>
        <p:txBody>
          <a:bodyPr/>
          <a:lstStyle/>
          <a:p>
            <a:pPr marL="514350" indent="-457200" eaLnBrk="1" hangingPunct="1">
              <a:defRPr/>
            </a:pPr>
            <a:r>
              <a:rPr lang="en-US" sz="1800" dirty="0" smtClean="0">
                <a:solidFill>
                  <a:schemeClr val="tx1"/>
                </a:solidFill>
              </a:rPr>
              <a:t>Branded Service Model</a:t>
            </a:r>
          </a:p>
          <a:p>
            <a:pPr marL="914400" lvl="1" indent="-457200" eaLnBrk="1" hangingPunct="1">
              <a:defRPr/>
            </a:pPr>
            <a:r>
              <a:rPr lang="en-US" sz="1200" dirty="0" smtClean="0">
                <a:solidFill>
                  <a:schemeClr val="tx1"/>
                </a:solidFill>
              </a:rPr>
              <a:t>Same as </a:t>
            </a:r>
            <a:r>
              <a:rPr lang="en-US" sz="1200" dirty="0" err="1" smtClean="0">
                <a:solidFill>
                  <a:schemeClr val="tx1"/>
                </a:solidFill>
              </a:rPr>
              <a:t>DXi</a:t>
            </a:r>
            <a:r>
              <a:rPr lang="en-US" sz="1200" dirty="0" smtClean="0">
                <a:solidFill>
                  <a:schemeClr val="tx1"/>
                </a:solidFill>
              </a:rPr>
              <a:t> HW system aside from no field support offered.  </a:t>
            </a:r>
          </a:p>
          <a:p>
            <a:pPr marL="914400" lvl="1" indent="-457200" eaLnBrk="1" hangingPunct="1">
              <a:defRPr/>
            </a:pPr>
            <a:r>
              <a:rPr lang="en-US" sz="1200" dirty="0" smtClean="0">
                <a:solidFill>
                  <a:schemeClr val="tx1"/>
                </a:solidFill>
              </a:rPr>
              <a:t>ASPS provides Technical Support leveraging SES </a:t>
            </a:r>
            <a:r>
              <a:rPr lang="en-US" sz="1200" dirty="0" smtClean="0">
                <a:solidFill>
                  <a:schemeClr val="tx1"/>
                </a:solidFill>
              </a:rPr>
              <a:t>and </a:t>
            </a:r>
            <a:r>
              <a:rPr lang="en-US" sz="1200" dirty="0" err="1" smtClean="0">
                <a:solidFill>
                  <a:schemeClr val="tx1"/>
                </a:solidFill>
              </a:rPr>
              <a:t>DXi</a:t>
            </a:r>
            <a:r>
              <a:rPr lang="en-US" sz="1200" dirty="0" smtClean="0">
                <a:solidFill>
                  <a:schemeClr val="tx1"/>
                </a:solidFill>
              </a:rPr>
              <a:t> sustaining for escalation resources.</a:t>
            </a:r>
          </a:p>
          <a:p>
            <a:pPr marL="914400" lvl="1" indent="-457200" eaLnBrk="1" hangingPunct="1">
              <a:defRPr/>
            </a:pPr>
            <a:r>
              <a:rPr lang="en-US" sz="1200" dirty="0" smtClean="0">
                <a:solidFill>
                  <a:schemeClr val="tx1"/>
                </a:solidFill>
              </a:rPr>
              <a:t>SW distribution model similar to </a:t>
            </a:r>
            <a:r>
              <a:rPr lang="en-US" sz="1200" dirty="0" err="1" smtClean="0">
                <a:solidFill>
                  <a:schemeClr val="tx1"/>
                </a:solidFill>
              </a:rPr>
              <a:t>StorNext</a:t>
            </a:r>
            <a:r>
              <a:rPr lang="en-US" sz="1200" dirty="0" smtClean="0">
                <a:solidFill>
                  <a:schemeClr val="tx1"/>
                </a:solidFill>
              </a:rPr>
              <a:t> (</a:t>
            </a:r>
            <a:r>
              <a:rPr lang="en-US" sz="1200" dirty="0" err="1" smtClean="0">
                <a:solidFill>
                  <a:schemeClr val="tx1"/>
                </a:solidFill>
              </a:rPr>
              <a:t>Flexara</a:t>
            </a:r>
            <a:r>
              <a:rPr lang="en-US" sz="1200" dirty="0" smtClean="0">
                <a:solidFill>
                  <a:schemeClr val="tx1"/>
                </a:solidFill>
              </a:rPr>
              <a:t> hosted site).  Certificate with auth codes sent to customer with instructions for SW download from </a:t>
            </a:r>
            <a:r>
              <a:rPr lang="en-US" sz="1200" dirty="0" err="1" smtClean="0">
                <a:solidFill>
                  <a:schemeClr val="tx1"/>
                </a:solidFill>
              </a:rPr>
              <a:t>Flexara</a:t>
            </a:r>
            <a:r>
              <a:rPr lang="en-US" sz="1200" dirty="0" smtClean="0">
                <a:solidFill>
                  <a:schemeClr val="tx1"/>
                </a:solidFill>
              </a:rPr>
              <a:t> hosted site and feature license keys from </a:t>
            </a:r>
            <a:r>
              <a:rPr lang="en-US" sz="1200" dirty="0" err="1" smtClean="0">
                <a:solidFill>
                  <a:schemeClr val="tx1"/>
                </a:solidFill>
              </a:rPr>
              <a:t>DXi</a:t>
            </a:r>
            <a:r>
              <a:rPr lang="en-US" sz="1200" dirty="0" smtClean="0">
                <a:solidFill>
                  <a:schemeClr val="tx1"/>
                </a:solidFill>
              </a:rPr>
              <a:t> licensing URL.</a:t>
            </a:r>
          </a:p>
          <a:p>
            <a:pPr marL="914400" lvl="1" indent="-457200" eaLnBrk="1" hangingPunct="1">
              <a:defRPr/>
            </a:pPr>
            <a:r>
              <a:rPr lang="en-US" sz="1200" dirty="0" smtClean="0">
                <a:solidFill>
                  <a:schemeClr val="tx1"/>
                </a:solidFill>
              </a:rPr>
              <a:t>Service Offerings</a:t>
            </a:r>
          </a:p>
          <a:p>
            <a:pPr marL="1314450" lvl="2" indent="-457200" eaLnBrk="1" hangingPunct="1">
              <a:defRPr/>
            </a:pPr>
            <a:r>
              <a:rPr lang="en-US" sz="1000" dirty="0" smtClean="0">
                <a:solidFill>
                  <a:schemeClr val="tx1"/>
                </a:solidFill>
              </a:rPr>
              <a:t>SILVER SOFTWARE SUPPORT PLAN: 5x9 Telephone Response </a:t>
            </a:r>
          </a:p>
          <a:p>
            <a:pPr marL="1314450" lvl="2" indent="-457200" eaLnBrk="1" hangingPunct="1">
              <a:defRPr/>
            </a:pPr>
            <a:r>
              <a:rPr lang="en-US" sz="1000" dirty="0" smtClean="0">
                <a:solidFill>
                  <a:schemeClr val="tx1"/>
                </a:solidFill>
              </a:rPr>
              <a:t>GOLD SOFTWARE SUPPORT PLAN: 7x24 Telephone Response</a:t>
            </a:r>
          </a:p>
          <a:p>
            <a:pPr marL="1314450" lvl="2" indent="-457200" eaLnBrk="1" hangingPunct="1">
              <a:defRPr/>
            </a:pPr>
            <a:r>
              <a:rPr lang="en-US" sz="1000" dirty="0" smtClean="0">
                <a:solidFill>
                  <a:schemeClr val="tx1"/>
                </a:solidFill>
              </a:rPr>
              <a:t>Warranty renewals - Annual renewals are available for the various warranty offerings supported by this program (Silver and Gold).</a:t>
            </a:r>
          </a:p>
          <a:p>
            <a:pPr marL="1314450" lvl="2" indent="-457200" eaLnBrk="1" hangingPunct="1">
              <a:defRPr/>
            </a:pPr>
            <a:r>
              <a:rPr lang="en-US" sz="1000" dirty="0" smtClean="0">
                <a:solidFill>
                  <a:schemeClr val="tx1"/>
                </a:solidFill>
              </a:rPr>
              <a:t>Installation and Integration Services - DXiV1000 is customer installable and Installation and Integration services are not available.  </a:t>
            </a:r>
          </a:p>
          <a:p>
            <a:pPr marL="1314450" lvl="2" indent="-457200" eaLnBrk="1" hangingPunct="1">
              <a:defRPr/>
            </a:pPr>
            <a:r>
              <a:rPr lang="en-US" sz="1000" dirty="0" smtClean="0">
                <a:solidFill>
                  <a:schemeClr val="tx1"/>
                </a:solidFill>
              </a:rPr>
              <a:t>Upgrade Services - Post sale capacity upgrades are available for DXiV1000 that are customer installable. </a:t>
            </a:r>
          </a:p>
          <a:p>
            <a:pPr marL="514350" indent="-457200" eaLnBrk="1" hangingPunct="1">
              <a:defRPr/>
            </a:pPr>
            <a:r>
              <a:rPr lang="en-US" sz="1800" dirty="0" smtClean="0">
                <a:solidFill>
                  <a:schemeClr val="tx1"/>
                </a:solidFill>
              </a:rPr>
              <a:t>ACS/Xerox OEM Service Model</a:t>
            </a:r>
          </a:p>
          <a:p>
            <a:pPr marL="914400" lvl="1" indent="-457200" eaLnBrk="1" hangingPunct="1">
              <a:defRPr/>
            </a:pPr>
            <a:r>
              <a:rPr lang="en-US" sz="1200" dirty="0" smtClean="0">
                <a:solidFill>
                  <a:schemeClr val="tx1"/>
                </a:solidFill>
              </a:rPr>
              <a:t>ACS is responsible for level 1 and level 2 technical support to their end users</a:t>
            </a:r>
          </a:p>
          <a:p>
            <a:pPr marL="914400" lvl="1" indent="-457200" eaLnBrk="1" hangingPunct="1">
              <a:defRPr/>
            </a:pPr>
            <a:r>
              <a:rPr lang="en-US" sz="1200" dirty="0" smtClean="0">
                <a:solidFill>
                  <a:schemeClr val="tx1"/>
                </a:solidFill>
              </a:rPr>
              <a:t>Quantum will provide level 3 support to ACS</a:t>
            </a:r>
          </a:p>
          <a:p>
            <a:pPr marL="914400" lvl="1" indent="-457200" eaLnBrk="1" hangingPunct="1">
              <a:defRPr/>
            </a:pPr>
            <a:r>
              <a:rPr lang="en-US" sz="1200" dirty="0" smtClean="0">
                <a:solidFill>
                  <a:schemeClr val="tx1"/>
                </a:solidFill>
              </a:rPr>
              <a:t>Quantum will refer ACS end users and RAS tickets to ACS Tech Support</a:t>
            </a:r>
          </a:p>
          <a:p>
            <a:pPr marL="914400" lvl="1" indent="-457200" eaLnBrk="1" hangingPunct="1">
              <a:defRPr/>
            </a:pPr>
            <a:r>
              <a:rPr lang="en-US" sz="1200" dirty="0" smtClean="0">
                <a:solidFill>
                  <a:schemeClr val="tx1"/>
                </a:solidFill>
              </a:rPr>
              <a:t>Calls will come in through GCH and SR gets assigned to ASPS</a:t>
            </a:r>
          </a:p>
          <a:p>
            <a:pPr marL="914400" lvl="1" indent="-457200" eaLnBrk="1" hangingPunct="1">
              <a:defRPr/>
            </a:pPr>
            <a:r>
              <a:rPr lang="en-US" sz="1200" dirty="0" smtClean="0">
                <a:solidFill>
                  <a:schemeClr val="tx1"/>
                </a:solidFill>
              </a:rPr>
              <a:t>ASPS does quick look for obvious solution and verifies that detailed data was received</a:t>
            </a:r>
          </a:p>
          <a:p>
            <a:pPr marL="914400" lvl="1" indent="-457200" eaLnBrk="1" hangingPunct="1">
              <a:defRPr/>
            </a:pPr>
            <a:r>
              <a:rPr lang="en-US" sz="1200" dirty="0" smtClean="0">
                <a:solidFill>
                  <a:schemeClr val="tx1"/>
                </a:solidFill>
              </a:rPr>
              <a:t>ASPS escalates SR to SES and SES to SUS as needed</a:t>
            </a:r>
          </a:p>
          <a:p>
            <a:pPr marL="914400" lvl="1" indent="-457200" eaLnBrk="1" hangingPunct="1">
              <a:defRPr/>
            </a:pPr>
            <a:r>
              <a:rPr lang="en-US" sz="1200" dirty="0" smtClean="0">
                <a:solidFill>
                  <a:schemeClr val="tx1"/>
                </a:solidFill>
              </a:rPr>
              <a:t>Oracle IB Records</a:t>
            </a:r>
          </a:p>
          <a:p>
            <a:pPr marL="1314450" lvl="2" indent="-457200" eaLnBrk="1" hangingPunct="1">
              <a:defRPr/>
            </a:pPr>
            <a:r>
              <a:rPr lang="en-US" sz="1000" dirty="0" smtClean="0">
                <a:solidFill>
                  <a:schemeClr val="tx1"/>
                </a:solidFill>
              </a:rPr>
              <a:t>Bulk list of system serial numbers and feature license keys will be sent to ACS ahead of time for them to sell.  </a:t>
            </a:r>
          </a:p>
          <a:p>
            <a:pPr marL="1314450" lvl="2" indent="-457200" eaLnBrk="1" hangingPunct="1">
              <a:defRPr/>
            </a:pPr>
            <a:r>
              <a:rPr lang="en-US" sz="1000" dirty="0" smtClean="0">
                <a:solidFill>
                  <a:schemeClr val="tx1"/>
                </a:solidFill>
              </a:rPr>
              <a:t>Quantum Accounting team will audit ACS install base periodically to make sure we’re getting paid for what ACS has installed.  Therefore, no contract will be included in the IB record.</a:t>
            </a:r>
          </a:p>
          <a:p>
            <a:endParaRPr lang="en-US" sz="1200" dirty="0" smtClean="0">
              <a:solidFill>
                <a:srgbClr val="0000FF"/>
              </a:solidFill>
            </a:endParaRP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69</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r>
              <a:rPr lang="en-US">
                <a:latin typeface="Arial" charset="0"/>
                <a:cs typeface="Arial" charset="0"/>
              </a:rPr>
              <a:t>Use Case 1 : Regional Edge to Core</a:t>
            </a:r>
          </a:p>
        </p:txBody>
      </p:sp>
      <p:sp>
        <p:nvSpPr>
          <p:cNvPr id="33795" name="Content Placeholder 6"/>
          <p:cNvSpPr>
            <a:spLocks noGrp="1"/>
          </p:cNvSpPr>
          <p:nvPr>
            <p:ph idx="1"/>
          </p:nvPr>
        </p:nvSpPr>
        <p:spPr/>
        <p:txBody>
          <a:bodyPr/>
          <a:lstStyle/>
          <a:p>
            <a:r>
              <a:rPr lang="en-US" dirty="0">
                <a:latin typeface="Arial" charset="0"/>
                <a:cs typeface="Arial" charset="0"/>
              </a:rPr>
              <a:t>Regional edge to core pattern:</a:t>
            </a:r>
          </a:p>
          <a:p>
            <a:pPr lvl="1"/>
            <a:r>
              <a:rPr lang="en-US" dirty="0">
                <a:latin typeface="Arial" charset="0"/>
                <a:cs typeface="Arial" charset="0"/>
              </a:rPr>
              <a:t>Regional offices surrounded by small satellite offices</a:t>
            </a:r>
          </a:p>
          <a:p>
            <a:pPr lvl="1"/>
            <a:r>
              <a:rPr lang="en-US" dirty="0" smtClean="0">
                <a:latin typeface="Arial" charset="0"/>
                <a:cs typeface="Arial" charset="0"/>
              </a:rPr>
              <a:t>DXi V1000 </a:t>
            </a:r>
            <a:r>
              <a:rPr lang="en-US" dirty="0">
                <a:latin typeface="Arial" charset="0"/>
                <a:cs typeface="Arial" charset="0"/>
              </a:rPr>
              <a:t>running in satellite offices</a:t>
            </a:r>
          </a:p>
          <a:p>
            <a:pPr lvl="1"/>
            <a:r>
              <a:rPr lang="en-US" dirty="0">
                <a:latin typeface="Arial" charset="0"/>
                <a:cs typeface="Arial" charset="0"/>
              </a:rPr>
              <a:t>Backups to </a:t>
            </a:r>
            <a:r>
              <a:rPr lang="en-US" dirty="0" smtClean="0">
                <a:latin typeface="Arial" charset="0"/>
                <a:cs typeface="Arial" charset="0"/>
              </a:rPr>
              <a:t>DXi V1000 </a:t>
            </a:r>
            <a:r>
              <a:rPr lang="en-US" dirty="0">
                <a:latin typeface="Arial" charset="0"/>
                <a:cs typeface="Arial" charset="0"/>
              </a:rPr>
              <a:t>via third party application</a:t>
            </a:r>
          </a:p>
          <a:p>
            <a:pPr lvl="1"/>
            <a:r>
              <a:rPr lang="en-US" dirty="0">
                <a:latin typeface="Arial" charset="0"/>
                <a:cs typeface="Arial" charset="0"/>
              </a:rPr>
              <a:t>Replication to Regional office physical DXi</a:t>
            </a:r>
          </a:p>
          <a:p>
            <a:r>
              <a:rPr lang="en-US" dirty="0">
                <a:latin typeface="Arial" charset="0"/>
                <a:cs typeface="Arial" charset="0"/>
              </a:rPr>
              <a:t>Target </a:t>
            </a:r>
            <a:r>
              <a:rPr lang="en-US" dirty="0" smtClean="0">
                <a:latin typeface="Arial" charset="0"/>
                <a:cs typeface="Arial" charset="0"/>
              </a:rPr>
              <a:t>DXi V1000 </a:t>
            </a:r>
            <a:r>
              <a:rPr lang="en-US" dirty="0">
                <a:latin typeface="Arial" charset="0"/>
                <a:cs typeface="Arial" charset="0"/>
              </a:rPr>
              <a:t>size of less than 2TB per satellite</a:t>
            </a:r>
          </a:p>
          <a:p>
            <a:r>
              <a:rPr lang="en-US" dirty="0">
                <a:latin typeface="Arial" charset="0"/>
                <a:cs typeface="Arial" charset="0"/>
              </a:rPr>
              <a:t>Use-case variants:</a:t>
            </a:r>
          </a:p>
          <a:p>
            <a:pPr lvl="1"/>
            <a:r>
              <a:rPr lang="en-US" dirty="0">
                <a:latin typeface="Arial" charset="0"/>
                <a:cs typeface="Arial" charset="0"/>
              </a:rPr>
              <a:t>1</a:t>
            </a:r>
            <a:r>
              <a:rPr lang="en-US" dirty="0" smtClean="0">
                <a:latin typeface="Arial" charset="0"/>
                <a:cs typeface="Arial" charset="0"/>
              </a:rPr>
              <a:t>A</a:t>
            </a:r>
            <a:r>
              <a:rPr lang="en-US" dirty="0">
                <a:latin typeface="Arial" charset="0"/>
                <a:cs typeface="Arial" charset="0"/>
              </a:rPr>
              <a:t>:	100% Virtual Satellite site – </a:t>
            </a:r>
            <a:r>
              <a:rPr lang="en-US" dirty="0" smtClean="0">
                <a:latin typeface="Arial" charset="0"/>
                <a:cs typeface="Arial" charset="0"/>
              </a:rPr>
              <a:t>DXi V1000+vmPRO </a:t>
            </a:r>
            <a:r>
              <a:rPr lang="en-US" dirty="0">
                <a:latin typeface="Arial" charset="0"/>
                <a:cs typeface="Arial" charset="0"/>
              </a:rPr>
              <a:t>at both sites</a:t>
            </a:r>
          </a:p>
          <a:p>
            <a:pPr lvl="1"/>
            <a:r>
              <a:rPr lang="en-US" dirty="0">
                <a:latin typeface="Arial" charset="0"/>
                <a:cs typeface="Arial" charset="0"/>
              </a:rPr>
              <a:t>1</a:t>
            </a:r>
            <a:r>
              <a:rPr lang="en-US" dirty="0" smtClean="0">
                <a:latin typeface="Arial" charset="0"/>
                <a:cs typeface="Arial" charset="0"/>
              </a:rPr>
              <a:t>B</a:t>
            </a:r>
            <a:r>
              <a:rPr lang="en-US" dirty="0">
                <a:latin typeface="Arial" charset="0"/>
                <a:cs typeface="Arial" charset="0"/>
              </a:rPr>
              <a:t>:	Traditional/Mixed Environment – </a:t>
            </a:r>
            <a:r>
              <a:rPr lang="en-US" dirty="0" smtClean="0">
                <a:latin typeface="Arial" charset="0"/>
                <a:cs typeface="Arial" charset="0"/>
              </a:rPr>
              <a:t>DXi V1000+ISV/vmPRO </a:t>
            </a:r>
            <a:r>
              <a:rPr lang="en-US" dirty="0">
                <a:latin typeface="Arial" charset="0"/>
                <a:cs typeface="Arial" charset="0"/>
              </a:rPr>
              <a:t>at both sites</a:t>
            </a:r>
          </a:p>
          <a:p>
            <a:pPr>
              <a:buFontTx/>
              <a:buNone/>
            </a:pPr>
            <a:endParaRPr lang="en-US" dirty="0">
              <a:latin typeface="Arial" charset="0"/>
              <a:cs typeface="Arial" charset="0"/>
            </a:endParaRPr>
          </a:p>
          <a:p>
            <a:pPr>
              <a:buFontTx/>
              <a:buNone/>
            </a:pPr>
            <a:endParaRPr lang="en-US" dirty="0">
              <a:latin typeface="Arial" charset="0"/>
              <a:cs typeface="Arial" charset="0"/>
            </a:endParaRP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FBA0C4-FCA9-8949-8232-7B31151F975C}" type="slidenum">
              <a:rPr lang="en-US">
                <a:solidFill>
                  <a:srgbClr val="FFBA00"/>
                </a:solidFill>
              </a:rPr>
              <a:pPr eaLnBrk="1" hangingPunct="1"/>
              <a:t>7</a:t>
            </a:fld>
            <a:endParaRPr lang="en-US" sz="1200">
              <a:solidFill>
                <a:srgbClr val="FFBA00"/>
              </a:solidFill>
            </a:endParaRPr>
          </a:p>
        </p:txBody>
      </p:sp>
      <p:sp>
        <p:nvSpPr>
          <p:cNvPr id="8" name="TextBox 25"/>
          <p:cNvSpPr txBox="1">
            <a:spLocks noChangeArrowheads="1"/>
          </p:cNvSpPr>
          <p:nvPr/>
        </p:nvSpPr>
        <p:spPr bwMode="auto">
          <a:xfrm>
            <a:off x="381000" y="4876800"/>
            <a:ext cx="16002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r>
              <a:rPr lang="en-US" sz="1100" b="1" dirty="0">
                <a:solidFill>
                  <a:srgbClr val="006AD6"/>
                </a:solidFill>
              </a:rPr>
              <a:t>Cleveland</a:t>
            </a:r>
          </a:p>
        </p:txBody>
      </p:sp>
      <p:grpSp>
        <p:nvGrpSpPr>
          <p:cNvPr id="2" name="Group 63"/>
          <p:cNvGrpSpPr>
            <a:grpSpLocks/>
          </p:cNvGrpSpPr>
          <p:nvPr/>
        </p:nvGrpSpPr>
        <p:grpSpPr bwMode="auto">
          <a:xfrm>
            <a:off x="4343400" y="5029200"/>
            <a:ext cx="1050925" cy="606425"/>
            <a:chOff x="6128591" y="2740959"/>
            <a:chExt cx="1352550" cy="878541"/>
          </a:xfrm>
        </p:grpSpPr>
        <p:pic>
          <p:nvPicPr>
            <p:cNvPr id="33810" name="Picture 56" descr="G:\Sales&amp;Marketing\Isaac-BACKUPDrive_DoNotMoveOrDelete\FullBackups\topography\ADIC_Line_Art\Quantumized\PNGs\DXi6500_expans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4100" y="3028950"/>
              <a:ext cx="13335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1" name="Picture 55" descr="G:\Sales&amp;Marketing\Isaac-BACKUPDrive_DoNotMoveOrDelete\FullBackups\topography\ADIC_Line_Art\Quantumized\PNGs\DXi650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8591" y="2740959"/>
              <a:ext cx="1352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Box 31"/>
          <p:cNvSpPr txBox="1">
            <a:spLocks noChangeArrowheads="1"/>
          </p:cNvSpPr>
          <p:nvPr/>
        </p:nvSpPr>
        <p:spPr bwMode="auto">
          <a:xfrm>
            <a:off x="3810000" y="4572000"/>
            <a:ext cx="21145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a:solidFill>
                  <a:srgbClr val="006AD6"/>
                </a:solidFill>
              </a:rPr>
              <a:t>Chicago Datacenter Physical DXi Appliance</a:t>
            </a:r>
          </a:p>
        </p:txBody>
      </p:sp>
      <p:pic>
        <p:nvPicPr>
          <p:cNvPr id="54" name="Picture 9" descr="virtual_ser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6300" y="51816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6" name="Straight Arrow Connector 55"/>
          <p:cNvCxnSpPr/>
          <p:nvPr/>
        </p:nvCxnSpPr>
        <p:spPr>
          <a:xfrm flipV="1">
            <a:off x="1524000" y="5562600"/>
            <a:ext cx="2667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25"/>
          <p:cNvSpPr txBox="1">
            <a:spLocks noChangeArrowheads="1"/>
          </p:cNvSpPr>
          <p:nvPr/>
        </p:nvSpPr>
        <p:spPr bwMode="auto">
          <a:xfrm>
            <a:off x="7543800" y="4800600"/>
            <a:ext cx="16002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r>
              <a:rPr lang="en-US" sz="1100" b="1" dirty="0">
                <a:solidFill>
                  <a:srgbClr val="006AD6"/>
                </a:solidFill>
              </a:rPr>
              <a:t>San Jose</a:t>
            </a:r>
          </a:p>
        </p:txBody>
      </p:sp>
      <p:pic>
        <p:nvPicPr>
          <p:cNvPr id="59" name="Picture 9" descr="virtual_ser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39100" y="51054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1" name="Straight Arrow Connector 60"/>
          <p:cNvCxnSpPr/>
          <p:nvPr/>
        </p:nvCxnSpPr>
        <p:spPr>
          <a:xfrm flipH="1" flipV="1">
            <a:off x="5562600" y="5486400"/>
            <a:ext cx="2514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304800" y="5521325"/>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67" name="Picture 66" descr="QuantumvmPRO_Icon_samples.jpg"/>
          <p:cNvPicPr>
            <a:picLocks noChangeAspect="1"/>
          </p:cNvPicPr>
          <p:nvPr/>
        </p:nvPicPr>
        <p:blipFill>
          <a:blip r:embed="rId6" cstate="print">
            <a:extLst>
              <a:ext uri="{28A0092B-C50C-407E-A947-70E740481C1C}">
                <a14:useLocalDpi xmlns:a14="http://schemas.microsoft.com/office/drawing/2010/main" xmlns="" val="0"/>
              </a:ext>
            </a:extLst>
          </a:blip>
          <a:srcRect l="18889" t="43333" r="57777" b="39999"/>
          <a:stretch>
            <a:fillRect/>
          </a:stretch>
        </p:blipFill>
        <p:spPr bwMode="auto">
          <a:xfrm>
            <a:off x="358775" y="5826125"/>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TextBox 67"/>
          <p:cNvSpPr txBox="1">
            <a:spLocks noChangeArrowheads="1"/>
          </p:cNvSpPr>
          <p:nvPr/>
        </p:nvSpPr>
        <p:spPr bwMode="auto">
          <a:xfrm>
            <a:off x="8512175" y="5638800"/>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69" name="Picture 68" descr="QuantumvmPRO_Icon_samples.jpg"/>
          <p:cNvPicPr>
            <a:picLocks noChangeAspect="1"/>
          </p:cNvPicPr>
          <p:nvPr/>
        </p:nvPicPr>
        <p:blipFill>
          <a:blip r:embed="rId6" cstate="print">
            <a:extLst>
              <a:ext uri="{28A0092B-C50C-407E-A947-70E740481C1C}">
                <a14:useLocalDpi xmlns:a14="http://schemas.microsoft.com/office/drawing/2010/main" xmlns="" val="0"/>
              </a:ext>
            </a:extLst>
          </a:blip>
          <a:srcRect l="18889" t="43333" r="57777" b="39999"/>
          <a:stretch>
            <a:fillRect/>
          </a:stretch>
        </p:blipFill>
        <p:spPr bwMode="auto">
          <a:xfrm>
            <a:off x="8566150" y="5943600"/>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4290502946"/>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Strategy (cont.)</a:t>
            </a:r>
            <a:endParaRPr lang="en-US" dirty="0">
              <a:solidFill>
                <a:srgbClr val="FF0000"/>
              </a:solidFill>
            </a:endParaRPr>
          </a:p>
        </p:txBody>
      </p:sp>
      <p:sp>
        <p:nvSpPr>
          <p:cNvPr id="3" name="Content Placeholder 2"/>
          <p:cNvSpPr>
            <a:spLocks noGrp="1"/>
          </p:cNvSpPr>
          <p:nvPr>
            <p:ph idx="1"/>
          </p:nvPr>
        </p:nvSpPr>
        <p:spPr>
          <a:xfrm>
            <a:off x="228600" y="838200"/>
            <a:ext cx="8686800" cy="5257800"/>
          </a:xfrm>
        </p:spPr>
        <p:txBody>
          <a:bodyPr/>
          <a:lstStyle/>
          <a:p>
            <a:pPr marL="514350" indent="-457200" eaLnBrk="1" hangingPunct="1">
              <a:defRPr/>
            </a:pPr>
            <a:r>
              <a:rPr lang="en-US" sz="1800" dirty="0" smtClean="0">
                <a:solidFill>
                  <a:schemeClr val="tx1"/>
                </a:solidFill>
              </a:rPr>
              <a:t>ACS/Xerox SR process is in Agile (6-67657-01)</a:t>
            </a:r>
          </a:p>
          <a:p>
            <a:pPr marL="914400" lvl="1" indent="-457200" eaLnBrk="1" hangingPunct="1">
              <a:defRPr/>
            </a:pPr>
            <a:r>
              <a:rPr lang="en-US" sz="1400" dirty="0" smtClean="0">
                <a:solidFill>
                  <a:schemeClr val="tx1"/>
                </a:solidFill>
              </a:rPr>
              <a:t>Posted on </a:t>
            </a:r>
            <a:r>
              <a:rPr lang="en-US" sz="1400" dirty="0" err="1" smtClean="0">
                <a:solidFill>
                  <a:schemeClr val="tx1"/>
                </a:solidFill>
              </a:rPr>
              <a:t>CSWeb</a:t>
            </a:r>
            <a:endParaRPr lang="en-US" sz="1400" dirty="0" smtClean="0">
              <a:solidFill>
                <a:schemeClr val="tx1"/>
              </a:solidFill>
            </a:endParaRPr>
          </a:p>
          <a:p>
            <a:pPr marL="514350" indent="-457200" eaLnBrk="1" hangingPunct="1">
              <a:defRPr/>
            </a:pPr>
            <a:r>
              <a:rPr lang="en-US" sz="1800" dirty="0" smtClean="0">
                <a:solidFill>
                  <a:schemeClr val="tx1"/>
                </a:solidFill>
              </a:rPr>
              <a:t>DXiV1000 Service Plan is in Agile (0-14506-01)</a:t>
            </a:r>
          </a:p>
          <a:p>
            <a:pPr marL="914400" lvl="1" indent="-457200" eaLnBrk="1" hangingPunct="1">
              <a:defRPr/>
            </a:pPr>
            <a:r>
              <a:rPr lang="en-US" sz="1400" dirty="0" smtClean="0">
                <a:solidFill>
                  <a:schemeClr val="tx1"/>
                </a:solidFill>
              </a:rPr>
              <a:t>Posted on </a:t>
            </a:r>
            <a:r>
              <a:rPr lang="en-US" sz="1400" dirty="0" err="1" smtClean="0">
                <a:solidFill>
                  <a:schemeClr val="tx1"/>
                </a:solidFill>
              </a:rPr>
              <a:t>CSWeb</a:t>
            </a:r>
            <a:endParaRPr lang="en-US" sz="1400" dirty="0" smtClean="0">
              <a:solidFill>
                <a:schemeClr val="tx1"/>
              </a:solidFill>
            </a:endParaRPr>
          </a:p>
          <a:p>
            <a:pPr marL="514350" indent="-457200" eaLnBrk="1" hangingPunct="1">
              <a:defRPr/>
            </a:pPr>
            <a:r>
              <a:rPr lang="en-US" sz="2000" dirty="0" smtClean="0">
                <a:solidFill>
                  <a:schemeClr val="tx1"/>
                </a:solidFill>
              </a:rPr>
              <a:t>DXiV1000 SW, Release Notes, and Docs are posted on </a:t>
            </a:r>
            <a:r>
              <a:rPr lang="en-US" sz="2000" dirty="0" err="1" smtClean="0">
                <a:solidFill>
                  <a:schemeClr val="tx1"/>
                </a:solidFill>
              </a:rPr>
              <a:t>CSWeb</a:t>
            </a:r>
            <a:endParaRPr lang="en-US" sz="2000" dirty="0" smtClean="0">
              <a:solidFill>
                <a:schemeClr val="tx1"/>
              </a:solidFill>
            </a:endParaRPr>
          </a:p>
          <a:p>
            <a:endParaRPr lang="en-US" sz="1200" dirty="0" smtClean="0">
              <a:solidFill>
                <a:srgbClr val="0000FF"/>
              </a:solidFill>
            </a:endParaRPr>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70</a:t>
            </a:fld>
            <a:endParaRPr lang="en-US" sz="1200"/>
          </a:p>
        </p:txBody>
      </p:sp>
      <p:sp>
        <p:nvSpPr>
          <p:cNvPr id="6"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p:cNvSpPr>
            <a:spLocks noGrp="1"/>
          </p:cNvSpPr>
          <p:nvPr>
            <p:ph type="ctrTitle"/>
          </p:nvPr>
        </p:nvSpPr>
        <p:spPr/>
        <p:txBody>
          <a:bodyPr/>
          <a:lstStyle/>
          <a:p>
            <a:r>
              <a:rPr lang="en-US" smtClean="0"/>
              <a:t>Training Strategy</a:t>
            </a:r>
          </a:p>
        </p:txBody>
      </p:sp>
      <p:sp>
        <p:nvSpPr>
          <p:cNvPr id="101378" name="Subtitle 6"/>
          <p:cNvSpPr>
            <a:spLocks noGrp="1"/>
          </p:cNvSpPr>
          <p:nvPr>
            <p:ph type="subTitle" idx="1"/>
          </p:nvPr>
        </p:nvSpPr>
        <p:spPr/>
        <p:txBody>
          <a:bodyPr/>
          <a:lstStyle/>
          <a:p>
            <a:pPr algn="r"/>
            <a:r>
              <a:rPr lang="en-US" smtClean="0"/>
              <a:t>Tom Sajbel</a:t>
            </a:r>
          </a:p>
        </p:txBody>
      </p:sp>
      <p:sp>
        <p:nvSpPr>
          <p:cNvPr id="101379" name="Footer Placeholder 3"/>
          <p:cNvSpPr>
            <a:spLocks noGrp="1"/>
          </p:cNvSpPr>
          <p:nvPr>
            <p:ph type="ftr" sz="quarter" idx="10"/>
          </p:nvPr>
        </p:nvSpPr>
        <p:spPr>
          <a:noFill/>
        </p:spPr>
        <p:txBody>
          <a:bodyPr/>
          <a:lstStyle/>
          <a:p>
            <a:r>
              <a:rPr lang="en-US" smtClean="0"/>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C67DF428-B100-44FF-AD2E-84F57CD4BF6B}" type="slidenum">
              <a:rPr lang="en-US" smtClean="0"/>
              <a:pPr>
                <a:defRPr/>
              </a:pPr>
              <a:t>71</a:t>
            </a:fld>
            <a:endParaRPr lang="en-US" sz="12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Training</a:t>
            </a:r>
          </a:p>
        </p:txBody>
      </p:sp>
      <p:sp>
        <p:nvSpPr>
          <p:cNvPr id="102402" name="Content Placeholder 2"/>
          <p:cNvSpPr>
            <a:spLocks noGrp="1"/>
          </p:cNvSpPr>
          <p:nvPr>
            <p:ph idx="1"/>
          </p:nvPr>
        </p:nvSpPr>
        <p:spPr/>
        <p:txBody>
          <a:bodyPr/>
          <a:lstStyle/>
          <a:p>
            <a:pPr>
              <a:buFontTx/>
              <a:buNone/>
            </a:pPr>
            <a:r>
              <a:rPr lang="en-US" b="1" smtClean="0"/>
              <a:t>StorageCare Learning</a:t>
            </a:r>
          </a:p>
          <a:p>
            <a:r>
              <a:rPr lang="en-US" sz="2000" smtClean="0"/>
              <a:t>DXi V1000 Installation (2-3441 Online Self-paced) </a:t>
            </a:r>
          </a:p>
          <a:p>
            <a:pPr lvl="1"/>
            <a:r>
              <a:rPr lang="en-US" sz="1600" smtClean="0"/>
              <a:t>Online self-paced course with access to virtual sandbox where you can get hands-on practice installing and initially configuring a DXi V1000 virtual appliance.</a:t>
            </a:r>
          </a:p>
          <a:p>
            <a:r>
              <a:rPr lang="en-US" sz="2000" smtClean="0"/>
              <a:t>DXi V1000 Installation and Configuration (C-2-3443 Curriculum)</a:t>
            </a:r>
          </a:p>
          <a:p>
            <a:pPr lvl="1"/>
            <a:r>
              <a:rPr lang="en-US" sz="1600" smtClean="0"/>
              <a:t>DXi V1000 Installation (2-3441 Online Self-paced) </a:t>
            </a:r>
          </a:p>
          <a:p>
            <a:pPr lvl="1"/>
            <a:r>
              <a:rPr lang="en-US" sz="1600" smtClean="0"/>
              <a:t>DXi-Series Core Concepts for Service (2-0443 Online Self-paced)</a:t>
            </a:r>
          </a:p>
          <a:p>
            <a:pPr lvl="1"/>
            <a:r>
              <a:rPr lang="en-US" sz="1600" smtClean="0"/>
              <a:t>DXi-Series 2.x Configuration (2-2482 Recorded Presentation)</a:t>
            </a:r>
          </a:p>
          <a:p>
            <a:pPr lvl="1"/>
            <a:r>
              <a:rPr lang="en-US" sz="1600" smtClean="0"/>
              <a:t>DXi-Series 2.x Hands-on Practice (3-2432 Virtual Course)</a:t>
            </a:r>
          </a:p>
          <a:p>
            <a:pPr lvl="1"/>
            <a:r>
              <a:rPr lang="en-US" sz="1600" smtClean="0"/>
              <a:t>DXi Advanced Reporting Service Training (2-2412 Online Self-paced)</a:t>
            </a:r>
          </a:p>
          <a:p>
            <a:pPr lvl="1"/>
            <a:r>
              <a:rPr lang="en-US" sz="1600" smtClean="0"/>
              <a:t>Stay Current: DXi-Series Service Updates and Configuration Demos (2-3420)</a:t>
            </a:r>
          </a:p>
          <a:p>
            <a:pPr>
              <a:buFontTx/>
              <a:buNone/>
            </a:pPr>
            <a:r>
              <a:rPr lang="en-US" b="1" smtClean="0"/>
              <a:t>CSWeb </a:t>
            </a:r>
          </a:p>
          <a:p>
            <a:r>
              <a:rPr lang="en-US" sz="2000" smtClean="0"/>
              <a:t>DXi V1000 Installation and Configuration Video </a:t>
            </a:r>
          </a:p>
          <a:p>
            <a:r>
              <a:rPr lang="en-US" sz="2000" smtClean="0"/>
              <a:t>DXi V1000 At a Glance document (Document)</a:t>
            </a:r>
          </a:p>
          <a:p>
            <a:r>
              <a:rPr lang="en-US" sz="2000" smtClean="0"/>
              <a:t>DXi V1000 Status and Log Collection (Document)</a:t>
            </a:r>
          </a:p>
          <a:p>
            <a:r>
              <a:rPr lang="fr-FR" sz="2000" smtClean="0"/>
              <a:t>DXi V1000 Log Location and Descriptions (Document)</a:t>
            </a:r>
          </a:p>
        </p:txBody>
      </p:sp>
      <p:sp>
        <p:nvSpPr>
          <p:cNvPr id="102403" name="Footer Placeholder 3"/>
          <p:cNvSpPr>
            <a:spLocks noGrp="1"/>
          </p:cNvSpPr>
          <p:nvPr>
            <p:ph type="ftr" sz="quarter" idx="10"/>
          </p:nvPr>
        </p:nvSpPr>
        <p:spPr>
          <a:noFill/>
        </p:spPr>
        <p:txBody>
          <a:bodyPr/>
          <a:lstStyle/>
          <a:p>
            <a:r>
              <a:rPr lang="en-US" smtClean="0"/>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a:spLocks noGrp="1"/>
          </p:cNvSpPr>
          <p:nvPr>
            <p:ph type="sldNum" sz="quarter" idx="11"/>
          </p:nvPr>
        </p:nvSpPr>
        <p:spPr/>
        <p:txBody>
          <a:bodyPr/>
          <a:lstStyle/>
          <a:p>
            <a:pPr>
              <a:defRPr/>
            </a:pPr>
            <a:fld id="{3BC46A5E-2DEE-42D5-865D-3B175E89BCE4}" type="slidenum">
              <a:rPr lang="en-US" smtClean="0"/>
              <a:pPr>
                <a:defRPr/>
              </a:pPr>
              <a:t>72</a:t>
            </a:fld>
            <a:endParaRPr lang="en-US" sz="12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p:txBody>
          <a:bodyPr/>
          <a:lstStyle/>
          <a:p>
            <a:r>
              <a:rPr lang="en-US" smtClean="0"/>
              <a:t>Training (cont.)</a:t>
            </a:r>
          </a:p>
        </p:txBody>
      </p:sp>
      <p:sp>
        <p:nvSpPr>
          <p:cNvPr id="103426" name="Content Placeholder 2"/>
          <p:cNvSpPr>
            <a:spLocks noGrp="1"/>
          </p:cNvSpPr>
          <p:nvPr>
            <p:ph idx="4294967295"/>
          </p:nvPr>
        </p:nvSpPr>
        <p:spPr/>
        <p:txBody>
          <a:bodyPr/>
          <a:lstStyle/>
          <a:p>
            <a:pPr>
              <a:buFontTx/>
              <a:buNone/>
            </a:pPr>
            <a:r>
              <a:rPr lang="fr-FR" b="1" smtClean="0"/>
              <a:t>Qwikipedia</a:t>
            </a:r>
            <a:r>
              <a:rPr lang="fr-FR" sz="2000" b="1" smtClean="0"/>
              <a:t> </a:t>
            </a:r>
          </a:p>
          <a:p>
            <a:r>
              <a:rPr lang="fr-FR" sz="2000" b="1" smtClean="0"/>
              <a:t>DXi V1000 / VMware Troubleshooting Topic (DXi-Series Page)</a:t>
            </a:r>
          </a:p>
          <a:p>
            <a:pPr lvl="1"/>
            <a:r>
              <a:rPr lang="fr-FR" sz="1600" smtClean="0"/>
              <a:t>ESX server log collection</a:t>
            </a:r>
          </a:p>
          <a:p>
            <a:pPr lvl="1"/>
            <a:r>
              <a:rPr lang="en-US" sz="1600" smtClean="0"/>
              <a:t>How to Identify ESX Disk Issues that Affect DXi V1000 Performance</a:t>
            </a:r>
            <a:endParaRPr lang="fr-FR" sz="1600" smtClean="0"/>
          </a:p>
          <a:p>
            <a:pPr lvl="1">
              <a:buFont typeface="Arial" charset="0"/>
              <a:buNone/>
            </a:pPr>
            <a:endParaRPr lang="fr-FR" sz="1200" smtClean="0"/>
          </a:p>
          <a:p>
            <a:pPr>
              <a:buFontTx/>
              <a:buNone/>
            </a:pPr>
            <a:r>
              <a:rPr lang="fr-FR" b="1" smtClean="0"/>
              <a:t>eQuip - Quantum’s </a:t>
            </a:r>
            <a:r>
              <a:rPr lang="fr-FR" b="1" u="sng" smtClean="0"/>
              <a:t>New</a:t>
            </a:r>
            <a:r>
              <a:rPr lang="fr-FR" b="1" smtClean="0"/>
              <a:t> IT Learning Library</a:t>
            </a:r>
          </a:p>
          <a:p>
            <a:r>
              <a:rPr lang="fr-FR" sz="2000" b="1" smtClean="0"/>
              <a:t>Courses:</a:t>
            </a:r>
          </a:p>
          <a:p>
            <a:pPr lvl="1"/>
            <a:r>
              <a:rPr lang="en-US" sz="1600" smtClean="0"/>
              <a:t>VMware vSphere 4 training course</a:t>
            </a:r>
          </a:p>
          <a:p>
            <a:pPr lvl="1"/>
            <a:r>
              <a:rPr lang="en-US" sz="1600" smtClean="0"/>
              <a:t>VMware vSphere 5 training course</a:t>
            </a:r>
          </a:p>
          <a:p>
            <a:r>
              <a:rPr lang="en-US" sz="2000" b="1" smtClean="0"/>
              <a:t>Access: </a:t>
            </a:r>
          </a:p>
          <a:p>
            <a:pPr lvl="1"/>
            <a:r>
              <a:rPr lang="en-US" smtClean="0"/>
              <a:t>URL: </a:t>
            </a:r>
            <a:r>
              <a:rPr lang="en-US" smtClean="0">
                <a:hlinkClick r:id="rId2"/>
              </a:rPr>
              <a:t>http://equip.quantum.com</a:t>
            </a:r>
            <a:endParaRPr lang="en-US" smtClean="0"/>
          </a:p>
          <a:p>
            <a:pPr lvl="1"/>
            <a:r>
              <a:rPr lang="en-US" smtClean="0"/>
              <a:t>Username: </a:t>
            </a:r>
            <a:r>
              <a:rPr lang="en-US" b="1" smtClean="0"/>
              <a:t>quantum email address</a:t>
            </a:r>
          </a:p>
          <a:p>
            <a:pPr lvl="1"/>
            <a:r>
              <a:rPr lang="en-US" smtClean="0"/>
              <a:t>Password: </a:t>
            </a:r>
            <a:r>
              <a:rPr lang="en-US" b="1" smtClean="0"/>
              <a:t>welcome1</a:t>
            </a:r>
            <a:endParaRPr lang="en-US" smtClean="0"/>
          </a:p>
        </p:txBody>
      </p:sp>
      <p:sp>
        <p:nvSpPr>
          <p:cNvPr id="103427" name="Footer Placeholder 3"/>
          <p:cNvSpPr txBox="1">
            <a:spLocks noGrp="1"/>
          </p:cNvSpPr>
          <p:nvPr/>
        </p:nvSpPr>
        <p:spPr bwMode="auto">
          <a:xfrm>
            <a:off x="3970338" y="6424613"/>
            <a:ext cx="3276600" cy="396875"/>
          </a:xfrm>
          <a:prstGeom prst="rect">
            <a:avLst/>
          </a:prstGeom>
          <a:noFill/>
          <a:ln w="9525">
            <a:noFill/>
            <a:miter lim="800000"/>
            <a:headEnd/>
            <a:tailEnd/>
          </a:ln>
        </p:spPr>
        <p:txBody>
          <a:bodyPr/>
          <a:lstStyle/>
          <a:p>
            <a:r>
              <a:rPr lang="en-US" sz="600">
                <a:solidFill>
                  <a:schemeClr val="bg1"/>
                </a:solidFill>
              </a:rPr>
              <a:t>© 2011 Quantum Corporation. Company Confidential. Forward-looking information is based upon multiple assumptions and uncertainties, does not necessarily represent the company’s outlook and is for planning purposes only.</a:t>
            </a:r>
          </a:p>
        </p:txBody>
      </p:sp>
      <p:sp>
        <p:nvSpPr>
          <p:cNvPr id="5" name="Slide Number Placeholder 4"/>
          <p:cNvSpPr txBox="1">
            <a:spLocks noGrp="1"/>
          </p:cNvSpPr>
          <p:nvPr/>
        </p:nvSpPr>
        <p:spPr bwMode="auto">
          <a:xfrm>
            <a:off x="304800" y="6430963"/>
            <a:ext cx="533400" cy="323850"/>
          </a:xfrm>
          <a:prstGeom prst="rect">
            <a:avLst/>
          </a:prstGeom>
          <a:noFill/>
          <a:ln>
            <a:miter lim="800000"/>
            <a:headEnd/>
            <a:tailEnd/>
          </a:ln>
        </p:spPr>
        <p:txBody>
          <a:bodyPr/>
          <a:lstStyle/>
          <a:p>
            <a:pPr>
              <a:defRPr/>
            </a:pPr>
            <a:fld id="{CD932870-0BD9-46A8-B90D-D771CF5F5D2C}" type="slidenum">
              <a:rPr lang="en-US" sz="1400">
                <a:solidFill>
                  <a:srgbClr val="FFBA00"/>
                </a:solidFill>
                <a:cs typeface="+mn-cs"/>
              </a:rPr>
              <a:pPr>
                <a:defRPr/>
              </a:pPr>
              <a:t>73</a:t>
            </a:fld>
            <a:endParaRPr lang="en-US" sz="1200">
              <a:solidFill>
                <a:srgbClr val="FFBA00"/>
              </a:solidFill>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4000" dirty="0" smtClean="0"/>
              <a:t>Q&amp;A</a:t>
            </a:r>
            <a:endParaRPr lang="en-US" sz="4000" dirty="0"/>
          </a:p>
        </p:txBody>
      </p:sp>
      <p:sp>
        <p:nvSpPr>
          <p:cNvPr id="5" name="Slide Number Placeholder 4"/>
          <p:cNvSpPr>
            <a:spLocks noGrp="1"/>
          </p:cNvSpPr>
          <p:nvPr>
            <p:ph type="sldNum" sz="quarter" idx="11"/>
          </p:nvPr>
        </p:nvSpPr>
        <p:spPr/>
        <p:txBody>
          <a:bodyPr/>
          <a:lstStyle/>
          <a:p>
            <a:pPr>
              <a:defRPr/>
            </a:pPr>
            <a:fld id="{FB54C75B-A179-42A1-8192-6F39BEF3B589}" type="slidenum">
              <a:rPr lang="en-US" smtClean="0"/>
              <a:pPr>
                <a:defRPr/>
              </a:pPr>
              <a:t>74</a:t>
            </a:fld>
            <a:endParaRPr lang="en-US" sz="1200"/>
          </a:p>
        </p:txBody>
      </p:sp>
      <p:sp>
        <p:nvSpPr>
          <p:cNvPr id="7"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atin typeface="Arial" charset="0"/>
                <a:cs typeface="Arial" charset="0"/>
              </a:rPr>
              <a:t>Use Case 2 : Cloud Backup</a:t>
            </a:r>
          </a:p>
        </p:txBody>
      </p:sp>
      <p:sp>
        <p:nvSpPr>
          <p:cNvPr id="34819" name="Content Placeholder 4"/>
          <p:cNvSpPr>
            <a:spLocks noGrp="1"/>
          </p:cNvSpPr>
          <p:nvPr>
            <p:ph idx="1"/>
          </p:nvPr>
        </p:nvSpPr>
        <p:spPr>
          <a:xfrm>
            <a:off x="228600" y="838200"/>
            <a:ext cx="8686800" cy="5257800"/>
          </a:xfrm>
        </p:spPr>
        <p:txBody>
          <a:bodyPr/>
          <a:lstStyle/>
          <a:p>
            <a:r>
              <a:rPr lang="en-US" dirty="0">
                <a:latin typeface="Arial" charset="0"/>
                <a:cs typeface="Arial" charset="0"/>
              </a:rPr>
              <a:t>Cloud-based backup and DR solution usage pattern:</a:t>
            </a:r>
          </a:p>
          <a:p>
            <a:pPr lvl="1"/>
            <a:r>
              <a:rPr lang="en-US" dirty="0">
                <a:latin typeface="Arial" charset="0"/>
                <a:cs typeface="Arial" charset="0"/>
              </a:rPr>
              <a:t>Customer with smaller budget</a:t>
            </a:r>
          </a:p>
          <a:p>
            <a:pPr lvl="1"/>
            <a:r>
              <a:rPr lang="en-US" dirty="0">
                <a:latin typeface="Arial" charset="0"/>
                <a:cs typeface="Arial" charset="0"/>
              </a:rPr>
              <a:t>No DR or sister site available</a:t>
            </a:r>
          </a:p>
          <a:p>
            <a:pPr lvl="1"/>
            <a:r>
              <a:rPr lang="en-US" dirty="0">
                <a:latin typeface="Arial" charset="0"/>
                <a:cs typeface="Arial" charset="0"/>
              </a:rPr>
              <a:t>Can replicate to Quantum Cloud Service Offering (DXi </a:t>
            </a:r>
            <a:r>
              <a:rPr lang="en-US" dirty="0" smtClean="0">
                <a:latin typeface="Arial" charset="0"/>
                <a:cs typeface="Arial" charset="0"/>
              </a:rPr>
              <a:t>V1000 </a:t>
            </a:r>
            <a:r>
              <a:rPr lang="en-US" dirty="0">
                <a:latin typeface="Arial" charset="0"/>
                <a:cs typeface="Arial" charset="0"/>
              </a:rPr>
              <a:t>to physical DXi or DXi </a:t>
            </a:r>
            <a:r>
              <a:rPr lang="en-US" dirty="0" smtClean="0">
                <a:latin typeface="Arial" charset="0"/>
                <a:cs typeface="Arial" charset="0"/>
              </a:rPr>
              <a:t>V1000)</a:t>
            </a:r>
            <a:endParaRPr lang="en-US" dirty="0">
              <a:latin typeface="Arial" charset="0"/>
              <a:cs typeface="Arial" charset="0"/>
            </a:endParaRPr>
          </a:p>
          <a:p>
            <a:r>
              <a:rPr lang="en-US" dirty="0">
                <a:latin typeface="Arial" charset="0"/>
                <a:cs typeface="Arial" charset="0"/>
              </a:rPr>
              <a:t>Target </a:t>
            </a:r>
            <a:r>
              <a:rPr lang="en-US" dirty="0" smtClean="0">
                <a:latin typeface="Arial" charset="0"/>
                <a:cs typeface="Arial" charset="0"/>
              </a:rPr>
              <a:t>DXi V1000 </a:t>
            </a:r>
            <a:r>
              <a:rPr lang="en-US" dirty="0">
                <a:latin typeface="Arial" charset="0"/>
                <a:cs typeface="Arial" charset="0"/>
              </a:rPr>
              <a:t>size of 2TB (initially)</a:t>
            </a:r>
          </a:p>
          <a:p>
            <a:r>
              <a:rPr lang="en-US" dirty="0">
                <a:latin typeface="Arial" charset="0"/>
                <a:cs typeface="Arial" charset="0"/>
              </a:rPr>
              <a:t>Use-case variants:</a:t>
            </a:r>
          </a:p>
          <a:p>
            <a:pPr lvl="1"/>
            <a:r>
              <a:rPr lang="en-US" dirty="0">
                <a:latin typeface="Arial" charset="0"/>
                <a:cs typeface="Arial" charset="0"/>
              </a:rPr>
              <a:t>2</a:t>
            </a:r>
            <a:r>
              <a:rPr lang="en-US" dirty="0" smtClean="0">
                <a:latin typeface="Arial" charset="0"/>
                <a:cs typeface="Arial" charset="0"/>
              </a:rPr>
              <a:t>A</a:t>
            </a:r>
            <a:r>
              <a:rPr lang="en-US" dirty="0">
                <a:latin typeface="Arial" charset="0"/>
                <a:cs typeface="Arial" charset="0"/>
              </a:rPr>
              <a:t>:	Single-tenancy – one customer per </a:t>
            </a:r>
            <a:r>
              <a:rPr lang="en-US" dirty="0" smtClean="0">
                <a:latin typeface="Arial" charset="0"/>
                <a:cs typeface="Arial" charset="0"/>
              </a:rPr>
              <a:t>DXi V1000</a:t>
            </a:r>
            <a:endParaRPr lang="en-US" dirty="0">
              <a:latin typeface="Arial" charset="0"/>
              <a:cs typeface="Arial" charset="0"/>
            </a:endParaRPr>
          </a:p>
          <a:p>
            <a:pPr lvl="1"/>
            <a:r>
              <a:rPr lang="en-US" dirty="0">
                <a:latin typeface="Arial" charset="0"/>
                <a:cs typeface="Arial" charset="0"/>
              </a:rPr>
              <a:t>2</a:t>
            </a:r>
            <a:r>
              <a:rPr lang="en-US" dirty="0" smtClean="0">
                <a:latin typeface="Arial" charset="0"/>
                <a:cs typeface="Arial" charset="0"/>
              </a:rPr>
              <a:t>B</a:t>
            </a:r>
            <a:r>
              <a:rPr lang="en-US" dirty="0">
                <a:latin typeface="Arial" charset="0"/>
                <a:cs typeface="Arial" charset="0"/>
              </a:rPr>
              <a:t>:	Multi-tenancy – multiple </a:t>
            </a:r>
            <a:r>
              <a:rPr lang="en-US" dirty="0" smtClean="0">
                <a:latin typeface="Arial" charset="0"/>
                <a:cs typeface="Arial" charset="0"/>
              </a:rPr>
              <a:t>DXi V1000 instances</a:t>
            </a:r>
            <a:endParaRPr lang="en-US" dirty="0">
              <a:latin typeface="Arial" charset="0"/>
              <a:cs typeface="Arial" charset="0"/>
            </a:endParaRPr>
          </a:p>
          <a:p>
            <a:pPr lvl="1"/>
            <a:endParaRPr lang="en-US" dirty="0">
              <a:latin typeface="Arial" charset="0"/>
              <a:cs typeface="Arial" charset="0"/>
            </a:endParaRPr>
          </a:p>
          <a:p>
            <a:pPr lvl="1"/>
            <a:endParaRPr lang="en-US" dirty="0">
              <a:latin typeface="Arial" charset="0"/>
              <a:cs typeface="Arial" charset="0"/>
            </a:endParaRPr>
          </a:p>
          <a:p>
            <a:pPr lvl="1"/>
            <a:endParaRPr lang="en-US" dirty="0">
              <a:latin typeface="Arial" charset="0"/>
              <a:cs typeface="Arial" charset="0"/>
            </a:endParaRPr>
          </a:p>
        </p:txBody>
      </p:sp>
      <p:sp>
        <p:nvSpPr>
          <p:cNvPr id="3" name="Slide Number Placeholder 2"/>
          <p:cNvSpPr>
            <a:spLocks noGrp="1"/>
          </p:cNvSpPr>
          <p:nvPr>
            <p:ph type="sldNum" sz="quarter" idx="4294967295"/>
          </p:nvPr>
        </p:nvSpPr>
        <p:spPr>
          <a:xfrm>
            <a:off x="304800" y="6430963"/>
            <a:ext cx="533400" cy="323850"/>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7A8A6D7-7A2D-DA45-AD8C-5F6E61CEE6F0}" type="slidenum">
              <a:rPr lang="en-US">
                <a:solidFill>
                  <a:srgbClr val="FFBA00"/>
                </a:solidFill>
              </a:rPr>
              <a:pPr eaLnBrk="1" hangingPunct="1"/>
              <a:t>8</a:t>
            </a:fld>
            <a:endParaRPr lang="en-US" sz="1200">
              <a:solidFill>
                <a:srgbClr val="FFBA00"/>
              </a:solidFill>
            </a:endParaRPr>
          </a:p>
        </p:txBody>
      </p:sp>
      <p:grpSp>
        <p:nvGrpSpPr>
          <p:cNvPr id="2" name="Group 63"/>
          <p:cNvGrpSpPr>
            <a:grpSpLocks/>
          </p:cNvGrpSpPr>
          <p:nvPr/>
        </p:nvGrpSpPr>
        <p:grpSpPr bwMode="auto">
          <a:xfrm>
            <a:off x="6686550" y="5260975"/>
            <a:ext cx="1050925" cy="606425"/>
            <a:chOff x="6128591" y="2740959"/>
            <a:chExt cx="1352550" cy="878541"/>
          </a:xfrm>
        </p:grpSpPr>
        <p:pic>
          <p:nvPicPr>
            <p:cNvPr id="34835" name="Picture 56" descr="G:\Sales&amp;Marketing\Isaac-BACKUPDrive_DoNotMoveOrDelete\FullBackups\topography\ADIC_Line_Art\Quantumized\PNGs\DXi6500_expans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4100" y="3028950"/>
              <a:ext cx="13335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36" name="Picture 55" descr="G:\Sales&amp;Marketing\Isaac-BACKUPDrive_DoNotMoveOrDelete\FullBackups\topography\ADIC_Line_Art\Quantumized\PNGs\DXi650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8591" y="2740959"/>
              <a:ext cx="13525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 name="TextBox 31"/>
          <p:cNvSpPr txBox="1">
            <a:spLocks noChangeArrowheads="1"/>
          </p:cNvSpPr>
          <p:nvPr/>
        </p:nvSpPr>
        <p:spPr bwMode="auto">
          <a:xfrm>
            <a:off x="6248400" y="5032375"/>
            <a:ext cx="1809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a:solidFill>
                  <a:srgbClr val="006AD6"/>
                </a:solidFill>
              </a:rPr>
              <a:t>DXi Appliance</a:t>
            </a:r>
          </a:p>
        </p:txBody>
      </p:sp>
      <p:sp>
        <p:nvSpPr>
          <p:cNvPr id="34824" name="TextBox 25"/>
          <p:cNvSpPr txBox="1">
            <a:spLocks noChangeArrowheads="1"/>
          </p:cNvSpPr>
          <p:nvPr/>
        </p:nvSpPr>
        <p:spPr bwMode="auto">
          <a:xfrm>
            <a:off x="1295400" y="4419600"/>
            <a:ext cx="16002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endParaRPr lang="en-US" sz="1100" b="1" dirty="0">
              <a:solidFill>
                <a:srgbClr val="006AD6"/>
              </a:solidFill>
            </a:endParaRPr>
          </a:p>
          <a:p>
            <a:pPr algn="ctr" eaLnBrk="1" hangingPunct="1"/>
            <a:r>
              <a:rPr lang="en-US" sz="1100" b="1" dirty="0">
                <a:solidFill>
                  <a:srgbClr val="006AD6"/>
                </a:solidFill>
              </a:rPr>
              <a:t>Standalone</a:t>
            </a:r>
          </a:p>
        </p:txBody>
      </p:sp>
      <p:pic>
        <p:nvPicPr>
          <p:cNvPr id="34825" name="Picture 9" descr="virtual_ser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0700" y="48006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Box 25"/>
          <p:cNvSpPr txBox="1">
            <a:spLocks noChangeArrowheads="1"/>
          </p:cNvSpPr>
          <p:nvPr/>
        </p:nvSpPr>
        <p:spPr bwMode="auto">
          <a:xfrm>
            <a:off x="4953000" y="4614863"/>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endParaRPr lang="en-US" sz="1100" b="1" dirty="0">
              <a:solidFill>
                <a:srgbClr val="006AD6"/>
              </a:solidFill>
            </a:endParaRPr>
          </a:p>
        </p:txBody>
      </p:sp>
      <p:pic>
        <p:nvPicPr>
          <p:cNvPr id="27" name="Picture 9" descr="virtual_serve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62588" y="4876800"/>
            <a:ext cx="557212"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31"/>
          <p:cNvSpPr txBox="1">
            <a:spLocks noChangeArrowheads="1"/>
          </p:cNvSpPr>
          <p:nvPr/>
        </p:nvSpPr>
        <p:spPr bwMode="auto">
          <a:xfrm>
            <a:off x="5429250" y="5362575"/>
            <a:ext cx="1809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200" b="1">
                <a:solidFill>
                  <a:srgbClr val="FF0000"/>
                </a:solidFill>
              </a:rPr>
              <a:t>OR</a:t>
            </a:r>
          </a:p>
        </p:txBody>
      </p:sp>
      <p:sp>
        <p:nvSpPr>
          <p:cNvPr id="29" name="Cloud"/>
          <p:cNvSpPr>
            <a:spLocks noChangeAspect="1" noEditPoints="1" noChangeArrowheads="1"/>
          </p:cNvSpPr>
          <p:nvPr/>
        </p:nvSpPr>
        <p:spPr bwMode="auto">
          <a:xfrm>
            <a:off x="4876800" y="4038600"/>
            <a:ext cx="3505200" cy="2366963"/>
          </a:xfrm>
          <a:custGeom>
            <a:avLst/>
            <a:gdLst>
              <a:gd name="T0" fmla="*/ 10873 w 21600"/>
              <a:gd name="T1" fmla="*/ 1183482 h 21600"/>
              <a:gd name="T2" fmla="*/ 1752600 w 21600"/>
              <a:gd name="T3" fmla="*/ 2364443 h 21600"/>
              <a:gd name="T4" fmla="*/ 3502279 w 21600"/>
              <a:gd name="T5" fmla="*/ 1183482 h 21600"/>
              <a:gd name="T6" fmla="*/ 1752600 w 21600"/>
              <a:gd name="T7" fmla="*/ 13533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blurRad="63500" dist="107763"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30" name="Straight Arrow Connector 29"/>
          <p:cNvCxnSpPr/>
          <p:nvPr/>
        </p:nvCxnSpPr>
        <p:spPr>
          <a:xfrm>
            <a:off x="2362200" y="5486400"/>
            <a:ext cx="2438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1219200" y="5334000"/>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32" name="Picture 31" descr="QuantumvmPRO_Icon_samples.jpg"/>
          <p:cNvPicPr>
            <a:picLocks noChangeAspect="1"/>
          </p:cNvPicPr>
          <p:nvPr/>
        </p:nvPicPr>
        <p:blipFill>
          <a:blip r:embed="rId6" cstate="print">
            <a:extLst>
              <a:ext uri="{28A0092B-C50C-407E-A947-70E740481C1C}">
                <a14:useLocalDpi xmlns:a14="http://schemas.microsoft.com/office/drawing/2010/main" xmlns="" val="0"/>
              </a:ext>
            </a:extLst>
          </a:blip>
          <a:srcRect l="18889" t="43333" r="57777" b="39999"/>
          <a:stretch>
            <a:fillRect/>
          </a:stretch>
        </p:blipFill>
        <p:spPr bwMode="auto">
          <a:xfrm>
            <a:off x="1273175" y="5638800"/>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a:spLocks noChangeArrowheads="1"/>
          </p:cNvSpPr>
          <p:nvPr/>
        </p:nvSpPr>
        <p:spPr bwMode="auto">
          <a:xfrm>
            <a:off x="6499225" y="4343400"/>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34" name="Picture 33" descr="QuantumvmPRO_Icon_samples.jpg"/>
          <p:cNvPicPr>
            <a:picLocks noChangeAspect="1"/>
          </p:cNvPicPr>
          <p:nvPr/>
        </p:nvPicPr>
        <p:blipFill>
          <a:blip r:embed="rId6" cstate="print">
            <a:extLst>
              <a:ext uri="{28A0092B-C50C-407E-A947-70E740481C1C}">
                <a14:useLocalDpi xmlns:a14="http://schemas.microsoft.com/office/drawing/2010/main" xmlns="" val="0"/>
              </a:ext>
            </a:extLst>
          </a:blip>
          <a:srcRect l="18889" t="43333" r="57777" b="39999"/>
          <a:stretch>
            <a:fillRect/>
          </a:stretch>
        </p:blipFill>
        <p:spPr bwMode="auto">
          <a:xfrm>
            <a:off x="6553200" y="4648200"/>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3011793381"/>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p:txBody>
          <a:bodyPr/>
          <a:lstStyle/>
          <a:p>
            <a:r>
              <a:rPr lang="en-US">
                <a:latin typeface="Arial" charset="0"/>
                <a:cs typeface="Arial" charset="0"/>
              </a:rPr>
              <a:t>Use Case 3 : Small Site DR</a:t>
            </a:r>
          </a:p>
        </p:txBody>
      </p:sp>
      <p:sp>
        <p:nvSpPr>
          <p:cNvPr id="35843" name="Content Placeholder 6"/>
          <p:cNvSpPr>
            <a:spLocks noGrp="1"/>
          </p:cNvSpPr>
          <p:nvPr>
            <p:ph idx="1"/>
          </p:nvPr>
        </p:nvSpPr>
        <p:spPr/>
        <p:txBody>
          <a:bodyPr/>
          <a:lstStyle/>
          <a:p>
            <a:r>
              <a:rPr lang="en-US" dirty="0">
                <a:latin typeface="Arial" charset="0"/>
                <a:cs typeface="Arial" charset="0"/>
              </a:rPr>
              <a:t>Small backup sites needing DR protection:</a:t>
            </a:r>
          </a:p>
          <a:p>
            <a:pPr lvl="1"/>
            <a:r>
              <a:rPr lang="en-US" dirty="0">
                <a:latin typeface="Arial" charset="0"/>
                <a:cs typeface="Arial" charset="0"/>
              </a:rPr>
              <a:t>Offices with up to 2TB of data to protect, handful of VM</a:t>
            </a:r>
            <a:r>
              <a:rPr lang="ja-JP" altLang="en-US">
                <a:latin typeface="Arial" charset="0"/>
                <a:cs typeface="Arial" charset="0"/>
              </a:rPr>
              <a:t>’</a:t>
            </a:r>
            <a:r>
              <a:rPr lang="en-US" dirty="0">
                <a:latin typeface="Arial" charset="0"/>
                <a:cs typeface="Arial" charset="0"/>
              </a:rPr>
              <a:t>s</a:t>
            </a:r>
          </a:p>
          <a:p>
            <a:pPr lvl="1"/>
            <a:r>
              <a:rPr lang="en-US" dirty="0">
                <a:latin typeface="Arial" charset="0"/>
                <a:cs typeface="Arial" charset="0"/>
              </a:rPr>
              <a:t>Backup to local </a:t>
            </a:r>
            <a:r>
              <a:rPr lang="en-US" dirty="0" smtClean="0">
                <a:latin typeface="Arial" charset="0"/>
                <a:cs typeface="Arial" charset="0"/>
              </a:rPr>
              <a:t>DXi V1000</a:t>
            </a:r>
            <a:endParaRPr lang="en-US" dirty="0">
              <a:latin typeface="Arial" charset="0"/>
              <a:cs typeface="Arial" charset="0"/>
            </a:endParaRPr>
          </a:p>
          <a:p>
            <a:pPr lvl="1"/>
            <a:r>
              <a:rPr lang="en-US" dirty="0">
                <a:latin typeface="Arial" charset="0"/>
                <a:cs typeface="Arial" charset="0"/>
              </a:rPr>
              <a:t>Replicate to similar sized off-site office</a:t>
            </a:r>
          </a:p>
          <a:p>
            <a:pPr lvl="1"/>
            <a:r>
              <a:rPr lang="en-US" dirty="0">
                <a:latin typeface="Arial" charset="0"/>
                <a:cs typeface="Arial" charset="0"/>
              </a:rPr>
              <a:t>Recover from offsite </a:t>
            </a:r>
            <a:r>
              <a:rPr lang="en-US" dirty="0" smtClean="0">
                <a:latin typeface="Arial" charset="0"/>
                <a:cs typeface="Arial" charset="0"/>
              </a:rPr>
              <a:t>DXi V1000 </a:t>
            </a:r>
            <a:r>
              <a:rPr lang="en-US" dirty="0">
                <a:latin typeface="Arial" charset="0"/>
                <a:cs typeface="Arial" charset="0"/>
              </a:rPr>
              <a:t>in case of disaster</a:t>
            </a:r>
          </a:p>
          <a:p>
            <a:r>
              <a:rPr lang="en-US" dirty="0">
                <a:latin typeface="Arial" charset="0"/>
                <a:cs typeface="Arial" charset="0"/>
              </a:rPr>
              <a:t>Target </a:t>
            </a:r>
            <a:r>
              <a:rPr lang="en-US" dirty="0" smtClean="0">
                <a:latin typeface="Arial" charset="0"/>
                <a:cs typeface="Arial" charset="0"/>
              </a:rPr>
              <a:t>DXi V1000 </a:t>
            </a:r>
            <a:r>
              <a:rPr lang="en-US" dirty="0">
                <a:latin typeface="Arial" charset="0"/>
                <a:cs typeface="Arial" charset="0"/>
              </a:rPr>
              <a:t>size of less than 2TB per site</a:t>
            </a:r>
          </a:p>
          <a:p>
            <a:endParaRPr lang="en-US" dirty="0">
              <a:latin typeface="Arial" charset="0"/>
              <a:cs typeface="Arial" charset="0"/>
            </a:endParaRPr>
          </a:p>
          <a:p>
            <a:r>
              <a:rPr lang="en-US" dirty="0">
                <a:latin typeface="Arial" charset="0"/>
                <a:cs typeface="Arial" charset="0"/>
              </a:rPr>
              <a:t>Use-case variants:</a:t>
            </a:r>
          </a:p>
          <a:p>
            <a:pPr lvl="1"/>
            <a:r>
              <a:rPr lang="en-US" dirty="0">
                <a:latin typeface="Arial" charset="0"/>
                <a:cs typeface="Arial" charset="0"/>
              </a:rPr>
              <a:t>3</a:t>
            </a:r>
            <a:r>
              <a:rPr lang="en-US" dirty="0" smtClean="0">
                <a:latin typeface="Arial" charset="0"/>
                <a:cs typeface="Arial" charset="0"/>
              </a:rPr>
              <a:t>A </a:t>
            </a:r>
            <a:r>
              <a:rPr lang="en-US" dirty="0">
                <a:latin typeface="Arial" charset="0"/>
                <a:cs typeface="Arial" charset="0"/>
              </a:rPr>
              <a:t>:	100% Virtual Environment – </a:t>
            </a:r>
            <a:r>
              <a:rPr lang="en-US" dirty="0" smtClean="0">
                <a:latin typeface="Arial" charset="0"/>
                <a:cs typeface="Arial" charset="0"/>
              </a:rPr>
              <a:t>DXi V1000+vmPRO </a:t>
            </a:r>
            <a:r>
              <a:rPr lang="en-US" dirty="0">
                <a:latin typeface="Arial" charset="0"/>
                <a:cs typeface="Arial" charset="0"/>
              </a:rPr>
              <a:t>at both sites</a:t>
            </a:r>
          </a:p>
          <a:p>
            <a:pPr lvl="1"/>
            <a:r>
              <a:rPr lang="en-US" dirty="0">
                <a:latin typeface="Arial" charset="0"/>
                <a:cs typeface="Arial" charset="0"/>
              </a:rPr>
              <a:t>3</a:t>
            </a:r>
            <a:r>
              <a:rPr lang="en-US" dirty="0" smtClean="0">
                <a:latin typeface="Arial" charset="0"/>
                <a:cs typeface="Arial" charset="0"/>
              </a:rPr>
              <a:t>B </a:t>
            </a:r>
            <a:r>
              <a:rPr lang="en-US" dirty="0">
                <a:latin typeface="Arial" charset="0"/>
                <a:cs typeface="Arial" charset="0"/>
              </a:rPr>
              <a:t>:	Traditional/Mixed Environment – </a:t>
            </a:r>
            <a:r>
              <a:rPr lang="en-US" dirty="0" smtClean="0">
                <a:latin typeface="Arial" charset="0"/>
                <a:cs typeface="Arial" charset="0"/>
              </a:rPr>
              <a:t>DXi V1000+ISV/vmPRO </a:t>
            </a:r>
            <a:r>
              <a:rPr lang="en-US" dirty="0">
                <a:latin typeface="Arial" charset="0"/>
                <a:cs typeface="Arial" charset="0"/>
              </a:rPr>
              <a:t>at both sites</a:t>
            </a:r>
          </a:p>
          <a:p>
            <a:pPr>
              <a:buFontTx/>
              <a:buNone/>
            </a:pPr>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p:txBody>
      </p:sp>
      <p:sp>
        <p:nvSpPr>
          <p:cNvPr id="5" name="Slide Number Placeholder 4"/>
          <p:cNvSpPr>
            <a:spLocks noGrp="1"/>
          </p:cNvSpPr>
          <p:nvPr>
            <p:ph type="sldNum" sz="quarter" idx="4294967295"/>
          </p:nvPr>
        </p:nvSpPr>
        <p:spPr>
          <a:xfrm>
            <a:off x="304800" y="6430963"/>
            <a:ext cx="533400" cy="323850"/>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EE4BE53-7B7B-A54F-8455-8EBA43508D41}" type="slidenum">
              <a:rPr lang="en-US">
                <a:solidFill>
                  <a:srgbClr val="FFBA00"/>
                </a:solidFill>
              </a:rPr>
              <a:pPr eaLnBrk="1" hangingPunct="1"/>
              <a:t>9</a:t>
            </a:fld>
            <a:endParaRPr lang="en-US" sz="1200">
              <a:solidFill>
                <a:srgbClr val="FFBA00"/>
              </a:solidFill>
            </a:endParaRPr>
          </a:p>
        </p:txBody>
      </p:sp>
      <p:sp>
        <p:nvSpPr>
          <p:cNvPr id="8" name="TextBox 25"/>
          <p:cNvSpPr txBox="1">
            <a:spLocks noChangeArrowheads="1"/>
          </p:cNvSpPr>
          <p:nvPr/>
        </p:nvSpPr>
        <p:spPr bwMode="auto">
          <a:xfrm>
            <a:off x="1828800" y="4724400"/>
            <a:ext cx="16002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endParaRPr lang="en-US" sz="1100" b="1" dirty="0">
              <a:solidFill>
                <a:srgbClr val="006AD6"/>
              </a:solidFill>
            </a:endParaRPr>
          </a:p>
          <a:p>
            <a:pPr algn="ctr" eaLnBrk="1" hangingPunct="1"/>
            <a:r>
              <a:rPr lang="en-US" sz="1100" b="1" dirty="0">
                <a:solidFill>
                  <a:srgbClr val="006AD6"/>
                </a:solidFill>
              </a:rPr>
              <a:t>Main Site</a:t>
            </a:r>
          </a:p>
        </p:txBody>
      </p:sp>
      <p:pic>
        <p:nvPicPr>
          <p:cNvPr id="35847" name="Picture 9" descr="virtual_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4100" y="51054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5"/>
          <p:cNvSpPr txBox="1">
            <a:spLocks noChangeArrowheads="1"/>
          </p:cNvSpPr>
          <p:nvPr/>
        </p:nvSpPr>
        <p:spPr bwMode="auto">
          <a:xfrm>
            <a:off x="4991100" y="4800600"/>
            <a:ext cx="18669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100" b="1" dirty="0">
                <a:solidFill>
                  <a:srgbClr val="006AD6"/>
                </a:solidFill>
              </a:rPr>
              <a:t>DXi </a:t>
            </a:r>
            <a:r>
              <a:rPr lang="en-US" sz="1100" b="1" dirty="0" smtClean="0">
                <a:solidFill>
                  <a:srgbClr val="006AD6"/>
                </a:solidFill>
              </a:rPr>
              <a:t>V1000 </a:t>
            </a:r>
            <a:r>
              <a:rPr lang="en-US" sz="1100" b="1" dirty="0">
                <a:solidFill>
                  <a:srgbClr val="006AD6"/>
                </a:solidFill>
              </a:rPr>
              <a:t>Hot DR Site</a:t>
            </a:r>
          </a:p>
        </p:txBody>
      </p:sp>
      <p:pic>
        <p:nvPicPr>
          <p:cNvPr id="35849" name="Picture 9" descr="virtual_ser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5105400"/>
            <a:ext cx="557213"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Arrow Connector 12"/>
          <p:cNvCxnSpPr/>
          <p:nvPr/>
        </p:nvCxnSpPr>
        <p:spPr>
          <a:xfrm>
            <a:off x="2971800" y="5638800"/>
            <a:ext cx="2438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676400" y="5334000"/>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17" name="Picture 16" descr="QuantumvmPRO_Icon_samples.jpg"/>
          <p:cNvPicPr>
            <a:picLocks noChangeAspect="1"/>
          </p:cNvPicPr>
          <p:nvPr/>
        </p:nvPicPr>
        <p:blipFill>
          <a:blip r:embed="rId4" cstate="print">
            <a:extLst>
              <a:ext uri="{28A0092B-C50C-407E-A947-70E740481C1C}">
                <a14:useLocalDpi xmlns:a14="http://schemas.microsoft.com/office/drawing/2010/main" xmlns="" val="0"/>
              </a:ext>
            </a:extLst>
          </a:blip>
          <a:srcRect l="18889" t="43333" r="57777" b="39999"/>
          <a:stretch>
            <a:fillRect/>
          </a:stretch>
        </p:blipFill>
        <p:spPr bwMode="auto">
          <a:xfrm>
            <a:off x="1730375" y="5638800"/>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p:nvSpPr>
        <p:spPr bwMode="auto">
          <a:xfrm>
            <a:off x="6096000" y="5410200"/>
            <a:ext cx="631825" cy="230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US" sz="900">
                <a:solidFill>
                  <a:srgbClr val="808080"/>
                </a:solidFill>
                <a:latin typeface="Verdana" charset="0"/>
              </a:rPr>
              <a:t>vmPRO</a:t>
            </a:r>
          </a:p>
        </p:txBody>
      </p:sp>
      <p:pic>
        <p:nvPicPr>
          <p:cNvPr id="19" name="Picture 18" descr="QuantumvmPRO_Icon_samples.jpg"/>
          <p:cNvPicPr>
            <a:picLocks noChangeAspect="1"/>
          </p:cNvPicPr>
          <p:nvPr/>
        </p:nvPicPr>
        <p:blipFill>
          <a:blip r:embed="rId4" cstate="print">
            <a:extLst>
              <a:ext uri="{28A0092B-C50C-407E-A947-70E740481C1C}">
                <a14:useLocalDpi xmlns:a14="http://schemas.microsoft.com/office/drawing/2010/main" xmlns="" val="0"/>
              </a:ext>
            </a:extLst>
          </a:blip>
          <a:srcRect l="18889" t="43333" r="57777" b="39999"/>
          <a:stretch>
            <a:fillRect/>
          </a:stretch>
        </p:blipFill>
        <p:spPr bwMode="auto">
          <a:xfrm>
            <a:off x="6149975" y="5715000"/>
            <a:ext cx="4794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ooter Placeholder 3"/>
          <p:cNvSpPr>
            <a:spLocks noGrp="1"/>
          </p:cNvSpPr>
          <p:nvPr>
            <p:ph type="ftr" sz="quarter" idx="10"/>
          </p:nvPr>
        </p:nvSpPr>
        <p:spPr>
          <a:xfrm>
            <a:off x="3970338" y="6424613"/>
            <a:ext cx="3276600" cy="396875"/>
          </a:xfrm>
          <a:noFill/>
        </p:spPr>
        <p:txBody>
          <a:bodyPr/>
          <a:lstStyle/>
          <a:p>
            <a:r>
              <a:rPr lang="en-US" dirty="0"/>
              <a:t>© 2012 Quantum Corporation. Company Confidential. Forward-looking information is based upon multiple assumptions and uncertainties, does not necessarily represent the company’s outlook and is for planning purposes only.</a:t>
            </a:r>
          </a:p>
        </p:txBody>
      </p:sp>
    </p:spTree>
    <p:extLst>
      <p:ext uri="{BB962C8B-B14F-4D97-AF65-F5344CB8AC3E}">
        <p14:creationId xmlns:p14="http://schemas.microsoft.com/office/powerpoint/2010/main" xmlns="" val="4075338621"/>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New Quantum PPT Template">
  <a:themeElements>
    <a:clrScheme name="New Quantum PPT Template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fontScheme name="New Quantum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w Quantum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Quantum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Quantum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Quantum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Quantum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Quantum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Quantum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Quantum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Quantum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Quantum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Quantum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Quantum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Quantum PPT Template 13">
        <a:dk1>
          <a:srgbClr val="000000"/>
        </a:dk1>
        <a:lt1>
          <a:srgbClr val="FFFFFF"/>
        </a:lt1>
        <a:dk2>
          <a:srgbClr val="006AD6"/>
        </a:dk2>
        <a:lt2>
          <a:srgbClr val="808080"/>
        </a:lt2>
        <a:accent1>
          <a:srgbClr val="41A2EF"/>
        </a:accent1>
        <a:accent2>
          <a:srgbClr val="FFA600"/>
        </a:accent2>
        <a:accent3>
          <a:srgbClr val="FFFFFF"/>
        </a:accent3>
        <a:accent4>
          <a:srgbClr val="000000"/>
        </a:accent4>
        <a:accent5>
          <a:srgbClr val="B0CEF6"/>
        </a:accent5>
        <a:accent6>
          <a:srgbClr val="E79600"/>
        </a:accent6>
        <a:hlink>
          <a:srgbClr val="666666"/>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Service NPI Preso</Template>
  <TotalTime>14857</TotalTime>
  <Words>6670</Words>
  <Application>Microsoft Office PowerPoint</Application>
  <PresentationFormat>On-screen Show (4:3)</PresentationFormat>
  <Paragraphs>782</Paragraphs>
  <Slides>74</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New Quantum PPT Template</vt:lpstr>
      <vt:lpstr>Worksheet</vt:lpstr>
      <vt:lpstr>DXi V1000 Transfer of Information for Service</vt:lpstr>
      <vt:lpstr>Slide 2</vt:lpstr>
      <vt:lpstr>Agenda</vt:lpstr>
      <vt:lpstr>Slide 4</vt:lpstr>
      <vt:lpstr>Key Features – What the Product Is</vt:lpstr>
      <vt:lpstr>Key Features – What the Product Is Not</vt:lpstr>
      <vt:lpstr>Use Case 1 : Regional Edge to Core</vt:lpstr>
      <vt:lpstr>Use Case 2 : Cloud Backup</vt:lpstr>
      <vt:lpstr>Use Case 3 : Small Site DR</vt:lpstr>
      <vt:lpstr>Protocols and Design Points</vt:lpstr>
      <vt:lpstr>Preliminary Performance</vt:lpstr>
      <vt:lpstr>Sizing Considerations – Capacity Only</vt:lpstr>
      <vt:lpstr>SW and License Fulfillment Process</vt:lpstr>
      <vt:lpstr>Reporting Tools</vt:lpstr>
      <vt:lpstr>DXi v1000: DXi Advanced Reporting Support</vt:lpstr>
      <vt:lpstr>DXi v1000: Vision 4.2 Analytics Support</vt:lpstr>
      <vt:lpstr>DXi v1000: Vision 4.2 Capacity Upgrade Estimates</vt:lpstr>
      <vt:lpstr>Slide 18</vt:lpstr>
      <vt:lpstr>DXi V1000 Installations </vt:lpstr>
      <vt:lpstr>Agenda </vt:lpstr>
      <vt:lpstr>vSphere Recommendations</vt:lpstr>
      <vt:lpstr>vSphere Recommendations (cont.)</vt:lpstr>
      <vt:lpstr>Requirements – DXi V1000</vt:lpstr>
      <vt:lpstr>Restrictions &amp; Limitations</vt:lpstr>
      <vt:lpstr>Restrictions &amp; Limitations (cont.)</vt:lpstr>
      <vt:lpstr>Restrictions &amp; Limitations (cont.)</vt:lpstr>
      <vt:lpstr>Preparation (VMware Preparation)</vt:lpstr>
      <vt:lpstr>DXi V1000 Installation</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Installation (cont.)</vt:lpstr>
      <vt:lpstr>DXi V1000 Configuration</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Configuration (cont.)</vt:lpstr>
      <vt:lpstr>DXi V1000 &amp; vmPRO Integration</vt:lpstr>
      <vt:lpstr>Health Check &amp; Data Collection</vt:lpstr>
      <vt:lpstr>Service Menu Changes</vt:lpstr>
      <vt:lpstr>Small Reference ESXi 5.0 Test System</vt:lpstr>
      <vt:lpstr>Large Reference ESXi 5.0 Test System</vt:lpstr>
      <vt:lpstr>Additional Resources</vt:lpstr>
      <vt:lpstr>Slide 58</vt:lpstr>
      <vt:lpstr>Failure Isolation</vt:lpstr>
      <vt:lpstr>Failure Isolation</vt:lpstr>
      <vt:lpstr>Failure Isolation (cont.)</vt:lpstr>
      <vt:lpstr>Failure Isolation</vt:lpstr>
      <vt:lpstr>Known Issues</vt:lpstr>
      <vt:lpstr>Known Issues</vt:lpstr>
      <vt:lpstr>Known Issues (cont.)</vt:lpstr>
      <vt:lpstr>ISV Updates</vt:lpstr>
      <vt:lpstr>ISV Compatibility</vt:lpstr>
      <vt:lpstr>Service Strategy</vt:lpstr>
      <vt:lpstr>Service Strategy</vt:lpstr>
      <vt:lpstr>Service Strategy (cont.)</vt:lpstr>
      <vt:lpstr>Training Strategy</vt:lpstr>
      <vt:lpstr>Training</vt:lpstr>
      <vt:lpstr>Training (cont.)</vt:lpstr>
      <vt:lpstr>Q&amp;A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NPI Program Review</dc:title>
  <dc:creator>JHibbard</dc:creator>
  <dc:description/>
  <cp:lastModifiedBy>Jim Hibbard</cp:lastModifiedBy>
  <cp:revision>852</cp:revision>
  <cp:lastPrinted>2012-04-17T01:20:16Z</cp:lastPrinted>
  <dcterms:created xsi:type="dcterms:W3CDTF">2007-04-25T21:03:43Z</dcterms:created>
  <dcterms:modified xsi:type="dcterms:W3CDTF">2012-04-17T19:34:45Z</dcterms:modified>
</cp:coreProperties>
</file>