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7" r:id="rId2"/>
    <p:sldId id="337" r:id="rId3"/>
    <p:sldId id="415" r:id="rId4"/>
    <p:sldId id="484" r:id="rId5"/>
    <p:sldId id="625" r:id="rId6"/>
    <p:sldId id="626" r:id="rId7"/>
    <p:sldId id="554" r:id="rId8"/>
    <p:sldId id="527" r:id="rId9"/>
    <p:sldId id="601" r:id="rId10"/>
    <p:sldId id="629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  <p:sldId id="617" r:id="rId26"/>
    <p:sldId id="618" r:id="rId27"/>
    <p:sldId id="620" r:id="rId28"/>
    <p:sldId id="621" r:id="rId29"/>
    <p:sldId id="624" r:id="rId30"/>
    <p:sldId id="623" r:id="rId31"/>
    <p:sldId id="486" r:id="rId32"/>
    <p:sldId id="529" r:id="rId33"/>
    <p:sldId id="627" r:id="rId34"/>
    <p:sldId id="531" r:id="rId35"/>
    <p:sldId id="628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498" r:id="rId44"/>
    <p:sldId id="499" r:id="rId45"/>
    <p:sldId id="500" r:id="rId46"/>
    <p:sldId id="501" r:id="rId47"/>
    <p:sldId id="502" r:id="rId48"/>
    <p:sldId id="497" r:id="rId49"/>
    <p:sldId id="487" r:id="rId50"/>
    <p:sldId id="279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Weakley" initials="B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9900"/>
    <a:srgbClr val="0076BB"/>
    <a:srgbClr val="BED99B"/>
    <a:srgbClr val="7DD8F4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8164" autoAdjust="0"/>
  </p:normalViewPr>
  <p:slideViewPr>
    <p:cSldViewPr snapToGrid="0" showGuides="1">
      <p:cViewPr>
        <p:scale>
          <a:sx n="80" d="100"/>
          <a:sy n="80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rk%20HD:Users:thacker:Library:Containers:com.apple.mail:Data:Library:Mail%20Downloads:vmPRO%20Free%20Download%20Report%202.22.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DXi</a:t>
            </a:r>
            <a:r>
              <a:rPr lang="en-US" sz="1200" baseline="0" dirty="0"/>
              <a:t> V1000 &amp; vmPRO </a:t>
            </a:r>
            <a:r>
              <a:rPr lang="en-US" sz="1200" baseline="0" dirty="0" smtClean="0"/>
              <a:t>Cumulative </a:t>
            </a:r>
            <a:r>
              <a:rPr lang="en-US" sz="1200" baseline="0" dirty="0"/>
              <a:t>Weekly Downloads</a:t>
            </a:r>
            <a:endParaRPr lang="en-US" sz="1200" dirty="0"/>
          </a:p>
        </c:rich>
      </c:tx>
      <c:layout>
        <c:manualLayout>
          <c:xMode val="edge"/>
          <c:yMode val="edge"/>
          <c:x val="0.11914355198040828"/>
          <c:y val="2.9038112522686094E-2"/>
        </c:manualLayout>
      </c:layout>
    </c:title>
    <c:plotArea>
      <c:layout>
        <c:manualLayout>
          <c:layoutTarget val="inner"/>
          <c:xMode val="edge"/>
          <c:yMode val="edge"/>
          <c:x val="9.8973557796357206E-2"/>
          <c:y val="0.1652601301803068"/>
          <c:w val="0.85228328431653699"/>
          <c:h val="0.67831679195820749"/>
        </c:manualLayout>
      </c:layout>
      <c:lineChart>
        <c:grouping val="standard"/>
        <c:ser>
          <c:idx val="0"/>
          <c:order val="0"/>
          <c:tx>
            <c:strRef>
              <c:f>'Chart Q3'!$H$27</c:f>
              <c:strCache>
                <c:ptCount val="1"/>
                <c:pt idx="0">
                  <c:v>vmPRO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17"/>
              <c:showVal val="1"/>
            </c:dLbl>
            <c:delete val="1"/>
          </c:dLbls>
          <c:val>
            <c:numRef>
              <c:f>'Chart Q3'!$I$27:$Z$27</c:f>
              <c:numCache>
                <c:formatCode>General</c:formatCode>
                <c:ptCount val="18"/>
                <c:pt idx="0">
                  <c:v>4</c:v>
                </c:pt>
                <c:pt idx="1">
                  <c:v>57</c:v>
                </c:pt>
                <c:pt idx="2">
                  <c:v>136</c:v>
                </c:pt>
                <c:pt idx="3">
                  <c:v>183</c:v>
                </c:pt>
                <c:pt idx="4">
                  <c:v>240</c:v>
                </c:pt>
                <c:pt idx="5">
                  <c:v>286</c:v>
                </c:pt>
                <c:pt idx="6">
                  <c:v>344</c:v>
                </c:pt>
                <c:pt idx="7">
                  <c:v>461</c:v>
                </c:pt>
                <c:pt idx="8">
                  <c:v>500</c:v>
                </c:pt>
                <c:pt idx="9">
                  <c:v>505</c:v>
                </c:pt>
                <c:pt idx="10">
                  <c:v>533</c:v>
                </c:pt>
                <c:pt idx="11">
                  <c:v>580</c:v>
                </c:pt>
                <c:pt idx="12">
                  <c:v>627</c:v>
                </c:pt>
                <c:pt idx="13">
                  <c:v>677</c:v>
                </c:pt>
                <c:pt idx="14">
                  <c:v>739</c:v>
                </c:pt>
                <c:pt idx="15">
                  <c:v>785</c:v>
                </c:pt>
                <c:pt idx="16">
                  <c:v>833</c:v>
                </c:pt>
                <c:pt idx="17">
                  <c:v>861</c:v>
                </c:pt>
              </c:numCache>
            </c:numRef>
          </c:val>
        </c:ser>
        <c:ser>
          <c:idx val="1"/>
          <c:order val="1"/>
          <c:tx>
            <c:strRef>
              <c:f>'Chart Q3'!$H$28</c:f>
              <c:strCache>
                <c:ptCount val="1"/>
                <c:pt idx="0">
                  <c:v>DXi V1000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17"/>
              <c:showVal val="1"/>
            </c:dLbl>
            <c:delete val="1"/>
          </c:dLbls>
          <c:val>
            <c:numRef>
              <c:f>'Chart Q3'!$I$28:$Z$28</c:f>
              <c:numCache>
                <c:formatCode>General</c:formatCode>
                <c:ptCount val="18"/>
                <c:pt idx="0">
                  <c:v>1</c:v>
                </c:pt>
                <c:pt idx="1">
                  <c:v>26</c:v>
                </c:pt>
                <c:pt idx="2">
                  <c:v>73</c:v>
                </c:pt>
                <c:pt idx="3">
                  <c:v>103</c:v>
                </c:pt>
                <c:pt idx="4">
                  <c:v>145</c:v>
                </c:pt>
                <c:pt idx="5">
                  <c:v>174</c:v>
                </c:pt>
                <c:pt idx="6">
                  <c:v>214</c:v>
                </c:pt>
                <c:pt idx="7">
                  <c:v>244</c:v>
                </c:pt>
                <c:pt idx="8">
                  <c:v>269</c:v>
                </c:pt>
                <c:pt idx="9">
                  <c:v>273</c:v>
                </c:pt>
                <c:pt idx="10">
                  <c:v>289</c:v>
                </c:pt>
                <c:pt idx="11">
                  <c:v>322</c:v>
                </c:pt>
                <c:pt idx="12">
                  <c:v>359</c:v>
                </c:pt>
                <c:pt idx="13">
                  <c:v>400</c:v>
                </c:pt>
                <c:pt idx="14">
                  <c:v>441</c:v>
                </c:pt>
                <c:pt idx="15">
                  <c:v>468</c:v>
                </c:pt>
                <c:pt idx="16">
                  <c:v>506</c:v>
                </c:pt>
                <c:pt idx="17">
                  <c:v>525</c:v>
                </c:pt>
              </c:numCache>
            </c:numRef>
          </c:val>
        </c:ser>
        <c:marker val="1"/>
        <c:axId val="76189056"/>
        <c:axId val="68411392"/>
      </c:lineChart>
      <c:catAx>
        <c:axId val="76189056"/>
        <c:scaling>
          <c:orientation val="minMax"/>
        </c:scaling>
        <c:axPos val="b"/>
        <c:tickLblPos val="nextTo"/>
        <c:crossAx val="68411392"/>
        <c:crosses val="autoZero"/>
        <c:auto val="1"/>
        <c:lblAlgn val="ctr"/>
        <c:lblOffset val="100"/>
      </c:catAx>
      <c:valAx>
        <c:axId val="68411392"/>
        <c:scaling>
          <c:orientation val="minMax"/>
        </c:scaling>
        <c:axPos val="l"/>
        <c:majorGridlines/>
        <c:numFmt formatCode="General" sourceLinked="1"/>
        <c:tickLblPos val="nextTo"/>
        <c:crossAx val="7618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242728451650676"/>
          <c:y val="0.91639026168898263"/>
          <c:w val="0.45238095795736022"/>
          <c:h val="8.1237648187858974E-2"/>
        </c:manualLayout>
      </c:layout>
    </c:legend>
    <c:plotVisOnly val="1"/>
    <c:dispBlanksAs val="gap"/>
  </c:chart>
  <c:spPr>
    <a:ln>
      <a:solidFill>
        <a:schemeClr val="accent4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B2D6-0AA5-429B-9259-24A759C394A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A5A4B-79B7-4B34-90C5-46FE57E81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A99EFDC-4056-4895-9786-E7C6808CC61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229296-326E-43DF-9CD5-E2CF52FB7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9296-326E-43DF-9CD5-E2CF52FB7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Quantum Corporation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793C9-F4F4-4CB5-ABF4-855A4AA14E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42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Quantum Corporation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793C9-F4F4-4CB5-ABF4-855A4AA14E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83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Quantum Corporation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793C9-F4F4-4CB5-ABF4-855A4AA14E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36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CDD3-FBA1-4EB2-88FB-421CADA7289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fld id="{B927B1C4-A5E0-4B20-AFB9-DCB4017CC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forms.quantum.com/Software/V1000upgrade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quantum.subscribenet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v1000howtos" TargetMode="External"/><Relationship Id="rId2" Type="http://schemas.openxmlformats.org/officeDocument/2006/relationships/hyperlink" Target="http://www.quantum.com/v1000doc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v.c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Moss Creek Program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TOI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Global Service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March 6, </a:t>
            </a:r>
            <a:r>
              <a:rPr lang="en-US" dirty="0" smtClean="0">
                <a:solidFill>
                  <a:schemeClr val="bg1"/>
                </a:solidFill>
              </a:rPr>
              <a:t>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DXi</a:t>
            </a:r>
            <a:r>
              <a:rPr lang="en-US" sz="2800" dirty="0" smtClean="0"/>
              <a:t> V1000 </a:t>
            </a:r>
            <a:r>
              <a:rPr lang="en-US" sz="2800" dirty="0" err="1" smtClean="0"/>
              <a:t>Ver</a:t>
            </a:r>
            <a:r>
              <a:rPr lang="en-US" sz="2800" dirty="0" smtClean="0"/>
              <a:t> 2.2.1 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Throttling</a:t>
            </a:r>
          </a:p>
          <a:p>
            <a:r>
              <a:rPr lang="en-US" dirty="0" smtClean="0"/>
              <a:t>DHCP Network Configuration</a:t>
            </a:r>
          </a:p>
          <a:p>
            <a:r>
              <a:rPr lang="en-US" dirty="0" smtClean="0"/>
              <a:t>Multiple VLAN IDs</a:t>
            </a:r>
          </a:p>
          <a:p>
            <a:r>
              <a:rPr lang="en-US" dirty="0" smtClean="0"/>
              <a:t>Installation/Boot Process</a:t>
            </a:r>
          </a:p>
          <a:p>
            <a:r>
              <a:rPr lang="en-US" dirty="0" smtClean="0"/>
              <a:t>Secure File Shred</a:t>
            </a:r>
          </a:p>
          <a:p>
            <a:r>
              <a:rPr lang="en-US" dirty="0" smtClean="0"/>
              <a:t>Health Check &amp; Data Collection</a:t>
            </a:r>
          </a:p>
          <a:p>
            <a:r>
              <a:rPr lang="en-US" smtClean="0"/>
              <a:t>Performance</a:t>
            </a:r>
            <a:endParaRPr lang="en-US" dirty="0" smtClean="0"/>
          </a:p>
          <a:p>
            <a:r>
              <a:rPr lang="en-US" dirty="0" smtClean="0"/>
              <a:t>Known 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Throttling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Throttling at ESXi </a:t>
            </a:r>
            <a:r>
              <a:rPr lang="en-US" dirty="0" err="1" smtClean="0"/>
              <a:t>vSwitch</a:t>
            </a:r>
            <a:r>
              <a:rPr lang="en-US" dirty="0" smtClean="0"/>
              <a:t> Level – Existing Solution</a:t>
            </a:r>
          </a:p>
          <a:p>
            <a:pPr lvl="1"/>
            <a:r>
              <a:rPr lang="en-US" dirty="0" smtClean="0"/>
              <a:t>Didn’t work well in initial release of </a:t>
            </a:r>
            <a:r>
              <a:rPr lang="en-US" dirty="0" err="1" smtClean="0"/>
              <a:t>DXi</a:t>
            </a:r>
            <a:r>
              <a:rPr lang="en-US" dirty="0" smtClean="0"/>
              <a:t> V1000 </a:t>
            </a:r>
            <a:r>
              <a:rPr lang="en-US" dirty="0" smtClean="0"/>
              <a:t>SW (</a:t>
            </a:r>
            <a:r>
              <a:rPr lang="en-US" dirty="0" err="1" smtClean="0"/>
              <a:t>ver</a:t>
            </a:r>
            <a:r>
              <a:rPr lang="en-US" dirty="0" smtClean="0"/>
              <a:t> 2.1.1)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Replication Throttling in </a:t>
            </a:r>
            <a:r>
              <a:rPr lang="en-US" dirty="0" err="1" smtClean="0"/>
              <a:t>DXi</a:t>
            </a:r>
            <a:r>
              <a:rPr lang="en-US" dirty="0" smtClean="0"/>
              <a:t> V1000 – New in Moss Creek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9" name="Picture 3" descr="C:\Users\jkahn\Desktop\networkdh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540" y="950025"/>
            <a:ext cx="5633109" cy="561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DHCP Server owns the Lease Policy</a:t>
            </a:r>
          </a:p>
          <a:p>
            <a:pPr lvl="1"/>
            <a:r>
              <a:rPr lang="en-US" dirty="0" smtClean="0"/>
              <a:t>8 hours Typical Lease for Roaming Clients</a:t>
            </a:r>
          </a:p>
          <a:p>
            <a:pPr lvl="1"/>
            <a:r>
              <a:rPr lang="en-US" dirty="0" smtClean="0"/>
              <a:t>24 hours Typical Lease for Stationary Clients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dirty="0" err="1" smtClean="0"/>
              <a:t>DXi</a:t>
            </a:r>
            <a:r>
              <a:rPr lang="en-US" dirty="0" smtClean="0"/>
              <a:t> V1000 is powered down and fails to renew its DHCP lease, a new IP may be assigned on power up!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Long-Term Usage</a:t>
            </a:r>
          </a:p>
          <a:p>
            <a:pPr lvl="1"/>
            <a:r>
              <a:rPr lang="en-US" dirty="0" smtClean="0"/>
              <a:t>Reserve IP using DNS</a:t>
            </a:r>
          </a:p>
          <a:p>
            <a:pPr lvl="1"/>
            <a:r>
              <a:rPr lang="en-US" dirty="0" smtClean="0"/>
              <a:t>Reserve IP using DHCP 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DHCP Assumes A Simple Network Topology</a:t>
            </a:r>
          </a:p>
          <a:p>
            <a:pPr lvl="1"/>
            <a:r>
              <a:rPr lang="en-US" dirty="0" smtClean="0"/>
              <a:t>One Subnet for All Network Interfaces</a:t>
            </a:r>
          </a:p>
          <a:p>
            <a:pPr lvl="1"/>
            <a:r>
              <a:rPr lang="en-US" dirty="0" smtClean="0"/>
              <a:t>One DHCP Server Handles the Subnet</a:t>
            </a:r>
          </a:p>
          <a:p>
            <a:r>
              <a:rPr lang="en-US" dirty="0" smtClean="0"/>
              <a:t>Do not Mix DHCP and Static IPs</a:t>
            </a:r>
          </a:p>
          <a:p>
            <a:pPr lvl="1"/>
            <a:r>
              <a:rPr lang="en-US" dirty="0" smtClean="0"/>
              <a:t>Routing Table Conflict</a:t>
            </a:r>
          </a:p>
          <a:p>
            <a:pPr lvl="1"/>
            <a:r>
              <a:rPr lang="en-US" dirty="0" err="1" smtClean="0"/>
              <a:t>Resolv.conf</a:t>
            </a:r>
            <a:r>
              <a:rPr lang="en-US" dirty="0" smtClean="0"/>
              <a:t> not Persistent</a:t>
            </a:r>
          </a:p>
          <a:p>
            <a:r>
              <a:rPr lang="en-US" dirty="0" smtClean="0"/>
              <a:t>For Complex Network Topologies use Static IPs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 descr="C:\Users\jkahn\Desktop\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77" y="1199401"/>
            <a:ext cx="8387178" cy="220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Network Configuration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9" y="1143000"/>
            <a:ext cx="7543800" cy="5029200"/>
          </a:xfrm>
        </p:spPr>
        <p:txBody>
          <a:bodyPr/>
          <a:lstStyle/>
          <a:p>
            <a:r>
              <a:rPr lang="en-US" dirty="0" smtClean="0"/>
              <a:t>VLAN ID can only be Specified on Windows or Linux based DHCP servers</a:t>
            </a:r>
          </a:p>
          <a:p>
            <a:endParaRPr lang="en-US" dirty="0" smtClean="0"/>
          </a:p>
          <a:p>
            <a:r>
              <a:rPr lang="en-US" dirty="0" smtClean="0"/>
              <a:t>DHCP Spec. (RFC 2132) does not define a VLAN property. </a:t>
            </a:r>
          </a:p>
          <a:p>
            <a:endParaRPr lang="en-US" dirty="0" smtClean="0"/>
          </a:p>
          <a:p>
            <a:r>
              <a:rPr lang="en-US" dirty="0" smtClean="0"/>
              <a:t>Example for VLAN ID1922: 01:04:00:00:07:82</a:t>
            </a:r>
          </a:p>
          <a:p>
            <a:pPr lvl="1"/>
            <a:r>
              <a:rPr lang="en-US" dirty="0" smtClean="0"/>
              <a:t>Vendor Option Type: 01</a:t>
            </a:r>
          </a:p>
          <a:p>
            <a:pPr lvl="1"/>
            <a:r>
              <a:rPr lang="en-US" dirty="0" smtClean="0"/>
              <a:t>Length of Vendor Data: 04</a:t>
            </a:r>
          </a:p>
          <a:p>
            <a:pPr lvl="1"/>
            <a:r>
              <a:rPr lang="en-US" dirty="0" smtClean="0"/>
              <a:t>VLAN ID 1922: 00:00:07:82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were two escalations from the field for this issue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VLAN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8" y="5949519"/>
            <a:ext cx="8426739" cy="852055"/>
          </a:xfrm>
        </p:spPr>
        <p:txBody>
          <a:bodyPr/>
          <a:lstStyle/>
          <a:p>
            <a:r>
              <a:rPr lang="en-US" dirty="0" smtClean="0"/>
              <a:t>Up to 10 VLAN IDs per Network Interface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jkahn\Desktop\boo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423" y="997525"/>
            <a:ext cx="4607283" cy="491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OVF Import is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 descr="C:\Users\jkahn\Desktop\OV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461" y="990453"/>
            <a:ext cx="6835383" cy="487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Thin Provisioning</a:t>
            </a:r>
          </a:p>
          <a:p>
            <a:pPr lvl="1"/>
            <a:r>
              <a:rPr lang="en-US" dirty="0" smtClean="0"/>
              <a:t>Fast Import (&lt;10 minutes for RAID storage)</a:t>
            </a:r>
          </a:p>
          <a:p>
            <a:pPr lvl="1"/>
            <a:r>
              <a:rPr lang="en-US" dirty="0" smtClean="0"/>
              <a:t>Minimizes storage footprint</a:t>
            </a:r>
          </a:p>
          <a:p>
            <a:r>
              <a:rPr lang="en-US" dirty="0" smtClean="0"/>
              <a:t>Thick Provisioning, Lazy Zero</a:t>
            </a:r>
          </a:p>
          <a:p>
            <a:pPr lvl="1"/>
            <a:r>
              <a:rPr lang="en-US" dirty="0" smtClean="0"/>
              <a:t>Fast Import (&lt;10 minutes for RAID storage)</a:t>
            </a:r>
          </a:p>
          <a:p>
            <a:pPr lvl="1"/>
            <a:r>
              <a:rPr lang="en-US" dirty="0" smtClean="0"/>
              <a:t>Storage Fully Provisioned to 2.3TB</a:t>
            </a:r>
          </a:p>
          <a:p>
            <a:r>
              <a:rPr lang="en-US" dirty="0" smtClean="0"/>
              <a:t>Thick Provisioning, Eager Zero</a:t>
            </a:r>
          </a:p>
          <a:p>
            <a:pPr lvl="1"/>
            <a:r>
              <a:rPr lang="en-US" dirty="0" smtClean="0"/>
              <a:t>Slow Import (&gt;60 minutes for RAID storage)</a:t>
            </a:r>
          </a:p>
          <a:p>
            <a:pPr lvl="1"/>
            <a:r>
              <a:rPr lang="en-US" dirty="0" smtClean="0"/>
              <a:t>Storage Fully Provisioned to 2.3TB &amp; Initialized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 descr="C:\Users\jkahn\Desktop\OV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112" y="956945"/>
            <a:ext cx="4289089" cy="1857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Console displays:</a:t>
            </a:r>
          </a:p>
          <a:p>
            <a:pPr lvl="1"/>
            <a:r>
              <a:rPr lang="en-US" dirty="0" smtClean="0"/>
              <a:t>Assigned IP Addresses</a:t>
            </a:r>
          </a:p>
          <a:p>
            <a:pPr lvl="1"/>
            <a:r>
              <a:rPr lang="en-US" dirty="0" smtClean="0"/>
              <a:t>Boot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 descr="C:\Users\jkahn\Desktop\bo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588" y="949323"/>
            <a:ext cx="5521694" cy="460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nowledgeTransfer_Main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87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9" y="1143000"/>
            <a:ext cx="75438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Console is used to configure a Static IP for eth0 if Network Infrastructure has no DHCP Service</a:t>
            </a:r>
          </a:p>
          <a:p>
            <a:endParaRPr lang="en-US" dirty="0" smtClean="0"/>
          </a:p>
          <a:p>
            <a:r>
              <a:rPr lang="en-US" dirty="0" smtClean="0"/>
              <a:t>If Gateway IP specified, ICMP Ping is used to validate network connectivity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Network Configuration is persistent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0" name="Picture 2" descr="C:\Users\jkahn\Desktop\staticB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728" y="1055887"/>
            <a:ext cx="6370738" cy="15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 descr="C:\Users\jkahn\Desktop\boo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699" y="962889"/>
            <a:ext cx="7207011" cy="528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118264"/>
            <a:ext cx="7543800" cy="1555667"/>
          </a:xfrm>
        </p:spPr>
        <p:txBody>
          <a:bodyPr/>
          <a:lstStyle/>
          <a:p>
            <a:r>
              <a:rPr lang="en-US" dirty="0" smtClean="0"/>
              <a:t>New Product Key</a:t>
            </a:r>
          </a:p>
          <a:p>
            <a:pPr lvl="1"/>
            <a:r>
              <a:rPr lang="en-US" dirty="0" smtClean="0"/>
              <a:t>Key Divided into 4 groups of 5 digits to Minimize Data Entry Errors by Admin</a:t>
            </a:r>
          </a:p>
          <a:p>
            <a:pPr lvl="1"/>
            <a:r>
              <a:rPr lang="en-US" dirty="0" smtClean="0"/>
              <a:t>Product Key is Encoded for Further Protection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338" name="Picture 2" descr="C:\Users\jkahn\Desktop\boo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336" y="960794"/>
            <a:ext cx="5268217" cy="4109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5391396"/>
            <a:ext cx="7543800" cy="1282535"/>
          </a:xfrm>
        </p:spPr>
        <p:txBody>
          <a:bodyPr/>
          <a:lstStyle/>
          <a:p>
            <a:r>
              <a:rPr lang="en-US" dirty="0" smtClean="0"/>
              <a:t>License Key should be obtained within 60 seconds</a:t>
            </a:r>
          </a:p>
          <a:p>
            <a:r>
              <a:rPr lang="en-US" dirty="0" smtClean="0"/>
              <a:t>Internet Access via HTTPS (Port 443) is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3" name="Picture 3" descr="C:\Users\jkahn\Desktop\boo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99" y="1044860"/>
            <a:ext cx="8223298" cy="432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Installation/Boot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53093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Used for Immediate License Check</a:t>
            </a:r>
          </a:p>
          <a:p>
            <a:pPr lvl="1"/>
            <a:r>
              <a:rPr lang="en-US" dirty="0" smtClean="0"/>
              <a:t>Capacity Upgrade</a:t>
            </a:r>
          </a:p>
          <a:p>
            <a:pPr lvl="1"/>
            <a:r>
              <a:rPr lang="en-US" dirty="0" smtClean="0"/>
              <a:t>Automatic License Check is Performed Daily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if no Internet Access to License Server</a:t>
            </a:r>
          </a:p>
          <a:p>
            <a:pPr lvl="1"/>
            <a:r>
              <a:rPr lang="en-US" dirty="0" smtClean="0"/>
              <a:t>License Key is manually entered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6" name="Picture 2" descr="C:\Users\jkahn\Desktop\Licens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12" y="967488"/>
            <a:ext cx="6097127" cy="3129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File Shred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Carried over from </a:t>
            </a:r>
            <a:r>
              <a:rPr lang="en-US" dirty="0" err="1" smtClean="0"/>
              <a:t>DXi</a:t>
            </a:r>
            <a:r>
              <a:rPr lang="en-US" dirty="0" smtClean="0"/>
              <a:t> SW version 2.2.1</a:t>
            </a:r>
          </a:p>
          <a:p>
            <a:pPr lvl="1"/>
            <a:r>
              <a:rPr lang="en-US" dirty="0" smtClean="0"/>
              <a:t>Run Space Reclamation Utility</a:t>
            </a:r>
          </a:p>
          <a:p>
            <a:pPr lvl="1"/>
            <a:r>
              <a:rPr lang="en-US" dirty="0" smtClean="0"/>
              <a:t>Run Secure File Shredding Utility</a:t>
            </a:r>
          </a:p>
          <a:p>
            <a:pPr lvl="1">
              <a:buNone/>
            </a:pPr>
            <a:endParaRPr lang="en-US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r>
              <a:rPr lang="en-US" sz="2400" dirty="0" smtClean="0"/>
              <a:t>Unique to </a:t>
            </a:r>
            <a:r>
              <a:rPr lang="en-US" sz="2400" dirty="0" err="1" smtClean="0"/>
              <a:t>DXi</a:t>
            </a:r>
            <a:r>
              <a:rPr lang="en-US" sz="2400" dirty="0" smtClean="0"/>
              <a:t> V1000:</a:t>
            </a:r>
          </a:p>
          <a:p>
            <a:pPr lvl="1"/>
            <a:r>
              <a:rPr lang="en-US" dirty="0" smtClean="0"/>
              <a:t>Fully Inflates thin-provisioned storage to 2.3TB</a:t>
            </a:r>
          </a:p>
          <a:p>
            <a:pPr lvl="1">
              <a:buSzPct val="75000"/>
            </a:pPr>
            <a:r>
              <a:rPr lang="en-US" dirty="0" smtClean="0"/>
              <a:t>Remove old </a:t>
            </a:r>
            <a:r>
              <a:rPr lang="en-US" dirty="0" err="1" smtClean="0"/>
              <a:t>ESXi</a:t>
            </a:r>
            <a:r>
              <a:rPr lang="en-US" dirty="0" smtClean="0"/>
              <a:t> Snapshots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Check &amp; Data Collection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DHCP Information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dhclient</a:t>
            </a:r>
            <a:r>
              <a:rPr lang="en-US" dirty="0" smtClean="0"/>
              <a:t>-eth*.conf</a:t>
            </a:r>
          </a:p>
          <a:p>
            <a:pPr lvl="1"/>
            <a:r>
              <a:rPr lang="en-US" dirty="0" smtClean="0"/>
              <a:t>/etc/dhcp6c.conf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dhclient</a:t>
            </a:r>
            <a:r>
              <a:rPr lang="en-US" dirty="0" smtClean="0"/>
              <a:t>/</a:t>
            </a:r>
            <a:r>
              <a:rPr lang="en-US" dirty="0" err="1" smtClean="0"/>
              <a:t>dhclient</a:t>
            </a:r>
            <a:r>
              <a:rPr lang="en-US" dirty="0" smtClean="0"/>
              <a:t>-eth*.leases</a:t>
            </a:r>
          </a:p>
          <a:p>
            <a:endParaRPr lang="en-US" dirty="0" smtClean="0"/>
          </a:p>
          <a:p>
            <a:r>
              <a:rPr lang="en-US" dirty="0" smtClean="0"/>
              <a:t>Collect License Information</a:t>
            </a:r>
          </a:p>
          <a:p>
            <a:pPr lvl="1"/>
            <a:r>
              <a:rPr lang="en-US" dirty="0" smtClean="0"/>
              <a:t>/opt/</a:t>
            </a:r>
            <a:r>
              <a:rPr lang="en-US" dirty="0" err="1" smtClean="0"/>
              <a:t>DXi</a:t>
            </a:r>
            <a:r>
              <a:rPr lang="en-US" dirty="0" smtClean="0"/>
              <a:t>/activation.txt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Collect Network Throttle Information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/network-scripts/</a:t>
            </a:r>
            <a:r>
              <a:rPr lang="en-US" dirty="0" err="1" smtClean="0"/>
              <a:t>tc</a:t>
            </a:r>
            <a:r>
              <a:rPr lang="en-US" dirty="0" smtClean="0"/>
              <a:t>-*</a:t>
            </a:r>
          </a:p>
          <a:p>
            <a:pPr lvl="1"/>
            <a:r>
              <a:rPr lang="en-US" dirty="0" smtClean="0"/>
              <a:t>/etc/</a:t>
            </a:r>
            <a:r>
              <a:rPr lang="en-US" dirty="0" err="1" smtClean="0"/>
              <a:t>sysconfig</a:t>
            </a:r>
            <a:r>
              <a:rPr lang="en-US" dirty="0" smtClean="0"/>
              <a:t>/network-scripts/global-</a:t>
            </a:r>
            <a:r>
              <a:rPr lang="en-US" dirty="0" err="1" smtClean="0"/>
              <a:t>tc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50A03E-BFBD-4A05-AEAD-79A352B73757}" type="slidenum">
              <a:rPr lang="en-US" smtClean="0"/>
              <a:pPr>
                <a:defRPr/>
              </a:pPr>
              <a:t>26</a:t>
            </a:fld>
            <a:endParaRPr lang="en-US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- Small Reference Test System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System</a:t>
            </a:r>
          </a:p>
          <a:p>
            <a:r>
              <a:rPr lang="en-US" dirty="0" smtClean="0"/>
              <a:t>Dell R510</a:t>
            </a:r>
          </a:p>
          <a:p>
            <a:r>
              <a:rPr lang="en-US" dirty="0" smtClean="0"/>
              <a:t>2xE5620 CPUs</a:t>
            </a:r>
          </a:p>
          <a:p>
            <a:r>
              <a:rPr lang="en-US" dirty="0" smtClean="0"/>
              <a:t>24 GB RAM</a:t>
            </a:r>
          </a:p>
          <a:p>
            <a:r>
              <a:rPr lang="en-US" dirty="0" smtClean="0"/>
              <a:t>1 datastore</a:t>
            </a:r>
          </a:p>
          <a:p>
            <a:pPr lvl="1"/>
            <a:r>
              <a:rPr lang="en-US" dirty="0" smtClean="0"/>
              <a:t>LSI </a:t>
            </a:r>
            <a:r>
              <a:rPr lang="en-US" dirty="0" err="1" smtClean="0"/>
              <a:t>MegaRaid</a:t>
            </a:r>
            <a:r>
              <a:rPr lang="en-US" dirty="0" smtClean="0"/>
              <a:t> 9260</a:t>
            </a:r>
          </a:p>
          <a:p>
            <a:pPr lvl="1"/>
            <a:r>
              <a:rPr lang="en-US" dirty="0" smtClean="0"/>
              <a:t>8x1 TB 7200 rpm disks</a:t>
            </a:r>
          </a:p>
          <a:p>
            <a:pPr lvl="1"/>
            <a:r>
              <a:rPr lang="en-US" dirty="0" smtClean="0"/>
              <a:t>RAID6 configuration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Most sensitive performance configuration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Performance unchanged from initial version 2.1.1 (Red River program)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83D456-18B8-4D6C-9DBC-922D63002250}" type="slidenum">
              <a:rPr lang="en-US" smtClean="0"/>
              <a:pPr>
                <a:defRPr/>
              </a:pPr>
              <a:t>27</a:t>
            </a:fld>
            <a:endParaRPr lang="en-US" sz="1200"/>
          </a:p>
        </p:txBody>
      </p:sp>
      <p:pic>
        <p:nvPicPr>
          <p:cNvPr id="6" name="Picture 9" descr="virtual_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331" y="1295400"/>
            <a:ext cx="5572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- Large Reference Test System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Dell R910</a:t>
            </a:r>
          </a:p>
          <a:p>
            <a:r>
              <a:rPr lang="en-US" dirty="0" smtClean="0"/>
              <a:t>2xE7540 CPUs</a:t>
            </a:r>
          </a:p>
          <a:p>
            <a:r>
              <a:rPr lang="en-US" dirty="0" smtClean="0"/>
              <a:t>64 GB RAM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Datastores</a:t>
            </a:r>
            <a:endParaRPr lang="en-US" dirty="0" smtClean="0"/>
          </a:p>
          <a:p>
            <a:pPr lvl="1"/>
            <a:r>
              <a:rPr lang="en-US" dirty="0" smtClean="0"/>
              <a:t>10xLSI Matterhorn Storage Servers</a:t>
            </a:r>
          </a:p>
          <a:p>
            <a:pPr lvl="1"/>
            <a:r>
              <a:rPr lang="en-US" dirty="0" smtClean="0"/>
              <a:t>20 LUNs</a:t>
            </a:r>
          </a:p>
          <a:p>
            <a:pPr lvl="1"/>
            <a:r>
              <a:rPr lang="en-US" dirty="0" smtClean="0"/>
              <a:t>16x1 TB 7200 rpm disks in each LUN</a:t>
            </a:r>
          </a:p>
          <a:p>
            <a:pPr lvl="1"/>
            <a:r>
              <a:rPr lang="en-US" dirty="0" smtClean="0"/>
              <a:t>RAID6 configuration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Performance unchanged from initial version 2.1.1 (Red River program)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83D456-18B8-4D6C-9DBC-922D63002250}" type="slidenum">
              <a:rPr lang="en-US" smtClean="0"/>
              <a:pPr>
                <a:defRPr/>
              </a:pPr>
              <a:t>28</a:t>
            </a:fld>
            <a:endParaRPr lang="en-US" sz="1200"/>
          </a:p>
        </p:txBody>
      </p:sp>
      <p:pic>
        <p:nvPicPr>
          <p:cNvPr id="7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484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18426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65510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12594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G:\Sales&amp;Marketing\Isaac-BACKUPDrive_DoNotMoveOrDelete\FullBackups\topography\ADIC_Line_Art\Quantumized\PNGs\DXi6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59678"/>
            <a:ext cx="1050925" cy="4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29</a:t>
            </a:fld>
            <a:endParaRPr lang="en-US" sz="1200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82988"/>
            <a:ext cx="683736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Marketing Overview</a:t>
            </a:r>
          </a:p>
          <a:p>
            <a:pPr lvl="0"/>
            <a:r>
              <a:rPr lang="en-US" dirty="0" smtClean="0"/>
              <a:t>Engineering Update</a:t>
            </a:r>
          </a:p>
          <a:p>
            <a:pPr lvl="0"/>
            <a:r>
              <a:rPr lang="en-US" dirty="0" smtClean="0"/>
              <a:t>SW Upgrade Process</a:t>
            </a:r>
          </a:p>
          <a:p>
            <a:pPr lvl="0"/>
            <a:r>
              <a:rPr lang="en-US" dirty="0" smtClean="0"/>
              <a:t>Documentation and Training Updates</a:t>
            </a:r>
          </a:p>
          <a:p>
            <a:pPr lvl="0"/>
            <a:r>
              <a:rPr lang="en-US" dirty="0" smtClean="0"/>
              <a:t>Service Model Updates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Note: Ask questions as we go.  Q&amp;A also at the end.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 (cont.)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430963"/>
            <a:ext cx="5334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30</a:t>
            </a:fld>
            <a:endParaRPr lang="en-US" sz="120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124600"/>
            <a:ext cx="68373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624" y="3823855"/>
            <a:ext cx="8212983" cy="2348344"/>
          </a:xfrm>
        </p:spPr>
        <p:txBody>
          <a:bodyPr/>
          <a:lstStyle/>
          <a:p>
            <a:r>
              <a:rPr lang="en-US" sz="1800" dirty="0" smtClean="0"/>
              <a:t>Super bugs:</a:t>
            </a:r>
          </a:p>
          <a:p>
            <a:pPr lvl="1"/>
            <a:r>
              <a:rPr lang="en-US" sz="1400" dirty="0" smtClean="0"/>
              <a:t>31324 Super: Project Moss Creek. PTRs agreed to address in this program </a:t>
            </a:r>
          </a:p>
          <a:p>
            <a:pPr lvl="1"/>
            <a:r>
              <a:rPr lang="en-US" sz="1400" dirty="0" smtClean="0"/>
              <a:t>31325 Super: Moss Creek Bugs found in test (or others to be considered during test) </a:t>
            </a:r>
          </a:p>
          <a:p>
            <a:pPr lvl="1"/>
            <a:r>
              <a:rPr lang="en-US" sz="1400" dirty="0" smtClean="0"/>
              <a:t>31326 Super: Bugs deferred from the Moss Creek release </a:t>
            </a:r>
          </a:p>
          <a:p>
            <a:pPr lvl="1"/>
            <a:endParaRPr lang="en-US" sz="1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John Cramer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Upgrades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Version 2.2.1 (Moss Creek) Upgrade Plan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499" y="1119250"/>
            <a:ext cx="8034853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Moss Creek is a mandatory upgrade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Current code expires on 4/30/2013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2.1.1 code will not start after this date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Network Interface Remains Operational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All Other Services are Disabled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TSB available with process to recover systems that are not upgraded prior to 4/30/13.</a:t>
            </a:r>
          </a:p>
          <a:p>
            <a:pPr lvl="0" eaLnBrk="1" hangingPunct="1">
              <a:lnSpc>
                <a:spcPct val="80000"/>
              </a:lnSpc>
            </a:pPr>
            <a:r>
              <a:rPr lang="en-US" dirty="0" smtClean="0"/>
              <a:t>Notification emails to go out to the IB and Standard Edition customers starting on March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Customer notifications are being driven through </a:t>
            </a:r>
            <a:r>
              <a:rPr lang="en-US" dirty="0" err="1" smtClean="0"/>
              <a:t>Salesforce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SzPct val="75000"/>
            </a:pPr>
            <a:r>
              <a:rPr lang="en-US" dirty="0" smtClean="0"/>
              <a:t>Campaign will flag Inside Sales to call IB customers about upgrade</a:t>
            </a:r>
          </a:p>
          <a:p>
            <a:pPr lvl="1" eaLnBrk="1" hangingPunct="1">
              <a:lnSpc>
                <a:spcPct val="80000"/>
              </a:lnSpc>
              <a:buSzPct val="75000"/>
            </a:pPr>
            <a:r>
              <a:rPr lang="en-US" dirty="0" smtClean="0"/>
              <a:t>Current IB includes 33 customers</a:t>
            </a:r>
          </a:p>
          <a:p>
            <a:pPr lvl="1" eaLnBrk="1" hangingPunct="1">
              <a:lnSpc>
                <a:spcPct val="80000"/>
              </a:lnSpc>
              <a:buSzPct val="75000"/>
            </a:pPr>
            <a:r>
              <a:rPr lang="en-US" dirty="0" smtClean="0"/>
              <a:t>Standard Edition customers will get email only - about 500 customers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Information about upgrades will be posted on quantum.com, </a:t>
            </a:r>
            <a:r>
              <a:rPr lang="en-US" dirty="0" err="1" smtClean="0"/>
              <a:t>CSWeb</a:t>
            </a:r>
            <a:r>
              <a:rPr lang="en-US" dirty="0" smtClean="0"/>
              <a:t>, and Forum V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30-day Trial customers will not be notified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All existing trials will expire prior to April 30.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Upgrade Process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V1000 code is Customer upgradable with a .</a:t>
            </a:r>
            <a:r>
              <a:rPr lang="en-US" dirty="0" err="1" smtClean="0"/>
              <a:t>fw</a:t>
            </a:r>
            <a:r>
              <a:rPr lang="en-US" dirty="0" smtClean="0"/>
              <a:t> file using same process as other DXi models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Instructions for upgrading the SW are included in Users Guide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.</a:t>
            </a:r>
            <a:r>
              <a:rPr lang="en-US" dirty="0" err="1" smtClean="0"/>
              <a:t>fw</a:t>
            </a:r>
            <a:r>
              <a:rPr lang="en-US" dirty="0" smtClean="0"/>
              <a:t> upgrade image is located on </a:t>
            </a:r>
            <a:r>
              <a:rPr lang="en-US" dirty="0" err="1" smtClean="0"/>
              <a:t>CSWeb</a:t>
            </a:r>
            <a:r>
              <a:rPr lang="en-US" dirty="0" smtClean="0"/>
              <a:t> and at:</a:t>
            </a:r>
          </a:p>
          <a:p>
            <a:pPr lvl="1" eaLnBrk="1" hangingPunct="1">
              <a:buNone/>
            </a:pPr>
            <a:r>
              <a:rPr lang="en-US" u="sng" dirty="0" smtClean="0">
                <a:hlinkClick r:id="rId2"/>
              </a:rPr>
              <a:t>http://forms.quantum.com/Software/V1000upgrade/</a:t>
            </a:r>
            <a:endParaRPr lang="en-US" dirty="0" smtClean="0"/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Link will be active by March 5th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During the upgrade, SW contacts license server for new license key.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Outbound HTTPS (Port 443) must be allowed in customer firewall to enable contact with license server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To upgrade dark sites (installations without internet access) GCH must be contacted to get the license key.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Customer must provide SN so that IB record can be verified and license key retrieved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No Dark Site customers are currently identified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Upgrade Process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Dark Site Upgrades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Only allowed for customers with a valid IB record and Service contract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Standard Edition(free SW) customers do not qualify for running SW on a dark site</a:t>
            </a:r>
          </a:p>
          <a:p>
            <a:pPr lvl="2">
              <a:lnSpc>
                <a:spcPct val="80000"/>
              </a:lnSpc>
              <a:buSzPct val="75000"/>
            </a:pPr>
            <a:r>
              <a:rPr lang="en-US" dirty="0" smtClean="0"/>
              <a:t>Standard Edition SN’s are not in the IB.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GCH looks up license key on mosaic.quantum.com and emails it to the customer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Instructions for manually entering license key are in the Quick Start Guide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Licensing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Mosaic.quantum.com is used for V1000 licensing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Actions that can be performed on Mosaic V1000 license page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Look-up License Key</a:t>
            </a:r>
          </a:p>
          <a:p>
            <a:pPr lvl="1">
              <a:lnSpc>
                <a:spcPct val="80000"/>
              </a:lnSpc>
              <a:buSzPct val="75000"/>
            </a:pPr>
            <a:r>
              <a:rPr lang="en-US" dirty="0" smtClean="0"/>
              <a:t>Look-up Product Key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Product Key is also located in IB record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Product Key is 20 characters (New to 2.2.1)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Format:  </a:t>
            </a:r>
            <a:r>
              <a:rPr lang="en-US" sz="2400" dirty="0" smtClean="0"/>
              <a:t>CX123-4CAD5-6789X-XXXXX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First 14 digits are the product serial number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Last 6 digits are alpha-numeric code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If the license does not exist on Mosaic when customer installs the product it will default to trail mode.  256GB capacity, 30 day</a:t>
            </a: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Licensing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Login page for mosaic.quantum.com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Staff or Admin privileges needed for V1000 Licensing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248400" cy="49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Licensing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Mosaic.quantum.com Dashboard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V1000 Licenses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50" y="1684325"/>
            <a:ext cx="7010400" cy="438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93600" y="3501250"/>
            <a:ext cx="1066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Moss Creek Licensing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V1000 Licenses Page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Can sort on SN, Product Key, Account, Created By fields to find Customer license key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636" y="1991096"/>
            <a:ext cx="7086600" cy="43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99764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Moss Creek Download Media Kit (DMK) Certificates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104" y="990600"/>
            <a:ext cx="501882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45025"/>
            <a:ext cx="2134590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Serial Number Certificate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Mark Thacker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0392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Moss Creek Download Media Kit (DMK) Certificates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107" y="1066799"/>
            <a:ext cx="4944094" cy="537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8775"/>
            <a:ext cx="27402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Product Key Certificate</a:t>
            </a:r>
            <a:endParaRPr lang="en-US" sz="2400" b="0" kern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lang="en-US" sz="2400" b="0" kern="0" dirty="0" smtClean="0">
                <a:solidFill>
                  <a:srgbClr val="666666"/>
                </a:solidFill>
                <a:latin typeface="+mn-lt"/>
                <a:cs typeface="+mn-cs"/>
              </a:rPr>
              <a:t>Used during installation to license product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8404761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Moss Creek Download Media Kit (DMK) Certificates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236" y="938150"/>
            <a:ext cx="4822366" cy="533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56900"/>
            <a:ext cx="29421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Sale Download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Authorization Key Certificate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lang="en-US" sz="2400" b="0" kern="0" baseline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lvl="0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download application from  </a:t>
            </a:r>
            <a:r>
              <a:rPr lang="en-US" sz="2400" u="sng" dirty="0" smtClean="0">
                <a:hlinkClick r:id="rId4"/>
              </a:rPr>
              <a:t>https://quantum.subscribenet.com/</a:t>
            </a:r>
            <a:r>
              <a:rPr lang="en-US" sz="2400" dirty="0" smtClean="0"/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92886" cy="639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Moss Creek Download Media Kit (DMK) Certificates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617" y="914400"/>
            <a:ext cx="4916384" cy="56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997525"/>
            <a:ext cx="3440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 Certificate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lang="en-US" sz="2400" b="0" kern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Types:</a:t>
            </a: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30-day Trial to Enterprise Edition</a:t>
            </a: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sz="2400" b="0" kern="0" baseline="0" dirty="0" smtClean="0">
                <a:solidFill>
                  <a:srgbClr val="666666"/>
                </a:solidFill>
                <a:latin typeface="+mn-lt"/>
                <a:cs typeface="+mn-cs"/>
              </a:rPr>
              <a:t>Standard</a:t>
            </a:r>
            <a:r>
              <a:rPr lang="en-US" sz="2400" b="0" kern="0" dirty="0" smtClean="0">
                <a:solidFill>
                  <a:srgbClr val="666666"/>
                </a:solidFill>
                <a:latin typeface="+mn-lt"/>
                <a:cs typeface="+mn-cs"/>
              </a:rPr>
              <a:t> Edition to Enterprise Edition</a:t>
            </a: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1TB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2TB Capacity</a:t>
            </a:r>
          </a:p>
          <a:p>
            <a:pPr marL="800100" lvl="1" indent="-342900" defTabSz="457200" eaLnBrk="1" hangingPunct="1"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sz="2400" b="0" kern="0" dirty="0" smtClean="0">
                <a:solidFill>
                  <a:srgbClr val="666666"/>
                </a:solidFill>
                <a:latin typeface="+mn-lt"/>
                <a:cs typeface="+mn-cs"/>
              </a:rPr>
              <a:t>Monthly Subscription 1TB Capacity Upgrade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endParaRPr lang="en-US" sz="2400" b="0" kern="0" baseline="0" dirty="0" smtClean="0">
              <a:solidFill>
                <a:srgbClr val="666666"/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 Key must match customer’s original Product Key for the software instance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874713" y="1066800"/>
            <a:ext cx="7772400" cy="639763"/>
          </a:xfrm>
        </p:spPr>
        <p:txBody>
          <a:bodyPr/>
          <a:lstStyle/>
          <a:p>
            <a:r>
              <a:rPr smtClean="0"/>
              <a:t>Documentation and Training Updates</a:t>
            </a:r>
          </a:p>
        </p:txBody>
      </p:sp>
      <p:pic>
        <p:nvPicPr>
          <p:cNvPr id="13315" name="Picture 8" descr="DaT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978025"/>
            <a:ext cx="486727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/>
          <a:p>
            <a:r>
              <a:rPr lang="en-US" dirty="0" smtClean="0"/>
              <a:t>Tom Sajbel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Documentation Updates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301625" y="1143000"/>
            <a:ext cx="4937125" cy="5029200"/>
          </a:xfrm>
        </p:spPr>
        <p:txBody>
          <a:bodyPr/>
          <a:lstStyle/>
          <a:p>
            <a:pPr eaLnBrk="1" hangingPunct="1"/>
            <a:r>
              <a:rPr i="1" smtClean="0">
                <a:latin typeface="Arial" charset="0"/>
                <a:ea typeface="ＭＳ Ｐゴシック" pitchFamily="34" charset="-128"/>
                <a:cs typeface="Arial" charset="0"/>
              </a:rPr>
              <a:t>DXi V1000 Quick Start Guide</a:t>
            </a:r>
          </a:p>
          <a:p>
            <a:pPr eaLnBrk="1" hangingPunct="1"/>
            <a:r>
              <a:rPr i="1" smtClean="0">
                <a:latin typeface="Arial" charset="0"/>
                <a:ea typeface="ＭＳ Ｐゴシック" pitchFamily="34" charset="-128"/>
                <a:cs typeface="Arial" charset="0"/>
              </a:rPr>
              <a:t>DXi V1000 User’s Guide</a:t>
            </a:r>
          </a:p>
          <a:p>
            <a:pPr eaLnBrk="1" hangingPunct="1"/>
            <a:r>
              <a:rPr i="1" smtClean="0">
                <a:latin typeface="Arial" charset="0"/>
                <a:ea typeface="ＭＳ Ｐゴシック" pitchFamily="34" charset="-128"/>
                <a:cs typeface="Arial" charset="0"/>
              </a:rPr>
              <a:t>DXi V1000 Online Help</a:t>
            </a:r>
          </a:p>
          <a:p>
            <a:pPr eaLnBrk="1" hangingPunct="1"/>
            <a:r>
              <a:rPr i="1" smtClean="0">
                <a:latin typeface="Arial" charset="0"/>
                <a:ea typeface="ＭＳ Ｐゴシック" pitchFamily="34" charset="-128"/>
                <a:cs typeface="Arial" charset="0"/>
              </a:rPr>
              <a:t>DXi V1000 Release Notes</a:t>
            </a:r>
          </a:p>
          <a:p>
            <a:pPr eaLnBrk="1" hangingPunct="1"/>
            <a:r>
              <a:rPr i="1" smtClean="0">
                <a:latin typeface="Arial" charset="0"/>
                <a:ea typeface="ＭＳ Ｐゴシック" pitchFamily="34" charset="-128"/>
                <a:cs typeface="Arial" charset="0"/>
              </a:rPr>
              <a:t>DXi-Series Command Line Interface (CLI) Guide</a:t>
            </a:r>
          </a:p>
        </p:txBody>
      </p:sp>
      <p:sp>
        <p:nvSpPr>
          <p:cNvPr id="14340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FF0EEE5-AD28-4318-9995-4E2A13FC532D}" type="slidenum">
              <a:rPr smtClean="0">
                <a:ea typeface="ＭＳ Ｐゴシック" pitchFamily="34" charset="-128"/>
              </a:rPr>
              <a:pPr/>
              <a:t>44</a:t>
            </a:fld>
            <a:endParaRPr smtClean="0">
              <a:ea typeface="ＭＳ Ｐゴシック" pitchFamily="34" charset="-128"/>
            </a:endParaRPr>
          </a:p>
        </p:txBody>
      </p:sp>
      <p:pic>
        <p:nvPicPr>
          <p:cNvPr id="14341" name="Picture 4" descr="DXi_V1000.f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663" y="1603375"/>
            <a:ext cx="34829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Training Updates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229600" cy="5029200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Quantum Service and Service Partners: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DXi V1000 2.2.1 Service Update (2-4444a Online Self-Paced)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DXi V1000 Installation (2-3441 Online Self-Paced)</a:t>
            </a:r>
          </a:p>
          <a:p>
            <a:pPr lvl="2" eaLnBrk="1" hangingPunct="1"/>
            <a:r>
              <a:rPr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Practice deploying and initially configuring 2.2.1_MC software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Status and Log Collection document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Log Locations &amp; Descriptions document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At a Glance document</a:t>
            </a: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Customers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Installation &amp; Initial Configuration video 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Network Configuration Overview video </a:t>
            </a:r>
          </a:p>
          <a:p>
            <a:pPr lvl="1"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User Essentials document </a:t>
            </a: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3574219-DE0E-4350-BA8D-C8B041412678}" type="slidenum">
              <a:rPr smtClean="0">
                <a:ea typeface="ＭＳ Ｐゴシック" pitchFamily="34" charset="-128"/>
              </a:rPr>
              <a:pPr/>
              <a:t>45</a:t>
            </a:fld>
            <a:endParaRPr smtClean="0">
              <a:ea typeface="ＭＳ Ｐゴシック" pitchFamily="34" charset="-128"/>
            </a:endParaRPr>
          </a:p>
        </p:txBody>
      </p:sp>
      <p:pic>
        <p:nvPicPr>
          <p:cNvPr id="15365" name="Picture 11" descr="Dxi_V1000_SC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2806700"/>
            <a:ext cx="37719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Accessing Docs and Training Videos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Documentation: </a:t>
            </a:r>
            <a:r>
              <a:rPr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www.quantum.com/v1000docs</a:t>
            </a:r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How-to videos: </a:t>
            </a:r>
            <a:r>
              <a:rPr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www.quantum.com/v1000howtos</a:t>
            </a:r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784EED1-A917-45A6-AE46-1FC26B3440DA}" type="slidenum">
              <a:rPr smtClean="0">
                <a:ea typeface="ＭＳ Ｐゴシック" pitchFamily="34" charset="-128"/>
              </a:rPr>
              <a:pPr/>
              <a:t>46</a:t>
            </a:fld>
            <a:endParaRPr smtClean="0">
              <a:ea typeface="ＭＳ Ｐゴシック" pitchFamily="34" charset="-128"/>
            </a:endParaRPr>
          </a:p>
        </p:txBody>
      </p:sp>
      <p:pic>
        <p:nvPicPr>
          <p:cNvPr id="16389" name="Picture 7" descr="DXi_V1000_QDC_Support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2159000"/>
            <a:ext cx="53244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934075"/>
            <a:ext cx="72009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dirty="0">
                <a:solidFill>
                  <a:schemeClr val="accent3"/>
                </a:solidFill>
              </a:rPr>
              <a:t>*Standard Edition customers need to go to Forum V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67725" cy="639763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Accessing Docs and Training Videos (cont.)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>
                <a:latin typeface="Arial" charset="0"/>
                <a:ea typeface="ＭＳ Ｐゴシック" pitchFamily="34" charset="-128"/>
                <a:cs typeface="Arial" charset="0"/>
              </a:rPr>
              <a:t>Links are also in the Online Help</a:t>
            </a: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52E33DC-1DC5-4CC0-BDB8-E50FD6F14A32}" type="slidenum">
              <a:rPr smtClean="0">
                <a:ea typeface="ＭＳ Ｐゴシック" pitchFamily="34" charset="-128"/>
              </a:rPr>
              <a:pPr/>
              <a:t>47</a:t>
            </a:fld>
            <a:endParaRPr smtClean="0">
              <a:ea typeface="ＭＳ Ｐゴシック" pitchFamily="34" charset="-128"/>
            </a:endParaRPr>
          </a:p>
        </p:txBody>
      </p:sp>
      <p:pic>
        <p:nvPicPr>
          <p:cNvPr id="17413" name="Picture 7" descr="DXi_V1000_HelpLinks.f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712913"/>
            <a:ext cx="64389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Hibbard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938151"/>
            <a:ext cx="8367363" cy="567640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No Changes to existing service model</a:t>
            </a:r>
          </a:p>
          <a:p>
            <a:pPr lvl="1"/>
            <a:r>
              <a:rPr lang="en-US" dirty="0" smtClean="0"/>
              <a:t>Case Management: Global Call Handling (GCH), CDS</a:t>
            </a:r>
          </a:p>
          <a:p>
            <a:pPr lvl="1"/>
            <a:r>
              <a:rPr lang="en-US" dirty="0" smtClean="0"/>
              <a:t>Technical Support: Advanced Solutions Product Support (ASPS)</a:t>
            </a:r>
          </a:p>
          <a:p>
            <a:pPr lvl="1"/>
            <a:r>
              <a:rPr lang="en-US" dirty="0" smtClean="0"/>
              <a:t>Field Support: No field support is available.</a:t>
            </a:r>
          </a:p>
          <a:p>
            <a:pPr lvl="1"/>
            <a:r>
              <a:rPr lang="en-US" dirty="0" smtClean="0"/>
              <a:t>Escalation Support: Service Engineering Specialists (SES), Quantum Sustaining Engineering SUS</a:t>
            </a:r>
          </a:p>
          <a:p>
            <a:pPr lvl="1"/>
            <a:r>
              <a:rPr lang="en-US" dirty="0" smtClean="0"/>
              <a:t>Replacement Part Fulfillment: NA</a:t>
            </a:r>
          </a:p>
          <a:p>
            <a:r>
              <a:rPr lang="en-US" sz="2000" dirty="0" smtClean="0"/>
              <a:t>Initial </a:t>
            </a:r>
            <a:r>
              <a:rPr lang="en-US" sz="2000" dirty="0" err="1" smtClean="0"/>
              <a:t>DXi</a:t>
            </a:r>
            <a:r>
              <a:rPr lang="en-US" sz="2000" dirty="0" smtClean="0"/>
              <a:t> V1000 </a:t>
            </a:r>
            <a:r>
              <a:rPr lang="en-US" sz="2000" dirty="0" smtClean="0"/>
              <a:t>SW version 2.1.1 had no time bound licensing and will expire on April 30, 2013.  Moss Creek will deliver </a:t>
            </a:r>
            <a:r>
              <a:rPr lang="en-US" sz="2000" dirty="0" err="1" smtClean="0"/>
              <a:t>DXi</a:t>
            </a:r>
            <a:r>
              <a:rPr lang="en-US" sz="2000" dirty="0" smtClean="0"/>
              <a:t> SW version 2.2.1 to </a:t>
            </a:r>
            <a:r>
              <a:rPr lang="en-US" sz="2000" dirty="0" err="1" smtClean="0"/>
              <a:t>DXi</a:t>
            </a:r>
            <a:r>
              <a:rPr lang="en-US" sz="2000" dirty="0" smtClean="0"/>
              <a:t> V1000</a:t>
            </a:r>
            <a:r>
              <a:rPr lang="en-US" sz="2000" dirty="0" smtClean="0"/>
              <a:t>.</a:t>
            </a:r>
          </a:p>
          <a:p>
            <a:pPr lvl="1"/>
            <a:r>
              <a:rPr lang="en-US" dirty="0" smtClean="0"/>
              <a:t>Install base will require mandatory upgrade to version 2.2.1</a:t>
            </a:r>
          </a:p>
          <a:p>
            <a:pPr lvl="1"/>
            <a:r>
              <a:rPr lang="en-US" dirty="0" smtClean="0"/>
              <a:t>Product Management/Marketing will take care of communication to the install base</a:t>
            </a:r>
          </a:p>
          <a:p>
            <a:pPr lvl="2"/>
            <a:r>
              <a:rPr lang="en-US" dirty="0" smtClean="0"/>
              <a:t>IB consists of 33 customers with 115 licenses – Any IB customer calling in for support should be reminded of mandatory upgrade</a:t>
            </a:r>
          </a:p>
          <a:p>
            <a:pPr lvl="2"/>
            <a:r>
              <a:rPr lang="en-US" dirty="0" smtClean="0"/>
              <a:t>Approximately 500 Standard Edition customers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r>
              <a:rPr lang="en-US" sz="2000" dirty="0" smtClean="0"/>
              <a:t>Dark Site Licensing Process</a:t>
            </a:r>
          </a:p>
          <a:p>
            <a:pPr lvl="1">
              <a:buSzPct val="75000"/>
            </a:pPr>
            <a:r>
              <a:rPr lang="en-US" dirty="0" smtClean="0"/>
              <a:t>Service Plan Update – GCH Assistance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r>
              <a:rPr lang="en-US" sz="2000" dirty="0" smtClean="0"/>
              <a:t>Standard Edition (free version) support offered through Forum V only (</a:t>
            </a:r>
            <a:r>
              <a:rPr lang="en-US" sz="2000" dirty="0" smtClean="0">
                <a:hlinkClick r:id="rId2"/>
              </a:rPr>
              <a:t>http://forumv.co/</a:t>
            </a:r>
            <a:r>
              <a:rPr lang="en-US" sz="2000" dirty="0" smtClean="0"/>
              <a:t>)</a:t>
            </a:r>
          </a:p>
          <a:p>
            <a:pPr lvl="1">
              <a:buSzPct val="75000"/>
            </a:pPr>
            <a:r>
              <a:rPr lang="en-US" dirty="0" smtClean="0"/>
              <a:t>No recovery process for expired Standard Edition licenses.  New installation of 2.2.1 required.</a:t>
            </a:r>
          </a:p>
          <a:p>
            <a:pPr marL="742950" lvl="2" indent="-342900">
              <a:buSzPct val="75000"/>
              <a:buNone/>
            </a:pPr>
            <a:endParaRPr lang="en-US" dirty="0" smtClean="0"/>
          </a:p>
          <a:p>
            <a:pPr marL="742950" lvl="2" indent="-342900">
              <a:buSzPct val="75000"/>
            </a:pPr>
            <a:endParaRPr lang="en-US" dirty="0" smtClean="0"/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endParaRPr lang="en-US" sz="2000" dirty="0" smtClean="0"/>
          </a:p>
          <a:p>
            <a:pPr lvl="1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DXi 2.2.1 Features in DXi V1000 Moss Creek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Moss Creek is essentially V1000 with the DXi 2.2.1 feature set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User audit log</a:t>
            </a:r>
            <a:endParaRPr lang="en-US" sz="2200" dirty="0" smtClean="0"/>
          </a:p>
          <a:p>
            <a:pPr lvl="1"/>
            <a:r>
              <a:rPr lang="en-US" dirty="0" smtClean="0"/>
              <a:t>Secure data deletion of files</a:t>
            </a:r>
          </a:p>
          <a:p>
            <a:r>
              <a:rPr lang="en-US" dirty="0" smtClean="0"/>
              <a:t>OST</a:t>
            </a:r>
          </a:p>
          <a:p>
            <a:pPr lvl="1"/>
            <a:r>
              <a:rPr lang="en-US" dirty="0" smtClean="0"/>
              <a:t>OST AIR support</a:t>
            </a:r>
          </a:p>
          <a:p>
            <a:pPr lvl="1"/>
            <a:r>
              <a:rPr lang="en-US" dirty="0" smtClean="0"/>
              <a:t>Concurrent Optimized Duplication </a:t>
            </a:r>
          </a:p>
          <a:p>
            <a:pPr lvl="1"/>
            <a:r>
              <a:rPr lang="en-US" dirty="0" smtClean="0"/>
              <a:t>Accent support for Windows for BE and NBU</a:t>
            </a:r>
          </a:p>
          <a:p>
            <a:pPr lvl="1"/>
            <a:r>
              <a:rPr lang="en-US" dirty="0" smtClean="0"/>
              <a:t>Accent Encryption</a:t>
            </a:r>
          </a:p>
          <a:p>
            <a:pPr lvl="1"/>
            <a:r>
              <a:rPr lang="en-US" dirty="0" smtClean="0"/>
              <a:t>Optimized Duplication on Replication ports</a:t>
            </a:r>
          </a:p>
          <a:p>
            <a:pPr lvl="1"/>
            <a:r>
              <a:rPr lang="en-US" dirty="0" smtClean="0"/>
              <a:t>Plug-in for AIX</a:t>
            </a:r>
          </a:p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DHCP </a:t>
            </a:r>
            <a:r>
              <a:rPr lang="en-US" i="1" dirty="0" smtClean="0"/>
              <a:t>(specific to DXi V1000)</a:t>
            </a:r>
          </a:p>
          <a:p>
            <a:pPr lvl="1"/>
            <a:r>
              <a:rPr lang="en-US" dirty="0" smtClean="0"/>
              <a:t>VLAN Tagging</a:t>
            </a:r>
          </a:p>
          <a:p>
            <a:pPr lvl="1"/>
            <a:r>
              <a:rPr lang="en-US" dirty="0" smtClean="0"/>
              <a:t>Jumbo Frames</a:t>
            </a:r>
            <a:endParaRPr lang="en-US" sz="2200" dirty="0" smtClean="0"/>
          </a:p>
          <a:p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“Mapping” pages for navigation </a:t>
            </a:r>
          </a:p>
          <a:p>
            <a:pPr lvl="1"/>
            <a:r>
              <a:rPr lang="en-US" dirty="0" smtClean="0"/>
              <a:t>Disk Space Reporting</a:t>
            </a:r>
          </a:p>
          <a:p>
            <a:pPr lvl="1"/>
            <a:r>
              <a:rPr lang="en-US" dirty="0" smtClean="0"/>
              <a:t>Port Layout Improvements</a:t>
            </a:r>
          </a:p>
          <a:p>
            <a:pPr lvl="1"/>
            <a:r>
              <a:rPr lang="en-US" dirty="0" smtClean="0"/>
              <a:t>Scheduler Improvements</a:t>
            </a:r>
          </a:p>
          <a:p>
            <a:r>
              <a:rPr lang="en-US" dirty="0" smtClean="0"/>
              <a:t>Performance Improvements</a:t>
            </a:r>
          </a:p>
          <a:p>
            <a:pPr lvl="1"/>
            <a:r>
              <a:rPr lang="en-US" dirty="0" smtClean="0"/>
              <a:t>Namespace replication</a:t>
            </a:r>
          </a:p>
          <a:p>
            <a:pPr lvl="1"/>
            <a:r>
              <a:rPr lang="en-US" dirty="0" smtClean="0"/>
              <a:t>Space Reclamation</a:t>
            </a:r>
          </a:p>
          <a:p>
            <a:pPr lvl="2">
              <a:buNone/>
            </a:pPr>
            <a:endParaRPr lang="en-US" sz="1400" dirty="0" smtClean="0"/>
          </a:p>
          <a:p>
            <a:pPr lvl="2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629400"/>
            <a:ext cx="463550" cy="246062"/>
          </a:xfrm>
        </p:spPr>
        <p:txBody>
          <a:bodyPr/>
          <a:lstStyle/>
          <a:p>
            <a:pPr>
              <a:defRPr/>
            </a:pPr>
            <a:fld id="{47A88F08-5AB8-4095-8074-57956897D0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67687" y="2988367"/>
            <a:ext cx="3884508" cy="138210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Released Friday, March 1, 2013</a:t>
            </a:r>
          </a:p>
          <a:p>
            <a:pPr algn="ctr"/>
            <a:r>
              <a:rPr lang="en-US" dirty="0"/>
              <a:t>Available on </a:t>
            </a:r>
            <a:r>
              <a:rPr lang="en-US" dirty="0" err="1"/>
              <a:t>CSWeb</a:t>
            </a:r>
            <a:r>
              <a:rPr lang="en-US" dirty="0"/>
              <a:t> and externally</a:t>
            </a:r>
          </a:p>
          <a:p>
            <a:pPr algn="ctr"/>
            <a:r>
              <a:rPr lang="en-US" dirty="0"/>
              <a:t>March </a:t>
            </a:r>
            <a:r>
              <a:rPr lang="en-US" dirty="0" smtClean="0"/>
              <a:t>5, </a:t>
            </a:r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="" xmlns:p14="http://schemas.microsoft.com/office/powerpoint/2010/main" val="595139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License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r>
              <a:rPr lang="en-US" sz="1800" dirty="0" smtClean="0"/>
              <a:t>Today’s licenses : Perpetual, 30-day trial, subscription</a:t>
            </a:r>
          </a:p>
          <a:p>
            <a:pPr lvl="1"/>
            <a:r>
              <a:rPr lang="en-US" sz="1200" dirty="0" smtClean="0"/>
              <a:t>However, the actual time-enforcement does not happen</a:t>
            </a:r>
          </a:p>
          <a:p>
            <a:pPr lvl="1"/>
            <a:r>
              <a:rPr lang="en-US" sz="1200" dirty="0" smtClean="0"/>
              <a:t>Standard Edition and Enterprise Edition both use Perpetual licenses, not 30-day trials</a:t>
            </a:r>
          </a:p>
          <a:p>
            <a:r>
              <a:rPr lang="en-US" sz="1800" dirty="0" smtClean="0"/>
              <a:t>New license server</a:t>
            </a:r>
          </a:p>
          <a:p>
            <a:pPr lvl="1"/>
            <a:r>
              <a:rPr lang="en-US" sz="1200" dirty="0" smtClean="0"/>
              <a:t>Used for all licenses issued for Moss Creek</a:t>
            </a:r>
          </a:p>
          <a:p>
            <a:pPr lvl="1"/>
            <a:r>
              <a:rPr lang="en-US" sz="1200" dirty="0" smtClean="0"/>
              <a:t>Running on Mosaic license server – same as vmPRO</a:t>
            </a:r>
          </a:p>
          <a:p>
            <a:pPr lvl="1"/>
            <a:r>
              <a:rPr lang="en-US" sz="1200" dirty="0" smtClean="0"/>
              <a:t>New features will also be used in vmPRO Santa Maria (a.k.a. vmPRO 3.1)</a:t>
            </a:r>
          </a:p>
          <a:p>
            <a:r>
              <a:rPr lang="en-US" sz="1800" dirty="0" smtClean="0"/>
              <a:t>License types now include</a:t>
            </a:r>
          </a:p>
          <a:p>
            <a:pPr lvl="1"/>
            <a:r>
              <a:rPr lang="en-US" sz="1200" dirty="0" smtClean="0"/>
              <a:t>Time based with expiration upon a fixed date</a:t>
            </a:r>
          </a:p>
          <a:p>
            <a:pPr lvl="1"/>
            <a:r>
              <a:rPr lang="en-US" sz="1200" dirty="0" smtClean="0"/>
              <a:t>Subscription</a:t>
            </a:r>
            <a:r>
              <a:rPr lang="en-US" sz="1200" dirty="0"/>
              <a:t> </a:t>
            </a:r>
            <a:r>
              <a:rPr lang="en-US" sz="1200" dirty="0" smtClean="0"/>
              <a:t>licenses that are good until canceled / revoked</a:t>
            </a:r>
          </a:p>
          <a:p>
            <a:pPr lvl="2"/>
            <a:r>
              <a:rPr lang="en-US" sz="1000" dirty="0" smtClean="0"/>
              <a:t>Initially only used for Cloud Service Providers</a:t>
            </a:r>
          </a:p>
          <a:p>
            <a:pPr lvl="1"/>
            <a:r>
              <a:rPr lang="en-US" sz="1200" dirty="0" smtClean="0"/>
              <a:t>Perpetual</a:t>
            </a:r>
          </a:p>
          <a:p>
            <a:pPr lvl="1"/>
            <a:r>
              <a:rPr lang="en-US" sz="1200" dirty="0" smtClean="0"/>
              <a:t>Offline manually issued licenses (still stored in license server)</a:t>
            </a:r>
          </a:p>
          <a:p>
            <a:r>
              <a:rPr lang="en-US" sz="1800" dirty="0" smtClean="0"/>
              <a:t>License server checked daily</a:t>
            </a:r>
          </a:p>
          <a:p>
            <a:pPr lvl="1"/>
            <a:r>
              <a:rPr lang="en-US" sz="1200" dirty="0" smtClean="0"/>
              <a:t>Customer can request a license server check dynamically; i.e. when expanding capacity or renewals</a:t>
            </a:r>
          </a:p>
          <a:p>
            <a:r>
              <a:rPr lang="en-US" sz="1800" dirty="0" smtClean="0"/>
              <a:t>Action upon expiration / revocation</a:t>
            </a:r>
          </a:p>
          <a:p>
            <a:pPr lvl="1"/>
            <a:r>
              <a:rPr lang="en-US" sz="1200" dirty="0" smtClean="0"/>
              <a:t>DXi detects license expiration and generates Admin alert</a:t>
            </a:r>
          </a:p>
          <a:p>
            <a:pPr lvl="1"/>
            <a:r>
              <a:rPr lang="en-US" sz="1200" dirty="0" smtClean="0"/>
              <a:t>System is placed into a Low Space condition</a:t>
            </a:r>
          </a:p>
          <a:p>
            <a:pPr lvl="1"/>
            <a:r>
              <a:rPr lang="en-US" sz="1200" dirty="0" smtClean="0"/>
              <a:t>No additional data can be ingested to the DXi</a:t>
            </a:r>
          </a:p>
          <a:p>
            <a:pPr lvl="1"/>
            <a:r>
              <a:rPr lang="en-US" sz="1200" dirty="0" smtClean="0"/>
              <a:t>Data present can continue to be read or deleted</a:t>
            </a:r>
          </a:p>
          <a:p>
            <a:pPr lvl="1"/>
            <a:r>
              <a:rPr lang="en-US" sz="1200" dirty="0" smtClean="0"/>
              <a:t>Renewal of license will re-instate full functionality</a:t>
            </a:r>
          </a:p>
          <a:p>
            <a:r>
              <a:rPr lang="en-US" sz="1800" dirty="0" smtClean="0"/>
              <a:t>Existing licenses will be converted upon upgrade to V1000 Moss Creek</a:t>
            </a:r>
          </a:p>
          <a:p>
            <a:endParaRPr lang="en-US" sz="18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Base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r>
              <a:rPr lang="en-US" sz="1600" dirty="0" smtClean="0"/>
              <a:t>DXi V1000 available in two different licensing models</a:t>
            </a:r>
          </a:p>
          <a:p>
            <a:r>
              <a:rPr lang="en-US" sz="1600" dirty="0" smtClean="0"/>
              <a:t>DXi V1000 Enterprise Edition</a:t>
            </a:r>
          </a:p>
          <a:p>
            <a:pPr lvl="1"/>
            <a:r>
              <a:rPr lang="en-US" sz="1000" dirty="0" smtClean="0"/>
              <a:t>What we normally sell – and what is on the price book</a:t>
            </a:r>
          </a:p>
          <a:p>
            <a:pPr lvl="1"/>
            <a:r>
              <a:rPr lang="en-US" sz="1000" dirty="0" smtClean="0"/>
              <a:t>Quantum only sells perpetual licenses to customers</a:t>
            </a:r>
          </a:p>
          <a:p>
            <a:pPr lvl="1"/>
            <a:r>
              <a:rPr lang="en-US" sz="1000" dirty="0" smtClean="0"/>
              <a:t>Subscription license is for use right now by cloud service providers only</a:t>
            </a:r>
          </a:p>
          <a:p>
            <a:pPr lvl="1"/>
            <a:r>
              <a:rPr lang="en-US" sz="1000" dirty="0" smtClean="0"/>
              <a:t>30-day trail available; 30-days will be enforced by Moss Creek – is not enforced by previous Red River release</a:t>
            </a:r>
          </a:p>
          <a:p>
            <a:pPr lvl="1"/>
            <a:r>
              <a:rPr lang="en-US" sz="1000" dirty="0"/>
              <a:t>Capacity of 1TB or 2TB</a:t>
            </a:r>
          </a:p>
          <a:p>
            <a:pPr lvl="1"/>
            <a:r>
              <a:rPr lang="en-US" sz="1000" dirty="0" smtClean="0"/>
              <a:t>Approximately 30 paid customer to date</a:t>
            </a:r>
          </a:p>
          <a:p>
            <a:pPr lvl="1"/>
            <a:r>
              <a:rPr lang="en-US" sz="1000" dirty="0" smtClean="0"/>
              <a:t>Requires purchase of either Gold or Silver support contract</a:t>
            </a:r>
          </a:p>
          <a:p>
            <a:pPr lvl="1"/>
            <a:r>
              <a:rPr lang="en-US" sz="1000" dirty="0" smtClean="0"/>
              <a:t>IB consists of 32 customers with 115 licenses </a:t>
            </a:r>
          </a:p>
          <a:p>
            <a:pPr lvl="1"/>
            <a:r>
              <a:rPr lang="en-US" sz="1000" dirty="0" smtClean="0"/>
              <a:t>No active 30-day trial customers at this time</a:t>
            </a:r>
          </a:p>
          <a:p>
            <a:pPr lvl="1"/>
            <a:endParaRPr lang="en-US" sz="1000" dirty="0" smtClean="0"/>
          </a:p>
          <a:p>
            <a:r>
              <a:rPr lang="en-US" sz="1600" dirty="0" smtClean="0"/>
              <a:t>DXi V1000 Standard Edition</a:t>
            </a:r>
          </a:p>
          <a:p>
            <a:pPr lvl="1"/>
            <a:r>
              <a:rPr lang="en-US" sz="1000" dirty="0" smtClean="0"/>
              <a:t>Perpetual license</a:t>
            </a:r>
          </a:p>
          <a:p>
            <a:pPr lvl="1"/>
            <a:r>
              <a:rPr lang="en-US" sz="1000" dirty="0" smtClean="0"/>
              <a:t>1TB only</a:t>
            </a:r>
          </a:p>
          <a:p>
            <a:pPr lvl="1"/>
            <a:r>
              <a:rPr lang="en-US" sz="1000" dirty="0" smtClean="0"/>
              <a:t>Full functionality, no different than Enterprise Edition</a:t>
            </a:r>
          </a:p>
          <a:p>
            <a:pPr lvl="1"/>
            <a:r>
              <a:rPr lang="en-US" sz="1000" dirty="0" smtClean="0"/>
              <a:t>Upgradable to Enterprise Edition by purchase of support contract</a:t>
            </a:r>
            <a:br>
              <a:rPr lang="en-US" sz="1000" dirty="0" smtClean="0"/>
            </a:br>
            <a:r>
              <a:rPr lang="en-US" sz="1000" dirty="0" smtClean="0"/>
              <a:t> and/or capacity expansion</a:t>
            </a:r>
          </a:p>
          <a:p>
            <a:pPr lvl="1"/>
            <a:r>
              <a:rPr lang="en-US" sz="1000" dirty="0" smtClean="0"/>
              <a:t>Support through Forum V </a:t>
            </a:r>
          </a:p>
          <a:p>
            <a:pPr lvl="1"/>
            <a:r>
              <a:rPr lang="en-US" sz="1000" dirty="0" smtClean="0"/>
              <a:t>Over 500 customers</a:t>
            </a:r>
          </a:p>
          <a:p>
            <a:pPr lvl="1"/>
            <a:endParaRPr lang="en-US" sz="1000" dirty="0" smtClean="0"/>
          </a:p>
          <a:p>
            <a:r>
              <a:rPr lang="en-US" sz="1600" dirty="0"/>
              <a:t>Support </a:t>
            </a:r>
            <a:r>
              <a:rPr lang="en-US" sz="1600" dirty="0" smtClean="0"/>
              <a:t>differences</a:t>
            </a:r>
          </a:p>
          <a:p>
            <a:pPr lvl="1"/>
            <a:r>
              <a:rPr lang="en-US" sz="1000" dirty="0" smtClean="0"/>
              <a:t>Enterprise Edition in Oracle Install Base – full support – have to carry either Silver or Gold software support</a:t>
            </a:r>
          </a:p>
          <a:p>
            <a:pPr lvl="2"/>
            <a:r>
              <a:rPr lang="en-US" sz="1000" dirty="0"/>
              <a:t>Telephone support only, no on-site support</a:t>
            </a:r>
          </a:p>
          <a:p>
            <a:pPr lvl="1"/>
            <a:r>
              <a:rPr lang="en-US" sz="1000" dirty="0" smtClean="0"/>
              <a:t>Standard Edition customers receive support through Forum-V</a:t>
            </a:r>
          </a:p>
          <a:p>
            <a:pPr lvl="2"/>
            <a:r>
              <a:rPr lang="en-US" sz="1000" dirty="0"/>
              <a:t>Monitored by 4 Support Services representatives</a:t>
            </a:r>
          </a:p>
          <a:p>
            <a:pPr lvl="2"/>
            <a:r>
              <a:rPr lang="en-US" sz="1000" dirty="0"/>
              <a:t>No escalation path</a:t>
            </a:r>
          </a:p>
          <a:p>
            <a:pPr lvl="2"/>
            <a:r>
              <a:rPr lang="en-US" sz="1000" dirty="0" smtClean="0"/>
              <a:t>Not in Oracle Install Base record</a:t>
            </a:r>
          </a:p>
          <a:p>
            <a:pPr lvl="2"/>
            <a:r>
              <a:rPr lang="en-US" sz="1000" dirty="0" smtClean="0"/>
              <a:t>No phone, no Email support</a:t>
            </a:r>
          </a:p>
          <a:p>
            <a:pPr marL="342900" lvl="1" indent="-342900">
              <a:buSzPct val="75000"/>
              <a:buFont typeface="Wingdings" pitchFamily="2" charset="2"/>
              <a:buChar char="§"/>
            </a:pPr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3004836"/>
              </p:ext>
            </p:extLst>
          </p:nvPr>
        </p:nvGraphicFramePr>
        <p:xfrm>
          <a:off x="4874312" y="2353314"/>
          <a:ext cx="4192652" cy="295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DXi</a:t>
            </a:r>
            <a:r>
              <a:rPr lang="en-US" dirty="0" smtClean="0"/>
              <a:t> V1000 </a:t>
            </a:r>
            <a:r>
              <a:rPr lang="en-US" dirty="0" smtClean="0"/>
              <a:t>Minimum Requirements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7B1C4-A5E0-4B20-AFB9-DCB4017CC3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1625" y="972878"/>
            <a:ext cx="8228600" cy="5427921"/>
          </a:xfrm>
        </p:spPr>
        <p:txBody>
          <a:bodyPr/>
          <a:lstStyle/>
          <a:p>
            <a:r>
              <a:rPr lang="en-US" sz="1800" dirty="0" smtClean="0"/>
              <a:t>VMware ESX 4 or 5.x</a:t>
            </a:r>
          </a:p>
          <a:p>
            <a:r>
              <a:rPr lang="en-US" sz="1800" dirty="0" smtClean="0"/>
              <a:t>VMware Workstation 9</a:t>
            </a:r>
          </a:p>
          <a:p>
            <a:r>
              <a:rPr lang="en-US" sz="1800" dirty="0" smtClean="0"/>
              <a:t>4GB of RAM allocated to the virtual machine</a:t>
            </a:r>
          </a:p>
          <a:p>
            <a:r>
              <a:rPr lang="en-US" sz="1800" dirty="0" smtClean="0"/>
              <a:t>Intel core i5 or better processor</a:t>
            </a:r>
          </a:p>
          <a:p>
            <a:pPr lvl="1"/>
            <a:r>
              <a:rPr lang="en-US" sz="1100" dirty="0" smtClean="0"/>
              <a:t>No AMD processor support – none on the roadmap</a:t>
            </a:r>
          </a:p>
          <a:p>
            <a:r>
              <a:rPr lang="en-US" sz="1600" dirty="0" smtClean="0"/>
              <a:t>Disk use is thinly provisioned, growing from 30GB to max size as needed</a:t>
            </a:r>
          </a:p>
          <a:p>
            <a:pPr lvl="1"/>
            <a:r>
              <a:rPr lang="en-US" sz="1100" dirty="0"/>
              <a:t>1TB Capacity license requires a max of 1.3TB </a:t>
            </a:r>
          </a:p>
          <a:p>
            <a:pPr lvl="1"/>
            <a:r>
              <a:rPr lang="en-US" sz="1100" dirty="0"/>
              <a:t>2TB Capacity license requires a max of </a:t>
            </a:r>
            <a:r>
              <a:rPr lang="en-US" sz="1100" dirty="0" smtClean="0"/>
              <a:t>2.3TB</a:t>
            </a:r>
          </a:p>
          <a:p>
            <a:r>
              <a:rPr lang="en-US" sz="1700" dirty="0" smtClean="0"/>
              <a:t>4 virtual NICs provided</a:t>
            </a:r>
          </a:p>
          <a:p>
            <a:pPr lvl="1"/>
            <a:r>
              <a:rPr lang="en-US" sz="1100" dirty="0" smtClean="0"/>
              <a:t>Can map to a host-only NIC, or 1 or more physical NICs per administrators choice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Jim Kahn/Brian DeForest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00457A-v01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</Template>
  <TotalTime>7654</TotalTime>
  <Words>2143</Words>
  <Application>Microsoft Office PowerPoint</Application>
  <PresentationFormat>On-screen Show (4:3)</PresentationFormat>
  <Paragraphs>454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P00457A-v01</vt:lpstr>
      <vt:lpstr>Slide 1</vt:lpstr>
      <vt:lpstr>Slide 2</vt:lpstr>
      <vt:lpstr>Agenda</vt:lpstr>
      <vt:lpstr>Marketing Overview</vt:lpstr>
      <vt:lpstr>DXi 2.2.1 Features in DXi V1000 Moss Creek</vt:lpstr>
      <vt:lpstr>New License Capabilities</vt:lpstr>
      <vt:lpstr>Install Base Summary</vt:lpstr>
      <vt:lpstr>DXi V1000 Minimum Requirements </vt:lpstr>
      <vt:lpstr>Engineering Update</vt:lpstr>
      <vt:lpstr>Key Features</vt:lpstr>
      <vt:lpstr>Network Throttling</vt:lpstr>
      <vt:lpstr>DHCP Network Configuration</vt:lpstr>
      <vt:lpstr>DHCP Network Configuration (cont.)</vt:lpstr>
      <vt:lpstr>DHCP Network Configuration (cont.)</vt:lpstr>
      <vt:lpstr>DHCP Network Configuration (cont.)</vt:lpstr>
      <vt:lpstr>Multiple VLAN IDs</vt:lpstr>
      <vt:lpstr>Installation/Boot Process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Installation/Boot Process (cont.)</vt:lpstr>
      <vt:lpstr>Secure File Shred</vt:lpstr>
      <vt:lpstr>Health Check &amp; Data Collection</vt:lpstr>
      <vt:lpstr>Performance - Small Reference Test System</vt:lpstr>
      <vt:lpstr>Performance - Large Reference Test System</vt:lpstr>
      <vt:lpstr>Known Issues</vt:lpstr>
      <vt:lpstr>Known Issues (cont.)</vt:lpstr>
      <vt:lpstr>SW Upgrades</vt:lpstr>
      <vt:lpstr>Version 2.2.1 (Moss Creek) Upgrade Plan</vt:lpstr>
      <vt:lpstr>Moss Creek Upgrade Process</vt:lpstr>
      <vt:lpstr>Moss Creek Upgrade Process</vt:lpstr>
      <vt:lpstr>Moss Creek Licensing</vt:lpstr>
      <vt:lpstr>Moss Creek Licensing</vt:lpstr>
      <vt:lpstr>Moss Creek Licensing</vt:lpstr>
      <vt:lpstr>Moss Creek Licensing</vt:lpstr>
      <vt:lpstr>Moss Creek Download Media Kit (DMK) Certificates</vt:lpstr>
      <vt:lpstr>Moss Creek Download Media Kit (DMK) Certificates</vt:lpstr>
      <vt:lpstr>Moss Creek Download Media Kit (DMK) Certificates</vt:lpstr>
      <vt:lpstr>Moss Creek Download Media Kit (DMK) Certificates</vt:lpstr>
      <vt:lpstr>Documentation and Training Updates</vt:lpstr>
      <vt:lpstr>Documentation Updates</vt:lpstr>
      <vt:lpstr>Training Updates</vt:lpstr>
      <vt:lpstr>Accessing Docs and Training Videos</vt:lpstr>
      <vt:lpstr>Accessing Docs and Training Videos (cont.)</vt:lpstr>
      <vt:lpstr>Service Model Updates</vt:lpstr>
      <vt:lpstr>Service Model</vt:lpstr>
      <vt:lpstr>Slide 50</vt:lpstr>
    </vt:vector>
  </TitlesOfParts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Moss Creek TOI</dc:title>
  <dc:creator>jhibbard</dc:creator>
  <cp:lastModifiedBy>Jim Hibbard</cp:lastModifiedBy>
  <cp:revision>646</cp:revision>
  <dcterms:created xsi:type="dcterms:W3CDTF">2012-09-07T19:19:40Z</dcterms:created>
  <dcterms:modified xsi:type="dcterms:W3CDTF">2013-03-05T23:58:12Z</dcterms:modified>
</cp:coreProperties>
</file>