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emf" ContentType="image/x-emf"/>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018" r:id="rId1"/>
    <p:sldMasterId id="2147484158" r:id="rId2"/>
  </p:sldMasterIdLst>
  <p:notesMasterIdLst>
    <p:notesMasterId r:id="rId120"/>
  </p:notesMasterIdLst>
  <p:handoutMasterIdLst>
    <p:handoutMasterId r:id="rId121"/>
  </p:handoutMasterIdLst>
  <p:sldIdLst>
    <p:sldId id="580" r:id="rId3"/>
    <p:sldId id="708" r:id="rId4"/>
    <p:sldId id="450" r:id="rId5"/>
    <p:sldId id="913" r:id="rId6"/>
    <p:sldId id="914" r:id="rId7"/>
    <p:sldId id="915" r:id="rId8"/>
    <p:sldId id="916" r:id="rId9"/>
    <p:sldId id="917" r:id="rId10"/>
    <p:sldId id="918" r:id="rId11"/>
    <p:sldId id="967" r:id="rId12"/>
    <p:sldId id="968" r:id="rId13"/>
    <p:sldId id="969" r:id="rId14"/>
    <p:sldId id="970" r:id="rId15"/>
    <p:sldId id="971" r:id="rId16"/>
    <p:sldId id="972" r:id="rId17"/>
    <p:sldId id="973" r:id="rId18"/>
    <p:sldId id="974" r:id="rId19"/>
    <p:sldId id="975" r:id="rId20"/>
    <p:sldId id="976" r:id="rId21"/>
    <p:sldId id="977" r:id="rId22"/>
    <p:sldId id="749" r:id="rId23"/>
    <p:sldId id="750" r:id="rId24"/>
    <p:sldId id="897" r:id="rId25"/>
    <p:sldId id="898" r:id="rId26"/>
    <p:sldId id="751" r:id="rId27"/>
    <p:sldId id="752" r:id="rId28"/>
    <p:sldId id="755" r:id="rId29"/>
    <p:sldId id="777" r:id="rId30"/>
    <p:sldId id="778" r:id="rId31"/>
    <p:sldId id="779" r:id="rId32"/>
    <p:sldId id="780" r:id="rId33"/>
    <p:sldId id="781" r:id="rId34"/>
    <p:sldId id="782" r:id="rId35"/>
    <p:sldId id="783" r:id="rId36"/>
    <p:sldId id="784" r:id="rId37"/>
    <p:sldId id="785" r:id="rId38"/>
    <p:sldId id="787" r:id="rId39"/>
    <p:sldId id="845" r:id="rId40"/>
    <p:sldId id="846" r:id="rId41"/>
    <p:sldId id="847" r:id="rId42"/>
    <p:sldId id="848" r:id="rId43"/>
    <p:sldId id="849" r:id="rId44"/>
    <p:sldId id="852" r:id="rId45"/>
    <p:sldId id="788" r:id="rId46"/>
    <p:sldId id="907" r:id="rId47"/>
    <p:sldId id="908" r:id="rId48"/>
    <p:sldId id="955" r:id="rId49"/>
    <p:sldId id="912" r:id="rId50"/>
    <p:sldId id="790" r:id="rId51"/>
    <p:sldId id="791" r:id="rId52"/>
    <p:sldId id="792" r:id="rId53"/>
    <p:sldId id="793" r:id="rId54"/>
    <p:sldId id="794" r:id="rId55"/>
    <p:sldId id="903" r:id="rId56"/>
    <p:sldId id="887" r:id="rId57"/>
    <p:sldId id="810" r:id="rId58"/>
    <p:sldId id="813" r:id="rId59"/>
    <p:sldId id="814" r:id="rId60"/>
    <p:sldId id="900" r:id="rId61"/>
    <p:sldId id="901" r:id="rId62"/>
    <p:sldId id="902" r:id="rId63"/>
    <p:sldId id="816" r:id="rId64"/>
    <p:sldId id="817" r:id="rId65"/>
    <p:sldId id="818" r:id="rId66"/>
    <p:sldId id="819" r:id="rId67"/>
    <p:sldId id="842" r:id="rId68"/>
    <p:sldId id="940" r:id="rId69"/>
    <p:sldId id="978" r:id="rId70"/>
    <p:sldId id="942" r:id="rId71"/>
    <p:sldId id="943" r:id="rId72"/>
    <p:sldId id="741" r:id="rId73"/>
    <p:sldId id="638" r:id="rId74"/>
    <p:sldId id="906" r:id="rId75"/>
    <p:sldId id="885" r:id="rId76"/>
    <p:sldId id="934" r:id="rId77"/>
    <p:sldId id="935" r:id="rId78"/>
    <p:sldId id="936" r:id="rId79"/>
    <p:sldId id="919" r:id="rId80"/>
    <p:sldId id="920" r:id="rId81"/>
    <p:sldId id="921" r:id="rId82"/>
    <p:sldId id="922" r:id="rId83"/>
    <p:sldId id="923" r:id="rId84"/>
    <p:sldId id="924" r:id="rId85"/>
    <p:sldId id="925" r:id="rId86"/>
    <p:sldId id="926" r:id="rId87"/>
    <p:sldId id="927" r:id="rId88"/>
    <p:sldId id="930" r:id="rId89"/>
    <p:sldId id="931" r:id="rId90"/>
    <p:sldId id="932" r:id="rId91"/>
    <p:sldId id="933" r:id="rId92"/>
    <p:sldId id="928" r:id="rId93"/>
    <p:sldId id="836" r:id="rId94"/>
    <p:sldId id="886" r:id="rId95"/>
    <p:sldId id="838" r:id="rId96"/>
    <p:sldId id="899" r:id="rId97"/>
    <p:sldId id="864" r:id="rId98"/>
    <p:sldId id="865" r:id="rId99"/>
    <p:sldId id="866" r:id="rId100"/>
    <p:sldId id="867" r:id="rId101"/>
    <p:sldId id="868" r:id="rId102"/>
    <p:sldId id="869" r:id="rId103"/>
    <p:sldId id="870" r:id="rId104"/>
    <p:sldId id="871" r:id="rId105"/>
    <p:sldId id="872" r:id="rId106"/>
    <p:sldId id="716" r:id="rId107"/>
    <p:sldId id="863" r:id="rId108"/>
    <p:sldId id="843" r:id="rId109"/>
    <p:sldId id="747" r:id="rId110"/>
    <p:sldId id="840" r:id="rId111"/>
    <p:sldId id="717" r:id="rId112"/>
    <p:sldId id="893" r:id="rId113"/>
    <p:sldId id="894" r:id="rId114"/>
    <p:sldId id="895" r:id="rId115"/>
    <p:sldId id="896" r:id="rId116"/>
    <p:sldId id="937" r:id="rId117"/>
    <p:sldId id="938" r:id="rId118"/>
    <p:sldId id="939" r:id="rId119"/>
  </p:sldIdLst>
  <p:sldSz cx="9144000" cy="6858000" type="screen4x3"/>
  <p:notesSz cx="7315200" cy="9601200"/>
  <p:custDataLst>
    <p:tags r:id="rId122"/>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5E2FF"/>
    <a:srgbClr val="6A9733"/>
    <a:srgbClr val="00B6F1"/>
    <a:srgbClr val="666666"/>
    <a:srgbClr val="B0B9BF"/>
    <a:srgbClr val="083A64"/>
    <a:srgbClr val="000000"/>
    <a:srgbClr val="0F73C3"/>
    <a:srgbClr val="ABEBFF"/>
    <a:srgbClr val="2735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8746" autoAdjust="0"/>
  </p:normalViewPr>
  <p:slideViewPr>
    <p:cSldViewPr snapToGrid="0" showGuides="1">
      <p:cViewPr varScale="1">
        <p:scale>
          <a:sx n="77" d="100"/>
          <a:sy n="77" d="100"/>
        </p:scale>
        <p:origin x="-954" y="-84"/>
      </p:cViewPr>
      <p:guideLst>
        <p:guide orient="horz" pos="186"/>
        <p:guide pos="4709"/>
        <p:guide pos="560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6" d="100"/>
          <a:sy n="86" d="100"/>
        </p:scale>
        <p:origin x="-3846"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1" y="115017"/>
            <a:ext cx="2194561" cy="36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3"/>
          </p:nvPr>
        </p:nvSpPr>
        <p:spPr>
          <a:xfrm>
            <a:off x="6664961" y="9119475"/>
            <a:ext cx="648548" cy="480060"/>
          </a:xfrm>
          <a:prstGeom prst="rect">
            <a:avLst/>
          </a:prstGeom>
        </p:spPr>
        <p:txBody>
          <a:bodyPr vert="horz" lIns="95727" tIns="47864" rIns="95727" bIns="47864" rtlCol="0" anchor="b"/>
          <a:lstStyle>
            <a:lvl1pPr algn="r">
              <a:defRPr sz="1200">
                <a:cs typeface="+mn-cs"/>
              </a:defRPr>
            </a:lvl1pPr>
          </a:lstStyle>
          <a:p>
            <a:pPr>
              <a:defRPr/>
            </a:pPr>
            <a:fld id="{F9F9C8E3-2B65-4B14-AAA2-6F77C02A5608}" type="slidenum">
              <a:rPr lang="en-US"/>
              <a:pPr>
                <a:defRPr/>
              </a:pPr>
              <a:t>‹#›</a:t>
            </a:fld>
            <a:endParaRPr lang="en-US" dirty="0"/>
          </a:p>
        </p:txBody>
      </p:sp>
      <p:sp>
        <p:nvSpPr>
          <p:cNvPr id="6" name="Footer Placeholder 4"/>
          <p:cNvSpPr>
            <a:spLocks noGrp="1"/>
          </p:cNvSpPr>
          <p:nvPr>
            <p:ph type="ftr" sz="quarter" idx="2"/>
          </p:nvPr>
        </p:nvSpPr>
        <p:spPr>
          <a:xfrm>
            <a:off x="2" y="9119475"/>
            <a:ext cx="6177280" cy="480060"/>
          </a:xfrm>
          <a:prstGeom prst="rect">
            <a:avLst/>
          </a:prstGeom>
        </p:spPr>
        <p:txBody>
          <a:bodyPr vert="horz" lIns="95727" tIns="47864" rIns="95727" bIns="47864" rtlCol="0" anchor="b"/>
          <a:lstStyle>
            <a:lvl1pPr algn="l">
              <a:defRPr sz="600" dirty="0">
                <a:cs typeface="+mn-cs"/>
              </a:defRPr>
            </a:lvl1p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Tree>
    <p:extLst>
      <p:ext uri="{BB962C8B-B14F-4D97-AF65-F5344CB8AC3E}">
        <p14:creationId xmlns="" xmlns:p14="http://schemas.microsoft.com/office/powerpoint/2010/main" val="2654780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162561" y="4560571"/>
            <a:ext cx="6990080" cy="4320540"/>
          </a:xfrm>
          <a:prstGeom prst="rect">
            <a:avLst/>
          </a:prstGeom>
          <a:noFill/>
          <a:ln w="9525">
            <a:noFill/>
            <a:miter lim="800000"/>
            <a:headEnd/>
            <a:tailEnd/>
          </a:ln>
          <a:effectLst/>
        </p:spPr>
        <p:txBody>
          <a:bodyPr vert="horz" wrap="square" lIns="95727" tIns="47864" rIns="95727" bIns="478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32772" name="Picture 8" descr="logo_blu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7681" y="115017"/>
            <a:ext cx="2194561" cy="36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4"/>
          </p:nvPr>
        </p:nvSpPr>
        <p:spPr>
          <a:xfrm>
            <a:off x="2" y="9119475"/>
            <a:ext cx="6177280" cy="480060"/>
          </a:xfrm>
          <a:prstGeom prst="rect">
            <a:avLst/>
          </a:prstGeom>
        </p:spPr>
        <p:txBody>
          <a:bodyPr vert="horz" lIns="95727" tIns="47864" rIns="95727" bIns="47864" rtlCol="0" anchor="b"/>
          <a:lstStyle>
            <a:lvl1pPr algn="l">
              <a:defRPr sz="600" dirty="0">
                <a:cs typeface="+mn-cs"/>
              </a:defRPr>
            </a:lvl1p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9" name="Slide Number Placeholder 5"/>
          <p:cNvSpPr>
            <a:spLocks noGrp="1"/>
          </p:cNvSpPr>
          <p:nvPr>
            <p:ph type="sldNum" sz="quarter" idx="5"/>
          </p:nvPr>
        </p:nvSpPr>
        <p:spPr>
          <a:xfrm>
            <a:off x="6664961" y="9119475"/>
            <a:ext cx="648548" cy="480060"/>
          </a:xfrm>
          <a:prstGeom prst="rect">
            <a:avLst/>
          </a:prstGeom>
        </p:spPr>
        <p:txBody>
          <a:bodyPr vert="horz" lIns="95727" tIns="47864" rIns="95727" bIns="47864" rtlCol="0" anchor="b"/>
          <a:lstStyle>
            <a:lvl1pPr algn="r">
              <a:defRPr sz="1200">
                <a:cs typeface="+mn-cs"/>
              </a:defRPr>
            </a:lvl1pPr>
          </a:lstStyle>
          <a:p>
            <a:pPr>
              <a:defRPr/>
            </a:pPr>
            <a:fld id="{4462E7E0-0284-4AB1-A318-757D542418E6}" type="slidenum">
              <a:rPr lang="en-US"/>
              <a:pPr>
                <a:defRPr/>
              </a:pPr>
              <a:t>‹#›</a:t>
            </a:fld>
            <a:endParaRPr lang="en-US" dirty="0"/>
          </a:p>
        </p:txBody>
      </p:sp>
    </p:spTree>
    <p:extLst>
      <p:ext uri="{BB962C8B-B14F-4D97-AF65-F5344CB8AC3E}">
        <p14:creationId xmlns="" xmlns:p14="http://schemas.microsoft.com/office/powerpoint/2010/main" val="2228378676"/>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7"/>
          <p:cNvSpPr>
            <a:spLocks noGrp="1" noChangeArrowheads="1"/>
          </p:cNvSpPr>
          <p:nvPr>
            <p:ph type="sldNum" sz="quarter" idx="5"/>
          </p:nvPr>
        </p:nvSpPr>
        <p:spPr>
          <a:noFill/>
        </p:spPr>
        <p:txBody>
          <a:bodyPr/>
          <a:lstStyle/>
          <a:p>
            <a:fld id="{95861519-8410-4FA8-BFFA-133AFA38DA6C}" type="slidenum">
              <a:rPr lang="en-US" smtClean="0"/>
              <a:pPr/>
              <a:t>1</a:t>
            </a:fld>
            <a:endParaRPr lang="en-US" dirty="0" smtClean="0"/>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6" name="Footer Placeholder 3"/>
          <p:cNvSpPr>
            <a:spLocks noGrp="1"/>
          </p:cNvSpPr>
          <p:nvPr>
            <p:ph type="ftr" sz="quarter" idx="4"/>
          </p:nvPr>
        </p:nvSpPr>
        <p:spPr>
          <a:xfrm>
            <a:off x="2" y="9119475"/>
            <a:ext cx="6177280" cy="480060"/>
          </a:xfrm>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page includes tables for configuring target and source </a:t>
            </a:r>
            <a:r>
              <a:rPr lang="en-US" dirty="0" err="1" smtClean="0"/>
              <a:t>DXi</a:t>
            </a:r>
            <a:r>
              <a:rPr lang="en-US" dirty="0" smtClean="0"/>
              <a:t> systems. Previously, there were separate pages for configuring source and target systems. In the following example, notice that there are two target </a:t>
            </a:r>
            <a:r>
              <a:rPr lang="en-US" dirty="0" err="1" smtClean="0"/>
              <a:t>DXi</a:t>
            </a:r>
            <a:r>
              <a:rPr lang="en-US" dirty="0" smtClean="0"/>
              <a:t> systems configured in the </a:t>
            </a:r>
            <a:r>
              <a:rPr lang="en-US" b="1" dirty="0" smtClean="0"/>
              <a:t>Target </a:t>
            </a:r>
            <a:r>
              <a:rPr lang="en-US" b="1" dirty="0" err="1" smtClean="0"/>
              <a:t>DXis</a:t>
            </a:r>
            <a:r>
              <a:rPr lang="en-US" dirty="0" smtClean="0"/>
              <a:t> table.</a:t>
            </a:r>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page includes tables for configuring target and source </a:t>
            </a:r>
            <a:r>
              <a:rPr lang="en-US" dirty="0" err="1" smtClean="0"/>
              <a:t>DXi</a:t>
            </a:r>
            <a:r>
              <a:rPr lang="en-US" dirty="0" smtClean="0"/>
              <a:t> systems. Previously, there were separate pages for configuring source and target systems. In the following example, notice that there are two target </a:t>
            </a:r>
            <a:r>
              <a:rPr lang="en-US" dirty="0" err="1" smtClean="0"/>
              <a:t>DXi</a:t>
            </a:r>
            <a:r>
              <a:rPr lang="en-US" dirty="0" smtClean="0"/>
              <a:t> systems configured in the </a:t>
            </a:r>
            <a:r>
              <a:rPr lang="en-US" b="1" dirty="0" smtClean="0"/>
              <a:t>Target </a:t>
            </a:r>
            <a:r>
              <a:rPr lang="en-US" b="1" dirty="0" err="1" smtClean="0"/>
              <a:t>DXis</a:t>
            </a:r>
            <a:r>
              <a:rPr lang="en-US" dirty="0" smtClean="0"/>
              <a:t> table.</a:t>
            </a:r>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page includes tables for configuring target and source </a:t>
            </a:r>
            <a:r>
              <a:rPr lang="en-US" dirty="0" err="1" smtClean="0"/>
              <a:t>DXi</a:t>
            </a:r>
            <a:r>
              <a:rPr lang="en-US" dirty="0" smtClean="0"/>
              <a:t> systems. Previously, there were separate pages for configuring source and target systems. In the following example, notice that there are two target </a:t>
            </a:r>
            <a:r>
              <a:rPr lang="en-US" dirty="0" err="1" smtClean="0"/>
              <a:t>DXi</a:t>
            </a:r>
            <a:r>
              <a:rPr lang="en-US" dirty="0" smtClean="0"/>
              <a:t> systems configured in the </a:t>
            </a:r>
            <a:r>
              <a:rPr lang="en-US" b="1" dirty="0" smtClean="0"/>
              <a:t>Target </a:t>
            </a:r>
            <a:r>
              <a:rPr lang="en-US" b="1" dirty="0" err="1" smtClean="0"/>
              <a:t>DXis</a:t>
            </a:r>
            <a:r>
              <a:rPr lang="en-US" dirty="0" smtClean="0"/>
              <a:t> table.</a:t>
            </a:r>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274">
              <a:defRPr/>
            </a:pPr>
            <a:r>
              <a:rPr lang="en-US" dirty="0" smtClean="0"/>
              <a:t>This example shows two target </a:t>
            </a:r>
            <a:r>
              <a:rPr lang="en-US" dirty="0" err="1" smtClean="0"/>
              <a:t>DXi</a:t>
            </a:r>
            <a:r>
              <a:rPr lang="en-US" dirty="0" smtClean="0"/>
              <a:t> systems configured in the </a:t>
            </a:r>
            <a:r>
              <a:rPr lang="en-US" b="1" dirty="0" smtClean="0"/>
              <a:t>Replication Settings</a:t>
            </a:r>
            <a:r>
              <a:rPr lang="en-US" dirty="0" smtClean="0"/>
              <a:t> section of the </a:t>
            </a:r>
            <a:r>
              <a:rPr lang="en-US" b="1" dirty="0" smtClean="0"/>
              <a:t>Edit NAS Share &amp; Replication Settings</a:t>
            </a:r>
            <a:r>
              <a:rPr lang="en-US" dirty="0" smtClean="0"/>
              <a:t> page (</a:t>
            </a:r>
            <a:r>
              <a:rPr lang="en-US" b="1" dirty="0" smtClean="0"/>
              <a:t>Configuration &gt; NAS &gt; Summary</a:t>
            </a:r>
            <a:r>
              <a:rPr lang="en-US" dirty="0" smtClean="0"/>
              <a:t>). Both Continuous/Namespace and Directory/File Based replication are configured in this example.</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 xmlns:p14="http://schemas.microsoft.com/office/powerpoint/2010/main" val="371667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274">
              <a:defRPr/>
            </a:pPr>
            <a:r>
              <a:rPr lang="en-US" dirty="0" smtClean="0"/>
              <a:t>The </a:t>
            </a:r>
            <a:r>
              <a:rPr lang="en-US" b="1" dirty="0" err="1" smtClean="0"/>
              <a:t>replication.conf</a:t>
            </a:r>
            <a:r>
              <a:rPr lang="en-US" dirty="0" smtClean="0"/>
              <a:t> file is commonly used to troubleshoot issues with replication configuration. The file now includes details on multiple target </a:t>
            </a:r>
            <a:r>
              <a:rPr lang="en-US" dirty="0" err="1" smtClean="0"/>
              <a:t>DXis</a:t>
            </a:r>
            <a:r>
              <a:rPr lang="en-US" dirty="0" smtClean="0"/>
              <a:t>. This example shows a NAS share configured with two target </a:t>
            </a:r>
            <a:r>
              <a:rPr lang="en-US" dirty="0" err="1" smtClean="0"/>
              <a:t>DXis</a:t>
            </a:r>
            <a:r>
              <a:rPr lang="en-US" dirty="0" smtClean="0"/>
              <a:t> for Directory/File Based replication.</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bottom status bar displays download progress. It will take several minutes to download the upgrade, depending on network speeds. You can use the </a:t>
            </a:r>
            <a:r>
              <a:rPr lang="en-US" dirty="0" err="1" smtClean="0"/>
              <a:t>DXi</a:t>
            </a:r>
            <a:r>
              <a:rPr lang="en-US" dirty="0" smtClean="0"/>
              <a:t> normally while the upgrade downloads. </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instructions can differ depending on the type of upgrade, but typical actions include the following.</a:t>
            </a:r>
          </a:p>
          <a:p>
            <a:r>
              <a:rPr lang="en-US" dirty="0" smtClean="0"/>
              <a:t> </a:t>
            </a:r>
          </a:p>
          <a:p>
            <a:r>
              <a:rPr lang="en-US" dirty="0" smtClean="0"/>
              <a:t>Required:</a:t>
            </a:r>
          </a:p>
          <a:p>
            <a:pPr lvl="0"/>
            <a:r>
              <a:rPr lang="en-US" dirty="0" smtClean="0"/>
              <a:t>Delete all outstanding administration alerts (required).</a:t>
            </a:r>
          </a:p>
          <a:p>
            <a:pPr lvl="0"/>
            <a:r>
              <a:rPr lang="en-US" dirty="0" smtClean="0"/>
              <a:t>Close all outstanding service tickets (required).</a:t>
            </a:r>
          </a:p>
          <a:p>
            <a:r>
              <a:rPr lang="en-US" dirty="0" smtClean="0"/>
              <a:t> </a:t>
            </a:r>
          </a:p>
          <a:p>
            <a:r>
              <a:rPr lang="en-US" dirty="0" smtClean="0"/>
              <a:t>Optional, but recommended:</a:t>
            </a:r>
          </a:p>
          <a:p>
            <a:pPr lvl="0"/>
            <a:r>
              <a:rPr lang="en-US" dirty="0" smtClean="0"/>
              <a:t>Stop all active backup jobs (see your backup application). Any backup jobs that are run during the upgrade will fail.</a:t>
            </a:r>
          </a:p>
          <a:p>
            <a:pPr lvl="0"/>
            <a:r>
              <a:rPr lang="en-US" dirty="0" smtClean="0"/>
              <a:t>Make sure all replication jobs are complete or nearly complete.</a:t>
            </a:r>
          </a:p>
          <a:p>
            <a:pPr lvl="0"/>
            <a:r>
              <a:rPr lang="en-US" dirty="0" smtClean="0"/>
              <a:t>Make sure space reclamation is complete or nearly complete.</a:t>
            </a:r>
          </a:p>
          <a:p>
            <a:pPr lvl="0"/>
            <a:r>
              <a:rPr lang="en-US" dirty="0" smtClean="0"/>
              <a:t>Download a system diagnostics file and transfer the file to a safe repository off of the </a:t>
            </a:r>
            <a:r>
              <a:rPr lang="en-US" dirty="0" err="1" smtClean="0"/>
              <a:t>DXi</a:t>
            </a:r>
            <a:r>
              <a:rPr lang="en-US" dirty="0" smtClean="0"/>
              <a:t>.</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95">
              <a:defRPr/>
            </a:pPr>
            <a:r>
              <a:rPr lang="en-US" dirty="0" smtClean="0"/>
              <a:t>If a </a:t>
            </a:r>
            <a:r>
              <a:rPr lang="en-US" dirty="0" err="1" smtClean="0"/>
              <a:t>DXi</a:t>
            </a:r>
            <a:r>
              <a:rPr lang="en-US" dirty="0" smtClean="0"/>
              <a:t> system is located at a secure site and is not connected to the Internet, customers cannot configure the system to automatically alert them when a new software upgrade is available and then download and install the software upgrade. They must upload a software upgrade file manually.</a:t>
            </a:r>
          </a:p>
          <a:p>
            <a:pPr defTabSz="914295">
              <a:defRPr/>
            </a:pPr>
            <a:endParaRPr lang="en-US" dirty="0" smtClean="0"/>
          </a:p>
          <a:p>
            <a:pPr defTabSz="914295">
              <a:defRPr/>
            </a:pPr>
            <a:r>
              <a:rPr lang="en-US" dirty="0" smtClean="0"/>
              <a:t>Turn polling off</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95">
              <a:defRPr/>
            </a:pPr>
            <a:r>
              <a:rPr lang="en-US" dirty="0" smtClean="0"/>
              <a:t>Depending on the type of upgrade, the </a:t>
            </a:r>
            <a:r>
              <a:rPr lang="en-US" dirty="0" err="1" smtClean="0"/>
              <a:t>DXi</a:t>
            </a:r>
            <a:r>
              <a:rPr lang="en-US" dirty="0" smtClean="0"/>
              <a:t> may be placed in service mode for up to two hours. While in service mode, the system will shut down all backup and replication services.  If necessary, the </a:t>
            </a:r>
            <a:r>
              <a:rPr lang="en-US" dirty="0" err="1" smtClean="0"/>
              <a:t>DXi</a:t>
            </a:r>
            <a:r>
              <a:rPr lang="en-US" dirty="0" smtClean="0"/>
              <a:t> will restart one or more times to complete the upgrade, as described in the message below.</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log back into the system when the user interface is available. Clear your Web browser cache before logging on to the user interface. This will ensure the user interface displays correctly.</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Drive replacement instructions are also included in the </a:t>
            </a:r>
            <a:r>
              <a:rPr lang="en-US" i="1" dirty="0" err="1" smtClean="0"/>
              <a:t>DXi</a:t>
            </a:r>
            <a:r>
              <a:rPr lang="en-US" i="1" dirty="0" smtClean="0"/>
              <a:t> Field Service Manuals</a:t>
            </a:r>
            <a:r>
              <a:rPr lang="en-US" dirty="0" smtClean="0"/>
              <a:t> for Quantum Service and Service Partners.</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Drive replacement instructions are also included in the </a:t>
            </a:r>
            <a:r>
              <a:rPr lang="en-US" i="1" dirty="0" err="1" smtClean="0"/>
              <a:t>DXi</a:t>
            </a:r>
            <a:r>
              <a:rPr lang="en-US" i="1" dirty="0" smtClean="0"/>
              <a:t> Field Service Manuals</a:t>
            </a:r>
            <a:r>
              <a:rPr lang="en-US" dirty="0" smtClean="0"/>
              <a:t> for Quantum Service and Service Partners.</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46</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Drive replacement instructions are also included in the </a:t>
            </a:r>
            <a:r>
              <a:rPr lang="en-US" i="1" dirty="0" err="1" smtClean="0"/>
              <a:t>DXi</a:t>
            </a:r>
            <a:r>
              <a:rPr lang="en-US" i="1" dirty="0" smtClean="0"/>
              <a:t> Field Service Manuals</a:t>
            </a:r>
            <a:r>
              <a:rPr lang="en-US" dirty="0" smtClean="0"/>
              <a:t> for Quantum Service and Service Partners.</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47</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Drive replacement instructions are also included in the </a:t>
            </a:r>
            <a:r>
              <a:rPr lang="en-US" i="1" dirty="0" err="1" smtClean="0"/>
              <a:t>DXi</a:t>
            </a:r>
            <a:r>
              <a:rPr lang="en-US" i="1" dirty="0" smtClean="0"/>
              <a:t> Field Service Manuals</a:t>
            </a:r>
            <a:r>
              <a:rPr lang="en-US" dirty="0" smtClean="0"/>
              <a:t> for Quantum Service and Service Partners.</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48</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Drive Replacement: Overview</a:t>
            </a:r>
            <a:r>
              <a:rPr lang="en-US" dirty="0" smtClean="0"/>
              <a:t> page contains information a customer </a:t>
            </a:r>
            <a:r>
              <a:rPr lang="en-US" dirty="0" smtClean="0">
                <a:solidFill>
                  <a:srgbClr val="FF0000"/>
                </a:solidFill>
              </a:rPr>
              <a:t>must</a:t>
            </a:r>
            <a:r>
              <a:rPr lang="en-US" dirty="0" smtClean="0"/>
              <a:t> read before starting the drive replacement process.</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Drive Replacement: Overview</a:t>
            </a:r>
            <a:r>
              <a:rPr lang="en-US" dirty="0" smtClean="0"/>
              <a:t> page contains information a customer </a:t>
            </a:r>
            <a:r>
              <a:rPr lang="en-US" dirty="0" smtClean="0">
                <a:solidFill>
                  <a:srgbClr val="FF0000"/>
                </a:solidFill>
              </a:rPr>
              <a:t>must</a:t>
            </a:r>
            <a:r>
              <a:rPr lang="en-US" dirty="0" smtClean="0"/>
              <a:t> read before starting the drive replacement process.</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Drive Replacement: Prepare for Removal (Array or Expansion Module)</a:t>
            </a:r>
            <a:r>
              <a:rPr lang="en-US" dirty="0" smtClean="0"/>
              <a:t> page provides details on what needs to be done to prepare the drive for removal, including specific drive LED activity to observe and instructions on how to physically remove the drive. When the steps are complete, the utility automatically advances to the next main step.</a:t>
            </a:r>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Drive Replacement: Replace Drive (Array or Expansion Module)</a:t>
            </a:r>
            <a:r>
              <a:rPr lang="en-US" dirty="0" smtClean="0"/>
              <a:t> page provides instructions on how to install the replacement drive. When the steps are complete, the utility automatically advances to the next main step.</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Drive Replacement: Rebuild (Array or Expansion) </a:t>
            </a:r>
            <a:r>
              <a:rPr lang="en-US" dirty="0" smtClean="0"/>
              <a:t>page describes the status LEDs that the customer needs to monitor during the rebuild process. It also provides estimates on how long the rebuild process takes to complete. The following estimates are for a DXi6800 and may vary depending on the system load:</a:t>
            </a:r>
          </a:p>
          <a:p>
            <a:r>
              <a:rPr lang="en-US" dirty="0" smtClean="0"/>
              <a:t> </a:t>
            </a:r>
          </a:p>
          <a:p>
            <a:pPr lvl="0"/>
            <a:r>
              <a:rPr lang="en-US" dirty="0" smtClean="0"/>
              <a:t>Three hours for a node drive</a:t>
            </a:r>
          </a:p>
          <a:p>
            <a:pPr lvl="0"/>
            <a:r>
              <a:rPr lang="en-US" dirty="0" smtClean="0"/>
              <a:t>Seventeen hours for an array or expansion module</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scheduled or manual data replication, the </a:t>
            </a:r>
            <a:r>
              <a:rPr lang="en-US" dirty="0" err="1" smtClean="0"/>
              <a:t>DXi</a:t>
            </a:r>
            <a:r>
              <a:rPr lang="en-US" dirty="0" smtClean="0"/>
              <a:t> receives a snapshot from the source system. A snapshot contains all of the data necessary to fully recover or failback a NAS share or VTL partition to the point in time when the snapshot was saved. Once the maximum number of snapshots has been saved, the oldest snapshot is deleted to make room for each new snapshot that is received. </a:t>
            </a:r>
          </a:p>
          <a:p>
            <a:r>
              <a:rPr lang="en-US" dirty="0" smtClean="0"/>
              <a:t> </a:t>
            </a:r>
          </a:p>
          <a:p>
            <a:r>
              <a:rPr lang="en-US" dirty="0" smtClean="0"/>
              <a:t>When working with customers, make sure they are aware that a large number of snapshots can consume a large amount of storage space. Increasing the number of snapshots may not be appropriate for all customers.</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49156" name="Slide Number Placeholder 4"/>
          <p:cNvSpPr>
            <a:spLocks noGrp="1"/>
          </p:cNvSpPr>
          <p:nvPr>
            <p:ph type="sldNum" sz="quarter" idx="5"/>
          </p:nvPr>
        </p:nvSpPr>
        <p:spPr>
          <a:noFill/>
        </p:spPr>
        <p:txBody>
          <a:bodyPr/>
          <a:lstStyle/>
          <a:p>
            <a:fld id="{EC109F7B-0B92-4070-95BF-B0E8E2408E50}" type="slidenum">
              <a:rPr lang="en-US" smtClean="0">
                <a:solidFill>
                  <a:srgbClr val="000000"/>
                </a:solidFill>
                <a:ea typeface="ＭＳ Ｐゴシック" pitchFamily="34" charset="-128"/>
              </a:rPr>
              <a:pPr/>
              <a:t>6</a:t>
            </a:fld>
            <a:endParaRPr lang="en-US" smtClean="0">
              <a:solidFill>
                <a:srgbClr val="000000"/>
              </a:solidFill>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 you were required to manage NAS share and VTL partition replication activity on separate pages. The page also allows you to manage the target </a:t>
            </a:r>
            <a:r>
              <a:rPr lang="en-US" dirty="0" err="1" smtClean="0"/>
              <a:t>DXis</a:t>
            </a:r>
            <a:r>
              <a:rPr lang="en-US" dirty="0" smtClean="0"/>
              <a:t> configured on the system.</a:t>
            </a:r>
          </a:p>
          <a:p>
            <a:r>
              <a:rPr lang="en-US" dirty="0" smtClean="0"/>
              <a:t> </a:t>
            </a:r>
          </a:p>
          <a:p>
            <a:pPr defTabSz="957274">
              <a:defRPr/>
            </a:pPr>
            <a:r>
              <a:rPr lang="en-US" dirty="0" smtClean="0"/>
              <a:t>Refer to the “Replication” chapters in the</a:t>
            </a:r>
            <a:r>
              <a:rPr lang="en-US" i="1" dirty="0" smtClean="0"/>
              <a:t> </a:t>
            </a:r>
            <a:r>
              <a:rPr lang="en-US" i="1" dirty="0" err="1" smtClean="0"/>
              <a:t>DXi</a:t>
            </a:r>
            <a:r>
              <a:rPr lang="en-US" i="1" dirty="0" smtClean="0"/>
              <a:t> User’s Guides</a:t>
            </a:r>
            <a:r>
              <a:rPr lang="en-US" dirty="0" smtClean="0"/>
              <a:t> for step-by-step instructions on performing any of the tasks listed above.</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 you were required to manage NAS share and VTL partition replication activity on separate pages. The page also allows you to manage the target </a:t>
            </a:r>
            <a:r>
              <a:rPr lang="en-US" dirty="0" err="1" smtClean="0"/>
              <a:t>DXis</a:t>
            </a:r>
            <a:r>
              <a:rPr lang="en-US" dirty="0" smtClean="0"/>
              <a:t> configured on the system.</a:t>
            </a:r>
          </a:p>
          <a:p>
            <a:r>
              <a:rPr lang="en-US" dirty="0" smtClean="0"/>
              <a:t> </a:t>
            </a:r>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58</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example, notice the list of shares under </a:t>
            </a:r>
            <a:r>
              <a:rPr lang="en-US" b="1" dirty="0" smtClean="0"/>
              <a:t>NAS Replication</a:t>
            </a:r>
            <a:r>
              <a:rPr lang="en-US" dirty="0" smtClean="0"/>
              <a:t> and the list of partitions under</a:t>
            </a:r>
            <a:r>
              <a:rPr lang="en-US" b="1" dirty="0" smtClean="0"/>
              <a:t> VTL Replication</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60</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VLAN configuration settings have moved from the </a:t>
            </a:r>
            <a:r>
              <a:rPr lang="en-US" b="1" dirty="0" smtClean="0"/>
              <a:t>Interface Details</a:t>
            </a:r>
            <a:r>
              <a:rPr lang="en-US" dirty="0" smtClean="0"/>
              <a:t> section to the </a:t>
            </a:r>
            <a:r>
              <a:rPr lang="en-US" b="1" dirty="0" smtClean="0"/>
              <a:t>IP Address table </a:t>
            </a:r>
            <a:r>
              <a:rPr lang="en-US" dirty="0" smtClean="0"/>
              <a:t>on the Networking pages. This an example of the updated </a:t>
            </a:r>
            <a:r>
              <a:rPr lang="en-US" b="1" dirty="0" smtClean="0"/>
              <a:t>Network</a:t>
            </a:r>
            <a:r>
              <a:rPr lang="en-US" dirty="0" smtClean="0"/>
              <a:t> page available from the </a:t>
            </a:r>
            <a:r>
              <a:rPr lang="en-US" b="1" dirty="0" smtClean="0"/>
              <a:t>Configuration</a:t>
            </a:r>
            <a:r>
              <a:rPr lang="en-US" dirty="0" smtClean="0"/>
              <a:t> menu.</a:t>
            </a:r>
          </a:p>
          <a:p>
            <a:endParaRPr lang="en-US" dirty="0" smtClean="0"/>
          </a:p>
          <a:p>
            <a:pPr defTabSz="957274">
              <a:defRPr/>
            </a:pPr>
            <a:r>
              <a:rPr lang="en-US" dirty="0" smtClean="0"/>
              <a:t>For details on configuring VLAN IDs, refer to the network configuration procedures in the </a:t>
            </a:r>
            <a:r>
              <a:rPr lang="en-US" i="1" dirty="0" err="1" smtClean="0"/>
              <a:t>DXi</a:t>
            </a:r>
            <a:r>
              <a:rPr lang="en-US" i="1" dirty="0" smtClean="0"/>
              <a:t> User’s Guides</a:t>
            </a:r>
            <a:r>
              <a:rPr lang="en-US" dirty="0" smtClean="0"/>
              <a:t>.</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274">
              <a:defRPr/>
            </a:pPr>
            <a:r>
              <a:rPr lang="en-US" dirty="0" smtClean="0"/>
              <a:t>Network Address Translation (NAT) is the process where a network device, usually a firewall, assigns a public address to a computer inside a private network.</a:t>
            </a:r>
          </a:p>
          <a:p>
            <a:pPr defTabSz="957274">
              <a:defRPr/>
            </a:pPr>
            <a:endParaRPr lang="en-US" dirty="0" smtClean="0"/>
          </a:p>
          <a:p>
            <a:pPr defTabSz="957274">
              <a:defRPr/>
            </a:pPr>
            <a:r>
              <a:rPr lang="en-US" dirty="0" smtClean="0"/>
              <a:t>The NAT IP Address is the IP address used to access the </a:t>
            </a:r>
            <a:r>
              <a:rPr lang="en-US" dirty="0" err="1" smtClean="0"/>
              <a:t>DXi</a:t>
            </a:r>
            <a:r>
              <a:rPr lang="en-US" dirty="0" smtClean="0"/>
              <a:t> externally from a public network. A NAT-enabled router that connects the </a:t>
            </a:r>
            <a:r>
              <a:rPr lang="en-US" dirty="0" err="1" smtClean="0"/>
              <a:t>DXi</a:t>
            </a:r>
            <a:r>
              <a:rPr lang="en-US" dirty="0" smtClean="0"/>
              <a:t> to the public network performs the network address translation that maps the </a:t>
            </a:r>
            <a:r>
              <a:rPr lang="en-US" dirty="0" err="1" smtClean="0"/>
              <a:t>DXi</a:t>
            </a:r>
            <a:r>
              <a:rPr lang="en-US" dirty="0" smtClean="0"/>
              <a:t> internal IP to the NAT IP address. The target </a:t>
            </a:r>
            <a:r>
              <a:rPr lang="en-US" dirty="0" err="1" smtClean="0"/>
              <a:t>DXi</a:t>
            </a:r>
            <a:r>
              <a:rPr lang="en-US" dirty="0" smtClean="0"/>
              <a:t> presents the NAT IP to the source </a:t>
            </a:r>
            <a:r>
              <a:rPr lang="en-US" dirty="0" err="1" smtClean="0"/>
              <a:t>DXi</a:t>
            </a:r>
            <a:r>
              <a:rPr lang="en-US" dirty="0" smtClean="0"/>
              <a:t> as a valid replication interface.</a:t>
            </a:r>
          </a:p>
          <a:p>
            <a:pPr defTabSz="957274">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  Dynamic Host Configuration Protocol (DHCP) is supported on the </a:t>
            </a:r>
            <a:r>
              <a:rPr lang="en-US" dirty="0" err="1" smtClean="0"/>
              <a:t>DXi</a:t>
            </a:r>
            <a:r>
              <a:rPr lang="en-US" dirty="0" smtClean="0"/>
              <a:t> V1000; DHCP is NOT supported on any other </a:t>
            </a:r>
            <a:r>
              <a:rPr lang="en-US" dirty="0" err="1" smtClean="0"/>
              <a:t>DXi</a:t>
            </a:r>
            <a:r>
              <a:rPr lang="en-US" dirty="0" smtClean="0"/>
              <a:t> system with 2.3 software. DHCP allows the virtual Ethernet interfaces to automatically obtain an IP address from a DHCP server. If the customer uses DHCP in their environment but wants to assign a static IP address to one or more interfaces, you can disable DHCP at any time using the </a:t>
            </a:r>
            <a:r>
              <a:rPr lang="en-US" b="1" dirty="0" smtClean="0"/>
              <a:t>Network</a:t>
            </a:r>
            <a:r>
              <a:rPr lang="en-US" dirty="0" smtClean="0"/>
              <a:t> page. </a:t>
            </a:r>
          </a:p>
          <a:p>
            <a:pPr lvl="1"/>
            <a:endParaRPr lang="en-US" dirty="0" smtClean="0"/>
          </a:p>
          <a:p>
            <a:pPr lvl="1">
              <a:buFont typeface="Arial" pitchFamily="34" charset="0"/>
              <a:buChar char="•"/>
            </a:pPr>
            <a:r>
              <a:rPr lang="en-US" dirty="0" smtClean="0"/>
              <a:t>  Bonding virtual Ethernet ports is not supported on </a:t>
            </a:r>
            <a:r>
              <a:rPr lang="en-US" dirty="0" err="1" smtClean="0"/>
              <a:t>DXi</a:t>
            </a:r>
            <a:r>
              <a:rPr lang="en-US" dirty="0" smtClean="0"/>
              <a:t> V1000 virtual appliances with 2.3 software installed. This is important to communicate to the customer because the Network Configuration page will not prevent you from configuring a bonded device.</a:t>
            </a:r>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display on the </a:t>
            </a:r>
            <a:r>
              <a:rPr lang="en-US" b="1" dirty="0" smtClean="0"/>
              <a:t>Physical Device Discovery</a:t>
            </a:r>
            <a:r>
              <a:rPr lang="en-US" dirty="0" smtClean="0"/>
              <a:t> page (</a:t>
            </a:r>
            <a:r>
              <a:rPr lang="en-US" b="1" dirty="0" smtClean="0"/>
              <a:t>Configuration &gt; PTT &gt; Physical Device Discovery</a:t>
            </a:r>
          </a:p>
          <a:p>
            <a:endParaRPr lang="en-US" b="1" dirty="0" smtClean="0"/>
          </a:p>
          <a:p>
            <a:r>
              <a:rPr lang="en-US" dirty="0" smtClean="0"/>
              <a:t>The Physical Device Discovery page allows you to discover attached physical tape libraries and tape drives. After you discover the libraries and drives, you can use them for path to tape data movement.</a:t>
            </a:r>
          </a:p>
          <a:p>
            <a:r>
              <a:rPr lang="en-US" dirty="0" smtClean="0"/>
              <a:t> </a:t>
            </a:r>
          </a:p>
          <a:p>
            <a:r>
              <a:rPr lang="en-US" dirty="0" smtClean="0"/>
              <a:t>In the example below, HP LTO-5 drives were discovered by the library. This is indicated by </a:t>
            </a:r>
            <a:r>
              <a:rPr lang="en-US" b="1" dirty="0" err="1" smtClean="0"/>
              <a:t>Ultrium</a:t>
            </a:r>
            <a:r>
              <a:rPr lang="en-US" b="1" dirty="0" smtClean="0"/>
              <a:t> 5-SCSI</a:t>
            </a:r>
            <a:r>
              <a:rPr lang="en-US" dirty="0" smtClean="0"/>
              <a:t> appearing in the </a:t>
            </a:r>
            <a:r>
              <a:rPr lang="en-US" b="1" dirty="0" smtClean="0"/>
              <a:t>Product ID</a:t>
            </a:r>
            <a:r>
              <a:rPr lang="en-US" dirty="0" smtClean="0"/>
              <a:t> column. If the library had HP LTO-6 drives installed, </a:t>
            </a:r>
            <a:r>
              <a:rPr lang="en-US" b="1" dirty="0" err="1" smtClean="0"/>
              <a:t>Ultrium</a:t>
            </a:r>
            <a:r>
              <a:rPr lang="en-US" b="1" dirty="0" smtClean="0"/>
              <a:t> 6-SCSI</a:t>
            </a:r>
            <a:r>
              <a:rPr lang="en-US" dirty="0" smtClean="0"/>
              <a:t> would display in the column.</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71</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assumes that one </a:t>
            </a:r>
            <a:r>
              <a:rPr lang="en-US" dirty="0" err="1" smtClean="0"/>
              <a:t>DXi</a:t>
            </a:r>
            <a:r>
              <a:rPr lang="en-US" dirty="0" smtClean="0"/>
              <a:t> share or partition would contain backup data for only one customer. It allows the provider to charge each customer for the amount of storage they have used, without having a </a:t>
            </a:r>
            <a:r>
              <a:rPr lang="en-US" dirty="0" err="1" smtClean="0"/>
              <a:t>DXi</a:t>
            </a:r>
            <a:r>
              <a:rPr lang="en-US" dirty="0" smtClean="0"/>
              <a:t> dedicated to each customer. Cloud-based storage providers are some of the prospective Chargeback report users.</a:t>
            </a:r>
          </a:p>
          <a:p>
            <a:endParaRPr lang="en-US" dirty="0" smtClean="0"/>
          </a:p>
          <a:p>
            <a:r>
              <a:rPr lang="en-US" dirty="0" smtClean="0"/>
              <a:t>In the Chargeback menus, reports, and exported </a:t>
            </a:r>
            <a:r>
              <a:rPr lang="en-US" dirty="0" err="1" smtClean="0"/>
              <a:t>csv</a:t>
            </a:r>
            <a:r>
              <a:rPr lang="en-US" dirty="0" smtClean="0"/>
              <a:t> files, the term “share” is used to refer to any of the following types of containers of data. </a:t>
            </a:r>
          </a:p>
          <a:p>
            <a:r>
              <a:rPr lang="en-US" dirty="0" smtClean="0"/>
              <a:t> </a:t>
            </a:r>
          </a:p>
          <a:p>
            <a:pPr lvl="0"/>
            <a:r>
              <a:rPr lang="en-US" dirty="0" smtClean="0"/>
              <a:t>CIFS share</a:t>
            </a:r>
          </a:p>
          <a:p>
            <a:pPr lvl="0"/>
            <a:r>
              <a:rPr lang="en-US" dirty="0" smtClean="0"/>
              <a:t>NFS share</a:t>
            </a:r>
          </a:p>
          <a:p>
            <a:pPr lvl="0"/>
            <a:r>
              <a:rPr lang="en-US" dirty="0" smtClean="0"/>
              <a:t>VTL partitions</a:t>
            </a:r>
          </a:p>
          <a:p>
            <a:pPr lvl="0"/>
            <a:r>
              <a:rPr lang="en-US" dirty="0" smtClean="0"/>
              <a:t>OST (the container is the storage server)</a:t>
            </a:r>
          </a:p>
          <a:p>
            <a:pPr lvl="0"/>
            <a:r>
              <a:rPr lang="en-US" dirty="0" smtClean="0"/>
              <a:t>Directory/File Replication or Cartridge Based Replication target shares</a:t>
            </a:r>
          </a:p>
          <a:p>
            <a:pPr lvl="0"/>
            <a:r>
              <a:rPr lang="en-US" dirty="0" smtClean="0"/>
              <a:t>Replication snapshots on a target</a:t>
            </a:r>
          </a:p>
          <a:p>
            <a:pPr lvl="0"/>
            <a:endParaRPr lang="en-US" dirty="0" smtClean="0"/>
          </a:p>
          <a:p>
            <a:r>
              <a:rPr lang="en-US" dirty="0" smtClean="0"/>
              <a:t>Chargeback reports statistics for all of these container types, up to a total of 256 “shares”  (containers) per </a:t>
            </a:r>
            <a:r>
              <a:rPr lang="en-US" dirty="0" err="1" smtClean="0"/>
              <a:t>DXi</a:t>
            </a:r>
            <a:r>
              <a:rPr lang="en-US" dirty="0" smtClean="0"/>
              <a:t>.</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assumes that one </a:t>
            </a:r>
            <a:r>
              <a:rPr lang="en-US" dirty="0" err="1" smtClean="0"/>
              <a:t>DXi</a:t>
            </a:r>
            <a:r>
              <a:rPr lang="en-US" dirty="0" smtClean="0"/>
              <a:t> share or partition would contain backup data for only one customer. It allows the provider to charge each customer for the amount of storage they have used, without having a </a:t>
            </a:r>
            <a:r>
              <a:rPr lang="en-US" dirty="0" err="1" smtClean="0"/>
              <a:t>DXi</a:t>
            </a:r>
            <a:r>
              <a:rPr lang="en-US" dirty="0" smtClean="0"/>
              <a:t> dedicated to each customer. Cloud-based storage providers are some of the prospective Chargeback report users.</a:t>
            </a:r>
          </a:p>
          <a:p>
            <a:endParaRPr lang="en-US" dirty="0" smtClean="0"/>
          </a:p>
          <a:p>
            <a:r>
              <a:rPr lang="en-US" dirty="0" smtClean="0"/>
              <a:t>In the Chargeback menus, reports, and exported </a:t>
            </a:r>
            <a:r>
              <a:rPr lang="en-US" dirty="0" err="1" smtClean="0"/>
              <a:t>csv</a:t>
            </a:r>
            <a:r>
              <a:rPr lang="en-US" dirty="0" smtClean="0"/>
              <a:t> files, the term “share” is used to refer to any of the following types of containers of data. </a:t>
            </a:r>
          </a:p>
          <a:p>
            <a:r>
              <a:rPr lang="en-US" dirty="0" smtClean="0"/>
              <a:t> </a:t>
            </a:r>
          </a:p>
          <a:p>
            <a:pPr lvl="0"/>
            <a:r>
              <a:rPr lang="en-US" dirty="0" smtClean="0"/>
              <a:t>CIFS share</a:t>
            </a:r>
          </a:p>
          <a:p>
            <a:pPr lvl="0"/>
            <a:r>
              <a:rPr lang="en-US" dirty="0" smtClean="0"/>
              <a:t>NFS share</a:t>
            </a:r>
          </a:p>
          <a:p>
            <a:pPr lvl="0"/>
            <a:r>
              <a:rPr lang="en-US" dirty="0" smtClean="0"/>
              <a:t>VTL partitions</a:t>
            </a:r>
          </a:p>
          <a:p>
            <a:pPr lvl="0"/>
            <a:r>
              <a:rPr lang="en-US" dirty="0" smtClean="0"/>
              <a:t>OST (the container is the storage server)</a:t>
            </a:r>
          </a:p>
          <a:p>
            <a:pPr lvl="0"/>
            <a:r>
              <a:rPr lang="en-US" dirty="0" smtClean="0"/>
              <a:t>Directory/File Replication or Cartridge Based Replication target shares</a:t>
            </a:r>
          </a:p>
          <a:p>
            <a:pPr lvl="0"/>
            <a:r>
              <a:rPr lang="en-US" dirty="0" smtClean="0"/>
              <a:t>Replication snapshots on a target</a:t>
            </a:r>
          </a:p>
          <a:p>
            <a:pPr lvl="0"/>
            <a:endParaRPr lang="en-US" dirty="0" smtClean="0"/>
          </a:p>
          <a:p>
            <a:r>
              <a:rPr lang="en-US" dirty="0" smtClean="0"/>
              <a:t>Chargeback reports statistics for all of these container types, up to a total of 256 “shares”  (containers) per </a:t>
            </a:r>
            <a:r>
              <a:rPr lang="en-US" dirty="0" err="1" smtClean="0"/>
              <a:t>DXi</a:t>
            </a:r>
            <a:r>
              <a:rPr lang="en-US" dirty="0" smtClean="0"/>
              <a:t>.</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data portion of the </a:t>
            </a:r>
            <a:r>
              <a:rPr lang="en-US" dirty="0" err="1" smtClean="0"/>
              <a:t>csv</a:t>
            </a:r>
            <a:r>
              <a:rPr lang="en-US" dirty="0" smtClean="0"/>
              <a:t> file includes the following columns:</a:t>
            </a:r>
          </a:p>
          <a:p>
            <a:r>
              <a:rPr lang="en-US" dirty="0" smtClean="0"/>
              <a:t> </a:t>
            </a:r>
          </a:p>
          <a:p>
            <a:pPr lvl="0"/>
            <a:r>
              <a:rPr lang="en-US" b="1" dirty="0" err="1" smtClean="0"/>
              <a:t>ShareName</a:t>
            </a:r>
            <a:r>
              <a:rPr lang="en-US" dirty="0" smtClean="0"/>
              <a:t>: Names of all NAS shares or VTL partitions configured in the </a:t>
            </a:r>
            <a:r>
              <a:rPr lang="en-US" dirty="0" err="1" smtClean="0"/>
              <a:t>DXi</a:t>
            </a:r>
            <a:r>
              <a:rPr lang="en-US" dirty="0" smtClean="0"/>
              <a:t> for ingest or replication. A name with a P_ prefix is a VTL partition, or with an S_ prefix is a NAS or OST share.</a:t>
            </a:r>
          </a:p>
          <a:p>
            <a:pPr lvl="0"/>
            <a:r>
              <a:rPr lang="en-US" b="1" dirty="0" err="1" smtClean="0"/>
              <a:t>UserDataSize</a:t>
            </a:r>
            <a:r>
              <a:rPr lang="en-US" dirty="0" smtClean="0"/>
              <a:t>: Cumulative user data size at the end of the selected time interval. Includes deletes and sparse portions of sparse files. The sum of all file sizes currently in the share prior to data reduction.</a:t>
            </a:r>
          </a:p>
          <a:p>
            <a:pPr lvl="0"/>
            <a:r>
              <a:rPr lang="en-US" b="1" dirty="0" err="1" smtClean="0"/>
              <a:t>UserDataSizeAvg</a:t>
            </a:r>
            <a:r>
              <a:rPr lang="en-US" b="1" dirty="0" smtClean="0"/>
              <a:t>:</a:t>
            </a:r>
            <a:r>
              <a:rPr lang="en-US" dirty="0" smtClean="0"/>
              <a:t> A value calculated by dividing the sum of the </a:t>
            </a:r>
            <a:r>
              <a:rPr lang="en-US" dirty="0" err="1" smtClean="0"/>
              <a:t>UserDataSize</a:t>
            </a:r>
            <a:r>
              <a:rPr lang="en-US" dirty="0" smtClean="0"/>
              <a:t> values by the total number of observations during the selected time interval.</a:t>
            </a:r>
          </a:p>
          <a:p>
            <a:pPr lvl="0"/>
            <a:r>
              <a:rPr lang="en-US" b="1" dirty="0" err="1" smtClean="0"/>
              <a:t>UserDataSizeMax</a:t>
            </a:r>
            <a:r>
              <a:rPr lang="en-US" b="1" dirty="0" smtClean="0"/>
              <a:t>:</a:t>
            </a:r>
            <a:r>
              <a:rPr lang="en-US" dirty="0" smtClean="0"/>
              <a:t> The maximum observed </a:t>
            </a:r>
            <a:r>
              <a:rPr lang="en-US" dirty="0" err="1" smtClean="0"/>
              <a:t>UserDataSize</a:t>
            </a:r>
            <a:r>
              <a:rPr lang="en-US" dirty="0" smtClean="0"/>
              <a:t> during the selected time interval.</a:t>
            </a:r>
          </a:p>
          <a:p>
            <a:pPr lvl="0"/>
            <a:r>
              <a:rPr lang="en-US" b="1" dirty="0" err="1" smtClean="0"/>
              <a:t>InputBytes</a:t>
            </a:r>
            <a:r>
              <a:rPr lang="en-US" dirty="0" smtClean="0"/>
              <a:t>: Size of customer data as it arrives at the share during the user-specified interval. This is ingested data only, not taking into account deletes.</a:t>
            </a:r>
          </a:p>
          <a:p>
            <a:pPr lvl="0"/>
            <a:r>
              <a:rPr lang="en-US" b="1" dirty="0" err="1" smtClean="0"/>
              <a:t>UniqueBytesPreCompression</a:t>
            </a:r>
            <a:r>
              <a:rPr lang="en-US" b="1" dirty="0" smtClean="0"/>
              <a:t>:</a:t>
            </a:r>
            <a:r>
              <a:rPr lang="en-US" dirty="0" smtClean="0"/>
              <a:t> Total amount of data ingested after </a:t>
            </a:r>
            <a:r>
              <a:rPr lang="en-US" dirty="0" err="1" smtClean="0"/>
              <a:t>deduplication</a:t>
            </a:r>
            <a:r>
              <a:rPr lang="en-US" dirty="0" smtClean="0"/>
              <a:t> during the user-specified interval. This does not take into account deletes. Data is counted as unique only for the first share to ingest it, not for matching data subsequently ingested into other shares.</a:t>
            </a:r>
          </a:p>
          <a:p>
            <a:pPr lvl="0"/>
            <a:r>
              <a:rPr lang="en-US" b="1" dirty="0" err="1" smtClean="0"/>
              <a:t>UniqueBytesPostCompression</a:t>
            </a:r>
            <a:r>
              <a:rPr lang="en-US" b="1" dirty="0" smtClean="0"/>
              <a:t>:</a:t>
            </a:r>
            <a:r>
              <a:rPr lang="en-US" dirty="0" smtClean="0"/>
              <a:t> Total amount of data after </a:t>
            </a:r>
            <a:r>
              <a:rPr lang="en-US" dirty="0" err="1" smtClean="0"/>
              <a:t>deduplication</a:t>
            </a:r>
            <a:r>
              <a:rPr lang="en-US" dirty="0" smtClean="0"/>
              <a:t> and compression for the user-specified interval. This does not take into account deletes.</a:t>
            </a:r>
          </a:p>
          <a:p>
            <a:pPr lvl="0"/>
            <a:r>
              <a:rPr lang="en-US" b="1" dirty="0" err="1" smtClean="0"/>
              <a:t>ReductionRatio</a:t>
            </a:r>
            <a:r>
              <a:rPr lang="en-US" b="1" dirty="0" smtClean="0"/>
              <a:t>: </a:t>
            </a:r>
            <a:r>
              <a:rPr lang="en-US" dirty="0" smtClean="0"/>
              <a:t>Ratio of input data to final stored data, accounting for both </a:t>
            </a:r>
            <a:r>
              <a:rPr lang="en-US" dirty="0" err="1" smtClean="0"/>
              <a:t>deduplication</a:t>
            </a:r>
            <a:r>
              <a:rPr lang="en-US" dirty="0" smtClean="0"/>
              <a:t> and compression for the user-specified interval.</a:t>
            </a:r>
          </a:p>
          <a:p>
            <a:pPr lvl="0"/>
            <a:r>
              <a:rPr lang="en-US" b="1" dirty="0" err="1" smtClean="0"/>
              <a:t>DedupRatio</a:t>
            </a:r>
            <a:r>
              <a:rPr lang="en-US" b="1" dirty="0" smtClean="0"/>
              <a:t>:</a:t>
            </a:r>
            <a:r>
              <a:rPr lang="en-US" dirty="0" smtClean="0"/>
              <a:t> Ratio of input data to unique bytes prior to compression (</a:t>
            </a:r>
            <a:r>
              <a:rPr lang="en-US" dirty="0" err="1" smtClean="0"/>
              <a:t>deduplicated</a:t>
            </a:r>
            <a:r>
              <a:rPr lang="en-US" dirty="0" smtClean="0"/>
              <a:t>) data for the user-specified interval. </a:t>
            </a:r>
            <a:r>
              <a:rPr lang="en-US" dirty="0" err="1" smtClean="0"/>
              <a:t>UserData</a:t>
            </a:r>
            <a:r>
              <a:rPr lang="en-US" dirty="0" smtClean="0"/>
              <a:t> divided by </a:t>
            </a:r>
            <a:r>
              <a:rPr lang="en-US" dirty="0" err="1" smtClean="0"/>
              <a:t>UniqueBytesPostCompression</a:t>
            </a:r>
            <a:r>
              <a:rPr lang="en-US" dirty="0" smtClean="0"/>
              <a:t>.</a:t>
            </a:r>
          </a:p>
          <a:p>
            <a:pPr lvl="0"/>
            <a:r>
              <a:rPr lang="en-US" b="1" dirty="0" err="1" smtClean="0"/>
              <a:t>CompressionRatio</a:t>
            </a:r>
            <a:r>
              <a:rPr lang="en-US" b="1" dirty="0" smtClean="0"/>
              <a:t>:</a:t>
            </a:r>
            <a:r>
              <a:rPr lang="en-US" dirty="0" smtClean="0"/>
              <a:t> Ratio of unique uncompressed data bytes to unique compressed data bytes for the user-specified interval. </a:t>
            </a:r>
            <a:r>
              <a:rPr lang="en-US" dirty="0" err="1" smtClean="0"/>
              <a:t>ReductionRatio</a:t>
            </a:r>
            <a:r>
              <a:rPr lang="en-US" dirty="0" smtClean="0"/>
              <a:t> divided by </a:t>
            </a:r>
            <a:r>
              <a:rPr lang="en-US" dirty="0" err="1" smtClean="0"/>
              <a:t>DeduRatio</a:t>
            </a:r>
            <a:r>
              <a:rPr lang="en-US" dirty="0" smtClean="0"/>
              <a:t>.</a:t>
            </a:r>
          </a:p>
          <a:p>
            <a:pPr lvl="0"/>
            <a:r>
              <a:rPr lang="en-US" b="1" dirty="0" err="1" smtClean="0"/>
              <a:t>OnDisk</a:t>
            </a:r>
            <a:r>
              <a:rPr lang="en-US" dirty="0" smtClean="0"/>
              <a:t>: Effective disk usage at the end of the selected time interval.</a:t>
            </a:r>
          </a:p>
          <a:p>
            <a:pPr lvl="0"/>
            <a:r>
              <a:rPr lang="en-US" b="1" dirty="0" err="1" smtClean="0"/>
              <a:t>DXiPercentOfTotalCapacity</a:t>
            </a:r>
            <a:r>
              <a:rPr lang="en-US" b="1" dirty="0" smtClean="0"/>
              <a:t>:</a:t>
            </a:r>
            <a:r>
              <a:rPr lang="en-US" dirty="0" smtClean="0"/>
              <a:t> Percentage of total the </a:t>
            </a:r>
            <a:r>
              <a:rPr lang="en-US" dirty="0" err="1" smtClean="0"/>
              <a:t>DXi</a:t>
            </a:r>
            <a:r>
              <a:rPr lang="en-US" dirty="0" smtClean="0"/>
              <a:t> capacity that the </a:t>
            </a:r>
            <a:r>
              <a:rPr lang="en-US" dirty="0" err="1" smtClean="0"/>
              <a:t>OnDisk</a:t>
            </a:r>
            <a:r>
              <a:rPr lang="en-US" dirty="0" smtClean="0"/>
              <a:t> data is using for the selected time interval.</a:t>
            </a:r>
          </a:p>
          <a:p>
            <a:r>
              <a:rPr lang="en-US" b="1" dirty="0" smtClean="0"/>
              <a:t> </a:t>
            </a:r>
            <a:endParaRPr lang="en-US" dirty="0" smtClean="0"/>
          </a:p>
          <a:p>
            <a:r>
              <a:rPr lang="en-US" b="1" dirty="0" smtClean="0"/>
              <a:t>Note:</a:t>
            </a:r>
            <a:r>
              <a:rPr lang="en-US" dirty="0" smtClean="0"/>
              <a:t> Non-</a:t>
            </a:r>
            <a:r>
              <a:rPr lang="en-US" dirty="0" err="1" smtClean="0"/>
              <a:t>deduplicated</a:t>
            </a:r>
            <a:r>
              <a:rPr lang="en-US" dirty="0" smtClean="0"/>
              <a:t> shares are not compressed, so they will have identical values for </a:t>
            </a:r>
            <a:r>
              <a:rPr lang="en-US" b="1" dirty="0" err="1" smtClean="0"/>
              <a:t>InputBytes</a:t>
            </a:r>
            <a:r>
              <a:rPr lang="en-US" b="1" dirty="0" smtClean="0"/>
              <a:t>, </a:t>
            </a:r>
            <a:r>
              <a:rPr lang="en-US" b="1" dirty="0" err="1" smtClean="0"/>
              <a:t>UniqueBytesPreCompression</a:t>
            </a:r>
            <a:r>
              <a:rPr lang="en-US" dirty="0" smtClean="0"/>
              <a:t>, and </a:t>
            </a:r>
            <a:r>
              <a:rPr lang="en-US" b="1" dirty="0" err="1" smtClean="0"/>
              <a:t>UniqueBytesPostCompression</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data portion of the </a:t>
            </a:r>
            <a:r>
              <a:rPr lang="en-US" dirty="0" err="1" smtClean="0"/>
              <a:t>csv</a:t>
            </a:r>
            <a:r>
              <a:rPr lang="en-US" dirty="0" smtClean="0"/>
              <a:t> file includes the following columns:</a:t>
            </a:r>
          </a:p>
          <a:p>
            <a:r>
              <a:rPr lang="en-US" dirty="0" smtClean="0"/>
              <a:t> </a:t>
            </a:r>
          </a:p>
          <a:p>
            <a:pPr lvl="0"/>
            <a:r>
              <a:rPr lang="en-US" b="1" dirty="0" err="1" smtClean="0"/>
              <a:t>ShareName</a:t>
            </a:r>
            <a:r>
              <a:rPr lang="en-US" dirty="0" smtClean="0"/>
              <a:t>: Names of all NAS shares or VTL partitions configured in the </a:t>
            </a:r>
            <a:r>
              <a:rPr lang="en-US" dirty="0" err="1" smtClean="0"/>
              <a:t>DXi</a:t>
            </a:r>
            <a:r>
              <a:rPr lang="en-US" dirty="0" smtClean="0"/>
              <a:t> for ingest or replication. A name with a P_ prefix is a VTL partition, or with an S_ prefix is a NAS or OST share.</a:t>
            </a:r>
          </a:p>
          <a:p>
            <a:pPr lvl="0"/>
            <a:r>
              <a:rPr lang="en-US" b="1" dirty="0" err="1" smtClean="0"/>
              <a:t>UserDataSize</a:t>
            </a:r>
            <a:r>
              <a:rPr lang="en-US" dirty="0" smtClean="0"/>
              <a:t>: Cumulative user data size at the end of the selected time interval. Includes deletes and sparse portions of sparse files. The sum of all file sizes currently in the share prior to data reduction.</a:t>
            </a:r>
          </a:p>
          <a:p>
            <a:pPr lvl="0"/>
            <a:r>
              <a:rPr lang="en-US" b="1" dirty="0" err="1" smtClean="0"/>
              <a:t>UserDataSizeAvg</a:t>
            </a:r>
            <a:r>
              <a:rPr lang="en-US" b="1" dirty="0" smtClean="0"/>
              <a:t>:</a:t>
            </a:r>
            <a:r>
              <a:rPr lang="en-US" dirty="0" smtClean="0"/>
              <a:t> A value calculated by dividing the sum of the </a:t>
            </a:r>
            <a:r>
              <a:rPr lang="en-US" dirty="0" err="1" smtClean="0"/>
              <a:t>UserDataSize</a:t>
            </a:r>
            <a:r>
              <a:rPr lang="en-US" dirty="0" smtClean="0"/>
              <a:t> values by the total number of observations during the selected time interval.</a:t>
            </a:r>
          </a:p>
          <a:p>
            <a:pPr lvl="0"/>
            <a:r>
              <a:rPr lang="en-US" b="1" dirty="0" err="1" smtClean="0"/>
              <a:t>UserDataSizeMax</a:t>
            </a:r>
            <a:r>
              <a:rPr lang="en-US" b="1" dirty="0" smtClean="0"/>
              <a:t>:</a:t>
            </a:r>
            <a:r>
              <a:rPr lang="en-US" dirty="0" smtClean="0"/>
              <a:t> The maximum observed </a:t>
            </a:r>
            <a:r>
              <a:rPr lang="en-US" dirty="0" err="1" smtClean="0"/>
              <a:t>UserDataSize</a:t>
            </a:r>
            <a:r>
              <a:rPr lang="en-US" dirty="0" smtClean="0"/>
              <a:t> during the selected time interval.</a:t>
            </a:r>
          </a:p>
          <a:p>
            <a:pPr lvl="0"/>
            <a:r>
              <a:rPr lang="en-US" b="1" dirty="0" err="1" smtClean="0"/>
              <a:t>InputBytes</a:t>
            </a:r>
            <a:r>
              <a:rPr lang="en-US" dirty="0" smtClean="0"/>
              <a:t>: Size of customer data as it arrives at the share during the user-specified interval. This is ingested data only, not taking into account deletes.</a:t>
            </a:r>
          </a:p>
          <a:p>
            <a:pPr lvl="0"/>
            <a:r>
              <a:rPr lang="en-US" b="1" dirty="0" err="1" smtClean="0"/>
              <a:t>UniqueBytesPreCompression</a:t>
            </a:r>
            <a:r>
              <a:rPr lang="en-US" b="1" dirty="0" smtClean="0"/>
              <a:t>:</a:t>
            </a:r>
            <a:r>
              <a:rPr lang="en-US" dirty="0" smtClean="0"/>
              <a:t> Total amount of data ingested after </a:t>
            </a:r>
            <a:r>
              <a:rPr lang="en-US" dirty="0" err="1" smtClean="0"/>
              <a:t>deduplication</a:t>
            </a:r>
            <a:r>
              <a:rPr lang="en-US" dirty="0" smtClean="0"/>
              <a:t> during the user-specified interval. This does not take into account deletes. Data is counted as unique only for the first share to ingest it, not for matching data subsequently ingested into other shares.</a:t>
            </a:r>
          </a:p>
          <a:p>
            <a:pPr lvl="0"/>
            <a:r>
              <a:rPr lang="en-US" b="1" dirty="0" err="1" smtClean="0"/>
              <a:t>UniqueBytesPostCompression</a:t>
            </a:r>
            <a:r>
              <a:rPr lang="en-US" b="1" dirty="0" smtClean="0"/>
              <a:t>:</a:t>
            </a:r>
            <a:r>
              <a:rPr lang="en-US" dirty="0" smtClean="0"/>
              <a:t> Total amount of data after </a:t>
            </a:r>
            <a:r>
              <a:rPr lang="en-US" dirty="0" err="1" smtClean="0"/>
              <a:t>deduplication</a:t>
            </a:r>
            <a:r>
              <a:rPr lang="en-US" dirty="0" smtClean="0"/>
              <a:t> and compression for the user-specified interval. This does not take into account deletes.</a:t>
            </a:r>
          </a:p>
          <a:p>
            <a:pPr lvl="0"/>
            <a:r>
              <a:rPr lang="en-US" b="1" dirty="0" err="1" smtClean="0"/>
              <a:t>ReductionRatio</a:t>
            </a:r>
            <a:r>
              <a:rPr lang="en-US" b="1" dirty="0" smtClean="0"/>
              <a:t>: </a:t>
            </a:r>
            <a:r>
              <a:rPr lang="en-US" dirty="0" smtClean="0"/>
              <a:t>Ratio of input data to final stored data, accounting for both </a:t>
            </a:r>
            <a:r>
              <a:rPr lang="en-US" dirty="0" err="1" smtClean="0"/>
              <a:t>deduplication</a:t>
            </a:r>
            <a:r>
              <a:rPr lang="en-US" dirty="0" smtClean="0"/>
              <a:t> and compression for the user-specified interval.</a:t>
            </a:r>
          </a:p>
          <a:p>
            <a:pPr lvl="0"/>
            <a:r>
              <a:rPr lang="en-US" b="1" dirty="0" err="1" smtClean="0"/>
              <a:t>DedupRatio</a:t>
            </a:r>
            <a:r>
              <a:rPr lang="en-US" b="1" dirty="0" smtClean="0"/>
              <a:t>:</a:t>
            </a:r>
            <a:r>
              <a:rPr lang="en-US" dirty="0" smtClean="0"/>
              <a:t> Ratio of input data to unique bytes prior to compression (</a:t>
            </a:r>
            <a:r>
              <a:rPr lang="en-US" dirty="0" err="1" smtClean="0"/>
              <a:t>deduplicated</a:t>
            </a:r>
            <a:r>
              <a:rPr lang="en-US" dirty="0" smtClean="0"/>
              <a:t>) data for the user-specified interval. </a:t>
            </a:r>
            <a:r>
              <a:rPr lang="en-US" dirty="0" err="1" smtClean="0"/>
              <a:t>UserData</a:t>
            </a:r>
            <a:r>
              <a:rPr lang="en-US" dirty="0" smtClean="0"/>
              <a:t> divided by </a:t>
            </a:r>
            <a:r>
              <a:rPr lang="en-US" dirty="0" err="1" smtClean="0"/>
              <a:t>UniqueBytesPostCompression</a:t>
            </a:r>
            <a:r>
              <a:rPr lang="en-US" dirty="0" smtClean="0"/>
              <a:t>.</a:t>
            </a:r>
          </a:p>
          <a:p>
            <a:pPr lvl="0"/>
            <a:r>
              <a:rPr lang="en-US" b="1" dirty="0" err="1" smtClean="0"/>
              <a:t>CompressionRatio</a:t>
            </a:r>
            <a:r>
              <a:rPr lang="en-US" b="1" dirty="0" smtClean="0"/>
              <a:t>:</a:t>
            </a:r>
            <a:r>
              <a:rPr lang="en-US" dirty="0" smtClean="0"/>
              <a:t> Ratio of unique uncompressed data bytes to unique compressed data bytes for the user-specified interval. </a:t>
            </a:r>
            <a:r>
              <a:rPr lang="en-US" dirty="0" err="1" smtClean="0"/>
              <a:t>ReductionRatio</a:t>
            </a:r>
            <a:r>
              <a:rPr lang="en-US" dirty="0" smtClean="0"/>
              <a:t> divided by </a:t>
            </a:r>
            <a:r>
              <a:rPr lang="en-US" dirty="0" err="1" smtClean="0"/>
              <a:t>DeduRatio</a:t>
            </a:r>
            <a:r>
              <a:rPr lang="en-US" dirty="0" smtClean="0"/>
              <a:t>.</a:t>
            </a:r>
          </a:p>
          <a:p>
            <a:pPr lvl="0"/>
            <a:r>
              <a:rPr lang="en-US" b="1" dirty="0" err="1" smtClean="0"/>
              <a:t>OnDisk</a:t>
            </a:r>
            <a:r>
              <a:rPr lang="en-US" dirty="0" smtClean="0"/>
              <a:t>: Effective disk usage at the end of the selected time interval.</a:t>
            </a:r>
          </a:p>
          <a:p>
            <a:pPr lvl="0"/>
            <a:r>
              <a:rPr lang="en-US" b="1" dirty="0" err="1" smtClean="0"/>
              <a:t>DXiPercentOfTotalCapacity</a:t>
            </a:r>
            <a:r>
              <a:rPr lang="en-US" b="1" dirty="0" smtClean="0"/>
              <a:t>:</a:t>
            </a:r>
            <a:r>
              <a:rPr lang="en-US" dirty="0" smtClean="0"/>
              <a:t> Percentage of total the </a:t>
            </a:r>
            <a:r>
              <a:rPr lang="en-US" dirty="0" err="1" smtClean="0"/>
              <a:t>DXi</a:t>
            </a:r>
            <a:r>
              <a:rPr lang="en-US" dirty="0" smtClean="0"/>
              <a:t> capacity that the </a:t>
            </a:r>
            <a:r>
              <a:rPr lang="en-US" dirty="0" err="1" smtClean="0"/>
              <a:t>OnDisk</a:t>
            </a:r>
            <a:r>
              <a:rPr lang="en-US" dirty="0" smtClean="0"/>
              <a:t> data is using for the selected time interval.</a:t>
            </a:r>
          </a:p>
          <a:p>
            <a:r>
              <a:rPr lang="en-US" b="1" dirty="0" smtClean="0"/>
              <a:t> </a:t>
            </a:r>
            <a:endParaRPr lang="en-US" dirty="0" smtClean="0"/>
          </a:p>
          <a:p>
            <a:r>
              <a:rPr lang="en-US" b="1" dirty="0" smtClean="0"/>
              <a:t>Note:</a:t>
            </a:r>
            <a:r>
              <a:rPr lang="en-US" dirty="0" smtClean="0"/>
              <a:t> Non-</a:t>
            </a:r>
            <a:r>
              <a:rPr lang="en-US" dirty="0" err="1" smtClean="0"/>
              <a:t>deduplicated</a:t>
            </a:r>
            <a:r>
              <a:rPr lang="en-US" dirty="0" smtClean="0"/>
              <a:t> shares are not compressed, so they will have identical values for </a:t>
            </a:r>
            <a:r>
              <a:rPr lang="en-US" b="1" dirty="0" err="1" smtClean="0"/>
              <a:t>InputBytes</a:t>
            </a:r>
            <a:r>
              <a:rPr lang="en-US" b="1" dirty="0" smtClean="0"/>
              <a:t>, </a:t>
            </a:r>
            <a:r>
              <a:rPr lang="en-US" b="1" dirty="0" err="1" smtClean="0"/>
              <a:t>UniqueBytesPreCompression</a:t>
            </a:r>
            <a:r>
              <a:rPr lang="en-US" dirty="0" smtClean="0"/>
              <a:t>, and </a:t>
            </a:r>
            <a:r>
              <a:rPr lang="en-US" b="1" dirty="0" err="1" smtClean="0"/>
              <a:t>UniqueBytesPostCompression</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Ingest &amp; Delete</a:t>
            </a:r>
            <a:r>
              <a:rPr lang="en-US" dirty="0" smtClean="0"/>
              <a:t> report consists of three graphs – </a:t>
            </a:r>
            <a:r>
              <a:rPr lang="en-US" b="1" dirty="0" smtClean="0"/>
              <a:t>Ingest and Deletions per hour</a:t>
            </a:r>
            <a:r>
              <a:rPr lang="en-US" dirty="0" smtClean="0"/>
              <a:t>, </a:t>
            </a:r>
            <a:r>
              <a:rPr lang="en-US" b="1" dirty="0" smtClean="0"/>
              <a:t>Ingest and Deletions per day</a:t>
            </a:r>
            <a:r>
              <a:rPr lang="en-US" dirty="0" smtClean="0"/>
              <a:t>, and </a:t>
            </a:r>
            <a:r>
              <a:rPr lang="en-US" b="1" dirty="0" smtClean="0"/>
              <a:t>Ingest and Deletions per week</a:t>
            </a:r>
            <a:r>
              <a:rPr lang="en-US" dirty="0" smtClean="0"/>
              <a:t>. Only the first two are visible in this example. </a:t>
            </a:r>
          </a:p>
          <a:p>
            <a:r>
              <a:rPr lang="en-US" dirty="0" smtClean="0"/>
              <a:t> </a:t>
            </a:r>
          </a:p>
          <a:p>
            <a:r>
              <a:rPr lang="en-US" dirty="0" smtClean="0"/>
              <a:t>Each graph displays:</a:t>
            </a:r>
          </a:p>
          <a:p>
            <a:r>
              <a:rPr lang="en-US" dirty="0" smtClean="0"/>
              <a:t> </a:t>
            </a:r>
          </a:p>
          <a:p>
            <a:pPr lvl="0"/>
            <a:r>
              <a:rPr lang="en-US" dirty="0" smtClean="0"/>
              <a:t>Unique Bytes Ingested – green</a:t>
            </a:r>
          </a:p>
          <a:p>
            <a:pPr lvl="0"/>
            <a:r>
              <a:rPr lang="en-US" dirty="0" smtClean="0"/>
              <a:t>Unique Bytes Deleted – dark blue</a:t>
            </a:r>
          </a:p>
          <a:p>
            <a:r>
              <a:rPr lang="en-US" dirty="0" smtClean="0"/>
              <a:t> </a:t>
            </a:r>
          </a:p>
          <a:p>
            <a:r>
              <a:rPr lang="en-US" dirty="0" smtClean="0"/>
              <a:t>These graphs allow you to see the amount of unique data (after </a:t>
            </a:r>
            <a:r>
              <a:rPr lang="en-US" dirty="0" err="1" smtClean="0"/>
              <a:t>deduplication</a:t>
            </a:r>
            <a:r>
              <a:rPr lang="en-US" dirty="0" smtClean="0"/>
              <a:t> and compression) that is backed up to and deleted from the </a:t>
            </a:r>
            <a:r>
              <a:rPr lang="en-US" dirty="0" err="1" smtClean="0"/>
              <a:t>DXi</a:t>
            </a:r>
            <a:r>
              <a:rPr lang="en-US" dirty="0" smtClean="0"/>
              <a:t> on an hourly, daily, and weekly basis.  You can use this information to determine how close the </a:t>
            </a:r>
            <a:r>
              <a:rPr lang="en-US" dirty="0" err="1" smtClean="0"/>
              <a:t>DXi</a:t>
            </a:r>
            <a:r>
              <a:rPr lang="en-US" dirty="0" smtClean="0"/>
              <a:t> is to steady state (the balance between backup and expiration) during the selected timeframe.  Some examples:</a:t>
            </a:r>
          </a:p>
          <a:p>
            <a:r>
              <a:rPr lang="en-US" dirty="0" smtClean="0"/>
              <a:t> </a:t>
            </a:r>
          </a:p>
          <a:p>
            <a:pPr lvl="0"/>
            <a:r>
              <a:rPr lang="x-none" smtClean="0"/>
              <a:t>When the DXi is new and the expiration policies </a:t>
            </a:r>
            <a:r>
              <a:rPr lang="en-US" dirty="0" smtClean="0"/>
              <a:t>have</a:t>
            </a:r>
            <a:r>
              <a:rPr lang="x-none" smtClean="0"/>
              <a:t> not </a:t>
            </a:r>
            <a:r>
              <a:rPr lang="en-US" dirty="0" smtClean="0"/>
              <a:t>yet started </a:t>
            </a:r>
            <a:r>
              <a:rPr lang="x-none" smtClean="0"/>
              <a:t>running on a regular basis</a:t>
            </a:r>
            <a:r>
              <a:rPr lang="en-US" dirty="0" smtClean="0"/>
              <a:t>,</a:t>
            </a:r>
            <a:r>
              <a:rPr lang="x-none" smtClean="0"/>
              <a:t> you will see </a:t>
            </a:r>
            <a:r>
              <a:rPr lang="en-US" dirty="0" smtClean="0"/>
              <a:t>significantly</a:t>
            </a:r>
            <a:r>
              <a:rPr lang="x-none" smtClean="0"/>
              <a:t> more data ingested than deleted</a:t>
            </a:r>
            <a:r>
              <a:rPr lang="en-US" dirty="0" smtClean="0"/>
              <a:t>.</a:t>
            </a:r>
          </a:p>
          <a:p>
            <a:pPr lvl="0"/>
            <a:r>
              <a:rPr lang="x-none" smtClean="0"/>
              <a:t>When the DXi is in steady state, the </a:t>
            </a:r>
            <a:r>
              <a:rPr lang="en-US" dirty="0" smtClean="0"/>
              <a:t>amount of </a:t>
            </a:r>
            <a:r>
              <a:rPr lang="x-none" smtClean="0"/>
              <a:t>data deleted and ingested over the period should be about the same. </a:t>
            </a:r>
            <a:endParaRPr lang="en-US" dirty="0" smtClean="0"/>
          </a:p>
          <a:p>
            <a:pPr lvl="0"/>
            <a:r>
              <a:rPr lang="en-US" dirty="0" smtClean="0"/>
              <a:t>The </a:t>
            </a:r>
            <a:r>
              <a:rPr lang="x-none" smtClean="0"/>
              <a:t>difference between ingest and deletion over long periods of steady state help</a:t>
            </a:r>
            <a:r>
              <a:rPr lang="en-US" dirty="0" smtClean="0"/>
              <a:t>s</a:t>
            </a:r>
            <a:r>
              <a:rPr lang="x-none" smtClean="0"/>
              <a:t> you estimate your true data growth or loss.</a:t>
            </a:r>
            <a:endParaRPr lang="en-US" dirty="0" smtClean="0"/>
          </a:p>
          <a:p>
            <a:r>
              <a:rPr lang="en-US" dirty="0" smtClean="0"/>
              <a:t> </a:t>
            </a:r>
          </a:p>
          <a:p>
            <a:r>
              <a:rPr lang="en-US" dirty="0" smtClean="0"/>
              <a:t>You can also use these graphs to determine how much data you are backing up to the </a:t>
            </a:r>
            <a:r>
              <a:rPr lang="en-US" dirty="0" err="1" smtClean="0"/>
              <a:t>DXi</a:t>
            </a:r>
            <a:r>
              <a:rPr lang="en-US" dirty="0" smtClean="0"/>
              <a:t> on a regular basis. This gives you total data arriving at the </a:t>
            </a:r>
            <a:r>
              <a:rPr lang="en-US" dirty="0" err="1" smtClean="0"/>
              <a:t>DXi</a:t>
            </a:r>
            <a:r>
              <a:rPr lang="en-US" dirty="0" smtClean="0"/>
              <a:t> and determines the overall </a:t>
            </a:r>
            <a:r>
              <a:rPr lang="en-US" dirty="0" err="1" smtClean="0"/>
              <a:t>DXi</a:t>
            </a:r>
            <a:r>
              <a:rPr lang="en-US" dirty="0" smtClean="0"/>
              <a:t> workload.  Compare this to the </a:t>
            </a:r>
            <a:r>
              <a:rPr lang="en-US" b="1" dirty="0" smtClean="0"/>
              <a:t>Data Volume Overview</a:t>
            </a:r>
            <a:r>
              <a:rPr lang="en-US" dirty="0" smtClean="0"/>
              <a:t> graph which shows the net amount of data (ingest minus deletions) arriving at the </a:t>
            </a:r>
            <a:r>
              <a:rPr lang="en-US" dirty="0" err="1" smtClean="0"/>
              <a:t>DXi</a:t>
            </a:r>
            <a:r>
              <a:rPr lang="en-US" dirty="0" smtClean="0"/>
              <a:t>.</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versions of DXi software available</a:t>
            </a:r>
            <a:r>
              <a:rPr lang="en-US" baseline="0" dirty="0" smtClean="0"/>
              <a:t> (1.5,  2.2.1.1,  2.2.1.3,  2.3)</a:t>
            </a:r>
          </a:p>
          <a:p>
            <a:r>
              <a:rPr lang="en-US" baseline="0" dirty="0" smtClean="0"/>
              <a:t>NetBackup version 7.5 and Backup Exec 2012 (Windows 2003 server)</a:t>
            </a:r>
          </a:p>
          <a:p>
            <a:r>
              <a:rPr lang="en-US" baseline="0" dirty="0" smtClean="0"/>
              <a:t>NetBackup version 7.1 (Linux)</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104</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106</a:t>
            </a:fld>
            <a:endParaRPr lang="en-US" dirty="0"/>
          </a:p>
        </p:txBody>
      </p:sp>
    </p:spTree>
    <p:extLst>
      <p:ext uri="{BB962C8B-B14F-4D97-AF65-F5344CB8AC3E}">
        <p14:creationId xmlns:p14="http://schemas.microsoft.com/office/powerpoint/2010/main" xmlns="" val="16285266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commands and more are documented in the </a:t>
            </a:r>
            <a:r>
              <a:rPr lang="en-US" i="1" dirty="0" err="1" smtClean="0"/>
              <a:t>DXi</a:t>
            </a:r>
            <a:r>
              <a:rPr lang="en-US" i="1" dirty="0" smtClean="0"/>
              <a:t>-Series Command Line Interface (CLI) Guide</a:t>
            </a:r>
            <a:r>
              <a:rPr lang="en-US" dirty="0" smtClean="0"/>
              <a:t>. Refer to the guide for more details about the commands along with additional command options and output examples.</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274">
              <a:defRPr/>
            </a:pPr>
            <a:r>
              <a:rPr lang="en-US" dirty="0" smtClean="0"/>
              <a:t>These commands have been added to the </a:t>
            </a:r>
            <a:r>
              <a:rPr lang="en-US" i="1" dirty="0" err="1" smtClean="0"/>
              <a:t>DXi</a:t>
            </a:r>
            <a:r>
              <a:rPr lang="en-US" i="1" dirty="0" smtClean="0"/>
              <a:t>-Series Command Line Interface (CLI) Guide</a:t>
            </a:r>
            <a:r>
              <a:rPr lang="en-US" dirty="0" smtClean="0"/>
              <a:t>. Refer to the guide for more details, including additional command options.</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113</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commands have been added to the </a:t>
            </a:r>
            <a:r>
              <a:rPr lang="en-US" i="1" dirty="0" err="1" smtClean="0"/>
              <a:t>DXi</a:t>
            </a:r>
            <a:r>
              <a:rPr lang="en-US" i="1" dirty="0" smtClean="0"/>
              <a:t>-Series Command Line Interface (CLI) Guide</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114</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Drive replacement instructions are also included in the </a:t>
            </a:r>
            <a:r>
              <a:rPr lang="en-US" i="1" dirty="0" err="1" smtClean="0"/>
              <a:t>DXi</a:t>
            </a:r>
            <a:r>
              <a:rPr lang="en-US" i="1" dirty="0" smtClean="0"/>
              <a:t> Field Service Manuals</a:t>
            </a:r>
            <a:r>
              <a:rPr lang="en-US" dirty="0" smtClean="0"/>
              <a:t> for Quantum Service and Service Partners.</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115</a:t>
            </a:fld>
            <a:endParaRPr lang="en-US" dirty="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Drive replacement instructions are also included in the </a:t>
            </a:r>
            <a:r>
              <a:rPr lang="en-US" i="1" dirty="0" err="1" smtClean="0"/>
              <a:t>DXi</a:t>
            </a:r>
            <a:r>
              <a:rPr lang="en-US" i="1" dirty="0" smtClean="0"/>
              <a:t> Field Service Manuals</a:t>
            </a:r>
            <a:r>
              <a:rPr lang="en-US" dirty="0" smtClean="0"/>
              <a:t> for Quantum Service and Service Partners.</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116</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Drive replacement instructions are also included in the </a:t>
            </a:r>
            <a:r>
              <a:rPr lang="en-US" i="1" dirty="0" err="1" smtClean="0"/>
              <a:t>DXi</a:t>
            </a:r>
            <a:r>
              <a:rPr lang="en-US" i="1" dirty="0" smtClean="0"/>
              <a:t> Field Service Manuals</a:t>
            </a:r>
            <a:r>
              <a:rPr lang="en-US" dirty="0" smtClean="0"/>
              <a:t> for Quantum Service and Service Partners.</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117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c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4076" t="2032" r="18583" b="15953"/>
          <a:stretch/>
        </p:blipFill>
        <p:spPr>
          <a:xfrm>
            <a:off x="0" y="0"/>
            <a:ext cx="9144000" cy="6858000"/>
          </a:xfrm>
          <a:prstGeom prst="rect">
            <a:avLst/>
          </a:prstGeom>
        </p:spPr>
      </p:pic>
      <p:sp>
        <p:nvSpPr>
          <p:cNvPr id="11" name="Rectangle 10"/>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 Placeholder 2"/>
          <p:cNvSpPr>
            <a:spLocks noGrp="1"/>
          </p:cNvSpPr>
          <p:nvPr>
            <p:ph type="body" sz="quarter" idx="18" hasCustomPrompt="1"/>
          </p:nvPr>
        </p:nvSpPr>
        <p:spPr>
          <a:xfrm>
            <a:off x="5031475" y="1888050"/>
            <a:ext cx="3886200" cy="1312349"/>
          </a:xfrm>
          <a:prstGeom prst="rect">
            <a:avLst/>
          </a:prstGeom>
        </p:spPr>
        <p:txBody>
          <a:bodyPr anchor="b" anchorCtr="0"/>
          <a:lstStyle>
            <a:lvl1pPr marL="0" indent="0">
              <a:lnSpc>
                <a:spcPts val="3000"/>
              </a:lnSpc>
              <a:spcBef>
                <a:spcPts val="300"/>
              </a:spcBef>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20" name="Text Placeholder 2"/>
          <p:cNvSpPr>
            <a:spLocks noGrp="1"/>
          </p:cNvSpPr>
          <p:nvPr>
            <p:ph type="body" sz="quarter" idx="19" hasCustomPrompt="1"/>
          </p:nvPr>
        </p:nvSpPr>
        <p:spPr>
          <a:xfrm>
            <a:off x="5032374" y="3150229"/>
            <a:ext cx="3886200"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pic>
        <p:nvPicPr>
          <p:cNvPr id="34" name="Picture 3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4100" t="23225" r="56832" b="40708"/>
          <a:stretch/>
        </p:blipFill>
        <p:spPr>
          <a:xfrm>
            <a:off x="1185152" y="1777289"/>
            <a:ext cx="3436754" cy="3015927"/>
          </a:xfrm>
          <a:prstGeom prst="rect">
            <a:avLst/>
          </a:prstGeom>
        </p:spPr>
      </p:pic>
      <p:sp>
        <p:nvSpPr>
          <p:cNvPr id="13" name="Text Placeholder 2"/>
          <p:cNvSpPr>
            <a:spLocks noGrp="1"/>
          </p:cNvSpPr>
          <p:nvPr>
            <p:ph type="body" sz="quarter" idx="20" hasCustomPrompt="1"/>
          </p:nvPr>
        </p:nvSpPr>
        <p:spPr>
          <a:xfrm>
            <a:off x="5032374" y="4076456"/>
            <a:ext cx="3886200"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pic>
        <p:nvPicPr>
          <p:cNvPr id="21" name="Picture 20"/>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300571" y="-18131"/>
            <a:ext cx="1806854" cy="1000546"/>
          </a:xfrm>
          <a:prstGeom prst="rect">
            <a:avLst/>
          </a:prstGeom>
        </p:spPr>
      </p:pic>
      <p:pic>
        <p:nvPicPr>
          <p:cNvPr id="15" name="Picture 5"/>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userDrawn="1"/>
        </p:nvSpPr>
        <p:spPr bwMode="auto">
          <a:xfrm>
            <a:off x="6172200" y="6629400"/>
            <a:ext cx="2133600" cy="215900"/>
          </a:xfrm>
          <a:prstGeom prst="rect">
            <a:avLst/>
          </a:prstGeom>
          <a:noFill/>
          <a:ln w="9525">
            <a:noFill/>
            <a:miter lim="800000"/>
            <a:headEnd/>
            <a:tailEnd/>
          </a:ln>
        </p:spPr>
        <p:txBody>
          <a:bodyPr/>
          <a:lstStyle/>
          <a:p>
            <a:pPr algn="ctr" eaLnBrk="1" hangingPunct="1">
              <a:spcBef>
                <a:spcPct val="0"/>
              </a:spcBef>
              <a:defRPr/>
            </a:pPr>
            <a:r>
              <a:rPr lang="en-US" sz="1000" b="0" dirty="0">
                <a:solidFill>
                  <a:srgbClr val="DDDDDD"/>
                </a:solidFill>
              </a:rPr>
              <a:t>Template QF00236 Rev </a:t>
            </a:r>
            <a:r>
              <a:rPr lang="en-US" sz="1000" b="0" dirty="0" smtClean="0">
                <a:solidFill>
                  <a:srgbClr val="DDDDDD"/>
                </a:solidFill>
              </a:rPr>
              <a:t>H </a:t>
            </a:r>
            <a:endParaRPr lang="en-US" sz="1000" b="0" dirty="0">
              <a:solidFill>
                <a:srgbClr val="DDDDDD"/>
              </a:solidFill>
            </a:endParaRPr>
          </a:p>
        </p:txBody>
      </p:sp>
    </p:spTree>
    <p:extLst>
      <p:ext uri="{BB962C8B-B14F-4D97-AF65-F5344CB8AC3E}">
        <p14:creationId xmlns="" xmlns:p14="http://schemas.microsoft.com/office/powerpoint/2010/main" val="20541043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Phas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4076" t="2032" r="18583" b="15953"/>
          <a:stretch/>
        </p:blipFill>
        <p:spPr>
          <a:xfrm>
            <a:off x="0" y="0"/>
            <a:ext cx="9144000" cy="6858000"/>
          </a:xfrm>
          <a:prstGeom prst="rect">
            <a:avLst/>
          </a:prstGeom>
        </p:spPr>
      </p:pic>
      <p:sp>
        <p:nvSpPr>
          <p:cNvPr id="11" name="Rectangle 10"/>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 Placeholder 2"/>
          <p:cNvSpPr>
            <a:spLocks noGrp="1"/>
          </p:cNvSpPr>
          <p:nvPr>
            <p:ph type="body" sz="quarter" idx="18" hasCustomPrompt="1"/>
          </p:nvPr>
        </p:nvSpPr>
        <p:spPr>
          <a:xfrm>
            <a:off x="5031475" y="1514476"/>
            <a:ext cx="3886200" cy="1428749"/>
          </a:xfrm>
          <a:prstGeom prst="rect">
            <a:avLst/>
          </a:prstGeom>
        </p:spPr>
        <p:txBody>
          <a:bodyPr anchor="b" anchorCtr="0"/>
          <a:lstStyle>
            <a:lvl1pPr marL="0" indent="0">
              <a:lnSpc>
                <a:spcPts val="3400"/>
              </a:lnSpc>
              <a:buNone/>
              <a:defRPr sz="2800" b="1" spc="-50" baseline="0">
                <a:solidFill>
                  <a:schemeClr val="bg1"/>
                </a:solidFill>
              </a:defRPr>
            </a:lvl1pPr>
          </a:lstStyle>
          <a:p>
            <a:pPr lvl="0"/>
            <a:r>
              <a:rPr lang="en-US" dirty="0" smtClean="0"/>
              <a:t>&lt;PROGRAM NAME&gt;</a:t>
            </a:r>
            <a:endParaRPr lang="en-US" dirty="0"/>
          </a:p>
        </p:txBody>
      </p:sp>
      <p:sp>
        <p:nvSpPr>
          <p:cNvPr id="20" name="Text Placeholder 2"/>
          <p:cNvSpPr>
            <a:spLocks noGrp="1"/>
          </p:cNvSpPr>
          <p:nvPr>
            <p:ph type="body" sz="quarter" idx="19" hasCustomPrompt="1"/>
          </p:nvPr>
        </p:nvSpPr>
        <p:spPr>
          <a:xfrm>
            <a:off x="5032374" y="3429000"/>
            <a:ext cx="3886200" cy="652823"/>
          </a:xfrm>
          <a:prstGeom prst="rect">
            <a:avLst/>
          </a:prstGeom>
        </p:spPr>
        <p:txBody>
          <a:bodyPr/>
          <a:lstStyle>
            <a:lvl1pPr marL="0" indent="0">
              <a:buNone/>
              <a:defRPr sz="1800" b="1" spc="0" baseline="0">
                <a:solidFill>
                  <a:schemeClr val="bg1">
                    <a:lumMod val="85000"/>
                  </a:schemeClr>
                </a:solidFill>
              </a:defRPr>
            </a:lvl1pPr>
          </a:lstStyle>
          <a:p>
            <a:pPr lvl="0"/>
            <a:r>
              <a:rPr lang="en-US" dirty="0" smtClean="0"/>
              <a:t>Presenter(s)</a:t>
            </a:r>
          </a:p>
          <a:p>
            <a:pPr lvl="0"/>
            <a:endParaRPr lang="en-US" dirty="0"/>
          </a:p>
        </p:txBody>
      </p:sp>
      <p:pic>
        <p:nvPicPr>
          <p:cNvPr id="34" name="Picture 3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4100" t="23225" r="56832" b="40708"/>
          <a:stretch/>
        </p:blipFill>
        <p:spPr>
          <a:xfrm>
            <a:off x="1185152" y="1777289"/>
            <a:ext cx="3436754" cy="3015927"/>
          </a:xfrm>
          <a:prstGeom prst="rect">
            <a:avLst/>
          </a:prstGeom>
        </p:spPr>
      </p:pic>
      <p:sp>
        <p:nvSpPr>
          <p:cNvPr id="13" name="Text Placeholder 2"/>
          <p:cNvSpPr>
            <a:spLocks noGrp="1"/>
          </p:cNvSpPr>
          <p:nvPr>
            <p:ph type="body" sz="quarter" idx="20" hasCustomPrompt="1"/>
          </p:nvPr>
        </p:nvSpPr>
        <p:spPr>
          <a:xfrm>
            <a:off x="5032374" y="4076456"/>
            <a:ext cx="3886200" cy="531544"/>
          </a:xfrm>
          <a:prstGeom prst="rect">
            <a:avLst/>
          </a:prstGeom>
        </p:spPr>
        <p:txBody>
          <a:bodyPr/>
          <a:lstStyle>
            <a:lvl1pPr marL="0" indent="0">
              <a:buNone/>
              <a:defRPr sz="1600" b="0" spc="0" baseline="0">
                <a:solidFill>
                  <a:schemeClr val="bg1">
                    <a:lumMod val="85000"/>
                  </a:schemeClr>
                </a:solidFill>
              </a:defRPr>
            </a:lvl1pPr>
          </a:lstStyle>
          <a:p>
            <a:r>
              <a:rPr lang="en-US" dirty="0" smtClean="0"/>
              <a:t>&lt;Review Date (</a:t>
            </a:r>
            <a:r>
              <a:rPr lang="en-US" dirty="0" err="1" smtClean="0"/>
              <a:t>ddMMMyyyy</a:t>
            </a:r>
            <a:r>
              <a:rPr lang="en-US" dirty="0" smtClean="0"/>
              <a:t>)&gt;</a:t>
            </a:r>
            <a:endParaRPr lang="en-US" dirty="0"/>
          </a:p>
        </p:txBody>
      </p:sp>
      <p:pic>
        <p:nvPicPr>
          <p:cNvPr id="21" name="Picture 20"/>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300571" y="-18131"/>
            <a:ext cx="1806854" cy="1000546"/>
          </a:xfrm>
          <a:prstGeom prst="rect">
            <a:avLst/>
          </a:prstGeom>
        </p:spPr>
      </p:pic>
      <p:sp>
        <p:nvSpPr>
          <p:cNvPr id="10" name="Rectangle 6"/>
          <p:cNvSpPr>
            <a:spLocks noChangeArrowheads="1"/>
          </p:cNvSpPr>
          <p:nvPr userDrawn="1"/>
        </p:nvSpPr>
        <p:spPr bwMode="auto">
          <a:xfrm>
            <a:off x="6172200" y="6629400"/>
            <a:ext cx="2133600" cy="215900"/>
          </a:xfrm>
          <a:prstGeom prst="rect">
            <a:avLst/>
          </a:prstGeom>
          <a:noFill/>
          <a:ln w="9525">
            <a:noFill/>
            <a:miter lim="800000"/>
            <a:headEnd/>
            <a:tailEnd/>
          </a:ln>
        </p:spPr>
        <p:txBody>
          <a:bodyPr/>
          <a:lstStyle/>
          <a:p>
            <a:pPr algn="ctr" eaLnBrk="1" hangingPunct="1">
              <a:spcBef>
                <a:spcPct val="0"/>
              </a:spcBef>
              <a:defRPr/>
            </a:pPr>
            <a:r>
              <a:rPr lang="en-US" sz="1000" b="0" dirty="0">
                <a:solidFill>
                  <a:srgbClr val="DDDDDD"/>
                </a:solidFill>
              </a:rPr>
              <a:t>Template QF00236 Rev </a:t>
            </a:r>
            <a:r>
              <a:rPr lang="en-US" sz="1000" b="0" dirty="0" smtClean="0">
                <a:solidFill>
                  <a:srgbClr val="DDDDDD"/>
                </a:solidFill>
              </a:rPr>
              <a:t>H </a:t>
            </a:r>
            <a:endParaRPr lang="en-US" sz="1000" b="0" dirty="0">
              <a:solidFill>
                <a:srgbClr val="DDDDDD"/>
              </a:solidFill>
            </a:endParaRPr>
          </a:p>
        </p:txBody>
      </p:sp>
      <p:sp>
        <p:nvSpPr>
          <p:cNvPr id="23" name="Text Placeholder 2"/>
          <p:cNvSpPr>
            <a:spLocks noGrp="1"/>
          </p:cNvSpPr>
          <p:nvPr>
            <p:ph type="body" sz="quarter" idx="21" hasCustomPrompt="1"/>
          </p:nvPr>
        </p:nvSpPr>
        <p:spPr>
          <a:xfrm>
            <a:off x="5032374" y="2969254"/>
            <a:ext cx="3886200" cy="394666"/>
          </a:xfrm>
          <a:prstGeom prst="rect">
            <a:avLst/>
          </a:prstGeom>
        </p:spPr>
        <p:txBody>
          <a:bodyPr/>
          <a:lstStyle>
            <a:lvl1pPr marL="0" indent="0">
              <a:buNone/>
              <a:defRPr sz="1600" b="1" spc="0" baseline="0">
                <a:solidFill>
                  <a:schemeClr val="bg1">
                    <a:lumMod val="85000"/>
                  </a:schemeClr>
                </a:solidFill>
              </a:defRPr>
            </a:lvl1pPr>
          </a:lstStyle>
          <a:p>
            <a:pPr lvl="0"/>
            <a:r>
              <a:rPr lang="en-US" dirty="0" smtClean="0"/>
              <a:t>PHASE NAME</a:t>
            </a:r>
            <a:endParaRPr lang="en-US" dirty="0"/>
          </a:p>
        </p:txBody>
      </p:sp>
    </p:spTree>
    <p:extLst>
      <p:ext uri="{BB962C8B-B14F-4D97-AF65-F5344CB8AC3E}">
        <p14:creationId xmlns="" xmlns:p14="http://schemas.microsoft.com/office/powerpoint/2010/main" val="28650714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1628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Only Slide">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200025" y="257770"/>
            <a:ext cx="866775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sz="2400"/>
            </a:lvl1pPr>
          </a:lstStyle>
          <a:p>
            <a:pPr lvl="0"/>
            <a:r>
              <a:rPr lang="en-US" dirty="0" smtClean="0"/>
              <a:t>Click to edit Master title style</a:t>
            </a:r>
          </a:p>
        </p:txBody>
      </p:sp>
      <p:cxnSp>
        <p:nvCxnSpPr>
          <p:cNvPr id="4" name="Straight Connector 3"/>
          <p:cNvCxnSpPr/>
          <p:nvPr userDrawn="1"/>
        </p:nvCxnSpPr>
        <p:spPr>
          <a:xfrm>
            <a:off x="295275"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 xmlns:p14="http://schemas.microsoft.com/office/powerpoint/2010/main" val="29394955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200025" y="257770"/>
            <a:ext cx="866775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sz="2400"/>
            </a:lvl1pPr>
          </a:lstStyle>
          <a:p>
            <a:pPr lvl="0"/>
            <a:r>
              <a:rPr lang="en-US" dirty="0" smtClean="0"/>
              <a:t>Click to edit Master title style</a:t>
            </a:r>
          </a:p>
        </p:txBody>
      </p:sp>
      <p:sp>
        <p:nvSpPr>
          <p:cNvPr id="4" name="Text Placeholder 2"/>
          <p:cNvSpPr>
            <a:spLocks noGrp="1"/>
          </p:cNvSpPr>
          <p:nvPr>
            <p:ph idx="1"/>
          </p:nvPr>
        </p:nvSpPr>
        <p:spPr bwMode="auto">
          <a:xfrm>
            <a:off x="200024" y="990600"/>
            <a:ext cx="8658225"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ts val="200"/>
              </a:spcBef>
              <a:defRPr>
                <a:solidFill>
                  <a:schemeClr val="tx1">
                    <a:lumMod val="75000"/>
                    <a:lumOff val="25000"/>
                  </a:schemeClr>
                </a:solidFill>
              </a:defRPr>
            </a:lvl1pPr>
            <a:lvl2pPr>
              <a:spcBef>
                <a:spcPts val="200"/>
              </a:spcBef>
              <a:defRPr>
                <a:solidFill>
                  <a:schemeClr val="tx1">
                    <a:lumMod val="75000"/>
                    <a:lumOff val="25000"/>
                  </a:schemeClr>
                </a:solidFill>
              </a:defRPr>
            </a:lvl2pPr>
            <a:lvl3pPr>
              <a:spcBef>
                <a:spcPts val="200"/>
              </a:spcBef>
              <a:defRPr>
                <a:solidFill>
                  <a:schemeClr val="tx1">
                    <a:lumMod val="75000"/>
                    <a:lumOff val="25000"/>
                  </a:schemeClr>
                </a:solidFill>
              </a:defRPr>
            </a:lvl3pPr>
            <a:lvl4pPr>
              <a:spcBef>
                <a:spcPts val="200"/>
              </a:spcBef>
              <a:defRPr>
                <a:solidFill>
                  <a:schemeClr val="tx1">
                    <a:lumMod val="75000"/>
                    <a:lumOff val="25000"/>
                  </a:schemeClr>
                </a:solidFill>
              </a:defRPr>
            </a:lvl4pPr>
            <a:lvl5pPr>
              <a:spcBef>
                <a:spcPts val="200"/>
              </a:spcBef>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5" name="Straight Connector 4"/>
          <p:cNvCxnSpPr/>
          <p:nvPr userDrawn="1"/>
        </p:nvCxnSpPr>
        <p:spPr>
          <a:xfrm>
            <a:off x="295275"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 xmlns:p14="http://schemas.microsoft.com/office/powerpoint/2010/main" val="1456070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Slide with 2-Line 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200026" y="253664"/>
            <a:ext cx="8667750" cy="64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nSpc>
                <a:spcPts val="2600"/>
              </a:lnSpc>
              <a:defRPr sz="2400" baseline="0"/>
            </a:lvl1pPr>
          </a:lstStyle>
          <a:p>
            <a:pPr lvl="0"/>
            <a:r>
              <a:rPr lang="en-US" dirty="0" smtClean="0"/>
              <a:t>Click to edit Master title style:</a:t>
            </a:r>
            <a:br>
              <a:rPr lang="en-US" dirty="0" smtClean="0"/>
            </a:br>
            <a:r>
              <a:rPr lang="en-US" dirty="0" smtClean="0"/>
              <a:t>2-Line Title Slide</a:t>
            </a:r>
          </a:p>
        </p:txBody>
      </p:sp>
      <p:sp>
        <p:nvSpPr>
          <p:cNvPr id="4" name="Text Placeholder 2"/>
          <p:cNvSpPr>
            <a:spLocks noGrp="1"/>
          </p:cNvSpPr>
          <p:nvPr>
            <p:ph idx="1"/>
          </p:nvPr>
        </p:nvSpPr>
        <p:spPr bwMode="auto">
          <a:xfrm>
            <a:off x="200025" y="987552"/>
            <a:ext cx="8659368" cy="5413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ts val="200"/>
              </a:spcBef>
              <a:defRPr>
                <a:solidFill>
                  <a:schemeClr val="tx1">
                    <a:lumMod val="75000"/>
                    <a:lumOff val="25000"/>
                  </a:schemeClr>
                </a:solidFill>
              </a:defRPr>
            </a:lvl1pPr>
            <a:lvl2pPr>
              <a:spcBef>
                <a:spcPts val="200"/>
              </a:spcBef>
              <a:defRPr>
                <a:solidFill>
                  <a:schemeClr val="tx1">
                    <a:lumMod val="75000"/>
                    <a:lumOff val="25000"/>
                  </a:schemeClr>
                </a:solidFill>
              </a:defRPr>
            </a:lvl2pPr>
            <a:lvl3pPr>
              <a:spcBef>
                <a:spcPts val="200"/>
              </a:spcBef>
              <a:defRPr>
                <a:solidFill>
                  <a:schemeClr val="tx1">
                    <a:lumMod val="75000"/>
                    <a:lumOff val="25000"/>
                  </a:schemeClr>
                </a:solidFill>
              </a:defRPr>
            </a:lvl3pPr>
            <a:lvl4pPr>
              <a:spcBef>
                <a:spcPts val="200"/>
              </a:spcBef>
              <a:defRPr>
                <a:solidFill>
                  <a:schemeClr val="tx1">
                    <a:lumMod val="75000"/>
                    <a:lumOff val="25000"/>
                  </a:schemeClr>
                </a:solidFill>
              </a:defRPr>
            </a:lvl4pPr>
            <a:lvl5pPr>
              <a:spcBef>
                <a:spcPts val="200"/>
              </a:spcBef>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5" name="Straight Connector 4"/>
          <p:cNvCxnSpPr/>
          <p:nvPr userDrawn="1"/>
        </p:nvCxnSpPr>
        <p:spPr>
          <a:xfrm>
            <a:off x="295275"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 xmlns:p14="http://schemas.microsoft.com/office/powerpoint/2010/main" val="36149329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Slide">
    <p:spTree>
      <p:nvGrpSpPr>
        <p:cNvPr id="1" name=""/>
        <p:cNvGrpSpPr/>
        <p:nvPr/>
      </p:nvGrpSpPr>
      <p:grpSpPr>
        <a:xfrm>
          <a:off x="0" y="0"/>
          <a:ext cx="0" cy="0"/>
          <a:chOff x="0" y="0"/>
          <a:chExt cx="0" cy="0"/>
        </a:xfrm>
      </p:grpSpPr>
      <p:sp>
        <p:nvSpPr>
          <p:cNvPr id="10" name="Text Placeholder 2"/>
          <p:cNvSpPr>
            <a:spLocks noGrp="1"/>
          </p:cNvSpPr>
          <p:nvPr>
            <p:ph idx="1"/>
          </p:nvPr>
        </p:nvSpPr>
        <p:spPr bwMode="auto">
          <a:xfrm>
            <a:off x="200026" y="978286"/>
            <a:ext cx="4101254" cy="44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a:t>
            </a:r>
          </a:p>
        </p:txBody>
      </p:sp>
      <p:sp>
        <p:nvSpPr>
          <p:cNvPr id="11" name="Text Placeholder 2"/>
          <p:cNvSpPr>
            <a:spLocks noGrp="1"/>
          </p:cNvSpPr>
          <p:nvPr>
            <p:ph idx="10"/>
          </p:nvPr>
        </p:nvSpPr>
        <p:spPr bwMode="auto">
          <a:xfrm>
            <a:off x="209550" y="1533526"/>
            <a:ext cx="4091729" cy="4867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ts val="200"/>
              </a:spcBef>
              <a:defRPr>
                <a:solidFill>
                  <a:schemeClr val="tx1">
                    <a:lumMod val="75000"/>
                    <a:lumOff val="25000"/>
                  </a:schemeClr>
                </a:solidFill>
              </a:defRPr>
            </a:lvl1pPr>
            <a:lvl2pPr>
              <a:spcBef>
                <a:spcPts val="200"/>
              </a:spcBef>
              <a:defRPr>
                <a:solidFill>
                  <a:schemeClr val="tx1">
                    <a:lumMod val="75000"/>
                    <a:lumOff val="25000"/>
                  </a:schemeClr>
                </a:solidFill>
              </a:defRPr>
            </a:lvl2pPr>
            <a:lvl3pPr>
              <a:spcBef>
                <a:spcPts val="200"/>
              </a:spcBef>
              <a:defRPr>
                <a:solidFill>
                  <a:schemeClr val="tx1">
                    <a:lumMod val="75000"/>
                    <a:lumOff val="25000"/>
                  </a:schemeClr>
                </a:solidFill>
              </a:defRPr>
            </a:lvl3pPr>
            <a:lvl4pPr>
              <a:spcBef>
                <a:spcPts val="200"/>
              </a:spcBef>
              <a:defRPr>
                <a:solidFill>
                  <a:schemeClr val="tx1">
                    <a:lumMod val="75000"/>
                    <a:lumOff val="25000"/>
                  </a:schemeClr>
                </a:solidFill>
              </a:defRPr>
            </a:lvl4pPr>
            <a:lvl5pPr>
              <a:spcBef>
                <a:spcPts val="200"/>
              </a:spcBef>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 Placeholder 2"/>
          <p:cNvSpPr>
            <a:spLocks noGrp="1"/>
          </p:cNvSpPr>
          <p:nvPr>
            <p:ph idx="11"/>
          </p:nvPr>
        </p:nvSpPr>
        <p:spPr bwMode="auto">
          <a:xfrm>
            <a:off x="4673340" y="978286"/>
            <a:ext cx="4194435" cy="44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a:t>
            </a:r>
          </a:p>
        </p:txBody>
      </p:sp>
      <p:sp>
        <p:nvSpPr>
          <p:cNvPr id="13" name="Text Placeholder 2"/>
          <p:cNvSpPr>
            <a:spLocks noGrp="1"/>
          </p:cNvSpPr>
          <p:nvPr>
            <p:ph idx="12"/>
          </p:nvPr>
        </p:nvSpPr>
        <p:spPr bwMode="auto">
          <a:xfrm>
            <a:off x="4673340" y="1514475"/>
            <a:ext cx="418491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ts val="200"/>
              </a:spcBef>
              <a:defRPr>
                <a:solidFill>
                  <a:schemeClr val="tx1">
                    <a:lumMod val="75000"/>
                    <a:lumOff val="25000"/>
                  </a:schemeClr>
                </a:solidFill>
              </a:defRPr>
            </a:lvl1pPr>
            <a:lvl2pPr>
              <a:spcBef>
                <a:spcPts val="200"/>
              </a:spcBef>
              <a:defRPr>
                <a:solidFill>
                  <a:schemeClr val="tx1">
                    <a:lumMod val="75000"/>
                    <a:lumOff val="25000"/>
                  </a:schemeClr>
                </a:solidFill>
              </a:defRPr>
            </a:lvl2pPr>
            <a:lvl3pPr>
              <a:spcBef>
                <a:spcPts val="200"/>
              </a:spcBef>
              <a:defRPr>
                <a:solidFill>
                  <a:schemeClr val="tx1">
                    <a:lumMod val="75000"/>
                    <a:lumOff val="25000"/>
                  </a:schemeClr>
                </a:solidFill>
              </a:defRPr>
            </a:lvl3pPr>
            <a:lvl4pPr>
              <a:spcBef>
                <a:spcPts val="200"/>
              </a:spcBef>
              <a:defRPr>
                <a:solidFill>
                  <a:schemeClr val="tx1">
                    <a:lumMod val="75000"/>
                    <a:lumOff val="25000"/>
                  </a:schemeClr>
                </a:solidFill>
              </a:defRPr>
            </a:lvl4pPr>
            <a:lvl5pPr>
              <a:spcBef>
                <a:spcPts val="200"/>
              </a:spcBef>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4" name="Straight Connector 13"/>
          <p:cNvCxnSpPr/>
          <p:nvPr userDrawn="1"/>
        </p:nvCxnSpPr>
        <p:spPr>
          <a:xfrm>
            <a:off x="295275"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15" name="Title Placeholder 1"/>
          <p:cNvSpPr>
            <a:spLocks noGrp="1"/>
          </p:cNvSpPr>
          <p:nvPr>
            <p:ph type="title"/>
          </p:nvPr>
        </p:nvSpPr>
        <p:spPr bwMode="auto">
          <a:xfrm>
            <a:off x="200025" y="257770"/>
            <a:ext cx="866775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sz="2400"/>
            </a:lvl1pPr>
          </a:lstStyle>
          <a:p>
            <a:pPr lvl="0"/>
            <a:r>
              <a:rPr lang="en-US" dirty="0" smtClean="0"/>
              <a:t>Click to edit Master title style</a:t>
            </a:r>
          </a:p>
        </p:txBody>
      </p:sp>
    </p:spTree>
    <p:extLst>
      <p:ext uri="{BB962C8B-B14F-4D97-AF65-F5344CB8AC3E}">
        <p14:creationId xmlns="" xmlns:p14="http://schemas.microsoft.com/office/powerpoint/2010/main" val="17292965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2000992"/>
            <a:ext cx="9144000" cy="4857008"/>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0"/>
            <a:ext cx="9144000" cy="5286375"/>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8" y="5562792"/>
            <a:ext cx="7990487" cy="983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1" y="0"/>
            <a:ext cx="9925049" cy="4843326"/>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3645425"/>
            <a:ext cx="6992420" cy="1352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sp>
        <p:nvSpPr>
          <p:cNvPr id="11" name="Rectangle 10"/>
          <p:cNvSpPr/>
          <p:nvPr userDrawn="1"/>
        </p:nvSpPr>
        <p:spPr>
          <a:xfrm>
            <a:off x="0" y="6822493"/>
            <a:ext cx="9144000" cy="4571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71905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6397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28600" y="947380"/>
            <a:ext cx="86868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09342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8" r:id="rId1"/>
    <p:sldLayoutId id="2147484248" r:id="rId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cxnSp>
        <p:nvCxnSpPr>
          <p:cNvPr id="5" name="Straight Connector 4"/>
          <p:cNvCxnSpPr/>
          <p:nvPr/>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162920" y="6480368"/>
            <a:ext cx="475255"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6" name="Slide Number Placeholder 4"/>
          <p:cNvSpPr txBox="1">
            <a:spLocks/>
          </p:cNvSpPr>
          <p:nvPr userDrawn="1"/>
        </p:nvSpPr>
        <p:spPr bwMode="auto">
          <a:xfrm>
            <a:off x="550385" y="6487310"/>
            <a:ext cx="1430815" cy="239121"/>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8"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
        <p:nvSpPr>
          <p:cNvPr id="9" name="Slide Number Placeholder 4"/>
          <p:cNvSpPr txBox="1">
            <a:spLocks/>
          </p:cNvSpPr>
          <p:nvPr userDrawn="1"/>
        </p:nvSpPr>
        <p:spPr bwMode="auto">
          <a:xfrm>
            <a:off x="3445985" y="6487311"/>
            <a:ext cx="2240440" cy="239120"/>
          </a:xfrm>
          <a:prstGeom prst="rect">
            <a:avLst/>
          </a:prstGeom>
          <a:noFill/>
          <a:ln w="9525">
            <a:noFill/>
            <a:miter lim="800000"/>
            <a:headEnd/>
            <a:tailEnd/>
          </a:ln>
        </p:spPr>
        <p:txBody>
          <a:bodyPr/>
          <a:lstStyle/>
          <a:p>
            <a:pPr>
              <a:defRPr/>
            </a:pPr>
            <a:r>
              <a:rPr lang="en-US" sz="1000" dirty="0" smtClean="0">
                <a:solidFill>
                  <a:srgbClr val="85E2FF"/>
                </a:solidFill>
                <a:ea typeface="ＭＳ Ｐゴシック" charset="-128"/>
              </a:rPr>
              <a:t>25oct2013</a:t>
            </a:r>
            <a:endParaRPr lang="en-US" sz="1000" dirty="0">
              <a:solidFill>
                <a:srgbClr val="85E2FF"/>
              </a:solidFill>
              <a:ea typeface="ＭＳ Ｐゴシック" charset="-128"/>
            </a:endParaRPr>
          </a:p>
        </p:txBody>
      </p:sp>
      <p:sp>
        <p:nvSpPr>
          <p:cNvPr id="11" name="Slide Number Placeholder 4"/>
          <p:cNvSpPr txBox="1">
            <a:spLocks/>
          </p:cNvSpPr>
          <p:nvPr userDrawn="1"/>
        </p:nvSpPr>
        <p:spPr bwMode="auto">
          <a:xfrm>
            <a:off x="6617810" y="6487311"/>
            <a:ext cx="2240440" cy="239120"/>
          </a:xfrm>
          <a:prstGeom prst="rect">
            <a:avLst/>
          </a:prstGeom>
          <a:noFill/>
          <a:ln w="9525">
            <a:noFill/>
            <a:miter lim="800000"/>
            <a:headEnd/>
            <a:tailEnd/>
          </a:ln>
        </p:spPr>
        <p:txBody>
          <a:bodyPr/>
          <a:lstStyle/>
          <a:p>
            <a:pPr>
              <a:defRPr/>
            </a:pPr>
            <a:r>
              <a:rPr lang="en-US" sz="1000" dirty="0" smtClean="0">
                <a:solidFill>
                  <a:srgbClr val="85E2FF"/>
                </a:solidFill>
                <a:ea typeface="ＭＳ Ｐゴシック" charset="-128"/>
              </a:rPr>
              <a:t>Template</a:t>
            </a:r>
            <a:r>
              <a:rPr lang="en-US" sz="1000" baseline="0" dirty="0" smtClean="0">
                <a:solidFill>
                  <a:srgbClr val="85E2FF"/>
                </a:solidFill>
                <a:ea typeface="ＭＳ Ｐゴシック" charset="-128"/>
              </a:rPr>
              <a:t> QF00236 Rev. H</a:t>
            </a:r>
            <a:endParaRPr lang="en-US" sz="1000" dirty="0">
              <a:solidFill>
                <a:srgbClr val="85E2FF"/>
              </a:solidFill>
              <a:ea typeface="ＭＳ Ｐゴシック" charset="-128"/>
            </a:endParaRPr>
          </a:p>
        </p:txBody>
      </p:sp>
    </p:spTree>
    <p:extLst>
      <p:ext uri="{BB962C8B-B14F-4D97-AF65-F5344CB8AC3E}">
        <p14:creationId xmlns="" xmlns:p14="http://schemas.microsoft.com/office/powerpoint/2010/main" val="4235818592"/>
      </p:ext>
    </p:extLst>
  </p:cSld>
  <p:clrMap bg1="lt1" tx1="dk1" bg2="lt2" tx2="dk2" accent1="accent1" accent2="accent2" accent3="accent3" accent4="accent4" accent5="accent5" accent6="accent6" hlink="hlink" folHlink="folHlink"/>
  <p:sldLayoutIdLst>
    <p:sldLayoutId id="2147484254" r:id="rId1"/>
    <p:sldLayoutId id="2147484249" r:id="rId2"/>
    <p:sldLayoutId id="2147484250" r:id="rId3"/>
    <p:sldLayoutId id="2147484252" r:id="rId4"/>
    <p:sldLayoutId id="2147484253" r:id="rId5"/>
    <p:sldLayoutId id="2147484256" r:id="rId6"/>
    <p:sldLayoutId id="2147484257" r:id="rId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b="1"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hyperlink" Target="http://dxwiki.quantum.com/dxwiki/QuickMemParse" TargetMode="External"/><Relationship Id="rId2" Type="http://schemas.openxmlformats.org/officeDocument/2006/relationships/hyperlink" Target="http://dxwiki.quantum.com/dxwiki/QuickMemen" TargetMode="Externa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5031475" y="1464372"/>
            <a:ext cx="3886200" cy="1428749"/>
          </a:xfrm>
        </p:spPr>
        <p:txBody>
          <a:bodyPr/>
          <a:lstStyle/>
          <a:p>
            <a:r>
              <a:rPr lang="en-US" dirty="0" err="1" smtClean="0"/>
              <a:t>DXi</a:t>
            </a:r>
            <a:r>
              <a:rPr lang="en-US" dirty="0" smtClean="0"/>
              <a:t> SW Version 2.3</a:t>
            </a:r>
            <a:endParaRPr lang="en-US" dirty="0"/>
          </a:p>
        </p:txBody>
      </p:sp>
      <p:sp>
        <p:nvSpPr>
          <p:cNvPr id="10" name="Text Placeholder 9"/>
          <p:cNvSpPr>
            <a:spLocks noGrp="1"/>
          </p:cNvSpPr>
          <p:nvPr>
            <p:ph type="body" sz="quarter" idx="19"/>
          </p:nvPr>
        </p:nvSpPr>
        <p:spPr/>
        <p:txBody>
          <a:bodyPr/>
          <a:lstStyle/>
          <a:p>
            <a:r>
              <a:rPr lang="en-US" dirty="0" smtClean="0"/>
              <a:t>TOI for Global Service</a:t>
            </a:r>
            <a:endParaRPr lang="en-US" dirty="0"/>
          </a:p>
        </p:txBody>
      </p:sp>
      <p:sp>
        <p:nvSpPr>
          <p:cNvPr id="11" name="Text Placeholder 10"/>
          <p:cNvSpPr>
            <a:spLocks noGrp="1"/>
          </p:cNvSpPr>
          <p:nvPr>
            <p:ph type="body" sz="quarter" idx="20"/>
          </p:nvPr>
        </p:nvSpPr>
        <p:spPr/>
        <p:txBody>
          <a:bodyPr/>
          <a:lstStyle/>
          <a:p>
            <a:r>
              <a:rPr lang="en-US" smtClean="0"/>
              <a:t>12DEC2013</a:t>
            </a:r>
            <a:endParaRPr lang="en-US" dirty="0"/>
          </a:p>
        </p:txBody>
      </p:sp>
      <p:sp>
        <p:nvSpPr>
          <p:cNvPr id="12" name="Text Placeholder 11"/>
          <p:cNvSpPr>
            <a:spLocks noGrp="1"/>
          </p:cNvSpPr>
          <p:nvPr>
            <p:ph type="body" sz="quarter" idx="21"/>
          </p:nvPr>
        </p:nvSpPr>
        <p:spPr/>
        <p:txBody>
          <a:bodyPr/>
          <a:lstStyle/>
          <a:p>
            <a:r>
              <a:rPr lang="en-US" dirty="0" smtClean="0"/>
              <a:t>Yukon 2.3 Program</a:t>
            </a:r>
          </a:p>
        </p:txBody>
      </p:sp>
    </p:spTree>
    <p:extLst>
      <p:ext uri="{BB962C8B-B14F-4D97-AF65-F5344CB8AC3E}">
        <p14:creationId xmlns="" xmlns:p14="http://schemas.microsoft.com/office/powerpoint/2010/main" val="1241270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Presenters: Joshua Martin/Matt Dewey</a:t>
            </a:r>
            <a:endParaRPr lang="en-US" dirty="0"/>
          </a:p>
        </p:txBody>
      </p:sp>
      <p:sp>
        <p:nvSpPr>
          <p:cNvPr id="3" name="Title 2"/>
          <p:cNvSpPr>
            <a:spLocks noGrp="1"/>
          </p:cNvSpPr>
          <p:nvPr>
            <p:ph type="title"/>
          </p:nvPr>
        </p:nvSpPr>
        <p:spPr>
          <a:xfrm>
            <a:off x="180886" y="3645425"/>
            <a:ext cx="8821220" cy="1352310"/>
          </a:xfrm>
        </p:spPr>
        <p:txBody>
          <a:bodyPr/>
          <a:lstStyle/>
          <a:p>
            <a:r>
              <a:rPr lang="en-US" dirty="0" smtClean="0"/>
              <a:t>Data Path Improvements – BFST and BPW</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Updates (cont)</a:t>
            </a:r>
            <a:endParaRPr lang="en-US" dirty="0"/>
          </a:p>
        </p:txBody>
      </p:sp>
      <p:sp>
        <p:nvSpPr>
          <p:cNvPr id="3" name="Content Placeholder 2"/>
          <p:cNvSpPr>
            <a:spLocks noGrp="1"/>
          </p:cNvSpPr>
          <p:nvPr>
            <p:ph idx="1"/>
          </p:nvPr>
        </p:nvSpPr>
        <p:spPr/>
        <p:txBody>
          <a:bodyPr/>
          <a:lstStyle/>
          <a:p>
            <a:r>
              <a:rPr lang="en-US" dirty="0" smtClean="0"/>
              <a:t>Factory GA Release</a:t>
            </a:r>
          </a:p>
          <a:p>
            <a:pPr lvl="1"/>
            <a:r>
              <a:rPr lang="en-US" dirty="0" smtClean="0"/>
              <a:t>DXi Installation courses</a:t>
            </a:r>
          </a:p>
          <a:p>
            <a:pPr lvl="1"/>
            <a:r>
              <a:rPr lang="en-US" dirty="0" smtClean="0"/>
              <a:t>DXi V-Series Installation video</a:t>
            </a:r>
          </a:p>
          <a:p>
            <a:pPr lvl="1"/>
            <a:r>
              <a:rPr lang="en-US" dirty="0" smtClean="0"/>
              <a:t>DAR Essential Training course</a:t>
            </a:r>
          </a:p>
          <a:p>
            <a:pPr lvl="1"/>
            <a:endParaRPr lang="en-US" dirty="0" smtClean="0"/>
          </a:p>
          <a:p>
            <a:r>
              <a:rPr lang="en-US" dirty="0" smtClean="0"/>
              <a:t>Location</a:t>
            </a:r>
          </a:p>
          <a:p>
            <a:pPr lvl="1"/>
            <a:r>
              <a:rPr lang="en-US" dirty="0" smtClean="0"/>
              <a:t>Training courses available in StorageCare Learning</a:t>
            </a:r>
          </a:p>
          <a:p>
            <a:pPr lvl="1"/>
            <a:r>
              <a:rPr lang="en-US" dirty="0" smtClean="0"/>
              <a:t>Videos available on Quantum Web site, CSWeb, and YouTube</a:t>
            </a:r>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CD - Retired</a:t>
            </a:r>
            <a:endParaRPr lang="en-US" dirty="0"/>
          </a:p>
        </p:txBody>
      </p:sp>
      <p:sp>
        <p:nvSpPr>
          <p:cNvPr id="3" name="Content Placeholder 2"/>
          <p:cNvSpPr>
            <a:spLocks noGrp="1"/>
          </p:cNvSpPr>
          <p:nvPr>
            <p:ph idx="1"/>
          </p:nvPr>
        </p:nvSpPr>
        <p:spPr/>
        <p:txBody>
          <a:bodyPr/>
          <a:lstStyle/>
          <a:p>
            <a:r>
              <a:rPr lang="en-US" dirty="0" smtClean="0"/>
              <a:t>No longer ships with DXi systems</a:t>
            </a:r>
          </a:p>
          <a:p>
            <a:r>
              <a:rPr lang="en-US" dirty="0" smtClean="0"/>
              <a:t>Action Required card serves as replacement</a:t>
            </a:r>
          </a:p>
          <a:p>
            <a:r>
              <a:rPr lang="en-US" dirty="0" smtClean="0"/>
              <a:t>Help menu in GUI now links to documentation</a:t>
            </a:r>
          </a:p>
          <a:p>
            <a:endParaRPr lang="en-US" dirty="0"/>
          </a:p>
        </p:txBody>
      </p:sp>
      <p:pic>
        <p:nvPicPr>
          <p:cNvPr id="5" name="Picture 4" descr="Product_Registration_Card.png"/>
          <p:cNvPicPr>
            <a:picLocks noChangeAspect="1"/>
          </p:cNvPicPr>
          <p:nvPr/>
        </p:nvPicPr>
        <p:blipFill>
          <a:blip r:embed="rId2" cstate="print"/>
          <a:stretch>
            <a:fillRect/>
          </a:stretch>
        </p:blipFill>
        <p:spPr>
          <a:xfrm>
            <a:off x="1632857" y="2382898"/>
            <a:ext cx="5873479" cy="38763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Menu Enhancements</a:t>
            </a:r>
            <a:endParaRPr lang="en-US" dirty="0"/>
          </a:p>
        </p:txBody>
      </p:sp>
      <p:pic>
        <p:nvPicPr>
          <p:cNvPr id="4" name="Content Placeholder 3" descr="DXi_23_Help.fw.png"/>
          <p:cNvPicPr>
            <a:picLocks noGrp="1" noChangeAspect="1"/>
          </p:cNvPicPr>
          <p:nvPr>
            <p:ph idx="1"/>
          </p:nvPr>
        </p:nvPicPr>
        <p:blipFill>
          <a:blip r:embed="rId2"/>
          <a:stretch>
            <a:fillRect/>
          </a:stretch>
        </p:blipFill>
        <p:spPr>
          <a:xfrm>
            <a:off x="593767" y="712040"/>
            <a:ext cx="8335736" cy="3143866"/>
          </a:xfrm>
        </p:spPr>
      </p:pic>
      <p:graphicFrame>
        <p:nvGraphicFramePr>
          <p:cNvPr id="5" name="Table 4"/>
          <p:cNvGraphicFramePr>
            <a:graphicFrameLocks noGrp="1"/>
          </p:cNvGraphicFramePr>
          <p:nvPr/>
        </p:nvGraphicFramePr>
        <p:xfrm>
          <a:off x="763978" y="4175825"/>
          <a:ext cx="7049986" cy="1939968"/>
        </p:xfrm>
        <a:graphic>
          <a:graphicData uri="http://schemas.openxmlformats.org/drawingml/2006/table">
            <a:tbl>
              <a:tblPr firstRow="1" bandRow="1">
                <a:tableStyleId>{8A107856-5554-42FB-B03E-39F5DBC370BA}</a:tableStyleId>
              </a:tblPr>
              <a:tblGrid>
                <a:gridCol w="2010407"/>
                <a:gridCol w="5039579"/>
              </a:tblGrid>
              <a:tr h="323328">
                <a:tc>
                  <a:txBody>
                    <a:bodyPr/>
                    <a:lstStyle/>
                    <a:p>
                      <a:r>
                        <a:rPr lang="en-US" sz="1200" b="0" dirty="0" smtClean="0">
                          <a:latin typeface="Verdana" pitchFamily="34" charset="0"/>
                          <a:ea typeface="Verdana" pitchFamily="34" charset="0"/>
                          <a:cs typeface="Verdana" pitchFamily="34" charset="0"/>
                        </a:rPr>
                        <a:t>DXi4000 </a:t>
                      </a:r>
                      <a:endParaRPr lang="en-US" sz="1200" b="0" dirty="0">
                        <a:latin typeface="Verdana" pitchFamily="34" charset="0"/>
                        <a:ea typeface="Verdana" pitchFamily="34" charset="0"/>
                        <a:cs typeface="Verdana" pitchFamily="34" charset="0"/>
                      </a:endParaRPr>
                    </a:p>
                  </a:txBody>
                  <a:tcPr marL="90742" marR="90742" marT="45371" marB="45371"/>
                </a:tc>
                <a:tc>
                  <a:txBody>
                    <a:bodyPr/>
                    <a:lstStyle/>
                    <a:p>
                      <a:r>
                        <a:rPr lang="en-US" sz="1200" b="0" dirty="0" smtClean="0">
                          <a:latin typeface="Verdana" pitchFamily="34" charset="0"/>
                          <a:ea typeface="Verdana" pitchFamily="34" charset="0"/>
                          <a:cs typeface="Verdana" pitchFamily="34" charset="0"/>
                        </a:rPr>
                        <a:t>www.quantum.com/dxi4000docs</a:t>
                      </a:r>
                      <a:endParaRPr lang="en-US" sz="1200" b="0" dirty="0">
                        <a:latin typeface="Verdana" pitchFamily="34" charset="0"/>
                        <a:ea typeface="Verdana" pitchFamily="34" charset="0"/>
                        <a:cs typeface="Verdana" pitchFamily="34" charset="0"/>
                      </a:endParaRPr>
                    </a:p>
                  </a:txBody>
                  <a:tcPr marL="90742" marR="90742" marT="45371" marB="45371"/>
                </a:tc>
              </a:tr>
              <a:tr h="323328">
                <a:tc>
                  <a:txBody>
                    <a:bodyPr/>
                    <a:lstStyle/>
                    <a:p>
                      <a:r>
                        <a:rPr lang="en-US" sz="1200" b="0" dirty="0" smtClean="0">
                          <a:latin typeface="Verdana" pitchFamily="34" charset="0"/>
                          <a:ea typeface="Verdana" pitchFamily="34" charset="0"/>
                          <a:cs typeface="Verdana" pitchFamily="34" charset="0"/>
                        </a:rPr>
                        <a:t>DXi6500 </a:t>
                      </a:r>
                      <a:endParaRPr lang="en-US" sz="1200" b="0" dirty="0">
                        <a:latin typeface="Verdana" pitchFamily="34" charset="0"/>
                        <a:ea typeface="Verdana" pitchFamily="34" charset="0"/>
                        <a:cs typeface="Verdana" pitchFamily="34" charset="0"/>
                      </a:endParaRPr>
                    </a:p>
                  </a:txBody>
                  <a:tcPr marL="90742" marR="90742" marT="45371" marB="453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Verdana" pitchFamily="34" charset="0"/>
                          <a:ea typeface="Verdana" pitchFamily="34" charset="0"/>
                          <a:cs typeface="Verdana" pitchFamily="34" charset="0"/>
                        </a:rPr>
                        <a:t>www.quantum.com/dxi6500docs</a:t>
                      </a:r>
                    </a:p>
                  </a:txBody>
                  <a:tcPr marL="90742" marR="90742" marT="45371" marB="45371"/>
                </a:tc>
              </a:tr>
              <a:tr h="323328">
                <a:tc>
                  <a:txBody>
                    <a:bodyPr/>
                    <a:lstStyle/>
                    <a:p>
                      <a:r>
                        <a:rPr lang="en-US" sz="1200" b="0" dirty="0" smtClean="0">
                          <a:latin typeface="Verdana" pitchFamily="34" charset="0"/>
                          <a:ea typeface="Verdana" pitchFamily="34" charset="0"/>
                          <a:cs typeface="Verdana" pitchFamily="34" charset="0"/>
                        </a:rPr>
                        <a:t>DXi6700 </a:t>
                      </a:r>
                    </a:p>
                  </a:txBody>
                  <a:tcPr marL="90742" marR="90742" marT="45371" marB="453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Verdana" pitchFamily="34" charset="0"/>
                          <a:ea typeface="Verdana" pitchFamily="34" charset="0"/>
                          <a:cs typeface="Verdana" pitchFamily="34" charset="0"/>
                        </a:rPr>
                        <a:t>www.quantum.com/dxi6700docs</a:t>
                      </a:r>
                    </a:p>
                  </a:txBody>
                  <a:tcPr marL="90742" marR="90742" marT="45371" marB="45371"/>
                </a:tc>
              </a:tr>
              <a:tr h="323328">
                <a:tc>
                  <a:txBody>
                    <a:bodyPr/>
                    <a:lstStyle/>
                    <a:p>
                      <a:r>
                        <a:rPr lang="en-US" sz="1200" b="0" dirty="0" smtClean="0">
                          <a:latin typeface="Verdana" pitchFamily="34" charset="0"/>
                          <a:ea typeface="Verdana" pitchFamily="34" charset="0"/>
                          <a:cs typeface="Verdana" pitchFamily="34" charset="0"/>
                        </a:rPr>
                        <a:t>DXi6800 </a:t>
                      </a:r>
                    </a:p>
                  </a:txBody>
                  <a:tcPr marL="90742" marR="90742" marT="45371" marB="453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Verdana" pitchFamily="34" charset="0"/>
                          <a:ea typeface="Verdana" pitchFamily="34" charset="0"/>
                          <a:cs typeface="Verdana" pitchFamily="34" charset="0"/>
                        </a:rPr>
                        <a:t>www.quantum.com/dxi6800docs</a:t>
                      </a:r>
                    </a:p>
                  </a:txBody>
                  <a:tcPr marL="90742" marR="90742" marT="45371" marB="45371"/>
                </a:tc>
              </a:tr>
              <a:tr h="323328">
                <a:tc>
                  <a:txBody>
                    <a:bodyPr/>
                    <a:lstStyle/>
                    <a:p>
                      <a:r>
                        <a:rPr lang="en-US" sz="1200" b="0" dirty="0" smtClean="0">
                          <a:latin typeface="Verdana" pitchFamily="34" charset="0"/>
                          <a:ea typeface="Verdana" pitchFamily="34" charset="0"/>
                          <a:cs typeface="Verdana" pitchFamily="34" charset="0"/>
                        </a:rPr>
                        <a:t>DXi8500</a:t>
                      </a:r>
                      <a:endParaRPr lang="en-US" sz="1200" b="0" dirty="0">
                        <a:latin typeface="Verdana" pitchFamily="34" charset="0"/>
                        <a:ea typeface="Verdana" pitchFamily="34" charset="0"/>
                        <a:cs typeface="Verdana" pitchFamily="34" charset="0"/>
                      </a:endParaRPr>
                    </a:p>
                  </a:txBody>
                  <a:tcPr marL="90742" marR="90742" marT="45371" marB="453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Verdana" pitchFamily="34" charset="0"/>
                          <a:ea typeface="Verdana" pitchFamily="34" charset="0"/>
                          <a:cs typeface="Verdana" pitchFamily="34" charset="0"/>
                        </a:rPr>
                        <a:t>www.quantum.com/dxi8500docs</a:t>
                      </a:r>
                    </a:p>
                  </a:txBody>
                  <a:tcPr marL="90742" marR="90742" marT="45371" marB="45371"/>
                </a:tc>
              </a:tr>
              <a:tr h="323328">
                <a:tc>
                  <a:txBody>
                    <a:bodyPr/>
                    <a:lstStyle/>
                    <a:p>
                      <a:r>
                        <a:rPr lang="en-US" sz="1200" b="0" dirty="0" smtClean="0">
                          <a:latin typeface="Verdana" pitchFamily="34" charset="0"/>
                          <a:ea typeface="Verdana" pitchFamily="34" charset="0"/>
                          <a:cs typeface="Verdana" pitchFamily="34" charset="0"/>
                        </a:rPr>
                        <a:t>DXi V-Series</a:t>
                      </a:r>
                      <a:endParaRPr lang="en-US" sz="1200" b="0" dirty="0">
                        <a:latin typeface="Verdana" pitchFamily="34" charset="0"/>
                        <a:ea typeface="Verdana" pitchFamily="34" charset="0"/>
                        <a:cs typeface="Verdana" pitchFamily="34" charset="0"/>
                      </a:endParaRPr>
                    </a:p>
                  </a:txBody>
                  <a:tcPr marL="90742" marR="90742" marT="45371" marB="453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Verdana" pitchFamily="34" charset="0"/>
                          <a:ea typeface="Verdana" pitchFamily="34" charset="0"/>
                          <a:cs typeface="Verdana" pitchFamily="34" charset="0"/>
                        </a:rPr>
                        <a:t>www.quantum.com/dxiv-seriesdocs</a:t>
                      </a:r>
                    </a:p>
                  </a:txBody>
                  <a:tcPr marL="90742" marR="90742" marT="45371" marB="45371"/>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 Documents on CSSP Web Site</a:t>
            </a:r>
            <a:endParaRPr lang="en-US" dirty="0"/>
          </a:p>
        </p:txBody>
      </p:sp>
      <p:pic>
        <p:nvPicPr>
          <p:cNvPr id="4" name="Content Placeholder 3" descr="DXi_23_CSSP.fw.png"/>
          <p:cNvPicPr>
            <a:picLocks noGrp="1" noChangeAspect="1"/>
          </p:cNvPicPr>
          <p:nvPr>
            <p:ph idx="1"/>
          </p:nvPr>
        </p:nvPicPr>
        <p:blipFill>
          <a:blip r:embed="rId2"/>
          <a:stretch>
            <a:fillRect/>
          </a:stretch>
        </p:blipFill>
        <p:spPr>
          <a:xfrm>
            <a:off x="200025" y="1213961"/>
            <a:ext cx="8658225" cy="4963478"/>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Virtual Sandboxes on Qwikipedia</a:t>
            </a:r>
            <a:endParaRPr lang="en-US" dirty="0"/>
          </a:p>
        </p:txBody>
      </p:sp>
      <p:sp>
        <p:nvSpPr>
          <p:cNvPr id="5" name="Content Placeholder 4"/>
          <p:cNvSpPr>
            <a:spLocks noGrp="1"/>
          </p:cNvSpPr>
          <p:nvPr>
            <p:ph idx="1"/>
          </p:nvPr>
        </p:nvSpPr>
        <p:spPr/>
        <p:txBody>
          <a:bodyPr/>
          <a:lstStyle/>
          <a:p>
            <a:r>
              <a:rPr lang="en-US" dirty="0" smtClean="0"/>
              <a:t>Added 2.3 sandbox</a:t>
            </a:r>
            <a:endParaRPr lang="en-US" dirty="0"/>
          </a:p>
        </p:txBody>
      </p:sp>
      <p:pic>
        <p:nvPicPr>
          <p:cNvPr id="6" name="Picture 5" descr="DXi_23_Sandbox.fw.png"/>
          <p:cNvPicPr>
            <a:picLocks noChangeAspect="1"/>
          </p:cNvPicPr>
          <p:nvPr/>
        </p:nvPicPr>
        <p:blipFill>
          <a:blip r:embed="rId3"/>
          <a:stretch>
            <a:fillRect/>
          </a:stretch>
        </p:blipFill>
        <p:spPr>
          <a:xfrm>
            <a:off x="641267" y="1622349"/>
            <a:ext cx="7635834" cy="459141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Presenter – Jim Hibbard</a:t>
            </a:r>
            <a:endParaRPr lang="en-US" dirty="0"/>
          </a:p>
        </p:txBody>
      </p:sp>
      <p:sp>
        <p:nvSpPr>
          <p:cNvPr id="3" name="Title 2"/>
          <p:cNvSpPr>
            <a:spLocks noGrp="1"/>
          </p:cNvSpPr>
          <p:nvPr>
            <p:ph type="title"/>
          </p:nvPr>
        </p:nvSpPr>
        <p:spPr/>
        <p:txBody>
          <a:bodyPr/>
          <a:lstStyle/>
          <a:p>
            <a:r>
              <a:rPr lang="en-US" dirty="0" smtClean="0"/>
              <a:t>Service Updates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Field Upgrade Strategy</a:t>
            </a:r>
          </a:p>
        </p:txBody>
      </p:sp>
      <p:sp>
        <p:nvSpPr>
          <p:cNvPr id="4" name="Content Placeholder 3"/>
          <p:cNvSpPr>
            <a:spLocks noGrp="1"/>
          </p:cNvSpPr>
          <p:nvPr>
            <p:ph idx="1"/>
          </p:nvPr>
        </p:nvSpPr>
        <p:spPr/>
        <p:txBody>
          <a:bodyPr>
            <a:normAutofit fontScale="92500" lnSpcReduction="10000"/>
          </a:bodyPr>
          <a:lstStyle/>
          <a:p>
            <a:r>
              <a:rPr lang="en-US" dirty="0" smtClean="0"/>
              <a:t>Controlled Release (starts 12/5/13)</a:t>
            </a:r>
          </a:p>
          <a:p>
            <a:pPr lvl="1"/>
            <a:r>
              <a:rPr lang="en-US" dirty="0" smtClean="0"/>
              <a:t>Strategy</a:t>
            </a:r>
          </a:p>
          <a:p>
            <a:pPr lvl="2"/>
            <a:r>
              <a:rPr lang="en-US" dirty="0" smtClean="0"/>
              <a:t>Targeting 40 Customers</a:t>
            </a:r>
          </a:p>
          <a:p>
            <a:pPr lvl="2"/>
            <a:r>
              <a:rPr lang="en-US" dirty="0" smtClean="0"/>
              <a:t>Customers who need bug fixes (vetted by service management)</a:t>
            </a:r>
          </a:p>
          <a:p>
            <a:pPr lvl="2"/>
            <a:r>
              <a:rPr lang="en-US" dirty="0" smtClean="0"/>
              <a:t>Working to find Customers who will exercise these new features:</a:t>
            </a:r>
          </a:p>
          <a:p>
            <a:pPr lvl="3"/>
            <a:r>
              <a:rPr lang="en-US" sz="1400" dirty="0" smtClean="0"/>
              <a:t>1:2 replication</a:t>
            </a:r>
          </a:p>
          <a:p>
            <a:pPr lvl="3"/>
            <a:r>
              <a:rPr lang="en-US" sz="1400" dirty="0" smtClean="0"/>
              <a:t>Chargeback</a:t>
            </a:r>
          </a:p>
          <a:p>
            <a:pPr lvl="3"/>
            <a:r>
              <a:rPr lang="en-US" sz="1400" dirty="0" smtClean="0"/>
              <a:t>OST for traditional NBU/BUE (Accent preferred)</a:t>
            </a:r>
          </a:p>
          <a:p>
            <a:pPr lvl="3"/>
            <a:r>
              <a:rPr lang="en-US" sz="1400" dirty="0" smtClean="0"/>
              <a:t>OST GRT</a:t>
            </a:r>
          </a:p>
          <a:p>
            <a:pPr lvl="3"/>
            <a:r>
              <a:rPr lang="en-US" sz="1400" dirty="0" smtClean="0"/>
              <a:t>Windows 2012 (any app)</a:t>
            </a:r>
          </a:p>
          <a:p>
            <a:pPr lvl="3"/>
            <a:r>
              <a:rPr lang="en-US" sz="1400" dirty="0" smtClean="0"/>
              <a:t>NBU 7.6 (note: 7.6 is only in limited release now, not sure we’ll have takers)</a:t>
            </a:r>
          </a:p>
          <a:p>
            <a:pPr lvl="3"/>
            <a:r>
              <a:rPr lang="en-US" sz="1400" dirty="0" smtClean="0"/>
              <a:t>LTO6 PTT (lower priority)</a:t>
            </a:r>
          </a:p>
          <a:p>
            <a:pPr lvl="2"/>
            <a:r>
              <a:rPr lang="en-US" dirty="0" smtClean="0"/>
              <a:t>Goal is 20k hours run-time (40 systems for 21 days)</a:t>
            </a:r>
          </a:p>
          <a:p>
            <a:pPr lvl="2"/>
            <a:r>
              <a:rPr lang="en-US" dirty="0" smtClean="0"/>
              <a:t>Findings will determine if a 2.3x code spin is needed prior to GA</a:t>
            </a:r>
          </a:p>
          <a:p>
            <a:pPr lvl="2"/>
            <a:r>
              <a:rPr lang="en-US" dirty="0" smtClean="0"/>
              <a:t>Will target as many upgrades in December as possible but it is unclear how many will be achieved due to holidays.</a:t>
            </a:r>
          </a:p>
          <a:p>
            <a:pPr lvl="1"/>
            <a:r>
              <a:rPr lang="en-US" dirty="0" smtClean="0"/>
              <a:t>Tactical management:</a:t>
            </a:r>
          </a:p>
          <a:p>
            <a:pPr lvl="2"/>
            <a:r>
              <a:rPr lang="en-US" dirty="0" smtClean="0"/>
              <a:t>Service Management will drive the upgrades </a:t>
            </a:r>
          </a:p>
          <a:p>
            <a:pPr lvl="2"/>
            <a:r>
              <a:rPr lang="en-US" dirty="0" smtClean="0"/>
              <a:t>Quality will gather and host review of feedback</a:t>
            </a:r>
          </a:p>
          <a:p>
            <a:pPr lvl="2"/>
            <a:r>
              <a:rPr lang="en-US" dirty="0" smtClean="0"/>
              <a:t>Considering how we can release V1000 in a controlled manor </a:t>
            </a:r>
          </a:p>
          <a:p>
            <a:r>
              <a:rPr lang="en-US" dirty="0" smtClean="0"/>
              <a:t>Field Upgrade Strategy at GA (targeted for February 2014)</a:t>
            </a:r>
          </a:p>
          <a:p>
            <a:pPr lvl="1"/>
            <a:r>
              <a:rPr lang="en-US" dirty="0" smtClean="0"/>
              <a:t>Expect to aggressively upgrade the install base</a:t>
            </a:r>
          </a:p>
          <a:p>
            <a:pPr lvl="2"/>
            <a:endParaRPr lang="en-US" dirty="0"/>
          </a:p>
        </p:txBody>
      </p:sp>
    </p:spTree>
    <p:extLst>
      <p:ext uri="{BB962C8B-B14F-4D97-AF65-F5344CB8AC3E}">
        <p14:creationId xmlns:p14="http://schemas.microsoft.com/office/powerpoint/2010/main" xmlns="" val="22839606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Compatibility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Upgrading from an earlier version of 2.x software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Upgrading from software version 1.4.x</a:t>
            </a:r>
          </a:p>
          <a:p>
            <a:pPr lvl="1"/>
            <a:r>
              <a:rPr lang="en-US" dirty="0" smtClean="0"/>
              <a:t>For DXi4500, DXi6500, and DXi6700 Families:</a:t>
            </a:r>
          </a:p>
          <a:p>
            <a:pPr lvl="2"/>
            <a:r>
              <a:rPr lang="en-US" dirty="0" smtClean="0"/>
              <a:t>Upgrade from 1.4.x to 2.1.3 then 2.1.3 to 2.3</a:t>
            </a:r>
          </a:p>
          <a:p>
            <a:pPr lvl="1"/>
            <a:r>
              <a:rPr lang="en-US" dirty="0" smtClean="0"/>
              <a:t>For DXi8500:</a:t>
            </a:r>
          </a:p>
          <a:p>
            <a:pPr lvl="2"/>
            <a:r>
              <a:rPr lang="en-US" dirty="0" smtClean="0"/>
              <a:t>Upgrade from 1.4.x to 2.1.1 then 2.1.1 to 2.3</a:t>
            </a:r>
          </a:p>
          <a:p>
            <a:pPr lvl="1"/>
            <a:r>
              <a:rPr lang="en-US" dirty="0" smtClean="0"/>
              <a:t>Upgrading to </a:t>
            </a:r>
            <a:r>
              <a:rPr lang="en-US" dirty="0" err="1" smtClean="0"/>
              <a:t>DXi</a:t>
            </a:r>
            <a:r>
              <a:rPr lang="en-US" dirty="0" smtClean="0"/>
              <a:t> 2.1.x Software from software version 1.4.x requires that specific conditions be met and pre-upgrade actions are performed. </a:t>
            </a:r>
          </a:p>
          <a:p>
            <a:r>
              <a:rPr lang="en-US" dirty="0" smtClean="0"/>
              <a:t>Refer to the </a:t>
            </a:r>
            <a:r>
              <a:rPr lang="en-US" i="1" dirty="0" smtClean="0"/>
              <a:t>2.3 Software Installation and Upgrade Guide </a:t>
            </a:r>
            <a:r>
              <a:rPr lang="en-US" dirty="0" smtClean="0"/>
              <a:t>(</a:t>
            </a:r>
            <a:r>
              <a:rPr lang="en-US" dirty="0" err="1" smtClean="0"/>
              <a:t>p/n</a:t>
            </a:r>
            <a:r>
              <a:rPr lang="en-US" dirty="0" smtClean="0"/>
              <a:t> 6-67321-08) for more details.</a:t>
            </a:r>
          </a:p>
          <a:p>
            <a:pPr lvl="1"/>
            <a:r>
              <a:rPr lang="en-US" dirty="0" smtClean="0"/>
              <a:t>Note that there are manual HDD FW upgrades steps for the various </a:t>
            </a:r>
            <a:r>
              <a:rPr lang="en-US" dirty="0" err="1" smtClean="0"/>
              <a:t>DXi</a:t>
            </a:r>
            <a:r>
              <a:rPr lang="en-US" dirty="0" smtClean="0"/>
              <a:t> platforms</a:t>
            </a:r>
          </a:p>
          <a:p>
            <a:pPr lvl="1"/>
            <a:r>
              <a:rPr lang="en-US" dirty="0" smtClean="0"/>
              <a:t>A new step has been added to make sure that Email Home is setup to schedule Status and Configuration reports weekly.</a:t>
            </a:r>
          </a:p>
        </p:txBody>
      </p:sp>
      <p:graphicFrame>
        <p:nvGraphicFramePr>
          <p:cNvPr id="114690" name="Object 2"/>
          <p:cNvGraphicFramePr>
            <a:graphicFrameLocks noChangeAspect="1"/>
          </p:cNvGraphicFramePr>
          <p:nvPr/>
        </p:nvGraphicFramePr>
        <p:xfrm>
          <a:off x="1053891" y="1393726"/>
          <a:ext cx="4649485" cy="2330455"/>
        </p:xfrm>
        <a:graphic>
          <a:graphicData uri="http://schemas.openxmlformats.org/presentationml/2006/ole">
            <p:oleObj spid="_x0000_s114690" name="Worksheet" r:id="rId3" imgW="3876624" imgH="1943100" progId="Excel.Sheet.12">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 Updates</a:t>
            </a:r>
            <a:endParaRPr lang="en-US" dirty="0"/>
          </a:p>
        </p:txBody>
      </p:sp>
      <p:sp>
        <p:nvSpPr>
          <p:cNvPr id="3" name="Content Placeholder 2"/>
          <p:cNvSpPr>
            <a:spLocks noGrp="1"/>
          </p:cNvSpPr>
          <p:nvPr>
            <p:ph idx="1"/>
          </p:nvPr>
        </p:nvSpPr>
        <p:spPr/>
        <p:txBody>
          <a:bodyPr>
            <a:normAutofit/>
          </a:bodyPr>
          <a:lstStyle/>
          <a:p>
            <a:r>
              <a:rPr lang="en-US" dirty="0" smtClean="0"/>
              <a:t>New HDD CRU Replacement procedures are released with 2.3 and posted on CSSP.</a:t>
            </a:r>
          </a:p>
          <a:p>
            <a:pPr lvl="1"/>
            <a:r>
              <a:rPr lang="en-US" dirty="0" smtClean="0"/>
              <a:t>Support for DXi6800, 6700, and 6500</a:t>
            </a:r>
          </a:p>
          <a:p>
            <a:pPr lvl="1"/>
            <a:r>
              <a:rPr lang="en-US" dirty="0" smtClean="0"/>
              <a:t>Will replace current replacement procedures</a:t>
            </a:r>
          </a:p>
          <a:p>
            <a:pPr lvl="1"/>
            <a:r>
              <a:rPr lang="en-US" dirty="0" smtClean="0"/>
              <a:t>New procedures tell the user they can use the Drive Replacement Utility in the 2.3 GUI or the new replacement procedure doc.</a:t>
            </a:r>
          </a:p>
          <a:p>
            <a:pPr lvl="1"/>
            <a:r>
              <a:rPr lang="en-US" dirty="0" smtClean="0"/>
              <a:t>New procedure leverages the same process steps used in the 2.3 GUI Drive Replacement Utility</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322779" y="3645425"/>
            <a:ext cx="8584153" cy="1352310"/>
          </a:xfrm>
        </p:spPr>
        <p:txBody>
          <a:bodyPr/>
          <a:lstStyle/>
          <a:p>
            <a:r>
              <a:rPr lang="en-US" dirty="0" smtClean="0"/>
              <a:t>Q&amp;A</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0" indent="0">
              <a:buNone/>
              <a:defRPr/>
            </a:pPr>
            <a:r>
              <a:rPr lang="en-US" sz="2000" dirty="0" err="1" smtClean="0"/>
              <a:t>DXi</a:t>
            </a:r>
            <a:r>
              <a:rPr lang="en-US" sz="2000" dirty="0" smtClean="0"/>
              <a:t> Software Version 2.3 will contain:</a:t>
            </a:r>
          </a:p>
          <a:p>
            <a:pPr>
              <a:buFont typeface="Arial" pitchFamily="34" charset="0"/>
              <a:buChar char="•"/>
              <a:defRPr/>
            </a:pPr>
            <a:r>
              <a:rPr lang="en-US" sz="2000" dirty="0" smtClean="0"/>
              <a:t>BFST v3.8</a:t>
            </a:r>
          </a:p>
          <a:p>
            <a:pPr>
              <a:buFont typeface="Arial" pitchFamily="34" charset="0"/>
              <a:buChar char="•"/>
              <a:defRPr/>
            </a:pPr>
            <a:r>
              <a:rPr lang="en-US" sz="2000" dirty="0" smtClean="0"/>
              <a:t>BPW 11 (10.1 in 2.2.x)</a:t>
            </a:r>
          </a:p>
          <a:p>
            <a:pPr>
              <a:buFont typeface="Arial" pitchFamily="34" charset="0"/>
              <a:buChar char="•"/>
              <a:defRPr/>
            </a:pPr>
            <a:r>
              <a:rPr lang="en-US" sz="2000" dirty="0" smtClean="0"/>
              <a:t>No significant upgrade time impact from either component</a:t>
            </a:r>
          </a:p>
          <a:p>
            <a:pPr>
              <a:buFont typeface="Arial" pitchFamily="34" charset="0"/>
              <a:buChar char="•"/>
              <a:defRPr/>
            </a:pPr>
            <a:r>
              <a:rPr lang="en-US" sz="2000" dirty="0" smtClean="0"/>
              <a:t>General performance and robustness improvements</a:t>
            </a:r>
          </a:p>
          <a:p>
            <a:pPr>
              <a:buFont typeface="Arial" pitchFamily="34" charset="0"/>
              <a:buChar char="•"/>
              <a:defRPr/>
            </a:pPr>
            <a:r>
              <a:rPr lang="en-US" sz="2000" dirty="0" smtClean="0"/>
              <a:t>Improvements in BLOB Tree Verify</a:t>
            </a:r>
          </a:p>
          <a:p>
            <a:pPr>
              <a:buFont typeface="Arial" pitchFamily="34" charset="0"/>
              <a:buChar char="•"/>
              <a:defRPr/>
            </a:pPr>
            <a:r>
              <a:rPr lang="en-US" sz="2000" dirty="0" smtClean="0"/>
              <a:t>BPW Stats hourly logging</a:t>
            </a:r>
          </a:p>
          <a:p>
            <a:pPr>
              <a:buFont typeface="Arial" pitchFamily="34" charset="0"/>
              <a:buChar char="•"/>
              <a:defRPr/>
            </a:pPr>
            <a:endParaRPr lang="en-US" sz="2000"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Appendix</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 New CLI Commands</a:t>
            </a:r>
            <a:endParaRPr lang="en-US" dirty="0"/>
          </a:p>
        </p:txBody>
      </p:sp>
      <p:sp>
        <p:nvSpPr>
          <p:cNvPr id="3" name="Content Placeholder 2"/>
          <p:cNvSpPr>
            <a:spLocks noGrp="1"/>
          </p:cNvSpPr>
          <p:nvPr>
            <p:ph idx="1"/>
          </p:nvPr>
        </p:nvSpPr>
        <p:spPr/>
        <p:txBody>
          <a:bodyPr>
            <a:noAutofit/>
          </a:bodyPr>
          <a:lstStyle/>
          <a:p>
            <a:r>
              <a:rPr lang="en-US" sz="1600" b="1" dirty="0" smtClean="0"/>
              <a:t>Adding a NAS Target: </a:t>
            </a:r>
            <a:r>
              <a:rPr lang="en-US" sz="1600" dirty="0" smtClean="0"/>
              <a:t>This CLI command allows the admin user to add a replication target to the NAS share.</a:t>
            </a:r>
          </a:p>
          <a:p>
            <a:pPr lvl="1"/>
            <a:r>
              <a:rPr lang="en-US" sz="1600" dirty="0" err="1" smtClean="0"/>
              <a:t>syscli</a:t>
            </a:r>
            <a:r>
              <a:rPr lang="en-US" sz="1600" dirty="0" smtClean="0"/>
              <a:t> --add </a:t>
            </a:r>
            <a:r>
              <a:rPr lang="en-US" sz="1600" dirty="0" err="1" smtClean="0"/>
              <a:t>nastarget</a:t>
            </a:r>
            <a:r>
              <a:rPr lang="en-US" sz="1600" dirty="0" smtClean="0"/>
              <a:t> --name &lt;NAS share name&gt; --target &lt;</a:t>
            </a:r>
            <a:r>
              <a:rPr lang="en-US" sz="1600" dirty="0" err="1" smtClean="0"/>
              <a:t>host_name_or_ip</a:t>
            </a:r>
            <a:r>
              <a:rPr lang="en-US" sz="1600" dirty="0" smtClean="0"/>
              <a:t>&gt;</a:t>
            </a:r>
          </a:p>
          <a:p>
            <a:r>
              <a:rPr lang="en-US" sz="1600" b="1" dirty="0" smtClean="0"/>
              <a:t>Deleting a NAS Target: </a:t>
            </a:r>
            <a:r>
              <a:rPr lang="en-US" sz="1600" dirty="0" smtClean="0"/>
              <a:t>This CLI command allows the admin user to remove a replication target from the NAS share </a:t>
            </a:r>
          </a:p>
          <a:p>
            <a:pPr lvl="1"/>
            <a:r>
              <a:rPr lang="en-US" sz="1600" dirty="0" err="1" smtClean="0"/>
              <a:t>syscli</a:t>
            </a:r>
            <a:r>
              <a:rPr lang="en-US" sz="1600" dirty="0" smtClean="0"/>
              <a:t> --del </a:t>
            </a:r>
            <a:r>
              <a:rPr lang="en-US" sz="1600" dirty="0" err="1" smtClean="0"/>
              <a:t>nastarget</a:t>
            </a:r>
            <a:r>
              <a:rPr lang="en-US" sz="1600" dirty="0" smtClean="0"/>
              <a:t> --name &lt;NAS share name&gt; --target &lt;</a:t>
            </a:r>
            <a:r>
              <a:rPr lang="en-US" sz="1600" dirty="0" err="1" smtClean="0"/>
              <a:t>host_name_or_ip</a:t>
            </a:r>
            <a:r>
              <a:rPr lang="en-US" sz="1600" dirty="0" smtClean="0"/>
              <a:t>&gt;</a:t>
            </a:r>
          </a:p>
          <a:p>
            <a:r>
              <a:rPr lang="en-US" sz="1600" b="1" dirty="0" smtClean="0"/>
              <a:t>Listing NAS Targets</a:t>
            </a:r>
            <a:r>
              <a:rPr lang="en-US" sz="1600" dirty="0" smtClean="0"/>
              <a:t>: This CLI command allows the admin user to list the replication targets of the NAS share.</a:t>
            </a:r>
          </a:p>
          <a:p>
            <a:pPr lvl="1"/>
            <a:r>
              <a:rPr lang="en-US" sz="1600" dirty="0" err="1" smtClean="0"/>
              <a:t>syscli</a:t>
            </a:r>
            <a:r>
              <a:rPr lang="en-US" sz="1600" dirty="0" smtClean="0"/>
              <a:t> --list </a:t>
            </a:r>
            <a:r>
              <a:rPr lang="en-US" sz="1600" dirty="0" err="1" smtClean="0"/>
              <a:t>nastarget</a:t>
            </a:r>
            <a:r>
              <a:rPr lang="en-US" sz="1600" dirty="0" smtClean="0"/>
              <a:t> --name &lt;NAS share name&gt;</a:t>
            </a:r>
          </a:p>
          <a:p>
            <a:r>
              <a:rPr lang="en-US" sz="1600" b="1" dirty="0" smtClean="0"/>
              <a:t>Adding a VTL Target: </a:t>
            </a:r>
            <a:r>
              <a:rPr lang="en-US" sz="1600" dirty="0" smtClean="0"/>
              <a:t> This CLI command allows the admin user to list the replication targets of the NAS share.</a:t>
            </a:r>
          </a:p>
          <a:p>
            <a:pPr lvl="1"/>
            <a:r>
              <a:rPr lang="en-US" sz="1600" dirty="0" err="1" smtClean="0"/>
              <a:t>syscli</a:t>
            </a:r>
            <a:r>
              <a:rPr lang="en-US" sz="1600" dirty="0" smtClean="0"/>
              <a:t> --add </a:t>
            </a:r>
            <a:r>
              <a:rPr lang="en-US" sz="1600" dirty="0" err="1" smtClean="0"/>
              <a:t>vtltarget</a:t>
            </a:r>
            <a:r>
              <a:rPr lang="en-US" sz="1600" dirty="0" smtClean="0"/>
              <a:t> --name &lt;</a:t>
            </a:r>
            <a:r>
              <a:rPr lang="en-US" sz="1600" dirty="0" err="1" smtClean="0"/>
              <a:t>vtl_name</a:t>
            </a:r>
            <a:r>
              <a:rPr lang="en-US" sz="1600" dirty="0" smtClean="0"/>
              <a:t>&gt; --target &lt;</a:t>
            </a:r>
            <a:r>
              <a:rPr lang="en-US" sz="1600" dirty="0" err="1" smtClean="0"/>
              <a:t>host_name_or_ip</a:t>
            </a:r>
            <a:r>
              <a:rPr lang="en-US" sz="1600" dirty="0" smtClean="0"/>
              <a:t>&gt;</a:t>
            </a:r>
          </a:p>
          <a:p>
            <a:r>
              <a:rPr lang="en-US" sz="1600" b="1" dirty="0" smtClean="0"/>
              <a:t>Deleting a VTL Target: </a:t>
            </a:r>
            <a:r>
              <a:rPr lang="en-US" sz="1600" dirty="0" smtClean="0"/>
              <a:t>This CLI command allows the admin user to remove a replication target from the partition. </a:t>
            </a:r>
          </a:p>
          <a:p>
            <a:pPr lvl="1"/>
            <a:r>
              <a:rPr lang="en-US" sz="1600" dirty="0" err="1" smtClean="0"/>
              <a:t>syscli</a:t>
            </a:r>
            <a:r>
              <a:rPr lang="en-US" sz="1600" dirty="0" smtClean="0"/>
              <a:t> --del </a:t>
            </a:r>
            <a:r>
              <a:rPr lang="en-US" sz="1600" dirty="0" err="1" smtClean="0"/>
              <a:t>vtltarget</a:t>
            </a:r>
            <a:r>
              <a:rPr lang="en-US" sz="1600" dirty="0" smtClean="0"/>
              <a:t> --name &lt;</a:t>
            </a:r>
            <a:r>
              <a:rPr lang="en-US" sz="1600" dirty="0" err="1" smtClean="0"/>
              <a:t>vtl_name</a:t>
            </a:r>
            <a:r>
              <a:rPr lang="en-US" sz="1600" dirty="0" smtClean="0"/>
              <a:t>&gt; --target &lt;</a:t>
            </a:r>
            <a:r>
              <a:rPr lang="en-US" sz="1600" dirty="0" err="1" smtClean="0"/>
              <a:t>host_name_or_ip</a:t>
            </a:r>
            <a:r>
              <a:rPr lang="en-US" sz="1600" dirty="0" smtClean="0"/>
              <a:t>&gt;</a:t>
            </a:r>
          </a:p>
          <a:p>
            <a:r>
              <a:rPr lang="en-US" sz="1600" b="1" dirty="0" smtClean="0"/>
              <a:t>Listing VTL Targets: </a:t>
            </a:r>
            <a:r>
              <a:rPr lang="en-US" sz="1600" dirty="0" smtClean="0"/>
              <a:t>This CLI command allows the admin user to list the replication targets of the partition.</a:t>
            </a:r>
          </a:p>
          <a:p>
            <a:pPr lvl="1"/>
            <a:r>
              <a:rPr lang="en-US" sz="1600" dirty="0" err="1" smtClean="0"/>
              <a:t>syscli</a:t>
            </a:r>
            <a:r>
              <a:rPr lang="en-US" sz="1600" dirty="0" smtClean="0"/>
              <a:t> --list </a:t>
            </a:r>
            <a:r>
              <a:rPr lang="en-US" sz="1600" dirty="0" err="1" smtClean="0"/>
              <a:t>vtltarget</a:t>
            </a:r>
            <a:r>
              <a:rPr lang="en-US" sz="1600" dirty="0" smtClean="0"/>
              <a:t> --name &lt;</a:t>
            </a:r>
            <a:r>
              <a:rPr lang="en-US" sz="1600" dirty="0" err="1" smtClean="0"/>
              <a:t>vtl_name</a:t>
            </a:r>
            <a:r>
              <a:rPr lang="en-US" sz="1600" dirty="0" smtClean="0"/>
              <a:t>&gt;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 Updated CLI Commands</a:t>
            </a:r>
            <a:endParaRPr lang="en-US" dirty="0"/>
          </a:p>
        </p:txBody>
      </p:sp>
      <p:sp>
        <p:nvSpPr>
          <p:cNvPr id="3" name="Content Placeholder 2"/>
          <p:cNvSpPr>
            <a:spLocks noGrp="1"/>
          </p:cNvSpPr>
          <p:nvPr>
            <p:ph idx="1"/>
          </p:nvPr>
        </p:nvSpPr>
        <p:spPr/>
        <p:txBody>
          <a:bodyPr>
            <a:normAutofit/>
          </a:bodyPr>
          <a:lstStyle/>
          <a:p>
            <a:r>
              <a:rPr lang="en-US" sz="1800" b="1" dirty="0" smtClean="0"/>
              <a:t>Listing the Replication Targets for the Source</a:t>
            </a:r>
            <a:r>
              <a:rPr lang="en-US" sz="1800" dirty="0" smtClean="0"/>
              <a:t>: </a:t>
            </a:r>
          </a:p>
          <a:p>
            <a:pPr lvl="1"/>
            <a:r>
              <a:rPr lang="en-US" sz="1400" dirty="0" err="1" smtClean="0"/>
              <a:t>syscli</a:t>
            </a:r>
            <a:r>
              <a:rPr lang="en-US" sz="1400" dirty="0" smtClean="0"/>
              <a:t> --list </a:t>
            </a:r>
            <a:r>
              <a:rPr lang="en-US" sz="1400" dirty="0" err="1" smtClean="0"/>
              <a:t>targetrep</a:t>
            </a:r>
            <a:endParaRPr lang="en-US" sz="1400" dirty="0" smtClean="0"/>
          </a:p>
          <a:p>
            <a:pPr lvl="0"/>
            <a:r>
              <a:rPr lang="en-US" sz="1800" b="1" dirty="0" smtClean="0"/>
              <a:t>Initiating Source to Target Cartridge Synchronization</a:t>
            </a:r>
            <a:r>
              <a:rPr lang="en-US" sz="1800" dirty="0" smtClean="0"/>
              <a:t>:</a:t>
            </a:r>
          </a:p>
          <a:p>
            <a:pPr lvl="1"/>
            <a:r>
              <a:rPr lang="en-US" sz="1400" dirty="0" err="1" smtClean="0"/>
              <a:t>syscli</a:t>
            </a:r>
            <a:r>
              <a:rPr lang="en-US" sz="1400" dirty="0" smtClean="0"/>
              <a:t> --sync </a:t>
            </a:r>
            <a:r>
              <a:rPr lang="en-US" sz="1400" dirty="0" err="1" smtClean="0"/>
              <a:t>vtl</a:t>
            </a:r>
            <a:r>
              <a:rPr lang="en-US" sz="1400" dirty="0" smtClean="0"/>
              <a:t> --name &lt;</a:t>
            </a:r>
            <a:r>
              <a:rPr lang="en-US" sz="1400" dirty="0" err="1" smtClean="0"/>
              <a:t>VTL_name</a:t>
            </a:r>
            <a:r>
              <a:rPr lang="en-US" sz="1400" dirty="0" smtClean="0"/>
              <a:t>&gt; [--target &lt;</a:t>
            </a:r>
            <a:r>
              <a:rPr lang="en-US" sz="1400" dirty="0" err="1" smtClean="0"/>
              <a:t>host_name_or_ip</a:t>
            </a:r>
            <a:r>
              <a:rPr lang="en-US" sz="1400" dirty="0" smtClean="0"/>
              <a:t>&gt;]</a:t>
            </a:r>
          </a:p>
          <a:p>
            <a:pPr lvl="2"/>
            <a:r>
              <a:rPr lang="en-US" sz="1200" dirty="0" smtClean="0"/>
              <a:t>CLI command options:</a:t>
            </a:r>
          </a:p>
          <a:p>
            <a:pPr lvl="3"/>
            <a:r>
              <a:rPr lang="en-US" sz="1200" dirty="0" smtClean="0"/>
              <a:t>--sync: Requests system to synchronize the specified VTL.</a:t>
            </a:r>
          </a:p>
          <a:p>
            <a:pPr lvl="3"/>
            <a:r>
              <a:rPr lang="en-US" sz="1200" dirty="0" smtClean="0"/>
              <a:t>--name: Must be a valid VTL name for the system.</a:t>
            </a:r>
          </a:p>
          <a:p>
            <a:pPr lvl="3"/>
            <a:r>
              <a:rPr lang="en-US" sz="1200" dirty="0" smtClean="0"/>
              <a:t>--target: Target host name or IP of the replication sync job.</a:t>
            </a:r>
          </a:p>
          <a:p>
            <a:pPr lvl="0"/>
            <a:r>
              <a:rPr lang="en-US" sz="1800" b="1" dirty="0" smtClean="0"/>
              <a:t>Initiating Source to Target File Synchronization: </a:t>
            </a:r>
          </a:p>
          <a:p>
            <a:pPr lvl="1"/>
            <a:r>
              <a:rPr lang="en-US" sz="1400" dirty="0" err="1" smtClean="0"/>
              <a:t>syscli</a:t>
            </a:r>
            <a:r>
              <a:rPr lang="en-US" sz="1400" dirty="0" smtClean="0"/>
              <a:t> --sync </a:t>
            </a:r>
            <a:r>
              <a:rPr lang="en-US" sz="1400" dirty="0" err="1" smtClean="0"/>
              <a:t>nas</a:t>
            </a:r>
            <a:r>
              <a:rPr lang="en-US" sz="1400" dirty="0" smtClean="0"/>
              <a:t> --name &lt;</a:t>
            </a:r>
            <a:r>
              <a:rPr lang="en-US" sz="1400" dirty="0" err="1" smtClean="0"/>
              <a:t>NAS_share_name</a:t>
            </a:r>
            <a:r>
              <a:rPr lang="en-US" sz="1400" dirty="0" smtClean="0"/>
              <a:t>&gt; [--target &lt;</a:t>
            </a:r>
            <a:r>
              <a:rPr lang="en-US" sz="1400" dirty="0" err="1" smtClean="0"/>
              <a:t>host_name_or_ip</a:t>
            </a:r>
            <a:r>
              <a:rPr lang="en-US" sz="1400" dirty="0" smtClean="0"/>
              <a:t>&gt;]</a:t>
            </a:r>
          </a:p>
          <a:p>
            <a:pPr lvl="2"/>
            <a:r>
              <a:rPr lang="en-US" sz="1200" dirty="0" smtClean="0"/>
              <a:t> CLI command options:</a:t>
            </a:r>
          </a:p>
          <a:p>
            <a:pPr lvl="3"/>
            <a:r>
              <a:rPr lang="en-US" sz="1200" dirty="0" smtClean="0"/>
              <a:t>--sync: Requests system to synchronize the specified NAS share.</a:t>
            </a:r>
          </a:p>
          <a:p>
            <a:pPr lvl="3"/>
            <a:r>
              <a:rPr lang="en-US" sz="1200" dirty="0" smtClean="0"/>
              <a:t>--name: Must be a valid NAS share name for the system.</a:t>
            </a:r>
          </a:p>
          <a:p>
            <a:pPr lvl="3"/>
            <a:r>
              <a:rPr lang="en-US" sz="1200" dirty="0" smtClean="0"/>
              <a:t>--target: Target host name or IP of the replication sync job.</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Software Upgrade CLI Commands</a:t>
            </a:r>
            <a:endParaRPr lang="en-US" dirty="0"/>
          </a:p>
        </p:txBody>
      </p:sp>
      <p:sp>
        <p:nvSpPr>
          <p:cNvPr id="3" name="Content Placeholder 2"/>
          <p:cNvSpPr>
            <a:spLocks noGrp="1"/>
          </p:cNvSpPr>
          <p:nvPr>
            <p:ph idx="1"/>
          </p:nvPr>
        </p:nvSpPr>
        <p:spPr/>
        <p:txBody>
          <a:bodyPr>
            <a:normAutofit/>
          </a:bodyPr>
          <a:lstStyle/>
          <a:p>
            <a:r>
              <a:rPr lang="en-US" sz="2600" b="1" dirty="0" smtClean="0"/>
              <a:t>Listing Available Upgrades from the Repository</a:t>
            </a:r>
            <a:r>
              <a:rPr lang="en-US" sz="2600" dirty="0" smtClean="0"/>
              <a:t>: This CLI command displays available upgrade(s) from the repository. </a:t>
            </a:r>
          </a:p>
          <a:p>
            <a:pPr lvl="1"/>
            <a:r>
              <a:rPr lang="en-US" sz="2000" dirty="0" err="1" smtClean="0"/>
              <a:t>syscli</a:t>
            </a:r>
            <a:r>
              <a:rPr lang="en-US" sz="2000" dirty="0" smtClean="0"/>
              <a:t> --list upgrades</a:t>
            </a:r>
            <a:endParaRPr lang="en-US" sz="2000" b="1" dirty="0" smtClean="0"/>
          </a:p>
          <a:p>
            <a:r>
              <a:rPr lang="en-US" sz="2600" b="1" dirty="0" smtClean="0"/>
              <a:t>Downloading Upgrades: </a:t>
            </a:r>
            <a:r>
              <a:rPr lang="en-US" sz="2600" dirty="0" smtClean="0"/>
              <a:t>This CLI command allows the admin user to download the latest upgrade from the repository.</a:t>
            </a:r>
          </a:p>
          <a:p>
            <a:pPr lvl="1"/>
            <a:r>
              <a:rPr lang="en-US" sz="2000" dirty="0" err="1" smtClean="0"/>
              <a:t>syscli</a:t>
            </a:r>
            <a:r>
              <a:rPr lang="en-US" sz="2000" dirty="0" smtClean="0"/>
              <a:t> --download upgrades --name &lt;ID&gt;</a:t>
            </a:r>
          </a:p>
          <a:p>
            <a:pPr lvl="0"/>
            <a:r>
              <a:rPr lang="en-US" b="1" dirty="0" smtClean="0"/>
              <a:t>Installing Upgrades: </a:t>
            </a:r>
            <a:r>
              <a:rPr lang="en-US" dirty="0" smtClean="0"/>
              <a:t>This CLI command allows the admin user to install the downloaded upgrade(s) to the system.</a:t>
            </a:r>
          </a:p>
          <a:p>
            <a:pPr lvl="1"/>
            <a:r>
              <a:rPr lang="en-US" dirty="0" err="1" smtClean="0"/>
              <a:t>syscli</a:t>
            </a:r>
            <a:r>
              <a:rPr lang="en-US" dirty="0" smtClean="0"/>
              <a:t> --install upgrades --name &lt;ID&gt;  [--sure]</a:t>
            </a:r>
          </a:p>
          <a:p>
            <a:endParaRPr lang="en-US" sz="2600"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Replication Snapshots – New CLI Commands</a:t>
            </a:r>
            <a:endParaRPr lang="en-US" dirty="0"/>
          </a:p>
        </p:txBody>
      </p:sp>
      <p:sp>
        <p:nvSpPr>
          <p:cNvPr id="3" name="Content Placeholder 2"/>
          <p:cNvSpPr>
            <a:spLocks noGrp="1"/>
          </p:cNvSpPr>
          <p:nvPr>
            <p:ph idx="1"/>
          </p:nvPr>
        </p:nvSpPr>
        <p:spPr>
          <a:xfrm>
            <a:off x="200024" y="990600"/>
            <a:ext cx="8658225" cy="3992880"/>
          </a:xfrm>
        </p:spPr>
        <p:txBody>
          <a:bodyPr>
            <a:normAutofit lnSpcReduction="10000"/>
          </a:bodyPr>
          <a:lstStyle/>
          <a:p>
            <a:r>
              <a:rPr lang="en-US" b="1" dirty="0" smtClean="0"/>
              <a:t>Getting Snapshot per Share Partition Stats</a:t>
            </a:r>
            <a:r>
              <a:rPr lang="en-US" dirty="0" smtClean="0"/>
              <a:t>: This CLI command allows the user to retrieve the maximum, minimum, and current number of snapshots per Share/Partition</a:t>
            </a:r>
          </a:p>
          <a:p>
            <a:pPr lvl="1"/>
            <a:r>
              <a:rPr lang="en-US" dirty="0" err="1" smtClean="0"/>
              <a:t>syscli</a:t>
            </a:r>
            <a:r>
              <a:rPr lang="en-US" dirty="0" smtClean="0"/>
              <a:t> --get </a:t>
            </a:r>
            <a:r>
              <a:rPr lang="en-US" dirty="0" err="1" smtClean="0"/>
              <a:t>snapshotspersharepartition</a:t>
            </a:r>
            <a:endParaRPr lang="en-US" dirty="0" smtClean="0"/>
          </a:p>
          <a:p>
            <a:pPr>
              <a:buNone/>
            </a:pPr>
            <a:r>
              <a:rPr lang="en-US" dirty="0" smtClean="0"/>
              <a:t>  </a:t>
            </a:r>
          </a:p>
          <a:p>
            <a:r>
              <a:rPr lang="en-US" b="1" dirty="0" smtClean="0"/>
              <a:t>Setting Snapshot per Share Partition Limits</a:t>
            </a:r>
            <a:r>
              <a:rPr lang="en-US" dirty="0" smtClean="0"/>
              <a:t>: This CLI command allows the admin user to set the current number of snapshots per Share/Partition.</a:t>
            </a:r>
          </a:p>
          <a:p>
            <a:pPr lvl="1"/>
            <a:r>
              <a:rPr lang="en-US" dirty="0" err="1" smtClean="0"/>
              <a:t>syscli</a:t>
            </a:r>
            <a:r>
              <a:rPr lang="en-US" dirty="0" smtClean="0"/>
              <a:t> --set </a:t>
            </a:r>
            <a:r>
              <a:rPr lang="en-US" dirty="0" err="1" smtClean="0"/>
              <a:t>snapshotspersharepartition</a:t>
            </a:r>
            <a:r>
              <a:rPr lang="en-US" dirty="0" smtClean="0"/>
              <a:t> --current &lt;value&gt;</a:t>
            </a:r>
          </a:p>
          <a:p>
            <a:pPr>
              <a:buNone/>
            </a:pPr>
            <a:r>
              <a:rPr lang="en-US" dirty="0" smtClean="0"/>
              <a:t> </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a:t>
            </a:r>
            <a:r>
              <a:rPr lang="en-US" dirty="0"/>
              <a:t>Utility – </a:t>
            </a:r>
            <a:r>
              <a:rPr lang="en-US" dirty="0" smtClean="0"/>
              <a:t>CLI usage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1800" dirty="0" smtClean="0"/>
              <a:t>&gt;/opt/</a:t>
            </a:r>
            <a:r>
              <a:rPr lang="en-US" sz="1800" dirty="0" err="1" smtClean="0"/>
              <a:t>DXi</a:t>
            </a:r>
            <a:r>
              <a:rPr lang="en-US" sz="1800" dirty="0" smtClean="0"/>
              <a:t>/</a:t>
            </a:r>
            <a:r>
              <a:rPr lang="en-US" sz="1800" dirty="0" err="1" smtClean="0"/>
              <a:t>util</a:t>
            </a:r>
            <a:r>
              <a:rPr lang="en-US" sz="1800" dirty="0" smtClean="0"/>
              <a:t>/</a:t>
            </a:r>
            <a:r>
              <a:rPr lang="en-US" sz="1800" dirty="0" err="1" smtClean="0"/>
              <a:t>hddMgrUtil</a:t>
            </a:r>
            <a:endParaRPr lang="en-US" sz="1800" dirty="0" smtClean="0"/>
          </a:p>
          <a:p>
            <a:pPr marL="0" indent="0">
              <a:buNone/>
            </a:pPr>
            <a:endParaRPr lang="en-US" sz="1800" dirty="0"/>
          </a:p>
          <a:p>
            <a:pPr marL="0" indent="0">
              <a:buNone/>
            </a:pPr>
            <a:r>
              <a:rPr lang="en-US" sz="1800" dirty="0"/>
              <a:t>HDD Manager Utility</a:t>
            </a:r>
          </a:p>
          <a:p>
            <a:pPr marL="0" indent="0">
              <a:buNone/>
            </a:pPr>
            <a:endParaRPr lang="en-US" sz="1800" dirty="0"/>
          </a:p>
          <a:p>
            <a:pPr marL="0" indent="0">
              <a:buNone/>
            </a:pPr>
            <a:r>
              <a:rPr lang="en-US" sz="1800" dirty="0"/>
              <a:t>Usage:</a:t>
            </a:r>
          </a:p>
          <a:p>
            <a:pPr marL="0" indent="0">
              <a:buNone/>
            </a:pPr>
            <a:r>
              <a:rPr lang="en-US" sz="1800" dirty="0"/>
              <a:t>   --drive </a:t>
            </a:r>
            <a:r>
              <a:rPr lang="en-US" sz="1800" dirty="0" err="1"/>
              <a:t>driveName</a:t>
            </a:r>
            <a:r>
              <a:rPr lang="en-US" sz="1800" dirty="0"/>
              <a:t> : select a single drive</a:t>
            </a:r>
          </a:p>
          <a:p>
            <a:pPr marL="0" indent="0">
              <a:buNone/>
            </a:pPr>
            <a:r>
              <a:rPr lang="en-US" sz="1800" dirty="0"/>
              <a:t>   --help : print usage menu</a:t>
            </a:r>
          </a:p>
          <a:p>
            <a:pPr marL="0" indent="0">
              <a:buNone/>
            </a:pPr>
            <a:r>
              <a:rPr lang="en-US" sz="1800" dirty="0"/>
              <a:t>   --identify : returns LED status of the drive</a:t>
            </a:r>
          </a:p>
          <a:p>
            <a:pPr marL="0" indent="0">
              <a:buNone/>
            </a:pPr>
            <a:r>
              <a:rPr lang="en-US" sz="1800" dirty="0"/>
              <a:t>   </a:t>
            </a:r>
            <a:r>
              <a:rPr lang="en-US" sz="1800" b="1" dirty="0"/>
              <a:t>--identify=&lt;</a:t>
            </a:r>
            <a:r>
              <a:rPr lang="en-US" sz="1800" b="1" dirty="0" err="1"/>
              <a:t>on|off</a:t>
            </a:r>
            <a:r>
              <a:rPr lang="en-US" sz="1800" b="1" dirty="0"/>
              <a:t>&gt; : turns LED </a:t>
            </a:r>
            <a:r>
              <a:rPr lang="en-US" sz="1800" b="1" dirty="0" err="1"/>
              <a:t>on|off</a:t>
            </a:r>
            <a:endParaRPr lang="en-US" sz="1800" b="1" dirty="0"/>
          </a:p>
          <a:p>
            <a:pPr marL="0" indent="0">
              <a:buNone/>
            </a:pPr>
            <a:r>
              <a:rPr lang="en-US" sz="1800" b="1" dirty="0"/>
              <a:t>   --report : print report on degraded drives</a:t>
            </a:r>
          </a:p>
          <a:p>
            <a:pPr marL="0" indent="0">
              <a:buNone/>
            </a:pPr>
            <a:r>
              <a:rPr lang="en-US" sz="1800" dirty="0"/>
              <a:t>   --test : enable test mode commands</a:t>
            </a:r>
          </a:p>
          <a:p>
            <a:pPr marL="0" indent="0">
              <a:buNone/>
            </a:pPr>
            <a:r>
              <a:rPr lang="en-US" sz="1800" dirty="0"/>
              <a:t>   --refresh (-f) : (test) invoke </a:t>
            </a:r>
            <a:r>
              <a:rPr lang="en-US" sz="1800" dirty="0" err="1"/>
              <a:t>refreshWizard</a:t>
            </a:r>
            <a:r>
              <a:rPr lang="en-US" sz="1800" dirty="0"/>
              <a:t> for a specified drive</a:t>
            </a:r>
          </a:p>
          <a:p>
            <a:pPr marL="0" indent="0">
              <a:buNone/>
            </a:pPr>
            <a:r>
              <a:rPr lang="en-US" sz="1800" dirty="0"/>
              <a:t>   --wizard : (test) start a wizard monitor</a:t>
            </a:r>
          </a:p>
          <a:p>
            <a:pPr marL="0" indent="0">
              <a:buNone/>
            </a:pPr>
            <a:r>
              <a:rPr lang="en-US" sz="1800" dirty="0"/>
              <a:t>   --monitor : (test) start a simple drive state monitor</a:t>
            </a:r>
          </a:p>
          <a:p>
            <a:pPr marL="0" indent="0">
              <a:buNone/>
            </a:pPr>
            <a:endParaRPr lang="en-US" sz="1800" dirty="0"/>
          </a:p>
        </p:txBody>
      </p:sp>
    </p:spTree>
    <p:extLst>
      <p:ext uri="{BB962C8B-B14F-4D97-AF65-F5344CB8AC3E}">
        <p14:creationId xmlns="" xmlns:p14="http://schemas.microsoft.com/office/powerpoint/2010/main" val="2087417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CLI example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1800" dirty="0" smtClean="0"/>
              <a:t>&gt;/</a:t>
            </a:r>
            <a:r>
              <a:rPr lang="en-US" sz="1800" dirty="0"/>
              <a:t>opt/</a:t>
            </a:r>
            <a:r>
              <a:rPr lang="en-US" sz="1800" dirty="0" err="1"/>
              <a:t>DXi</a:t>
            </a:r>
            <a:r>
              <a:rPr lang="en-US" sz="1800" dirty="0"/>
              <a:t>/</a:t>
            </a:r>
            <a:r>
              <a:rPr lang="en-US" sz="1800" dirty="0" err="1"/>
              <a:t>util</a:t>
            </a:r>
            <a:r>
              <a:rPr lang="en-US" sz="1800" dirty="0"/>
              <a:t>/</a:t>
            </a:r>
            <a:r>
              <a:rPr lang="en-US" sz="1800" dirty="0" err="1"/>
              <a:t>hddMgrUtil</a:t>
            </a:r>
            <a:r>
              <a:rPr lang="en-US" sz="1800" dirty="0"/>
              <a:t> --report</a:t>
            </a:r>
          </a:p>
          <a:p>
            <a:pPr marL="0" indent="0">
              <a:buNone/>
            </a:pPr>
            <a:endParaRPr lang="en-US" sz="1800" dirty="0"/>
          </a:p>
          <a:p>
            <a:pPr marL="0" indent="0">
              <a:buNone/>
            </a:pPr>
            <a:r>
              <a:rPr lang="en-US" sz="1800" dirty="0"/>
              <a:t>System HDD Summary</a:t>
            </a:r>
          </a:p>
          <a:p>
            <a:pPr marL="0" indent="0">
              <a:buNone/>
            </a:pPr>
            <a:endParaRPr lang="en-US" sz="1800" dirty="0"/>
          </a:p>
          <a:p>
            <a:pPr marL="0" indent="0">
              <a:buNone/>
            </a:pPr>
            <a:r>
              <a:rPr lang="en-US" sz="1800" dirty="0"/>
              <a:t>Degraded Drives</a:t>
            </a:r>
          </a:p>
          <a:p>
            <a:pPr marL="0" indent="0">
              <a:buNone/>
            </a:pPr>
            <a:endParaRPr lang="en-US" sz="1800" dirty="0"/>
          </a:p>
          <a:p>
            <a:pPr marL="0" indent="0">
              <a:buNone/>
            </a:pPr>
            <a:r>
              <a:rPr lang="en-US" sz="1800" dirty="0"/>
              <a:t>Enclosure=System Node: c0e0, slot 0</a:t>
            </a:r>
          </a:p>
          <a:p>
            <a:pPr marL="0" indent="0">
              <a:buNone/>
            </a:pPr>
            <a:r>
              <a:rPr lang="en-US" sz="1800" dirty="0"/>
              <a:t>Status=Missing,  </a:t>
            </a:r>
            <a:r>
              <a:rPr lang="en-US" sz="1800" dirty="0" err="1"/>
              <a:t>DrivesDegradedInVol</a:t>
            </a:r>
            <a:r>
              <a:rPr lang="en-US" sz="1800" dirty="0"/>
              <a:t>=1</a:t>
            </a:r>
          </a:p>
          <a:p>
            <a:pPr marL="0" indent="0">
              <a:buNone/>
            </a:pPr>
            <a:r>
              <a:rPr lang="en-US" sz="1800" dirty="0"/>
              <a:t>Volume=c0u0v0,  </a:t>
            </a:r>
            <a:r>
              <a:rPr lang="en-US" sz="1800" dirty="0" err="1"/>
              <a:t>VolStatus</a:t>
            </a:r>
            <a:r>
              <a:rPr lang="en-US" sz="1800" dirty="0"/>
              <a:t>=Degraded</a:t>
            </a:r>
          </a:p>
          <a:p>
            <a:pPr marL="0" indent="0">
              <a:buNone/>
            </a:pPr>
            <a:r>
              <a:rPr lang="en-US" sz="1800" dirty="0"/>
              <a:t>Model=WDC WD1002FBYS-02A6B0,  </a:t>
            </a:r>
            <a:r>
              <a:rPr lang="en-US" sz="1800" dirty="0" err="1"/>
              <a:t>SpecSize</a:t>
            </a:r>
            <a:r>
              <a:rPr lang="en-US" sz="1800" dirty="0"/>
              <a:t>=1TB</a:t>
            </a:r>
          </a:p>
          <a:p>
            <a:pPr marL="0" indent="0">
              <a:buNone/>
            </a:pPr>
            <a:endParaRPr lang="en-US" sz="1800" dirty="0"/>
          </a:p>
          <a:p>
            <a:pPr marL="0" indent="0">
              <a:buNone/>
            </a:pPr>
            <a:r>
              <a:rPr lang="en-US" sz="1800" dirty="0"/>
              <a:t>Degraded Volumes</a:t>
            </a:r>
          </a:p>
          <a:p>
            <a:pPr marL="0" indent="0">
              <a:buNone/>
            </a:pPr>
            <a:endParaRPr lang="en-US" sz="1800" dirty="0"/>
          </a:p>
          <a:p>
            <a:pPr marL="0" indent="0">
              <a:buNone/>
            </a:pPr>
            <a:r>
              <a:rPr lang="en-US" sz="1800" dirty="0"/>
              <a:t>Enclosure=SAS Expansion</a:t>
            </a:r>
          </a:p>
          <a:p>
            <a:pPr marL="0" indent="0">
              <a:buNone/>
            </a:pPr>
            <a:r>
              <a:rPr lang="en-US" sz="1800" dirty="0"/>
              <a:t>Volume=c1u0v0,  </a:t>
            </a:r>
            <a:r>
              <a:rPr lang="en-US" sz="1800" dirty="0" err="1"/>
              <a:t>VolStatus</a:t>
            </a:r>
            <a:r>
              <a:rPr lang="en-US" sz="1800" dirty="0"/>
              <a:t>=Rebuilding</a:t>
            </a:r>
          </a:p>
          <a:p>
            <a:pPr marL="0" indent="0">
              <a:buNone/>
            </a:pPr>
            <a:r>
              <a:rPr lang="en-US" sz="1800" dirty="0"/>
              <a:t>Rebuild stage 2/2 is 95% complete</a:t>
            </a:r>
          </a:p>
          <a:p>
            <a:pPr marL="0" indent="0">
              <a:buNone/>
            </a:pPr>
            <a:endParaRPr lang="en-US" sz="1800" dirty="0"/>
          </a:p>
          <a:p>
            <a:pPr marL="0" indent="0">
              <a:buNone/>
            </a:pPr>
            <a:endParaRPr lang="en-US" sz="1800" dirty="0"/>
          </a:p>
        </p:txBody>
      </p:sp>
    </p:spTree>
    <p:extLst>
      <p:ext uri="{BB962C8B-B14F-4D97-AF65-F5344CB8AC3E}">
        <p14:creationId xmlns="" xmlns:p14="http://schemas.microsoft.com/office/powerpoint/2010/main" val="8114746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CLI example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1800" dirty="0" smtClean="0"/>
              <a:t>&gt;/</a:t>
            </a:r>
            <a:r>
              <a:rPr lang="en-US" sz="1800" dirty="0"/>
              <a:t>opt/</a:t>
            </a:r>
            <a:r>
              <a:rPr lang="en-US" sz="1800" dirty="0" err="1"/>
              <a:t>DXi</a:t>
            </a:r>
            <a:r>
              <a:rPr lang="en-US" sz="1800" dirty="0"/>
              <a:t>/</a:t>
            </a:r>
            <a:r>
              <a:rPr lang="en-US" sz="1800" dirty="0" err="1"/>
              <a:t>util</a:t>
            </a:r>
            <a:r>
              <a:rPr lang="en-US" sz="1800" dirty="0"/>
              <a:t>/</a:t>
            </a:r>
            <a:r>
              <a:rPr lang="en-US" sz="1800" dirty="0" err="1"/>
              <a:t>hddMgrUtil</a:t>
            </a:r>
            <a:r>
              <a:rPr lang="en-US" sz="1800" dirty="0"/>
              <a:t> --drive c0e0_0 --identify</a:t>
            </a:r>
          </a:p>
          <a:p>
            <a:pPr marL="0" indent="0">
              <a:buNone/>
            </a:pPr>
            <a:r>
              <a:rPr lang="en-US" sz="1800" dirty="0"/>
              <a:t>Identify status -- drive: c0e0_0 -- </a:t>
            </a:r>
            <a:r>
              <a:rPr lang="en-US" sz="1800" dirty="0" smtClean="0"/>
              <a:t>Identify=off</a:t>
            </a:r>
          </a:p>
          <a:p>
            <a:pPr marL="0" indent="0">
              <a:buNone/>
            </a:pPr>
            <a:endParaRPr lang="en-US" sz="1800" dirty="0"/>
          </a:p>
          <a:p>
            <a:pPr marL="0" indent="0">
              <a:buNone/>
            </a:pPr>
            <a:r>
              <a:rPr lang="en-US" sz="1800" dirty="0" smtClean="0"/>
              <a:t>&gt;/</a:t>
            </a:r>
            <a:r>
              <a:rPr lang="en-US" sz="1800" dirty="0"/>
              <a:t>opt/</a:t>
            </a:r>
            <a:r>
              <a:rPr lang="en-US" sz="1800" dirty="0" err="1"/>
              <a:t>DXi</a:t>
            </a:r>
            <a:r>
              <a:rPr lang="en-US" sz="1800" dirty="0"/>
              <a:t>/</a:t>
            </a:r>
            <a:r>
              <a:rPr lang="en-US" sz="1800" dirty="0" err="1"/>
              <a:t>util</a:t>
            </a:r>
            <a:r>
              <a:rPr lang="en-US" sz="1800" dirty="0"/>
              <a:t>/</a:t>
            </a:r>
            <a:r>
              <a:rPr lang="en-US" sz="1800" dirty="0" err="1"/>
              <a:t>hddMgrUtil</a:t>
            </a:r>
            <a:r>
              <a:rPr lang="en-US" sz="1800" dirty="0"/>
              <a:t> --drive c0e0_0 --identify=on</a:t>
            </a:r>
          </a:p>
          <a:p>
            <a:pPr marL="0" indent="0">
              <a:buNone/>
            </a:pPr>
            <a:r>
              <a:rPr lang="en-US" sz="1800" dirty="0"/>
              <a:t>Identify -- drive: c0e0_0 -- Identify=on</a:t>
            </a:r>
          </a:p>
          <a:p>
            <a:pPr marL="0" indent="0">
              <a:buNone/>
            </a:pPr>
            <a:endParaRPr lang="en-US" sz="1800" dirty="0"/>
          </a:p>
          <a:p>
            <a:pPr marL="0" indent="0">
              <a:buNone/>
            </a:pPr>
            <a:r>
              <a:rPr lang="en-US" sz="1800" dirty="0" smtClean="0"/>
              <a:t>&gt;/</a:t>
            </a:r>
            <a:r>
              <a:rPr lang="en-US" sz="1800" dirty="0"/>
              <a:t>opt/</a:t>
            </a:r>
            <a:r>
              <a:rPr lang="en-US" sz="1800" dirty="0" err="1"/>
              <a:t>DXi</a:t>
            </a:r>
            <a:r>
              <a:rPr lang="en-US" sz="1800" dirty="0"/>
              <a:t>/</a:t>
            </a:r>
            <a:r>
              <a:rPr lang="en-US" sz="1800" dirty="0" err="1"/>
              <a:t>util</a:t>
            </a:r>
            <a:r>
              <a:rPr lang="en-US" sz="1800" dirty="0"/>
              <a:t>/</a:t>
            </a:r>
            <a:r>
              <a:rPr lang="en-US" sz="1800" dirty="0" err="1"/>
              <a:t>hddMgrUtil</a:t>
            </a:r>
            <a:r>
              <a:rPr lang="en-US" sz="1800" dirty="0"/>
              <a:t> --drive c0e0_0 --identify=off</a:t>
            </a:r>
          </a:p>
          <a:p>
            <a:pPr marL="0" indent="0">
              <a:buNone/>
            </a:pPr>
            <a:r>
              <a:rPr lang="en-US" sz="1800" dirty="0"/>
              <a:t>Identify -- drive: c0e0_0 -- Identify=off</a:t>
            </a:r>
          </a:p>
          <a:p>
            <a:pPr marL="0" indent="0">
              <a:buNone/>
            </a:pPr>
            <a:endParaRPr lang="en-US" sz="1800" dirty="0"/>
          </a:p>
        </p:txBody>
      </p:sp>
    </p:spTree>
    <p:extLst>
      <p:ext uri="{BB962C8B-B14F-4D97-AF65-F5344CB8AC3E}">
        <p14:creationId xmlns="" xmlns:p14="http://schemas.microsoft.com/office/powerpoint/2010/main" val="2147934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Improvements</a:t>
            </a:r>
            <a:endParaRPr lang="en-US" dirty="0"/>
          </a:p>
        </p:txBody>
      </p:sp>
      <p:sp>
        <p:nvSpPr>
          <p:cNvPr id="3" name="Content Placeholder 2"/>
          <p:cNvSpPr>
            <a:spLocks noGrp="1"/>
          </p:cNvSpPr>
          <p:nvPr>
            <p:ph idx="1"/>
          </p:nvPr>
        </p:nvSpPr>
        <p:spPr/>
        <p:txBody>
          <a:bodyPr/>
          <a:lstStyle/>
          <a:p>
            <a:r>
              <a:rPr lang="en-US" sz="2000" dirty="0" smtClean="0"/>
              <a:t>Reduce IO Operations.</a:t>
            </a:r>
          </a:p>
          <a:p>
            <a:pPr lvl="1"/>
            <a:r>
              <a:rPr lang="en-US" dirty="0" smtClean="0"/>
              <a:t>Up to 20% higher throughput for specific operations, involving highly redundant ingest or inbound replication.</a:t>
            </a:r>
          </a:p>
          <a:p>
            <a:r>
              <a:rPr lang="en-US" sz="2000" dirty="0" smtClean="0"/>
              <a:t>Boost to </a:t>
            </a:r>
            <a:r>
              <a:rPr lang="en-US" sz="2000" dirty="0" err="1" smtClean="0"/>
              <a:t>blocklet</a:t>
            </a:r>
            <a:r>
              <a:rPr lang="en-US" sz="2000" dirty="0" smtClean="0"/>
              <a:t> index performance when stored on non-SAS disks.</a:t>
            </a:r>
          </a:p>
          <a:p>
            <a:pPr lvl="1"/>
            <a:r>
              <a:rPr lang="en-US" dirty="0" smtClean="0"/>
              <a:t>Up to 120% higher throughput on mature systems.</a:t>
            </a:r>
          </a:p>
          <a:p>
            <a:pPr lvl="1"/>
            <a:r>
              <a:rPr lang="en-US" dirty="0" smtClean="0"/>
              <a:t>Seen on DXi4xxx, DXi65xx, DXi67xxx and upgraded DXi85xx systems, not DXi85xx factory installed </a:t>
            </a:r>
            <a:r>
              <a:rPr lang="en-US" dirty="0" err="1" smtClean="0"/>
              <a:t>DXi</a:t>
            </a:r>
            <a:r>
              <a:rPr lang="en-US" dirty="0" smtClean="0"/>
              <a:t> 2.2 and above or DXi68xx systems.</a:t>
            </a:r>
          </a:p>
          <a:p>
            <a:r>
              <a:rPr lang="en-US" sz="2000" dirty="0" smtClean="0"/>
              <a:t>New </a:t>
            </a:r>
            <a:r>
              <a:rPr lang="en-US" sz="2000" dirty="0" err="1" smtClean="0"/>
              <a:t>Luminex</a:t>
            </a:r>
            <a:r>
              <a:rPr lang="en-US" sz="2000" dirty="0" smtClean="0"/>
              <a:t> mainframe VTL filter - better RDE.</a:t>
            </a:r>
          </a:p>
          <a:p>
            <a:r>
              <a:rPr lang="en-US" sz="2000" dirty="0" smtClean="0"/>
              <a:t>Other small BLOB tree speed and concurrency improvements</a:t>
            </a:r>
          </a:p>
          <a:p>
            <a:r>
              <a:rPr lang="en-US" sz="2000" dirty="0" smtClean="0"/>
              <a:t>Some BLOB store and stitching performance improvement, to avoid </a:t>
            </a:r>
            <a:r>
              <a:rPr lang="en-US" sz="2000" dirty="0" err="1" smtClean="0"/>
              <a:t>bpw</a:t>
            </a:r>
            <a:r>
              <a:rPr lang="en-US" sz="2000" dirty="0" smtClean="0"/>
              <a:t> </a:t>
            </a:r>
            <a:r>
              <a:rPr lang="en-US" sz="2000" dirty="0" err="1" smtClean="0"/>
              <a:t>deadman</a:t>
            </a:r>
            <a:r>
              <a:rPr lang="en-US" sz="2000" dirty="0" smtClean="0"/>
              <a:t> timeouts / cores.</a:t>
            </a:r>
          </a:p>
          <a:p>
            <a:r>
              <a:rPr lang="en-US" sz="2000" dirty="0" smtClean="0"/>
              <a:t>BPW read-ahead fairness improvements, mostly for sync NFS ingest.</a:t>
            </a:r>
          </a:p>
          <a:p>
            <a:r>
              <a:rPr lang="en-US" sz="2000" dirty="0" smtClean="0"/>
              <a:t>DXi Startup after an unclean shutdown no longer waits for the startup verify to complete.</a:t>
            </a:r>
          </a:p>
          <a:p>
            <a:r>
              <a:rPr lang="en-US" sz="2000" dirty="0" smtClean="0"/>
              <a:t>Many other small things…</a:t>
            </a:r>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BFST Robustness Improvements</a:t>
            </a:r>
            <a:endParaRPr lang="en-US" dirty="0"/>
          </a:p>
        </p:txBody>
      </p:sp>
      <p:sp>
        <p:nvSpPr>
          <p:cNvPr id="3" name="Content Placeholder 2"/>
          <p:cNvSpPr>
            <a:spLocks noGrp="1"/>
          </p:cNvSpPr>
          <p:nvPr>
            <p:ph idx="1"/>
          </p:nvPr>
        </p:nvSpPr>
        <p:spPr/>
        <p:txBody>
          <a:bodyPr/>
          <a:lstStyle/>
          <a:p>
            <a:r>
              <a:rPr lang="en-US" sz="2000" dirty="0" smtClean="0"/>
              <a:t>Various corner-corner-corner case issues fixed e.g.</a:t>
            </a:r>
          </a:p>
          <a:p>
            <a:pPr lvl="1"/>
            <a:r>
              <a:rPr lang="en-US" dirty="0" smtClean="0"/>
              <a:t>Data corruption</a:t>
            </a:r>
          </a:p>
          <a:p>
            <a:pPr lvl="1"/>
            <a:r>
              <a:rPr lang="en-US" dirty="0" smtClean="0"/>
              <a:t>Improved low memory handling</a:t>
            </a:r>
          </a:p>
          <a:p>
            <a:pPr lvl="1"/>
            <a:r>
              <a:rPr lang="en-US" dirty="0" smtClean="0"/>
              <a:t>Multiple unclean shutdowns rapidly in succession that resulted in journal corruption, long recovery</a:t>
            </a:r>
          </a:p>
          <a:p>
            <a:pPr lvl="1"/>
            <a:r>
              <a:rPr lang="en-US" dirty="0" smtClean="0"/>
              <a:t>Quarantine enhancements</a:t>
            </a:r>
          </a:p>
          <a:p>
            <a:pPr lvl="1"/>
            <a:r>
              <a:rPr lang="en-US" dirty="0" smtClean="0"/>
              <a:t>Statistics repair</a:t>
            </a:r>
          </a:p>
          <a:p>
            <a:r>
              <a:rPr lang="en-US" sz="2000" dirty="0" smtClean="0"/>
              <a:t>Many other small things...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Back-end Changes</a:t>
            </a:r>
            <a:endParaRPr lang="en-US" dirty="0"/>
          </a:p>
        </p:txBody>
      </p:sp>
      <p:sp>
        <p:nvSpPr>
          <p:cNvPr id="3" name="Content Placeholder 2"/>
          <p:cNvSpPr>
            <a:spLocks noGrp="1"/>
          </p:cNvSpPr>
          <p:nvPr>
            <p:ph idx="1"/>
          </p:nvPr>
        </p:nvSpPr>
        <p:spPr/>
        <p:txBody>
          <a:bodyPr>
            <a:normAutofit/>
          </a:bodyPr>
          <a:lstStyle/>
          <a:p>
            <a:r>
              <a:rPr lang="en-US" dirty="0" smtClean="0"/>
              <a:t>BFST/BPW Core file names change, watch out!</a:t>
            </a:r>
          </a:p>
          <a:p>
            <a:pPr lvl="1"/>
            <a:r>
              <a:rPr lang="en-US" dirty="0" smtClean="0"/>
              <a:t>Previously, BFST core files would always resemble the following format:</a:t>
            </a:r>
            <a:br>
              <a:rPr lang="en-US" dirty="0" smtClean="0"/>
            </a:br>
            <a:r>
              <a:rPr lang="en-US" dirty="0" smtClean="0"/>
              <a:t>"blockpool-1361352273-1002“</a:t>
            </a:r>
          </a:p>
          <a:p>
            <a:pPr lvl="1"/>
            <a:r>
              <a:rPr lang="en-US" dirty="0" smtClean="0"/>
              <a:t>With changes to our threading, the CentOS5 system sometimes does not</a:t>
            </a:r>
            <a:br>
              <a:rPr lang="en-US" dirty="0" smtClean="0"/>
            </a:br>
            <a:r>
              <a:rPr lang="en-US" dirty="0" smtClean="0"/>
              <a:t>use the process name correctly, some cores will be labeled with the</a:t>
            </a:r>
            <a:br>
              <a:rPr lang="en-US" dirty="0" smtClean="0"/>
            </a:br>
            <a:r>
              <a:rPr lang="en-US" dirty="0" smtClean="0"/>
              <a:t>internal thread name instead, perhaps like this: </a:t>
            </a:r>
          </a:p>
          <a:p>
            <a:pPr lvl="2"/>
            <a:r>
              <a:rPr lang="en-US" dirty="0" smtClean="0"/>
              <a:t>"Server thread-1361352273-1002“</a:t>
            </a:r>
          </a:p>
          <a:p>
            <a:pPr lvl="1"/>
            <a:r>
              <a:rPr lang="en-US" dirty="0" smtClean="0"/>
              <a:t>The core processing scripts have been updated to handle this, so</a:t>
            </a:r>
            <a:br>
              <a:rPr lang="en-US" dirty="0" smtClean="0"/>
            </a:br>
            <a:r>
              <a:rPr lang="en-US" dirty="0" err="1" smtClean="0"/>
              <a:t>coredumps</a:t>
            </a:r>
            <a:r>
              <a:rPr lang="en-US" dirty="0" smtClean="0"/>
              <a:t> are still correctly handled automatically. However, if you</a:t>
            </a:r>
            <a:br>
              <a:rPr lang="en-US" dirty="0" smtClean="0"/>
            </a:br>
            <a:r>
              <a:rPr lang="en-US" dirty="0" smtClean="0"/>
              <a:t>are looking for BFST cores manually, please note the file names may be</a:t>
            </a:r>
            <a:br>
              <a:rPr lang="en-US" dirty="0" smtClean="0"/>
            </a:br>
            <a:r>
              <a:rPr lang="en-US" dirty="0" smtClean="0"/>
              <a:t>different than expected. </a:t>
            </a:r>
          </a:p>
          <a:p>
            <a:r>
              <a:rPr lang="en-US" dirty="0" err="1" smtClean="0"/>
              <a:t>Blockpool</a:t>
            </a:r>
            <a:r>
              <a:rPr lang="en-US" dirty="0" smtClean="0"/>
              <a:t> 'Hidden' reports (quick_, summary_, etc.) no longer require their '_‘.</a:t>
            </a:r>
          </a:p>
          <a:p>
            <a:r>
              <a:rPr lang="en-US" dirty="0" err="1" smtClean="0"/>
              <a:t>BPWd</a:t>
            </a:r>
            <a:r>
              <a:rPr lang="en-US" dirty="0" smtClean="0"/>
              <a:t> now logs to /</a:t>
            </a:r>
            <a:r>
              <a:rPr lang="en-US" dirty="0" err="1" smtClean="0"/>
              <a:t>var</a:t>
            </a:r>
            <a:r>
              <a:rPr lang="en-US" dirty="0" smtClean="0"/>
              <a:t>/log/</a:t>
            </a:r>
            <a:r>
              <a:rPr lang="en-US" dirty="0" err="1" smtClean="0"/>
              <a:t>DXi</a:t>
            </a:r>
            <a:r>
              <a:rPr lang="en-US" dirty="0" smtClean="0"/>
              <a:t>/bpw.log</a:t>
            </a:r>
          </a:p>
          <a:p>
            <a:r>
              <a:rPr lang="en-US" dirty="0" smtClean="0"/>
              <a:t>BPW stats are logged every hour in /</a:t>
            </a:r>
            <a:r>
              <a:rPr lang="en-US" dirty="0" err="1" smtClean="0"/>
              <a:t>var</a:t>
            </a:r>
            <a:r>
              <a:rPr lang="en-US" dirty="0" smtClean="0"/>
              <a:t>/log/</a:t>
            </a:r>
            <a:r>
              <a:rPr lang="en-US" dirty="0" err="1" smtClean="0"/>
              <a:t>DXi</a:t>
            </a:r>
            <a:r>
              <a:rPr lang="en-US" dirty="0" smtClean="0"/>
              <a:t>/bpw_stats_log.csv</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BLOB Tree Repair</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solidFill>
                  <a:srgbClr val="FF0000"/>
                </a:solidFill>
              </a:rPr>
              <a:t>Note: A more detailed, follow-up Sustaining Engineering led discussion with ASPS/SES/RTS to be scheduled.</a:t>
            </a:r>
          </a:p>
          <a:p>
            <a:pPr lvl="0">
              <a:buNone/>
            </a:pPr>
            <a:endParaRPr lang="en-US" dirty="0" smtClean="0"/>
          </a:p>
          <a:p>
            <a:pPr lvl="0">
              <a:buNone/>
            </a:pPr>
            <a:r>
              <a:rPr lang="en-US" dirty="0" smtClean="0"/>
              <a:t>There are two ways a BLOB Tree Repair is initiated:</a:t>
            </a:r>
          </a:p>
          <a:p>
            <a:pPr marL="457200" lvl="0" indent="-457200">
              <a:buAutoNum type="arabicPeriod"/>
            </a:pPr>
            <a:r>
              <a:rPr lang="en-US" dirty="0" smtClean="0"/>
              <a:t>After an unclean shutdown.  The subsequent Blockpool verify during startup detects the corruption.  This is the most common.</a:t>
            </a:r>
          </a:p>
          <a:p>
            <a:pPr marL="457200" lvl="0" indent="-457200">
              <a:buAutoNum type="arabicPeriod"/>
            </a:pPr>
            <a:r>
              <a:rPr lang="en-US" dirty="0" smtClean="0"/>
              <a:t>Live in Production.  The Blockpool can start a BLOB Tree verify and repair if it detects corruption during normal operation.</a:t>
            </a:r>
          </a:p>
          <a:p>
            <a:pPr marL="457200" lvl="0" indent="-457200">
              <a:buAutoNum type="arabicPeriod"/>
            </a:pPr>
            <a:endParaRPr lang="en-US" dirty="0" smtClean="0"/>
          </a:p>
          <a:p>
            <a:pPr marL="457200" lvl="0" indent="-457200">
              <a:buNone/>
            </a:pPr>
            <a:r>
              <a:rPr lang="en-US" u="sng" dirty="0" smtClean="0"/>
              <a:t>Prior to 2.3:</a:t>
            </a:r>
          </a:p>
          <a:p>
            <a:pPr marL="457200" lvl="0" indent="-457200">
              <a:buFont typeface="Arial" charset="0"/>
              <a:buChar char="•"/>
            </a:pPr>
            <a:r>
              <a:rPr lang="en-US" dirty="0" smtClean="0"/>
              <a:t>The system would be effectively offline until complete.</a:t>
            </a:r>
          </a:p>
          <a:p>
            <a:pPr marL="857250" lvl="1" indent="-457200">
              <a:buFont typeface="Arial" charset="0"/>
              <a:buChar char="•"/>
            </a:pPr>
            <a:r>
              <a:rPr lang="en-US" dirty="0" smtClean="0"/>
              <a:t>which was on the order of hours to days</a:t>
            </a:r>
          </a:p>
          <a:p>
            <a:pPr marL="457200" indent="-457200">
              <a:buFont typeface="Arial" charset="0"/>
              <a:buChar char="•"/>
            </a:pPr>
            <a:r>
              <a:rPr lang="en-US" dirty="0" smtClean="0"/>
              <a:t>The customer would experience backup failures, DXi timeouts and </a:t>
            </a:r>
            <a:r>
              <a:rPr lang="en-US" dirty="0" err="1" smtClean="0"/>
              <a:t>deadman</a:t>
            </a:r>
            <a:r>
              <a:rPr lang="en-US" dirty="0" smtClean="0"/>
              <a:t> timeouts / cores in both cases, especially #2.</a:t>
            </a:r>
          </a:p>
          <a:p>
            <a:pPr marL="457200" indent="-457200">
              <a:buFont typeface="Arial" charset="0"/>
              <a:buChar char="•"/>
            </a:pPr>
            <a:endParaRPr lang="en-US" dirty="0" smtClean="0"/>
          </a:p>
          <a:p>
            <a:pPr marL="457200" lvl="0" indent="-457200">
              <a:buFont typeface="Arial" charset="0"/>
              <a:buChar char="•"/>
            </a:pPr>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BFST Background BLOB Tree Repair (Now in 2.3)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BLOB Tree Repair occurs in the background while system is in production.</a:t>
            </a:r>
          </a:p>
          <a:p>
            <a:r>
              <a:rPr lang="en-US" dirty="0" smtClean="0"/>
              <a:t>The repair takes just as long (if not longer due to concurrent activity), but the DXi will still respond</a:t>
            </a:r>
          </a:p>
          <a:p>
            <a:r>
              <a:rPr lang="en-US" dirty="0" smtClean="0"/>
              <a:t>The system state is changed from Normal to Attention while the repair is underway.</a:t>
            </a:r>
          </a:p>
          <a:p>
            <a:r>
              <a:rPr lang="en-US" dirty="0" smtClean="0"/>
              <a:t>Backups that require reading of existing data will fail gracefully with a retry error code.</a:t>
            </a:r>
          </a:p>
          <a:p>
            <a:pPr lvl="1"/>
            <a:r>
              <a:rPr lang="en-US" dirty="0" smtClean="0"/>
              <a:t>Including, but not limited to: all VTL operations, Synthetic </a:t>
            </a:r>
            <a:r>
              <a:rPr lang="en-US" dirty="0" err="1" smtClean="0"/>
              <a:t>Fulls</a:t>
            </a:r>
            <a:r>
              <a:rPr lang="en-US" dirty="0" smtClean="0"/>
              <a:t>, TSM Space Reclamation, ingest verification</a:t>
            </a:r>
          </a:p>
          <a:p>
            <a:r>
              <a:rPr lang="en-US" dirty="0" smtClean="0"/>
              <a:t>Customer will need to reattempt the jobs that have failed after the repair has completed.</a:t>
            </a:r>
          </a:p>
          <a:p>
            <a:r>
              <a:rPr lang="en-US" dirty="0" smtClean="0"/>
              <a:t>If persistent corruption is found, a RAS ticket will be generated.</a:t>
            </a:r>
          </a:p>
          <a:p>
            <a:r>
              <a:rPr lang="en-US" dirty="0" smtClean="0"/>
              <a:t>Online Help documents this behavior for a customer</a:t>
            </a:r>
          </a:p>
          <a:p>
            <a:pPr lvl="1"/>
            <a:r>
              <a:rPr lang="en-US" dirty="0" smtClean="0"/>
              <a:t>Remote Management &gt; The Remote Management Console: Blockpool Verify Behavior</a:t>
            </a:r>
          </a:p>
          <a:p>
            <a:r>
              <a:rPr lang="en-US" dirty="0" smtClean="0"/>
              <a:t>Progress/etc. still visible in blockpool_master.log.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BFST Background BLOB Tree Repair (cont.)</a:t>
            </a:r>
            <a:endParaRPr lang="en-US" dirty="0"/>
          </a:p>
        </p:txBody>
      </p:sp>
      <p:sp>
        <p:nvSpPr>
          <p:cNvPr id="3" name="Content Placeholder 2"/>
          <p:cNvSpPr>
            <a:spLocks noGrp="1"/>
          </p:cNvSpPr>
          <p:nvPr>
            <p:ph idx="1"/>
          </p:nvPr>
        </p:nvSpPr>
        <p:spPr/>
        <p:txBody>
          <a:bodyPr>
            <a:normAutofit/>
          </a:bodyPr>
          <a:lstStyle/>
          <a:p>
            <a:pPr marL="457200" lvl="0" indent="-457200">
              <a:buNone/>
            </a:pPr>
            <a:r>
              <a:rPr lang="en-US" b="1" dirty="0" smtClean="0"/>
              <a:t>Scheduled operational</a:t>
            </a:r>
            <a:r>
              <a:rPr lang="en-US" dirty="0" smtClean="0"/>
              <a:t> behavior during a BLOB Tree repair:</a:t>
            </a:r>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sz="1050" dirty="0" smtClean="0"/>
          </a:p>
          <a:p>
            <a:pPr marL="457200" lvl="0" indent="-457200">
              <a:buNone/>
            </a:pPr>
            <a:endParaRPr lang="en-US" sz="1050" dirty="0" smtClean="0"/>
          </a:p>
          <a:p>
            <a:pPr marL="857250" lvl="1" indent="-457200">
              <a:buNone/>
            </a:pPr>
            <a:r>
              <a:rPr lang="en-US" sz="1400" dirty="0" smtClean="0"/>
              <a:t>* Other forms of Namespace Replication will also fail in the same manner: Synchronize and Failback.</a:t>
            </a:r>
          </a:p>
          <a:p>
            <a:pPr marL="857250" lvl="1" indent="-457200">
              <a:buNone/>
            </a:pPr>
            <a:endParaRPr lang="en-US" sz="1400" dirty="0" smtClean="0"/>
          </a:p>
          <a:p>
            <a:pPr marL="857250" lvl="1" indent="-457200">
              <a:buNone/>
            </a:pPr>
            <a:r>
              <a:rPr lang="en-US" sz="1400" dirty="0" smtClean="0"/>
              <a:t>** For existing shares or partitions, if the </a:t>
            </a:r>
            <a:r>
              <a:rPr lang="en-US" sz="1400" dirty="0" err="1" smtClean="0"/>
              <a:t>sharition</a:t>
            </a:r>
            <a:r>
              <a:rPr lang="en-US" sz="1400" dirty="0" smtClean="0"/>
              <a:t> and all data has been created after the repair starts, the replication all should work fine with no errors.</a:t>
            </a:r>
          </a:p>
          <a:p>
            <a:pPr marL="857250" lvl="1" indent="-457200">
              <a:buNone/>
            </a:pPr>
            <a:endParaRPr lang="en-US" sz="1400" dirty="0" smtClean="0"/>
          </a:p>
          <a:p>
            <a:pPr marL="857250" lvl="1" indent="-457200">
              <a:buNone/>
            </a:pPr>
            <a:r>
              <a:rPr lang="en-US" sz="1400" dirty="0" smtClean="0"/>
              <a:t>*** GC has an Admin alert that will be sent if it is not able to successfully reconcile after 24 hours.</a:t>
            </a:r>
          </a:p>
          <a:p>
            <a:pPr lvl="0">
              <a:buNone/>
            </a:pPr>
            <a:endParaRPr lang="en-US" dirty="0" smtClean="0"/>
          </a:p>
          <a:p>
            <a:pPr lvl="0">
              <a:buNone/>
            </a:pPr>
            <a:endParaRPr lang="en-US" dirty="0" smtClean="0"/>
          </a:p>
          <a:p>
            <a:pPr lvl="0">
              <a:buNone/>
            </a:pPr>
            <a:endParaRPr lang="en-US" dirty="0" smtClean="0"/>
          </a:p>
          <a:p>
            <a:pPr lvl="0">
              <a:buNone/>
            </a:pPr>
            <a:endParaRPr lang="en-US" dirty="0" smtClean="0"/>
          </a:p>
        </p:txBody>
      </p:sp>
      <p:graphicFrame>
        <p:nvGraphicFramePr>
          <p:cNvPr id="5" name="Table 4"/>
          <p:cNvGraphicFramePr>
            <a:graphicFrameLocks noGrp="1"/>
          </p:cNvGraphicFramePr>
          <p:nvPr/>
        </p:nvGraphicFramePr>
        <p:xfrm>
          <a:off x="715612" y="1605276"/>
          <a:ext cx="5470035" cy="1871460"/>
        </p:xfrm>
        <a:graphic>
          <a:graphicData uri="http://schemas.openxmlformats.org/drawingml/2006/table">
            <a:tbl>
              <a:tblPr firstRow="1" bandRow="1">
                <a:tableStyleId>{5C22544A-7EE6-4342-B048-85BDC9FD1C3A}</a:tableStyleId>
              </a:tblPr>
              <a:tblGrid>
                <a:gridCol w="1505354"/>
                <a:gridCol w="1329393"/>
                <a:gridCol w="1272653"/>
                <a:gridCol w="1362635"/>
              </a:tblGrid>
              <a:tr h="374599">
                <a:tc>
                  <a:txBody>
                    <a:bodyPr/>
                    <a:lstStyle/>
                    <a:p>
                      <a:r>
                        <a:rPr lang="en-US" dirty="0" smtClean="0"/>
                        <a:t>Operation</a:t>
                      </a:r>
                      <a:endParaRPr lang="en-US" dirty="0"/>
                    </a:p>
                  </a:txBody>
                  <a:tcPr/>
                </a:tc>
                <a:tc>
                  <a:txBody>
                    <a:bodyPr/>
                    <a:lstStyle/>
                    <a:p>
                      <a:r>
                        <a:rPr lang="en-US" dirty="0" smtClean="0"/>
                        <a:t>Rep Out (NR) *</a:t>
                      </a:r>
                      <a:endParaRPr lang="en-US" dirty="0"/>
                    </a:p>
                  </a:txBody>
                  <a:tcPr/>
                </a:tc>
                <a:tc>
                  <a:txBody>
                    <a:bodyPr/>
                    <a:lstStyle/>
                    <a:p>
                      <a:r>
                        <a:rPr lang="en-US" dirty="0" smtClean="0"/>
                        <a:t>GC</a:t>
                      </a:r>
                      <a:endParaRPr lang="en-US" dirty="0"/>
                    </a:p>
                  </a:txBody>
                  <a:tcPr/>
                </a:tc>
                <a:tc>
                  <a:txBody>
                    <a:bodyPr/>
                    <a:lstStyle/>
                    <a:p>
                      <a:r>
                        <a:rPr lang="en-US" dirty="0" smtClean="0"/>
                        <a:t>HC</a:t>
                      </a:r>
                      <a:endParaRPr lang="en-US" dirty="0"/>
                    </a:p>
                  </a:txBody>
                  <a:tcPr/>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Error</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smtClean="0">
                          <a:latin typeface="+mn-lt"/>
                          <a:ea typeface="Calibri"/>
                          <a:cs typeface="Times New Roman"/>
                        </a:rPr>
                        <a:t>Logs,</a:t>
                      </a:r>
                    </a:p>
                    <a:p>
                      <a:pPr marL="0" marR="0">
                        <a:lnSpc>
                          <a:spcPct val="115000"/>
                        </a:lnSpc>
                        <a:spcBef>
                          <a:spcPts val="0"/>
                        </a:spcBef>
                        <a:spcAft>
                          <a:spcPts val="0"/>
                        </a:spcAft>
                      </a:pPr>
                      <a:r>
                        <a:rPr lang="en-US" sz="1400" dirty="0" smtClean="0">
                          <a:latin typeface="+mn-lt"/>
                          <a:ea typeface="Calibri"/>
                          <a:cs typeface="Times New Roman"/>
                        </a:rPr>
                        <a:t>GUI Failure**</a:t>
                      </a:r>
                      <a:endParaRPr lang="en-US" sz="14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mn-lt"/>
                          <a:ea typeface="Calibri"/>
                          <a:cs typeface="Times New Roman"/>
                        </a:rPr>
                        <a:t>Logs,</a:t>
                      </a:r>
                    </a:p>
                    <a:p>
                      <a:pPr marL="0" marR="0">
                        <a:lnSpc>
                          <a:spcPct val="115000"/>
                        </a:lnSpc>
                        <a:spcBef>
                          <a:spcPts val="0"/>
                        </a:spcBef>
                        <a:spcAft>
                          <a:spcPts val="0"/>
                        </a:spcAft>
                      </a:pPr>
                      <a:r>
                        <a:rPr lang="en-US" sz="1400" dirty="0" smtClean="0">
                          <a:latin typeface="+mn-lt"/>
                          <a:ea typeface="Calibri"/>
                          <a:cs typeface="Times New Roman"/>
                        </a:rPr>
                        <a:t>GUI Failure</a:t>
                      </a:r>
                      <a:endParaRPr lang="en-US" sz="14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mn-lt"/>
                          <a:ea typeface="Calibri"/>
                          <a:cs typeface="Times New Roman"/>
                        </a:rPr>
                        <a:t>Logs,</a:t>
                      </a:r>
                    </a:p>
                    <a:p>
                      <a:pPr marL="0" marR="0">
                        <a:lnSpc>
                          <a:spcPct val="115000"/>
                        </a:lnSpc>
                        <a:spcBef>
                          <a:spcPts val="0"/>
                        </a:spcBef>
                        <a:spcAft>
                          <a:spcPts val="0"/>
                        </a:spcAft>
                      </a:pPr>
                      <a:r>
                        <a:rPr lang="en-US" sz="1400" dirty="0" smtClean="0">
                          <a:latin typeface="+mn-lt"/>
                          <a:ea typeface="Calibri"/>
                          <a:cs typeface="Times New Roman"/>
                        </a:rPr>
                        <a:t>GUI Failure</a:t>
                      </a:r>
                      <a:endParaRPr lang="en-US" sz="1400" dirty="0">
                        <a:latin typeface="+mn-lt"/>
                        <a:ea typeface="Calibri"/>
                        <a:cs typeface="Times New Roman"/>
                      </a:endParaRP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RAS</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Yes</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Admin Alert</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Yes</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mn-lt"/>
                          <a:ea typeface="Calibri"/>
                          <a:cs typeface="Times New Roman"/>
                        </a:rPr>
                        <a:t>No***</a:t>
                      </a:r>
                      <a:endParaRPr lang="en-US" sz="14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Yes</a:t>
                      </a:r>
                      <a:endParaRPr lang="en-US" sz="1400" dirty="0">
                        <a:latin typeface="Calibri"/>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BFST Background BLOB Tree Repair (cont.)</a:t>
            </a:r>
            <a:endParaRPr lang="en-US" dirty="0"/>
          </a:p>
        </p:txBody>
      </p:sp>
      <p:sp>
        <p:nvSpPr>
          <p:cNvPr id="3" name="Content Placeholder 2"/>
          <p:cNvSpPr>
            <a:spLocks noGrp="1"/>
          </p:cNvSpPr>
          <p:nvPr>
            <p:ph idx="1"/>
          </p:nvPr>
        </p:nvSpPr>
        <p:spPr/>
        <p:txBody>
          <a:bodyPr>
            <a:normAutofit/>
          </a:bodyPr>
          <a:lstStyle/>
          <a:p>
            <a:pPr marL="457200" lvl="0" indent="-457200">
              <a:buNone/>
            </a:pPr>
            <a:r>
              <a:rPr lang="en-US" b="1" dirty="0" smtClean="0"/>
              <a:t>Backlog activity </a:t>
            </a:r>
            <a:r>
              <a:rPr lang="en-US" dirty="0" smtClean="0"/>
              <a:t>while the BLOB Tree repair is running.  </a:t>
            </a:r>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lvl="0">
              <a:buNone/>
            </a:pPr>
            <a:endParaRPr lang="en-US" dirty="0" smtClean="0"/>
          </a:p>
          <a:p>
            <a:pPr>
              <a:buNone/>
            </a:pPr>
            <a:r>
              <a:rPr lang="en-US" sz="1400" dirty="0" smtClean="0"/>
              <a:t>	* Continuous will throw out the request after a number of retried failures.</a:t>
            </a:r>
          </a:p>
          <a:p>
            <a:pPr>
              <a:buNone/>
            </a:pPr>
            <a:endParaRPr lang="en-US" sz="1400" dirty="0" smtClean="0"/>
          </a:p>
          <a:p>
            <a:pPr>
              <a:buNone/>
            </a:pPr>
            <a:r>
              <a:rPr lang="en-US" sz="1400" dirty="0" smtClean="0"/>
              <a:t>	** Trigger will put the event back at the end of the queue for future processing.</a:t>
            </a:r>
          </a:p>
          <a:p>
            <a:pPr lvl="0">
              <a:buNone/>
            </a:pPr>
            <a:endParaRPr lang="en-US" dirty="0" smtClean="0"/>
          </a:p>
          <a:p>
            <a:pPr lvl="0">
              <a:buNone/>
            </a:pPr>
            <a:endParaRPr lang="en-US" dirty="0" smtClean="0"/>
          </a:p>
          <a:p>
            <a:pPr lvl="0">
              <a:buNone/>
            </a:pPr>
            <a:endParaRPr lang="en-US" dirty="0" smtClean="0"/>
          </a:p>
        </p:txBody>
      </p:sp>
      <p:graphicFrame>
        <p:nvGraphicFramePr>
          <p:cNvPr id="5" name="Table 4"/>
          <p:cNvGraphicFramePr>
            <a:graphicFrameLocks noGrp="1"/>
          </p:cNvGraphicFramePr>
          <p:nvPr/>
        </p:nvGraphicFramePr>
        <p:xfrm>
          <a:off x="715612" y="1597325"/>
          <a:ext cx="5721047" cy="1485577"/>
        </p:xfrm>
        <a:graphic>
          <a:graphicData uri="http://schemas.openxmlformats.org/drawingml/2006/table">
            <a:tbl>
              <a:tblPr firstRow="1" bandRow="1">
                <a:tableStyleId>{5C22544A-7EE6-4342-B048-85BDC9FD1C3A}</a:tableStyleId>
              </a:tblPr>
              <a:tblGrid>
                <a:gridCol w="2175997"/>
                <a:gridCol w="1921645"/>
                <a:gridCol w="1623405"/>
              </a:tblGrid>
              <a:tr h="374599">
                <a:tc>
                  <a:txBody>
                    <a:bodyPr/>
                    <a:lstStyle/>
                    <a:p>
                      <a:r>
                        <a:rPr lang="en-US" dirty="0" smtClean="0"/>
                        <a:t>Operation</a:t>
                      </a:r>
                      <a:endParaRPr lang="en-US" dirty="0"/>
                    </a:p>
                  </a:txBody>
                  <a:tcPr/>
                </a:tc>
                <a:tc>
                  <a:txBody>
                    <a:bodyPr/>
                    <a:lstStyle/>
                    <a:p>
                      <a:r>
                        <a:rPr lang="en-US" dirty="0" smtClean="0"/>
                        <a:t>Rep:</a:t>
                      </a:r>
                      <a:r>
                        <a:rPr lang="en-US" baseline="0" dirty="0" smtClean="0"/>
                        <a:t> </a:t>
                      </a:r>
                      <a:r>
                        <a:rPr lang="en-US" baseline="0" dirty="0" err="1" smtClean="0"/>
                        <a:t>Continous</a:t>
                      </a:r>
                      <a:r>
                        <a:rPr lang="en-US" baseline="0" dirty="0" smtClean="0"/>
                        <a:t>*</a:t>
                      </a:r>
                      <a:endParaRPr lang="en-US" dirty="0"/>
                    </a:p>
                  </a:txBody>
                  <a:tcPr/>
                </a:tc>
                <a:tc>
                  <a:txBody>
                    <a:bodyPr/>
                    <a:lstStyle/>
                    <a:p>
                      <a:r>
                        <a:rPr lang="en-US" dirty="0" smtClean="0"/>
                        <a:t>Rep: Trigger**</a:t>
                      </a:r>
                      <a:endParaRPr lang="en-US" dirty="0"/>
                    </a:p>
                  </a:txBody>
                  <a:tcPr/>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Error</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latin typeface="Calibri"/>
                          <a:ea typeface="Calibri"/>
                          <a:cs typeface="Times New Roman"/>
                        </a:rPr>
                        <a:t>Logs</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Logs</a:t>
                      </a: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RAS</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Admin Alert</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BFST Background BLOB Tree Repair (cont.)</a:t>
            </a:r>
            <a:endParaRPr lang="en-US" dirty="0"/>
          </a:p>
        </p:txBody>
      </p:sp>
      <p:sp>
        <p:nvSpPr>
          <p:cNvPr id="3" name="Content Placeholder 2"/>
          <p:cNvSpPr>
            <a:spLocks noGrp="1"/>
          </p:cNvSpPr>
          <p:nvPr>
            <p:ph idx="1"/>
          </p:nvPr>
        </p:nvSpPr>
        <p:spPr/>
        <p:txBody>
          <a:bodyPr>
            <a:normAutofit/>
          </a:bodyPr>
          <a:lstStyle/>
          <a:p>
            <a:pPr marL="457200" indent="-457200">
              <a:buNone/>
            </a:pPr>
            <a:r>
              <a:rPr lang="en-US" b="1" dirty="0" smtClean="0"/>
              <a:t>New I/O</a:t>
            </a:r>
            <a:r>
              <a:rPr lang="en-US" dirty="0" smtClean="0"/>
              <a:t> during a BLOB Tree repair. </a:t>
            </a:r>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857250" lvl="1" indent="-457200">
              <a:buNone/>
            </a:pPr>
            <a:endParaRPr lang="en-US" sz="1400" dirty="0" smtClean="0">
              <a:solidFill>
                <a:srgbClr val="FF0000"/>
              </a:solidFill>
            </a:endParaRPr>
          </a:p>
          <a:p>
            <a:pPr marL="857250" lvl="1" indent="-457200">
              <a:buNone/>
            </a:pPr>
            <a:r>
              <a:rPr lang="en-US" sz="1400" dirty="0" smtClean="0"/>
              <a:t>* NAS overwrite will fail</a:t>
            </a:r>
          </a:p>
          <a:p>
            <a:pPr marL="857250" lvl="1" indent="-457200">
              <a:buNone/>
            </a:pPr>
            <a:endParaRPr lang="en-US" sz="1400" dirty="0" smtClean="0"/>
          </a:p>
          <a:p>
            <a:pPr marL="857250" lvl="1" indent="-457200">
              <a:buNone/>
            </a:pPr>
            <a:r>
              <a:rPr lang="en-US" sz="1400" dirty="0" smtClean="0"/>
              <a:t>** Most operations on existing cartridges will fail as data has to be read to move or even append to the tape.  For any cartridge operation to succeed, new VTL ingest must be to cartridges created after the repair has started.</a:t>
            </a:r>
          </a:p>
          <a:p>
            <a:pPr marL="857250" lvl="1" indent="-457200">
              <a:buNone/>
            </a:pPr>
            <a:endParaRPr lang="en-US" sz="1400" dirty="0" smtClean="0"/>
          </a:p>
          <a:p>
            <a:pPr marL="857250" lvl="1" indent="-457200">
              <a:buNone/>
            </a:pPr>
            <a:r>
              <a:rPr lang="en-US" sz="1400" dirty="0" smtClean="0"/>
              <a:t>*** NR/Sync/Failback of new </a:t>
            </a:r>
            <a:r>
              <a:rPr lang="en-US" sz="1400" dirty="0" err="1" smtClean="0"/>
              <a:t>sharitions</a:t>
            </a:r>
            <a:r>
              <a:rPr lang="en-US" sz="1400" dirty="0" smtClean="0"/>
              <a:t> created and written to after the start of the repair will succeed.</a:t>
            </a:r>
          </a:p>
          <a:p>
            <a:pPr marL="857250" lvl="1" indent="-457200">
              <a:buNone/>
            </a:pPr>
            <a:endParaRPr lang="en-US" sz="1400" dirty="0" smtClean="0"/>
          </a:p>
          <a:p>
            <a:pPr marL="857250" lvl="1" indent="-457200">
              <a:buNone/>
            </a:pPr>
            <a:r>
              <a:rPr lang="en-US" sz="1400" dirty="0" smtClean="0"/>
              <a:t>**** Cartridges created prior to the repair operation cannot be operated on, thus TBR will be N/A for these.  However TBR will work for any cartridges created and written to after the repair started.</a:t>
            </a:r>
          </a:p>
          <a:p>
            <a:pPr marL="857250" lvl="1" indent="-457200">
              <a:buNone/>
            </a:pPr>
            <a:endParaRPr lang="en-US" dirty="0" smtClean="0"/>
          </a:p>
          <a:p>
            <a:pPr lvl="0">
              <a:buNone/>
            </a:pPr>
            <a:endParaRPr lang="en-US" dirty="0" smtClean="0"/>
          </a:p>
          <a:p>
            <a:pPr lvl="0">
              <a:buNone/>
            </a:pPr>
            <a:endParaRPr lang="en-US" dirty="0" smtClean="0"/>
          </a:p>
          <a:p>
            <a:pPr lvl="0">
              <a:buNone/>
            </a:pPr>
            <a:endParaRPr lang="en-US" dirty="0" smtClean="0"/>
          </a:p>
        </p:txBody>
      </p:sp>
      <p:graphicFrame>
        <p:nvGraphicFramePr>
          <p:cNvPr id="5" name="Table 4"/>
          <p:cNvGraphicFramePr>
            <a:graphicFrameLocks noGrp="1"/>
          </p:cNvGraphicFramePr>
          <p:nvPr/>
        </p:nvGraphicFramePr>
        <p:xfrm>
          <a:off x="620197" y="1605276"/>
          <a:ext cx="7839990" cy="2116824"/>
        </p:xfrm>
        <a:graphic>
          <a:graphicData uri="http://schemas.openxmlformats.org/drawingml/2006/table">
            <a:tbl>
              <a:tblPr firstRow="1" bandRow="1">
                <a:tableStyleId>{5C22544A-7EE6-4342-B048-85BDC9FD1C3A}</a:tableStyleId>
              </a:tblPr>
              <a:tblGrid>
                <a:gridCol w="1450650"/>
                <a:gridCol w="1246094"/>
                <a:gridCol w="1294816"/>
                <a:gridCol w="1057523"/>
                <a:gridCol w="1351722"/>
                <a:gridCol w="1439185"/>
              </a:tblGrid>
              <a:tr h="374599">
                <a:tc>
                  <a:txBody>
                    <a:bodyPr/>
                    <a:lstStyle/>
                    <a:p>
                      <a:r>
                        <a:rPr lang="en-US" dirty="0" smtClean="0"/>
                        <a:t>Operation</a:t>
                      </a:r>
                      <a:endParaRPr lang="en-US" dirty="0"/>
                    </a:p>
                  </a:txBody>
                  <a:tcPr/>
                </a:tc>
                <a:tc>
                  <a:txBody>
                    <a:bodyPr/>
                    <a:lstStyle/>
                    <a:p>
                      <a:r>
                        <a:rPr lang="en-US" dirty="0" smtClean="0"/>
                        <a:t>Ingest</a:t>
                      </a:r>
                      <a:endParaRPr lang="en-US" dirty="0"/>
                    </a:p>
                  </a:txBody>
                  <a:tcPr/>
                </a:tc>
                <a:tc>
                  <a:txBody>
                    <a:bodyPr/>
                    <a:lstStyle/>
                    <a:p>
                      <a:r>
                        <a:rPr lang="en-US" dirty="0" smtClean="0"/>
                        <a:t>Read</a:t>
                      </a:r>
                      <a:endParaRPr lang="en-US" dirty="0"/>
                    </a:p>
                  </a:txBody>
                  <a:tcPr/>
                </a:tc>
                <a:tc>
                  <a:txBody>
                    <a:bodyPr/>
                    <a:lstStyle/>
                    <a:p>
                      <a:r>
                        <a:rPr lang="en-US" dirty="0" smtClean="0"/>
                        <a:t>Rep In</a:t>
                      </a:r>
                      <a:endParaRPr lang="en-US" dirty="0"/>
                    </a:p>
                  </a:txBody>
                  <a:tcPr/>
                </a:tc>
                <a:tc>
                  <a:txBody>
                    <a:bodyPr/>
                    <a:lstStyle/>
                    <a:p>
                      <a:r>
                        <a:rPr lang="en-US" dirty="0" smtClean="0"/>
                        <a:t>NR/Sync/</a:t>
                      </a:r>
                      <a:br>
                        <a:rPr lang="en-US" dirty="0" smtClean="0"/>
                      </a:br>
                      <a:r>
                        <a:rPr lang="en-US" dirty="0" smtClean="0"/>
                        <a:t>Failback***</a:t>
                      </a:r>
                      <a:endParaRPr lang="en-US" dirty="0"/>
                    </a:p>
                  </a:txBody>
                  <a:tcPr/>
                </a:tc>
                <a:tc>
                  <a:txBody>
                    <a:bodyPr/>
                    <a:lstStyle/>
                    <a:p>
                      <a:r>
                        <a:rPr lang="en-US" dirty="0" smtClean="0"/>
                        <a:t>TBR/</a:t>
                      </a:r>
                      <a:br>
                        <a:rPr lang="en-US" dirty="0" smtClean="0"/>
                      </a:br>
                      <a:r>
                        <a:rPr lang="en-US" dirty="0" smtClean="0"/>
                        <a:t>Continuous</a:t>
                      </a:r>
                      <a:endParaRPr lang="en-US" dirty="0"/>
                    </a:p>
                  </a:txBody>
                  <a:tcPr/>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Error</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latin typeface="Calibri"/>
                          <a:ea typeface="Calibri"/>
                          <a:cs typeface="Times New Roman"/>
                        </a:rPr>
                        <a:t>NAS: </a:t>
                      </a:r>
                      <a:r>
                        <a:rPr lang="en-US" sz="1400" dirty="0" smtClean="0">
                          <a:latin typeface="Calibri"/>
                          <a:ea typeface="Calibri"/>
                          <a:cs typeface="Times New Roman"/>
                        </a:rPr>
                        <a:t>None*</a:t>
                      </a:r>
                      <a:endParaRPr lang="en-US" sz="1400" dirty="0">
                        <a:latin typeface="Calibri"/>
                        <a:ea typeface="Calibri"/>
                        <a:cs typeface="Times New Roman"/>
                      </a:endParaRPr>
                    </a:p>
                    <a:p>
                      <a:pPr marL="0" marR="0">
                        <a:lnSpc>
                          <a:spcPct val="115000"/>
                        </a:lnSpc>
                        <a:spcBef>
                          <a:spcPts val="0"/>
                        </a:spcBef>
                        <a:spcAft>
                          <a:spcPts val="0"/>
                        </a:spcAft>
                      </a:pPr>
                      <a:r>
                        <a:rPr lang="en-US" sz="1400" dirty="0">
                          <a:latin typeface="Calibri"/>
                          <a:ea typeface="Calibri"/>
                          <a:cs typeface="Times New Roman"/>
                        </a:rPr>
                        <a:t>VTL: </a:t>
                      </a:r>
                      <a:r>
                        <a:rPr lang="en-US" sz="1400" dirty="0" smtClean="0">
                          <a:latin typeface="Calibri"/>
                          <a:ea typeface="Calibri"/>
                          <a:cs typeface="Times New Roman"/>
                        </a:rPr>
                        <a:t>Various**</a:t>
                      </a:r>
                    </a:p>
                    <a:p>
                      <a:pPr marL="0" marR="0">
                        <a:lnSpc>
                          <a:spcPct val="115000"/>
                        </a:lnSpc>
                        <a:spcBef>
                          <a:spcPts val="0"/>
                        </a:spcBef>
                        <a:spcAft>
                          <a:spcPts val="0"/>
                        </a:spcAft>
                      </a:pPr>
                      <a:r>
                        <a:rPr lang="en-US" sz="1400" dirty="0" smtClean="0">
                          <a:latin typeface="Calibri"/>
                          <a:ea typeface="Calibri"/>
                          <a:cs typeface="Times New Roman"/>
                        </a:rPr>
                        <a:t>OST: None</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NAS: None</a:t>
                      </a:r>
                      <a:br>
                        <a:rPr lang="en-US" sz="1400" dirty="0">
                          <a:latin typeface="Calibri"/>
                          <a:ea typeface="Calibri"/>
                          <a:cs typeface="Times New Roman"/>
                        </a:rPr>
                      </a:br>
                      <a:r>
                        <a:rPr lang="en-US" sz="1400" dirty="0">
                          <a:latin typeface="Calibri"/>
                          <a:ea typeface="Calibri"/>
                          <a:cs typeface="Times New Roman"/>
                        </a:rPr>
                        <a:t>VTL: Various</a:t>
                      </a:r>
                      <a:r>
                        <a:rPr lang="en-US" sz="1400" dirty="0" smtClean="0">
                          <a:latin typeface="Calibri"/>
                          <a:ea typeface="Calibri"/>
                          <a:cs typeface="Times New Roman"/>
                        </a:rPr>
                        <a:t>**</a:t>
                      </a:r>
                    </a:p>
                    <a:p>
                      <a:pPr marL="0" marR="0">
                        <a:lnSpc>
                          <a:spcPct val="115000"/>
                        </a:lnSpc>
                        <a:spcBef>
                          <a:spcPts val="0"/>
                        </a:spcBef>
                        <a:spcAft>
                          <a:spcPts val="0"/>
                        </a:spcAft>
                      </a:pPr>
                      <a:r>
                        <a:rPr lang="en-US" sz="1400" dirty="0" smtClean="0">
                          <a:latin typeface="Calibri"/>
                          <a:ea typeface="Calibri"/>
                          <a:cs typeface="Times New Roman"/>
                        </a:rPr>
                        <a:t>OST:</a:t>
                      </a:r>
                      <a:r>
                        <a:rPr lang="en-US" sz="1400" baseline="0" dirty="0" smtClean="0">
                          <a:latin typeface="Calibri"/>
                          <a:ea typeface="Calibri"/>
                          <a:cs typeface="Times New Roman"/>
                        </a:rPr>
                        <a:t> None</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None</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Logs, </a:t>
                      </a:r>
                      <a:r>
                        <a:rPr lang="en-US" sz="1400" dirty="0" smtClean="0">
                          <a:latin typeface="Calibri"/>
                          <a:ea typeface="Calibri"/>
                          <a:cs typeface="Times New Roman"/>
                        </a:rPr>
                        <a:t/>
                      </a:r>
                      <a:br>
                        <a:rPr lang="en-US" sz="1400" dirty="0" smtClean="0">
                          <a:latin typeface="Calibri"/>
                          <a:ea typeface="Calibri"/>
                          <a:cs typeface="Times New Roman"/>
                        </a:rPr>
                      </a:br>
                      <a:r>
                        <a:rPr lang="en-US" sz="1400" dirty="0" smtClean="0">
                          <a:latin typeface="Calibri"/>
                          <a:ea typeface="Calibri"/>
                          <a:cs typeface="Times New Roman"/>
                        </a:rPr>
                        <a:t>GUI </a:t>
                      </a:r>
                      <a:r>
                        <a:rPr lang="en-US" sz="1400" dirty="0">
                          <a:latin typeface="Calibri"/>
                          <a:ea typeface="Calibri"/>
                          <a:cs typeface="Times New Roman"/>
                        </a:rPr>
                        <a:t>Failure</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None</a:t>
                      </a:r>
                      <a:r>
                        <a:rPr lang="en-US" sz="1400" dirty="0" smtClean="0">
                          <a:latin typeface="Calibri"/>
                          <a:ea typeface="Calibri"/>
                          <a:cs typeface="Times New Roman"/>
                        </a:rPr>
                        <a:t>****</a:t>
                      </a:r>
                      <a:endParaRPr lang="en-US" sz="1400" dirty="0">
                        <a:latin typeface="Calibri"/>
                        <a:ea typeface="Calibri"/>
                        <a:cs typeface="Times New Roman"/>
                      </a:endParaRP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RAS</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Yes</a:t>
                      </a:r>
                    </a:p>
                  </a:txBody>
                  <a:tcPr marL="68580" marR="68580" marT="0" marB="0"/>
                </a:tc>
                <a:tc>
                  <a:txBody>
                    <a:bodyPr/>
                    <a:lstStyle/>
                    <a:p>
                      <a:pPr marL="0" marR="0">
                        <a:lnSpc>
                          <a:spcPct val="115000"/>
                        </a:lnSpc>
                        <a:spcBef>
                          <a:spcPts val="0"/>
                        </a:spcBef>
                        <a:spcAft>
                          <a:spcPts val="0"/>
                        </a:spcAft>
                      </a:pPr>
                      <a:r>
                        <a:rPr lang="en-US" sz="1400">
                          <a:latin typeface="Calibri"/>
                          <a:ea typeface="Calibri"/>
                          <a:cs typeface="Times New Roman"/>
                        </a:rPr>
                        <a:t>No</a:t>
                      </a: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Admin Alert</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Yes</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No</a:t>
                      </a: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849520" y="652072"/>
            <a:ext cx="7594654" cy="569862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BFST Background BLOB Tree Repair (cont.)</a:t>
            </a:r>
            <a:endParaRPr lang="en-US" dirty="0"/>
          </a:p>
        </p:txBody>
      </p:sp>
      <p:sp>
        <p:nvSpPr>
          <p:cNvPr id="3" name="Content Placeholder 2"/>
          <p:cNvSpPr>
            <a:spLocks noGrp="1"/>
          </p:cNvSpPr>
          <p:nvPr>
            <p:ph idx="1"/>
          </p:nvPr>
        </p:nvSpPr>
        <p:spPr/>
        <p:txBody>
          <a:bodyPr>
            <a:normAutofit lnSpcReduction="10000"/>
          </a:bodyPr>
          <a:lstStyle/>
          <a:p>
            <a:pPr marL="457200" lvl="0" indent="-457200">
              <a:buNone/>
            </a:pPr>
            <a:r>
              <a:rPr lang="en-US" b="1" dirty="0" smtClean="0"/>
              <a:t>Active operations</a:t>
            </a:r>
            <a:r>
              <a:rPr lang="en-US" dirty="0" smtClean="0"/>
              <a:t> may fail when a BLOB Tree repair starts during active production.</a:t>
            </a:r>
          </a:p>
          <a:p>
            <a:pPr marL="457200" lvl="0" indent="-457200">
              <a:buNone/>
            </a:pPr>
            <a:endParaRPr lang="en-US" sz="1100" dirty="0" smtClean="0"/>
          </a:p>
          <a:p>
            <a:pPr marL="857250" lvl="1" indent="-457200">
              <a:buNone/>
            </a:pPr>
            <a:r>
              <a:rPr lang="en-US" sz="1600" dirty="0" smtClean="0"/>
              <a:t>This could be more likely with 2.3 as it no longer waits on the startup Blockpool verify to finish prior to starting DXi services.</a:t>
            </a:r>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dirty="0" smtClean="0"/>
          </a:p>
          <a:p>
            <a:pPr marL="457200" lvl="0" indent="-457200">
              <a:buNone/>
            </a:pPr>
            <a:endParaRPr lang="en-US" sz="2000" dirty="0" smtClean="0"/>
          </a:p>
          <a:p>
            <a:pPr marL="857250" lvl="1" indent="-457200">
              <a:buNone/>
            </a:pPr>
            <a:r>
              <a:rPr lang="en-US" sz="1400" dirty="0" smtClean="0"/>
              <a:t>* Cartridges already mounted could be stuck in the drive in some scenarios.  This is still being looked investigated.</a:t>
            </a:r>
          </a:p>
          <a:p>
            <a:pPr marL="857250" lvl="1" indent="-457200">
              <a:buNone/>
            </a:pPr>
            <a:endParaRPr lang="en-US" sz="1400" dirty="0" smtClean="0"/>
          </a:p>
          <a:p>
            <a:pPr marL="857250" lvl="1" indent="-457200">
              <a:buNone/>
            </a:pPr>
            <a:r>
              <a:rPr lang="en-US" sz="1400" dirty="0" smtClean="0"/>
              <a:t>** Replication in will succeed unless it is a TBR or Sync as the final unpack will fail.  We were not able to determine how OST AIR will behave in time for the larger Service TOI.</a:t>
            </a:r>
          </a:p>
          <a:p>
            <a:pPr marL="857250" lvl="1" indent="-457200">
              <a:buNone/>
            </a:pPr>
            <a:endParaRPr lang="en-US" sz="1400" dirty="0" smtClean="0"/>
          </a:p>
          <a:p>
            <a:pPr marL="857250" lvl="1" indent="-457200">
              <a:buNone/>
            </a:pPr>
            <a:r>
              <a:rPr lang="en-US" sz="1400" dirty="0" smtClean="0"/>
              <a:t>*** GUI Failures will be only visible for NR, Failback, and Sync failures.	</a:t>
            </a:r>
          </a:p>
          <a:p>
            <a:pPr marL="457200" lvl="0" indent="-457200">
              <a:buNone/>
            </a:pPr>
            <a:endParaRPr lang="en-US" dirty="0" smtClean="0"/>
          </a:p>
          <a:p>
            <a:pPr lvl="0">
              <a:buNone/>
            </a:pPr>
            <a:endParaRPr lang="en-US" dirty="0" smtClean="0"/>
          </a:p>
          <a:p>
            <a:pPr lvl="0">
              <a:buNone/>
            </a:pPr>
            <a:endParaRPr lang="en-US" dirty="0" smtClean="0"/>
          </a:p>
          <a:p>
            <a:pPr lvl="0">
              <a:buNone/>
            </a:pPr>
            <a:endParaRPr lang="en-US" dirty="0" smtClean="0"/>
          </a:p>
          <a:p>
            <a:pPr lvl="0">
              <a:buNone/>
            </a:pPr>
            <a:endParaRPr lang="en-US" dirty="0" smtClean="0"/>
          </a:p>
          <a:p>
            <a:pPr lvl="0">
              <a:buNone/>
            </a:pPr>
            <a:endParaRPr lang="en-US" dirty="0" smtClean="0"/>
          </a:p>
        </p:txBody>
      </p:sp>
      <p:graphicFrame>
        <p:nvGraphicFramePr>
          <p:cNvPr id="5" name="Table 4"/>
          <p:cNvGraphicFramePr>
            <a:graphicFrameLocks noGrp="1"/>
          </p:cNvGraphicFramePr>
          <p:nvPr/>
        </p:nvGraphicFramePr>
        <p:xfrm>
          <a:off x="699247" y="2633098"/>
          <a:ext cx="7780143" cy="1851343"/>
        </p:xfrm>
        <a:graphic>
          <a:graphicData uri="http://schemas.openxmlformats.org/drawingml/2006/table">
            <a:tbl>
              <a:tblPr firstRow="1" bandRow="1">
                <a:tableStyleId>{5C22544A-7EE6-4342-B048-85BDC9FD1C3A}</a:tableStyleId>
              </a:tblPr>
              <a:tblGrid>
                <a:gridCol w="1174376"/>
                <a:gridCol w="770965"/>
                <a:gridCol w="1201270"/>
                <a:gridCol w="1112965"/>
                <a:gridCol w="1571371"/>
                <a:gridCol w="974598"/>
                <a:gridCol w="974598"/>
              </a:tblGrid>
              <a:tr h="374599">
                <a:tc>
                  <a:txBody>
                    <a:bodyPr/>
                    <a:lstStyle/>
                    <a:p>
                      <a:r>
                        <a:rPr lang="en-US" dirty="0" smtClean="0"/>
                        <a:t>Operation</a:t>
                      </a:r>
                      <a:endParaRPr lang="en-US" dirty="0"/>
                    </a:p>
                  </a:txBody>
                  <a:tcPr/>
                </a:tc>
                <a:tc>
                  <a:txBody>
                    <a:bodyPr/>
                    <a:lstStyle/>
                    <a:p>
                      <a:r>
                        <a:rPr lang="en-US" dirty="0" smtClean="0"/>
                        <a:t>Ingest</a:t>
                      </a:r>
                      <a:endParaRPr lang="en-US" dirty="0"/>
                    </a:p>
                  </a:txBody>
                  <a:tcPr/>
                </a:tc>
                <a:tc>
                  <a:txBody>
                    <a:bodyPr/>
                    <a:lstStyle/>
                    <a:p>
                      <a:r>
                        <a:rPr lang="en-US" dirty="0" smtClean="0"/>
                        <a:t>Read*</a:t>
                      </a:r>
                      <a:endParaRPr lang="en-US" dirty="0"/>
                    </a:p>
                  </a:txBody>
                  <a:tcPr/>
                </a:tc>
                <a:tc>
                  <a:txBody>
                    <a:bodyPr/>
                    <a:lstStyle/>
                    <a:p>
                      <a:r>
                        <a:rPr lang="en-US" dirty="0" smtClean="0"/>
                        <a:t>Rep In **</a:t>
                      </a:r>
                      <a:endParaRPr lang="en-US" dirty="0"/>
                    </a:p>
                  </a:txBody>
                  <a:tcPr/>
                </a:tc>
                <a:tc>
                  <a:txBody>
                    <a:bodyPr/>
                    <a:lstStyle/>
                    <a:p>
                      <a:r>
                        <a:rPr lang="en-US" dirty="0" smtClean="0"/>
                        <a:t>Rep Out</a:t>
                      </a:r>
                      <a:endParaRPr lang="en-US" dirty="0"/>
                    </a:p>
                  </a:txBody>
                  <a:tcPr/>
                </a:tc>
                <a:tc>
                  <a:txBody>
                    <a:bodyPr/>
                    <a:lstStyle/>
                    <a:p>
                      <a:r>
                        <a:rPr lang="en-US" dirty="0" smtClean="0"/>
                        <a:t>GC</a:t>
                      </a:r>
                      <a:endParaRPr lang="en-US" dirty="0"/>
                    </a:p>
                  </a:txBody>
                  <a:tcPr/>
                </a:tc>
                <a:tc>
                  <a:txBody>
                    <a:bodyPr/>
                    <a:lstStyle/>
                    <a:p>
                      <a:r>
                        <a:rPr lang="en-US" baseline="0" dirty="0" smtClean="0"/>
                        <a:t>HC</a:t>
                      </a:r>
                      <a:endParaRPr lang="en-US" dirty="0"/>
                    </a:p>
                  </a:txBody>
                  <a:tcPr/>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Error</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None*</a:t>
                      </a: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Logs, </a:t>
                      </a:r>
                    </a:p>
                    <a:p>
                      <a:pPr marL="0" marR="0">
                        <a:lnSpc>
                          <a:spcPct val="115000"/>
                        </a:lnSpc>
                        <a:spcBef>
                          <a:spcPts val="0"/>
                        </a:spcBef>
                        <a:spcAft>
                          <a:spcPts val="0"/>
                        </a:spcAft>
                      </a:pPr>
                      <a:r>
                        <a:rPr lang="en-US" sz="1400" dirty="0" smtClean="0">
                          <a:latin typeface="Calibri"/>
                          <a:ea typeface="Calibri"/>
                          <a:cs typeface="Times New Roman"/>
                        </a:rPr>
                        <a:t>Retry Error</a:t>
                      </a: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None **</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Logs,</a:t>
                      </a:r>
                    </a:p>
                    <a:p>
                      <a:pPr marL="0" marR="0">
                        <a:lnSpc>
                          <a:spcPct val="115000"/>
                        </a:lnSpc>
                        <a:spcBef>
                          <a:spcPts val="0"/>
                        </a:spcBef>
                        <a:spcAft>
                          <a:spcPts val="0"/>
                        </a:spcAft>
                      </a:pPr>
                      <a:r>
                        <a:rPr lang="en-US" sz="1400" dirty="0">
                          <a:latin typeface="Calibri"/>
                          <a:ea typeface="Calibri"/>
                          <a:cs typeface="Times New Roman"/>
                        </a:rPr>
                        <a:t>Retry Error </a:t>
                      </a:r>
                      <a:r>
                        <a:rPr lang="en-US" sz="1400" dirty="0" smtClean="0">
                          <a:latin typeface="Calibri"/>
                          <a:ea typeface="Calibri"/>
                          <a:cs typeface="Times New Roman"/>
                        </a:rPr>
                        <a:t> </a:t>
                      </a:r>
                      <a:r>
                        <a:rPr lang="en-US" sz="1400" dirty="0">
                          <a:latin typeface="Calibri"/>
                          <a:ea typeface="Calibri"/>
                          <a:cs typeface="Times New Roman"/>
                        </a:rPr>
                        <a:t>(OST),</a:t>
                      </a:r>
                    </a:p>
                    <a:p>
                      <a:pPr marL="0" marR="0">
                        <a:lnSpc>
                          <a:spcPct val="115000"/>
                        </a:lnSpc>
                        <a:spcBef>
                          <a:spcPts val="0"/>
                        </a:spcBef>
                        <a:spcAft>
                          <a:spcPts val="0"/>
                        </a:spcAft>
                      </a:pPr>
                      <a:r>
                        <a:rPr lang="en-US" sz="1400" dirty="0">
                          <a:latin typeface="Calibri"/>
                          <a:ea typeface="Calibri"/>
                          <a:cs typeface="Times New Roman"/>
                        </a:rPr>
                        <a:t>GUI </a:t>
                      </a:r>
                      <a:r>
                        <a:rPr lang="en-US" sz="1400" dirty="0" smtClean="0">
                          <a:latin typeface="Calibri"/>
                          <a:ea typeface="Calibri"/>
                          <a:cs typeface="Times New Roman"/>
                        </a:rPr>
                        <a:t>Failure***</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Logs,</a:t>
                      </a:r>
                    </a:p>
                    <a:p>
                      <a:pPr marL="0" marR="0">
                        <a:lnSpc>
                          <a:spcPct val="115000"/>
                        </a:lnSpc>
                        <a:spcBef>
                          <a:spcPts val="0"/>
                        </a:spcBef>
                        <a:spcAft>
                          <a:spcPts val="0"/>
                        </a:spcAft>
                      </a:pPr>
                      <a:r>
                        <a:rPr lang="en-US" sz="1400" dirty="0">
                          <a:latin typeface="Calibri"/>
                          <a:ea typeface="Calibri"/>
                          <a:cs typeface="Times New Roman"/>
                        </a:rPr>
                        <a:t>GUI </a:t>
                      </a:r>
                      <a:r>
                        <a:rPr lang="en-US" sz="1400" dirty="0" smtClean="0">
                          <a:latin typeface="Calibri"/>
                          <a:ea typeface="Calibri"/>
                          <a:cs typeface="Times New Roman"/>
                        </a:rPr>
                        <a:t>Failure</a:t>
                      </a: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Logs,</a:t>
                      </a:r>
                    </a:p>
                    <a:p>
                      <a:pPr marL="0" marR="0">
                        <a:lnSpc>
                          <a:spcPct val="115000"/>
                        </a:lnSpc>
                        <a:spcBef>
                          <a:spcPts val="0"/>
                        </a:spcBef>
                        <a:spcAft>
                          <a:spcPts val="0"/>
                        </a:spcAft>
                      </a:pPr>
                      <a:r>
                        <a:rPr lang="en-US" sz="1400" dirty="0" smtClean="0">
                          <a:latin typeface="Calibri"/>
                          <a:ea typeface="Calibri"/>
                          <a:cs typeface="Times New Roman"/>
                        </a:rPr>
                        <a:t>GUI Failure</a:t>
                      </a:r>
                      <a:endParaRPr lang="en-US" sz="1400" dirty="0">
                        <a:latin typeface="Calibri"/>
                        <a:ea typeface="Calibri"/>
                        <a:cs typeface="Times New Roman"/>
                      </a:endParaRP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RAS</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Yes (NR-based)</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68580" marR="68580" marT="0" marB="0"/>
                </a:tc>
              </a:tr>
              <a:tr h="370326">
                <a:tc>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Admin Alert</a:t>
                      </a:r>
                      <a:endParaRPr lang="en-US" sz="1600"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Yes</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No</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Calibri"/>
                          <a:ea typeface="Calibri"/>
                          <a:cs typeface="Times New Roman"/>
                        </a:rPr>
                        <a:t>Yes</a:t>
                      </a:r>
                      <a:endParaRPr lang="en-US" sz="1400" dirty="0">
                        <a:latin typeface="Calibri"/>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Customer SW Feature</a:t>
            </a:r>
          </a:p>
          <a:p>
            <a:r>
              <a:rPr lang="en-US" dirty="0" smtClean="0"/>
              <a:t>Presenter – Mary Hayes</a:t>
            </a:r>
          </a:p>
        </p:txBody>
      </p:sp>
      <p:sp>
        <p:nvSpPr>
          <p:cNvPr id="3" name="Title 2"/>
          <p:cNvSpPr>
            <a:spLocks noGrp="1"/>
          </p:cNvSpPr>
          <p:nvPr>
            <p:ph type="title"/>
          </p:nvPr>
        </p:nvSpPr>
        <p:spPr>
          <a:xfrm>
            <a:off x="180886" y="3645425"/>
            <a:ext cx="8821220" cy="1352310"/>
          </a:xfrm>
        </p:spPr>
        <p:txBody>
          <a:bodyPr/>
          <a:lstStyle/>
          <a:p>
            <a:r>
              <a:rPr lang="en-US" dirty="0" smtClean="0"/>
              <a:t>1:2 Replication Fan-Out</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Replication Fan-Out</a:t>
            </a:r>
            <a:endParaRPr lang="en-US" dirty="0"/>
          </a:p>
        </p:txBody>
      </p:sp>
      <p:sp>
        <p:nvSpPr>
          <p:cNvPr id="3" name="Content Placeholder 2"/>
          <p:cNvSpPr>
            <a:spLocks noGrp="1"/>
          </p:cNvSpPr>
          <p:nvPr>
            <p:ph idx="1"/>
          </p:nvPr>
        </p:nvSpPr>
        <p:spPr>
          <a:xfrm>
            <a:off x="200025" y="990600"/>
            <a:ext cx="4449468" cy="5410200"/>
          </a:xfrm>
        </p:spPr>
        <p:txBody>
          <a:bodyPr>
            <a:normAutofit fontScale="92500" lnSpcReduction="20000"/>
          </a:bodyPr>
          <a:lstStyle/>
          <a:p>
            <a:r>
              <a:rPr lang="en-US" sz="2200" dirty="0" smtClean="0">
                <a:solidFill>
                  <a:schemeClr val="tx1">
                    <a:lumMod val="85000"/>
                    <a:lumOff val="15000"/>
                  </a:schemeClr>
                </a:solidFill>
              </a:rPr>
              <a:t>Support replicating any number of partitions or shares to up to 2 target </a:t>
            </a:r>
            <a:r>
              <a:rPr lang="en-US" sz="2200" dirty="0" err="1" smtClean="0">
                <a:solidFill>
                  <a:schemeClr val="tx1">
                    <a:lumMod val="85000"/>
                    <a:lumOff val="15000"/>
                  </a:schemeClr>
                </a:solidFill>
              </a:rPr>
              <a:t>DXi</a:t>
            </a:r>
            <a:r>
              <a:rPr lang="en-US" sz="2200" dirty="0" smtClean="0">
                <a:solidFill>
                  <a:schemeClr val="tx1">
                    <a:lumMod val="85000"/>
                    <a:lumOff val="15000"/>
                  </a:schemeClr>
                </a:solidFill>
              </a:rPr>
              <a:t> systems</a:t>
            </a:r>
          </a:p>
          <a:p>
            <a:pPr lvl="1"/>
            <a:r>
              <a:rPr lang="en-US" dirty="0" smtClean="0">
                <a:solidFill>
                  <a:schemeClr val="tx1">
                    <a:lumMod val="85000"/>
                    <a:lumOff val="15000"/>
                  </a:schemeClr>
                </a:solidFill>
              </a:rPr>
              <a:t>OST </a:t>
            </a:r>
            <a:r>
              <a:rPr lang="en-US" dirty="0" err="1" smtClean="0">
                <a:solidFill>
                  <a:schemeClr val="tx1">
                    <a:lumMod val="85000"/>
                    <a:lumOff val="15000"/>
                  </a:schemeClr>
                </a:solidFill>
              </a:rPr>
              <a:t>OpDup</a:t>
            </a:r>
            <a:r>
              <a:rPr lang="en-US" dirty="0" smtClean="0">
                <a:solidFill>
                  <a:schemeClr val="tx1">
                    <a:lumMod val="85000"/>
                    <a:lumOff val="15000"/>
                  </a:schemeClr>
                </a:solidFill>
              </a:rPr>
              <a:t> already does this</a:t>
            </a:r>
          </a:p>
          <a:p>
            <a:r>
              <a:rPr lang="en-US" sz="2200" dirty="0" smtClean="0">
                <a:solidFill>
                  <a:schemeClr val="tx1">
                    <a:lumMod val="85000"/>
                    <a:lumOff val="15000"/>
                  </a:schemeClr>
                </a:solidFill>
              </a:rPr>
              <a:t>This feature will support all of the following:</a:t>
            </a:r>
          </a:p>
          <a:p>
            <a:pPr lvl="1"/>
            <a:r>
              <a:rPr lang="en-US" dirty="0" smtClean="0">
                <a:solidFill>
                  <a:schemeClr val="tx1">
                    <a:lumMod val="85000"/>
                    <a:lumOff val="15000"/>
                  </a:schemeClr>
                </a:solidFill>
              </a:rPr>
              <a:t>Namespace replication  </a:t>
            </a:r>
          </a:p>
          <a:p>
            <a:pPr lvl="1"/>
            <a:r>
              <a:rPr lang="en-US" dirty="0" smtClean="0">
                <a:solidFill>
                  <a:schemeClr val="tx1">
                    <a:lumMod val="85000"/>
                    <a:lumOff val="15000"/>
                  </a:schemeClr>
                </a:solidFill>
              </a:rPr>
              <a:t>Trigger replication</a:t>
            </a:r>
          </a:p>
          <a:p>
            <a:pPr lvl="1"/>
            <a:r>
              <a:rPr lang="en-US" dirty="0" smtClean="0">
                <a:solidFill>
                  <a:schemeClr val="tx1">
                    <a:lumMod val="85000"/>
                    <a:lumOff val="15000"/>
                  </a:schemeClr>
                </a:solidFill>
              </a:rPr>
              <a:t>Concurrent </a:t>
            </a:r>
            <a:r>
              <a:rPr lang="en-US" dirty="0" err="1" smtClean="0">
                <a:solidFill>
                  <a:schemeClr val="tx1">
                    <a:lumMod val="85000"/>
                    <a:lumOff val="15000"/>
                  </a:schemeClr>
                </a:solidFill>
              </a:rPr>
              <a:t>OpDup</a:t>
            </a:r>
            <a:r>
              <a:rPr lang="en-US" dirty="0" smtClean="0">
                <a:solidFill>
                  <a:schemeClr val="tx1">
                    <a:lumMod val="85000"/>
                    <a:lumOff val="15000"/>
                  </a:schemeClr>
                </a:solidFill>
              </a:rPr>
              <a:t> </a:t>
            </a:r>
          </a:p>
          <a:p>
            <a:r>
              <a:rPr lang="en-US" sz="2200" dirty="0" smtClean="0">
                <a:solidFill>
                  <a:schemeClr val="tx1">
                    <a:lumMod val="85000"/>
                    <a:lumOff val="15000"/>
                  </a:schemeClr>
                </a:solidFill>
              </a:rPr>
              <a:t>OST AIR replication </a:t>
            </a:r>
          </a:p>
          <a:p>
            <a:pPr lvl="1"/>
            <a:r>
              <a:rPr lang="en-US" dirty="0" smtClean="0"/>
              <a:t>Today it replicates only to the configured replication target</a:t>
            </a:r>
          </a:p>
          <a:p>
            <a:pPr lvl="1"/>
            <a:r>
              <a:rPr lang="en-US" dirty="0" smtClean="0"/>
              <a:t>In 2.3 you can select 1 of the 2 configured replication targets to do 1-1 OST AIR</a:t>
            </a:r>
            <a:endParaRPr lang="en-US" dirty="0" smtClean="0">
              <a:solidFill>
                <a:schemeClr val="tx1">
                  <a:lumMod val="85000"/>
                  <a:lumOff val="15000"/>
                </a:schemeClr>
              </a:solidFill>
            </a:endParaRPr>
          </a:p>
          <a:p>
            <a:r>
              <a:rPr lang="en-US" sz="2200" dirty="0" smtClean="0">
                <a:solidFill>
                  <a:schemeClr val="tx1">
                    <a:lumMod val="85000"/>
                    <a:lumOff val="15000"/>
                  </a:schemeClr>
                </a:solidFill>
              </a:rPr>
              <a:t>Requests are put in a single replication queue and executed in order</a:t>
            </a:r>
          </a:p>
          <a:p>
            <a:r>
              <a:rPr lang="en-US" sz="2200" dirty="0" smtClean="0">
                <a:solidFill>
                  <a:schemeClr val="tx1">
                    <a:lumMod val="85000"/>
                    <a:lumOff val="15000"/>
                  </a:schemeClr>
                </a:solidFill>
              </a:rPr>
              <a:t>Throttling will be at the system level and not configurable by target</a:t>
            </a:r>
          </a:p>
          <a:p>
            <a:r>
              <a:rPr lang="en-US" sz="2200" dirty="0" smtClean="0">
                <a:solidFill>
                  <a:schemeClr val="tx1">
                    <a:lumMod val="85000"/>
                    <a:lumOff val="15000"/>
                  </a:schemeClr>
                </a:solidFill>
              </a:rPr>
              <a:t>New </a:t>
            </a:r>
            <a:r>
              <a:rPr lang="en-US" sz="2200" dirty="0" err="1" smtClean="0">
                <a:solidFill>
                  <a:schemeClr val="tx1">
                    <a:lumMod val="85000"/>
                    <a:lumOff val="15000"/>
                  </a:schemeClr>
                </a:solidFill>
              </a:rPr>
              <a:t>replication.conf</a:t>
            </a:r>
            <a:r>
              <a:rPr lang="en-US" sz="2200" dirty="0" smtClean="0">
                <a:solidFill>
                  <a:schemeClr val="tx1">
                    <a:lumMod val="85000"/>
                    <a:lumOff val="15000"/>
                  </a:schemeClr>
                </a:solidFill>
              </a:rPr>
              <a:t> entries</a:t>
            </a:r>
          </a:p>
          <a:p>
            <a:endParaRPr lang="en-US" dirty="0"/>
          </a:p>
        </p:txBody>
      </p:sp>
      <p:pic>
        <p:nvPicPr>
          <p:cNvPr id="199681" name="Picture 1" descr="DXi_23_MultipleReplicationTargetsBlue"/>
          <p:cNvPicPr>
            <a:picLocks noChangeAspect="1" noChangeArrowheads="1"/>
          </p:cNvPicPr>
          <p:nvPr/>
        </p:nvPicPr>
        <p:blipFill>
          <a:blip r:embed="rId2"/>
          <a:srcRect/>
          <a:stretch>
            <a:fillRect/>
          </a:stretch>
        </p:blipFill>
        <p:spPr bwMode="auto">
          <a:xfrm>
            <a:off x="4355024" y="1363851"/>
            <a:ext cx="4463512" cy="295888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Replication Fan-Out (cont.)</a:t>
            </a:r>
            <a:endParaRPr lang="en-US" dirty="0"/>
          </a:p>
        </p:txBody>
      </p:sp>
      <p:sp>
        <p:nvSpPr>
          <p:cNvPr id="8" name="Content Placeholder 7"/>
          <p:cNvSpPr>
            <a:spLocks noGrp="1"/>
          </p:cNvSpPr>
          <p:nvPr>
            <p:ph idx="1"/>
          </p:nvPr>
        </p:nvSpPr>
        <p:spPr>
          <a:xfrm>
            <a:off x="200024" y="990600"/>
            <a:ext cx="8658225" cy="5423452"/>
          </a:xfrm>
        </p:spPr>
        <p:txBody>
          <a:bodyPr>
            <a:normAutofit/>
          </a:bodyPr>
          <a:lstStyle/>
          <a:p>
            <a:r>
              <a:rPr lang="en-US" dirty="0" smtClean="0"/>
              <a:t>What is the same?</a:t>
            </a:r>
          </a:p>
          <a:p>
            <a:pPr lvl="1"/>
            <a:r>
              <a:rPr lang="en-US" dirty="0" smtClean="0"/>
              <a:t>Namespace Replication</a:t>
            </a:r>
          </a:p>
          <a:p>
            <a:pPr lvl="2"/>
            <a:r>
              <a:rPr lang="en-US" dirty="0" smtClean="0"/>
              <a:t>Snapshot replication of entire share or VTL</a:t>
            </a:r>
          </a:p>
          <a:p>
            <a:pPr lvl="2"/>
            <a:r>
              <a:rPr lang="en-US" dirty="0" smtClean="0"/>
              <a:t>Related Features: Namespace Recovery, Failback</a:t>
            </a:r>
          </a:p>
          <a:p>
            <a:pPr lvl="1"/>
            <a:r>
              <a:rPr lang="en-US" dirty="0" smtClean="0"/>
              <a:t>File/Cartridge (Trigger) Replication</a:t>
            </a:r>
          </a:p>
          <a:p>
            <a:pPr lvl="2"/>
            <a:r>
              <a:rPr lang="en-US" dirty="0" smtClean="0"/>
              <a:t>Share: Files are replicated/removed as changes are made to the file system</a:t>
            </a:r>
          </a:p>
          <a:p>
            <a:pPr lvl="2"/>
            <a:r>
              <a:rPr lang="en-US" dirty="0" smtClean="0"/>
              <a:t>VTL: Cartridges are replicated/removed as they are dismounted from a tape drive or deleted</a:t>
            </a:r>
          </a:p>
          <a:p>
            <a:pPr lvl="2"/>
            <a:r>
              <a:rPr lang="en-US" dirty="0" smtClean="0"/>
              <a:t>Synchronization: Snapshot replication of entire share or VTL recovered to the target share/VTL</a:t>
            </a:r>
          </a:p>
          <a:p>
            <a:pPr lvl="1"/>
            <a:r>
              <a:rPr lang="en-US" dirty="0" smtClean="0"/>
              <a:t>OST Replication </a:t>
            </a:r>
          </a:p>
          <a:p>
            <a:pPr lvl="2"/>
            <a:r>
              <a:rPr lang="en-US" dirty="0" smtClean="0"/>
              <a:t>Optimized </a:t>
            </a:r>
            <a:r>
              <a:rPr lang="en-US" dirty="0" err="1" smtClean="0"/>
              <a:t>deduplication</a:t>
            </a:r>
            <a:r>
              <a:rPr lang="en-US" dirty="0" smtClean="0"/>
              <a:t>: replication to </a:t>
            </a:r>
            <a:r>
              <a:rPr lang="en-US" dirty="0" err="1" smtClean="0"/>
              <a:t>DXi</a:t>
            </a:r>
            <a:r>
              <a:rPr lang="en-US" dirty="0" smtClean="0"/>
              <a:t> configured or </a:t>
            </a:r>
            <a:r>
              <a:rPr lang="en-US" dirty="0" err="1" smtClean="0"/>
              <a:t>unconfigured</a:t>
            </a:r>
            <a:r>
              <a:rPr lang="en-US" dirty="0" smtClean="0"/>
              <a:t> targets</a:t>
            </a:r>
          </a:p>
          <a:p>
            <a:pPr lvl="2"/>
            <a:r>
              <a:rPr lang="en-US" dirty="0" smtClean="0"/>
              <a:t>AIR: replication to 1 configured replication target per storage server</a:t>
            </a:r>
          </a:p>
          <a:p>
            <a:pPr lvl="1"/>
            <a:r>
              <a:rPr lang="en-US" dirty="0" smtClean="0"/>
              <a:t>Continuous Replication</a:t>
            </a:r>
          </a:p>
          <a:p>
            <a:pPr lvl="2"/>
            <a:r>
              <a:rPr lang="en-US" dirty="0" smtClean="0"/>
              <a:t>Automatic replication of data as it is ingested</a:t>
            </a:r>
          </a:p>
          <a:p>
            <a:pPr lvl="1"/>
            <a:endParaRPr lang="en-US"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Replication Fan-Out (cont.)</a:t>
            </a:r>
            <a:endParaRPr lang="en-US" dirty="0"/>
          </a:p>
        </p:txBody>
      </p:sp>
      <p:sp>
        <p:nvSpPr>
          <p:cNvPr id="8" name="Content Placeholder 7"/>
          <p:cNvSpPr>
            <a:spLocks noGrp="1"/>
          </p:cNvSpPr>
          <p:nvPr>
            <p:ph idx="1"/>
          </p:nvPr>
        </p:nvSpPr>
        <p:spPr>
          <a:xfrm>
            <a:off x="200024" y="990600"/>
            <a:ext cx="8658225" cy="5423452"/>
          </a:xfrm>
        </p:spPr>
        <p:txBody>
          <a:bodyPr>
            <a:normAutofit/>
          </a:bodyPr>
          <a:lstStyle/>
          <a:p>
            <a:r>
              <a:rPr lang="en-US" dirty="0" smtClean="0"/>
              <a:t>What is different?</a:t>
            </a:r>
          </a:p>
          <a:p>
            <a:pPr lvl="1"/>
            <a:r>
              <a:rPr lang="en-US" dirty="0" smtClean="0"/>
              <a:t>Maximum of 2 Replication Targets for 2.3 Release</a:t>
            </a:r>
          </a:p>
          <a:p>
            <a:pPr lvl="2"/>
            <a:r>
              <a:rPr lang="en-US" dirty="0" smtClean="0"/>
              <a:t>Architecture changes support a higher level fan-out for future releases</a:t>
            </a:r>
          </a:p>
          <a:p>
            <a:pPr lvl="1"/>
            <a:r>
              <a:rPr lang="en-US" dirty="0" smtClean="0"/>
              <a:t>Each Share/VTL can replicate to 0 to 2 of these targets</a:t>
            </a:r>
          </a:p>
          <a:p>
            <a:pPr lvl="2"/>
            <a:r>
              <a:rPr lang="en-US" dirty="0" smtClean="0"/>
              <a:t>Specification of target is made per share/VTL</a:t>
            </a:r>
          </a:p>
          <a:p>
            <a:pPr lvl="1"/>
            <a:r>
              <a:rPr lang="en-US" dirty="0" smtClean="0"/>
              <a:t>Pause/Resume replication is made per replication target</a:t>
            </a:r>
          </a:p>
          <a:p>
            <a:pPr lvl="1"/>
            <a:r>
              <a:rPr lang="en-US" dirty="0" smtClean="0"/>
              <a:t>Enable/Disable replication is made per share/VTL</a:t>
            </a:r>
          </a:p>
          <a:p>
            <a:pPr lvl="2"/>
            <a:r>
              <a:rPr lang="en-US" dirty="0" smtClean="0"/>
              <a:t>File/Cartridge replication is configured at the share/VTL level</a:t>
            </a:r>
          </a:p>
          <a:p>
            <a:pPr lvl="1"/>
            <a:r>
              <a:rPr lang="en-US" dirty="0" smtClean="0"/>
              <a:t>OST Replication</a:t>
            </a:r>
          </a:p>
          <a:p>
            <a:pPr lvl="2"/>
            <a:r>
              <a:rPr lang="en-US" dirty="0" smtClean="0"/>
              <a:t>OST requests to configured replication targets determined at run-time and use a higher performance path</a:t>
            </a:r>
          </a:p>
          <a:p>
            <a:pPr lvl="2"/>
            <a:r>
              <a:rPr lang="en-US" dirty="0" smtClean="0"/>
              <a:t>OST requests to </a:t>
            </a:r>
            <a:r>
              <a:rPr lang="en-US" dirty="0" err="1" smtClean="0"/>
              <a:t>unconfigured</a:t>
            </a:r>
            <a:r>
              <a:rPr lang="en-US" dirty="0" smtClean="0"/>
              <a:t> replication targets are accepted</a:t>
            </a:r>
          </a:p>
          <a:p>
            <a:pPr lvl="2"/>
            <a:r>
              <a:rPr lang="en-US" dirty="0" smtClean="0"/>
              <a:t>OST AIR must configure a single configured replication target per storage server</a:t>
            </a:r>
          </a:p>
          <a:p>
            <a:pPr lvl="2"/>
            <a:endParaRPr lang="en-US" dirty="0" smtClean="0"/>
          </a:p>
          <a:p>
            <a:pPr lvl="2"/>
            <a:endParaRPr lang="en-US" dirty="0" smtClean="0"/>
          </a:p>
          <a:p>
            <a:pPr lvl="1"/>
            <a:endParaRPr lang="en-US"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Replication Fan-Out (cont.)</a:t>
            </a:r>
            <a:endParaRPr lang="en-US" dirty="0"/>
          </a:p>
        </p:txBody>
      </p:sp>
      <p:sp>
        <p:nvSpPr>
          <p:cNvPr id="8" name="Content Placeholder 7"/>
          <p:cNvSpPr>
            <a:spLocks noGrp="1"/>
          </p:cNvSpPr>
          <p:nvPr>
            <p:ph idx="1"/>
          </p:nvPr>
        </p:nvSpPr>
        <p:spPr>
          <a:xfrm>
            <a:off x="200024" y="990600"/>
            <a:ext cx="8658225" cy="1722120"/>
          </a:xfrm>
        </p:spPr>
        <p:txBody>
          <a:bodyPr/>
          <a:lstStyle/>
          <a:p>
            <a:r>
              <a:rPr lang="en-US" dirty="0" smtClean="0"/>
              <a:t>A new </a:t>
            </a:r>
            <a:r>
              <a:rPr lang="en-US" b="1" dirty="0" smtClean="0"/>
              <a:t>Replication Target and Source </a:t>
            </a:r>
            <a:r>
              <a:rPr lang="en-US" b="1" dirty="0" err="1" smtClean="0"/>
              <a:t>DXis</a:t>
            </a:r>
            <a:r>
              <a:rPr lang="en-US" b="1" dirty="0" smtClean="0"/>
              <a:t> (Send and Receive)</a:t>
            </a:r>
            <a:r>
              <a:rPr lang="en-US" dirty="0" smtClean="0"/>
              <a:t> page (</a:t>
            </a:r>
            <a:r>
              <a:rPr lang="en-US" b="1" dirty="0" smtClean="0"/>
              <a:t>Configuration &gt; Replication</a:t>
            </a:r>
            <a:r>
              <a:rPr lang="en-US" dirty="0" smtClean="0"/>
              <a:t>) has been created to support the process of adding and editing multiple replication targets. </a:t>
            </a:r>
          </a:p>
          <a:p>
            <a:endParaRPr lang="en-US" dirty="0"/>
          </a:p>
        </p:txBody>
      </p:sp>
      <p:pic>
        <p:nvPicPr>
          <p:cNvPr id="66564" name="Picture 4" descr="DXi_23_ReplicationTarget"/>
          <p:cNvPicPr>
            <a:picLocks noChangeAspect="1" noChangeArrowheads="1"/>
          </p:cNvPicPr>
          <p:nvPr/>
        </p:nvPicPr>
        <p:blipFill>
          <a:blip r:embed="rId3"/>
          <a:srcRect/>
          <a:stretch>
            <a:fillRect/>
          </a:stretch>
        </p:blipFill>
        <p:spPr bwMode="auto">
          <a:xfrm>
            <a:off x="822959" y="2499360"/>
            <a:ext cx="7408119" cy="423830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Replication Fan-Out (cont.)</a:t>
            </a:r>
            <a:endParaRPr lang="en-US" dirty="0"/>
          </a:p>
        </p:txBody>
      </p:sp>
      <p:sp>
        <p:nvSpPr>
          <p:cNvPr id="3" name="Content Placeholder 2"/>
          <p:cNvSpPr>
            <a:spLocks noGrp="1"/>
          </p:cNvSpPr>
          <p:nvPr>
            <p:ph idx="1"/>
          </p:nvPr>
        </p:nvSpPr>
        <p:spPr>
          <a:xfrm>
            <a:off x="200024" y="990600"/>
            <a:ext cx="8658225" cy="1310640"/>
          </a:xfrm>
        </p:spPr>
        <p:txBody>
          <a:bodyPr/>
          <a:lstStyle/>
          <a:p>
            <a:r>
              <a:rPr lang="en-US" dirty="0" smtClean="0"/>
              <a:t>If two target </a:t>
            </a:r>
            <a:r>
              <a:rPr lang="en-US" dirty="0" err="1" smtClean="0"/>
              <a:t>DXi</a:t>
            </a:r>
            <a:r>
              <a:rPr lang="en-US" dirty="0" smtClean="0"/>
              <a:t> systems are configured for replication, you will see both systems listed when adding and editing NAS shares and VTL Partitions. </a:t>
            </a:r>
          </a:p>
          <a:p>
            <a:endParaRPr lang="en-US" dirty="0"/>
          </a:p>
        </p:txBody>
      </p:sp>
      <p:pic>
        <p:nvPicPr>
          <p:cNvPr id="67586" name="Picture 2" descr="DXi_23_ReplicationTargetsEditNAS"/>
          <p:cNvPicPr>
            <a:picLocks noChangeAspect="1" noChangeArrowheads="1"/>
          </p:cNvPicPr>
          <p:nvPr/>
        </p:nvPicPr>
        <p:blipFill>
          <a:blip r:embed="rId3"/>
          <a:srcRect/>
          <a:stretch>
            <a:fillRect/>
          </a:stretch>
        </p:blipFill>
        <p:spPr bwMode="auto">
          <a:xfrm>
            <a:off x="838200" y="2193132"/>
            <a:ext cx="7330440" cy="439062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replication.conf</a:t>
            </a:r>
            <a:r>
              <a:rPr lang="en-US" dirty="0" smtClean="0"/>
              <a:t> Log File Example</a:t>
            </a:r>
            <a:endParaRPr lang="en-US" dirty="0"/>
          </a:p>
        </p:txBody>
      </p:sp>
      <p:sp>
        <p:nvSpPr>
          <p:cNvPr id="3" name="Content Placeholder 2"/>
          <p:cNvSpPr>
            <a:spLocks noGrp="1"/>
          </p:cNvSpPr>
          <p:nvPr>
            <p:ph idx="1"/>
          </p:nvPr>
        </p:nvSpPr>
        <p:spPr/>
        <p:txBody>
          <a:bodyPr>
            <a:normAutofit fontScale="25000" lnSpcReduction="20000"/>
          </a:bodyPr>
          <a:lstStyle/>
          <a:p>
            <a:r>
              <a:rPr lang="en-US" sz="3200" dirty="0" smtClean="0"/>
              <a:t>[root@&lt;</a:t>
            </a:r>
            <a:r>
              <a:rPr lang="en-US" sz="3200" dirty="0" err="1" smtClean="0"/>
              <a:t>DXiname</a:t>
            </a:r>
            <a:r>
              <a:rPr lang="en-US" sz="3200" dirty="0" smtClean="0"/>
              <a:t>&gt;-</a:t>
            </a:r>
            <a:r>
              <a:rPr lang="en-US" sz="3200" dirty="0" err="1" smtClean="0"/>
              <a:t>Src</a:t>
            </a:r>
            <a:r>
              <a:rPr lang="en-US" sz="3200" dirty="0" smtClean="0"/>
              <a:t> ~]# less /</a:t>
            </a:r>
            <a:r>
              <a:rPr lang="en-US" sz="3200" dirty="0" err="1" smtClean="0"/>
              <a:t>snfs</a:t>
            </a:r>
            <a:r>
              <a:rPr lang="en-US" sz="3200" dirty="0" smtClean="0"/>
              <a:t>/common/data/hurricane/</a:t>
            </a:r>
            <a:r>
              <a:rPr lang="en-US" sz="3200" dirty="0" err="1" smtClean="0"/>
              <a:t>replication.conf</a:t>
            </a:r>
            <a:endParaRPr lang="en-US" sz="3200" dirty="0" smtClean="0"/>
          </a:p>
          <a:p>
            <a:r>
              <a:rPr lang="en-US" sz="3200" dirty="0" smtClean="0"/>
              <a:t> </a:t>
            </a:r>
          </a:p>
          <a:p>
            <a:r>
              <a:rPr lang="en-US" sz="3200" dirty="0" smtClean="0"/>
              <a:t>[Share_1]</a:t>
            </a:r>
          </a:p>
          <a:p>
            <a:r>
              <a:rPr lang="en-US" sz="3200" b="1" dirty="0" err="1" smtClean="0">
                <a:solidFill>
                  <a:srgbClr val="FF0000"/>
                </a:solidFill>
              </a:rPr>
              <a:t>AllowedDestinations</a:t>
            </a:r>
            <a:r>
              <a:rPr lang="en-US" sz="3200" b="1" dirty="0" smtClean="0">
                <a:solidFill>
                  <a:srgbClr val="FF0000"/>
                </a:solidFill>
              </a:rPr>
              <a:t>=10.20.86.21,10.20.86.24</a:t>
            </a:r>
          </a:p>
          <a:p>
            <a:r>
              <a:rPr lang="en-US" sz="3200" dirty="0" err="1" smtClean="0"/>
              <a:t>DedupAge</a:t>
            </a:r>
            <a:r>
              <a:rPr lang="en-US" sz="3200" dirty="0" smtClean="0"/>
              <a:t>=60</a:t>
            </a:r>
          </a:p>
          <a:p>
            <a:r>
              <a:rPr lang="en-US" sz="3200" dirty="0" err="1" smtClean="0"/>
              <a:t>DedupEnabled</a:t>
            </a:r>
            <a:r>
              <a:rPr lang="en-US" sz="3200" dirty="0" smtClean="0"/>
              <a:t>=true</a:t>
            </a:r>
          </a:p>
          <a:p>
            <a:r>
              <a:rPr lang="en-US" sz="3200" dirty="0" err="1" smtClean="0"/>
              <a:t>DedupWindowDuration</a:t>
            </a:r>
            <a:r>
              <a:rPr lang="en-US" sz="3200" dirty="0" smtClean="0"/>
              <a:t>=0</a:t>
            </a:r>
          </a:p>
          <a:p>
            <a:r>
              <a:rPr lang="en-US" sz="3200" dirty="0" err="1" smtClean="0"/>
              <a:t>DedupWindowScheduledTimes</a:t>
            </a:r>
            <a:r>
              <a:rPr lang="en-US" sz="3200" dirty="0" smtClean="0"/>
              <a:t>=</a:t>
            </a:r>
          </a:p>
          <a:p>
            <a:r>
              <a:rPr lang="en-US" sz="3200" dirty="0" err="1" smtClean="0"/>
              <a:t>NodeId</a:t>
            </a:r>
            <a:r>
              <a:rPr lang="en-US" sz="3200" dirty="0" smtClean="0"/>
              <a:t>=</a:t>
            </a:r>
          </a:p>
          <a:p>
            <a:r>
              <a:rPr lang="en-US" sz="3200" dirty="0" err="1" smtClean="0"/>
              <a:t>NodeName</a:t>
            </a:r>
            <a:r>
              <a:rPr lang="en-US" sz="3200" dirty="0" smtClean="0"/>
              <a:t>=</a:t>
            </a:r>
            <a:r>
              <a:rPr lang="en-US" sz="3200" dirty="0" err="1" smtClean="0"/>
              <a:t>buebackup</a:t>
            </a:r>
            <a:endParaRPr lang="en-US" sz="3200" dirty="0" smtClean="0"/>
          </a:p>
          <a:p>
            <a:r>
              <a:rPr lang="en-US" sz="3200" dirty="0" err="1" smtClean="0"/>
              <a:t>ReplicationEnabled</a:t>
            </a:r>
            <a:r>
              <a:rPr lang="en-US" sz="3200" dirty="0" smtClean="0"/>
              <a:t>=true</a:t>
            </a:r>
          </a:p>
          <a:p>
            <a:r>
              <a:rPr lang="en-US" sz="3200" dirty="0" err="1" smtClean="0"/>
              <a:t>ReplicationInterval</a:t>
            </a:r>
            <a:r>
              <a:rPr lang="en-US" sz="3200" dirty="0" smtClean="0"/>
              <a:t>=</a:t>
            </a:r>
          </a:p>
          <a:p>
            <a:r>
              <a:rPr lang="en-US" sz="3200" dirty="0" err="1" smtClean="0"/>
              <a:t>ReplicationRole</a:t>
            </a:r>
            <a:r>
              <a:rPr lang="en-US" sz="3200" dirty="0" smtClean="0"/>
              <a:t>=3</a:t>
            </a:r>
          </a:p>
          <a:p>
            <a:r>
              <a:rPr lang="en-US" sz="3200" dirty="0" err="1" smtClean="0"/>
              <a:t>ReplicationScheduledTimes</a:t>
            </a:r>
            <a:r>
              <a:rPr lang="en-US" sz="3200" dirty="0" smtClean="0"/>
              <a:t>=</a:t>
            </a:r>
          </a:p>
          <a:p>
            <a:r>
              <a:rPr lang="en-US" sz="3200" dirty="0" err="1" smtClean="0"/>
              <a:t>RetentionAge</a:t>
            </a:r>
            <a:r>
              <a:rPr lang="en-US" sz="3200" dirty="0" smtClean="0"/>
              <a:t>=120</a:t>
            </a:r>
          </a:p>
          <a:p>
            <a:r>
              <a:rPr lang="en-US" sz="3200" dirty="0" err="1" smtClean="0"/>
              <a:t>ShareType</a:t>
            </a:r>
            <a:r>
              <a:rPr lang="en-US" sz="3200" dirty="0" smtClean="0"/>
              <a:t>=1</a:t>
            </a:r>
          </a:p>
          <a:p>
            <a:r>
              <a:rPr lang="en-US" sz="3200" dirty="0" err="1" smtClean="0"/>
              <a:t>TriggerReplication</a:t>
            </a:r>
            <a:r>
              <a:rPr lang="en-US" sz="3200" dirty="0" smtClean="0"/>
              <a:t>=1</a:t>
            </a:r>
          </a:p>
          <a:p>
            <a:r>
              <a:rPr lang="en-US" sz="3200" dirty="0" err="1" smtClean="0"/>
              <a:t>TriggerReplicationId</a:t>
            </a:r>
            <a:r>
              <a:rPr lang="en-US" sz="3200" dirty="0" smtClean="0"/>
              <a:t>=</a:t>
            </a:r>
            <a:r>
              <a:rPr lang="en-US" sz="3200" dirty="0" err="1" smtClean="0"/>
              <a:t>buebackup</a:t>
            </a:r>
            <a:endParaRPr lang="en-US" sz="3200" dirty="0" smtClean="0"/>
          </a:p>
          <a:p>
            <a:r>
              <a:rPr lang="en-US" sz="3200" dirty="0" err="1" smtClean="0"/>
              <a:t>TriggerReplicationLastSetting</a:t>
            </a:r>
            <a:r>
              <a:rPr lang="en-US" sz="3200" dirty="0" smtClean="0"/>
              <a:t>=1</a:t>
            </a:r>
          </a:p>
          <a:p>
            <a:r>
              <a:rPr lang="en-US" sz="3200" dirty="0" smtClean="0"/>
              <a:t> </a:t>
            </a:r>
          </a:p>
          <a:p>
            <a:r>
              <a:rPr lang="en-US" sz="3200" dirty="0" smtClean="0"/>
              <a:t> </a:t>
            </a:r>
          </a:p>
          <a:p>
            <a:r>
              <a:rPr lang="en-US" sz="3200" b="1" dirty="0" smtClean="0">
                <a:solidFill>
                  <a:srgbClr val="FF0000"/>
                </a:solidFill>
              </a:rPr>
              <a:t>[Target_1]</a:t>
            </a:r>
          </a:p>
          <a:p>
            <a:r>
              <a:rPr lang="en-US" sz="3200" dirty="0" err="1" smtClean="0"/>
              <a:t>AttrBallVersion</a:t>
            </a:r>
            <a:r>
              <a:rPr lang="en-US" sz="3200" dirty="0" smtClean="0"/>
              <a:t>=3</a:t>
            </a:r>
          </a:p>
          <a:p>
            <a:r>
              <a:rPr lang="en-US" sz="3200" dirty="0" err="1" smtClean="0"/>
              <a:t>EncryptionEnabled</a:t>
            </a:r>
            <a:r>
              <a:rPr lang="en-US" sz="3200" dirty="0" smtClean="0"/>
              <a:t>=false</a:t>
            </a:r>
          </a:p>
          <a:p>
            <a:r>
              <a:rPr lang="en-US" sz="3200" dirty="0" err="1" smtClean="0"/>
              <a:t>EncryptionMethod</a:t>
            </a:r>
            <a:r>
              <a:rPr lang="en-US" sz="3200" dirty="0" smtClean="0"/>
              <a:t>=1</a:t>
            </a:r>
          </a:p>
          <a:p>
            <a:r>
              <a:rPr lang="en-US" sz="3200" dirty="0" err="1" smtClean="0"/>
              <a:t>ProgramReplicationIsPaused</a:t>
            </a:r>
            <a:r>
              <a:rPr lang="en-US" sz="3200" dirty="0" smtClean="0"/>
              <a:t>=false</a:t>
            </a:r>
          </a:p>
          <a:p>
            <a:r>
              <a:rPr lang="en-US" sz="3200" dirty="0" err="1" smtClean="0"/>
              <a:t>ReplicationDestination</a:t>
            </a:r>
            <a:r>
              <a:rPr lang="en-US" sz="3200" dirty="0" smtClean="0"/>
              <a:t>=10.20.86.21</a:t>
            </a:r>
          </a:p>
          <a:p>
            <a:r>
              <a:rPr lang="en-US" sz="3200" dirty="0" err="1" smtClean="0"/>
              <a:t>ReplicationRevision</a:t>
            </a:r>
            <a:r>
              <a:rPr lang="en-US" sz="3200" dirty="0" smtClean="0"/>
              <a:t>=6</a:t>
            </a:r>
          </a:p>
          <a:p>
            <a:r>
              <a:rPr lang="en-US" sz="3200" dirty="0" err="1" smtClean="0"/>
              <a:t>ReplicationSourceIP</a:t>
            </a:r>
            <a:r>
              <a:rPr lang="en-US" sz="3200" dirty="0" smtClean="0"/>
              <a:t>=10.20.86.22</a:t>
            </a:r>
          </a:p>
          <a:p>
            <a:r>
              <a:rPr lang="en-US" sz="3200" dirty="0" err="1" smtClean="0"/>
              <a:t>TargetNASReplicationSupported</a:t>
            </a:r>
            <a:r>
              <a:rPr lang="en-US" sz="3200" dirty="0" smtClean="0"/>
              <a:t>=true</a:t>
            </a:r>
          </a:p>
          <a:p>
            <a:r>
              <a:rPr lang="en-US" sz="3200" dirty="0" err="1" smtClean="0"/>
              <a:t>TargetVTLReplicationSupported</a:t>
            </a:r>
            <a:r>
              <a:rPr lang="en-US" sz="3200" dirty="0" smtClean="0"/>
              <a:t>=true</a:t>
            </a:r>
          </a:p>
          <a:p>
            <a:r>
              <a:rPr lang="en-US" sz="3200" dirty="0" err="1" smtClean="0"/>
              <a:t>UserReplicationIsPaused</a:t>
            </a:r>
            <a:r>
              <a:rPr lang="en-US" sz="3200" dirty="0" smtClean="0"/>
              <a:t>=false</a:t>
            </a:r>
          </a:p>
          <a:p>
            <a:r>
              <a:rPr lang="en-US" sz="3200" dirty="0" smtClean="0"/>
              <a:t> </a:t>
            </a:r>
          </a:p>
          <a:p>
            <a:r>
              <a:rPr lang="en-US" sz="3200" dirty="0" smtClean="0"/>
              <a:t> </a:t>
            </a:r>
          </a:p>
          <a:p>
            <a:r>
              <a:rPr lang="en-US" sz="3200" b="1" dirty="0" smtClean="0">
                <a:solidFill>
                  <a:srgbClr val="FF0000"/>
                </a:solidFill>
              </a:rPr>
              <a:t>[Target_2]</a:t>
            </a:r>
          </a:p>
          <a:p>
            <a:r>
              <a:rPr lang="en-US" sz="3200" dirty="0" err="1" smtClean="0"/>
              <a:t>AttrBallVersion</a:t>
            </a:r>
            <a:r>
              <a:rPr lang="en-US" sz="3200" dirty="0" smtClean="0"/>
              <a:t>=3</a:t>
            </a:r>
          </a:p>
          <a:p>
            <a:r>
              <a:rPr lang="en-US" sz="3200" dirty="0" err="1" smtClean="0"/>
              <a:t>EncryptionEnabled</a:t>
            </a:r>
            <a:r>
              <a:rPr lang="en-US" sz="3200" dirty="0" smtClean="0"/>
              <a:t>=false</a:t>
            </a:r>
          </a:p>
          <a:p>
            <a:r>
              <a:rPr lang="en-US" sz="3200" dirty="0" err="1" smtClean="0"/>
              <a:t>EncryptionMethod</a:t>
            </a:r>
            <a:r>
              <a:rPr lang="en-US" sz="3200" dirty="0" smtClean="0"/>
              <a:t>=1</a:t>
            </a:r>
          </a:p>
          <a:p>
            <a:r>
              <a:rPr lang="en-US" sz="3200" dirty="0" err="1" smtClean="0"/>
              <a:t>ProgramReplicationIsPaused</a:t>
            </a:r>
            <a:r>
              <a:rPr lang="en-US" sz="3200" dirty="0" smtClean="0"/>
              <a:t>=false</a:t>
            </a:r>
          </a:p>
          <a:p>
            <a:r>
              <a:rPr lang="en-US" sz="3200" dirty="0" err="1" smtClean="0"/>
              <a:t>ReplicationDestination</a:t>
            </a:r>
            <a:r>
              <a:rPr lang="en-US" sz="3200" dirty="0" smtClean="0"/>
              <a:t>=10.20.86.24</a:t>
            </a:r>
          </a:p>
          <a:p>
            <a:r>
              <a:rPr lang="en-US" sz="3200" dirty="0" err="1" smtClean="0"/>
              <a:t>ReplicationRevision</a:t>
            </a:r>
            <a:r>
              <a:rPr lang="en-US" sz="3200" dirty="0" smtClean="0"/>
              <a:t>=6</a:t>
            </a:r>
          </a:p>
          <a:p>
            <a:r>
              <a:rPr lang="en-US" sz="3200" dirty="0" err="1" smtClean="0"/>
              <a:t>ReplicationSourceIP</a:t>
            </a:r>
            <a:r>
              <a:rPr lang="en-US" sz="3200" dirty="0" smtClean="0"/>
              <a:t>=10.20.86.22</a:t>
            </a:r>
          </a:p>
          <a:p>
            <a:r>
              <a:rPr lang="en-US" sz="3200" dirty="0" err="1" smtClean="0"/>
              <a:t>TargetNASReplicationSupported</a:t>
            </a:r>
            <a:r>
              <a:rPr lang="en-US" sz="3200" dirty="0" smtClean="0"/>
              <a:t>=true</a:t>
            </a:r>
          </a:p>
          <a:p>
            <a:r>
              <a:rPr lang="en-US" sz="3200" dirty="0" err="1" smtClean="0"/>
              <a:t>TargetVTLReplicationSupported</a:t>
            </a:r>
            <a:r>
              <a:rPr lang="en-US" sz="3200" dirty="0" smtClean="0"/>
              <a:t>=true</a:t>
            </a:r>
          </a:p>
          <a:p>
            <a:r>
              <a:rPr lang="en-US" sz="3200" dirty="0" err="1" smtClean="0"/>
              <a:t>UserReplicationIsPaused</a:t>
            </a:r>
            <a:r>
              <a:rPr lang="en-US" sz="3200" dirty="0" smtClean="0"/>
              <a:t>=true</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Customer Serviceability Feature</a:t>
            </a:r>
          </a:p>
          <a:p>
            <a:r>
              <a:rPr lang="en-US" dirty="0" smtClean="0"/>
              <a:t>Presenter – Byron Hack/Matt Dewey</a:t>
            </a:r>
            <a:endParaRPr lang="en-US" dirty="0"/>
          </a:p>
        </p:txBody>
      </p:sp>
      <p:sp>
        <p:nvSpPr>
          <p:cNvPr id="3" name="Title 2"/>
          <p:cNvSpPr>
            <a:spLocks noGrp="1"/>
          </p:cNvSpPr>
          <p:nvPr>
            <p:ph type="title"/>
          </p:nvPr>
        </p:nvSpPr>
        <p:spPr>
          <a:xfrm>
            <a:off x="180886" y="3645425"/>
            <a:ext cx="8821220" cy="1352310"/>
          </a:xfrm>
        </p:spPr>
        <p:txBody>
          <a:bodyPr/>
          <a:lstStyle/>
          <a:p>
            <a:r>
              <a:rPr lang="en-US" dirty="0" smtClean="0"/>
              <a:t>Software Upgrade Infrastructure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Infrastructure</a:t>
            </a:r>
            <a:endParaRPr lang="en-US" dirty="0"/>
          </a:p>
        </p:txBody>
      </p:sp>
      <p:sp>
        <p:nvSpPr>
          <p:cNvPr id="3" name="Content Placeholder 2"/>
          <p:cNvSpPr>
            <a:spLocks noGrp="1"/>
          </p:cNvSpPr>
          <p:nvPr>
            <p:ph idx="1"/>
          </p:nvPr>
        </p:nvSpPr>
        <p:spPr>
          <a:xfrm>
            <a:off x="200024" y="990600"/>
            <a:ext cx="8658225" cy="1554480"/>
          </a:xfrm>
        </p:spPr>
        <p:txBody>
          <a:bodyPr>
            <a:normAutofit/>
          </a:bodyPr>
          <a:lstStyle/>
          <a:p>
            <a:r>
              <a:rPr lang="en-US" sz="2000" dirty="0" smtClean="0"/>
              <a:t>New Software Upgrade Utility available in the user interface and new CLI commands.</a:t>
            </a:r>
          </a:p>
          <a:p>
            <a:pPr lvl="1"/>
            <a:r>
              <a:rPr lang="en-US" sz="1600" dirty="0" smtClean="0"/>
              <a:t>Available from the 2.3 user interface</a:t>
            </a:r>
          </a:p>
          <a:p>
            <a:pPr lvl="1"/>
            <a:r>
              <a:rPr lang="en-US" sz="1600" dirty="0" smtClean="0"/>
              <a:t>Allows customers to update their </a:t>
            </a:r>
            <a:r>
              <a:rPr lang="en-US" sz="1600" dirty="0" err="1" smtClean="0"/>
              <a:t>DXi</a:t>
            </a:r>
            <a:r>
              <a:rPr lang="en-US" sz="1600" dirty="0" smtClean="0"/>
              <a:t> software</a:t>
            </a:r>
          </a:p>
          <a:p>
            <a:pPr lvl="1"/>
            <a:r>
              <a:rPr lang="en-US" sz="1600" dirty="0" smtClean="0"/>
              <a:t>Software upgrades can include new features as well as bug fixes</a:t>
            </a:r>
            <a:endParaRPr lang="en-US" sz="2000" dirty="0" smtClean="0"/>
          </a:p>
        </p:txBody>
      </p:sp>
      <p:pic>
        <p:nvPicPr>
          <p:cNvPr id="123909" name="Picture 5" descr="C:\Yukon 2.3\TOI\Screenshots\DXi_23_SoftwareUpgrade_HomePage.png"/>
          <p:cNvPicPr>
            <a:picLocks noChangeAspect="1" noChangeArrowheads="1"/>
          </p:cNvPicPr>
          <p:nvPr/>
        </p:nvPicPr>
        <p:blipFill>
          <a:blip r:embed="rId2"/>
          <a:srcRect/>
          <a:stretch>
            <a:fillRect/>
          </a:stretch>
        </p:blipFill>
        <p:spPr bwMode="auto">
          <a:xfrm>
            <a:off x="365760" y="2572703"/>
            <a:ext cx="8427720" cy="374830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Agenda</a:t>
            </a:r>
          </a:p>
        </p:txBody>
      </p:sp>
      <p:sp>
        <p:nvSpPr>
          <p:cNvPr id="38915" name="Rectangle 3"/>
          <p:cNvSpPr>
            <a:spLocks noGrp="1" noChangeArrowheads="1"/>
          </p:cNvSpPr>
          <p:nvPr>
            <p:ph idx="1"/>
          </p:nvPr>
        </p:nvSpPr>
        <p:spPr/>
        <p:txBody>
          <a:bodyPr>
            <a:normAutofit fontScale="92500" lnSpcReduction="10000"/>
          </a:bodyPr>
          <a:lstStyle/>
          <a:p>
            <a:pPr eaLnBrk="1" hangingPunct="1"/>
            <a:r>
              <a:rPr lang="en-US" dirty="0" smtClean="0"/>
              <a:t>Marketing Overview </a:t>
            </a:r>
            <a:endParaRPr lang="en-US" dirty="0" smtClean="0">
              <a:solidFill>
                <a:srgbClr val="FF0000"/>
              </a:solidFill>
            </a:endParaRPr>
          </a:p>
          <a:p>
            <a:pPr eaLnBrk="1" hangingPunct="1"/>
            <a:r>
              <a:rPr lang="en-US" dirty="0" smtClean="0"/>
              <a:t>Data Path Improvements </a:t>
            </a:r>
            <a:endParaRPr lang="en-US" dirty="0" smtClean="0">
              <a:solidFill>
                <a:srgbClr val="FF0000"/>
              </a:solidFill>
            </a:endParaRPr>
          </a:p>
          <a:p>
            <a:pPr eaLnBrk="1" hangingPunct="1"/>
            <a:r>
              <a:rPr lang="en-US" dirty="0" smtClean="0"/>
              <a:t>1:2 Replication Fan-Out </a:t>
            </a:r>
            <a:endParaRPr lang="en-US" strike="sngStrike" dirty="0" smtClean="0">
              <a:solidFill>
                <a:srgbClr val="FF0000"/>
              </a:solidFill>
            </a:endParaRPr>
          </a:p>
          <a:p>
            <a:pPr eaLnBrk="1" hangingPunct="1"/>
            <a:r>
              <a:rPr lang="en-US" dirty="0" smtClean="0"/>
              <a:t>Software Upgrade Infrastructure </a:t>
            </a:r>
            <a:endParaRPr lang="en-US" dirty="0" smtClean="0">
              <a:solidFill>
                <a:srgbClr val="FF0000"/>
              </a:solidFill>
            </a:endParaRPr>
          </a:p>
          <a:p>
            <a:pPr eaLnBrk="1" hangingPunct="1"/>
            <a:r>
              <a:rPr lang="en-US" dirty="0" smtClean="0"/>
              <a:t>Drive Replacement Utility </a:t>
            </a:r>
            <a:endParaRPr lang="en-US" dirty="0" smtClean="0">
              <a:solidFill>
                <a:srgbClr val="FF0000"/>
              </a:solidFill>
            </a:endParaRPr>
          </a:p>
          <a:p>
            <a:pPr eaLnBrk="1" hangingPunct="1"/>
            <a:r>
              <a:rPr lang="en-US" dirty="0" smtClean="0"/>
              <a:t>Other Notable SW Changes </a:t>
            </a:r>
            <a:endParaRPr lang="en-US" dirty="0" smtClean="0">
              <a:solidFill>
                <a:srgbClr val="FF0000"/>
              </a:solidFill>
            </a:endParaRPr>
          </a:p>
          <a:p>
            <a:pPr eaLnBrk="1" hangingPunct="1"/>
            <a:r>
              <a:rPr lang="en-US" dirty="0" smtClean="0"/>
              <a:t>Component Firmware and Hardware Qualifications </a:t>
            </a:r>
            <a:endParaRPr lang="en-US" dirty="0" smtClean="0">
              <a:solidFill>
                <a:srgbClr val="FF0000"/>
              </a:solidFill>
            </a:endParaRPr>
          </a:p>
          <a:p>
            <a:r>
              <a:rPr lang="en-US" dirty="0" smtClean="0"/>
              <a:t>Enabler Product Updates (New Chargeback Feature) </a:t>
            </a:r>
            <a:endParaRPr lang="en-US" dirty="0" smtClean="0">
              <a:solidFill>
                <a:srgbClr val="FF0000"/>
              </a:solidFill>
            </a:endParaRPr>
          </a:p>
          <a:p>
            <a:pPr eaLnBrk="1" hangingPunct="1"/>
            <a:r>
              <a:rPr lang="en-US" dirty="0" smtClean="0"/>
              <a:t>Bug Fixes and Known Issues </a:t>
            </a:r>
            <a:endParaRPr lang="en-US" dirty="0" smtClean="0">
              <a:solidFill>
                <a:srgbClr val="FF0000"/>
              </a:solidFill>
            </a:endParaRPr>
          </a:p>
          <a:p>
            <a:pPr eaLnBrk="1" hangingPunct="1"/>
            <a:r>
              <a:rPr lang="en-US" dirty="0" smtClean="0"/>
              <a:t>Documentation </a:t>
            </a:r>
            <a:r>
              <a:rPr lang="en-US" dirty="0" smtClean="0"/>
              <a:t>and Training Updates </a:t>
            </a:r>
            <a:endParaRPr lang="en-US" dirty="0" smtClean="0">
              <a:solidFill>
                <a:srgbClr val="FF0000"/>
              </a:solidFill>
            </a:endParaRPr>
          </a:p>
          <a:p>
            <a:pPr eaLnBrk="1" hangingPunct="1"/>
            <a:r>
              <a:rPr lang="en-US" dirty="0" smtClean="0"/>
              <a:t>Service Updates </a:t>
            </a:r>
            <a:endParaRPr lang="en-US" dirty="0" smtClean="0">
              <a:solidFill>
                <a:srgbClr val="FF0000"/>
              </a:solidFill>
            </a:endParaRPr>
          </a:p>
          <a:p>
            <a:pPr eaLnBrk="1" hangingPunct="1"/>
            <a:r>
              <a:rPr lang="en-US" dirty="0" smtClean="0"/>
              <a:t>Q&amp;A</a:t>
            </a:r>
          </a:p>
          <a:p>
            <a:pPr eaLnBrk="1" hangingPunct="1"/>
            <a:endParaRPr lang="en-US" dirty="0" smtClean="0"/>
          </a:p>
          <a:p>
            <a:pPr eaLnBrk="1" hangingPunct="1"/>
            <a:endParaRPr lang="en-US" dirty="0" smtClean="0"/>
          </a:p>
          <a:p>
            <a:pPr>
              <a:buNone/>
            </a:pPr>
            <a:r>
              <a:rPr lang="en-US" dirty="0" smtClean="0">
                <a:solidFill>
                  <a:srgbClr val="FF0000"/>
                </a:solidFill>
                <a:cs typeface="Arial" charset="0"/>
              </a:rPr>
              <a:t>Note: Ask questions as we go.  Q&amp;A also at the end.</a:t>
            </a:r>
          </a:p>
          <a:p>
            <a:pPr eaLnBrk="1" hangingPunct="1">
              <a:buNone/>
            </a:pPr>
            <a:endParaRPr lang="en-US" dirty="0" smtClean="0"/>
          </a:p>
        </p:txBody>
      </p:sp>
    </p:spTree>
    <p:extLst>
      <p:ext uri="{BB962C8B-B14F-4D97-AF65-F5344CB8AC3E}">
        <p14:creationId xmlns="" xmlns:p14="http://schemas.microsoft.com/office/powerpoint/2010/main" val="22237147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Infrastructure (cont.)</a:t>
            </a:r>
            <a:endParaRPr lang="en-US" dirty="0"/>
          </a:p>
        </p:txBody>
      </p:sp>
      <p:sp>
        <p:nvSpPr>
          <p:cNvPr id="3" name="Content Placeholder 2"/>
          <p:cNvSpPr>
            <a:spLocks noGrp="1"/>
          </p:cNvSpPr>
          <p:nvPr>
            <p:ph idx="1"/>
          </p:nvPr>
        </p:nvSpPr>
        <p:spPr>
          <a:xfrm>
            <a:off x="200024" y="990600"/>
            <a:ext cx="8658225" cy="1295400"/>
          </a:xfrm>
        </p:spPr>
        <p:txBody>
          <a:bodyPr/>
          <a:lstStyle/>
          <a:p>
            <a:r>
              <a:rPr lang="en-US" sz="2000" dirty="0" smtClean="0"/>
              <a:t>Software Upgrade Utility supports the following functions</a:t>
            </a:r>
          </a:p>
          <a:p>
            <a:pPr lvl="1"/>
            <a:r>
              <a:rPr lang="en-US" sz="1600" dirty="0" smtClean="0"/>
              <a:t>Automatically check for software upgrades</a:t>
            </a:r>
          </a:p>
          <a:p>
            <a:pPr lvl="1"/>
            <a:r>
              <a:rPr lang="en-US" sz="1600" dirty="0" smtClean="0"/>
              <a:t>Manually check for software upgrades</a:t>
            </a:r>
          </a:p>
          <a:p>
            <a:pPr lvl="1"/>
            <a:r>
              <a:rPr lang="en-US" sz="1600" dirty="0" smtClean="0"/>
              <a:t>Download and install available software upgrades</a:t>
            </a:r>
          </a:p>
          <a:p>
            <a:pPr>
              <a:buNone/>
            </a:pPr>
            <a:endParaRPr lang="en-US" dirty="0"/>
          </a:p>
        </p:txBody>
      </p:sp>
      <p:pic>
        <p:nvPicPr>
          <p:cNvPr id="124930" name="Picture 2" descr="C:\Yukon 2.3\TOI\Screenshots\DXi_23_SoftwareUpgradeUtility_Callouts1.png"/>
          <p:cNvPicPr>
            <a:picLocks noChangeAspect="1" noChangeArrowheads="1"/>
          </p:cNvPicPr>
          <p:nvPr/>
        </p:nvPicPr>
        <p:blipFill>
          <a:blip r:embed="rId2"/>
          <a:srcRect/>
          <a:stretch>
            <a:fillRect/>
          </a:stretch>
        </p:blipFill>
        <p:spPr bwMode="auto">
          <a:xfrm>
            <a:off x="340995" y="2284042"/>
            <a:ext cx="8193405" cy="414247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Infrastructure (cont.)</a:t>
            </a:r>
            <a:endParaRPr lang="en-US" dirty="0"/>
          </a:p>
        </p:txBody>
      </p:sp>
      <p:sp>
        <p:nvSpPr>
          <p:cNvPr id="3" name="Content Placeholder 2"/>
          <p:cNvSpPr>
            <a:spLocks noGrp="1"/>
          </p:cNvSpPr>
          <p:nvPr>
            <p:ph idx="1"/>
          </p:nvPr>
        </p:nvSpPr>
        <p:spPr>
          <a:xfrm>
            <a:off x="200024" y="990600"/>
            <a:ext cx="8658225" cy="944880"/>
          </a:xfrm>
        </p:spPr>
        <p:txBody>
          <a:bodyPr/>
          <a:lstStyle/>
          <a:p>
            <a:r>
              <a:rPr lang="en-US" dirty="0" smtClean="0"/>
              <a:t>If upgrade is available, user is notified by Admin alert and Quick Tip Icon</a:t>
            </a:r>
            <a:endParaRPr lang="en-US" dirty="0"/>
          </a:p>
        </p:txBody>
      </p:sp>
      <p:pic>
        <p:nvPicPr>
          <p:cNvPr id="75778" name="Picture 2" descr="DXi_23_SoftwareUpgradeHomeAdminQuickTip"/>
          <p:cNvPicPr>
            <a:picLocks noChangeAspect="1" noChangeArrowheads="1"/>
          </p:cNvPicPr>
          <p:nvPr/>
        </p:nvPicPr>
        <p:blipFill>
          <a:blip r:embed="rId2"/>
          <a:srcRect/>
          <a:stretch>
            <a:fillRect/>
          </a:stretch>
        </p:blipFill>
        <p:spPr bwMode="auto">
          <a:xfrm>
            <a:off x="594360" y="2194560"/>
            <a:ext cx="8033278" cy="363823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 y="257770"/>
            <a:ext cx="8667750" cy="639763"/>
          </a:xfrm>
        </p:spPr>
        <p:txBody>
          <a:bodyPr/>
          <a:lstStyle/>
          <a:p>
            <a:r>
              <a:rPr lang="en-US" dirty="0" smtClean="0"/>
              <a:t>Software Upgrade Infrastructure (cont.)</a:t>
            </a:r>
            <a:endParaRPr lang="en-US" dirty="0"/>
          </a:p>
        </p:txBody>
      </p:sp>
      <p:sp>
        <p:nvSpPr>
          <p:cNvPr id="3" name="Content Placeholder 2"/>
          <p:cNvSpPr>
            <a:spLocks noGrp="1"/>
          </p:cNvSpPr>
          <p:nvPr>
            <p:ph idx="1"/>
          </p:nvPr>
        </p:nvSpPr>
        <p:spPr>
          <a:xfrm>
            <a:off x="200024" y="990600"/>
            <a:ext cx="8658225" cy="944880"/>
          </a:xfrm>
        </p:spPr>
        <p:txBody>
          <a:bodyPr/>
          <a:lstStyle/>
          <a:p>
            <a:r>
              <a:rPr lang="en-US" dirty="0" smtClean="0"/>
              <a:t>Example of Admin Alert</a:t>
            </a:r>
            <a:endParaRPr lang="en-US" dirty="0"/>
          </a:p>
        </p:txBody>
      </p:sp>
      <p:pic>
        <p:nvPicPr>
          <p:cNvPr id="115714" name="Picture 2" descr="C:\Yukon 2.3\TOI\Screenshots\DXi_23_AdminAlert_SoftwareUpgrad.png"/>
          <p:cNvPicPr>
            <a:picLocks noChangeAspect="1" noChangeArrowheads="1"/>
          </p:cNvPicPr>
          <p:nvPr/>
        </p:nvPicPr>
        <p:blipFill>
          <a:blip r:embed="rId2"/>
          <a:srcRect/>
          <a:stretch>
            <a:fillRect/>
          </a:stretch>
        </p:blipFill>
        <p:spPr bwMode="auto">
          <a:xfrm>
            <a:off x="318135" y="1539239"/>
            <a:ext cx="8363757" cy="469963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Infrastructure (cont.)</a:t>
            </a:r>
            <a:endParaRPr lang="en-US" dirty="0"/>
          </a:p>
        </p:txBody>
      </p:sp>
      <p:sp>
        <p:nvSpPr>
          <p:cNvPr id="3" name="Content Placeholder 2"/>
          <p:cNvSpPr>
            <a:spLocks noGrp="1"/>
          </p:cNvSpPr>
          <p:nvPr>
            <p:ph idx="1"/>
          </p:nvPr>
        </p:nvSpPr>
        <p:spPr>
          <a:xfrm>
            <a:off x="200024" y="990600"/>
            <a:ext cx="8658225" cy="929640"/>
          </a:xfrm>
        </p:spPr>
        <p:txBody>
          <a:bodyPr>
            <a:normAutofit fontScale="92500" lnSpcReduction="20000"/>
          </a:bodyPr>
          <a:lstStyle/>
          <a:p>
            <a:r>
              <a:rPr lang="en-US" dirty="0" smtClean="0"/>
              <a:t>Software Upgrade Utility shows details of available upgrade and selectable Download option</a:t>
            </a:r>
          </a:p>
          <a:p>
            <a:pPr lvl="1"/>
            <a:r>
              <a:rPr lang="en-US" dirty="0" smtClean="0"/>
              <a:t>Bottom Status Bar displays download progress</a:t>
            </a:r>
            <a:endParaRPr lang="en-US" dirty="0"/>
          </a:p>
        </p:txBody>
      </p:sp>
      <p:pic>
        <p:nvPicPr>
          <p:cNvPr id="76802" name="Picture 2" descr="DXi_23_SoftwareUpgradeUtilitySWDetails"/>
          <p:cNvPicPr>
            <a:picLocks noChangeAspect="1" noChangeArrowheads="1"/>
          </p:cNvPicPr>
          <p:nvPr/>
        </p:nvPicPr>
        <p:blipFill>
          <a:blip r:embed="rId3"/>
          <a:srcRect/>
          <a:stretch>
            <a:fillRect/>
          </a:stretch>
        </p:blipFill>
        <p:spPr bwMode="auto">
          <a:xfrm>
            <a:off x="274320" y="1783080"/>
            <a:ext cx="8703282" cy="440467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Infrastructure (cont.)</a:t>
            </a:r>
            <a:endParaRPr lang="en-US" dirty="0"/>
          </a:p>
        </p:txBody>
      </p:sp>
      <p:sp>
        <p:nvSpPr>
          <p:cNvPr id="3" name="Content Placeholder 2"/>
          <p:cNvSpPr>
            <a:spLocks noGrp="1"/>
          </p:cNvSpPr>
          <p:nvPr>
            <p:ph idx="1"/>
          </p:nvPr>
        </p:nvSpPr>
        <p:spPr>
          <a:xfrm>
            <a:off x="200024" y="990600"/>
            <a:ext cx="8658225" cy="1082040"/>
          </a:xfrm>
        </p:spPr>
        <p:txBody>
          <a:bodyPr/>
          <a:lstStyle/>
          <a:p>
            <a:r>
              <a:rPr lang="en-US" dirty="0" smtClean="0"/>
              <a:t>When download completes, Software Upgrade Utility provides “</a:t>
            </a:r>
            <a:r>
              <a:rPr lang="en-US" i="1" dirty="0" smtClean="0"/>
              <a:t>Before You Install” </a:t>
            </a:r>
            <a:r>
              <a:rPr lang="en-US" dirty="0" smtClean="0"/>
              <a:t>instructions</a:t>
            </a:r>
            <a:endParaRPr lang="en-US" dirty="0"/>
          </a:p>
        </p:txBody>
      </p:sp>
      <p:pic>
        <p:nvPicPr>
          <p:cNvPr id="125954" name="Picture 2" descr="C:\Yukon 2.3\TOI\Screenshots\DXi_23_SoftwareUpgradeUtility_Callouts2.png"/>
          <p:cNvPicPr>
            <a:picLocks noChangeAspect="1" noChangeArrowheads="1"/>
          </p:cNvPicPr>
          <p:nvPr/>
        </p:nvPicPr>
        <p:blipFill>
          <a:blip r:embed="rId3"/>
          <a:srcRect/>
          <a:stretch>
            <a:fillRect/>
          </a:stretch>
        </p:blipFill>
        <p:spPr bwMode="auto">
          <a:xfrm>
            <a:off x="173355" y="2006316"/>
            <a:ext cx="8803005" cy="445068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Infrastructure (cont.)</a:t>
            </a:r>
            <a:endParaRPr lang="en-US" dirty="0"/>
          </a:p>
        </p:txBody>
      </p:sp>
      <p:sp>
        <p:nvSpPr>
          <p:cNvPr id="3" name="Content Placeholder 2"/>
          <p:cNvSpPr>
            <a:spLocks noGrp="1"/>
          </p:cNvSpPr>
          <p:nvPr>
            <p:ph idx="1"/>
          </p:nvPr>
        </p:nvSpPr>
        <p:spPr>
          <a:xfrm>
            <a:off x="200024" y="990600"/>
            <a:ext cx="8658225" cy="899160"/>
          </a:xfrm>
        </p:spPr>
        <p:txBody>
          <a:bodyPr/>
          <a:lstStyle/>
          <a:p>
            <a:r>
              <a:rPr lang="en-US" dirty="0" smtClean="0"/>
              <a:t>“Installing, please wait” message displays during the installation</a:t>
            </a:r>
            <a:endParaRPr lang="en-US" dirty="0"/>
          </a:p>
        </p:txBody>
      </p:sp>
      <p:pic>
        <p:nvPicPr>
          <p:cNvPr id="126978" name="Picture 2" descr="C:\Yukon 2.3\TOI\Screenshots\DXi_23_SoftwareUpgradeUtility_InstallingStatusExample.png"/>
          <p:cNvPicPr>
            <a:picLocks noChangeAspect="1" noChangeArrowheads="1"/>
          </p:cNvPicPr>
          <p:nvPr/>
        </p:nvPicPr>
        <p:blipFill>
          <a:blip r:embed="rId2"/>
          <a:srcRect/>
          <a:stretch>
            <a:fillRect/>
          </a:stretch>
        </p:blipFill>
        <p:spPr bwMode="auto">
          <a:xfrm>
            <a:off x="752475" y="1898027"/>
            <a:ext cx="7400925" cy="454944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Infrastructure (cont.)</a:t>
            </a:r>
            <a:endParaRPr lang="en-US" dirty="0"/>
          </a:p>
        </p:txBody>
      </p:sp>
      <p:sp>
        <p:nvSpPr>
          <p:cNvPr id="3" name="Content Placeholder 2"/>
          <p:cNvSpPr>
            <a:spLocks noGrp="1"/>
          </p:cNvSpPr>
          <p:nvPr>
            <p:ph idx="1"/>
          </p:nvPr>
        </p:nvSpPr>
        <p:spPr>
          <a:xfrm>
            <a:off x="200024" y="990600"/>
            <a:ext cx="8658225" cy="914400"/>
          </a:xfrm>
        </p:spPr>
        <p:txBody>
          <a:bodyPr/>
          <a:lstStyle/>
          <a:p>
            <a:r>
              <a:rPr lang="en-US" dirty="0" smtClean="0"/>
              <a:t>The </a:t>
            </a:r>
            <a:r>
              <a:rPr lang="en-US" dirty="0" err="1" smtClean="0"/>
              <a:t>DXi</a:t>
            </a:r>
            <a:r>
              <a:rPr lang="en-US" dirty="0" smtClean="0"/>
              <a:t> will restart one or more times to complete the upgrade</a:t>
            </a:r>
            <a:endParaRPr lang="en-US" dirty="0"/>
          </a:p>
        </p:txBody>
      </p:sp>
      <p:pic>
        <p:nvPicPr>
          <p:cNvPr id="128002" name="Picture 2" descr="C:\Yukon 2.3\TOI\Screenshots\DXi_23_SoftwareUpgradeUtility_InstallationRebootWarning.png"/>
          <p:cNvPicPr>
            <a:picLocks noChangeAspect="1" noChangeArrowheads="1"/>
          </p:cNvPicPr>
          <p:nvPr/>
        </p:nvPicPr>
        <p:blipFill>
          <a:blip r:embed="rId3"/>
          <a:srcRect/>
          <a:stretch>
            <a:fillRect/>
          </a:stretch>
        </p:blipFill>
        <p:spPr bwMode="auto">
          <a:xfrm>
            <a:off x="423862" y="1838318"/>
            <a:ext cx="8171498" cy="458915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Upgrades for Dark Sites</a:t>
            </a:r>
            <a:endParaRPr lang="en-US" dirty="0"/>
          </a:p>
        </p:txBody>
      </p:sp>
      <p:sp>
        <p:nvSpPr>
          <p:cNvPr id="3" name="Content Placeholder 2"/>
          <p:cNvSpPr>
            <a:spLocks noGrp="1"/>
          </p:cNvSpPr>
          <p:nvPr>
            <p:ph idx="1"/>
          </p:nvPr>
        </p:nvSpPr>
        <p:spPr>
          <a:xfrm>
            <a:off x="200024" y="990600"/>
            <a:ext cx="8658225" cy="2653352"/>
          </a:xfrm>
        </p:spPr>
        <p:txBody>
          <a:bodyPr>
            <a:noAutofit/>
          </a:bodyPr>
          <a:lstStyle/>
          <a:p>
            <a:r>
              <a:rPr lang="en-US" sz="2000" dirty="0" smtClean="0"/>
              <a:t>Customers can manually upload a software upgrade file using the </a:t>
            </a:r>
            <a:r>
              <a:rPr lang="en-US" sz="2000" b="1" dirty="0" smtClean="0"/>
              <a:t>Upload New </a:t>
            </a:r>
            <a:r>
              <a:rPr lang="en-US" sz="2000" b="1" dirty="0" err="1" smtClean="0"/>
              <a:t>DXi</a:t>
            </a:r>
            <a:r>
              <a:rPr lang="en-US" sz="2000" b="1" dirty="0" smtClean="0"/>
              <a:t> Software Upgrade File</a:t>
            </a:r>
            <a:r>
              <a:rPr lang="en-US" sz="2000" dirty="0" smtClean="0"/>
              <a:t> page (</a:t>
            </a:r>
            <a:r>
              <a:rPr lang="en-US" sz="2000" b="1" dirty="0" smtClean="0"/>
              <a:t>Utilities &gt; Software Upgrade</a:t>
            </a:r>
            <a:r>
              <a:rPr lang="en-US" sz="2000" dirty="0" smtClean="0"/>
              <a:t>), which is the same as in previous releases. However, the manual installation process now leverages the new Software Upgrade Utility.</a:t>
            </a:r>
          </a:p>
          <a:p>
            <a:pPr lvl="0"/>
            <a:r>
              <a:rPr lang="en-US" sz="2000" dirty="0" smtClean="0"/>
              <a:t>Download the software upgrade file (.</a:t>
            </a:r>
            <a:r>
              <a:rPr lang="en-US" sz="2000" dirty="0" err="1" smtClean="0"/>
              <a:t>fw</a:t>
            </a:r>
            <a:r>
              <a:rPr lang="en-US" sz="2000" dirty="0" smtClean="0"/>
              <a:t>) from the Quantum Support Web site.</a:t>
            </a:r>
          </a:p>
          <a:p>
            <a:endParaRPr lang="en-US" sz="2000" dirty="0"/>
          </a:p>
        </p:txBody>
      </p:sp>
      <p:pic>
        <p:nvPicPr>
          <p:cNvPr id="174081" name="Picture 1" descr="DXi_23_QDC_SoftwareDownload"/>
          <p:cNvPicPr>
            <a:picLocks noChangeAspect="1" noChangeArrowheads="1"/>
          </p:cNvPicPr>
          <p:nvPr/>
        </p:nvPicPr>
        <p:blipFill>
          <a:blip r:embed="rId3"/>
          <a:srcRect/>
          <a:stretch>
            <a:fillRect/>
          </a:stretch>
        </p:blipFill>
        <p:spPr bwMode="auto">
          <a:xfrm>
            <a:off x="1310174" y="3319939"/>
            <a:ext cx="6305277" cy="3195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Upgrades for Dark Sites (cont.)</a:t>
            </a:r>
            <a:endParaRPr lang="en-US" dirty="0"/>
          </a:p>
        </p:txBody>
      </p:sp>
      <p:sp>
        <p:nvSpPr>
          <p:cNvPr id="3" name="Content Placeholder 2"/>
          <p:cNvSpPr>
            <a:spLocks noGrp="1"/>
          </p:cNvSpPr>
          <p:nvPr>
            <p:ph idx="1"/>
          </p:nvPr>
        </p:nvSpPr>
        <p:spPr>
          <a:xfrm>
            <a:off x="200024" y="990600"/>
            <a:ext cx="8658225" cy="2653352"/>
          </a:xfrm>
        </p:spPr>
        <p:txBody>
          <a:bodyPr>
            <a:normAutofit/>
          </a:bodyPr>
          <a:lstStyle/>
          <a:p>
            <a:pPr lvl="0"/>
            <a:r>
              <a:rPr lang="en-US" sz="2000" dirty="0" smtClean="0"/>
              <a:t>Save the software upgrade file to a location accessible to the </a:t>
            </a:r>
            <a:r>
              <a:rPr lang="en-US" sz="2000" dirty="0" err="1" smtClean="0"/>
              <a:t>DXi</a:t>
            </a:r>
            <a:r>
              <a:rPr lang="en-US" sz="2000" dirty="0" smtClean="0"/>
              <a:t>.</a:t>
            </a:r>
          </a:p>
          <a:p>
            <a:r>
              <a:rPr lang="en-US" sz="2000" dirty="0" smtClean="0"/>
              <a:t>Resolve and close all open Admin Alerts and Service Tickets. These are both required tasks.</a:t>
            </a:r>
          </a:p>
          <a:p>
            <a:endParaRPr lang="en-US" dirty="0"/>
          </a:p>
        </p:txBody>
      </p:sp>
      <p:pic>
        <p:nvPicPr>
          <p:cNvPr id="220162" name="Picture 2" descr="DXi_SoftUpgrade_AdminTicket"/>
          <p:cNvPicPr>
            <a:picLocks noChangeAspect="1" noChangeArrowheads="1"/>
          </p:cNvPicPr>
          <p:nvPr/>
        </p:nvPicPr>
        <p:blipFill>
          <a:blip r:embed="rId3"/>
          <a:srcRect/>
          <a:stretch>
            <a:fillRect/>
          </a:stretch>
        </p:blipFill>
        <p:spPr bwMode="auto">
          <a:xfrm>
            <a:off x="323451" y="2565770"/>
            <a:ext cx="8411147" cy="278668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Upgrades for Dark Sites (cont.)</a:t>
            </a:r>
            <a:endParaRPr lang="en-US" dirty="0"/>
          </a:p>
        </p:txBody>
      </p:sp>
      <p:sp>
        <p:nvSpPr>
          <p:cNvPr id="3" name="Content Placeholder 2"/>
          <p:cNvSpPr>
            <a:spLocks noGrp="1"/>
          </p:cNvSpPr>
          <p:nvPr>
            <p:ph idx="1"/>
          </p:nvPr>
        </p:nvSpPr>
        <p:spPr>
          <a:xfrm>
            <a:off x="200024" y="990600"/>
            <a:ext cx="8658225" cy="2653352"/>
          </a:xfrm>
        </p:spPr>
        <p:txBody>
          <a:bodyPr>
            <a:normAutofit/>
          </a:bodyPr>
          <a:lstStyle/>
          <a:p>
            <a:r>
              <a:rPr lang="en-US" sz="1800" dirty="0" smtClean="0"/>
              <a:t>Navigate to </a:t>
            </a:r>
            <a:r>
              <a:rPr lang="en-US" sz="1800" b="1" dirty="0" smtClean="0"/>
              <a:t>Utilities &gt; Software Upgrade</a:t>
            </a:r>
            <a:r>
              <a:rPr lang="en-US" sz="1800" dirty="0" smtClean="0"/>
              <a:t>.</a:t>
            </a:r>
          </a:p>
          <a:p>
            <a:pPr lvl="0"/>
            <a:r>
              <a:rPr lang="en-US" sz="2000" dirty="0" smtClean="0"/>
              <a:t>Browse to the location where you saved your software upgrade file and select the file. An example software upgrade file name for a DXi6800 is </a:t>
            </a:r>
            <a:r>
              <a:rPr lang="en-US" sz="2000" b="1" dirty="0" smtClean="0"/>
              <a:t>QTM-DXi68xx-upd-2.3.0-10660-52510-Build77.fw</a:t>
            </a:r>
            <a:r>
              <a:rPr lang="en-US" sz="2000" dirty="0" smtClean="0"/>
              <a:t>.</a:t>
            </a:r>
          </a:p>
          <a:p>
            <a:r>
              <a:rPr lang="en-US" sz="2000" dirty="0" smtClean="0"/>
              <a:t> Click </a:t>
            </a:r>
            <a:r>
              <a:rPr lang="en-US" sz="2000" b="1" dirty="0" smtClean="0"/>
              <a:t>Upload</a:t>
            </a:r>
            <a:r>
              <a:rPr lang="en-US" sz="2000" dirty="0" smtClean="0"/>
              <a:t> and then </a:t>
            </a:r>
            <a:r>
              <a:rPr lang="en-US" sz="2000" b="1" dirty="0" smtClean="0"/>
              <a:t>Start</a:t>
            </a:r>
            <a:r>
              <a:rPr lang="en-US" sz="2000" dirty="0" smtClean="0"/>
              <a:t> to upload the file to the </a:t>
            </a:r>
            <a:r>
              <a:rPr lang="en-US" sz="2000" dirty="0" err="1" smtClean="0"/>
              <a:t>DXi</a:t>
            </a:r>
            <a:r>
              <a:rPr lang="en-US" sz="2000" dirty="0" smtClean="0"/>
              <a:t>.</a:t>
            </a:r>
          </a:p>
          <a:p>
            <a:endParaRPr lang="en-US" dirty="0"/>
          </a:p>
        </p:txBody>
      </p:sp>
      <p:pic>
        <p:nvPicPr>
          <p:cNvPr id="221186" name="Picture 2" descr="DXi_SoftUpgrade_ManualUpload_1"/>
          <p:cNvPicPr>
            <a:picLocks noChangeAspect="1" noChangeArrowheads="1"/>
          </p:cNvPicPr>
          <p:nvPr/>
        </p:nvPicPr>
        <p:blipFill>
          <a:blip r:embed="rId3"/>
          <a:srcRect/>
          <a:stretch>
            <a:fillRect/>
          </a:stretch>
        </p:blipFill>
        <p:spPr bwMode="auto">
          <a:xfrm>
            <a:off x="1071022" y="2729551"/>
            <a:ext cx="6708202" cy="371901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Presenter </a:t>
            </a:r>
            <a:r>
              <a:rPr lang="en-US" dirty="0" smtClean="0"/>
              <a:t>– Mike Simone</a:t>
            </a:r>
            <a:endParaRPr lang="en-US" dirty="0"/>
          </a:p>
        </p:txBody>
      </p:sp>
      <p:sp>
        <p:nvSpPr>
          <p:cNvPr id="3" name="Title 2"/>
          <p:cNvSpPr>
            <a:spLocks noGrp="1"/>
          </p:cNvSpPr>
          <p:nvPr>
            <p:ph type="title"/>
          </p:nvPr>
        </p:nvSpPr>
        <p:spPr>
          <a:xfrm>
            <a:off x="322779" y="3645425"/>
            <a:ext cx="8584153" cy="1352310"/>
          </a:xfrm>
        </p:spPr>
        <p:txBody>
          <a:bodyPr/>
          <a:lstStyle/>
          <a:p>
            <a:r>
              <a:rPr lang="en-US" dirty="0" smtClean="0"/>
              <a:t>Marketing Overview</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Upgrades for Dark Sites (cont.)</a:t>
            </a:r>
            <a:endParaRPr lang="en-US" dirty="0"/>
          </a:p>
        </p:txBody>
      </p:sp>
      <p:sp>
        <p:nvSpPr>
          <p:cNvPr id="3" name="Content Placeholder 2"/>
          <p:cNvSpPr>
            <a:spLocks noGrp="1"/>
          </p:cNvSpPr>
          <p:nvPr>
            <p:ph idx="1"/>
          </p:nvPr>
        </p:nvSpPr>
        <p:spPr>
          <a:xfrm>
            <a:off x="200024" y="990600"/>
            <a:ext cx="8658225" cy="1343167"/>
          </a:xfrm>
        </p:spPr>
        <p:txBody>
          <a:bodyPr>
            <a:normAutofit/>
          </a:bodyPr>
          <a:lstStyle/>
          <a:p>
            <a:r>
              <a:rPr lang="en-US" sz="1800" dirty="0" smtClean="0"/>
              <a:t>Click </a:t>
            </a:r>
            <a:r>
              <a:rPr lang="en-US" sz="1800" b="1" dirty="0" smtClean="0"/>
              <a:t>Install</a:t>
            </a:r>
            <a:r>
              <a:rPr lang="en-US" sz="1800" dirty="0" smtClean="0"/>
              <a:t> to start the software upgrade process. The </a:t>
            </a:r>
            <a:r>
              <a:rPr lang="en-US" sz="1800" dirty="0" err="1" smtClean="0"/>
              <a:t>DXi</a:t>
            </a:r>
            <a:r>
              <a:rPr lang="en-US" sz="1800" dirty="0" smtClean="0"/>
              <a:t> launches the Software Upgrade Utility.</a:t>
            </a:r>
          </a:p>
          <a:p>
            <a:pPr lvl="0"/>
            <a:endParaRPr lang="en-US" sz="1800" dirty="0" smtClean="0"/>
          </a:p>
          <a:p>
            <a:endParaRPr lang="en-US" dirty="0"/>
          </a:p>
        </p:txBody>
      </p:sp>
      <p:pic>
        <p:nvPicPr>
          <p:cNvPr id="222210" name="Picture 2" descr="DXi_23_SoftwareUpgradeManualInstall"/>
          <p:cNvPicPr>
            <a:picLocks noChangeAspect="1" noChangeArrowheads="1"/>
          </p:cNvPicPr>
          <p:nvPr/>
        </p:nvPicPr>
        <p:blipFill>
          <a:blip r:embed="rId3"/>
          <a:srcRect/>
          <a:stretch>
            <a:fillRect/>
          </a:stretch>
        </p:blipFill>
        <p:spPr bwMode="auto">
          <a:xfrm>
            <a:off x="997439" y="2129052"/>
            <a:ext cx="6945558" cy="300250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Upgrades for Dark Sites (cont.)</a:t>
            </a:r>
            <a:endParaRPr lang="en-US" dirty="0"/>
          </a:p>
        </p:txBody>
      </p:sp>
      <p:sp>
        <p:nvSpPr>
          <p:cNvPr id="3" name="Content Placeholder 2"/>
          <p:cNvSpPr>
            <a:spLocks noGrp="1"/>
          </p:cNvSpPr>
          <p:nvPr>
            <p:ph idx="1"/>
          </p:nvPr>
        </p:nvSpPr>
        <p:spPr>
          <a:xfrm>
            <a:off x="200024" y="990600"/>
            <a:ext cx="8658225" cy="2189328"/>
          </a:xfrm>
        </p:spPr>
        <p:txBody>
          <a:bodyPr>
            <a:normAutofit fontScale="92500" lnSpcReduction="10000"/>
          </a:bodyPr>
          <a:lstStyle/>
          <a:p>
            <a:pPr lvl="0"/>
            <a:r>
              <a:rPr lang="en-US" sz="2200" dirty="0" smtClean="0"/>
              <a:t>Read the “Before You Install” information and complete any recommended tasks before continuing. Similar to the other method, you must resolve and close all open Admin Alerts and Service Tickets before the </a:t>
            </a:r>
            <a:r>
              <a:rPr lang="en-US" sz="2200" b="1" dirty="0" smtClean="0"/>
              <a:t>Ready to install </a:t>
            </a:r>
            <a:r>
              <a:rPr lang="en-US" sz="2200" dirty="0" smtClean="0"/>
              <a:t>checkbox can be selected.</a:t>
            </a:r>
          </a:p>
          <a:p>
            <a:r>
              <a:rPr lang="en-US" sz="2200" dirty="0" smtClean="0"/>
              <a:t>Select the </a:t>
            </a:r>
            <a:r>
              <a:rPr lang="en-US" sz="2200" b="1" dirty="0" smtClean="0"/>
              <a:t>Ready to install </a:t>
            </a:r>
            <a:r>
              <a:rPr lang="en-US" sz="2200" dirty="0" smtClean="0"/>
              <a:t>checkbox.</a:t>
            </a:r>
          </a:p>
          <a:p>
            <a:r>
              <a:rPr lang="en-US" sz="2200" dirty="0" smtClean="0"/>
              <a:t>Click </a:t>
            </a:r>
            <a:r>
              <a:rPr lang="en-US" sz="2200" b="1" dirty="0" smtClean="0"/>
              <a:t>Install</a:t>
            </a:r>
            <a:r>
              <a:rPr lang="en-US" sz="2200" dirty="0" smtClean="0"/>
              <a:t>. The installation process begins and an “Installing, please wait” message appears.</a:t>
            </a:r>
          </a:p>
          <a:p>
            <a:pPr lvl="0"/>
            <a:endParaRPr lang="en-US" sz="1800" dirty="0" smtClean="0"/>
          </a:p>
          <a:p>
            <a:endParaRPr lang="en-US" dirty="0"/>
          </a:p>
        </p:txBody>
      </p:sp>
      <p:pic>
        <p:nvPicPr>
          <p:cNvPr id="223234" name="Picture 2" descr="DXi_23_SoftwareUpgradeManualInstall"/>
          <p:cNvPicPr>
            <a:picLocks noChangeAspect="1" noChangeArrowheads="1"/>
          </p:cNvPicPr>
          <p:nvPr/>
        </p:nvPicPr>
        <p:blipFill>
          <a:blip r:embed="rId3"/>
          <a:srcRect/>
          <a:stretch>
            <a:fillRect/>
          </a:stretch>
        </p:blipFill>
        <p:spPr bwMode="auto">
          <a:xfrm>
            <a:off x="1692322" y="3069396"/>
            <a:ext cx="5486400" cy="343376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Upgrades for Dark Sites (cont.)</a:t>
            </a:r>
            <a:endParaRPr lang="en-US" dirty="0"/>
          </a:p>
        </p:txBody>
      </p:sp>
      <p:sp>
        <p:nvSpPr>
          <p:cNvPr id="3" name="Content Placeholder 2"/>
          <p:cNvSpPr>
            <a:spLocks noGrp="1"/>
          </p:cNvSpPr>
          <p:nvPr>
            <p:ph idx="1"/>
          </p:nvPr>
        </p:nvSpPr>
        <p:spPr>
          <a:xfrm>
            <a:off x="200024" y="990600"/>
            <a:ext cx="8658225" cy="1315872"/>
          </a:xfrm>
        </p:spPr>
        <p:txBody>
          <a:bodyPr>
            <a:normAutofit/>
          </a:bodyPr>
          <a:lstStyle/>
          <a:p>
            <a:r>
              <a:rPr lang="en-US" sz="2000" dirty="0" smtClean="0"/>
              <a:t>Step-by-step procedures on how to manually upload a software upgrade file are located in the “Uploading a Software Upgrade File” section in the </a:t>
            </a:r>
            <a:r>
              <a:rPr lang="en-US" sz="2000" i="1" dirty="0" err="1" smtClean="0"/>
              <a:t>DXi</a:t>
            </a:r>
            <a:r>
              <a:rPr lang="en-US" sz="2000" i="1" dirty="0" smtClean="0"/>
              <a:t> User’s Guides</a:t>
            </a:r>
            <a:r>
              <a:rPr lang="en-US" sz="2000" dirty="0" smtClean="0"/>
              <a:t>.</a:t>
            </a:r>
          </a:p>
          <a:p>
            <a:pPr lvl="0"/>
            <a:endParaRPr lang="en-US" sz="1800" dirty="0" smtClean="0"/>
          </a:p>
          <a:p>
            <a:endParaRPr lang="en-US" dirty="0"/>
          </a:p>
        </p:txBody>
      </p:sp>
      <p:pic>
        <p:nvPicPr>
          <p:cNvPr id="224258" name="Picture 2" descr="DXi_SoftUpgrade_ManualUpload_4b"/>
          <p:cNvPicPr>
            <a:picLocks noChangeAspect="1" noChangeArrowheads="1"/>
          </p:cNvPicPr>
          <p:nvPr/>
        </p:nvPicPr>
        <p:blipFill>
          <a:blip r:embed="rId3"/>
          <a:srcRect/>
          <a:stretch>
            <a:fillRect/>
          </a:stretch>
        </p:blipFill>
        <p:spPr bwMode="auto">
          <a:xfrm>
            <a:off x="1132763" y="2406829"/>
            <a:ext cx="7137779" cy="387249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YUM &amp; Automatic Change Notification</a:t>
            </a:r>
            <a:endParaRPr lang="en-US" dirty="0"/>
          </a:p>
        </p:txBody>
      </p:sp>
      <p:sp>
        <p:nvSpPr>
          <p:cNvPr id="3" name="Content Placeholder 2"/>
          <p:cNvSpPr>
            <a:spLocks noGrp="1"/>
          </p:cNvSpPr>
          <p:nvPr>
            <p:ph idx="1"/>
          </p:nvPr>
        </p:nvSpPr>
        <p:spPr>
          <a:xfrm>
            <a:off x="231923" y="1020727"/>
            <a:ext cx="5977492" cy="1105785"/>
          </a:xfrm>
        </p:spPr>
        <p:txBody>
          <a:bodyPr>
            <a:normAutofit/>
          </a:bodyPr>
          <a:lstStyle/>
          <a:p>
            <a:r>
              <a:rPr lang="en-US" sz="1800" dirty="0" smtClean="0"/>
              <a:t>We implemented a YUM utility and RPM database to support the software upgrade infrastructure</a:t>
            </a:r>
            <a:endParaRPr lang="en-US" sz="1800" dirty="0"/>
          </a:p>
        </p:txBody>
      </p:sp>
      <p:pic>
        <p:nvPicPr>
          <p:cNvPr id="188418" name="Picture 2" descr="Yum.png"/>
          <p:cNvPicPr>
            <a:picLocks noChangeAspect="1" noChangeArrowheads="1"/>
          </p:cNvPicPr>
          <p:nvPr/>
        </p:nvPicPr>
        <p:blipFill>
          <a:blip r:embed="rId2"/>
          <a:srcRect/>
          <a:stretch>
            <a:fillRect/>
          </a:stretch>
        </p:blipFill>
        <p:spPr bwMode="auto">
          <a:xfrm>
            <a:off x="6333093" y="1159797"/>
            <a:ext cx="1724025" cy="619126"/>
          </a:xfrm>
          <a:prstGeom prst="rect">
            <a:avLst/>
          </a:prstGeom>
          <a:noFill/>
        </p:spPr>
      </p:pic>
      <p:sp>
        <p:nvSpPr>
          <p:cNvPr id="5" name="Content Placeholder 2"/>
          <p:cNvSpPr txBox="1">
            <a:spLocks/>
          </p:cNvSpPr>
          <p:nvPr/>
        </p:nvSpPr>
        <p:spPr bwMode="auto">
          <a:xfrm>
            <a:off x="210657" y="2126513"/>
            <a:ext cx="8658225" cy="417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marR="0" lvl="0" indent="-342900" algn="l" defTabSz="457200" rtl="0" eaLnBrk="1" fontAlgn="base" latinLnBrk="0" hangingPunct="1">
              <a:lnSpc>
                <a:spcPct val="100000"/>
              </a:lnSpc>
              <a:spcBef>
                <a:spcPts val="200"/>
              </a:spcBef>
              <a:spcAft>
                <a:spcPct val="0"/>
              </a:spcAft>
              <a:buClr>
                <a:srgbClr val="0DB6EC"/>
              </a:buClr>
              <a:buSzPct val="75000"/>
              <a:buFont typeface="Wingdings" pitchFamily="2" charset="2"/>
              <a:buChar char="§"/>
              <a:tabLst/>
              <a:defRPr/>
            </a:pPr>
            <a:endParaRPr lang="en-US" kern="0" dirty="0" smtClean="0">
              <a:solidFill>
                <a:schemeClr val="tx1">
                  <a:lumMod val="75000"/>
                  <a:lumOff val="25000"/>
                </a:schemeClr>
              </a:solidFill>
              <a:latin typeface="Arial" pitchFamily="34" charset="0"/>
              <a:ea typeface="ＭＳ Ｐゴシック" charset="0"/>
              <a:cs typeface="Arial" pitchFamily="34" charset="0"/>
            </a:endParaRPr>
          </a:p>
          <a:p>
            <a:pPr marL="342900" marR="0" lvl="0" indent="-342900" algn="l" defTabSz="457200" rtl="0" eaLnBrk="1" fontAlgn="base" latinLnBrk="0" hangingPunct="1">
              <a:lnSpc>
                <a:spcPct val="100000"/>
              </a:lnSpc>
              <a:spcBef>
                <a:spcPts val="200"/>
              </a:spcBef>
              <a:spcAft>
                <a:spcPct val="0"/>
              </a:spcAft>
              <a:buClr>
                <a:srgbClr val="0DB6EC"/>
              </a:buClr>
              <a:buSzPct val="75000"/>
              <a:buFont typeface="Wingdings" pitchFamily="2" charset="2"/>
              <a:buChar char="§"/>
              <a:tabLst/>
              <a:defRPr/>
            </a:pPr>
            <a:r>
              <a:rPr lang="en-US" kern="0" dirty="0" smtClean="0">
                <a:solidFill>
                  <a:schemeClr val="tx1">
                    <a:lumMod val="75000"/>
                    <a:lumOff val="25000"/>
                  </a:schemeClr>
                </a:solidFill>
                <a:latin typeface="Arial" pitchFamily="34" charset="0"/>
                <a:ea typeface="ＭＳ Ｐゴシック" charset="0"/>
                <a:cs typeface="Arial" pitchFamily="34" charset="0"/>
              </a:rPr>
              <a:t>Updates.quantum.com hosted by QTM IT</a:t>
            </a:r>
          </a:p>
          <a:p>
            <a:pPr marL="800100" lvl="1" indent="-342900" defTabSz="457200">
              <a:spcBef>
                <a:spcPts val="200"/>
              </a:spcBef>
              <a:buClr>
                <a:srgbClr val="0DB6EC"/>
              </a:buClr>
              <a:buSzPct val="75000"/>
              <a:buFont typeface="Wingdings" pitchFamily="2" charset="2"/>
              <a:buChar char="§"/>
              <a:defRPr/>
            </a:pPr>
            <a:r>
              <a:rPr lang="en-US" sz="1600" kern="0" dirty="0" smtClean="0">
                <a:solidFill>
                  <a:schemeClr val="tx1">
                    <a:lumMod val="75000"/>
                    <a:lumOff val="25000"/>
                  </a:schemeClr>
                </a:solidFill>
                <a:latin typeface="Arial" pitchFamily="34" charset="0"/>
                <a:ea typeface="ＭＳ Ｐゴシック" charset="0"/>
                <a:cs typeface="Arial" pitchFamily="34" charset="0"/>
              </a:rPr>
              <a:t>Virtual server backed-up by </a:t>
            </a:r>
            <a:r>
              <a:rPr lang="en-US" sz="1600" kern="0" dirty="0" err="1" smtClean="0">
                <a:solidFill>
                  <a:schemeClr val="tx1">
                    <a:lumMod val="75000"/>
                    <a:lumOff val="25000"/>
                  </a:schemeClr>
                </a:solidFill>
                <a:latin typeface="Arial" pitchFamily="34" charset="0"/>
                <a:ea typeface="ＭＳ Ｐゴシック" charset="0"/>
                <a:cs typeface="Arial" pitchFamily="34" charset="0"/>
              </a:rPr>
              <a:t>vmPro</a:t>
            </a:r>
            <a:endParaRPr lang="en-US" sz="1600" kern="0" dirty="0" smtClean="0">
              <a:solidFill>
                <a:schemeClr val="tx1">
                  <a:lumMod val="75000"/>
                  <a:lumOff val="25000"/>
                </a:schemeClr>
              </a:solidFill>
              <a:latin typeface="Arial" pitchFamily="34" charset="0"/>
              <a:ea typeface="ＭＳ Ｐゴシック" charset="0"/>
              <a:cs typeface="Arial" pitchFamily="34" charset="0"/>
            </a:endParaRPr>
          </a:p>
          <a:p>
            <a:pPr marL="800100" lvl="1" indent="-342900" defTabSz="457200">
              <a:spcBef>
                <a:spcPts val="200"/>
              </a:spcBef>
              <a:buClr>
                <a:srgbClr val="0DB6EC"/>
              </a:buClr>
              <a:buSzPct val="75000"/>
              <a:buFont typeface="Wingdings" pitchFamily="2" charset="2"/>
              <a:buChar char="§"/>
              <a:defRPr/>
            </a:pPr>
            <a:r>
              <a:rPr kumimoji="0" lang="en-US" sz="16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Established</a:t>
            </a:r>
            <a:r>
              <a:rPr kumimoji="0" lang="en-US" sz="1600" b="0" i="0" u="none" strike="noStrike" kern="0" cap="none" spc="0" normalizeH="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 a s</a:t>
            </a:r>
            <a:r>
              <a:rPr kumimoji="0" lang="en-US" sz="16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eparate internal test YUM server</a:t>
            </a:r>
          </a:p>
          <a:p>
            <a:pPr marL="342900" indent="-342900" defTabSz="457200">
              <a:spcBef>
                <a:spcPts val="200"/>
              </a:spcBef>
              <a:buClr>
                <a:srgbClr val="0DB6EC"/>
              </a:buClr>
              <a:buSzPct val="75000"/>
              <a:buFont typeface="Wingdings" pitchFamily="2" charset="2"/>
              <a:buChar char="§"/>
              <a:defRPr/>
            </a:pPr>
            <a:r>
              <a:rPr kumimoji="0" lang="en-US" b="0" i="0" u="none" strike="noStrike" kern="0" cap="none" spc="0" normalizeH="0" baseline="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Automatic Change Notification (ACN)</a:t>
            </a:r>
          </a:p>
          <a:p>
            <a:pPr marL="800100" lvl="1" indent="-342900" defTabSz="457200">
              <a:spcBef>
                <a:spcPts val="200"/>
              </a:spcBef>
              <a:buClr>
                <a:srgbClr val="0DB6EC"/>
              </a:buClr>
              <a:buSzPct val="75000"/>
              <a:buFont typeface="Wingdings" pitchFamily="2" charset="2"/>
              <a:buChar char="§"/>
              <a:defRPr/>
            </a:pPr>
            <a:r>
              <a:rPr lang="en-US" sz="1600" kern="0" dirty="0" smtClean="0">
                <a:solidFill>
                  <a:schemeClr val="tx1">
                    <a:lumMod val="75000"/>
                    <a:lumOff val="25000"/>
                  </a:schemeClr>
                </a:solidFill>
                <a:latin typeface="Arial" pitchFamily="34" charset="0"/>
                <a:ea typeface="ＭＳ Ｐゴシック" charset="0"/>
                <a:cs typeface="Arial" pitchFamily="34" charset="0"/>
              </a:rPr>
              <a:t>This is how we define which DXi’s will get an upgrade alert</a:t>
            </a:r>
          </a:p>
          <a:p>
            <a:pPr marL="800100" lvl="1" indent="-342900" defTabSz="457200">
              <a:spcBef>
                <a:spcPts val="200"/>
              </a:spcBef>
              <a:buClr>
                <a:srgbClr val="0DB6EC"/>
              </a:buClr>
              <a:buSzPct val="75000"/>
              <a:buFont typeface="Wingdings" pitchFamily="2" charset="2"/>
              <a:buChar char="§"/>
              <a:defRPr/>
            </a:pPr>
            <a:r>
              <a:rPr lang="en-US" sz="1600" kern="0" dirty="0" smtClean="0">
                <a:solidFill>
                  <a:schemeClr val="tx1">
                    <a:lumMod val="75000"/>
                    <a:lumOff val="25000"/>
                  </a:schemeClr>
                </a:solidFill>
                <a:latin typeface="Arial" pitchFamily="34" charset="0"/>
                <a:ea typeface="ＭＳ Ｐゴシック" charset="0"/>
                <a:cs typeface="Arial" pitchFamily="34" charset="0"/>
              </a:rPr>
              <a:t>Enables controls based on SNs, Platform, Software Version as well as customer scripting.</a:t>
            </a:r>
          </a:p>
          <a:p>
            <a:pPr marL="800100" lvl="1" indent="-342900" defTabSz="457200">
              <a:spcBef>
                <a:spcPts val="200"/>
              </a:spcBef>
              <a:buClr>
                <a:srgbClr val="0DB6EC"/>
              </a:buClr>
              <a:buSzPct val="75000"/>
              <a:buFont typeface="Wingdings" pitchFamily="2" charset="2"/>
              <a:buChar char="§"/>
              <a:defRPr/>
            </a:pPr>
            <a:r>
              <a:rPr lang="en-US" sz="1600" kern="0" dirty="0" smtClean="0">
                <a:solidFill>
                  <a:schemeClr val="tx1">
                    <a:lumMod val="75000"/>
                    <a:lumOff val="25000"/>
                  </a:schemeClr>
                </a:solidFill>
                <a:latin typeface="Arial" pitchFamily="34" charset="0"/>
                <a:ea typeface="ＭＳ Ｐゴシック" charset="0"/>
                <a:cs typeface="Arial" pitchFamily="34" charset="0"/>
              </a:rPr>
              <a:t>Will be planned and managed in the program Core Team</a:t>
            </a:r>
          </a:p>
          <a:p>
            <a:pPr marL="800100" lvl="1" indent="-342900" defTabSz="457200">
              <a:spcBef>
                <a:spcPts val="200"/>
              </a:spcBef>
              <a:buClr>
                <a:srgbClr val="0DB6EC"/>
              </a:buClr>
              <a:buSzPct val="75000"/>
              <a:buFont typeface="Wingdings" pitchFamily="2" charset="2"/>
              <a:buChar char="§"/>
              <a:defRPr/>
            </a:pPr>
            <a:r>
              <a:rPr kumimoji="0" lang="en-US" sz="16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Supports frequent</a:t>
            </a:r>
            <a:r>
              <a:rPr kumimoji="0" lang="en-US" sz="1600" b="0" i="0" u="none" strike="noStrike" kern="0" cap="none" spc="0" normalizeH="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 and changes (such as adding a serial number during a controlled release period)</a:t>
            </a:r>
          </a:p>
          <a:p>
            <a:pPr marL="800100" lvl="1" indent="-342900" defTabSz="457200">
              <a:spcBef>
                <a:spcPts val="200"/>
              </a:spcBef>
              <a:buClr>
                <a:srgbClr val="0DB6EC"/>
              </a:buClr>
              <a:buSzPct val="75000"/>
              <a:buFont typeface="Wingdings" pitchFamily="2" charset="2"/>
              <a:buChar char="§"/>
              <a:defRPr/>
            </a:pPr>
            <a:r>
              <a:rPr lang="en-US" sz="1600" kern="0" baseline="0" dirty="0" smtClean="0">
                <a:solidFill>
                  <a:schemeClr val="tx1">
                    <a:lumMod val="75000"/>
                    <a:lumOff val="25000"/>
                  </a:schemeClr>
                </a:solidFill>
                <a:latin typeface="Arial" pitchFamily="34" charset="0"/>
                <a:ea typeface="ＭＳ Ｐゴシック" charset="0"/>
                <a:cs typeface="Arial" pitchFamily="34" charset="0"/>
              </a:rPr>
              <a:t>Could be used to “Block” serial</a:t>
            </a:r>
            <a:r>
              <a:rPr lang="en-US" sz="1600" kern="0" dirty="0" smtClean="0">
                <a:solidFill>
                  <a:schemeClr val="tx1">
                    <a:lumMod val="75000"/>
                    <a:lumOff val="25000"/>
                  </a:schemeClr>
                </a:solidFill>
                <a:latin typeface="Arial" pitchFamily="34" charset="0"/>
                <a:ea typeface="ＭＳ Ｐゴシック" charset="0"/>
                <a:cs typeface="Arial" pitchFamily="34" charset="0"/>
              </a:rPr>
              <a:t> numbers</a:t>
            </a:r>
          </a:p>
          <a:p>
            <a:pPr marL="800100" lvl="1" indent="-342900" defTabSz="457200">
              <a:spcBef>
                <a:spcPts val="200"/>
              </a:spcBef>
              <a:buClr>
                <a:srgbClr val="0DB6EC"/>
              </a:buClr>
              <a:buSzPct val="75000"/>
              <a:buFont typeface="Wingdings" pitchFamily="2" charset="2"/>
              <a:buChar char="§"/>
              <a:defRPr/>
            </a:pPr>
            <a:r>
              <a:rPr kumimoji="0" lang="en-US" sz="16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Considering</a:t>
            </a:r>
            <a:r>
              <a:rPr kumimoji="0" lang="en-US" sz="1600" b="0" i="0" u="none" strike="noStrike" kern="0" cap="none" spc="0" normalizeH="0" noProof="0" dirty="0" smtClean="0">
                <a:ln>
                  <a:noFill/>
                </a:ln>
                <a:solidFill>
                  <a:schemeClr val="tx1">
                    <a:lumMod val="75000"/>
                    <a:lumOff val="25000"/>
                  </a:schemeClr>
                </a:solidFill>
                <a:effectLst/>
                <a:uLnTx/>
                <a:uFillTx/>
                <a:latin typeface="Arial" pitchFamily="34" charset="0"/>
                <a:ea typeface="ＭＳ Ｐゴシック" charset="0"/>
                <a:cs typeface="Arial" pitchFamily="34" charset="0"/>
              </a:rPr>
              <a:t> options to control deployment to only customer with valid service contracts</a:t>
            </a:r>
          </a:p>
        </p:txBody>
      </p:sp>
      <p:sp>
        <p:nvSpPr>
          <p:cNvPr id="6" name="Content Placeholder 2"/>
          <p:cNvSpPr txBox="1">
            <a:spLocks/>
          </p:cNvSpPr>
          <p:nvPr/>
        </p:nvSpPr>
        <p:spPr bwMode="auto">
          <a:xfrm>
            <a:off x="6271217" y="1950874"/>
            <a:ext cx="2713296" cy="82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sz="1600" dirty="0" smtClean="0">
                <a:solidFill>
                  <a:srgbClr val="6600CC"/>
                </a:solidFill>
              </a:rPr>
              <a:t>Yum uses http, port 80  </a:t>
            </a:r>
            <a:endParaRPr lang="en-US" sz="1600" dirty="0">
              <a:solidFill>
                <a:srgbClr val="6600CC"/>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Customer Serviceability Feature</a:t>
            </a:r>
          </a:p>
          <a:p>
            <a:r>
              <a:rPr lang="en-US" dirty="0" smtClean="0"/>
              <a:t>Presenter – Chris Graves</a:t>
            </a:r>
            <a:endParaRPr lang="en-US" dirty="0"/>
          </a:p>
        </p:txBody>
      </p:sp>
      <p:sp>
        <p:nvSpPr>
          <p:cNvPr id="3" name="Title 2"/>
          <p:cNvSpPr>
            <a:spLocks noGrp="1"/>
          </p:cNvSpPr>
          <p:nvPr>
            <p:ph type="title"/>
          </p:nvPr>
        </p:nvSpPr>
        <p:spPr>
          <a:xfrm>
            <a:off x="180886" y="3645425"/>
            <a:ext cx="8821220" cy="1352310"/>
          </a:xfrm>
        </p:spPr>
        <p:txBody>
          <a:bodyPr/>
          <a:lstStyle/>
          <a:p>
            <a:r>
              <a:rPr lang="en-US" dirty="0" smtClean="0"/>
              <a:t>Drive Replacement Utility</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a:t>
            </a:r>
            <a:endParaRPr lang="en-US" dirty="0"/>
          </a:p>
        </p:txBody>
      </p:sp>
      <p:sp>
        <p:nvSpPr>
          <p:cNvPr id="3" name="Content Placeholder 2"/>
          <p:cNvSpPr>
            <a:spLocks noGrp="1"/>
          </p:cNvSpPr>
          <p:nvPr>
            <p:ph idx="1"/>
          </p:nvPr>
        </p:nvSpPr>
        <p:spPr/>
        <p:txBody>
          <a:bodyPr>
            <a:normAutofit/>
          </a:bodyPr>
          <a:lstStyle/>
          <a:p>
            <a:r>
              <a:rPr lang="en-US" dirty="0" smtClean="0"/>
              <a:t>New Drive Replacement Utility added in 2.3</a:t>
            </a:r>
          </a:p>
          <a:p>
            <a:r>
              <a:rPr lang="en-US" dirty="0" smtClean="0"/>
              <a:t>Customers can remove and replace disk drive CRUs using interactive utility that guides them through the process</a:t>
            </a:r>
          </a:p>
          <a:p>
            <a:r>
              <a:rPr lang="en-US" dirty="0" smtClean="0"/>
              <a:t>Separate instructions are also available to replace a drive without the utility</a:t>
            </a:r>
          </a:p>
          <a:p>
            <a:pPr lvl="1"/>
            <a:r>
              <a:rPr lang="en-US" dirty="0" smtClean="0"/>
              <a:t>Available from CSSP and posted on Quantum.com</a:t>
            </a:r>
          </a:p>
          <a:p>
            <a:pPr lvl="1"/>
            <a:r>
              <a:rPr lang="en-US" dirty="0" smtClean="0"/>
              <a:t>Downloadable link on the utility page</a:t>
            </a:r>
          </a:p>
          <a:p>
            <a:r>
              <a:rPr lang="en-US" dirty="0" smtClean="0"/>
              <a:t>2.3 release supports a single drive failure only</a:t>
            </a:r>
          </a:p>
          <a:p>
            <a:r>
              <a:rPr lang="en-US" dirty="0" smtClean="0"/>
              <a:t>Products Supported</a:t>
            </a:r>
          </a:p>
          <a:p>
            <a:pPr lvl="1"/>
            <a:r>
              <a:rPr lang="en-US" dirty="0" smtClean="0"/>
              <a:t>DXi6500, DXi6700, and DXi6800</a:t>
            </a:r>
          </a:p>
          <a:p>
            <a:pPr lvl="1"/>
            <a:r>
              <a:rPr lang="en-US" dirty="0" smtClean="0"/>
              <a:t>DXi4000 is exclusively service by Dell</a:t>
            </a:r>
          </a:p>
          <a:p>
            <a:pPr lvl="1"/>
            <a:r>
              <a:rPr lang="en-US" dirty="0" smtClean="0"/>
              <a:t>DXi8500 support in a subsequent release</a:t>
            </a:r>
          </a:p>
          <a:p>
            <a:pPr>
              <a:buNone/>
            </a:pPr>
            <a:endParaRPr lang="en-US" sz="1800" dirty="0" smtClean="0"/>
          </a:p>
        </p:txBody>
      </p:sp>
    </p:spTree>
    <p:extLst>
      <p:ext uri="{BB962C8B-B14F-4D97-AF65-F5344CB8AC3E}">
        <p14:creationId xmlns="" xmlns:p14="http://schemas.microsoft.com/office/powerpoint/2010/main" val="1228606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RAS tickets</a:t>
            </a:r>
            <a:endParaRPr lang="en-US" dirty="0"/>
          </a:p>
        </p:txBody>
      </p:sp>
      <p:sp>
        <p:nvSpPr>
          <p:cNvPr id="3" name="Content Placeholder 2"/>
          <p:cNvSpPr>
            <a:spLocks noGrp="1"/>
          </p:cNvSpPr>
          <p:nvPr>
            <p:ph idx="1"/>
          </p:nvPr>
        </p:nvSpPr>
        <p:spPr/>
        <p:txBody>
          <a:bodyPr>
            <a:normAutofit/>
          </a:bodyPr>
          <a:lstStyle/>
          <a:p>
            <a:r>
              <a:rPr lang="en-US" dirty="0" smtClean="0"/>
              <a:t>Drive-related RAS tickets contain “right now” summary of drive issues, if any exist, in the details</a:t>
            </a:r>
          </a:p>
          <a:p>
            <a:pPr lvl="1"/>
            <a:r>
              <a:rPr lang="en-US" dirty="0" smtClean="0"/>
              <a:t>The information is generated on-the-fly when a RAS ticket is viewed.</a:t>
            </a:r>
          </a:p>
          <a:p>
            <a:pPr lvl="1"/>
            <a:r>
              <a:rPr lang="en-US" sz="1600" dirty="0">
                <a:solidFill>
                  <a:prstClr val="black">
                    <a:lumMod val="75000"/>
                    <a:lumOff val="25000"/>
                  </a:prstClr>
                </a:solidFill>
              </a:rPr>
              <a:t>It is transient; once a drive returns to normal the RAS detail is no longer available</a:t>
            </a:r>
            <a:r>
              <a:rPr lang="en-US" sz="1600" dirty="0" smtClean="0">
                <a:solidFill>
                  <a:prstClr val="black">
                    <a:lumMod val="75000"/>
                    <a:lumOff val="25000"/>
                  </a:prstClr>
                </a:solidFill>
              </a:rPr>
              <a:t>.</a:t>
            </a:r>
            <a:endParaRPr lang="en-US" sz="1600" dirty="0">
              <a:solidFill>
                <a:prstClr val="black">
                  <a:lumMod val="75000"/>
                  <a:lumOff val="25000"/>
                </a:prstClr>
              </a:solidFill>
            </a:endParaRPr>
          </a:p>
          <a:p>
            <a:pPr lvl="1"/>
            <a:r>
              <a:rPr lang="en-US" dirty="0" smtClean="0"/>
              <a:t>Email contains the same detail, generated when the email is sent.</a:t>
            </a:r>
          </a:p>
          <a:p>
            <a:pPr lvl="1"/>
            <a:r>
              <a:rPr lang="en-US" dirty="0" smtClean="0"/>
              <a:t>The detail is generated by new CLI: /opt/</a:t>
            </a:r>
            <a:r>
              <a:rPr lang="en-US" dirty="0" err="1" smtClean="0"/>
              <a:t>DXi</a:t>
            </a:r>
            <a:r>
              <a:rPr lang="en-US" dirty="0" smtClean="0"/>
              <a:t>/</a:t>
            </a:r>
            <a:r>
              <a:rPr lang="en-US" dirty="0" err="1" smtClean="0"/>
              <a:t>util</a:t>
            </a:r>
            <a:r>
              <a:rPr lang="en-US" dirty="0" smtClean="0"/>
              <a:t>/</a:t>
            </a:r>
            <a:r>
              <a:rPr lang="en-US" dirty="0" err="1" smtClean="0"/>
              <a:t>hddMgrUtil</a:t>
            </a:r>
            <a:r>
              <a:rPr lang="en-US" dirty="0" smtClean="0"/>
              <a:t> –report.</a:t>
            </a:r>
            <a:endParaRPr lang="en-US" sz="1800" dirty="0" smtClean="0"/>
          </a:p>
          <a:p>
            <a:pPr>
              <a:buNone/>
            </a:pPr>
            <a:endParaRPr lang="en-US" sz="1800" dirty="0" smtClean="0"/>
          </a:p>
        </p:txBody>
      </p:sp>
    </p:spTree>
    <p:extLst>
      <p:ext uri="{BB962C8B-B14F-4D97-AF65-F5344CB8AC3E}">
        <p14:creationId xmlns="" xmlns:p14="http://schemas.microsoft.com/office/powerpoint/2010/main" val="5844559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CLI example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1800" dirty="0" smtClean="0"/>
              <a:t>&gt;/</a:t>
            </a:r>
            <a:r>
              <a:rPr lang="en-US" sz="1800" dirty="0"/>
              <a:t>opt/</a:t>
            </a:r>
            <a:r>
              <a:rPr lang="en-US" sz="1800" dirty="0" err="1"/>
              <a:t>DXi</a:t>
            </a:r>
            <a:r>
              <a:rPr lang="en-US" sz="1800" dirty="0"/>
              <a:t>/</a:t>
            </a:r>
            <a:r>
              <a:rPr lang="en-US" sz="1800" dirty="0" err="1"/>
              <a:t>util</a:t>
            </a:r>
            <a:r>
              <a:rPr lang="en-US" sz="1800" dirty="0"/>
              <a:t>/</a:t>
            </a:r>
            <a:r>
              <a:rPr lang="en-US" sz="1800" dirty="0" err="1"/>
              <a:t>hddMgrUtil</a:t>
            </a:r>
            <a:r>
              <a:rPr lang="en-US" sz="1800" dirty="0"/>
              <a:t> --report</a:t>
            </a:r>
          </a:p>
          <a:p>
            <a:pPr marL="0" indent="0">
              <a:buNone/>
            </a:pPr>
            <a:endParaRPr lang="en-US" sz="1800" dirty="0"/>
          </a:p>
          <a:p>
            <a:pPr marL="0" indent="0">
              <a:buNone/>
            </a:pPr>
            <a:r>
              <a:rPr lang="en-US" sz="1800" dirty="0"/>
              <a:t>System HDD Summary</a:t>
            </a:r>
          </a:p>
          <a:p>
            <a:pPr marL="0" indent="0">
              <a:buNone/>
            </a:pPr>
            <a:endParaRPr lang="en-US" sz="1800" dirty="0"/>
          </a:p>
          <a:p>
            <a:pPr marL="0" indent="0">
              <a:buNone/>
            </a:pPr>
            <a:r>
              <a:rPr lang="en-US" sz="1800" dirty="0"/>
              <a:t>Degraded Drives</a:t>
            </a:r>
          </a:p>
          <a:p>
            <a:pPr marL="0" indent="0">
              <a:buNone/>
            </a:pPr>
            <a:endParaRPr lang="en-US" sz="1800" dirty="0"/>
          </a:p>
          <a:p>
            <a:pPr marL="0" indent="0">
              <a:buNone/>
            </a:pPr>
            <a:r>
              <a:rPr lang="en-US" sz="1800" dirty="0"/>
              <a:t>Enclosure=System Node: c0e0, slot 0</a:t>
            </a:r>
          </a:p>
          <a:p>
            <a:pPr marL="0" indent="0">
              <a:buNone/>
            </a:pPr>
            <a:r>
              <a:rPr lang="en-US" sz="1800" dirty="0"/>
              <a:t>Status=Missing,  </a:t>
            </a:r>
            <a:r>
              <a:rPr lang="en-US" sz="1800" dirty="0" err="1"/>
              <a:t>DrivesDegradedInVol</a:t>
            </a:r>
            <a:r>
              <a:rPr lang="en-US" sz="1800" dirty="0"/>
              <a:t>=1</a:t>
            </a:r>
          </a:p>
          <a:p>
            <a:pPr marL="0" indent="0">
              <a:buNone/>
            </a:pPr>
            <a:r>
              <a:rPr lang="en-US" sz="1800" dirty="0"/>
              <a:t>Volume=c0u0v0,  </a:t>
            </a:r>
            <a:r>
              <a:rPr lang="en-US" sz="1800" dirty="0" err="1"/>
              <a:t>VolStatus</a:t>
            </a:r>
            <a:r>
              <a:rPr lang="en-US" sz="1800" dirty="0"/>
              <a:t>=Degraded</a:t>
            </a:r>
          </a:p>
          <a:p>
            <a:pPr marL="0" indent="0">
              <a:buNone/>
            </a:pPr>
            <a:r>
              <a:rPr lang="en-US" sz="1800" dirty="0"/>
              <a:t>Model=WDC WD1002FBYS-02A6B0,  </a:t>
            </a:r>
            <a:r>
              <a:rPr lang="en-US" sz="1800" dirty="0" err="1"/>
              <a:t>SpecSize</a:t>
            </a:r>
            <a:r>
              <a:rPr lang="en-US" sz="1800" dirty="0"/>
              <a:t>=1TB</a:t>
            </a:r>
          </a:p>
          <a:p>
            <a:pPr marL="0" indent="0">
              <a:buNone/>
            </a:pPr>
            <a:endParaRPr lang="en-US" sz="1800" dirty="0"/>
          </a:p>
          <a:p>
            <a:pPr marL="0" indent="0">
              <a:buNone/>
            </a:pPr>
            <a:r>
              <a:rPr lang="en-US" sz="1800" dirty="0"/>
              <a:t>Degraded Volumes</a:t>
            </a:r>
          </a:p>
          <a:p>
            <a:pPr marL="0" indent="0">
              <a:buNone/>
            </a:pPr>
            <a:endParaRPr lang="en-US" sz="1800" dirty="0"/>
          </a:p>
          <a:p>
            <a:pPr marL="0" indent="0">
              <a:buNone/>
            </a:pPr>
            <a:r>
              <a:rPr lang="en-US" sz="1800" dirty="0"/>
              <a:t>Enclosure=SAS Expansion</a:t>
            </a:r>
          </a:p>
          <a:p>
            <a:pPr marL="0" indent="0">
              <a:buNone/>
            </a:pPr>
            <a:r>
              <a:rPr lang="en-US" sz="1800" dirty="0"/>
              <a:t>Volume=c1u0v0,  </a:t>
            </a:r>
            <a:r>
              <a:rPr lang="en-US" sz="1800" dirty="0" err="1"/>
              <a:t>VolStatus</a:t>
            </a:r>
            <a:r>
              <a:rPr lang="en-US" sz="1800" dirty="0"/>
              <a:t>=Rebuilding</a:t>
            </a:r>
          </a:p>
          <a:p>
            <a:pPr marL="0" indent="0">
              <a:buNone/>
            </a:pPr>
            <a:r>
              <a:rPr lang="en-US" sz="1800" dirty="0"/>
              <a:t>Rebuild stage 2/2 is 95% complete</a:t>
            </a:r>
          </a:p>
          <a:p>
            <a:pPr marL="0" indent="0">
              <a:buNone/>
            </a:pPr>
            <a:endParaRPr lang="en-US" sz="1800" dirty="0"/>
          </a:p>
          <a:p>
            <a:pPr marL="0" indent="0">
              <a:buNone/>
            </a:pPr>
            <a:endParaRPr lang="en-US" sz="1800" dirty="0"/>
          </a:p>
        </p:txBody>
      </p:sp>
    </p:spTree>
    <p:extLst>
      <p:ext uri="{BB962C8B-B14F-4D97-AF65-F5344CB8AC3E}">
        <p14:creationId xmlns="" xmlns:p14="http://schemas.microsoft.com/office/powerpoint/2010/main" val="8114746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a:t>
            </a:r>
            <a:r>
              <a:rPr lang="en-US" dirty="0"/>
              <a:t>Utility – </a:t>
            </a:r>
            <a:r>
              <a:rPr lang="en-US" dirty="0" smtClean="0"/>
              <a:t>GUI </a:t>
            </a:r>
            <a:endParaRPr lang="en-US" dirty="0"/>
          </a:p>
        </p:txBody>
      </p:sp>
      <p:sp>
        <p:nvSpPr>
          <p:cNvPr id="3" name="Content Placeholder 2"/>
          <p:cNvSpPr>
            <a:spLocks noGrp="1"/>
          </p:cNvSpPr>
          <p:nvPr>
            <p:ph idx="1"/>
          </p:nvPr>
        </p:nvSpPr>
        <p:spPr/>
        <p:txBody>
          <a:bodyPr>
            <a:normAutofit/>
          </a:bodyPr>
          <a:lstStyle/>
          <a:p>
            <a:r>
              <a:rPr lang="en-US" dirty="0" smtClean="0"/>
              <a:t>Designed to replace a single drive only</a:t>
            </a:r>
          </a:p>
          <a:p>
            <a:pPr lvl="1"/>
            <a:r>
              <a:rPr lang="en-US" dirty="0" smtClean="0"/>
              <a:t>Will not open utility page if there are multiple failures.</a:t>
            </a:r>
          </a:p>
          <a:p>
            <a:pPr lvl="1"/>
            <a:r>
              <a:rPr lang="en-US" dirty="0" smtClean="0"/>
              <a:t>Exception:  If a replacement is underway, and bad drive is already removed, the utility will open to monitor the ongoing drive replacement and rebuild.</a:t>
            </a:r>
          </a:p>
          <a:p>
            <a:r>
              <a:rPr lang="en-US" dirty="0" smtClean="0"/>
              <a:t>The </a:t>
            </a:r>
            <a:r>
              <a:rPr lang="en-US" dirty="0"/>
              <a:t>replacement process includes the following </a:t>
            </a:r>
            <a:r>
              <a:rPr lang="en-US" dirty="0" smtClean="0"/>
              <a:t>main </a:t>
            </a:r>
            <a:r>
              <a:rPr lang="en-US" dirty="0"/>
              <a:t>steps:</a:t>
            </a:r>
          </a:p>
          <a:p>
            <a:pPr lvl="1"/>
            <a:r>
              <a:rPr lang="en-US" dirty="0"/>
              <a:t>Overview</a:t>
            </a:r>
          </a:p>
          <a:p>
            <a:pPr lvl="1"/>
            <a:r>
              <a:rPr lang="en-US" dirty="0"/>
              <a:t>Prepare for Removal</a:t>
            </a:r>
          </a:p>
          <a:p>
            <a:pPr lvl="1"/>
            <a:r>
              <a:rPr lang="en-US" dirty="0"/>
              <a:t>Replace Drive</a:t>
            </a:r>
          </a:p>
          <a:p>
            <a:pPr lvl="1"/>
            <a:r>
              <a:rPr lang="en-US" dirty="0" smtClean="0"/>
              <a:t>Rebuild</a:t>
            </a:r>
          </a:p>
          <a:p>
            <a:r>
              <a:rPr lang="en-US" dirty="0" smtClean="0"/>
              <a:t>The GUI utility does not have to be used for drive replacement</a:t>
            </a:r>
          </a:p>
          <a:p>
            <a:pPr lvl="1"/>
            <a:r>
              <a:rPr lang="en-US" dirty="0" smtClean="0"/>
              <a:t>A separate document can downloaded with instructions on drive replacement</a:t>
            </a:r>
            <a:endParaRPr lang="en-US" dirty="0"/>
          </a:p>
          <a:p>
            <a:endParaRPr lang="en-US" sz="1800" dirty="0"/>
          </a:p>
        </p:txBody>
      </p:sp>
    </p:spTree>
    <p:extLst>
      <p:ext uri="{BB962C8B-B14F-4D97-AF65-F5344CB8AC3E}">
        <p14:creationId xmlns="" xmlns:p14="http://schemas.microsoft.com/office/powerpoint/2010/main" val="2346368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 y="303490"/>
            <a:ext cx="8667750" cy="639763"/>
          </a:xfrm>
        </p:spPr>
        <p:txBody>
          <a:bodyPr/>
          <a:lstStyle/>
          <a:p>
            <a:r>
              <a:rPr lang="en-US" dirty="0" smtClean="0"/>
              <a:t>Drive Replacement Utility – Screen Layout </a:t>
            </a:r>
            <a:endParaRPr lang="en-US" dirty="0"/>
          </a:p>
        </p:txBody>
      </p:sp>
      <p:pic>
        <p:nvPicPr>
          <p:cNvPr id="116738" name="Picture 2" descr="C:\Yukon 2.3\TOI\Screenshots\DXi_23_DriveUtiltiy_OverviewWithCallouts.png"/>
          <p:cNvPicPr>
            <a:picLocks noChangeAspect="1" noChangeArrowheads="1"/>
          </p:cNvPicPr>
          <p:nvPr/>
        </p:nvPicPr>
        <p:blipFill>
          <a:blip r:embed="rId3"/>
          <a:srcRect/>
          <a:stretch>
            <a:fillRect/>
          </a:stretch>
        </p:blipFill>
        <p:spPr bwMode="auto">
          <a:xfrm>
            <a:off x="124777" y="1481128"/>
            <a:ext cx="8927783" cy="469583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2.3 Software: Goals</a:t>
            </a:r>
            <a:endParaRPr lang="en-US" dirty="0"/>
          </a:p>
        </p:txBody>
      </p:sp>
      <p:sp>
        <p:nvSpPr>
          <p:cNvPr id="3" name="Content Placeholder 2"/>
          <p:cNvSpPr>
            <a:spLocks noGrp="1"/>
          </p:cNvSpPr>
          <p:nvPr>
            <p:ph idx="1"/>
          </p:nvPr>
        </p:nvSpPr>
        <p:spPr/>
        <p:txBody>
          <a:bodyPr/>
          <a:lstStyle/>
          <a:p>
            <a:r>
              <a:rPr lang="en-US" dirty="0" smtClean="0"/>
              <a:t>Cloud Enablement</a:t>
            </a:r>
          </a:p>
          <a:p>
            <a:r>
              <a:rPr lang="en-US" dirty="0" smtClean="0"/>
              <a:t>Enhanced Disaster recovery options support on premise or cloud DR sites</a:t>
            </a:r>
          </a:p>
          <a:p>
            <a:r>
              <a:rPr lang="en-US" dirty="0" smtClean="0"/>
              <a:t>Interoperability and Security Updates</a:t>
            </a:r>
          </a:p>
          <a:p>
            <a:r>
              <a:rPr lang="en-US" dirty="0" smtClean="0"/>
              <a:t>Increased customer satisfaction</a:t>
            </a:r>
          </a:p>
          <a:p>
            <a:endParaRPr lang="en-US" dirty="0" smtClean="0"/>
          </a:p>
          <a:p>
            <a:endParaRPr lang="en-US" dirty="0" smtClean="0"/>
          </a:p>
          <a:p>
            <a:endParaRPr lang="en-US" dirty="0"/>
          </a:p>
        </p:txBody>
      </p:sp>
    </p:spTree>
    <p:extLst>
      <p:ext uri="{BB962C8B-B14F-4D97-AF65-F5344CB8AC3E}">
        <p14:creationId xmlns:p14="http://schemas.microsoft.com/office/powerpoint/2010/main" xmlns="" val="15715413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Overview (cont.) </a:t>
            </a:r>
            <a:endParaRPr lang="en-US" dirty="0"/>
          </a:p>
        </p:txBody>
      </p:sp>
      <p:pic>
        <p:nvPicPr>
          <p:cNvPr id="117762" name="Picture 2" descr="C:\Yukon 2.3\TOI\Screenshots\DXi_23_DriveUtiltiy_Step1_Overview.png"/>
          <p:cNvPicPr>
            <a:picLocks noChangeAspect="1" noChangeArrowheads="1"/>
          </p:cNvPicPr>
          <p:nvPr/>
        </p:nvPicPr>
        <p:blipFill>
          <a:blip r:embed="rId3"/>
          <a:srcRect/>
          <a:stretch>
            <a:fillRect/>
          </a:stretch>
        </p:blipFill>
        <p:spPr bwMode="auto">
          <a:xfrm>
            <a:off x="328612" y="975692"/>
            <a:ext cx="8526966" cy="5486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Prepare for Removal</a:t>
            </a:r>
            <a:endParaRPr lang="en-US" dirty="0"/>
          </a:p>
        </p:txBody>
      </p:sp>
      <p:pic>
        <p:nvPicPr>
          <p:cNvPr id="118786" name="Picture 2" descr="C:\Yukon 2.3\TOI\Screenshots\DXi_23_DriveUtiltiy_Step2_Prepare.png"/>
          <p:cNvPicPr>
            <a:picLocks noChangeAspect="1" noChangeArrowheads="1"/>
          </p:cNvPicPr>
          <p:nvPr/>
        </p:nvPicPr>
        <p:blipFill>
          <a:blip r:embed="rId3"/>
          <a:srcRect/>
          <a:stretch>
            <a:fillRect/>
          </a:stretch>
        </p:blipFill>
        <p:spPr bwMode="auto">
          <a:xfrm>
            <a:off x="303846" y="982683"/>
            <a:ext cx="8503920" cy="550645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Replace Drive</a:t>
            </a:r>
            <a:endParaRPr lang="en-US" dirty="0"/>
          </a:p>
        </p:txBody>
      </p:sp>
      <p:pic>
        <p:nvPicPr>
          <p:cNvPr id="119810" name="Picture 2" descr="C:\Yukon 2.3\TOI\Screenshots\DXi_23_DriveUtiltiy_Step3_Replace.png"/>
          <p:cNvPicPr>
            <a:picLocks noChangeAspect="1" noChangeArrowheads="1"/>
          </p:cNvPicPr>
          <p:nvPr/>
        </p:nvPicPr>
        <p:blipFill>
          <a:blip r:embed="rId3"/>
          <a:srcRect/>
          <a:stretch>
            <a:fillRect/>
          </a:stretch>
        </p:blipFill>
        <p:spPr bwMode="auto">
          <a:xfrm>
            <a:off x="327669" y="1002030"/>
            <a:ext cx="8481683" cy="5486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 Utility – Rebuild</a:t>
            </a:r>
            <a:endParaRPr lang="en-US" dirty="0"/>
          </a:p>
        </p:txBody>
      </p:sp>
      <p:pic>
        <p:nvPicPr>
          <p:cNvPr id="120834" name="Picture 2" descr="C:\Yukon 2.3\TOI\Screenshots\DXi_23_DriveUtiltiy_Step4_Rebuild.png"/>
          <p:cNvPicPr>
            <a:picLocks noChangeAspect="1" noChangeArrowheads="1"/>
          </p:cNvPicPr>
          <p:nvPr/>
        </p:nvPicPr>
        <p:blipFill>
          <a:blip r:embed="rId3"/>
          <a:srcRect/>
          <a:stretch>
            <a:fillRect/>
          </a:stretch>
        </p:blipFill>
        <p:spPr bwMode="auto">
          <a:xfrm>
            <a:off x="322897" y="1006792"/>
            <a:ext cx="8500584" cy="5486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508" y="5562792"/>
            <a:ext cx="8479278" cy="983284"/>
          </a:xfrm>
        </p:spPr>
        <p:txBody>
          <a:bodyPr/>
          <a:lstStyle/>
          <a:p>
            <a:r>
              <a:rPr lang="en-US" sz="2400" dirty="0" smtClean="0"/>
              <a:t>Software Engineering</a:t>
            </a:r>
          </a:p>
          <a:p>
            <a:r>
              <a:rPr lang="en-US" sz="2400" dirty="0" smtClean="0"/>
              <a:t>Presenters - Byron Hack/Shaun Hui/Sreevatsa Nagarajarao</a:t>
            </a:r>
            <a:endParaRPr lang="en-US" sz="2400" dirty="0"/>
          </a:p>
        </p:txBody>
      </p:sp>
      <p:sp>
        <p:nvSpPr>
          <p:cNvPr id="3" name="Title 2"/>
          <p:cNvSpPr>
            <a:spLocks noGrp="1"/>
          </p:cNvSpPr>
          <p:nvPr>
            <p:ph type="title"/>
          </p:nvPr>
        </p:nvSpPr>
        <p:spPr>
          <a:xfrm>
            <a:off x="322780" y="3645425"/>
            <a:ext cx="8821220" cy="1352310"/>
          </a:xfrm>
        </p:spPr>
        <p:txBody>
          <a:bodyPr/>
          <a:lstStyle/>
          <a:p>
            <a:r>
              <a:rPr lang="en-US" dirty="0" smtClean="0"/>
              <a:t>Other Notable SW Changes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Notable Software Changes - Overview</a:t>
            </a:r>
            <a:endParaRPr lang="en-US" dirty="0"/>
          </a:p>
        </p:txBody>
      </p:sp>
      <p:sp>
        <p:nvSpPr>
          <p:cNvPr id="3" name="Content Placeholder 2"/>
          <p:cNvSpPr>
            <a:spLocks noGrp="1"/>
          </p:cNvSpPr>
          <p:nvPr>
            <p:ph idx="1"/>
          </p:nvPr>
        </p:nvSpPr>
        <p:spPr/>
        <p:txBody>
          <a:bodyPr>
            <a:normAutofit/>
          </a:bodyPr>
          <a:lstStyle/>
          <a:p>
            <a:pPr lvl="0"/>
            <a:r>
              <a:rPr lang="en-US" dirty="0" smtClean="0"/>
              <a:t>Increased Replication Snapshots</a:t>
            </a:r>
          </a:p>
          <a:p>
            <a:pPr lvl="0"/>
            <a:r>
              <a:rPr lang="en-US" dirty="0" smtClean="0"/>
              <a:t>Replication Send Page Enhancements</a:t>
            </a:r>
          </a:p>
          <a:p>
            <a:pPr lvl="0"/>
            <a:r>
              <a:rPr lang="en-US" dirty="0" smtClean="0"/>
              <a:t>Scheduler Enhancements</a:t>
            </a:r>
          </a:p>
          <a:p>
            <a:pPr lvl="0"/>
            <a:r>
              <a:rPr lang="en-US" dirty="0" smtClean="0"/>
              <a:t>Network Configuration Enhancements</a:t>
            </a:r>
          </a:p>
          <a:p>
            <a:pPr lvl="0"/>
            <a:r>
              <a:rPr lang="en-US" dirty="0" smtClean="0"/>
              <a:t>New OST Plug-in version 2.7.0 </a:t>
            </a:r>
          </a:p>
          <a:p>
            <a:pPr lvl="0"/>
            <a:r>
              <a:rPr lang="en-US" dirty="0" smtClean="0"/>
              <a:t>LTO-6 Support for Path to Tape </a:t>
            </a:r>
          </a:p>
          <a:p>
            <a:pPr lvl="0"/>
            <a:r>
              <a:rPr lang="en-US" dirty="0" smtClean="0"/>
              <a:t>Miscellaneous Updates</a:t>
            </a:r>
          </a:p>
          <a:p>
            <a:pPr lvl="1"/>
            <a:r>
              <a:rPr lang="en-US" dirty="0" smtClean="0"/>
              <a:t>SAMBA update to 3.6.12</a:t>
            </a:r>
          </a:p>
          <a:p>
            <a:pPr lvl="1"/>
            <a:r>
              <a:rPr lang="en-US" dirty="0" smtClean="0"/>
              <a:t>Removal of </a:t>
            </a:r>
            <a:r>
              <a:rPr lang="en-US" dirty="0" err="1" smtClean="0"/>
              <a:t>MySQL</a:t>
            </a:r>
            <a:r>
              <a:rPr lang="en-US" dirty="0" smtClean="0"/>
              <a:t> and replace with </a:t>
            </a:r>
            <a:r>
              <a:rPr lang="en-US" dirty="0" err="1" smtClean="0"/>
              <a:t>PostgreSQL</a:t>
            </a:r>
            <a:endParaRPr lang="en-US" dirty="0" smtClean="0"/>
          </a:p>
          <a:p>
            <a:pPr lvl="1"/>
            <a:r>
              <a:rPr lang="en-US" dirty="0" smtClean="0"/>
              <a:t>Removal of </a:t>
            </a:r>
            <a:r>
              <a:rPr lang="en-US" dirty="0" err="1" smtClean="0"/>
              <a:t>InnoDB</a:t>
            </a:r>
            <a:r>
              <a:rPr lang="en-US" dirty="0" smtClean="0"/>
              <a:t> Backup</a:t>
            </a:r>
          </a:p>
          <a:p>
            <a:pPr lvl="1"/>
            <a:r>
              <a:rPr lang="en-US" dirty="0" smtClean="0"/>
              <a:t>Security Enhancements</a:t>
            </a:r>
          </a:p>
          <a:p>
            <a:pPr lvl="1"/>
            <a:r>
              <a:rPr lang="en-US" dirty="0" smtClean="0"/>
              <a:t>Browser Support</a:t>
            </a:r>
          </a:p>
          <a:p>
            <a:pPr lvl="1"/>
            <a:r>
              <a:rPr lang="en-US" dirty="0" err="1" smtClean="0"/>
              <a:t>QuickMemen</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Maximum Replication Snapshots</a:t>
            </a:r>
            <a:endParaRPr lang="en-US" dirty="0"/>
          </a:p>
        </p:txBody>
      </p:sp>
      <p:sp>
        <p:nvSpPr>
          <p:cNvPr id="3" name="Content Placeholder 2"/>
          <p:cNvSpPr>
            <a:spLocks noGrp="1"/>
          </p:cNvSpPr>
          <p:nvPr>
            <p:ph idx="1"/>
          </p:nvPr>
        </p:nvSpPr>
        <p:spPr>
          <a:xfrm>
            <a:off x="200024" y="990600"/>
            <a:ext cx="8658225" cy="2758440"/>
          </a:xfrm>
        </p:spPr>
        <p:txBody>
          <a:bodyPr/>
          <a:lstStyle/>
          <a:p>
            <a:r>
              <a:rPr lang="en-US" sz="1800" dirty="0" smtClean="0"/>
              <a:t>The maximum number of replication snapshots that a target </a:t>
            </a:r>
            <a:r>
              <a:rPr lang="en-US" sz="1800" dirty="0" err="1" smtClean="0"/>
              <a:t>DXi</a:t>
            </a:r>
            <a:r>
              <a:rPr lang="en-US" sz="1800" dirty="0" smtClean="0"/>
              <a:t> system can retain for a share or a partition has increased from 24 to 32. This number of snapshots can be changed at the system level. You cannot change the maximum snapshot number at the share or partition level.</a:t>
            </a:r>
          </a:p>
          <a:p>
            <a:r>
              <a:rPr lang="en-US" sz="1800" dirty="0" err="1" smtClean="0"/>
              <a:t>DXi</a:t>
            </a:r>
            <a:r>
              <a:rPr lang="en-US" sz="1800" dirty="0" smtClean="0"/>
              <a:t> systems retain </a:t>
            </a:r>
            <a:r>
              <a:rPr lang="en-US" sz="1800" b="1" dirty="0" smtClean="0"/>
              <a:t>10</a:t>
            </a:r>
            <a:r>
              <a:rPr lang="en-US" sz="1800" dirty="0" smtClean="0"/>
              <a:t> snapshots by default. To change the maximum number of snapshots that the system retains:</a:t>
            </a:r>
          </a:p>
          <a:p>
            <a:pPr lvl="0"/>
            <a:r>
              <a:rPr lang="en-US" sz="1800" dirty="0" smtClean="0"/>
              <a:t>On the target </a:t>
            </a:r>
            <a:r>
              <a:rPr lang="en-US" sz="1800" dirty="0" err="1" smtClean="0"/>
              <a:t>DXi</a:t>
            </a:r>
            <a:r>
              <a:rPr lang="en-US" sz="1800" dirty="0" smtClean="0"/>
              <a:t> system, go to </a:t>
            </a:r>
            <a:r>
              <a:rPr lang="en-US" sz="1800" b="1" dirty="0" smtClean="0"/>
              <a:t>Configuration &gt; Replication</a:t>
            </a:r>
            <a:r>
              <a:rPr lang="en-US" sz="1800" dirty="0" smtClean="0"/>
              <a:t>.</a:t>
            </a:r>
          </a:p>
          <a:p>
            <a:r>
              <a:rPr lang="en-US" sz="1800" dirty="0" smtClean="0"/>
              <a:t>In the </a:t>
            </a:r>
            <a:r>
              <a:rPr lang="en-US" sz="1800" b="1" dirty="0" smtClean="0"/>
              <a:t>Source </a:t>
            </a:r>
            <a:r>
              <a:rPr lang="en-US" sz="1800" b="1" dirty="0" err="1" smtClean="0"/>
              <a:t>DXis</a:t>
            </a:r>
            <a:r>
              <a:rPr lang="en-US" sz="1800" dirty="0" smtClean="0"/>
              <a:t> section, select the desired number of maximum snapshots to retain on the system from the </a:t>
            </a:r>
            <a:r>
              <a:rPr lang="en-US" sz="1800" b="1" dirty="0" smtClean="0"/>
              <a:t>Maximum Snapshots</a:t>
            </a:r>
            <a:r>
              <a:rPr lang="en-US" sz="1800" dirty="0" smtClean="0"/>
              <a:t> drop-down list. </a:t>
            </a:r>
          </a:p>
        </p:txBody>
      </p:sp>
      <p:pic>
        <p:nvPicPr>
          <p:cNvPr id="71682" name="Picture 2" descr="DXi_23_ReplicationMaxSnapshot"/>
          <p:cNvPicPr>
            <a:picLocks noChangeAspect="1" noChangeArrowheads="1"/>
          </p:cNvPicPr>
          <p:nvPr/>
        </p:nvPicPr>
        <p:blipFill>
          <a:blip r:embed="rId3"/>
          <a:srcRect/>
          <a:stretch>
            <a:fillRect/>
          </a:stretch>
        </p:blipFill>
        <p:spPr bwMode="auto">
          <a:xfrm>
            <a:off x="1005839" y="3703320"/>
            <a:ext cx="7120445" cy="285559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Send Page Enhancements</a:t>
            </a:r>
            <a:endParaRPr lang="en-US" dirty="0"/>
          </a:p>
        </p:txBody>
      </p:sp>
      <p:sp>
        <p:nvSpPr>
          <p:cNvPr id="3" name="Content Placeholder 2"/>
          <p:cNvSpPr>
            <a:spLocks noGrp="1"/>
          </p:cNvSpPr>
          <p:nvPr>
            <p:ph idx="1"/>
          </p:nvPr>
        </p:nvSpPr>
        <p:spPr>
          <a:xfrm>
            <a:off x="200024" y="990600"/>
            <a:ext cx="8658225" cy="5334000"/>
          </a:xfrm>
        </p:spPr>
        <p:txBody>
          <a:bodyPr>
            <a:normAutofit/>
          </a:bodyPr>
          <a:lstStyle/>
          <a:p>
            <a:r>
              <a:rPr lang="en-US" dirty="0" smtClean="0"/>
              <a:t>The </a:t>
            </a:r>
            <a:r>
              <a:rPr lang="en-US" b="1" dirty="0" smtClean="0"/>
              <a:t>Replication Send</a:t>
            </a:r>
            <a:r>
              <a:rPr lang="en-US" dirty="0" smtClean="0"/>
              <a:t> page (</a:t>
            </a:r>
            <a:r>
              <a:rPr lang="en-US" b="1" dirty="0" smtClean="0"/>
              <a:t>Replication &gt; Send</a:t>
            </a:r>
            <a:r>
              <a:rPr lang="en-US" dirty="0" smtClean="0"/>
              <a:t>) has been enhanced to let you easily manage outgoing data replication activities for all NAS shares or VTL partitions. </a:t>
            </a:r>
          </a:p>
          <a:p>
            <a:r>
              <a:rPr lang="en-US" dirty="0" smtClean="0"/>
              <a:t>The </a:t>
            </a:r>
            <a:r>
              <a:rPr lang="en-US" b="1" dirty="0" smtClean="0"/>
              <a:t>Replication Send</a:t>
            </a:r>
            <a:r>
              <a:rPr lang="en-US" dirty="0" smtClean="0"/>
              <a:t> page allows you to do the following tasks:</a:t>
            </a:r>
          </a:p>
          <a:p>
            <a:pPr lvl="1"/>
            <a:r>
              <a:rPr lang="en-US" dirty="0" smtClean="0"/>
              <a:t>View replication information for shares or partitions</a:t>
            </a:r>
          </a:p>
          <a:p>
            <a:pPr lvl="1"/>
            <a:r>
              <a:rPr lang="en-US" dirty="0" smtClean="0"/>
              <a:t>Enable or disable replication for a share or partition</a:t>
            </a:r>
          </a:p>
          <a:p>
            <a:pPr lvl="1"/>
            <a:r>
              <a:rPr lang="en-US" dirty="0" smtClean="0"/>
              <a:t>Configure Directory/File or Cartridge Based Replication for a share or partition</a:t>
            </a:r>
          </a:p>
          <a:p>
            <a:pPr lvl="1"/>
            <a:r>
              <a:rPr lang="en-US" dirty="0" smtClean="0"/>
              <a:t>Initiate replication for a share or partition</a:t>
            </a:r>
          </a:p>
          <a:p>
            <a:pPr lvl="1"/>
            <a:r>
              <a:rPr lang="en-US" dirty="0" smtClean="0"/>
              <a:t>Synchronize a share or partition configured for Directory/File or Cartridge Based Replication</a:t>
            </a:r>
          </a:p>
          <a:p>
            <a:pPr lvl="1"/>
            <a:r>
              <a:rPr lang="en-US" dirty="0" smtClean="0"/>
              <a:t>View replication statistics for a share or partition configured for Directory/File or Cartridge Based Replication</a:t>
            </a:r>
          </a:p>
          <a:p>
            <a:pPr lvl="1"/>
            <a:r>
              <a:rPr lang="en-US" dirty="0" smtClean="0"/>
              <a:t>Schedule a share or partition for replication</a:t>
            </a:r>
          </a:p>
          <a:p>
            <a:pPr lvl="1"/>
            <a:r>
              <a:rPr lang="en-US" dirty="0" smtClean="0"/>
              <a:t>Manage replication targets</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Send Page Enhancements (cont.)</a:t>
            </a:r>
            <a:endParaRPr lang="en-US" dirty="0"/>
          </a:p>
        </p:txBody>
      </p:sp>
      <p:sp>
        <p:nvSpPr>
          <p:cNvPr id="3" name="Content Placeholder 2"/>
          <p:cNvSpPr>
            <a:spLocks noGrp="1"/>
          </p:cNvSpPr>
          <p:nvPr>
            <p:ph idx="1"/>
          </p:nvPr>
        </p:nvSpPr>
        <p:spPr>
          <a:xfrm>
            <a:off x="200024" y="990600"/>
            <a:ext cx="8658225" cy="1295400"/>
          </a:xfrm>
        </p:spPr>
        <p:txBody>
          <a:bodyPr>
            <a:normAutofit/>
          </a:bodyPr>
          <a:lstStyle/>
          <a:p>
            <a:r>
              <a:rPr lang="en-US" dirty="0" smtClean="0"/>
              <a:t>This </a:t>
            </a:r>
            <a:r>
              <a:rPr lang="en-US" b="1" dirty="0" smtClean="0"/>
              <a:t>Replication Send </a:t>
            </a:r>
            <a:r>
              <a:rPr lang="en-US" dirty="0" smtClean="0"/>
              <a:t>page example shows the location of the target </a:t>
            </a:r>
            <a:r>
              <a:rPr lang="en-US" dirty="0" err="1" smtClean="0"/>
              <a:t>DXi</a:t>
            </a:r>
            <a:r>
              <a:rPr lang="en-US" dirty="0" smtClean="0"/>
              <a:t> list along with a list of NAS share and VTL partitions. </a:t>
            </a:r>
            <a:endParaRPr lang="en-US" dirty="0"/>
          </a:p>
        </p:txBody>
      </p:sp>
      <p:pic>
        <p:nvPicPr>
          <p:cNvPr id="72706" name="Picture 2" descr="DXi_23_ReplicationSendPage"/>
          <p:cNvPicPr>
            <a:picLocks noChangeAspect="1" noChangeArrowheads="1"/>
          </p:cNvPicPr>
          <p:nvPr/>
        </p:nvPicPr>
        <p:blipFill>
          <a:blip r:embed="rId3"/>
          <a:srcRect/>
          <a:stretch>
            <a:fillRect/>
          </a:stretch>
        </p:blipFill>
        <p:spPr bwMode="auto">
          <a:xfrm>
            <a:off x="274321" y="2311082"/>
            <a:ext cx="8631022" cy="401351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 Enhancements</a:t>
            </a:r>
            <a:endParaRPr lang="en-US" dirty="0"/>
          </a:p>
        </p:txBody>
      </p:sp>
      <p:sp>
        <p:nvSpPr>
          <p:cNvPr id="3" name="Content Placeholder 2"/>
          <p:cNvSpPr>
            <a:spLocks noGrp="1"/>
          </p:cNvSpPr>
          <p:nvPr>
            <p:ph idx="1"/>
          </p:nvPr>
        </p:nvSpPr>
        <p:spPr/>
        <p:txBody>
          <a:bodyPr>
            <a:normAutofit lnSpcReduction="10000"/>
          </a:bodyPr>
          <a:lstStyle/>
          <a:p>
            <a:r>
              <a:rPr lang="en-US" dirty="0" smtClean="0"/>
              <a:t>The redesigned </a:t>
            </a:r>
            <a:r>
              <a:rPr lang="en-US" b="1" dirty="0" smtClean="0"/>
              <a:t>Scheduler </a:t>
            </a:r>
            <a:r>
              <a:rPr lang="en-US" dirty="0" smtClean="0"/>
              <a:t>page (</a:t>
            </a:r>
            <a:r>
              <a:rPr lang="en-US" b="1" dirty="0" smtClean="0"/>
              <a:t>Configuration &gt; Scheduler</a:t>
            </a:r>
            <a:r>
              <a:rPr lang="en-US" dirty="0" smtClean="0"/>
              <a:t>) page provides tools for quickly adding a new scheduled event, as well as for managing schedules for multiple shares or partitions. </a:t>
            </a:r>
          </a:p>
          <a:p>
            <a:r>
              <a:rPr lang="en-US" dirty="0" smtClean="0"/>
              <a:t>The Scheduler page allows you to configure scheduled events for the following:</a:t>
            </a:r>
          </a:p>
          <a:p>
            <a:pPr lvl="1"/>
            <a:r>
              <a:rPr lang="en-US" dirty="0" smtClean="0"/>
              <a:t>NAS replication</a:t>
            </a:r>
          </a:p>
          <a:p>
            <a:pPr lvl="1"/>
            <a:r>
              <a:rPr lang="en-US" dirty="0" smtClean="0"/>
              <a:t>VTL replication</a:t>
            </a:r>
          </a:p>
          <a:p>
            <a:pPr lvl="1"/>
            <a:r>
              <a:rPr lang="en-US" dirty="0" smtClean="0"/>
              <a:t>Replication throttling</a:t>
            </a:r>
          </a:p>
          <a:p>
            <a:pPr lvl="1"/>
            <a:r>
              <a:rPr lang="en-US" dirty="0" smtClean="0"/>
              <a:t>Email reports</a:t>
            </a:r>
          </a:p>
          <a:p>
            <a:pPr lvl="1"/>
            <a:r>
              <a:rPr lang="en-US" dirty="0" err="1" smtClean="0"/>
              <a:t>HealthChecks</a:t>
            </a:r>
            <a:endParaRPr lang="en-US" dirty="0" smtClean="0"/>
          </a:p>
          <a:p>
            <a:pPr lvl="1"/>
            <a:r>
              <a:rPr lang="en-US" dirty="0" smtClean="0"/>
              <a:t>Space reclamation</a:t>
            </a:r>
          </a:p>
          <a:p>
            <a:r>
              <a:rPr lang="en-US" dirty="0" smtClean="0"/>
              <a:t>Schedule CLI Commands Have Been Deprecated</a:t>
            </a:r>
          </a:p>
          <a:p>
            <a:pPr lvl="1"/>
            <a:r>
              <a:rPr lang="en-US" dirty="0" smtClean="0"/>
              <a:t>The scheduler CLI commands have been deprecated, meaning that they will be phased out in the future and customers should be warned against using them. A “DEPRECATION” warning has been added to all scheduler commands documented in the </a:t>
            </a:r>
            <a:r>
              <a:rPr lang="en-US" i="1" dirty="0" err="1" smtClean="0"/>
              <a:t>DXi</a:t>
            </a:r>
            <a:r>
              <a:rPr lang="en-US" i="1" dirty="0" smtClean="0"/>
              <a:t>-Series Command Line Interface (CLI) Guide</a:t>
            </a:r>
            <a:r>
              <a:rPr lang="en-US" dirty="0" smtClean="0"/>
              <a:t>.</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err="1" smtClean="0">
                <a:latin typeface="Arial" charset="0"/>
                <a:ea typeface="ＭＳ Ｐゴシック" pitchFamily="34" charset="-128"/>
                <a:cs typeface="Arial" charset="0"/>
              </a:rPr>
              <a:t>DXi</a:t>
            </a:r>
            <a:r>
              <a:rPr lang="en-US" dirty="0" smtClean="0">
                <a:latin typeface="Arial" charset="0"/>
                <a:ea typeface="ＭＳ Ｐゴシック" pitchFamily="34" charset="-128"/>
                <a:cs typeface="Arial" charset="0"/>
              </a:rPr>
              <a:t> Software </a:t>
            </a:r>
            <a:r>
              <a:rPr dirty="0" smtClean="0">
                <a:latin typeface="Arial" charset="0"/>
                <a:ea typeface="ＭＳ Ｐゴシック" pitchFamily="34" charset="-128"/>
                <a:cs typeface="Arial" charset="0"/>
              </a:rPr>
              <a:t>2.3</a:t>
            </a:r>
            <a:r>
              <a:rPr lang="en-US" dirty="0" smtClean="0">
                <a:latin typeface="Arial" charset="0"/>
                <a:ea typeface="ＭＳ Ｐゴシック" pitchFamily="34" charset="-128"/>
                <a:cs typeface="Arial" charset="0"/>
              </a:rPr>
              <a:t>: Feature and Benefits</a:t>
            </a:r>
            <a:endParaRPr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939546366"/>
              </p:ext>
            </p:extLst>
          </p:nvPr>
        </p:nvGraphicFramePr>
        <p:xfrm>
          <a:off x="762010" y="755147"/>
          <a:ext cx="7331676" cy="6294528"/>
        </p:xfrm>
        <a:graphic>
          <a:graphicData uri="http://schemas.openxmlformats.org/drawingml/2006/table">
            <a:tbl>
              <a:tblPr firstRow="1" bandRow="1">
                <a:tableStyleId>{9DCAF9ED-07DC-4A11-8D7F-57B35C25682E}</a:tableStyleId>
              </a:tblPr>
              <a:tblGrid>
                <a:gridCol w="2960869"/>
                <a:gridCol w="4370807"/>
              </a:tblGrid>
              <a:tr h="336499">
                <a:tc>
                  <a:txBody>
                    <a:bodyPr/>
                    <a:lstStyle/>
                    <a:p>
                      <a:r>
                        <a:rPr lang="en-US" dirty="0" smtClean="0"/>
                        <a:t>Feature</a:t>
                      </a:r>
                      <a:endParaRPr lang="en-US" dirty="0"/>
                    </a:p>
                  </a:txBody>
                  <a:tcPr/>
                </a:tc>
                <a:tc>
                  <a:txBody>
                    <a:bodyPr/>
                    <a:lstStyle/>
                    <a:p>
                      <a:r>
                        <a:rPr lang="en-US" dirty="0" smtClean="0"/>
                        <a:t>Benefits</a:t>
                      </a:r>
                      <a:endParaRPr lang="en-US" dirty="0"/>
                    </a:p>
                  </a:txBody>
                  <a:tcPr/>
                </a:tc>
              </a:tr>
              <a:tr h="588874">
                <a:tc>
                  <a:txBody>
                    <a:bodyPr/>
                    <a:lstStyle/>
                    <a:p>
                      <a:r>
                        <a:rPr lang="en-US" dirty="0" smtClean="0"/>
                        <a:t>1:2 Replication</a:t>
                      </a:r>
                      <a:r>
                        <a:rPr lang="en-US" baseline="0" dirty="0" smtClean="0"/>
                        <a:t> Fan-out</a:t>
                      </a:r>
                      <a:endParaRPr lang="en-US" dirty="0"/>
                    </a:p>
                  </a:txBody>
                  <a:tcPr/>
                </a:tc>
                <a:tc>
                  <a:txBody>
                    <a:bodyPr/>
                    <a:lstStyle/>
                    <a:p>
                      <a:r>
                        <a:rPr lang="en-US" dirty="0" smtClean="0"/>
                        <a:t>Enhanced</a:t>
                      </a:r>
                      <a:r>
                        <a:rPr lang="en-US" baseline="0" dirty="0" smtClean="0"/>
                        <a:t> </a:t>
                      </a:r>
                      <a:r>
                        <a:rPr lang="en-US" dirty="0" smtClean="0"/>
                        <a:t>Disaster Recovery:</a:t>
                      </a:r>
                      <a:r>
                        <a:rPr lang="en-US" baseline="0" dirty="0" smtClean="0"/>
                        <a:t> target both internal IT data centers and cloud hosted DR</a:t>
                      </a:r>
                      <a:endParaRPr lang="en-US" dirty="0"/>
                    </a:p>
                  </a:txBody>
                  <a:tcPr/>
                </a:tc>
              </a:tr>
              <a:tr h="588874">
                <a:tc>
                  <a:txBody>
                    <a:bodyPr/>
                    <a:lstStyle/>
                    <a:p>
                      <a:r>
                        <a:rPr lang="en-US" dirty="0" smtClean="0"/>
                        <a:t>32 Replication snapshots</a:t>
                      </a:r>
                      <a:endParaRPr lang="en-US" dirty="0"/>
                    </a:p>
                  </a:txBody>
                  <a:tcPr/>
                </a:tc>
                <a:tc>
                  <a:txBody>
                    <a:bodyPr/>
                    <a:lstStyle/>
                    <a:p>
                      <a:r>
                        <a:rPr lang="en-US" dirty="0" smtClean="0"/>
                        <a:t>Enhanced</a:t>
                      </a:r>
                      <a:r>
                        <a:rPr lang="en-US" baseline="0" dirty="0" smtClean="0"/>
                        <a:t> Disaster Recovery: </a:t>
                      </a:r>
                      <a:r>
                        <a:rPr lang="en-US" dirty="0" smtClean="0"/>
                        <a:t>an entire month of</a:t>
                      </a:r>
                      <a:r>
                        <a:rPr lang="en-US" baseline="0" dirty="0" smtClean="0"/>
                        <a:t> snapshots for daily DR generations</a:t>
                      </a:r>
                      <a:endParaRPr lang="en-US" dirty="0"/>
                    </a:p>
                  </a:txBody>
                  <a:tcPr/>
                </a:tc>
              </a:tr>
              <a:tr h="588874">
                <a:tc>
                  <a:txBody>
                    <a:bodyPr/>
                    <a:lstStyle/>
                    <a:p>
                      <a:r>
                        <a:rPr lang="en-US" dirty="0" smtClean="0"/>
                        <a:t>Charge</a:t>
                      </a:r>
                      <a:r>
                        <a:rPr lang="en-US" baseline="0" dirty="0" smtClean="0"/>
                        <a:t> back statistics and per share/partition accounting</a:t>
                      </a:r>
                      <a:endParaRPr lang="en-US" dirty="0"/>
                    </a:p>
                  </a:txBody>
                  <a:tcPr/>
                </a:tc>
                <a:tc>
                  <a:txBody>
                    <a:bodyPr/>
                    <a:lstStyle/>
                    <a:p>
                      <a:r>
                        <a:rPr lang="en-US" dirty="0" smtClean="0"/>
                        <a:t>Cloud enablement: </a:t>
                      </a:r>
                      <a:r>
                        <a:rPr lang="en-US" baseline="0" dirty="0" err="1" smtClean="0"/>
                        <a:t>deduplication</a:t>
                      </a:r>
                      <a:r>
                        <a:rPr lang="en-US" baseline="0" dirty="0" smtClean="0"/>
                        <a:t> statistics per share/partitions, enables charge back</a:t>
                      </a:r>
                      <a:endParaRPr lang="en-US" dirty="0"/>
                    </a:p>
                  </a:txBody>
                  <a:tcPr/>
                </a:tc>
              </a:tr>
              <a:tr h="588874">
                <a:tc>
                  <a:txBody>
                    <a:bodyPr/>
                    <a:lstStyle/>
                    <a:p>
                      <a:r>
                        <a:rPr lang="en-US" dirty="0" smtClean="0"/>
                        <a:t>NAT IP Configuration</a:t>
                      </a:r>
                      <a:endParaRPr lang="en-US" dirty="0"/>
                    </a:p>
                  </a:txBody>
                  <a:tcPr/>
                </a:tc>
                <a:tc>
                  <a:txBody>
                    <a:bodyPr/>
                    <a:lstStyle/>
                    <a:p>
                      <a:r>
                        <a:rPr lang="en-US" dirty="0" smtClean="0"/>
                        <a:t>Cloud</a:t>
                      </a:r>
                      <a:r>
                        <a:rPr lang="en-US" baseline="0" dirty="0" smtClean="0"/>
                        <a:t> enablement: public addresses that allow access into Q-Cloud and MSP</a:t>
                      </a:r>
                      <a:endParaRPr lang="en-US" dirty="0"/>
                    </a:p>
                  </a:txBody>
                  <a:tcPr/>
                </a:tc>
              </a:tr>
              <a:tr h="588874">
                <a:tc>
                  <a:txBody>
                    <a:bodyPr/>
                    <a:lstStyle/>
                    <a:p>
                      <a:r>
                        <a:rPr lang="en-US" dirty="0" smtClean="0"/>
                        <a:t>Windows Server 2012</a:t>
                      </a:r>
                      <a:r>
                        <a:rPr lang="en-US" baseline="0" dirty="0" smtClean="0"/>
                        <a:t> – OST </a:t>
                      </a:r>
                      <a:r>
                        <a:rPr lang="en-US" baseline="0" dirty="0" err="1" smtClean="0"/>
                        <a:t>plugin</a:t>
                      </a:r>
                      <a:endParaRPr lang="en-US" dirty="0"/>
                    </a:p>
                  </a:txBody>
                  <a:tcPr/>
                </a:tc>
                <a:tc>
                  <a:txBody>
                    <a:bodyPr/>
                    <a:lstStyle/>
                    <a:p>
                      <a:r>
                        <a:rPr lang="en-US" dirty="0" smtClean="0"/>
                        <a:t>Interoperability: operating systems and OST</a:t>
                      </a:r>
                      <a:endParaRPr lang="en-US" dirty="0"/>
                    </a:p>
                  </a:txBody>
                  <a:tcPr/>
                </a:tc>
              </a:tr>
              <a:tr h="336499">
                <a:tc>
                  <a:txBody>
                    <a:bodyPr/>
                    <a:lstStyle/>
                    <a:p>
                      <a:r>
                        <a:rPr lang="en-US" dirty="0" smtClean="0"/>
                        <a:t>NDMP PTT w/ LTO-6</a:t>
                      </a:r>
                      <a:endParaRPr lang="en-US" dirty="0"/>
                    </a:p>
                  </a:txBody>
                  <a:tcPr/>
                </a:tc>
                <a:tc>
                  <a:txBody>
                    <a:bodyPr/>
                    <a:lstStyle/>
                    <a:p>
                      <a:r>
                        <a:rPr lang="en-US" dirty="0" smtClean="0"/>
                        <a:t>Interoperability:</a:t>
                      </a:r>
                      <a:r>
                        <a:rPr lang="en-US" baseline="0" dirty="0" smtClean="0"/>
                        <a:t> </a:t>
                      </a:r>
                      <a:r>
                        <a:rPr lang="en-US" dirty="0" smtClean="0"/>
                        <a:t>latest tape technology</a:t>
                      </a:r>
                      <a:endParaRPr lang="en-US" dirty="0"/>
                    </a:p>
                  </a:txBody>
                  <a:tcPr/>
                </a:tc>
              </a:tr>
              <a:tr h="336492">
                <a:tc>
                  <a:txBody>
                    <a:bodyPr/>
                    <a:lstStyle/>
                    <a:p>
                      <a:r>
                        <a:rPr lang="en-US" sz="1800" dirty="0" smtClean="0"/>
                        <a:t>SAMBA 3.6.12</a:t>
                      </a:r>
                      <a:endParaRPr lang="en-US" sz="1800" dirty="0"/>
                    </a:p>
                  </a:txBody>
                  <a:tcPr marL="91432" marR="91432" marT="45716" marB="45716"/>
                </a:tc>
                <a:tc>
                  <a:txBody>
                    <a:bodyPr/>
                    <a:lstStyle/>
                    <a:p>
                      <a:r>
                        <a:rPr lang="en-US" sz="1800" dirty="0" smtClean="0"/>
                        <a:t>Security updates</a:t>
                      </a:r>
                      <a:endParaRPr lang="en-US" sz="1800" dirty="0"/>
                    </a:p>
                  </a:txBody>
                  <a:tcPr marL="91432" marR="91432" marT="45716" marB="45716"/>
                </a:tc>
              </a:tr>
              <a:tr h="841248">
                <a:tc>
                  <a:txBody>
                    <a:bodyPr/>
                    <a:lstStyle/>
                    <a:p>
                      <a:r>
                        <a:rPr lang="en-US" dirty="0" smtClean="0"/>
                        <a:t>Data Path improvements</a:t>
                      </a:r>
                      <a:endParaRPr lang="en-US" dirty="0"/>
                    </a:p>
                  </a:txBody>
                  <a:tcPr/>
                </a:tc>
                <a:tc>
                  <a:txBody>
                    <a:bodyPr/>
                    <a:lstStyle/>
                    <a:p>
                      <a:r>
                        <a:rPr lang="en-US" dirty="0" smtClean="0"/>
                        <a:t>Customer experience: improved NFS performance, reliable performance with aged </a:t>
                      </a:r>
                      <a:r>
                        <a:rPr lang="en-US" dirty="0" err="1" smtClean="0"/>
                        <a:t>blockpool</a:t>
                      </a:r>
                      <a:endParaRPr lang="en-US" dirty="0"/>
                    </a:p>
                  </a:txBody>
                  <a:tcPr/>
                </a:tc>
              </a:tr>
              <a:tr h="588866">
                <a:tc>
                  <a:txBody>
                    <a:bodyPr/>
                    <a:lstStyle/>
                    <a:p>
                      <a:r>
                        <a:rPr lang="en-US" sz="1800" i="0" dirty="0" smtClean="0"/>
                        <a:t>Software upgrade infrastructure</a:t>
                      </a:r>
                      <a:endParaRPr lang="en-US" sz="1800" i="0" dirty="0"/>
                    </a:p>
                  </a:txBody>
                  <a:tcPr marL="91432" marR="91432" marT="45716" marB="45716"/>
                </a:tc>
                <a:tc>
                  <a:txBody>
                    <a:bodyPr/>
                    <a:lstStyle/>
                    <a:p>
                      <a:r>
                        <a:rPr lang="en-US" sz="1800" i="0" dirty="0" smtClean="0"/>
                        <a:t>Customer experience</a:t>
                      </a:r>
                      <a:r>
                        <a:rPr lang="en-US" sz="1800" i="0" baseline="0" dirty="0" smtClean="0"/>
                        <a:t>:  easier to add features, fix patches; reduce service costs</a:t>
                      </a:r>
                      <a:endParaRPr lang="en-US" sz="1800" i="0" dirty="0"/>
                    </a:p>
                  </a:txBody>
                  <a:tcPr marL="91432" marR="91432" marT="45716" marB="45716"/>
                </a:tc>
              </a:tr>
              <a:tr h="442384">
                <a:tc>
                  <a:txBody>
                    <a:bodyPr/>
                    <a:lstStyle/>
                    <a:p>
                      <a:r>
                        <a:rPr lang="en-US" sz="1800" i="0" dirty="0" smtClean="0"/>
                        <a:t>Disk as a CRU</a:t>
                      </a:r>
                      <a:endParaRPr lang="en-US" sz="1800" i="0" dirty="0"/>
                    </a:p>
                  </a:txBody>
                  <a:tcPr marL="91432" marR="91432" marT="45716" marB="45716"/>
                </a:tc>
                <a:tc>
                  <a:txBody>
                    <a:bodyPr/>
                    <a:lstStyle/>
                    <a:p>
                      <a:r>
                        <a:rPr lang="en-US" sz="1800" i="0" dirty="0" smtClean="0"/>
                        <a:t>Customer experience: ease</a:t>
                      </a:r>
                      <a:r>
                        <a:rPr lang="en-US" sz="1800" i="0" baseline="0" dirty="0" smtClean="0"/>
                        <a:t> and speed</a:t>
                      </a:r>
                      <a:endParaRPr lang="en-US" sz="1800" i="0" dirty="0"/>
                    </a:p>
                  </a:txBody>
                  <a:tcPr marL="91432" marR="91432" marT="45716" marB="45716"/>
                </a:tc>
              </a:tr>
            </a:tbl>
          </a:graphicData>
        </a:graphic>
      </p:graphicFrame>
    </p:spTree>
    <p:extLst>
      <p:ext uri="{BB962C8B-B14F-4D97-AF65-F5344CB8AC3E}">
        <p14:creationId xmlns:p14="http://schemas.microsoft.com/office/powerpoint/2010/main" xmlns="" val="25367784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Scheduler Enhancements - Replication Schedules for NAS Shares and VTL Partitions</a:t>
            </a:r>
          </a:p>
        </p:txBody>
      </p:sp>
      <p:sp>
        <p:nvSpPr>
          <p:cNvPr id="3" name="Content Placeholder 2"/>
          <p:cNvSpPr>
            <a:spLocks noGrp="1"/>
          </p:cNvSpPr>
          <p:nvPr>
            <p:ph idx="1"/>
          </p:nvPr>
        </p:nvSpPr>
        <p:spPr>
          <a:xfrm>
            <a:off x="200024" y="990600"/>
            <a:ext cx="8658225" cy="1295400"/>
          </a:xfrm>
        </p:spPr>
        <p:txBody>
          <a:bodyPr/>
          <a:lstStyle/>
          <a:p>
            <a:r>
              <a:rPr lang="en-US" dirty="0" smtClean="0"/>
              <a:t>In the new Schedule page, the </a:t>
            </a:r>
            <a:r>
              <a:rPr lang="en-US" b="1" dirty="0" smtClean="0"/>
              <a:t>NAS</a:t>
            </a:r>
            <a:r>
              <a:rPr lang="en-US" dirty="0" smtClean="0"/>
              <a:t> and </a:t>
            </a:r>
            <a:r>
              <a:rPr lang="en-US" b="1" dirty="0" smtClean="0"/>
              <a:t>VTL</a:t>
            </a:r>
            <a:r>
              <a:rPr lang="en-US" dirty="0" smtClean="0"/>
              <a:t> tabs have been removed and the replication schedules for all NAS shares and VTL partitions display on the main calendar. </a:t>
            </a:r>
          </a:p>
          <a:p>
            <a:endParaRPr lang="en-US" dirty="0"/>
          </a:p>
        </p:txBody>
      </p:sp>
      <p:pic>
        <p:nvPicPr>
          <p:cNvPr id="88066" name="Picture 2" descr="DXi_23_SchedulerCalendar"/>
          <p:cNvPicPr>
            <a:picLocks noChangeAspect="1" noChangeArrowheads="1"/>
          </p:cNvPicPr>
          <p:nvPr/>
        </p:nvPicPr>
        <p:blipFill>
          <a:blip r:embed="rId3"/>
          <a:srcRect/>
          <a:stretch>
            <a:fillRect/>
          </a:stretch>
        </p:blipFill>
        <p:spPr bwMode="auto">
          <a:xfrm>
            <a:off x="198120" y="2316480"/>
            <a:ext cx="7928828" cy="4114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Scheduler Enhancements – Scheduler Toolbar</a:t>
            </a:r>
            <a:endParaRPr lang="en-US" dirty="0"/>
          </a:p>
        </p:txBody>
      </p:sp>
      <p:sp>
        <p:nvSpPr>
          <p:cNvPr id="3" name="Content Placeholder 2"/>
          <p:cNvSpPr>
            <a:spLocks noGrp="1"/>
          </p:cNvSpPr>
          <p:nvPr>
            <p:ph idx="1"/>
          </p:nvPr>
        </p:nvSpPr>
        <p:spPr>
          <a:xfrm>
            <a:off x="200024" y="990600"/>
            <a:ext cx="8658225" cy="3444240"/>
          </a:xfrm>
        </p:spPr>
        <p:txBody>
          <a:bodyPr>
            <a:normAutofit lnSpcReduction="10000"/>
          </a:bodyPr>
          <a:lstStyle/>
          <a:p>
            <a:r>
              <a:rPr lang="en-US" dirty="0" smtClean="0"/>
              <a:t>The Scheduler toolbar has been improved to include more functionality. </a:t>
            </a:r>
          </a:p>
          <a:p>
            <a:pPr lvl="1"/>
            <a:r>
              <a:rPr lang="en-US" dirty="0" smtClean="0"/>
              <a:t>Show or hide all shares or partitions, click the plus [ </a:t>
            </a:r>
            <a:r>
              <a:rPr lang="en-US" b="1" dirty="0" smtClean="0"/>
              <a:t>+</a:t>
            </a:r>
            <a:r>
              <a:rPr lang="en-US" dirty="0" smtClean="0"/>
              <a:t> ] or minus [ </a:t>
            </a:r>
            <a:r>
              <a:rPr lang="en-US" b="1" dirty="0" smtClean="0"/>
              <a:t>-</a:t>
            </a:r>
            <a:r>
              <a:rPr lang="en-US" dirty="0" smtClean="0"/>
              <a:t> ] icons.</a:t>
            </a:r>
          </a:p>
          <a:p>
            <a:pPr lvl="1"/>
            <a:r>
              <a:rPr lang="en-US" dirty="0" smtClean="0"/>
              <a:t>Filter shares or partitions based on name, begin typing in the</a:t>
            </a:r>
            <a:r>
              <a:rPr lang="en-US" b="1" dirty="0" smtClean="0"/>
              <a:t> Filter</a:t>
            </a:r>
            <a:r>
              <a:rPr lang="en-US" dirty="0" smtClean="0"/>
              <a:t> box. Click the </a:t>
            </a:r>
            <a:r>
              <a:rPr lang="en-US" b="1" dirty="0" smtClean="0"/>
              <a:t>x</a:t>
            </a:r>
            <a:r>
              <a:rPr lang="en-US" dirty="0" smtClean="0"/>
              <a:t> to clear the filter.</a:t>
            </a:r>
          </a:p>
          <a:p>
            <a:pPr lvl="1"/>
            <a:r>
              <a:rPr lang="en-US" dirty="0" smtClean="0"/>
              <a:t>View the schedule for a specific day, select it in the</a:t>
            </a:r>
            <a:r>
              <a:rPr lang="en-US" b="1" dirty="0" smtClean="0"/>
              <a:t> </a:t>
            </a:r>
            <a:r>
              <a:rPr lang="en-US" b="1" dirty="0" err="1" smtClean="0"/>
              <a:t>Goto</a:t>
            </a:r>
            <a:r>
              <a:rPr lang="en-US" dirty="0" smtClean="0"/>
              <a:t> pop-up calendar.</a:t>
            </a:r>
          </a:p>
          <a:p>
            <a:pPr lvl="1"/>
            <a:r>
              <a:rPr lang="en-US" dirty="0" smtClean="0"/>
              <a:t>View the schedule for today, click </a:t>
            </a:r>
            <a:r>
              <a:rPr lang="en-US" b="1" dirty="0" smtClean="0"/>
              <a:t>Now</a:t>
            </a:r>
            <a:r>
              <a:rPr lang="en-US" dirty="0" smtClean="0"/>
              <a:t>.</a:t>
            </a:r>
          </a:p>
          <a:p>
            <a:pPr lvl="1"/>
            <a:r>
              <a:rPr lang="en-US" dirty="0" smtClean="0"/>
              <a:t>Update the schedule view with the latest data, click the </a:t>
            </a:r>
            <a:r>
              <a:rPr lang="en-US" b="1" dirty="0" smtClean="0"/>
              <a:t>Refresh</a:t>
            </a:r>
            <a:r>
              <a:rPr lang="en-US" dirty="0" smtClean="0"/>
              <a:t> icon.</a:t>
            </a:r>
          </a:p>
          <a:p>
            <a:pPr lvl="1"/>
            <a:r>
              <a:rPr lang="en-US" dirty="0" smtClean="0"/>
              <a:t>Move the view backward or forward in time, click the arrows.</a:t>
            </a:r>
          </a:p>
          <a:p>
            <a:pPr lvl="1"/>
            <a:r>
              <a:rPr lang="en-US" dirty="0" smtClean="0"/>
              <a:t>Change the number of days displayed at a time, click </a:t>
            </a:r>
            <a:r>
              <a:rPr lang="en-US" b="1" dirty="0" smtClean="0"/>
              <a:t>Daily</a:t>
            </a:r>
            <a:r>
              <a:rPr lang="en-US" dirty="0" smtClean="0"/>
              <a:t>, </a:t>
            </a:r>
            <a:r>
              <a:rPr lang="en-US" b="1" dirty="0" smtClean="0"/>
              <a:t>Weekl</a:t>
            </a:r>
            <a:r>
              <a:rPr lang="en-US" dirty="0" smtClean="0"/>
              <a:t>y, or </a:t>
            </a:r>
            <a:r>
              <a:rPr lang="en-US" b="1" dirty="0" smtClean="0"/>
              <a:t>Monthly</a:t>
            </a:r>
            <a:r>
              <a:rPr lang="en-US" dirty="0" smtClean="0"/>
              <a:t>.</a:t>
            </a:r>
          </a:p>
        </p:txBody>
      </p:sp>
      <p:pic>
        <p:nvPicPr>
          <p:cNvPr id="122882" name="Picture 2" descr="C:\Yukon 2.3\TOI\Screenshots\DXi_23_SchedulerToolbar.png"/>
          <p:cNvPicPr>
            <a:picLocks noChangeAspect="1" noChangeArrowheads="1"/>
          </p:cNvPicPr>
          <p:nvPr/>
        </p:nvPicPr>
        <p:blipFill>
          <a:blip r:embed="rId2"/>
          <a:srcRect/>
          <a:stretch>
            <a:fillRect/>
          </a:stretch>
        </p:blipFill>
        <p:spPr bwMode="auto">
          <a:xfrm>
            <a:off x="182880" y="4194810"/>
            <a:ext cx="8737283" cy="232994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 Enhancements</a:t>
            </a:r>
            <a:endParaRPr lang="en-US" dirty="0"/>
          </a:p>
        </p:txBody>
      </p:sp>
      <p:sp>
        <p:nvSpPr>
          <p:cNvPr id="3" name="Content Placeholder 2"/>
          <p:cNvSpPr>
            <a:spLocks noGrp="1"/>
          </p:cNvSpPr>
          <p:nvPr>
            <p:ph idx="1"/>
          </p:nvPr>
        </p:nvSpPr>
        <p:spPr/>
        <p:txBody>
          <a:bodyPr/>
          <a:lstStyle/>
          <a:p>
            <a:r>
              <a:rPr lang="en-US" dirty="0" smtClean="0"/>
              <a:t>Enhancements have been made to the </a:t>
            </a:r>
            <a:r>
              <a:rPr lang="en-US" b="1" dirty="0" smtClean="0"/>
              <a:t>Network</a:t>
            </a:r>
            <a:r>
              <a:rPr lang="en-US" dirty="0" smtClean="0"/>
              <a:t> page in the Getting Started Wizard and the</a:t>
            </a:r>
            <a:r>
              <a:rPr lang="en-US" b="1" dirty="0" smtClean="0"/>
              <a:t> Network </a:t>
            </a:r>
            <a:r>
              <a:rPr lang="en-US" dirty="0" smtClean="0"/>
              <a:t>page available from the Configuration menu (</a:t>
            </a:r>
            <a:r>
              <a:rPr lang="en-US" b="1" dirty="0" smtClean="0"/>
              <a:t>Configuration &gt; System &gt; Network</a:t>
            </a:r>
            <a:r>
              <a:rPr lang="en-US" dirty="0" smtClean="0"/>
              <a:t>). </a:t>
            </a:r>
          </a:p>
          <a:p>
            <a:r>
              <a:rPr lang="en-US" dirty="0" smtClean="0"/>
              <a:t>The following settings have changed or been added in the 2.3 release: </a:t>
            </a:r>
          </a:p>
          <a:p>
            <a:pPr lvl="1"/>
            <a:r>
              <a:rPr lang="en-US" sz="2000" dirty="0" smtClean="0"/>
              <a:t>Virtual Local Area Network (VLAN) IDs</a:t>
            </a:r>
          </a:p>
          <a:p>
            <a:pPr lvl="1"/>
            <a:r>
              <a:rPr lang="en-US" sz="2000" dirty="0" smtClean="0"/>
              <a:t>External Host IP Addresses</a:t>
            </a:r>
          </a:p>
          <a:p>
            <a:pPr lvl="1"/>
            <a:r>
              <a:rPr lang="en-US" sz="2000" dirty="0" smtClean="0"/>
              <a:t>Network Address Translation (NAT) IP Addresses</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 Enhancements (cont.)</a:t>
            </a:r>
            <a:endParaRPr lang="en-US" dirty="0"/>
          </a:p>
        </p:txBody>
      </p:sp>
      <p:sp>
        <p:nvSpPr>
          <p:cNvPr id="3" name="Content Placeholder 2"/>
          <p:cNvSpPr>
            <a:spLocks noGrp="1"/>
          </p:cNvSpPr>
          <p:nvPr>
            <p:ph idx="1"/>
          </p:nvPr>
        </p:nvSpPr>
        <p:spPr>
          <a:xfrm>
            <a:off x="200024" y="990600"/>
            <a:ext cx="8658225" cy="457200"/>
          </a:xfrm>
        </p:spPr>
        <p:txBody>
          <a:bodyPr/>
          <a:lstStyle/>
          <a:p>
            <a:r>
              <a:rPr lang="en-US" sz="2000" dirty="0" smtClean="0"/>
              <a:t>VLAN ID Changes</a:t>
            </a:r>
          </a:p>
          <a:p>
            <a:endParaRPr lang="en-US" dirty="0"/>
          </a:p>
        </p:txBody>
      </p:sp>
      <p:pic>
        <p:nvPicPr>
          <p:cNvPr id="80898" name="Picture 2" descr="DXi_23_NetworkVLAN"/>
          <p:cNvPicPr>
            <a:picLocks noChangeAspect="1" noChangeArrowheads="1"/>
          </p:cNvPicPr>
          <p:nvPr/>
        </p:nvPicPr>
        <p:blipFill>
          <a:blip r:embed="rId3"/>
          <a:srcRect/>
          <a:stretch>
            <a:fillRect/>
          </a:stretch>
        </p:blipFill>
        <p:spPr bwMode="auto">
          <a:xfrm>
            <a:off x="1524000" y="1413139"/>
            <a:ext cx="5410200" cy="518609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 Enhancements (cont.)</a:t>
            </a:r>
            <a:endParaRPr lang="en-US" dirty="0"/>
          </a:p>
        </p:txBody>
      </p:sp>
      <p:sp>
        <p:nvSpPr>
          <p:cNvPr id="3" name="Content Placeholder 2"/>
          <p:cNvSpPr>
            <a:spLocks noGrp="1"/>
          </p:cNvSpPr>
          <p:nvPr>
            <p:ph idx="1"/>
          </p:nvPr>
        </p:nvSpPr>
        <p:spPr>
          <a:xfrm>
            <a:off x="200024" y="990600"/>
            <a:ext cx="8658225" cy="2468880"/>
          </a:xfrm>
        </p:spPr>
        <p:txBody>
          <a:bodyPr>
            <a:normAutofit/>
          </a:bodyPr>
          <a:lstStyle/>
          <a:p>
            <a:r>
              <a:rPr lang="en-US" dirty="0" smtClean="0"/>
              <a:t>New External Host IP Address Setting</a:t>
            </a:r>
          </a:p>
          <a:p>
            <a:pPr lvl="1"/>
            <a:r>
              <a:rPr lang="en-US" dirty="0" smtClean="0"/>
              <a:t>Only one external host IP address can be specified per network configuration. In addition, the following conditions must be met: </a:t>
            </a:r>
          </a:p>
          <a:p>
            <a:pPr lvl="2"/>
            <a:r>
              <a:rPr lang="en-US" b="1" dirty="0" smtClean="0"/>
              <a:t>Mgmt</a:t>
            </a:r>
            <a:r>
              <a:rPr lang="en-US" dirty="0" smtClean="0"/>
              <a:t> (management) or </a:t>
            </a:r>
            <a:r>
              <a:rPr lang="en-US" b="1" dirty="0" smtClean="0"/>
              <a:t>Any</a:t>
            </a:r>
            <a:r>
              <a:rPr lang="en-US" dirty="0" smtClean="0"/>
              <a:t> must be selected as the allowed traffic type</a:t>
            </a:r>
          </a:p>
          <a:p>
            <a:pPr lvl="2"/>
            <a:r>
              <a:rPr lang="en-US" dirty="0" smtClean="0"/>
              <a:t>The IP address must be on the same subnet as the Default Gateway to ensure external communication</a:t>
            </a:r>
          </a:p>
          <a:p>
            <a:pPr lvl="1"/>
            <a:r>
              <a:rPr lang="en-US" dirty="0" smtClean="0"/>
              <a:t>Customers should consult with their network administrator to identify which IP address to use as the external host IP address.  </a:t>
            </a:r>
          </a:p>
          <a:p>
            <a:endParaRPr lang="en-US" dirty="0" smtClean="0"/>
          </a:p>
        </p:txBody>
      </p:sp>
      <p:pic>
        <p:nvPicPr>
          <p:cNvPr id="81924" name="Picture 4" descr="DXi_23_NetworkExternalHostIP"/>
          <p:cNvPicPr>
            <a:picLocks noChangeAspect="1" noChangeArrowheads="1"/>
          </p:cNvPicPr>
          <p:nvPr/>
        </p:nvPicPr>
        <p:blipFill>
          <a:blip r:embed="rId2"/>
          <a:srcRect/>
          <a:stretch>
            <a:fillRect/>
          </a:stretch>
        </p:blipFill>
        <p:spPr bwMode="auto">
          <a:xfrm>
            <a:off x="655320" y="3703320"/>
            <a:ext cx="8045022" cy="262413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 Enhancements (cont.)</a:t>
            </a:r>
            <a:endParaRPr lang="en-US" dirty="0"/>
          </a:p>
        </p:txBody>
      </p:sp>
      <p:sp>
        <p:nvSpPr>
          <p:cNvPr id="3" name="Content Placeholder 2"/>
          <p:cNvSpPr>
            <a:spLocks noGrp="1"/>
          </p:cNvSpPr>
          <p:nvPr>
            <p:ph idx="1"/>
          </p:nvPr>
        </p:nvSpPr>
        <p:spPr>
          <a:xfrm>
            <a:off x="200024" y="990600"/>
            <a:ext cx="8658225" cy="2560320"/>
          </a:xfrm>
        </p:spPr>
        <p:txBody>
          <a:bodyPr/>
          <a:lstStyle/>
          <a:p>
            <a:r>
              <a:rPr lang="en-US" dirty="0" smtClean="0"/>
              <a:t>Network Address Translation (NAT) Enhancements</a:t>
            </a:r>
          </a:p>
          <a:p>
            <a:pPr lvl="1"/>
            <a:r>
              <a:rPr lang="en-US" dirty="0" smtClean="0"/>
              <a:t>NAT IP address settings must be configured on a </a:t>
            </a:r>
            <a:r>
              <a:rPr lang="en-US" dirty="0" err="1" smtClean="0"/>
              <a:t>DXi</a:t>
            </a:r>
            <a:r>
              <a:rPr lang="en-US" dirty="0" smtClean="0"/>
              <a:t> system for replication to work if the following two criteria are met:</a:t>
            </a:r>
          </a:p>
          <a:p>
            <a:pPr lvl="2"/>
            <a:r>
              <a:rPr lang="en-US" dirty="0" smtClean="0"/>
              <a:t>The </a:t>
            </a:r>
            <a:r>
              <a:rPr lang="en-US" dirty="0" err="1" smtClean="0"/>
              <a:t>DXi</a:t>
            </a:r>
            <a:r>
              <a:rPr lang="en-US" dirty="0" smtClean="0"/>
              <a:t> is a replication target</a:t>
            </a:r>
          </a:p>
          <a:p>
            <a:pPr lvl="2"/>
            <a:r>
              <a:rPr lang="en-US" dirty="0" smtClean="0"/>
              <a:t>Replication is performed across a public network, with the source </a:t>
            </a:r>
            <a:r>
              <a:rPr lang="en-US" dirty="0" err="1" smtClean="0"/>
              <a:t>DXi</a:t>
            </a:r>
            <a:r>
              <a:rPr lang="en-US" dirty="0" smtClean="0"/>
              <a:t> and target </a:t>
            </a:r>
            <a:r>
              <a:rPr lang="en-US" dirty="0" err="1" smtClean="0"/>
              <a:t>DXi</a:t>
            </a:r>
            <a:r>
              <a:rPr lang="en-US" dirty="0" smtClean="0"/>
              <a:t> located behind NAT-enabled routers and firewalls</a:t>
            </a:r>
          </a:p>
          <a:p>
            <a:pPr lvl="1"/>
            <a:r>
              <a:rPr lang="en-US" dirty="0" smtClean="0"/>
              <a:t>The </a:t>
            </a:r>
            <a:r>
              <a:rPr lang="en-US" b="1" dirty="0" smtClean="0"/>
              <a:t>Replication NAT IP </a:t>
            </a:r>
            <a:r>
              <a:rPr lang="en-US" b="1" dirty="0" err="1" smtClean="0"/>
              <a:t>Config</a:t>
            </a:r>
            <a:r>
              <a:rPr lang="en-US" dirty="0" smtClean="0"/>
              <a:t> section has been added to the </a:t>
            </a:r>
            <a:r>
              <a:rPr lang="en-US" b="1" dirty="0" smtClean="0"/>
              <a:t>IP Address Table</a:t>
            </a:r>
            <a:endParaRPr lang="en-US" dirty="0"/>
          </a:p>
        </p:txBody>
      </p:sp>
      <p:pic>
        <p:nvPicPr>
          <p:cNvPr id="82946" name="Picture 2" descr="DXi_23_NetworkNATIP"/>
          <p:cNvPicPr>
            <a:picLocks noChangeAspect="1" noChangeArrowheads="1"/>
          </p:cNvPicPr>
          <p:nvPr/>
        </p:nvPicPr>
        <p:blipFill>
          <a:blip r:embed="rId3"/>
          <a:srcRect/>
          <a:stretch>
            <a:fillRect/>
          </a:stretch>
        </p:blipFill>
        <p:spPr bwMode="auto">
          <a:xfrm>
            <a:off x="777239" y="3703320"/>
            <a:ext cx="7671243" cy="250221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Network Configuration Reminders</a:t>
            </a:r>
          </a:p>
        </p:txBody>
      </p:sp>
      <p:sp>
        <p:nvSpPr>
          <p:cNvPr id="3" name="Content Placeholder 2"/>
          <p:cNvSpPr>
            <a:spLocks noGrp="1"/>
          </p:cNvSpPr>
          <p:nvPr>
            <p:ph idx="1"/>
          </p:nvPr>
        </p:nvSpPr>
        <p:spPr>
          <a:xfrm>
            <a:off x="200024" y="990599"/>
            <a:ext cx="8658225" cy="808703"/>
          </a:xfrm>
        </p:spPr>
        <p:txBody>
          <a:bodyPr>
            <a:normAutofit fontScale="92500"/>
          </a:bodyPr>
          <a:lstStyle/>
          <a:p>
            <a:r>
              <a:rPr lang="en-US" dirty="0" smtClean="0"/>
              <a:t>DHCP supported on virtual </a:t>
            </a:r>
            <a:r>
              <a:rPr lang="en-US" dirty="0" err="1" smtClean="0"/>
              <a:t>DXi</a:t>
            </a:r>
            <a:r>
              <a:rPr lang="en-US" dirty="0" smtClean="0"/>
              <a:t> systems only</a:t>
            </a:r>
          </a:p>
          <a:p>
            <a:r>
              <a:rPr lang="en-US" dirty="0" smtClean="0"/>
              <a:t>Bonding of Ethernet ports not supported on virtual </a:t>
            </a:r>
            <a:r>
              <a:rPr lang="en-US" dirty="0" err="1" smtClean="0"/>
              <a:t>DXi</a:t>
            </a:r>
            <a:r>
              <a:rPr lang="en-US" dirty="0" smtClean="0"/>
              <a:t> systems</a:t>
            </a:r>
          </a:p>
          <a:p>
            <a:endParaRPr lang="en-US" dirty="0"/>
          </a:p>
        </p:txBody>
      </p:sp>
      <p:pic>
        <p:nvPicPr>
          <p:cNvPr id="114690" name="Picture 2" descr="C:\Yukon 2.3\TOI\Screenshots\DXi_23_V1000_NetworkDHCP.png"/>
          <p:cNvPicPr>
            <a:picLocks noChangeAspect="1" noChangeArrowheads="1"/>
          </p:cNvPicPr>
          <p:nvPr/>
        </p:nvPicPr>
        <p:blipFill>
          <a:blip r:embed="rId3"/>
          <a:srcRect/>
          <a:stretch>
            <a:fillRect/>
          </a:stretch>
        </p:blipFill>
        <p:spPr bwMode="auto">
          <a:xfrm>
            <a:off x="1203181" y="1891189"/>
            <a:ext cx="5905542" cy="450241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t>
            </a:r>
            <a:r>
              <a:rPr lang="en-US" dirty="0" err="1" smtClean="0"/>
              <a:t>Plugin</a:t>
            </a:r>
            <a:r>
              <a:rPr lang="en-US" dirty="0" smtClean="0"/>
              <a:t> - Updates</a:t>
            </a:r>
            <a:endParaRPr lang="en-US" dirty="0"/>
          </a:p>
        </p:txBody>
      </p:sp>
      <p:sp>
        <p:nvSpPr>
          <p:cNvPr id="3" name="Content Placeholder 2"/>
          <p:cNvSpPr>
            <a:spLocks noGrp="1"/>
          </p:cNvSpPr>
          <p:nvPr>
            <p:ph idx="1"/>
          </p:nvPr>
        </p:nvSpPr>
        <p:spPr/>
        <p:txBody>
          <a:bodyPr>
            <a:normAutofit/>
          </a:bodyPr>
          <a:lstStyle/>
          <a:p>
            <a:r>
              <a:rPr lang="en-US" dirty="0" smtClean="0"/>
              <a:t>Yukon 2.3 will support version 2.7.0 of the OST Plug-in</a:t>
            </a:r>
          </a:p>
          <a:p>
            <a:endParaRPr lang="en-US" dirty="0" smtClean="0"/>
          </a:p>
          <a:p>
            <a:r>
              <a:rPr lang="en-US" dirty="0" smtClean="0"/>
              <a:t>Notable features/enhancements:</a:t>
            </a:r>
          </a:p>
          <a:p>
            <a:pPr lvl="1"/>
            <a:r>
              <a:rPr lang="en-US" dirty="0" smtClean="0"/>
              <a:t>Chargeback support</a:t>
            </a:r>
          </a:p>
          <a:p>
            <a:pPr lvl="1"/>
            <a:r>
              <a:rPr lang="en-US" dirty="0" smtClean="0"/>
              <a:t>Large number of restore streams supported (64 streams tested)</a:t>
            </a:r>
          </a:p>
          <a:p>
            <a:pPr lvl="1"/>
            <a:r>
              <a:rPr lang="en-US" dirty="0" smtClean="0"/>
              <a:t>Cuts number of files created for OST in half</a:t>
            </a:r>
          </a:p>
          <a:p>
            <a:pPr lvl="1"/>
            <a:r>
              <a:rPr lang="en-US" dirty="0" smtClean="0"/>
              <a:t>Supports </a:t>
            </a:r>
            <a:r>
              <a:rPr lang="en-US" dirty="0" err="1" smtClean="0"/>
              <a:t>DXi</a:t>
            </a:r>
            <a:r>
              <a:rPr lang="en-US" dirty="0" smtClean="0"/>
              <a:t> hostname, as well as </a:t>
            </a:r>
            <a:r>
              <a:rPr lang="en-US" dirty="0" err="1" smtClean="0"/>
              <a:t>DXi</a:t>
            </a:r>
            <a:r>
              <a:rPr lang="en-US" dirty="0" smtClean="0"/>
              <a:t> IP address for storage server configuration on media server</a:t>
            </a:r>
          </a:p>
          <a:p>
            <a:pPr lvl="1"/>
            <a:r>
              <a:rPr lang="en-US" dirty="0" smtClean="0"/>
              <a:t>AIX version of the plug-in doesn’t require installation of </a:t>
            </a:r>
            <a:r>
              <a:rPr lang="en-US" dirty="0" err="1" smtClean="0"/>
              <a:t>gcc</a:t>
            </a:r>
            <a:r>
              <a:rPr lang="en-US" dirty="0" smtClean="0"/>
              <a:t> runtime package on the Media Server</a:t>
            </a:r>
          </a:p>
          <a:p>
            <a:pPr lvl="1"/>
            <a:r>
              <a:rPr lang="en-US" dirty="0" smtClean="0"/>
              <a:t>Yukon 2.3 will display OST </a:t>
            </a:r>
            <a:r>
              <a:rPr lang="en-US" dirty="0" err="1" smtClean="0"/>
              <a:t>Opdup</a:t>
            </a:r>
            <a:r>
              <a:rPr lang="en-US" dirty="0" smtClean="0"/>
              <a:t> statistics in the </a:t>
            </a:r>
            <a:r>
              <a:rPr lang="en-US" dirty="0" err="1" smtClean="0"/>
              <a:t>DXi</a:t>
            </a:r>
            <a:r>
              <a:rPr lang="en-US" dirty="0" smtClean="0"/>
              <a:t> GUI (Home page-&gt;Current Activity-&gt;OST Service) and CLI (</a:t>
            </a:r>
            <a:r>
              <a:rPr lang="en-US" dirty="0" err="1" smtClean="0"/>
              <a:t>syscli</a:t>
            </a:r>
            <a:r>
              <a:rPr lang="en-US" dirty="0" smtClean="0"/>
              <a:t> –-list </a:t>
            </a:r>
            <a:r>
              <a:rPr lang="en-US" dirty="0" err="1" smtClean="0"/>
              <a:t>oststats</a:t>
            </a:r>
            <a:r>
              <a:rPr lang="en-US" dirty="0" smtClean="0"/>
              <a:t> --all) </a:t>
            </a:r>
          </a:p>
          <a:p>
            <a:endParaRPr lang="en-US" dirty="0" smtClean="0"/>
          </a:p>
          <a:p>
            <a:pPr lvl="1"/>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Statistics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 /opt/</a:t>
            </a:r>
            <a:r>
              <a:rPr lang="en-US" dirty="0" err="1" smtClean="0"/>
              <a:t>DXi</a:t>
            </a:r>
            <a:r>
              <a:rPr lang="en-US" dirty="0" smtClean="0"/>
              <a:t>/</a:t>
            </a:r>
            <a:r>
              <a:rPr lang="en-US" dirty="0" err="1" smtClean="0"/>
              <a:t>syscli</a:t>
            </a:r>
            <a:r>
              <a:rPr lang="en-US" dirty="0" smtClean="0"/>
              <a:t> --list </a:t>
            </a:r>
            <a:r>
              <a:rPr lang="en-US" dirty="0" err="1" smtClean="0"/>
              <a:t>oststats</a:t>
            </a:r>
            <a:r>
              <a:rPr lang="en-US" dirty="0" smtClean="0"/>
              <a:t> --all</a:t>
            </a:r>
          </a:p>
          <a:p>
            <a:pPr>
              <a:buNone/>
            </a:pPr>
            <a:r>
              <a:rPr lang="en-US" dirty="0" smtClean="0"/>
              <a:t>	Output data:</a:t>
            </a:r>
          </a:p>
          <a:p>
            <a:pPr>
              <a:buNone/>
            </a:pPr>
            <a:r>
              <a:rPr lang="en-US" dirty="0" smtClean="0"/>
              <a:t>	  OST Statistics:</a:t>
            </a:r>
          </a:p>
          <a:p>
            <a:pPr>
              <a:buNone/>
            </a:pPr>
            <a:r>
              <a:rPr lang="en-US" dirty="0" smtClean="0"/>
              <a:t>	  Total count = 2</a:t>
            </a:r>
          </a:p>
          <a:p>
            <a:pPr>
              <a:buNone/>
            </a:pPr>
            <a:r>
              <a:rPr lang="en-US" dirty="0" smtClean="0"/>
              <a:t>	  [Client = 1]</a:t>
            </a:r>
          </a:p>
          <a:p>
            <a:pPr>
              <a:buNone/>
            </a:pPr>
            <a:r>
              <a:rPr lang="en-US" dirty="0" smtClean="0"/>
              <a:t>	    Client id = AGGREGATE</a:t>
            </a:r>
          </a:p>
          <a:p>
            <a:pPr>
              <a:buNone/>
            </a:pPr>
            <a:r>
              <a:rPr lang="en-US" dirty="0" smtClean="0"/>
              <a:t>	    Media Server count = 1</a:t>
            </a:r>
          </a:p>
          <a:p>
            <a:pPr>
              <a:buNone/>
            </a:pPr>
            <a:r>
              <a:rPr lang="en-US" dirty="0" smtClean="0"/>
              <a:t>	    Time stamp = 1381789243 (Mon Oct 14 22:20:43 2013)</a:t>
            </a:r>
          </a:p>
          <a:p>
            <a:pPr>
              <a:buNone/>
            </a:pPr>
            <a:r>
              <a:rPr lang="en-US" dirty="0" smtClean="0"/>
              <a:t>	    Measure period = 60000 ms</a:t>
            </a:r>
          </a:p>
          <a:p>
            <a:pPr>
              <a:buNone/>
            </a:pPr>
            <a:r>
              <a:rPr lang="en-US" dirty="0" smtClean="0"/>
              <a:t> </a:t>
            </a:r>
          </a:p>
          <a:p>
            <a:pPr>
              <a:buNone/>
            </a:pPr>
            <a:r>
              <a:rPr lang="en-US" dirty="0" smtClean="0"/>
              <a:t>	Accent Statistics: disabled</a:t>
            </a:r>
          </a:p>
          <a:p>
            <a:pPr>
              <a:buNone/>
            </a:pPr>
            <a:r>
              <a:rPr lang="en-US" dirty="0" smtClean="0"/>
              <a:t> </a:t>
            </a:r>
          </a:p>
          <a:p>
            <a:pPr>
              <a:buNone/>
            </a:pPr>
            <a:r>
              <a:rPr lang="en-US" dirty="0" smtClean="0"/>
              <a:t>	Optimized Duplication Statistics:</a:t>
            </a:r>
          </a:p>
          <a:p>
            <a:pPr>
              <a:buNone/>
            </a:pPr>
            <a:r>
              <a:rPr lang="en-US" dirty="0" smtClean="0"/>
              <a:t>	    Images in-progress = 2</a:t>
            </a:r>
          </a:p>
          <a:p>
            <a:pPr>
              <a:buNone/>
            </a:pPr>
            <a:r>
              <a:rPr lang="en-US" dirty="0" smtClean="0"/>
              <a:t>	    Remaining in rep-queue = 101326520320 bytes</a:t>
            </a:r>
          </a:p>
          <a:p>
            <a:pPr>
              <a:buNone/>
            </a:pPr>
            <a:r>
              <a:rPr lang="en-US" dirty="0" smtClean="0"/>
              <a:t>	    Processed last 60 seconds = 1073741824 bytes</a:t>
            </a:r>
          </a:p>
          <a:p>
            <a:pPr>
              <a:buNone/>
            </a:pPr>
            <a:r>
              <a:rPr lang="en-US" dirty="0" smtClean="0"/>
              <a:t>	    Unique last 60 seconds = 0 bytes</a:t>
            </a:r>
          </a:p>
          <a:p>
            <a:pPr>
              <a:buNone/>
            </a:pPr>
            <a:r>
              <a:rPr lang="en-US" dirty="0" smtClean="0"/>
              <a:t>	    Processed to Unique ratio = 0.00:1</a:t>
            </a:r>
          </a:p>
          <a:p>
            <a:pPr>
              <a:buNone/>
            </a:pPr>
            <a:r>
              <a:rPr lang="en-US" dirty="0" smtClean="0"/>
              <a:t>	    Ethernet bandwidth rate = 0.00 bytes/s</a:t>
            </a:r>
          </a:p>
          <a:p>
            <a:pPr>
              <a:buNone/>
            </a:pPr>
            <a:r>
              <a:rPr lang="en-US" dirty="0" smtClean="0"/>
              <a:t>	    Virtual rate = 17895698.00 bytes/s</a:t>
            </a:r>
          </a:p>
          <a:p>
            <a:pPr>
              <a:buNone/>
            </a:pPr>
            <a:r>
              <a:rPr lang="en-US" dirty="0" smtClean="0"/>
              <a:t>	    Bandwidth Reduction = 100.00</a:t>
            </a:r>
          </a:p>
          <a:p>
            <a:pPr>
              <a:buNone/>
            </a:pPr>
            <a:r>
              <a:rPr lang="en-US" dirty="0" smtClean="0"/>
              <a:t>	    Ethernet In = 0.00 MB/s</a:t>
            </a:r>
          </a:p>
          <a:p>
            <a:pPr>
              <a:buNone/>
            </a:pPr>
            <a:r>
              <a:rPr lang="en-US" dirty="0" smtClean="0"/>
              <a:t>	    Inline = 17.90 MB/s</a:t>
            </a:r>
          </a:p>
          <a:p>
            <a:endParaRPr lang="en-US" dirty="0" smtClean="0"/>
          </a:p>
          <a:p>
            <a:pPr lvl="1"/>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t>
            </a:r>
            <a:r>
              <a:rPr lang="en-US" dirty="0" err="1" smtClean="0"/>
              <a:t>Plugin</a:t>
            </a:r>
            <a:r>
              <a:rPr lang="en-US" dirty="0" smtClean="0"/>
              <a:t> Compatibility</a:t>
            </a:r>
            <a:endParaRPr lang="en-US" dirty="0"/>
          </a:p>
        </p:txBody>
      </p:sp>
      <p:sp>
        <p:nvSpPr>
          <p:cNvPr id="3" name="Content Placeholder 2"/>
          <p:cNvSpPr>
            <a:spLocks noGrp="1"/>
          </p:cNvSpPr>
          <p:nvPr>
            <p:ph idx="1"/>
          </p:nvPr>
        </p:nvSpPr>
        <p:spPr/>
        <p:txBody>
          <a:bodyPr>
            <a:normAutofit/>
          </a:bodyPr>
          <a:lstStyle/>
          <a:p>
            <a:r>
              <a:rPr lang="en-US" dirty="0" smtClean="0"/>
              <a:t>Compatibility</a:t>
            </a:r>
          </a:p>
          <a:p>
            <a:pPr lvl="1"/>
            <a:r>
              <a:rPr lang="en-US" dirty="0" smtClean="0"/>
              <a:t>Yukon 2.3 will support version 2.6 of the plug-in (no Chargeback)</a:t>
            </a:r>
          </a:p>
          <a:p>
            <a:pPr lvl="1"/>
            <a:r>
              <a:rPr lang="en-US" dirty="0" smtClean="0"/>
              <a:t>Customers upgrading to Yukon 2.3, can remain on version 2.6 of the plug-in</a:t>
            </a:r>
          </a:p>
          <a:p>
            <a:pPr lvl="1"/>
            <a:r>
              <a:rPr lang="en-US" dirty="0" smtClean="0"/>
              <a:t>Plug-in upgrade to version 2.7 or </a:t>
            </a:r>
            <a:r>
              <a:rPr lang="en-US" dirty="0" err="1" smtClean="0"/>
              <a:t>DXi</a:t>
            </a:r>
            <a:r>
              <a:rPr lang="en-US" dirty="0" smtClean="0"/>
              <a:t> upgrade to Yukon 2.3 can happen in any order</a:t>
            </a:r>
          </a:p>
          <a:p>
            <a:pPr lvl="1"/>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Supported Products</a:t>
            </a:r>
            <a:br>
              <a:rPr lang="en-US" dirty="0" smtClean="0"/>
            </a:br>
            <a:endParaRPr lang="en-US" dirty="0"/>
          </a:p>
        </p:txBody>
      </p:sp>
      <p:sp>
        <p:nvSpPr>
          <p:cNvPr id="3" name="Content Placeholder 2"/>
          <p:cNvSpPr>
            <a:spLocks noGrp="1"/>
          </p:cNvSpPr>
          <p:nvPr>
            <p:ph idx="1"/>
          </p:nvPr>
        </p:nvSpPr>
        <p:spPr/>
        <p:txBody>
          <a:bodyPr/>
          <a:lstStyle/>
          <a:p>
            <a:r>
              <a:rPr lang="en-US" dirty="0" smtClean="0"/>
              <a:t>Yukon 2.3 will support the following </a:t>
            </a:r>
            <a:r>
              <a:rPr lang="en-US" dirty="0" err="1" smtClean="0"/>
              <a:t>DXi</a:t>
            </a:r>
            <a:r>
              <a:rPr lang="en-US" dirty="0" smtClean="0"/>
              <a:t> Platforms: </a:t>
            </a:r>
          </a:p>
          <a:p>
            <a:pPr lvl="1"/>
            <a:r>
              <a:rPr lang="en-US" dirty="0" smtClean="0"/>
              <a:t>DXi4500</a:t>
            </a:r>
          </a:p>
          <a:p>
            <a:pPr lvl="1"/>
            <a:r>
              <a:rPr lang="en-US" dirty="0" smtClean="0"/>
              <a:t>DXi4601</a:t>
            </a:r>
          </a:p>
          <a:p>
            <a:pPr lvl="1"/>
            <a:r>
              <a:rPr lang="en-US" dirty="0" smtClean="0"/>
              <a:t>DXi6500</a:t>
            </a:r>
          </a:p>
          <a:p>
            <a:pPr lvl="1"/>
            <a:r>
              <a:rPr lang="en-US" dirty="0" smtClean="0"/>
              <a:t>DXi6700</a:t>
            </a:r>
          </a:p>
          <a:p>
            <a:pPr lvl="1"/>
            <a:r>
              <a:rPr lang="en-US" dirty="0" smtClean="0"/>
              <a:t>DXi6701 &amp; DXi6702</a:t>
            </a:r>
          </a:p>
          <a:p>
            <a:pPr lvl="1"/>
            <a:r>
              <a:rPr lang="en-US" dirty="0" smtClean="0"/>
              <a:t>DXi6802</a:t>
            </a:r>
          </a:p>
          <a:p>
            <a:pPr lvl="1"/>
            <a:r>
              <a:rPr lang="en-US" dirty="0" smtClean="0"/>
              <a:t>DXi8500 (1TB)</a:t>
            </a:r>
          </a:p>
          <a:p>
            <a:pPr lvl="1"/>
            <a:r>
              <a:rPr lang="en-US" dirty="0" smtClean="0"/>
              <a:t>DXi8500 (2TB)</a:t>
            </a:r>
          </a:p>
          <a:p>
            <a:pPr lvl="1"/>
            <a:r>
              <a:rPr lang="en-US" dirty="0" smtClean="0"/>
              <a:t>DXi8500 (3TB)</a:t>
            </a:r>
          </a:p>
          <a:p>
            <a:pPr lvl="1"/>
            <a:r>
              <a:rPr lang="en-US" dirty="0" err="1" smtClean="0"/>
              <a:t>DXi</a:t>
            </a:r>
            <a:r>
              <a:rPr lang="en-US" dirty="0" smtClean="0"/>
              <a:t> V1000 </a:t>
            </a:r>
          </a:p>
          <a:p>
            <a:r>
              <a:rPr lang="en-US" dirty="0" smtClean="0"/>
              <a:t>Yukon 2.3 will not support the </a:t>
            </a:r>
            <a:r>
              <a:rPr lang="en-US" dirty="0" err="1" smtClean="0"/>
              <a:t>DXi</a:t>
            </a:r>
            <a:r>
              <a:rPr lang="en-US" dirty="0" smtClean="0"/>
              <a:t> V4000 Virtual Platform. </a:t>
            </a:r>
            <a:r>
              <a:rPr lang="en-US" dirty="0" err="1" smtClean="0"/>
              <a:t>DXi</a:t>
            </a:r>
            <a:r>
              <a:rPr lang="en-US" dirty="0" smtClean="0"/>
              <a:t> V4000 may be supported by a subsequent version 2.3+ program.</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t>
            </a:r>
            <a:r>
              <a:rPr lang="en-US" dirty="0" err="1" smtClean="0"/>
              <a:t>Plugin</a:t>
            </a:r>
            <a:r>
              <a:rPr lang="en-US" dirty="0" smtClean="0"/>
              <a:t> – </a:t>
            </a:r>
            <a:r>
              <a:rPr lang="en-US" dirty="0" err="1" smtClean="0"/>
              <a:t>Compatiblity</a:t>
            </a:r>
            <a:r>
              <a:rPr lang="en-US" dirty="0" smtClean="0"/>
              <a:t> (cont’d)</a:t>
            </a:r>
            <a:endParaRPr lang="en-US" dirty="0"/>
          </a:p>
        </p:txBody>
      </p:sp>
      <p:graphicFrame>
        <p:nvGraphicFramePr>
          <p:cNvPr id="309253" name="Object 5"/>
          <p:cNvGraphicFramePr>
            <a:graphicFrameLocks noChangeAspect="1"/>
          </p:cNvGraphicFramePr>
          <p:nvPr/>
        </p:nvGraphicFramePr>
        <p:xfrm>
          <a:off x="1204914" y="976243"/>
          <a:ext cx="6163296" cy="5387435"/>
        </p:xfrm>
        <a:graphic>
          <a:graphicData uri="http://schemas.openxmlformats.org/presentationml/2006/ole">
            <p:oleObj spid="_x0000_s592898" name="Worksheet" r:id="rId3" imgW="6734063" imgH="5886411" progId="Excel.Sheet.12">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LTO-6 Support for Path to Tape</a:t>
            </a:r>
            <a:endParaRPr lang="en-US" dirty="0">
              <a:solidFill>
                <a:srgbClr val="FF0000"/>
              </a:solidFill>
            </a:endParaRPr>
          </a:p>
        </p:txBody>
      </p:sp>
      <p:sp>
        <p:nvSpPr>
          <p:cNvPr id="3" name="Content Placeholder 2"/>
          <p:cNvSpPr>
            <a:spLocks noGrp="1"/>
          </p:cNvSpPr>
          <p:nvPr>
            <p:ph idx="1"/>
          </p:nvPr>
        </p:nvSpPr>
        <p:spPr>
          <a:xfrm>
            <a:off x="200024" y="990600"/>
            <a:ext cx="8658225" cy="975360"/>
          </a:xfrm>
        </p:spPr>
        <p:txBody>
          <a:bodyPr/>
          <a:lstStyle/>
          <a:p>
            <a:r>
              <a:rPr lang="en-US" dirty="0" smtClean="0"/>
              <a:t>LTO-6 drives in Quantum Scalar libraries are now supported for use with path to tape (PTT) data movement. </a:t>
            </a:r>
            <a:endParaRPr lang="en-US" dirty="0"/>
          </a:p>
        </p:txBody>
      </p:sp>
      <p:pic>
        <p:nvPicPr>
          <p:cNvPr id="121858" name="Picture 2" descr="C:\Yukon 2.3\TOI\Screenshots\DXi_23_PTT_LTO-6_Support.png"/>
          <p:cNvPicPr>
            <a:picLocks noChangeAspect="1" noChangeArrowheads="1"/>
          </p:cNvPicPr>
          <p:nvPr/>
        </p:nvPicPr>
        <p:blipFill>
          <a:blip r:embed="rId3"/>
          <a:srcRect/>
          <a:stretch>
            <a:fillRect/>
          </a:stretch>
        </p:blipFill>
        <p:spPr bwMode="auto">
          <a:xfrm>
            <a:off x="455295" y="1818001"/>
            <a:ext cx="8109585" cy="471900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Updates</a:t>
            </a:r>
            <a:endParaRPr lang="en-US" dirty="0"/>
          </a:p>
        </p:txBody>
      </p:sp>
      <p:sp>
        <p:nvSpPr>
          <p:cNvPr id="3" name="Content Placeholder 2"/>
          <p:cNvSpPr>
            <a:spLocks noGrp="1"/>
          </p:cNvSpPr>
          <p:nvPr>
            <p:ph idx="1"/>
          </p:nvPr>
        </p:nvSpPr>
        <p:spPr/>
        <p:txBody>
          <a:bodyPr>
            <a:normAutofit fontScale="92500"/>
          </a:bodyPr>
          <a:lstStyle/>
          <a:p>
            <a:pPr lvl="0"/>
            <a:r>
              <a:rPr lang="en-US" dirty="0" smtClean="0"/>
              <a:t>Samba update to version 3.6.12</a:t>
            </a:r>
          </a:p>
          <a:p>
            <a:pPr lvl="0"/>
            <a:r>
              <a:rPr lang="en-US" dirty="0" err="1" smtClean="0"/>
              <a:t>MySQL</a:t>
            </a:r>
            <a:r>
              <a:rPr lang="en-US" dirty="0" smtClean="0"/>
              <a:t> Removal</a:t>
            </a:r>
          </a:p>
          <a:p>
            <a:pPr lvl="1"/>
            <a:r>
              <a:rPr lang="en-US" dirty="0" err="1" smtClean="0"/>
              <a:t>MySQL</a:t>
            </a:r>
            <a:r>
              <a:rPr lang="en-US" dirty="0" smtClean="0"/>
              <a:t> will be replaced by </a:t>
            </a:r>
            <a:r>
              <a:rPr lang="en-US" dirty="0" err="1" smtClean="0"/>
              <a:t>PostgreSQL</a:t>
            </a:r>
            <a:r>
              <a:rPr lang="en-US" dirty="0" smtClean="0"/>
              <a:t> to reduce the royalty costs.</a:t>
            </a:r>
          </a:p>
          <a:p>
            <a:pPr lvl="1"/>
            <a:r>
              <a:rPr lang="en-US" dirty="0" err="1" smtClean="0"/>
              <a:t>MySQL</a:t>
            </a:r>
            <a:r>
              <a:rPr lang="en-US" dirty="0" smtClean="0"/>
              <a:t> can be removed because we will not move to SNMS 4.3.2 but will continue to use the Linter database.</a:t>
            </a:r>
          </a:p>
          <a:p>
            <a:pPr lvl="1"/>
            <a:r>
              <a:rPr lang="en-US" dirty="0" err="1" smtClean="0"/>
              <a:t>PostgreSQL</a:t>
            </a:r>
            <a:r>
              <a:rPr lang="en-US" dirty="0" smtClean="0"/>
              <a:t> will be used by the user audit log and the scheduler in Yukon 2.3.</a:t>
            </a:r>
          </a:p>
          <a:p>
            <a:r>
              <a:rPr lang="en-US" dirty="0" smtClean="0"/>
              <a:t>Removal of </a:t>
            </a:r>
            <a:r>
              <a:rPr lang="en-US" dirty="0" err="1" smtClean="0"/>
              <a:t>InnoDB</a:t>
            </a:r>
            <a:r>
              <a:rPr lang="en-US" dirty="0" smtClean="0"/>
              <a:t> Backup</a:t>
            </a:r>
          </a:p>
          <a:p>
            <a:r>
              <a:rPr lang="en-US" dirty="0" smtClean="0"/>
              <a:t>Security Enhancements</a:t>
            </a:r>
          </a:p>
          <a:p>
            <a:pPr lvl="1"/>
            <a:r>
              <a:rPr lang="en-US" dirty="0" smtClean="0"/>
              <a:t>Software fixes as needed to address high security risks identified by the latest versions of the Retina and </a:t>
            </a:r>
            <a:r>
              <a:rPr lang="en-US" dirty="0" err="1" smtClean="0"/>
              <a:t>Nessus</a:t>
            </a:r>
            <a:r>
              <a:rPr lang="en-US" dirty="0" smtClean="0"/>
              <a:t> security scanners. </a:t>
            </a:r>
          </a:p>
          <a:p>
            <a:pPr lvl="1"/>
            <a:r>
              <a:rPr lang="en-US" dirty="0" smtClean="0"/>
              <a:t>Software fixes, if available, to address medium security risks identified by the latest versions of the Retina and </a:t>
            </a:r>
            <a:r>
              <a:rPr lang="en-US" dirty="0" err="1" smtClean="0"/>
              <a:t>Nessus</a:t>
            </a:r>
            <a:r>
              <a:rPr lang="en-US" dirty="0" smtClean="0"/>
              <a:t> security scanners</a:t>
            </a:r>
          </a:p>
          <a:p>
            <a:r>
              <a:rPr lang="en-US" dirty="0" smtClean="0"/>
              <a:t>Browser Support</a:t>
            </a:r>
          </a:p>
          <a:p>
            <a:pPr lvl="1"/>
            <a:r>
              <a:rPr lang="en-US" dirty="0" smtClean="0"/>
              <a:t>GUI access from the following browsers: </a:t>
            </a:r>
          </a:p>
          <a:p>
            <a:pPr lvl="2"/>
            <a:r>
              <a:rPr lang="en-US" dirty="0" smtClean="0"/>
              <a:t>Firefox 10 or later</a:t>
            </a:r>
          </a:p>
          <a:p>
            <a:pPr lvl="2"/>
            <a:r>
              <a:rPr lang="en-US" dirty="0" smtClean="0"/>
              <a:t>Internet Explorer 8 and 9</a:t>
            </a:r>
          </a:p>
          <a:p>
            <a:pPr lvl="2"/>
            <a:r>
              <a:rPr lang="en-US" dirty="0" smtClean="0"/>
              <a:t>Google Chrome v21 or later (new)</a:t>
            </a:r>
          </a:p>
          <a:p>
            <a:pPr lvl="1"/>
            <a:r>
              <a:rPr lang="en-US" dirty="0" smtClean="0"/>
              <a:t>GUI access from Internet Explorer 10 will be supported in a future release</a:t>
            </a:r>
          </a:p>
          <a:p>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Updates  (cont.)</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err="1" smtClean="0">
                <a:solidFill>
                  <a:schemeClr val="tx1"/>
                </a:solidFill>
              </a:rPr>
              <a:t>QuickMemen</a:t>
            </a:r>
            <a:endParaRPr lang="en-US" dirty="0" smtClean="0">
              <a:solidFill>
                <a:schemeClr val="tx1"/>
              </a:solidFill>
            </a:endParaRPr>
          </a:p>
          <a:p>
            <a:pPr lvl="1"/>
            <a:r>
              <a:rPr lang="en-US" dirty="0" smtClean="0">
                <a:solidFill>
                  <a:schemeClr val="tx1"/>
                </a:solidFill>
              </a:rPr>
              <a:t>Utility for tracking memory usage of processes now installed on </a:t>
            </a:r>
            <a:r>
              <a:rPr lang="en-US" dirty="0" err="1" smtClean="0">
                <a:solidFill>
                  <a:schemeClr val="tx1"/>
                </a:solidFill>
              </a:rPr>
              <a:t>DXi</a:t>
            </a:r>
            <a:r>
              <a:rPr lang="en-US" dirty="0" smtClean="0">
                <a:solidFill>
                  <a:schemeClr val="tx1"/>
                </a:solidFill>
              </a:rPr>
              <a:t> systems</a:t>
            </a:r>
          </a:p>
          <a:p>
            <a:pPr lvl="1"/>
            <a:r>
              <a:rPr lang="en-US" dirty="0" smtClean="0">
                <a:solidFill>
                  <a:schemeClr val="tx1"/>
                </a:solidFill>
              </a:rPr>
              <a:t>Installed as /opt/</a:t>
            </a:r>
            <a:r>
              <a:rPr lang="en-US" dirty="0" err="1" smtClean="0">
                <a:solidFill>
                  <a:schemeClr val="tx1"/>
                </a:solidFill>
              </a:rPr>
              <a:t>DXi</a:t>
            </a:r>
            <a:r>
              <a:rPr lang="en-US" dirty="0" smtClean="0">
                <a:solidFill>
                  <a:schemeClr val="tx1"/>
                </a:solidFill>
              </a:rPr>
              <a:t>/</a:t>
            </a:r>
            <a:r>
              <a:rPr lang="en-US" dirty="0" err="1" smtClean="0">
                <a:solidFill>
                  <a:schemeClr val="tx1"/>
                </a:solidFill>
              </a:rPr>
              <a:t>util</a:t>
            </a:r>
            <a:r>
              <a:rPr lang="en-US" dirty="0" smtClean="0">
                <a:solidFill>
                  <a:schemeClr val="tx1"/>
                </a:solidFill>
              </a:rPr>
              <a:t>/</a:t>
            </a:r>
            <a:r>
              <a:rPr lang="en-US" dirty="0" err="1" smtClean="0">
                <a:solidFill>
                  <a:schemeClr val="tx1"/>
                </a:solidFill>
              </a:rPr>
              <a:t>qmem</a:t>
            </a:r>
            <a:r>
              <a:rPr lang="en-US" dirty="0" smtClean="0">
                <a:solidFill>
                  <a:schemeClr val="tx1"/>
                </a:solidFill>
              </a:rPr>
              <a:t>/QuickMemen.py</a:t>
            </a:r>
          </a:p>
          <a:p>
            <a:pPr lvl="1"/>
            <a:r>
              <a:rPr lang="en-US" dirty="0" smtClean="0"/>
              <a:t>Ran as /etc/</a:t>
            </a:r>
            <a:r>
              <a:rPr lang="en-US" dirty="0" err="1" smtClean="0"/>
              <a:t>cron.hourly</a:t>
            </a:r>
            <a:r>
              <a:rPr lang="en-US" dirty="0" smtClean="0"/>
              <a:t>/</a:t>
            </a:r>
            <a:r>
              <a:rPr lang="en-US" dirty="0" err="1" smtClean="0"/>
              <a:t>qmem</a:t>
            </a:r>
            <a:endParaRPr lang="en-US" dirty="0" smtClean="0"/>
          </a:p>
          <a:p>
            <a:pPr lvl="1"/>
            <a:r>
              <a:rPr lang="en-US" dirty="0" smtClean="0">
                <a:solidFill>
                  <a:schemeClr val="tx1"/>
                </a:solidFill>
              </a:rPr>
              <a:t>It accesses the </a:t>
            </a:r>
            <a:r>
              <a:rPr lang="en-US" dirty="0" err="1" smtClean="0">
                <a:solidFill>
                  <a:schemeClr val="tx1"/>
                </a:solidFill>
              </a:rPr>
              <a:t>smaps</a:t>
            </a:r>
            <a:r>
              <a:rPr lang="en-US" dirty="0" smtClean="0">
                <a:solidFill>
                  <a:schemeClr val="tx1"/>
                </a:solidFill>
              </a:rPr>
              <a:t> of all processes, accounts for each memory section as shared library, unique library, unique memory and shared memory</a:t>
            </a:r>
          </a:p>
          <a:p>
            <a:pPr lvl="1"/>
            <a:endParaRPr lang="en-US" dirty="0" smtClean="0">
              <a:solidFill>
                <a:srgbClr val="FF0000"/>
              </a:solidFill>
            </a:endParaRPr>
          </a:p>
          <a:p>
            <a:pPr lvl="1"/>
            <a:r>
              <a:rPr lang="en-US" dirty="0" smtClean="0">
                <a:solidFill>
                  <a:schemeClr val="tx1"/>
                </a:solidFill>
              </a:rPr>
              <a:t>See</a:t>
            </a:r>
            <a:r>
              <a:rPr lang="en-US" dirty="0" smtClean="0">
                <a:solidFill>
                  <a:srgbClr val="FF0000"/>
                </a:solidFill>
              </a:rPr>
              <a:t> </a:t>
            </a:r>
            <a:r>
              <a:rPr lang="en-US" dirty="0" smtClean="0">
                <a:hlinkClick r:id="rId2"/>
              </a:rPr>
              <a:t>http://dxwiki.quantum.com/dxwiki/QuickMemen</a:t>
            </a:r>
            <a:r>
              <a:rPr lang="en-US" dirty="0" smtClean="0"/>
              <a:t> </a:t>
            </a:r>
            <a:r>
              <a:rPr lang="en-US" dirty="0" smtClean="0">
                <a:solidFill>
                  <a:schemeClr val="tx1"/>
                </a:solidFill>
              </a:rPr>
              <a:t>for more information</a:t>
            </a:r>
          </a:p>
          <a:p>
            <a:pPr lvl="1">
              <a:buNone/>
            </a:pPr>
            <a:r>
              <a:rPr lang="en-US" dirty="0" smtClean="0"/>
              <a:t>	</a:t>
            </a:r>
          </a:p>
          <a:p>
            <a:pPr lvl="1"/>
            <a:r>
              <a:rPr lang="en-US" dirty="0" smtClean="0">
                <a:solidFill>
                  <a:schemeClr val="tx1"/>
                </a:solidFill>
              </a:rPr>
              <a:t>Process memory limits are defined for each platform</a:t>
            </a:r>
          </a:p>
          <a:p>
            <a:pPr lvl="1">
              <a:buNone/>
            </a:pPr>
            <a:r>
              <a:rPr lang="en-US" dirty="0" smtClean="0">
                <a:solidFill>
                  <a:schemeClr val="tx1"/>
                </a:solidFill>
              </a:rPr>
              <a:t>	 Limit files are under /opt/</a:t>
            </a:r>
            <a:r>
              <a:rPr lang="en-US" dirty="0" err="1" smtClean="0">
                <a:solidFill>
                  <a:schemeClr val="tx1"/>
                </a:solidFill>
              </a:rPr>
              <a:t>DXi</a:t>
            </a:r>
            <a:r>
              <a:rPr lang="en-US" dirty="0" smtClean="0">
                <a:solidFill>
                  <a:schemeClr val="tx1"/>
                </a:solidFill>
              </a:rPr>
              <a:t>/</a:t>
            </a:r>
            <a:r>
              <a:rPr lang="en-US" dirty="0" err="1" smtClean="0">
                <a:solidFill>
                  <a:schemeClr val="tx1"/>
                </a:solidFill>
              </a:rPr>
              <a:t>util</a:t>
            </a:r>
            <a:r>
              <a:rPr lang="en-US" dirty="0" smtClean="0">
                <a:solidFill>
                  <a:schemeClr val="tx1"/>
                </a:solidFill>
              </a:rPr>
              <a:t>/</a:t>
            </a:r>
            <a:r>
              <a:rPr lang="en-US" dirty="0" err="1" smtClean="0">
                <a:solidFill>
                  <a:schemeClr val="tx1"/>
                </a:solidFill>
              </a:rPr>
              <a:t>qmem</a:t>
            </a:r>
            <a:endParaRPr lang="en-US" dirty="0" smtClean="0">
              <a:solidFill>
                <a:schemeClr val="tx1"/>
              </a:solidFill>
            </a:endParaRPr>
          </a:p>
          <a:p>
            <a:pPr lvl="1">
              <a:buNone/>
            </a:pPr>
            <a:endParaRPr lang="en-US" dirty="0" smtClean="0">
              <a:solidFill>
                <a:schemeClr val="tx1"/>
              </a:solidFill>
            </a:endParaRPr>
          </a:p>
          <a:p>
            <a:pPr lvl="1"/>
            <a:r>
              <a:rPr lang="en-US" dirty="0" smtClean="0">
                <a:solidFill>
                  <a:schemeClr val="tx1"/>
                </a:solidFill>
              </a:rPr>
              <a:t>Data added to /</a:t>
            </a:r>
            <a:r>
              <a:rPr lang="en-US" dirty="0" err="1" smtClean="0">
                <a:solidFill>
                  <a:schemeClr val="tx1"/>
                </a:solidFill>
              </a:rPr>
              <a:t>var</a:t>
            </a:r>
            <a:r>
              <a:rPr lang="en-US" dirty="0" smtClean="0">
                <a:solidFill>
                  <a:schemeClr val="tx1"/>
                </a:solidFill>
              </a:rPr>
              <a:t>/log/</a:t>
            </a:r>
            <a:r>
              <a:rPr lang="en-US" dirty="0" err="1" smtClean="0">
                <a:solidFill>
                  <a:schemeClr val="tx1"/>
                </a:solidFill>
              </a:rPr>
              <a:t>DXi</a:t>
            </a:r>
            <a:r>
              <a:rPr lang="en-US" dirty="0" smtClean="0">
                <a:solidFill>
                  <a:schemeClr val="tx1"/>
                </a:solidFill>
              </a:rPr>
              <a:t>/QuickMemen.log and is included in collect.log</a:t>
            </a:r>
          </a:p>
          <a:p>
            <a:pPr lvl="1">
              <a:buNone/>
            </a:pPr>
            <a:endParaRPr lang="en-US" dirty="0" smtClean="0">
              <a:solidFill>
                <a:schemeClr val="tx1"/>
              </a:solidFill>
            </a:endParaRPr>
          </a:p>
          <a:p>
            <a:pPr lvl="1"/>
            <a:r>
              <a:rPr lang="en-US" dirty="0" err="1" smtClean="0">
                <a:solidFill>
                  <a:schemeClr val="tx1"/>
                </a:solidFill>
              </a:rPr>
              <a:t>QuickMemParse</a:t>
            </a:r>
            <a:r>
              <a:rPr lang="en-US" dirty="0" smtClean="0">
                <a:solidFill>
                  <a:schemeClr val="tx1"/>
                </a:solidFill>
              </a:rPr>
              <a:t> is a tool that parses/graphs </a:t>
            </a:r>
            <a:r>
              <a:rPr lang="en-US" dirty="0" err="1" smtClean="0">
                <a:solidFill>
                  <a:schemeClr val="tx1"/>
                </a:solidFill>
              </a:rPr>
              <a:t>QuickMemen</a:t>
            </a:r>
            <a:r>
              <a:rPr lang="en-US" dirty="0" smtClean="0">
                <a:solidFill>
                  <a:schemeClr val="tx1"/>
                </a:solidFill>
              </a:rPr>
              <a:t> output</a:t>
            </a:r>
          </a:p>
          <a:p>
            <a:pPr lvl="1">
              <a:buNone/>
            </a:pPr>
            <a:r>
              <a:rPr lang="en-US" dirty="0" smtClean="0"/>
              <a:t>	</a:t>
            </a:r>
            <a:r>
              <a:rPr lang="en-US" dirty="0" smtClean="0">
                <a:hlinkClick r:id="rId3"/>
              </a:rPr>
              <a:t>http://dxwiki.quantum.com/dxwiki/QuickMemParse</a:t>
            </a:r>
            <a:r>
              <a:rPr lang="en-US" dirty="0" smtClean="0"/>
              <a:t> </a:t>
            </a:r>
            <a:r>
              <a:rPr lang="en-US" dirty="0" smtClean="0">
                <a:solidFill>
                  <a:schemeClr val="tx1"/>
                </a:solidFill>
              </a:rPr>
              <a:t>for more information</a:t>
            </a:r>
          </a:p>
          <a:p>
            <a:pPr lvl="1">
              <a:buNone/>
            </a:pPr>
            <a:endParaRPr lang="en-US" dirty="0" smtClean="0">
              <a:solidFill>
                <a:schemeClr val="tx1"/>
              </a:solidFill>
            </a:endParaRPr>
          </a:p>
          <a:p>
            <a:r>
              <a:rPr lang="en-US" dirty="0" smtClean="0"/>
              <a:t>Four types of warnings that would be seen in tsunami.log:</a:t>
            </a:r>
          </a:p>
          <a:p>
            <a:pPr lvl="1"/>
            <a:r>
              <a:rPr lang="en-US" dirty="0" smtClean="0"/>
              <a:t>1.	Process quantity limit:</a:t>
            </a:r>
          </a:p>
          <a:p>
            <a:pPr lvl="1">
              <a:buNone/>
            </a:pPr>
            <a:r>
              <a:rPr lang="en-US" dirty="0" smtClean="0"/>
              <a:t>	WARN   - 11/12/13-14:01:15 - root </a:t>
            </a:r>
            <a:r>
              <a:rPr lang="en-US" dirty="0" err="1" smtClean="0"/>
              <a:t>QuickMemen</a:t>
            </a:r>
            <a:r>
              <a:rPr lang="en-US" dirty="0" smtClean="0"/>
              <a:t>(0) [</a:t>
            </a:r>
            <a:r>
              <a:rPr lang="en-US" dirty="0" err="1" smtClean="0"/>
              <a:t>qlog</a:t>
            </a:r>
            <a:r>
              <a:rPr lang="en-US" dirty="0" smtClean="0"/>
              <a:t>] - Limit reached: /bin/ksh93 Count=73 </a:t>
            </a:r>
            <a:r>
              <a:rPr lang="en-US" dirty="0" err="1" smtClean="0"/>
              <a:t>MaxCount</a:t>
            </a:r>
            <a:r>
              <a:rPr lang="en-US" dirty="0" smtClean="0"/>
              <a:t>=1</a:t>
            </a:r>
          </a:p>
          <a:p>
            <a:pPr lvl="1"/>
            <a:r>
              <a:rPr lang="en-US" dirty="0" smtClean="0"/>
              <a:t>2.	Process memory limit:</a:t>
            </a:r>
          </a:p>
          <a:p>
            <a:pPr lvl="1">
              <a:buNone/>
            </a:pPr>
            <a:r>
              <a:rPr lang="en-US" dirty="0" smtClean="0"/>
              <a:t>	WARN   - 10/11/13-00:01:09 - root </a:t>
            </a:r>
            <a:r>
              <a:rPr lang="en-US" dirty="0" err="1" smtClean="0"/>
              <a:t>QuickMemen</a:t>
            </a:r>
            <a:r>
              <a:rPr lang="en-US" dirty="0" smtClean="0"/>
              <a:t>(0) [</a:t>
            </a:r>
            <a:r>
              <a:rPr lang="en-US" dirty="0" err="1" smtClean="0"/>
              <a:t>qlog</a:t>
            </a:r>
            <a:r>
              <a:rPr lang="en-US" dirty="0" smtClean="0"/>
              <a:t>] - Limit reached: /opt/</a:t>
            </a:r>
            <a:r>
              <a:rPr lang="en-US" dirty="0" err="1" smtClean="0"/>
              <a:t>DXi</a:t>
            </a:r>
            <a:r>
              <a:rPr lang="en-US" dirty="0" smtClean="0"/>
              <a:t>/</a:t>
            </a:r>
            <a:r>
              <a:rPr lang="en-US" dirty="0" err="1" smtClean="0"/>
              <a:t>procmon</a:t>
            </a:r>
            <a:r>
              <a:rPr lang="en-US" dirty="0" smtClean="0"/>
              <a:t> </a:t>
            </a:r>
            <a:r>
              <a:rPr lang="en-US" dirty="0" err="1" smtClean="0"/>
              <a:t>Puniq</a:t>
            </a:r>
            <a:r>
              <a:rPr lang="en-US" dirty="0" smtClean="0"/>
              <a:t>=2552 </a:t>
            </a:r>
            <a:r>
              <a:rPr lang="en-US" dirty="0" err="1" smtClean="0"/>
              <a:t>MaxKB</a:t>
            </a:r>
            <a:r>
              <a:rPr lang="en-US" dirty="0" smtClean="0"/>
              <a:t>=2486</a:t>
            </a:r>
          </a:p>
          <a:p>
            <a:pPr lvl="1"/>
            <a:r>
              <a:rPr lang="en-US" dirty="0" smtClean="0"/>
              <a:t>3,4.	 Untracked process, memory or quantity limit:</a:t>
            </a:r>
          </a:p>
          <a:p>
            <a:pPr lvl="1">
              <a:buNone/>
            </a:pPr>
            <a:r>
              <a:rPr lang="en-US" dirty="0" smtClean="0"/>
              <a:t>	WARN   - 11/12/13-14:01:15 - root </a:t>
            </a:r>
            <a:r>
              <a:rPr lang="en-US" dirty="0" err="1" smtClean="0"/>
              <a:t>QuickMemen</a:t>
            </a:r>
            <a:r>
              <a:rPr lang="en-US" dirty="0" smtClean="0"/>
              <a:t>(0) [</a:t>
            </a:r>
            <a:r>
              <a:rPr lang="en-US" dirty="0" err="1" smtClean="0"/>
              <a:t>qlog</a:t>
            </a:r>
            <a:r>
              <a:rPr lang="en-US" dirty="0" smtClean="0"/>
              <a:t>] - Limit reached (untracked process): /opt/</a:t>
            </a:r>
            <a:r>
              <a:rPr lang="en-US" dirty="0" err="1" smtClean="0"/>
              <a:t>DXi</a:t>
            </a:r>
            <a:r>
              <a:rPr lang="en-US" dirty="0" smtClean="0"/>
              <a:t>/</a:t>
            </a:r>
            <a:r>
              <a:rPr lang="en-US" dirty="0" err="1" smtClean="0"/>
              <a:t>vtdOnline</a:t>
            </a:r>
            <a:r>
              <a:rPr lang="en-US" dirty="0" smtClean="0"/>
              <a:t> </a:t>
            </a:r>
            <a:r>
              <a:rPr lang="en-US" dirty="0" err="1" smtClean="0"/>
              <a:t>Puniq</a:t>
            </a:r>
            <a:r>
              <a:rPr lang="en-US" dirty="0" smtClean="0"/>
              <a:t>=756 </a:t>
            </a:r>
            <a:r>
              <a:rPr lang="en-US" dirty="0" err="1" smtClean="0"/>
              <a:t>MaxKB</a:t>
            </a:r>
            <a:r>
              <a:rPr lang="en-US" dirty="0" smtClean="0"/>
              <a:t>=500</a:t>
            </a:r>
          </a:p>
          <a:p>
            <a:pPr lvl="1">
              <a:buNone/>
            </a:pPr>
            <a:r>
              <a:rPr lang="en-US" dirty="0" smtClean="0"/>
              <a:t>	WARN   - 11/12/13-14:01:15 - root </a:t>
            </a:r>
            <a:r>
              <a:rPr lang="en-US" dirty="0" err="1" smtClean="0"/>
              <a:t>QuickMemen</a:t>
            </a:r>
            <a:r>
              <a:rPr lang="en-US" dirty="0" smtClean="0"/>
              <a:t>(0) [</a:t>
            </a:r>
            <a:r>
              <a:rPr lang="en-US" dirty="0" err="1" smtClean="0"/>
              <a:t>qlog</a:t>
            </a:r>
            <a:r>
              <a:rPr lang="en-US" dirty="0" smtClean="0"/>
              <a:t>] - Limit reached (untracked process): /opt/</a:t>
            </a:r>
            <a:r>
              <a:rPr lang="en-US" dirty="0" err="1" smtClean="0"/>
              <a:t>DXi</a:t>
            </a:r>
            <a:r>
              <a:rPr lang="en-US" dirty="0" smtClean="0"/>
              <a:t>/</a:t>
            </a:r>
            <a:r>
              <a:rPr lang="en-US" dirty="0" err="1" smtClean="0"/>
              <a:t>vtdOnline</a:t>
            </a:r>
            <a:r>
              <a:rPr lang="en-US" dirty="0" smtClean="0"/>
              <a:t> Count=66 </a:t>
            </a:r>
            <a:r>
              <a:rPr lang="en-US" dirty="0" err="1" smtClean="0"/>
              <a:t>MaxCount</a:t>
            </a:r>
            <a:r>
              <a:rPr lang="en-US" dirty="0" smtClean="0"/>
              <a:t>=1</a:t>
            </a:r>
          </a:p>
          <a:p>
            <a:pPr lvl="1">
              <a:buNone/>
            </a:pPr>
            <a:endParaRPr lang="en-US" dirty="0" smtClean="0">
              <a:solidFill>
                <a:schemeClr val="tx1"/>
              </a:solidFill>
            </a:endParaRPr>
          </a:p>
          <a:p>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Updates  (cont.)</a:t>
            </a:r>
            <a:endParaRPr lang="en-US" dirty="0"/>
          </a:p>
        </p:txBody>
      </p:sp>
      <p:pic>
        <p:nvPicPr>
          <p:cNvPr id="252932" name="Picture 4"/>
          <p:cNvPicPr>
            <a:picLocks noGrp="1" noChangeAspect="1" noChangeArrowheads="1"/>
          </p:cNvPicPr>
          <p:nvPr>
            <p:ph idx="1"/>
          </p:nvPr>
        </p:nvPicPr>
        <p:blipFill>
          <a:blip r:embed="rId2"/>
          <a:srcRect/>
          <a:stretch>
            <a:fillRect/>
          </a:stretch>
        </p:blipFill>
        <p:spPr bwMode="auto">
          <a:xfrm>
            <a:off x="1466850" y="1807437"/>
            <a:ext cx="6124575" cy="4171950"/>
          </a:xfrm>
          <a:prstGeom prst="rect">
            <a:avLst/>
          </a:prstGeom>
          <a:noFill/>
          <a:ln w="9525">
            <a:noFill/>
            <a:miter lim="800000"/>
            <a:headEnd/>
            <a:tailEnd/>
          </a:ln>
        </p:spPr>
      </p:pic>
      <p:sp>
        <p:nvSpPr>
          <p:cNvPr id="4" name="Rectangle 3"/>
          <p:cNvSpPr/>
          <p:nvPr/>
        </p:nvSpPr>
        <p:spPr>
          <a:xfrm>
            <a:off x="238384" y="1094256"/>
            <a:ext cx="4988516" cy="430887"/>
          </a:xfrm>
          <a:prstGeom prst="rect">
            <a:avLst/>
          </a:prstGeom>
        </p:spPr>
        <p:txBody>
          <a:bodyPr wrap="square">
            <a:spAutoFit/>
          </a:bodyPr>
          <a:lstStyle/>
          <a:p>
            <a:pPr marL="342900" indent="-342900" defTabSz="457200">
              <a:spcBef>
                <a:spcPts val="200"/>
              </a:spcBef>
              <a:buClr>
                <a:srgbClr val="0DB6EC"/>
              </a:buClr>
              <a:buSzPct val="75000"/>
              <a:buFont typeface="Wingdings" pitchFamily="2" charset="2"/>
              <a:buChar char="§"/>
            </a:pPr>
            <a:r>
              <a:rPr lang="en-US" sz="2200" dirty="0" err="1" smtClean="0">
                <a:solidFill>
                  <a:schemeClr val="tx1">
                    <a:lumMod val="75000"/>
                    <a:lumOff val="25000"/>
                  </a:schemeClr>
                </a:solidFill>
                <a:latin typeface="Arial" pitchFamily="34" charset="0"/>
                <a:ea typeface="ＭＳ Ｐゴシック" charset="0"/>
                <a:cs typeface="Arial" pitchFamily="34" charset="0"/>
              </a:rPr>
              <a:t>QuickMemen</a:t>
            </a:r>
            <a:r>
              <a:rPr lang="en-US" sz="2200" dirty="0" smtClean="0">
                <a:solidFill>
                  <a:schemeClr val="tx1">
                    <a:lumMod val="75000"/>
                    <a:lumOff val="25000"/>
                  </a:schemeClr>
                </a:solidFill>
                <a:latin typeface="Arial" pitchFamily="34" charset="0"/>
                <a:ea typeface="ＭＳ Ｐゴシック" charset="0"/>
                <a:cs typeface="Arial" pitchFamily="34" charset="0"/>
              </a:rPr>
              <a:t> chart example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Hardware Engineering</a:t>
            </a:r>
          </a:p>
          <a:p>
            <a:r>
              <a:rPr lang="en-US" dirty="0" smtClean="0"/>
              <a:t>Presenter – Kempton Redhead</a:t>
            </a:r>
            <a:endParaRPr lang="en-US" dirty="0"/>
          </a:p>
        </p:txBody>
      </p:sp>
      <p:sp>
        <p:nvSpPr>
          <p:cNvPr id="3" name="Title 2"/>
          <p:cNvSpPr>
            <a:spLocks noGrp="1"/>
          </p:cNvSpPr>
          <p:nvPr>
            <p:ph type="title"/>
          </p:nvPr>
        </p:nvSpPr>
        <p:spPr/>
        <p:txBody>
          <a:bodyPr/>
          <a:lstStyle/>
          <a:p>
            <a:r>
              <a:rPr lang="en-US" dirty="0" smtClean="0"/>
              <a:t>Component Firmware and Hardware Qualifications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 Hardware and Firmware Qualifications</a:t>
            </a:r>
            <a:endParaRPr lang="en-US" dirty="0"/>
          </a:p>
        </p:txBody>
      </p:sp>
      <p:sp>
        <p:nvSpPr>
          <p:cNvPr id="3" name="Content Placeholder 2"/>
          <p:cNvSpPr>
            <a:spLocks noGrp="1"/>
          </p:cNvSpPr>
          <p:nvPr>
            <p:ph idx="1"/>
          </p:nvPr>
        </p:nvSpPr>
        <p:spPr/>
        <p:txBody>
          <a:bodyPr>
            <a:normAutofit fontScale="85000" lnSpcReduction="20000"/>
          </a:bodyPr>
          <a:lstStyle/>
          <a:p>
            <a:r>
              <a:rPr lang="en-US" sz="2300" dirty="0"/>
              <a:t>Mandatory Manual FW updates with 2.3(details in SW install guide)</a:t>
            </a:r>
          </a:p>
          <a:p>
            <a:pPr lvl="1"/>
            <a:r>
              <a:rPr lang="en-US" sz="1900" dirty="0" smtClean="0"/>
              <a:t>DXi45xx/46xx Samsung HDD FW</a:t>
            </a:r>
          </a:p>
          <a:p>
            <a:pPr lvl="1"/>
            <a:r>
              <a:rPr lang="en-US" sz="1900" dirty="0" smtClean="0"/>
              <a:t>DXi65xx/67xx </a:t>
            </a:r>
            <a:r>
              <a:rPr lang="en-US" sz="1900" dirty="0" err="1" smtClean="0"/>
              <a:t>sTec</a:t>
            </a:r>
            <a:r>
              <a:rPr lang="en-US" sz="1900" dirty="0" smtClean="0"/>
              <a:t> SSD FW</a:t>
            </a:r>
          </a:p>
          <a:p>
            <a:pPr lvl="0"/>
            <a:r>
              <a:rPr lang="en-US" sz="2300" dirty="0" smtClean="0"/>
              <a:t>DXi45x</a:t>
            </a:r>
            <a:r>
              <a:rPr lang="en-US" dirty="0" smtClean="0"/>
              <a:t>x/46xx </a:t>
            </a:r>
          </a:p>
          <a:p>
            <a:pPr lvl="1"/>
            <a:r>
              <a:rPr lang="en-US" dirty="0" smtClean="0"/>
              <a:t>BIOS: 1.11.0 &lt;auto leveled&gt;</a:t>
            </a:r>
          </a:p>
          <a:p>
            <a:pPr lvl="1"/>
            <a:r>
              <a:rPr lang="en-US" dirty="0" smtClean="0"/>
              <a:t>iDRAC: 1.92 A00 &lt;auto leveled&gt;</a:t>
            </a:r>
            <a:endParaRPr lang="en-US" sz="1900" dirty="0"/>
          </a:p>
          <a:p>
            <a:pPr lvl="1"/>
            <a:r>
              <a:rPr lang="en-US" sz="1900" dirty="0"/>
              <a:t>C-States BIOS setting:  Disabled by SW</a:t>
            </a:r>
          </a:p>
          <a:p>
            <a:pPr lvl="1"/>
            <a:r>
              <a:rPr lang="en-US" sz="1900" dirty="0"/>
              <a:t>Samsung 500GB &amp; 1TB HDD new FW 002 &lt;manual update&gt;</a:t>
            </a:r>
          </a:p>
          <a:p>
            <a:pPr lvl="0"/>
            <a:r>
              <a:rPr lang="en-US" sz="2300" dirty="0"/>
              <a:t>DXi65</a:t>
            </a:r>
            <a:r>
              <a:rPr lang="en-US" dirty="0" smtClean="0"/>
              <a:t>xx/67xx  </a:t>
            </a:r>
          </a:p>
          <a:p>
            <a:pPr lvl="1"/>
            <a:r>
              <a:rPr lang="en-US" dirty="0" smtClean="0"/>
              <a:t>Backplane: support for FW 55.01.07.00 &lt;manual update&gt; </a:t>
            </a:r>
            <a:endParaRPr lang="en-US" dirty="0">
              <a:solidFill>
                <a:srgbClr val="0000CC"/>
              </a:solidFill>
            </a:endParaRPr>
          </a:p>
          <a:p>
            <a:pPr lvl="2"/>
            <a:r>
              <a:rPr lang="en-US" dirty="0" smtClean="0">
                <a:solidFill>
                  <a:schemeClr val="tx1"/>
                </a:solidFill>
              </a:rPr>
              <a:t>Released to support new mfg build. –so they no longer have to down-rev FW</a:t>
            </a:r>
          </a:p>
          <a:p>
            <a:pPr lvl="2"/>
            <a:r>
              <a:rPr lang="en-US" dirty="0" smtClean="0">
                <a:solidFill>
                  <a:schemeClr val="tx1"/>
                </a:solidFill>
              </a:rPr>
              <a:t>Field update not required as 55.01.06.00 is also supported with 2.3</a:t>
            </a:r>
          </a:p>
          <a:p>
            <a:pPr lvl="1"/>
            <a:r>
              <a:rPr lang="en-US" sz="1900" dirty="0"/>
              <a:t>Support for new Hitachi (HGST) 2TB HDD “Marks KP”</a:t>
            </a:r>
          </a:p>
          <a:p>
            <a:pPr lvl="1"/>
            <a:r>
              <a:rPr lang="en-US" sz="1900" dirty="0"/>
              <a:t>Support for sTec SSD new firmware ver. 0400 &lt;manual update&gt;</a:t>
            </a:r>
          </a:p>
          <a:p>
            <a:pPr lvl="1"/>
            <a:r>
              <a:rPr lang="en-US" sz="1900" dirty="0">
                <a:solidFill>
                  <a:schemeClr val="tx1"/>
                </a:solidFill>
              </a:rPr>
              <a:t>*Support for new WD 2TB HDD “RE SATA</a:t>
            </a:r>
            <a:r>
              <a:rPr lang="en-US" sz="1900" dirty="0" smtClean="0">
                <a:solidFill>
                  <a:schemeClr val="tx1"/>
                </a:solidFill>
              </a:rPr>
              <a:t>”</a:t>
            </a:r>
            <a:endParaRPr lang="en-US" dirty="0" smtClean="0">
              <a:solidFill>
                <a:schemeClr val="tx1"/>
              </a:solidFill>
            </a:endParaRPr>
          </a:p>
          <a:p>
            <a:pPr lvl="1"/>
            <a:r>
              <a:rPr lang="en-US" dirty="0">
                <a:solidFill>
                  <a:schemeClr val="tx1"/>
                </a:solidFill>
              </a:rPr>
              <a:t>*</a:t>
            </a:r>
            <a:r>
              <a:rPr lang="en-US" sz="1900" dirty="0">
                <a:solidFill>
                  <a:schemeClr val="tx1"/>
                </a:solidFill>
              </a:rPr>
              <a:t>Support for new Toshiba 1TB HDD “Harrier”</a:t>
            </a:r>
          </a:p>
          <a:p>
            <a:pPr lvl="1"/>
            <a:r>
              <a:rPr lang="en-US" sz="1900" dirty="0">
                <a:solidFill>
                  <a:schemeClr val="tx1"/>
                </a:solidFill>
              </a:rPr>
              <a:t>*Support for new Intel SSD’s (100GB &amp; 200GB) “3700 series”</a:t>
            </a:r>
          </a:p>
          <a:p>
            <a:pPr lvl="1"/>
            <a:r>
              <a:rPr lang="en-US" sz="1900" dirty="0">
                <a:solidFill>
                  <a:schemeClr val="tx1"/>
                </a:solidFill>
              </a:rPr>
              <a:t>*Support for new memory 2GB DIMM EOL replaced with 4GB DIMMS (same number of DIMMS so </a:t>
            </a:r>
            <a:r>
              <a:rPr lang="en-US" sz="1900" dirty="0" err="1">
                <a:solidFill>
                  <a:schemeClr val="tx1"/>
                </a:solidFill>
              </a:rPr>
              <a:t>mem</a:t>
            </a:r>
            <a:r>
              <a:rPr lang="en-US" sz="1900" dirty="0">
                <a:solidFill>
                  <a:schemeClr val="tx1"/>
                </a:solidFill>
              </a:rPr>
              <a:t> size will increase).  New build only.</a:t>
            </a:r>
          </a:p>
          <a:p>
            <a:pPr lvl="1"/>
            <a:r>
              <a:rPr lang="en-US" sz="1900" dirty="0">
                <a:solidFill>
                  <a:schemeClr val="tx1"/>
                </a:solidFill>
              </a:rPr>
              <a:t>*New 8GB DIMMs</a:t>
            </a:r>
          </a:p>
          <a:p>
            <a:pPr lvl="1"/>
            <a:endParaRPr lang="en-US" dirty="0" smtClean="0">
              <a:solidFill>
                <a:schemeClr val="tx1"/>
              </a:solidFill>
            </a:endParaRPr>
          </a:p>
          <a:p>
            <a:r>
              <a:rPr lang="en-US" dirty="0">
                <a:solidFill>
                  <a:schemeClr val="tx1"/>
                </a:solidFill>
              </a:rPr>
              <a:t>*Note: these items qualification are planned to complete after GA of 2.3</a:t>
            </a:r>
            <a:endParaRPr lang="en-US" dirty="0" smtClean="0">
              <a:solidFill>
                <a:schemeClr val="tx1"/>
              </a:solidFill>
            </a:endParaRP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 Hardware and Firmware Qualifications</a:t>
            </a:r>
            <a:endParaRPr lang="en-US" dirty="0"/>
          </a:p>
        </p:txBody>
      </p:sp>
      <p:sp>
        <p:nvSpPr>
          <p:cNvPr id="3" name="Content Placeholder 2"/>
          <p:cNvSpPr>
            <a:spLocks noGrp="1"/>
          </p:cNvSpPr>
          <p:nvPr>
            <p:ph idx="1"/>
          </p:nvPr>
        </p:nvSpPr>
        <p:spPr/>
        <p:txBody>
          <a:bodyPr>
            <a:normAutofit fontScale="85000" lnSpcReduction="10000"/>
          </a:bodyPr>
          <a:lstStyle/>
          <a:p>
            <a:r>
              <a:rPr lang="en-US" sz="2300" dirty="0"/>
              <a:t>Mandatory Manual FW updates with 2.3(details in SW install guide)</a:t>
            </a:r>
          </a:p>
          <a:p>
            <a:pPr lvl="1"/>
            <a:r>
              <a:rPr lang="en-US" sz="1900" dirty="0" smtClean="0"/>
              <a:t>DXi68xx/8500 </a:t>
            </a:r>
            <a:r>
              <a:rPr lang="en-US" sz="1900" dirty="0"/>
              <a:t>Seagate MantaRay 3TB HDD FW ver. MS04</a:t>
            </a:r>
          </a:p>
          <a:p>
            <a:pPr lvl="1"/>
            <a:r>
              <a:rPr lang="en-US" sz="1900" dirty="0"/>
              <a:t>DXi68xx/8500 Seagate Mars K 3TB HDD FW </a:t>
            </a:r>
            <a:r>
              <a:rPr lang="en-US" sz="1900" dirty="0" err="1"/>
              <a:t>FW</a:t>
            </a:r>
            <a:r>
              <a:rPr lang="en-US" sz="1900" dirty="0"/>
              <a:t> (FDE = MS06, non-FDE = </a:t>
            </a:r>
            <a:r>
              <a:rPr lang="en-US" sz="1900" dirty="0" smtClean="0"/>
              <a:t>MS0</a:t>
            </a:r>
            <a:r>
              <a:rPr lang="en-US" sz="1900" dirty="0" smtClean="0">
                <a:solidFill>
                  <a:schemeClr val="tx1"/>
                </a:solidFill>
              </a:rPr>
              <a:t>5)</a:t>
            </a:r>
            <a:endParaRPr lang="en-US" sz="1900" dirty="0">
              <a:solidFill>
                <a:schemeClr val="tx1"/>
              </a:solidFill>
            </a:endParaRPr>
          </a:p>
          <a:p>
            <a:pPr lvl="0"/>
            <a:r>
              <a:rPr lang="en-US" sz="2300" dirty="0" smtClean="0"/>
              <a:t>DXi6</a:t>
            </a:r>
            <a:r>
              <a:rPr lang="en-US" dirty="0" smtClean="0"/>
              <a:t>8xx </a:t>
            </a:r>
          </a:p>
          <a:p>
            <a:pPr lvl="1"/>
            <a:r>
              <a:rPr lang="en-US" dirty="0" smtClean="0"/>
              <a:t>BIOS: 1.6.0 &lt;auto leveled&gt;</a:t>
            </a:r>
          </a:p>
          <a:p>
            <a:pPr lvl="1"/>
            <a:r>
              <a:rPr lang="en-US" sz="1900" dirty="0"/>
              <a:t>IDRAC FW 1.40.40 A00 &lt;auto leveled&gt;</a:t>
            </a:r>
          </a:p>
          <a:p>
            <a:pPr lvl="1"/>
            <a:r>
              <a:rPr lang="en-US" sz="1900" dirty="0">
                <a:solidFill>
                  <a:schemeClr val="tx1"/>
                </a:solidFill>
              </a:rPr>
              <a:t>Seagate MantaRay 3TB HDD new FW MS04 &lt;manual update&gt;</a:t>
            </a:r>
          </a:p>
          <a:p>
            <a:pPr lvl="1"/>
            <a:r>
              <a:rPr lang="en-US" sz="1900" dirty="0">
                <a:solidFill>
                  <a:schemeClr val="tx1"/>
                </a:solidFill>
              </a:rPr>
              <a:t>Hitachi Mars K 3TB HDD new FW (FDE = MS06, non-FDE = MS05) &lt;manual update&gt;</a:t>
            </a:r>
          </a:p>
          <a:p>
            <a:pPr lvl="1"/>
            <a:r>
              <a:rPr lang="en-US" sz="1900" dirty="0">
                <a:solidFill>
                  <a:schemeClr val="tx1"/>
                </a:solidFill>
              </a:rPr>
              <a:t>*New Mars KP 3TB HDD</a:t>
            </a:r>
          </a:p>
          <a:p>
            <a:pPr lvl="1"/>
            <a:r>
              <a:rPr lang="en-US" sz="1900" dirty="0">
                <a:solidFill>
                  <a:schemeClr val="tx1"/>
                </a:solidFill>
              </a:rPr>
              <a:t>*New Megalodon 3TB HDD</a:t>
            </a:r>
          </a:p>
          <a:p>
            <a:pPr lvl="0"/>
            <a:r>
              <a:rPr lang="en-US" sz="2300" dirty="0">
                <a:solidFill>
                  <a:schemeClr val="tx1"/>
                </a:solidFill>
              </a:rPr>
              <a:t>DXi8500</a:t>
            </a:r>
            <a:r>
              <a:rPr lang="en-US" dirty="0" smtClean="0">
                <a:solidFill>
                  <a:schemeClr val="tx1"/>
                </a:solidFill>
              </a:rPr>
              <a:t> </a:t>
            </a:r>
          </a:p>
          <a:p>
            <a:pPr lvl="1"/>
            <a:r>
              <a:rPr lang="en-US" dirty="0" smtClean="0">
                <a:solidFill>
                  <a:schemeClr val="tx1"/>
                </a:solidFill>
              </a:rPr>
              <a:t>R910 BIOS: Version 2.7.4 (QTM Custom 80D7) &lt;auto upgrade&gt;</a:t>
            </a:r>
          </a:p>
          <a:p>
            <a:pPr lvl="1"/>
            <a:r>
              <a:rPr lang="en-US" dirty="0" smtClean="0">
                <a:solidFill>
                  <a:schemeClr val="tx1"/>
                </a:solidFill>
              </a:rPr>
              <a:t>R910 iDRAC6: Version 1.92 &lt;auto leveled&gt;</a:t>
            </a:r>
          </a:p>
          <a:p>
            <a:pPr lvl="1"/>
            <a:r>
              <a:rPr lang="en-US" dirty="0" smtClean="0">
                <a:solidFill>
                  <a:schemeClr val="tx1"/>
                </a:solidFill>
              </a:rPr>
              <a:t>Broadcom 10GbE NIC: set </a:t>
            </a:r>
            <a:r>
              <a:rPr lang="en-US" dirty="0" err="1" smtClean="0">
                <a:solidFill>
                  <a:schemeClr val="tx1"/>
                </a:solidFill>
              </a:rPr>
              <a:t>disable_tpa</a:t>
            </a:r>
            <a:r>
              <a:rPr lang="en-US" dirty="0" smtClean="0">
                <a:solidFill>
                  <a:schemeClr val="tx1"/>
                </a:solidFill>
              </a:rPr>
              <a:t>=1 for the driver.  &lt;auto update&gt;</a:t>
            </a:r>
          </a:p>
          <a:p>
            <a:pPr lvl="1"/>
            <a:r>
              <a:rPr lang="en-US" dirty="0" smtClean="0">
                <a:solidFill>
                  <a:schemeClr val="tx1"/>
                </a:solidFill>
              </a:rPr>
              <a:t>Seagate </a:t>
            </a:r>
            <a:r>
              <a:rPr lang="en-US" sz="1900" dirty="0">
                <a:solidFill>
                  <a:schemeClr val="tx1"/>
                </a:solidFill>
              </a:rPr>
              <a:t>MantaRay 3TB HDD new FW MS04 &lt;manual update&gt;</a:t>
            </a:r>
          </a:p>
          <a:p>
            <a:pPr lvl="1"/>
            <a:r>
              <a:rPr lang="en-US" sz="1900" dirty="0">
                <a:solidFill>
                  <a:schemeClr val="tx1"/>
                </a:solidFill>
              </a:rPr>
              <a:t>*New Mars KP 3TB</a:t>
            </a:r>
          </a:p>
          <a:p>
            <a:pPr lvl="1"/>
            <a:r>
              <a:rPr lang="en-US" sz="1900" dirty="0">
                <a:solidFill>
                  <a:schemeClr val="tx1"/>
                </a:solidFill>
              </a:rPr>
              <a:t>*New Megalodon 3TB HDD</a:t>
            </a:r>
          </a:p>
          <a:p>
            <a:pPr lvl="1"/>
            <a:endParaRPr lang="en-US" dirty="0" smtClean="0">
              <a:solidFill>
                <a:schemeClr val="tx1"/>
              </a:solidFill>
            </a:endParaRPr>
          </a:p>
          <a:p>
            <a:r>
              <a:rPr lang="en-US" dirty="0">
                <a:solidFill>
                  <a:schemeClr val="tx1"/>
                </a:solidFill>
              </a:rPr>
              <a:t>*Note: these items qualification are planned to complete after GA of 2.3</a:t>
            </a:r>
            <a:endParaRPr lang="en-US" dirty="0" smtClean="0">
              <a:solidFill>
                <a:schemeClr val="tx1"/>
              </a:solidFill>
            </a:endParaRPr>
          </a:p>
          <a:p>
            <a:endParaRPr lang="en-US" dirty="0"/>
          </a:p>
        </p:txBody>
      </p:sp>
    </p:spTree>
    <p:extLst>
      <p:ext uri="{BB962C8B-B14F-4D97-AF65-F5344CB8AC3E}">
        <p14:creationId xmlns:p14="http://schemas.microsoft.com/office/powerpoint/2010/main" xmlns="" val="2760929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Presenter – Mike Simone</a:t>
            </a:r>
            <a:endParaRPr lang="en-US" dirty="0"/>
          </a:p>
        </p:txBody>
      </p:sp>
      <p:sp>
        <p:nvSpPr>
          <p:cNvPr id="3" name="Title 2"/>
          <p:cNvSpPr>
            <a:spLocks noGrp="1"/>
          </p:cNvSpPr>
          <p:nvPr>
            <p:ph type="title"/>
          </p:nvPr>
        </p:nvSpPr>
        <p:spPr/>
        <p:txBody>
          <a:bodyPr/>
          <a:lstStyle/>
          <a:p>
            <a:r>
              <a:rPr lang="en-US" dirty="0" smtClean="0"/>
              <a:t>Enabler Products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err="1" smtClean="0"/>
              <a:t>DXi</a:t>
            </a:r>
            <a:r>
              <a:rPr lang="en-US" dirty="0" smtClean="0"/>
              <a:t> 2.3 software release includes three major changes to </a:t>
            </a:r>
            <a:r>
              <a:rPr lang="en-US" dirty="0" err="1" smtClean="0"/>
              <a:t>DXi</a:t>
            </a:r>
            <a:r>
              <a:rPr lang="en-US" dirty="0" smtClean="0"/>
              <a:t> Advanced Reporting (DAR) software:</a:t>
            </a:r>
          </a:p>
          <a:p>
            <a:pPr lvl="1"/>
            <a:r>
              <a:rPr lang="en-US" dirty="0" smtClean="0"/>
              <a:t>Changes to installations, upgrades, and version numbering</a:t>
            </a:r>
          </a:p>
          <a:p>
            <a:pPr lvl="1"/>
            <a:r>
              <a:rPr lang="en-US" dirty="0" smtClean="0"/>
              <a:t>The new Chargeback Reporting feature</a:t>
            </a:r>
          </a:p>
          <a:p>
            <a:pPr lvl="1"/>
            <a:r>
              <a:rPr lang="en-US" dirty="0" smtClean="0"/>
              <a:t>The new Ingest &amp; Delete report</a:t>
            </a:r>
          </a:p>
          <a:p>
            <a:r>
              <a:rPr lang="en-US" dirty="0" smtClean="0"/>
              <a:t>Changes to Installations, Upgrades, and Version Numbering</a:t>
            </a:r>
          </a:p>
          <a:p>
            <a:pPr lvl="1"/>
            <a:r>
              <a:rPr lang="en-US" dirty="0" smtClean="0"/>
              <a:t>Starting with </a:t>
            </a:r>
            <a:r>
              <a:rPr lang="en-US" dirty="0" err="1" smtClean="0"/>
              <a:t>DXi</a:t>
            </a:r>
            <a:r>
              <a:rPr lang="en-US" dirty="0" smtClean="0"/>
              <a:t> 2.3 software, the </a:t>
            </a:r>
            <a:r>
              <a:rPr lang="en-US" dirty="0" err="1" smtClean="0"/>
              <a:t>DXi</a:t>
            </a:r>
            <a:r>
              <a:rPr lang="en-US" dirty="0" smtClean="0"/>
              <a:t> Advanced Reporting software is an integrated module of the </a:t>
            </a:r>
            <a:r>
              <a:rPr lang="en-US" dirty="0" err="1" smtClean="0"/>
              <a:t>DXi</a:t>
            </a:r>
            <a:r>
              <a:rPr lang="en-US" dirty="0" smtClean="0"/>
              <a:t> software. This means that:</a:t>
            </a:r>
          </a:p>
          <a:p>
            <a:pPr lvl="1"/>
            <a:r>
              <a:rPr lang="en-US" dirty="0" smtClean="0"/>
              <a:t> </a:t>
            </a:r>
            <a:r>
              <a:rPr lang="en-US" dirty="0" err="1" smtClean="0"/>
              <a:t>DXi</a:t>
            </a:r>
            <a:r>
              <a:rPr lang="en-US" dirty="0" smtClean="0"/>
              <a:t> Advanced Reporting will be updated as a part of future </a:t>
            </a:r>
            <a:r>
              <a:rPr lang="en-US" dirty="0" err="1" smtClean="0"/>
              <a:t>DXi</a:t>
            </a:r>
            <a:r>
              <a:rPr lang="en-US" dirty="0" smtClean="0"/>
              <a:t> software releases.</a:t>
            </a:r>
          </a:p>
          <a:p>
            <a:pPr lvl="1"/>
            <a:r>
              <a:rPr lang="en-US" dirty="0" smtClean="0"/>
              <a:t>DAR 2.3 is not backwards compatible and independent installation or upgrade of </a:t>
            </a:r>
            <a:r>
              <a:rPr lang="en-US" dirty="0" err="1" smtClean="0"/>
              <a:t>DXi</a:t>
            </a:r>
            <a:r>
              <a:rPr lang="en-US" dirty="0" smtClean="0"/>
              <a:t> Advanced Reporting software using a .</a:t>
            </a:r>
            <a:r>
              <a:rPr lang="en-US" dirty="0" err="1" smtClean="0"/>
              <a:t>fw</a:t>
            </a:r>
            <a:r>
              <a:rPr lang="en-US" dirty="0" smtClean="0"/>
              <a:t> file is no longer supported.</a:t>
            </a:r>
          </a:p>
          <a:p>
            <a:pPr lvl="1"/>
            <a:r>
              <a:rPr lang="en-US" dirty="0" smtClean="0"/>
              <a:t>DAR 2.3 will not be posted for download.</a:t>
            </a:r>
          </a:p>
          <a:p>
            <a:pPr lvl="1"/>
            <a:r>
              <a:rPr lang="en-US" dirty="0" smtClean="0"/>
              <a:t>All </a:t>
            </a:r>
            <a:r>
              <a:rPr lang="en-US" dirty="0" err="1" smtClean="0"/>
              <a:t>DXi</a:t>
            </a:r>
            <a:r>
              <a:rPr lang="en-US" dirty="0" smtClean="0"/>
              <a:t> Advanced Reporting upgrades will be done using the Software Upgrade Utility and will either be bundled with </a:t>
            </a:r>
            <a:r>
              <a:rPr lang="en-US" dirty="0" err="1" smtClean="0"/>
              <a:t>DXi</a:t>
            </a:r>
            <a:r>
              <a:rPr lang="en-US" dirty="0" smtClean="0"/>
              <a:t> software upgrades, or made available independent of a </a:t>
            </a:r>
            <a:r>
              <a:rPr lang="en-US" dirty="0" err="1" smtClean="0"/>
              <a:t>DXi</a:t>
            </a:r>
            <a:r>
              <a:rPr lang="en-US" dirty="0" smtClean="0"/>
              <a:t> release.</a:t>
            </a:r>
          </a:p>
          <a:p>
            <a:pPr lvl="1"/>
            <a:r>
              <a:rPr lang="en-US" dirty="0" smtClean="0"/>
              <a:t>The </a:t>
            </a:r>
            <a:r>
              <a:rPr lang="en-US" dirty="0" err="1" smtClean="0"/>
              <a:t>DXi</a:t>
            </a:r>
            <a:r>
              <a:rPr lang="en-US" dirty="0" smtClean="0"/>
              <a:t> Advanced Reporting code revision number will match the </a:t>
            </a:r>
            <a:r>
              <a:rPr lang="en-US" dirty="0" err="1" smtClean="0"/>
              <a:t>DXi</a:t>
            </a:r>
            <a:r>
              <a:rPr lang="en-US" dirty="0" smtClean="0"/>
              <a:t> software version number. For example, the latest version of </a:t>
            </a:r>
            <a:r>
              <a:rPr lang="en-US" dirty="0" err="1" smtClean="0"/>
              <a:t>DXi</a:t>
            </a:r>
            <a:r>
              <a:rPr lang="en-US" dirty="0" smtClean="0"/>
              <a:t> Advanced Reporting is 2.3.</a:t>
            </a:r>
          </a:p>
          <a:p>
            <a:pPr lvl="1"/>
            <a:r>
              <a:rPr lang="en-US" dirty="0" err="1" smtClean="0"/>
              <a:t>DXi</a:t>
            </a:r>
            <a:r>
              <a:rPr lang="en-US" dirty="0" smtClean="0"/>
              <a:t> Advanced Reporting version 2.2 was not released; the version numbering increments directly from 2.1 to 2.3.</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Release Strategy</a:t>
            </a:r>
            <a:endParaRPr lang="en-US" dirty="0"/>
          </a:p>
        </p:txBody>
      </p:sp>
      <p:sp>
        <p:nvSpPr>
          <p:cNvPr id="3" name="Content Placeholder 2"/>
          <p:cNvSpPr>
            <a:spLocks noGrp="1"/>
          </p:cNvSpPr>
          <p:nvPr>
            <p:ph idx="1"/>
          </p:nvPr>
        </p:nvSpPr>
        <p:spPr/>
        <p:txBody>
          <a:bodyPr>
            <a:normAutofit/>
          </a:bodyPr>
          <a:lstStyle/>
          <a:p>
            <a:r>
              <a:rPr lang="en-US" sz="1700" b="1" dirty="0" smtClean="0"/>
              <a:t>Controlled Release </a:t>
            </a:r>
          </a:p>
          <a:p>
            <a:pPr lvl="1"/>
            <a:r>
              <a:rPr lang="en-US" sz="1300" dirty="0" err="1" smtClean="0"/>
              <a:t>DXi</a:t>
            </a:r>
            <a:r>
              <a:rPr lang="en-US" sz="1300" dirty="0" smtClean="0"/>
              <a:t> 2.3 software will initially be available as a controlled release for field upgrades beginning December 4, 2013. The controlled release will make the software available only to specific customers. </a:t>
            </a:r>
          </a:p>
          <a:p>
            <a:r>
              <a:rPr lang="en-US" sz="1700" b="1" dirty="0" smtClean="0"/>
              <a:t>Factory General Availability </a:t>
            </a:r>
          </a:p>
          <a:p>
            <a:pPr lvl="1"/>
            <a:r>
              <a:rPr lang="en-US" sz="1300" dirty="0" smtClean="0"/>
              <a:t>Depending on the success of the controlled release, the software is scheduled to be generally available from the factory in mid-February 2013. </a:t>
            </a:r>
          </a:p>
          <a:p>
            <a:pPr lvl="1"/>
            <a:endParaRPr lang="en-US" sz="1200" dirty="0" smtClean="0"/>
          </a:p>
          <a:p>
            <a:r>
              <a:rPr lang="en-US" sz="1700" b="1" dirty="0" smtClean="0"/>
              <a:t>Software upgrade support</a:t>
            </a:r>
          </a:p>
          <a:p>
            <a:pPr lvl="1"/>
            <a:r>
              <a:rPr lang="en-US" sz="1300" dirty="0" smtClean="0"/>
              <a:t>Yukon 2.3 can be upgraded, in a single step, from any system that is running </a:t>
            </a:r>
            <a:r>
              <a:rPr lang="en-US" sz="1300" dirty="0" err="1" smtClean="0"/>
              <a:t>DXi</a:t>
            </a:r>
            <a:r>
              <a:rPr lang="en-US" sz="1300" dirty="0" smtClean="0"/>
              <a:t> Software 2.1 code or later. </a:t>
            </a:r>
          </a:p>
          <a:p>
            <a:pPr lvl="1"/>
            <a:r>
              <a:rPr lang="en-US" sz="1300" dirty="0" smtClean="0"/>
              <a:t>Earlier versions will require a 2 step upgrade; first step to version 2.1 and then to 2.3.</a:t>
            </a:r>
          </a:p>
          <a:p>
            <a:endParaRPr lang="en-US" dirty="0" smtClean="0"/>
          </a:p>
          <a:p>
            <a:pPr lvl="1"/>
            <a:endParaRPr lang="en-US" sz="1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 Chargeback Reporting</a:t>
            </a:r>
            <a:endParaRPr lang="en-US" dirty="0"/>
          </a:p>
        </p:txBody>
      </p:sp>
      <p:sp>
        <p:nvSpPr>
          <p:cNvPr id="3" name="Content Placeholder 2"/>
          <p:cNvSpPr>
            <a:spLocks noGrp="1"/>
          </p:cNvSpPr>
          <p:nvPr>
            <p:ph idx="1"/>
          </p:nvPr>
        </p:nvSpPr>
        <p:spPr/>
        <p:txBody>
          <a:bodyPr>
            <a:normAutofit/>
          </a:bodyPr>
          <a:lstStyle/>
          <a:p>
            <a:r>
              <a:rPr lang="en-US" sz="2000" i="1" dirty="0" smtClean="0"/>
              <a:t>Chargeback reporting</a:t>
            </a:r>
            <a:r>
              <a:rPr lang="en-US" sz="2000" dirty="0" smtClean="0"/>
              <a:t> is a new set of reports that provide an estimate of the amount of disk space a NAS share or VTL partition occupies.</a:t>
            </a:r>
          </a:p>
          <a:p>
            <a:pPr lvl="1"/>
            <a:r>
              <a:rPr lang="en-US" sz="1600" dirty="0" smtClean="0"/>
              <a:t>This allows backup service providers to identify how much </a:t>
            </a:r>
            <a:r>
              <a:rPr lang="en-US" sz="1600" dirty="0" err="1" smtClean="0"/>
              <a:t>DXi</a:t>
            </a:r>
            <a:r>
              <a:rPr lang="en-US" sz="1600" dirty="0" smtClean="0"/>
              <a:t> disk space is used by each customer during a user-specified time interval.</a:t>
            </a:r>
          </a:p>
          <a:p>
            <a:r>
              <a:rPr lang="en-US" sz="2000" dirty="0" smtClean="0"/>
              <a:t>New Reports</a:t>
            </a:r>
          </a:p>
          <a:p>
            <a:pPr lvl="1"/>
            <a:r>
              <a:rPr lang="en-US" sz="1600" dirty="0" smtClean="0"/>
              <a:t>All Chargeback reports display in </a:t>
            </a:r>
            <a:r>
              <a:rPr lang="en-US" sz="1600" dirty="0" err="1" smtClean="0"/>
              <a:t>DXi</a:t>
            </a:r>
            <a:r>
              <a:rPr lang="en-US" sz="1600" dirty="0" smtClean="0"/>
              <a:t> Advanced Reporting 2.3 and Vision 4.3. </a:t>
            </a:r>
          </a:p>
          <a:p>
            <a:pPr lvl="1"/>
            <a:r>
              <a:rPr lang="en-US" sz="1600" dirty="0" smtClean="0"/>
              <a:t>Earlier versions of </a:t>
            </a:r>
            <a:r>
              <a:rPr lang="en-US" sz="1600" dirty="0" err="1" smtClean="0"/>
              <a:t>DXi</a:t>
            </a:r>
            <a:r>
              <a:rPr lang="en-US" sz="1600" dirty="0" smtClean="0"/>
              <a:t> Advanced Reporting or Vision do not support this new functionality. Although the statistics are captured by the </a:t>
            </a:r>
            <a:r>
              <a:rPr lang="en-US" sz="1600" dirty="0" err="1" smtClean="0"/>
              <a:t>DXi</a:t>
            </a:r>
            <a:r>
              <a:rPr lang="en-US" sz="1600" dirty="0" smtClean="0"/>
              <a:t>, none of the reports are visible in the </a:t>
            </a:r>
            <a:r>
              <a:rPr lang="en-US" sz="1600" dirty="0" err="1" smtClean="0"/>
              <a:t>DXi</a:t>
            </a:r>
            <a:r>
              <a:rPr lang="en-US" sz="1600" dirty="0" smtClean="0"/>
              <a:t> GUI.</a:t>
            </a:r>
          </a:p>
          <a:p>
            <a:r>
              <a:rPr lang="en-US" sz="2000" dirty="0" smtClean="0"/>
              <a:t>Estimated Data</a:t>
            </a:r>
          </a:p>
          <a:p>
            <a:pPr lvl="1"/>
            <a:r>
              <a:rPr lang="en-US" sz="1600" dirty="0" smtClean="0"/>
              <a:t>The Chargeback reports process uses statistics that are captured by the </a:t>
            </a:r>
            <a:r>
              <a:rPr lang="en-US" sz="1600" dirty="0" err="1" smtClean="0"/>
              <a:t>DXi</a:t>
            </a:r>
            <a:r>
              <a:rPr lang="en-US" sz="1600" dirty="0" smtClean="0"/>
              <a:t> and presented through </a:t>
            </a:r>
            <a:r>
              <a:rPr lang="en-US" sz="1600" dirty="0" err="1" smtClean="0"/>
              <a:t>DXi</a:t>
            </a:r>
            <a:r>
              <a:rPr lang="en-US" sz="1600" dirty="0" smtClean="0"/>
              <a:t> Advanced Reporting 2.3.</a:t>
            </a:r>
          </a:p>
          <a:p>
            <a:pPr lvl="1"/>
            <a:r>
              <a:rPr lang="en-US" sz="1600" dirty="0" smtClean="0"/>
              <a:t>The Chargeback reports use estimates, because providing completely accurate calculations would require prohibitively large amounts of </a:t>
            </a:r>
            <a:r>
              <a:rPr lang="en-US" sz="1600" dirty="0" err="1" smtClean="0"/>
              <a:t>DXi</a:t>
            </a:r>
            <a:r>
              <a:rPr lang="en-US" sz="1600" dirty="0" smtClean="0"/>
              <a:t> system resources.</a:t>
            </a:r>
          </a:p>
          <a:p>
            <a:r>
              <a:rPr lang="en-US" sz="2100" dirty="0" smtClean="0"/>
              <a:t>Statistics are reported for a user-specified interval:</a:t>
            </a:r>
            <a:r>
              <a:rPr lang="en-US" dirty="0" smtClean="0"/>
              <a:t>	</a:t>
            </a:r>
          </a:p>
          <a:p>
            <a:pPr lvl="1"/>
            <a:r>
              <a:rPr lang="en-US" sz="1500" dirty="0" smtClean="0"/>
              <a:t>Total customer data in the share</a:t>
            </a:r>
          </a:p>
          <a:p>
            <a:pPr lvl="1"/>
            <a:r>
              <a:rPr lang="en-US" sz="1500" dirty="0" smtClean="0"/>
              <a:t>Customer data ingested into the share during the interval</a:t>
            </a:r>
          </a:p>
          <a:p>
            <a:pPr lvl="1"/>
            <a:r>
              <a:rPr lang="en-US" sz="1500" dirty="0" smtClean="0"/>
              <a:t>Unique data ingested into the share during the interval, before compression</a:t>
            </a:r>
          </a:p>
          <a:p>
            <a:pPr lvl="1"/>
            <a:r>
              <a:rPr lang="en-US" sz="1500" dirty="0" smtClean="0"/>
              <a:t>Unique data ingested into the share during the interval, after compression</a:t>
            </a:r>
          </a:p>
          <a:p>
            <a:pPr lvl="1"/>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 Chargeback Reporting (cont.)</a:t>
            </a:r>
            <a:endParaRPr lang="en-US" dirty="0"/>
          </a:p>
        </p:txBody>
      </p:sp>
      <p:sp>
        <p:nvSpPr>
          <p:cNvPr id="3" name="Content Placeholder 2"/>
          <p:cNvSpPr>
            <a:spLocks noGrp="1"/>
          </p:cNvSpPr>
          <p:nvPr>
            <p:ph idx="1"/>
          </p:nvPr>
        </p:nvSpPr>
        <p:spPr>
          <a:xfrm>
            <a:off x="200024" y="990600"/>
            <a:ext cx="4680733" cy="5410200"/>
          </a:xfrm>
        </p:spPr>
        <p:txBody>
          <a:bodyPr>
            <a:normAutofit/>
          </a:bodyPr>
          <a:lstStyle/>
          <a:p>
            <a:r>
              <a:rPr lang="en-US" sz="2000" b="1" dirty="0" smtClean="0"/>
              <a:t>Chargeback Report Examples</a:t>
            </a:r>
          </a:p>
          <a:p>
            <a:pPr lvl="1"/>
            <a:r>
              <a:rPr lang="en-US" sz="1400" dirty="0" smtClean="0"/>
              <a:t>Chargeback reporting includes three new graphical reports that can be exported to a </a:t>
            </a:r>
            <a:r>
              <a:rPr lang="en-US" sz="1400" dirty="0" err="1" smtClean="0"/>
              <a:t>csv</a:t>
            </a:r>
            <a:r>
              <a:rPr lang="en-US" sz="1400" dirty="0" smtClean="0"/>
              <a:t> file.</a:t>
            </a:r>
          </a:p>
          <a:p>
            <a:r>
              <a:rPr lang="en-US" sz="2000" dirty="0" smtClean="0"/>
              <a:t>The following Chargeback reports and exports are available from the </a:t>
            </a:r>
            <a:r>
              <a:rPr lang="en-US" sz="2000" b="1" dirty="0" smtClean="0"/>
              <a:t>Reports</a:t>
            </a:r>
            <a:r>
              <a:rPr lang="en-US" sz="2000" dirty="0" smtClean="0"/>
              <a:t> menu:</a:t>
            </a:r>
          </a:p>
          <a:p>
            <a:pPr lvl="1"/>
            <a:r>
              <a:rPr lang="en-US" sz="1400" b="1" dirty="0" smtClean="0"/>
              <a:t>Per Share Ingest Report </a:t>
            </a:r>
            <a:r>
              <a:rPr lang="en-US" sz="1400" dirty="0" smtClean="0"/>
              <a:t>displays statistics related to data ingest from a data source into the </a:t>
            </a:r>
            <a:r>
              <a:rPr lang="en-US" sz="1400" dirty="0" err="1" smtClean="0"/>
              <a:t>DXi</a:t>
            </a:r>
            <a:r>
              <a:rPr lang="en-US" sz="1400" dirty="0" smtClean="0"/>
              <a:t>. Graphs are available for either the total ingest, or for a selected share. The ingest statistics may be exported to a comma-separated-value (</a:t>
            </a:r>
            <a:r>
              <a:rPr lang="en-US" sz="1400" dirty="0" err="1" smtClean="0"/>
              <a:t>csv</a:t>
            </a:r>
            <a:r>
              <a:rPr lang="en-US" sz="1400" dirty="0" smtClean="0"/>
              <a:t>) file.</a:t>
            </a:r>
          </a:p>
          <a:p>
            <a:pPr lvl="1"/>
            <a:r>
              <a:rPr lang="en-US" sz="1400" b="1" dirty="0" smtClean="0"/>
              <a:t>Replication Ingest Report </a:t>
            </a:r>
            <a:r>
              <a:rPr lang="en-US" sz="1400" dirty="0" smtClean="0"/>
              <a:t>displays statistics related to ingest of replication data from another </a:t>
            </a:r>
            <a:r>
              <a:rPr lang="en-US" sz="1400" dirty="0" err="1" smtClean="0"/>
              <a:t>DXi</a:t>
            </a:r>
            <a:r>
              <a:rPr lang="en-US" sz="1400" dirty="0" smtClean="0"/>
              <a:t>. Graphs are available for either the total replication ingest or for a selected share. The replication statistics may be exported to a </a:t>
            </a:r>
            <a:r>
              <a:rPr lang="en-US" sz="1400" dirty="0" err="1" smtClean="0"/>
              <a:t>csv</a:t>
            </a:r>
            <a:r>
              <a:rPr lang="en-US" sz="1400" dirty="0" smtClean="0"/>
              <a:t> file.</a:t>
            </a:r>
          </a:p>
          <a:p>
            <a:endParaRPr lang="en-US" sz="2000" dirty="0" smtClean="0"/>
          </a:p>
          <a:p>
            <a:pPr lvl="1"/>
            <a:endParaRPr lang="en-US" sz="1400" dirty="0" smtClean="0"/>
          </a:p>
          <a:p>
            <a:pPr lvl="1"/>
            <a:endParaRPr lang="en-US" dirty="0" smtClean="0"/>
          </a:p>
          <a:p>
            <a:endParaRPr lang="en-US" dirty="0"/>
          </a:p>
        </p:txBody>
      </p:sp>
      <p:pic>
        <p:nvPicPr>
          <p:cNvPr id="222210" name="Picture 2" descr="DAR 2-3 ReportMenu"/>
          <p:cNvPicPr>
            <a:picLocks noChangeAspect="1" noChangeArrowheads="1"/>
          </p:cNvPicPr>
          <p:nvPr/>
        </p:nvPicPr>
        <p:blipFill>
          <a:blip r:embed="rId3"/>
          <a:srcRect/>
          <a:stretch>
            <a:fillRect/>
          </a:stretch>
        </p:blipFill>
        <p:spPr bwMode="auto">
          <a:xfrm>
            <a:off x="6068290" y="1579418"/>
            <a:ext cx="2154441" cy="366147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 Chargeback Reporting (cont.)</a:t>
            </a:r>
            <a:endParaRPr lang="en-US" dirty="0"/>
          </a:p>
        </p:txBody>
      </p:sp>
      <p:sp>
        <p:nvSpPr>
          <p:cNvPr id="3" name="Content Placeholder 2"/>
          <p:cNvSpPr>
            <a:spLocks noGrp="1"/>
          </p:cNvSpPr>
          <p:nvPr>
            <p:ph idx="1"/>
          </p:nvPr>
        </p:nvSpPr>
        <p:spPr>
          <a:xfrm>
            <a:off x="200024" y="990600"/>
            <a:ext cx="8468963" cy="410688"/>
          </a:xfrm>
        </p:spPr>
        <p:txBody>
          <a:bodyPr>
            <a:normAutofit/>
          </a:bodyPr>
          <a:lstStyle/>
          <a:p>
            <a:r>
              <a:rPr lang="en-US" sz="2000" b="1" dirty="0" smtClean="0"/>
              <a:t>Total Per Share Report Example</a:t>
            </a:r>
            <a:endParaRPr lang="en-US" sz="1400" dirty="0" smtClean="0"/>
          </a:p>
          <a:p>
            <a:endParaRPr lang="en-US" sz="2000" dirty="0" smtClean="0"/>
          </a:p>
          <a:p>
            <a:pPr lvl="1"/>
            <a:endParaRPr lang="en-US" sz="1400" dirty="0" smtClean="0"/>
          </a:p>
          <a:p>
            <a:pPr lvl="1"/>
            <a:endParaRPr lang="en-US" dirty="0" smtClean="0"/>
          </a:p>
          <a:p>
            <a:endParaRPr lang="en-US" dirty="0"/>
          </a:p>
        </p:txBody>
      </p:sp>
      <p:pic>
        <p:nvPicPr>
          <p:cNvPr id="223234" name="Picture 2" descr="DAR ChgBk1"/>
          <p:cNvPicPr>
            <a:picLocks noChangeAspect="1" noChangeArrowheads="1"/>
          </p:cNvPicPr>
          <p:nvPr/>
        </p:nvPicPr>
        <p:blipFill>
          <a:blip r:embed="rId3"/>
          <a:srcRect/>
          <a:stretch>
            <a:fillRect/>
          </a:stretch>
        </p:blipFill>
        <p:spPr bwMode="auto">
          <a:xfrm>
            <a:off x="1377537" y="1367726"/>
            <a:ext cx="6388925" cy="511335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 Chargeback Reporting (cont.)</a:t>
            </a:r>
            <a:endParaRPr lang="en-US" dirty="0"/>
          </a:p>
        </p:txBody>
      </p:sp>
      <p:sp>
        <p:nvSpPr>
          <p:cNvPr id="3" name="Content Placeholder 2"/>
          <p:cNvSpPr>
            <a:spLocks noGrp="1"/>
          </p:cNvSpPr>
          <p:nvPr>
            <p:ph idx="1"/>
          </p:nvPr>
        </p:nvSpPr>
        <p:spPr>
          <a:xfrm>
            <a:off x="200024" y="990600"/>
            <a:ext cx="8468963" cy="410688"/>
          </a:xfrm>
        </p:spPr>
        <p:txBody>
          <a:bodyPr>
            <a:normAutofit/>
          </a:bodyPr>
          <a:lstStyle/>
          <a:p>
            <a:r>
              <a:rPr lang="en-US" sz="2000" b="1" dirty="0" smtClean="0"/>
              <a:t>Replication Ingest Report Example</a:t>
            </a:r>
            <a:endParaRPr lang="en-US" sz="1400" dirty="0" smtClean="0"/>
          </a:p>
          <a:p>
            <a:endParaRPr lang="en-US" sz="2000" dirty="0" smtClean="0"/>
          </a:p>
          <a:p>
            <a:pPr lvl="1"/>
            <a:endParaRPr lang="en-US" sz="1400" dirty="0" smtClean="0"/>
          </a:p>
          <a:p>
            <a:pPr lvl="1"/>
            <a:endParaRPr lang="en-US" dirty="0" smtClean="0"/>
          </a:p>
          <a:p>
            <a:endParaRPr lang="en-US" dirty="0"/>
          </a:p>
        </p:txBody>
      </p:sp>
      <p:pic>
        <p:nvPicPr>
          <p:cNvPr id="224258" name="Picture 2" descr="DXi_AR_ChgBk-ReplRpt_1158x928"/>
          <p:cNvPicPr>
            <a:picLocks noChangeAspect="1" noChangeArrowheads="1"/>
          </p:cNvPicPr>
          <p:nvPr/>
        </p:nvPicPr>
        <p:blipFill>
          <a:blip r:embed="rId3"/>
          <a:srcRect/>
          <a:stretch>
            <a:fillRect/>
          </a:stretch>
        </p:blipFill>
        <p:spPr bwMode="auto">
          <a:xfrm>
            <a:off x="1306283" y="1408903"/>
            <a:ext cx="6293923" cy="504455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 Chargeback Reporting (cont.)</a:t>
            </a:r>
            <a:endParaRPr lang="en-US" dirty="0"/>
          </a:p>
        </p:txBody>
      </p:sp>
      <p:sp>
        <p:nvSpPr>
          <p:cNvPr id="3" name="Content Placeholder 2"/>
          <p:cNvSpPr>
            <a:spLocks noGrp="1"/>
          </p:cNvSpPr>
          <p:nvPr>
            <p:ph idx="1"/>
          </p:nvPr>
        </p:nvSpPr>
        <p:spPr>
          <a:xfrm>
            <a:off x="200024" y="990600"/>
            <a:ext cx="8468963" cy="410688"/>
          </a:xfrm>
        </p:spPr>
        <p:txBody>
          <a:bodyPr>
            <a:normAutofit/>
          </a:bodyPr>
          <a:lstStyle/>
          <a:p>
            <a:r>
              <a:rPr lang="en-US" sz="2000" b="1" dirty="0" smtClean="0"/>
              <a:t>Exported CSV File Example</a:t>
            </a:r>
            <a:endParaRPr lang="en-US" sz="1400" dirty="0" smtClean="0"/>
          </a:p>
          <a:p>
            <a:endParaRPr lang="en-US" sz="2000" dirty="0" smtClean="0"/>
          </a:p>
          <a:p>
            <a:pPr lvl="1"/>
            <a:endParaRPr lang="en-US" sz="1400" dirty="0" smtClean="0"/>
          </a:p>
          <a:p>
            <a:pPr lvl="1"/>
            <a:endParaRPr lang="en-US" dirty="0" smtClean="0"/>
          </a:p>
          <a:p>
            <a:endParaRPr lang="en-US" dirty="0"/>
          </a:p>
        </p:txBody>
      </p:sp>
      <p:pic>
        <p:nvPicPr>
          <p:cNvPr id="225282" name="Picture 2" descr="DARChgBkRepl-IngExampleExport"/>
          <p:cNvPicPr>
            <a:picLocks noChangeAspect="1" noChangeArrowheads="1"/>
          </p:cNvPicPr>
          <p:nvPr/>
        </p:nvPicPr>
        <p:blipFill>
          <a:blip r:embed="rId3"/>
          <a:srcRect/>
          <a:stretch>
            <a:fillRect/>
          </a:stretch>
        </p:blipFill>
        <p:spPr bwMode="auto">
          <a:xfrm>
            <a:off x="628262" y="1400235"/>
            <a:ext cx="7743840" cy="501243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 Chargeback Reporting (cont.)</a:t>
            </a:r>
            <a:endParaRPr lang="en-US" dirty="0"/>
          </a:p>
        </p:txBody>
      </p:sp>
      <p:sp>
        <p:nvSpPr>
          <p:cNvPr id="3" name="Content Placeholder 2"/>
          <p:cNvSpPr>
            <a:spLocks noGrp="1"/>
          </p:cNvSpPr>
          <p:nvPr>
            <p:ph idx="1"/>
          </p:nvPr>
        </p:nvSpPr>
        <p:spPr>
          <a:xfrm>
            <a:off x="200024" y="990599"/>
            <a:ext cx="8468963" cy="5362699"/>
          </a:xfrm>
        </p:spPr>
        <p:txBody>
          <a:bodyPr>
            <a:normAutofit/>
          </a:bodyPr>
          <a:lstStyle/>
          <a:p>
            <a:r>
              <a:rPr lang="en-US" sz="2000" b="1" dirty="0" smtClean="0"/>
              <a:t>Limitations in Chargeback Reporting</a:t>
            </a:r>
          </a:p>
          <a:p>
            <a:pPr lvl="1"/>
            <a:r>
              <a:rPr lang="en-US" sz="1400" dirty="0" smtClean="0"/>
              <a:t>The on-screen reports and the values exported to </a:t>
            </a:r>
            <a:r>
              <a:rPr lang="en-US" sz="1400" dirty="0" err="1" smtClean="0"/>
              <a:t>csv</a:t>
            </a:r>
            <a:r>
              <a:rPr lang="en-US" sz="1400" dirty="0" smtClean="0"/>
              <a:t> files are not intended for short time intervals such as one hour or one day. Reasonable results are obtained when statistics are accumulated for intervals greater than one week, and the longest intervals yield the best results.</a:t>
            </a:r>
          </a:p>
          <a:p>
            <a:pPr lvl="1"/>
            <a:r>
              <a:rPr lang="en-US" sz="1400" dirty="0" smtClean="0"/>
              <a:t>Statistics are available for a maximum of 256 shares (containers) per </a:t>
            </a:r>
            <a:r>
              <a:rPr lang="en-US" sz="1400" dirty="0" err="1" smtClean="0"/>
              <a:t>DXi</a:t>
            </a:r>
            <a:r>
              <a:rPr lang="en-US" sz="1400" dirty="0" smtClean="0"/>
              <a:t>; additional shares are not reported.</a:t>
            </a:r>
          </a:p>
          <a:p>
            <a:pPr lvl="1"/>
            <a:r>
              <a:rPr lang="en-US" sz="1400" dirty="0" smtClean="0"/>
              <a:t>Deleted data is not reflected in the statistics.</a:t>
            </a:r>
          </a:p>
          <a:p>
            <a:pPr lvl="1"/>
            <a:r>
              <a:rPr lang="en-US" sz="1400" dirty="0" smtClean="0"/>
              <a:t>Matching data in multiple shares is counted only in the first share into which it is ingested.</a:t>
            </a:r>
          </a:p>
          <a:p>
            <a:endParaRPr lang="en-US" sz="2000" dirty="0" smtClean="0"/>
          </a:p>
          <a:p>
            <a:pPr lvl="1"/>
            <a:endParaRPr lang="en-US" sz="1400" dirty="0" smtClean="0"/>
          </a:p>
          <a:p>
            <a:pPr lvl="1"/>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Advanced Reporting: Chargeback Reporting (cont.)</a:t>
            </a:r>
            <a:endParaRPr lang="en-US" dirty="0"/>
          </a:p>
        </p:txBody>
      </p:sp>
      <p:sp>
        <p:nvSpPr>
          <p:cNvPr id="3" name="Content Placeholder 2"/>
          <p:cNvSpPr>
            <a:spLocks noGrp="1"/>
          </p:cNvSpPr>
          <p:nvPr>
            <p:ph idx="1"/>
          </p:nvPr>
        </p:nvSpPr>
        <p:spPr>
          <a:xfrm>
            <a:off x="200024" y="990599"/>
            <a:ext cx="8468963" cy="778823"/>
          </a:xfrm>
        </p:spPr>
        <p:txBody>
          <a:bodyPr>
            <a:normAutofit fontScale="92500" lnSpcReduction="10000"/>
          </a:bodyPr>
          <a:lstStyle/>
          <a:p>
            <a:r>
              <a:rPr lang="en-US" sz="2000" dirty="0" smtClean="0"/>
              <a:t>Ingest and Delete Report Example</a:t>
            </a:r>
          </a:p>
          <a:p>
            <a:pPr lvl="1"/>
            <a:r>
              <a:rPr lang="en-US" sz="1500" dirty="0" smtClean="0"/>
              <a:t>The Ingest &amp; Delete report consists of three graphs – Ingest and Deletions per hour, Ingest and Deletions per day, and Ingest and Deletions per week. </a:t>
            </a:r>
            <a:endParaRPr lang="en-US" sz="2000" dirty="0" smtClean="0"/>
          </a:p>
        </p:txBody>
      </p:sp>
      <p:pic>
        <p:nvPicPr>
          <p:cNvPr id="226308" name="Picture 4" descr="DAR ChgBk_Ing-Del"/>
          <p:cNvPicPr>
            <a:picLocks noChangeAspect="1" noChangeArrowheads="1"/>
          </p:cNvPicPr>
          <p:nvPr/>
        </p:nvPicPr>
        <p:blipFill>
          <a:blip r:embed="rId3"/>
          <a:srcRect/>
          <a:stretch>
            <a:fillRect/>
          </a:stretch>
        </p:blipFill>
        <p:spPr bwMode="auto">
          <a:xfrm>
            <a:off x="1223155" y="1745673"/>
            <a:ext cx="6096767" cy="469077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Vision 4.3 Overview</a:t>
            </a:r>
            <a:endParaRPr lang="en-US" dirty="0"/>
          </a:p>
        </p:txBody>
      </p:sp>
      <p:sp>
        <p:nvSpPr>
          <p:cNvPr id="5" name="Content Placeholder 4"/>
          <p:cNvSpPr>
            <a:spLocks noGrp="1"/>
          </p:cNvSpPr>
          <p:nvPr>
            <p:ph idx="1"/>
          </p:nvPr>
        </p:nvSpPr>
        <p:spPr/>
        <p:txBody>
          <a:bodyPr/>
          <a:lstStyle/>
          <a:p>
            <a:r>
              <a:rPr lang="en-US" dirty="0" smtClean="0"/>
              <a:t>Chargeback Reporting</a:t>
            </a:r>
          </a:p>
          <a:p>
            <a:r>
              <a:rPr lang="en-US" dirty="0" smtClean="0"/>
              <a:t>300+ devices</a:t>
            </a:r>
          </a:p>
          <a:p>
            <a:r>
              <a:rPr lang="en-US" dirty="0" smtClean="0"/>
              <a:t>Vision software update notification and upgrade</a:t>
            </a:r>
          </a:p>
          <a:p>
            <a:r>
              <a:rPr lang="en-US" dirty="0" err="1" smtClean="0"/>
              <a:t>vmPRO</a:t>
            </a:r>
            <a:r>
              <a:rPr lang="en-US" dirty="0" smtClean="0"/>
              <a:t> software update notification and upgrade</a:t>
            </a:r>
            <a:endParaRPr lang="en-US" dirty="0"/>
          </a:p>
        </p:txBody>
      </p:sp>
    </p:spTree>
    <p:extLst>
      <p:ext uri="{BB962C8B-B14F-4D97-AF65-F5344CB8AC3E}">
        <p14:creationId xmlns:p14="http://schemas.microsoft.com/office/powerpoint/2010/main" xmlns="" val="27741738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4.3: Chargeback Support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3829" y="982133"/>
            <a:ext cx="5934474" cy="3552027"/>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31066" y="2463800"/>
            <a:ext cx="5876657" cy="4292600"/>
          </a:xfrm>
          <a:prstGeom prst="rect">
            <a:avLst/>
          </a:prstGeom>
        </p:spPr>
      </p:pic>
      <p:sp>
        <p:nvSpPr>
          <p:cNvPr id="6" name="TextBox 5"/>
          <p:cNvSpPr txBox="1"/>
          <p:nvPr/>
        </p:nvSpPr>
        <p:spPr>
          <a:xfrm>
            <a:off x="270933" y="4766733"/>
            <a:ext cx="2650067" cy="1754326"/>
          </a:xfrm>
          <a:prstGeom prst="rect">
            <a:avLst/>
          </a:prstGeom>
          <a:noFill/>
        </p:spPr>
        <p:txBody>
          <a:bodyPr wrap="square" rtlCol="0">
            <a:spAutoFit/>
          </a:bodyPr>
          <a:lstStyle/>
          <a:p>
            <a:r>
              <a:rPr lang="en-US" dirty="0" smtClean="0"/>
              <a:t>Select the timeframe and </a:t>
            </a:r>
            <a:r>
              <a:rPr lang="en-US" dirty="0" err="1" smtClean="0"/>
              <a:t>parttion</a:t>
            </a:r>
            <a:r>
              <a:rPr lang="en-US" dirty="0" smtClean="0"/>
              <a:t>/share to view the amount of data protected and reduction ratios.  Save PDF for email/printed billing.</a:t>
            </a:r>
            <a:endParaRPr lang="en-US" dirty="0"/>
          </a:p>
        </p:txBody>
      </p:sp>
    </p:spTree>
    <p:extLst>
      <p:ext uri="{BB962C8B-B14F-4D97-AF65-F5344CB8AC3E}">
        <p14:creationId xmlns:p14="http://schemas.microsoft.com/office/powerpoint/2010/main" xmlns="" val="2823343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4.3: 300+ Devices</a:t>
            </a:r>
            <a:endParaRPr lang="en-US" dirty="0"/>
          </a:p>
        </p:txBody>
      </p:sp>
      <p:sp>
        <p:nvSpPr>
          <p:cNvPr id="6" name="TextBox 5"/>
          <p:cNvSpPr txBox="1"/>
          <p:nvPr/>
        </p:nvSpPr>
        <p:spPr>
          <a:xfrm>
            <a:off x="694266" y="5991197"/>
            <a:ext cx="8001000" cy="369332"/>
          </a:xfrm>
          <a:prstGeom prst="rect">
            <a:avLst/>
          </a:prstGeom>
          <a:noFill/>
        </p:spPr>
        <p:txBody>
          <a:bodyPr wrap="square" rtlCol="0">
            <a:spAutoFit/>
          </a:bodyPr>
          <a:lstStyle/>
          <a:p>
            <a:r>
              <a:rPr lang="en-US" dirty="0" smtClean="0"/>
              <a:t>Monitor the health and status of 300+ data production devices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21400" y="990599"/>
            <a:ext cx="6898600" cy="4900915"/>
          </a:xfrm>
        </p:spPr>
      </p:pic>
    </p:spTree>
    <p:extLst>
      <p:ext uri="{BB962C8B-B14F-4D97-AF65-F5344CB8AC3E}">
        <p14:creationId xmlns:p14="http://schemas.microsoft.com/office/powerpoint/2010/main" xmlns="" val="1681498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ISV Updates</a:t>
            </a:r>
            <a:endParaRPr lang="en-US" dirty="0"/>
          </a:p>
        </p:txBody>
      </p:sp>
      <p:sp>
        <p:nvSpPr>
          <p:cNvPr id="3" name="Content Placeholder 2"/>
          <p:cNvSpPr>
            <a:spLocks noGrp="1"/>
          </p:cNvSpPr>
          <p:nvPr>
            <p:ph idx="1"/>
          </p:nvPr>
        </p:nvSpPr>
        <p:spPr/>
        <p:txBody>
          <a:bodyPr>
            <a:normAutofit/>
          </a:bodyPr>
          <a:lstStyle/>
          <a:p>
            <a:r>
              <a:rPr lang="en-US" dirty="0" smtClean="0"/>
              <a:t>Yukon 2.3 will support the current shipping versions of the Quantum-defined Tier 1 and Tier 2 ISV backup applications.  These are defined in the “Quantum Disk &amp; Automation Products ISV Partner Tiers” document (Agile document number 0-14611-10). </a:t>
            </a:r>
          </a:p>
          <a:p>
            <a:r>
              <a:rPr lang="en-US" dirty="0" smtClean="0"/>
              <a:t>Yukon 2.3 will support NDMP’s use of Quantum Tape Libraries with LTO6 Tape Drives for Path-To-Tape (PTT). </a:t>
            </a:r>
          </a:p>
          <a:p>
            <a:r>
              <a:rPr lang="en-US" dirty="0" smtClean="0"/>
              <a:t>Yukon 2.3 will include a new </a:t>
            </a:r>
            <a:r>
              <a:rPr lang="en-US" dirty="0" err="1" smtClean="0"/>
              <a:t>Blockpool</a:t>
            </a:r>
            <a:r>
              <a:rPr lang="en-US" dirty="0" smtClean="0"/>
              <a:t> filter for </a:t>
            </a:r>
            <a:r>
              <a:rPr lang="en-US" dirty="0" err="1" smtClean="0"/>
              <a:t>Luminex</a:t>
            </a:r>
            <a:r>
              <a:rPr lang="en-US" dirty="0" smtClean="0"/>
              <a:t>.</a:t>
            </a:r>
          </a:p>
          <a:p>
            <a:r>
              <a:rPr lang="en-US" dirty="0" smtClean="0"/>
              <a:t>Backup Exec 2012 R2 will be supported upon release of that software </a:t>
            </a:r>
            <a:r>
              <a:rPr lang="en-US" smtClean="0"/>
              <a:t>by Symantec</a:t>
            </a:r>
            <a:endParaRPr lang="en-US" dirty="0" smtClean="0"/>
          </a:p>
          <a:p>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4.3: Upgrade Software for </a:t>
            </a:r>
            <a:r>
              <a:rPr lang="en-US" dirty="0" err="1" smtClean="0"/>
              <a:t>vmPRO</a:t>
            </a:r>
            <a:r>
              <a:rPr lang="en-US" dirty="0" smtClean="0"/>
              <a:t> and Vision</a:t>
            </a:r>
            <a:endParaRPr lang="en-US" dirty="0"/>
          </a:p>
        </p:txBody>
      </p:sp>
      <p:sp>
        <p:nvSpPr>
          <p:cNvPr id="6" name="TextBox 5"/>
          <p:cNvSpPr txBox="1"/>
          <p:nvPr/>
        </p:nvSpPr>
        <p:spPr>
          <a:xfrm>
            <a:off x="4694766" y="2951664"/>
            <a:ext cx="4000500" cy="923330"/>
          </a:xfrm>
          <a:prstGeom prst="rect">
            <a:avLst/>
          </a:prstGeom>
          <a:noFill/>
        </p:spPr>
        <p:txBody>
          <a:bodyPr wrap="square" rtlCol="0">
            <a:spAutoFit/>
          </a:bodyPr>
          <a:lstStyle/>
          <a:p>
            <a:r>
              <a:rPr lang="en-US" dirty="0" smtClean="0"/>
              <a:t>Vision now monitors for Vision updates as well as </a:t>
            </a:r>
            <a:r>
              <a:rPr lang="en-US" dirty="0" err="1" smtClean="0"/>
              <a:t>vmPRO</a:t>
            </a:r>
            <a:r>
              <a:rPr lang="en-US" dirty="0" smtClean="0"/>
              <a:t> software updates.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3299" y="3245235"/>
            <a:ext cx="3990476" cy="2352381"/>
          </a:xfr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06631"/>
            <a:ext cx="9144000" cy="1715271"/>
          </a:xfrm>
          <a:prstGeom prst="rect">
            <a:avLst/>
          </a:prstGeom>
        </p:spPr>
      </p:pic>
    </p:spTree>
    <p:extLst>
      <p:ext uri="{BB962C8B-B14F-4D97-AF65-F5344CB8AC3E}">
        <p14:creationId xmlns:p14="http://schemas.microsoft.com/office/powerpoint/2010/main" xmlns="" val="658959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Guardian and Vision</a:t>
            </a:r>
            <a:endParaRPr lang="en-US" dirty="0"/>
          </a:p>
        </p:txBody>
      </p:sp>
      <p:sp>
        <p:nvSpPr>
          <p:cNvPr id="3" name="Content Placeholder 2"/>
          <p:cNvSpPr>
            <a:spLocks noGrp="1"/>
          </p:cNvSpPr>
          <p:nvPr>
            <p:ph idx="1"/>
          </p:nvPr>
        </p:nvSpPr>
        <p:spPr/>
        <p:txBody>
          <a:bodyPr>
            <a:normAutofit/>
          </a:bodyPr>
          <a:lstStyle/>
          <a:p>
            <a:r>
              <a:rPr lang="en-US" dirty="0" smtClean="0"/>
              <a:t>Guardian</a:t>
            </a:r>
          </a:p>
          <a:p>
            <a:pPr marL="800100" lvl="3" indent="-342900">
              <a:buSzPct val="75000"/>
            </a:pPr>
            <a:r>
              <a:rPr lang="en-US" sz="2000" dirty="0" smtClean="0"/>
              <a:t>No changes targeted for </a:t>
            </a:r>
            <a:r>
              <a:rPr lang="en-US" sz="2000" dirty="0" err="1" smtClean="0"/>
              <a:t>DXi</a:t>
            </a:r>
            <a:r>
              <a:rPr lang="en-US" sz="2000" dirty="0" smtClean="0"/>
              <a:t> SW version 2.3</a:t>
            </a:r>
          </a:p>
          <a:p>
            <a:endParaRPr lang="en-US" dirty="0" smtClean="0"/>
          </a:p>
          <a:p>
            <a:r>
              <a:rPr lang="en-US" dirty="0" smtClean="0"/>
              <a:t>Gunnison</a:t>
            </a:r>
          </a:p>
          <a:p>
            <a:pPr marL="800100" lvl="3" indent="-342900">
              <a:buSzPct val="75000"/>
            </a:pPr>
            <a:r>
              <a:rPr lang="en-US" sz="2000" dirty="0" smtClean="0"/>
              <a:t>No updates planned for </a:t>
            </a:r>
            <a:r>
              <a:rPr lang="en-US" sz="2000" dirty="0" err="1" smtClean="0"/>
              <a:t>DXi</a:t>
            </a:r>
            <a:r>
              <a:rPr lang="en-US" sz="2000" dirty="0" smtClean="0"/>
              <a:t> SW version 2.3</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508" y="5562792"/>
            <a:ext cx="8453520" cy="983284"/>
          </a:xfrm>
        </p:spPr>
        <p:txBody>
          <a:bodyPr/>
          <a:lstStyle/>
          <a:p>
            <a:r>
              <a:rPr lang="en-US" dirty="0" smtClean="0"/>
              <a:t>Presenter – Sreevatsa Nagarajarao/Joshua Martin</a:t>
            </a:r>
            <a:endParaRPr lang="en-US" dirty="0"/>
          </a:p>
        </p:txBody>
      </p:sp>
      <p:sp>
        <p:nvSpPr>
          <p:cNvPr id="3" name="Title 2"/>
          <p:cNvSpPr>
            <a:spLocks noGrp="1"/>
          </p:cNvSpPr>
          <p:nvPr>
            <p:ph type="title"/>
          </p:nvPr>
        </p:nvSpPr>
        <p:spPr/>
        <p:txBody>
          <a:bodyPr/>
          <a:lstStyle/>
          <a:p>
            <a:r>
              <a:rPr lang="en-US" dirty="0" smtClean="0"/>
              <a:t>Bug Fixes and Known Issues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Superbugs and Metrics</a:t>
            </a:r>
            <a:endParaRPr lang="en-US" dirty="0"/>
          </a:p>
        </p:txBody>
      </p:sp>
      <p:sp>
        <p:nvSpPr>
          <p:cNvPr id="3" name="Content Placeholder 2"/>
          <p:cNvSpPr>
            <a:spLocks noGrp="1"/>
          </p:cNvSpPr>
          <p:nvPr>
            <p:ph idx="1"/>
          </p:nvPr>
        </p:nvSpPr>
        <p:spPr/>
        <p:txBody>
          <a:bodyPr>
            <a:normAutofit/>
          </a:bodyPr>
          <a:lstStyle/>
          <a:p>
            <a:r>
              <a:rPr lang="en-US" dirty="0" smtClean="0"/>
              <a:t>For visibility to all bugs fixed in 2.3, Quantum Service Team members can refer to the following superbugs in </a:t>
            </a:r>
            <a:r>
              <a:rPr lang="en-US" dirty="0" err="1" smtClean="0"/>
              <a:t>Bugzilla</a:t>
            </a:r>
            <a:r>
              <a:rPr lang="en-US" dirty="0" smtClean="0"/>
              <a:t>:</a:t>
            </a:r>
          </a:p>
          <a:p>
            <a:pPr lvl="1"/>
            <a:r>
              <a:rPr lang="en-US" dirty="0" err="1" smtClean="0"/>
              <a:t>DXi</a:t>
            </a:r>
            <a:r>
              <a:rPr lang="en-US" dirty="0" smtClean="0"/>
              <a:t> 2.3 Superbug: 32535</a:t>
            </a:r>
          </a:p>
          <a:p>
            <a:pPr lvl="1"/>
            <a:r>
              <a:rPr lang="en-US" dirty="0" err="1" smtClean="0"/>
              <a:t>DXi</a:t>
            </a:r>
            <a:r>
              <a:rPr lang="en-US" dirty="0" smtClean="0"/>
              <a:t> 2.3 Superbug for Bugs Found in Test: 32539</a:t>
            </a:r>
          </a:p>
          <a:p>
            <a:pPr lvl="1"/>
            <a:r>
              <a:rPr lang="en-US" dirty="0" err="1" smtClean="0"/>
              <a:t>DXi</a:t>
            </a:r>
            <a:r>
              <a:rPr lang="en-US" dirty="0" smtClean="0"/>
              <a:t> 2.3 Superbug for Bugs Deferred: 32537</a:t>
            </a:r>
          </a:p>
          <a:p>
            <a:r>
              <a:rPr lang="en-US" dirty="0" smtClean="0"/>
              <a:t>Reminder: Superbug information is not available to Quantum Service Partners.</a:t>
            </a:r>
          </a:p>
          <a:p>
            <a:r>
              <a:rPr lang="en-US" dirty="0" smtClean="0"/>
              <a:t>Bug fix metrics</a:t>
            </a:r>
          </a:p>
          <a:p>
            <a:pPr lvl="1"/>
            <a:r>
              <a:rPr lang="en-US" dirty="0" smtClean="0"/>
              <a:t>Resolved: 1967</a:t>
            </a:r>
          </a:p>
          <a:p>
            <a:pPr lvl="1"/>
            <a:r>
              <a:rPr lang="en-US" dirty="0" smtClean="0"/>
              <a:t>Deferred: 234 (11%)</a:t>
            </a:r>
          </a:p>
          <a:p>
            <a:pPr lvl="1"/>
            <a:r>
              <a:rPr lang="en-US" dirty="0" smtClean="0"/>
              <a:t>Bugs with external ticket numbers: 338</a:t>
            </a:r>
          </a:p>
          <a:p>
            <a:pPr lvl="1"/>
            <a:r>
              <a:rPr lang="en-US" dirty="0" smtClean="0"/>
              <a:t>Unique external ticket numbers: 494</a:t>
            </a:r>
          </a:p>
          <a:p>
            <a:pPr lvl="0"/>
            <a:r>
              <a:rPr lang="en-US" dirty="0" smtClean="0"/>
              <a:t>Overall SR impact w/2.3</a:t>
            </a:r>
          </a:p>
          <a:p>
            <a:pPr lvl="1"/>
            <a:r>
              <a:rPr lang="en-US" dirty="0" err="1" smtClean="0"/>
              <a:t>DXi</a:t>
            </a:r>
            <a:r>
              <a:rPr lang="en-US" dirty="0" smtClean="0"/>
              <a:t> 8500: 0.20 SR/Sys/Yr Rate reduction (5.1%)</a:t>
            </a:r>
          </a:p>
          <a:p>
            <a:pPr lvl="1"/>
            <a:r>
              <a:rPr lang="en-US" dirty="0" smtClean="0"/>
              <a:t>DXi6500/6700:  0.08 SR/Sys/Yr SR Rate reduction (4.3%)</a:t>
            </a:r>
          </a:p>
          <a:p>
            <a:pPr lvl="1"/>
            <a:r>
              <a:rPr lang="en-US" dirty="0" smtClean="0"/>
              <a:t>DXi4000: 0.04 SR/Sys/Yr SR rate (6.8%)</a:t>
            </a:r>
          </a:p>
          <a:p>
            <a:endParaRPr lang="en-US" dirty="0" smtClean="0">
              <a:solidFill>
                <a:srgbClr val="FF0000"/>
              </a:solidFill>
            </a:endParaRP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Customer Bug Fixes</a:t>
            </a:r>
            <a:endParaRPr lang="en-US" dirty="0"/>
          </a:p>
        </p:txBody>
      </p:sp>
      <p:sp>
        <p:nvSpPr>
          <p:cNvPr id="3" name="Content Placeholder 2"/>
          <p:cNvSpPr>
            <a:spLocks noGrp="1"/>
          </p:cNvSpPr>
          <p:nvPr>
            <p:ph idx="1"/>
          </p:nvPr>
        </p:nvSpPr>
        <p:spPr>
          <a:xfrm>
            <a:off x="355150" y="1021267"/>
            <a:ext cx="8658225" cy="380009"/>
          </a:xfrm>
        </p:spPr>
        <p:txBody>
          <a:bodyPr>
            <a:normAutofit fontScale="77500" lnSpcReduction="20000"/>
          </a:bodyPr>
          <a:lstStyle/>
          <a:p>
            <a:r>
              <a:rPr lang="en-US" dirty="0" smtClean="0"/>
              <a:t>Refer to the 2.3 Release Notes for additional bug fixes and known issues.</a:t>
            </a:r>
            <a:endParaRPr lang="en-US" dirty="0"/>
          </a:p>
        </p:txBody>
      </p:sp>
      <p:graphicFrame>
        <p:nvGraphicFramePr>
          <p:cNvPr id="122882" name="Object 2"/>
          <p:cNvGraphicFramePr>
            <a:graphicFrameLocks noChangeAspect="1"/>
          </p:cNvGraphicFramePr>
          <p:nvPr/>
        </p:nvGraphicFramePr>
        <p:xfrm>
          <a:off x="495300" y="1498938"/>
          <a:ext cx="8153400" cy="4810125"/>
        </p:xfrm>
        <a:graphic>
          <a:graphicData uri="http://schemas.openxmlformats.org/presentationml/2006/ole">
            <p:oleObj spid="_x0000_s122882" name="Worksheet" r:id="rId3" imgW="8153307" imgH="4810216" progId="Excel.Sheet.12">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Customer Bug Fixes (cont.)</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err="1" smtClean="0"/>
              <a:t>Bpw</a:t>
            </a:r>
            <a:r>
              <a:rPr lang="en-US" dirty="0" smtClean="0"/>
              <a:t> </a:t>
            </a:r>
            <a:r>
              <a:rPr lang="en-US" dirty="0" err="1" smtClean="0"/>
              <a:t>deadman</a:t>
            </a:r>
            <a:r>
              <a:rPr lang="en-US" dirty="0" smtClean="0"/>
              <a:t> timer issues including: blob tree repair and blob stitching improvements</a:t>
            </a:r>
          </a:p>
          <a:p>
            <a:pPr lvl="0"/>
            <a:r>
              <a:rPr lang="en-US" dirty="0" err="1" smtClean="0"/>
              <a:t>Blockpool</a:t>
            </a:r>
            <a:r>
              <a:rPr lang="en-US" dirty="0" smtClean="0"/>
              <a:t> can replicate corrupt data</a:t>
            </a:r>
          </a:p>
          <a:p>
            <a:pPr lvl="0"/>
            <a:r>
              <a:rPr lang="en-US" dirty="0" err="1" smtClean="0"/>
              <a:t>tw_cli</a:t>
            </a:r>
            <a:r>
              <a:rPr lang="en-US" dirty="0" smtClean="0"/>
              <a:t> terminated with signal 11, segmentation fault</a:t>
            </a:r>
          </a:p>
          <a:p>
            <a:pPr lvl="0"/>
            <a:r>
              <a:rPr lang="en-US" dirty="0" smtClean="0"/>
              <a:t>Robustness of install, upgrade, and capacity expansion scripts</a:t>
            </a:r>
          </a:p>
          <a:p>
            <a:pPr lvl="0"/>
            <a:r>
              <a:rPr lang="en-US" dirty="0" smtClean="0"/>
              <a:t>Security issues: open manage, apache, and samba </a:t>
            </a:r>
          </a:p>
          <a:p>
            <a:pPr lvl="0"/>
            <a:r>
              <a:rPr lang="en-US" dirty="0" smtClean="0"/>
              <a:t>Collect log: cleanup, overall size reduction, only one can be run at a time</a:t>
            </a:r>
          </a:p>
          <a:p>
            <a:pPr lvl="0"/>
            <a:r>
              <a:rPr lang="en-US" dirty="0" smtClean="0"/>
              <a:t>Networking: /etc/host not being correctly updated, Reduce external DNS queries in </a:t>
            </a:r>
            <a:r>
              <a:rPr lang="en-US" dirty="0" err="1" smtClean="0"/>
              <a:t>DXi</a:t>
            </a:r>
            <a:r>
              <a:rPr lang="en-US" dirty="0" smtClean="0"/>
              <a:t> Networking</a:t>
            </a:r>
          </a:p>
          <a:p>
            <a:pPr lvl="0"/>
            <a:r>
              <a:rPr lang="en-US" dirty="0" smtClean="0"/>
              <a:t>Upgrade: DX6xxx: during upgrade the 3ware cache is disabled causing prolonged upgrade duration</a:t>
            </a:r>
          </a:p>
          <a:p>
            <a:pPr lvl="0"/>
            <a:r>
              <a:rPr lang="en-US" dirty="0" smtClean="0"/>
              <a:t>Corruption fixes during shutdown</a:t>
            </a:r>
          </a:p>
          <a:p>
            <a:pPr lvl="0"/>
            <a:r>
              <a:rPr lang="en-US" dirty="0" smtClean="0"/>
              <a:t>Fixes for large trigger queues (GUI listing, historical status report now maxed at 10k)</a:t>
            </a:r>
          </a:p>
          <a:p>
            <a:pPr lvl="0"/>
            <a:r>
              <a:rPr lang="en-US" dirty="0" smtClean="0"/>
              <a:t>OST performance optimizations</a:t>
            </a:r>
          </a:p>
          <a:p>
            <a:pPr lvl="0"/>
            <a:r>
              <a:rPr lang="en-US" dirty="0" smtClean="0"/>
              <a:t>Various KDUMP, core, panic, and assertion fixes</a:t>
            </a:r>
          </a:p>
          <a:p>
            <a:pPr lvl="0"/>
            <a:r>
              <a:rPr lang="en-US" dirty="0" smtClean="0"/>
              <a:t>Special character handling (share names, TBR unpack, TBR </a:t>
            </a:r>
            <a:r>
              <a:rPr lang="en-US" dirty="0" err="1" smtClean="0"/>
              <a:t>syscli</a:t>
            </a:r>
            <a:r>
              <a:rPr lang="en-US" dirty="0" smtClean="0"/>
              <a:t> listing, GUI/DAR password)</a:t>
            </a:r>
          </a:p>
          <a:p>
            <a:pPr lvl="0"/>
            <a:r>
              <a:rPr lang="en-US" dirty="0" smtClean="0"/>
              <a:t>BPV reference count verify fixes (memory leak, memory cap, robustness)</a:t>
            </a:r>
          </a:p>
          <a:p>
            <a:pPr lvl="0"/>
            <a:r>
              <a:rPr lang="en-US" dirty="0" smtClean="0"/>
              <a:t>Replication Throttle fix</a:t>
            </a:r>
          </a:p>
          <a:p>
            <a:pPr lvl="0"/>
            <a:r>
              <a:rPr lang="en-US" dirty="0" smtClean="0"/>
              <a:t>BPWD historical statistics captured every hour (just like </a:t>
            </a:r>
            <a:r>
              <a:rPr lang="en-US" dirty="0" err="1" smtClean="0"/>
              <a:t>BPStats</a:t>
            </a:r>
            <a:r>
              <a:rPr lang="en-US" dirty="0" smtClean="0"/>
              <a:t> graphed in </a:t>
            </a:r>
            <a:r>
              <a:rPr lang="en-US" dirty="0" err="1" smtClean="0"/>
              <a:t>susrepo</a:t>
            </a:r>
            <a:r>
              <a:rPr lang="en-US" dirty="0" smtClean="0"/>
              <a:t>)</a:t>
            </a:r>
          </a:p>
          <a:p>
            <a:pPr lvl="0"/>
            <a:r>
              <a:rPr lang="en-US" dirty="0" smtClean="0"/>
              <a:t>Memory monitoring and logging when </a:t>
            </a:r>
            <a:r>
              <a:rPr lang="en-US" dirty="0" err="1" smtClean="0"/>
              <a:t>Dxi</a:t>
            </a:r>
            <a:r>
              <a:rPr lang="en-US" dirty="0" smtClean="0"/>
              <a:t> processes exceed a defined threshold via the new utility </a:t>
            </a:r>
            <a:r>
              <a:rPr lang="en-US" dirty="0" err="1" smtClean="0"/>
              <a:t>quickmemn</a:t>
            </a:r>
            <a:endParaRPr lang="en-US" dirty="0" smtClean="0"/>
          </a:p>
          <a:p>
            <a:pPr lvl="0"/>
            <a:r>
              <a:rPr lang="en-US" dirty="0" smtClean="0"/>
              <a:t>Performance improvement: </a:t>
            </a:r>
            <a:r>
              <a:rPr lang="en-US" dirty="0" err="1" smtClean="0"/>
              <a:t>Blockpool</a:t>
            </a:r>
            <a:r>
              <a:rPr lang="en-US" dirty="0" smtClean="0"/>
              <a:t> index, blob index, journal moved from </a:t>
            </a:r>
            <a:r>
              <a:rPr lang="en-US" dirty="0" err="1" smtClean="0"/>
              <a:t>from</a:t>
            </a:r>
            <a:r>
              <a:rPr lang="en-US" dirty="0" smtClean="0"/>
              <a:t> /</a:t>
            </a:r>
            <a:r>
              <a:rPr lang="en-US" dirty="0" err="1" smtClean="0"/>
              <a:t>snfs</a:t>
            </a:r>
            <a:r>
              <a:rPr lang="en-US" dirty="0" smtClean="0"/>
              <a:t> to /</a:t>
            </a:r>
            <a:r>
              <a:rPr lang="en-US" dirty="0" err="1" smtClean="0"/>
              <a:t>bp</a:t>
            </a:r>
            <a:endParaRPr lang="en-US" dirty="0" smtClean="0"/>
          </a:p>
          <a:p>
            <a:pPr lvl="0"/>
            <a:r>
              <a:rPr lang="en-US" dirty="0" smtClean="0"/>
              <a:t>Add </a:t>
            </a:r>
            <a:r>
              <a:rPr lang="en-US" dirty="0" err="1" smtClean="0"/>
              <a:t>no_root_squash</a:t>
            </a:r>
            <a:r>
              <a:rPr lang="en-US" dirty="0" smtClean="0"/>
              <a:t> as an option for NFS shares on </a:t>
            </a:r>
            <a:r>
              <a:rPr lang="en-US" dirty="0" err="1" smtClean="0"/>
              <a:t>DXi</a:t>
            </a:r>
            <a:endParaRPr lang="en-US" dirty="0" smtClean="0"/>
          </a:p>
          <a:p>
            <a:pPr lvl="0"/>
            <a:r>
              <a:rPr lang="en-US" dirty="0" smtClean="0"/>
              <a:t>Disable continuous replication for shares having trigger replication enabled</a:t>
            </a:r>
          </a:p>
          <a:p>
            <a:pPr lvl="0"/>
            <a:r>
              <a:rPr lang="en-US" dirty="0" smtClean="0"/>
              <a:t>Used disk space reporting / graphing improvements</a:t>
            </a:r>
          </a:p>
          <a:p>
            <a:pPr lvl="0"/>
            <a:r>
              <a:rPr lang="en-US" dirty="0" smtClean="0"/>
              <a:t>SNMP MIB now available through the GUI</a:t>
            </a:r>
          </a:p>
          <a:p>
            <a:pPr lvl="0"/>
            <a:r>
              <a:rPr lang="en-US" dirty="0" smtClean="0"/>
              <a:t>GUI Scalability: Large number of admin alerts or TBR entries</a:t>
            </a:r>
          </a:p>
          <a:p>
            <a:endParaRPr lang="en-US" dirty="0" smtClean="0">
              <a:solidFill>
                <a:srgbClr val="FF0000"/>
              </a:solidFill>
            </a:endParaRP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Presenter – Tom Sajbel</a:t>
            </a:r>
            <a:endParaRPr lang="en-US" dirty="0"/>
          </a:p>
        </p:txBody>
      </p:sp>
      <p:sp>
        <p:nvSpPr>
          <p:cNvPr id="3" name="Title 2"/>
          <p:cNvSpPr>
            <a:spLocks noGrp="1"/>
          </p:cNvSpPr>
          <p:nvPr>
            <p:ph type="title"/>
          </p:nvPr>
        </p:nvSpPr>
        <p:spPr/>
        <p:txBody>
          <a:bodyPr/>
          <a:lstStyle/>
          <a:p>
            <a:r>
              <a:rPr lang="en-US" dirty="0" smtClean="0"/>
              <a:t>Documentation and Training Updates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Updates</a:t>
            </a:r>
            <a:endParaRPr lang="en-US" dirty="0"/>
          </a:p>
        </p:txBody>
      </p:sp>
      <p:sp>
        <p:nvSpPr>
          <p:cNvPr id="3" name="Content Placeholder 2"/>
          <p:cNvSpPr>
            <a:spLocks noGrp="1"/>
          </p:cNvSpPr>
          <p:nvPr>
            <p:ph idx="1"/>
          </p:nvPr>
        </p:nvSpPr>
        <p:spPr/>
        <p:txBody>
          <a:bodyPr>
            <a:normAutofit/>
          </a:bodyPr>
          <a:lstStyle/>
          <a:p>
            <a:r>
              <a:rPr lang="en-US" dirty="0" smtClean="0"/>
              <a:t>Platform-Specific Documents</a:t>
            </a:r>
          </a:p>
          <a:p>
            <a:pPr lvl="1"/>
            <a:r>
              <a:rPr lang="en-US" dirty="0" smtClean="0"/>
              <a:t>User’s Guides</a:t>
            </a:r>
          </a:p>
          <a:p>
            <a:pPr lvl="1"/>
            <a:r>
              <a:rPr lang="en-US" dirty="0" smtClean="0"/>
              <a:t>Online Help</a:t>
            </a:r>
          </a:p>
          <a:p>
            <a:pPr lvl="1"/>
            <a:r>
              <a:rPr lang="en-US" dirty="0" smtClean="0"/>
              <a:t>User Essentials documents</a:t>
            </a:r>
          </a:p>
          <a:p>
            <a:pPr lvl="1"/>
            <a:r>
              <a:rPr lang="en-US" dirty="0" smtClean="0"/>
              <a:t>Drive CRU Instructions</a:t>
            </a:r>
          </a:p>
          <a:p>
            <a:pPr lvl="1"/>
            <a:r>
              <a:rPr lang="en-US" dirty="0" smtClean="0"/>
              <a:t>Site Planning Guides</a:t>
            </a:r>
            <a:r>
              <a:rPr lang="en-US" dirty="0" smtClean="0">
                <a:solidFill>
                  <a:schemeClr val="bg2"/>
                </a:solidFill>
              </a:rPr>
              <a:t> *</a:t>
            </a:r>
            <a:endParaRPr lang="en-US" dirty="0" smtClean="0"/>
          </a:p>
          <a:p>
            <a:pPr lvl="1"/>
            <a:r>
              <a:rPr lang="en-US" dirty="0" smtClean="0"/>
              <a:t>Installation and Configuration Guides</a:t>
            </a:r>
            <a:r>
              <a:rPr lang="en-US" dirty="0" smtClean="0">
                <a:solidFill>
                  <a:schemeClr val="bg2"/>
                </a:solidFill>
              </a:rPr>
              <a:t> *</a:t>
            </a:r>
            <a:r>
              <a:rPr lang="en-US" dirty="0" smtClean="0"/>
              <a:t> </a:t>
            </a:r>
          </a:p>
          <a:p>
            <a:pPr lvl="1"/>
            <a:r>
              <a:rPr lang="en-US" dirty="0" smtClean="0"/>
              <a:t>Field Service Guides</a:t>
            </a:r>
            <a:r>
              <a:rPr lang="en-US" dirty="0" smtClean="0">
                <a:solidFill>
                  <a:schemeClr val="bg2"/>
                </a:solidFill>
              </a:rPr>
              <a:t> *</a:t>
            </a:r>
            <a:endParaRPr lang="en-US" dirty="0" smtClean="0"/>
          </a:p>
          <a:p>
            <a:pPr lvl="1"/>
            <a:r>
              <a:rPr lang="en-US" dirty="0" smtClean="0"/>
              <a:t>Capacity Upgrade Guides</a:t>
            </a:r>
            <a:r>
              <a:rPr lang="en-US" dirty="0" smtClean="0">
                <a:solidFill>
                  <a:schemeClr val="bg2"/>
                </a:solidFill>
              </a:rPr>
              <a:t> *</a:t>
            </a:r>
            <a:r>
              <a:rPr lang="en-US" dirty="0" smtClean="0"/>
              <a:t> </a:t>
            </a:r>
          </a:p>
          <a:p>
            <a:pPr lvl="1"/>
            <a:endParaRPr lang="en-US" dirty="0" smtClean="0"/>
          </a:p>
          <a:p>
            <a:pPr lvl="1">
              <a:buNone/>
            </a:pPr>
            <a:r>
              <a:rPr lang="en-US" dirty="0" smtClean="0">
                <a:solidFill>
                  <a:schemeClr val="bg2"/>
                </a:solidFill>
              </a:rPr>
              <a:t>*Available in mid-December</a:t>
            </a:r>
            <a:endParaRPr lang="fr-FR" dirty="0" smtClean="0">
              <a:solidFill>
                <a:schemeClr val="bg2"/>
              </a:solidFill>
            </a:endParaRPr>
          </a:p>
          <a:p>
            <a:pPr lvl="1"/>
            <a:endParaRPr lang="fr-FR" dirty="0" smtClean="0"/>
          </a:p>
          <a:p>
            <a:pPr lvl="1"/>
            <a:endParaRPr lang="fr-FR" dirty="0" smtClean="0"/>
          </a:p>
          <a:p>
            <a:pPr lvl="1"/>
            <a:endParaRPr lang="en-US" dirty="0" smtClean="0"/>
          </a:p>
          <a:p>
            <a:pPr lvl="1"/>
            <a:endParaRPr lang="en-US" dirty="0" smtClean="0"/>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Updates (cont)</a:t>
            </a:r>
            <a:endParaRPr lang="en-US" dirty="0"/>
          </a:p>
        </p:txBody>
      </p:sp>
      <p:sp>
        <p:nvSpPr>
          <p:cNvPr id="3" name="Content Placeholder 2"/>
          <p:cNvSpPr>
            <a:spLocks noGrp="1"/>
          </p:cNvSpPr>
          <p:nvPr>
            <p:ph idx="1"/>
          </p:nvPr>
        </p:nvSpPr>
        <p:spPr/>
        <p:txBody>
          <a:bodyPr>
            <a:normAutofit/>
          </a:bodyPr>
          <a:lstStyle/>
          <a:p>
            <a:r>
              <a:rPr lang="en-US" dirty="0" smtClean="0"/>
              <a:t>DXi-Series Documents</a:t>
            </a:r>
          </a:p>
          <a:p>
            <a:pPr lvl="1"/>
            <a:r>
              <a:rPr lang="en-US" dirty="0" smtClean="0"/>
              <a:t>Release Notes</a:t>
            </a:r>
          </a:p>
          <a:p>
            <a:pPr lvl="1"/>
            <a:r>
              <a:rPr lang="en-US" dirty="0" smtClean="0"/>
              <a:t>Software Installation and Upgrade Guide</a:t>
            </a:r>
          </a:p>
          <a:p>
            <a:pPr lvl="1"/>
            <a:r>
              <a:rPr lang="en-US" dirty="0" smtClean="0"/>
              <a:t>OST Plug-in Installation Instructions</a:t>
            </a:r>
          </a:p>
          <a:p>
            <a:pPr lvl="1"/>
            <a:r>
              <a:rPr lang="en-US" dirty="0" smtClean="0"/>
              <a:t>OST Configuration Guide</a:t>
            </a:r>
          </a:p>
          <a:p>
            <a:pPr lvl="1"/>
            <a:r>
              <a:rPr lang="en-US" dirty="0" smtClean="0"/>
              <a:t>Command Line Interface Guide</a:t>
            </a:r>
          </a:p>
          <a:p>
            <a:pPr lvl="1"/>
            <a:r>
              <a:rPr lang="en-US" dirty="0" smtClean="0"/>
              <a:t>Backup Specific PTT Guide</a:t>
            </a:r>
          </a:p>
          <a:p>
            <a:pPr lvl="1"/>
            <a:r>
              <a:rPr lang="fr-FR" dirty="0" err="1" smtClean="0"/>
              <a:t>Core</a:t>
            </a:r>
            <a:r>
              <a:rPr lang="fr-FR" dirty="0" smtClean="0"/>
              <a:t> Concepts </a:t>
            </a:r>
            <a:r>
              <a:rPr lang="fr-FR" dirty="0" err="1" smtClean="0"/>
              <a:t>Explained</a:t>
            </a:r>
            <a:r>
              <a:rPr lang="fr-FR" dirty="0" smtClean="0"/>
              <a:t> document</a:t>
            </a:r>
          </a:p>
          <a:p>
            <a:pPr lvl="1"/>
            <a:r>
              <a:rPr lang="fr-FR" dirty="0" smtClean="0"/>
              <a:t>SNMP </a:t>
            </a:r>
            <a:r>
              <a:rPr lang="fr-FR" dirty="0" err="1" smtClean="0"/>
              <a:t>Reference</a:t>
            </a:r>
            <a:r>
              <a:rPr lang="fr-FR" dirty="0" smtClean="0"/>
              <a:t> Guide</a:t>
            </a:r>
            <a:r>
              <a:rPr lang="en-US" dirty="0" smtClean="0">
                <a:solidFill>
                  <a:schemeClr val="bg2"/>
                </a:solidFill>
              </a:rPr>
              <a:t> *</a:t>
            </a:r>
            <a:endParaRPr lang="fr-FR" dirty="0" smtClean="0"/>
          </a:p>
          <a:p>
            <a:pPr lvl="1"/>
            <a:r>
              <a:rPr lang="fr-FR" dirty="0" smtClean="0"/>
              <a:t>Software Interface Guide</a:t>
            </a:r>
            <a:r>
              <a:rPr lang="en-US" dirty="0" smtClean="0">
                <a:solidFill>
                  <a:schemeClr val="bg2"/>
                </a:solidFill>
              </a:rPr>
              <a:t> *</a:t>
            </a:r>
            <a:endParaRPr lang="fr-FR" dirty="0" smtClean="0"/>
          </a:p>
          <a:p>
            <a:pPr lvl="1">
              <a:buNone/>
            </a:pPr>
            <a:endParaRPr lang="fr-FR" dirty="0" smtClean="0"/>
          </a:p>
          <a:p>
            <a:pPr lvl="1">
              <a:buNone/>
            </a:pPr>
            <a:r>
              <a:rPr lang="en-US" dirty="0" smtClean="0">
                <a:solidFill>
                  <a:schemeClr val="bg2"/>
                </a:solidFill>
              </a:rPr>
              <a:t>*Available in mid-December</a:t>
            </a:r>
            <a:endParaRPr lang="fr-FR" dirty="0" smtClean="0">
              <a:solidFill>
                <a:schemeClr val="bg2"/>
              </a:solidFill>
            </a:endParaRPr>
          </a:p>
          <a:p>
            <a:pPr lvl="1">
              <a:buNone/>
            </a:pPr>
            <a:endParaRPr lang="fr-FR" dirty="0" smtClean="0"/>
          </a:p>
          <a:p>
            <a:r>
              <a:rPr lang="fr-FR" dirty="0" smtClean="0"/>
              <a:t>Location</a:t>
            </a:r>
          </a:p>
          <a:p>
            <a:pPr lvl="1"/>
            <a:r>
              <a:rPr lang="fr-FR" dirty="0" smtClean="0"/>
              <a:t>All documents on CSWeb </a:t>
            </a:r>
          </a:p>
          <a:p>
            <a:pPr lvl="1"/>
            <a:r>
              <a:rPr lang="fr-FR" dirty="0" smtClean="0"/>
              <a:t>Customer documents on Quantum Web site </a:t>
            </a:r>
          </a:p>
          <a:p>
            <a:pPr lvl="1"/>
            <a:r>
              <a:rPr lang="fr-FR" dirty="0" smtClean="0"/>
              <a:t>CRU documents on CSSP Web site</a:t>
            </a:r>
          </a:p>
          <a:p>
            <a:pPr lvl="1"/>
            <a:endParaRPr lang="fr-FR" dirty="0" smtClean="0"/>
          </a:p>
          <a:p>
            <a:pPr lvl="1">
              <a:buNone/>
            </a:pPr>
            <a:endParaRPr lang="fr-FR" dirty="0" smtClean="0"/>
          </a:p>
          <a:p>
            <a:pPr lvl="1"/>
            <a:endParaRPr lang="fr-FR" dirty="0" smtClean="0"/>
          </a:p>
          <a:p>
            <a:pPr lvl="1"/>
            <a:endParaRPr lang="en-US" dirty="0" smtClean="0"/>
          </a:p>
          <a:p>
            <a:pPr lvl="1"/>
            <a:endParaRPr lang="en-US" dirty="0" smtClean="0"/>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Updates</a:t>
            </a:r>
            <a:endParaRPr lang="en-US" dirty="0"/>
          </a:p>
        </p:txBody>
      </p:sp>
      <p:sp>
        <p:nvSpPr>
          <p:cNvPr id="3" name="Content Placeholder 2"/>
          <p:cNvSpPr>
            <a:spLocks noGrp="1"/>
          </p:cNvSpPr>
          <p:nvPr>
            <p:ph idx="1"/>
          </p:nvPr>
        </p:nvSpPr>
        <p:spPr/>
        <p:txBody>
          <a:bodyPr/>
          <a:lstStyle/>
          <a:p>
            <a:r>
              <a:rPr lang="en-US" dirty="0" smtClean="0"/>
              <a:t>Controlled Release</a:t>
            </a:r>
          </a:p>
          <a:p>
            <a:pPr lvl="1"/>
            <a:r>
              <a:rPr lang="en-US" dirty="0" smtClean="0"/>
              <a:t>DXi 2.3 Service Update (2-3437d) </a:t>
            </a:r>
            <a:r>
              <a:rPr lang="en-US" dirty="0" smtClean="0">
                <a:solidFill>
                  <a:schemeClr val="bg2"/>
                </a:solidFill>
              </a:rPr>
              <a:t>NEW</a:t>
            </a:r>
          </a:p>
          <a:p>
            <a:pPr lvl="1"/>
            <a:r>
              <a:rPr lang="en-US" dirty="0" smtClean="0"/>
              <a:t>DXi Core Concepts for Service course (2-0443)</a:t>
            </a:r>
          </a:p>
          <a:p>
            <a:pPr lvl="1"/>
            <a:r>
              <a:rPr lang="en-US" dirty="0" smtClean="0"/>
              <a:t>DXi 2.x Configuration course (2-2482)</a:t>
            </a:r>
          </a:p>
          <a:p>
            <a:pPr lvl="1"/>
            <a:r>
              <a:rPr lang="en-US" dirty="0" smtClean="0"/>
              <a:t>DXi 2.x Configuration Hands-on Practice course (3-2432)</a:t>
            </a:r>
          </a:p>
          <a:p>
            <a:pPr lvl="1"/>
            <a:r>
              <a:rPr lang="en-US" dirty="0" smtClean="0"/>
              <a:t>DAR Service Training course (2-2412)</a:t>
            </a:r>
          </a:p>
          <a:p>
            <a:pPr lvl="1"/>
            <a:r>
              <a:rPr lang="en-US" dirty="0" smtClean="0"/>
              <a:t>DXi and DAR At a Glance job aids</a:t>
            </a:r>
          </a:p>
          <a:p>
            <a:pPr>
              <a:buNone/>
            </a:pPr>
            <a:endParaRPr lang="en-US" dirty="0" smtClean="0"/>
          </a:p>
          <a:p>
            <a:r>
              <a:rPr lang="en-US" dirty="0" smtClean="0"/>
              <a:t>Video Release in Mid-February</a:t>
            </a:r>
          </a:p>
          <a:p>
            <a:pPr lvl="1"/>
            <a:r>
              <a:rPr lang="en-US" dirty="0" smtClean="0"/>
              <a:t>DXi 2.3 User Interface Overview video </a:t>
            </a:r>
            <a:r>
              <a:rPr lang="en-US" dirty="0" smtClean="0">
                <a:solidFill>
                  <a:schemeClr val="bg2"/>
                </a:solidFill>
              </a:rPr>
              <a:t>NEW</a:t>
            </a:r>
            <a:endParaRPr lang="en-US" dirty="0" smtClean="0"/>
          </a:p>
          <a:p>
            <a:pPr lvl="1"/>
            <a:r>
              <a:rPr lang="en-US" dirty="0" smtClean="0"/>
              <a:t>Upgrading Software video </a:t>
            </a:r>
            <a:r>
              <a:rPr lang="en-US" dirty="0" smtClean="0">
                <a:solidFill>
                  <a:schemeClr val="bg2"/>
                </a:solidFill>
              </a:rPr>
              <a:t>NEW</a:t>
            </a:r>
            <a:endParaRPr lang="en-US" dirty="0" smtClean="0"/>
          </a:p>
          <a:p>
            <a:pPr lvl="1"/>
            <a:r>
              <a:rPr lang="en-US" dirty="0" smtClean="0"/>
              <a:t>Replacing a Drive video </a:t>
            </a:r>
            <a:r>
              <a:rPr lang="en-US" dirty="0" smtClean="0">
                <a:solidFill>
                  <a:schemeClr val="bg2"/>
                </a:solidFill>
              </a:rPr>
              <a:t>NEW</a:t>
            </a:r>
            <a:endParaRPr lang="en-US" dirty="0" smtClean="0"/>
          </a:p>
          <a:p>
            <a:pPr lvl="1"/>
            <a:r>
              <a:rPr lang="en-US" dirty="0" smtClean="0"/>
              <a:t>Configuring Replication videos</a:t>
            </a:r>
          </a:p>
          <a:p>
            <a:pPr lvl="1"/>
            <a:r>
              <a:rPr lang="en-US" dirty="0" smtClean="0"/>
              <a:t>Configuring Network Settings videos</a:t>
            </a:r>
          </a:p>
          <a:p>
            <a:pPr lvl="1"/>
            <a:r>
              <a:rPr lang="en-US" dirty="0" smtClean="0"/>
              <a:t>DAR Chargeback Reports video </a:t>
            </a:r>
            <a:r>
              <a:rPr lang="en-US" dirty="0" smtClean="0">
                <a:solidFill>
                  <a:schemeClr val="bg2"/>
                </a:solidFill>
              </a:rPr>
              <a:t>NEW</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16&quot;/&gt;&lt;property id=&quot;20307&quot; value=&quot;331&quot;/&gt;&lt;/object&gt;&lt;object type=&quot;3&quot; unique_id=&quot;10082&quot;&gt;&lt;property id=&quot;20148&quot; value=&quot;5&quot;/&gt;&lt;property id=&quot;20300&quot; value=&quot;Slide 1&quot;/&gt;&lt;property id=&quot;20307&quot; value=&quot;346&quot;/&gt;&lt;/object&gt;&lt;object type=&quot;3&quot; unique_id=&quot;10183&quot;&gt;&lt;property id=&quot;20148&quot; value=&quot;5&quot;/&gt;&lt;property id=&quot;20300&quot; value=&quot;Slide 2&quot;/&gt;&lt;property id=&quot;20307&quot; value=&quot;352&quot;/&gt;&lt;/object&gt;&lt;object type=&quot;3&quot; unique_id=&quot;10184&quot;&gt;&lt;property id=&quot;20148&quot; value=&quot;5&quot;/&gt;&lt;property id=&quot;20300&quot; value=&quot;Slide 17 - &amp;quot;CHAPTER HEADLINE&amp;#x0D;&amp;#x0A;GOES HERE&amp;quot;&quot;/&gt;&lt;property id=&quot;20307&quot; value=&quot;348&quot;/&gt;&lt;/object&gt;&lt;object type=&quot;3&quot; unique_id=&quot;10185&quot;&gt;&lt;property id=&quot;20148&quot; value=&quot;5&quot;/&gt;&lt;property id=&quot;20300&quot; value=&quot;Slide 18 - &amp;quot;CHAPTER HEADLINE &amp;#x0D;&amp;#x0A;GOES HERE&amp;quot;&quot;/&gt;&lt;property id=&quot;20307&quot; value=&quot;347&quot;/&gt;&lt;/object&gt;&lt;object type=&quot;3&quot; unique_id=&quot;10186&quot;&gt;&lt;property id=&quot;20148&quot; value=&quot;5&quot;/&gt;&lt;property id=&quot;20300&quot; value=&quot;Slide 19 - &amp;quot;CHAPTER HEADLINE &amp;#x0D;&amp;#x0A;GOES HERE&amp;quot;&quot;/&gt;&lt;property id=&quot;20307&quot; value=&quot;349&quot;/&gt;&lt;/object&gt;&lt;object type=&quot;3&quot; unique_id=&quot;10187&quot;&gt;&lt;property id=&quot;20148&quot; value=&quot;5&quot;/&gt;&lt;property id=&quot;20300&quot; value=&quot;Slide 20 - &amp;quot;CHAPTER HEADLINE&amp;#x0D;&amp;#x0A;GOES HERE&amp;quot;&quot;/&gt;&lt;property id=&quot;20307&quot; value=&quot;350&quot;/&gt;&lt;/object&gt;&lt;object type=&quot;3&quot; unique_id=&quot;10348&quot;&gt;&lt;property id=&quot;20148&quot; value=&quot;5&quot;/&gt;&lt;property id=&quot;20300&quot; value=&quot;Slide 4 - &amp;quot;Before you begin…&amp;quot;&quot;/&gt;&lt;property id=&quot;20307&quot; value=&quot;354&quot;/&gt;&lt;/object&gt;&lt;object type=&quot;3&quot; unique_id=&quot;10349&quot;&gt;&lt;property id=&quot;20148&quot; value=&quot;5&quot;/&gt;&lt;property id=&quot;20300&quot; value=&quot;Slide 5 - &amp;quot;Headline goes here&amp;quot;&quot;/&gt;&lt;property id=&quot;20307&quot; value=&quot;353&quot;/&gt;&lt;/object&gt;&lt;object type=&quot;3&quot; unique_id=&quot;10350&quot;&gt;&lt;property id=&quot;20148&quot; value=&quot;5&quot;/&gt;&lt;property id=&quot;20300&quot; value=&quot;Slide 6 - &amp;quot;Converting old presentations to the new format&amp;quot;&quot;/&gt;&lt;property id=&quot;20307&quot; value=&quot;355&quot;/&gt;&lt;/object&gt;&lt;object type=&quot;3&quot; unique_id=&quot;10351&quot;&gt;&lt;property id=&quot;20148&quot; value=&quot;5&quot;/&gt;&lt;property id=&quot;20300&quot; value=&quot;Slide 7 - &amp;quot;Converting old presentations to the new format&amp;quot;&quot;/&gt;&lt;property id=&quot;20307&quot; value=&quot;356&quot;/&gt;&lt;/object&gt;&lt;object type=&quot;3&quot; unique_id=&quot;10352&quot;&gt;&lt;property id=&quot;20148&quot; value=&quot;5&quot;/&gt;&lt;property id=&quot;20300&quot; value=&quot;Slide 8 - &amp;quot;Converting old presentations to the new format&amp;quot;&quot;/&gt;&lt;property id=&quot;20307&quot; value=&quot;357&quot;/&gt;&lt;/object&gt;&lt;object type=&quot;3&quot; unique_id=&quot;10353&quot;&gt;&lt;property id=&quot;20148&quot; value=&quot;5&quot;/&gt;&lt;property id=&quot;20300&quot; value=&quot;Slide 9 - &amp;quot;Converting old presentations to the new format&amp;quot;&quot;/&gt;&lt;property id=&quot;20307&quot; value=&quot;358&quot;/&gt;&lt;/object&gt;&lt;object type=&quot;3&quot; unique_id=&quot;10354&quot;&gt;&lt;property id=&quot;20148&quot; value=&quot;5&quot;/&gt;&lt;property id=&quot;20300&quot; value=&quot;Slide 10 - &amp;quot;Converting old presentations to the new format&amp;quot;&quot;/&gt;&lt;property id=&quot;20307&quot; value=&quot;359&quot;/&gt;&lt;/object&gt;&lt;object type=&quot;3&quot; unique_id=&quot;10355&quot;&gt;&lt;property id=&quot;20148&quot; value=&quot;5&quot;/&gt;&lt;property id=&quot;20300&quot; value=&quot;Slide 11 - &amp;quot;Converting old presentations to the new format&amp;quot;&quot;/&gt;&lt;property id=&quot;20307&quot; value=&quot;360&quot;/&gt;&lt;/object&gt;&lt;object type=&quot;3&quot; unique_id=&quot;10356&quot;&gt;&lt;property id=&quot;20148&quot; value=&quot;5&quot;/&gt;&lt;property id=&quot;20300&quot; value=&quot;Slide 12 - &amp;quot;Converting old presentations to the new format&amp;quot;&quot;/&gt;&lt;property id=&quot;20307&quot; value=&quot;361&quot;/&gt;&lt;/object&gt;&lt;object type=&quot;3&quot; unique_id=&quot;10357&quot;&gt;&lt;property id=&quot;20148&quot; value=&quot;5&quot;/&gt;&lt;property id=&quot;20300&quot; value=&quot;Slide 13 - &amp;quot;Converting old presentations to the new format&amp;quot;&quot;/&gt;&lt;property id=&quot;20307&quot; value=&quot;362&quot;/&gt;&lt;/object&gt;&lt;object type=&quot;3&quot; unique_id=&quot;10358&quot;&gt;&lt;property id=&quot;20148&quot; value=&quot;5&quot;/&gt;&lt;property id=&quot;20300&quot; value=&quot;Slide 14 - &amp;quot;Converting old presentations to the new format&amp;quot;&quot;/&gt;&lt;property id=&quot;20307&quot; value=&quot;363&quot;/&gt;&lt;/object&gt;&lt;object type=&quot;3&quot; unique_id=&quot;10359&quot;&gt;&lt;property id=&quot;20148&quot; value=&quot;5&quot;/&gt;&lt;property id=&quot;20300&quot; value=&quot;Slide 15 - &amp;quot;Converting old presentations to the new format&amp;quot;&quot;/&gt;&lt;property id=&quot;20307&quot; value=&quot;364&quot;/&gt;&lt;/object&gt;&lt;object type=&quot;3&quot; unique_id=&quot;10427&quot;&gt;&lt;property id=&quot;20148&quot; value=&quot;5&quot;/&gt;&lt;property id=&quot;20300&quot; value=&quot;Slide 3 - &amp;quot;Title Goes Here&amp;quot;&quot;/&gt;&lt;property id=&quot;20307&quot; value=&quot;365&quot;/&gt;&lt;/object&gt;&lt;/object&gt;&lt;/object&gt;&lt;/database&gt;"/>
  <p:tag name="SECTOMILLISECCONVERTED" val="1"/>
</p:tagLst>
</file>

<file path=ppt/theme/theme1.xml><?xml version="1.0" encoding="utf-8"?>
<a:theme xmlns:a="http://schemas.openxmlformats.org/drawingml/2006/main" name="BeCertain-NewTemplate-2013-Standard-Condensed-v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 Slide">
  <a:themeElements>
    <a:clrScheme name="Custom 10">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14131</TotalTime>
  <Words>10258</Words>
  <Application>Microsoft Office PowerPoint</Application>
  <PresentationFormat>On-screen Show (4:3)</PresentationFormat>
  <Paragraphs>1316</Paragraphs>
  <Slides>117</Slides>
  <Notes>64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117</vt:i4>
      </vt:variant>
    </vt:vector>
  </HeadingPairs>
  <TitlesOfParts>
    <vt:vector size="120" baseType="lpstr">
      <vt:lpstr>BeCertain-NewTemplate-2013-Standard-Condensed-v2</vt:lpstr>
      <vt:lpstr>Content Slide</vt:lpstr>
      <vt:lpstr>Worksheet</vt:lpstr>
      <vt:lpstr>Slide 1</vt:lpstr>
      <vt:lpstr>Slide 2</vt:lpstr>
      <vt:lpstr>Agenda</vt:lpstr>
      <vt:lpstr>Marketing Overview</vt:lpstr>
      <vt:lpstr>DXi 2.3 Software: Goals</vt:lpstr>
      <vt:lpstr>DXi Software 2.3: Feature and Benefits</vt:lpstr>
      <vt:lpstr>Supported Products </vt:lpstr>
      <vt:lpstr>Release Strategy</vt:lpstr>
      <vt:lpstr>ISV Updates</vt:lpstr>
      <vt:lpstr>Data Path Improvements – BFST and BPW</vt:lpstr>
      <vt:lpstr>Overview</vt:lpstr>
      <vt:lpstr>Performance Improvements</vt:lpstr>
      <vt:lpstr>BFST Robustness Improvements</vt:lpstr>
      <vt:lpstr>Back-end Changes</vt:lpstr>
      <vt:lpstr>BLOB Tree Repair</vt:lpstr>
      <vt:lpstr>BFST Background BLOB Tree Repair (Now in 2.3)</vt:lpstr>
      <vt:lpstr>BFST Background BLOB Tree Repair (cont.)</vt:lpstr>
      <vt:lpstr>BFST Background BLOB Tree Repair (cont.)</vt:lpstr>
      <vt:lpstr>BFST Background BLOB Tree Repair (cont.)</vt:lpstr>
      <vt:lpstr>BFST Background BLOB Tree Repair (cont.)</vt:lpstr>
      <vt:lpstr>1:2 Replication Fan-Out</vt:lpstr>
      <vt:lpstr>1:2 Replication Fan-Out</vt:lpstr>
      <vt:lpstr>1:2 Replication Fan-Out (cont.)</vt:lpstr>
      <vt:lpstr>1:2 Replication Fan-Out (cont.)</vt:lpstr>
      <vt:lpstr>1:2 Replication Fan-Out (cont.)</vt:lpstr>
      <vt:lpstr>1:2 Replication Fan-Out (cont.)</vt:lpstr>
      <vt:lpstr>replication.conf Log File Example</vt:lpstr>
      <vt:lpstr>Software Upgrade Infrastructure</vt:lpstr>
      <vt:lpstr>Software Upgrade Infrastructure</vt:lpstr>
      <vt:lpstr>Software Upgrade Infrastructure (cont.)</vt:lpstr>
      <vt:lpstr>Software Upgrade Infrastructure (cont.)</vt:lpstr>
      <vt:lpstr>Software Upgrade Infrastructure (cont.)</vt:lpstr>
      <vt:lpstr>Software Upgrade Infrastructure (cont.)</vt:lpstr>
      <vt:lpstr>Software Upgrade Infrastructure (cont.)</vt:lpstr>
      <vt:lpstr>Software Upgrade Infrastructure (cont.)</vt:lpstr>
      <vt:lpstr>Software Upgrade Infrastructure (cont.)</vt:lpstr>
      <vt:lpstr>Software Upgrades for Dark Sites</vt:lpstr>
      <vt:lpstr>Software Upgrades for Dark Sites (cont.)</vt:lpstr>
      <vt:lpstr>Software Upgrades for Dark Sites (cont.)</vt:lpstr>
      <vt:lpstr>Software Upgrades for Dark Sites (cont.)</vt:lpstr>
      <vt:lpstr>Software Upgrades for Dark Sites (cont.)</vt:lpstr>
      <vt:lpstr>Software Upgrades for Dark Sites (cont.)</vt:lpstr>
      <vt:lpstr>YUM &amp; Automatic Change Notification</vt:lpstr>
      <vt:lpstr>Drive Replacement Utility</vt:lpstr>
      <vt:lpstr>Drive Replacement Utility</vt:lpstr>
      <vt:lpstr>Drive Replacement Utility – RAS tickets</vt:lpstr>
      <vt:lpstr>Drive Replacement Utility – CLI example </vt:lpstr>
      <vt:lpstr>Drive Replacement Utility – GUI </vt:lpstr>
      <vt:lpstr>Drive Replacement Utility – Screen Layout </vt:lpstr>
      <vt:lpstr>Drive Replacement Utility – Overview (cont.) </vt:lpstr>
      <vt:lpstr>Drive Replacement Utility – Prepare for Removal</vt:lpstr>
      <vt:lpstr>Drive Replacement Utility – Replace Drive</vt:lpstr>
      <vt:lpstr>Drive Replacement Utility – Rebuild</vt:lpstr>
      <vt:lpstr>Other Notable SW Changes</vt:lpstr>
      <vt:lpstr>Other Notable Software Changes - Overview</vt:lpstr>
      <vt:lpstr>Increased Maximum Replication Snapshots</vt:lpstr>
      <vt:lpstr>Replication Send Page Enhancements</vt:lpstr>
      <vt:lpstr>Replication Send Page Enhancements (cont.)</vt:lpstr>
      <vt:lpstr>Scheduler Enhancements</vt:lpstr>
      <vt:lpstr>Scheduler Enhancements - Replication Schedules for NAS Shares and VTL Partitions</vt:lpstr>
      <vt:lpstr>Scheduler Enhancements – Scheduler Toolbar</vt:lpstr>
      <vt:lpstr>Network Configuration Enhancements</vt:lpstr>
      <vt:lpstr>Network Configuration Enhancements (cont.)</vt:lpstr>
      <vt:lpstr>Network Configuration Enhancements (cont.)</vt:lpstr>
      <vt:lpstr>Network Configuration Enhancements (cont.)</vt:lpstr>
      <vt:lpstr>DXi V1000 Network Configuration Reminders</vt:lpstr>
      <vt:lpstr>OST Plugin - Updates</vt:lpstr>
      <vt:lpstr>OST Statistics</vt:lpstr>
      <vt:lpstr>OST Plugin Compatibility</vt:lpstr>
      <vt:lpstr>OST Plugin – Compatiblity (cont’d)</vt:lpstr>
      <vt:lpstr>LTO-6 Support for Path to Tape</vt:lpstr>
      <vt:lpstr>Miscellaneous Updates</vt:lpstr>
      <vt:lpstr>Miscellaneous Updates  (cont.)</vt:lpstr>
      <vt:lpstr>Miscellaneous Updates  (cont.)</vt:lpstr>
      <vt:lpstr>Component Firmware and Hardware Qualifications</vt:lpstr>
      <vt:lpstr>Component Hardware and Firmware Qualifications</vt:lpstr>
      <vt:lpstr>Component Hardware and Firmware Qualifications</vt:lpstr>
      <vt:lpstr>Enabler Products</vt:lpstr>
      <vt:lpstr>DXi Advanced Reporting</vt:lpstr>
      <vt:lpstr>DXi Advanced Reporting: Chargeback Reporting</vt:lpstr>
      <vt:lpstr>DXi Advanced Reporting: Chargeback Reporting (cont.)</vt:lpstr>
      <vt:lpstr>DXi Advanced Reporting: Chargeback Reporting (cont.)</vt:lpstr>
      <vt:lpstr>DXi Advanced Reporting: Chargeback Reporting (cont.)</vt:lpstr>
      <vt:lpstr>DXi Advanced Reporting: Chargeback Reporting (cont.)</vt:lpstr>
      <vt:lpstr>DXi Advanced Reporting: Chargeback Reporting (cont.)</vt:lpstr>
      <vt:lpstr>DXi Advanced Reporting: Chargeback Reporting (cont.)</vt:lpstr>
      <vt:lpstr>Vision 4.3 Overview</vt:lpstr>
      <vt:lpstr>Vision 4.3: Chargeback Support</vt:lpstr>
      <vt:lpstr>Vision 4.3: 300+ Devices</vt:lpstr>
      <vt:lpstr>Vision 4.3: Upgrade Software for vmPRO and Vision</vt:lpstr>
      <vt:lpstr>Guardian and Vision</vt:lpstr>
      <vt:lpstr>Bug Fixes and Known Issues</vt:lpstr>
      <vt:lpstr>Superbugs and Metrics</vt:lpstr>
      <vt:lpstr>Notable Customer Bug Fixes</vt:lpstr>
      <vt:lpstr>Notable Customer Bug Fixes (cont.)</vt:lpstr>
      <vt:lpstr>Documentation and Training Updates</vt:lpstr>
      <vt:lpstr>Documentation Updates</vt:lpstr>
      <vt:lpstr>Documentation Updates (cont)</vt:lpstr>
      <vt:lpstr>Training Updates</vt:lpstr>
      <vt:lpstr>Training Updates (cont)</vt:lpstr>
      <vt:lpstr>Documentation CD - Retired</vt:lpstr>
      <vt:lpstr>Help Menu Enhancements</vt:lpstr>
      <vt:lpstr>CRU Documents on CSSP Web Site</vt:lpstr>
      <vt:lpstr>DXi Virtual Sandboxes on Qwikipedia</vt:lpstr>
      <vt:lpstr>Service Updates</vt:lpstr>
      <vt:lpstr>Field Upgrade Strategy</vt:lpstr>
      <vt:lpstr>Software Upgrade Compatibility</vt:lpstr>
      <vt:lpstr>CRU Updates</vt:lpstr>
      <vt:lpstr>Q&amp;A</vt:lpstr>
      <vt:lpstr>Appendix</vt:lpstr>
      <vt:lpstr>Replication – New CLI Commands</vt:lpstr>
      <vt:lpstr>Replication – Updated CLI Commands</vt:lpstr>
      <vt:lpstr>New Software Upgrade CLI Commands</vt:lpstr>
      <vt:lpstr>Maximum Replication Snapshots – New CLI Commands</vt:lpstr>
      <vt:lpstr>Drive Replacement Utility – CLI usage</vt:lpstr>
      <vt:lpstr>Drive Replacement Utility – CLI example </vt:lpstr>
      <vt:lpstr>Drive Replacement Utility – CLI example </vt:lpstr>
    </vt:vector>
  </TitlesOfParts>
  <Company>Quantum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PLC Phase Review Presentation Templates</dc:title>
  <dc:subject>Agile Template QF00236</dc:subject>
  <dc:creator>Program Management</dc:creator>
  <dc:description>Agile Template QF00236 Rev H (Oct 10 2013)</dc:description>
  <cp:lastModifiedBy>Jim Hibbard</cp:lastModifiedBy>
  <cp:revision>734</cp:revision>
  <cp:lastPrinted>2012-04-03T01:06:05Z</cp:lastPrinted>
  <dcterms:created xsi:type="dcterms:W3CDTF">2013-09-10T16:48:02Z</dcterms:created>
  <dcterms:modified xsi:type="dcterms:W3CDTF">2013-12-12T17:29:39Z</dcterms:modified>
</cp:coreProperties>
</file>