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Lst>
  <p:notesMasterIdLst>
    <p:notesMasterId r:id="rId86"/>
  </p:notesMasterIdLst>
  <p:handoutMasterIdLst>
    <p:handoutMasterId r:id="rId87"/>
  </p:handoutMasterIdLst>
  <p:sldIdLst>
    <p:sldId id="323" r:id="rId2"/>
    <p:sldId id="505" r:id="rId3"/>
    <p:sldId id="489" r:id="rId4"/>
    <p:sldId id="421" r:id="rId5"/>
    <p:sldId id="423" r:id="rId6"/>
    <p:sldId id="452" r:id="rId7"/>
    <p:sldId id="386" r:id="rId8"/>
    <p:sldId id="390" r:id="rId9"/>
    <p:sldId id="451" r:id="rId10"/>
    <p:sldId id="441" r:id="rId11"/>
    <p:sldId id="417" r:id="rId12"/>
    <p:sldId id="458" r:id="rId13"/>
    <p:sldId id="558" r:id="rId14"/>
    <p:sldId id="408" r:id="rId15"/>
    <p:sldId id="409" r:id="rId16"/>
    <p:sldId id="479" r:id="rId17"/>
    <p:sldId id="468" r:id="rId18"/>
    <p:sldId id="469" r:id="rId19"/>
    <p:sldId id="475" r:id="rId20"/>
    <p:sldId id="418" r:id="rId21"/>
    <p:sldId id="506" r:id="rId22"/>
    <p:sldId id="507" r:id="rId23"/>
    <p:sldId id="508" r:id="rId24"/>
    <p:sldId id="509" r:id="rId25"/>
    <p:sldId id="510" r:id="rId26"/>
    <p:sldId id="511" r:id="rId27"/>
    <p:sldId id="512" r:id="rId28"/>
    <p:sldId id="513" r:id="rId29"/>
    <p:sldId id="514" r:id="rId30"/>
    <p:sldId id="515" r:id="rId31"/>
    <p:sldId id="516" r:id="rId32"/>
    <p:sldId id="517" r:id="rId33"/>
    <p:sldId id="518" r:id="rId34"/>
    <p:sldId id="519" r:id="rId35"/>
    <p:sldId id="520" r:id="rId36"/>
    <p:sldId id="419" r:id="rId37"/>
    <p:sldId id="488" r:id="rId38"/>
    <p:sldId id="481" r:id="rId39"/>
    <p:sldId id="482" r:id="rId40"/>
    <p:sldId id="562" r:id="rId41"/>
    <p:sldId id="563" r:id="rId42"/>
    <p:sldId id="564" r:id="rId43"/>
    <p:sldId id="565" r:id="rId44"/>
    <p:sldId id="566" r:id="rId45"/>
    <p:sldId id="420" r:id="rId46"/>
    <p:sldId id="483" r:id="rId47"/>
    <p:sldId id="484" r:id="rId48"/>
    <p:sldId id="485" r:id="rId49"/>
    <p:sldId id="486" r:id="rId50"/>
    <p:sldId id="530" r:id="rId51"/>
    <p:sldId id="531" r:id="rId52"/>
    <p:sldId id="532" r:id="rId53"/>
    <p:sldId id="533" r:id="rId54"/>
    <p:sldId id="534" r:id="rId55"/>
    <p:sldId id="535" r:id="rId56"/>
    <p:sldId id="549" r:id="rId57"/>
    <p:sldId id="550" r:id="rId58"/>
    <p:sldId id="538" r:id="rId59"/>
    <p:sldId id="539" r:id="rId60"/>
    <p:sldId id="540" r:id="rId61"/>
    <p:sldId id="541" r:id="rId62"/>
    <p:sldId id="542" r:id="rId63"/>
    <p:sldId id="543" r:id="rId64"/>
    <p:sldId id="544" r:id="rId65"/>
    <p:sldId id="551" r:id="rId66"/>
    <p:sldId id="546" r:id="rId67"/>
    <p:sldId id="547" r:id="rId68"/>
    <p:sldId id="548" r:id="rId69"/>
    <p:sldId id="410" r:id="rId70"/>
    <p:sldId id="504" r:id="rId71"/>
    <p:sldId id="460" r:id="rId72"/>
    <p:sldId id="461" r:id="rId73"/>
    <p:sldId id="525" r:id="rId74"/>
    <p:sldId id="522" r:id="rId75"/>
    <p:sldId id="523" r:id="rId76"/>
    <p:sldId id="524" r:id="rId77"/>
    <p:sldId id="434" r:id="rId78"/>
    <p:sldId id="456" r:id="rId79"/>
    <p:sldId id="457" r:id="rId80"/>
    <p:sldId id="440" r:id="rId81"/>
    <p:sldId id="526" r:id="rId82"/>
    <p:sldId id="559" r:id="rId83"/>
    <p:sldId id="560" r:id="rId84"/>
    <p:sldId id="561" r:id="rId85"/>
  </p:sldIdLst>
  <p:sldSz cx="9144000" cy="6858000" type="screen4x3"/>
  <p:notesSz cx="7010400" cy="9296400"/>
  <p:custDataLst>
    <p:tags r:id="rId88"/>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orriso"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758087"/>
    <a:srgbClr val="F0F3F7"/>
    <a:srgbClr val="FDFEFF"/>
    <a:srgbClr val="E3E9EF"/>
    <a:srgbClr val="E8EEF1"/>
    <a:srgbClr val="3E4448"/>
    <a:srgbClr val="171A1D"/>
    <a:srgbClr val="454E5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86" autoAdjust="0"/>
    <p:restoredTop sz="79967" autoAdjust="0"/>
  </p:normalViewPr>
  <p:slideViewPr>
    <p:cSldViewPr>
      <p:cViewPr varScale="1">
        <p:scale>
          <a:sx n="79" d="100"/>
          <a:sy n="79" d="100"/>
        </p:scale>
        <p:origin x="-666" y="-84"/>
      </p:cViewPr>
      <p:guideLst>
        <p:guide orient="horz" pos="2160"/>
        <p:guide pos="2880"/>
      </p:guideLst>
    </p:cSldViewPr>
  </p:slideViewPr>
  <p:outlineViewPr>
    <p:cViewPr>
      <p:scale>
        <a:sx n="33" d="100"/>
        <a:sy n="33" d="100"/>
      </p:scale>
      <p:origin x="0" y="6252"/>
    </p:cViewPr>
  </p:outlineViewPr>
  <p:notesTextViewPr>
    <p:cViewPr>
      <p:scale>
        <a:sx n="100" d="100"/>
        <a:sy n="100" d="100"/>
      </p:scale>
      <p:origin x="0" y="0"/>
    </p:cViewPr>
  </p:notesTextViewPr>
  <p:sorterViewPr>
    <p:cViewPr>
      <p:scale>
        <a:sx n="197" d="100"/>
        <a:sy n="197" d="100"/>
      </p:scale>
      <p:origin x="0" y="0"/>
    </p:cViewPr>
  </p:sorterViewPr>
  <p:notesViewPr>
    <p:cSldViewPr>
      <p:cViewPr varScale="1">
        <p:scale>
          <a:sx n="79" d="100"/>
          <a:sy n="79" d="100"/>
        </p:scale>
        <p:origin x="-324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jlee4\My%20Documents\Garbage%20Collection\2012_07_11_GC_comparison_Gal211_vs_Gal220%20mike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baseline="0" dirty="0"/>
              <a:t>Galaxy 2.2.0 </a:t>
            </a:r>
            <a:r>
              <a:rPr lang="en-US" sz="1200" baseline="0" dirty="0" smtClean="0"/>
              <a:t>6702-4R9J </a:t>
            </a:r>
            <a:r>
              <a:rPr lang="en-US" sz="1200" baseline="0" dirty="0"/>
              <a:t>Total GC time </a:t>
            </a:r>
            <a:r>
              <a:rPr lang="en-US" sz="1200" baseline="0" dirty="0" err="1"/>
              <a:t>vs</a:t>
            </a:r>
            <a:r>
              <a:rPr lang="en-US" sz="1200" baseline="0" dirty="0"/>
              <a:t>
Galaxy 2.1.1 </a:t>
            </a:r>
            <a:r>
              <a:rPr lang="en-US" sz="1200" baseline="0" dirty="0" smtClean="0"/>
              <a:t>6702-4R9J </a:t>
            </a:r>
            <a:r>
              <a:rPr lang="en-US" sz="1200" baseline="0" dirty="0"/>
              <a:t>GC3&amp;GC4 components </a:t>
            </a:r>
          </a:p>
        </c:rich>
      </c:tx>
      <c:layout/>
    </c:title>
    <c:plotArea>
      <c:layout>
        <c:manualLayout>
          <c:layoutTarget val="inner"/>
          <c:xMode val="edge"/>
          <c:yMode val="edge"/>
          <c:x val="0.106902210345895"/>
          <c:y val="0.15558823529411839"/>
          <c:w val="0.81313682875005056"/>
          <c:h val="0.47132957645000384"/>
        </c:manualLayout>
      </c:layout>
      <c:areaChart>
        <c:grouping val="stacked"/>
        <c:ser>
          <c:idx val="1"/>
          <c:order val="0"/>
          <c:tx>
            <c:v>Gal 2.1.1 6702-4R9JX GC3 time</c:v>
          </c:tx>
          <c:spPr>
            <a:solidFill>
              <a:srgbClr val="4BACC6">
                <a:lumMod val="75000"/>
                <a:alpha val="55000"/>
              </a:srgbClr>
            </a:solidFill>
          </c:spPr>
          <c:dLbls>
            <c:dLbl>
              <c:idx val="0"/>
              <c:layout>
                <c:manualLayout>
                  <c:x val="-3.3883947479881875E-2"/>
                  <c:y val="1.5151515151515136E-2"/>
                </c:manualLayout>
              </c:layout>
              <c:showSerName val="1"/>
            </c:dLbl>
            <c:showSerName val="1"/>
          </c:dLbls>
          <c:cat>
            <c:numRef>
              <c:f>'GC3 &amp; GC4 Crosscheck'!$A$18:$A$37</c:f>
              <c:numCache>
                <c:formatCode>General</c:formatCode>
                <c:ptCount val="20"/>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numCache>
            </c:numRef>
          </c:cat>
          <c:val>
            <c:numRef>
              <c:f>'GC3 &amp; GC4 Crosscheck'!$F$18:$F$37</c:f>
              <c:numCache>
                <c:formatCode>0.0</c:formatCode>
                <c:ptCount val="20"/>
                <c:pt idx="0">
                  <c:v>1653.4213337210101</c:v>
                </c:pt>
                <c:pt idx="1">
                  <c:v>2673.5991353131872</c:v>
                </c:pt>
                <c:pt idx="2">
                  <c:v>4481.4863539179605</c:v>
                </c:pt>
                <c:pt idx="3">
                  <c:v>5870.3253908221295</c:v>
                </c:pt>
                <c:pt idx="4">
                  <c:v>6769.937078126216</c:v>
                </c:pt>
                <c:pt idx="5">
                  <c:v>7436.1687618344349</c:v>
                </c:pt>
                <c:pt idx="6">
                  <c:v>7910.3835350222989</c:v>
                </c:pt>
                <c:pt idx="7">
                  <c:v>8215.404723023983</c:v>
                </c:pt>
                <c:pt idx="8">
                  <c:v>8574.1582123171665</c:v>
                </c:pt>
                <c:pt idx="9">
                  <c:v>8698.1484419513745</c:v>
                </c:pt>
                <c:pt idx="10">
                  <c:v>8777.0773657486989</c:v>
                </c:pt>
                <c:pt idx="11">
                  <c:v>8916.1660083143288</c:v>
                </c:pt>
                <c:pt idx="12">
                  <c:v>8857.1490029933939</c:v>
                </c:pt>
                <c:pt idx="13">
                  <c:v>9147.6778043610211</c:v>
                </c:pt>
                <c:pt idx="14">
                  <c:v>9192.7317793384536</c:v>
                </c:pt>
                <c:pt idx="15">
                  <c:v>9375.5858500208051</c:v>
                </c:pt>
                <c:pt idx="16">
                  <c:v>9507.1954486894629</c:v>
                </c:pt>
                <c:pt idx="17">
                  <c:v>9638.606391593863</c:v>
                </c:pt>
                <c:pt idx="18">
                  <c:v>9625.6030473374285</c:v>
                </c:pt>
                <c:pt idx="19">
                  <c:v>9790.3365143947431</c:v>
                </c:pt>
              </c:numCache>
            </c:numRef>
          </c:val>
        </c:ser>
        <c:ser>
          <c:idx val="2"/>
          <c:order val="1"/>
          <c:tx>
            <c:v>Gal 2.1.1 6702-4R9JX GC4 time</c:v>
          </c:tx>
          <c:spPr>
            <a:solidFill>
              <a:srgbClr val="4BACC6">
                <a:lumMod val="60000"/>
                <a:lumOff val="40000"/>
                <a:alpha val="55000"/>
              </a:srgbClr>
            </a:solidFill>
          </c:spPr>
          <c:dLbls>
            <c:dLbl>
              <c:idx val="0"/>
              <c:layout>
                <c:manualLayout>
                  <c:x val="-0.14061838204150945"/>
                  <c:y val="3.2828282828282811E-2"/>
                </c:manualLayout>
              </c:layout>
              <c:showSerName val="1"/>
            </c:dLbl>
            <c:showSerName val="1"/>
          </c:dLbls>
          <c:cat>
            <c:numRef>
              <c:f>'GC3 &amp; GC4 Crosscheck'!$A$18:$A$37</c:f>
              <c:numCache>
                <c:formatCode>General</c:formatCode>
                <c:ptCount val="20"/>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numCache>
            </c:numRef>
          </c:cat>
          <c:val>
            <c:numRef>
              <c:f>'GC3 &amp; GC4 Crosscheck'!$I$18:$I$37</c:f>
              <c:numCache>
                <c:formatCode>General</c:formatCode>
                <c:ptCount val="20"/>
                <c:pt idx="0">
                  <c:v>12433</c:v>
                </c:pt>
                <c:pt idx="1">
                  <c:v>12404</c:v>
                </c:pt>
                <c:pt idx="2">
                  <c:v>14108</c:v>
                </c:pt>
                <c:pt idx="3">
                  <c:v>15298</c:v>
                </c:pt>
                <c:pt idx="4">
                  <c:v>17530</c:v>
                </c:pt>
                <c:pt idx="5">
                  <c:v>19848</c:v>
                </c:pt>
                <c:pt idx="6">
                  <c:v>21683</c:v>
                </c:pt>
                <c:pt idx="7">
                  <c:v>24361</c:v>
                </c:pt>
                <c:pt idx="8">
                  <c:v>25860</c:v>
                </c:pt>
                <c:pt idx="9">
                  <c:v>12828</c:v>
                </c:pt>
                <c:pt idx="10">
                  <c:v>27841</c:v>
                </c:pt>
                <c:pt idx="11">
                  <c:v>28823</c:v>
                </c:pt>
                <c:pt idx="12">
                  <c:v>28777</c:v>
                </c:pt>
                <c:pt idx="13">
                  <c:v>28506</c:v>
                </c:pt>
                <c:pt idx="14">
                  <c:v>27648</c:v>
                </c:pt>
                <c:pt idx="15">
                  <c:v>28608</c:v>
                </c:pt>
                <c:pt idx="16">
                  <c:v>29228</c:v>
                </c:pt>
                <c:pt idx="17">
                  <c:v>29830</c:v>
                </c:pt>
                <c:pt idx="18">
                  <c:v>30419</c:v>
                </c:pt>
                <c:pt idx="19">
                  <c:v>30670</c:v>
                </c:pt>
              </c:numCache>
            </c:numRef>
          </c:val>
        </c:ser>
        <c:axId val="60678528"/>
        <c:axId val="60680448"/>
      </c:areaChart>
      <c:lineChart>
        <c:grouping val="standard"/>
        <c:ser>
          <c:idx val="3"/>
          <c:order val="2"/>
          <c:tx>
            <c:v>Gal 2.2.0 6702-4R9JX Total GC</c:v>
          </c:tx>
          <c:spPr>
            <a:ln>
              <a:solidFill>
                <a:srgbClr val="FF0000"/>
              </a:solidFill>
            </a:ln>
          </c:spPr>
          <c:marker>
            <c:symbol val="none"/>
          </c:marker>
          <c:cat>
            <c:numRef>
              <c:f>'Raw Data'!$B$56:$B$60</c:f>
              <c:numCache>
                <c:formatCode>General</c:formatCode>
                <c:ptCount val="5"/>
                <c:pt idx="0">
                  <c:v>11</c:v>
                </c:pt>
                <c:pt idx="1">
                  <c:v>12</c:v>
                </c:pt>
                <c:pt idx="2">
                  <c:v>13</c:v>
                </c:pt>
                <c:pt idx="3">
                  <c:v>14</c:v>
                </c:pt>
                <c:pt idx="4">
                  <c:v>15</c:v>
                </c:pt>
              </c:numCache>
            </c:numRef>
          </c:cat>
          <c:val>
            <c:numRef>
              <c:f>'Raw Data'!$K$79:$K$98</c:f>
              <c:numCache>
                <c:formatCode>General</c:formatCode>
                <c:ptCount val="20"/>
                <c:pt idx="0">
                  <c:v>2210.4234729289442</c:v>
                </c:pt>
                <c:pt idx="1">
                  <c:v>3270.8599090701091</c:v>
                </c:pt>
                <c:pt idx="2">
                  <c:v>5128.9942042365501</c:v>
                </c:pt>
                <c:pt idx="3">
                  <c:v>6571.8566809495014</c:v>
                </c:pt>
                <c:pt idx="4">
                  <c:v>7395.1369579364273</c:v>
                </c:pt>
                <c:pt idx="5">
                  <c:v>8070.3736583003765</c:v>
                </c:pt>
                <c:pt idx="6">
                  <c:v>8680.1034668333978</c:v>
                </c:pt>
                <c:pt idx="7">
                  <c:v>9069.8011899578123</c:v>
                </c:pt>
                <c:pt idx="8">
                  <c:v>9245.5621301774481</c:v>
                </c:pt>
                <c:pt idx="9">
                  <c:v>9397.4363793557131</c:v>
                </c:pt>
                <c:pt idx="10">
                  <c:v>9495.4137151755749</c:v>
                </c:pt>
                <c:pt idx="11">
                  <c:v>9573.0423128470229</c:v>
                </c:pt>
                <c:pt idx="12">
                  <c:v>9725.166786610389</c:v>
                </c:pt>
                <c:pt idx="13">
                  <c:v>10063.6019644151</c:v>
                </c:pt>
                <c:pt idx="14">
                  <c:v>9959.3657875866411</c:v>
                </c:pt>
                <c:pt idx="15">
                  <c:v>10015.22313917155</c:v>
                </c:pt>
                <c:pt idx="16">
                  <c:v>10148.78113138612</c:v>
                </c:pt>
                <c:pt idx="17">
                  <c:v>13391.900578530112</c:v>
                </c:pt>
                <c:pt idx="18">
                  <c:v>12666.244458518218</c:v>
                </c:pt>
                <c:pt idx="19">
                  <c:v>10328.017846814906</c:v>
                </c:pt>
              </c:numCache>
            </c:numRef>
          </c:val>
        </c:ser>
        <c:marker val="1"/>
        <c:axId val="60678528"/>
        <c:axId val="60680448"/>
      </c:lineChart>
      <c:lineChart>
        <c:grouping val="standard"/>
        <c:ser>
          <c:idx val="0"/>
          <c:order val="3"/>
          <c:tx>
            <c:v>Gal 2.2.0 6702-4R9JX Quanta</c:v>
          </c:tx>
          <c:spPr>
            <a:ln>
              <a:solidFill>
                <a:schemeClr val="accent4"/>
              </a:solidFill>
              <a:prstDash val="sysDash"/>
            </a:ln>
          </c:spPr>
          <c:val>
            <c:numRef>
              <c:f>'Raw Data'!$F$79:$F$98</c:f>
              <c:numCache>
                <c:formatCode>General</c:formatCode>
                <c:ptCount val="20"/>
                <c:pt idx="0">
                  <c:v>1.9</c:v>
                </c:pt>
                <c:pt idx="1">
                  <c:v>2</c:v>
                </c:pt>
                <c:pt idx="2">
                  <c:v>2.06</c:v>
                </c:pt>
                <c:pt idx="3">
                  <c:v>2.1</c:v>
                </c:pt>
                <c:pt idx="4">
                  <c:v>2.14</c:v>
                </c:pt>
                <c:pt idx="5">
                  <c:v>2.16</c:v>
                </c:pt>
                <c:pt idx="6">
                  <c:v>2.19</c:v>
                </c:pt>
                <c:pt idx="7">
                  <c:v>2.21</c:v>
                </c:pt>
                <c:pt idx="8">
                  <c:v>2.23</c:v>
                </c:pt>
                <c:pt idx="9">
                  <c:v>2.25</c:v>
                </c:pt>
                <c:pt idx="10">
                  <c:v>2.2600000000000002</c:v>
                </c:pt>
                <c:pt idx="11">
                  <c:v>2.2800000000000002</c:v>
                </c:pt>
                <c:pt idx="12">
                  <c:v>2.29</c:v>
                </c:pt>
                <c:pt idx="13">
                  <c:v>2.3099999999999987</c:v>
                </c:pt>
                <c:pt idx="14">
                  <c:v>2.3199999999999967</c:v>
                </c:pt>
                <c:pt idx="15">
                  <c:v>2.3299999999999987</c:v>
                </c:pt>
                <c:pt idx="16">
                  <c:v>2.34</c:v>
                </c:pt>
                <c:pt idx="17">
                  <c:v>2.3499999999999988</c:v>
                </c:pt>
                <c:pt idx="18">
                  <c:v>2.3499999999999988</c:v>
                </c:pt>
                <c:pt idx="19">
                  <c:v>2.36</c:v>
                </c:pt>
              </c:numCache>
            </c:numRef>
          </c:val>
        </c:ser>
        <c:ser>
          <c:idx val="4"/>
          <c:order val="4"/>
          <c:tx>
            <c:v>Gal 2.1.1 6702-4R9JX Quanta</c:v>
          </c:tx>
          <c:spPr>
            <a:ln>
              <a:prstDash val="sysDash"/>
            </a:ln>
          </c:spPr>
          <c:val>
            <c:numRef>
              <c:f>'Raw Data'!$E$18:$E$37</c:f>
              <c:numCache>
                <c:formatCode>General</c:formatCode>
                <c:ptCount val="20"/>
                <c:pt idx="0">
                  <c:v>2.1366756075133178</c:v>
                </c:pt>
                <c:pt idx="1">
                  <c:v>2.1677138684955892</c:v>
                </c:pt>
                <c:pt idx="2">
                  <c:v>2.2072735555864846</c:v>
                </c:pt>
                <c:pt idx="3">
                  <c:v>2.2504260505278602</c:v>
                </c:pt>
                <c:pt idx="4">
                  <c:v>2.2820684437506777</c:v>
                </c:pt>
                <c:pt idx="5">
                  <c:v>2.3044631875332313</c:v>
                </c:pt>
                <c:pt idx="6">
                  <c:v>2.3169705987597187</c:v>
                </c:pt>
                <c:pt idx="7">
                  <c:v>2.3237100233344701</c:v>
                </c:pt>
                <c:pt idx="8">
                  <c:v>2.3305879147466677</c:v>
                </c:pt>
                <c:pt idx="9">
                  <c:v>2.3326018022386767</c:v>
                </c:pt>
                <c:pt idx="10">
                  <c:v>2.3363941890515187</c:v>
                </c:pt>
                <c:pt idx="11">
                  <c:v>2.3472282408295002</c:v>
                </c:pt>
                <c:pt idx="12">
                  <c:v>2.3760266111365977</c:v>
                </c:pt>
                <c:pt idx="13">
                  <c:v>2.4036997899581798</c:v>
                </c:pt>
                <c:pt idx="14">
                  <c:v>2.4269475844400867</c:v>
                </c:pt>
                <c:pt idx="15">
                  <c:v>2.439041922095849</c:v>
                </c:pt>
                <c:pt idx="16">
                  <c:v>2.4445533556186798</c:v>
                </c:pt>
                <c:pt idx="17">
                  <c:v>2.446070745552468</c:v>
                </c:pt>
                <c:pt idx="18">
                  <c:v>2.4494600147349077</c:v>
                </c:pt>
                <c:pt idx="19">
                  <c:v>2.4494667819925202</c:v>
                </c:pt>
              </c:numCache>
            </c:numRef>
          </c:val>
        </c:ser>
        <c:marker val="1"/>
        <c:axId val="68249856"/>
        <c:axId val="68247936"/>
      </c:lineChart>
      <c:catAx>
        <c:axId val="60678528"/>
        <c:scaling>
          <c:orientation val="minMax"/>
        </c:scaling>
        <c:axPos val="b"/>
        <c:title>
          <c:tx>
            <c:rich>
              <a:bodyPr/>
              <a:lstStyle/>
              <a:p>
                <a:pPr>
                  <a:defRPr/>
                </a:pPr>
                <a:r>
                  <a:rPr lang="en-US"/>
                  <a:t>Backup Cycle</a:t>
                </a:r>
              </a:p>
            </c:rich>
          </c:tx>
          <c:layout/>
        </c:title>
        <c:numFmt formatCode="General" sourceLinked="1"/>
        <c:tickLblPos val="nextTo"/>
        <c:crossAx val="60680448"/>
        <c:crosses val="autoZero"/>
        <c:auto val="1"/>
        <c:lblAlgn val="ctr"/>
        <c:lblOffset val="100"/>
      </c:catAx>
      <c:valAx>
        <c:axId val="60680448"/>
        <c:scaling>
          <c:orientation val="minMax"/>
        </c:scaling>
        <c:axPos val="l"/>
        <c:majorGridlines/>
        <c:title>
          <c:tx>
            <c:rich>
              <a:bodyPr rot="-5400000" vert="horz"/>
              <a:lstStyle/>
              <a:p>
                <a:pPr>
                  <a:defRPr/>
                </a:pPr>
                <a:r>
                  <a:rPr lang="en-US"/>
                  <a:t>Time (seconds)</a:t>
                </a:r>
              </a:p>
            </c:rich>
          </c:tx>
          <c:layout/>
        </c:title>
        <c:numFmt formatCode="#,##0" sourceLinked="0"/>
        <c:tickLblPos val="nextTo"/>
        <c:crossAx val="60678528"/>
        <c:crosses val="autoZero"/>
        <c:crossBetween val="between"/>
      </c:valAx>
      <c:valAx>
        <c:axId val="68247936"/>
        <c:scaling>
          <c:orientation val="minMax"/>
        </c:scaling>
        <c:axPos val="r"/>
        <c:title>
          <c:tx>
            <c:rich>
              <a:bodyPr rot="-5400000" vert="horz"/>
              <a:lstStyle/>
              <a:p>
                <a:pPr>
                  <a:defRPr/>
                </a:pPr>
                <a:r>
                  <a:rPr lang="en-US" dirty="0" smtClean="0"/>
                  <a:t>Fragmentation (Quanta)</a:t>
                </a:r>
                <a:endParaRPr lang="en-US" dirty="0"/>
              </a:p>
            </c:rich>
          </c:tx>
          <c:layout/>
        </c:title>
        <c:numFmt formatCode="General" sourceLinked="1"/>
        <c:tickLblPos val="nextTo"/>
        <c:crossAx val="68249856"/>
        <c:crosses val="max"/>
        <c:crossBetween val="between"/>
      </c:valAx>
      <c:catAx>
        <c:axId val="68249856"/>
        <c:scaling>
          <c:orientation val="minMax"/>
        </c:scaling>
        <c:delete val="1"/>
        <c:axPos val="b"/>
        <c:tickLblPos val="none"/>
        <c:crossAx val="68247936"/>
        <c:crosses val="autoZero"/>
        <c:auto val="1"/>
        <c:lblAlgn val="ctr"/>
        <c:lblOffset val="100"/>
      </c:catAx>
    </c:plotArea>
    <c:legend>
      <c:legendPos val="b"/>
      <c:layout>
        <c:manualLayout>
          <c:xMode val="edge"/>
          <c:yMode val="edge"/>
          <c:x val="5.8100669639535876E-2"/>
          <c:y val="0.72675467037208918"/>
          <c:w val="0.90700958506488605"/>
          <c:h val="0.14182300581992521"/>
        </c:manualLayout>
      </c:layout>
    </c:legend>
    <c:plotVisOnly val="1"/>
    <c:dispBlanksAs val="zero"/>
  </c:chart>
  <c:externalData r:id="rId1"/>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2-09-05T13:42:09.427" idx="1">
    <p:pos x="2049" y="3275"/>
    <p:text>should drop this OR put link to where the audience can get the slides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drawing1.xml><?xml version="1.0" encoding="utf-8"?>
<c:userShapes xmlns:c="http://schemas.openxmlformats.org/drawingml/2006/chart">
  <cdr:relSizeAnchor xmlns:cdr="http://schemas.openxmlformats.org/drawingml/2006/chartDrawing">
    <cdr:from>
      <cdr:x>0.6705</cdr:x>
      <cdr:y>0.32609</cdr:y>
    </cdr:from>
    <cdr:to>
      <cdr:x>0.84205</cdr:x>
      <cdr:y>0.42906</cdr:y>
    </cdr:to>
    <cdr:sp macro="" textlink="">
      <cdr:nvSpPr>
        <cdr:cNvPr id="2" name="Line Callout 1 1"/>
        <cdr:cNvSpPr/>
      </cdr:nvSpPr>
      <cdr:spPr>
        <a:xfrm xmlns:a="http://schemas.openxmlformats.org/drawingml/2006/main">
          <a:off x="5272088" y="1143000"/>
          <a:ext cx="1348878" cy="360930"/>
        </a:xfrm>
        <a:prstGeom xmlns:a="http://schemas.openxmlformats.org/drawingml/2006/main" prst="borderCallout1">
          <a:avLst>
            <a:gd name="adj1" fmla="val 18750"/>
            <a:gd name="adj2" fmla="val -8333"/>
            <a:gd name="adj3" fmla="val 108550"/>
            <a:gd name="adj4" fmla="val -99960"/>
          </a:avLst>
        </a:prstGeom>
        <a:ln xmlns:a="http://schemas.openxmlformats.org/drawingml/2006/main">
          <a:tailEnd type="triangle"/>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000" dirty="0" smtClean="0"/>
            <a:t>Invalid </a:t>
          </a:r>
          <a:r>
            <a:rPr lang="en-US" sz="1000" baseline="0" dirty="0" smtClean="0"/>
            <a:t>data </a:t>
          </a:r>
          <a:r>
            <a:rPr lang="en-US" sz="1000" baseline="0" dirty="0"/>
            <a:t>point</a:t>
          </a:r>
        </a:p>
        <a:p xmlns:a="http://schemas.openxmlformats.org/drawingml/2006/main">
          <a:endParaRPr lang="en-US" dirty="0"/>
        </a:p>
      </cdr:txBody>
    </cdr:sp>
  </cdr:relSizeAnchor>
  <cdr:relSizeAnchor xmlns:cdr="http://schemas.openxmlformats.org/drawingml/2006/chartDrawing">
    <cdr:from>
      <cdr:x>0.79649</cdr:x>
      <cdr:y>0.43478</cdr:y>
    </cdr:from>
    <cdr:to>
      <cdr:x>0.83525</cdr:x>
      <cdr:y>0.52174</cdr:y>
    </cdr:to>
    <cdr:sp macro="" textlink="">
      <cdr:nvSpPr>
        <cdr:cNvPr id="4" name="Straight Arrow Connector 3"/>
        <cdr:cNvSpPr/>
      </cdr:nvSpPr>
      <cdr:spPr>
        <a:xfrm xmlns:a="http://schemas.openxmlformats.org/drawingml/2006/main">
          <a:off x="6262688" y="1524000"/>
          <a:ext cx="304800" cy="304800"/>
        </a:xfrm>
        <a:prstGeom xmlns:a="http://schemas.openxmlformats.org/drawingml/2006/main" prst="straightConnector1">
          <a:avLst/>
        </a:prstGeom>
        <a:ln xmlns:a="http://schemas.openxmlformats.org/drawingml/2006/main" w="25400">
          <a:solidFill>
            <a:schemeClr val="tx2"/>
          </a:solidFill>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0.08904</cdr:x>
      <cdr:y>0.86275</cdr:y>
    </cdr:from>
    <cdr:to>
      <cdr:x>0.84494</cdr:x>
      <cdr:y>0.98039</cdr:y>
    </cdr:to>
    <cdr:sp macro="" textlink="">
      <cdr:nvSpPr>
        <cdr:cNvPr id="5" name="TextBox 4"/>
        <cdr:cNvSpPr txBox="1"/>
      </cdr:nvSpPr>
      <cdr:spPr>
        <a:xfrm xmlns:a="http://schemas.openxmlformats.org/drawingml/2006/main">
          <a:off x="700088" y="3352800"/>
          <a:ext cx="5943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 GC Rates are influence by the fragmentation levels.  Quanta metric is included as reference to show GC are at comparable fragmentation levels.</a:t>
          </a:r>
          <a:endParaRPr lang="en-US" sz="1100" dirty="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6" descr="logo_blue"/>
          <p:cNvPicPr>
            <a:picLocks noChangeAspect="1" noChangeArrowheads="1"/>
          </p:cNvPicPr>
          <p:nvPr/>
        </p:nvPicPr>
        <p:blipFill>
          <a:blip r:embed="rId2" cstate="print"/>
          <a:srcRect/>
          <a:stretch>
            <a:fillRect/>
          </a:stretch>
        </p:blipFill>
        <p:spPr bwMode="auto">
          <a:xfrm>
            <a:off x="467360" y="111364"/>
            <a:ext cx="2103120" cy="353456"/>
          </a:xfrm>
          <a:prstGeom prst="rect">
            <a:avLst/>
          </a:prstGeom>
          <a:noFill/>
          <a:ln w="9525">
            <a:noFill/>
            <a:miter lim="800000"/>
            <a:headEnd/>
            <a:tailEnd/>
          </a:ln>
        </p:spPr>
      </p:pic>
      <p:sp>
        <p:nvSpPr>
          <p:cNvPr id="28675" name="Rectangle 7"/>
          <p:cNvSpPr>
            <a:spLocks noChangeArrowheads="1"/>
          </p:cNvSpPr>
          <p:nvPr/>
        </p:nvSpPr>
        <p:spPr bwMode="auto">
          <a:xfrm>
            <a:off x="77893" y="8755724"/>
            <a:ext cx="5063067" cy="464820"/>
          </a:xfrm>
          <a:prstGeom prst="rect">
            <a:avLst/>
          </a:prstGeom>
          <a:noFill/>
          <a:ln w="9525">
            <a:noFill/>
            <a:miter lim="800000"/>
            <a:headEnd/>
            <a:tailEnd/>
          </a:ln>
        </p:spPr>
        <p:txBody>
          <a:bodyPr lIns="93177" tIns="46589" rIns="93177" bIns="46589" anchor="b"/>
          <a:lstStyle/>
          <a:p>
            <a:pPr>
              <a:defRPr/>
            </a:pPr>
            <a:r>
              <a:rPr lang="en-US" sz="600" dirty="0">
                <a:ea typeface="ＭＳ Ｐゴシック" charset="-128"/>
                <a:cs typeface="+mn-cs"/>
              </a:rPr>
              <a:t>© 2010 Quantum Corporation. Company Confidential. Forward-looking information is based upon multiple assumptions and uncertainties, does not necessarily represent the company</a:t>
            </a:r>
            <a:r>
              <a:rPr lang="ja-JP" altLang="en-US" sz="600">
                <a:ea typeface="ＭＳ Ｐゴシック" charset="-128"/>
                <a:cs typeface="+mn-cs"/>
              </a:rPr>
              <a:t>’</a:t>
            </a:r>
            <a:r>
              <a:rPr lang="en-US" altLang="ja-JP" sz="600" dirty="0">
                <a:ea typeface="ＭＳ Ｐゴシック" charset="-128"/>
                <a:cs typeface="+mn-cs"/>
              </a:rPr>
              <a:t>s outlook and is for planning purposes only.</a:t>
            </a:r>
            <a:endParaRPr lang="en-US" sz="600" dirty="0">
              <a:ea typeface="ＭＳ Ｐゴシック" charset="-128"/>
              <a:cs typeface="+mn-cs"/>
            </a:endParaRPr>
          </a:p>
        </p:txBody>
      </p:sp>
      <p:sp>
        <p:nvSpPr>
          <p:cNvPr id="28676" name="Rectangle 8"/>
          <p:cNvSpPr>
            <a:spLocks noChangeArrowheads="1"/>
          </p:cNvSpPr>
          <p:nvPr/>
        </p:nvSpPr>
        <p:spPr bwMode="auto">
          <a:xfrm>
            <a:off x="5452534" y="8754110"/>
            <a:ext cx="1556244" cy="464820"/>
          </a:xfrm>
          <a:prstGeom prst="rect">
            <a:avLst/>
          </a:prstGeom>
          <a:noFill/>
          <a:ln w="9525">
            <a:noFill/>
            <a:miter lim="800000"/>
            <a:headEnd/>
            <a:tailEnd/>
          </a:ln>
        </p:spPr>
        <p:txBody>
          <a:bodyPr lIns="93177" tIns="46589" rIns="93177" bIns="46589" anchor="b"/>
          <a:lstStyle/>
          <a:p>
            <a:pPr algn="r">
              <a:defRPr/>
            </a:pPr>
            <a:fld id="{4B592331-8288-46BE-9EA1-87489E3474B2}" type="slidenum">
              <a:rPr lang="en-US" sz="1200">
                <a:ea typeface="ＭＳ Ｐゴシック" charset="-128"/>
                <a:cs typeface="+mn-cs"/>
              </a:rPr>
              <a:pPr algn="r">
                <a:defRPr/>
              </a:pPr>
              <a:t>‹#›</a:t>
            </a:fld>
            <a:endParaRPr lang="en-US" sz="1200" dirty="0">
              <a:ea typeface="ＭＳ Ｐゴシック" charset="-128"/>
              <a:cs typeface="+mn-cs"/>
            </a:endParaRPr>
          </a:p>
        </p:txBody>
      </p:sp>
    </p:spTree>
    <p:extLst>
      <p:ext uri="{BB962C8B-B14F-4D97-AF65-F5344CB8AC3E}">
        <p14:creationId xmlns:p14="http://schemas.microsoft.com/office/powerpoint/2010/main" xmlns="" val="762349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55787" y="4415790"/>
            <a:ext cx="6698827"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77893" y="8754110"/>
            <a:ext cx="5063067"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600">
                <a:ea typeface="ＭＳ Ｐゴシック" charset="-128"/>
                <a:cs typeface="+mn-cs"/>
              </a:defRPr>
            </a:lvl1p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10247" name="Rectangle 7"/>
          <p:cNvSpPr>
            <a:spLocks noGrp="1" noChangeArrowheads="1"/>
          </p:cNvSpPr>
          <p:nvPr>
            <p:ph type="sldNum" sz="quarter" idx="5"/>
          </p:nvPr>
        </p:nvSpPr>
        <p:spPr bwMode="auto">
          <a:xfrm>
            <a:off x="5452534" y="8754110"/>
            <a:ext cx="1556244"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ea typeface="ＭＳ Ｐゴシック" charset="-128"/>
                <a:cs typeface="+mn-cs"/>
              </a:defRPr>
            </a:lvl1pPr>
          </a:lstStyle>
          <a:p>
            <a:pPr>
              <a:defRPr/>
            </a:pPr>
            <a:fld id="{DA3BD94F-28E5-4880-B701-587685D02D5F}" type="slidenum">
              <a:rPr lang="en-US"/>
              <a:pPr>
                <a:defRPr/>
              </a:pPr>
              <a:t>‹#›</a:t>
            </a:fld>
            <a:endParaRPr lang="en-US"/>
          </a:p>
        </p:txBody>
      </p:sp>
      <p:pic>
        <p:nvPicPr>
          <p:cNvPr id="32774" name="Picture 8" descr="logo_blue"/>
          <p:cNvPicPr>
            <a:picLocks noChangeAspect="1" noChangeArrowheads="1"/>
          </p:cNvPicPr>
          <p:nvPr/>
        </p:nvPicPr>
        <p:blipFill>
          <a:blip r:embed="rId2"/>
          <a:srcRect/>
          <a:stretch>
            <a:fillRect/>
          </a:stretch>
        </p:blipFill>
        <p:spPr bwMode="auto">
          <a:xfrm>
            <a:off x="467360" y="111364"/>
            <a:ext cx="2103120" cy="353456"/>
          </a:xfrm>
          <a:prstGeom prst="rect">
            <a:avLst/>
          </a:prstGeom>
          <a:noFill/>
          <a:ln w="9525">
            <a:noFill/>
            <a:miter lim="800000"/>
            <a:headEnd/>
            <a:tailEnd/>
          </a:ln>
        </p:spPr>
      </p:pic>
    </p:spTree>
    <p:extLst>
      <p:ext uri="{BB962C8B-B14F-4D97-AF65-F5344CB8AC3E}">
        <p14:creationId xmlns:p14="http://schemas.microsoft.com/office/powerpoint/2010/main" xmlns="" val="4094629837"/>
      </p:ext>
    </p:extLst>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ＭＳ Ｐゴシック" charset="0"/>
        <a:cs typeface="ＭＳ Ｐゴシック" charset="-128"/>
      </a:defRPr>
    </a:lvl1pPr>
    <a:lvl2pPr marL="457200" algn="l" rtl="0" eaLnBrk="0" fontAlgn="base" hangingPunct="0">
      <a:spcBef>
        <a:spcPct val="10000"/>
      </a:spcBef>
      <a:spcAft>
        <a:spcPct val="0"/>
      </a:spcAft>
      <a:defRPr sz="1000" kern="1200">
        <a:solidFill>
          <a:schemeClr val="tx1"/>
        </a:solidFill>
        <a:latin typeface="Arial" charset="0"/>
        <a:ea typeface="ＭＳ Ｐゴシック" charset="0"/>
        <a:cs typeface="+mn-cs"/>
      </a:defRPr>
    </a:lvl2pPr>
    <a:lvl3pPr marL="914400" algn="l" rtl="0" eaLnBrk="0" fontAlgn="base" hangingPunct="0">
      <a:spcBef>
        <a:spcPct val="10000"/>
      </a:spcBef>
      <a:spcAft>
        <a:spcPct val="0"/>
      </a:spcAft>
      <a:defRPr sz="1000" kern="1200">
        <a:solidFill>
          <a:schemeClr val="tx1"/>
        </a:solidFill>
        <a:latin typeface="Arial" charset="0"/>
        <a:ea typeface="ＭＳ Ｐゴシック" charset="0"/>
        <a:cs typeface="+mn-cs"/>
      </a:defRPr>
    </a:lvl3pPr>
    <a:lvl4pPr marL="1371600" algn="l" rtl="0" eaLnBrk="0" fontAlgn="base" hangingPunct="0">
      <a:spcBef>
        <a:spcPct val="10000"/>
      </a:spcBef>
      <a:spcAft>
        <a:spcPct val="0"/>
      </a:spcAft>
      <a:defRPr sz="1000" kern="1200">
        <a:solidFill>
          <a:schemeClr val="tx1"/>
        </a:solidFill>
        <a:latin typeface="Arial" charset="0"/>
        <a:ea typeface="ＭＳ Ｐゴシック" charset="0"/>
        <a:cs typeface="+mn-cs"/>
      </a:defRPr>
    </a:lvl4pPr>
    <a:lvl5pPr marL="1828800" algn="l" rtl="0" eaLnBrk="0" fontAlgn="base" hangingPunct="0">
      <a:spcBef>
        <a:spcPct val="10000"/>
      </a:spcBef>
      <a:spcAft>
        <a:spcPct val="0"/>
      </a:spcAft>
      <a:defRPr sz="10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45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50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69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311878" y="8753804"/>
            <a:ext cx="4751189" cy="465742"/>
          </a:xfrm>
          <a:prstGeom prst="rect">
            <a:avLst/>
          </a:prstGeom>
          <a:noFill/>
          <a:ln w="9525">
            <a:noFill/>
            <a:miter lim="800000"/>
            <a:headEnd/>
            <a:tailEnd/>
          </a:ln>
        </p:spPr>
        <p:txBody>
          <a:bodyPr lIns="93169" tIns="46585" rIns="93169" bIns="46585" anchor="b"/>
          <a:lstStyle/>
          <a:p>
            <a:pPr eaLnBrk="0" hangingPunct="0"/>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50178" name="Rectangle 7"/>
          <p:cNvSpPr txBox="1">
            <a:spLocks noGrp="1" noChangeArrowheads="1"/>
          </p:cNvSpPr>
          <p:nvPr/>
        </p:nvSpPr>
        <p:spPr bwMode="auto">
          <a:xfrm>
            <a:off x="5297355" y="8753804"/>
            <a:ext cx="1401168" cy="465742"/>
          </a:xfrm>
          <a:prstGeom prst="rect">
            <a:avLst/>
          </a:prstGeom>
          <a:noFill/>
          <a:ln w="9525">
            <a:noFill/>
            <a:miter lim="800000"/>
            <a:headEnd/>
            <a:tailEnd/>
          </a:ln>
        </p:spPr>
        <p:txBody>
          <a:bodyPr lIns="93169" tIns="46585" rIns="93169" bIns="46585" anchor="b"/>
          <a:lstStyle/>
          <a:p>
            <a:pPr algn="r" eaLnBrk="0" hangingPunct="0"/>
            <a:fld id="{A98993E1-26F3-4F03-AC63-B62A42748CB3}" type="slidenum">
              <a:rPr lang="en-US"/>
              <a:pPr algn="r" eaLnBrk="0" hangingPunct="0"/>
              <a:t>70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311878" y="8753804"/>
            <a:ext cx="4751189" cy="465742"/>
          </a:xfrm>
          <a:prstGeom prst="rect">
            <a:avLst/>
          </a:prstGeom>
          <a:noFill/>
          <a:ln w="9525">
            <a:noFill/>
            <a:miter lim="800000"/>
            <a:headEnd/>
            <a:tailEnd/>
          </a:ln>
        </p:spPr>
        <p:txBody>
          <a:bodyPr lIns="93169" tIns="46585" rIns="93169" bIns="46585" anchor="b"/>
          <a:lstStyle/>
          <a:p>
            <a:pPr eaLnBrk="0" hangingPunct="0"/>
            <a:r>
              <a:rPr lang="en-US" sz="800" dirty="0"/>
              <a:t>© 2008 Quantum Corporation. Company Confidential. Forward-looking information is based upon multiple assumptions and uncertainties, does not necessarily represent the company’s outlook and is for planning purposes only.</a:t>
            </a:r>
          </a:p>
        </p:txBody>
      </p:sp>
      <p:sp>
        <p:nvSpPr>
          <p:cNvPr id="50178" name="Rectangle 7"/>
          <p:cNvSpPr txBox="1">
            <a:spLocks noGrp="1" noChangeArrowheads="1"/>
          </p:cNvSpPr>
          <p:nvPr/>
        </p:nvSpPr>
        <p:spPr bwMode="auto">
          <a:xfrm>
            <a:off x="5297355" y="8753804"/>
            <a:ext cx="1401168" cy="465742"/>
          </a:xfrm>
          <a:prstGeom prst="rect">
            <a:avLst/>
          </a:prstGeom>
          <a:noFill/>
          <a:ln w="9525">
            <a:noFill/>
            <a:miter lim="800000"/>
            <a:headEnd/>
            <a:tailEnd/>
          </a:ln>
        </p:spPr>
        <p:txBody>
          <a:bodyPr lIns="93169" tIns="46585" rIns="93169" bIns="46585" anchor="b"/>
          <a:lstStyle/>
          <a:p>
            <a:pPr algn="r" eaLnBrk="0" hangingPunct="0"/>
            <a:fld id="{A98993E1-26F3-4F03-AC63-B62A42748CB3}" type="slidenum">
              <a:rPr lang="en-US"/>
              <a:pPr algn="r" eaLnBrk="0" hangingPunct="0"/>
              <a:t>72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73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Dbexport</a:t>
            </a:r>
            <a:r>
              <a:rPr lang="en-US" dirty="0" smtClean="0"/>
              <a:t> from the DXi AR GUI, no need for root access to the command line</a:t>
            </a:r>
          </a:p>
          <a:p>
            <a:pPr>
              <a:buFontTx/>
              <a:buChar char="-"/>
            </a:pPr>
            <a:r>
              <a:rPr lang="en-US" dirty="0" smtClean="0"/>
              <a:t> See </a:t>
            </a:r>
            <a:r>
              <a:rPr lang="en-US" dirty="0" err="1" smtClean="0"/>
              <a:t>dedup</a:t>
            </a:r>
            <a:r>
              <a:rPr lang="en-US" dirty="0" smtClean="0"/>
              <a:t> for each NBU or BUE server running Accent</a:t>
            </a:r>
          </a:p>
          <a:p>
            <a:pPr>
              <a:buFontTx/>
              <a:buChar char="-"/>
            </a:pPr>
            <a:r>
              <a:rPr lang="en-US" dirty="0" smtClean="0"/>
              <a:t> See data transfer</a:t>
            </a:r>
            <a:r>
              <a:rPr lang="en-US" baseline="0" dirty="0" smtClean="0"/>
              <a:t> stats for each NBU or BUE server running OST</a:t>
            </a:r>
            <a:endParaRPr lang="en-US" dirty="0"/>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74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Space reclamation has changed</a:t>
            </a:r>
            <a:r>
              <a:rPr lang="en-US" baseline="0" dirty="0" smtClean="0"/>
              <a:t>, removed compaction from the standard GC process</a:t>
            </a:r>
          </a:p>
          <a:p>
            <a:pPr>
              <a:buFontTx/>
              <a:buChar char="-"/>
            </a:pPr>
            <a:r>
              <a:rPr lang="en-US" baseline="0" dirty="0" smtClean="0"/>
              <a:t> Compaction is now run on ingest and is no longer reduces Used Space like in older versions of DXi</a:t>
            </a:r>
          </a:p>
          <a:p>
            <a:pPr>
              <a:buFontTx/>
              <a:buChar char="-"/>
            </a:pPr>
            <a:r>
              <a:rPr lang="en-US" baseline="0" dirty="0" smtClean="0"/>
              <a:t> Used space will be more constant as it reflects the disk allocated to the </a:t>
            </a:r>
            <a:r>
              <a:rPr lang="en-US" baseline="0" dirty="0" err="1" smtClean="0"/>
              <a:t>blockpool</a:t>
            </a:r>
            <a:r>
              <a:rPr lang="en-US" baseline="0" dirty="0" smtClean="0"/>
              <a:t> for used and freed </a:t>
            </a:r>
            <a:r>
              <a:rPr lang="en-US" baseline="0" dirty="0" err="1" smtClean="0"/>
              <a:t>deduplicated</a:t>
            </a:r>
            <a:r>
              <a:rPr lang="en-US" baseline="0" dirty="0" smtClean="0"/>
              <a:t> data</a:t>
            </a:r>
          </a:p>
          <a:p>
            <a:pPr>
              <a:buFontTx/>
              <a:buChar char="-"/>
            </a:pPr>
            <a:r>
              <a:rPr lang="en-US" baseline="0" dirty="0" smtClean="0"/>
              <a:t> Disk space allocated to the </a:t>
            </a:r>
            <a:r>
              <a:rPr lang="en-US" baseline="0" dirty="0" err="1" smtClean="0"/>
              <a:t>blockpool</a:t>
            </a:r>
            <a:r>
              <a:rPr lang="en-US" baseline="0" dirty="0" smtClean="0"/>
              <a:t>, but not used, is the difference between Used Disk and After Reduction data</a:t>
            </a:r>
          </a:p>
          <a:p>
            <a:pPr>
              <a:buFontTx/>
              <a:buChar char="-"/>
            </a:pPr>
            <a:r>
              <a:rPr lang="en-US" baseline="0" dirty="0" smtClean="0"/>
              <a:t> Not new, but reminder: expiration of data is immediately seen on DAR, space reclamation must be run to see space reduced for After Reduction and Unique data – this can affect RDE shown on DXi AR!</a:t>
            </a:r>
            <a:endParaRPr lang="en-US" dirty="0"/>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75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Note: even though Space Reclamation is running</a:t>
            </a:r>
            <a:r>
              <a:rPr lang="en-US" baseline="0" dirty="0" smtClean="0"/>
              <a:t> there is NO affect on Before Reduction or Used Disk space; this is new behavior. </a:t>
            </a:r>
          </a:p>
          <a:p>
            <a:pPr>
              <a:buFontTx/>
              <a:buChar char="-"/>
            </a:pPr>
            <a:r>
              <a:rPr lang="en-US" baseline="0" dirty="0" smtClean="0"/>
              <a:t> Note: After reduction and Unique data IS reduced by running Space Reclamation.</a:t>
            </a:r>
          </a:p>
          <a:p>
            <a:pPr>
              <a:buFontTx/>
              <a:buChar char="-"/>
            </a:pPr>
            <a:r>
              <a:rPr lang="en-US" baseline="0" dirty="0" smtClean="0"/>
              <a:t> Nothing new for DXi 2.2 in Vision, but the latest release of Vision supports Capacity Upgrade Estimator as well </a:t>
            </a:r>
            <a:r>
              <a:rPr lang="en-US" baseline="0" smtClean="0"/>
              <a:t>as Accent reporting</a:t>
            </a:r>
            <a:endParaRPr lang="en-US" dirty="0"/>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76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77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80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81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5"/>
          <p:cNvPicPr>
            <a:picLocks noChangeAspect="1" noChangeArrowheads="1"/>
          </p:cNvPicPr>
          <p:nvPr/>
        </p:nvPicPr>
        <p:blipFill>
          <a:blip r:embed="rId2" cstate="print"/>
          <a:srcRect/>
          <a:stretch>
            <a:fillRect/>
          </a:stretch>
        </p:blipFill>
        <p:spPr bwMode="auto">
          <a:xfrm>
            <a:off x="1457325" y="1211263"/>
            <a:ext cx="6229350" cy="4435475"/>
          </a:xfrm>
          <a:prstGeom prst="rect">
            <a:avLst/>
          </a:prstGeom>
          <a:noFill/>
          <a:ln w="9525">
            <a:noFill/>
            <a:miter lim="800000"/>
            <a:headEnd/>
            <a:tailEnd/>
          </a:ln>
        </p:spPr>
      </p:pic>
      <p:pic>
        <p:nvPicPr>
          <p:cNvPr id="8"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sp>
        <p:nvSpPr>
          <p:cNvPr id="17" name="Text Placeholder 16"/>
          <p:cNvSpPr>
            <a:spLocks noGrp="1"/>
          </p:cNvSpPr>
          <p:nvPr>
            <p:ph type="body" sz="quarter" idx="13"/>
          </p:nvPr>
        </p:nvSpPr>
        <p:spPr>
          <a:xfrm>
            <a:off x="1981199" y="3140075"/>
            <a:ext cx="3534937" cy="1073150"/>
          </a:xfrm>
          <a:noFill/>
          <a:ln w="9525">
            <a:noFill/>
            <a:miter lim="800000"/>
            <a:headEnd/>
            <a:tailEnd/>
          </a:ln>
        </p:spPr>
        <p:txBody>
          <a:bodyPr>
            <a:normAutofit/>
          </a:bodyPr>
          <a:lstStyle>
            <a:lvl1pPr marL="0" indent="0">
              <a:buNone/>
              <a:defRPr lang="en-US" sz="1600" b="1" i="0" kern="1200" dirty="0" smtClean="0">
                <a:solidFill>
                  <a:srgbClr val="B9CDE5"/>
                </a:solidFill>
                <a:latin typeface="Arial" pitchFamily="34" charset="0"/>
                <a:ea typeface="+mn-ea"/>
                <a:cs typeface="Arial" pitchFamily="34" charset="0"/>
              </a:defRPr>
            </a:lvl1pPr>
          </a:lstStyle>
          <a:p>
            <a:pPr lvl="0"/>
            <a:r>
              <a:rPr lang="en-US" smtClean="0"/>
              <a:t>Click to edit Master text styles</a:t>
            </a:r>
          </a:p>
        </p:txBody>
      </p:sp>
      <p:sp>
        <p:nvSpPr>
          <p:cNvPr id="19" name="Text Placeholder 18"/>
          <p:cNvSpPr>
            <a:spLocks noGrp="1"/>
          </p:cNvSpPr>
          <p:nvPr>
            <p:ph type="body" sz="quarter" idx="14"/>
          </p:nvPr>
        </p:nvSpPr>
        <p:spPr>
          <a:xfrm>
            <a:off x="1981200" y="6248400"/>
            <a:ext cx="3899210" cy="215444"/>
          </a:xfrm>
          <a:noFill/>
          <a:ln w="9525">
            <a:noFill/>
            <a:miter lim="800000"/>
            <a:headEnd/>
            <a:tailEnd/>
          </a:ln>
        </p:spPr>
        <p:txBody>
          <a:bodyPr>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1" name="Text Placeholder 20"/>
          <p:cNvSpPr>
            <a:spLocks noGrp="1"/>
          </p:cNvSpPr>
          <p:nvPr>
            <p:ph type="body" sz="quarter" idx="15"/>
          </p:nvPr>
        </p:nvSpPr>
        <p:spPr>
          <a:xfrm>
            <a:off x="1981200" y="4206875"/>
            <a:ext cx="3549805" cy="338554"/>
          </a:xfrm>
          <a:noFill/>
          <a:ln w="9525">
            <a:noFill/>
            <a:miter lim="800000"/>
            <a:headEnd/>
            <a:tailEnd/>
          </a:ln>
        </p:spPr>
        <p:txBody>
          <a:bodyPr>
            <a:spAutoFit/>
          </a:bodyPr>
          <a:lstStyle>
            <a:lvl1pPr marL="0" indent="0">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1981200" y="685800"/>
            <a:ext cx="352750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3"/>
          <p:cNvGrpSpPr>
            <a:grpSpLocks/>
          </p:cNvGrpSpPr>
          <p:nvPr/>
        </p:nvGrpSpPr>
        <p:grpSpPr bwMode="auto">
          <a:xfrm>
            <a:off x="2684463" y="1589088"/>
            <a:ext cx="4791075" cy="3411537"/>
            <a:chOff x="2647950" y="1589088"/>
            <a:chExt cx="4791075" cy="3411537"/>
          </a:xfrm>
        </p:grpSpPr>
        <p:pic>
          <p:nvPicPr>
            <p:cNvPr id="4" name="Picture 5"/>
            <p:cNvPicPr>
              <a:picLocks noChangeAspect="1" noChangeArrowheads="1"/>
            </p:cNvPicPr>
            <p:nvPr/>
          </p:nvPicPr>
          <p:blipFill>
            <a:blip r:embed="rId2" cstate="print"/>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cs typeface="+mn-cs"/>
              </a:rPr>
              <a:t>© 2012 Quantum Corporation. Company Confidential. Forward-looking information is based upon multiple assumptions and uncertainties,</a:t>
            </a:r>
            <a:br>
              <a:rPr lang="en-US" sz="800" kern="0" dirty="0">
                <a:solidFill>
                  <a:sysClr val="window" lastClr="FFFFFF"/>
                </a:solidFill>
                <a:ea typeface="ＭＳ Ｐゴシック" charset="-128"/>
                <a:cs typeface="+mn-cs"/>
              </a:rPr>
            </a:br>
            <a:r>
              <a:rPr lang="en-US" sz="800" kern="0" dirty="0">
                <a:solidFill>
                  <a:sysClr val="window" lastClr="FFFFFF"/>
                </a:solidFill>
                <a:ea typeface="ＭＳ Ｐゴシック" charset="-128"/>
                <a:cs typeface="+mn-cs"/>
              </a:rPr>
              <a:t>does not necessarily represent the company’s outlook and is for planning purposes only.</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8"/>
          <p:cNvGrpSpPr>
            <a:grpSpLocks/>
          </p:cNvGrpSpPr>
          <p:nvPr/>
        </p:nvGrpSpPr>
        <p:grpSpPr bwMode="auto">
          <a:xfrm>
            <a:off x="2687638" y="1589088"/>
            <a:ext cx="4792662" cy="3411537"/>
            <a:chOff x="2646363" y="1589088"/>
            <a:chExt cx="4792662" cy="3411537"/>
          </a:xfrm>
        </p:grpSpPr>
        <p:pic>
          <p:nvPicPr>
            <p:cNvPr id="4" name="Picture 4"/>
            <p:cNvPicPr>
              <a:picLocks noChangeAspect="1" noChangeArrowheads="1"/>
            </p:cNvPicPr>
            <p:nvPr/>
          </p:nvPicPr>
          <p:blipFill>
            <a:blip r:embed="rId2" cstate="print"/>
            <a:srcRect/>
            <a:stretch>
              <a:fillRect/>
            </a:stretch>
          </p:blipFill>
          <p:spPr bwMode="auto">
            <a:xfrm>
              <a:off x="2646363" y="1589088"/>
              <a:ext cx="4792662" cy="3411537"/>
            </a:xfrm>
            <a:prstGeom prst="rect">
              <a:avLst/>
            </a:prstGeom>
            <a:noFill/>
            <a:ln w="9525">
              <a:noFill/>
              <a:miter lim="800000"/>
              <a:headEnd/>
              <a:tailEnd/>
            </a:ln>
          </p:spPr>
        </p:pic>
        <p:pic>
          <p:nvPicPr>
            <p:cNvPr id="5" name="Picture 2" descr="F:\My Box Files\Powerpoint\Quantum Certainty Master\Assets\be_certain-ltblue.png"/>
            <p:cNvPicPr>
              <a:picLocks noChangeAspect="1" noChangeArrowheads="1"/>
            </p:cNvPicPr>
            <p:nvPr/>
          </p:nvPicPr>
          <p:blipFill>
            <a:blip r:embed="rId3" cstate="print"/>
            <a:srcRect/>
            <a:stretch>
              <a:fillRect/>
            </a:stretch>
          </p:blipFill>
          <p:spPr bwMode="auto">
            <a:xfrm>
              <a:off x="3467100" y="3100388"/>
              <a:ext cx="2143125" cy="290512"/>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rgbClr val="00B0F0"/>
                </a:solidFill>
                <a:ea typeface="ＭＳ Ｐゴシック" charset="-128"/>
                <a:cs typeface="+mn-cs"/>
              </a:rPr>
              <a:t>© 2012 Quantum Corporation. Company Confidential. Forward-looking information is based upon multiple assumptions and uncertainties,</a:t>
            </a:r>
            <a:br>
              <a:rPr lang="en-US" sz="800" kern="0" dirty="0">
                <a:solidFill>
                  <a:srgbClr val="00B0F0"/>
                </a:solidFill>
                <a:ea typeface="ＭＳ Ｐゴシック" charset="-128"/>
                <a:cs typeface="+mn-cs"/>
              </a:rPr>
            </a:br>
            <a:r>
              <a:rPr lang="en-US" sz="800" kern="0" dirty="0">
                <a:solidFill>
                  <a:srgbClr val="00B0F0"/>
                </a:solidFill>
                <a:ea typeface="ＭＳ Ｐゴシック" charset="-128"/>
                <a:cs typeface="+mn-cs"/>
              </a:rPr>
              <a:t>does not necessarily represent the company’s outlook and is for planning purposes only.</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8" descr="Photo-FPO.jpg"/>
          <p:cNvPicPr>
            <a:picLocks noChangeAspect="1"/>
          </p:cNvPicPr>
          <p:nvPr/>
        </p:nvPicPr>
        <p:blipFill>
          <a:blip r:embed="rId2" cstate="print"/>
          <a:srcRect/>
          <a:stretch>
            <a:fillRect/>
          </a:stretch>
        </p:blipFill>
        <p:spPr bwMode="auto">
          <a:xfrm>
            <a:off x="1271588" y="1820863"/>
            <a:ext cx="3295650" cy="2984500"/>
          </a:xfrm>
          <a:prstGeom prst="rect">
            <a:avLst/>
          </a:prstGeom>
          <a:noFill/>
          <a:ln w="9525">
            <a:noFill/>
            <a:miter lim="800000"/>
            <a:headEnd/>
            <a:tailEnd/>
          </a:ln>
        </p:spPr>
      </p:pic>
      <p:pic>
        <p:nvPicPr>
          <p:cNvPr id="9"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1035050" y="1582738"/>
            <a:ext cx="4789488" cy="3409950"/>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smtClean="0"/>
              <a:t>Click to edit Master text styles</a:t>
            </a:r>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1624" y="1143000"/>
            <a:ext cx="8391113" cy="50292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7A88F08-5AB8-4095-8074-57956897D0F5}" type="slidenum">
              <a:rPr/>
              <a:pPr>
                <a:defRPr/>
              </a:pPr>
              <a:t>‹#›</a:t>
            </a:fld>
            <a:endParaRP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CD64F695-8DB5-486D-AB19-CA906A33EDF7}" type="slidenum">
              <a:rPr/>
              <a:pPr>
                <a:defRPr/>
              </a:pPr>
              <a:t>‹#›</a:t>
            </a:fld>
            <a:endParaRPr dirty="0"/>
          </a:p>
        </p:txBody>
      </p:sp>
      <p:sp>
        <p:nvSpPr>
          <p:cNvPr id="10" name="Slide Number Placeholder 4"/>
          <p:cNvSpPr txBox="1">
            <a:spLocks/>
          </p:cNvSpPr>
          <p:nvPr/>
        </p:nvSpPr>
        <p:spPr bwMode="auto">
          <a:xfrm>
            <a:off x="576263" y="6616700"/>
            <a:ext cx="4572000" cy="427038"/>
          </a:xfrm>
          <a:prstGeom prst="rect">
            <a:avLst/>
          </a:prstGeom>
          <a:noFill/>
          <a:ln w="9525">
            <a:noFill/>
            <a:miter lim="800000"/>
            <a:headEnd/>
            <a:tailEnd/>
          </a:ln>
        </p:spPr>
        <p:txBody>
          <a:bodyPr/>
          <a:lstStyle/>
          <a:p>
            <a:pPr>
              <a:defRPr/>
            </a:pPr>
            <a:r>
              <a:rPr lang="en-US" sz="1000" dirty="0">
                <a:solidFill>
                  <a:srgbClr val="A3A3A3"/>
                </a:solidFill>
                <a:ea typeface="ＭＳ Ｐゴシック" charset="-128"/>
                <a:cs typeface="+mn-cs"/>
              </a:rPr>
              <a:t>Quantum Confidential</a:t>
            </a:r>
          </a:p>
        </p:txBody>
      </p:sp>
      <p:sp>
        <p:nvSpPr>
          <p:cNvPr id="11" name="Rectangle 7"/>
          <p:cNvSpPr>
            <a:spLocks noGrp="1" noChangeArrowheads="1"/>
          </p:cNvSpPr>
          <p:nvPr/>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A3A3A3"/>
                </a:solidFill>
                <a:ea typeface="ＭＳ Ｐゴシック" charset="-128"/>
                <a:cs typeface="+mn-cs"/>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5" cstate="print"/>
          <a:srcRect/>
          <a:stretch>
            <a:fillRect/>
          </a:stretch>
        </p:blipFill>
        <p:spPr bwMode="auto">
          <a:xfrm>
            <a:off x="7561263" y="6173788"/>
            <a:ext cx="1354137" cy="684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2" r:id="rId1"/>
    <p:sldLayoutId id="2147484143" r:id="rId2"/>
    <p:sldLayoutId id="2147484141"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8.png"/><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0.png"/><Relationship Id="rId5" Type="http://schemas.openxmlformats.org/officeDocument/2006/relationships/oleObject" Target="../embeddings/oleObject1.bin"/><Relationship Id="rId10" Type="http://schemas.openxmlformats.org/officeDocument/2006/relationships/oleObject" Target="../embeddings/oleObject6.bin"/><Relationship Id="rId4" Type="http://schemas.openxmlformats.org/officeDocument/2006/relationships/image" Target="../media/image19.wmf"/><Relationship Id="rId9"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8.png"/><Relationship Id="rId7"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20.png"/><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image" Target="../media/image19.wmf"/><Relationship Id="rId9"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hyperlink" Target="http://bugzilla.quantum.com/bugzilla/show_bug.cgi?id=30689"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http://dxwiki.quantum.com/dxwiki/GalaxySoftware/gc.status"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dxwiki.quantum.com/dxwiki/BPWstats.xml"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package" Target="../embeddings/Word_2007_Document1.docx"/><Relationship Id="rId2" Type="http://schemas.openxmlformats.org/officeDocument/2006/relationships/slideLayout" Target="../slideLayouts/slideLayout3.xml"/><Relationship Id="rId1" Type="http://schemas.openxmlformats.org/officeDocument/2006/relationships/vmlDrawing" Target="../drawings/vmlDrawing3.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38375" y="3671888"/>
            <a:ext cx="3343028" cy="947737"/>
          </a:xfrm>
        </p:spPr>
        <p:txBody>
          <a:bodyPr>
            <a:normAutofit/>
          </a:bodyPr>
          <a:lstStyle/>
          <a:p>
            <a:pPr>
              <a:buFont typeface="Wingdings" charset="2"/>
              <a:buNone/>
              <a:defRPr/>
            </a:pPr>
            <a:r>
              <a:rPr lang="en-US" dirty="0" smtClean="0"/>
              <a:t>Jim Hibbard</a:t>
            </a:r>
          </a:p>
        </p:txBody>
      </p:sp>
      <p:sp>
        <p:nvSpPr>
          <p:cNvPr id="4" name="Text Placeholder 3"/>
          <p:cNvSpPr>
            <a:spLocks noGrp="1"/>
          </p:cNvSpPr>
          <p:nvPr>
            <p:ph type="body" sz="quarter" idx="15"/>
          </p:nvPr>
        </p:nvSpPr>
        <p:spPr>
          <a:xfrm>
            <a:off x="2238375" y="4525963"/>
            <a:ext cx="2505075" cy="338554"/>
          </a:xfrm>
        </p:spPr>
        <p:txBody>
          <a:bodyPr/>
          <a:lstStyle/>
          <a:p>
            <a:pPr>
              <a:buFont typeface="Wingdings" charset="2"/>
              <a:buNone/>
              <a:defRPr/>
            </a:pPr>
            <a:r>
              <a:rPr lang="en-US" dirty="0" smtClean="0"/>
              <a:t>September 6, 2012</a:t>
            </a:r>
            <a:endParaRPr dirty="0"/>
          </a:p>
        </p:txBody>
      </p:sp>
      <p:sp>
        <p:nvSpPr>
          <p:cNvPr id="5" name="Text Placeholder 4"/>
          <p:cNvSpPr>
            <a:spLocks noGrp="1"/>
          </p:cNvSpPr>
          <p:nvPr>
            <p:ph type="body" sz="quarter" idx="16"/>
          </p:nvPr>
        </p:nvSpPr>
        <p:spPr>
          <a:xfrm>
            <a:off x="2125663" y="1889125"/>
            <a:ext cx="3573462" cy="1443038"/>
          </a:xfrm>
        </p:spPr>
        <p:txBody>
          <a:bodyPr>
            <a:normAutofit fontScale="92500"/>
          </a:bodyPr>
          <a:lstStyle/>
          <a:p>
            <a:pPr>
              <a:buFont typeface="Wingdings" charset="2"/>
              <a:buNone/>
              <a:defRPr/>
            </a:pPr>
            <a:r>
              <a:rPr lang="en-US" dirty="0" err="1" smtClean="0"/>
              <a:t>DXi</a:t>
            </a:r>
            <a:r>
              <a:rPr lang="en-US" dirty="0" smtClean="0"/>
              <a:t> SW 2.2 </a:t>
            </a:r>
          </a:p>
          <a:p>
            <a:pPr>
              <a:buFont typeface="Wingdings" charset="2"/>
              <a:buNone/>
              <a:defRPr/>
            </a:pPr>
            <a:r>
              <a:rPr lang="en-US" dirty="0" smtClean="0"/>
              <a:t>TOI for Service</a:t>
            </a:r>
            <a:endParaRPr dirty="0"/>
          </a:p>
        </p:txBody>
      </p:sp>
      <p:sp>
        <p:nvSpPr>
          <p:cNvPr id="6" name="Text Placeholder 11"/>
          <p:cNvSpPr>
            <a:spLocks noGrp="1"/>
          </p:cNvSpPr>
          <p:nvPr>
            <p:ph type="body" sz="quarter" idx="14"/>
          </p:nvPr>
        </p:nvSpPr>
        <p:spPr>
          <a:xfrm>
            <a:off x="1419225" y="6248400"/>
            <a:ext cx="2044700" cy="215900"/>
          </a:xfrm>
        </p:spPr>
        <p:txBody>
          <a:bodyPr/>
          <a:lstStyle/>
          <a:p>
            <a:pPr>
              <a:buFont typeface="Wingdings" charset="2"/>
              <a:buNone/>
              <a:defRPr/>
            </a:pPr>
            <a:r>
              <a:rPr lang="en-US" dirty="0" smtClean="0"/>
              <a:t>Quantum Confidential</a:t>
            </a:r>
            <a:endParaRP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124200"/>
            <a:ext cx="7772400" cy="609600"/>
          </a:xfrm>
        </p:spPr>
        <p:txBody>
          <a:bodyPr/>
          <a:lstStyle/>
          <a:p>
            <a:r>
              <a:rPr lang="en-US" dirty="0" smtClean="0"/>
              <a:t>Security Enhancements</a:t>
            </a:r>
            <a:endParaRPr lang="en-US" dirty="0"/>
          </a:p>
        </p:txBody>
      </p:sp>
      <p:sp>
        <p:nvSpPr>
          <p:cNvPr id="5" name="TextBox 4"/>
          <p:cNvSpPr txBox="1"/>
          <p:nvPr/>
        </p:nvSpPr>
        <p:spPr>
          <a:xfrm>
            <a:off x="3810000" y="4724400"/>
            <a:ext cx="1591141" cy="369332"/>
          </a:xfrm>
          <a:prstGeom prst="rect">
            <a:avLst/>
          </a:prstGeom>
          <a:noFill/>
        </p:spPr>
        <p:txBody>
          <a:bodyPr wrap="none" rtlCol="0">
            <a:spAutoFit/>
          </a:bodyPr>
          <a:lstStyle/>
          <a:p>
            <a:r>
              <a:rPr lang="en-US" dirty="0" smtClean="0">
                <a:solidFill>
                  <a:schemeClr val="bg1"/>
                </a:solidFill>
              </a:rPr>
              <a:t>Mark Thacker</a:t>
            </a:r>
            <a:endParaRPr lang="en-US" dirty="0">
              <a:solidFill>
                <a:schemeClr val="bg1"/>
              </a:solidFill>
            </a:endParaRPr>
          </a:p>
        </p:txBody>
      </p:sp>
    </p:spTree>
    <p:extLst>
      <p:ext uri="{BB962C8B-B14F-4D97-AF65-F5344CB8AC3E}">
        <p14:creationId xmlns:p14="http://schemas.microsoft.com/office/powerpoint/2010/main" xmlns="" val="4224827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39763"/>
          </a:xfrm>
        </p:spPr>
        <p:txBody>
          <a:bodyPr/>
          <a:lstStyle/>
          <a:p>
            <a:r>
              <a:rPr lang="en-US" dirty="0" smtClean="0"/>
              <a:t>DXi8500 &amp; 6800 Encryption of Data-at-Rest </a:t>
            </a:r>
            <a:endParaRPr lang="en-US" dirty="0">
              <a:solidFill>
                <a:srgbClr val="FF0000"/>
              </a:solidFill>
            </a:endParaRPr>
          </a:p>
        </p:txBody>
      </p:sp>
      <p:sp>
        <p:nvSpPr>
          <p:cNvPr id="4" name="Slide Number Placeholder 3"/>
          <p:cNvSpPr>
            <a:spLocks noGrp="1"/>
          </p:cNvSpPr>
          <p:nvPr>
            <p:ph type="sldNum" sz="quarter" idx="4294967295"/>
          </p:nvPr>
        </p:nvSpPr>
        <p:spPr>
          <a:xfrm>
            <a:off x="228600" y="6618288"/>
            <a:ext cx="463550" cy="246062"/>
          </a:xfrm>
          <a:prstGeom prst="rect">
            <a:avLst/>
          </a:prstGeom>
        </p:spPr>
        <p:txBody>
          <a:bodyPr/>
          <a:lstStyle/>
          <a:p>
            <a:pPr>
              <a:defRPr/>
            </a:pPr>
            <a:fld id="{E8C9CA96-CF1B-44E3-BD1A-753241981FA9}" type="slidenum">
              <a:rPr lang="en-US" smtClean="0"/>
              <a:pPr>
                <a:defRPr/>
              </a:pPr>
              <a:t>11</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67736" y="1143000"/>
            <a:ext cx="1718264" cy="5570934"/>
          </a:xfrm>
          <a:prstGeom prst="rect">
            <a:avLst/>
          </a:prstGeom>
          <a:noFill/>
          <a:ln w="9525">
            <a:noFill/>
            <a:miter lim="800000"/>
            <a:headEnd/>
            <a:tailEnd/>
          </a:ln>
          <a:effectLst/>
        </p:spPr>
      </p:pic>
      <p:sp>
        <p:nvSpPr>
          <p:cNvPr id="6" name="Content Placeholder 2"/>
          <p:cNvSpPr>
            <a:spLocks noGrp="1"/>
          </p:cNvSpPr>
          <p:nvPr>
            <p:ph idx="1"/>
          </p:nvPr>
        </p:nvSpPr>
        <p:spPr>
          <a:xfrm>
            <a:off x="2788025" y="2514600"/>
            <a:ext cx="5898775" cy="4038600"/>
          </a:xfrm>
        </p:spPr>
        <p:txBody>
          <a:bodyPr>
            <a:normAutofit fontScale="70000" lnSpcReduction="20000"/>
          </a:bodyPr>
          <a:lstStyle/>
          <a:p>
            <a:pPr>
              <a:lnSpc>
                <a:spcPct val="150000"/>
              </a:lnSpc>
            </a:pPr>
            <a:r>
              <a:rPr lang="en-US" dirty="0" smtClean="0"/>
              <a:t>Delivered with </a:t>
            </a:r>
            <a:r>
              <a:rPr lang="en-US" dirty="0" err="1" smtClean="0"/>
              <a:t>DXi</a:t>
            </a:r>
            <a:r>
              <a:rPr lang="en-US" dirty="0" smtClean="0"/>
              <a:t> 2.1.x_85, integrated into </a:t>
            </a:r>
            <a:r>
              <a:rPr lang="en-US" dirty="0" err="1" smtClean="0"/>
              <a:t>DXi</a:t>
            </a:r>
            <a:r>
              <a:rPr lang="en-US" dirty="0" smtClean="0"/>
              <a:t> 2.2</a:t>
            </a:r>
          </a:p>
          <a:p>
            <a:pPr>
              <a:lnSpc>
                <a:spcPct val="150000"/>
              </a:lnSpc>
            </a:pPr>
            <a:r>
              <a:rPr lang="en-US" dirty="0" smtClean="0"/>
              <a:t>Encryption via 3TB SED / FDE drives</a:t>
            </a:r>
          </a:p>
          <a:p>
            <a:pPr>
              <a:lnSpc>
                <a:spcPct val="150000"/>
              </a:lnSpc>
            </a:pPr>
            <a:r>
              <a:rPr lang="en-US" dirty="0" smtClean="0"/>
              <a:t>Hardware based</a:t>
            </a:r>
          </a:p>
          <a:p>
            <a:pPr>
              <a:lnSpc>
                <a:spcPct val="150000"/>
              </a:lnSpc>
            </a:pPr>
            <a:r>
              <a:rPr lang="en-US" dirty="0" smtClean="0"/>
              <a:t>No performance impact</a:t>
            </a:r>
            <a:endParaRPr lang="en-US" dirty="0" smtClean="0">
              <a:solidFill>
                <a:srgbClr val="FF0000"/>
              </a:solidFill>
            </a:endParaRPr>
          </a:p>
          <a:p>
            <a:pPr lvl="1">
              <a:lnSpc>
                <a:spcPct val="150000"/>
              </a:lnSpc>
            </a:pPr>
            <a:r>
              <a:rPr lang="en-US" sz="2300" dirty="0" smtClean="0"/>
              <a:t>Encryption within the HW is always on.  Drives are always encrypting data</a:t>
            </a:r>
          </a:p>
          <a:p>
            <a:pPr>
              <a:lnSpc>
                <a:spcPct val="150000"/>
              </a:lnSpc>
            </a:pPr>
            <a:r>
              <a:rPr lang="en-US" dirty="0" smtClean="0"/>
              <a:t>AES 256-bit algorithm</a:t>
            </a:r>
          </a:p>
          <a:p>
            <a:pPr>
              <a:lnSpc>
                <a:spcPct val="150000"/>
              </a:lnSpc>
            </a:pPr>
            <a:r>
              <a:rPr lang="en-US" dirty="0" smtClean="0"/>
              <a:t>Encryption keys stored on the system</a:t>
            </a:r>
          </a:p>
          <a:p>
            <a:pPr>
              <a:lnSpc>
                <a:spcPct val="150000"/>
              </a:lnSpc>
            </a:pPr>
            <a:r>
              <a:rPr lang="en-US" dirty="0" smtClean="0"/>
              <a:t>Sold as a license key for $30,000 List</a:t>
            </a:r>
          </a:p>
        </p:txBody>
      </p:sp>
      <p:sp>
        <p:nvSpPr>
          <p:cNvPr id="7" name="Rounded Rectangle 6"/>
          <p:cNvSpPr/>
          <p:nvPr/>
        </p:nvSpPr>
        <p:spPr>
          <a:xfrm>
            <a:off x="2743200" y="1219200"/>
            <a:ext cx="5943600" cy="10668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sz="2400" dirty="0" smtClean="0">
                <a:latin typeface="Arial" charset="0"/>
                <a:ea typeface="ＭＳ Ｐゴシック" charset="-128"/>
                <a:cs typeface="Arial" charset="0"/>
              </a:rPr>
              <a:t>Protects against data breach from physical drive removal</a:t>
            </a:r>
            <a:endParaRPr lang="en-US" sz="2400" dirty="0"/>
          </a:p>
        </p:txBody>
      </p:sp>
    </p:spTree>
    <p:extLst>
      <p:ext uri="{BB962C8B-B14F-4D97-AF65-F5344CB8AC3E}">
        <p14:creationId xmlns:p14="http://schemas.microsoft.com/office/powerpoint/2010/main" xmlns="" val="3783100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archives.com/new/wp-content/uploads/2011/02/ShreddedFiles.jpg"/>
          <p:cNvPicPr>
            <a:picLocks noChangeAspect="1" noChangeArrowheads="1"/>
          </p:cNvPicPr>
          <p:nvPr/>
        </p:nvPicPr>
        <p:blipFill>
          <a:blip r:embed="rId3" cstate="print"/>
          <a:srcRect/>
          <a:stretch>
            <a:fillRect/>
          </a:stretch>
        </p:blipFill>
        <p:spPr bwMode="auto">
          <a:xfrm>
            <a:off x="6927715" y="4777829"/>
            <a:ext cx="2216285" cy="1470571"/>
          </a:xfrm>
          <a:prstGeom prst="rect">
            <a:avLst/>
          </a:prstGeom>
          <a:noFill/>
        </p:spPr>
      </p:pic>
      <p:sp>
        <p:nvSpPr>
          <p:cNvPr id="2" name="Title 1"/>
          <p:cNvSpPr>
            <a:spLocks noGrp="1"/>
          </p:cNvSpPr>
          <p:nvPr>
            <p:ph type="title"/>
          </p:nvPr>
        </p:nvSpPr>
        <p:spPr/>
        <p:txBody>
          <a:bodyPr/>
          <a:lstStyle/>
          <a:p>
            <a:r>
              <a:rPr lang="en-US" dirty="0" smtClean="0">
                <a:solidFill>
                  <a:schemeClr val="tx2"/>
                </a:solidFill>
              </a:rPr>
              <a:t>Different Types of Secure Erasure</a:t>
            </a:r>
            <a:endParaRPr lang="en-US" dirty="0">
              <a:solidFill>
                <a:schemeClr val="tx2"/>
              </a:solidFill>
            </a:endParaRPr>
          </a:p>
        </p:txBody>
      </p:sp>
      <p:sp>
        <p:nvSpPr>
          <p:cNvPr id="3" name="Content Placeholder 2"/>
          <p:cNvSpPr>
            <a:spLocks noGrp="1"/>
          </p:cNvSpPr>
          <p:nvPr>
            <p:ph idx="1"/>
          </p:nvPr>
        </p:nvSpPr>
        <p:spPr>
          <a:xfrm>
            <a:off x="301624" y="990600"/>
            <a:ext cx="8308976" cy="5562600"/>
          </a:xfrm>
        </p:spPr>
        <p:txBody>
          <a:bodyPr>
            <a:normAutofit fontScale="92500" lnSpcReduction="20000"/>
          </a:bodyPr>
          <a:lstStyle/>
          <a:p>
            <a:r>
              <a:rPr lang="en-US" dirty="0" smtClean="0"/>
              <a:t>Whole system secure shredding</a:t>
            </a:r>
          </a:p>
          <a:p>
            <a:pPr lvl="1"/>
            <a:r>
              <a:rPr lang="en-US" dirty="0" smtClean="0"/>
              <a:t>Used for POC or return of demo equipment</a:t>
            </a:r>
          </a:p>
          <a:p>
            <a:pPr lvl="1"/>
            <a:r>
              <a:rPr lang="en-US" dirty="0" smtClean="0"/>
              <a:t>U. S. </a:t>
            </a:r>
            <a:r>
              <a:rPr lang="en-US" dirty="0" err="1" smtClean="0"/>
              <a:t>DoD</a:t>
            </a:r>
            <a:r>
              <a:rPr lang="en-US" dirty="0" smtClean="0"/>
              <a:t> generally accepted</a:t>
            </a:r>
          </a:p>
          <a:p>
            <a:pPr lvl="1"/>
            <a:r>
              <a:rPr lang="en-US" dirty="0" smtClean="0"/>
              <a:t>Whole system, including boot drives, are erased &amp; overwritten</a:t>
            </a:r>
          </a:p>
          <a:p>
            <a:pPr lvl="1"/>
            <a:r>
              <a:rPr lang="en-US" dirty="0" smtClean="0"/>
              <a:t>Available today as a TSB process on 7500 (and 8500 classic)</a:t>
            </a:r>
          </a:p>
          <a:p>
            <a:pPr lvl="1"/>
            <a:r>
              <a:rPr lang="en-US" dirty="0" smtClean="0"/>
              <a:t>Being released as a separate utility for Service use on 4000, 6000 soon</a:t>
            </a:r>
          </a:p>
          <a:p>
            <a:pPr lvl="2"/>
            <a:r>
              <a:rPr lang="en-US" dirty="0" smtClean="0"/>
              <a:t>Performed at customer site by QFE</a:t>
            </a:r>
          </a:p>
          <a:p>
            <a:pPr lvl="2"/>
            <a:r>
              <a:rPr lang="en-US" dirty="0" smtClean="0"/>
              <a:t>8500-3T and 6800 support in the near future</a:t>
            </a:r>
          </a:p>
          <a:p>
            <a:r>
              <a:rPr lang="en-US" dirty="0" smtClean="0"/>
              <a:t>Secure erase of a single disk drive</a:t>
            </a:r>
          </a:p>
          <a:p>
            <a:pPr lvl="1"/>
            <a:r>
              <a:rPr lang="en-US" dirty="0" smtClean="0"/>
              <a:t>Used anytime a disk drive is returned to Quantum directly</a:t>
            </a:r>
          </a:p>
          <a:p>
            <a:pPr lvl="1"/>
            <a:r>
              <a:rPr lang="en-US" dirty="0" smtClean="0"/>
              <a:t>Done at Quantum facility on a per-drive basis</a:t>
            </a:r>
          </a:p>
          <a:p>
            <a:pPr lvl="1"/>
            <a:r>
              <a:rPr lang="en-US" dirty="0" smtClean="0"/>
              <a:t>Logically erase and overwrite the disk</a:t>
            </a:r>
          </a:p>
          <a:p>
            <a:pPr lvl="1"/>
            <a:r>
              <a:rPr lang="en-US" dirty="0" smtClean="0"/>
              <a:t>Optionally, </a:t>
            </a:r>
            <a:r>
              <a:rPr lang="en-US" i="1" dirty="0" smtClean="0"/>
              <a:t>physical destruction</a:t>
            </a:r>
            <a:r>
              <a:rPr lang="en-US" dirty="0" smtClean="0"/>
              <a:t> of drive if it can not be erased or if customer requests it</a:t>
            </a:r>
          </a:p>
          <a:p>
            <a:pPr lvl="1"/>
            <a:r>
              <a:rPr lang="en-US" dirty="0" smtClean="0"/>
              <a:t>Some customers perform this themselves, paying to keep the disk on-site</a:t>
            </a:r>
          </a:p>
          <a:p>
            <a:r>
              <a:rPr lang="en-US" dirty="0" smtClean="0"/>
              <a:t>Secure File Shred</a:t>
            </a:r>
          </a:p>
          <a:p>
            <a:pPr lvl="1"/>
            <a:r>
              <a:rPr lang="en-US" dirty="0" smtClean="0"/>
              <a:t>A secure form of Space Reclamation and free space erasure</a:t>
            </a:r>
          </a:p>
          <a:p>
            <a:pPr lvl="1"/>
            <a:r>
              <a:rPr lang="en-US" dirty="0" smtClean="0"/>
              <a:t>Used by a customer on a production system</a:t>
            </a:r>
          </a:p>
          <a:p>
            <a:pPr lvl="1"/>
            <a:r>
              <a:rPr lang="en-US" dirty="0" smtClean="0"/>
              <a:t>Leaves system completely usable with all data intact</a:t>
            </a:r>
          </a:p>
        </p:txBody>
      </p:sp>
      <p:sp>
        <p:nvSpPr>
          <p:cNvPr id="4" name="Slide Number Placeholder 3"/>
          <p:cNvSpPr>
            <a:spLocks noGrp="1"/>
          </p:cNvSpPr>
          <p:nvPr>
            <p:ph type="sldNum" sz="quarter" idx="4294967295"/>
          </p:nvPr>
        </p:nvSpPr>
        <p:spPr>
          <a:xfrm>
            <a:off x="228600" y="6618288"/>
            <a:ext cx="463550" cy="246062"/>
          </a:xfrm>
          <a:prstGeom prst="rect">
            <a:avLst/>
          </a:prstGeom>
        </p:spPr>
        <p:txBody>
          <a:bodyPr/>
          <a:lstStyle/>
          <a:p>
            <a:pPr>
              <a:defRPr/>
            </a:pPr>
            <a:fld id="{E8C9CA96-CF1B-44E3-BD1A-753241981FA9}" type="slidenum">
              <a:rPr lang="en-US" smtClean="0"/>
              <a:pPr>
                <a:defRPr/>
              </a:pPr>
              <a:t>12</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archives.com/new/wp-content/uploads/2011/02/ShreddedFiles.jpg"/>
          <p:cNvPicPr>
            <a:picLocks noChangeAspect="1" noChangeArrowheads="1"/>
          </p:cNvPicPr>
          <p:nvPr/>
        </p:nvPicPr>
        <p:blipFill>
          <a:blip r:embed="rId3" cstate="print"/>
          <a:srcRect/>
          <a:stretch>
            <a:fillRect/>
          </a:stretch>
        </p:blipFill>
        <p:spPr bwMode="auto">
          <a:xfrm>
            <a:off x="6927715" y="4777829"/>
            <a:ext cx="2216285" cy="1470571"/>
          </a:xfrm>
          <a:prstGeom prst="rect">
            <a:avLst/>
          </a:prstGeom>
          <a:noFill/>
        </p:spPr>
      </p:pic>
      <p:sp>
        <p:nvSpPr>
          <p:cNvPr id="2" name="Title 1"/>
          <p:cNvSpPr>
            <a:spLocks noGrp="1"/>
          </p:cNvSpPr>
          <p:nvPr>
            <p:ph type="title"/>
          </p:nvPr>
        </p:nvSpPr>
        <p:spPr/>
        <p:txBody>
          <a:bodyPr/>
          <a:lstStyle/>
          <a:p>
            <a:r>
              <a:rPr lang="en-US" dirty="0" smtClean="0"/>
              <a:t>DXi Secure File Shred</a:t>
            </a:r>
            <a:endParaRPr lang="en-US" dirty="0">
              <a:solidFill>
                <a:srgbClr val="FF0000"/>
              </a:solidFill>
            </a:endParaRPr>
          </a:p>
        </p:txBody>
      </p:sp>
      <p:sp>
        <p:nvSpPr>
          <p:cNvPr id="3" name="Content Placeholder 2"/>
          <p:cNvSpPr>
            <a:spLocks noGrp="1"/>
          </p:cNvSpPr>
          <p:nvPr>
            <p:ph idx="1"/>
          </p:nvPr>
        </p:nvSpPr>
        <p:spPr>
          <a:xfrm>
            <a:off x="301624" y="990600"/>
            <a:ext cx="8308976" cy="5562600"/>
          </a:xfrm>
        </p:spPr>
        <p:txBody>
          <a:bodyPr>
            <a:normAutofit fontScale="92500" lnSpcReduction="10000"/>
          </a:bodyPr>
          <a:lstStyle/>
          <a:p>
            <a:r>
              <a:rPr lang="en-US" dirty="0" smtClean="0"/>
              <a:t>The Problem</a:t>
            </a:r>
          </a:p>
          <a:p>
            <a:pPr lvl="1"/>
            <a:r>
              <a:rPr lang="en-US" sz="1600" dirty="0" smtClean="0"/>
              <a:t>Responding to concerns in security-sensitive verticals, Fed &amp; Financial</a:t>
            </a:r>
          </a:p>
          <a:p>
            <a:pPr lvl="1"/>
            <a:r>
              <a:rPr lang="en-US" sz="1600" dirty="0" smtClean="0"/>
              <a:t>Inadvertently backed up sensitive data onto a DXi</a:t>
            </a:r>
          </a:p>
          <a:p>
            <a:pPr lvl="1"/>
            <a:r>
              <a:rPr lang="en-US" sz="1600" dirty="0" smtClean="0"/>
              <a:t>Compliance standards mandate that sensitive data is securely deleted</a:t>
            </a:r>
          </a:p>
          <a:p>
            <a:pPr lvl="1"/>
            <a:r>
              <a:rPr lang="en-US" sz="1600" dirty="0" smtClean="0"/>
              <a:t>Need to delete, but can’t delete everything on the DXi (otherwise, physical destruction is an option)</a:t>
            </a:r>
          </a:p>
          <a:p>
            <a:pPr lvl="1"/>
            <a:r>
              <a:rPr lang="en-US" sz="1600" dirty="0" smtClean="0"/>
              <a:t>Importance of removing sensitive data is more important than remaining on-line</a:t>
            </a:r>
          </a:p>
          <a:p>
            <a:pPr>
              <a:lnSpc>
                <a:spcPct val="150000"/>
              </a:lnSpc>
            </a:pPr>
            <a:r>
              <a:rPr lang="en-US" dirty="0" smtClean="0"/>
              <a:t>DXi Secure File Shred Operation</a:t>
            </a:r>
            <a:endParaRPr lang="en-US" dirty="0" smtClean="0">
              <a:solidFill>
                <a:srgbClr val="FF0000"/>
              </a:solidFill>
            </a:endParaRPr>
          </a:p>
          <a:p>
            <a:pPr lvl="1"/>
            <a:r>
              <a:rPr lang="en-US" sz="1600" dirty="0" smtClean="0"/>
              <a:t>First – from backup application, user deletes backup file(s) in question</a:t>
            </a:r>
          </a:p>
          <a:p>
            <a:pPr lvl="1"/>
            <a:r>
              <a:rPr lang="en-US" sz="1600" dirty="0" smtClean="0"/>
              <a:t>Start the secure file shred operation</a:t>
            </a:r>
          </a:p>
          <a:p>
            <a:pPr lvl="2"/>
            <a:r>
              <a:rPr lang="en-US" sz="1400" dirty="0" smtClean="0"/>
              <a:t>System will reboot in a limited mode with all backup and replication services stopped</a:t>
            </a:r>
          </a:p>
          <a:p>
            <a:pPr lvl="1"/>
            <a:r>
              <a:rPr lang="en-US" sz="1600" dirty="0" smtClean="0"/>
              <a:t>System performs a secure form of Space Reclamation and free space deletes</a:t>
            </a:r>
          </a:p>
          <a:p>
            <a:pPr lvl="1"/>
            <a:r>
              <a:rPr lang="en-US" sz="1600" dirty="0" smtClean="0"/>
              <a:t>System needs to be rebooted once completed, or terminated by customer</a:t>
            </a:r>
          </a:p>
          <a:p>
            <a:r>
              <a:rPr lang="en-US" sz="2200" dirty="0" smtClean="0"/>
              <a:t>Works like ultra-secure form of space reclamation</a:t>
            </a:r>
          </a:p>
          <a:p>
            <a:pPr lvl="1"/>
            <a:r>
              <a:rPr lang="en-US" sz="1600" dirty="0" smtClean="0"/>
              <a:t>Everything marked for deletion is </a:t>
            </a:r>
            <a:r>
              <a:rPr lang="en-US" sz="1600" dirty="0" smtClean="0">
                <a:solidFill>
                  <a:srgbClr val="FF0000"/>
                </a:solidFill>
              </a:rPr>
              <a:t>over-written with zeros </a:t>
            </a:r>
            <a:r>
              <a:rPr lang="en-US" sz="1600" dirty="0" smtClean="0"/>
              <a:t>– guaranteed</a:t>
            </a:r>
          </a:p>
          <a:p>
            <a:pPr lvl="1"/>
            <a:r>
              <a:rPr lang="en-US" sz="1600" dirty="0" smtClean="0"/>
              <a:t>Overwrites free space on drives – because files move over time </a:t>
            </a:r>
            <a:endParaRPr lang="en-US" sz="1600" dirty="0" smtClean="0">
              <a:solidFill>
                <a:srgbClr val="FF0000"/>
              </a:solidFill>
            </a:endParaRPr>
          </a:p>
          <a:p>
            <a:pPr lvl="1"/>
            <a:r>
              <a:rPr lang="en-US" sz="1600" dirty="0" smtClean="0"/>
              <a:t>May take DAYS to complete depending on size of system</a:t>
            </a:r>
            <a:endParaRPr lang="en-US" sz="1400" dirty="0" smtClean="0"/>
          </a:p>
          <a:p>
            <a:pPr lvl="1"/>
            <a:r>
              <a:rPr lang="en-US" sz="1600" dirty="0" smtClean="0"/>
              <a:t>Can cancel at any time from GUI or CLI</a:t>
            </a:r>
          </a:p>
          <a:p>
            <a:pPr>
              <a:lnSpc>
                <a:spcPct val="160000"/>
              </a:lnSpc>
            </a:pPr>
            <a:r>
              <a:rPr lang="en-US" dirty="0" smtClean="0"/>
              <a:t>No </a:t>
            </a:r>
            <a:r>
              <a:rPr lang="en-US" dirty="0" err="1" smtClean="0"/>
              <a:t>DoD</a:t>
            </a:r>
            <a:r>
              <a:rPr lang="en-US" dirty="0" smtClean="0"/>
              <a:t> standards for partial erasure of a drive</a:t>
            </a:r>
          </a:p>
        </p:txBody>
      </p:sp>
      <p:sp>
        <p:nvSpPr>
          <p:cNvPr id="4" name="Slide Number Placeholder 3"/>
          <p:cNvSpPr>
            <a:spLocks noGrp="1"/>
          </p:cNvSpPr>
          <p:nvPr>
            <p:ph type="sldNum" sz="quarter" idx="4294967295"/>
          </p:nvPr>
        </p:nvSpPr>
        <p:spPr>
          <a:xfrm>
            <a:off x="228600" y="6618288"/>
            <a:ext cx="463550" cy="246062"/>
          </a:xfrm>
          <a:prstGeom prst="rect">
            <a:avLst/>
          </a:prstGeom>
        </p:spPr>
        <p:txBody>
          <a:bodyPr/>
          <a:lstStyle/>
          <a:p>
            <a:pPr>
              <a:defRPr/>
            </a:pPr>
            <a:fld id="{E8C9CA96-CF1B-44E3-BD1A-753241981FA9}" type="slidenum">
              <a:rPr lang="en-US" smtClean="0"/>
              <a:pPr>
                <a:defRPr/>
              </a:pPr>
              <a:t>13</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File Shred Invocation</a:t>
            </a:r>
            <a:endParaRPr lang="en-US" dirty="0"/>
          </a:p>
        </p:txBody>
      </p:sp>
      <p:sp>
        <p:nvSpPr>
          <p:cNvPr id="3" name="Content Placeholder 2"/>
          <p:cNvSpPr>
            <a:spLocks noGrp="1"/>
          </p:cNvSpPr>
          <p:nvPr>
            <p:ph idx="1"/>
          </p:nvPr>
        </p:nvSpPr>
        <p:spPr>
          <a:xfrm>
            <a:off x="301624" y="990600"/>
            <a:ext cx="8391113" cy="5029200"/>
          </a:xfrm>
        </p:spPr>
        <p:txBody>
          <a:bodyPr/>
          <a:lstStyle/>
          <a:p>
            <a:r>
              <a:rPr lang="en-US" dirty="0" smtClean="0"/>
              <a:t>Use after deleting suspect backup jobs via backup app</a:t>
            </a:r>
          </a:p>
          <a:p>
            <a:r>
              <a:rPr lang="en-US" dirty="0" smtClean="0"/>
              <a:t>Available via GUI, Utilities-&gt;Security-&gt;Secure Shred</a:t>
            </a:r>
          </a:p>
          <a:p>
            <a:r>
              <a:rPr lang="en-US" dirty="0" smtClean="0"/>
              <a:t>Useful on any DXi</a:t>
            </a:r>
          </a:p>
          <a:p>
            <a:pPr lvl="1"/>
            <a:r>
              <a:rPr lang="en-US" dirty="0" smtClean="0"/>
              <a:t>Does </a:t>
            </a:r>
            <a:r>
              <a:rPr lang="en-US" b="1" i="1" dirty="0" smtClean="0"/>
              <a:t>NOT</a:t>
            </a:r>
            <a:r>
              <a:rPr lang="en-US" dirty="0" smtClean="0"/>
              <a:t> require Self Encrypting Drives</a:t>
            </a: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14</a:t>
            </a:fld>
            <a:endParaRPr lang="en-US" dirty="0"/>
          </a:p>
        </p:txBody>
      </p:sp>
      <p:pic>
        <p:nvPicPr>
          <p:cNvPr id="5" name="Picture 4"/>
          <p:cNvPicPr>
            <a:picLocks noChangeAspect="1"/>
          </p:cNvPicPr>
          <p:nvPr/>
        </p:nvPicPr>
        <p:blipFill>
          <a:blip r:embed="rId2" cstate="print"/>
          <a:stretch>
            <a:fillRect/>
          </a:stretch>
        </p:blipFill>
        <p:spPr>
          <a:xfrm>
            <a:off x="1733550" y="2667000"/>
            <a:ext cx="5353050" cy="3893127"/>
          </a:xfrm>
          <a:prstGeom prst="rect">
            <a:avLst/>
          </a:prstGeom>
        </p:spPr>
      </p:pic>
    </p:spTree>
    <p:extLst>
      <p:ext uri="{BB962C8B-B14F-4D97-AF65-F5344CB8AC3E}">
        <p14:creationId xmlns:p14="http://schemas.microsoft.com/office/powerpoint/2010/main" xmlns="" val="1024445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Shred Status</a:t>
            </a:r>
            <a:endParaRPr lang="en-US" dirty="0"/>
          </a:p>
        </p:txBody>
      </p:sp>
      <p:sp>
        <p:nvSpPr>
          <p:cNvPr id="3" name="Content Placeholder 2"/>
          <p:cNvSpPr>
            <a:spLocks noGrp="1"/>
          </p:cNvSpPr>
          <p:nvPr>
            <p:ph idx="1"/>
          </p:nvPr>
        </p:nvSpPr>
        <p:spPr/>
        <p:txBody>
          <a:bodyPr/>
          <a:lstStyle/>
          <a:p>
            <a:r>
              <a:rPr lang="en-US" dirty="0" smtClean="0"/>
              <a:t>When selected, the </a:t>
            </a:r>
            <a:r>
              <a:rPr lang="en-US" dirty="0" err="1" smtClean="0"/>
              <a:t>DXi</a:t>
            </a:r>
            <a:r>
              <a:rPr lang="en-US" dirty="0" smtClean="0"/>
              <a:t> reboots into Secure Shred mode.</a:t>
            </a:r>
          </a:p>
          <a:p>
            <a:r>
              <a:rPr lang="en-US" dirty="0" smtClean="0"/>
              <a:t>Can Cancel at anytime and reboot to resume normal ops.</a:t>
            </a: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15</a:t>
            </a:fld>
            <a:endParaRPr lang="en-US" dirty="0"/>
          </a:p>
        </p:txBody>
      </p:sp>
      <p:pic>
        <p:nvPicPr>
          <p:cNvPr id="5" name="Picture 4"/>
          <p:cNvPicPr>
            <a:picLocks noChangeAspect="1"/>
          </p:cNvPicPr>
          <p:nvPr/>
        </p:nvPicPr>
        <p:blipFill>
          <a:blip r:embed="rId2" cstate="print"/>
          <a:stretch>
            <a:fillRect/>
          </a:stretch>
        </p:blipFill>
        <p:spPr>
          <a:xfrm>
            <a:off x="1160495" y="2133600"/>
            <a:ext cx="6823010" cy="4114800"/>
          </a:xfrm>
          <a:prstGeom prst="rect">
            <a:avLst/>
          </a:prstGeom>
        </p:spPr>
      </p:pic>
    </p:spTree>
    <p:extLst>
      <p:ext uri="{BB962C8B-B14F-4D97-AF65-F5344CB8AC3E}">
        <p14:creationId xmlns:p14="http://schemas.microsoft.com/office/powerpoint/2010/main" xmlns="" val="93250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Shred Completion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Secure Shred Log Details can be viewed as desired</a:t>
            </a:r>
          </a:p>
          <a:p>
            <a:r>
              <a:rPr lang="en-US" dirty="0" smtClean="0"/>
              <a:t>Click Reboot to return to normal mode.</a:t>
            </a: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16</a:t>
            </a:fld>
            <a:endParaRPr lang="en-US" dirty="0"/>
          </a:p>
        </p:txBody>
      </p:sp>
      <p:pic>
        <p:nvPicPr>
          <p:cNvPr id="92162" name="Picture 2" descr="C:\Users\bhack\AppData\Local\Microsoft\Windows\Temporary Internet Files\Content.Outlook\C0OGXL1X\SecureShredMode-Complete.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2912" b="16772"/>
          <a:stretch/>
        </p:blipFill>
        <p:spPr bwMode="auto">
          <a:xfrm>
            <a:off x="914400" y="2286000"/>
            <a:ext cx="6724650" cy="37827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633113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 Activity Log</a:t>
            </a:r>
            <a:endParaRPr lang="en-US" dirty="0"/>
          </a:p>
        </p:txBody>
      </p:sp>
      <p:sp>
        <p:nvSpPr>
          <p:cNvPr id="3" name="Content Placeholder 2"/>
          <p:cNvSpPr>
            <a:spLocks noGrp="1"/>
          </p:cNvSpPr>
          <p:nvPr>
            <p:ph idx="1"/>
          </p:nvPr>
        </p:nvSpPr>
        <p:spPr>
          <a:xfrm>
            <a:off x="301624" y="1143000"/>
            <a:ext cx="8689976" cy="5410200"/>
          </a:xfrm>
        </p:spPr>
        <p:txBody>
          <a:bodyPr>
            <a:normAutofit lnSpcReduction="10000"/>
          </a:bodyPr>
          <a:lstStyle/>
          <a:p>
            <a:r>
              <a:rPr lang="en-US" sz="1800" dirty="0" smtClean="0"/>
              <a:t>Focused on logging administrative actions performed via GUI and CLI</a:t>
            </a:r>
          </a:p>
          <a:p>
            <a:r>
              <a:rPr lang="en-US" sz="1800" dirty="0" smtClean="0"/>
              <a:t>All configuration changes, as well as activities initiated from Replication, Alerts, Utility pages, and Wizards for Administrator and Service users are recorded Records the following information:</a:t>
            </a:r>
          </a:p>
          <a:p>
            <a:pPr lvl="1"/>
            <a:r>
              <a:rPr lang="en-US" sz="1400" dirty="0" smtClean="0"/>
              <a:t>User : Administrator, Service or root</a:t>
            </a:r>
          </a:p>
          <a:p>
            <a:pPr lvl="1"/>
            <a:r>
              <a:rPr lang="en-US" sz="1400" dirty="0" smtClean="0"/>
              <a:t>Date/Time : when it occurred</a:t>
            </a:r>
          </a:p>
          <a:p>
            <a:pPr lvl="1"/>
            <a:r>
              <a:rPr lang="en-US" sz="1400" dirty="0" smtClean="0"/>
              <a:t>Origin : GUI or CLI</a:t>
            </a:r>
          </a:p>
          <a:p>
            <a:pPr lvl="1"/>
            <a:r>
              <a:rPr lang="en-US" sz="1400" dirty="0" smtClean="0"/>
              <a:t>Action : Create, Update or Delete</a:t>
            </a:r>
          </a:p>
          <a:p>
            <a:pPr lvl="1"/>
            <a:r>
              <a:rPr lang="en-US" sz="1400" dirty="0" smtClean="0"/>
              <a:t>Category : Alert, </a:t>
            </a:r>
            <a:r>
              <a:rPr lang="en-US" sz="1400" dirty="0" err="1" smtClean="0"/>
              <a:t>Healthcheck</a:t>
            </a:r>
            <a:r>
              <a:rPr lang="en-US" sz="1400" dirty="0" smtClean="0"/>
              <a:t>, NAS, OST, PTT, Replication, Security, Utility</a:t>
            </a:r>
          </a:p>
          <a:p>
            <a:pPr lvl="1"/>
            <a:r>
              <a:rPr lang="en-US" sz="1400" dirty="0" smtClean="0"/>
              <a:t>Role : Admin (currently)</a:t>
            </a:r>
          </a:p>
          <a:p>
            <a:pPr lvl="1"/>
            <a:r>
              <a:rPr lang="en-US" sz="1400" dirty="0" smtClean="0"/>
              <a:t>Summary : Details about the action, including CLI command &amp; arguments </a:t>
            </a:r>
          </a:p>
          <a:p>
            <a:r>
              <a:rPr lang="en-US" sz="1800" dirty="0" smtClean="0"/>
              <a:t>Not logged/tracked – downloading files (i.e. collect logs), although generating collect logs is tracked.</a:t>
            </a:r>
          </a:p>
          <a:p>
            <a:r>
              <a:rPr lang="en-US" sz="1800" dirty="0" smtClean="0"/>
              <a:t>No system impact</a:t>
            </a:r>
          </a:p>
          <a:p>
            <a:r>
              <a:rPr lang="en-US" sz="1800" dirty="0" smtClean="0"/>
              <a:t>90-day rolling log</a:t>
            </a:r>
          </a:p>
          <a:p>
            <a:pPr lvl="1"/>
            <a:r>
              <a:rPr lang="en-US" sz="1400" dirty="0" smtClean="0"/>
              <a:t>Customer may clear individual events or whole log</a:t>
            </a:r>
          </a:p>
          <a:p>
            <a:r>
              <a:rPr lang="en-US" sz="1800" dirty="0" smtClean="0"/>
              <a:t>Downloadable to XML file (via CLI and GUI)</a:t>
            </a:r>
          </a:p>
          <a:p>
            <a:pPr lvl="1"/>
            <a:r>
              <a:rPr lang="en-US" sz="1400" dirty="0" smtClean="0"/>
              <a:t>Email and/or Vision support in future release</a:t>
            </a:r>
          </a:p>
          <a:p>
            <a:r>
              <a:rPr lang="en-US" sz="1800" dirty="0" smtClean="0"/>
              <a:t>Enabled by default</a:t>
            </a:r>
          </a:p>
          <a:p>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17</a:t>
            </a:fld>
            <a:endParaRPr lang="en-US" dirty="0"/>
          </a:p>
        </p:txBody>
      </p:sp>
    </p:spTree>
    <p:extLst>
      <p:ext uri="{BB962C8B-B14F-4D97-AF65-F5344CB8AC3E}">
        <p14:creationId xmlns:p14="http://schemas.microsoft.com/office/powerpoint/2010/main" xmlns="" val="1419961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 Activity Log GUI</a:t>
            </a: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18</a:t>
            </a:fld>
            <a:endParaRPr lang="en-US" dirty="0"/>
          </a:p>
        </p:txBody>
      </p:sp>
      <p:pic>
        <p:nvPicPr>
          <p:cNvPr id="5" name="Picture 4"/>
          <p:cNvPicPr>
            <a:picLocks noChangeAspect="1"/>
          </p:cNvPicPr>
          <p:nvPr/>
        </p:nvPicPr>
        <p:blipFill>
          <a:blip r:embed="rId2" cstate="print"/>
          <a:stretch>
            <a:fillRect/>
          </a:stretch>
        </p:blipFill>
        <p:spPr>
          <a:xfrm>
            <a:off x="62314" y="1587500"/>
            <a:ext cx="8853086" cy="3670300"/>
          </a:xfrm>
          <a:prstGeom prst="rect">
            <a:avLst/>
          </a:prstGeom>
        </p:spPr>
      </p:pic>
      <p:sp>
        <p:nvSpPr>
          <p:cNvPr id="6" name="TextBox 5"/>
          <p:cNvSpPr txBox="1"/>
          <p:nvPr/>
        </p:nvSpPr>
        <p:spPr>
          <a:xfrm>
            <a:off x="304800" y="1066800"/>
            <a:ext cx="5070683" cy="313932"/>
          </a:xfrm>
          <a:prstGeom prst="rect">
            <a:avLst/>
          </a:prstGeom>
          <a:noFill/>
        </p:spPr>
        <p:txBody>
          <a:bodyPr wrap="none" rtlCol="0">
            <a:spAutoFit/>
          </a:bodyPr>
          <a:lstStyle/>
          <a:p>
            <a:pPr marL="342900" indent="-342900" defTabSz="457200">
              <a:lnSpc>
                <a:spcPct val="80000"/>
              </a:lnSpc>
              <a:spcBef>
                <a:spcPct val="20000"/>
              </a:spcBef>
              <a:buClr>
                <a:srgbClr val="0DB6EC"/>
              </a:buClr>
              <a:buSzPct val="75000"/>
              <a:buFont typeface="Wingdings" pitchFamily="2" charset="2"/>
              <a:buChar char="§"/>
            </a:pPr>
            <a:r>
              <a:rPr lang="en-US" dirty="0" smtClean="0">
                <a:solidFill>
                  <a:srgbClr val="666666"/>
                </a:solidFill>
                <a:latin typeface="Arial" pitchFamily="34" charset="0"/>
                <a:ea typeface="ＭＳ Ｐゴシック" charset="0"/>
                <a:cs typeface="Arial" pitchFamily="34" charset="0"/>
              </a:rPr>
              <a:t>Located under Status -&gt; Logs -&gt; Activity Log</a:t>
            </a:r>
          </a:p>
        </p:txBody>
      </p:sp>
    </p:spTree>
    <p:extLst>
      <p:ext uri="{BB962C8B-B14F-4D97-AF65-F5344CB8AC3E}">
        <p14:creationId xmlns:p14="http://schemas.microsoft.com/office/powerpoint/2010/main" xmlns="" val="11424741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 Activity Log GUI (cont.)</a:t>
            </a: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19</a:t>
            </a:fld>
            <a:endParaRPr lang="en-US" dirty="0"/>
          </a:p>
        </p:txBody>
      </p:sp>
      <p:sp>
        <p:nvSpPr>
          <p:cNvPr id="6" name="TextBox 5"/>
          <p:cNvSpPr txBox="1"/>
          <p:nvPr/>
        </p:nvSpPr>
        <p:spPr>
          <a:xfrm>
            <a:off x="304800" y="1600200"/>
            <a:ext cx="3621504" cy="369332"/>
          </a:xfrm>
          <a:prstGeom prst="rect">
            <a:avLst/>
          </a:prstGeom>
          <a:noFill/>
        </p:spPr>
        <p:txBody>
          <a:bodyPr wrap="none" rtlCol="0">
            <a:spAutoFit/>
          </a:bodyPr>
          <a:lstStyle/>
          <a:p>
            <a:pPr marL="342900" indent="-342900" defTabSz="457200">
              <a:spcBef>
                <a:spcPct val="20000"/>
              </a:spcBef>
              <a:buClr>
                <a:srgbClr val="0DB6EC"/>
              </a:buClr>
              <a:buSzPct val="75000"/>
              <a:buFont typeface="Wingdings" pitchFamily="2" charset="2"/>
              <a:buChar char="§"/>
            </a:pPr>
            <a:r>
              <a:rPr lang="en-US" dirty="0" smtClean="0">
                <a:solidFill>
                  <a:srgbClr val="666666"/>
                </a:solidFill>
                <a:latin typeface="Arial" pitchFamily="34" charset="0"/>
                <a:ea typeface="ＭＳ Ｐゴシック" charset="0"/>
                <a:cs typeface="Arial" pitchFamily="34" charset="0"/>
              </a:rPr>
              <a:t>Example of GUI &amp; CLI entries:</a:t>
            </a:r>
          </a:p>
        </p:txBody>
      </p:sp>
      <p:pic>
        <p:nvPicPr>
          <p:cNvPr id="141314" name="Picture 1" descr="image005"/>
          <p:cNvPicPr>
            <a:picLocks noChangeAspect="1" noChangeArrowheads="1"/>
          </p:cNvPicPr>
          <p:nvPr/>
        </p:nvPicPr>
        <p:blipFill>
          <a:blip r:embed="rId2" cstate="print"/>
          <a:srcRect/>
          <a:stretch>
            <a:fillRect/>
          </a:stretch>
        </p:blipFill>
        <p:spPr bwMode="auto">
          <a:xfrm>
            <a:off x="0" y="2218668"/>
            <a:ext cx="9144000" cy="2041635"/>
          </a:xfrm>
          <a:prstGeom prst="rect">
            <a:avLst/>
          </a:prstGeom>
          <a:noFill/>
          <a:ln w="9525">
            <a:noFill/>
            <a:miter lim="800000"/>
            <a:headEnd/>
            <a:tailEnd/>
          </a:ln>
        </p:spPr>
      </p:pic>
    </p:spTree>
    <p:extLst>
      <p:ext uri="{BB962C8B-B14F-4D97-AF65-F5344CB8AC3E}">
        <p14:creationId xmlns:p14="http://schemas.microsoft.com/office/powerpoint/2010/main" xmlns="" val="11424741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6" descr="KnowledgeTransfer_MainScre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124200"/>
            <a:ext cx="7772400" cy="609600"/>
          </a:xfrm>
        </p:spPr>
        <p:txBody>
          <a:bodyPr/>
          <a:lstStyle/>
          <a:p>
            <a:r>
              <a:rPr lang="en-US" dirty="0" smtClean="0"/>
              <a:t>OST Enhancements</a:t>
            </a:r>
            <a:endParaRPr lang="en-US" dirty="0"/>
          </a:p>
        </p:txBody>
      </p:sp>
      <p:sp>
        <p:nvSpPr>
          <p:cNvPr id="4" name="TextBox 3"/>
          <p:cNvSpPr txBox="1"/>
          <p:nvPr/>
        </p:nvSpPr>
        <p:spPr>
          <a:xfrm>
            <a:off x="3810000" y="4724400"/>
            <a:ext cx="1424429" cy="369332"/>
          </a:xfrm>
          <a:prstGeom prst="rect">
            <a:avLst/>
          </a:prstGeom>
          <a:noFill/>
        </p:spPr>
        <p:txBody>
          <a:bodyPr wrap="none" rtlCol="0">
            <a:spAutoFit/>
          </a:bodyPr>
          <a:lstStyle/>
          <a:p>
            <a:r>
              <a:rPr lang="en-US" dirty="0" smtClean="0">
                <a:solidFill>
                  <a:schemeClr val="bg1"/>
                </a:solidFill>
              </a:rPr>
              <a:t>Aaron Laffin</a:t>
            </a:r>
            <a:endParaRPr lang="en-US" dirty="0">
              <a:solidFill>
                <a:schemeClr val="bg1"/>
              </a:solidFill>
            </a:endParaRPr>
          </a:p>
        </p:txBody>
      </p:sp>
    </p:spTree>
    <p:extLst>
      <p:ext uri="{BB962C8B-B14F-4D97-AF65-F5344CB8AC3E}">
        <p14:creationId xmlns:p14="http://schemas.microsoft.com/office/powerpoint/2010/main" xmlns="" val="4050590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Technologies</a:t>
            </a:r>
            <a:endParaRPr lang="en-US" dirty="0"/>
          </a:p>
        </p:txBody>
      </p:sp>
      <p:sp>
        <p:nvSpPr>
          <p:cNvPr id="3" name="Content Placeholder 2"/>
          <p:cNvSpPr>
            <a:spLocks noGrp="1"/>
          </p:cNvSpPr>
          <p:nvPr>
            <p:ph idx="1"/>
          </p:nvPr>
        </p:nvSpPr>
        <p:spPr/>
        <p:txBody>
          <a:bodyPr>
            <a:normAutofit fontScale="55000" lnSpcReduction="20000"/>
          </a:bodyPr>
          <a:lstStyle/>
          <a:p>
            <a:r>
              <a:rPr lang="en-US" sz="2800" dirty="0" smtClean="0"/>
              <a:t>Today</a:t>
            </a:r>
          </a:p>
          <a:p>
            <a:pPr lvl="1"/>
            <a:r>
              <a:rPr lang="en-US" sz="2800" dirty="0" smtClean="0"/>
              <a:t>Optimized Synthetic Backup</a:t>
            </a:r>
          </a:p>
          <a:p>
            <a:pPr lvl="1"/>
            <a:r>
              <a:rPr lang="en-US" sz="2800" dirty="0" smtClean="0"/>
              <a:t>Optimized Duplication using OST server</a:t>
            </a:r>
          </a:p>
          <a:p>
            <a:pPr lvl="1"/>
            <a:r>
              <a:rPr lang="en-US" sz="2800" dirty="0" smtClean="0"/>
              <a:t>Optimized Duplication using Replication Engine</a:t>
            </a:r>
          </a:p>
          <a:p>
            <a:pPr lvl="1"/>
            <a:r>
              <a:rPr lang="en-US" sz="2800" dirty="0" smtClean="0"/>
              <a:t>Accent  for RH Linux</a:t>
            </a:r>
          </a:p>
          <a:p>
            <a:r>
              <a:rPr lang="en-US" sz="2800" dirty="0" smtClean="0"/>
              <a:t>Added in 2.2</a:t>
            </a:r>
          </a:p>
          <a:p>
            <a:pPr lvl="1"/>
            <a:r>
              <a:rPr lang="en-US" sz="2800" dirty="0" smtClean="0"/>
              <a:t>Concurrent Optimized Duplication</a:t>
            </a:r>
          </a:p>
          <a:p>
            <a:pPr lvl="1"/>
            <a:r>
              <a:rPr lang="en-US" sz="2800" dirty="0" smtClean="0"/>
              <a:t>OST AIR</a:t>
            </a:r>
          </a:p>
          <a:p>
            <a:pPr lvl="1"/>
            <a:r>
              <a:rPr lang="en-US" sz="2800" dirty="0" smtClean="0"/>
              <a:t>Accent Enhancement – extend support to Windows</a:t>
            </a:r>
          </a:p>
          <a:p>
            <a:r>
              <a:rPr lang="en-US" sz="2900" dirty="0" smtClean="0"/>
              <a:t>OST LSU Reformat</a:t>
            </a:r>
          </a:p>
          <a:p>
            <a:pPr lvl="1"/>
            <a:r>
              <a:rPr lang="en-US" sz="2900" dirty="0" smtClean="0"/>
              <a:t>Converts LSU contents to 1024 subdirectories </a:t>
            </a:r>
          </a:p>
          <a:p>
            <a:pPr lvl="1"/>
            <a:r>
              <a:rPr lang="en-US" sz="2900" dirty="0" smtClean="0"/>
              <a:t>Hash location derived from image name</a:t>
            </a:r>
          </a:p>
          <a:p>
            <a:pPr lvl="1"/>
            <a:r>
              <a:rPr lang="en-US" sz="2900" dirty="0" smtClean="0"/>
              <a:t>Enables LSU to scale to millions of images </a:t>
            </a:r>
          </a:p>
          <a:p>
            <a:r>
              <a:rPr lang="en-US" sz="2900" dirty="0" smtClean="0"/>
              <a:t>New OST </a:t>
            </a:r>
            <a:r>
              <a:rPr lang="en-US" sz="2900" dirty="0" err="1" smtClean="0"/>
              <a:t>Plugin</a:t>
            </a:r>
            <a:r>
              <a:rPr lang="en-US" sz="2900" dirty="0" smtClean="0"/>
              <a:t> version 2.6</a:t>
            </a:r>
          </a:p>
          <a:p>
            <a:pPr lvl="1"/>
            <a:r>
              <a:rPr lang="en-US" sz="2900" dirty="0" smtClean="0"/>
              <a:t>OST support for AIX</a:t>
            </a:r>
          </a:p>
          <a:p>
            <a:pPr lvl="1"/>
            <a:r>
              <a:rPr lang="en-US" sz="2900" dirty="0" smtClean="0"/>
              <a:t>Accent encryption</a:t>
            </a:r>
          </a:p>
          <a:p>
            <a:pPr lvl="1"/>
            <a:r>
              <a:rPr lang="en-US" sz="2900" dirty="0" smtClean="0"/>
              <a:t>Windows support (NBU and BUE)</a:t>
            </a:r>
          </a:p>
          <a:p>
            <a:pPr lvl="1"/>
            <a:r>
              <a:rPr lang="en-US" sz="2900" dirty="0" smtClean="0"/>
              <a:t>OST AIR</a:t>
            </a:r>
          </a:p>
          <a:p>
            <a:pPr lvl="1"/>
            <a:r>
              <a:rPr lang="en-US" sz="2900" dirty="0" smtClean="0"/>
              <a:t>Bug fixes</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21</a:t>
            </a:fld>
            <a:endParaRPr lang="en-US" dirty="0"/>
          </a:p>
        </p:txBody>
      </p:sp>
    </p:spTree>
    <p:extLst>
      <p:ext uri="{BB962C8B-B14F-4D97-AF65-F5344CB8AC3E}">
        <p14:creationId xmlns:p14="http://schemas.microsoft.com/office/powerpoint/2010/main" xmlns="" val="38892822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Line 92"/>
          <p:cNvSpPr>
            <a:spLocks noChangeShapeType="1"/>
          </p:cNvSpPr>
          <p:nvPr/>
        </p:nvSpPr>
        <p:spPr bwMode="auto">
          <a:xfrm flipV="1">
            <a:off x="6705600" y="3886199"/>
            <a:ext cx="1600200" cy="1143001"/>
          </a:xfrm>
          <a:prstGeom prst="line">
            <a:avLst/>
          </a:prstGeom>
          <a:noFill/>
          <a:ln w="38100" cap="rnd">
            <a:solidFill>
              <a:srgbClr val="969696"/>
            </a:solidFill>
            <a:round/>
            <a:headEnd/>
            <a:tailEnd/>
          </a:ln>
        </p:spPr>
        <p:txBody>
          <a:bodyPr/>
          <a:lstStyle/>
          <a:p>
            <a:endParaRPr lang="en-US"/>
          </a:p>
        </p:txBody>
      </p:sp>
      <p:sp>
        <p:nvSpPr>
          <p:cNvPr id="101393" name="Rectangle 4"/>
          <p:cNvSpPr>
            <a:spLocks noChangeArrowheads="1"/>
          </p:cNvSpPr>
          <p:nvPr/>
        </p:nvSpPr>
        <p:spPr bwMode="auto">
          <a:xfrm>
            <a:off x="457200" y="3276600"/>
            <a:ext cx="8308975" cy="1463040"/>
          </a:xfrm>
          <a:prstGeom prst="rect">
            <a:avLst/>
          </a:prstGeom>
          <a:solidFill>
            <a:schemeClr val="bg1">
              <a:alpha val="27843"/>
            </a:schemeClr>
          </a:solidFill>
          <a:ln w="19050" algn="ctr">
            <a:solidFill>
              <a:schemeClr val="bg2"/>
            </a:solidFill>
            <a:prstDash val="sysDot"/>
            <a:miter lim="800000"/>
            <a:headEnd/>
            <a:tailEnd/>
          </a:ln>
        </p:spPr>
        <p:txBody>
          <a:bodyPr wrap="square" tIns="594360" anchor="ctr">
            <a:spAutoFit/>
          </a:bodyPr>
          <a:lstStyle/>
          <a:p>
            <a:pPr algn="ctr"/>
            <a:endParaRPr lang="en-US"/>
          </a:p>
        </p:txBody>
      </p:sp>
      <p:pic>
        <p:nvPicPr>
          <p:cNvPr id="190" name="Picture 18"/>
          <p:cNvPicPr>
            <a:picLocks noChangeAspect="1" noChangeArrowheads="1"/>
          </p:cNvPicPr>
          <p:nvPr/>
        </p:nvPicPr>
        <p:blipFill>
          <a:blip r:embed="rId3" cstate="print"/>
          <a:srcRect/>
          <a:stretch>
            <a:fillRect/>
          </a:stretch>
        </p:blipFill>
        <p:spPr bwMode="auto">
          <a:xfrm>
            <a:off x="6248400" y="4876800"/>
            <a:ext cx="781050" cy="1798638"/>
          </a:xfrm>
          <a:prstGeom prst="rect">
            <a:avLst/>
          </a:prstGeom>
          <a:noFill/>
          <a:ln w="9525">
            <a:noFill/>
            <a:miter lim="800000"/>
            <a:headEnd/>
            <a:tailEnd/>
          </a:ln>
        </p:spPr>
      </p:pic>
      <p:sp>
        <p:nvSpPr>
          <p:cNvPr id="189" name="Line 92"/>
          <p:cNvSpPr>
            <a:spLocks noChangeShapeType="1"/>
          </p:cNvSpPr>
          <p:nvPr/>
        </p:nvSpPr>
        <p:spPr bwMode="auto">
          <a:xfrm flipV="1">
            <a:off x="2362200" y="3733799"/>
            <a:ext cx="5791200" cy="685801"/>
          </a:xfrm>
          <a:prstGeom prst="line">
            <a:avLst/>
          </a:prstGeom>
          <a:noFill/>
          <a:ln w="38100" cap="rnd">
            <a:solidFill>
              <a:srgbClr val="969696"/>
            </a:solidFill>
            <a:round/>
            <a:headEnd/>
            <a:tailEnd/>
          </a:ln>
        </p:spPr>
        <p:txBody>
          <a:bodyPr/>
          <a:lstStyle/>
          <a:p>
            <a:endParaRPr lang="en-US"/>
          </a:p>
        </p:txBody>
      </p:sp>
      <p:sp>
        <p:nvSpPr>
          <p:cNvPr id="101385" name="Footer Placeholder 3"/>
          <p:cNvSpPr>
            <a:spLocks noGrp="1"/>
          </p:cNvSpPr>
          <p:nvPr>
            <p:ph type="ftr" sz="quarter" idx="10"/>
          </p:nvPr>
        </p:nvSpPr>
        <p:spPr>
          <a:noFill/>
        </p:spPr>
        <p:txBody>
          <a:bodyPr/>
          <a:lstStyle/>
          <a:p>
            <a:r>
              <a:rPr lang="en-US" smtClean="0"/>
              <a:t>© 2012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pPr>
              <a:defRPr/>
            </a:pPr>
            <a:fld id="{22286A04-637A-4057-B6A1-7AB8BED72EB9}" type="slidenum">
              <a:rPr lang="en-US" smtClean="0"/>
              <a:pPr>
                <a:defRPr/>
              </a:pPr>
              <a:t>22</a:t>
            </a:fld>
            <a:endParaRPr lang="en-US" sz="1200"/>
          </a:p>
        </p:txBody>
      </p:sp>
      <p:cxnSp>
        <p:nvCxnSpPr>
          <p:cNvPr id="101387" name="Straight Connector 184"/>
          <p:cNvCxnSpPr>
            <a:cxnSpLocks noChangeShapeType="1"/>
          </p:cNvCxnSpPr>
          <p:nvPr/>
        </p:nvCxnSpPr>
        <p:spPr bwMode="auto">
          <a:xfrm rot="16200000" flipH="1">
            <a:off x="1880394" y="3466307"/>
            <a:ext cx="5246687" cy="0"/>
          </a:xfrm>
          <a:prstGeom prst="line">
            <a:avLst/>
          </a:prstGeom>
          <a:noFill/>
          <a:ln w="12700" algn="ctr">
            <a:solidFill>
              <a:schemeClr val="tx1"/>
            </a:solidFill>
            <a:round/>
            <a:headEnd/>
            <a:tailEnd/>
          </a:ln>
        </p:spPr>
      </p:cxnSp>
      <p:sp>
        <p:nvSpPr>
          <p:cNvPr id="101390" name="Rectangle 10"/>
          <p:cNvSpPr txBox="1">
            <a:spLocks noChangeArrowheads="1"/>
          </p:cNvSpPr>
          <p:nvPr/>
        </p:nvSpPr>
        <p:spPr bwMode="auto">
          <a:xfrm>
            <a:off x="142875" y="152400"/>
            <a:ext cx="8772525" cy="609600"/>
          </a:xfrm>
          <a:prstGeom prst="rect">
            <a:avLst/>
          </a:prstGeom>
          <a:noFill/>
          <a:ln w="9525">
            <a:noFill/>
            <a:miter lim="800000"/>
            <a:headEnd/>
            <a:tailEnd/>
          </a:ln>
        </p:spPr>
        <p:txBody>
          <a:bodyPr anchor="ctr"/>
          <a:lstStyle/>
          <a:p>
            <a:r>
              <a:rPr lang="en-US" sz="3200" dirty="0" smtClean="0">
                <a:solidFill>
                  <a:schemeClr val="tx2"/>
                </a:solidFill>
              </a:rPr>
              <a:t>Standard OST Optimized Duplication</a:t>
            </a:r>
          </a:p>
        </p:txBody>
      </p:sp>
      <p:sp>
        <p:nvSpPr>
          <p:cNvPr id="101394" name="Line 92"/>
          <p:cNvSpPr>
            <a:spLocks noChangeShapeType="1"/>
          </p:cNvSpPr>
          <p:nvPr/>
        </p:nvSpPr>
        <p:spPr bwMode="auto">
          <a:xfrm flipV="1">
            <a:off x="1981201" y="3592512"/>
            <a:ext cx="839788" cy="827087"/>
          </a:xfrm>
          <a:prstGeom prst="line">
            <a:avLst/>
          </a:prstGeom>
          <a:noFill/>
          <a:ln w="38100" cap="rnd">
            <a:solidFill>
              <a:srgbClr val="969696"/>
            </a:solidFill>
            <a:round/>
            <a:headEnd/>
            <a:tailEnd/>
          </a:ln>
        </p:spPr>
        <p:txBody>
          <a:bodyPr/>
          <a:lstStyle/>
          <a:p>
            <a:endParaRPr lang="en-US"/>
          </a:p>
        </p:txBody>
      </p:sp>
      <p:pic>
        <p:nvPicPr>
          <p:cNvPr id="101395" name="Picture 6" descr="EnterpriseHost"/>
          <p:cNvPicPr>
            <a:picLocks noChangeAspect="1" noChangeArrowheads="1"/>
          </p:cNvPicPr>
          <p:nvPr/>
        </p:nvPicPr>
        <p:blipFill>
          <a:blip r:embed="rId4" cstate="print"/>
          <a:srcRect/>
          <a:stretch>
            <a:fillRect/>
          </a:stretch>
        </p:blipFill>
        <p:spPr bwMode="auto">
          <a:xfrm>
            <a:off x="2514600" y="3124200"/>
            <a:ext cx="706437" cy="963612"/>
          </a:xfrm>
          <a:prstGeom prst="rect">
            <a:avLst/>
          </a:prstGeom>
          <a:noFill/>
          <a:ln w="9525">
            <a:noFill/>
            <a:miter lim="800000"/>
            <a:headEnd/>
            <a:tailEnd/>
          </a:ln>
        </p:spPr>
      </p:pic>
      <p:sp>
        <p:nvSpPr>
          <p:cNvPr id="101396" name="Line 92"/>
          <p:cNvSpPr>
            <a:spLocks noChangeShapeType="1"/>
          </p:cNvSpPr>
          <p:nvPr/>
        </p:nvSpPr>
        <p:spPr bwMode="auto">
          <a:xfrm flipH="1" flipV="1">
            <a:off x="990600" y="3814763"/>
            <a:ext cx="512763" cy="641350"/>
          </a:xfrm>
          <a:prstGeom prst="line">
            <a:avLst/>
          </a:prstGeom>
          <a:noFill/>
          <a:ln w="38100" cap="rnd">
            <a:solidFill>
              <a:srgbClr val="969696"/>
            </a:solidFill>
            <a:round/>
            <a:headEnd/>
            <a:tailEnd/>
          </a:ln>
        </p:spPr>
        <p:txBody>
          <a:bodyPr/>
          <a:lstStyle/>
          <a:p>
            <a:endParaRPr lang="en-US"/>
          </a:p>
        </p:txBody>
      </p:sp>
      <p:pic>
        <p:nvPicPr>
          <p:cNvPr id="101397" name="Picture 8" descr="EnterpriseHost"/>
          <p:cNvPicPr>
            <a:picLocks noChangeAspect="1" noChangeArrowheads="1"/>
          </p:cNvPicPr>
          <p:nvPr/>
        </p:nvPicPr>
        <p:blipFill>
          <a:blip r:embed="rId4" cstate="print"/>
          <a:srcRect/>
          <a:stretch>
            <a:fillRect/>
          </a:stretch>
        </p:blipFill>
        <p:spPr bwMode="auto">
          <a:xfrm>
            <a:off x="698500" y="3171825"/>
            <a:ext cx="706438" cy="963613"/>
          </a:xfrm>
          <a:prstGeom prst="rect">
            <a:avLst/>
          </a:prstGeom>
          <a:noFill/>
          <a:ln w="9525">
            <a:noFill/>
            <a:miter lim="800000"/>
            <a:headEnd/>
            <a:tailEnd/>
          </a:ln>
        </p:spPr>
      </p:pic>
      <p:sp>
        <p:nvSpPr>
          <p:cNvPr id="101398" name="Line 92"/>
          <p:cNvSpPr>
            <a:spLocks noChangeShapeType="1"/>
          </p:cNvSpPr>
          <p:nvPr/>
        </p:nvSpPr>
        <p:spPr bwMode="auto">
          <a:xfrm flipV="1">
            <a:off x="1724025" y="4584700"/>
            <a:ext cx="0" cy="577850"/>
          </a:xfrm>
          <a:prstGeom prst="line">
            <a:avLst/>
          </a:prstGeom>
          <a:noFill/>
          <a:ln w="38100" cap="rnd">
            <a:solidFill>
              <a:srgbClr val="969696"/>
            </a:solidFill>
            <a:round/>
            <a:headEnd/>
            <a:tailEnd/>
          </a:ln>
        </p:spPr>
        <p:txBody>
          <a:bodyPr/>
          <a:lstStyle/>
          <a:p>
            <a:endParaRPr lang="en-US"/>
          </a:p>
        </p:txBody>
      </p:sp>
      <p:grpSp>
        <p:nvGrpSpPr>
          <p:cNvPr id="3" name="Group 35"/>
          <p:cNvGrpSpPr>
            <a:grpSpLocks/>
          </p:cNvGrpSpPr>
          <p:nvPr/>
        </p:nvGrpSpPr>
        <p:grpSpPr bwMode="auto">
          <a:xfrm>
            <a:off x="2438400" y="1447800"/>
            <a:ext cx="1536700" cy="577850"/>
            <a:chOff x="816" y="2880"/>
            <a:chExt cx="1200" cy="576"/>
          </a:xfrm>
          <a:solidFill>
            <a:srgbClr val="FFC000"/>
          </a:solidFill>
        </p:grpSpPr>
        <p:sp>
          <p:nvSpPr>
            <p:cNvPr id="32" name="Oval 36"/>
            <p:cNvSpPr>
              <a:spLocks noChangeArrowheads="1"/>
            </p:cNvSpPr>
            <p:nvPr/>
          </p:nvSpPr>
          <p:spPr bwMode="auto">
            <a:xfrm>
              <a:off x="816" y="3024"/>
              <a:ext cx="1200" cy="432"/>
            </a:xfrm>
            <a:prstGeom prst="ellipse">
              <a:avLst/>
            </a:prstGeom>
            <a:grpFill/>
            <a:ln w="12700" algn="ctr">
              <a:noFill/>
              <a:round/>
              <a:headEnd/>
              <a:tailEnd/>
            </a:ln>
          </p:spPr>
          <p:txBody>
            <a:bodyPr wrap="none" anchor="ctr"/>
            <a:lstStyle/>
            <a:p>
              <a:pPr algn="ctr">
                <a:defRPr/>
              </a:pPr>
              <a:endParaRPr lang="en-US"/>
            </a:p>
          </p:txBody>
        </p:sp>
        <p:grpSp>
          <p:nvGrpSpPr>
            <p:cNvPr id="4" name="Group 37"/>
            <p:cNvGrpSpPr>
              <a:grpSpLocks/>
            </p:cNvGrpSpPr>
            <p:nvPr/>
          </p:nvGrpSpPr>
          <p:grpSpPr bwMode="auto">
            <a:xfrm>
              <a:off x="960" y="2880"/>
              <a:ext cx="999" cy="511"/>
              <a:chOff x="144" y="672"/>
              <a:chExt cx="998" cy="511"/>
            </a:xfrm>
            <a:grpFill/>
          </p:grpSpPr>
          <p:grpSp>
            <p:nvGrpSpPr>
              <p:cNvPr id="6" name="Group 38"/>
              <p:cNvGrpSpPr>
                <a:grpSpLocks/>
              </p:cNvGrpSpPr>
              <p:nvPr/>
            </p:nvGrpSpPr>
            <p:grpSpPr bwMode="auto">
              <a:xfrm>
                <a:off x="144" y="672"/>
                <a:ext cx="857" cy="367"/>
                <a:chOff x="528" y="2496"/>
                <a:chExt cx="857" cy="367"/>
              </a:xfrm>
              <a:grpFill/>
            </p:grpSpPr>
            <p:graphicFrame>
              <p:nvGraphicFramePr>
                <p:cNvPr id="101378" name="Object 6"/>
                <p:cNvGraphicFramePr>
                  <a:graphicFrameLocks noChangeAspect="1"/>
                </p:cNvGraphicFramePr>
                <p:nvPr/>
              </p:nvGraphicFramePr>
              <p:xfrm>
                <a:off x="528" y="2496"/>
                <a:ext cx="281" cy="367"/>
              </p:xfrm>
              <a:graphic>
                <a:graphicData uri="http://schemas.openxmlformats.org/presentationml/2006/ole">
                  <p:oleObj spid="_x0000_s172034" name="Visio" r:id="rId5" imgW="446532" imgH="582549" progId="Visio.Drawing.11">
                    <p:embed/>
                  </p:oleObj>
                </a:graphicData>
              </a:graphic>
            </p:graphicFrame>
            <p:graphicFrame>
              <p:nvGraphicFramePr>
                <p:cNvPr id="101379" name="Object 7"/>
                <p:cNvGraphicFramePr>
                  <a:graphicFrameLocks noChangeAspect="1"/>
                </p:cNvGraphicFramePr>
                <p:nvPr/>
              </p:nvGraphicFramePr>
              <p:xfrm>
                <a:off x="816" y="2496"/>
                <a:ext cx="281" cy="367"/>
              </p:xfrm>
              <a:graphic>
                <a:graphicData uri="http://schemas.openxmlformats.org/presentationml/2006/ole">
                  <p:oleObj spid="_x0000_s172035" name="Visio" r:id="rId6" imgW="446532" imgH="582549" progId="Visio.Drawing.11">
                    <p:embed/>
                  </p:oleObj>
                </a:graphicData>
              </a:graphic>
            </p:graphicFrame>
            <p:graphicFrame>
              <p:nvGraphicFramePr>
                <p:cNvPr id="101380" name="Object 8"/>
                <p:cNvGraphicFramePr>
                  <a:graphicFrameLocks noChangeAspect="1"/>
                </p:cNvGraphicFramePr>
                <p:nvPr/>
              </p:nvGraphicFramePr>
              <p:xfrm>
                <a:off x="1104" y="2496"/>
                <a:ext cx="281" cy="367"/>
              </p:xfrm>
              <a:graphic>
                <a:graphicData uri="http://schemas.openxmlformats.org/presentationml/2006/ole">
                  <p:oleObj spid="_x0000_s172036" name="Visio" r:id="rId7" imgW="446532" imgH="582549" progId="Visio.Drawing.11">
                    <p:embed/>
                  </p:oleObj>
                </a:graphicData>
              </a:graphic>
            </p:graphicFrame>
          </p:grpSp>
          <p:grpSp>
            <p:nvGrpSpPr>
              <p:cNvPr id="7" name="Group 42"/>
              <p:cNvGrpSpPr>
                <a:grpSpLocks/>
              </p:cNvGrpSpPr>
              <p:nvPr/>
            </p:nvGrpSpPr>
            <p:grpSpPr bwMode="auto">
              <a:xfrm>
                <a:off x="286" y="816"/>
                <a:ext cx="856" cy="367"/>
                <a:chOff x="528" y="2496"/>
                <a:chExt cx="857" cy="367"/>
              </a:xfrm>
              <a:grpFill/>
            </p:grpSpPr>
            <p:graphicFrame>
              <p:nvGraphicFramePr>
                <p:cNvPr id="101381" name="Object 3"/>
                <p:cNvGraphicFramePr>
                  <a:graphicFrameLocks noChangeAspect="1"/>
                </p:cNvGraphicFramePr>
                <p:nvPr/>
              </p:nvGraphicFramePr>
              <p:xfrm>
                <a:off x="528" y="2496"/>
                <a:ext cx="281" cy="367"/>
              </p:xfrm>
              <a:graphic>
                <a:graphicData uri="http://schemas.openxmlformats.org/presentationml/2006/ole">
                  <p:oleObj spid="_x0000_s172037" name="Visio" r:id="rId8" imgW="446532" imgH="582549" progId="Visio.Drawing.11">
                    <p:embed/>
                  </p:oleObj>
                </a:graphicData>
              </a:graphic>
            </p:graphicFrame>
            <p:graphicFrame>
              <p:nvGraphicFramePr>
                <p:cNvPr id="101382" name="Object 4"/>
                <p:cNvGraphicFramePr>
                  <a:graphicFrameLocks noChangeAspect="1"/>
                </p:cNvGraphicFramePr>
                <p:nvPr/>
              </p:nvGraphicFramePr>
              <p:xfrm>
                <a:off x="816" y="2496"/>
                <a:ext cx="281" cy="367"/>
              </p:xfrm>
              <a:graphic>
                <a:graphicData uri="http://schemas.openxmlformats.org/presentationml/2006/ole">
                  <p:oleObj spid="_x0000_s172038" name="Visio" r:id="rId9" imgW="446532" imgH="582549" progId="Visio.Drawing.11">
                    <p:embed/>
                  </p:oleObj>
                </a:graphicData>
              </a:graphic>
            </p:graphicFrame>
            <p:graphicFrame>
              <p:nvGraphicFramePr>
                <p:cNvPr id="101383" name="Object 5"/>
                <p:cNvGraphicFramePr>
                  <a:graphicFrameLocks noChangeAspect="1"/>
                </p:cNvGraphicFramePr>
                <p:nvPr/>
              </p:nvGraphicFramePr>
              <p:xfrm>
                <a:off x="1104" y="2496"/>
                <a:ext cx="281" cy="367"/>
              </p:xfrm>
              <a:graphic>
                <a:graphicData uri="http://schemas.openxmlformats.org/presentationml/2006/ole">
                  <p:oleObj spid="_x0000_s172039" name="Visio" r:id="rId10" imgW="446532" imgH="582549" progId="Visio.Drawing.11">
                    <p:embed/>
                  </p:oleObj>
                </a:graphicData>
              </a:graphic>
            </p:graphicFrame>
          </p:grpSp>
        </p:grpSp>
      </p:grpSp>
      <p:grpSp>
        <p:nvGrpSpPr>
          <p:cNvPr id="8" name="Group 48"/>
          <p:cNvGrpSpPr>
            <a:grpSpLocks/>
          </p:cNvGrpSpPr>
          <p:nvPr/>
        </p:nvGrpSpPr>
        <p:grpSpPr bwMode="auto">
          <a:xfrm>
            <a:off x="381000" y="1524000"/>
            <a:ext cx="1611313" cy="512763"/>
            <a:chOff x="96" y="768"/>
            <a:chExt cx="1296" cy="528"/>
          </a:xfrm>
        </p:grpSpPr>
        <p:sp>
          <p:nvSpPr>
            <p:cNvPr id="101449" name="Oval 49"/>
            <p:cNvSpPr>
              <a:spLocks noChangeArrowheads="1"/>
            </p:cNvSpPr>
            <p:nvPr/>
          </p:nvSpPr>
          <p:spPr bwMode="auto">
            <a:xfrm>
              <a:off x="96" y="864"/>
              <a:ext cx="1296" cy="432"/>
            </a:xfrm>
            <a:prstGeom prst="ellipse">
              <a:avLst/>
            </a:prstGeom>
            <a:solidFill>
              <a:srgbClr val="D8D8CA"/>
            </a:solidFill>
            <a:ln w="12700" algn="ctr">
              <a:noFill/>
              <a:round/>
              <a:headEnd/>
              <a:tailEnd/>
            </a:ln>
          </p:spPr>
          <p:txBody>
            <a:bodyPr wrap="none" anchor="ctr"/>
            <a:lstStyle/>
            <a:p>
              <a:pPr algn="ctr"/>
              <a:endParaRPr lang="en-US"/>
            </a:p>
          </p:txBody>
        </p:sp>
        <p:grpSp>
          <p:nvGrpSpPr>
            <p:cNvPr id="9" name="Group 50"/>
            <p:cNvGrpSpPr>
              <a:grpSpLocks/>
            </p:cNvGrpSpPr>
            <p:nvPr/>
          </p:nvGrpSpPr>
          <p:grpSpPr bwMode="auto">
            <a:xfrm>
              <a:off x="144" y="768"/>
              <a:ext cx="1087" cy="329"/>
              <a:chOff x="1488" y="672"/>
              <a:chExt cx="1087" cy="329"/>
            </a:xfrm>
          </p:grpSpPr>
          <p:grpSp>
            <p:nvGrpSpPr>
              <p:cNvPr id="10" name="Group 2476"/>
              <p:cNvGrpSpPr>
                <a:grpSpLocks noChangeAspect="1"/>
              </p:cNvGrpSpPr>
              <p:nvPr/>
            </p:nvGrpSpPr>
            <p:grpSpPr bwMode="auto">
              <a:xfrm>
                <a:off x="1776" y="672"/>
                <a:ext cx="223" cy="329"/>
                <a:chOff x="4493" y="1677"/>
                <a:chExt cx="574" cy="822"/>
              </a:xfrm>
            </p:grpSpPr>
            <p:sp>
              <p:nvSpPr>
                <p:cNvPr id="101537"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538"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539"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540"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541"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542"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543"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544"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545"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546"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547"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1" name="Group 2476"/>
              <p:cNvGrpSpPr>
                <a:grpSpLocks noChangeAspect="1"/>
              </p:cNvGrpSpPr>
              <p:nvPr/>
            </p:nvGrpSpPr>
            <p:grpSpPr bwMode="auto">
              <a:xfrm>
                <a:off x="2064" y="672"/>
                <a:ext cx="221" cy="329"/>
                <a:chOff x="4493" y="1677"/>
                <a:chExt cx="574" cy="822"/>
              </a:xfrm>
            </p:grpSpPr>
            <p:sp>
              <p:nvSpPr>
                <p:cNvPr id="101526"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527"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528"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529"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530"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531"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532"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533"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534"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535"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536"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2" name="Group 2476"/>
              <p:cNvGrpSpPr>
                <a:grpSpLocks noChangeAspect="1"/>
              </p:cNvGrpSpPr>
              <p:nvPr/>
            </p:nvGrpSpPr>
            <p:grpSpPr bwMode="auto">
              <a:xfrm>
                <a:off x="2352" y="672"/>
                <a:ext cx="223" cy="329"/>
                <a:chOff x="4493" y="1677"/>
                <a:chExt cx="574" cy="822"/>
              </a:xfrm>
            </p:grpSpPr>
            <p:sp>
              <p:nvSpPr>
                <p:cNvPr id="101515"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516"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517"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518"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519"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520"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521"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522"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523"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524"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525"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3" name="Group 2476"/>
              <p:cNvGrpSpPr>
                <a:grpSpLocks noChangeAspect="1"/>
              </p:cNvGrpSpPr>
              <p:nvPr/>
            </p:nvGrpSpPr>
            <p:grpSpPr bwMode="auto">
              <a:xfrm>
                <a:off x="1488" y="672"/>
                <a:ext cx="223" cy="329"/>
                <a:chOff x="4493" y="1677"/>
                <a:chExt cx="574" cy="822"/>
              </a:xfrm>
            </p:grpSpPr>
            <p:sp>
              <p:nvSpPr>
                <p:cNvPr id="101504"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505"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506"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507"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508"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509"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510"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511"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512"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513"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514"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grpSp>
          <p:nvGrpSpPr>
            <p:cNvPr id="14" name="Group 99"/>
            <p:cNvGrpSpPr>
              <a:grpSpLocks/>
            </p:cNvGrpSpPr>
            <p:nvPr/>
          </p:nvGrpSpPr>
          <p:grpSpPr bwMode="auto">
            <a:xfrm>
              <a:off x="240" y="864"/>
              <a:ext cx="1087" cy="329"/>
              <a:chOff x="1488" y="672"/>
              <a:chExt cx="1087" cy="329"/>
            </a:xfrm>
          </p:grpSpPr>
          <p:grpSp>
            <p:nvGrpSpPr>
              <p:cNvPr id="15" name="Group 2476"/>
              <p:cNvGrpSpPr>
                <a:grpSpLocks noChangeAspect="1"/>
              </p:cNvGrpSpPr>
              <p:nvPr/>
            </p:nvGrpSpPr>
            <p:grpSpPr bwMode="auto">
              <a:xfrm>
                <a:off x="1776" y="672"/>
                <a:ext cx="223" cy="329"/>
                <a:chOff x="4493" y="1677"/>
                <a:chExt cx="574" cy="822"/>
              </a:xfrm>
            </p:grpSpPr>
            <p:sp>
              <p:nvSpPr>
                <p:cNvPr id="101489"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490"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491"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492"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493"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494"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495"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496"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497"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498"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499"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6" name="Group 2476"/>
              <p:cNvGrpSpPr>
                <a:grpSpLocks noChangeAspect="1"/>
              </p:cNvGrpSpPr>
              <p:nvPr/>
            </p:nvGrpSpPr>
            <p:grpSpPr bwMode="auto">
              <a:xfrm>
                <a:off x="2064" y="672"/>
                <a:ext cx="221" cy="329"/>
                <a:chOff x="4493" y="1677"/>
                <a:chExt cx="574" cy="822"/>
              </a:xfrm>
            </p:grpSpPr>
            <p:sp>
              <p:nvSpPr>
                <p:cNvPr id="101478"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479"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480"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481"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482"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483"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484"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485"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486"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487"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488"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7" name="Group 2476"/>
              <p:cNvGrpSpPr>
                <a:grpSpLocks noChangeAspect="1"/>
              </p:cNvGrpSpPr>
              <p:nvPr/>
            </p:nvGrpSpPr>
            <p:grpSpPr bwMode="auto">
              <a:xfrm>
                <a:off x="2352" y="672"/>
                <a:ext cx="223" cy="329"/>
                <a:chOff x="4493" y="1677"/>
                <a:chExt cx="574" cy="822"/>
              </a:xfrm>
            </p:grpSpPr>
            <p:sp>
              <p:nvSpPr>
                <p:cNvPr id="101467"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468"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469"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470"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471"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472"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473"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474"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475"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476"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477"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8" name="Group 2476"/>
              <p:cNvGrpSpPr>
                <a:grpSpLocks noChangeAspect="1"/>
              </p:cNvGrpSpPr>
              <p:nvPr/>
            </p:nvGrpSpPr>
            <p:grpSpPr bwMode="auto">
              <a:xfrm>
                <a:off x="1488" y="672"/>
                <a:ext cx="223" cy="329"/>
                <a:chOff x="4493" y="1677"/>
                <a:chExt cx="574" cy="822"/>
              </a:xfrm>
            </p:grpSpPr>
            <p:sp>
              <p:nvSpPr>
                <p:cNvPr id="101456"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457"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458"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459"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460"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461"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462"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463"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464"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465"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466"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grpSp>
      <p:sp>
        <p:nvSpPr>
          <p:cNvPr id="101402" name="Line 92"/>
          <p:cNvSpPr>
            <a:spLocks noChangeShapeType="1"/>
          </p:cNvSpPr>
          <p:nvPr/>
        </p:nvSpPr>
        <p:spPr bwMode="auto">
          <a:xfrm flipV="1">
            <a:off x="1870075" y="3529013"/>
            <a:ext cx="0" cy="769937"/>
          </a:xfrm>
          <a:prstGeom prst="line">
            <a:avLst/>
          </a:prstGeom>
          <a:noFill/>
          <a:ln w="38100" cap="rnd">
            <a:solidFill>
              <a:srgbClr val="969696"/>
            </a:solidFill>
            <a:round/>
            <a:headEnd/>
            <a:tailEnd/>
          </a:ln>
        </p:spPr>
        <p:txBody>
          <a:bodyPr/>
          <a:lstStyle/>
          <a:p>
            <a:endParaRPr lang="en-US"/>
          </a:p>
        </p:txBody>
      </p:sp>
      <p:grpSp>
        <p:nvGrpSpPr>
          <p:cNvPr id="19" name="Group 3"/>
          <p:cNvGrpSpPr>
            <a:grpSpLocks noChangeAspect="1"/>
          </p:cNvGrpSpPr>
          <p:nvPr/>
        </p:nvGrpSpPr>
        <p:grpSpPr bwMode="auto">
          <a:xfrm rot="-487998">
            <a:off x="1182688" y="4197350"/>
            <a:ext cx="1392237" cy="538163"/>
            <a:chOff x="411" y="1928"/>
            <a:chExt cx="680" cy="418"/>
          </a:xfrm>
        </p:grpSpPr>
        <p:sp>
          <p:nvSpPr>
            <p:cNvPr id="101446" name="AutoShape 4"/>
            <p:cNvSpPr>
              <a:spLocks noChangeAspect="1" noChangeArrowheads="1" noTextEdit="1"/>
            </p:cNvSpPr>
            <p:nvPr/>
          </p:nvSpPr>
          <p:spPr bwMode="auto">
            <a:xfrm>
              <a:off x="411" y="1928"/>
              <a:ext cx="680" cy="418"/>
            </a:xfrm>
            <a:prstGeom prst="rect">
              <a:avLst/>
            </a:prstGeom>
            <a:noFill/>
            <a:ln w="9525">
              <a:noFill/>
              <a:miter lim="800000"/>
              <a:headEnd/>
              <a:tailEnd/>
            </a:ln>
          </p:spPr>
          <p:txBody>
            <a:bodyPr/>
            <a:lstStyle/>
            <a:p>
              <a:endParaRPr lang="en-US"/>
            </a:p>
          </p:txBody>
        </p:sp>
        <p:sp>
          <p:nvSpPr>
            <p:cNvPr id="101447" name="Freeform 5"/>
            <p:cNvSpPr>
              <a:spLocks noEditPoints="1"/>
            </p:cNvSpPr>
            <p:nvPr/>
          </p:nvSpPr>
          <p:spPr bwMode="auto">
            <a:xfrm>
              <a:off x="411" y="1928"/>
              <a:ext cx="680" cy="418"/>
            </a:xfrm>
            <a:custGeom>
              <a:avLst/>
              <a:gdLst>
                <a:gd name="T0" fmla="*/ 40827693 w 288"/>
                <a:gd name="T1" fmla="*/ 9236987 h 177"/>
                <a:gd name="T2" fmla="*/ 32115244 w 288"/>
                <a:gd name="T3" fmla="*/ 3182961 h 177"/>
                <a:gd name="T4" fmla="*/ 27919286 w 288"/>
                <a:gd name="T5" fmla="*/ 4062081 h 177"/>
                <a:gd name="T6" fmla="*/ 27919286 w 288"/>
                <a:gd name="T7" fmla="*/ 4062081 h 177"/>
                <a:gd name="T8" fmla="*/ 20267439 w 288"/>
                <a:gd name="T9" fmla="*/ 0 h 177"/>
                <a:gd name="T10" fmla="*/ 12395398 w 288"/>
                <a:gd name="T11" fmla="*/ 4181424 h 177"/>
                <a:gd name="T12" fmla="*/ 12395398 w 288"/>
                <a:gd name="T13" fmla="*/ 4181424 h 177"/>
                <a:gd name="T14" fmla="*/ 9367985 w 288"/>
                <a:gd name="T15" fmla="*/ 3696794 h 177"/>
                <a:gd name="T16" fmla="*/ 0 w 288"/>
                <a:gd name="T17" fmla="*/ 12063122 h 177"/>
                <a:gd name="T18" fmla="*/ 8007381 w 288"/>
                <a:gd name="T19" fmla="*/ 20110044 h 177"/>
                <a:gd name="T20" fmla="*/ 8007381 w 288"/>
                <a:gd name="T21" fmla="*/ 20110044 h 177"/>
                <a:gd name="T22" fmla="*/ 16869494 w 288"/>
                <a:gd name="T23" fmla="*/ 26653116 h 177"/>
                <a:gd name="T24" fmla="*/ 21765440 w 288"/>
                <a:gd name="T25" fmla="*/ 25519992 h 177"/>
                <a:gd name="T26" fmla="*/ 21765440 w 288"/>
                <a:gd name="T27" fmla="*/ 25519992 h 177"/>
                <a:gd name="T28" fmla="*/ 29620306 w 288"/>
                <a:gd name="T29" fmla="*/ 29703504 h 177"/>
                <a:gd name="T30" fmla="*/ 37999130 w 288"/>
                <a:gd name="T31" fmla="*/ 24311977 h 177"/>
                <a:gd name="T32" fmla="*/ 37999130 w 288"/>
                <a:gd name="T33" fmla="*/ 24311977 h 177"/>
                <a:gd name="T34" fmla="*/ 39324619 w 288"/>
                <a:gd name="T35" fmla="*/ 24528619 h 177"/>
                <a:gd name="T36" fmla="*/ 45500651 w 288"/>
                <a:gd name="T37" fmla="*/ 22321750 h 177"/>
                <a:gd name="T38" fmla="*/ 48209921 w 288"/>
                <a:gd name="T39" fmla="*/ 16753288 h 177"/>
                <a:gd name="T40" fmla="*/ 40827693 w 288"/>
                <a:gd name="T41" fmla="*/ 9236987 h 177"/>
                <a:gd name="T42" fmla="*/ 47191659 w 288"/>
                <a:gd name="T43" fmla="*/ 16753288 h 177"/>
                <a:gd name="T44" fmla="*/ 44993333 w 288"/>
                <a:gd name="T45" fmla="*/ 21457940 h 177"/>
                <a:gd name="T46" fmla="*/ 39324619 w 288"/>
                <a:gd name="T47" fmla="*/ 23649147 h 177"/>
                <a:gd name="T48" fmla="*/ 37848642 w 288"/>
                <a:gd name="T49" fmla="*/ 23534847 h 177"/>
                <a:gd name="T50" fmla="*/ 37342553 w 288"/>
                <a:gd name="T51" fmla="*/ 23320075 h 177"/>
                <a:gd name="T52" fmla="*/ 37342553 w 288"/>
                <a:gd name="T53" fmla="*/ 23799892 h 177"/>
                <a:gd name="T54" fmla="*/ 29620306 w 288"/>
                <a:gd name="T55" fmla="*/ 28860817 h 177"/>
                <a:gd name="T56" fmla="*/ 22249317 w 288"/>
                <a:gd name="T57" fmla="*/ 24640558 h 177"/>
                <a:gd name="T58" fmla="*/ 22118851 w 288"/>
                <a:gd name="T59" fmla="*/ 24311977 h 177"/>
                <a:gd name="T60" fmla="*/ 21612799 w 288"/>
                <a:gd name="T61" fmla="*/ 24528619 h 177"/>
                <a:gd name="T62" fmla="*/ 16869494 w 288"/>
                <a:gd name="T63" fmla="*/ 25875948 h 177"/>
                <a:gd name="T64" fmla="*/ 8862056 w 288"/>
                <a:gd name="T65" fmla="*/ 19623346 h 177"/>
                <a:gd name="T66" fmla="*/ 8862056 w 288"/>
                <a:gd name="T67" fmla="*/ 19314923 h 177"/>
                <a:gd name="T68" fmla="*/ 8490073 w 288"/>
                <a:gd name="T69" fmla="*/ 19314923 h 177"/>
                <a:gd name="T70" fmla="*/ 989993 w 288"/>
                <a:gd name="T71" fmla="*/ 12063122 h 177"/>
                <a:gd name="T72" fmla="*/ 9367985 w 288"/>
                <a:gd name="T73" fmla="*/ 4688139 h 177"/>
                <a:gd name="T74" fmla="*/ 12395398 w 288"/>
                <a:gd name="T75" fmla="*/ 5174911 h 177"/>
                <a:gd name="T76" fmla="*/ 12702560 w 288"/>
                <a:gd name="T77" fmla="*/ 5174911 h 177"/>
                <a:gd name="T78" fmla="*/ 12908175 w 288"/>
                <a:gd name="T79" fmla="*/ 4839204 h 177"/>
                <a:gd name="T80" fmla="*/ 20267439 w 288"/>
                <a:gd name="T81" fmla="*/ 840610 h 177"/>
                <a:gd name="T82" fmla="*/ 27435334 w 288"/>
                <a:gd name="T83" fmla="*/ 4839204 h 177"/>
                <a:gd name="T84" fmla="*/ 27649686 w 288"/>
                <a:gd name="T85" fmla="*/ 5174911 h 177"/>
                <a:gd name="T86" fmla="*/ 27919286 w 288"/>
                <a:gd name="T87" fmla="*/ 5060545 h 177"/>
                <a:gd name="T88" fmla="*/ 32115244 w 288"/>
                <a:gd name="T89" fmla="*/ 4062081 h 177"/>
                <a:gd name="T90" fmla="*/ 39988195 w 288"/>
                <a:gd name="T91" fmla="*/ 9749020 h 177"/>
                <a:gd name="T92" fmla="*/ 40202546 w 288"/>
                <a:gd name="T93" fmla="*/ 9874774 h 177"/>
                <a:gd name="T94" fmla="*/ 40467104 w 288"/>
                <a:gd name="T95" fmla="*/ 10077948 h 177"/>
                <a:gd name="T96" fmla="*/ 47191659 w 288"/>
                <a:gd name="T97" fmla="*/ 16753288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
                <a:gd name="T148" fmla="*/ 0 h 177"/>
                <a:gd name="T149" fmla="*/ 288 w 288"/>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 h="177">
                  <a:moveTo>
                    <a:pt x="244" y="55"/>
                  </a:moveTo>
                  <a:cubicBezTo>
                    <a:pt x="239" y="33"/>
                    <a:pt x="218" y="19"/>
                    <a:pt x="192" y="19"/>
                  </a:cubicBezTo>
                  <a:cubicBezTo>
                    <a:pt x="183" y="19"/>
                    <a:pt x="175" y="20"/>
                    <a:pt x="167" y="24"/>
                  </a:cubicBezTo>
                  <a:cubicBezTo>
                    <a:pt x="167" y="24"/>
                    <a:pt x="167" y="24"/>
                    <a:pt x="167" y="24"/>
                  </a:cubicBezTo>
                  <a:cubicBezTo>
                    <a:pt x="158" y="8"/>
                    <a:pt x="141" y="0"/>
                    <a:pt x="121" y="0"/>
                  </a:cubicBezTo>
                  <a:cubicBezTo>
                    <a:pt x="100" y="0"/>
                    <a:pt x="82" y="8"/>
                    <a:pt x="74" y="25"/>
                  </a:cubicBezTo>
                  <a:cubicBezTo>
                    <a:pt x="74" y="25"/>
                    <a:pt x="74" y="25"/>
                    <a:pt x="74" y="25"/>
                  </a:cubicBezTo>
                  <a:cubicBezTo>
                    <a:pt x="68" y="23"/>
                    <a:pt x="63" y="22"/>
                    <a:pt x="56" y="22"/>
                  </a:cubicBezTo>
                  <a:cubicBezTo>
                    <a:pt x="25" y="22"/>
                    <a:pt x="0" y="44"/>
                    <a:pt x="0" y="72"/>
                  </a:cubicBezTo>
                  <a:cubicBezTo>
                    <a:pt x="0" y="97"/>
                    <a:pt x="20" y="117"/>
                    <a:pt x="48" y="120"/>
                  </a:cubicBezTo>
                  <a:cubicBezTo>
                    <a:pt x="48" y="120"/>
                    <a:pt x="48" y="120"/>
                    <a:pt x="48" y="120"/>
                  </a:cubicBezTo>
                  <a:cubicBezTo>
                    <a:pt x="51" y="144"/>
                    <a:pt x="74" y="159"/>
                    <a:pt x="101" y="159"/>
                  </a:cubicBezTo>
                  <a:cubicBezTo>
                    <a:pt x="112" y="159"/>
                    <a:pt x="121" y="158"/>
                    <a:pt x="130" y="152"/>
                  </a:cubicBezTo>
                  <a:cubicBezTo>
                    <a:pt x="130" y="152"/>
                    <a:pt x="130" y="152"/>
                    <a:pt x="130" y="152"/>
                  </a:cubicBezTo>
                  <a:cubicBezTo>
                    <a:pt x="138" y="169"/>
                    <a:pt x="156" y="177"/>
                    <a:pt x="177" y="177"/>
                  </a:cubicBezTo>
                  <a:cubicBezTo>
                    <a:pt x="201" y="177"/>
                    <a:pt x="221" y="165"/>
                    <a:pt x="227" y="145"/>
                  </a:cubicBezTo>
                  <a:cubicBezTo>
                    <a:pt x="227" y="145"/>
                    <a:pt x="227" y="145"/>
                    <a:pt x="227" y="145"/>
                  </a:cubicBezTo>
                  <a:cubicBezTo>
                    <a:pt x="230" y="146"/>
                    <a:pt x="231" y="146"/>
                    <a:pt x="235" y="146"/>
                  </a:cubicBezTo>
                  <a:cubicBezTo>
                    <a:pt x="249" y="146"/>
                    <a:pt x="262" y="141"/>
                    <a:pt x="272" y="133"/>
                  </a:cubicBezTo>
                  <a:cubicBezTo>
                    <a:pt x="282" y="124"/>
                    <a:pt x="288" y="112"/>
                    <a:pt x="288" y="100"/>
                  </a:cubicBezTo>
                  <a:cubicBezTo>
                    <a:pt x="288" y="77"/>
                    <a:pt x="270" y="58"/>
                    <a:pt x="244" y="55"/>
                  </a:cubicBezTo>
                  <a:close/>
                  <a:moveTo>
                    <a:pt x="282" y="100"/>
                  </a:moveTo>
                  <a:cubicBezTo>
                    <a:pt x="282" y="111"/>
                    <a:pt x="277" y="121"/>
                    <a:pt x="269" y="128"/>
                  </a:cubicBezTo>
                  <a:cubicBezTo>
                    <a:pt x="260" y="136"/>
                    <a:pt x="248" y="141"/>
                    <a:pt x="235" y="141"/>
                  </a:cubicBezTo>
                  <a:cubicBezTo>
                    <a:pt x="232" y="141"/>
                    <a:pt x="229" y="140"/>
                    <a:pt x="226" y="140"/>
                  </a:cubicBezTo>
                  <a:cubicBezTo>
                    <a:pt x="223" y="139"/>
                    <a:pt x="223" y="139"/>
                    <a:pt x="223" y="139"/>
                  </a:cubicBezTo>
                  <a:cubicBezTo>
                    <a:pt x="223" y="142"/>
                    <a:pt x="223" y="142"/>
                    <a:pt x="223" y="142"/>
                  </a:cubicBezTo>
                  <a:cubicBezTo>
                    <a:pt x="217" y="159"/>
                    <a:pt x="198" y="172"/>
                    <a:pt x="177" y="172"/>
                  </a:cubicBezTo>
                  <a:cubicBezTo>
                    <a:pt x="158" y="172"/>
                    <a:pt x="141" y="162"/>
                    <a:pt x="133" y="147"/>
                  </a:cubicBezTo>
                  <a:cubicBezTo>
                    <a:pt x="132" y="145"/>
                    <a:pt x="132" y="145"/>
                    <a:pt x="132" y="145"/>
                  </a:cubicBezTo>
                  <a:cubicBezTo>
                    <a:pt x="129" y="146"/>
                    <a:pt x="129" y="146"/>
                    <a:pt x="129" y="146"/>
                  </a:cubicBezTo>
                  <a:cubicBezTo>
                    <a:pt x="121" y="151"/>
                    <a:pt x="111" y="154"/>
                    <a:pt x="101" y="154"/>
                  </a:cubicBezTo>
                  <a:cubicBezTo>
                    <a:pt x="76" y="154"/>
                    <a:pt x="56" y="138"/>
                    <a:pt x="53" y="117"/>
                  </a:cubicBezTo>
                  <a:cubicBezTo>
                    <a:pt x="53" y="115"/>
                    <a:pt x="53" y="115"/>
                    <a:pt x="53" y="115"/>
                  </a:cubicBezTo>
                  <a:cubicBezTo>
                    <a:pt x="51" y="115"/>
                    <a:pt x="51" y="115"/>
                    <a:pt x="51" y="115"/>
                  </a:cubicBezTo>
                  <a:cubicBezTo>
                    <a:pt x="25" y="113"/>
                    <a:pt x="6" y="94"/>
                    <a:pt x="6" y="72"/>
                  </a:cubicBezTo>
                  <a:cubicBezTo>
                    <a:pt x="6" y="47"/>
                    <a:pt x="28" y="28"/>
                    <a:pt x="56" y="28"/>
                  </a:cubicBezTo>
                  <a:cubicBezTo>
                    <a:pt x="62" y="28"/>
                    <a:pt x="68" y="29"/>
                    <a:pt x="74" y="31"/>
                  </a:cubicBezTo>
                  <a:cubicBezTo>
                    <a:pt x="76" y="31"/>
                    <a:pt x="76" y="31"/>
                    <a:pt x="76" y="31"/>
                  </a:cubicBezTo>
                  <a:cubicBezTo>
                    <a:pt x="77" y="29"/>
                    <a:pt x="77" y="29"/>
                    <a:pt x="77" y="29"/>
                  </a:cubicBezTo>
                  <a:cubicBezTo>
                    <a:pt x="85" y="15"/>
                    <a:pt x="102" y="5"/>
                    <a:pt x="121" y="5"/>
                  </a:cubicBezTo>
                  <a:cubicBezTo>
                    <a:pt x="139" y="5"/>
                    <a:pt x="156" y="15"/>
                    <a:pt x="164" y="29"/>
                  </a:cubicBezTo>
                  <a:cubicBezTo>
                    <a:pt x="165" y="31"/>
                    <a:pt x="165" y="31"/>
                    <a:pt x="165" y="31"/>
                  </a:cubicBezTo>
                  <a:cubicBezTo>
                    <a:pt x="167" y="30"/>
                    <a:pt x="167" y="30"/>
                    <a:pt x="167" y="30"/>
                  </a:cubicBezTo>
                  <a:cubicBezTo>
                    <a:pt x="175" y="26"/>
                    <a:pt x="183" y="24"/>
                    <a:pt x="192" y="24"/>
                  </a:cubicBezTo>
                  <a:cubicBezTo>
                    <a:pt x="215" y="24"/>
                    <a:pt x="235" y="38"/>
                    <a:pt x="239" y="58"/>
                  </a:cubicBezTo>
                  <a:cubicBezTo>
                    <a:pt x="240" y="59"/>
                    <a:pt x="240" y="59"/>
                    <a:pt x="240" y="59"/>
                  </a:cubicBezTo>
                  <a:cubicBezTo>
                    <a:pt x="242" y="60"/>
                    <a:pt x="242" y="60"/>
                    <a:pt x="242" y="60"/>
                  </a:cubicBezTo>
                  <a:cubicBezTo>
                    <a:pt x="265" y="62"/>
                    <a:pt x="282" y="80"/>
                    <a:pt x="282" y="100"/>
                  </a:cubicBezTo>
                  <a:close/>
                </a:path>
              </a:pathLst>
            </a:custGeom>
            <a:solidFill>
              <a:srgbClr val="333333"/>
            </a:solidFill>
            <a:ln w="9525">
              <a:noFill/>
              <a:round/>
              <a:headEnd/>
              <a:tailEnd/>
            </a:ln>
          </p:spPr>
          <p:txBody>
            <a:bodyPr/>
            <a:lstStyle/>
            <a:p>
              <a:endParaRPr lang="en-US"/>
            </a:p>
          </p:txBody>
        </p:sp>
        <p:sp>
          <p:nvSpPr>
            <p:cNvPr id="101448" name="Freeform 6"/>
            <p:cNvSpPr>
              <a:spLocks noEditPoints="1"/>
            </p:cNvSpPr>
            <p:nvPr/>
          </p:nvSpPr>
          <p:spPr bwMode="auto">
            <a:xfrm>
              <a:off x="418" y="1935"/>
              <a:ext cx="666" cy="406"/>
            </a:xfrm>
            <a:custGeom>
              <a:avLst/>
              <a:gdLst>
                <a:gd name="T0" fmla="*/ 40107787 w 282"/>
                <a:gd name="T1" fmla="*/ 8972967 h 172"/>
                <a:gd name="T2" fmla="*/ 31710192 w 282"/>
                <a:gd name="T3" fmla="*/ 3168943 h 172"/>
                <a:gd name="T4" fmla="*/ 27374034 w 282"/>
                <a:gd name="T5" fmla="*/ 4156977 h 172"/>
                <a:gd name="T6" fmla="*/ 19837732 w 282"/>
                <a:gd name="T7" fmla="*/ 0 h 172"/>
                <a:gd name="T8" fmla="*/ 12075656 w 282"/>
                <a:gd name="T9" fmla="*/ 4156977 h 172"/>
                <a:gd name="T10" fmla="*/ 8884585 w 282"/>
                <a:gd name="T11" fmla="*/ 3678823 h 172"/>
                <a:gd name="T12" fmla="*/ 0 w 282"/>
                <a:gd name="T13" fmla="*/ 11524669 h 172"/>
                <a:gd name="T14" fmla="*/ 8043564 w 282"/>
                <a:gd name="T15" fmla="*/ 19155201 h 172"/>
                <a:gd name="T16" fmla="*/ 16431842 w 282"/>
                <a:gd name="T17" fmla="*/ 25707127 h 172"/>
                <a:gd name="T18" fmla="*/ 21467589 w 282"/>
                <a:gd name="T19" fmla="*/ 24148598 h 172"/>
                <a:gd name="T20" fmla="*/ 29232447 w 282"/>
                <a:gd name="T21" fmla="*/ 28660011 h 172"/>
                <a:gd name="T22" fmla="*/ 37279726 w 282"/>
                <a:gd name="T23" fmla="*/ 23161810 h 172"/>
                <a:gd name="T24" fmla="*/ 38958461 w 282"/>
                <a:gd name="T25" fmla="*/ 23312106 h 172"/>
                <a:gd name="T26" fmla="*/ 47364596 w 282"/>
                <a:gd name="T27" fmla="*/ 16183990 h 172"/>
                <a:gd name="T28" fmla="*/ 40107787 w 282"/>
                <a:gd name="T29" fmla="*/ 8972967 h 172"/>
                <a:gd name="T30" fmla="*/ 25165673 w 282"/>
                <a:gd name="T31" fmla="*/ 14956152 h 172"/>
                <a:gd name="T32" fmla="*/ 25165673 w 282"/>
                <a:gd name="T33" fmla="*/ 14956152 h 172"/>
                <a:gd name="T34" fmla="*/ 25165673 w 282"/>
                <a:gd name="T35" fmla="*/ 14956152 h 172"/>
                <a:gd name="T36" fmla="*/ 25165673 w 282"/>
                <a:gd name="T37" fmla="*/ 14956152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2"/>
                <a:gd name="T58" fmla="*/ 0 h 172"/>
                <a:gd name="T59" fmla="*/ 282 w 282"/>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2" h="172">
                  <a:moveTo>
                    <a:pt x="239" y="54"/>
                  </a:moveTo>
                  <a:cubicBezTo>
                    <a:pt x="234" y="34"/>
                    <a:pt x="214" y="19"/>
                    <a:pt x="189" y="19"/>
                  </a:cubicBezTo>
                  <a:cubicBezTo>
                    <a:pt x="180" y="19"/>
                    <a:pt x="171" y="21"/>
                    <a:pt x="163" y="25"/>
                  </a:cubicBezTo>
                  <a:cubicBezTo>
                    <a:pt x="155" y="10"/>
                    <a:pt x="138" y="0"/>
                    <a:pt x="118" y="0"/>
                  </a:cubicBezTo>
                  <a:cubicBezTo>
                    <a:pt x="97" y="0"/>
                    <a:pt x="80" y="10"/>
                    <a:pt x="72" y="25"/>
                  </a:cubicBezTo>
                  <a:cubicBezTo>
                    <a:pt x="66" y="23"/>
                    <a:pt x="60" y="22"/>
                    <a:pt x="53" y="22"/>
                  </a:cubicBezTo>
                  <a:cubicBezTo>
                    <a:pt x="24" y="22"/>
                    <a:pt x="0" y="43"/>
                    <a:pt x="0" y="69"/>
                  </a:cubicBezTo>
                  <a:cubicBezTo>
                    <a:pt x="0" y="92"/>
                    <a:pt x="21" y="112"/>
                    <a:pt x="48" y="115"/>
                  </a:cubicBezTo>
                  <a:cubicBezTo>
                    <a:pt x="50" y="137"/>
                    <a:pt x="72" y="154"/>
                    <a:pt x="98" y="154"/>
                  </a:cubicBezTo>
                  <a:cubicBezTo>
                    <a:pt x="109" y="154"/>
                    <a:pt x="119" y="151"/>
                    <a:pt x="128" y="145"/>
                  </a:cubicBezTo>
                  <a:cubicBezTo>
                    <a:pt x="135" y="161"/>
                    <a:pt x="153" y="172"/>
                    <a:pt x="174" y="172"/>
                  </a:cubicBezTo>
                  <a:cubicBezTo>
                    <a:pt x="197" y="172"/>
                    <a:pt x="217" y="158"/>
                    <a:pt x="222" y="139"/>
                  </a:cubicBezTo>
                  <a:cubicBezTo>
                    <a:pt x="225" y="140"/>
                    <a:pt x="229" y="140"/>
                    <a:pt x="232" y="140"/>
                  </a:cubicBezTo>
                  <a:cubicBezTo>
                    <a:pt x="260" y="140"/>
                    <a:pt x="282" y="121"/>
                    <a:pt x="282" y="97"/>
                  </a:cubicBezTo>
                  <a:cubicBezTo>
                    <a:pt x="282" y="75"/>
                    <a:pt x="263" y="57"/>
                    <a:pt x="239" y="54"/>
                  </a:cubicBezTo>
                  <a:close/>
                  <a:moveTo>
                    <a:pt x="150" y="90"/>
                  </a:moveTo>
                  <a:cubicBezTo>
                    <a:pt x="150" y="90"/>
                    <a:pt x="150" y="90"/>
                    <a:pt x="150" y="90"/>
                  </a:cubicBezTo>
                  <a:cubicBezTo>
                    <a:pt x="150" y="90"/>
                    <a:pt x="150" y="90"/>
                    <a:pt x="150" y="90"/>
                  </a:cubicBezTo>
                  <a:cubicBezTo>
                    <a:pt x="150" y="90"/>
                    <a:pt x="150" y="90"/>
                    <a:pt x="150" y="90"/>
                  </a:cubicBezTo>
                  <a:close/>
                </a:path>
              </a:pathLst>
            </a:custGeom>
            <a:solidFill>
              <a:srgbClr val="B3B3B3"/>
            </a:solidFill>
            <a:ln w="9525">
              <a:noFill/>
              <a:round/>
              <a:headEnd/>
              <a:tailEnd/>
            </a:ln>
          </p:spPr>
          <p:txBody>
            <a:bodyPr/>
            <a:lstStyle/>
            <a:p>
              <a:endParaRPr lang="en-US"/>
            </a:p>
          </p:txBody>
        </p:sp>
      </p:grpSp>
      <p:pic>
        <p:nvPicPr>
          <p:cNvPr id="101404" name="Picture 156" descr="EnterpriseHost"/>
          <p:cNvPicPr>
            <a:picLocks noChangeAspect="1" noChangeArrowheads="1"/>
          </p:cNvPicPr>
          <p:nvPr/>
        </p:nvPicPr>
        <p:blipFill>
          <a:blip r:embed="rId4" cstate="print"/>
          <a:srcRect/>
          <a:stretch>
            <a:fillRect/>
          </a:stretch>
        </p:blipFill>
        <p:spPr bwMode="auto">
          <a:xfrm>
            <a:off x="1576388" y="3171825"/>
            <a:ext cx="706437" cy="963613"/>
          </a:xfrm>
          <a:prstGeom prst="rect">
            <a:avLst/>
          </a:prstGeom>
          <a:noFill/>
          <a:ln w="9525">
            <a:noFill/>
            <a:miter lim="800000"/>
            <a:headEnd/>
            <a:tailEnd/>
          </a:ln>
        </p:spPr>
      </p:pic>
      <p:sp>
        <p:nvSpPr>
          <p:cNvPr id="101406" name="Arc 208"/>
          <p:cNvSpPr>
            <a:spLocks/>
          </p:cNvSpPr>
          <p:nvPr/>
        </p:nvSpPr>
        <p:spPr bwMode="auto">
          <a:xfrm rot="10800000">
            <a:off x="2133600" y="4953000"/>
            <a:ext cx="4499613" cy="762000"/>
          </a:xfrm>
          <a:custGeom>
            <a:avLst/>
            <a:gdLst>
              <a:gd name="T0" fmla="*/ 0 w 40323"/>
              <a:gd name="T1" fmla="*/ 2147483647 h 21600"/>
              <a:gd name="T2" fmla="*/ 2147483647 w 40323"/>
              <a:gd name="T3" fmla="*/ 2147483647 h 21600"/>
              <a:gd name="T4" fmla="*/ 2147483647 w 40323"/>
              <a:gd name="T5" fmla="*/ 2147483647 h 21600"/>
              <a:gd name="T6" fmla="*/ 0 60000 65536"/>
              <a:gd name="T7" fmla="*/ 0 60000 65536"/>
              <a:gd name="T8" fmla="*/ 0 60000 65536"/>
              <a:gd name="T9" fmla="*/ 0 w 40323"/>
              <a:gd name="T10" fmla="*/ 0 h 21600"/>
              <a:gd name="T11" fmla="*/ 40323 w 40323"/>
              <a:gd name="T12" fmla="*/ 21600 h 21600"/>
            </a:gdLst>
            <a:ahLst/>
            <a:cxnLst>
              <a:cxn ang="T6">
                <a:pos x="T0" y="T1"/>
              </a:cxn>
              <a:cxn ang="T7">
                <a:pos x="T2" y="T3"/>
              </a:cxn>
              <a:cxn ang="T8">
                <a:pos x="T4" y="T5"/>
              </a:cxn>
            </a:cxnLst>
            <a:rect l="T9" t="T10" r="T11" b="T12"/>
            <a:pathLst>
              <a:path w="40323" h="21600" fill="none" extrusionOk="0">
                <a:moveTo>
                  <a:pt x="0" y="11528"/>
                </a:moveTo>
                <a:cubicBezTo>
                  <a:pt x="3737" y="4437"/>
                  <a:pt x="11093" y="-1"/>
                  <a:pt x="19108" y="0"/>
                </a:cubicBezTo>
                <a:cubicBezTo>
                  <a:pt x="29472" y="0"/>
                  <a:pt x="38376" y="7361"/>
                  <a:pt x="40323" y="17541"/>
                </a:cubicBezTo>
              </a:path>
              <a:path w="40323" h="21600" stroke="0" extrusionOk="0">
                <a:moveTo>
                  <a:pt x="0" y="11528"/>
                </a:moveTo>
                <a:cubicBezTo>
                  <a:pt x="3737" y="4437"/>
                  <a:pt x="11093" y="-1"/>
                  <a:pt x="19108" y="0"/>
                </a:cubicBezTo>
                <a:cubicBezTo>
                  <a:pt x="29472" y="0"/>
                  <a:pt x="38376" y="7361"/>
                  <a:pt x="40323" y="17541"/>
                </a:cubicBezTo>
                <a:lnTo>
                  <a:pt x="19108" y="21600"/>
                </a:lnTo>
                <a:close/>
              </a:path>
            </a:pathLst>
          </a:custGeom>
          <a:noFill/>
          <a:ln w="76200">
            <a:solidFill>
              <a:schemeClr val="accent2"/>
            </a:solidFill>
            <a:miter lim="800000"/>
            <a:headEnd type="triangle" w="med" len="med"/>
            <a:tailEnd/>
          </a:ln>
        </p:spPr>
        <p:txBody>
          <a:bodyPr wrap="none" anchor="ctr"/>
          <a:lstStyle/>
          <a:p>
            <a:endParaRPr lang="en-US"/>
          </a:p>
        </p:txBody>
      </p:sp>
      <p:grpSp>
        <p:nvGrpSpPr>
          <p:cNvPr id="20" name="Group 189"/>
          <p:cNvGrpSpPr>
            <a:grpSpLocks/>
          </p:cNvGrpSpPr>
          <p:nvPr/>
        </p:nvGrpSpPr>
        <p:grpSpPr bwMode="auto">
          <a:xfrm>
            <a:off x="3733801" y="4876800"/>
            <a:ext cx="1676400" cy="1325563"/>
            <a:chOff x="3398521" y="4118844"/>
            <a:chExt cx="2597436" cy="1999382"/>
          </a:xfrm>
        </p:grpSpPr>
        <p:pic>
          <p:nvPicPr>
            <p:cNvPr id="101422" name="Picture 30" descr="clouds-2"/>
            <p:cNvPicPr>
              <a:picLocks noChangeAspect="1" noChangeArrowheads="1"/>
            </p:cNvPicPr>
            <p:nvPr/>
          </p:nvPicPr>
          <p:blipFill>
            <a:blip r:embed="rId11" cstate="print"/>
            <a:srcRect/>
            <a:stretch>
              <a:fillRect/>
            </a:stretch>
          </p:blipFill>
          <p:spPr bwMode="auto">
            <a:xfrm>
              <a:off x="3398521" y="4118844"/>
              <a:ext cx="2597436" cy="1999382"/>
            </a:xfrm>
            <a:prstGeom prst="rect">
              <a:avLst/>
            </a:prstGeom>
            <a:noFill/>
            <a:ln w="9525">
              <a:noFill/>
              <a:miter lim="800000"/>
              <a:headEnd/>
              <a:tailEnd/>
            </a:ln>
          </p:spPr>
        </p:pic>
        <p:sp>
          <p:nvSpPr>
            <p:cNvPr id="101423" name="Text Box 202"/>
            <p:cNvSpPr txBox="1">
              <a:spLocks noChangeArrowheads="1"/>
            </p:cNvSpPr>
            <p:nvPr/>
          </p:nvSpPr>
          <p:spPr bwMode="auto">
            <a:xfrm>
              <a:off x="3516586" y="4578582"/>
              <a:ext cx="2414854" cy="1276627"/>
            </a:xfrm>
            <a:prstGeom prst="rect">
              <a:avLst/>
            </a:prstGeom>
            <a:noFill/>
            <a:ln w="12700" algn="ctr">
              <a:noFill/>
              <a:miter lim="800000"/>
              <a:headEnd/>
              <a:tailEnd/>
            </a:ln>
          </p:spPr>
          <p:txBody>
            <a:bodyPr wrap="square">
              <a:spAutoFit/>
            </a:bodyPr>
            <a:lstStyle/>
            <a:p>
              <a:pPr algn="ctr">
                <a:spcBef>
                  <a:spcPct val="50000"/>
                </a:spcBef>
              </a:pPr>
              <a:r>
                <a:rPr lang="en-US" sz="1350" dirty="0"/>
                <a:t>OST Optimized Duplication</a:t>
              </a:r>
            </a:p>
            <a:p>
              <a:pPr algn="ctr">
                <a:spcBef>
                  <a:spcPct val="50000"/>
                </a:spcBef>
              </a:pPr>
              <a:r>
                <a:rPr lang="en-US" sz="1350" dirty="0"/>
                <a:t>(</a:t>
              </a:r>
              <a:r>
                <a:rPr lang="en-US" sz="1350" dirty="0" err="1"/>
                <a:t>DXi</a:t>
              </a:r>
              <a:r>
                <a:rPr lang="en-US" sz="1350" dirty="0"/>
                <a:t> Replication)</a:t>
              </a:r>
            </a:p>
          </p:txBody>
        </p:sp>
      </p:grpSp>
      <p:sp>
        <p:nvSpPr>
          <p:cNvPr id="101408" name="TextBox 188"/>
          <p:cNvSpPr txBox="1">
            <a:spLocks noChangeArrowheads="1"/>
          </p:cNvSpPr>
          <p:nvPr/>
        </p:nvSpPr>
        <p:spPr bwMode="auto">
          <a:xfrm>
            <a:off x="4689475" y="1081088"/>
            <a:ext cx="4122738" cy="369332"/>
          </a:xfrm>
          <a:prstGeom prst="rect">
            <a:avLst/>
          </a:prstGeom>
          <a:noFill/>
          <a:ln w="9525">
            <a:noFill/>
            <a:miter lim="800000"/>
            <a:headEnd/>
            <a:tailEnd/>
          </a:ln>
        </p:spPr>
        <p:txBody>
          <a:bodyPr>
            <a:spAutoFit/>
          </a:bodyPr>
          <a:lstStyle/>
          <a:p>
            <a:pPr algn="ctr"/>
            <a:r>
              <a:rPr lang="en-US" dirty="0">
                <a:latin typeface="Impact" pitchFamily="34" charset="0"/>
              </a:rPr>
              <a:t>Remote </a:t>
            </a:r>
            <a:r>
              <a:rPr lang="en-US" dirty="0" smtClean="0">
                <a:latin typeface="Impact" pitchFamily="34" charset="0"/>
              </a:rPr>
              <a:t>site</a:t>
            </a:r>
            <a:endParaRPr lang="en-US" dirty="0">
              <a:latin typeface="Impact" pitchFamily="34" charset="0"/>
            </a:endParaRPr>
          </a:p>
        </p:txBody>
      </p:sp>
      <p:sp>
        <p:nvSpPr>
          <p:cNvPr id="101409" name="TextBox 187"/>
          <p:cNvSpPr txBox="1">
            <a:spLocks noChangeArrowheads="1"/>
          </p:cNvSpPr>
          <p:nvPr/>
        </p:nvSpPr>
        <p:spPr bwMode="auto">
          <a:xfrm>
            <a:off x="-68263" y="1081088"/>
            <a:ext cx="4121151" cy="369887"/>
          </a:xfrm>
          <a:prstGeom prst="rect">
            <a:avLst/>
          </a:prstGeom>
          <a:noFill/>
          <a:ln w="9525">
            <a:noFill/>
            <a:miter lim="800000"/>
            <a:headEnd/>
            <a:tailEnd/>
          </a:ln>
        </p:spPr>
        <p:txBody>
          <a:bodyPr>
            <a:spAutoFit/>
          </a:bodyPr>
          <a:lstStyle/>
          <a:p>
            <a:pPr algn="ctr"/>
            <a:r>
              <a:rPr lang="en-US" dirty="0">
                <a:latin typeface="Impact" pitchFamily="34" charset="0"/>
              </a:rPr>
              <a:t>Local Site</a:t>
            </a:r>
          </a:p>
        </p:txBody>
      </p:sp>
      <p:grpSp>
        <p:nvGrpSpPr>
          <p:cNvPr id="21" name="Group 191"/>
          <p:cNvGrpSpPr>
            <a:grpSpLocks/>
          </p:cNvGrpSpPr>
          <p:nvPr/>
        </p:nvGrpSpPr>
        <p:grpSpPr bwMode="auto">
          <a:xfrm>
            <a:off x="685800" y="2057400"/>
            <a:ext cx="3519488" cy="2155825"/>
            <a:chOff x="320052" y="2517119"/>
            <a:chExt cx="3520266" cy="2155283"/>
          </a:xfrm>
          <a:noFill/>
        </p:grpSpPr>
        <p:sp>
          <p:nvSpPr>
            <p:cNvPr id="180" name="Arc 207"/>
            <p:cNvSpPr>
              <a:spLocks/>
            </p:cNvSpPr>
            <p:nvPr/>
          </p:nvSpPr>
          <p:spPr bwMode="auto">
            <a:xfrm rot="-7677253">
              <a:off x="1806264" y="2743365"/>
              <a:ext cx="1296244" cy="2561830"/>
            </a:xfrm>
            <a:custGeom>
              <a:avLst/>
              <a:gdLst>
                <a:gd name="T0" fmla="*/ 19478545 w 21589"/>
                <a:gd name="T1" fmla="*/ 0 h 21115"/>
                <a:gd name="T2" fmla="*/ 92361630 w 21589"/>
                <a:gd name="T3" fmla="*/ 338299142 h 21115"/>
                <a:gd name="T4" fmla="*/ 0 w 21589"/>
                <a:gd name="T5" fmla="*/ 349967445 h 21115"/>
                <a:gd name="T6" fmla="*/ 0 60000 65536"/>
                <a:gd name="T7" fmla="*/ 0 60000 65536"/>
                <a:gd name="T8" fmla="*/ 0 60000 65536"/>
                <a:gd name="T9" fmla="*/ 0 w 21589"/>
                <a:gd name="T10" fmla="*/ 0 h 21115"/>
                <a:gd name="T11" fmla="*/ 21589 w 21589"/>
                <a:gd name="T12" fmla="*/ 21115 h 21115"/>
              </a:gdLst>
              <a:ahLst/>
              <a:cxnLst>
                <a:cxn ang="T6">
                  <a:pos x="T0" y="T1"/>
                </a:cxn>
                <a:cxn ang="T7">
                  <a:pos x="T2" y="T3"/>
                </a:cxn>
                <a:cxn ang="T8">
                  <a:pos x="T4" y="T5"/>
                </a:cxn>
              </a:cxnLst>
              <a:rect l="T9" t="T10" r="T11" b="T12"/>
              <a:pathLst>
                <a:path w="21589" h="21115" fill="none" extrusionOk="0">
                  <a:moveTo>
                    <a:pt x="4552" y="0"/>
                  </a:moveTo>
                  <a:cubicBezTo>
                    <a:pt x="14241" y="2089"/>
                    <a:pt x="21265" y="10504"/>
                    <a:pt x="21588" y="20411"/>
                  </a:cubicBezTo>
                </a:path>
                <a:path w="21589" h="21115" stroke="0" extrusionOk="0">
                  <a:moveTo>
                    <a:pt x="4552" y="0"/>
                  </a:moveTo>
                  <a:cubicBezTo>
                    <a:pt x="14241" y="2089"/>
                    <a:pt x="21265" y="10504"/>
                    <a:pt x="21588" y="20411"/>
                  </a:cubicBezTo>
                  <a:lnTo>
                    <a:pt x="0" y="21115"/>
                  </a:lnTo>
                  <a:close/>
                </a:path>
              </a:pathLst>
            </a:custGeom>
            <a:grpFill/>
            <a:ln w="76200">
              <a:solidFill>
                <a:srgbClr val="FFC000"/>
              </a:solidFill>
              <a:round/>
              <a:headEnd type="triangle" w="med" len="med"/>
              <a:tailEnd/>
            </a:ln>
          </p:spPr>
          <p:txBody>
            <a:bodyPr wrap="none" anchor="ctr"/>
            <a:lstStyle/>
            <a:p>
              <a:pPr algn="ctr">
                <a:defRPr/>
              </a:pPr>
              <a:endParaRPr lang="en-US"/>
            </a:p>
          </p:txBody>
        </p:sp>
        <p:sp>
          <p:nvSpPr>
            <p:cNvPr id="181" name="Arc 274"/>
            <p:cNvSpPr>
              <a:spLocks/>
            </p:cNvSpPr>
            <p:nvPr/>
          </p:nvSpPr>
          <p:spPr bwMode="auto">
            <a:xfrm rot="-7677253">
              <a:off x="1174553" y="1662618"/>
              <a:ext cx="1811264" cy="3520266"/>
            </a:xfrm>
            <a:custGeom>
              <a:avLst/>
              <a:gdLst>
                <a:gd name="T0" fmla="*/ 0 w 21299"/>
                <a:gd name="T1" fmla="*/ 5704 h 21600"/>
                <a:gd name="T2" fmla="*/ 115144 w 21299"/>
                <a:gd name="T3" fmla="*/ 156456 h 21600"/>
                <a:gd name="T4" fmla="*/ 20410 w 21299"/>
                <a:gd name="T5" fmla="*/ 376147 h 21600"/>
                <a:gd name="T6" fmla="*/ 0 60000 65536"/>
                <a:gd name="T7" fmla="*/ 0 60000 65536"/>
                <a:gd name="T8" fmla="*/ 0 60000 65536"/>
                <a:gd name="T9" fmla="*/ 0 w 21299"/>
                <a:gd name="T10" fmla="*/ 0 h 21600"/>
                <a:gd name="T11" fmla="*/ 21299 w 21299"/>
                <a:gd name="T12" fmla="*/ 21600 h 21600"/>
              </a:gdLst>
              <a:ahLst/>
              <a:cxnLst>
                <a:cxn ang="T6">
                  <a:pos x="T0" y="T1"/>
                </a:cxn>
                <a:cxn ang="T7">
                  <a:pos x="T2" y="T3"/>
                </a:cxn>
                <a:cxn ang="T8">
                  <a:pos x="T4" y="T5"/>
                </a:cxn>
              </a:cxnLst>
              <a:rect l="T9" t="T10" r="T11" b="T12"/>
              <a:pathLst>
                <a:path w="21299" h="21600" fill="none" extrusionOk="0">
                  <a:moveTo>
                    <a:pt x="0" y="331"/>
                  </a:moveTo>
                  <a:cubicBezTo>
                    <a:pt x="1244" y="110"/>
                    <a:pt x="2505" y="-1"/>
                    <a:pt x="3769" y="0"/>
                  </a:cubicBezTo>
                  <a:cubicBezTo>
                    <a:pt x="10716" y="0"/>
                    <a:pt x="17239" y="3341"/>
                    <a:pt x="21298" y="8980"/>
                  </a:cubicBezTo>
                </a:path>
                <a:path w="21299" h="21600" stroke="0" extrusionOk="0">
                  <a:moveTo>
                    <a:pt x="0" y="331"/>
                  </a:moveTo>
                  <a:cubicBezTo>
                    <a:pt x="1244" y="110"/>
                    <a:pt x="2505" y="-1"/>
                    <a:pt x="3769" y="0"/>
                  </a:cubicBezTo>
                  <a:cubicBezTo>
                    <a:pt x="10716" y="0"/>
                    <a:pt x="17239" y="3341"/>
                    <a:pt x="21298" y="8980"/>
                  </a:cubicBezTo>
                  <a:lnTo>
                    <a:pt x="3769" y="21600"/>
                  </a:lnTo>
                  <a:close/>
                </a:path>
              </a:pathLst>
            </a:custGeom>
            <a:grpFill/>
            <a:ln w="76200">
              <a:solidFill>
                <a:schemeClr val="tx1">
                  <a:lumMod val="75000"/>
                </a:schemeClr>
              </a:solidFill>
              <a:round/>
              <a:headEnd type="triangle" w="med" len="med"/>
              <a:tailEnd/>
            </a:ln>
          </p:spPr>
          <p:txBody>
            <a:bodyPr wrap="none" anchor="ctr"/>
            <a:lstStyle/>
            <a:p>
              <a:pPr algn="ctr">
                <a:defRPr/>
              </a:pPr>
              <a:endParaRPr lang="en-US"/>
            </a:p>
          </p:txBody>
        </p:sp>
      </p:grpSp>
      <p:grpSp>
        <p:nvGrpSpPr>
          <p:cNvPr id="22" name="Group 148"/>
          <p:cNvGrpSpPr>
            <a:grpSpLocks/>
          </p:cNvGrpSpPr>
          <p:nvPr/>
        </p:nvGrpSpPr>
        <p:grpSpPr bwMode="auto">
          <a:xfrm>
            <a:off x="381000" y="2133600"/>
            <a:ext cx="1684338" cy="833438"/>
            <a:chOff x="1440" y="1200"/>
            <a:chExt cx="1200" cy="624"/>
          </a:xfrm>
        </p:grpSpPr>
        <p:sp>
          <p:nvSpPr>
            <p:cNvPr id="101420" name="AutoShape 149"/>
            <p:cNvSpPr>
              <a:spLocks noChangeArrowheads="1"/>
            </p:cNvSpPr>
            <p:nvPr/>
          </p:nvSpPr>
          <p:spPr bwMode="auto">
            <a:xfrm>
              <a:off x="1440" y="1200"/>
              <a:ext cx="1200" cy="624"/>
            </a:xfrm>
            <a:prstGeom prst="ellipseRibbon2">
              <a:avLst>
                <a:gd name="adj1" fmla="val 48148"/>
                <a:gd name="adj2" fmla="val 75000"/>
                <a:gd name="adj3" fmla="val 22222"/>
              </a:avLst>
            </a:prstGeom>
            <a:gradFill rotWithShape="1">
              <a:gsLst>
                <a:gs pos="0">
                  <a:srgbClr val="373733"/>
                </a:gs>
                <a:gs pos="50000">
                  <a:srgbClr val="D8D8CA"/>
                </a:gs>
                <a:gs pos="100000">
                  <a:srgbClr val="373733"/>
                </a:gs>
              </a:gsLst>
              <a:lin ang="18900000" scaled="1"/>
            </a:gradFill>
            <a:ln w="19050">
              <a:solidFill>
                <a:schemeClr val="bg2"/>
              </a:solidFill>
              <a:round/>
              <a:headEnd/>
              <a:tailEnd/>
            </a:ln>
          </p:spPr>
          <p:txBody>
            <a:bodyPr wrap="none" anchor="ctr"/>
            <a:lstStyle/>
            <a:p>
              <a:pPr algn="ctr"/>
              <a:endParaRPr lang="en-US"/>
            </a:p>
          </p:txBody>
        </p:sp>
        <p:sp>
          <p:nvSpPr>
            <p:cNvPr id="101421" name="TextBox 14"/>
            <p:cNvSpPr txBox="1">
              <a:spLocks noChangeArrowheads="1"/>
            </p:cNvSpPr>
            <p:nvPr/>
          </p:nvSpPr>
          <p:spPr bwMode="auto">
            <a:xfrm>
              <a:off x="1583" y="1200"/>
              <a:ext cx="914" cy="345"/>
            </a:xfrm>
            <a:prstGeom prst="rect">
              <a:avLst/>
            </a:prstGeom>
            <a:noFill/>
            <a:ln w="9525">
              <a:noFill/>
              <a:miter lim="800000"/>
              <a:headEnd/>
              <a:tailEnd/>
            </a:ln>
          </p:spPr>
          <p:txBody>
            <a:bodyPr>
              <a:spAutoFit/>
            </a:bodyPr>
            <a:lstStyle/>
            <a:p>
              <a:pPr algn="ctr" eaLnBrk="0" hangingPunct="0"/>
              <a:r>
                <a:rPr lang="en-US" sz="1200" dirty="0"/>
                <a:t>Storage</a:t>
              </a:r>
              <a:br>
                <a:rPr lang="en-US" sz="1200" dirty="0"/>
              </a:br>
              <a:r>
                <a:rPr lang="en-US" sz="1200" dirty="0"/>
                <a:t>Lifecycle</a:t>
              </a:r>
            </a:p>
          </p:txBody>
        </p:sp>
      </p:grpSp>
      <p:grpSp>
        <p:nvGrpSpPr>
          <p:cNvPr id="23" name="Group 197"/>
          <p:cNvGrpSpPr>
            <a:grpSpLocks/>
          </p:cNvGrpSpPr>
          <p:nvPr/>
        </p:nvGrpSpPr>
        <p:grpSpPr bwMode="auto">
          <a:xfrm>
            <a:off x="2362200" y="2133600"/>
            <a:ext cx="1757362" cy="835025"/>
            <a:chOff x="2688" y="1200"/>
            <a:chExt cx="1200" cy="624"/>
          </a:xfrm>
        </p:grpSpPr>
        <p:sp>
          <p:nvSpPr>
            <p:cNvPr id="101418" name="AutoShape 198"/>
            <p:cNvSpPr>
              <a:spLocks noChangeArrowheads="1"/>
            </p:cNvSpPr>
            <p:nvPr/>
          </p:nvSpPr>
          <p:spPr bwMode="auto">
            <a:xfrm>
              <a:off x="2688" y="1200"/>
              <a:ext cx="1200" cy="624"/>
            </a:xfrm>
            <a:prstGeom prst="ellipseRibbon2">
              <a:avLst>
                <a:gd name="adj1" fmla="val 48148"/>
                <a:gd name="adj2" fmla="val 75000"/>
                <a:gd name="adj3" fmla="val 22222"/>
              </a:avLst>
            </a:prstGeom>
            <a:gradFill rotWithShape="1">
              <a:gsLst>
                <a:gs pos="0">
                  <a:srgbClr val="C8A200"/>
                </a:gs>
                <a:gs pos="50000">
                  <a:srgbClr val="F1D769"/>
                </a:gs>
                <a:gs pos="100000">
                  <a:srgbClr val="C8A200"/>
                </a:gs>
              </a:gsLst>
              <a:lin ang="18900000" scaled="1"/>
            </a:gradFill>
            <a:ln w="19050">
              <a:solidFill>
                <a:schemeClr val="bg2"/>
              </a:solidFill>
              <a:round/>
              <a:headEnd/>
              <a:tailEnd/>
            </a:ln>
          </p:spPr>
          <p:txBody>
            <a:bodyPr wrap="none" anchor="ctr"/>
            <a:lstStyle/>
            <a:p>
              <a:pPr algn="ctr"/>
              <a:endParaRPr lang="en-US"/>
            </a:p>
          </p:txBody>
        </p:sp>
        <p:sp>
          <p:nvSpPr>
            <p:cNvPr id="101419" name="TextBox 14"/>
            <p:cNvSpPr txBox="1">
              <a:spLocks noChangeArrowheads="1"/>
            </p:cNvSpPr>
            <p:nvPr/>
          </p:nvSpPr>
          <p:spPr bwMode="auto">
            <a:xfrm>
              <a:off x="2831" y="1200"/>
              <a:ext cx="914" cy="345"/>
            </a:xfrm>
            <a:prstGeom prst="rect">
              <a:avLst/>
            </a:prstGeom>
            <a:noFill/>
            <a:ln w="9525">
              <a:noFill/>
              <a:miter lim="800000"/>
              <a:headEnd/>
              <a:tailEnd/>
            </a:ln>
          </p:spPr>
          <p:txBody>
            <a:bodyPr>
              <a:spAutoFit/>
            </a:bodyPr>
            <a:lstStyle/>
            <a:p>
              <a:pPr algn="ctr" eaLnBrk="0" hangingPunct="0"/>
              <a:r>
                <a:rPr lang="en-US" sz="1200" dirty="0"/>
                <a:t>Storage</a:t>
              </a:r>
              <a:br>
                <a:rPr lang="en-US" sz="1200" dirty="0"/>
              </a:br>
              <a:r>
                <a:rPr lang="en-US" sz="1200" dirty="0"/>
                <a:t>Lifecycle</a:t>
              </a:r>
            </a:p>
          </p:txBody>
        </p:sp>
      </p:grpSp>
      <p:pic>
        <p:nvPicPr>
          <p:cNvPr id="101417" name="Picture 6" descr="EnterpriseHost"/>
          <p:cNvPicPr>
            <a:picLocks noChangeAspect="1" noChangeArrowheads="1"/>
          </p:cNvPicPr>
          <p:nvPr/>
        </p:nvPicPr>
        <p:blipFill>
          <a:blip r:embed="rId4" cstate="print"/>
          <a:srcRect/>
          <a:stretch>
            <a:fillRect/>
          </a:stretch>
        </p:blipFill>
        <p:spPr bwMode="auto">
          <a:xfrm>
            <a:off x="7772400" y="3048000"/>
            <a:ext cx="735013" cy="1143000"/>
          </a:xfrm>
          <a:prstGeom prst="rect">
            <a:avLst/>
          </a:prstGeom>
          <a:noFill/>
          <a:ln w="9525">
            <a:noFill/>
            <a:miter lim="800000"/>
            <a:headEnd/>
            <a:tailEnd/>
          </a:ln>
        </p:spPr>
      </p:pic>
      <p:pic>
        <p:nvPicPr>
          <p:cNvPr id="101399" name="Picture 18"/>
          <p:cNvPicPr>
            <a:picLocks noChangeAspect="1" noChangeArrowheads="1"/>
          </p:cNvPicPr>
          <p:nvPr/>
        </p:nvPicPr>
        <p:blipFill>
          <a:blip r:embed="rId3" cstate="print"/>
          <a:srcRect/>
          <a:stretch>
            <a:fillRect/>
          </a:stretch>
        </p:blipFill>
        <p:spPr bwMode="auto">
          <a:xfrm>
            <a:off x="1520825" y="4838700"/>
            <a:ext cx="781050" cy="1798638"/>
          </a:xfrm>
          <a:prstGeom prst="rect">
            <a:avLst/>
          </a:prstGeom>
          <a:noFill/>
          <a:ln w="9525">
            <a:noFill/>
            <a:miter lim="800000"/>
            <a:headEnd/>
            <a:tailEnd/>
          </a:ln>
        </p:spPr>
      </p:pic>
      <p:grpSp>
        <p:nvGrpSpPr>
          <p:cNvPr id="24" name="Group 172"/>
          <p:cNvGrpSpPr>
            <a:grpSpLocks/>
          </p:cNvGrpSpPr>
          <p:nvPr/>
        </p:nvGrpSpPr>
        <p:grpSpPr bwMode="auto">
          <a:xfrm>
            <a:off x="1370013" y="5545138"/>
            <a:ext cx="1006475" cy="514350"/>
            <a:chOff x="3720" y="2172"/>
            <a:chExt cx="660" cy="384"/>
          </a:xfrm>
        </p:grpSpPr>
        <p:sp>
          <p:nvSpPr>
            <p:cNvPr id="101424" name="AutoShape 173"/>
            <p:cNvSpPr>
              <a:spLocks noChangeArrowheads="1"/>
            </p:cNvSpPr>
            <p:nvPr/>
          </p:nvSpPr>
          <p:spPr bwMode="auto">
            <a:xfrm>
              <a:off x="3720" y="2172"/>
              <a:ext cx="660" cy="384"/>
            </a:xfrm>
            <a:prstGeom prst="roundRect">
              <a:avLst>
                <a:gd name="adj" fmla="val 16667"/>
              </a:avLst>
            </a:prstGeom>
            <a:solidFill>
              <a:srgbClr val="9ECD93">
                <a:alpha val="50195"/>
              </a:srgbClr>
            </a:solidFill>
            <a:ln w="9525" algn="ctr">
              <a:solidFill>
                <a:schemeClr val="tx1"/>
              </a:solidFill>
              <a:round/>
              <a:headEnd/>
              <a:tailEnd/>
            </a:ln>
          </p:spPr>
          <p:txBody>
            <a:bodyPr wrap="none" lIns="3108960" tIns="137160" anchor="ctr"/>
            <a:lstStyle/>
            <a:p>
              <a:pPr algn="ctr"/>
              <a:endParaRPr lang="en-US" sz="1600"/>
            </a:p>
          </p:txBody>
        </p:sp>
        <p:grpSp>
          <p:nvGrpSpPr>
            <p:cNvPr id="25" name="Group 174"/>
            <p:cNvGrpSpPr>
              <a:grpSpLocks/>
            </p:cNvGrpSpPr>
            <p:nvPr/>
          </p:nvGrpSpPr>
          <p:grpSpPr bwMode="auto">
            <a:xfrm>
              <a:off x="3766" y="2208"/>
              <a:ext cx="569" cy="314"/>
              <a:chOff x="3766" y="2208"/>
              <a:chExt cx="569" cy="314"/>
            </a:xfrm>
          </p:grpSpPr>
          <p:sp>
            <p:nvSpPr>
              <p:cNvPr id="101426" name="Can 116"/>
              <p:cNvSpPr>
                <a:spLocks noChangeAspect="1" noChangeArrowheads="1"/>
              </p:cNvSpPr>
              <p:nvPr/>
            </p:nvSpPr>
            <p:spPr bwMode="auto">
              <a:xfrm>
                <a:off x="4071" y="2211"/>
                <a:ext cx="264" cy="311"/>
              </a:xfrm>
              <a:prstGeom prst="can">
                <a:avLst>
                  <a:gd name="adj" fmla="val 24820"/>
                </a:avLst>
              </a:prstGeom>
              <a:solidFill>
                <a:schemeClr val="bg1"/>
              </a:solidFill>
              <a:ln w="12700" algn="ctr">
                <a:solidFill>
                  <a:srgbClr val="4E4845"/>
                </a:solidFill>
                <a:round/>
                <a:headEnd/>
                <a:tailEnd/>
              </a:ln>
            </p:spPr>
            <p:txBody>
              <a:bodyPr anchor="ctr"/>
              <a:lstStyle/>
              <a:p>
                <a:pPr algn="ctr" eaLnBrk="0" hangingPunct="0"/>
                <a:endParaRPr lang="en-US" sz="1600"/>
              </a:p>
            </p:txBody>
          </p:sp>
          <p:sp>
            <p:nvSpPr>
              <p:cNvPr id="101427" name="Oval 139"/>
              <p:cNvSpPr>
                <a:spLocks noChangeAspect="1" noChangeArrowheads="1"/>
              </p:cNvSpPr>
              <p:nvPr/>
            </p:nvSpPr>
            <p:spPr bwMode="auto">
              <a:xfrm>
                <a:off x="4168" y="2444"/>
                <a:ext cx="63" cy="6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28" name="Oval 140"/>
              <p:cNvSpPr>
                <a:spLocks noChangeAspect="1" noChangeArrowheads="1"/>
              </p:cNvSpPr>
              <p:nvPr/>
            </p:nvSpPr>
            <p:spPr bwMode="auto">
              <a:xfrm>
                <a:off x="4210" y="2353"/>
                <a:ext cx="78" cy="77"/>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29" name="Oval 141"/>
              <p:cNvSpPr>
                <a:spLocks noChangeAspect="1" noChangeArrowheads="1"/>
              </p:cNvSpPr>
              <p:nvPr/>
            </p:nvSpPr>
            <p:spPr bwMode="auto">
              <a:xfrm>
                <a:off x="4236" y="2446"/>
                <a:ext cx="62" cy="63"/>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430" name="Oval 142"/>
              <p:cNvSpPr>
                <a:spLocks noChangeAspect="1" noChangeArrowheads="1"/>
              </p:cNvSpPr>
              <p:nvPr/>
            </p:nvSpPr>
            <p:spPr bwMode="auto">
              <a:xfrm>
                <a:off x="4075" y="2372"/>
                <a:ext cx="53" cy="5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31" name="Oval 144"/>
              <p:cNvSpPr>
                <a:spLocks noChangeAspect="1" noChangeArrowheads="1"/>
              </p:cNvSpPr>
              <p:nvPr/>
            </p:nvSpPr>
            <p:spPr bwMode="auto">
              <a:xfrm>
                <a:off x="4129" y="2339"/>
                <a:ext cx="77" cy="78"/>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432" name="Oval 145"/>
              <p:cNvSpPr>
                <a:spLocks noChangeAspect="1" noChangeArrowheads="1"/>
              </p:cNvSpPr>
              <p:nvPr/>
            </p:nvSpPr>
            <p:spPr bwMode="auto">
              <a:xfrm>
                <a:off x="4097" y="2424"/>
                <a:ext cx="63" cy="63"/>
              </a:xfrm>
              <a:prstGeom prst="ellipse">
                <a:avLst/>
              </a:prstGeom>
              <a:solidFill>
                <a:srgbClr val="A87C00"/>
              </a:solidFill>
              <a:ln w="28575" cap="rnd" algn="ctr">
                <a:noFill/>
                <a:prstDash val="sysDot"/>
                <a:round/>
                <a:headEnd/>
                <a:tailEnd/>
              </a:ln>
            </p:spPr>
            <p:txBody>
              <a:bodyPr wrap="none"/>
              <a:lstStyle/>
              <a:p>
                <a:pPr algn="ctr"/>
                <a:endParaRPr lang="en-US" sz="1600"/>
              </a:p>
            </p:txBody>
          </p:sp>
          <p:sp>
            <p:nvSpPr>
              <p:cNvPr id="101433" name="Oval 146"/>
              <p:cNvSpPr>
                <a:spLocks noChangeAspect="1" noChangeArrowheads="1"/>
              </p:cNvSpPr>
              <p:nvPr/>
            </p:nvSpPr>
            <p:spPr bwMode="auto">
              <a:xfrm>
                <a:off x="4185" y="2285"/>
                <a:ext cx="53" cy="54"/>
              </a:xfrm>
              <a:prstGeom prst="ellipse">
                <a:avLst/>
              </a:prstGeom>
              <a:solidFill>
                <a:srgbClr val="A87C00"/>
              </a:solidFill>
              <a:ln w="28575" cap="rnd" algn="ctr">
                <a:noFill/>
                <a:prstDash val="sysDot"/>
                <a:round/>
                <a:headEnd/>
                <a:tailEnd/>
              </a:ln>
            </p:spPr>
            <p:txBody>
              <a:bodyPr wrap="none"/>
              <a:lstStyle/>
              <a:p>
                <a:pPr algn="ctr"/>
                <a:endParaRPr lang="en-US" sz="1600"/>
              </a:p>
            </p:txBody>
          </p:sp>
          <p:sp>
            <p:nvSpPr>
              <p:cNvPr id="101434" name="Oval 148"/>
              <p:cNvSpPr>
                <a:spLocks noChangeAspect="1" noChangeArrowheads="1"/>
              </p:cNvSpPr>
              <p:nvPr/>
            </p:nvSpPr>
            <p:spPr bwMode="auto">
              <a:xfrm>
                <a:off x="4075" y="2285"/>
                <a:ext cx="54" cy="5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35" name="Can 116"/>
              <p:cNvSpPr>
                <a:spLocks noChangeAspect="1" noChangeArrowheads="1"/>
              </p:cNvSpPr>
              <p:nvPr/>
            </p:nvSpPr>
            <p:spPr bwMode="auto">
              <a:xfrm>
                <a:off x="3766" y="2208"/>
                <a:ext cx="264" cy="311"/>
              </a:xfrm>
              <a:prstGeom prst="can">
                <a:avLst>
                  <a:gd name="adj" fmla="val 24820"/>
                </a:avLst>
              </a:prstGeom>
              <a:solidFill>
                <a:schemeClr val="bg1"/>
              </a:solidFill>
              <a:ln w="12700" algn="ctr">
                <a:solidFill>
                  <a:srgbClr val="4E4845"/>
                </a:solidFill>
                <a:round/>
                <a:headEnd/>
                <a:tailEnd/>
              </a:ln>
            </p:spPr>
            <p:txBody>
              <a:bodyPr anchor="ctr"/>
              <a:lstStyle/>
              <a:p>
                <a:pPr algn="ctr" eaLnBrk="0" hangingPunct="0"/>
                <a:endParaRPr lang="en-US" sz="1600"/>
              </a:p>
            </p:txBody>
          </p:sp>
          <p:sp>
            <p:nvSpPr>
              <p:cNvPr id="101436" name="Oval 139"/>
              <p:cNvSpPr>
                <a:spLocks noChangeAspect="1" noChangeArrowheads="1"/>
              </p:cNvSpPr>
              <p:nvPr/>
            </p:nvSpPr>
            <p:spPr bwMode="auto">
              <a:xfrm>
                <a:off x="3843" y="2381"/>
                <a:ext cx="63" cy="6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37" name="Oval 140"/>
              <p:cNvSpPr>
                <a:spLocks noChangeAspect="1" noChangeArrowheads="1"/>
              </p:cNvSpPr>
              <p:nvPr/>
            </p:nvSpPr>
            <p:spPr bwMode="auto">
              <a:xfrm>
                <a:off x="3933" y="2292"/>
                <a:ext cx="78" cy="77"/>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438" name="Oval 141"/>
              <p:cNvSpPr>
                <a:spLocks noChangeAspect="1" noChangeArrowheads="1"/>
              </p:cNvSpPr>
              <p:nvPr/>
            </p:nvSpPr>
            <p:spPr bwMode="auto">
              <a:xfrm>
                <a:off x="3910" y="2364"/>
                <a:ext cx="62" cy="6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39" name="Oval 142"/>
              <p:cNvSpPr>
                <a:spLocks noChangeAspect="1" noChangeArrowheads="1"/>
              </p:cNvSpPr>
              <p:nvPr/>
            </p:nvSpPr>
            <p:spPr bwMode="auto">
              <a:xfrm>
                <a:off x="3784" y="2369"/>
                <a:ext cx="53" cy="5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40" name="Oval 144"/>
              <p:cNvSpPr>
                <a:spLocks noChangeAspect="1" noChangeArrowheads="1"/>
              </p:cNvSpPr>
              <p:nvPr/>
            </p:nvSpPr>
            <p:spPr bwMode="auto">
              <a:xfrm>
                <a:off x="3784" y="2282"/>
                <a:ext cx="77" cy="78"/>
              </a:xfrm>
              <a:prstGeom prst="ellipse">
                <a:avLst/>
              </a:prstGeom>
              <a:solidFill>
                <a:srgbClr val="A87C00"/>
              </a:solidFill>
              <a:ln w="28575" cap="rnd" algn="ctr">
                <a:noFill/>
                <a:prstDash val="sysDot"/>
                <a:round/>
                <a:headEnd/>
                <a:tailEnd/>
              </a:ln>
            </p:spPr>
            <p:txBody>
              <a:bodyPr wrap="none"/>
              <a:lstStyle/>
              <a:p>
                <a:pPr algn="ctr"/>
                <a:endParaRPr lang="en-US" sz="1600"/>
              </a:p>
            </p:txBody>
          </p:sp>
          <p:sp>
            <p:nvSpPr>
              <p:cNvPr id="101441" name="Oval 145"/>
              <p:cNvSpPr>
                <a:spLocks noChangeAspect="1" noChangeArrowheads="1"/>
              </p:cNvSpPr>
              <p:nvPr/>
            </p:nvSpPr>
            <p:spPr bwMode="auto">
              <a:xfrm>
                <a:off x="3869" y="2442"/>
                <a:ext cx="63" cy="63"/>
              </a:xfrm>
              <a:prstGeom prst="ellipse">
                <a:avLst/>
              </a:prstGeom>
              <a:solidFill>
                <a:srgbClr val="A87C00"/>
              </a:solidFill>
              <a:ln w="28575" cap="rnd" algn="ctr">
                <a:noFill/>
                <a:prstDash val="sysDot"/>
                <a:round/>
                <a:headEnd/>
                <a:tailEnd/>
              </a:ln>
            </p:spPr>
            <p:txBody>
              <a:bodyPr wrap="none"/>
              <a:lstStyle/>
              <a:p>
                <a:pPr algn="ctr"/>
                <a:endParaRPr lang="en-US" sz="1600"/>
              </a:p>
            </p:txBody>
          </p:sp>
          <p:sp>
            <p:nvSpPr>
              <p:cNvPr id="101442" name="Oval 146"/>
              <p:cNvSpPr>
                <a:spLocks noChangeAspect="1" noChangeArrowheads="1"/>
              </p:cNvSpPr>
              <p:nvPr/>
            </p:nvSpPr>
            <p:spPr bwMode="auto">
              <a:xfrm>
                <a:off x="3874" y="2301"/>
                <a:ext cx="53" cy="54"/>
              </a:xfrm>
              <a:prstGeom prst="ellipse">
                <a:avLst/>
              </a:prstGeom>
              <a:solidFill>
                <a:srgbClr val="A87C00"/>
              </a:solidFill>
              <a:ln w="28575" cap="rnd" algn="ctr">
                <a:noFill/>
                <a:prstDash val="sysDot"/>
                <a:round/>
                <a:headEnd/>
                <a:tailEnd/>
              </a:ln>
            </p:spPr>
            <p:txBody>
              <a:bodyPr wrap="none"/>
              <a:lstStyle/>
              <a:p>
                <a:pPr algn="ctr"/>
                <a:endParaRPr lang="en-US" sz="1600"/>
              </a:p>
            </p:txBody>
          </p:sp>
          <p:sp>
            <p:nvSpPr>
              <p:cNvPr id="101443" name="Oval 147"/>
              <p:cNvSpPr>
                <a:spLocks noChangeAspect="1" noChangeArrowheads="1"/>
              </p:cNvSpPr>
              <p:nvPr/>
            </p:nvSpPr>
            <p:spPr bwMode="auto">
              <a:xfrm>
                <a:off x="3779" y="2425"/>
                <a:ext cx="77" cy="77"/>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444" name="Oval 148"/>
              <p:cNvSpPr>
                <a:spLocks noChangeAspect="1" noChangeArrowheads="1"/>
              </p:cNvSpPr>
              <p:nvPr/>
            </p:nvSpPr>
            <p:spPr bwMode="auto">
              <a:xfrm>
                <a:off x="3947" y="2420"/>
                <a:ext cx="54" cy="5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45" name="Oval 147"/>
              <p:cNvSpPr>
                <a:spLocks noChangeAspect="1" noChangeArrowheads="1"/>
              </p:cNvSpPr>
              <p:nvPr/>
            </p:nvSpPr>
            <p:spPr bwMode="auto">
              <a:xfrm>
                <a:off x="4246" y="2278"/>
                <a:ext cx="77" cy="77"/>
              </a:xfrm>
              <a:prstGeom prst="ellipse">
                <a:avLst/>
              </a:prstGeom>
              <a:solidFill>
                <a:srgbClr val="C2BDBA"/>
              </a:solidFill>
              <a:ln w="28575" cap="rnd" algn="ctr">
                <a:noFill/>
                <a:prstDash val="sysDot"/>
                <a:round/>
                <a:headEnd/>
                <a:tailEnd/>
              </a:ln>
            </p:spPr>
            <p:txBody>
              <a:bodyPr wrap="none"/>
              <a:lstStyle/>
              <a:p>
                <a:pPr algn="ctr"/>
                <a:endParaRPr lang="en-US" sz="1600"/>
              </a:p>
            </p:txBody>
          </p:sp>
        </p:grpSp>
      </p:grpSp>
      <p:grpSp>
        <p:nvGrpSpPr>
          <p:cNvPr id="26" name="Group 160"/>
          <p:cNvGrpSpPr>
            <a:grpSpLocks/>
          </p:cNvGrpSpPr>
          <p:nvPr/>
        </p:nvGrpSpPr>
        <p:grpSpPr bwMode="auto">
          <a:xfrm>
            <a:off x="6172200" y="5562600"/>
            <a:ext cx="1028700" cy="533400"/>
            <a:chOff x="3552" y="3648"/>
            <a:chExt cx="648" cy="336"/>
          </a:xfrm>
        </p:grpSpPr>
        <p:sp>
          <p:nvSpPr>
            <p:cNvPr id="101552" name="AutoShape 161"/>
            <p:cNvSpPr>
              <a:spLocks noChangeArrowheads="1"/>
            </p:cNvSpPr>
            <p:nvPr/>
          </p:nvSpPr>
          <p:spPr bwMode="auto">
            <a:xfrm>
              <a:off x="3552" y="3648"/>
              <a:ext cx="648" cy="336"/>
            </a:xfrm>
            <a:prstGeom prst="roundRect">
              <a:avLst>
                <a:gd name="adj" fmla="val 16667"/>
              </a:avLst>
            </a:prstGeom>
            <a:solidFill>
              <a:srgbClr val="A3C6F4">
                <a:alpha val="50195"/>
              </a:srgbClr>
            </a:solidFill>
            <a:ln w="9525" algn="ctr">
              <a:solidFill>
                <a:schemeClr val="tx1"/>
              </a:solidFill>
              <a:round/>
              <a:headEnd/>
              <a:tailEnd/>
            </a:ln>
          </p:spPr>
          <p:txBody>
            <a:bodyPr wrap="none" lIns="3108960" tIns="137160" anchor="ctr"/>
            <a:lstStyle/>
            <a:p>
              <a:pPr algn="ctr"/>
              <a:endParaRPr lang="en-US" sz="1600"/>
            </a:p>
          </p:txBody>
        </p:sp>
        <p:sp>
          <p:nvSpPr>
            <p:cNvPr id="101553" name="Oval 139"/>
            <p:cNvSpPr>
              <a:spLocks noChangeAspect="1" noChangeArrowheads="1"/>
            </p:cNvSpPr>
            <p:nvPr/>
          </p:nvSpPr>
          <p:spPr bwMode="auto">
            <a:xfrm>
              <a:off x="3984" y="3840"/>
              <a:ext cx="63" cy="6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554" name="Oval 140"/>
            <p:cNvSpPr>
              <a:spLocks noChangeAspect="1" noChangeArrowheads="1"/>
            </p:cNvSpPr>
            <p:nvPr/>
          </p:nvSpPr>
          <p:spPr bwMode="auto">
            <a:xfrm>
              <a:off x="4026" y="3749"/>
              <a:ext cx="78" cy="77"/>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555" name="Oval 141"/>
            <p:cNvSpPr>
              <a:spLocks noChangeAspect="1" noChangeArrowheads="1"/>
            </p:cNvSpPr>
            <p:nvPr/>
          </p:nvSpPr>
          <p:spPr bwMode="auto">
            <a:xfrm>
              <a:off x="4052" y="3842"/>
              <a:ext cx="62" cy="63"/>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556" name="Oval 144"/>
            <p:cNvSpPr>
              <a:spLocks noChangeAspect="1" noChangeArrowheads="1"/>
            </p:cNvSpPr>
            <p:nvPr/>
          </p:nvSpPr>
          <p:spPr bwMode="auto">
            <a:xfrm>
              <a:off x="3945" y="3735"/>
              <a:ext cx="77" cy="78"/>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557" name="Oval 147"/>
            <p:cNvSpPr>
              <a:spLocks noChangeAspect="1" noChangeArrowheads="1"/>
            </p:cNvSpPr>
            <p:nvPr/>
          </p:nvSpPr>
          <p:spPr bwMode="auto">
            <a:xfrm>
              <a:off x="4062" y="3674"/>
              <a:ext cx="77" cy="77"/>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558" name="Oval 148"/>
            <p:cNvSpPr>
              <a:spLocks noChangeAspect="1" noChangeArrowheads="1"/>
            </p:cNvSpPr>
            <p:nvPr/>
          </p:nvSpPr>
          <p:spPr bwMode="auto">
            <a:xfrm>
              <a:off x="3891" y="3681"/>
              <a:ext cx="54" cy="5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559" name="Oval 140"/>
            <p:cNvSpPr>
              <a:spLocks noChangeAspect="1" noChangeArrowheads="1"/>
            </p:cNvSpPr>
            <p:nvPr/>
          </p:nvSpPr>
          <p:spPr bwMode="auto">
            <a:xfrm>
              <a:off x="3749" y="3688"/>
              <a:ext cx="78" cy="77"/>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560" name="Oval 141"/>
            <p:cNvSpPr>
              <a:spLocks noChangeAspect="1" noChangeArrowheads="1"/>
            </p:cNvSpPr>
            <p:nvPr/>
          </p:nvSpPr>
          <p:spPr bwMode="auto">
            <a:xfrm>
              <a:off x="3726" y="3760"/>
              <a:ext cx="62" cy="6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561" name="Oval 147"/>
            <p:cNvSpPr>
              <a:spLocks noChangeAspect="1" noChangeArrowheads="1"/>
            </p:cNvSpPr>
            <p:nvPr/>
          </p:nvSpPr>
          <p:spPr bwMode="auto">
            <a:xfrm>
              <a:off x="3595" y="3821"/>
              <a:ext cx="77" cy="77"/>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562" name="Oval 148"/>
            <p:cNvSpPr>
              <a:spLocks noChangeAspect="1" noChangeArrowheads="1"/>
            </p:cNvSpPr>
            <p:nvPr/>
          </p:nvSpPr>
          <p:spPr bwMode="auto">
            <a:xfrm>
              <a:off x="3763" y="3816"/>
              <a:ext cx="54" cy="53"/>
            </a:xfrm>
            <a:prstGeom prst="ellipse">
              <a:avLst/>
            </a:prstGeom>
            <a:solidFill>
              <a:srgbClr val="C2BDBA"/>
            </a:solidFill>
            <a:ln w="28575" cap="rnd" algn="ctr">
              <a:noFill/>
              <a:prstDash val="sysDot"/>
              <a:round/>
              <a:headEnd/>
              <a:tailEnd/>
            </a:ln>
          </p:spPr>
          <p:txBody>
            <a:bodyPr wrap="none"/>
            <a:lstStyle/>
            <a:p>
              <a:pPr algn="ctr"/>
              <a:endParaRPr lang="en-US" sz="1600"/>
            </a:p>
          </p:txBody>
        </p:sp>
      </p:grpSp>
      <p:pic>
        <p:nvPicPr>
          <p:cNvPr id="198" name="Picture 6" descr="EnterpriseHost"/>
          <p:cNvPicPr>
            <a:picLocks noChangeAspect="1" noChangeArrowheads="1"/>
          </p:cNvPicPr>
          <p:nvPr/>
        </p:nvPicPr>
        <p:blipFill>
          <a:blip r:embed="rId4" cstate="print"/>
          <a:srcRect/>
          <a:stretch>
            <a:fillRect/>
          </a:stretch>
        </p:blipFill>
        <p:spPr bwMode="auto">
          <a:xfrm>
            <a:off x="6629400" y="1600200"/>
            <a:ext cx="735013" cy="1143000"/>
          </a:xfrm>
          <a:prstGeom prst="rect">
            <a:avLst/>
          </a:prstGeom>
          <a:noFill/>
          <a:ln w="9525">
            <a:noFill/>
            <a:miter lim="800000"/>
            <a:headEnd/>
            <a:tailEnd/>
          </a:ln>
        </p:spPr>
      </p:pic>
      <p:sp>
        <p:nvSpPr>
          <p:cNvPr id="199" name="TextBox 187"/>
          <p:cNvSpPr txBox="1">
            <a:spLocks noChangeArrowheads="1"/>
          </p:cNvSpPr>
          <p:nvPr/>
        </p:nvSpPr>
        <p:spPr bwMode="auto">
          <a:xfrm>
            <a:off x="6248400" y="2667000"/>
            <a:ext cx="1828800" cy="307777"/>
          </a:xfrm>
          <a:prstGeom prst="rect">
            <a:avLst/>
          </a:prstGeom>
          <a:noFill/>
          <a:ln w="9525">
            <a:noFill/>
            <a:miter lim="800000"/>
            <a:headEnd/>
            <a:tailEnd/>
          </a:ln>
        </p:spPr>
        <p:txBody>
          <a:bodyPr wrap="square">
            <a:spAutoFit/>
          </a:bodyPr>
          <a:lstStyle/>
          <a:p>
            <a:r>
              <a:rPr lang="en-US" sz="1400" dirty="0" smtClean="0"/>
              <a:t>Standby master</a:t>
            </a:r>
          </a:p>
        </p:txBody>
      </p:sp>
      <p:sp useBgFill="1">
        <p:nvSpPr>
          <p:cNvPr id="200" name="Cloud 199"/>
          <p:cNvSpPr/>
          <p:nvPr/>
        </p:nvSpPr>
        <p:spPr>
          <a:xfrm>
            <a:off x="3276600" y="3048000"/>
            <a:ext cx="2667000" cy="990600"/>
          </a:xfrm>
          <a:prstGeom prst="cloud">
            <a:avLst/>
          </a:prstGeom>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NBU Domain</a:t>
            </a:r>
          </a:p>
        </p:txBody>
      </p:sp>
      <p:sp>
        <p:nvSpPr>
          <p:cNvPr id="2" name="TextBox 1"/>
          <p:cNvSpPr txBox="1"/>
          <p:nvPr/>
        </p:nvSpPr>
        <p:spPr>
          <a:xfrm>
            <a:off x="5029200" y="4114800"/>
            <a:ext cx="3657600" cy="646331"/>
          </a:xfrm>
          <a:prstGeom prst="rect">
            <a:avLst/>
          </a:prstGeom>
          <a:noFill/>
        </p:spPr>
        <p:txBody>
          <a:bodyPr wrap="square" rtlCol="0">
            <a:spAutoFit/>
          </a:bodyPr>
          <a:lstStyle/>
          <a:p>
            <a:r>
              <a:rPr lang="en-US" dirty="0" smtClean="0"/>
              <a:t>Second master must re-index the backup set for it to be usable</a:t>
            </a:r>
            <a:endParaRPr lang="en-US" dirty="0"/>
          </a:p>
        </p:txBody>
      </p:sp>
    </p:spTree>
    <p:extLst>
      <p:ext uri="{BB962C8B-B14F-4D97-AF65-F5344CB8AC3E}">
        <p14:creationId xmlns:p14="http://schemas.microsoft.com/office/powerpoint/2010/main" xmlns="" val="11136926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angle 4"/>
          <p:cNvSpPr>
            <a:spLocks noChangeArrowheads="1"/>
          </p:cNvSpPr>
          <p:nvPr/>
        </p:nvSpPr>
        <p:spPr bwMode="auto">
          <a:xfrm>
            <a:off x="5029200" y="3276599"/>
            <a:ext cx="3736975" cy="1463040"/>
          </a:xfrm>
          <a:prstGeom prst="rect">
            <a:avLst/>
          </a:prstGeom>
          <a:solidFill>
            <a:schemeClr val="bg1">
              <a:alpha val="27843"/>
            </a:schemeClr>
          </a:solidFill>
          <a:ln w="19050" algn="ctr">
            <a:solidFill>
              <a:schemeClr val="bg2"/>
            </a:solidFill>
            <a:prstDash val="sysDot"/>
            <a:miter lim="800000"/>
            <a:headEnd/>
            <a:tailEnd/>
          </a:ln>
        </p:spPr>
        <p:txBody>
          <a:bodyPr wrap="square" tIns="594360" anchor="ctr">
            <a:spAutoFit/>
          </a:bodyPr>
          <a:lstStyle/>
          <a:p>
            <a:pPr algn="ctr"/>
            <a:endParaRPr lang="en-US"/>
          </a:p>
        </p:txBody>
      </p:sp>
      <p:sp>
        <p:nvSpPr>
          <p:cNvPr id="213" name="Line 92"/>
          <p:cNvSpPr>
            <a:spLocks noChangeShapeType="1"/>
          </p:cNvSpPr>
          <p:nvPr/>
        </p:nvSpPr>
        <p:spPr bwMode="auto">
          <a:xfrm flipV="1">
            <a:off x="6629400" y="4572000"/>
            <a:ext cx="0" cy="577850"/>
          </a:xfrm>
          <a:prstGeom prst="line">
            <a:avLst/>
          </a:prstGeom>
          <a:noFill/>
          <a:ln w="38100" cap="rnd">
            <a:solidFill>
              <a:srgbClr val="969696"/>
            </a:solidFill>
            <a:round/>
            <a:headEnd/>
            <a:tailEnd/>
          </a:ln>
        </p:spPr>
        <p:txBody>
          <a:bodyPr/>
          <a:lstStyle/>
          <a:p>
            <a:endParaRPr lang="en-US"/>
          </a:p>
        </p:txBody>
      </p:sp>
      <p:sp>
        <p:nvSpPr>
          <p:cNvPr id="101393" name="Rectangle 4"/>
          <p:cNvSpPr>
            <a:spLocks noChangeArrowheads="1"/>
          </p:cNvSpPr>
          <p:nvPr/>
        </p:nvSpPr>
        <p:spPr bwMode="auto">
          <a:xfrm>
            <a:off x="457200" y="3276599"/>
            <a:ext cx="3581400" cy="1463040"/>
          </a:xfrm>
          <a:prstGeom prst="rect">
            <a:avLst/>
          </a:prstGeom>
          <a:solidFill>
            <a:schemeClr val="bg1">
              <a:alpha val="27843"/>
            </a:schemeClr>
          </a:solidFill>
          <a:ln w="19050" algn="ctr">
            <a:solidFill>
              <a:schemeClr val="bg2"/>
            </a:solidFill>
            <a:prstDash val="sysDot"/>
            <a:miter lim="800000"/>
            <a:headEnd/>
            <a:tailEnd/>
          </a:ln>
        </p:spPr>
        <p:txBody>
          <a:bodyPr wrap="square" tIns="594360" anchor="ctr">
            <a:spAutoFit/>
          </a:bodyPr>
          <a:lstStyle/>
          <a:p>
            <a:pPr algn="ctr"/>
            <a:endParaRPr lang="en-US"/>
          </a:p>
        </p:txBody>
      </p:sp>
      <p:pic>
        <p:nvPicPr>
          <p:cNvPr id="190" name="Picture 18"/>
          <p:cNvPicPr>
            <a:picLocks noChangeAspect="1" noChangeArrowheads="1"/>
          </p:cNvPicPr>
          <p:nvPr/>
        </p:nvPicPr>
        <p:blipFill>
          <a:blip r:embed="rId3" cstate="print"/>
          <a:srcRect/>
          <a:stretch>
            <a:fillRect/>
          </a:stretch>
        </p:blipFill>
        <p:spPr bwMode="auto">
          <a:xfrm>
            <a:off x="6248400" y="4876800"/>
            <a:ext cx="781050" cy="1798638"/>
          </a:xfrm>
          <a:prstGeom prst="rect">
            <a:avLst/>
          </a:prstGeom>
          <a:noFill/>
          <a:ln w="9525">
            <a:noFill/>
            <a:miter lim="800000"/>
            <a:headEnd/>
            <a:tailEnd/>
          </a:ln>
        </p:spPr>
      </p:pic>
      <p:cxnSp>
        <p:nvCxnSpPr>
          <p:cNvPr id="101387" name="Straight Connector 184"/>
          <p:cNvCxnSpPr>
            <a:cxnSpLocks noChangeShapeType="1"/>
          </p:cNvCxnSpPr>
          <p:nvPr/>
        </p:nvCxnSpPr>
        <p:spPr bwMode="auto">
          <a:xfrm rot="16200000" flipH="1">
            <a:off x="1880394" y="3466307"/>
            <a:ext cx="5246687" cy="0"/>
          </a:xfrm>
          <a:prstGeom prst="line">
            <a:avLst/>
          </a:prstGeom>
          <a:noFill/>
          <a:ln w="12700" algn="ctr">
            <a:solidFill>
              <a:schemeClr val="tx1"/>
            </a:solidFill>
            <a:round/>
            <a:headEnd/>
            <a:tailEnd/>
          </a:ln>
        </p:spPr>
      </p:cxnSp>
      <p:sp>
        <p:nvSpPr>
          <p:cNvPr id="101390" name="Rectangle 10"/>
          <p:cNvSpPr txBox="1">
            <a:spLocks noChangeArrowheads="1"/>
          </p:cNvSpPr>
          <p:nvPr/>
        </p:nvSpPr>
        <p:spPr bwMode="auto">
          <a:xfrm>
            <a:off x="152400" y="381000"/>
            <a:ext cx="8772525" cy="609600"/>
          </a:xfrm>
          <a:prstGeom prst="rect">
            <a:avLst/>
          </a:prstGeom>
          <a:noFill/>
          <a:ln w="9525">
            <a:noFill/>
            <a:miter lim="800000"/>
            <a:headEnd/>
            <a:tailEnd/>
          </a:ln>
        </p:spPr>
        <p:txBody>
          <a:bodyPr anchor="ctr"/>
          <a:lstStyle/>
          <a:p>
            <a:r>
              <a:rPr lang="en-US" sz="2800" dirty="0" smtClean="0">
                <a:solidFill>
                  <a:schemeClr val="tx2"/>
                </a:solidFill>
              </a:rPr>
              <a:t>New OST Automatic Image Replication (AIR)</a:t>
            </a:r>
          </a:p>
        </p:txBody>
      </p:sp>
      <p:sp>
        <p:nvSpPr>
          <p:cNvPr id="101394" name="Line 92"/>
          <p:cNvSpPr>
            <a:spLocks noChangeShapeType="1"/>
          </p:cNvSpPr>
          <p:nvPr/>
        </p:nvSpPr>
        <p:spPr bwMode="auto">
          <a:xfrm flipV="1">
            <a:off x="1981201" y="3592512"/>
            <a:ext cx="839788" cy="827087"/>
          </a:xfrm>
          <a:prstGeom prst="line">
            <a:avLst/>
          </a:prstGeom>
          <a:noFill/>
          <a:ln w="38100" cap="rnd">
            <a:solidFill>
              <a:srgbClr val="969696"/>
            </a:solidFill>
            <a:round/>
            <a:headEnd/>
            <a:tailEnd/>
          </a:ln>
        </p:spPr>
        <p:txBody>
          <a:bodyPr/>
          <a:lstStyle/>
          <a:p>
            <a:endParaRPr lang="en-US"/>
          </a:p>
        </p:txBody>
      </p:sp>
      <p:pic>
        <p:nvPicPr>
          <p:cNvPr id="101395" name="Picture 6" descr="EnterpriseHost"/>
          <p:cNvPicPr>
            <a:picLocks noChangeAspect="1" noChangeArrowheads="1"/>
          </p:cNvPicPr>
          <p:nvPr/>
        </p:nvPicPr>
        <p:blipFill>
          <a:blip r:embed="rId4" cstate="print"/>
          <a:srcRect/>
          <a:stretch>
            <a:fillRect/>
          </a:stretch>
        </p:blipFill>
        <p:spPr bwMode="auto">
          <a:xfrm>
            <a:off x="2514600" y="3124200"/>
            <a:ext cx="706437" cy="963612"/>
          </a:xfrm>
          <a:prstGeom prst="rect">
            <a:avLst/>
          </a:prstGeom>
          <a:noFill/>
          <a:ln w="9525">
            <a:noFill/>
            <a:miter lim="800000"/>
            <a:headEnd/>
            <a:tailEnd/>
          </a:ln>
        </p:spPr>
      </p:pic>
      <p:sp>
        <p:nvSpPr>
          <p:cNvPr id="101396" name="Line 92"/>
          <p:cNvSpPr>
            <a:spLocks noChangeShapeType="1"/>
          </p:cNvSpPr>
          <p:nvPr/>
        </p:nvSpPr>
        <p:spPr bwMode="auto">
          <a:xfrm flipH="1" flipV="1">
            <a:off x="990600" y="3814763"/>
            <a:ext cx="512763" cy="641350"/>
          </a:xfrm>
          <a:prstGeom prst="line">
            <a:avLst/>
          </a:prstGeom>
          <a:noFill/>
          <a:ln w="38100" cap="rnd">
            <a:solidFill>
              <a:srgbClr val="969696"/>
            </a:solidFill>
            <a:round/>
            <a:headEnd/>
            <a:tailEnd/>
          </a:ln>
        </p:spPr>
        <p:txBody>
          <a:bodyPr/>
          <a:lstStyle/>
          <a:p>
            <a:endParaRPr lang="en-US"/>
          </a:p>
        </p:txBody>
      </p:sp>
      <p:pic>
        <p:nvPicPr>
          <p:cNvPr id="101397" name="Picture 8" descr="EnterpriseHost"/>
          <p:cNvPicPr>
            <a:picLocks noChangeAspect="1" noChangeArrowheads="1"/>
          </p:cNvPicPr>
          <p:nvPr/>
        </p:nvPicPr>
        <p:blipFill>
          <a:blip r:embed="rId4" cstate="print"/>
          <a:srcRect/>
          <a:stretch>
            <a:fillRect/>
          </a:stretch>
        </p:blipFill>
        <p:spPr bwMode="auto">
          <a:xfrm>
            <a:off x="698500" y="3171825"/>
            <a:ext cx="706438" cy="963613"/>
          </a:xfrm>
          <a:prstGeom prst="rect">
            <a:avLst/>
          </a:prstGeom>
          <a:noFill/>
          <a:ln w="9525">
            <a:noFill/>
            <a:miter lim="800000"/>
            <a:headEnd/>
            <a:tailEnd/>
          </a:ln>
        </p:spPr>
      </p:pic>
      <p:sp>
        <p:nvSpPr>
          <p:cNvPr id="101398" name="Line 92"/>
          <p:cNvSpPr>
            <a:spLocks noChangeShapeType="1"/>
          </p:cNvSpPr>
          <p:nvPr/>
        </p:nvSpPr>
        <p:spPr bwMode="auto">
          <a:xfrm flipV="1">
            <a:off x="1724025" y="4584700"/>
            <a:ext cx="0" cy="577850"/>
          </a:xfrm>
          <a:prstGeom prst="line">
            <a:avLst/>
          </a:prstGeom>
          <a:noFill/>
          <a:ln w="38100" cap="rnd">
            <a:solidFill>
              <a:srgbClr val="969696"/>
            </a:solidFill>
            <a:round/>
            <a:headEnd/>
            <a:tailEnd/>
          </a:ln>
        </p:spPr>
        <p:txBody>
          <a:bodyPr/>
          <a:lstStyle/>
          <a:p>
            <a:endParaRPr lang="en-US"/>
          </a:p>
        </p:txBody>
      </p:sp>
      <p:grpSp>
        <p:nvGrpSpPr>
          <p:cNvPr id="2" name="Group 35"/>
          <p:cNvGrpSpPr>
            <a:grpSpLocks/>
          </p:cNvGrpSpPr>
          <p:nvPr/>
        </p:nvGrpSpPr>
        <p:grpSpPr bwMode="auto">
          <a:xfrm>
            <a:off x="2438400" y="1447800"/>
            <a:ext cx="1536700" cy="577850"/>
            <a:chOff x="816" y="2880"/>
            <a:chExt cx="1200" cy="576"/>
          </a:xfrm>
          <a:solidFill>
            <a:srgbClr val="FFC000"/>
          </a:solidFill>
        </p:grpSpPr>
        <p:sp>
          <p:nvSpPr>
            <p:cNvPr id="32" name="Oval 36"/>
            <p:cNvSpPr>
              <a:spLocks noChangeArrowheads="1"/>
            </p:cNvSpPr>
            <p:nvPr/>
          </p:nvSpPr>
          <p:spPr bwMode="auto">
            <a:xfrm>
              <a:off x="816" y="3024"/>
              <a:ext cx="1200" cy="432"/>
            </a:xfrm>
            <a:prstGeom prst="ellipse">
              <a:avLst/>
            </a:prstGeom>
            <a:grpFill/>
            <a:ln w="12700" algn="ctr">
              <a:noFill/>
              <a:round/>
              <a:headEnd/>
              <a:tailEnd/>
            </a:ln>
          </p:spPr>
          <p:txBody>
            <a:bodyPr wrap="none" anchor="ctr"/>
            <a:lstStyle/>
            <a:p>
              <a:pPr algn="ctr">
                <a:defRPr/>
              </a:pPr>
              <a:endParaRPr lang="en-US"/>
            </a:p>
          </p:txBody>
        </p:sp>
        <p:grpSp>
          <p:nvGrpSpPr>
            <p:cNvPr id="3" name="Group 37"/>
            <p:cNvGrpSpPr>
              <a:grpSpLocks/>
            </p:cNvGrpSpPr>
            <p:nvPr/>
          </p:nvGrpSpPr>
          <p:grpSpPr bwMode="auto">
            <a:xfrm>
              <a:off x="960" y="2880"/>
              <a:ext cx="999" cy="511"/>
              <a:chOff x="144" y="672"/>
              <a:chExt cx="998" cy="511"/>
            </a:xfrm>
            <a:grpFill/>
          </p:grpSpPr>
          <p:grpSp>
            <p:nvGrpSpPr>
              <p:cNvPr id="4" name="Group 38"/>
              <p:cNvGrpSpPr>
                <a:grpSpLocks/>
              </p:cNvGrpSpPr>
              <p:nvPr/>
            </p:nvGrpSpPr>
            <p:grpSpPr bwMode="auto">
              <a:xfrm>
                <a:off x="144" y="672"/>
                <a:ext cx="857" cy="367"/>
                <a:chOff x="528" y="2496"/>
                <a:chExt cx="857" cy="367"/>
              </a:xfrm>
              <a:grpFill/>
            </p:grpSpPr>
            <p:graphicFrame>
              <p:nvGraphicFramePr>
                <p:cNvPr id="101378" name="Object 6"/>
                <p:cNvGraphicFramePr>
                  <a:graphicFrameLocks noChangeAspect="1"/>
                </p:cNvGraphicFramePr>
                <p:nvPr/>
              </p:nvGraphicFramePr>
              <p:xfrm>
                <a:off x="528" y="2496"/>
                <a:ext cx="281" cy="367"/>
              </p:xfrm>
              <a:graphic>
                <a:graphicData uri="http://schemas.openxmlformats.org/presentationml/2006/ole">
                  <p:oleObj spid="_x0000_s173058" name="Visio" r:id="rId5" imgW="446532" imgH="582549" progId="Visio.Drawing.11">
                    <p:embed/>
                  </p:oleObj>
                </a:graphicData>
              </a:graphic>
            </p:graphicFrame>
            <p:graphicFrame>
              <p:nvGraphicFramePr>
                <p:cNvPr id="101379" name="Object 7"/>
                <p:cNvGraphicFramePr>
                  <a:graphicFrameLocks noChangeAspect="1"/>
                </p:cNvGraphicFramePr>
                <p:nvPr/>
              </p:nvGraphicFramePr>
              <p:xfrm>
                <a:off x="816" y="2496"/>
                <a:ext cx="281" cy="367"/>
              </p:xfrm>
              <a:graphic>
                <a:graphicData uri="http://schemas.openxmlformats.org/presentationml/2006/ole">
                  <p:oleObj spid="_x0000_s173059" name="Visio" r:id="rId6" imgW="446532" imgH="582549" progId="Visio.Drawing.11">
                    <p:embed/>
                  </p:oleObj>
                </a:graphicData>
              </a:graphic>
            </p:graphicFrame>
            <p:graphicFrame>
              <p:nvGraphicFramePr>
                <p:cNvPr id="101380" name="Object 8"/>
                <p:cNvGraphicFramePr>
                  <a:graphicFrameLocks noChangeAspect="1"/>
                </p:cNvGraphicFramePr>
                <p:nvPr/>
              </p:nvGraphicFramePr>
              <p:xfrm>
                <a:off x="1104" y="2496"/>
                <a:ext cx="281" cy="367"/>
              </p:xfrm>
              <a:graphic>
                <a:graphicData uri="http://schemas.openxmlformats.org/presentationml/2006/ole">
                  <p:oleObj spid="_x0000_s173060" name="Visio" r:id="rId7" imgW="446532" imgH="582549" progId="Visio.Drawing.11">
                    <p:embed/>
                  </p:oleObj>
                </a:graphicData>
              </a:graphic>
            </p:graphicFrame>
          </p:grpSp>
          <p:grpSp>
            <p:nvGrpSpPr>
              <p:cNvPr id="5" name="Group 42"/>
              <p:cNvGrpSpPr>
                <a:grpSpLocks/>
              </p:cNvGrpSpPr>
              <p:nvPr/>
            </p:nvGrpSpPr>
            <p:grpSpPr bwMode="auto">
              <a:xfrm>
                <a:off x="286" y="816"/>
                <a:ext cx="856" cy="367"/>
                <a:chOff x="528" y="2496"/>
                <a:chExt cx="857" cy="367"/>
              </a:xfrm>
              <a:grpFill/>
            </p:grpSpPr>
            <p:graphicFrame>
              <p:nvGraphicFramePr>
                <p:cNvPr id="101381" name="Object 3"/>
                <p:cNvGraphicFramePr>
                  <a:graphicFrameLocks noChangeAspect="1"/>
                </p:cNvGraphicFramePr>
                <p:nvPr/>
              </p:nvGraphicFramePr>
              <p:xfrm>
                <a:off x="528" y="2496"/>
                <a:ext cx="281" cy="367"/>
              </p:xfrm>
              <a:graphic>
                <a:graphicData uri="http://schemas.openxmlformats.org/presentationml/2006/ole">
                  <p:oleObj spid="_x0000_s173061" name="Visio" r:id="rId8" imgW="446532" imgH="582549" progId="Visio.Drawing.11">
                    <p:embed/>
                  </p:oleObj>
                </a:graphicData>
              </a:graphic>
            </p:graphicFrame>
            <p:graphicFrame>
              <p:nvGraphicFramePr>
                <p:cNvPr id="101382" name="Object 4"/>
                <p:cNvGraphicFramePr>
                  <a:graphicFrameLocks noChangeAspect="1"/>
                </p:cNvGraphicFramePr>
                <p:nvPr/>
              </p:nvGraphicFramePr>
              <p:xfrm>
                <a:off x="816" y="2496"/>
                <a:ext cx="281" cy="367"/>
              </p:xfrm>
              <a:graphic>
                <a:graphicData uri="http://schemas.openxmlformats.org/presentationml/2006/ole">
                  <p:oleObj spid="_x0000_s173062" name="Visio" r:id="rId9" imgW="446532" imgH="582549" progId="Visio.Drawing.11">
                    <p:embed/>
                  </p:oleObj>
                </a:graphicData>
              </a:graphic>
            </p:graphicFrame>
            <p:graphicFrame>
              <p:nvGraphicFramePr>
                <p:cNvPr id="101383" name="Object 5"/>
                <p:cNvGraphicFramePr>
                  <a:graphicFrameLocks noChangeAspect="1"/>
                </p:cNvGraphicFramePr>
                <p:nvPr/>
              </p:nvGraphicFramePr>
              <p:xfrm>
                <a:off x="1104" y="2496"/>
                <a:ext cx="281" cy="367"/>
              </p:xfrm>
              <a:graphic>
                <a:graphicData uri="http://schemas.openxmlformats.org/presentationml/2006/ole">
                  <p:oleObj spid="_x0000_s173063" name="Visio" r:id="rId10" imgW="446532" imgH="582549" progId="Visio.Drawing.11">
                    <p:embed/>
                  </p:oleObj>
                </a:graphicData>
              </a:graphic>
            </p:graphicFrame>
          </p:grpSp>
        </p:grpSp>
      </p:grpSp>
      <p:grpSp>
        <p:nvGrpSpPr>
          <p:cNvPr id="6" name="Group 48"/>
          <p:cNvGrpSpPr>
            <a:grpSpLocks/>
          </p:cNvGrpSpPr>
          <p:nvPr/>
        </p:nvGrpSpPr>
        <p:grpSpPr bwMode="auto">
          <a:xfrm>
            <a:off x="381000" y="1524000"/>
            <a:ext cx="1611313" cy="512763"/>
            <a:chOff x="96" y="768"/>
            <a:chExt cx="1296" cy="528"/>
          </a:xfrm>
        </p:grpSpPr>
        <p:sp>
          <p:nvSpPr>
            <p:cNvPr id="101449" name="Oval 49"/>
            <p:cNvSpPr>
              <a:spLocks noChangeArrowheads="1"/>
            </p:cNvSpPr>
            <p:nvPr/>
          </p:nvSpPr>
          <p:spPr bwMode="auto">
            <a:xfrm>
              <a:off x="96" y="864"/>
              <a:ext cx="1296" cy="432"/>
            </a:xfrm>
            <a:prstGeom prst="ellipse">
              <a:avLst/>
            </a:prstGeom>
            <a:solidFill>
              <a:srgbClr val="D8D8CA"/>
            </a:solidFill>
            <a:ln w="12700" algn="ctr">
              <a:noFill/>
              <a:round/>
              <a:headEnd/>
              <a:tailEnd/>
            </a:ln>
          </p:spPr>
          <p:txBody>
            <a:bodyPr wrap="none" anchor="ctr"/>
            <a:lstStyle/>
            <a:p>
              <a:pPr algn="ctr"/>
              <a:endParaRPr lang="en-US"/>
            </a:p>
          </p:txBody>
        </p:sp>
        <p:grpSp>
          <p:nvGrpSpPr>
            <p:cNvPr id="7" name="Group 50"/>
            <p:cNvGrpSpPr>
              <a:grpSpLocks/>
            </p:cNvGrpSpPr>
            <p:nvPr/>
          </p:nvGrpSpPr>
          <p:grpSpPr bwMode="auto">
            <a:xfrm>
              <a:off x="144" y="768"/>
              <a:ext cx="1087" cy="329"/>
              <a:chOff x="1488" y="672"/>
              <a:chExt cx="1087" cy="329"/>
            </a:xfrm>
          </p:grpSpPr>
          <p:grpSp>
            <p:nvGrpSpPr>
              <p:cNvPr id="8" name="Group 2476"/>
              <p:cNvGrpSpPr>
                <a:grpSpLocks noChangeAspect="1"/>
              </p:cNvGrpSpPr>
              <p:nvPr/>
            </p:nvGrpSpPr>
            <p:grpSpPr bwMode="auto">
              <a:xfrm>
                <a:off x="1776" y="672"/>
                <a:ext cx="223" cy="329"/>
                <a:chOff x="4493" y="1677"/>
                <a:chExt cx="574" cy="822"/>
              </a:xfrm>
            </p:grpSpPr>
            <p:sp>
              <p:nvSpPr>
                <p:cNvPr id="101537"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538"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539"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540"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541"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542"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543"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544"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545"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546"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547"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9" name="Group 2476"/>
              <p:cNvGrpSpPr>
                <a:grpSpLocks noChangeAspect="1"/>
              </p:cNvGrpSpPr>
              <p:nvPr/>
            </p:nvGrpSpPr>
            <p:grpSpPr bwMode="auto">
              <a:xfrm>
                <a:off x="2064" y="672"/>
                <a:ext cx="221" cy="329"/>
                <a:chOff x="4493" y="1677"/>
                <a:chExt cx="574" cy="822"/>
              </a:xfrm>
            </p:grpSpPr>
            <p:sp>
              <p:nvSpPr>
                <p:cNvPr id="101526"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527"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528"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529"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530"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531"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532"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533"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534"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535"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536"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0" name="Group 2476"/>
              <p:cNvGrpSpPr>
                <a:grpSpLocks noChangeAspect="1"/>
              </p:cNvGrpSpPr>
              <p:nvPr/>
            </p:nvGrpSpPr>
            <p:grpSpPr bwMode="auto">
              <a:xfrm>
                <a:off x="2352" y="672"/>
                <a:ext cx="223" cy="329"/>
                <a:chOff x="4493" y="1677"/>
                <a:chExt cx="574" cy="822"/>
              </a:xfrm>
            </p:grpSpPr>
            <p:sp>
              <p:nvSpPr>
                <p:cNvPr id="101515"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516"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517"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518"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519"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520"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521"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522"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523"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524"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525"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1" name="Group 2476"/>
              <p:cNvGrpSpPr>
                <a:grpSpLocks noChangeAspect="1"/>
              </p:cNvGrpSpPr>
              <p:nvPr/>
            </p:nvGrpSpPr>
            <p:grpSpPr bwMode="auto">
              <a:xfrm>
                <a:off x="1488" y="672"/>
                <a:ext cx="223" cy="329"/>
                <a:chOff x="4493" y="1677"/>
                <a:chExt cx="574" cy="822"/>
              </a:xfrm>
            </p:grpSpPr>
            <p:sp>
              <p:nvSpPr>
                <p:cNvPr id="101504"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505"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506"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507"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508"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509"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510"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511"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512"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513"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514"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grpSp>
          <p:nvGrpSpPr>
            <p:cNvPr id="12" name="Group 99"/>
            <p:cNvGrpSpPr>
              <a:grpSpLocks/>
            </p:cNvGrpSpPr>
            <p:nvPr/>
          </p:nvGrpSpPr>
          <p:grpSpPr bwMode="auto">
            <a:xfrm>
              <a:off x="240" y="864"/>
              <a:ext cx="1087" cy="329"/>
              <a:chOff x="1488" y="672"/>
              <a:chExt cx="1087" cy="329"/>
            </a:xfrm>
          </p:grpSpPr>
          <p:grpSp>
            <p:nvGrpSpPr>
              <p:cNvPr id="13" name="Group 2476"/>
              <p:cNvGrpSpPr>
                <a:grpSpLocks noChangeAspect="1"/>
              </p:cNvGrpSpPr>
              <p:nvPr/>
            </p:nvGrpSpPr>
            <p:grpSpPr bwMode="auto">
              <a:xfrm>
                <a:off x="1776" y="672"/>
                <a:ext cx="223" cy="329"/>
                <a:chOff x="4493" y="1677"/>
                <a:chExt cx="574" cy="822"/>
              </a:xfrm>
            </p:grpSpPr>
            <p:sp>
              <p:nvSpPr>
                <p:cNvPr id="101489"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490"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491"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492"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493"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494"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495"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496"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497"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498"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499"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4" name="Group 2476"/>
              <p:cNvGrpSpPr>
                <a:grpSpLocks noChangeAspect="1"/>
              </p:cNvGrpSpPr>
              <p:nvPr/>
            </p:nvGrpSpPr>
            <p:grpSpPr bwMode="auto">
              <a:xfrm>
                <a:off x="2064" y="672"/>
                <a:ext cx="221" cy="329"/>
                <a:chOff x="4493" y="1677"/>
                <a:chExt cx="574" cy="822"/>
              </a:xfrm>
            </p:grpSpPr>
            <p:sp>
              <p:nvSpPr>
                <p:cNvPr id="101478"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479"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480"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481"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482"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483"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484"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485"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486"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487"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488"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5" name="Group 2476"/>
              <p:cNvGrpSpPr>
                <a:grpSpLocks noChangeAspect="1"/>
              </p:cNvGrpSpPr>
              <p:nvPr/>
            </p:nvGrpSpPr>
            <p:grpSpPr bwMode="auto">
              <a:xfrm>
                <a:off x="2352" y="672"/>
                <a:ext cx="223" cy="329"/>
                <a:chOff x="4493" y="1677"/>
                <a:chExt cx="574" cy="822"/>
              </a:xfrm>
            </p:grpSpPr>
            <p:sp>
              <p:nvSpPr>
                <p:cNvPr id="101467"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468"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469"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470"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471"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472"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473"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474"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475"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476"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477"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6" name="Group 2476"/>
              <p:cNvGrpSpPr>
                <a:grpSpLocks noChangeAspect="1"/>
              </p:cNvGrpSpPr>
              <p:nvPr/>
            </p:nvGrpSpPr>
            <p:grpSpPr bwMode="auto">
              <a:xfrm>
                <a:off x="1488" y="672"/>
                <a:ext cx="223" cy="329"/>
                <a:chOff x="4493" y="1677"/>
                <a:chExt cx="574" cy="822"/>
              </a:xfrm>
            </p:grpSpPr>
            <p:sp>
              <p:nvSpPr>
                <p:cNvPr id="101456"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01457" name="Freeform 2478"/>
                <p:cNvSpPr>
                  <a:spLocks noChangeAspect="1"/>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01458" name="Freeform 2479"/>
                <p:cNvSpPr>
                  <a:spLocks noChangeAspect="1"/>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01459" name="Freeform 2480"/>
                <p:cNvSpPr>
                  <a:spLocks noChangeAspect="1"/>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01460" name="Freeform 2481"/>
                <p:cNvSpPr>
                  <a:spLocks noChangeAspect="1"/>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01461" name="Line 2482"/>
                <p:cNvSpPr>
                  <a:spLocks noChangeAspect="1"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01462" name="Line 2483"/>
                <p:cNvSpPr>
                  <a:spLocks noChangeAspect="1"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01463" name="Line 2484"/>
                <p:cNvSpPr>
                  <a:spLocks noChangeAspect="1"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01464" name="Freeform 2485"/>
                <p:cNvSpPr>
                  <a:spLocks noChangeAspect="1"/>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01465" name="Freeform 2486"/>
                <p:cNvSpPr>
                  <a:spLocks noChangeAspect="1"/>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01466" name="Freeform 2487"/>
                <p:cNvSpPr>
                  <a:spLocks noChangeAspect="1"/>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grpSp>
      <p:sp>
        <p:nvSpPr>
          <p:cNvPr id="101402" name="Line 92"/>
          <p:cNvSpPr>
            <a:spLocks noChangeShapeType="1"/>
          </p:cNvSpPr>
          <p:nvPr/>
        </p:nvSpPr>
        <p:spPr bwMode="auto">
          <a:xfrm flipV="1">
            <a:off x="1870075" y="3529013"/>
            <a:ext cx="0" cy="769937"/>
          </a:xfrm>
          <a:prstGeom prst="line">
            <a:avLst/>
          </a:prstGeom>
          <a:noFill/>
          <a:ln w="38100" cap="rnd">
            <a:solidFill>
              <a:srgbClr val="969696"/>
            </a:solidFill>
            <a:round/>
            <a:headEnd/>
            <a:tailEnd/>
          </a:ln>
        </p:spPr>
        <p:txBody>
          <a:bodyPr/>
          <a:lstStyle/>
          <a:p>
            <a:endParaRPr lang="en-US"/>
          </a:p>
        </p:txBody>
      </p:sp>
      <p:grpSp>
        <p:nvGrpSpPr>
          <p:cNvPr id="17" name="Group 3"/>
          <p:cNvGrpSpPr>
            <a:grpSpLocks noChangeAspect="1"/>
          </p:cNvGrpSpPr>
          <p:nvPr/>
        </p:nvGrpSpPr>
        <p:grpSpPr bwMode="auto">
          <a:xfrm rot="-487998">
            <a:off x="1182688" y="4197350"/>
            <a:ext cx="1392237" cy="538163"/>
            <a:chOff x="411" y="1928"/>
            <a:chExt cx="680" cy="418"/>
          </a:xfrm>
        </p:grpSpPr>
        <p:sp>
          <p:nvSpPr>
            <p:cNvPr id="101446" name="AutoShape 4"/>
            <p:cNvSpPr>
              <a:spLocks noChangeAspect="1" noChangeArrowheads="1" noTextEdit="1"/>
            </p:cNvSpPr>
            <p:nvPr/>
          </p:nvSpPr>
          <p:spPr bwMode="auto">
            <a:xfrm>
              <a:off x="411" y="1928"/>
              <a:ext cx="680" cy="418"/>
            </a:xfrm>
            <a:prstGeom prst="rect">
              <a:avLst/>
            </a:prstGeom>
            <a:noFill/>
            <a:ln w="9525">
              <a:noFill/>
              <a:miter lim="800000"/>
              <a:headEnd/>
              <a:tailEnd/>
            </a:ln>
          </p:spPr>
          <p:txBody>
            <a:bodyPr/>
            <a:lstStyle/>
            <a:p>
              <a:endParaRPr lang="en-US"/>
            </a:p>
          </p:txBody>
        </p:sp>
        <p:sp>
          <p:nvSpPr>
            <p:cNvPr id="101447" name="Freeform 5"/>
            <p:cNvSpPr>
              <a:spLocks noEditPoints="1"/>
            </p:cNvSpPr>
            <p:nvPr/>
          </p:nvSpPr>
          <p:spPr bwMode="auto">
            <a:xfrm>
              <a:off x="411" y="1928"/>
              <a:ext cx="680" cy="418"/>
            </a:xfrm>
            <a:custGeom>
              <a:avLst/>
              <a:gdLst>
                <a:gd name="T0" fmla="*/ 40827693 w 288"/>
                <a:gd name="T1" fmla="*/ 9236987 h 177"/>
                <a:gd name="T2" fmla="*/ 32115244 w 288"/>
                <a:gd name="T3" fmla="*/ 3182961 h 177"/>
                <a:gd name="T4" fmla="*/ 27919286 w 288"/>
                <a:gd name="T5" fmla="*/ 4062081 h 177"/>
                <a:gd name="T6" fmla="*/ 27919286 w 288"/>
                <a:gd name="T7" fmla="*/ 4062081 h 177"/>
                <a:gd name="T8" fmla="*/ 20267439 w 288"/>
                <a:gd name="T9" fmla="*/ 0 h 177"/>
                <a:gd name="T10" fmla="*/ 12395398 w 288"/>
                <a:gd name="T11" fmla="*/ 4181424 h 177"/>
                <a:gd name="T12" fmla="*/ 12395398 w 288"/>
                <a:gd name="T13" fmla="*/ 4181424 h 177"/>
                <a:gd name="T14" fmla="*/ 9367985 w 288"/>
                <a:gd name="T15" fmla="*/ 3696794 h 177"/>
                <a:gd name="T16" fmla="*/ 0 w 288"/>
                <a:gd name="T17" fmla="*/ 12063122 h 177"/>
                <a:gd name="T18" fmla="*/ 8007381 w 288"/>
                <a:gd name="T19" fmla="*/ 20110044 h 177"/>
                <a:gd name="T20" fmla="*/ 8007381 w 288"/>
                <a:gd name="T21" fmla="*/ 20110044 h 177"/>
                <a:gd name="T22" fmla="*/ 16869494 w 288"/>
                <a:gd name="T23" fmla="*/ 26653116 h 177"/>
                <a:gd name="T24" fmla="*/ 21765440 w 288"/>
                <a:gd name="T25" fmla="*/ 25519992 h 177"/>
                <a:gd name="T26" fmla="*/ 21765440 w 288"/>
                <a:gd name="T27" fmla="*/ 25519992 h 177"/>
                <a:gd name="T28" fmla="*/ 29620306 w 288"/>
                <a:gd name="T29" fmla="*/ 29703504 h 177"/>
                <a:gd name="T30" fmla="*/ 37999130 w 288"/>
                <a:gd name="T31" fmla="*/ 24311977 h 177"/>
                <a:gd name="T32" fmla="*/ 37999130 w 288"/>
                <a:gd name="T33" fmla="*/ 24311977 h 177"/>
                <a:gd name="T34" fmla="*/ 39324619 w 288"/>
                <a:gd name="T35" fmla="*/ 24528619 h 177"/>
                <a:gd name="T36" fmla="*/ 45500651 w 288"/>
                <a:gd name="T37" fmla="*/ 22321750 h 177"/>
                <a:gd name="T38" fmla="*/ 48209921 w 288"/>
                <a:gd name="T39" fmla="*/ 16753288 h 177"/>
                <a:gd name="T40" fmla="*/ 40827693 w 288"/>
                <a:gd name="T41" fmla="*/ 9236987 h 177"/>
                <a:gd name="T42" fmla="*/ 47191659 w 288"/>
                <a:gd name="T43" fmla="*/ 16753288 h 177"/>
                <a:gd name="T44" fmla="*/ 44993333 w 288"/>
                <a:gd name="T45" fmla="*/ 21457940 h 177"/>
                <a:gd name="T46" fmla="*/ 39324619 w 288"/>
                <a:gd name="T47" fmla="*/ 23649147 h 177"/>
                <a:gd name="T48" fmla="*/ 37848642 w 288"/>
                <a:gd name="T49" fmla="*/ 23534847 h 177"/>
                <a:gd name="T50" fmla="*/ 37342553 w 288"/>
                <a:gd name="T51" fmla="*/ 23320075 h 177"/>
                <a:gd name="T52" fmla="*/ 37342553 w 288"/>
                <a:gd name="T53" fmla="*/ 23799892 h 177"/>
                <a:gd name="T54" fmla="*/ 29620306 w 288"/>
                <a:gd name="T55" fmla="*/ 28860817 h 177"/>
                <a:gd name="T56" fmla="*/ 22249317 w 288"/>
                <a:gd name="T57" fmla="*/ 24640558 h 177"/>
                <a:gd name="T58" fmla="*/ 22118851 w 288"/>
                <a:gd name="T59" fmla="*/ 24311977 h 177"/>
                <a:gd name="T60" fmla="*/ 21612799 w 288"/>
                <a:gd name="T61" fmla="*/ 24528619 h 177"/>
                <a:gd name="T62" fmla="*/ 16869494 w 288"/>
                <a:gd name="T63" fmla="*/ 25875948 h 177"/>
                <a:gd name="T64" fmla="*/ 8862056 w 288"/>
                <a:gd name="T65" fmla="*/ 19623346 h 177"/>
                <a:gd name="T66" fmla="*/ 8862056 w 288"/>
                <a:gd name="T67" fmla="*/ 19314923 h 177"/>
                <a:gd name="T68" fmla="*/ 8490073 w 288"/>
                <a:gd name="T69" fmla="*/ 19314923 h 177"/>
                <a:gd name="T70" fmla="*/ 989993 w 288"/>
                <a:gd name="T71" fmla="*/ 12063122 h 177"/>
                <a:gd name="T72" fmla="*/ 9367985 w 288"/>
                <a:gd name="T73" fmla="*/ 4688139 h 177"/>
                <a:gd name="T74" fmla="*/ 12395398 w 288"/>
                <a:gd name="T75" fmla="*/ 5174911 h 177"/>
                <a:gd name="T76" fmla="*/ 12702560 w 288"/>
                <a:gd name="T77" fmla="*/ 5174911 h 177"/>
                <a:gd name="T78" fmla="*/ 12908175 w 288"/>
                <a:gd name="T79" fmla="*/ 4839204 h 177"/>
                <a:gd name="T80" fmla="*/ 20267439 w 288"/>
                <a:gd name="T81" fmla="*/ 840610 h 177"/>
                <a:gd name="T82" fmla="*/ 27435334 w 288"/>
                <a:gd name="T83" fmla="*/ 4839204 h 177"/>
                <a:gd name="T84" fmla="*/ 27649686 w 288"/>
                <a:gd name="T85" fmla="*/ 5174911 h 177"/>
                <a:gd name="T86" fmla="*/ 27919286 w 288"/>
                <a:gd name="T87" fmla="*/ 5060545 h 177"/>
                <a:gd name="T88" fmla="*/ 32115244 w 288"/>
                <a:gd name="T89" fmla="*/ 4062081 h 177"/>
                <a:gd name="T90" fmla="*/ 39988195 w 288"/>
                <a:gd name="T91" fmla="*/ 9749020 h 177"/>
                <a:gd name="T92" fmla="*/ 40202546 w 288"/>
                <a:gd name="T93" fmla="*/ 9874774 h 177"/>
                <a:gd name="T94" fmla="*/ 40467104 w 288"/>
                <a:gd name="T95" fmla="*/ 10077948 h 177"/>
                <a:gd name="T96" fmla="*/ 47191659 w 288"/>
                <a:gd name="T97" fmla="*/ 16753288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
                <a:gd name="T148" fmla="*/ 0 h 177"/>
                <a:gd name="T149" fmla="*/ 288 w 288"/>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 h="177">
                  <a:moveTo>
                    <a:pt x="244" y="55"/>
                  </a:moveTo>
                  <a:cubicBezTo>
                    <a:pt x="239" y="33"/>
                    <a:pt x="218" y="19"/>
                    <a:pt x="192" y="19"/>
                  </a:cubicBezTo>
                  <a:cubicBezTo>
                    <a:pt x="183" y="19"/>
                    <a:pt x="175" y="20"/>
                    <a:pt x="167" y="24"/>
                  </a:cubicBezTo>
                  <a:cubicBezTo>
                    <a:pt x="167" y="24"/>
                    <a:pt x="167" y="24"/>
                    <a:pt x="167" y="24"/>
                  </a:cubicBezTo>
                  <a:cubicBezTo>
                    <a:pt x="158" y="8"/>
                    <a:pt x="141" y="0"/>
                    <a:pt x="121" y="0"/>
                  </a:cubicBezTo>
                  <a:cubicBezTo>
                    <a:pt x="100" y="0"/>
                    <a:pt x="82" y="8"/>
                    <a:pt x="74" y="25"/>
                  </a:cubicBezTo>
                  <a:cubicBezTo>
                    <a:pt x="74" y="25"/>
                    <a:pt x="74" y="25"/>
                    <a:pt x="74" y="25"/>
                  </a:cubicBezTo>
                  <a:cubicBezTo>
                    <a:pt x="68" y="23"/>
                    <a:pt x="63" y="22"/>
                    <a:pt x="56" y="22"/>
                  </a:cubicBezTo>
                  <a:cubicBezTo>
                    <a:pt x="25" y="22"/>
                    <a:pt x="0" y="44"/>
                    <a:pt x="0" y="72"/>
                  </a:cubicBezTo>
                  <a:cubicBezTo>
                    <a:pt x="0" y="97"/>
                    <a:pt x="20" y="117"/>
                    <a:pt x="48" y="120"/>
                  </a:cubicBezTo>
                  <a:cubicBezTo>
                    <a:pt x="48" y="120"/>
                    <a:pt x="48" y="120"/>
                    <a:pt x="48" y="120"/>
                  </a:cubicBezTo>
                  <a:cubicBezTo>
                    <a:pt x="51" y="144"/>
                    <a:pt x="74" y="159"/>
                    <a:pt x="101" y="159"/>
                  </a:cubicBezTo>
                  <a:cubicBezTo>
                    <a:pt x="112" y="159"/>
                    <a:pt x="121" y="158"/>
                    <a:pt x="130" y="152"/>
                  </a:cubicBezTo>
                  <a:cubicBezTo>
                    <a:pt x="130" y="152"/>
                    <a:pt x="130" y="152"/>
                    <a:pt x="130" y="152"/>
                  </a:cubicBezTo>
                  <a:cubicBezTo>
                    <a:pt x="138" y="169"/>
                    <a:pt x="156" y="177"/>
                    <a:pt x="177" y="177"/>
                  </a:cubicBezTo>
                  <a:cubicBezTo>
                    <a:pt x="201" y="177"/>
                    <a:pt x="221" y="165"/>
                    <a:pt x="227" y="145"/>
                  </a:cubicBezTo>
                  <a:cubicBezTo>
                    <a:pt x="227" y="145"/>
                    <a:pt x="227" y="145"/>
                    <a:pt x="227" y="145"/>
                  </a:cubicBezTo>
                  <a:cubicBezTo>
                    <a:pt x="230" y="146"/>
                    <a:pt x="231" y="146"/>
                    <a:pt x="235" y="146"/>
                  </a:cubicBezTo>
                  <a:cubicBezTo>
                    <a:pt x="249" y="146"/>
                    <a:pt x="262" y="141"/>
                    <a:pt x="272" y="133"/>
                  </a:cubicBezTo>
                  <a:cubicBezTo>
                    <a:pt x="282" y="124"/>
                    <a:pt x="288" y="112"/>
                    <a:pt x="288" y="100"/>
                  </a:cubicBezTo>
                  <a:cubicBezTo>
                    <a:pt x="288" y="77"/>
                    <a:pt x="270" y="58"/>
                    <a:pt x="244" y="55"/>
                  </a:cubicBezTo>
                  <a:close/>
                  <a:moveTo>
                    <a:pt x="282" y="100"/>
                  </a:moveTo>
                  <a:cubicBezTo>
                    <a:pt x="282" y="111"/>
                    <a:pt x="277" y="121"/>
                    <a:pt x="269" y="128"/>
                  </a:cubicBezTo>
                  <a:cubicBezTo>
                    <a:pt x="260" y="136"/>
                    <a:pt x="248" y="141"/>
                    <a:pt x="235" y="141"/>
                  </a:cubicBezTo>
                  <a:cubicBezTo>
                    <a:pt x="232" y="141"/>
                    <a:pt x="229" y="140"/>
                    <a:pt x="226" y="140"/>
                  </a:cubicBezTo>
                  <a:cubicBezTo>
                    <a:pt x="223" y="139"/>
                    <a:pt x="223" y="139"/>
                    <a:pt x="223" y="139"/>
                  </a:cubicBezTo>
                  <a:cubicBezTo>
                    <a:pt x="223" y="142"/>
                    <a:pt x="223" y="142"/>
                    <a:pt x="223" y="142"/>
                  </a:cubicBezTo>
                  <a:cubicBezTo>
                    <a:pt x="217" y="159"/>
                    <a:pt x="198" y="172"/>
                    <a:pt x="177" y="172"/>
                  </a:cubicBezTo>
                  <a:cubicBezTo>
                    <a:pt x="158" y="172"/>
                    <a:pt x="141" y="162"/>
                    <a:pt x="133" y="147"/>
                  </a:cubicBezTo>
                  <a:cubicBezTo>
                    <a:pt x="132" y="145"/>
                    <a:pt x="132" y="145"/>
                    <a:pt x="132" y="145"/>
                  </a:cubicBezTo>
                  <a:cubicBezTo>
                    <a:pt x="129" y="146"/>
                    <a:pt x="129" y="146"/>
                    <a:pt x="129" y="146"/>
                  </a:cubicBezTo>
                  <a:cubicBezTo>
                    <a:pt x="121" y="151"/>
                    <a:pt x="111" y="154"/>
                    <a:pt x="101" y="154"/>
                  </a:cubicBezTo>
                  <a:cubicBezTo>
                    <a:pt x="76" y="154"/>
                    <a:pt x="56" y="138"/>
                    <a:pt x="53" y="117"/>
                  </a:cubicBezTo>
                  <a:cubicBezTo>
                    <a:pt x="53" y="115"/>
                    <a:pt x="53" y="115"/>
                    <a:pt x="53" y="115"/>
                  </a:cubicBezTo>
                  <a:cubicBezTo>
                    <a:pt x="51" y="115"/>
                    <a:pt x="51" y="115"/>
                    <a:pt x="51" y="115"/>
                  </a:cubicBezTo>
                  <a:cubicBezTo>
                    <a:pt x="25" y="113"/>
                    <a:pt x="6" y="94"/>
                    <a:pt x="6" y="72"/>
                  </a:cubicBezTo>
                  <a:cubicBezTo>
                    <a:pt x="6" y="47"/>
                    <a:pt x="28" y="28"/>
                    <a:pt x="56" y="28"/>
                  </a:cubicBezTo>
                  <a:cubicBezTo>
                    <a:pt x="62" y="28"/>
                    <a:pt x="68" y="29"/>
                    <a:pt x="74" y="31"/>
                  </a:cubicBezTo>
                  <a:cubicBezTo>
                    <a:pt x="76" y="31"/>
                    <a:pt x="76" y="31"/>
                    <a:pt x="76" y="31"/>
                  </a:cubicBezTo>
                  <a:cubicBezTo>
                    <a:pt x="77" y="29"/>
                    <a:pt x="77" y="29"/>
                    <a:pt x="77" y="29"/>
                  </a:cubicBezTo>
                  <a:cubicBezTo>
                    <a:pt x="85" y="15"/>
                    <a:pt x="102" y="5"/>
                    <a:pt x="121" y="5"/>
                  </a:cubicBezTo>
                  <a:cubicBezTo>
                    <a:pt x="139" y="5"/>
                    <a:pt x="156" y="15"/>
                    <a:pt x="164" y="29"/>
                  </a:cubicBezTo>
                  <a:cubicBezTo>
                    <a:pt x="165" y="31"/>
                    <a:pt x="165" y="31"/>
                    <a:pt x="165" y="31"/>
                  </a:cubicBezTo>
                  <a:cubicBezTo>
                    <a:pt x="167" y="30"/>
                    <a:pt x="167" y="30"/>
                    <a:pt x="167" y="30"/>
                  </a:cubicBezTo>
                  <a:cubicBezTo>
                    <a:pt x="175" y="26"/>
                    <a:pt x="183" y="24"/>
                    <a:pt x="192" y="24"/>
                  </a:cubicBezTo>
                  <a:cubicBezTo>
                    <a:pt x="215" y="24"/>
                    <a:pt x="235" y="38"/>
                    <a:pt x="239" y="58"/>
                  </a:cubicBezTo>
                  <a:cubicBezTo>
                    <a:pt x="240" y="59"/>
                    <a:pt x="240" y="59"/>
                    <a:pt x="240" y="59"/>
                  </a:cubicBezTo>
                  <a:cubicBezTo>
                    <a:pt x="242" y="60"/>
                    <a:pt x="242" y="60"/>
                    <a:pt x="242" y="60"/>
                  </a:cubicBezTo>
                  <a:cubicBezTo>
                    <a:pt x="265" y="62"/>
                    <a:pt x="282" y="80"/>
                    <a:pt x="282" y="100"/>
                  </a:cubicBezTo>
                  <a:close/>
                </a:path>
              </a:pathLst>
            </a:custGeom>
            <a:solidFill>
              <a:srgbClr val="333333"/>
            </a:solidFill>
            <a:ln w="9525">
              <a:noFill/>
              <a:round/>
              <a:headEnd/>
              <a:tailEnd/>
            </a:ln>
          </p:spPr>
          <p:txBody>
            <a:bodyPr/>
            <a:lstStyle/>
            <a:p>
              <a:endParaRPr lang="en-US"/>
            </a:p>
          </p:txBody>
        </p:sp>
        <p:sp>
          <p:nvSpPr>
            <p:cNvPr id="101448" name="Freeform 6"/>
            <p:cNvSpPr>
              <a:spLocks noEditPoints="1"/>
            </p:cNvSpPr>
            <p:nvPr/>
          </p:nvSpPr>
          <p:spPr bwMode="auto">
            <a:xfrm>
              <a:off x="418" y="1935"/>
              <a:ext cx="666" cy="406"/>
            </a:xfrm>
            <a:custGeom>
              <a:avLst/>
              <a:gdLst>
                <a:gd name="T0" fmla="*/ 40107787 w 282"/>
                <a:gd name="T1" fmla="*/ 8972967 h 172"/>
                <a:gd name="T2" fmla="*/ 31710192 w 282"/>
                <a:gd name="T3" fmla="*/ 3168943 h 172"/>
                <a:gd name="T4" fmla="*/ 27374034 w 282"/>
                <a:gd name="T5" fmla="*/ 4156977 h 172"/>
                <a:gd name="T6" fmla="*/ 19837732 w 282"/>
                <a:gd name="T7" fmla="*/ 0 h 172"/>
                <a:gd name="T8" fmla="*/ 12075656 w 282"/>
                <a:gd name="T9" fmla="*/ 4156977 h 172"/>
                <a:gd name="T10" fmla="*/ 8884585 w 282"/>
                <a:gd name="T11" fmla="*/ 3678823 h 172"/>
                <a:gd name="T12" fmla="*/ 0 w 282"/>
                <a:gd name="T13" fmla="*/ 11524669 h 172"/>
                <a:gd name="T14" fmla="*/ 8043564 w 282"/>
                <a:gd name="T15" fmla="*/ 19155201 h 172"/>
                <a:gd name="T16" fmla="*/ 16431842 w 282"/>
                <a:gd name="T17" fmla="*/ 25707127 h 172"/>
                <a:gd name="T18" fmla="*/ 21467589 w 282"/>
                <a:gd name="T19" fmla="*/ 24148598 h 172"/>
                <a:gd name="T20" fmla="*/ 29232447 w 282"/>
                <a:gd name="T21" fmla="*/ 28660011 h 172"/>
                <a:gd name="T22" fmla="*/ 37279726 w 282"/>
                <a:gd name="T23" fmla="*/ 23161810 h 172"/>
                <a:gd name="T24" fmla="*/ 38958461 w 282"/>
                <a:gd name="T25" fmla="*/ 23312106 h 172"/>
                <a:gd name="T26" fmla="*/ 47364596 w 282"/>
                <a:gd name="T27" fmla="*/ 16183990 h 172"/>
                <a:gd name="T28" fmla="*/ 40107787 w 282"/>
                <a:gd name="T29" fmla="*/ 8972967 h 172"/>
                <a:gd name="T30" fmla="*/ 25165673 w 282"/>
                <a:gd name="T31" fmla="*/ 14956152 h 172"/>
                <a:gd name="T32" fmla="*/ 25165673 w 282"/>
                <a:gd name="T33" fmla="*/ 14956152 h 172"/>
                <a:gd name="T34" fmla="*/ 25165673 w 282"/>
                <a:gd name="T35" fmla="*/ 14956152 h 172"/>
                <a:gd name="T36" fmla="*/ 25165673 w 282"/>
                <a:gd name="T37" fmla="*/ 14956152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2"/>
                <a:gd name="T58" fmla="*/ 0 h 172"/>
                <a:gd name="T59" fmla="*/ 282 w 282"/>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2" h="172">
                  <a:moveTo>
                    <a:pt x="239" y="54"/>
                  </a:moveTo>
                  <a:cubicBezTo>
                    <a:pt x="234" y="34"/>
                    <a:pt x="214" y="19"/>
                    <a:pt x="189" y="19"/>
                  </a:cubicBezTo>
                  <a:cubicBezTo>
                    <a:pt x="180" y="19"/>
                    <a:pt x="171" y="21"/>
                    <a:pt x="163" y="25"/>
                  </a:cubicBezTo>
                  <a:cubicBezTo>
                    <a:pt x="155" y="10"/>
                    <a:pt x="138" y="0"/>
                    <a:pt x="118" y="0"/>
                  </a:cubicBezTo>
                  <a:cubicBezTo>
                    <a:pt x="97" y="0"/>
                    <a:pt x="80" y="10"/>
                    <a:pt x="72" y="25"/>
                  </a:cubicBezTo>
                  <a:cubicBezTo>
                    <a:pt x="66" y="23"/>
                    <a:pt x="60" y="22"/>
                    <a:pt x="53" y="22"/>
                  </a:cubicBezTo>
                  <a:cubicBezTo>
                    <a:pt x="24" y="22"/>
                    <a:pt x="0" y="43"/>
                    <a:pt x="0" y="69"/>
                  </a:cubicBezTo>
                  <a:cubicBezTo>
                    <a:pt x="0" y="92"/>
                    <a:pt x="21" y="112"/>
                    <a:pt x="48" y="115"/>
                  </a:cubicBezTo>
                  <a:cubicBezTo>
                    <a:pt x="50" y="137"/>
                    <a:pt x="72" y="154"/>
                    <a:pt x="98" y="154"/>
                  </a:cubicBezTo>
                  <a:cubicBezTo>
                    <a:pt x="109" y="154"/>
                    <a:pt x="119" y="151"/>
                    <a:pt x="128" y="145"/>
                  </a:cubicBezTo>
                  <a:cubicBezTo>
                    <a:pt x="135" y="161"/>
                    <a:pt x="153" y="172"/>
                    <a:pt x="174" y="172"/>
                  </a:cubicBezTo>
                  <a:cubicBezTo>
                    <a:pt x="197" y="172"/>
                    <a:pt x="217" y="158"/>
                    <a:pt x="222" y="139"/>
                  </a:cubicBezTo>
                  <a:cubicBezTo>
                    <a:pt x="225" y="140"/>
                    <a:pt x="229" y="140"/>
                    <a:pt x="232" y="140"/>
                  </a:cubicBezTo>
                  <a:cubicBezTo>
                    <a:pt x="260" y="140"/>
                    <a:pt x="282" y="121"/>
                    <a:pt x="282" y="97"/>
                  </a:cubicBezTo>
                  <a:cubicBezTo>
                    <a:pt x="282" y="75"/>
                    <a:pt x="263" y="57"/>
                    <a:pt x="239" y="54"/>
                  </a:cubicBezTo>
                  <a:close/>
                  <a:moveTo>
                    <a:pt x="150" y="90"/>
                  </a:moveTo>
                  <a:cubicBezTo>
                    <a:pt x="150" y="90"/>
                    <a:pt x="150" y="90"/>
                    <a:pt x="150" y="90"/>
                  </a:cubicBezTo>
                  <a:cubicBezTo>
                    <a:pt x="150" y="90"/>
                    <a:pt x="150" y="90"/>
                    <a:pt x="150" y="90"/>
                  </a:cubicBezTo>
                  <a:cubicBezTo>
                    <a:pt x="150" y="90"/>
                    <a:pt x="150" y="90"/>
                    <a:pt x="150" y="90"/>
                  </a:cubicBezTo>
                  <a:close/>
                </a:path>
              </a:pathLst>
            </a:custGeom>
            <a:solidFill>
              <a:srgbClr val="B3B3B3"/>
            </a:solidFill>
            <a:ln w="9525">
              <a:noFill/>
              <a:round/>
              <a:headEnd/>
              <a:tailEnd/>
            </a:ln>
          </p:spPr>
          <p:txBody>
            <a:bodyPr/>
            <a:lstStyle/>
            <a:p>
              <a:endParaRPr lang="en-US"/>
            </a:p>
          </p:txBody>
        </p:sp>
      </p:grpSp>
      <p:pic>
        <p:nvPicPr>
          <p:cNvPr id="101404" name="Picture 156" descr="EnterpriseHost"/>
          <p:cNvPicPr>
            <a:picLocks noChangeAspect="1" noChangeArrowheads="1"/>
          </p:cNvPicPr>
          <p:nvPr/>
        </p:nvPicPr>
        <p:blipFill>
          <a:blip r:embed="rId4" cstate="print"/>
          <a:srcRect/>
          <a:stretch>
            <a:fillRect/>
          </a:stretch>
        </p:blipFill>
        <p:spPr bwMode="auto">
          <a:xfrm>
            <a:off x="1576388" y="3171825"/>
            <a:ext cx="706437" cy="963613"/>
          </a:xfrm>
          <a:prstGeom prst="rect">
            <a:avLst/>
          </a:prstGeom>
          <a:noFill/>
          <a:ln w="9525">
            <a:noFill/>
            <a:miter lim="800000"/>
            <a:headEnd/>
            <a:tailEnd/>
          </a:ln>
        </p:spPr>
      </p:pic>
      <p:sp>
        <p:nvSpPr>
          <p:cNvPr id="101406" name="Arc 208"/>
          <p:cNvSpPr>
            <a:spLocks/>
          </p:cNvSpPr>
          <p:nvPr/>
        </p:nvSpPr>
        <p:spPr bwMode="auto">
          <a:xfrm rot="10800000">
            <a:off x="2133600" y="4953000"/>
            <a:ext cx="4499613" cy="762000"/>
          </a:xfrm>
          <a:custGeom>
            <a:avLst/>
            <a:gdLst>
              <a:gd name="T0" fmla="*/ 0 w 40323"/>
              <a:gd name="T1" fmla="*/ 2147483647 h 21600"/>
              <a:gd name="T2" fmla="*/ 2147483647 w 40323"/>
              <a:gd name="T3" fmla="*/ 2147483647 h 21600"/>
              <a:gd name="T4" fmla="*/ 2147483647 w 40323"/>
              <a:gd name="T5" fmla="*/ 2147483647 h 21600"/>
              <a:gd name="T6" fmla="*/ 0 60000 65536"/>
              <a:gd name="T7" fmla="*/ 0 60000 65536"/>
              <a:gd name="T8" fmla="*/ 0 60000 65536"/>
              <a:gd name="T9" fmla="*/ 0 w 40323"/>
              <a:gd name="T10" fmla="*/ 0 h 21600"/>
              <a:gd name="T11" fmla="*/ 40323 w 40323"/>
              <a:gd name="T12" fmla="*/ 21600 h 21600"/>
            </a:gdLst>
            <a:ahLst/>
            <a:cxnLst>
              <a:cxn ang="T6">
                <a:pos x="T0" y="T1"/>
              </a:cxn>
              <a:cxn ang="T7">
                <a:pos x="T2" y="T3"/>
              </a:cxn>
              <a:cxn ang="T8">
                <a:pos x="T4" y="T5"/>
              </a:cxn>
            </a:cxnLst>
            <a:rect l="T9" t="T10" r="T11" b="T12"/>
            <a:pathLst>
              <a:path w="40323" h="21600" fill="none" extrusionOk="0">
                <a:moveTo>
                  <a:pt x="0" y="11528"/>
                </a:moveTo>
                <a:cubicBezTo>
                  <a:pt x="3737" y="4437"/>
                  <a:pt x="11093" y="-1"/>
                  <a:pt x="19108" y="0"/>
                </a:cubicBezTo>
                <a:cubicBezTo>
                  <a:pt x="29472" y="0"/>
                  <a:pt x="38376" y="7361"/>
                  <a:pt x="40323" y="17541"/>
                </a:cubicBezTo>
              </a:path>
              <a:path w="40323" h="21600" stroke="0" extrusionOk="0">
                <a:moveTo>
                  <a:pt x="0" y="11528"/>
                </a:moveTo>
                <a:cubicBezTo>
                  <a:pt x="3737" y="4437"/>
                  <a:pt x="11093" y="-1"/>
                  <a:pt x="19108" y="0"/>
                </a:cubicBezTo>
                <a:cubicBezTo>
                  <a:pt x="29472" y="0"/>
                  <a:pt x="38376" y="7361"/>
                  <a:pt x="40323" y="17541"/>
                </a:cubicBezTo>
                <a:lnTo>
                  <a:pt x="19108" y="21600"/>
                </a:lnTo>
                <a:close/>
              </a:path>
            </a:pathLst>
          </a:custGeom>
          <a:noFill/>
          <a:ln w="76200">
            <a:solidFill>
              <a:schemeClr val="accent2"/>
            </a:solidFill>
            <a:miter lim="800000"/>
            <a:headEnd type="triangle" w="med" len="med"/>
            <a:tailEnd/>
          </a:ln>
        </p:spPr>
        <p:txBody>
          <a:bodyPr wrap="none" anchor="ctr"/>
          <a:lstStyle/>
          <a:p>
            <a:endParaRPr lang="en-US"/>
          </a:p>
        </p:txBody>
      </p:sp>
      <p:grpSp>
        <p:nvGrpSpPr>
          <p:cNvPr id="18" name="Group 189"/>
          <p:cNvGrpSpPr>
            <a:grpSpLocks/>
          </p:cNvGrpSpPr>
          <p:nvPr/>
        </p:nvGrpSpPr>
        <p:grpSpPr bwMode="auto">
          <a:xfrm>
            <a:off x="3733801" y="4876800"/>
            <a:ext cx="1676400" cy="1325563"/>
            <a:chOff x="3398521" y="4118844"/>
            <a:chExt cx="2597436" cy="1999382"/>
          </a:xfrm>
        </p:grpSpPr>
        <p:pic>
          <p:nvPicPr>
            <p:cNvPr id="101422" name="Picture 30" descr="clouds-2"/>
            <p:cNvPicPr>
              <a:picLocks noChangeAspect="1" noChangeArrowheads="1"/>
            </p:cNvPicPr>
            <p:nvPr/>
          </p:nvPicPr>
          <p:blipFill>
            <a:blip r:embed="rId11" cstate="print"/>
            <a:srcRect/>
            <a:stretch>
              <a:fillRect/>
            </a:stretch>
          </p:blipFill>
          <p:spPr bwMode="auto">
            <a:xfrm>
              <a:off x="3398521" y="4118844"/>
              <a:ext cx="2597436" cy="1999382"/>
            </a:xfrm>
            <a:prstGeom prst="rect">
              <a:avLst/>
            </a:prstGeom>
            <a:noFill/>
            <a:ln w="9525">
              <a:noFill/>
              <a:miter lim="800000"/>
              <a:headEnd/>
              <a:tailEnd/>
            </a:ln>
          </p:spPr>
        </p:pic>
        <p:sp>
          <p:nvSpPr>
            <p:cNvPr id="101423" name="Text Box 202"/>
            <p:cNvSpPr txBox="1">
              <a:spLocks noChangeArrowheads="1"/>
            </p:cNvSpPr>
            <p:nvPr/>
          </p:nvSpPr>
          <p:spPr bwMode="auto">
            <a:xfrm>
              <a:off x="3516585" y="4693516"/>
              <a:ext cx="2414855" cy="922652"/>
            </a:xfrm>
            <a:prstGeom prst="rect">
              <a:avLst/>
            </a:prstGeom>
            <a:noFill/>
            <a:ln w="12700" algn="ctr">
              <a:noFill/>
              <a:miter lim="800000"/>
              <a:headEnd/>
              <a:tailEnd/>
            </a:ln>
          </p:spPr>
          <p:txBody>
            <a:bodyPr wrap="square">
              <a:spAutoFit/>
            </a:bodyPr>
            <a:lstStyle/>
            <a:p>
              <a:pPr algn="ctr">
                <a:spcBef>
                  <a:spcPct val="50000"/>
                </a:spcBef>
              </a:pPr>
              <a:r>
                <a:rPr lang="en-US" sz="1350" dirty="0" smtClean="0"/>
                <a:t>AIR Duplication</a:t>
              </a:r>
              <a:endParaRPr lang="en-US" sz="1350" dirty="0"/>
            </a:p>
            <a:p>
              <a:pPr algn="ctr">
                <a:spcBef>
                  <a:spcPct val="50000"/>
                </a:spcBef>
              </a:pPr>
              <a:r>
                <a:rPr lang="en-US" sz="1350" dirty="0"/>
                <a:t>(</a:t>
              </a:r>
              <a:r>
                <a:rPr lang="en-US" sz="1350" dirty="0" err="1"/>
                <a:t>DXi</a:t>
              </a:r>
              <a:r>
                <a:rPr lang="en-US" sz="1350" dirty="0"/>
                <a:t> Replication)</a:t>
              </a:r>
            </a:p>
          </p:txBody>
        </p:sp>
      </p:grpSp>
      <p:sp>
        <p:nvSpPr>
          <p:cNvPr id="101408" name="TextBox 188"/>
          <p:cNvSpPr txBox="1">
            <a:spLocks noChangeArrowheads="1"/>
          </p:cNvSpPr>
          <p:nvPr/>
        </p:nvSpPr>
        <p:spPr bwMode="auto">
          <a:xfrm>
            <a:off x="4689475" y="1081088"/>
            <a:ext cx="4122738" cy="369332"/>
          </a:xfrm>
          <a:prstGeom prst="rect">
            <a:avLst/>
          </a:prstGeom>
          <a:noFill/>
          <a:ln w="9525">
            <a:noFill/>
            <a:miter lim="800000"/>
            <a:headEnd/>
            <a:tailEnd/>
          </a:ln>
        </p:spPr>
        <p:txBody>
          <a:bodyPr>
            <a:spAutoFit/>
          </a:bodyPr>
          <a:lstStyle/>
          <a:p>
            <a:pPr algn="ctr"/>
            <a:r>
              <a:rPr lang="en-US" dirty="0">
                <a:latin typeface="Impact" pitchFamily="34" charset="0"/>
              </a:rPr>
              <a:t>Remote </a:t>
            </a:r>
            <a:r>
              <a:rPr lang="en-US" dirty="0" smtClean="0">
                <a:latin typeface="Impact" pitchFamily="34" charset="0"/>
              </a:rPr>
              <a:t>site</a:t>
            </a:r>
            <a:endParaRPr lang="en-US" dirty="0">
              <a:latin typeface="Impact" pitchFamily="34" charset="0"/>
            </a:endParaRPr>
          </a:p>
        </p:txBody>
      </p:sp>
      <p:sp>
        <p:nvSpPr>
          <p:cNvPr id="101409" name="TextBox 187"/>
          <p:cNvSpPr txBox="1">
            <a:spLocks noChangeArrowheads="1"/>
          </p:cNvSpPr>
          <p:nvPr/>
        </p:nvSpPr>
        <p:spPr bwMode="auto">
          <a:xfrm>
            <a:off x="-68263" y="1081088"/>
            <a:ext cx="4121151" cy="369887"/>
          </a:xfrm>
          <a:prstGeom prst="rect">
            <a:avLst/>
          </a:prstGeom>
          <a:noFill/>
          <a:ln w="9525">
            <a:noFill/>
            <a:miter lim="800000"/>
            <a:headEnd/>
            <a:tailEnd/>
          </a:ln>
        </p:spPr>
        <p:txBody>
          <a:bodyPr>
            <a:spAutoFit/>
          </a:bodyPr>
          <a:lstStyle/>
          <a:p>
            <a:pPr algn="ctr"/>
            <a:r>
              <a:rPr lang="en-US" dirty="0">
                <a:latin typeface="Impact" pitchFamily="34" charset="0"/>
              </a:rPr>
              <a:t>Local Site</a:t>
            </a:r>
          </a:p>
        </p:txBody>
      </p:sp>
      <p:grpSp>
        <p:nvGrpSpPr>
          <p:cNvPr id="19" name="Group 191"/>
          <p:cNvGrpSpPr>
            <a:grpSpLocks/>
          </p:cNvGrpSpPr>
          <p:nvPr/>
        </p:nvGrpSpPr>
        <p:grpSpPr bwMode="auto">
          <a:xfrm>
            <a:off x="685800" y="2057400"/>
            <a:ext cx="3519488" cy="2155825"/>
            <a:chOff x="320052" y="2517119"/>
            <a:chExt cx="3520266" cy="2155283"/>
          </a:xfrm>
          <a:noFill/>
        </p:grpSpPr>
        <p:sp>
          <p:nvSpPr>
            <p:cNvPr id="180" name="Arc 207"/>
            <p:cNvSpPr>
              <a:spLocks/>
            </p:cNvSpPr>
            <p:nvPr/>
          </p:nvSpPr>
          <p:spPr bwMode="auto">
            <a:xfrm rot="-7677253">
              <a:off x="1806264" y="2743365"/>
              <a:ext cx="1296244" cy="2561830"/>
            </a:xfrm>
            <a:custGeom>
              <a:avLst/>
              <a:gdLst>
                <a:gd name="T0" fmla="*/ 19478545 w 21589"/>
                <a:gd name="T1" fmla="*/ 0 h 21115"/>
                <a:gd name="T2" fmla="*/ 92361630 w 21589"/>
                <a:gd name="T3" fmla="*/ 338299142 h 21115"/>
                <a:gd name="T4" fmla="*/ 0 w 21589"/>
                <a:gd name="T5" fmla="*/ 349967445 h 21115"/>
                <a:gd name="T6" fmla="*/ 0 60000 65536"/>
                <a:gd name="T7" fmla="*/ 0 60000 65536"/>
                <a:gd name="T8" fmla="*/ 0 60000 65536"/>
                <a:gd name="T9" fmla="*/ 0 w 21589"/>
                <a:gd name="T10" fmla="*/ 0 h 21115"/>
                <a:gd name="T11" fmla="*/ 21589 w 21589"/>
                <a:gd name="T12" fmla="*/ 21115 h 21115"/>
              </a:gdLst>
              <a:ahLst/>
              <a:cxnLst>
                <a:cxn ang="T6">
                  <a:pos x="T0" y="T1"/>
                </a:cxn>
                <a:cxn ang="T7">
                  <a:pos x="T2" y="T3"/>
                </a:cxn>
                <a:cxn ang="T8">
                  <a:pos x="T4" y="T5"/>
                </a:cxn>
              </a:cxnLst>
              <a:rect l="T9" t="T10" r="T11" b="T12"/>
              <a:pathLst>
                <a:path w="21589" h="21115" fill="none" extrusionOk="0">
                  <a:moveTo>
                    <a:pt x="4552" y="0"/>
                  </a:moveTo>
                  <a:cubicBezTo>
                    <a:pt x="14241" y="2089"/>
                    <a:pt x="21265" y="10504"/>
                    <a:pt x="21588" y="20411"/>
                  </a:cubicBezTo>
                </a:path>
                <a:path w="21589" h="21115" stroke="0" extrusionOk="0">
                  <a:moveTo>
                    <a:pt x="4552" y="0"/>
                  </a:moveTo>
                  <a:cubicBezTo>
                    <a:pt x="14241" y="2089"/>
                    <a:pt x="21265" y="10504"/>
                    <a:pt x="21588" y="20411"/>
                  </a:cubicBezTo>
                  <a:lnTo>
                    <a:pt x="0" y="21115"/>
                  </a:lnTo>
                  <a:close/>
                </a:path>
              </a:pathLst>
            </a:custGeom>
            <a:grpFill/>
            <a:ln w="76200">
              <a:solidFill>
                <a:srgbClr val="FFC000"/>
              </a:solidFill>
              <a:round/>
              <a:headEnd type="triangle" w="med" len="med"/>
              <a:tailEnd/>
            </a:ln>
          </p:spPr>
          <p:txBody>
            <a:bodyPr wrap="none" anchor="ctr"/>
            <a:lstStyle/>
            <a:p>
              <a:pPr algn="ctr">
                <a:defRPr/>
              </a:pPr>
              <a:endParaRPr lang="en-US"/>
            </a:p>
          </p:txBody>
        </p:sp>
        <p:sp>
          <p:nvSpPr>
            <p:cNvPr id="181" name="Arc 274"/>
            <p:cNvSpPr>
              <a:spLocks/>
            </p:cNvSpPr>
            <p:nvPr/>
          </p:nvSpPr>
          <p:spPr bwMode="auto">
            <a:xfrm rot="-7677253">
              <a:off x="1174553" y="1662618"/>
              <a:ext cx="1811264" cy="3520266"/>
            </a:xfrm>
            <a:custGeom>
              <a:avLst/>
              <a:gdLst>
                <a:gd name="T0" fmla="*/ 0 w 21299"/>
                <a:gd name="T1" fmla="*/ 5704 h 21600"/>
                <a:gd name="T2" fmla="*/ 115144 w 21299"/>
                <a:gd name="T3" fmla="*/ 156456 h 21600"/>
                <a:gd name="T4" fmla="*/ 20410 w 21299"/>
                <a:gd name="T5" fmla="*/ 376147 h 21600"/>
                <a:gd name="T6" fmla="*/ 0 60000 65536"/>
                <a:gd name="T7" fmla="*/ 0 60000 65536"/>
                <a:gd name="T8" fmla="*/ 0 60000 65536"/>
                <a:gd name="T9" fmla="*/ 0 w 21299"/>
                <a:gd name="T10" fmla="*/ 0 h 21600"/>
                <a:gd name="T11" fmla="*/ 21299 w 21299"/>
                <a:gd name="T12" fmla="*/ 21600 h 21600"/>
              </a:gdLst>
              <a:ahLst/>
              <a:cxnLst>
                <a:cxn ang="T6">
                  <a:pos x="T0" y="T1"/>
                </a:cxn>
                <a:cxn ang="T7">
                  <a:pos x="T2" y="T3"/>
                </a:cxn>
                <a:cxn ang="T8">
                  <a:pos x="T4" y="T5"/>
                </a:cxn>
              </a:cxnLst>
              <a:rect l="T9" t="T10" r="T11" b="T12"/>
              <a:pathLst>
                <a:path w="21299" h="21600" fill="none" extrusionOk="0">
                  <a:moveTo>
                    <a:pt x="0" y="331"/>
                  </a:moveTo>
                  <a:cubicBezTo>
                    <a:pt x="1244" y="110"/>
                    <a:pt x="2505" y="-1"/>
                    <a:pt x="3769" y="0"/>
                  </a:cubicBezTo>
                  <a:cubicBezTo>
                    <a:pt x="10716" y="0"/>
                    <a:pt x="17239" y="3341"/>
                    <a:pt x="21298" y="8980"/>
                  </a:cubicBezTo>
                </a:path>
                <a:path w="21299" h="21600" stroke="0" extrusionOk="0">
                  <a:moveTo>
                    <a:pt x="0" y="331"/>
                  </a:moveTo>
                  <a:cubicBezTo>
                    <a:pt x="1244" y="110"/>
                    <a:pt x="2505" y="-1"/>
                    <a:pt x="3769" y="0"/>
                  </a:cubicBezTo>
                  <a:cubicBezTo>
                    <a:pt x="10716" y="0"/>
                    <a:pt x="17239" y="3341"/>
                    <a:pt x="21298" y="8980"/>
                  </a:cubicBezTo>
                  <a:lnTo>
                    <a:pt x="3769" y="21600"/>
                  </a:lnTo>
                  <a:close/>
                </a:path>
              </a:pathLst>
            </a:custGeom>
            <a:grpFill/>
            <a:ln w="76200">
              <a:solidFill>
                <a:schemeClr val="tx1">
                  <a:lumMod val="75000"/>
                </a:schemeClr>
              </a:solidFill>
              <a:round/>
              <a:headEnd type="triangle" w="med" len="med"/>
              <a:tailEnd/>
            </a:ln>
          </p:spPr>
          <p:txBody>
            <a:bodyPr wrap="none" anchor="ctr"/>
            <a:lstStyle/>
            <a:p>
              <a:pPr algn="ctr">
                <a:defRPr/>
              </a:pPr>
              <a:endParaRPr lang="en-US"/>
            </a:p>
          </p:txBody>
        </p:sp>
      </p:grpSp>
      <p:grpSp>
        <p:nvGrpSpPr>
          <p:cNvPr id="20" name="Group 148"/>
          <p:cNvGrpSpPr>
            <a:grpSpLocks/>
          </p:cNvGrpSpPr>
          <p:nvPr/>
        </p:nvGrpSpPr>
        <p:grpSpPr bwMode="auto">
          <a:xfrm>
            <a:off x="381000" y="2133600"/>
            <a:ext cx="1684338" cy="833438"/>
            <a:chOff x="1440" y="1200"/>
            <a:chExt cx="1200" cy="624"/>
          </a:xfrm>
        </p:grpSpPr>
        <p:sp>
          <p:nvSpPr>
            <p:cNvPr id="101420" name="AutoShape 149"/>
            <p:cNvSpPr>
              <a:spLocks noChangeArrowheads="1"/>
            </p:cNvSpPr>
            <p:nvPr/>
          </p:nvSpPr>
          <p:spPr bwMode="auto">
            <a:xfrm>
              <a:off x="1440" y="1200"/>
              <a:ext cx="1200" cy="624"/>
            </a:xfrm>
            <a:prstGeom prst="ellipseRibbon2">
              <a:avLst>
                <a:gd name="adj1" fmla="val 48148"/>
                <a:gd name="adj2" fmla="val 75000"/>
                <a:gd name="adj3" fmla="val 22222"/>
              </a:avLst>
            </a:prstGeom>
            <a:gradFill rotWithShape="1">
              <a:gsLst>
                <a:gs pos="0">
                  <a:srgbClr val="373733"/>
                </a:gs>
                <a:gs pos="50000">
                  <a:srgbClr val="D8D8CA"/>
                </a:gs>
                <a:gs pos="100000">
                  <a:srgbClr val="373733"/>
                </a:gs>
              </a:gsLst>
              <a:lin ang="18900000" scaled="1"/>
            </a:gradFill>
            <a:ln w="19050">
              <a:solidFill>
                <a:schemeClr val="bg2"/>
              </a:solidFill>
              <a:round/>
              <a:headEnd/>
              <a:tailEnd/>
            </a:ln>
          </p:spPr>
          <p:txBody>
            <a:bodyPr wrap="none" anchor="ctr"/>
            <a:lstStyle/>
            <a:p>
              <a:pPr algn="ctr"/>
              <a:endParaRPr lang="en-US"/>
            </a:p>
          </p:txBody>
        </p:sp>
        <p:sp>
          <p:nvSpPr>
            <p:cNvPr id="101421" name="TextBox 14"/>
            <p:cNvSpPr txBox="1">
              <a:spLocks noChangeArrowheads="1"/>
            </p:cNvSpPr>
            <p:nvPr/>
          </p:nvSpPr>
          <p:spPr bwMode="auto">
            <a:xfrm>
              <a:off x="1583" y="1200"/>
              <a:ext cx="914" cy="345"/>
            </a:xfrm>
            <a:prstGeom prst="rect">
              <a:avLst/>
            </a:prstGeom>
            <a:noFill/>
            <a:ln w="9525">
              <a:noFill/>
              <a:miter lim="800000"/>
              <a:headEnd/>
              <a:tailEnd/>
            </a:ln>
          </p:spPr>
          <p:txBody>
            <a:bodyPr>
              <a:spAutoFit/>
            </a:bodyPr>
            <a:lstStyle/>
            <a:p>
              <a:pPr algn="ctr" eaLnBrk="0" hangingPunct="0"/>
              <a:r>
                <a:rPr lang="en-US" sz="1200" dirty="0"/>
                <a:t>Storage</a:t>
              </a:r>
              <a:br>
                <a:rPr lang="en-US" sz="1200" dirty="0"/>
              </a:br>
              <a:r>
                <a:rPr lang="en-US" sz="1200" dirty="0"/>
                <a:t>Lifecycle</a:t>
              </a:r>
            </a:p>
          </p:txBody>
        </p:sp>
      </p:grpSp>
      <p:grpSp>
        <p:nvGrpSpPr>
          <p:cNvPr id="21" name="Group 197"/>
          <p:cNvGrpSpPr>
            <a:grpSpLocks/>
          </p:cNvGrpSpPr>
          <p:nvPr/>
        </p:nvGrpSpPr>
        <p:grpSpPr bwMode="auto">
          <a:xfrm>
            <a:off x="2362200" y="2133600"/>
            <a:ext cx="1757362" cy="835025"/>
            <a:chOff x="2688" y="1200"/>
            <a:chExt cx="1200" cy="624"/>
          </a:xfrm>
        </p:grpSpPr>
        <p:sp>
          <p:nvSpPr>
            <p:cNvPr id="101418" name="AutoShape 198"/>
            <p:cNvSpPr>
              <a:spLocks noChangeArrowheads="1"/>
            </p:cNvSpPr>
            <p:nvPr/>
          </p:nvSpPr>
          <p:spPr bwMode="auto">
            <a:xfrm>
              <a:off x="2688" y="1200"/>
              <a:ext cx="1200" cy="624"/>
            </a:xfrm>
            <a:prstGeom prst="ellipseRibbon2">
              <a:avLst>
                <a:gd name="adj1" fmla="val 48148"/>
                <a:gd name="adj2" fmla="val 75000"/>
                <a:gd name="adj3" fmla="val 22222"/>
              </a:avLst>
            </a:prstGeom>
            <a:gradFill rotWithShape="1">
              <a:gsLst>
                <a:gs pos="0">
                  <a:srgbClr val="C8A200"/>
                </a:gs>
                <a:gs pos="50000">
                  <a:srgbClr val="F1D769"/>
                </a:gs>
                <a:gs pos="100000">
                  <a:srgbClr val="C8A200"/>
                </a:gs>
              </a:gsLst>
              <a:lin ang="18900000" scaled="1"/>
            </a:gradFill>
            <a:ln w="19050">
              <a:solidFill>
                <a:schemeClr val="bg2"/>
              </a:solidFill>
              <a:round/>
              <a:headEnd/>
              <a:tailEnd/>
            </a:ln>
          </p:spPr>
          <p:txBody>
            <a:bodyPr wrap="none" anchor="ctr"/>
            <a:lstStyle/>
            <a:p>
              <a:pPr algn="ctr"/>
              <a:endParaRPr lang="en-US"/>
            </a:p>
          </p:txBody>
        </p:sp>
        <p:sp>
          <p:nvSpPr>
            <p:cNvPr id="101419" name="TextBox 14"/>
            <p:cNvSpPr txBox="1">
              <a:spLocks noChangeArrowheads="1"/>
            </p:cNvSpPr>
            <p:nvPr/>
          </p:nvSpPr>
          <p:spPr bwMode="auto">
            <a:xfrm>
              <a:off x="2831" y="1200"/>
              <a:ext cx="914" cy="345"/>
            </a:xfrm>
            <a:prstGeom prst="rect">
              <a:avLst/>
            </a:prstGeom>
            <a:noFill/>
            <a:ln w="9525">
              <a:noFill/>
              <a:miter lim="800000"/>
              <a:headEnd/>
              <a:tailEnd/>
            </a:ln>
          </p:spPr>
          <p:txBody>
            <a:bodyPr>
              <a:spAutoFit/>
            </a:bodyPr>
            <a:lstStyle/>
            <a:p>
              <a:pPr algn="ctr" eaLnBrk="0" hangingPunct="0"/>
              <a:r>
                <a:rPr lang="en-US" sz="1200" dirty="0"/>
                <a:t>Storage</a:t>
              </a:r>
              <a:br>
                <a:rPr lang="en-US" sz="1200" dirty="0"/>
              </a:br>
              <a:r>
                <a:rPr lang="en-US" sz="1200" dirty="0"/>
                <a:t>Lifecycle</a:t>
              </a:r>
            </a:p>
          </p:txBody>
        </p:sp>
      </p:grpSp>
      <p:pic>
        <p:nvPicPr>
          <p:cNvPr id="101399" name="Picture 18"/>
          <p:cNvPicPr>
            <a:picLocks noChangeAspect="1" noChangeArrowheads="1"/>
          </p:cNvPicPr>
          <p:nvPr/>
        </p:nvPicPr>
        <p:blipFill>
          <a:blip r:embed="rId3" cstate="print"/>
          <a:srcRect/>
          <a:stretch>
            <a:fillRect/>
          </a:stretch>
        </p:blipFill>
        <p:spPr bwMode="auto">
          <a:xfrm>
            <a:off x="1520825" y="4838700"/>
            <a:ext cx="781050" cy="1798638"/>
          </a:xfrm>
          <a:prstGeom prst="rect">
            <a:avLst/>
          </a:prstGeom>
          <a:noFill/>
          <a:ln w="9525">
            <a:noFill/>
            <a:miter lim="800000"/>
            <a:headEnd/>
            <a:tailEnd/>
          </a:ln>
        </p:spPr>
      </p:pic>
      <p:grpSp>
        <p:nvGrpSpPr>
          <p:cNvPr id="22" name="Group 172"/>
          <p:cNvGrpSpPr>
            <a:grpSpLocks/>
          </p:cNvGrpSpPr>
          <p:nvPr/>
        </p:nvGrpSpPr>
        <p:grpSpPr bwMode="auto">
          <a:xfrm>
            <a:off x="1370013" y="5545138"/>
            <a:ext cx="1006475" cy="514350"/>
            <a:chOff x="3720" y="2172"/>
            <a:chExt cx="660" cy="384"/>
          </a:xfrm>
        </p:grpSpPr>
        <p:sp>
          <p:nvSpPr>
            <p:cNvPr id="101424" name="AutoShape 173"/>
            <p:cNvSpPr>
              <a:spLocks noChangeArrowheads="1"/>
            </p:cNvSpPr>
            <p:nvPr/>
          </p:nvSpPr>
          <p:spPr bwMode="auto">
            <a:xfrm>
              <a:off x="3720" y="2172"/>
              <a:ext cx="660" cy="384"/>
            </a:xfrm>
            <a:prstGeom prst="roundRect">
              <a:avLst>
                <a:gd name="adj" fmla="val 16667"/>
              </a:avLst>
            </a:prstGeom>
            <a:solidFill>
              <a:srgbClr val="9ECD93">
                <a:alpha val="50195"/>
              </a:srgbClr>
            </a:solidFill>
            <a:ln w="9525" algn="ctr">
              <a:solidFill>
                <a:schemeClr val="tx1"/>
              </a:solidFill>
              <a:round/>
              <a:headEnd/>
              <a:tailEnd/>
            </a:ln>
          </p:spPr>
          <p:txBody>
            <a:bodyPr wrap="none" lIns="3108960" tIns="137160" anchor="ctr"/>
            <a:lstStyle/>
            <a:p>
              <a:pPr algn="ctr"/>
              <a:endParaRPr lang="en-US" sz="1600"/>
            </a:p>
          </p:txBody>
        </p:sp>
        <p:grpSp>
          <p:nvGrpSpPr>
            <p:cNvPr id="23" name="Group 174"/>
            <p:cNvGrpSpPr>
              <a:grpSpLocks/>
            </p:cNvGrpSpPr>
            <p:nvPr/>
          </p:nvGrpSpPr>
          <p:grpSpPr bwMode="auto">
            <a:xfrm>
              <a:off x="3766" y="2208"/>
              <a:ext cx="569" cy="314"/>
              <a:chOff x="3766" y="2208"/>
              <a:chExt cx="569" cy="314"/>
            </a:xfrm>
          </p:grpSpPr>
          <p:sp>
            <p:nvSpPr>
              <p:cNvPr id="101426" name="Can 116"/>
              <p:cNvSpPr>
                <a:spLocks noChangeAspect="1" noChangeArrowheads="1"/>
              </p:cNvSpPr>
              <p:nvPr/>
            </p:nvSpPr>
            <p:spPr bwMode="auto">
              <a:xfrm>
                <a:off x="4071" y="2211"/>
                <a:ext cx="264" cy="311"/>
              </a:xfrm>
              <a:prstGeom prst="can">
                <a:avLst>
                  <a:gd name="adj" fmla="val 24820"/>
                </a:avLst>
              </a:prstGeom>
              <a:solidFill>
                <a:schemeClr val="bg1"/>
              </a:solidFill>
              <a:ln w="12700" algn="ctr">
                <a:solidFill>
                  <a:srgbClr val="4E4845"/>
                </a:solidFill>
                <a:round/>
                <a:headEnd/>
                <a:tailEnd/>
              </a:ln>
            </p:spPr>
            <p:txBody>
              <a:bodyPr anchor="ctr"/>
              <a:lstStyle/>
              <a:p>
                <a:pPr algn="ctr" eaLnBrk="0" hangingPunct="0"/>
                <a:endParaRPr lang="en-US" sz="1600"/>
              </a:p>
            </p:txBody>
          </p:sp>
          <p:sp>
            <p:nvSpPr>
              <p:cNvPr id="101427" name="Oval 139"/>
              <p:cNvSpPr>
                <a:spLocks noChangeAspect="1" noChangeArrowheads="1"/>
              </p:cNvSpPr>
              <p:nvPr/>
            </p:nvSpPr>
            <p:spPr bwMode="auto">
              <a:xfrm>
                <a:off x="4168" y="2444"/>
                <a:ext cx="63" cy="6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28" name="Oval 140"/>
              <p:cNvSpPr>
                <a:spLocks noChangeAspect="1" noChangeArrowheads="1"/>
              </p:cNvSpPr>
              <p:nvPr/>
            </p:nvSpPr>
            <p:spPr bwMode="auto">
              <a:xfrm>
                <a:off x="4210" y="2353"/>
                <a:ext cx="78" cy="77"/>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29" name="Oval 141"/>
              <p:cNvSpPr>
                <a:spLocks noChangeAspect="1" noChangeArrowheads="1"/>
              </p:cNvSpPr>
              <p:nvPr/>
            </p:nvSpPr>
            <p:spPr bwMode="auto">
              <a:xfrm>
                <a:off x="4236" y="2446"/>
                <a:ext cx="62" cy="63"/>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430" name="Oval 142"/>
              <p:cNvSpPr>
                <a:spLocks noChangeAspect="1" noChangeArrowheads="1"/>
              </p:cNvSpPr>
              <p:nvPr/>
            </p:nvSpPr>
            <p:spPr bwMode="auto">
              <a:xfrm>
                <a:off x="4075" y="2372"/>
                <a:ext cx="53" cy="5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31" name="Oval 144"/>
              <p:cNvSpPr>
                <a:spLocks noChangeAspect="1" noChangeArrowheads="1"/>
              </p:cNvSpPr>
              <p:nvPr/>
            </p:nvSpPr>
            <p:spPr bwMode="auto">
              <a:xfrm>
                <a:off x="4129" y="2339"/>
                <a:ext cx="77" cy="78"/>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432" name="Oval 145"/>
              <p:cNvSpPr>
                <a:spLocks noChangeAspect="1" noChangeArrowheads="1"/>
              </p:cNvSpPr>
              <p:nvPr/>
            </p:nvSpPr>
            <p:spPr bwMode="auto">
              <a:xfrm>
                <a:off x="4097" y="2424"/>
                <a:ext cx="63" cy="63"/>
              </a:xfrm>
              <a:prstGeom prst="ellipse">
                <a:avLst/>
              </a:prstGeom>
              <a:solidFill>
                <a:srgbClr val="A87C00"/>
              </a:solidFill>
              <a:ln w="28575" cap="rnd" algn="ctr">
                <a:noFill/>
                <a:prstDash val="sysDot"/>
                <a:round/>
                <a:headEnd/>
                <a:tailEnd/>
              </a:ln>
            </p:spPr>
            <p:txBody>
              <a:bodyPr wrap="none"/>
              <a:lstStyle/>
              <a:p>
                <a:pPr algn="ctr"/>
                <a:endParaRPr lang="en-US" sz="1600"/>
              </a:p>
            </p:txBody>
          </p:sp>
          <p:sp>
            <p:nvSpPr>
              <p:cNvPr id="101433" name="Oval 146"/>
              <p:cNvSpPr>
                <a:spLocks noChangeAspect="1" noChangeArrowheads="1"/>
              </p:cNvSpPr>
              <p:nvPr/>
            </p:nvSpPr>
            <p:spPr bwMode="auto">
              <a:xfrm>
                <a:off x="4185" y="2285"/>
                <a:ext cx="53" cy="54"/>
              </a:xfrm>
              <a:prstGeom prst="ellipse">
                <a:avLst/>
              </a:prstGeom>
              <a:solidFill>
                <a:srgbClr val="A87C00"/>
              </a:solidFill>
              <a:ln w="28575" cap="rnd" algn="ctr">
                <a:noFill/>
                <a:prstDash val="sysDot"/>
                <a:round/>
                <a:headEnd/>
                <a:tailEnd/>
              </a:ln>
            </p:spPr>
            <p:txBody>
              <a:bodyPr wrap="none"/>
              <a:lstStyle/>
              <a:p>
                <a:pPr algn="ctr"/>
                <a:endParaRPr lang="en-US" sz="1600"/>
              </a:p>
            </p:txBody>
          </p:sp>
          <p:sp>
            <p:nvSpPr>
              <p:cNvPr id="101434" name="Oval 148"/>
              <p:cNvSpPr>
                <a:spLocks noChangeAspect="1" noChangeArrowheads="1"/>
              </p:cNvSpPr>
              <p:nvPr/>
            </p:nvSpPr>
            <p:spPr bwMode="auto">
              <a:xfrm>
                <a:off x="4075" y="2285"/>
                <a:ext cx="54" cy="5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35" name="Can 116"/>
              <p:cNvSpPr>
                <a:spLocks noChangeAspect="1" noChangeArrowheads="1"/>
              </p:cNvSpPr>
              <p:nvPr/>
            </p:nvSpPr>
            <p:spPr bwMode="auto">
              <a:xfrm>
                <a:off x="3766" y="2208"/>
                <a:ext cx="264" cy="311"/>
              </a:xfrm>
              <a:prstGeom prst="can">
                <a:avLst>
                  <a:gd name="adj" fmla="val 24820"/>
                </a:avLst>
              </a:prstGeom>
              <a:solidFill>
                <a:schemeClr val="bg1"/>
              </a:solidFill>
              <a:ln w="12700" algn="ctr">
                <a:solidFill>
                  <a:srgbClr val="4E4845"/>
                </a:solidFill>
                <a:round/>
                <a:headEnd/>
                <a:tailEnd/>
              </a:ln>
            </p:spPr>
            <p:txBody>
              <a:bodyPr anchor="ctr"/>
              <a:lstStyle/>
              <a:p>
                <a:pPr algn="ctr" eaLnBrk="0" hangingPunct="0"/>
                <a:endParaRPr lang="en-US" sz="1600"/>
              </a:p>
            </p:txBody>
          </p:sp>
          <p:sp>
            <p:nvSpPr>
              <p:cNvPr id="101436" name="Oval 139"/>
              <p:cNvSpPr>
                <a:spLocks noChangeAspect="1" noChangeArrowheads="1"/>
              </p:cNvSpPr>
              <p:nvPr/>
            </p:nvSpPr>
            <p:spPr bwMode="auto">
              <a:xfrm>
                <a:off x="3843" y="2381"/>
                <a:ext cx="63" cy="6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37" name="Oval 140"/>
              <p:cNvSpPr>
                <a:spLocks noChangeAspect="1" noChangeArrowheads="1"/>
              </p:cNvSpPr>
              <p:nvPr/>
            </p:nvSpPr>
            <p:spPr bwMode="auto">
              <a:xfrm>
                <a:off x="3933" y="2292"/>
                <a:ext cx="78" cy="77"/>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438" name="Oval 141"/>
              <p:cNvSpPr>
                <a:spLocks noChangeAspect="1" noChangeArrowheads="1"/>
              </p:cNvSpPr>
              <p:nvPr/>
            </p:nvSpPr>
            <p:spPr bwMode="auto">
              <a:xfrm>
                <a:off x="3910" y="2364"/>
                <a:ext cx="62" cy="6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39" name="Oval 142"/>
              <p:cNvSpPr>
                <a:spLocks noChangeAspect="1" noChangeArrowheads="1"/>
              </p:cNvSpPr>
              <p:nvPr/>
            </p:nvSpPr>
            <p:spPr bwMode="auto">
              <a:xfrm>
                <a:off x="3784" y="2369"/>
                <a:ext cx="53" cy="5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40" name="Oval 144"/>
              <p:cNvSpPr>
                <a:spLocks noChangeAspect="1" noChangeArrowheads="1"/>
              </p:cNvSpPr>
              <p:nvPr/>
            </p:nvSpPr>
            <p:spPr bwMode="auto">
              <a:xfrm>
                <a:off x="3784" y="2282"/>
                <a:ext cx="77" cy="78"/>
              </a:xfrm>
              <a:prstGeom prst="ellipse">
                <a:avLst/>
              </a:prstGeom>
              <a:solidFill>
                <a:srgbClr val="A87C00"/>
              </a:solidFill>
              <a:ln w="28575" cap="rnd" algn="ctr">
                <a:noFill/>
                <a:prstDash val="sysDot"/>
                <a:round/>
                <a:headEnd/>
                <a:tailEnd/>
              </a:ln>
            </p:spPr>
            <p:txBody>
              <a:bodyPr wrap="none"/>
              <a:lstStyle/>
              <a:p>
                <a:pPr algn="ctr"/>
                <a:endParaRPr lang="en-US" sz="1600"/>
              </a:p>
            </p:txBody>
          </p:sp>
          <p:sp>
            <p:nvSpPr>
              <p:cNvPr id="101441" name="Oval 145"/>
              <p:cNvSpPr>
                <a:spLocks noChangeAspect="1" noChangeArrowheads="1"/>
              </p:cNvSpPr>
              <p:nvPr/>
            </p:nvSpPr>
            <p:spPr bwMode="auto">
              <a:xfrm>
                <a:off x="3869" y="2442"/>
                <a:ext cx="63" cy="63"/>
              </a:xfrm>
              <a:prstGeom prst="ellipse">
                <a:avLst/>
              </a:prstGeom>
              <a:solidFill>
                <a:srgbClr val="A87C00"/>
              </a:solidFill>
              <a:ln w="28575" cap="rnd" algn="ctr">
                <a:noFill/>
                <a:prstDash val="sysDot"/>
                <a:round/>
                <a:headEnd/>
                <a:tailEnd/>
              </a:ln>
            </p:spPr>
            <p:txBody>
              <a:bodyPr wrap="none"/>
              <a:lstStyle/>
              <a:p>
                <a:pPr algn="ctr"/>
                <a:endParaRPr lang="en-US" sz="1600"/>
              </a:p>
            </p:txBody>
          </p:sp>
          <p:sp>
            <p:nvSpPr>
              <p:cNvPr id="101442" name="Oval 146"/>
              <p:cNvSpPr>
                <a:spLocks noChangeAspect="1" noChangeArrowheads="1"/>
              </p:cNvSpPr>
              <p:nvPr/>
            </p:nvSpPr>
            <p:spPr bwMode="auto">
              <a:xfrm>
                <a:off x="3874" y="2301"/>
                <a:ext cx="53" cy="54"/>
              </a:xfrm>
              <a:prstGeom prst="ellipse">
                <a:avLst/>
              </a:prstGeom>
              <a:solidFill>
                <a:srgbClr val="A87C00"/>
              </a:solidFill>
              <a:ln w="28575" cap="rnd" algn="ctr">
                <a:noFill/>
                <a:prstDash val="sysDot"/>
                <a:round/>
                <a:headEnd/>
                <a:tailEnd/>
              </a:ln>
            </p:spPr>
            <p:txBody>
              <a:bodyPr wrap="none"/>
              <a:lstStyle/>
              <a:p>
                <a:pPr algn="ctr"/>
                <a:endParaRPr lang="en-US" sz="1600"/>
              </a:p>
            </p:txBody>
          </p:sp>
          <p:sp>
            <p:nvSpPr>
              <p:cNvPr id="101443" name="Oval 147"/>
              <p:cNvSpPr>
                <a:spLocks noChangeAspect="1" noChangeArrowheads="1"/>
              </p:cNvSpPr>
              <p:nvPr/>
            </p:nvSpPr>
            <p:spPr bwMode="auto">
              <a:xfrm>
                <a:off x="3779" y="2425"/>
                <a:ext cx="77" cy="77"/>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444" name="Oval 148"/>
              <p:cNvSpPr>
                <a:spLocks noChangeAspect="1" noChangeArrowheads="1"/>
              </p:cNvSpPr>
              <p:nvPr/>
            </p:nvSpPr>
            <p:spPr bwMode="auto">
              <a:xfrm>
                <a:off x="3947" y="2420"/>
                <a:ext cx="54" cy="5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445" name="Oval 147"/>
              <p:cNvSpPr>
                <a:spLocks noChangeAspect="1" noChangeArrowheads="1"/>
              </p:cNvSpPr>
              <p:nvPr/>
            </p:nvSpPr>
            <p:spPr bwMode="auto">
              <a:xfrm>
                <a:off x="4246" y="2278"/>
                <a:ext cx="77" cy="77"/>
              </a:xfrm>
              <a:prstGeom prst="ellipse">
                <a:avLst/>
              </a:prstGeom>
              <a:solidFill>
                <a:srgbClr val="C2BDBA"/>
              </a:solidFill>
              <a:ln w="28575" cap="rnd" algn="ctr">
                <a:noFill/>
                <a:prstDash val="sysDot"/>
                <a:round/>
                <a:headEnd/>
                <a:tailEnd/>
              </a:ln>
            </p:spPr>
            <p:txBody>
              <a:bodyPr wrap="none"/>
              <a:lstStyle/>
              <a:p>
                <a:pPr algn="ctr"/>
                <a:endParaRPr lang="en-US" sz="1600"/>
              </a:p>
            </p:txBody>
          </p:sp>
        </p:grpSp>
      </p:grpSp>
      <p:grpSp>
        <p:nvGrpSpPr>
          <p:cNvPr id="24" name="Group 160"/>
          <p:cNvGrpSpPr>
            <a:grpSpLocks/>
          </p:cNvGrpSpPr>
          <p:nvPr/>
        </p:nvGrpSpPr>
        <p:grpSpPr bwMode="auto">
          <a:xfrm>
            <a:off x="6172200" y="5562600"/>
            <a:ext cx="1028700" cy="533400"/>
            <a:chOff x="3552" y="3648"/>
            <a:chExt cx="648" cy="336"/>
          </a:xfrm>
        </p:grpSpPr>
        <p:sp>
          <p:nvSpPr>
            <p:cNvPr id="101552" name="AutoShape 161"/>
            <p:cNvSpPr>
              <a:spLocks noChangeArrowheads="1"/>
            </p:cNvSpPr>
            <p:nvPr/>
          </p:nvSpPr>
          <p:spPr bwMode="auto">
            <a:xfrm>
              <a:off x="3552" y="3648"/>
              <a:ext cx="648" cy="336"/>
            </a:xfrm>
            <a:prstGeom prst="roundRect">
              <a:avLst>
                <a:gd name="adj" fmla="val 16667"/>
              </a:avLst>
            </a:prstGeom>
            <a:solidFill>
              <a:srgbClr val="A3C6F4">
                <a:alpha val="50195"/>
              </a:srgbClr>
            </a:solidFill>
            <a:ln w="9525" algn="ctr">
              <a:solidFill>
                <a:schemeClr val="tx1"/>
              </a:solidFill>
              <a:round/>
              <a:headEnd/>
              <a:tailEnd/>
            </a:ln>
          </p:spPr>
          <p:txBody>
            <a:bodyPr wrap="none" lIns="3108960" tIns="137160" anchor="ctr"/>
            <a:lstStyle/>
            <a:p>
              <a:pPr algn="ctr"/>
              <a:endParaRPr lang="en-US" sz="1600"/>
            </a:p>
          </p:txBody>
        </p:sp>
        <p:sp>
          <p:nvSpPr>
            <p:cNvPr id="101553" name="Oval 139"/>
            <p:cNvSpPr>
              <a:spLocks noChangeAspect="1" noChangeArrowheads="1"/>
            </p:cNvSpPr>
            <p:nvPr/>
          </p:nvSpPr>
          <p:spPr bwMode="auto">
            <a:xfrm>
              <a:off x="3984" y="3840"/>
              <a:ext cx="63" cy="6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554" name="Oval 140"/>
            <p:cNvSpPr>
              <a:spLocks noChangeAspect="1" noChangeArrowheads="1"/>
            </p:cNvSpPr>
            <p:nvPr/>
          </p:nvSpPr>
          <p:spPr bwMode="auto">
            <a:xfrm>
              <a:off x="4026" y="3749"/>
              <a:ext cx="78" cy="77"/>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555" name="Oval 141"/>
            <p:cNvSpPr>
              <a:spLocks noChangeAspect="1" noChangeArrowheads="1"/>
            </p:cNvSpPr>
            <p:nvPr/>
          </p:nvSpPr>
          <p:spPr bwMode="auto">
            <a:xfrm>
              <a:off x="4052" y="3842"/>
              <a:ext cx="62" cy="63"/>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556" name="Oval 144"/>
            <p:cNvSpPr>
              <a:spLocks noChangeAspect="1" noChangeArrowheads="1"/>
            </p:cNvSpPr>
            <p:nvPr/>
          </p:nvSpPr>
          <p:spPr bwMode="auto">
            <a:xfrm>
              <a:off x="3945" y="3735"/>
              <a:ext cx="77" cy="78"/>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557" name="Oval 147"/>
            <p:cNvSpPr>
              <a:spLocks noChangeAspect="1" noChangeArrowheads="1"/>
            </p:cNvSpPr>
            <p:nvPr/>
          </p:nvSpPr>
          <p:spPr bwMode="auto">
            <a:xfrm>
              <a:off x="4062" y="3674"/>
              <a:ext cx="77" cy="77"/>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558" name="Oval 148"/>
            <p:cNvSpPr>
              <a:spLocks noChangeAspect="1" noChangeArrowheads="1"/>
            </p:cNvSpPr>
            <p:nvPr/>
          </p:nvSpPr>
          <p:spPr bwMode="auto">
            <a:xfrm>
              <a:off x="3891" y="3681"/>
              <a:ext cx="54" cy="5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559" name="Oval 140"/>
            <p:cNvSpPr>
              <a:spLocks noChangeAspect="1" noChangeArrowheads="1"/>
            </p:cNvSpPr>
            <p:nvPr/>
          </p:nvSpPr>
          <p:spPr bwMode="auto">
            <a:xfrm>
              <a:off x="3749" y="3688"/>
              <a:ext cx="78" cy="77"/>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560" name="Oval 141"/>
            <p:cNvSpPr>
              <a:spLocks noChangeAspect="1" noChangeArrowheads="1"/>
            </p:cNvSpPr>
            <p:nvPr/>
          </p:nvSpPr>
          <p:spPr bwMode="auto">
            <a:xfrm>
              <a:off x="3726" y="3760"/>
              <a:ext cx="62" cy="63"/>
            </a:xfrm>
            <a:prstGeom prst="ellipse">
              <a:avLst/>
            </a:prstGeom>
            <a:solidFill>
              <a:srgbClr val="C2BDBA"/>
            </a:solidFill>
            <a:ln w="28575" cap="rnd" algn="ctr">
              <a:noFill/>
              <a:prstDash val="sysDot"/>
              <a:round/>
              <a:headEnd/>
              <a:tailEnd/>
            </a:ln>
          </p:spPr>
          <p:txBody>
            <a:bodyPr wrap="none"/>
            <a:lstStyle/>
            <a:p>
              <a:pPr algn="ctr"/>
              <a:endParaRPr lang="en-US" sz="1600"/>
            </a:p>
          </p:txBody>
        </p:sp>
        <p:sp>
          <p:nvSpPr>
            <p:cNvPr id="101561" name="Oval 147"/>
            <p:cNvSpPr>
              <a:spLocks noChangeAspect="1" noChangeArrowheads="1"/>
            </p:cNvSpPr>
            <p:nvPr/>
          </p:nvSpPr>
          <p:spPr bwMode="auto">
            <a:xfrm>
              <a:off x="3595" y="3821"/>
              <a:ext cx="77" cy="77"/>
            </a:xfrm>
            <a:prstGeom prst="ellipse">
              <a:avLst/>
            </a:prstGeom>
            <a:solidFill>
              <a:srgbClr val="FFC000"/>
            </a:solidFill>
            <a:ln w="28575" cap="rnd" algn="ctr">
              <a:noFill/>
              <a:prstDash val="sysDot"/>
              <a:round/>
              <a:headEnd/>
              <a:tailEnd/>
            </a:ln>
          </p:spPr>
          <p:txBody>
            <a:bodyPr wrap="none"/>
            <a:lstStyle/>
            <a:p>
              <a:pPr algn="ctr"/>
              <a:endParaRPr lang="en-US" sz="1600"/>
            </a:p>
          </p:txBody>
        </p:sp>
        <p:sp>
          <p:nvSpPr>
            <p:cNvPr id="101562" name="Oval 148"/>
            <p:cNvSpPr>
              <a:spLocks noChangeAspect="1" noChangeArrowheads="1"/>
            </p:cNvSpPr>
            <p:nvPr/>
          </p:nvSpPr>
          <p:spPr bwMode="auto">
            <a:xfrm>
              <a:off x="3763" y="3816"/>
              <a:ext cx="54" cy="53"/>
            </a:xfrm>
            <a:prstGeom prst="ellipse">
              <a:avLst/>
            </a:prstGeom>
            <a:solidFill>
              <a:srgbClr val="C2BDBA"/>
            </a:solidFill>
            <a:ln w="28575" cap="rnd" algn="ctr">
              <a:noFill/>
              <a:prstDash val="sysDot"/>
              <a:round/>
              <a:headEnd/>
              <a:tailEnd/>
            </a:ln>
          </p:spPr>
          <p:txBody>
            <a:bodyPr wrap="none"/>
            <a:lstStyle/>
            <a:p>
              <a:pPr algn="ctr"/>
              <a:endParaRPr lang="en-US" sz="1600"/>
            </a:p>
          </p:txBody>
        </p:sp>
      </p:grpSp>
      <p:sp>
        <p:nvSpPr>
          <p:cNvPr id="191" name="Line 92"/>
          <p:cNvSpPr>
            <a:spLocks noChangeShapeType="1"/>
          </p:cNvSpPr>
          <p:nvPr/>
        </p:nvSpPr>
        <p:spPr bwMode="auto">
          <a:xfrm flipV="1">
            <a:off x="6629400" y="3657599"/>
            <a:ext cx="1523999" cy="838199"/>
          </a:xfrm>
          <a:prstGeom prst="line">
            <a:avLst/>
          </a:prstGeom>
          <a:noFill/>
          <a:ln w="38100" cap="rnd">
            <a:solidFill>
              <a:srgbClr val="969696"/>
            </a:solidFill>
            <a:round/>
            <a:headEnd/>
            <a:tailEnd/>
          </a:ln>
        </p:spPr>
        <p:txBody>
          <a:bodyPr/>
          <a:lstStyle/>
          <a:p>
            <a:endParaRPr lang="en-US"/>
          </a:p>
        </p:txBody>
      </p:sp>
      <p:grpSp>
        <p:nvGrpSpPr>
          <p:cNvPr id="25" name="Group 3"/>
          <p:cNvGrpSpPr>
            <a:grpSpLocks noChangeAspect="1"/>
          </p:cNvGrpSpPr>
          <p:nvPr/>
        </p:nvGrpSpPr>
        <p:grpSpPr bwMode="auto">
          <a:xfrm rot="-487998">
            <a:off x="5828357" y="4133944"/>
            <a:ext cx="1392237" cy="624251"/>
            <a:chOff x="411" y="1928"/>
            <a:chExt cx="680" cy="418"/>
          </a:xfrm>
        </p:grpSpPr>
        <p:sp>
          <p:nvSpPr>
            <p:cNvPr id="200" name="AutoShape 4"/>
            <p:cNvSpPr>
              <a:spLocks noChangeAspect="1" noChangeArrowheads="1" noTextEdit="1"/>
            </p:cNvSpPr>
            <p:nvPr/>
          </p:nvSpPr>
          <p:spPr bwMode="auto">
            <a:xfrm>
              <a:off x="411" y="1928"/>
              <a:ext cx="680" cy="418"/>
            </a:xfrm>
            <a:prstGeom prst="rect">
              <a:avLst/>
            </a:prstGeom>
            <a:noFill/>
            <a:ln w="9525">
              <a:noFill/>
              <a:miter lim="800000"/>
              <a:headEnd/>
              <a:tailEnd/>
            </a:ln>
          </p:spPr>
          <p:txBody>
            <a:bodyPr/>
            <a:lstStyle/>
            <a:p>
              <a:endParaRPr lang="en-US"/>
            </a:p>
          </p:txBody>
        </p:sp>
        <p:sp>
          <p:nvSpPr>
            <p:cNvPr id="201" name="Freeform 5"/>
            <p:cNvSpPr>
              <a:spLocks noEditPoints="1"/>
            </p:cNvSpPr>
            <p:nvPr/>
          </p:nvSpPr>
          <p:spPr bwMode="auto">
            <a:xfrm>
              <a:off x="411" y="1928"/>
              <a:ext cx="680" cy="418"/>
            </a:xfrm>
            <a:custGeom>
              <a:avLst/>
              <a:gdLst>
                <a:gd name="T0" fmla="*/ 40827693 w 288"/>
                <a:gd name="T1" fmla="*/ 9236987 h 177"/>
                <a:gd name="T2" fmla="*/ 32115244 w 288"/>
                <a:gd name="T3" fmla="*/ 3182961 h 177"/>
                <a:gd name="T4" fmla="*/ 27919286 w 288"/>
                <a:gd name="T5" fmla="*/ 4062081 h 177"/>
                <a:gd name="T6" fmla="*/ 27919286 w 288"/>
                <a:gd name="T7" fmla="*/ 4062081 h 177"/>
                <a:gd name="T8" fmla="*/ 20267439 w 288"/>
                <a:gd name="T9" fmla="*/ 0 h 177"/>
                <a:gd name="T10" fmla="*/ 12395398 w 288"/>
                <a:gd name="T11" fmla="*/ 4181424 h 177"/>
                <a:gd name="T12" fmla="*/ 12395398 w 288"/>
                <a:gd name="T13" fmla="*/ 4181424 h 177"/>
                <a:gd name="T14" fmla="*/ 9367985 w 288"/>
                <a:gd name="T15" fmla="*/ 3696794 h 177"/>
                <a:gd name="T16" fmla="*/ 0 w 288"/>
                <a:gd name="T17" fmla="*/ 12063122 h 177"/>
                <a:gd name="T18" fmla="*/ 8007381 w 288"/>
                <a:gd name="T19" fmla="*/ 20110044 h 177"/>
                <a:gd name="T20" fmla="*/ 8007381 w 288"/>
                <a:gd name="T21" fmla="*/ 20110044 h 177"/>
                <a:gd name="T22" fmla="*/ 16869494 w 288"/>
                <a:gd name="T23" fmla="*/ 26653116 h 177"/>
                <a:gd name="T24" fmla="*/ 21765440 w 288"/>
                <a:gd name="T25" fmla="*/ 25519992 h 177"/>
                <a:gd name="T26" fmla="*/ 21765440 w 288"/>
                <a:gd name="T27" fmla="*/ 25519992 h 177"/>
                <a:gd name="T28" fmla="*/ 29620306 w 288"/>
                <a:gd name="T29" fmla="*/ 29703504 h 177"/>
                <a:gd name="T30" fmla="*/ 37999130 w 288"/>
                <a:gd name="T31" fmla="*/ 24311977 h 177"/>
                <a:gd name="T32" fmla="*/ 37999130 w 288"/>
                <a:gd name="T33" fmla="*/ 24311977 h 177"/>
                <a:gd name="T34" fmla="*/ 39324619 w 288"/>
                <a:gd name="T35" fmla="*/ 24528619 h 177"/>
                <a:gd name="T36" fmla="*/ 45500651 w 288"/>
                <a:gd name="T37" fmla="*/ 22321750 h 177"/>
                <a:gd name="T38" fmla="*/ 48209921 w 288"/>
                <a:gd name="T39" fmla="*/ 16753288 h 177"/>
                <a:gd name="T40" fmla="*/ 40827693 w 288"/>
                <a:gd name="T41" fmla="*/ 9236987 h 177"/>
                <a:gd name="T42" fmla="*/ 47191659 w 288"/>
                <a:gd name="T43" fmla="*/ 16753288 h 177"/>
                <a:gd name="T44" fmla="*/ 44993333 w 288"/>
                <a:gd name="T45" fmla="*/ 21457940 h 177"/>
                <a:gd name="T46" fmla="*/ 39324619 w 288"/>
                <a:gd name="T47" fmla="*/ 23649147 h 177"/>
                <a:gd name="T48" fmla="*/ 37848642 w 288"/>
                <a:gd name="T49" fmla="*/ 23534847 h 177"/>
                <a:gd name="T50" fmla="*/ 37342553 w 288"/>
                <a:gd name="T51" fmla="*/ 23320075 h 177"/>
                <a:gd name="T52" fmla="*/ 37342553 w 288"/>
                <a:gd name="T53" fmla="*/ 23799892 h 177"/>
                <a:gd name="T54" fmla="*/ 29620306 w 288"/>
                <a:gd name="T55" fmla="*/ 28860817 h 177"/>
                <a:gd name="T56" fmla="*/ 22249317 w 288"/>
                <a:gd name="T57" fmla="*/ 24640558 h 177"/>
                <a:gd name="T58" fmla="*/ 22118851 w 288"/>
                <a:gd name="T59" fmla="*/ 24311977 h 177"/>
                <a:gd name="T60" fmla="*/ 21612799 w 288"/>
                <a:gd name="T61" fmla="*/ 24528619 h 177"/>
                <a:gd name="T62" fmla="*/ 16869494 w 288"/>
                <a:gd name="T63" fmla="*/ 25875948 h 177"/>
                <a:gd name="T64" fmla="*/ 8862056 w 288"/>
                <a:gd name="T65" fmla="*/ 19623346 h 177"/>
                <a:gd name="T66" fmla="*/ 8862056 w 288"/>
                <a:gd name="T67" fmla="*/ 19314923 h 177"/>
                <a:gd name="T68" fmla="*/ 8490073 w 288"/>
                <a:gd name="T69" fmla="*/ 19314923 h 177"/>
                <a:gd name="T70" fmla="*/ 989993 w 288"/>
                <a:gd name="T71" fmla="*/ 12063122 h 177"/>
                <a:gd name="T72" fmla="*/ 9367985 w 288"/>
                <a:gd name="T73" fmla="*/ 4688139 h 177"/>
                <a:gd name="T74" fmla="*/ 12395398 w 288"/>
                <a:gd name="T75" fmla="*/ 5174911 h 177"/>
                <a:gd name="T76" fmla="*/ 12702560 w 288"/>
                <a:gd name="T77" fmla="*/ 5174911 h 177"/>
                <a:gd name="T78" fmla="*/ 12908175 w 288"/>
                <a:gd name="T79" fmla="*/ 4839204 h 177"/>
                <a:gd name="T80" fmla="*/ 20267439 w 288"/>
                <a:gd name="T81" fmla="*/ 840610 h 177"/>
                <a:gd name="T82" fmla="*/ 27435334 w 288"/>
                <a:gd name="T83" fmla="*/ 4839204 h 177"/>
                <a:gd name="T84" fmla="*/ 27649686 w 288"/>
                <a:gd name="T85" fmla="*/ 5174911 h 177"/>
                <a:gd name="T86" fmla="*/ 27919286 w 288"/>
                <a:gd name="T87" fmla="*/ 5060545 h 177"/>
                <a:gd name="T88" fmla="*/ 32115244 w 288"/>
                <a:gd name="T89" fmla="*/ 4062081 h 177"/>
                <a:gd name="T90" fmla="*/ 39988195 w 288"/>
                <a:gd name="T91" fmla="*/ 9749020 h 177"/>
                <a:gd name="T92" fmla="*/ 40202546 w 288"/>
                <a:gd name="T93" fmla="*/ 9874774 h 177"/>
                <a:gd name="T94" fmla="*/ 40467104 w 288"/>
                <a:gd name="T95" fmla="*/ 10077948 h 177"/>
                <a:gd name="T96" fmla="*/ 47191659 w 288"/>
                <a:gd name="T97" fmla="*/ 16753288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
                <a:gd name="T148" fmla="*/ 0 h 177"/>
                <a:gd name="T149" fmla="*/ 288 w 288"/>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 h="177">
                  <a:moveTo>
                    <a:pt x="244" y="55"/>
                  </a:moveTo>
                  <a:cubicBezTo>
                    <a:pt x="239" y="33"/>
                    <a:pt x="218" y="19"/>
                    <a:pt x="192" y="19"/>
                  </a:cubicBezTo>
                  <a:cubicBezTo>
                    <a:pt x="183" y="19"/>
                    <a:pt x="175" y="20"/>
                    <a:pt x="167" y="24"/>
                  </a:cubicBezTo>
                  <a:cubicBezTo>
                    <a:pt x="167" y="24"/>
                    <a:pt x="167" y="24"/>
                    <a:pt x="167" y="24"/>
                  </a:cubicBezTo>
                  <a:cubicBezTo>
                    <a:pt x="158" y="8"/>
                    <a:pt x="141" y="0"/>
                    <a:pt x="121" y="0"/>
                  </a:cubicBezTo>
                  <a:cubicBezTo>
                    <a:pt x="100" y="0"/>
                    <a:pt x="82" y="8"/>
                    <a:pt x="74" y="25"/>
                  </a:cubicBezTo>
                  <a:cubicBezTo>
                    <a:pt x="74" y="25"/>
                    <a:pt x="74" y="25"/>
                    <a:pt x="74" y="25"/>
                  </a:cubicBezTo>
                  <a:cubicBezTo>
                    <a:pt x="68" y="23"/>
                    <a:pt x="63" y="22"/>
                    <a:pt x="56" y="22"/>
                  </a:cubicBezTo>
                  <a:cubicBezTo>
                    <a:pt x="25" y="22"/>
                    <a:pt x="0" y="44"/>
                    <a:pt x="0" y="72"/>
                  </a:cubicBezTo>
                  <a:cubicBezTo>
                    <a:pt x="0" y="97"/>
                    <a:pt x="20" y="117"/>
                    <a:pt x="48" y="120"/>
                  </a:cubicBezTo>
                  <a:cubicBezTo>
                    <a:pt x="48" y="120"/>
                    <a:pt x="48" y="120"/>
                    <a:pt x="48" y="120"/>
                  </a:cubicBezTo>
                  <a:cubicBezTo>
                    <a:pt x="51" y="144"/>
                    <a:pt x="74" y="159"/>
                    <a:pt x="101" y="159"/>
                  </a:cubicBezTo>
                  <a:cubicBezTo>
                    <a:pt x="112" y="159"/>
                    <a:pt x="121" y="158"/>
                    <a:pt x="130" y="152"/>
                  </a:cubicBezTo>
                  <a:cubicBezTo>
                    <a:pt x="130" y="152"/>
                    <a:pt x="130" y="152"/>
                    <a:pt x="130" y="152"/>
                  </a:cubicBezTo>
                  <a:cubicBezTo>
                    <a:pt x="138" y="169"/>
                    <a:pt x="156" y="177"/>
                    <a:pt x="177" y="177"/>
                  </a:cubicBezTo>
                  <a:cubicBezTo>
                    <a:pt x="201" y="177"/>
                    <a:pt x="221" y="165"/>
                    <a:pt x="227" y="145"/>
                  </a:cubicBezTo>
                  <a:cubicBezTo>
                    <a:pt x="227" y="145"/>
                    <a:pt x="227" y="145"/>
                    <a:pt x="227" y="145"/>
                  </a:cubicBezTo>
                  <a:cubicBezTo>
                    <a:pt x="230" y="146"/>
                    <a:pt x="231" y="146"/>
                    <a:pt x="235" y="146"/>
                  </a:cubicBezTo>
                  <a:cubicBezTo>
                    <a:pt x="249" y="146"/>
                    <a:pt x="262" y="141"/>
                    <a:pt x="272" y="133"/>
                  </a:cubicBezTo>
                  <a:cubicBezTo>
                    <a:pt x="282" y="124"/>
                    <a:pt x="288" y="112"/>
                    <a:pt x="288" y="100"/>
                  </a:cubicBezTo>
                  <a:cubicBezTo>
                    <a:pt x="288" y="77"/>
                    <a:pt x="270" y="58"/>
                    <a:pt x="244" y="55"/>
                  </a:cubicBezTo>
                  <a:close/>
                  <a:moveTo>
                    <a:pt x="282" y="100"/>
                  </a:moveTo>
                  <a:cubicBezTo>
                    <a:pt x="282" y="111"/>
                    <a:pt x="277" y="121"/>
                    <a:pt x="269" y="128"/>
                  </a:cubicBezTo>
                  <a:cubicBezTo>
                    <a:pt x="260" y="136"/>
                    <a:pt x="248" y="141"/>
                    <a:pt x="235" y="141"/>
                  </a:cubicBezTo>
                  <a:cubicBezTo>
                    <a:pt x="232" y="141"/>
                    <a:pt x="229" y="140"/>
                    <a:pt x="226" y="140"/>
                  </a:cubicBezTo>
                  <a:cubicBezTo>
                    <a:pt x="223" y="139"/>
                    <a:pt x="223" y="139"/>
                    <a:pt x="223" y="139"/>
                  </a:cubicBezTo>
                  <a:cubicBezTo>
                    <a:pt x="223" y="142"/>
                    <a:pt x="223" y="142"/>
                    <a:pt x="223" y="142"/>
                  </a:cubicBezTo>
                  <a:cubicBezTo>
                    <a:pt x="217" y="159"/>
                    <a:pt x="198" y="172"/>
                    <a:pt x="177" y="172"/>
                  </a:cubicBezTo>
                  <a:cubicBezTo>
                    <a:pt x="158" y="172"/>
                    <a:pt x="141" y="162"/>
                    <a:pt x="133" y="147"/>
                  </a:cubicBezTo>
                  <a:cubicBezTo>
                    <a:pt x="132" y="145"/>
                    <a:pt x="132" y="145"/>
                    <a:pt x="132" y="145"/>
                  </a:cubicBezTo>
                  <a:cubicBezTo>
                    <a:pt x="129" y="146"/>
                    <a:pt x="129" y="146"/>
                    <a:pt x="129" y="146"/>
                  </a:cubicBezTo>
                  <a:cubicBezTo>
                    <a:pt x="121" y="151"/>
                    <a:pt x="111" y="154"/>
                    <a:pt x="101" y="154"/>
                  </a:cubicBezTo>
                  <a:cubicBezTo>
                    <a:pt x="76" y="154"/>
                    <a:pt x="56" y="138"/>
                    <a:pt x="53" y="117"/>
                  </a:cubicBezTo>
                  <a:cubicBezTo>
                    <a:pt x="53" y="115"/>
                    <a:pt x="53" y="115"/>
                    <a:pt x="53" y="115"/>
                  </a:cubicBezTo>
                  <a:cubicBezTo>
                    <a:pt x="51" y="115"/>
                    <a:pt x="51" y="115"/>
                    <a:pt x="51" y="115"/>
                  </a:cubicBezTo>
                  <a:cubicBezTo>
                    <a:pt x="25" y="113"/>
                    <a:pt x="6" y="94"/>
                    <a:pt x="6" y="72"/>
                  </a:cubicBezTo>
                  <a:cubicBezTo>
                    <a:pt x="6" y="47"/>
                    <a:pt x="28" y="28"/>
                    <a:pt x="56" y="28"/>
                  </a:cubicBezTo>
                  <a:cubicBezTo>
                    <a:pt x="62" y="28"/>
                    <a:pt x="68" y="29"/>
                    <a:pt x="74" y="31"/>
                  </a:cubicBezTo>
                  <a:cubicBezTo>
                    <a:pt x="76" y="31"/>
                    <a:pt x="76" y="31"/>
                    <a:pt x="76" y="31"/>
                  </a:cubicBezTo>
                  <a:cubicBezTo>
                    <a:pt x="77" y="29"/>
                    <a:pt x="77" y="29"/>
                    <a:pt x="77" y="29"/>
                  </a:cubicBezTo>
                  <a:cubicBezTo>
                    <a:pt x="85" y="15"/>
                    <a:pt x="102" y="5"/>
                    <a:pt x="121" y="5"/>
                  </a:cubicBezTo>
                  <a:cubicBezTo>
                    <a:pt x="139" y="5"/>
                    <a:pt x="156" y="15"/>
                    <a:pt x="164" y="29"/>
                  </a:cubicBezTo>
                  <a:cubicBezTo>
                    <a:pt x="165" y="31"/>
                    <a:pt x="165" y="31"/>
                    <a:pt x="165" y="31"/>
                  </a:cubicBezTo>
                  <a:cubicBezTo>
                    <a:pt x="167" y="30"/>
                    <a:pt x="167" y="30"/>
                    <a:pt x="167" y="30"/>
                  </a:cubicBezTo>
                  <a:cubicBezTo>
                    <a:pt x="175" y="26"/>
                    <a:pt x="183" y="24"/>
                    <a:pt x="192" y="24"/>
                  </a:cubicBezTo>
                  <a:cubicBezTo>
                    <a:pt x="215" y="24"/>
                    <a:pt x="235" y="38"/>
                    <a:pt x="239" y="58"/>
                  </a:cubicBezTo>
                  <a:cubicBezTo>
                    <a:pt x="240" y="59"/>
                    <a:pt x="240" y="59"/>
                    <a:pt x="240" y="59"/>
                  </a:cubicBezTo>
                  <a:cubicBezTo>
                    <a:pt x="242" y="60"/>
                    <a:pt x="242" y="60"/>
                    <a:pt x="242" y="60"/>
                  </a:cubicBezTo>
                  <a:cubicBezTo>
                    <a:pt x="265" y="62"/>
                    <a:pt x="282" y="80"/>
                    <a:pt x="282" y="100"/>
                  </a:cubicBezTo>
                  <a:close/>
                </a:path>
              </a:pathLst>
            </a:custGeom>
            <a:solidFill>
              <a:srgbClr val="333333"/>
            </a:solidFill>
            <a:ln w="9525">
              <a:noFill/>
              <a:round/>
              <a:headEnd/>
              <a:tailEnd/>
            </a:ln>
          </p:spPr>
          <p:txBody>
            <a:bodyPr/>
            <a:lstStyle/>
            <a:p>
              <a:endParaRPr lang="en-US"/>
            </a:p>
          </p:txBody>
        </p:sp>
        <p:sp>
          <p:nvSpPr>
            <p:cNvPr id="202" name="Freeform 6"/>
            <p:cNvSpPr>
              <a:spLocks noEditPoints="1"/>
            </p:cNvSpPr>
            <p:nvPr/>
          </p:nvSpPr>
          <p:spPr bwMode="auto">
            <a:xfrm>
              <a:off x="418" y="1935"/>
              <a:ext cx="666" cy="406"/>
            </a:xfrm>
            <a:custGeom>
              <a:avLst/>
              <a:gdLst>
                <a:gd name="T0" fmla="*/ 40107787 w 282"/>
                <a:gd name="T1" fmla="*/ 8972967 h 172"/>
                <a:gd name="T2" fmla="*/ 31710192 w 282"/>
                <a:gd name="T3" fmla="*/ 3168943 h 172"/>
                <a:gd name="T4" fmla="*/ 27374034 w 282"/>
                <a:gd name="T5" fmla="*/ 4156977 h 172"/>
                <a:gd name="T6" fmla="*/ 19837732 w 282"/>
                <a:gd name="T7" fmla="*/ 0 h 172"/>
                <a:gd name="T8" fmla="*/ 12075656 w 282"/>
                <a:gd name="T9" fmla="*/ 4156977 h 172"/>
                <a:gd name="T10" fmla="*/ 8884585 w 282"/>
                <a:gd name="T11" fmla="*/ 3678823 h 172"/>
                <a:gd name="T12" fmla="*/ 0 w 282"/>
                <a:gd name="T13" fmla="*/ 11524669 h 172"/>
                <a:gd name="T14" fmla="*/ 8043564 w 282"/>
                <a:gd name="T15" fmla="*/ 19155201 h 172"/>
                <a:gd name="T16" fmla="*/ 16431842 w 282"/>
                <a:gd name="T17" fmla="*/ 25707127 h 172"/>
                <a:gd name="T18" fmla="*/ 21467589 w 282"/>
                <a:gd name="T19" fmla="*/ 24148598 h 172"/>
                <a:gd name="T20" fmla="*/ 29232447 w 282"/>
                <a:gd name="T21" fmla="*/ 28660011 h 172"/>
                <a:gd name="T22" fmla="*/ 37279726 w 282"/>
                <a:gd name="T23" fmla="*/ 23161810 h 172"/>
                <a:gd name="T24" fmla="*/ 38958461 w 282"/>
                <a:gd name="T25" fmla="*/ 23312106 h 172"/>
                <a:gd name="T26" fmla="*/ 47364596 w 282"/>
                <a:gd name="T27" fmla="*/ 16183990 h 172"/>
                <a:gd name="T28" fmla="*/ 40107787 w 282"/>
                <a:gd name="T29" fmla="*/ 8972967 h 172"/>
                <a:gd name="T30" fmla="*/ 25165673 w 282"/>
                <a:gd name="T31" fmla="*/ 14956152 h 172"/>
                <a:gd name="T32" fmla="*/ 25165673 w 282"/>
                <a:gd name="T33" fmla="*/ 14956152 h 172"/>
                <a:gd name="T34" fmla="*/ 25165673 w 282"/>
                <a:gd name="T35" fmla="*/ 14956152 h 172"/>
                <a:gd name="T36" fmla="*/ 25165673 w 282"/>
                <a:gd name="T37" fmla="*/ 14956152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2"/>
                <a:gd name="T58" fmla="*/ 0 h 172"/>
                <a:gd name="T59" fmla="*/ 282 w 282"/>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2" h="172">
                  <a:moveTo>
                    <a:pt x="239" y="54"/>
                  </a:moveTo>
                  <a:cubicBezTo>
                    <a:pt x="234" y="34"/>
                    <a:pt x="214" y="19"/>
                    <a:pt x="189" y="19"/>
                  </a:cubicBezTo>
                  <a:cubicBezTo>
                    <a:pt x="180" y="19"/>
                    <a:pt x="171" y="21"/>
                    <a:pt x="163" y="25"/>
                  </a:cubicBezTo>
                  <a:cubicBezTo>
                    <a:pt x="155" y="10"/>
                    <a:pt x="138" y="0"/>
                    <a:pt x="118" y="0"/>
                  </a:cubicBezTo>
                  <a:cubicBezTo>
                    <a:pt x="97" y="0"/>
                    <a:pt x="80" y="10"/>
                    <a:pt x="72" y="25"/>
                  </a:cubicBezTo>
                  <a:cubicBezTo>
                    <a:pt x="66" y="23"/>
                    <a:pt x="60" y="22"/>
                    <a:pt x="53" y="22"/>
                  </a:cubicBezTo>
                  <a:cubicBezTo>
                    <a:pt x="24" y="22"/>
                    <a:pt x="0" y="43"/>
                    <a:pt x="0" y="69"/>
                  </a:cubicBezTo>
                  <a:cubicBezTo>
                    <a:pt x="0" y="92"/>
                    <a:pt x="21" y="112"/>
                    <a:pt x="48" y="115"/>
                  </a:cubicBezTo>
                  <a:cubicBezTo>
                    <a:pt x="50" y="137"/>
                    <a:pt x="72" y="154"/>
                    <a:pt x="98" y="154"/>
                  </a:cubicBezTo>
                  <a:cubicBezTo>
                    <a:pt x="109" y="154"/>
                    <a:pt x="119" y="151"/>
                    <a:pt x="128" y="145"/>
                  </a:cubicBezTo>
                  <a:cubicBezTo>
                    <a:pt x="135" y="161"/>
                    <a:pt x="153" y="172"/>
                    <a:pt x="174" y="172"/>
                  </a:cubicBezTo>
                  <a:cubicBezTo>
                    <a:pt x="197" y="172"/>
                    <a:pt x="217" y="158"/>
                    <a:pt x="222" y="139"/>
                  </a:cubicBezTo>
                  <a:cubicBezTo>
                    <a:pt x="225" y="140"/>
                    <a:pt x="229" y="140"/>
                    <a:pt x="232" y="140"/>
                  </a:cubicBezTo>
                  <a:cubicBezTo>
                    <a:pt x="260" y="140"/>
                    <a:pt x="282" y="121"/>
                    <a:pt x="282" y="97"/>
                  </a:cubicBezTo>
                  <a:cubicBezTo>
                    <a:pt x="282" y="75"/>
                    <a:pt x="263" y="57"/>
                    <a:pt x="239" y="54"/>
                  </a:cubicBezTo>
                  <a:close/>
                  <a:moveTo>
                    <a:pt x="150" y="90"/>
                  </a:moveTo>
                  <a:cubicBezTo>
                    <a:pt x="150" y="90"/>
                    <a:pt x="150" y="90"/>
                    <a:pt x="150" y="90"/>
                  </a:cubicBezTo>
                  <a:cubicBezTo>
                    <a:pt x="150" y="90"/>
                    <a:pt x="150" y="90"/>
                    <a:pt x="150" y="90"/>
                  </a:cubicBezTo>
                  <a:cubicBezTo>
                    <a:pt x="150" y="90"/>
                    <a:pt x="150" y="90"/>
                    <a:pt x="150" y="90"/>
                  </a:cubicBezTo>
                  <a:close/>
                </a:path>
              </a:pathLst>
            </a:custGeom>
            <a:solidFill>
              <a:srgbClr val="B3B3B3"/>
            </a:solidFill>
            <a:ln w="9525">
              <a:noFill/>
              <a:round/>
              <a:headEnd/>
              <a:tailEnd/>
            </a:ln>
          </p:spPr>
          <p:txBody>
            <a:bodyPr/>
            <a:lstStyle/>
            <a:p>
              <a:endParaRPr lang="en-US"/>
            </a:p>
          </p:txBody>
        </p:sp>
      </p:grpSp>
      <p:grpSp>
        <p:nvGrpSpPr>
          <p:cNvPr id="26" name="Group 191"/>
          <p:cNvGrpSpPr>
            <a:grpSpLocks/>
          </p:cNvGrpSpPr>
          <p:nvPr/>
        </p:nvGrpSpPr>
        <p:grpSpPr bwMode="auto">
          <a:xfrm>
            <a:off x="5314272" y="2305048"/>
            <a:ext cx="3426541" cy="2365376"/>
            <a:chOff x="637745" y="2283936"/>
            <a:chExt cx="3427299" cy="2364782"/>
          </a:xfrm>
          <a:noFill/>
        </p:grpSpPr>
        <p:sp>
          <p:nvSpPr>
            <p:cNvPr id="205" name="Arc 207"/>
            <p:cNvSpPr>
              <a:spLocks/>
            </p:cNvSpPr>
            <p:nvPr/>
          </p:nvSpPr>
          <p:spPr bwMode="auto">
            <a:xfrm rot="13922747">
              <a:off x="2067473" y="2719681"/>
              <a:ext cx="1296244" cy="2561830"/>
            </a:xfrm>
            <a:custGeom>
              <a:avLst/>
              <a:gdLst>
                <a:gd name="T0" fmla="*/ 19478545 w 21589"/>
                <a:gd name="T1" fmla="*/ 0 h 21115"/>
                <a:gd name="T2" fmla="*/ 92361630 w 21589"/>
                <a:gd name="T3" fmla="*/ 338299142 h 21115"/>
                <a:gd name="T4" fmla="*/ 0 w 21589"/>
                <a:gd name="T5" fmla="*/ 349967445 h 21115"/>
                <a:gd name="T6" fmla="*/ 0 60000 65536"/>
                <a:gd name="T7" fmla="*/ 0 60000 65536"/>
                <a:gd name="T8" fmla="*/ 0 60000 65536"/>
                <a:gd name="T9" fmla="*/ 0 w 21589"/>
                <a:gd name="T10" fmla="*/ 0 h 21115"/>
                <a:gd name="T11" fmla="*/ 21589 w 21589"/>
                <a:gd name="T12" fmla="*/ 21115 h 21115"/>
              </a:gdLst>
              <a:ahLst/>
              <a:cxnLst>
                <a:cxn ang="T6">
                  <a:pos x="T0" y="T1"/>
                </a:cxn>
                <a:cxn ang="T7">
                  <a:pos x="T2" y="T3"/>
                </a:cxn>
                <a:cxn ang="T8">
                  <a:pos x="T4" y="T5"/>
                </a:cxn>
              </a:cxnLst>
              <a:rect l="T9" t="T10" r="T11" b="T12"/>
              <a:pathLst>
                <a:path w="21589" h="21115" fill="none" extrusionOk="0">
                  <a:moveTo>
                    <a:pt x="4552" y="0"/>
                  </a:moveTo>
                  <a:cubicBezTo>
                    <a:pt x="14241" y="2089"/>
                    <a:pt x="21265" y="10504"/>
                    <a:pt x="21588" y="20411"/>
                  </a:cubicBezTo>
                </a:path>
                <a:path w="21589" h="21115" stroke="0" extrusionOk="0">
                  <a:moveTo>
                    <a:pt x="4552" y="0"/>
                  </a:moveTo>
                  <a:cubicBezTo>
                    <a:pt x="14241" y="2089"/>
                    <a:pt x="21265" y="10504"/>
                    <a:pt x="21588" y="20411"/>
                  </a:cubicBezTo>
                  <a:lnTo>
                    <a:pt x="0" y="21115"/>
                  </a:lnTo>
                  <a:close/>
                </a:path>
              </a:pathLst>
            </a:custGeom>
            <a:grpFill/>
            <a:ln w="76200">
              <a:solidFill>
                <a:srgbClr val="FFC000"/>
              </a:solidFill>
              <a:round/>
              <a:headEnd type="none" w="med" len="med"/>
              <a:tailEnd type="triangle"/>
            </a:ln>
          </p:spPr>
          <p:txBody>
            <a:bodyPr wrap="none" anchor="ctr"/>
            <a:lstStyle/>
            <a:p>
              <a:pPr algn="ctr">
                <a:defRPr/>
              </a:pPr>
              <a:endParaRPr lang="en-US"/>
            </a:p>
          </p:txBody>
        </p:sp>
        <p:sp>
          <p:nvSpPr>
            <p:cNvPr id="206" name="Arc 274"/>
            <p:cNvSpPr>
              <a:spLocks/>
            </p:cNvSpPr>
            <p:nvPr/>
          </p:nvSpPr>
          <p:spPr bwMode="auto">
            <a:xfrm rot="13922747">
              <a:off x="1298990" y="1622691"/>
              <a:ext cx="2104809" cy="3427299"/>
            </a:xfrm>
            <a:custGeom>
              <a:avLst/>
              <a:gdLst>
                <a:gd name="T0" fmla="*/ 0 w 21299"/>
                <a:gd name="T1" fmla="*/ 5704 h 21600"/>
                <a:gd name="T2" fmla="*/ 115144 w 21299"/>
                <a:gd name="T3" fmla="*/ 156456 h 21600"/>
                <a:gd name="T4" fmla="*/ 20410 w 21299"/>
                <a:gd name="T5" fmla="*/ 376147 h 21600"/>
                <a:gd name="T6" fmla="*/ 0 60000 65536"/>
                <a:gd name="T7" fmla="*/ 0 60000 65536"/>
                <a:gd name="T8" fmla="*/ 0 60000 65536"/>
                <a:gd name="T9" fmla="*/ 0 w 21299"/>
                <a:gd name="T10" fmla="*/ 0 h 21600"/>
                <a:gd name="T11" fmla="*/ 21299 w 21299"/>
                <a:gd name="T12" fmla="*/ 21600 h 21600"/>
              </a:gdLst>
              <a:ahLst/>
              <a:cxnLst>
                <a:cxn ang="T6">
                  <a:pos x="T0" y="T1"/>
                </a:cxn>
                <a:cxn ang="T7">
                  <a:pos x="T2" y="T3"/>
                </a:cxn>
                <a:cxn ang="T8">
                  <a:pos x="T4" y="T5"/>
                </a:cxn>
              </a:cxnLst>
              <a:rect l="T9" t="T10" r="T11" b="T12"/>
              <a:pathLst>
                <a:path w="21299" h="21600" fill="none" extrusionOk="0">
                  <a:moveTo>
                    <a:pt x="0" y="331"/>
                  </a:moveTo>
                  <a:cubicBezTo>
                    <a:pt x="1244" y="110"/>
                    <a:pt x="2505" y="-1"/>
                    <a:pt x="3769" y="0"/>
                  </a:cubicBezTo>
                  <a:cubicBezTo>
                    <a:pt x="10716" y="0"/>
                    <a:pt x="17239" y="3341"/>
                    <a:pt x="21298" y="8980"/>
                  </a:cubicBezTo>
                </a:path>
                <a:path w="21299" h="21600" stroke="0" extrusionOk="0">
                  <a:moveTo>
                    <a:pt x="0" y="331"/>
                  </a:moveTo>
                  <a:cubicBezTo>
                    <a:pt x="1244" y="110"/>
                    <a:pt x="2505" y="-1"/>
                    <a:pt x="3769" y="0"/>
                  </a:cubicBezTo>
                  <a:cubicBezTo>
                    <a:pt x="10716" y="0"/>
                    <a:pt x="17239" y="3341"/>
                    <a:pt x="21298" y="8980"/>
                  </a:cubicBezTo>
                  <a:lnTo>
                    <a:pt x="3769" y="21600"/>
                  </a:lnTo>
                  <a:close/>
                </a:path>
              </a:pathLst>
            </a:custGeom>
            <a:grpFill/>
            <a:ln w="76200">
              <a:solidFill>
                <a:schemeClr val="tx1">
                  <a:lumMod val="75000"/>
                </a:schemeClr>
              </a:solidFill>
              <a:round/>
              <a:headEnd type="none" w="med" len="med"/>
              <a:tailEnd type="triangle"/>
            </a:ln>
          </p:spPr>
          <p:txBody>
            <a:bodyPr wrap="none" anchor="ctr"/>
            <a:lstStyle/>
            <a:p>
              <a:pPr algn="ctr">
                <a:defRPr/>
              </a:pPr>
              <a:endParaRPr lang="en-US"/>
            </a:p>
          </p:txBody>
        </p:sp>
      </p:grpSp>
      <p:grpSp>
        <p:nvGrpSpPr>
          <p:cNvPr id="28" name="Group 148"/>
          <p:cNvGrpSpPr>
            <a:grpSpLocks/>
          </p:cNvGrpSpPr>
          <p:nvPr/>
        </p:nvGrpSpPr>
        <p:grpSpPr bwMode="auto">
          <a:xfrm>
            <a:off x="5029200" y="2209800"/>
            <a:ext cx="1684338" cy="833438"/>
            <a:chOff x="1440" y="1200"/>
            <a:chExt cx="1200" cy="624"/>
          </a:xfrm>
        </p:grpSpPr>
        <p:sp>
          <p:nvSpPr>
            <p:cNvPr id="208" name="AutoShape 149"/>
            <p:cNvSpPr>
              <a:spLocks noChangeArrowheads="1"/>
            </p:cNvSpPr>
            <p:nvPr/>
          </p:nvSpPr>
          <p:spPr bwMode="auto">
            <a:xfrm>
              <a:off x="1440" y="1200"/>
              <a:ext cx="1200" cy="624"/>
            </a:xfrm>
            <a:prstGeom prst="ellipseRibbon2">
              <a:avLst>
                <a:gd name="adj1" fmla="val 48148"/>
                <a:gd name="adj2" fmla="val 75000"/>
                <a:gd name="adj3" fmla="val 22222"/>
              </a:avLst>
            </a:prstGeom>
            <a:gradFill rotWithShape="1">
              <a:gsLst>
                <a:gs pos="0">
                  <a:srgbClr val="373733"/>
                </a:gs>
                <a:gs pos="50000">
                  <a:srgbClr val="D8D8CA"/>
                </a:gs>
                <a:gs pos="100000">
                  <a:srgbClr val="373733"/>
                </a:gs>
              </a:gsLst>
              <a:lin ang="18900000" scaled="1"/>
            </a:gradFill>
            <a:ln w="19050">
              <a:solidFill>
                <a:schemeClr val="bg2"/>
              </a:solidFill>
              <a:round/>
              <a:headEnd/>
              <a:tailEnd/>
            </a:ln>
          </p:spPr>
          <p:txBody>
            <a:bodyPr wrap="none" anchor="ctr"/>
            <a:lstStyle/>
            <a:p>
              <a:pPr algn="ctr"/>
              <a:endParaRPr lang="en-US"/>
            </a:p>
          </p:txBody>
        </p:sp>
        <p:sp>
          <p:nvSpPr>
            <p:cNvPr id="209" name="TextBox 14"/>
            <p:cNvSpPr txBox="1">
              <a:spLocks noChangeArrowheads="1"/>
            </p:cNvSpPr>
            <p:nvPr/>
          </p:nvSpPr>
          <p:spPr bwMode="auto">
            <a:xfrm>
              <a:off x="1583" y="1200"/>
              <a:ext cx="914" cy="345"/>
            </a:xfrm>
            <a:prstGeom prst="rect">
              <a:avLst/>
            </a:prstGeom>
            <a:noFill/>
            <a:ln w="9525">
              <a:noFill/>
              <a:miter lim="800000"/>
              <a:headEnd/>
              <a:tailEnd/>
            </a:ln>
          </p:spPr>
          <p:txBody>
            <a:bodyPr>
              <a:spAutoFit/>
            </a:bodyPr>
            <a:lstStyle/>
            <a:p>
              <a:pPr algn="ctr" eaLnBrk="0" hangingPunct="0"/>
              <a:r>
                <a:rPr lang="en-US" sz="1200" dirty="0"/>
                <a:t>Storage</a:t>
              </a:r>
              <a:br>
                <a:rPr lang="en-US" sz="1200" dirty="0"/>
              </a:br>
              <a:r>
                <a:rPr lang="en-US" sz="1200" dirty="0"/>
                <a:t>Lifecycle</a:t>
              </a:r>
            </a:p>
          </p:txBody>
        </p:sp>
      </p:grpSp>
      <p:grpSp>
        <p:nvGrpSpPr>
          <p:cNvPr id="29" name="Group 197"/>
          <p:cNvGrpSpPr>
            <a:grpSpLocks/>
          </p:cNvGrpSpPr>
          <p:nvPr/>
        </p:nvGrpSpPr>
        <p:grpSpPr bwMode="auto">
          <a:xfrm>
            <a:off x="7010400" y="2209800"/>
            <a:ext cx="1757362" cy="835025"/>
            <a:chOff x="2688" y="1200"/>
            <a:chExt cx="1200" cy="624"/>
          </a:xfrm>
        </p:grpSpPr>
        <p:sp>
          <p:nvSpPr>
            <p:cNvPr id="211" name="AutoShape 198"/>
            <p:cNvSpPr>
              <a:spLocks noChangeArrowheads="1"/>
            </p:cNvSpPr>
            <p:nvPr/>
          </p:nvSpPr>
          <p:spPr bwMode="auto">
            <a:xfrm>
              <a:off x="2688" y="1200"/>
              <a:ext cx="1200" cy="624"/>
            </a:xfrm>
            <a:prstGeom prst="ellipseRibbon2">
              <a:avLst>
                <a:gd name="adj1" fmla="val 48148"/>
                <a:gd name="adj2" fmla="val 75000"/>
                <a:gd name="adj3" fmla="val 22222"/>
              </a:avLst>
            </a:prstGeom>
            <a:gradFill rotWithShape="1">
              <a:gsLst>
                <a:gs pos="0">
                  <a:srgbClr val="C8A200"/>
                </a:gs>
                <a:gs pos="50000">
                  <a:srgbClr val="F1D769"/>
                </a:gs>
                <a:gs pos="100000">
                  <a:srgbClr val="C8A200"/>
                </a:gs>
              </a:gsLst>
              <a:lin ang="18900000" scaled="1"/>
            </a:gradFill>
            <a:ln w="19050">
              <a:solidFill>
                <a:schemeClr val="bg2"/>
              </a:solidFill>
              <a:round/>
              <a:headEnd/>
              <a:tailEnd/>
            </a:ln>
          </p:spPr>
          <p:txBody>
            <a:bodyPr wrap="none" anchor="ctr"/>
            <a:lstStyle/>
            <a:p>
              <a:pPr algn="ctr"/>
              <a:endParaRPr lang="en-US"/>
            </a:p>
          </p:txBody>
        </p:sp>
        <p:sp>
          <p:nvSpPr>
            <p:cNvPr id="212" name="TextBox 14"/>
            <p:cNvSpPr txBox="1">
              <a:spLocks noChangeArrowheads="1"/>
            </p:cNvSpPr>
            <p:nvPr/>
          </p:nvSpPr>
          <p:spPr bwMode="auto">
            <a:xfrm>
              <a:off x="2831" y="1200"/>
              <a:ext cx="914" cy="345"/>
            </a:xfrm>
            <a:prstGeom prst="rect">
              <a:avLst/>
            </a:prstGeom>
            <a:noFill/>
            <a:ln w="9525">
              <a:noFill/>
              <a:miter lim="800000"/>
              <a:headEnd/>
              <a:tailEnd/>
            </a:ln>
          </p:spPr>
          <p:txBody>
            <a:bodyPr>
              <a:spAutoFit/>
            </a:bodyPr>
            <a:lstStyle/>
            <a:p>
              <a:pPr algn="ctr" eaLnBrk="0" hangingPunct="0"/>
              <a:r>
                <a:rPr lang="en-US" sz="1200" dirty="0"/>
                <a:t>Storage</a:t>
              </a:r>
              <a:br>
                <a:rPr lang="en-US" sz="1200" dirty="0"/>
              </a:br>
              <a:r>
                <a:rPr lang="en-US" sz="1200" dirty="0"/>
                <a:t>Lifecycle</a:t>
              </a:r>
            </a:p>
          </p:txBody>
        </p:sp>
      </p:grpSp>
      <p:pic>
        <p:nvPicPr>
          <p:cNvPr id="101417" name="Picture 6" descr="EnterpriseHost"/>
          <p:cNvPicPr>
            <a:picLocks noChangeAspect="1" noChangeArrowheads="1"/>
          </p:cNvPicPr>
          <p:nvPr/>
        </p:nvPicPr>
        <p:blipFill>
          <a:blip r:embed="rId4" cstate="print"/>
          <a:srcRect/>
          <a:stretch>
            <a:fillRect/>
          </a:stretch>
        </p:blipFill>
        <p:spPr bwMode="auto">
          <a:xfrm>
            <a:off x="7772400" y="3048000"/>
            <a:ext cx="735013" cy="1143000"/>
          </a:xfrm>
          <a:prstGeom prst="rect">
            <a:avLst/>
          </a:prstGeom>
          <a:noFill/>
          <a:ln w="9525">
            <a:noFill/>
            <a:miter lim="800000"/>
            <a:headEnd/>
            <a:tailEnd/>
          </a:ln>
        </p:spPr>
      </p:pic>
      <p:sp useBgFill="1">
        <p:nvSpPr>
          <p:cNvPr id="215" name="Cloud 214"/>
          <p:cNvSpPr/>
          <p:nvPr/>
        </p:nvSpPr>
        <p:spPr>
          <a:xfrm>
            <a:off x="7010400" y="4114800"/>
            <a:ext cx="1295400" cy="762000"/>
          </a:xfrm>
          <a:prstGeom prst="cloud">
            <a:avLst/>
          </a:prstGeom>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NBU Domain</a:t>
            </a:r>
            <a:endParaRPr lang="en-US" sz="1400" dirty="0">
              <a:solidFill>
                <a:schemeClr val="tx1"/>
              </a:solidFill>
            </a:endParaRPr>
          </a:p>
        </p:txBody>
      </p:sp>
      <p:sp useBgFill="1">
        <p:nvSpPr>
          <p:cNvPr id="214" name="Cloud 213"/>
          <p:cNvSpPr/>
          <p:nvPr/>
        </p:nvSpPr>
        <p:spPr>
          <a:xfrm>
            <a:off x="2514600" y="3962400"/>
            <a:ext cx="1447800" cy="762000"/>
          </a:xfrm>
          <a:prstGeom prst="cloud">
            <a:avLst/>
          </a:prstGeom>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NBU Domain</a:t>
            </a:r>
          </a:p>
        </p:txBody>
      </p:sp>
      <p:sp>
        <p:nvSpPr>
          <p:cNvPr id="27" name="TextBox 26"/>
          <p:cNvSpPr txBox="1"/>
          <p:nvPr/>
        </p:nvSpPr>
        <p:spPr>
          <a:xfrm>
            <a:off x="5029200" y="1524000"/>
            <a:ext cx="3429000" cy="646331"/>
          </a:xfrm>
          <a:prstGeom prst="rect">
            <a:avLst/>
          </a:prstGeom>
          <a:noFill/>
        </p:spPr>
        <p:txBody>
          <a:bodyPr wrap="square" rtlCol="0">
            <a:spAutoFit/>
          </a:bodyPr>
          <a:lstStyle/>
          <a:p>
            <a:r>
              <a:rPr lang="en-US" dirty="0" smtClean="0"/>
              <a:t>Second master has immediate use of backups</a:t>
            </a:r>
            <a:endParaRPr lang="en-US" dirty="0"/>
          </a:p>
        </p:txBody>
      </p:sp>
      <p:sp>
        <p:nvSpPr>
          <p:cNvPr id="203" name="Slide Number Placeholder 3"/>
          <p:cNvSpPr>
            <a:spLocks noGrp="1"/>
          </p:cNvSpPr>
          <p:nvPr>
            <p:ph type="sldNum" sz="quarter" idx="10"/>
          </p:nvPr>
        </p:nvSpPr>
        <p:spPr>
          <a:xfrm>
            <a:off x="228600" y="6618288"/>
            <a:ext cx="463550" cy="246062"/>
          </a:xfrm>
        </p:spPr>
        <p:txBody>
          <a:bodyPr/>
          <a:lstStyle/>
          <a:p>
            <a:pPr>
              <a:defRPr/>
            </a:pPr>
            <a:fld id="{47A88F08-5AB8-4095-8074-57956897D0F5}" type="slidenum">
              <a:rPr lang="en-US" smtClean="0"/>
              <a:pPr>
                <a:defRPr/>
              </a:pPr>
              <a:t>23</a:t>
            </a:fld>
            <a:endParaRPr lang="en-US" dirty="0"/>
          </a:p>
        </p:txBody>
      </p:sp>
    </p:spTree>
    <p:extLst>
      <p:ext uri="{BB962C8B-B14F-4D97-AF65-F5344CB8AC3E}">
        <p14:creationId xmlns:p14="http://schemas.microsoft.com/office/powerpoint/2010/main" xmlns="" val="3692916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AIR – Details</a:t>
            </a:r>
            <a:endParaRPr lang="en-US" dirty="0"/>
          </a:p>
        </p:txBody>
      </p:sp>
      <p:sp>
        <p:nvSpPr>
          <p:cNvPr id="3" name="Content Placeholder 2"/>
          <p:cNvSpPr>
            <a:spLocks noGrp="1"/>
          </p:cNvSpPr>
          <p:nvPr>
            <p:ph idx="1"/>
          </p:nvPr>
        </p:nvSpPr>
        <p:spPr/>
        <p:txBody>
          <a:bodyPr>
            <a:normAutofit lnSpcReduction="10000"/>
          </a:bodyPr>
          <a:lstStyle/>
          <a:p>
            <a:r>
              <a:rPr lang="en-US" dirty="0" smtClean="0"/>
              <a:t>Activated by a Lifecycle Policy within </a:t>
            </a:r>
            <a:r>
              <a:rPr lang="en-US" dirty="0" err="1" smtClean="0"/>
              <a:t>NetBackup</a:t>
            </a:r>
            <a:endParaRPr lang="en-US" dirty="0" smtClean="0"/>
          </a:p>
          <a:p>
            <a:pPr lvl="1"/>
            <a:r>
              <a:rPr lang="en-US" dirty="0" smtClean="0"/>
              <a:t>Requires NBU 7.1 or later</a:t>
            </a:r>
          </a:p>
          <a:p>
            <a:pPr lvl="1"/>
            <a:r>
              <a:rPr lang="en-US" dirty="0" smtClean="0"/>
              <a:t>Requires OST Plug-in 2.6.0</a:t>
            </a:r>
          </a:p>
          <a:p>
            <a:r>
              <a:rPr lang="en-US" dirty="0" smtClean="0"/>
              <a:t>Eliminates the need for the DR master to re-index the backup to make it available.</a:t>
            </a:r>
          </a:p>
          <a:p>
            <a:r>
              <a:rPr lang="en-US" dirty="0" smtClean="0"/>
              <a:t>Leverages the DXi Replication technology and transport</a:t>
            </a:r>
          </a:p>
          <a:p>
            <a:pPr lvl="1"/>
            <a:r>
              <a:rPr lang="en-US" dirty="0" smtClean="0"/>
              <a:t>Essentially the same as an Optimized Duplication is today</a:t>
            </a:r>
          </a:p>
          <a:p>
            <a:r>
              <a:rPr lang="en-US" dirty="0" smtClean="0"/>
              <a:t>DXi maintains the relationship between the source and destination of the AIR command</a:t>
            </a:r>
          </a:p>
          <a:p>
            <a:pPr lvl="1"/>
            <a:r>
              <a:rPr lang="en-US" dirty="0" smtClean="0"/>
              <a:t>Symantec Lifecycle policy simply asks for data to be replicated with no specific destination specified</a:t>
            </a:r>
          </a:p>
          <a:p>
            <a:r>
              <a:rPr lang="en-US" dirty="0" smtClean="0"/>
              <a:t>See TOI from Engineering for more detail (will be posted with this TOI recording)</a:t>
            </a:r>
          </a:p>
          <a:p>
            <a:r>
              <a:rPr lang="en-US" dirty="0" err="1" smtClean="0"/>
              <a:t>NetBackup</a:t>
            </a:r>
            <a:r>
              <a:rPr lang="en-US" dirty="0" smtClean="0"/>
              <a:t> only (not supported by </a:t>
            </a:r>
            <a:r>
              <a:rPr lang="en-US" dirty="0" err="1" smtClean="0"/>
              <a:t>BackupExec</a:t>
            </a:r>
            <a:r>
              <a:rPr lang="en-US" dirty="0" smtClean="0"/>
              <a:t>).</a:t>
            </a:r>
          </a:p>
          <a:p>
            <a:pPr>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24</a:t>
            </a:fld>
            <a:endParaRPr lang="en-US" dirty="0"/>
          </a:p>
        </p:txBody>
      </p:sp>
    </p:spTree>
    <p:extLst>
      <p:ext uri="{BB962C8B-B14F-4D97-AF65-F5344CB8AC3E}">
        <p14:creationId xmlns:p14="http://schemas.microsoft.com/office/powerpoint/2010/main" xmlns="" val="38892822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AIR – Requirements</a:t>
            </a:r>
            <a:endParaRPr lang="en-US" dirty="0"/>
          </a:p>
        </p:txBody>
      </p:sp>
      <p:sp>
        <p:nvSpPr>
          <p:cNvPr id="3" name="Content Placeholder 2"/>
          <p:cNvSpPr>
            <a:spLocks noGrp="1"/>
          </p:cNvSpPr>
          <p:nvPr>
            <p:ph idx="1"/>
          </p:nvPr>
        </p:nvSpPr>
        <p:spPr/>
        <p:txBody>
          <a:bodyPr>
            <a:normAutofit/>
          </a:bodyPr>
          <a:lstStyle/>
          <a:p>
            <a:r>
              <a:rPr lang="en-US" dirty="0" smtClean="0"/>
              <a:t>Two </a:t>
            </a:r>
            <a:r>
              <a:rPr lang="en-US" dirty="0" err="1" smtClean="0"/>
              <a:t>DXi</a:t>
            </a:r>
            <a:r>
              <a:rPr lang="en-US" dirty="0" smtClean="0"/>
              <a:t> Systems (Source &amp; Target). </a:t>
            </a:r>
          </a:p>
          <a:p>
            <a:r>
              <a:rPr lang="en-US" dirty="0" smtClean="0"/>
              <a:t>Two </a:t>
            </a:r>
            <a:r>
              <a:rPr lang="en-US" dirty="0" err="1" smtClean="0"/>
              <a:t>NetBackup</a:t>
            </a:r>
            <a:r>
              <a:rPr lang="en-US" dirty="0" smtClean="0"/>
              <a:t> domains (two master servers).</a:t>
            </a:r>
          </a:p>
          <a:p>
            <a:r>
              <a:rPr lang="en-US" dirty="0" smtClean="0"/>
              <a:t>Do not configure the </a:t>
            </a:r>
            <a:r>
              <a:rPr lang="en-US" dirty="0" err="1" smtClean="0"/>
              <a:t>NetBackup</a:t>
            </a:r>
            <a:r>
              <a:rPr lang="en-US" dirty="0" smtClean="0"/>
              <a:t> servers to interact in any way.</a:t>
            </a:r>
          </a:p>
          <a:p>
            <a:r>
              <a:rPr lang="en-US" dirty="0" smtClean="0"/>
              <a:t>Interaction between </a:t>
            </a:r>
            <a:r>
              <a:rPr lang="en-US" dirty="0" err="1" smtClean="0"/>
              <a:t>NetBackup</a:t>
            </a:r>
            <a:r>
              <a:rPr lang="en-US" dirty="0" smtClean="0"/>
              <a:t> domains is the responsibility of the </a:t>
            </a:r>
            <a:r>
              <a:rPr lang="en-US" dirty="0" err="1" smtClean="0"/>
              <a:t>DXi</a:t>
            </a:r>
            <a:r>
              <a:rPr lang="en-US" dirty="0" smtClean="0"/>
              <a:t>.</a:t>
            </a:r>
          </a:p>
          <a:p>
            <a:pPr lvl="1"/>
            <a:r>
              <a:rPr lang="en-US" dirty="0" smtClean="0"/>
              <a:t>Configure replication – replication configuration implies source and target </a:t>
            </a:r>
            <a:r>
              <a:rPr lang="en-US" dirty="0" err="1" smtClean="0"/>
              <a:t>DXi</a:t>
            </a:r>
            <a:r>
              <a:rPr lang="en-US" dirty="0" smtClean="0"/>
              <a:t>.</a:t>
            </a:r>
          </a:p>
          <a:p>
            <a:pPr lvl="1"/>
            <a:r>
              <a:rPr lang="en-US" dirty="0" smtClean="0"/>
              <a:t>On the source </a:t>
            </a:r>
            <a:r>
              <a:rPr lang="en-US" dirty="0" err="1" smtClean="0"/>
              <a:t>DXi</a:t>
            </a:r>
            <a:r>
              <a:rPr lang="en-US" dirty="0" smtClean="0"/>
              <a:t>, for each source LSU, configure a target LSU</a:t>
            </a:r>
          </a:p>
          <a:p>
            <a:r>
              <a:rPr lang="en-US" dirty="0" err="1" smtClean="0"/>
              <a:t>NetBackup</a:t>
            </a:r>
            <a:r>
              <a:rPr lang="en-US" dirty="0" smtClean="0"/>
              <a:t> utilizes Storage Lifecycle Policy to drive AIR replications:</a:t>
            </a:r>
          </a:p>
          <a:p>
            <a:pPr lvl="1"/>
            <a:r>
              <a:rPr lang="en-US" dirty="0" smtClean="0"/>
              <a:t>Source domain SLP action is a duplication to remote master.</a:t>
            </a:r>
          </a:p>
          <a:p>
            <a:pPr lvl="1"/>
            <a:r>
              <a:rPr lang="en-US" dirty="0" smtClean="0"/>
              <a:t>Target domain SLP action is an import from remote master.</a:t>
            </a:r>
          </a:p>
          <a:p>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25</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AIR – How it works</a:t>
            </a:r>
            <a:endParaRPr lang="en-US" dirty="0"/>
          </a:p>
        </p:txBody>
      </p:sp>
      <p:sp>
        <p:nvSpPr>
          <p:cNvPr id="3" name="Content Placeholder 2"/>
          <p:cNvSpPr>
            <a:spLocks noGrp="1"/>
          </p:cNvSpPr>
          <p:nvPr>
            <p:ph idx="1"/>
          </p:nvPr>
        </p:nvSpPr>
        <p:spPr/>
        <p:txBody>
          <a:bodyPr/>
          <a:lstStyle/>
          <a:p>
            <a:r>
              <a:rPr lang="en-US" dirty="0" smtClean="0"/>
              <a:t>AIR source domain doesn’t know anything about the target domain. This is left to the </a:t>
            </a:r>
            <a:r>
              <a:rPr lang="en-US" dirty="0" err="1" smtClean="0"/>
              <a:t>DXi</a:t>
            </a:r>
            <a:r>
              <a:rPr lang="en-US" dirty="0" smtClean="0"/>
              <a:t>.</a:t>
            </a:r>
          </a:p>
          <a:p>
            <a:r>
              <a:rPr lang="en-US" dirty="0" smtClean="0"/>
              <a:t>Things the </a:t>
            </a:r>
            <a:r>
              <a:rPr lang="en-US" dirty="0" err="1" smtClean="0"/>
              <a:t>DXi</a:t>
            </a:r>
            <a:r>
              <a:rPr lang="en-US" dirty="0" smtClean="0"/>
              <a:t> needs:</a:t>
            </a:r>
          </a:p>
          <a:p>
            <a:pPr lvl="1"/>
            <a:r>
              <a:rPr lang="en-US" b="1" dirty="0" smtClean="0"/>
              <a:t>Replication relationship</a:t>
            </a:r>
            <a:r>
              <a:rPr lang="en-US" dirty="0" smtClean="0"/>
              <a:t>: defines the data flow, source and target. Could be both directions.</a:t>
            </a:r>
          </a:p>
          <a:p>
            <a:pPr lvl="1"/>
            <a:r>
              <a:rPr lang="en-US" dirty="0" smtClean="0"/>
              <a:t>For a LSU with images on the source </a:t>
            </a:r>
            <a:r>
              <a:rPr lang="en-US" dirty="0" err="1" smtClean="0"/>
              <a:t>DXi</a:t>
            </a:r>
            <a:r>
              <a:rPr lang="en-US" dirty="0" smtClean="0"/>
              <a:t> in the source NBU domain, need to tell it where to send those images: </a:t>
            </a:r>
            <a:r>
              <a:rPr lang="en-US" b="1" dirty="0" smtClean="0"/>
              <a:t>storage server </a:t>
            </a:r>
            <a:r>
              <a:rPr lang="en-US" dirty="0" smtClean="0"/>
              <a:t>and </a:t>
            </a:r>
            <a:r>
              <a:rPr lang="en-US" b="1" dirty="0" smtClean="0"/>
              <a:t>LSU</a:t>
            </a:r>
            <a:r>
              <a:rPr lang="en-US" dirty="0" smtClean="0"/>
              <a:t>. This is done on the source </a:t>
            </a:r>
            <a:r>
              <a:rPr lang="en-US" dirty="0" err="1" smtClean="0"/>
              <a:t>DXi</a:t>
            </a:r>
            <a:r>
              <a:rPr lang="en-US" dirty="0" smtClean="0"/>
              <a:t>.</a:t>
            </a:r>
          </a:p>
          <a:p>
            <a:pPr lvl="1"/>
            <a:r>
              <a:rPr lang="en-US" dirty="0" smtClean="0"/>
              <a:t>Give the source </a:t>
            </a:r>
            <a:r>
              <a:rPr lang="en-US" dirty="0" err="1" smtClean="0"/>
              <a:t>DXi</a:t>
            </a:r>
            <a:r>
              <a:rPr lang="en-US" dirty="0" smtClean="0"/>
              <a:t> access to the target </a:t>
            </a:r>
            <a:r>
              <a:rPr lang="en-US" dirty="0" err="1" smtClean="0"/>
              <a:t>DXi</a:t>
            </a:r>
            <a:r>
              <a:rPr lang="en-US" dirty="0" smtClean="0"/>
              <a:t> through a </a:t>
            </a:r>
            <a:r>
              <a:rPr lang="en-US" b="1" dirty="0" smtClean="0"/>
              <a:t>credential</a:t>
            </a:r>
            <a:r>
              <a:rPr lang="en-US" dirty="0" smtClean="0"/>
              <a:t>.</a:t>
            </a:r>
          </a:p>
          <a:p>
            <a:r>
              <a:rPr lang="en-US" dirty="0" smtClean="0"/>
              <a:t>Replication is unchanged for AIR. Utilizes Opt-Dup replication process.</a:t>
            </a:r>
          </a:p>
          <a:p>
            <a:r>
              <a:rPr lang="en-US" dirty="0" smtClean="0"/>
              <a:t>Source </a:t>
            </a:r>
            <a:r>
              <a:rPr lang="en-US" dirty="0" err="1" smtClean="0"/>
              <a:t>DXi</a:t>
            </a:r>
            <a:r>
              <a:rPr lang="en-US" dirty="0" smtClean="0"/>
              <a:t> utilizes OST plug-in to initiate connections and remote procedure calls to the target </a:t>
            </a:r>
            <a:r>
              <a:rPr lang="en-US" dirty="0" err="1" smtClean="0"/>
              <a:t>DXi</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26</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AIR – How it works (cont.)</a:t>
            </a:r>
            <a:endParaRPr lang="en-US" dirty="0"/>
          </a:p>
        </p:txBody>
      </p:sp>
      <p:sp>
        <p:nvSpPr>
          <p:cNvPr id="3" name="Content Placeholder 2"/>
          <p:cNvSpPr>
            <a:spLocks noGrp="1"/>
          </p:cNvSpPr>
          <p:nvPr>
            <p:ph idx="1"/>
          </p:nvPr>
        </p:nvSpPr>
        <p:spPr/>
        <p:txBody>
          <a:bodyPr>
            <a:normAutofit lnSpcReduction="10000"/>
          </a:bodyPr>
          <a:lstStyle/>
          <a:p>
            <a:r>
              <a:rPr lang="en-US" dirty="0" smtClean="0"/>
              <a:t>GUI/CLI publish AIR target information in source LSU configuration on source </a:t>
            </a:r>
            <a:r>
              <a:rPr lang="en-US" dirty="0" err="1" smtClean="0"/>
              <a:t>DXi</a:t>
            </a:r>
            <a:r>
              <a:rPr lang="en-US" dirty="0" smtClean="0"/>
              <a:t>: </a:t>
            </a:r>
            <a:r>
              <a:rPr lang="en-US" sz="2000" dirty="0" smtClean="0"/>
              <a:t>/</a:t>
            </a:r>
            <a:r>
              <a:rPr lang="en-US" sz="2000" dirty="0" err="1" smtClean="0"/>
              <a:t>snfs</a:t>
            </a:r>
            <a:r>
              <a:rPr lang="en-US" sz="2000" dirty="0" smtClean="0"/>
              <a:t>/common/data/hurricane/conf/</a:t>
            </a:r>
            <a:r>
              <a:rPr lang="en-US" sz="2000" dirty="0" err="1" smtClean="0"/>
              <a:t>OSTStorageSrvrLsu.conf</a:t>
            </a:r>
            <a:endParaRPr lang="en-US" sz="2000" dirty="0" smtClean="0"/>
          </a:p>
          <a:p>
            <a:r>
              <a:rPr lang="en-US" dirty="0" err="1" smtClean="0"/>
              <a:t>OSTd</a:t>
            </a:r>
            <a:r>
              <a:rPr lang="en-US" dirty="0" smtClean="0"/>
              <a:t> picks that up and starts advertising to NBU that it is a replication source (allows SLP dup to remote master).</a:t>
            </a:r>
          </a:p>
          <a:p>
            <a:r>
              <a:rPr lang="en-US" dirty="0" smtClean="0"/>
              <a:t>Initiates contact to remote </a:t>
            </a:r>
            <a:r>
              <a:rPr lang="en-US" dirty="0" err="1" smtClean="0"/>
              <a:t>DXi</a:t>
            </a:r>
            <a:r>
              <a:rPr lang="en-US" dirty="0" smtClean="0"/>
              <a:t>, telling the remote that it is a target. Remote </a:t>
            </a:r>
            <a:r>
              <a:rPr lang="en-US" dirty="0" err="1" smtClean="0"/>
              <a:t>DXi</a:t>
            </a:r>
            <a:r>
              <a:rPr lang="en-US" dirty="0" smtClean="0"/>
              <a:t> can then start advertising to NBU that it is a replication target (allows SLP import from remote master).</a:t>
            </a:r>
          </a:p>
          <a:p>
            <a:r>
              <a:rPr lang="en-US" dirty="0" smtClean="0"/>
              <a:t>With SLP dup configured in the source domain, NBU may now start asynchronous copy operations:</a:t>
            </a:r>
          </a:p>
          <a:p>
            <a:pPr lvl="1"/>
            <a:r>
              <a:rPr lang="en-US" dirty="0" err="1" smtClean="0"/>
              <a:t>sts_async_copy_image</a:t>
            </a:r>
            <a:r>
              <a:rPr lang="en-US" dirty="0" smtClean="0"/>
              <a:t>() – one call per source image, target information explicitly left undefined (remember, this is left to the </a:t>
            </a:r>
            <a:r>
              <a:rPr lang="en-US" dirty="0" err="1" smtClean="0"/>
              <a:t>DXi</a:t>
            </a:r>
            <a:r>
              <a:rPr lang="en-US" dirty="0" smtClean="0"/>
              <a:t>). Summary: copy this image somewhere.</a:t>
            </a:r>
          </a:p>
          <a:p>
            <a:pPr>
              <a:buNone/>
            </a:pP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27</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AIR – How it works (cont.)</a:t>
            </a:r>
            <a:endParaRPr lang="en-US" dirty="0"/>
          </a:p>
        </p:txBody>
      </p:sp>
      <p:sp>
        <p:nvSpPr>
          <p:cNvPr id="3" name="Content Placeholder 2"/>
          <p:cNvSpPr>
            <a:spLocks noGrp="1"/>
          </p:cNvSpPr>
          <p:nvPr>
            <p:ph idx="1"/>
          </p:nvPr>
        </p:nvSpPr>
        <p:spPr/>
        <p:txBody>
          <a:bodyPr>
            <a:normAutofit lnSpcReduction="10000"/>
          </a:bodyPr>
          <a:lstStyle/>
          <a:p>
            <a:pPr lvl="1"/>
            <a:r>
              <a:rPr lang="en-US" dirty="0" err="1" smtClean="0"/>
              <a:t>sts_async_wait</a:t>
            </a:r>
            <a:r>
              <a:rPr lang="en-US" dirty="0" smtClean="0"/>
              <a:t> () – called for each </a:t>
            </a:r>
            <a:r>
              <a:rPr lang="en-US" dirty="0" err="1" smtClean="0"/>
              <a:t>async</a:t>
            </a:r>
            <a:r>
              <a:rPr lang="en-US" dirty="0" smtClean="0"/>
              <a:t> copy operation, until success or failure. Busy if copy still in progress, repeats after 10 seconds.</a:t>
            </a:r>
          </a:p>
          <a:p>
            <a:pPr lvl="1"/>
            <a:r>
              <a:rPr lang="en-US" dirty="0" err="1" smtClean="0"/>
              <a:t>sts_async_cancel</a:t>
            </a:r>
            <a:r>
              <a:rPr lang="en-US" dirty="0" smtClean="0"/>
              <a:t>() – if any </a:t>
            </a:r>
            <a:r>
              <a:rPr lang="en-US" dirty="0" err="1" smtClean="0"/>
              <a:t>async</a:t>
            </a:r>
            <a:r>
              <a:rPr lang="en-US" dirty="0" smtClean="0"/>
              <a:t> copy or wait call for an image in the set fails, this is called to cancel each of the operations.</a:t>
            </a:r>
          </a:p>
          <a:p>
            <a:r>
              <a:rPr lang="en-US" dirty="0" smtClean="0"/>
              <a:t>If all wait calls succeed, the copy is considered successful.</a:t>
            </a:r>
          </a:p>
          <a:p>
            <a:r>
              <a:rPr lang="en-US" dirty="0" smtClean="0"/>
              <a:t>Inside </a:t>
            </a:r>
            <a:r>
              <a:rPr lang="en-US" dirty="0" err="1" smtClean="0"/>
              <a:t>OSTd</a:t>
            </a:r>
            <a:r>
              <a:rPr lang="en-US" dirty="0" smtClean="0"/>
              <a:t>, each </a:t>
            </a:r>
            <a:r>
              <a:rPr lang="en-US" dirty="0" err="1" smtClean="0"/>
              <a:t>async</a:t>
            </a:r>
            <a:r>
              <a:rPr lang="en-US" dirty="0" smtClean="0"/>
              <a:t> copy call is initiating:</a:t>
            </a:r>
          </a:p>
          <a:p>
            <a:pPr lvl="1"/>
            <a:r>
              <a:rPr lang="en-US" dirty="0" smtClean="0"/>
              <a:t>An image replication (like Opt-Dup).</a:t>
            </a:r>
          </a:p>
          <a:p>
            <a:pPr lvl="1"/>
            <a:r>
              <a:rPr lang="en-US" dirty="0" smtClean="0"/>
              <a:t>OST calls to remote </a:t>
            </a:r>
            <a:r>
              <a:rPr lang="en-US" dirty="0" err="1" smtClean="0"/>
              <a:t>DXi</a:t>
            </a:r>
            <a:r>
              <a:rPr lang="en-US" dirty="0" smtClean="0"/>
              <a:t> to create the new images and set properties on them.</a:t>
            </a:r>
          </a:p>
          <a:p>
            <a:r>
              <a:rPr lang="en-US" dirty="0" smtClean="0"/>
              <a:t>NBU labels all the OST images of an NBU backup as part of a set, called an “</a:t>
            </a:r>
            <a:r>
              <a:rPr lang="en-US" dirty="0" err="1" smtClean="0"/>
              <a:t>imageset</a:t>
            </a:r>
            <a:r>
              <a:rPr lang="en-US" dirty="0" smtClean="0"/>
              <a:t>”.</a:t>
            </a:r>
          </a:p>
          <a:p>
            <a:pPr lvl="1"/>
            <a:r>
              <a:rPr lang="en-US" dirty="0" smtClean="0"/>
              <a:t>Upon success, </a:t>
            </a:r>
            <a:r>
              <a:rPr lang="en-US" dirty="0" err="1" smtClean="0"/>
              <a:t>OSTd</a:t>
            </a:r>
            <a:r>
              <a:rPr lang="en-US" dirty="0" smtClean="0"/>
              <a:t> calls the remote </a:t>
            </a:r>
            <a:r>
              <a:rPr lang="en-US" dirty="0" err="1" smtClean="0"/>
              <a:t>DXi</a:t>
            </a:r>
            <a:r>
              <a:rPr lang="en-US" dirty="0" smtClean="0"/>
              <a:t> to raise an event.</a:t>
            </a:r>
          </a:p>
          <a:p>
            <a:pPr lvl="1"/>
            <a:r>
              <a:rPr lang="en-US" dirty="0" smtClean="0"/>
              <a:t>The images in the set are a group, and NBU should know about them.</a:t>
            </a:r>
          </a:p>
          <a:p>
            <a:pPr lvl="1"/>
            <a:r>
              <a:rPr lang="en-US" dirty="0" smtClean="0"/>
              <a:t>NBU looks for events through a new OST feature called “OST Events”.</a:t>
            </a:r>
          </a:p>
          <a:p>
            <a:pPr>
              <a:buNone/>
            </a:pP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28</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AIR – How it works (cont.)</a:t>
            </a:r>
            <a:endParaRPr lang="en-US" dirty="0"/>
          </a:p>
        </p:txBody>
      </p:sp>
      <p:sp>
        <p:nvSpPr>
          <p:cNvPr id="3" name="Content Placeholder 2"/>
          <p:cNvSpPr>
            <a:spLocks noGrp="1"/>
          </p:cNvSpPr>
          <p:nvPr>
            <p:ph idx="1"/>
          </p:nvPr>
        </p:nvSpPr>
        <p:spPr/>
        <p:txBody>
          <a:bodyPr>
            <a:normAutofit/>
          </a:bodyPr>
          <a:lstStyle/>
          <a:p>
            <a:r>
              <a:rPr lang="en-US" dirty="0" smtClean="0"/>
              <a:t>In the target NBU domain, SLP import operation looks for events from AIR.</a:t>
            </a:r>
          </a:p>
          <a:p>
            <a:r>
              <a:rPr lang="en-US" dirty="0" smtClean="0"/>
              <a:t>NBU consumes the event and initiates an import based on the event data.</a:t>
            </a:r>
          </a:p>
          <a:p>
            <a:r>
              <a:rPr lang="en-US" dirty="0" smtClean="0"/>
              <a:t>The import is much faster than raw image import due to encapsulated backup metadata within the backup images.</a:t>
            </a:r>
          </a:p>
          <a:p>
            <a:r>
              <a:rPr lang="en-US" dirty="0" smtClean="0"/>
              <a:t>Port details:</a:t>
            </a:r>
          </a:p>
          <a:p>
            <a:pPr lvl="1"/>
            <a:r>
              <a:rPr lang="en-US" dirty="0" smtClean="0"/>
              <a:t>Source </a:t>
            </a:r>
            <a:r>
              <a:rPr lang="en-US" dirty="0" err="1" smtClean="0"/>
              <a:t>DXi</a:t>
            </a:r>
            <a:r>
              <a:rPr lang="en-US" dirty="0" smtClean="0"/>
              <a:t> contacts target using OST: DM: 3095-3102, MI: 10002.</a:t>
            </a:r>
          </a:p>
          <a:p>
            <a:pPr lvl="1"/>
            <a:r>
              <a:rPr lang="en-US" dirty="0" smtClean="0"/>
              <a:t>Replication.</a:t>
            </a:r>
          </a:p>
          <a:p>
            <a:pPr lvl="1"/>
            <a:r>
              <a:rPr lang="en-US" dirty="0" smtClean="0"/>
              <a:t>Source NBU media server/</a:t>
            </a:r>
            <a:r>
              <a:rPr lang="en-US" dirty="0" err="1" smtClean="0"/>
              <a:t>plugin</a:t>
            </a:r>
            <a:r>
              <a:rPr lang="en-US" dirty="0" smtClean="0"/>
              <a:t> does not contact the target </a:t>
            </a:r>
            <a:r>
              <a:rPr lang="en-US" dirty="0" err="1" smtClean="0"/>
              <a:t>DXi</a:t>
            </a:r>
            <a:r>
              <a:rPr lang="en-US" dirty="0" smtClean="0"/>
              <a:t>.</a:t>
            </a:r>
          </a:p>
          <a:p>
            <a:pPr lvl="1"/>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29</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6666"/>
                </a:solidFill>
                <a:ea typeface="ＭＳ Ｐゴシック" charset="0"/>
              </a:rPr>
              <a:t>Agenda</a:t>
            </a:r>
            <a:endParaRPr lang="en-US" dirty="0">
              <a:solidFill>
                <a:srgbClr val="666666"/>
              </a:solidFill>
              <a:ea typeface="ＭＳ Ｐゴシック" charset="0"/>
            </a:endParaRPr>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3</a:t>
            </a:fld>
            <a:endParaRPr lang="en-US" dirty="0"/>
          </a:p>
        </p:txBody>
      </p:sp>
      <p:sp>
        <p:nvSpPr>
          <p:cNvPr id="6" name="Rectangle 5"/>
          <p:cNvSpPr/>
          <p:nvPr/>
        </p:nvSpPr>
        <p:spPr>
          <a:xfrm>
            <a:off x="381000" y="1066801"/>
            <a:ext cx="8382000" cy="4561249"/>
          </a:xfrm>
          <a:prstGeom prst="rect">
            <a:avLst/>
          </a:prstGeom>
        </p:spPr>
        <p:txBody>
          <a:bodyPr wrap="square">
            <a:spAutoFit/>
          </a:bodyPr>
          <a:lstStyle/>
          <a:p>
            <a:pPr marL="342900" indent="-342900" defTabSz="457200">
              <a:lnSpc>
                <a:spcPct val="80000"/>
              </a:lnSpc>
              <a:spcBef>
                <a:spcPct val="20000"/>
              </a:spcBef>
              <a:buClr>
                <a:srgbClr val="0DB6EC"/>
              </a:buClr>
              <a:buSzPct val="75000"/>
              <a:buFont typeface="Wingdings" pitchFamily="2" charset="2"/>
              <a:buChar char="§"/>
            </a:pPr>
            <a:r>
              <a:rPr lang="en-US" sz="2800" dirty="0" smtClean="0">
                <a:solidFill>
                  <a:srgbClr val="666666"/>
                </a:solidFill>
                <a:latin typeface="Arial" pitchFamily="34" charset="0"/>
                <a:ea typeface="ＭＳ Ｐゴシック" charset="0"/>
                <a:cs typeface="Arial" pitchFamily="34" charset="0"/>
              </a:rPr>
              <a:t>Release Strategy</a:t>
            </a:r>
          </a:p>
          <a:p>
            <a:pPr marL="342900" indent="-342900" defTabSz="457200">
              <a:lnSpc>
                <a:spcPct val="80000"/>
              </a:lnSpc>
              <a:spcBef>
                <a:spcPct val="20000"/>
              </a:spcBef>
              <a:buClr>
                <a:srgbClr val="0DB6EC"/>
              </a:buClr>
              <a:buSzPct val="75000"/>
              <a:buFont typeface="Wingdings" pitchFamily="2" charset="2"/>
              <a:buChar char="§"/>
            </a:pPr>
            <a:r>
              <a:rPr lang="en-US" sz="2800" dirty="0" smtClean="0">
                <a:solidFill>
                  <a:srgbClr val="666666"/>
                </a:solidFill>
                <a:latin typeface="Arial" pitchFamily="34" charset="0"/>
                <a:ea typeface="ＭＳ Ｐゴシック" charset="0"/>
                <a:cs typeface="Arial" pitchFamily="34" charset="0"/>
              </a:rPr>
              <a:t>New Features/Enhancements</a:t>
            </a:r>
          </a:p>
          <a:p>
            <a:pPr marL="742950" lvl="1" indent="-285750" defTabSz="457200">
              <a:lnSpc>
                <a:spcPct val="80000"/>
              </a:lnSpc>
              <a:spcBef>
                <a:spcPct val="20000"/>
              </a:spcBef>
              <a:buClr>
                <a:srgbClr val="0DB6EC"/>
              </a:buClr>
              <a:buSzPct val="75000"/>
              <a:buFont typeface="Arial" charset="0"/>
              <a:buChar char="–"/>
            </a:pPr>
            <a:r>
              <a:rPr lang="en-US" sz="2000" dirty="0" smtClean="0">
                <a:solidFill>
                  <a:srgbClr val="666666"/>
                </a:solidFill>
                <a:latin typeface="Arial" pitchFamily="34" charset="0"/>
                <a:ea typeface="ＭＳ Ｐゴシック" charset="0"/>
                <a:cs typeface="Arial" pitchFamily="34" charset="0"/>
              </a:rPr>
              <a:t>Security</a:t>
            </a:r>
          </a:p>
          <a:p>
            <a:pPr marL="742950" lvl="1" indent="-285750" defTabSz="457200">
              <a:lnSpc>
                <a:spcPct val="80000"/>
              </a:lnSpc>
              <a:spcBef>
                <a:spcPct val="20000"/>
              </a:spcBef>
              <a:buClr>
                <a:srgbClr val="0DB6EC"/>
              </a:buClr>
              <a:buSzPct val="75000"/>
              <a:buFont typeface="Arial" charset="0"/>
              <a:buChar char="–"/>
            </a:pPr>
            <a:r>
              <a:rPr lang="en-US" sz="2000" dirty="0" smtClean="0">
                <a:solidFill>
                  <a:srgbClr val="666666"/>
                </a:solidFill>
                <a:latin typeface="Arial" pitchFamily="34" charset="0"/>
                <a:ea typeface="ＭＳ Ｐゴシック" charset="0"/>
                <a:cs typeface="Arial" pitchFamily="34" charset="0"/>
              </a:rPr>
              <a:t>OST</a:t>
            </a:r>
          </a:p>
          <a:p>
            <a:pPr marL="742950" lvl="1" indent="-285750" defTabSz="457200">
              <a:lnSpc>
                <a:spcPct val="80000"/>
              </a:lnSpc>
              <a:spcBef>
                <a:spcPct val="20000"/>
              </a:spcBef>
              <a:buClr>
                <a:srgbClr val="0DB6EC"/>
              </a:buClr>
              <a:buSzPct val="75000"/>
              <a:buFont typeface="Arial" charset="0"/>
              <a:buChar char="–"/>
            </a:pPr>
            <a:r>
              <a:rPr lang="en-US" sz="2000" dirty="0" smtClean="0">
                <a:solidFill>
                  <a:srgbClr val="666666"/>
                </a:solidFill>
                <a:latin typeface="Arial" pitchFamily="34" charset="0"/>
                <a:ea typeface="ＭＳ Ｐゴシック" charset="0"/>
                <a:cs typeface="Arial" pitchFamily="34" charset="0"/>
              </a:rPr>
              <a:t>Networking</a:t>
            </a:r>
          </a:p>
          <a:p>
            <a:pPr marL="742950" lvl="1" indent="-285750" defTabSz="457200">
              <a:lnSpc>
                <a:spcPct val="80000"/>
              </a:lnSpc>
              <a:spcBef>
                <a:spcPct val="20000"/>
              </a:spcBef>
              <a:buClr>
                <a:srgbClr val="0DB6EC"/>
              </a:buClr>
              <a:buSzPct val="75000"/>
              <a:buFont typeface="Arial" charset="0"/>
              <a:buChar char="–"/>
            </a:pPr>
            <a:r>
              <a:rPr lang="en-US" sz="2000" dirty="0" smtClean="0">
                <a:solidFill>
                  <a:srgbClr val="666666"/>
                </a:solidFill>
                <a:latin typeface="Arial" pitchFamily="34" charset="0"/>
                <a:ea typeface="ＭＳ Ｐゴシック" charset="0"/>
                <a:cs typeface="Arial" pitchFamily="34" charset="0"/>
              </a:rPr>
              <a:t>Flexibility (FC port role)</a:t>
            </a:r>
          </a:p>
          <a:p>
            <a:pPr marL="742950" lvl="1" indent="-285750" defTabSz="457200">
              <a:lnSpc>
                <a:spcPct val="80000"/>
              </a:lnSpc>
              <a:spcBef>
                <a:spcPct val="20000"/>
              </a:spcBef>
              <a:buClr>
                <a:srgbClr val="0DB6EC"/>
              </a:buClr>
              <a:buSzPct val="75000"/>
              <a:buFont typeface="Arial" charset="0"/>
              <a:buChar char="–"/>
            </a:pPr>
            <a:r>
              <a:rPr lang="en-US" sz="2000" dirty="0" smtClean="0">
                <a:solidFill>
                  <a:srgbClr val="666666"/>
                </a:solidFill>
                <a:latin typeface="Arial" pitchFamily="34" charset="0"/>
                <a:ea typeface="ＭＳ Ｐゴシック" charset="0"/>
                <a:cs typeface="Arial" pitchFamily="34" charset="0"/>
              </a:rPr>
              <a:t>GUI</a:t>
            </a:r>
          </a:p>
          <a:p>
            <a:pPr marL="342900" indent="-342900" defTabSz="457200">
              <a:lnSpc>
                <a:spcPct val="80000"/>
              </a:lnSpc>
              <a:spcBef>
                <a:spcPct val="20000"/>
              </a:spcBef>
              <a:buClr>
                <a:srgbClr val="0DB6EC"/>
              </a:buClr>
              <a:buSzPct val="75000"/>
              <a:buFont typeface="Wingdings" pitchFamily="2" charset="2"/>
              <a:buChar char="§"/>
            </a:pPr>
            <a:r>
              <a:rPr lang="en-US" sz="2800" dirty="0" smtClean="0">
                <a:solidFill>
                  <a:srgbClr val="666666"/>
                </a:solidFill>
                <a:latin typeface="Arial" pitchFamily="34" charset="0"/>
                <a:ea typeface="ＭＳ Ｐゴシック" charset="0"/>
                <a:cs typeface="Arial" pitchFamily="34" charset="0"/>
              </a:rPr>
              <a:t>Architectural </a:t>
            </a:r>
            <a:r>
              <a:rPr lang="en-US" sz="2800" dirty="0" smtClean="0">
                <a:solidFill>
                  <a:srgbClr val="666666"/>
                </a:solidFill>
                <a:latin typeface="Arial" pitchFamily="34" charset="0"/>
                <a:ea typeface="ＭＳ Ｐゴシック" charset="0"/>
                <a:cs typeface="Arial" pitchFamily="34" charset="0"/>
              </a:rPr>
              <a:t>Changes/Bug </a:t>
            </a:r>
            <a:r>
              <a:rPr lang="en-US" sz="2800" dirty="0" smtClean="0">
                <a:solidFill>
                  <a:srgbClr val="666666"/>
                </a:solidFill>
                <a:latin typeface="Arial" pitchFamily="34" charset="0"/>
                <a:ea typeface="ＭＳ Ｐゴシック" charset="0"/>
                <a:cs typeface="Arial" pitchFamily="34" charset="0"/>
              </a:rPr>
              <a:t>Fixes/Known </a:t>
            </a:r>
            <a:r>
              <a:rPr lang="en-US" sz="2800" dirty="0" smtClean="0">
                <a:solidFill>
                  <a:srgbClr val="666666"/>
                </a:solidFill>
                <a:latin typeface="Arial" pitchFamily="34" charset="0"/>
                <a:ea typeface="ＭＳ Ｐゴシック" charset="0"/>
                <a:cs typeface="Arial" pitchFamily="34" charset="0"/>
              </a:rPr>
              <a:t>Issues </a:t>
            </a:r>
            <a:endParaRPr lang="en-US" sz="2800" dirty="0" smtClean="0">
              <a:solidFill>
                <a:srgbClr val="666666"/>
              </a:solidFill>
              <a:latin typeface="Arial" pitchFamily="34" charset="0"/>
              <a:ea typeface="ＭＳ Ｐゴシック" charset="0"/>
              <a:cs typeface="Arial" pitchFamily="34" charset="0"/>
            </a:endParaRPr>
          </a:p>
          <a:p>
            <a:pPr marL="342900" indent="-342900" defTabSz="457200">
              <a:lnSpc>
                <a:spcPct val="80000"/>
              </a:lnSpc>
              <a:spcBef>
                <a:spcPct val="20000"/>
              </a:spcBef>
              <a:buClr>
                <a:srgbClr val="0DB6EC"/>
              </a:buClr>
              <a:buSzPct val="75000"/>
              <a:buFont typeface="Wingdings" pitchFamily="2" charset="2"/>
              <a:buChar char="§"/>
            </a:pPr>
            <a:r>
              <a:rPr lang="en-US" sz="2800" dirty="0" smtClean="0">
                <a:solidFill>
                  <a:srgbClr val="666666"/>
                </a:solidFill>
                <a:latin typeface="Arial" pitchFamily="34" charset="0"/>
                <a:ea typeface="ＭＳ Ｐゴシック" charset="0"/>
                <a:cs typeface="Arial" pitchFamily="34" charset="0"/>
              </a:rPr>
              <a:t>Performance Enhancements</a:t>
            </a:r>
          </a:p>
          <a:p>
            <a:pPr marL="342900" indent="-342900" defTabSz="457200">
              <a:lnSpc>
                <a:spcPct val="80000"/>
              </a:lnSpc>
              <a:spcBef>
                <a:spcPct val="20000"/>
              </a:spcBef>
              <a:buClr>
                <a:srgbClr val="0DB6EC"/>
              </a:buClr>
              <a:buSzPct val="75000"/>
              <a:buFont typeface="Wingdings" pitchFamily="2" charset="2"/>
              <a:buChar char="§"/>
            </a:pPr>
            <a:r>
              <a:rPr lang="en-US" sz="2800" dirty="0" smtClean="0">
                <a:solidFill>
                  <a:srgbClr val="666666"/>
                </a:solidFill>
                <a:latin typeface="Arial" pitchFamily="34" charset="0"/>
                <a:ea typeface="ＭＳ Ｐゴシック" charset="0"/>
                <a:cs typeface="Arial" pitchFamily="34" charset="0"/>
              </a:rPr>
              <a:t>Enabler Updates</a:t>
            </a:r>
          </a:p>
          <a:p>
            <a:pPr marL="342900" indent="-342900" defTabSz="457200">
              <a:lnSpc>
                <a:spcPct val="80000"/>
              </a:lnSpc>
              <a:spcBef>
                <a:spcPct val="20000"/>
              </a:spcBef>
              <a:buClr>
                <a:srgbClr val="0DB6EC"/>
              </a:buClr>
              <a:buSzPct val="75000"/>
              <a:buFont typeface="Wingdings" pitchFamily="2" charset="2"/>
              <a:buChar char="§"/>
            </a:pPr>
            <a:r>
              <a:rPr lang="en-US" sz="2800" dirty="0" smtClean="0">
                <a:solidFill>
                  <a:srgbClr val="666666"/>
                </a:solidFill>
                <a:latin typeface="Arial" pitchFamily="34" charset="0"/>
                <a:ea typeface="ＭＳ Ｐゴシック" charset="0"/>
                <a:cs typeface="Arial" pitchFamily="34" charset="0"/>
              </a:rPr>
              <a:t>Training and Documentation </a:t>
            </a:r>
            <a:r>
              <a:rPr lang="en-US" sz="2800" dirty="0" smtClean="0">
                <a:solidFill>
                  <a:srgbClr val="666666"/>
                </a:solidFill>
                <a:latin typeface="Arial" pitchFamily="34" charset="0"/>
                <a:ea typeface="ＭＳ Ｐゴシック" charset="0"/>
                <a:cs typeface="Arial" pitchFamily="34" charset="0"/>
              </a:rPr>
              <a:t>Updates</a:t>
            </a:r>
          </a:p>
          <a:p>
            <a:pPr marL="342900" indent="-342900" defTabSz="457200">
              <a:lnSpc>
                <a:spcPct val="80000"/>
              </a:lnSpc>
              <a:spcBef>
                <a:spcPct val="20000"/>
              </a:spcBef>
              <a:buClr>
                <a:srgbClr val="0DB6EC"/>
              </a:buClr>
              <a:buSzPct val="75000"/>
              <a:buFont typeface="Wingdings" pitchFamily="2" charset="2"/>
              <a:buChar char="§"/>
            </a:pPr>
            <a:r>
              <a:rPr lang="en-US" sz="2800" dirty="0" smtClean="0">
                <a:solidFill>
                  <a:srgbClr val="666666"/>
                </a:solidFill>
                <a:latin typeface="Arial" pitchFamily="34" charset="0"/>
                <a:ea typeface="ＭＳ Ｐゴシック" charset="0"/>
                <a:cs typeface="Arial" pitchFamily="34" charset="0"/>
              </a:rPr>
              <a:t>Q&amp;A</a:t>
            </a:r>
            <a:endParaRPr lang="en-US" sz="2800" dirty="0" smtClean="0">
              <a:solidFill>
                <a:srgbClr val="666666"/>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xmlns="" val="21231658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Configuration Summary</a:t>
            </a:r>
            <a:endParaRPr lang="en-US" dirty="0"/>
          </a:p>
        </p:txBody>
      </p:sp>
      <p:sp>
        <p:nvSpPr>
          <p:cNvPr id="3" name="Content Placeholder 2"/>
          <p:cNvSpPr>
            <a:spLocks noGrp="1"/>
          </p:cNvSpPr>
          <p:nvPr>
            <p:ph idx="1"/>
          </p:nvPr>
        </p:nvSpPr>
        <p:spPr>
          <a:xfrm>
            <a:off x="301624" y="1143000"/>
            <a:ext cx="8391113" cy="3962400"/>
          </a:xfrm>
        </p:spPr>
        <p:txBody>
          <a:bodyPr numCol="2">
            <a:normAutofit lnSpcReduction="10000"/>
          </a:bodyPr>
          <a:lstStyle/>
          <a:p>
            <a:pPr>
              <a:buFont typeface="+mj-lt"/>
              <a:buAutoNum type="arabicPeriod"/>
            </a:pPr>
            <a:r>
              <a:rPr lang="en-US" sz="1800" dirty="0" smtClean="0"/>
              <a:t>Configure Target </a:t>
            </a:r>
            <a:r>
              <a:rPr lang="en-US" sz="1800" dirty="0" err="1" smtClean="0"/>
              <a:t>DXi</a:t>
            </a:r>
            <a:r>
              <a:rPr lang="en-US" sz="1800" dirty="0" smtClean="0"/>
              <a:t>:</a:t>
            </a:r>
          </a:p>
          <a:p>
            <a:pPr marL="800100" lvl="1" indent="-342900">
              <a:buFont typeface="Arial" pitchFamily="34" charset="0"/>
              <a:buChar char="–"/>
            </a:pPr>
            <a:r>
              <a:rPr lang="en-US" sz="1600" dirty="0" smtClean="0"/>
              <a:t>Replication receive</a:t>
            </a:r>
          </a:p>
          <a:p>
            <a:pPr marL="800100" lvl="1" indent="-342900">
              <a:buFont typeface="Arial" pitchFamily="34" charset="0"/>
              <a:buChar char="–"/>
            </a:pPr>
            <a:r>
              <a:rPr lang="en-US" sz="1600" dirty="0" smtClean="0"/>
              <a:t>OST user credential for NBU</a:t>
            </a:r>
          </a:p>
          <a:p>
            <a:pPr marL="800100" lvl="1" indent="-342900">
              <a:buFont typeface="Arial" pitchFamily="34" charset="0"/>
              <a:buChar char="–"/>
            </a:pPr>
            <a:r>
              <a:rPr lang="en-US" sz="1600" dirty="0" smtClean="0"/>
              <a:t>OST user credential for source </a:t>
            </a:r>
            <a:r>
              <a:rPr lang="en-US" sz="1600" dirty="0" err="1" smtClean="0"/>
              <a:t>DXi</a:t>
            </a:r>
            <a:endParaRPr lang="en-US" sz="1600" dirty="0" smtClean="0"/>
          </a:p>
          <a:p>
            <a:pPr marL="800100" lvl="1" indent="-342900">
              <a:buFont typeface="Arial" pitchFamily="34" charset="0"/>
              <a:buChar char="–"/>
            </a:pPr>
            <a:r>
              <a:rPr lang="en-US" sz="1600" dirty="0" smtClean="0"/>
              <a:t>Storage Server and LSU</a:t>
            </a:r>
          </a:p>
          <a:p>
            <a:pPr>
              <a:buFont typeface="+mj-lt"/>
              <a:buAutoNum type="arabicPeriod"/>
            </a:pPr>
            <a:r>
              <a:rPr lang="en-US" sz="1800" dirty="0" smtClean="0"/>
              <a:t>Configure Source </a:t>
            </a:r>
            <a:r>
              <a:rPr lang="en-US" sz="1800" dirty="0" err="1" smtClean="0"/>
              <a:t>DXi</a:t>
            </a:r>
            <a:r>
              <a:rPr lang="en-US" sz="1800" dirty="0" smtClean="0"/>
              <a:t>:</a:t>
            </a:r>
          </a:p>
          <a:p>
            <a:pPr marL="800100" lvl="1" indent="-342900">
              <a:buFont typeface="Arial" pitchFamily="34" charset="0"/>
              <a:buChar char="–"/>
            </a:pPr>
            <a:r>
              <a:rPr lang="en-US" sz="1600" dirty="0" smtClean="0"/>
              <a:t>Replication send</a:t>
            </a:r>
          </a:p>
          <a:p>
            <a:pPr marL="800100" lvl="1" indent="-342900">
              <a:buFont typeface="Arial" pitchFamily="34" charset="0"/>
              <a:buChar char="–"/>
            </a:pPr>
            <a:r>
              <a:rPr lang="en-US" sz="1600" dirty="0" smtClean="0"/>
              <a:t>OST user credential for NBU</a:t>
            </a:r>
          </a:p>
          <a:p>
            <a:pPr marL="800100" lvl="1" indent="-342900">
              <a:buFont typeface="Arial" pitchFamily="34" charset="0"/>
              <a:buChar char="–"/>
            </a:pPr>
            <a:r>
              <a:rPr lang="en-US" sz="1600" dirty="0" smtClean="0"/>
              <a:t>OST remote user credential</a:t>
            </a:r>
          </a:p>
          <a:p>
            <a:pPr marL="800100" lvl="1" indent="-342900">
              <a:buFont typeface="Arial" pitchFamily="34" charset="0"/>
              <a:buChar char="–"/>
            </a:pPr>
            <a:r>
              <a:rPr lang="en-US" sz="1600" dirty="0" smtClean="0"/>
              <a:t>Storage Server and LSU</a:t>
            </a:r>
          </a:p>
          <a:p>
            <a:pPr marL="800100" lvl="1" indent="-342900">
              <a:buFont typeface="Arial" pitchFamily="34" charset="0"/>
              <a:buChar char="–"/>
            </a:pPr>
            <a:r>
              <a:rPr lang="en-US" sz="1600" dirty="0" smtClean="0"/>
              <a:t>Enable AIR for the LSU</a:t>
            </a:r>
          </a:p>
          <a:p>
            <a:pPr marL="800100" lvl="1" indent="-342900">
              <a:buFont typeface="Arial" pitchFamily="34" charset="0"/>
              <a:buChar char="–"/>
            </a:pPr>
            <a:r>
              <a:rPr lang="en-US" sz="1600" dirty="0" smtClean="0"/>
              <a:t>Fill in target Storage Server, LSU, and user credential</a:t>
            </a:r>
          </a:p>
          <a:p>
            <a:pPr>
              <a:buFont typeface="+mj-lt"/>
              <a:buAutoNum type="arabicPeriod"/>
            </a:pPr>
            <a:endParaRPr lang="en-US" sz="1800" dirty="0" smtClean="0"/>
          </a:p>
          <a:p>
            <a:pPr>
              <a:buFont typeface="+mj-lt"/>
              <a:buAutoNum type="arabicPeriod"/>
            </a:pPr>
            <a:r>
              <a:rPr lang="en-US" sz="1800" dirty="0" smtClean="0"/>
              <a:t>Configure Target NBU:</a:t>
            </a:r>
          </a:p>
          <a:p>
            <a:pPr lvl="1">
              <a:buFont typeface="Arial" pitchFamily="34" charset="0"/>
              <a:buChar char="–"/>
            </a:pPr>
            <a:r>
              <a:rPr lang="en-US" sz="1600" dirty="0" smtClean="0"/>
              <a:t>Credential, Storage Server, LSU, and Storage Unit.</a:t>
            </a:r>
          </a:p>
          <a:p>
            <a:pPr lvl="1">
              <a:buFont typeface="Arial" pitchFamily="34" charset="0"/>
              <a:buChar char="–"/>
            </a:pPr>
            <a:r>
              <a:rPr lang="en-US" sz="1600" dirty="0" smtClean="0"/>
              <a:t>SLP with import from remote domain</a:t>
            </a:r>
          </a:p>
          <a:p>
            <a:pPr lvl="1">
              <a:buFont typeface="Arial" pitchFamily="34" charset="0"/>
              <a:buChar char="–"/>
            </a:pPr>
            <a:r>
              <a:rPr lang="en-US" sz="1600" dirty="0" smtClean="0"/>
              <a:t>SLP name must match SLP name in source domain</a:t>
            </a:r>
          </a:p>
          <a:p>
            <a:pPr>
              <a:buFont typeface="+mj-lt"/>
              <a:buAutoNum type="arabicPeriod"/>
            </a:pPr>
            <a:r>
              <a:rPr lang="en-US" sz="1800" dirty="0" smtClean="0"/>
              <a:t>Configure Source NBU:</a:t>
            </a:r>
          </a:p>
          <a:p>
            <a:pPr lvl="1">
              <a:buFont typeface="Arial" pitchFamily="34" charset="0"/>
              <a:buChar char="–"/>
            </a:pPr>
            <a:r>
              <a:rPr lang="en-US" sz="1600" dirty="0" smtClean="0"/>
              <a:t>Credential, Storage Server, LSU, and Storage Unit.</a:t>
            </a:r>
          </a:p>
          <a:p>
            <a:pPr lvl="1">
              <a:buFont typeface="Arial" pitchFamily="34" charset="0"/>
              <a:buChar char="–"/>
            </a:pPr>
            <a:r>
              <a:rPr lang="en-US" sz="1600" dirty="0" smtClean="0"/>
              <a:t>SLP with duplication to remote domain</a:t>
            </a:r>
          </a:p>
          <a:p>
            <a:pPr lvl="1">
              <a:buFont typeface="Arial" pitchFamily="34" charset="0"/>
              <a:buChar char="–"/>
            </a:pPr>
            <a:r>
              <a:rPr lang="en-US" sz="1600" dirty="0" smtClean="0"/>
              <a:t>SLP name must match SLP name in source domain</a:t>
            </a:r>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30</a:t>
            </a:fld>
            <a:endParaRPr lang="en-US" dirty="0"/>
          </a:p>
        </p:txBody>
      </p:sp>
      <p:sp>
        <p:nvSpPr>
          <p:cNvPr id="6" name="TextBox 5"/>
          <p:cNvSpPr txBox="1"/>
          <p:nvPr/>
        </p:nvSpPr>
        <p:spPr>
          <a:xfrm>
            <a:off x="457200" y="5105400"/>
            <a:ext cx="7543800" cy="338554"/>
          </a:xfrm>
          <a:prstGeom prst="rect">
            <a:avLst/>
          </a:prstGeom>
          <a:noFill/>
        </p:spPr>
        <p:txBody>
          <a:bodyPr wrap="square" rtlCol="0">
            <a:spAutoFit/>
          </a:bodyPr>
          <a:lstStyle/>
          <a:p>
            <a:r>
              <a:rPr lang="en-US" sz="1600" dirty="0" smtClean="0">
                <a:solidFill>
                  <a:srgbClr val="666666"/>
                </a:solidFill>
                <a:latin typeface="Arial" pitchFamily="34" charset="0"/>
                <a:ea typeface="ＭＳ Ｐゴシック" charset="0"/>
                <a:cs typeface="Arial" pitchFamily="34" charset="0"/>
              </a:rPr>
              <a:t>Note: For more details refer to the 2.6 OST Installation Guide</a:t>
            </a:r>
            <a:endParaRPr lang="en-US" sz="1600" dirty="0">
              <a:solidFill>
                <a:srgbClr val="666666"/>
              </a:solidFill>
              <a:latin typeface="Arial" pitchFamily="34" charset="0"/>
              <a:ea typeface="ＭＳ Ｐゴシック"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Failure Modes</a:t>
            </a:r>
            <a:endParaRPr lang="en-US" dirty="0"/>
          </a:p>
        </p:txBody>
      </p:sp>
      <p:sp>
        <p:nvSpPr>
          <p:cNvPr id="3" name="Content Placeholder 2"/>
          <p:cNvSpPr>
            <a:spLocks noGrp="1"/>
          </p:cNvSpPr>
          <p:nvPr>
            <p:ph idx="1"/>
          </p:nvPr>
        </p:nvSpPr>
        <p:spPr/>
        <p:txBody>
          <a:bodyPr>
            <a:normAutofit/>
          </a:bodyPr>
          <a:lstStyle/>
          <a:p>
            <a:r>
              <a:rPr lang="en-US" dirty="0" smtClean="0"/>
              <a:t>Unfortunately, its too silent about the cause of failures.</a:t>
            </a:r>
          </a:p>
          <a:p>
            <a:pPr lvl="1"/>
            <a:r>
              <a:rPr lang="en-US" dirty="0" smtClean="0"/>
              <a:t>OST API provides no native way to provide explanations.</a:t>
            </a:r>
          </a:p>
          <a:p>
            <a:pPr lvl="1"/>
            <a:r>
              <a:rPr lang="en-US" dirty="0" smtClean="0"/>
              <a:t>Identified as an enhancement too late for 2.2.</a:t>
            </a:r>
          </a:p>
          <a:p>
            <a:r>
              <a:rPr lang="en-US" dirty="0" smtClean="0"/>
              <a:t>Clicking “Apply” in the GUI during configuration validates all the values.</a:t>
            </a:r>
          </a:p>
          <a:p>
            <a:pPr lvl="1"/>
            <a:r>
              <a:rPr lang="en-US" dirty="0" smtClean="0"/>
              <a:t>Changes on the target are not continuously evaluated/exposed at the UI.</a:t>
            </a:r>
          </a:p>
          <a:p>
            <a:r>
              <a:rPr lang="en-US" dirty="0" smtClean="0"/>
              <a:t>Most likely:</a:t>
            </a:r>
          </a:p>
          <a:p>
            <a:pPr lvl="1"/>
            <a:r>
              <a:rPr lang="en-US" dirty="0" smtClean="0"/>
              <a:t>Target unavailable.</a:t>
            </a:r>
          </a:p>
          <a:p>
            <a:pPr lvl="1"/>
            <a:r>
              <a:rPr lang="en-US" dirty="0" smtClean="0"/>
              <a:t>Storage server, </a:t>
            </a:r>
            <a:r>
              <a:rPr lang="en-US" dirty="0" err="1" smtClean="0"/>
              <a:t>lsu</a:t>
            </a:r>
            <a:r>
              <a:rPr lang="en-US" dirty="0" smtClean="0"/>
              <a:t>, credential change on the target.</a:t>
            </a:r>
          </a:p>
          <a:p>
            <a:pPr lvl="1"/>
            <a:r>
              <a:rPr lang="en-US" dirty="0" smtClean="0"/>
              <a:t>Replication paused.</a:t>
            </a:r>
          </a:p>
          <a:p>
            <a:pPr lvl="1"/>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31</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628900" y="3968406"/>
            <a:ext cx="3886200" cy="2660994"/>
          </a:xfrm>
          <a:prstGeom prst="rect">
            <a:avLst/>
          </a:prstGeom>
        </p:spPr>
      </p:pic>
      <p:sp>
        <p:nvSpPr>
          <p:cNvPr id="2" name="Title 1"/>
          <p:cNvSpPr>
            <a:spLocks noGrp="1"/>
          </p:cNvSpPr>
          <p:nvPr>
            <p:ph type="title"/>
          </p:nvPr>
        </p:nvSpPr>
        <p:spPr/>
        <p:txBody>
          <a:bodyPr/>
          <a:lstStyle/>
          <a:p>
            <a:r>
              <a:rPr lang="en-US" dirty="0" smtClean="0"/>
              <a:t>Concurrent Optimized Duplication</a:t>
            </a:r>
            <a:endParaRPr lang="en-US" dirty="0"/>
          </a:p>
        </p:txBody>
      </p:sp>
      <p:sp>
        <p:nvSpPr>
          <p:cNvPr id="3" name="Content Placeholder 2"/>
          <p:cNvSpPr>
            <a:spLocks noGrp="1"/>
          </p:cNvSpPr>
          <p:nvPr>
            <p:ph idx="1"/>
          </p:nvPr>
        </p:nvSpPr>
        <p:spPr>
          <a:xfrm>
            <a:off x="301624" y="1143000"/>
            <a:ext cx="8391113" cy="3048000"/>
          </a:xfrm>
        </p:spPr>
        <p:txBody>
          <a:bodyPr>
            <a:normAutofit fontScale="77500" lnSpcReduction="20000"/>
          </a:bodyPr>
          <a:lstStyle/>
          <a:p>
            <a:r>
              <a:rPr lang="en-US" dirty="0" smtClean="0"/>
              <a:t>Reduces time to complete OST image replication.</a:t>
            </a:r>
          </a:p>
          <a:p>
            <a:r>
              <a:rPr lang="en-US" dirty="0" smtClean="0"/>
              <a:t>Works with OST Optimized Duplication and OST AIR.</a:t>
            </a:r>
          </a:p>
          <a:p>
            <a:r>
              <a:rPr lang="en-US" dirty="0" smtClean="0"/>
              <a:t>Begins copying image content to target DXi while OST backup ingest is occurring:</a:t>
            </a:r>
          </a:p>
          <a:p>
            <a:pPr lvl="1"/>
            <a:r>
              <a:rPr lang="en-US" dirty="0" smtClean="0"/>
              <a:t>Autonomously replicates new content to the target </a:t>
            </a:r>
            <a:r>
              <a:rPr lang="en-US" dirty="0" err="1" smtClean="0"/>
              <a:t>DXi</a:t>
            </a:r>
            <a:r>
              <a:rPr lang="en-US" dirty="0" smtClean="0"/>
              <a:t>.</a:t>
            </a:r>
          </a:p>
          <a:p>
            <a:pPr lvl="1"/>
            <a:r>
              <a:rPr lang="en-US" dirty="0" smtClean="0"/>
              <a:t>Leverages </a:t>
            </a:r>
            <a:r>
              <a:rPr lang="en-US" dirty="0" err="1" smtClean="0"/>
              <a:t>DXi</a:t>
            </a:r>
            <a:r>
              <a:rPr lang="en-US" dirty="0" smtClean="0"/>
              <a:t> Replication technology; Similar to traditional DXi continuous replication.</a:t>
            </a:r>
          </a:p>
          <a:p>
            <a:pPr lvl="1"/>
            <a:r>
              <a:rPr lang="en-US" dirty="0" smtClean="0"/>
              <a:t>Optimized Duplication or AIR still run </a:t>
            </a:r>
            <a:r>
              <a:rPr lang="en-US" i="1" dirty="0" smtClean="0"/>
              <a:t>after</a:t>
            </a:r>
            <a:r>
              <a:rPr lang="en-US" dirty="0" smtClean="0"/>
              <a:t> ingest is complete: Ties content to the OST image.</a:t>
            </a:r>
          </a:p>
          <a:p>
            <a:pPr lvl="1"/>
            <a:r>
              <a:rPr lang="en-US" dirty="0" smtClean="0"/>
              <a:t>Tags replicated but not tied to an OST image are aged out and </a:t>
            </a:r>
            <a:r>
              <a:rPr lang="en-US" dirty="0" err="1" smtClean="0"/>
              <a:t>GC’d</a:t>
            </a:r>
            <a:r>
              <a:rPr lang="en-US" dirty="0" smtClean="0"/>
              <a:t>.</a:t>
            </a:r>
          </a:p>
          <a:p>
            <a:r>
              <a:rPr lang="en-US" dirty="0" smtClean="0"/>
              <a:t>Enabled on a per storage server basis:</a:t>
            </a:r>
          </a:p>
          <a:p>
            <a:pPr lvl="1"/>
            <a:r>
              <a:rPr lang="en-US" dirty="0" smtClean="0"/>
              <a:t>Cost/benefit requires a majority of the OST images to be replicated.</a:t>
            </a:r>
          </a:p>
          <a:p>
            <a:r>
              <a:rPr lang="en-US" dirty="0" smtClean="0"/>
              <a:t>Unique to Quantum.</a:t>
            </a:r>
          </a:p>
          <a:p>
            <a:pPr>
              <a:buNone/>
            </a:pPr>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32</a:t>
            </a:fld>
            <a:endParaRPr lang="en-US" dirty="0"/>
          </a:p>
        </p:txBody>
      </p:sp>
    </p:spTree>
    <p:extLst>
      <p:ext uri="{BB962C8B-B14F-4D97-AF65-F5344CB8AC3E}">
        <p14:creationId xmlns:p14="http://schemas.microsoft.com/office/powerpoint/2010/main" xmlns="" val="1789247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 Accent Enhancements </a:t>
            </a:r>
            <a:endParaRPr lang="en-US" dirty="0"/>
          </a:p>
        </p:txBody>
      </p:sp>
      <p:sp>
        <p:nvSpPr>
          <p:cNvPr id="3" name="Content Placeholder 2"/>
          <p:cNvSpPr>
            <a:spLocks noGrp="1"/>
          </p:cNvSpPr>
          <p:nvPr>
            <p:ph idx="1"/>
          </p:nvPr>
        </p:nvSpPr>
        <p:spPr>
          <a:xfrm>
            <a:off x="301624" y="1143000"/>
            <a:ext cx="8391113" cy="5410200"/>
          </a:xfrm>
        </p:spPr>
        <p:txBody>
          <a:bodyPr>
            <a:normAutofit fontScale="92500" lnSpcReduction="10000"/>
          </a:bodyPr>
          <a:lstStyle/>
          <a:p>
            <a:r>
              <a:rPr lang="en-US" dirty="0" smtClean="0"/>
              <a:t>Supports Windows Media Servers</a:t>
            </a:r>
          </a:p>
          <a:p>
            <a:pPr lvl="1"/>
            <a:r>
              <a:rPr lang="en-US" dirty="0" smtClean="0"/>
              <a:t>Windows Server (or Small Business Server) 2003 R2 or 2008 R2</a:t>
            </a:r>
          </a:p>
          <a:p>
            <a:pPr lvl="2"/>
            <a:r>
              <a:rPr lang="en-US" dirty="0" smtClean="0"/>
              <a:t>32 or 64-bit</a:t>
            </a:r>
          </a:p>
          <a:p>
            <a:pPr lvl="2"/>
            <a:r>
              <a:rPr lang="en-US" dirty="0" smtClean="0"/>
              <a:t>2GB of RAM, 2 Core or more CPU</a:t>
            </a:r>
          </a:p>
          <a:p>
            <a:pPr lvl="2"/>
            <a:r>
              <a:rPr lang="en-US" dirty="0" smtClean="0"/>
              <a:t>No noted performance impact due to encryption</a:t>
            </a:r>
          </a:p>
          <a:p>
            <a:pPr lvl="1"/>
            <a:r>
              <a:rPr lang="en-US" dirty="0" err="1" smtClean="0"/>
              <a:t>NetBackup</a:t>
            </a:r>
            <a:r>
              <a:rPr lang="en-US" dirty="0" smtClean="0"/>
              <a:t> 7.1 and </a:t>
            </a:r>
            <a:r>
              <a:rPr lang="en-US" dirty="0" err="1" smtClean="0"/>
              <a:t>BackupExec</a:t>
            </a:r>
            <a:r>
              <a:rPr lang="en-US" dirty="0" smtClean="0"/>
              <a:t> 2010 R2</a:t>
            </a:r>
          </a:p>
          <a:p>
            <a:pPr lvl="1"/>
            <a:r>
              <a:rPr lang="en-US" dirty="0" smtClean="0"/>
              <a:t>Enabled by editing </a:t>
            </a:r>
            <a:r>
              <a:rPr lang="en-US" dirty="0" err="1" smtClean="0"/>
              <a:t>QuantumPlugin.conf</a:t>
            </a:r>
            <a:r>
              <a:rPr lang="en-US" dirty="0" smtClean="0"/>
              <a:t> file</a:t>
            </a:r>
          </a:p>
          <a:p>
            <a:r>
              <a:rPr lang="en-US" dirty="0" smtClean="0"/>
              <a:t>Now supports up to </a:t>
            </a:r>
            <a:r>
              <a:rPr lang="en-US" b="1" dirty="0" smtClean="0"/>
              <a:t>100</a:t>
            </a:r>
            <a:r>
              <a:rPr lang="en-US" dirty="0" smtClean="0"/>
              <a:t> total streams</a:t>
            </a:r>
          </a:p>
          <a:p>
            <a:pPr lvl="1"/>
            <a:r>
              <a:rPr lang="en-US" dirty="0" smtClean="0"/>
              <a:t>previous limit of 20</a:t>
            </a:r>
          </a:p>
          <a:p>
            <a:pPr lvl="1"/>
            <a:r>
              <a:rPr lang="en-US" dirty="0" smtClean="0"/>
              <a:t>Streams are backups, restores and replications (rep. counts as 9 streams)</a:t>
            </a:r>
          </a:p>
          <a:p>
            <a:r>
              <a:rPr lang="en-US" dirty="0" smtClean="0"/>
              <a:t>Encryption between Media Server &amp; Target DXi</a:t>
            </a:r>
          </a:p>
          <a:p>
            <a:pPr lvl="1"/>
            <a:r>
              <a:rPr lang="en-US" dirty="0" smtClean="0"/>
              <a:t>AES 128-bit or AES 256-bit key length encryption</a:t>
            </a:r>
          </a:p>
          <a:p>
            <a:pPr lvl="1"/>
            <a:r>
              <a:rPr lang="en-US" dirty="0" smtClean="0"/>
              <a:t>Customer-supplied certificates for compliance with internal standards</a:t>
            </a:r>
          </a:p>
          <a:p>
            <a:pPr lvl="2"/>
            <a:r>
              <a:rPr lang="en-US" dirty="0" smtClean="0"/>
              <a:t>Certificate file</a:t>
            </a:r>
          </a:p>
          <a:p>
            <a:pPr lvl="2"/>
            <a:r>
              <a:rPr lang="en-US" dirty="0" smtClean="0"/>
              <a:t>Private key file</a:t>
            </a:r>
          </a:p>
          <a:p>
            <a:pPr lvl="2"/>
            <a:r>
              <a:rPr lang="en-US" dirty="0" smtClean="0"/>
              <a:t>Certificate authority file</a:t>
            </a:r>
          </a:p>
          <a:p>
            <a:pPr lvl="2"/>
            <a:r>
              <a:rPr lang="en-US" dirty="0" smtClean="0"/>
              <a:t>Rejection list file</a:t>
            </a:r>
          </a:p>
          <a:p>
            <a:r>
              <a:rPr lang="en-US" dirty="0" smtClean="0"/>
              <a:t>Changing encryption settings requires a reboot to DXi</a:t>
            </a:r>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33</a:t>
            </a:fld>
            <a:endParaRPr lang="en-US" dirty="0"/>
          </a:p>
        </p:txBody>
      </p:sp>
    </p:spTree>
    <p:extLst>
      <p:ext uri="{BB962C8B-B14F-4D97-AF65-F5344CB8AC3E}">
        <p14:creationId xmlns:p14="http://schemas.microsoft.com/office/powerpoint/2010/main" xmlns="" val="12312770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Support for IBM AIX</a:t>
            </a:r>
            <a:endParaRPr lang="en-US" dirty="0"/>
          </a:p>
        </p:txBody>
      </p:sp>
      <p:sp>
        <p:nvSpPr>
          <p:cNvPr id="3" name="Content Placeholder 2"/>
          <p:cNvSpPr>
            <a:spLocks noGrp="1"/>
          </p:cNvSpPr>
          <p:nvPr>
            <p:ph idx="1"/>
          </p:nvPr>
        </p:nvSpPr>
        <p:spPr/>
        <p:txBody>
          <a:bodyPr/>
          <a:lstStyle/>
          <a:p>
            <a:r>
              <a:rPr lang="en-US" dirty="0" smtClean="0"/>
              <a:t>New with DXi 2.2 and OST plug-in 2.6.0</a:t>
            </a:r>
          </a:p>
          <a:p>
            <a:r>
              <a:rPr lang="en-US" dirty="0" smtClean="0"/>
              <a:t>Provides AIX support for full OST functionality</a:t>
            </a:r>
          </a:p>
          <a:p>
            <a:pPr lvl="1"/>
            <a:r>
              <a:rPr lang="en-US" dirty="0" smtClean="0"/>
              <a:t>Note – does not support 1.X </a:t>
            </a:r>
            <a:r>
              <a:rPr lang="en-US" dirty="0" err="1" smtClean="0"/>
              <a:t>Dxi</a:t>
            </a:r>
            <a:r>
              <a:rPr lang="en-US" dirty="0" smtClean="0"/>
              <a:t> image</a:t>
            </a:r>
          </a:p>
          <a:p>
            <a:r>
              <a:rPr lang="en-US" dirty="0" smtClean="0"/>
              <a:t>Not DXi Accent yet</a:t>
            </a:r>
          </a:p>
          <a:p>
            <a:r>
              <a:rPr lang="en-US" dirty="0" smtClean="0"/>
              <a:t>AIX supported / tested OS versions:</a:t>
            </a:r>
          </a:p>
          <a:p>
            <a:pPr lvl="1"/>
            <a:r>
              <a:rPr lang="en-US" dirty="0" smtClean="0"/>
              <a:t>AIX 6.1</a:t>
            </a:r>
          </a:p>
          <a:p>
            <a:pPr lvl="1"/>
            <a:r>
              <a:rPr lang="en-US" dirty="0" smtClean="0"/>
              <a:t>AIX 7.1</a:t>
            </a:r>
          </a:p>
          <a:p>
            <a:pPr lvl="1"/>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34</a:t>
            </a:fld>
            <a:endParaRPr lang="en-US" dirty="0"/>
          </a:p>
        </p:txBody>
      </p:sp>
    </p:spTree>
    <p:extLst>
      <p:ext uri="{BB962C8B-B14F-4D97-AF65-F5344CB8AC3E}">
        <p14:creationId xmlns:p14="http://schemas.microsoft.com/office/powerpoint/2010/main" xmlns="" val="30710519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OST and 2.6.0 Enhancements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LSU format conversion:</a:t>
            </a:r>
          </a:p>
          <a:p>
            <a:pPr lvl="1"/>
            <a:r>
              <a:rPr lang="en-US" dirty="0" smtClean="0"/>
              <a:t>Moves image files into 1024 hashed subdirectories.</a:t>
            </a:r>
          </a:p>
          <a:p>
            <a:pPr lvl="1"/>
            <a:r>
              <a:rPr lang="en-US" dirty="0" smtClean="0"/>
              <a:t>Images are processed while </a:t>
            </a:r>
            <a:r>
              <a:rPr lang="en-US" dirty="0" err="1" smtClean="0"/>
              <a:t>ostd</a:t>
            </a:r>
            <a:r>
              <a:rPr lang="en-US" dirty="0" smtClean="0"/>
              <a:t> is online, except…</a:t>
            </a:r>
          </a:p>
          <a:p>
            <a:pPr lvl="1"/>
            <a:r>
              <a:rPr lang="en-US" dirty="0" smtClean="0"/>
              <a:t>Late breaking discovery that determining the list of images in the LSU on </a:t>
            </a:r>
            <a:r>
              <a:rPr lang="en-US" dirty="0" err="1" smtClean="0"/>
              <a:t>ostd</a:t>
            </a:r>
            <a:r>
              <a:rPr lang="en-US" dirty="0" smtClean="0"/>
              <a:t> startup and before the server comes online, takes a long time depending on the number of images.</a:t>
            </a:r>
          </a:p>
          <a:p>
            <a:pPr lvl="1"/>
            <a:r>
              <a:rPr lang="en-US" dirty="0" smtClean="0"/>
              <a:t>More images takes longer.</a:t>
            </a:r>
          </a:p>
          <a:p>
            <a:r>
              <a:rPr lang="en-US" dirty="0" smtClean="0"/>
              <a:t>Target IP mapping exposed in GUI:</a:t>
            </a:r>
          </a:p>
          <a:p>
            <a:pPr lvl="1"/>
            <a:r>
              <a:rPr lang="en-US" dirty="0" smtClean="0"/>
              <a:t>For segmented </a:t>
            </a:r>
            <a:r>
              <a:rPr lang="en-US" dirty="0" err="1" smtClean="0"/>
              <a:t>configs</a:t>
            </a:r>
            <a:r>
              <a:rPr lang="en-US" dirty="0" smtClean="0"/>
              <a:t>, replication driven duplications.</a:t>
            </a:r>
          </a:p>
          <a:p>
            <a:pPr lvl="1"/>
            <a:r>
              <a:rPr lang="en-US" dirty="0" smtClean="0"/>
              <a:t>For opt-dup, NBU knows the data </a:t>
            </a:r>
            <a:r>
              <a:rPr lang="en-US" dirty="0" err="1" smtClean="0"/>
              <a:t>ip</a:t>
            </a:r>
            <a:r>
              <a:rPr lang="en-US" dirty="0" smtClean="0"/>
              <a:t> of target </a:t>
            </a:r>
            <a:r>
              <a:rPr lang="en-US" dirty="0" err="1" smtClean="0"/>
              <a:t>DXi</a:t>
            </a:r>
            <a:r>
              <a:rPr lang="en-US" dirty="0" smtClean="0"/>
              <a:t>. Gives </a:t>
            </a:r>
            <a:r>
              <a:rPr lang="en-US" dirty="0" err="1" smtClean="0"/>
              <a:t>ostd</a:t>
            </a:r>
            <a:r>
              <a:rPr lang="en-US" dirty="0" smtClean="0"/>
              <a:t> a direct mapping of that data </a:t>
            </a:r>
            <a:r>
              <a:rPr lang="en-US" dirty="0" err="1" smtClean="0"/>
              <a:t>ip</a:t>
            </a:r>
            <a:r>
              <a:rPr lang="en-US" dirty="0" smtClean="0"/>
              <a:t> to the rep </a:t>
            </a:r>
            <a:r>
              <a:rPr lang="en-US" dirty="0" err="1" smtClean="0"/>
              <a:t>ip</a:t>
            </a:r>
            <a:r>
              <a:rPr lang="en-US" dirty="0" smtClean="0"/>
              <a:t> of the target.</a:t>
            </a:r>
          </a:p>
          <a:p>
            <a:pPr lvl="1"/>
            <a:r>
              <a:rPr lang="en-US" dirty="0" smtClean="0"/>
              <a:t>For AIR, </a:t>
            </a:r>
            <a:r>
              <a:rPr lang="en-US" dirty="0" err="1" smtClean="0"/>
              <a:t>ostd</a:t>
            </a:r>
            <a:r>
              <a:rPr lang="en-US" dirty="0" smtClean="0"/>
              <a:t> knows the rep </a:t>
            </a:r>
            <a:r>
              <a:rPr lang="en-US" dirty="0" err="1" smtClean="0"/>
              <a:t>ip</a:t>
            </a:r>
            <a:r>
              <a:rPr lang="en-US" dirty="0" smtClean="0"/>
              <a:t> of the target </a:t>
            </a:r>
            <a:r>
              <a:rPr lang="en-US" dirty="0" err="1" smtClean="0"/>
              <a:t>DXi</a:t>
            </a:r>
            <a:r>
              <a:rPr lang="en-US" dirty="0" smtClean="0"/>
              <a:t>. Gives </a:t>
            </a:r>
            <a:r>
              <a:rPr lang="en-US" dirty="0" err="1" smtClean="0"/>
              <a:t>ostd</a:t>
            </a:r>
            <a:r>
              <a:rPr lang="en-US" dirty="0" smtClean="0"/>
              <a:t> a direct mapping of that rep </a:t>
            </a:r>
            <a:r>
              <a:rPr lang="en-US" dirty="0" err="1" smtClean="0"/>
              <a:t>ip</a:t>
            </a:r>
            <a:r>
              <a:rPr lang="en-US" dirty="0" smtClean="0"/>
              <a:t> to the data </a:t>
            </a:r>
            <a:r>
              <a:rPr lang="en-US" dirty="0" err="1" smtClean="0"/>
              <a:t>ip</a:t>
            </a:r>
            <a:r>
              <a:rPr lang="en-US" dirty="0" smtClean="0"/>
              <a:t> of the target.</a:t>
            </a: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35</a:t>
            </a:fld>
            <a:endParaRPr lang="en-US" dirty="0"/>
          </a:p>
        </p:txBody>
      </p:sp>
    </p:spTree>
    <p:extLst>
      <p:ext uri="{BB962C8B-B14F-4D97-AF65-F5344CB8AC3E}">
        <p14:creationId xmlns:p14="http://schemas.microsoft.com/office/powerpoint/2010/main" xmlns="" val="30710519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124200"/>
            <a:ext cx="7772400" cy="609600"/>
          </a:xfrm>
        </p:spPr>
        <p:txBody>
          <a:bodyPr/>
          <a:lstStyle/>
          <a:p>
            <a:r>
              <a:rPr lang="en-US" dirty="0" smtClean="0"/>
              <a:t>Networking and Flexibility Enhancements</a:t>
            </a:r>
            <a:endParaRPr lang="en-US" dirty="0"/>
          </a:p>
        </p:txBody>
      </p:sp>
      <p:sp>
        <p:nvSpPr>
          <p:cNvPr id="4" name="TextBox 3"/>
          <p:cNvSpPr txBox="1"/>
          <p:nvPr/>
        </p:nvSpPr>
        <p:spPr>
          <a:xfrm>
            <a:off x="3810000" y="4724400"/>
            <a:ext cx="3258328" cy="369332"/>
          </a:xfrm>
          <a:prstGeom prst="rect">
            <a:avLst/>
          </a:prstGeom>
          <a:noFill/>
        </p:spPr>
        <p:txBody>
          <a:bodyPr wrap="none" rtlCol="0">
            <a:spAutoFit/>
          </a:bodyPr>
          <a:lstStyle/>
          <a:p>
            <a:r>
              <a:rPr lang="en-US" dirty="0" smtClean="0">
                <a:solidFill>
                  <a:schemeClr val="bg1"/>
                </a:solidFill>
              </a:rPr>
              <a:t>Charissa Willard/Bijan Tehrani</a:t>
            </a:r>
            <a:endParaRPr lang="en-US" dirty="0">
              <a:solidFill>
                <a:schemeClr val="bg1"/>
              </a:solidFill>
            </a:endParaRPr>
          </a:p>
        </p:txBody>
      </p:sp>
    </p:spTree>
    <p:extLst>
      <p:ext uri="{BB962C8B-B14F-4D97-AF65-F5344CB8AC3E}">
        <p14:creationId xmlns:p14="http://schemas.microsoft.com/office/powerpoint/2010/main" xmlns="" val="4050590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639763"/>
          </a:xfrm>
        </p:spPr>
        <p:txBody>
          <a:bodyPr/>
          <a:lstStyle/>
          <a:p>
            <a:r>
              <a:rPr lang="en-US" sz="2800" dirty="0" smtClean="0"/>
              <a:t>Networking Display, Jumbo Frames &amp; VLAN Tagging</a:t>
            </a:r>
            <a:endParaRPr lang="en-US" sz="2800" dirty="0"/>
          </a:p>
        </p:txBody>
      </p:sp>
      <p:sp>
        <p:nvSpPr>
          <p:cNvPr id="6" name="Content Placeholder 5"/>
          <p:cNvSpPr>
            <a:spLocks noGrp="1"/>
          </p:cNvSpPr>
          <p:nvPr>
            <p:ph idx="1"/>
          </p:nvPr>
        </p:nvSpPr>
        <p:spPr>
          <a:xfrm>
            <a:off x="301624" y="990600"/>
            <a:ext cx="8461376" cy="3657600"/>
          </a:xfrm>
        </p:spPr>
        <p:txBody>
          <a:bodyPr>
            <a:normAutofit fontScale="70000" lnSpcReduction="20000"/>
          </a:bodyPr>
          <a:lstStyle/>
          <a:p>
            <a:r>
              <a:rPr lang="en-US" dirty="0" smtClean="0"/>
              <a:t>Graphically displays port assignment and status</a:t>
            </a:r>
          </a:p>
          <a:p>
            <a:pPr lvl="1"/>
            <a:r>
              <a:rPr lang="en-US" sz="2000" dirty="0" smtClean="0"/>
              <a:t>Easier, less error prone configuration</a:t>
            </a:r>
          </a:p>
          <a:p>
            <a:pPr lvl="1"/>
            <a:r>
              <a:rPr lang="en-US" sz="2000" dirty="0"/>
              <a:t>P</a:t>
            </a:r>
            <a:r>
              <a:rPr lang="en-US" sz="2000" dirty="0" smtClean="0"/>
              <a:t>reserved across reboots and upgrades</a:t>
            </a:r>
          </a:p>
          <a:p>
            <a:r>
              <a:rPr lang="en-US" dirty="0" smtClean="0"/>
              <a:t>Bonding – Adds Mode 1 Active Backup</a:t>
            </a:r>
          </a:p>
          <a:p>
            <a:pPr lvl="1"/>
            <a:r>
              <a:rPr lang="en-US" sz="2000" dirty="0" smtClean="0"/>
              <a:t>In addition to Mode 0 Round Robin &amp; 4 LACP</a:t>
            </a:r>
          </a:p>
          <a:p>
            <a:r>
              <a:rPr lang="en-US" dirty="0" smtClean="0"/>
              <a:t>VLAN Tagging – assigns interface to a VLAN ID</a:t>
            </a:r>
          </a:p>
          <a:p>
            <a:pPr lvl="1"/>
            <a:r>
              <a:rPr lang="en-US" sz="2000" dirty="0" smtClean="0"/>
              <a:t>No DXi Advanced Reporting stats gathered for VLAN, Ethernet port only stats</a:t>
            </a:r>
          </a:p>
          <a:p>
            <a:pPr lvl="1"/>
            <a:r>
              <a:rPr lang="en-US" sz="2000" dirty="0" smtClean="0"/>
              <a:t>No </a:t>
            </a:r>
            <a:r>
              <a:rPr lang="en-US" sz="2000" dirty="0"/>
              <a:t>support </a:t>
            </a:r>
            <a:r>
              <a:rPr lang="en-US" sz="2000" dirty="0" smtClean="0"/>
              <a:t>for more </a:t>
            </a:r>
            <a:r>
              <a:rPr lang="en-US" sz="2000" dirty="0"/>
              <a:t>than 1 VLAN tag per interface (ref </a:t>
            </a:r>
            <a:r>
              <a:rPr lang="en-US" sz="2000" u="sng" dirty="0">
                <a:hlinkClick r:id="rId2"/>
              </a:rPr>
              <a:t>PTR 30689</a:t>
            </a:r>
            <a:r>
              <a:rPr lang="en-US" sz="2000" dirty="0" smtClean="0"/>
              <a:t>).</a:t>
            </a:r>
          </a:p>
          <a:p>
            <a:pPr lvl="1"/>
            <a:r>
              <a:rPr lang="en-US" sz="2000" dirty="0"/>
              <a:t>M</a:t>
            </a:r>
            <a:r>
              <a:rPr lang="en-US" sz="2000" dirty="0" smtClean="0"/>
              <a:t>aximum </a:t>
            </a:r>
            <a:r>
              <a:rPr lang="en-US" sz="2000" dirty="0"/>
              <a:t>of 10 VLANs for entire </a:t>
            </a:r>
            <a:r>
              <a:rPr lang="en-US" sz="2000" dirty="0" smtClean="0"/>
              <a:t>system</a:t>
            </a:r>
          </a:p>
          <a:p>
            <a:pPr lvl="1"/>
            <a:r>
              <a:rPr lang="en-US" sz="2000" dirty="0"/>
              <a:t>Valid VLAN IDs are 2 to </a:t>
            </a:r>
            <a:r>
              <a:rPr lang="en-US" sz="2000" dirty="0" smtClean="0"/>
              <a:t>4094</a:t>
            </a:r>
          </a:p>
          <a:p>
            <a:pPr lvl="1"/>
            <a:r>
              <a:rPr lang="en-US" sz="2000" dirty="0"/>
              <a:t>DXi VLAN uses only CoS 0. (Best </a:t>
            </a:r>
            <a:r>
              <a:rPr lang="en-US" sz="2000" dirty="0" smtClean="0"/>
              <a:t>Effort)</a:t>
            </a:r>
            <a:endParaRPr lang="en-US" sz="2000" dirty="0"/>
          </a:p>
          <a:p>
            <a:pPr lvl="1"/>
            <a:r>
              <a:rPr lang="en-US" sz="2000" dirty="0"/>
              <a:t>Tcpdump will NOT show VLAN Tag due to old kernel (2.6.18</a:t>
            </a:r>
            <a:r>
              <a:rPr lang="en-US" sz="2000" dirty="0" smtClean="0"/>
              <a:t>)</a:t>
            </a:r>
          </a:p>
          <a:p>
            <a:pPr lvl="1"/>
            <a:r>
              <a:rPr lang="en-US" sz="2000" dirty="0" smtClean="0"/>
              <a:t>DAR </a:t>
            </a:r>
            <a:r>
              <a:rPr lang="en-US" sz="2000" dirty="0"/>
              <a:t>does not work with </a:t>
            </a:r>
            <a:r>
              <a:rPr lang="en-US" sz="2000" dirty="0" smtClean="0"/>
              <a:t>VLAN</a:t>
            </a:r>
            <a:endParaRPr lang="en-US" sz="2000" dirty="0"/>
          </a:p>
          <a:p>
            <a:r>
              <a:rPr lang="en-US" dirty="0" smtClean="0"/>
              <a:t>Jumbo Frames MTU displayed</a:t>
            </a:r>
          </a:p>
          <a:p>
            <a:pPr lvl="1"/>
            <a:r>
              <a:rPr lang="en-US" sz="2000" dirty="0" smtClean="0"/>
              <a:t>1500 and 9000 configured from GUI; all other sizes from CLI</a:t>
            </a:r>
          </a:p>
          <a:p>
            <a:pPr lvl="1"/>
            <a:r>
              <a:rPr lang="en-US" sz="2000" dirty="0">
                <a:latin typeface="Arial" charset="0"/>
                <a:ea typeface="ＭＳ Ｐゴシック"/>
                <a:cs typeface="Arial" charset="0"/>
              </a:rPr>
              <a:t>The </a:t>
            </a:r>
            <a:r>
              <a:rPr lang="en-US" sz="2000" dirty="0" err="1">
                <a:latin typeface="Arial" charset="0"/>
                <a:ea typeface="ＭＳ Ｐゴシック"/>
                <a:cs typeface="Arial" charset="0"/>
              </a:rPr>
              <a:t>NetworkConfig.conf</a:t>
            </a:r>
            <a:r>
              <a:rPr lang="en-US" sz="2000" dirty="0">
                <a:latin typeface="Arial" charset="0"/>
                <a:ea typeface="ＭＳ Ｐゴシック"/>
                <a:cs typeface="Arial" charset="0"/>
              </a:rPr>
              <a:t> file contains the allowable values.</a:t>
            </a:r>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37</a:t>
            </a:fld>
            <a:endParaRPr lang="en-US" dirty="0"/>
          </a:p>
        </p:txBody>
      </p:sp>
      <p:pic>
        <p:nvPicPr>
          <p:cNvPr id="8" name="Picture 7"/>
          <p:cNvPicPr>
            <a:picLocks noChangeAspect="1"/>
          </p:cNvPicPr>
          <p:nvPr/>
        </p:nvPicPr>
        <p:blipFill>
          <a:blip r:embed="rId3" cstate="print"/>
          <a:stretch>
            <a:fillRect/>
          </a:stretch>
        </p:blipFill>
        <p:spPr>
          <a:xfrm>
            <a:off x="380997" y="4800600"/>
            <a:ext cx="8534401" cy="1393372"/>
          </a:xfrm>
          <a:prstGeom prst="rect">
            <a:avLst/>
          </a:prstGeom>
          <a:effectLst/>
        </p:spPr>
      </p:pic>
    </p:spTree>
    <p:extLst>
      <p:ext uri="{BB962C8B-B14F-4D97-AF65-F5344CB8AC3E}">
        <p14:creationId xmlns="" xmlns:p14="http://schemas.microsoft.com/office/powerpoint/2010/main" val="39643435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639763"/>
          </a:xfrm>
        </p:spPr>
        <p:txBody>
          <a:bodyPr/>
          <a:lstStyle/>
          <a:p>
            <a:r>
              <a:rPr lang="en-US" sz="2800" dirty="0" smtClean="0"/>
              <a:t>Networking Configuration page</a:t>
            </a:r>
            <a:endParaRPr lang="en-US" sz="2800"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38</a:t>
            </a:fld>
            <a:endParaRPr lang="en-US" dirty="0"/>
          </a:p>
        </p:txBody>
      </p:sp>
      <p:pic>
        <p:nvPicPr>
          <p:cNvPr id="96258" name="Picture 2" descr="C:\Users\bhack\AppData\Local\Microsoft\Windows\Temporary Internet Files\Content.Outlook\C0OGXL1X\Network_Vlan (2).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26" t="14176" r="26948" b="-1"/>
          <a:stretch/>
        </p:blipFill>
        <p:spPr bwMode="auto">
          <a:xfrm>
            <a:off x="1066800" y="990600"/>
            <a:ext cx="6353448" cy="5638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808517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639763"/>
          </a:xfrm>
        </p:spPr>
        <p:txBody>
          <a:bodyPr/>
          <a:lstStyle/>
          <a:p>
            <a:r>
              <a:rPr lang="en-US" sz="2800" dirty="0" smtClean="0"/>
              <a:t>Networking Configuration page, Port Layout</a:t>
            </a:r>
            <a:endParaRPr lang="en-US" sz="2800"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39</a:t>
            </a:fld>
            <a:endParaRPr lang="en-US" dirty="0"/>
          </a:p>
        </p:txBody>
      </p:sp>
      <p:pic>
        <p:nvPicPr>
          <p:cNvPr id="9728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7452" t="61754" r="10048" b="11158"/>
          <a:stretch/>
        </p:blipFill>
        <p:spPr bwMode="auto">
          <a:xfrm>
            <a:off x="304800" y="1295400"/>
            <a:ext cx="8064173"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763672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0"/>
            <a:ext cx="7772400" cy="762000"/>
          </a:xfrm>
        </p:spPr>
        <p:txBody>
          <a:bodyPr/>
          <a:lstStyle/>
          <a:p>
            <a:r>
              <a:rPr lang="en-US" dirty="0" smtClean="0"/>
              <a:t>Release Strategy for </a:t>
            </a:r>
            <a:r>
              <a:rPr lang="en-US" dirty="0" err="1" smtClean="0"/>
              <a:t>DXi</a:t>
            </a:r>
            <a:r>
              <a:rPr lang="en-US" dirty="0" smtClean="0"/>
              <a:t> 2.2</a:t>
            </a:r>
            <a:endParaRPr lang="en-US" dirty="0"/>
          </a:p>
        </p:txBody>
      </p:sp>
      <p:sp>
        <p:nvSpPr>
          <p:cNvPr id="4" name="TextBox 3"/>
          <p:cNvSpPr txBox="1"/>
          <p:nvPr/>
        </p:nvSpPr>
        <p:spPr>
          <a:xfrm>
            <a:off x="3810000" y="4724400"/>
            <a:ext cx="1591141" cy="369332"/>
          </a:xfrm>
          <a:prstGeom prst="rect">
            <a:avLst/>
          </a:prstGeom>
          <a:noFill/>
        </p:spPr>
        <p:txBody>
          <a:bodyPr wrap="none" rtlCol="0">
            <a:spAutoFit/>
          </a:bodyPr>
          <a:lstStyle/>
          <a:p>
            <a:r>
              <a:rPr lang="en-US" dirty="0" smtClean="0">
                <a:solidFill>
                  <a:schemeClr val="bg1"/>
                </a:solidFill>
              </a:rPr>
              <a:t>Mark Thacker</a:t>
            </a:r>
            <a:endParaRPr lang="en-US" dirty="0">
              <a:solidFill>
                <a:schemeClr val="bg1"/>
              </a:solidFill>
            </a:endParaRPr>
          </a:p>
        </p:txBody>
      </p:sp>
    </p:spTree>
    <p:extLst>
      <p:ext uri="{BB962C8B-B14F-4D97-AF65-F5344CB8AC3E}">
        <p14:creationId xmlns:p14="http://schemas.microsoft.com/office/powerpoint/2010/main" xmlns="" val="2181049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t>
            </a:r>
            <a:r>
              <a:rPr lang="en-US" dirty="0" err="1" smtClean="0"/>
              <a:t>Fibre</a:t>
            </a:r>
            <a:r>
              <a:rPr lang="en-US" dirty="0" smtClean="0"/>
              <a:t> Channel Port Role Change</a:t>
            </a:r>
            <a:endParaRPr lang="en-US" dirty="0"/>
          </a:p>
        </p:txBody>
      </p:sp>
      <p:sp>
        <p:nvSpPr>
          <p:cNvPr id="3" name="Content Placeholder 2"/>
          <p:cNvSpPr>
            <a:spLocks noGrp="1"/>
          </p:cNvSpPr>
          <p:nvPr>
            <p:ph idx="1"/>
          </p:nvPr>
        </p:nvSpPr>
        <p:spPr/>
        <p:txBody>
          <a:bodyPr>
            <a:normAutofit/>
          </a:bodyPr>
          <a:lstStyle/>
          <a:p>
            <a:r>
              <a:rPr lang="en-US" dirty="0" smtClean="0"/>
              <a:t>Allows for full utilization of all user designated FC ports by reconfiguring their role for the needed application at any time.</a:t>
            </a:r>
          </a:p>
          <a:p>
            <a:r>
              <a:rPr lang="en-US" dirty="0" smtClean="0"/>
              <a:t>No reboot is required</a:t>
            </a:r>
          </a:p>
          <a:p>
            <a:r>
              <a:rPr lang="en-US" dirty="0" smtClean="0"/>
              <a:t>Changes are persistent across reboots</a:t>
            </a:r>
          </a:p>
          <a:p>
            <a:r>
              <a:rPr lang="en-US" dirty="0" smtClean="0"/>
              <a:t>Role change can be performed on “inactive” user FC ports only (</a:t>
            </a:r>
            <a:r>
              <a:rPr lang="en-US" dirty="0" err="1" smtClean="0"/>
              <a:t>DXi</a:t>
            </a:r>
            <a:r>
              <a:rPr lang="en-US" dirty="0" smtClean="0"/>
              <a:t> 67xx and DXi8500 only)</a:t>
            </a:r>
          </a:p>
          <a:p>
            <a:pPr lvl="1"/>
            <a:r>
              <a:rPr lang="en-US" dirty="0" smtClean="0"/>
              <a:t>No changes can be made on system owned FC ports</a:t>
            </a:r>
          </a:p>
          <a:p>
            <a:pPr lvl="1"/>
            <a:r>
              <a:rPr lang="en-US" dirty="0" smtClean="0"/>
              <a:t>DXi8500 has mixture of user and system owned FC ports</a:t>
            </a:r>
          </a:p>
          <a:p>
            <a:pPr lvl="1"/>
            <a:r>
              <a:rPr lang="en-US" dirty="0" smtClean="0"/>
              <a:t>DXi67xx has only user owned FC ports </a:t>
            </a:r>
          </a:p>
          <a:p>
            <a:pPr lvl="1"/>
            <a:r>
              <a:rPr lang="en-US" dirty="0" smtClean="0"/>
              <a:t>Before changing an FC port role to target, unplug its cable</a:t>
            </a:r>
          </a:p>
          <a:p>
            <a:pPr lvl="1"/>
            <a:r>
              <a:rPr lang="en-US" dirty="0" smtClean="0"/>
              <a:t>Before changing an FC port role to initiator, un-map any host mappings on the port, and unplug the cable from the port</a:t>
            </a:r>
          </a:p>
          <a:p>
            <a:pPr>
              <a:buNone/>
            </a:pPr>
            <a:endParaRPr lang="en-US" dirty="0" smtClean="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40</a:t>
            </a:fld>
            <a:endParaRPr lang="en-US" dirty="0"/>
          </a:p>
        </p:txBody>
      </p:sp>
    </p:spTree>
    <p:extLst>
      <p:ext uri="{BB962C8B-B14F-4D97-AF65-F5344CB8AC3E}">
        <p14:creationId xmlns:p14="http://schemas.microsoft.com/office/powerpoint/2010/main" xmlns="" val="3414368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39763"/>
          </a:xfrm>
        </p:spPr>
        <p:txBody>
          <a:bodyPr/>
          <a:lstStyle/>
          <a:p>
            <a:r>
              <a:rPr lang="en-US" dirty="0" smtClean="0"/>
              <a:t>FC Port Role Configuration via GUI</a:t>
            </a:r>
            <a:endParaRPr lang="en-US" dirty="0"/>
          </a:p>
        </p:txBody>
      </p:sp>
      <p:sp>
        <p:nvSpPr>
          <p:cNvPr id="3" name="Content Placeholder 2"/>
          <p:cNvSpPr>
            <a:spLocks noGrp="1"/>
          </p:cNvSpPr>
          <p:nvPr>
            <p:ph idx="1"/>
          </p:nvPr>
        </p:nvSpPr>
        <p:spPr>
          <a:xfrm>
            <a:off x="301624" y="1143000"/>
            <a:ext cx="8391113" cy="1752600"/>
          </a:xfrm>
        </p:spPr>
        <p:txBody>
          <a:bodyPr>
            <a:normAutofit fontScale="85000" lnSpcReduction="20000"/>
          </a:bodyPr>
          <a:lstStyle/>
          <a:p>
            <a:r>
              <a:rPr lang="en-US" dirty="0" smtClean="0"/>
              <a:t>Graphical display of status and configuration of FC ports</a:t>
            </a:r>
          </a:p>
          <a:p>
            <a:r>
              <a:rPr lang="en-US" dirty="0" smtClean="0"/>
              <a:t>Color-coded connectivity and status information on backplane image</a:t>
            </a:r>
          </a:p>
          <a:p>
            <a:r>
              <a:rPr lang="en-US" dirty="0" smtClean="0"/>
              <a:t>By </a:t>
            </a:r>
            <a:r>
              <a:rPr lang="en-US" dirty="0" err="1" smtClean="0"/>
              <a:t>mousing</a:t>
            </a:r>
            <a:r>
              <a:rPr lang="en-US" dirty="0" smtClean="0"/>
              <a:t> over an FC port on the right-side backplane image (e.g. over F1) a pop-up information window (in blue) will appear.</a:t>
            </a:r>
          </a:p>
          <a:p>
            <a:r>
              <a:rPr lang="en-US" dirty="0" smtClean="0"/>
              <a:t>Ports currently unavailable for change, are grayed and bold-faced in the table (like FC1 on the left-side table below).</a:t>
            </a:r>
          </a:p>
          <a:p>
            <a:endParaRPr lang="en-US" dirty="0" smtClean="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41</a:t>
            </a:fld>
            <a:endParaRPr lang="en-US" dirty="0"/>
          </a:p>
        </p:txBody>
      </p:sp>
      <p:pic>
        <p:nvPicPr>
          <p:cNvPr id="11" name="Picture 3"/>
          <p:cNvPicPr>
            <a:picLocks noChangeAspect="1" noChangeArrowheads="1"/>
          </p:cNvPicPr>
          <p:nvPr/>
        </p:nvPicPr>
        <p:blipFill>
          <a:blip r:embed="rId2" cstate="print"/>
          <a:srcRect/>
          <a:stretch>
            <a:fillRect/>
          </a:stretch>
        </p:blipFill>
        <p:spPr bwMode="auto">
          <a:xfrm>
            <a:off x="457200" y="2895600"/>
            <a:ext cx="8077200" cy="3341526"/>
          </a:xfrm>
          <a:prstGeom prst="rect">
            <a:avLst/>
          </a:prstGeom>
          <a:noFill/>
          <a:ln w="9525">
            <a:noFill/>
            <a:miter lim="800000"/>
            <a:headEnd/>
            <a:tailEnd/>
          </a:ln>
        </p:spPr>
      </p:pic>
    </p:spTree>
    <p:extLst>
      <p:ext uri="{BB962C8B-B14F-4D97-AF65-F5344CB8AC3E}">
        <p14:creationId xmlns:p14="http://schemas.microsoft.com/office/powerpoint/2010/main" xmlns="" val="88302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39763"/>
          </a:xfrm>
        </p:spPr>
        <p:txBody>
          <a:bodyPr/>
          <a:lstStyle/>
          <a:p>
            <a:r>
              <a:rPr lang="en-US" dirty="0" err="1" smtClean="0"/>
              <a:t>Fibre</a:t>
            </a:r>
            <a:r>
              <a:rPr lang="en-US" dirty="0" smtClean="0"/>
              <a:t> Channel Port Role Change via GUI</a:t>
            </a:r>
            <a:endParaRPr lang="en-US" dirty="0"/>
          </a:p>
        </p:txBody>
      </p:sp>
      <p:sp>
        <p:nvSpPr>
          <p:cNvPr id="3" name="Content Placeholder 2"/>
          <p:cNvSpPr>
            <a:spLocks noGrp="1"/>
          </p:cNvSpPr>
          <p:nvPr>
            <p:ph idx="1"/>
          </p:nvPr>
        </p:nvSpPr>
        <p:spPr>
          <a:xfrm>
            <a:off x="301624" y="990600"/>
            <a:ext cx="8391113" cy="1981200"/>
          </a:xfrm>
        </p:spPr>
        <p:txBody>
          <a:bodyPr>
            <a:normAutofit lnSpcReduction="10000"/>
          </a:bodyPr>
          <a:lstStyle/>
          <a:p>
            <a:r>
              <a:rPr lang="en-US" dirty="0" smtClean="0"/>
              <a:t>Double-click to select an FC port directly in the table on the left-side.</a:t>
            </a:r>
          </a:p>
          <a:p>
            <a:r>
              <a:rPr lang="en-US" dirty="0" smtClean="0"/>
              <a:t>Choose either Target (VTL) or Initiator (PTT) Port Type</a:t>
            </a:r>
          </a:p>
          <a:p>
            <a:r>
              <a:rPr lang="en-US" dirty="0" smtClean="0"/>
              <a:t>Click Update, and wait until finished</a:t>
            </a:r>
          </a:p>
          <a:p>
            <a:r>
              <a:rPr lang="en-US" dirty="0" smtClean="0"/>
              <a:t>Plug back in cable to the FC port.</a:t>
            </a:r>
          </a:p>
          <a:p>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42</a:t>
            </a:fld>
            <a:endParaRPr lang="en-US" dirty="0"/>
          </a:p>
        </p:txBody>
      </p:sp>
      <p:pic>
        <p:nvPicPr>
          <p:cNvPr id="122884" name="Picture 4"/>
          <p:cNvPicPr>
            <a:picLocks noChangeAspect="1" noChangeArrowheads="1"/>
          </p:cNvPicPr>
          <p:nvPr/>
        </p:nvPicPr>
        <p:blipFill>
          <a:blip r:embed="rId2" cstate="print"/>
          <a:srcRect/>
          <a:stretch>
            <a:fillRect/>
          </a:stretch>
        </p:blipFill>
        <p:spPr bwMode="auto">
          <a:xfrm>
            <a:off x="457200" y="2895600"/>
            <a:ext cx="8001000" cy="3310003"/>
          </a:xfrm>
          <a:prstGeom prst="rect">
            <a:avLst/>
          </a:prstGeom>
          <a:noFill/>
          <a:ln w="9525">
            <a:noFill/>
            <a:miter lim="800000"/>
            <a:headEnd/>
            <a:tailEnd/>
          </a:ln>
        </p:spPr>
      </p:pic>
    </p:spTree>
    <p:extLst>
      <p:ext uri="{BB962C8B-B14F-4D97-AF65-F5344CB8AC3E}">
        <p14:creationId xmlns:p14="http://schemas.microsoft.com/office/powerpoint/2010/main" xmlns="" val="88302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Fibre</a:t>
            </a:r>
            <a:r>
              <a:rPr lang="en-US" dirty="0" smtClean="0"/>
              <a:t> Channel Port Role Change via “</a:t>
            </a:r>
            <a:r>
              <a:rPr lang="en-US" dirty="0" err="1" smtClean="0"/>
              <a:t>gc</a:t>
            </a:r>
            <a:r>
              <a:rPr lang="en-US" dirty="0" smtClean="0"/>
              <a:t>”</a:t>
            </a:r>
            <a:endParaRPr lang="en-US" dirty="0"/>
          </a:p>
        </p:txBody>
      </p:sp>
      <p:sp>
        <p:nvSpPr>
          <p:cNvPr id="3" name="Content Placeholder 2"/>
          <p:cNvSpPr>
            <a:spLocks noGrp="1"/>
          </p:cNvSpPr>
          <p:nvPr>
            <p:ph idx="1"/>
          </p:nvPr>
        </p:nvSpPr>
        <p:spPr>
          <a:xfrm>
            <a:off x="301624" y="1143000"/>
            <a:ext cx="8391113" cy="4953000"/>
          </a:xfrm>
        </p:spPr>
        <p:txBody>
          <a:bodyPr>
            <a:normAutofit/>
          </a:bodyPr>
          <a:lstStyle/>
          <a:p>
            <a:r>
              <a:rPr lang="en-US" dirty="0" smtClean="0"/>
              <a:t>FC port role change via “</a:t>
            </a:r>
            <a:r>
              <a:rPr lang="en-US" dirty="0" err="1" smtClean="0"/>
              <a:t>gc</a:t>
            </a:r>
            <a:r>
              <a:rPr lang="en-US" dirty="0" smtClean="0"/>
              <a:t>” command is safe. It does not allow for any improper changes to take place.</a:t>
            </a:r>
          </a:p>
          <a:p>
            <a:r>
              <a:rPr lang="en-US" dirty="0" smtClean="0"/>
              <a:t>Get a detailed listing of FC ports, their role and owner information:</a:t>
            </a:r>
          </a:p>
          <a:p>
            <a:pPr lvl="1"/>
            <a:r>
              <a:rPr lang="en-US" sz="2000" dirty="0" smtClean="0"/>
              <a:t>“/opt/</a:t>
            </a:r>
            <a:r>
              <a:rPr lang="en-US" sz="2000" dirty="0" err="1" smtClean="0"/>
              <a:t>DXi</a:t>
            </a:r>
            <a:r>
              <a:rPr lang="en-US" sz="2000" dirty="0" smtClean="0"/>
              <a:t>/</a:t>
            </a:r>
            <a:r>
              <a:rPr lang="en-US" sz="2000" dirty="0" err="1" smtClean="0"/>
              <a:t>gc</a:t>
            </a:r>
            <a:r>
              <a:rPr lang="en-US" sz="2000" dirty="0" smtClean="0"/>
              <a:t> –list </a:t>
            </a:r>
            <a:r>
              <a:rPr lang="en-US" sz="2000" dirty="0" err="1" smtClean="0"/>
              <a:t>fcports</a:t>
            </a:r>
            <a:r>
              <a:rPr lang="en-US" sz="2000" dirty="0" smtClean="0"/>
              <a:t>”</a:t>
            </a:r>
          </a:p>
          <a:p>
            <a:r>
              <a:rPr lang="en-US" dirty="0" smtClean="0"/>
              <a:t>Query an FC port for information regarding its state to decide its readiness for role change:</a:t>
            </a:r>
          </a:p>
          <a:p>
            <a:pPr lvl="1"/>
            <a:r>
              <a:rPr lang="en-US" sz="2000" dirty="0" smtClean="0"/>
              <a:t>/opt/</a:t>
            </a:r>
            <a:r>
              <a:rPr lang="en-US" sz="2000" dirty="0" err="1" smtClean="0"/>
              <a:t>DXi</a:t>
            </a:r>
            <a:r>
              <a:rPr lang="en-US" sz="2000" dirty="0" smtClean="0"/>
              <a:t>/</a:t>
            </a:r>
            <a:r>
              <a:rPr lang="en-US" sz="2000" dirty="0" err="1" smtClean="0"/>
              <a:t>gc</a:t>
            </a:r>
            <a:r>
              <a:rPr lang="en-US" sz="2000" dirty="0" smtClean="0"/>
              <a:t> –</a:t>
            </a:r>
            <a:r>
              <a:rPr lang="en-US" sz="2000" dirty="0" err="1" smtClean="0"/>
              <a:t>config</a:t>
            </a:r>
            <a:r>
              <a:rPr lang="en-US" sz="2000" dirty="0" smtClean="0"/>
              <a:t> </a:t>
            </a:r>
            <a:r>
              <a:rPr lang="en-US" sz="2000" dirty="0" err="1" smtClean="0"/>
              <a:t>fcport</a:t>
            </a:r>
            <a:r>
              <a:rPr lang="en-US" sz="2000" dirty="0" smtClean="0"/>
              <a:t> –port &lt;FC#&gt; --type query</a:t>
            </a:r>
          </a:p>
          <a:p>
            <a:r>
              <a:rPr lang="en-US" dirty="0" smtClean="0"/>
              <a:t>Change an FC port</a:t>
            </a:r>
          </a:p>
          <a:p>
            <a:pPr lvl="1"/>
            <a:r>
              <a:rPr lang="en-US" sz="2000" dirty="0" smtClean="0"/>
              <a:t>“/opt/</a:t>
            </a:r>
            <a:r>
              <a:rPr lang="en-US" sz="2000" dirty="0" err="1" smtClean="0"/>
              <a:t>DXi</a:t>
            </a:r>
            <a:r>
              <a:rPr lang="en-US" sz="2000" dirty="0" smtClean="0"/>
              <a:t>/</a:t>
            </a:r>
            <a:r>
              <a:rPr lang="en-US" sz="2000" dirty="0" err="1" smtClean="0"/>
              <a:t>gc</a:t>
            </a:r>
            <a:r>
              <a:rPr lang="en-US" sz="2000" dirty="0" smtClean="0"/>
              <a:t> –</a:t>
            </a:r>
            <a:r>
              <a:rPr lang="en-US" sz="2000" dirty="0" err="1" smtClean="0"/>
              <a:t>config</a:t>
            </a:r>
            <a:r>
              <a:rPr lang="en-US" sz="2000" dirty="0" smtClean="0"/>
              <a:t> </a:t>
            </a:r>
            <a:r>
              <a:rPr lang="en-US" sz="2000" dirty="0" err="1" smtClean="0"/>
              <a:t>fcport</a:t>
            </a:r>
            <a:r>
              <a:rPr lang="en-US" sz="2000" dirty="0" smtClean="0"/>
              <a:t> –port &lt;FC#&gt; --type [</a:t>
            </a:r>
            <a:r>
              <a:rPr lang="en-US" sz="2000" dirty="0" err="1" smtClean="0"/>
              <a:t>initiator|target</a:t>
            </a:r>
            <a:r>
              <a:rPr lang="en-US" sz="2000" dirty="0" smtClean="0"/>
              <a:t>]</a:t>
            </a:r>
          </a:p>
          <a:p>
            <a:pPr lvl="1"/>
            <a:r>
              <a:rPr lang="en-US" sz="2000" dirty="0" smtClean="0"/>
              <a:t>Fails if port is not ready for role change</a:t>
            </a:r>
          </a:p>
          <a:p>
            <a:pPr lvl="1"/>
            <a:r>
              <a:rPr lang="en-US" sz="2000" dirty="0" smtClean="0"/>
              <a:t>Descriptive output for reason for failure to change the role.</a:t>
            </a:r>
          </a:p>
          <a:p>
            <a:pPr lvl="1"/>
            <a:endParaRPr lang="en-US" sz="1400" dirty="0" smtClean="0"/>
          </a:p>
          <a:p>
            <a:pPr>
              <a:buNone/>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43</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Fibre</a:t>
            </a:r>
            <a:r>
              <a:rPr lang="en-US" dirty="0" smtClean="0"/>
              <a:t> Channel Port Role Change via “</a:t>
            </a:r>
            <a:r>
              <a:rPr lang="en-US" dirty="0" err="1" smtClean="0"/>
              <a:t>gc</a:t>
            </a:r>
            <a:r>
              <a:rPr lang="en-US" dirty="0" smtClean="0"/>
              <a:t>”</a:t>
            </a:r>
            <a:endParaRPr lang="en-US" dirty="0"/>
          </a:p>
        </p:txBody>
      </p:sp>
      <p:sp>
        <p:nvSpPr>
          <p:cNvPr id="3" name="Content Placeholder 2"/>
          <p:cNvSpPr>
            <a:spLocks noGrp="1"/>
          </p:cNvSpPr>
          <p:nvPr>
            <p:ph idx="1"/>
          </p:nvPr>
        </p:nvSpPr>
        <p:spPr>
          <a:xfrm>
            <a:off x="301624" y="1143000"/>
            <a:ext cx="8391113" cy="685800"/>
          </a:xfrm>
        </p:spPr>
        <p:txBody>
          <a:bodyPr>
            <a:normAutofit/>
          </a:bodyPr>
          <a:lstStyle/>
          <a:p>
            <a:r>
              <a:rPr lang="en-US" dirty="0" smtClean="0"/>
              <a:t>Example of using “</a:t>
            </a:r>
            <a:r>
              <a:rPr lang="en-US" dirty="0" err="1" smtClean="0"/>
              <a:t>gc</a:t>
            </a:r>
            <a:r>
              <a:rPr lang="en-US" dirty="0" smtClean="0"/>
              <a:t>” command for FC port role change:</a:t>
            </a:r>
            <a:endParaRPr lang="en-US" sz="2000" dirty="0" smtClean="0"/>
          </a:p>
          <a:p>
            <a:endParaRPr lang="en-US" sz="2000" dirty="0" smtClean="0"/>
          </a:p>
          <a:p>
            <a:pPr>
              <a:buNone/>
            </a:pPr>
            <a:endParaRPr lang="en-US" sz="2000" dirty="0" smtClean="0"/>
          </a:p>
          <a:p>
            <a:pPr>
              <a:buNone/>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44</a:t>
            </a:fld>
            <a:endParaRPr lang="en-US" dirty="0"/>
          </a:p>
        </p:txBody>
      </p:sp>
      <p:pic>
        <p:nvPicPr>
          <p:cNvPr id="12" name="Picture 11" descr="gc fc role change.bmp"/>
          <p:cNvPicPr>
            <a:picLocks noChangeAspect="1"/>
          </p:cNvPicPr>
          <p:nvPr/>
        </p:nvPicPr>
        <p:blipFill>
          <a:blip r:embed="rId2" cstate="print"/>
          <a:stretch>
            <a:fillRect/>
          </a:stretch>
        </p:blipFill>
        <p:spPr>
          <a:xfrm>
            <a:off x="228600" y="1752600"/>
            <a:ext cx="8580237" cy="4038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124200"/>
            <a:ext cx="7772400" cy="609600"/>
          </a:xfrm>
        </p:spPr>
        <p:txBody>
          <a:bodyPr/>
          <a:lstStyle/>
          <a:p>
            <a:r>
              <a:rPr lang="en-US" dirty="0" smtClean="0"/>
              <a:t>GUI Improvements</a:t>
            </a:r>
            <a:endParaRPr lang="en-US" dirty="0"/>
          </a:p>
        </p:txBody>
      </p:sp>
      <p:sp>
        <p:nvSpPr>
          <p:cNvPr id="4" name="TextBox 3"/>
          <p:cNvSpPr txBox="1"/>
          <p:nvPr/>
        </p:nvSpPr>
        <p:spPr>
          <a:xfrm>
            <a:off x="3810000" y="4724400"/>
            <a:ext cx="1685077" cy="369332"/>
          </a:xfrm>
          <a:prstGeom prst="rect">
            <a:avLst/>
          </a:prstGeom>
          <a:noFill/>
        </p:spPr>
        <p:txBody>
          <a:bodyPr wrap="none" rtlCol="0">
            <a:spAutoFit/>
          </a:bodyPr>
          <a:lstStyle/>
          <a:p>
            <a:r>
              <a:rPr lang="en-US" dirty="0" smtClean="0">
                <a:solidFill>
                  <a:schemeClr val="bg1"/>
                </a:solidFill>
              </a:rPr>
              <a:t>Ken Dickerson</a:t>
            </a:r>
            <a:endParaRPr lang="en-US" dirty="0">
              <a:solidFill>
                <a:schemeClr val="bg1"/>
              </a:solidFill>
            </a:endParaRPr>
          </a:p>
        </p:txBody>
      </p:sp>
    </p:spTree>
    <p:extLst>
      <p:ext uri="{BB962C8B-B14F-4D97-AF65-F5344CB8AC3E}">
        <p14:creationId xmlns:p14="http://schemas.microsoft.com/office/powerpoint/2010/main" xmlns="" val="4050590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Menus</a:t>
            </a: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46</a:t>
            </a:fld>
            <a:endParaRPr lang="en-US" dirty="0"/>
          </a:p>
        </p:txBody>
      </p:sp>
      <p:pic>
        <p:nvPicPr>
          <p:cNvPr id="5" name="Picture 4"/>
          <p:cNvPicPr>
            <a:picLocks noChangeAspect="1"/>
          </p:cNvPicPr>
          <p:nvPr/>
        </p:nvPicPr>
        <p:blipFill rotWithShape="1">
          <a:blip r:embed="rId2" cstate="print"/>
          <a:srcRect l="2250" r="2703"/>
          <a:stretch/>
        </p:blipFill>
        <p:spPr>
          <a:xfrm>
            <a:off x="229402" y="1524000"/>
            <a:ext cx="5895351" cy="4888123"/>
          </a:xfrm>
          <a:prstGeom prst="rect">
            <a:avLst/>
          </a:prstGeom>
        </p:spPr>
      </p:pic>
      <p:sp>
        <p:nvSpPr>
          <p:cNvPr id="3" name="TextBox 2"/>
          <p:cNvSpPr txBox="1"/>
          <p:nvPr/>
        </p:nvSpPr>
        <p:spPr>
          <a:xfrm>
            <a:off x="429249" y="975179"/>
            <a:ext cx="7419351" cy="461665"/>
          </a:xfrm>
          <a:prstGeom prst="rect">
            <a:avLst/>
          </a:prstGeom>
          <a:noFill/>
        </p:spPr>
        <p:txBody>
          <a:bodyPr wrap="square" rtlCol="0">
            <a:spAutoFit/>
          </a:bodyPr>
          <a:lstStyle/>
          <a:p>
            <a:pPr marL="342900" indent="-342900">
              <a:buClr>
                <a:schemeClr val="accent6">
                  <a:lumMod val="40000"/>
                  <a:lumOff val="60000"/>
                </a:schemeClr>
              </a:buClr>
              <a:buSzPct val="75000"/>
              <a:buFont typeface="Wingdings" pitchFamily="2" charset="2"/>
              <a:buChar char="§"/>
            </a:pPr>
            <a:r>
              <a:rPr lang="en-US" sz="2400" dirty="0" smtClean="0">
                <a:solidFill>
                  <a:srgbClr val="758087"/>
                </a:solidFill>
              </a:rPr>
              <a:t>Two Click Navigation to anywhere in the GUI</a:t>
            </a:r>
          </a:p>
        </p:txBody>
      </p:sp>
      <p:pic>
        <p:nvPicPr>
          <p:cNvPr id="9318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68763" t="41511" r="18684" b="48243"/>
          <a:stretch/>
        </p:blipFill>
        <p:spPr bwMode="auto">
          <a:xfrm>
            <a:off x="6248399" y="2818598"/>
            <a:ext cx="2550695" cy="7026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48398" y="2133600"/>
            <a:ext cx="2667002" cy="646331"/>
          </a:xfrm>
          <a:prstGeom prst="rect">
            <a:avLst/>
          </a:prstGeom>
          <a:noFill/>
        </p:spPr>
        <p:txBody>
          <a:bodyPr wrap="square" rtlCol="0">
            <a:spAutoFit/>
          </a:bodyPr>
          <a:lstStyle/>
          <a:p>
            <a:pPr>
              <a:buClr>
                <a:schemeClr val="accent6">
                  <a:lumMod val="40000"/>
                  <a:lumOff val="60000"/>
                </a:schemeClr>
              </a:buClr>
              <a:buSzPct val="75000"/>
            </a:pPr>
            <a:r>
              <a:rPr lang="en-US" dirty="0" smtClean="0">
                <a:solidFill>
                  <a:srgbClr val="758087"/>
                </a:solidFill>
              </a:rPr>
              <a:t>Hover mouse over page name to reveal tip</a:t>
            </a:r>
            <a:endParaRPr lang="en-US" dirty="0">
              <a:solidFill>
                <a:srgbClr val="758087"/>
              </a:solidFill>
            </a:endParaRPr>
          </a:p>
        </p:txBody>
      </p:sp>
      <p:cxnSp>
        <p:nvCxnSpPr>
          <p:cNvPr id="8" name="Straight Arrow Connector 7"/>
          <p:cNvCxnSpPr/>
          <p:nvPr/>
        </p:nvCxnSpPr>
        <p:spPr>
          <a:xfrm>
            <a:off x="6934200" y="2718375"/>
            <a:ext cx="0" cy="3296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6934200" y="2718375"/>
            <a:ext cx="457200" cy="1648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864915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639763"/>
          </a:xfrm>
        </p:spPr>
        <p:txBody>
          <a:bodyPr/>
          <a:lstStyle/>
          <a:p>
            <a:r>
              <a:rPr lang="en-US" dirty="0" smtClean="0"/>
              <a:t>Disk Usage Home Page</a:t>
            </a:r>
            <a:endParaRPr lang="en-US" dirty="0"/>
          </a:p>
        </p:txBody>
      </p:sp>
      <p:sp>
        <p:nvSpPr>
          <p:cNvPr id="3" name="Content Placeholder 2"/>
          <p:cNvSpPr>
            <a:spLocks noGrp="1"/>
          </p:cNvSpPr>
          <p:nvPr>
            <p:ph idx="1"/>
          </p:nvPr>
        </p:nvSpPr>
        <p:spPr>
          <a:xfrm>
            <a:off x="301624" y="914400"/>
            <a:ext cx="8391113" cy="1143000"/>
          </a:xfrm>
        </p:spPr>
        <p:txBody>
          <a:bodyPr>
            <a:normAutofit lnSpcReduction="10000"/>
          </a:bodyPr>
          <a:lstStyle/>
          <a:p>
            <a:r>
              <a:rPr lang="en-US" dirty="0" smtClean="0"/>
              <a:t>Now breaking out different types of space usage</a:t>
            </a:r>
          </a:p>
          <a:p>
            <a:pPr lvl="1"/>
            <a:r>
              <a:rPr lang="en-US" dirty="0" smtClean="0"/>
              <a:t>Including replication disk usage</a:t>
            </a:r>
          </a:p>
          <a:p>
            <a:r>
              <a:rPr lang="en-US" dirty="0" smtClean="0"/>
              <a:t>Helps to understand what is actually available for use</a:t>
            </a: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47</a:t>
            </a:fld>
            <a:endParaRPr lang="en-US" dirty="0"/>
          </a:p>
        </p:txBody>
      </p:sp>
      <p:pic>
        <p:nvPicPr>
          <p:cNvPr id="5" name="Picture 4"/>
          <p:cNvPicPr>
            <a:picLocks noChangeAspect="1"/>
          </p:cNvPicPr>
          <p:nvPr/>
        </p:nvPicPr>
        <p:blipFill rotWithShape="1">
          <a:blip r:embed="rId2" cstate="print"/>
          <a:srcRect r="6094" b="3054"/>
          <a:stretch/>
        </p:blipFill>
        <p:spPr>
          <a:xfrm>
            <a:off x="457200" y="2057400"/>
            <a:ext cx="4759693" cy="4506227"/>
          </a:xfrm>
          <a:prstGeom prst="rect">
            <a:avLst/>
          </a:prstGeom>
          <a:effectLst/>
        </p:spPr>
      </p:pic>
      <p:pic>
        <p:nvPicPr>
          <p:cNvPr id="94210" name="Picture 66" descr="image006"/>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5049" t="30827" r="33739" b="41739"/>
          <a:stretch/>
        </p:blipFill>
        <p:spPr bwMode="auto">
          <a:xfrm>
            <a:off x="5326781" y="2305250"/>
            <a:ext cx="2515607" cy="1636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2286000" y="3429000"/>
            <a:ext cx="3048000" cy="5334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94211" name="Picture 69" descr="image007"/>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44637" t="55871" r="33836" b="12186"/>
          <a:stretch/>
        </p:blipFill>
        <p:spPr bwMode="auto">
          <a:xfrm>
            <a:off x="5338010" y="4191000"/>
            <a:ext cx="2504377" cy="1869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Arrow Connector 8"/>
          <p:cNvCxnSpPr/>
          <p:nvPr/>
        </p:nvCxnSpPr>
        <p:spPr>
          <a:xfrm flipV="1">
            <a:off x="2514600" y="4876800"/>
            <a:ext cx="2812181" cy="5334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36746688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Usage Details</a:t>
            </a: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48</a:t>
            </a:fld>
            <a:endParaRPr lang="en-US" dirty="0"/>
          </a:p>
        </p:txBody>
      </p:sp>
      <p:pic>
        <p:nvPicPr>
          <p:cNvPr id="5" name="Picture 4"/>
          <p:cNvPicPr>
            <a:picLocks noChangeAspect="1"/>
          </p:cNvPicPr>
          <p:nvPr/>
        </p:nvPicPr>
        <p:blipFill rotWithShape="1">
          <a:blip r:embed="rId2" cstate="print"/>
          <a:srcRect r="4469"/>
          <a:stretch/>
        </p:blipFill>
        <p:spPr>
          <a:xfrm>
            <a:off x="381000" y="914400"/>
            <a:ext cx="4537509" cy="5674335"/>
          </a:xfrm>
          <a:prstGeom prst="rect">
            <a:avLst/>
          </a:prstGeom>
          <a:effectLst/>
        </p:spPr>
      </p:pic>
      <p:pic>
        <p:nvPicPr>
          <p:cNvPr id="95235" name="Picture 74" descr="image008"/>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0251" t="32638" r="48222" b="8850"/>
          <a:stretch/>
        </p:blipFill>
        <p:spPr bwMode="auto">
          <a:xfrm>
            <a:off x="5182402" y="370157"/>
            <a:ext cx="2437598" cy="333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3352800" y="2514600"/>
            <a:ext cx="1828800" cy="15240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95236" name="Picture 4"/>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76195" t="34105" r="13005" b="27158"/>
          <a:stretch/>
        </p:blipFill>
        <p:spPr bwMode="auto">
          <a:xfrm>
            <a:off x="5181600" y="3743425"/>
            <a:ext cx="2438400" cy="29517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8" name="Straight Arrow Connector 7"/>
          <p:cNvCxnSpPr>
            <a:endCxn id="95236" idx="1"/>
          </p:cNvCxnSpPr>
          <p:nvPr/>
        </p:nvCxnSpPr>
        <p:spPr>
          <a:xfrm flipV="1">
            <a:off x="3200400" y="5219299"/>
            <a:ext cx="1981200" cy="19090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39874419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Scheduler Improvements</a:t>
            </a:r>
            <a:endParaRPr lang="en-US" dirty="0"/>
          </a:p>
        </p:txBody>
      </p:sp>
      <p:sp>
        <p:nvSpPr>
          <p:cNvPr id="3" name="Content Placeholder 2"/>
          <p:cNvSpPr>
            <a:spLocks noGrp="1"/>
          </p:cNvSpPr>
          <p:nvPr>
            <p:ph idx="1"/>
          </p:nvPr>
        </p:nvSpPr>
        <p:spPr>
          <a:xfrm>
            <a:off x="301624" y="990600"/>
            <a:ext cx="8391113" cy="2514600"/>
          </a:xfrm>
        </p:spPr>
        <p:txBody>
          <a:bodyPr>
            <a:normAutofit fontScale="62500" lnSpcReduction="20000"/>
          </a:bodyPr>
          <a:lstStyle/>
          <a:p>
            <a:r>
              <a:rPr lang="en-US" dirty="0" smtClean="0"/>
              <a:t>Adds new event types that can be centrally scheduled</a:t>
            </a:r>
          </a:p>
          <a:p>
            <a:pPr lvl="1"/>
            <a:r>
              <a:rPr lang="en-US" dirty="0" smtClean="0"/>
              <a:t>Share or Partition replication</a:t>
            </a:r>
          </a:p>
          <a:p>
            <a:pPr lvl="1"/>
            <a:r>
              <a:rPr lang="en-US" dirty="0" smtClean="0"/>
              <a:t>Email reports</a:t>
            </a:r>
          </a:p>
          <a:p>
            <a:pPr lvl="1"/>
            <a:r>
              <a:rPr lang="en-US" dirty="0" err="1" smtClean="0"/>
              <a:t>Healthchecks</a:t>
            </a:r>
            <a:endParaRPr lang="en-US" dirty="0" smtClean="0"/>
          </a:p>
          <a:p>
            <a:pPr lvl="1"/>
            <a:r>
              <a:rPr lang="en-US" dirty="0" smtClean="0"/>
              <a:t>Space Reclamation</a:t>
            </a:r>
          </a:p>
          <a:p>
            <a:pPr lvl="1"/>
            <a:r>
              <a:rPr lang="en-US" dirty="0" smtClean="0"/>
              <a:t>Improved Replication Bandwidth Throttling</a:t>
            </a:r>
          </a:p>
          <a:p>
            <a:pPr marL="342900" lvl="2" indent="-342900">
              <a:buSzPct val="75000"/>
            </a:pPr>
            <a:r>
              <a:rPr lang="en-US" sz="2400" dirty="0" smtClean="0"/>
              <a:t>Events no longer have a minimum 1 minute gap between them</a:t>
            </a:r>
          </a:p>
          <a:p>
            <a:pPr lvl="0"/>
            <a:r>
              <a:rPr lang="en-US" dirty="0"/>
              <a:t>Color gradient used to indicate open ended events.</a:t>
            </a:r>
          </a:p>
          <a:p>
            <a:pPr lvl="0"/>
            <a:r>
              <a:rPr lang="en-US" dirty="0"/>
              <a:t>Ability to edit/delete a single instance or all instances of a recurring event via right click context menus.</a:t>
            </a:r>
          </a:p>
          <a:p>
            <a:pPr lvl="0"/>
            <a:r>
              <a:rPr lang="en-US" dirty="0"/>
              <a:t>Ability to see all scheduled events for a particular NAS/VTL</a:t>
            </a:r>
            <a:r>
              <a:rPr lang="en-US" dirty="0" smtClean="0"/>
              <a:t>.</a:t>
            </a:r>
          </a:p>
          <a:p>
            <a:pPr lvl="0"/>
            <a:r>
              <a:rPr lang="en-US" dirty="0" smtClean="0"/>
              <a:t>Supported via CLI commands</a:t>
            </a:r>
          </a:p>
          <a:p>
            <a:endParaRPr lang="en-US" dirty="0" smtClean="0">
              <a:solidFill>
                <a:srgbClr val="FF0000"/>
              </a:solidFill>
            </a:endParaRPr>
          </a:p>
          <a:p>
            <a:pPr lvl="2"/>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49</a:t>
            </a:fld>
            <a:endParaRPr lang="en-US" dirty="0"/>
          </a:p>
        </p:txBody>
      </p:sp>
      <p:pic>
        <p:nvPicPr>
          <p:cNvPr id="7" name="Picture 6" descr="dxi22-schduler.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581400"/>
            <a:ext cx="9144000" cy="2516521"/>
          </a:xfrm>
          <a:prstGeom prst="rect">
            <a:avLst/>
          </a:prstGeom>
        </p:spPr>
      </p:pic>
    </p:spTree>
    <p:extLst>
      <p:ext uri="{BB962C8B-B14F-4D97-AF65-F5344CB8AC3E}">
        <p14:creationId xmlns="" xmlns:p14="http://schemas.microsoft.com/office/powerpoint/2010/main" val="9996138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 2.2 Overview</a:t>
            </a:r>
            <a:endParaRPr lang="en-US" dirty="0"/>
          </a:p>
        </p:txBody>
      </p:sp>
      <p:sp>
        <p:nvSpPr>
          <p:cNvPr id="3" name="Content Placeholder 2"/>
          <p:cNvSpPr>
            <a:spLocks noGrp="1"/>
          </p:cNvSpPr>
          <p:nvPr>
            <p:ph idx="1"/>
          </p:nvPr>
        </p:nvSpPr>
        <p:spPr/>
        <p:txBody>
          <a:bodyPr>
            <a:normAutofit/>
          </a:bodyPr>
          <a:lstStyle/>
          <a:p>
            <a:r>
              <a:rPr lang="en-US" dirty="0" smtClean="0"/>
              <a:t>Phased release model</a:t>
            </a:r>
          </a:p>
          <a:p>
            <a:pPr lvl="1"/>
            <a:r>
              <a:rPr lang="en-US" dirty="0" smtClean="0"/>
              <a:t>GA August 31; All platforms running DXi 2.2 by end of CY2012</a:t>
            </a:r>
          </a:p>
          <a:p>
            <a:r>
              <a:rPr lang="en-US" dirty="0" smtClean="0"/>
              <a:t>DXi 2.2 featured in Segment Marketing</a:t>
            </a:r>
          </a:p>
          <a:p>
            <a:pPr lvl="1"/>
            <a:r>
              <a:rPr lang="en-US" dirty="0" smtClean="0"/>
              <a:t>Emphasis on the value of the features</a:t>
            </a:r>
          </a:p>
          <a:p>
            <a:pPr lvl="1"/>
            <a:r>
              <a:rPr lang="en-US" dirty="0" smtClean="0"/>
              <a:t>Tying multiple products together to better describe the whole offering</a:t>
            </a:r>
          </a:p>
          <a:p>
            <a:r>
              <a:rPr lang="en-US" dirty="0" smtClean="0"/>
              <a:t>DXi 2.2 offers significant enhancements in</a:t>
            </a:r>
          </a:p>
          <a:p>
            <a:pPr lvl="1"/>
            <a:r>
              <a:rPr lang="en-US" dirty="0" smtClean="0"/>
              <a:t>Security</a:t>
            </a:r>
          </a:p>
          <a:p>
            <a:pPr lvl="1"/>
            <a:r>
              <a:rPr lang="en-US" dirty="0" smtClean="0"/>
              <a:t>OST</a:t>
            </a:r>
          </a:p>
          <a:p>
            <a:pPr lvl="1"/>
            <a:r>
              <a:rPr lang="en-US" dirty="0" smtClean="0"/>
              <a:t>Networking</a:t>
            </a:r>
          </a:p>
          <a:p>
            <a:pPr lvl="1"/>
            <a:r>
              <a:rPr lang="en-US" dirty="0" smtClean="0"/>
              <a:t>Flexibility</a:t>
            </a:r>
          </a:p>
          <a:p>
            <a:pPr lvl="1"/>
            <a:r>
              <a:rPr lang="en-US" dirty="0" smtClean="0"/>
              <a:t>GUI</a:t>
            </a:r>
          </a:p>
          <a:p>
            <a:pPr lvl="1"/>
            <a:r>
              <a:rPr lang="en-US" dirty="0" smtClean="0"/>
              <a:t>Performance</a:t>
            </a:r>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5</a:t>
            </a:fld>
            <a:endParaRPr lang="en-US" dirty="0"/>
          </a:p>
        </p:txBody>
      </p:sp>
    </p:spTree>
    <p:extLst>
      <p:ext uri="{BB962C8B-B14F-4D97-AF65-F5344CB8AC3E}">
        <p14:creationId xmlns:p14="http://schemas.microsoft.com/office/powerpoint/2010/main" xmlns="" val="21231658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200400"/>
            <a:ext cx="7772400" cy="457200"/>
          </a:xfrm>
        </p:spPr>
        <p:txBody>
          <a:bodyPr/>
          <a:lstStyle/>
          <a:p>
            <a:r>
              <a:rPr lang="en-US" dirty="0" smtClean="0"/>
              <a:t>Architecture Changes/Bug Fixes/Known Issues</a:t>
            </a:r>
            <a:br>
              <a:rPr lang="en-US" dirty="0" smtClean="0"/>
            </a:br>
            <a:endParaRPr lang="en-US" dirty="0"/>
          </a:p>
        </p:txBody>
      </p:sp>
      <p:sp>
        <p:nvSpPr>
          <p:cNvPr id="5" name="TextBox 4"/>
          <p:cNvSpPr txBox="1"/>
          <p:nvPr/>
        </p:nvSpPr>
        <p:spPr>
          <a:xfrm>
            <a:off x="3810000" y="4724400"/>
            <a:ext cx="1800493" cy="369332"/>
          </a:xfrm>
          <a:prstGeom prst="rect">
            <a:avLst/>
          </a:prstGeom>
          <a:noFill/>
        </p:spPr>
        <p:txBody>
          <a:bodyPr wrap="none" rtlCol="0">
            <a:spAutoFit/>
          </a:bodyPr>
          <a:lstStyle/>
          <a:p>
            <a:r>
              <a:rPr lang="en-US" dirty="0" smtClean="0">
                <a:solidFill>
                  <a:schemeClr val="bg1"/>
                </a:solidFill>
              </a:rPr>
              <a:t>Brian DeForest</a:t>
            </a:r>
            <a:endParaRPr lang="en-US" dirty="0">
              <a:solidFill>
                <a:schemeClr val="bg1"/>
              </a:solidFill>
            </a:endParaRPr>
          </a:p>
        </p:txBody>
      </p:sp>
    </p:spTree>
    <p:extLst>
      <p:ext uri="{BB962C8B-B14F-4D97-AF65-F5344CB8AC3E}">
        <p14:creationId xmlns="" xmlns:p14="http://schemas.microsoft.com/office/powerpoint/2010/main" val="14807687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r>
              <a:rPr lang="en-US" dirty="0" smtClean="0"/>
              <a:t>SW Architecture Changes</a:t>
            </a:r>
            <a:endParaRPr lang="en-US" dirty="0"/>
          </a:p>
        </p:txBody>
      </p:sp>
      <p:sp>
        <p:nvSpPr>
          <p:cNvPr id="77827" name="Rectangle 3"/>
          <p:cNvSpPr>
            <a:spLocks noGrp="1" noChangeArrowheads="1"/>
          </p:cNvSpPr>
          <p:nvPr>
            <p:ph type="body" idx="4294967295"/>
          </p:nvPr>
        </p:nvSpPr>
        <p:spPr>
          <a:xfrm>
            <a:off x="228600" y="914400"/>
            <a:ext cx="8686800" cy="5562600"/>
          </a:xfrm>
        </p:spPr>
        <p:txBody>
          <a:bodyPr/>
          <a:lstStyle/>
          <a:p>
            <a:r>
              <a:rPr lang="en-US" sz="2000" dirty="0" smtClean="0"/>
              <a:t>Garbage Collection – Dan Celidonio/Matt Dewey</a:t>
            </a:r>
          </a:p>
          <a:p>
            <a:r>
              <a:rPr lang="en-US" sz="2000" dirty="0" smtClean="0"/>
              <a:t>Namespace Replication (Tag Protector) – Sridhar Kotturu</a:t>
            </a:r>
          </a:p>
          <a:p>
            <a:r>
              <a:rPr lang="en-US" sz="2000" dirty="0" smtClean="0"/>
              <a:t>Streams increase – Brian DeForest</a:t>
            </a:r>
          </a:p>
          <a:p>
            <a:r>
              <a:rPr lang="en-US" sz="2000" dirty="0" smtClean="0"/>
              <a:t>Miscellaneous software enhancements - Brian DeForest</a:t>
            </a:r>
          </a:p>
          <a:p>
            <a:pPr>
              <a:buNone/>
            </a:pPr>
            <a:endParaRPr lang="en-US" sz="2000" b="1" i="1" dirty="0" smtClean="0">
              <a:solidFill>
                <a:schemeClr val="accent6">
                  <a:lumMod val="40000"/>
                  <a:lumOff val="60000"/>
                </a:schemeClr>
              </a:solidFill>
            </a:endParaRPr>
          </a:p>
          <a:p>
            <a:pPr>
              <a:buNone/>
            </a:pPr>
            <a:endParaRPr lang="en-US" sz="2000" b="1" i="1" dirty="0" smtClean="0">
              <a:solidFill>
                <a:schemeClr val="accent6">
                  <a:lumMod val="40000"/>
                  <a:lumOff val="60000"/>
                </a:schemeClr>
              </a:solidFill>
            </a:endParaRPr>
          </a:p>
          <a:p>
            <a:endParaRPr lang="en-US" sz="2000" b="1" i="1" dirty="0" smtClean="0">
              <a:solidFill>
                <a:schemeClr val="accent6">
                  <a:lumMod val="40000"/>
                  <a:lumOff val="60000"/>
                </a:schemeClr>
              </a:solidFill>
            </a:endParaRPr>
          </a:p>
          <a:p>
            <a:endParaRPr lang="en-US" sz="2200" dirty="0" smtClean="0">
              <a:solidFill>
                <a:srgbClr val="FF0000"/>
              </a:solidFill>
            </a:endParaRPr>
          </a:p>
          <a:p>
            <a:pPr lvl="1"/>
            <a:endParaRPr lang="en-US" sz="16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GC Improvements</a:t>
            </a:r>
            <a:endParaRPr lang="en-US" dirty="0"/>
          </a:p>
        </p:txBody>
      </p:sp>
      <p:sp>
        <p:nvSpPr>
          <p:cNvPr id="3" name="Content Placeholder 2"/>
          <p:cNvSpPr>
            <a:spLocks noGrp="1"/>
          </p:cNvSpPr>
          <p:nvPr>
            <p:ph idx="1"/>
          </p:nvPr>
        </p:nvSpPr>
        <p:spPr/>
        <p:txBody>
          <a:bodyPr>
            <a:noAutofit/>
          </a:bodyPr>
          <a:lstStyle/>
          <a:p>
            <a:r>
              <a:rPr lang="en-US" dirty="0" smtClean="0"/>
              <a:t>Only runs Stages 2 and 3 (Calculating and deleting Candidates) when manually run via the GUI or </a:t>
            </a:r>
            <a:r>
              <a:rPr lang="en-US" dirty="0" err="1" smtClean="0"/>
              <a:t>syscli</a:t>
            </a:r>
            <a:r>
              <a:rPr lang="en-US" dirty="0" smtClean="0"/>
              <a:t> or run as a scheduled event.</a:t>
            </a:r>
          </a:p>
          <a:p>
            <a:r>
              <a:rPr lang="en-US" dirty="0" smtClean="0"/>
              <a:t>Automatic full four stage Space Reclamation run when disk space is low.</a:t>
            </a:r>
          </a:p>
          <a:p>
            <a:r>
              <a:rPr lang="en-US" dirty="0" smtClean="0"/>
              <a:t>Manual running of Compaction via </a:t>
            </a:r>
            <a:r>
              <a:rPr lang="en-US" dirty="0" err="1" smtClean="0"/>
              <a:t>syscli</a:t>
            </a:r>
            <a:r>
              <a:rPr lang="en-US" dirty="0" smtClean="0"/>
              <a:t> only.</a:t>
            </a:r>
          </a:p>
          <a:p>
            <a:r>
              <a:rPr lang="en-US" dirty="0" smtClean="0"/>
              <a:t>Legacy Mode: A way of configuring GC to execute in legacy mode.  That is, always run four full stages of Space Reclamation as was done in pre-2.2 releases.</a:t>
            </a:r>
          </a:p>
          <a:p>
            <a:r>
              <a:rPr lang="en-US" dirty="0" smtClean="0"/>
              <a:t>Wiki page for GC: </a:t>
            </a:r>
            <a:r>
              <a:rPr lang="en-US" dirty="0" smtClean="0">
                <a:hlinkClick r:id="rId2"/>
              </a:rPr>
              <a:t>http://dxwiki.quantum.com/dxwiki/GalaxySoftware/gc.status</a:t>
            </a:r>
            <a:endParaRPr lang="en-US" dirty="0" smtClean="0"/>
          </a:p>
          <a:p>
            <a:pPr>
              <a:buNone/>
            </a:pPr>
            <a:endParaRPr lang="en-US" dirty="0" smtClean="0"/>
          </a:p>
          <a:p>
            <a:pPr>
              <a:buNone/>
            </a:pPr>
            <a:endParaRPr lang="en-US" dirty="0" smtClean="0"/>
          </a:p>
          <a:p>
            <a:endParaRPr lang="en-US" dirty="0" smtClean="0"/>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GC Improvements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File system disk free space (via </a:t>
            </a:r>
            <a:r>
              <a:rPr lang="en-US" b="1" dirty="0" err="1" smtClean="0"/>
              <a:t>df</a:t>
            </a:r>
            <a:r>
              <a:rPr lang="en-US" dirty="0" smtClean="0"/>
              <a:t> command) will appear more full than in pre-2.2 releases.  This is due to the BFST 3.7 </a:t>
            </a:r>
            <a:r>
              <a:rPr lang="en-US" b="1" dirty="0" smtClean="0"/>
              <a:t>compact-on-store</a:t>
            </a:r>
            <a:r>
              <a:rPr lang="en-US" dirty="0" smtClean="0"/>
              <a:t> feature.  The reason is that unless a Compaction run is done, then that </a:t>
            </a:r>
            <a:r>
              <a:rPr lang="en-US" b="1" dirty="0" smtClean="0"/>
              <a:t>“logical free space”</a:t>
            </a:r>
            <a:r>
              <a:rPr lang="en-US" dirty="0" smtClean="0"/>
              <a:t> in the </a:t>
            </a:r>
            <a:r>
              <a:rPr lang="en-US" dirty="0" err="1" smtClean="0"/>
              <a:t>Blockpool</a:t>
            </a:r>
            <a:r>
              <a:rPr lang="en-US" dirty="0" smtClean="0"/>
              <a:t> will not appear in the file system free disk space pool.  The “logical free space” will be reused by the </a:t>
            </a:r>
            <a:r>
              <a:rPr lang="en-US" dirty="0" err="1" smtClean="0"/>
              <a:t>Blockpool</a:t>
            </a:r>
            <a:r>
              <a:rPr lang="en-US" dirty="0" smtClean="0"/>
              <a:t> even if a Compaction run is not done.  The amount of bytes that is considered </a:t>
            </a:r>
            <a:r>
              <a:rPr lang="en-US" b="1" dirty="0" smtClean="0"/>
              <a:t>“logical free space” </a:t>
            </a:r>
            <a:r>
              <a:rPr lang="en-US" dirty="0" smtClean="0"/>
              <a:t>can be obtained by viewing the file </a:t>
            </a:r>
            <a:r>
              <a:rPr lang="en-US" b="1" dirty="0" smtClean="0"/>
              <a:t>/</a:t>
            </a:r>
            <a:r>
              <a:rPr lang="en-US" b="1" dirty="0" err="1" smtClean="0"/>
              <a:t>mnt</a:t>
            </a:r>
            <a:r>
              <a:rPr lang="en-US" b="1" dirty="0" smtClean="0"/>
              <a:t>/rd0/BPWStats.xml </a:t>
            </a:r>
            <a:r>
              <a:rPr lang="en-US" dirty="0" smtClean="0"/>
              <a:t>file and looking at this line: </a:t>
            </a:r>
          </a:p>
          <a:p>
            <a:pPr>
              <a:buNone/>
            </a:pPr>
            <a:endParaRPr lang="en-US" dirty="0" smtClean="0"/>
          </a:p>
          <a:p>
            <a:pPr>
              <a:buNone/>
            </a:pPr>
            <a:r>
              <a:rPr lang="en-US" dirty="0" smtClean="0"/>
              <a:t>          </a:t>
            </a:r>
            <a:r>
              <a:rPr lang="en-US" b="1" dirty="0" smtClean="0"/>
              <a:t>&lt;</a:t>
            </a:r>
            <a:r>
              <a:rPr lang="en-US" b="1" dirty="0" err="1" smtClean="0"/>
              <a:t>SizeDeletedPendingCompaction</a:t>
            </a:r>
            <a:r>
              <a:rPr lang="en-US" b="1" dirty="0" smtClean="0"/>
              <a:t>&gt;0&lt;/</a:t>
            </a:r>
            <a:r>
              <a:rPr lang="en-US" b="1" dirty="0" err="1" smtClean="0"/>
              <a:t>SizeDeletedPendingCompaction</a:t>
            </a:r>
            <a:r>
              <a:rPr lang="en-US" b="1" dirty="0" smtClean="0"/>
              <a:t>&gt;</a:t>
            </a:r>
          </a:p>
          <a:p>
            <a:pPr>
              <a:buNone/>
            </a:pPr>
            <a:endParaRPr lang="en-US" b="1" dirty="0" smtClean="0"/>
          </a:p>
          <a:p>
            <a:pPr>
              <a:buNone/>
            </a:pPr>
            <a:r>
              <a:rPr lang="en-US" dirty="0" smtClean="0"/>
              <a:t>         For more details see the Wiki page: </a:t>
            </a:r>
            <a:r>
              <a:rPr lang="en-US" dirty="0" smtClean="0">
                <a:hlinkClick r:id="rId2"/>
              </a:rPr>
              <a:t>http://dxwiki.quantum.com/dxwiki/BPWstats.xml</a:t>
            </a:r>
            <a:r>
              <a:rPr lang="en-US" dirty="0" smtClean="0"/>
              <a:t> </a:t>
            </a:r>
          </a:p>
          <a:p>
            <a:endParaRPr lang="en-US" dirty="0"/>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GC Improvements</a:t>
            </a:r>
            <a:endParaRPr lang="en-US" dirty="0"/>
          </a:p>
        </p:txBody>
      </p:sp>
      <p:pic>
        <p:nvPicPr>
          <p:cNvPr id="6" name="Content Placeholder 5" descr="DARTgrapth.bmp"/>
          <p:cNvPicPr preferRelativeResize="0">
            <a:picLocks noGrp="1"/>
          </p:cNvPicPr>
          <p:nvPr>
            <p:ph idx="1"/>
          </p:nvPr>
        </p:nvPicPr>
        <p:blipFill>
          <a:blip r:embed="rId2" cstate="print">
            <a:lum/>
          </a:blip>
          <a:srcRect r="16665" b="56069"/>
          <a:stretch>
            <a:fillRect/>
          </a:stretch>
        </p:blipFill>
        <p:spPr>
          <a:xfrm>
            <a:off x="152400" y="1066800"/>
            <a:ext cx="8839200" cy="4038600"/>
          </a:xfrm>
        </p:spPr>
      </p:pic>
      <p:sp>
        <p:nvSpPr>
          <p:cNvPr id="4" name="TextBox 3"/>
          <p:cNvSpPr txBox="1"/>
          <p:nvPr/>
        </p:nvSpPr>
        <p:spPr>
          <a:xfrm>
            <a:off x="457200" y="5181600"/>
            <a:ext cx="7600846" cy="1754326"/>
          </a:xfrm>
          <a:prstGeom prst="rect">
            <a:avLst/>
          </a:prstGeom>
          <a:noFill/>
        </p:spPr>
        <p:txBody>
          <a:bodyPr wrap="square" rtlCol="0">
            <a:spAutoFit/>
          </a:bodyPr>
          <a:lstStyle/>
          <a:p>
            <a:r>
              <a:rPr lang="en-US" dirty="0" smtClean="0"/>
              <a:t>“Space Reclamation in Progress”: Pink</a:t>
            </a:r>
          </a:p>
          <a:p>
            <a:r>
              <a:rPr lang="en-US" dirty="0" smtClean="0"/>
              <a:t>“Before Reduction”: Dark Blue -- Customer’s data.</a:t>
            </a:r>
          </a:p>
          <a:p>
            <a:r>
              <a:rPr lang="en-US" dirty="0" smtClean="0"/>
              <a:t>“After Reduction”: Dark Green</a:t>
            </a:r>
          </a:p>
          <a:p>
            <a:r>
              <a:rPr lang="en-US" dirty="0" smtClean="0"/>
              <a:t>“Unique Data”: Light Green--Metadata</a:t>
            </a:r>
          </a:p>
          <a:p>
            <a:r>
              <a:rPr lang="en-US" dirty="0" smtClean="0"/>
              <a:t>“Used Disk Space”: Light Blue -- Disk space not yet compacted.</a:t>
            </a:r>
          </a:p>
          <a:p>
            <a:endParaRPr lang="en-US" dirty="0"/>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GC Improvements</a:t>
            </a:r>
            <a:endParaRPr lang="en-US" dirty="0"/>
          </a:p>
        </p:txBody>
      </p:sp>
      <p:sp>
        <p:nvSpPr>
          <p:cNvPr id="3" name="Content Placeholder 2"/>
          <p:cNvSpPr>
            <a:spLocks noGrp="1"/>
          </p:cNvSpPr>
          <p:nvPr>
            <p:ph idx="1"/>
          </p:nvPr>
        </p:nvSpPr>
        <p:spPr/>
        <p:txBody>
          <a:bodyPr/>
          <a:lstStyle/>
          <a:p>
            <a:r>
              <a:rPr lang="en-US" dirty="0" smtClean="0"/>
              <a:t>Continuing with the previous graph in (slide 51)</a:t>
            </a:r>
          </a:p>
          <a:p>
            <a:r>
              <a:rPr lang="en-US" dirty="0" smtClean="0"/>
              <a:t>Note that on Friday the Light Blue color behavior changes.  On Friday 2.2 was installed and previously 2.1 was installed.  Prior to Friday the “Used Disk Space” (Light Blue) was changing quite a bit whereas after 2.2 was installed the “Used Disk Space” is pretty much constant.</a:t>
            </a:r>
            <a:endParaRPr lang="en-US" dirty="0"/>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GC Improvements</a:t>
            </a:r>
            <a:endParaRPr lang="en-US" dirty="0"/>
          </a:p>
        </p:txBody>
      </p:sp>
      <p:pic>
        <p:nvPicPr>
          <p:cNvPr id="4" name="Picture 3" descr="Pre2.2.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57400" y="1066800"/>
            <a:ext cx="3914622" cy="5459593"/>
          </a:xfrm>
          <a:prstGeom prst="rect">
            <a:avLst/>
          </a:prstGeom>
        </p:spPr>
      </p:pic>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GC Improvements</a:t>
            </a:r>
            <a:endParaRPr lang="en-US" dirty="0"/>
          </a:p>
        </p:txBody>
      </p:sp>
      <p:pic>
        <p:nvPicPr>
          <p:cNvPr id="4" name="Picture 3" descr="2.2.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0" y="1066800"/>
            <a:ext cx="4433063" cy="5354485"/>
          </a:xfrm>
          <a:prstGeom prst="rect">
            <a:avLst/>
          </a:prstGeom>
        </p:spPr>
      </p:pic>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GC Improvements – </a:t>
            </a:r>
            <a:r>
              <a:rPr lang="en-US" dirty="0" err="1" smtClean="0"/>
              <a:t>LifeCycle</a:t>
            </a:r>
            <a:r>
              <a:rPr lang="en-US" dirty="0" smtClean="0"/>
              <a:t> Of Cluster Bodies</a:t>
            </a:r>
            <a:endParaRPr lang="en-US" dirty="0"/>
          </a:p>
        </p:txBody>
      </p:sp>
      <p:grpSp>
        <p:nvGrpSpPr>
          <p:cNvPr id="3" name="Group 60"/>
          <p:cNvGrpSpPr/>
          <p:nvPr/>
        </p:nvGrpSpPr>
        <p:grpSpPr>
          <a:xfrm>
            <a:off x="298126" y="1580160"/>
            <a:ext cx="6690656" cy="1259520"/>
            <a:chOff x="1555139" y="2773440"/>
            <a:chExt cx="6690656" cy="1259520"/>
          </a:xfrm>
        </p:grpSpPr>
        <p:sp>
          <p:nvSpPr>
            <p:cNvPr id="10" name="Rectangle 9"/>
            <p:cNvSpPr/>
            <p:nvPr/>
          </p:nvSpPr>
          <p:spPr>
            <a:xfrm>
              <a:off x="1555139" y="3367680"/>
              <a:ext cx="5494823" cy="66528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sp>
          <p:nvSpPr>
            <p:cNvPr id="16" name="TextBox 15"/>
            <p:cNvSpPr txBox="1"/>
            <p:nvPr/>
          </p:nvSpPr>
          <p:spPr>
            <a:xfrm>
              <a:off x="7490585" y="3504614"/>
              <a:ext cx="755210" cy="369332"/>
            </a:xfrm>
            <a:prstGeom prst="rect">
              <a:avLst/>
            </a:prstGeom>
            <a:noFill/>
          </p:spPr>
          <p:txBody>
            <a:bodyPr wrap="none" rtlCol="0">
              <a:spAutoFit/>
            </a:bodyPr>
            <a:lstStyle/>
            <a:p>
              <a:r>
                <a:rPr lang="en-US" dirty="0" smtClean="0"/>
                <a:t>Ingest</a:t>
              </a:r>
              <a:endParaRPr lang="en-US" dirty="0"/>
            </a:p>
          </p:txBody>
        </p:sp>
        <p:sp>
          <p:nvSpPr>
            <p:cNvPr id="21" name="Folded Corner 20"/>
            <p:cNvSpPr/>
            <p:nvPr/>
          </p:nvSpPr>
          <p:spPr>
            <a:xfrm>
              <a:off x="6877170" y="2773440"/>
              <a:ext cx="725731" cy="345600"/>
            </a:xfrm>
            <a:prstGeom prst="foldedCorner">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File</a:t>
              </a:r>
              <a:endParaRPr lang="en-US" dirty="0"/>
            </a:p>
          </p:txBody>
        </p:sp>
        <p:cxnSp>
          <p:nvCxnSpPr>
            <p:cNvPr id="23" name="Curved Connector 22"/>
            <p:cNvCxnSpPr>
              <a:stCxn id="21" idx="1"/>
            </p:cNvCxnSpPr>
            <p:nvPr/>
          </p:nvCxnSpPr>
          <p:spPr>
            <a:xfrm rot="10800000" flipV="1">
              <a:off x="6738936" y="2946240"/>
              <a:ext cx="138235" cy="4387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 name="Group 61"/>
          <p:cNvGrpSpPr/>
          <p:nvPr/>
        </p:nvGrpSpPr>
        <p:grpSpPr>
          <a:xfrm>
            <a:off x="293679" y="3368255"/>
            <a:ext cx="6690656" cy="1406545"/>
            <a:chOff x="1493959" y="4745760"/>
            <a:chExt cx="6690656" cy="1406545"/>
          </a:xfrm>
        </p:grpSpPr>
        <p:grpSp>
          <p:nvGrpSpPr>
            <p:cNvPr id="5" name="Group 42"/>
            <p:cNvGrpSpPr/>
            <p:nvPr/>
          </p:nvGrpSpPr>
          <p:grpSpPr>
            <a:xfrm>
              <a:off x="1493959" y="4774800"/>
              <a:ext cx="6690656" cy="1377505"/>
              <a:chOff x="1555139" y="2255040"/>
              <a:chExt cx="6690656" cy="1377505"/>
            </a:xfrm>
          </p:grpSpPr>
          <p:sp>
            <p:nvSpPr>
              <p:cNvPr id="49" name="Rectangle 48"/>
              <p:cNvSpPr/>
              <p:nvPr/>
            </p:nvSpPr>
            <p:spPr>
              <a:xfrm>
                <a:off x="1555139" y="2849280"/>
                <a:ext cx="5494823" cy="66528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sp>
            <p:nvSpPr>
              <p:cNvPr id="45" name="TextBox 44"/>
              <p:cNvSpPr txBox="1"/>
              <p:nvPr/>
            </p:nvSpPr>
            <p:spPr>
              <a:xfrm>
                <a:off x="7490585" y="2986214"/>
                <a:ext cx="755210" cy="646331"/>
              </a:xfrm>
              <a:prstGeom prst="rect">
                <a:avLst/>
              </a:prstGeom>
              <a:noFill/>
            </p:spPr>
            <p:txBody>
              <a:bodyPr wrap="none" rtlCol="0">
                <a:spAutoFit/>
              </a:bodyPr>
              <a:lstStyle/>
              <a:p>
                <a:r>
                  <a:rPr lang="en-US" dirty="0" smtClean="0"/>
                  <a:t>More</a:t>
                </a:r>
              </a:p>
              <a:p>
                <a:r>
                  <a:rPr lang="en-US" dirty="0" smtClean="0"/>
                  <a:t>Ingest</a:t>
                </a:r>
                <a:endParaRPr lang="en-US" dirty="0"/>
              </a:p>
            </p:txBody>
          </p:sp>
          <p:sp>
            <p:nvSpPr>
              <p:cNvPr id="46" name="Folded Corner 45"/>
              <p:cNvSpPr/>
              <p:nvPr/>
            </p:nvSpPr>
            <p:spPr>
              <a:xfrm>
                <a:off x="6877170" y="2255040"/>
                <a:ext cx="725731" cy="345600"/>
              </a:xfrm>
              <a:prstGeom prst="foldedCorner">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File</a:t>
                </a:r>
                <a:endParaRPr lang="en-US" dirty="0"/>
              </a:p>
            </p:txBody>
          </p:sp>
          <p:cxnSp>
            <p:nvCxnSpPr>
              <p:cNvPr id="47" name="Curved Connector 46"/>
              <p:cNvCxnSpPr>
                <a:stCxn id="46" idx="1"/>
              </p:cNvCxnSpPr>
              <p:nvPr/>
            </p:nvCxnSpPr>
            <p:spPr>
              <a:xfrm rot="10800000" flipV="1">
                <a:off x="6738936" y="2427840"/>
                <a:ext cx="138235" cy="4387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7" name="Folded Corner 56"/>
            <p:cNvSpPr/>
            <p:nvPr/>
          </p:nvSpPr>
          <p:spPr>
            <a:xfrm>
              <a:off x="4782556" y="4745760"/>
              <a:ext cx="725731" cy="345600"/>
            </a:xfrm>
            <a:prstGeom prst="foldedCorner">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FileY</a:t>
              </a:r>
              <a:endParaRPr lang="en-US" dirty="0"/>
            </a:p>
          </p:txBody>
        </p:sp>
        <p:cxnSp>
          <p:nvCxnSpPr>
            <p:cNvPr id="58" name="Curved Connector 57"/>
            <p:cNvCxnSpPr/>
            <p:nvPr/>
          </p:nvCxnSpPr>
          <p:spPr>
            <a:xfrm rot="10800000" flipV="1">
              <a:off x="4644322" y="4930320"/>
              <a:ext cx="138235" cy="4387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Folded Corner 58"/>
            <p:cNvSpPr/>
            <p:nvPr/>
          </p:nvSpPr>
          <p:spPr>
            <a:xfrm>
              <a:off x="2913276" y="4745760"/>
              <a:ext cx="725731" cy="345600"/>
            </a:xfrm>
            <a:prstGeom prst="foldedCorner">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FileQ</a:t>
              </a:r>
              <a:endParaRPr lang="en-US" dirty="0"/>
            </a:p>
          </p:txBody>
        </p:sp>
        <p:cxnSp>
          <p:nvCxnSpPr>
            <p:cNvPr id="60" name="Curved Connector 59"/>
            <p:cNvCxnSpPr/>
            <p:nvPr/>
          </p:nvCxnSpPr>
          <p:spPr>
            <a:xfrm rot="10800000" flipV="1">
              <a:off x="2775041" y="4947601"/>
              <a:ext cx="138235" cy="4387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 name="Group 62"/>
          <p:cNvGrpSpPr/>
          <p:nvPr/>
        </p:nvGrpSpPr>
        <p:grpSpPr>
          <a:xfrm>
            <a:off x="298126" y="4876681"/>
            <a:ext cx="6736980" cy="1460039"/>
            <a:chOff x="1321166" y="1498441"/>
            <a:chExt cx="6736980" cy="1460039"/>
          </a:xfrm>
        </p:grpSpPr>
        <p:grpSp>
          <p:nvGrpSpPr>
            <p:cNvPr id="7" name="Group 63"/>
            <p:cNvGrpSpPr/>
            <p:nvPr/>
          </p:nvGrpSpPr>
          <p:grpSpPr>
            <a:xfrm>
              <a:off x="1321166" y="1669920"/>
              <a:ext cx="6736980" cy="1288560"/>
              <a:chOff x="1493959" y="4745760"/>
              <a:chExt cx="6736980" cy="1288560"/>
            </a:xfrm>
          </p:grpSpPr>
          <p:grpSp>
            <p:nvGrpSpPr>
              <p:cNvPr id="8" name="Group 66"/>
              <p:cNvGrpSpPr/>
              <p:nvPr/>
            </p:nvGrpSpPr>
            <p:grpSpPr>
              <a:xfrm>
                <a:off x="1493959" y="4774800"/>
                <a:ext cx="6736980" cy="1259520"/>
                <a:chOff x="1555139" y="2255040"/>
                <a:chExt cx="6736980" cy="1259520"/>
              </a:xfrm>
            </p:grpSpPr>
            <p:sp>
              <p:nvSpPr>
                <p:cNvPr id="72" name="Rectangle 71"/>
                <p:cNvSpPr/>
                <p:nvPr/>
              </p:nvSpPr>
              <p:spPr>
                <a:xfrm>
                  <a:off x="1555139" y="2849280"/>
                  <a:ext cx="5494823" cy="66528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sp>
              <p:nvSpPr>
                <p:cNvPr id="73" name="TextBox 72"/>
                <p:cNvSpPr txBox="1"/>
                <p:nvPr/>
              </p:nvSpPr>
              <p:spPr>
                <a:xfrm>
                  <a:off x="7490585" y="2986214"/>
                  <a:ext cx="801534" cy="369332"/>
                </a:xfrm>
                <a:prstGeom prst="rect">
                  <a:avLst/>
                </a:prstGeom>
                <a:noFill/>
              </p:spPr>
              <p:txBody>
                <a:bodyPr wrap="none" rtlCol="0">
                  <a:spAutoFit/>
                </a:bodyPr>
                <a:lstStyle/>
                <a:p>
                  <a:r>
                    <a:rPr lang="en-US" dirty="0" smtClean="0"/>
                    <a:t>Delete</a:t>
                  </a:r>
                  <a:endParaRPr lang="en-US" dirty="0"/>
                </a:p>
              </p:txBody>
            </p:sp>
            <p:sp>
              <p:nvSpPr>
                <p:cNvPr id="74" name="Folded Corner 73"/>
                <p:cNvSpPr/>
                <p:nvPr/>
              </p:nvSpPr>
              <p:spPr>
                <a:xfrm>
                  <a:off x="6877170" y="2255040"/>
                  <a:ext cx="725731" cy="345600"/>
                </a:xfrm>
                <a:prstGeom prst="foldedCorner">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File</a:t>
                  </a:r>
                  <a:endParaRPr lang="en-US" dirty="0"/>
                </a:p>
              </p:txBody>
            </p:sp>
            <p:cxnSp>
              <p:nvCxnSpPr>
                <p:cNvPr id="75" name="Curved Connector 74"/>
                <p:cNvCxnSpPr>
                  <a:stCxn id="74" idx="1"/>
                </p:cNvCxnSpPr>
                <p:nvPr/>
              </p:nvCxnSpPr>
              <p:spPr>
                <a:xfrm rot="10800000" flipV="1">
                  <a:off x="6738936" y="2427840"/>
                  <a:ext cx="138235" cy="4387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68" name="Folded Corner 67"/>
              <p:cNvSpPr/>
              <p:nvPr/>
            </p:nvSpPr>
            <p:spPr>
              <a:xfrm>
                <a:off x="4782556" y="4745760"/>
                <a:ext cx="725731" cy="345600"/>
              </a:xfrm>
              <a:prstGeom prst="foldedCorner">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FileY</a:t>
                </a:r>
                <a:endParaRPr lang="en-US" dirty="0"/>
              </a:p>
            </p:txBody>
          </p:sp>
          <p:cxnSp>
            <p:nvCxnSpPr>
              <p:cNvPr id="69" name="Curved Connector 68"/>
              <p:cNvCxnSpPr/>
              <p:nvPr/>
            </p:nvCxnSpPr>
            <p:spPr>
              <a:xfrm rot="10800000" flipV="1">
                <a:off x="4644322" y="4930320"/>
                <a:ext cx="138235" cy="4387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70" name="Folded Corner 69"/>
              <p:cNvSpPr/>
              <p:nvPr/>
            </p:nvSpPr>
            <p:spPr>
              <a:xfrm>
                <a:off x="2913276" y="4745760"/>
                <a:ext cx="725731" cy="345600"/>
              </a:xfrm>
              <a:prstGeom prst="foldedCorner">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FileQ</a:t>
                </a:r>
                <a:endParaRPr lang="en-US" dirty="0"/>
              </a:p>
            </p:txBody>
          </p:sp>
          <p:cxnSp>
            <p:nvCxnSpPr>
              <p:cNvPr id="71" name="Curved Connector 70"/>
              <p:cNvCxnSpPr/>
              <p:nvPr/>
            </p:nvCxnSpPr>
            <p:spPr>
              <a:xfrm rot="10800000" flipV="1">
                <a:off x="2775041" y="4947601"/>
                <a:ext cx="138235" cy="4387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65" name="Multiply 64"/>
            <p:cNvSpPr/>
            <p:nvPr/>
          </p:nvSpPr>
          <p:spPr>
            <a:xfrm>
              <a:off x="6815989" y="1563840"/>
              <a:ext cx="440623" cy="74664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Multiply 65"/>
            <p:cNvSpPr/>
            <p:nvPr/>
          </p:nvSpPr>
          <p:spPr>
            <a:xfrm>
              <a:off x="2838632" y="1498441"/>
              <a:ext cx="440623" cy="74664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462555312"/>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GC Improvements – </a:t>
            </a:r>
            <a:r>
              <a:rPr lang="en-US" dirty="0" err="1" smtClean="0"/>
              <a:t>LifeCycle</a:t>
            </a:r>
            <a:r>
              <a:rPr lang="en-US" dirty="0" smtClean="0"/>
              <a:t> Part 2</a:t>
            </a:r>
            <a:endParaRPr lang="en-US" dirty="0"/>
          </a:p>
        </p:txBody>
      </p:sp>
      <p:grpSp>
        <p:nvGrpSpPr>
          <p:cNvPr id="3" name="Group 44"/>
          <p:cNvGrpSpPr/>
          <p:nvPr/>
        </p:nvGrpSpPr>
        <p:grpSpPr>
          <a:xfrm>
            <a:off x="-140566" y="1303620"/>
            <a:ext cx="7213560" cy="1648439"/>
            <a:chOff x="613415" y="3560281"/>
            <a:chExt cx="7213560" cy="1648439"/>
          </a:xfrm>
        </p:grpSpPr>
        <p:grpSp>
          <p:nvGrpSpPr>
            <p:cNvPr id="4" name="Group 27"/>
            <p:cNvGrpSpPr/>
            <p:nvPr/>
          </p:nvGrpSpPr>
          <p:grpSpPr>
            <a:xfrm>
              <a:off x="1321166" y="3560281"/>
              <a:ext cx="6505809" cy="1460039"/>
              <a:chOff x="1321166" y="1498441"/>
              <a:chExt cx="6505809" cy="1460039"/>
            </a:xfrm>
          </p:grpSpPr>
          <p:grpSp>
            <p:nvGrpSpPr>
              <p:cNvPr id="5" name="Group 28"/>
              <p:cNvGrpSpPr/>
              <p:nvPr/>
            </p:nvGrpSpPr>
            <p:grpSpPr>
              <a:xfrm>
                <a:off x="1321166" y="1669920"/>
                <a:ext cx="6505809" cy="1288560"/>
                <a:chOff x="1493959" y="4745760"/>
                <a:chExt cx="6505809" cy="1288560"/>
              </a:xfrm>
            </p:grpSpPr>
            <p:grpSp>
              <p:nvGrpSpPr>
                <p:cNvPr id="6" name="Group 31"/>
                <p:cNvGrpSpPr/>
                <p:nvPr/>
              </p:nvGrpSpPr>
              <p:grpSpPr>
                <a:xfrm>
                  <a:off x="1493959" y="4774800"/>
                  <a:ext cx="6505809" cy="1259520"/>
                  <a:chOff x="1555139" y="2255040"/>
                  <a:chExt cx="6505809" cy="1259520"/>
                </a:xfrm>
              </p:grpSpPr>
              <p:sp>
                <p:nvSpPr>
                  <p:cNvPr id="42" name="Rectangle 41"/>
                  <p:cNvSpPr/>
                  <p:nvPr/>
                </p:nvSpPr>
                <p:spPr>
                  <a:xfrm>
                    <a:off x="1555139" y="2849280"/>
                    <a:ext cx="5494823" cy="66528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sp>
                <p:nvSpPr>
                  <p:cNvPr id="38" name="TextBox 37"/>
                  <p:cNvSpPr txBox="1"/>
                  <p:nvPr/>
                </p:nvSpPr>
                <p:spPr>
                  <a:xfrm>
                    <a:off x="7490585" y="2986214"/>
                    <a:ext cx="570363" cy="369332"/>
                  </a:xfrm>
                  <a:prstGeom prst="rect">
                    <a:avLst/>
                  </a:prstGeom>
                  <a:noFill/>
                </p:spPr>
                <p:txBody>
                  <a:bodyPr wrap="none" rtlCol="0">
                    <a:spAutoFit/>
                  </a:bodyPr>
                  <a:lstStyle/>
                  <a:p>
                    <a:r>
                      <a:rPr lang="en-US" dirty="0" smtClean="0"/>
                      <a:t>GC3</a:t>
                    </a:r>
                    <a:endParaRPr lang="en-US" dirty="0"/>
                  </a:p>
                </p:txBody>
              </p:sp>
              <p:sp>
                <p:nvSpPr>
                  <p:cNvPr id="39" name="Folded Corner 38"/>
                  <p:cNvSpPr/>
                  <p:nvPr/>
                </p:nvSpPr>
                <p:spPr>
                  <a:xfrm>
                    <a:off x="6877170" y="2255040"/>
                    <a:ext cx="725731" cy="345600"/>
                  </a:xfrm>
                  <a:prstGeom prst="foldedCorner">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File</a:t>
                    </a:r>
                    <a:endParaRPr lang="en-US" dirty="0"/>
                  </a:p>
                </p:txBody>
              </p:sp>
              <p:cxnSp>
                <p:nvCxnSpPr>
                  <p:cNvPr id="40" name="Curved Connector 39"/>
                  <p:cNvCxnSpPr>
                    <a:stCxn id="39" idx="1"/>
                  </p:cNvCxnSpPr>
                  <p:nvPr/>
                </p:nvCxnSpPr>
                <p:spPr>
                  <a:xfrm rot="10800000" flipV="1">
                    <a:off x="6738936" y="2427840"/>
                    <a:ext cx="138235" cy="4387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3" name="Folded Corner 32"/>
                <p:cNvSpPr/>
                <p:nvPr/>
              </p:nvSpPr>
              <p:spPr>
                <a:xfrm>
                  <a:off x="4782556" y="4745760"/>
                  <a:ext cx="725731" cy="345600"/>
                </a:xfrm>
                <a:prstGeom prst="foldedCorner">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FileY</a:t>
                  </a:r>
                  <a:endParaRPr lang="en-US" dirty="0"/>
                </a:p>
              </p:txBody>
            </p:sp>
            <p:cxnSp>
              <p:nvCxnSpPr>
                <p:cNvPr id="34" name="Curved Connector 33"/>
                <p:cNvCxnSpPr/>
                <p:nvPr/>
              </p:nvCxnSpPr>
              <p:spPr>
                <a:xfrm rot="10800000" flipV="1">
                  <a:off x="4644322" y="4930320"/>
                  <a:ext cx="138235" cy="4387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Folded Corner 34"/>
                <p:cNvSpPr/>
                <p:nvPr/>
              </p:nvSpPr>
              <p:spPr>
                <a:xfrm>
                  <a:off x="2913276" y="4745760"/>
                  <a:ext cx="725731" cy="345600"/>
                </a:xfrm>
                <a:prstGeom prst="foldedCorner">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FileQ</a:t>
                  </a:r>
                  <a:endParaRPr lang="en-US" dirty="0"/>
                </a:p>
              </p:txBody>
            </p:sp>
            <p:cxnSp>
              <p:nvCxnSpPr>
                <p:cNvPr id="36" name="Curved Connector 35"/>
                <p:cNvCxnSpPr/>
                <p:nvPr/>
              </p:nvCxnSpPr>
              <p:spPr>
                <a:xfrm rot="10800000" flipV="1">
                  <a:off x="2775041" y="4947601"/>
                  <a:ext cx="138235" cy="4387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0" name="Multiply 29"/>
              <p:cNvSpPr/>
              <p:nvPr/>
            </p:nvSpPr>
            <p:spPr>
              <a:xfrm>
                <a:off x="6815989" y="1563840"/>
                <a:ext cx="440623" cy="74664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Multiply 30"/>
              <p:cNvSpPr/>
              <p:nvPr/>
            </p:nvSpPr>
            <p:spPr>
              <a:xfrm>
                <a:off x="2838632" y="1498441"/>
                <a:ext cx="440623" cy="74664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Multiply 42"/>
            <p:cNvSpPr/>
            <p:nvPr/>
          </p:nvSpPr>
          <p:spPr>
            <a:xfrm>
              <a:off x="4471529" y="4106400"/>
              <a:ext cx="2785083" cy="103632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Multiply 43"/>
            <p:cNvSpPr/>
            <p:nvPr/>
          </p:nvSpPr>
          <p:spPr>
            <a:xfrm>
              <a:off x="613415" y="4172400"/>
              <a:ext cx="3858113" cy="103632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7"/>
          <p:cNvGrpSpPr/>
          <p:nvPr/>
        </p:nvGrpSpPr>
        <p:grpSpPr>
          <a:xfrm>
            <a:off x="602879" y="3235858"/>
            <a:ext cx="6505808" cy="1288560"/>
            <a:chOff x="1493960" y="4745760"/>
            <a:chExt cx="6505808" cy="1288560"/>
          </a:xfrm>
        </p:grpSpPr>
        <p:grpSp>
          <p:nvGrpSpPr>
            <p:cNvPr id="8" name="Group 70"/>
            <p:cNvGrpSpPr/>
            <p:nvPr/>
          </p:nvGrpSpPr>
          <p:grpSpPr>
            <a:xfrm>
              <a:off x="1493960" y="5369040"/>
              <a:ext cx="6505808" cy="665280"/>
              <a:chOff x="1555140" y="2849280"/>
              <a:chExt cx="6505808" cy="665280"/>
            </a:xfrm>
          </p:grpSpPr>
          <p:sp>
            <p:nvSpPr>
              <p:cNvPr id="81" name="Rectangle 80"/>
              <p:cNvSpPr/>
              <p:nvPr/>
            </p:nvSpPr>
            <p:spPr>
              <a:xfrm>
                <a:off x="1555140" y="2849280"/>
                <a:ext cx="1671270" cy="66528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sp>
            <p:nvSpPr>
              <p:cNvPr id="77" name="TextBox 76"/>
              <p:cNvSpPr txBox="1"/>
              <p:nvPr/>
            </p:nvSpPr>
            <p:spPr>
              <a:xfrm>
                <a:off x="7490585" y="2986214"/>
                <a:ext cx="570363" cy="369332"/>
              </a:xfrm>
              <a:prstGeom prst="rect">
                <a:avLst/>
              </a:prstGeom>
              <a:noFill/>
            </p:spPr>
            <p:txBody>
              <a:bodyPr wrap="none" rtlCol="0">
                <a:spAutoFit/>
              </a:bodyPr>
              <a:lstStyle/>
              <a:p>
                <a:r>
                  <a:rPr lang="en-US" dirty="0" smtClean="0"/>
                  <a:t>GC4</a:t>
                </a:r>
                <a:endParaRPr lang="en-US" dirty="0"/>
              </a:p>
            </p:txBody>
          </p:sp>
        </p:grpSp>
        <p:sp>
          <p:nvSpPr>
            <p:cNvPr id="72" name="Folded Corner 71"/>
            <p:cNvSpPr/>
            <p:nvPr/>
          </p:nvSpPr>
          <p:spPr>
            <a:xfrm>
              <a:off x="2622640" y="4745760"/>
              <a:ext cx="725731" cy="345600"/>
            </a:xfrm>
            <a:prstGeom prst="foldedCorner">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FileY</a:t>
              </a:r>
              <a:endParaRPr lang="en-US" dirty="0"/>
            </a:p>
          </p:txBody>
        </p:sp>
        <p:cxnSp>
          <p:nvCxnSpPr>
            <p:cNvPr id="73" name="Curved Connector 72"/>
            <p:cNvCxnSpPr/>
            <p:nvPr/>
          </p:nvCxnSpPr>
          <p:spPr>
            <a:xfrm rot="10800000" flipV="1">
              <a:off x="2484406" y="4930320"/>
              <a:ext cx="138235" cy="4387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 name="Group 81"/>
          <p:cNvGrpSpPr/>
          <p:nvPr/>
        </p:nvGrpSpPr>
        <p:grpSpPr>
          <a:xfrm>
            <a:off x="567185" y="4813858"/>
            <a:ext cx="7261449" cy="1288560"/>
            <a:chOff x="1493960" y="4745760"/>
            <a:chExt cx="7261449" cy="1288560"/>
          </a:xfrm>
        </p:grpSpPr>
        <p:grpSp>
          <p:nvGrpSpPr>
            <p:cNvPr id="10" name="Group 82"/>
            <p:cNvGrpSpPr/>
            <p:nvPr/>
          </p:nvGrpSpPr>
          <p:grpSpPr>
            <a:xfrm>
              <a:off x="1493960" y="5369040"/>
              <a:ext cx="7261449" cy="665280"/>
              <a:chOff x="1555140" y="2849280"/>
              <a:chExt cx="7261449" cy="665280"/>
            </a:xfrm>
          </p:grpSpPr>
          <p:sp>
            <p:nvSpPr>
              <p:cNvPr id="86" name="Rectangle 85"/>
              <p:cNvSpPr/>
              <p:nvPr/>
            </p:nvSpPr>
            <p:spPr>
              <a:xfrm>
                <a:off x="1555140" y="2849280"/>
                <a:ext cx="1671270" cy="66528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sp>
            <p:nvSpPr>
              <p:cNvPr id="87" name="TextBox 86"/>
              <p:cNvSpPr txBox="1"/>
              <p:nvPr/>
            </p:nvSpPr>
            <p:spPr>
              <a:xfrm>
                <a:off x="7490585" y="2986214"/>
                <a:ext cx="1326004" cy="369332"/>
              </a:xfrm>
              <a:prstGeom prst="rect">
                <a:avLst/>
              </a:prstGeom>
              <a:noFill/>
            </p:spPr>
            <p:txBody>
              <a:bodyPr wrap="none" rtlCol="0">
                <a:spAutoFit/>
              </a:bodyPr>
              <a:lstStyle/>
              <a:p>
                <a:r>
                  <a:rPr lang="en-US" dirty="0" smtClean="0"/>
                  <a:t>More Ingest</a:t>
                </a:r>
                <a:endParaRPr lang="en-US" dirty="0"/>
              </a:p>
            </p:txBody>
          </p:sp>
        </p:grpSp>
        <p:sp>
          <p:nvSpPr>
            <p:cNvPr id="84" name="Folded Corner 83"/>
            <p:cNvSpPr/>
            <p:nvPr/>
          </p:nvSpPr>
          <p:spPr>
            <a:xfrm>
              <a:off x="2622640" y="4745760"/>
              <a:ext cx="725731" cy="345600"/>
            </a:xfrm>
            <a:prstGeom prst="foldedCorner">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FileY</a:t>
              </a:r>
              <a:endParaRPr lang="en-US" dirty="0"/>
            </a:p>
          </p:txBody>
        </p:sp>
        <p:cxnSp>
          <p:nvCxnSpPr>
            <p:cNvPr id="85" name="Curved Connector 84"/>
            <p:cNvCxnSpPr/>
            <p:nvPr/>
          </p:nvCxnSpPr>
          <p:spPr>
            <a:xfrm rot="10800000" flipV="1">
              <a:off x="2484406" y="4930320"/>
              <a:ext cx="138235" cy="4387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8" name="Rectangle 87"/>
          <p:cNvSpPr/>
          <p:nvPr/>
        </p:nvSpPr>
        <p:spPr>
          <a:xfrm>
            <a:off x="2238455" y="5437138"/>
            <a:ext cx="3757469" cy="665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New Data</a:t>
            </a:r>
            <a:endParaRPr lang="en-US" dirty="0"/>
          </a:p>
        </p:txBody>
      </p:sp>
      <p:sp>
        <p:nvSpPr>
          <p:cNvPr id="89" name="Folded Corner 88"/>
          <p:cNvSpPr/>
          <p:nvPr/>
        </p:nvSpPr>
        <p:spPr>
          <a:xfrm>
            <a:off x="4837587" y="4825618"/>
            <a:ext cx="725731" cy="345600"/>
          </a:xfrm>
          <a:prstGeom prst="foldedCorner">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FileZ</a:t>
            </a:r>
            <a:endParaRPr lang="en-US" dirty="0"/>
          </a:p>
        </p:txBody>
      </p:sp>
      <p:cxnSp>
        <p:nvCxnSpPr>
          <p:cNvPr id="90" name="Curved Connector 89"/>
          <p:cNvCxnSpPr/>
          <p:nvPr/>
        </p:nvCxnSpPr>
        <p:spPr>
          <a:xfrm rot="10800000" flipV="1">
            <a:off x="4699353" y="5010178"/>
            <a:ext cx="138235" cy="43872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38" idx="2"/>
          </p:cNvCxnSpPr>
          <p:nvPr/>
        </p:nvCxnSpPr>
        <p:spPr>
          <a:xfrm rot="16200000" flipH="1">
            <a:off x="5789586" y="3602871"/>
            <a:ext cx="3037277" cy="1040823"/>
          </a:xfrm>
          <a:prstGeom prst="curvedConnector3">
            <a:avLst>
              <a:gd name="adj1" fmla="val 9037"/>
            </a:avLst>
          </a:prstGeom>
          <a:ln>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7828634" y="3390356"/>
            <a:ext cx="1005403" cy="646331"/>
          </a:xfrm>
          <a:prstGeom prst="rect">
            <a:avLst/>
          </a:prstGeom>
          <a:noFill/>
        </p:spPr>
        <p:txBody>
          <a:bodyPr wrap="none" rtlCol="0">
            <a:spAutoFit/>
          </a:bodyPr>
          <a:lstStyle/>
          <a:p>
            <a:r>
              <a:rPr lang="en-US" dirty="0" smtClean="0"/>
              <a:t>2.2 Skips</a:t>
            </a:r>
          </a:p>
          <a:p>
            <a:r>
              <a:rPr lang="en-US" dirty="0" smtClean="0"/>
              <a:t>GC4</a:t>
            </a:r>
            <a:endParaRPr lang="en-US" dirty="0"/>
          </a:p>
        </p:txBody>
      </p:sp>
    </p:spTree>
    <p:extLst>
      <p:ext uri="{BB962C8B-B14F-4D97-AF65-F5344CB8AC3E}">
        <p14:creationId xmlns="" xmlns:p14="http://schemas.microsoft.com/office/powerpoint/2010/main" val="204392709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pPr eaLnBrk="1" hangingPunct="1"/>
            <a:r>
              <a:rPr lang="en-US" dirty="0" smtClean="0"/>
              <a:t>Release Strategy</a:t>
            </a:r>
          </a:p>
        </p:txBody>
      </p:sp>
      <p:sp>
        <p:nvSpPr>
          <p:cNvPr id="73731" name="Rectangle 3"/>
          <p:cNvSpPr>
            <a:spLocks noGrp="1" noChangeArrowheads="1"/>
          </p:cNvSpPr>
          <p:nvPr>
            <p:ph type="body" idx="4294967295"/>
          </p:nvPr>
        </p:nvSpPr>
        <p:spPr>
          <a:xfrm>
            <a:off x="228600" y="914400"/>
            <a:ext cx="8686800" cy="5486400"/>
          </a:xfrm>
        </p:spPr>
        <p:txBody>
          <a:bodyPr/>
          <a:lstStyle/>
          <a:p>
            <a:r>
              <a:rPr lang="en-US" sz="1600" b="1" dirty="0" smtClean="0"/>
              <a:t>2.2 Controlled release for 65xx/67xx field upgrade starting September 4, 2012</a:t>
            </a:r>
          </a:p>
          <a:p>
            <a:pPr lvl="1"/>
            <a:r>
              <a:rPr lang="en-US" sz="1600" dirty="0" smtClean="0"/>
              <a:t>Software for upgrade will have controlled distribution</a:t>
            </a:r>
          </a:p>
          <a:p>
            <a:pPr lvl="1"/>
            <a:r>
              <a:rPr lang="en-US" sz="1600" dirty="0" smtClean="0"/>
              <a:t>Phase 1: Initial phase 5 to 10 </a:t>
            </a:r>
            <a:r>
              <a:rPr lang="en-US" sz="1600" dirty="0" smtClean="0">
                <a:solidFill>
                  <a:schemeClr val="tx1">
                    <a:lumMod val="95000"/>
                    <a:lumOff val="5000"/>
                  </a:schemeClr>
                </a:solidFill>
              </a:rPr>
              <a:t>customers (defined in appendix)</a:t>
            </a:r>
            <a:endParaRPr lang="en-US" sz="1200" dirty="0" smtClean="0">
              <a:solidFill>
                <a:schemeClr val="tx1">
                  <a:lumMod val="95000"/>
                  <a:lumOff val="5000"/>
                </a:schemeClr>
              </a:solidFill>
            </a:endParaRPr>
          </a:p>
          <a:p>
            <a:pPr lvl="2"/>
            <a:r>
              <a:rPr lang="en-US" sz="1400" dirty="0" smtClean="0"/>
              <a:t>Will monitor for two weeks </a:t>
            </a:r>
            <a:endParaRPr lang="en-US" sz="1100" dirty="0" smtClean="0"/>
          </a:p>
          <a:p>
            <a:pPr lvl="1"/>
            <a:r>
              <a:rPr lang="en-US" sz="1600" dirty="0" smtClean="0"/>
              <a:t>Phase 2: Upgrade an additional 5 to 10 customers </a:t>
            </a:r>
            <a:endParaRPr lang="en-US" sz="1200" dirty="0" smtClean="0"/>
          </a:p>
          <a:p>
            <a:pPr lvl="2"/>
            <a:r>
              <a:rPr lang="en-US" sz="1400" dirty="0" smtClean="0"/>
              <a:t>Will monitor for an additional two weeks </a:t>
            </a:r>
            <a:endParaRPr lang="en-US" sz="1100" dirty="0" smtClean="0"/>
          </a:p>
          <a:p>
            <a:pPr lvl="1"/>
            <a:r>
              <a:rPr lang="en-US" sz="1600" dirty="0" smtClean="0"/>
              <a:t>Posting for upgrade will be done after reviewing any issues reported in phase 1 and 2.</a:t>
            </a:r>
          </a:p>
          <a:p>
            <a:pPr eaLnBrk="1" hangingPunct="1"/>
            <a:r>
              <a:rPr lang="en-US" sz="1600" b="1" dirty="0" smtClean="0"/>
              <a:t>2.2 Initial GA on 670x from the factory starting early October 2012</a:t>
            </a:r>
          </a:p>
          <a:p>
            <a:pPr eaLnBrk="1" hangingPunct="1"/>
            <a:r>
              <a:rPr lang="en-US" sz="1600" b="1" dirty="0" smtClean="0"/>
              <a:t>2.2.x follow-on release GA + 90Days (alternative shorter schedules in review)</a:t>
            </a:r>
          </a:p>
          <a:p>
            <a:pPr lvl="1" eaLnBrk="1" hangingPunct="1"/>
            <a:r>
              <a:rPr lang="en-US" sz="1600" dirty="0" smtClean="0"/>
              <a:t>8500</a:t>
            </a:r>
          </a:p>
          <a:p>
            <a:pPr lvl="1" eaLnBrk="1" hangingPunct="1"/>
            <a:r>
              <a:rPr lang="en-US" sz="1600" dirty="0" smtClean="0"/>
              <a:t>4xxx</a:t>
            </a:r>
          </a:p>
          <a:p>
            <a:pPr lvl="1" eaLnBrk="1" hangingPunct="1"/>
            <a:r>
              <a:rPr lang="en-US" sz="1600" dirty="0" smtClean="0"/>
              <a:t>65xx and 67xx</a:t>
            </a:r>
          </a:p>
          <a:p>
            <a:r>
              <a:rPr lang="en-US" sz="1600" b="1" dirty="0" smtClean="0"/>
              <a:t>DXi6802 (Rocky)</a:t>
            </a:r>
          </a:p>
          <a:p>
            <a:pPr lvl="1"/>
            <a:r>
              <a:rPr lang="en-US" sz="1600" dirty="0" smtClean="0"/>
              <a:t>Based on 2.2</a:t>
            </a:r>
          </a:p>
          <a:p>
            <a:pPr lvl="1"/>
            <a:r>
              <a:rPr lang="en-US" sz="1600" dirty="0" smtClean="0"/>
              <a:t>GA targeted for October 31, 2012</a:t>
            </a:r>
          </a:p>
          <a:p>
            <a:r>
              <a:rPr lang="en-US" sz="1600" b="1" dirty="0" err="1" smtClean="0"/>
              <a:t>DXi</a:t>
            </a:r>
            <a:r>
              <a:rPr lang="en-US" sz="1600" b="1" dirty="0" smtClean="0"/>
              <a:t> V1000</a:t>
            </a:r>
          </a:p>
          <a:p>
            <a:pPr lvl="1"/>
            <a:r>
              <a:rPr lang="en-US" sz="1600" dirty="0" smtClean="0"/>
              <a:t>Based on 2.2</a:t>
            </a:r>
          </a:p>
          <a:p>
            <a:pPr lvl="1"/>
            <a:r>
              <a:rPr lang="en-US" sz="1600" dirty="0" smtClean="0"/>
              <a:t>GA targeted for end of November 2012</a:t>
            </a:r>
          </a:p>
          <a:p>
            <a:endParaRPr lang="en-US" dirty="0" smtClean="0">
              <a:solidFill>
                <a:srgbClr val="FF0000"/>
              </a:solidFill>
            </a:endParaRPr>
          </a:p>
          <a:p>
            <a:pPr lvl="2" eaLnBrk="1" hangingPunct="1"/>
            <a:endParaRPr lang="en-US" dirty="0" smtClean="0">
              <a:solidFill>
                <a:srgbClr val="FF0000"/>
              </a:solidFill>
            </a:endParaRPr>
          </a:p>
          <a:p>
            <a:pPr lvl="1" eaLnBrk="1" hangingPunct="1"/>
            <a:endParaRPr lang="en-US" dirty="0" smtClean="0"/>
          </a:p>
          <a:p>
            <a:pPr eaLnBrk="1" hangingPunct="1"/>
            <a:endParaRPr lang="en-US" dirty="0" smtClean="0"/>
          </a:p>
          <a:p>
            <a:pPr lvl="2" eaLnBrk="1" hangingPunct="1"/>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NSR Improvements – </a:t>
            </a:r>
            <a:r>
              <a:rPr lang="en-US" dirty="0" smtClean="0">
                <a:solidFill>
                  <a:schemeClr val="tx2"/>
                </a:solidFill>
              </a:rPr>
              <a:t>Tag Protector</a:t>
            </a:r>
          </a:p>
        </p:txBody>
      </p:sp>
      <p:sp>
        <p:nvSpPr>
          <p:cNvPr id="4099" name="Content Placeholder 2"/>
          <p:cNvSpPr>
            <a:spLocks noGrp="1"/>
          </p:cNvSpPr>
          <p:nvPr>
            <p:ph idx="1"/>
          </p:nvPr>
        </p:nvSpPr>
        <p:spPr/>
        <p:txBody>
          <a:bodyPr/>
          <a:lstStyle/>
          <a:p>
            <a:pPr eaLnBrk="1" hangingPunct="1"/>
            <a:endParaRPr lang="en-US" dirty="0" smtClean="0"/>
          </a:p>
          <a:p>
            <a:r>
              <a:rPr lang="en-US" dirty="0" smtClean="0"/>
              <a:t>Reference Count</a:t>
            </a:r>
          </a:p>
          <a:p>
            <a:r>
              <a:rPr lang="en-US" dirty="0" smtClean="0"/>
              <a:t>Bloom Filter</a:t>
            </a:r>
          </a:p>
          <a:p>
            <a:r>
              <a:rPr lang="en-US" dirty="0" smtClean="0"/>
              <a:t>Bloom Filter tuning</a:t>
            </a:r>
          </a:p>
          <a:p>
            <a:r>
              <a:rPr lang="en-US" dirty="0" smtClean="0"/>
              <a:t>High level design</a:t>
            </a:r>
          </a:p>
        </p:txBody>
      </p:sp>
      <p:sp>
        <p:nvSpPr>
          <p:cNvPr id="4100" name="Footer Placeholder 3"/>
          <p:cNvSpPr>
            <a:spLocks noGrp="1"/>
          </p:cNvSpPr>
          <p:nvPr>
            <p:ph type="ftr" sz="quarter" idx="10"/>
          </p:nvPr>
        </p:nvSpPr>
        <p:spPr>
          <a:noFill/>
        </p:spPr>
        <p:txBody>
          <a:bodyPr/>
          <a:lstStyle/>
          <a:p>
            <a:r>
              <a:rPr lang="en-US" smtClean="0"/>
              <a:t>© 2012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pPr>
              <a:defRPr/>
            </a:pPr>
            <a:fld id="{5D69079B-CFBF-453E-A639-F660CBFE98FC}" type="slidenum">
              <a:rPr lang="en-US" smtClean="0"/>
              <a:pPr>
                <a:defRPr/>
              </a:pPr>
              <a:t>60</a:t>
            </a:fld>
            <a:endParaRPr lang="en-US" sz="1200"/>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228600"/>
            <a:ext cx="8686800" cy="639763"/>
          </a:xfrm>
        </p:spPr>
        <p:txBody>
          <a:bodyPr/>
          <a:lstStyle/>
          <a:p>
            <a:r>
              <a:rPr lang="en-US" dirty="0" smtClean="0"/>
              <a:t>NSR Improvements – Reference Count</a:t>
            </a:r>
          </a:p>
        </p:txBody>
      </p:sp>
      <p:sp>
        <p:nvSpPr>
          <p:cNvPr id="5123" name="Content Placeholder 2"/>
          <p:cNvSpPr>
            <a:spLocks noGrp="1"/>
          </p:cNvSpPr>
          <p:nvPr>
            <p:ph idx="1"/>
          </p:nvPr>
        </p:nvSpPr>
        <p:spPr/>
        <p:txBody>
          <a:bodyPr>
            <a:normAutofit lnSpcReduction="10000"/>
          </a:bodyPr>
          <a:lstStyle/>
          <a:p>
            <a:pPr>
              <a:lnSpc>
                <a:spcPct val="80000"/>
              </a:lnSpc>
            </a:pPr>
            <a:r>
              <a:rPr lang="en-US" sz="2200" smtClean="0"/>
              <a:t>In 1.x, reference count update is skipped for replicated tags. These replicated tags are protected from GC by re-syncing mechanism</a:t>
            </a:r>
          </a:p>
          <a:p>
            <a:pPr>
              <a:lnSpc>
                <a:spcPct val="80000"/>
              </a:lnSpc>
            </a:pPr>
            <a:r>
              <a:rPr lang="en-US" sz="2200" smtClean="0"/>
              <a:t>If there are continuous replicated tags coming in while GC is running, resync mechanism could result in GC taking days to finish</a:t>
            </a:r>
          </a:p>
          <a:p>
            <a:pPr>
              <a:lnSpc>
                <a:spcPct val="80000"/>
              </a:lnSpc>
            </a:pPr>
            <a:r>
              <a:rPr lang="en-US" sz="2200" smtClean="0"/>
              <a:t>In 2.x (pre-2.2), reference count is updated for replicated tags to protect from races and resync logic is removed in GC</a:t>
            </a:r>
          </a:p>
          <a:p>
            <a:pPr>
              <a:lnSpc>
                <a:spcPct val="80000"/>
              </a:lnSpc>
            </a:pPr>
            <a:r>
              <a:rPr lang="en-US" sz="2200" smtClean="0"/>
              <a:t>Because of the reference count update in 2.x, namespace replication performance degraded (see bug 26708 for more details)</a:t>
            </a:r>
          </a:p>
          <a:p>
            <a:pPr>
              <a:lnSpc>
                <a:spcPct val="90000"/>
              </a:lnSpc>
            </a:pPr>
            <a:r>
              <a:rPr lang="en-US" sz="2200" smtClean="0"/>
              <a:t>In 2.2, reference count update is skipped which is similar to 1.x, to get good namespace replication performance.</a:t>
            </a:r>
          </a:p>
          <a:p>
            <a:pPr>
              <a:lnSpc>
                <a:spcPct val="90000"/>
              </a:lnSpc>
            </a:pPr>
            <a:r>
              <a:rPr lang="en-US" sz="2200" smtClean="0"/>
              <a:t>Tags that are replicated during GC’s run are protected on the target DXi by using a bloom filter</a:t>
            </a:r>
          </a:p>
          <a:p>
            <a:pPr>
              <a:lnSpc>
                <a:spcPct val="90000"/>
              </a:lnSpc>
            </a:pPr>
            <a:r>
              <a:rPr lang="en-US" sz="2200" smtClean="0"/>
              <a:t>If the target DXi is either 1.x or 2.2, it utilizes skip-ref count to get good namespace replication performance</a:t>
            </a:r>
          </a:p>
          <a:p>
            <a:pPr>
              <a:buFontTx/>
              <a:buNone/>
            </a:pPr>
            <a:endParaRPr lang="en-US" sz="2200" smtClean="0"/>
          </a:p>
        </p:txBody>
      </p:sp>
      <p:sp>
        <p:nvSpPr>
          <p:cNvPr id="5124" name="Footer Placeholder 3"/>
          <p:cNvSpPr>
            <a:spLocks noGrp="1"/>
          </p:cNvSpPr>
          <p:nvPr>
            <p:ph type="ftr" sz="quarter" idx="10"/>
          </p:nvPr>
        </p:nvSpPr>
        <p:spPr>
          <a:noFill/>
        </p:spPr>
        <p:txBody>
          <a:bodyPr/>
          <a:lstStyle/>
          <a:p>
            <a:r>
              <a:rPr lang="en-US" smtClean="0"/>
              <a:t>© 2012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pPr>
              <a:defRPr/>
            </a:pPr>
            <a:fld id="{36D2B492-9E93-44BB-A542-FB69A5A75514}" type="slidenum">
              <a:rPr lang="en-US" smtClean="0"/>
              <a:pPr>
                <a:defRPr/>
              </a:pPr>
              <a:t>61</a:t>
            </a:fld>
            <a:endParaRPr lang="en-US" sz="1200"/>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NSR Improvements – Bloom Filter</a:t>
            </a:r>
          </a:p>
        </p:txBody>
      </p:sp>
      <p:sp>
        <p:nvSpPr>
          <p:cNvPr id="6147" name="Content Placeholder 2"/>
          <p:cNvSpPr>
            <a:spLocks noGrp="1"/>
          </p:cNvSpPr>
          <p:nvPr>
            <p:ph idx="1"/>
          </p:nvPr>
        </p:nvSpPr>
        <p:spPr/>
        <p:txBody>
          <a:bodyPr/>
          <a:lstStyle/>
          <a:p>
            <a:pPr>
              <a:lnSpc>
                <a:spcPct val="90000"/>
              </a:lnSpc>
            </a:pPr>
            <a:r>
              <a:rPr lang="en-US" smtClean="0"/>
              <a:t>Bloom filter is memory efficient for storing the replicated tags. It has a possibility of false positives</a:t>
            </a:r>
          </a:p>
          <a:p>
            <a:pPr>
              <a:lnSpc>
                <a:spcPct val="90000"/>
              </a:lnSpc>
            </a:pPr>
            <a:r>
              <a:rPr lang="en-US" smtClean="0"/>
              <a:t>False positives should be less than 10% in typical cases, but false positives worst case is 10%</a:t>
            </a:r>
          </a:p>
          <a:p>
            <a:pPr>
              <a:lnSpc>
                <a:spcPct val="90000"/>
              </a:lnSpc>
            </a:pPr>
            <a:r>
              <a:rPr lang="en-US" smtClean="0"/>
              <a:t>When a tag list is pre-posted while GC is running, all these tags are entered in Bloom filter</a:t>
            </a:r>
          </a:p>
          <a:p>
            <a:pPr>
              <a:lnSpc>
                <a:spcPct val="90000"/>
              </a:lnSpc>
            </a:pPr>
            <a:r>
              <a:rPr lang="en-US" smtClean="0"/>
              <a:t>During GC deletion phase while deleting a tag GC deletes the tag only if the tag is not present in the bloom filter</a:t>
            </a:r>
          </a:p>
          <a:p>
            <a:pPr>
              <a:lnSpc>
                <a:spcPct val="90000"/>
              </a:lnSpc>
            </a:pPr>
            <a:r>
              <a:rPr lang="en-US" smtClean="0"/>
              <a:t>Because of false positives GC could skip a tag which actually needs to be deleted. It is not a data loss but postpones the tag deletion.</a:t>
            </a:r>
          </a:p>
          <a:p>
            <a:pPr>
              <a:lnSpc>
                <a:spcPct val="90000"/>
              </a:lnSpc>
            </a:pPr>
            <a:r>
              <a:rPr lang="en-US" smtClean="0"/>
              <a:t>Open source implementation of bloom filter is used in 2.2</a:t>
            </a:r>
          </a:p>
          <a:p>
            <a:pPr>
              <a:lnSpc>
                <a:spcPct val="90000"/>
              </a:lnSpc>
            </a:pPr>
            <a:endParaRPr lang="en-US" smtClean="0"/>
          </a:p>
          <a:p>
            <a:endParaRPr lang="en-US" smtClean="0"/>
          </a:p>
        </p:txBody>
      </p:sp>
      <p:sp>
        <p:nvSpPr>
          <p:cNvPr id="6148" name="Footer Placeholder 3"/>
          <p:cNvSpPr>
            <a:spLocks noGrp="1"/>
          </p:cNvSpPr>
          <p:nvPr>
            <p:ph type="ftr" sz="quarter" idx="10"/>
          </p:nvPr>
        </p:nvSpPr>
        <p:spPr>
          <a:noFill/>
        </p:spPr>
        <p:txBody>
          <a:bodyPr/>
          <a:lstStyle/>
          <a:p>
            <a:r>
              <a:rPr lang="en-US" smtClean="0"/>
              <a:t>© 2012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pPr>
              <a:defRPr/>
            </a:pPr>
            <a:fld id="{E63A8EA9-9A42-4CE6-8749-64BA150C73B8}" type="slidenum">
              <a:rPr lang="en-US" smtClean="0"/>
              <a:pPr>
                <a:defRPr/>
              </a:pPr>
              <a:t>62</a:t>
            </a:fld>
            <a:endParaRPr lang="en-US" sz="1200"/>
          </a:p>
        </p:txBody>
      </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NSR Improvements – Bloom Filter Tuning</a:t>
            </a:r>
          </a:p>
        </p:txBody>
      </p:sp>
      <p:sp>
        <p:nvSpPr>
          <p:cNvPr id="7171" name="Content Placeholder 2"/>
          <p:cNvSpPr>
            <a:spLocks noGrp="1"/>
          </p:cNvSpPr>
          <p:nvPr>
            <p:ph idx="1"/>
          </p:nvPr>
        </p:nvSpPr>
        <p:spPr/>
        <p:txBody>
          <a:bodyPr/>
          <a:lstStyle/>
          <a:p>
            <a:pPr>
              <a:lnSpc>
                <a:spcPct val="80000"/>
              </a:lnSpc>
            </a:pPr>
            <a:r>
              <a:rPr lang="en-US" smtClean="0"/>
              <a:t>There are two parameters which determine the size of the bloom filter</a:t>
            </a:r>
          </a:p>
          <a:p>
            <a:pPr>
              <a:lnSpc>
                <a:spcPct val="80000"/>
              </a:lnSpc>
            </a:pPr>
            <a:r>
              <a:rPr lang="en-US" smtClean="0"/>
              <a:t>First parameter is projected number of elements that will be stored in bloom</a:t>
            </a:r>
          </a:p>
          <a:p>
            <a:pPr>
              <a:lnSpc>
                <a:spcPct val="80000"/>
              </a:lnSpc>
              <a:buFontTx/>
              <a:buNone/>
            </a:pPr>
            <a:r>
              <a:rPr lang="en-US" smtClean="0"/>
              <a:t>    This is calculated as</a:t>
            </a:r>
          </a:p>
          <a:p>
            <a:pPr>
              <a:lnSpc>
                <a:spcPct val="80000"/>
              </a:lnSpc>
              <a:buFontTx/>
              <a:buNone/>
            </a:pPr>
            <a:r>
              <a:rPr lang="en-US" smtClean="0"/>
              <a:t>    (Maximum available storage * RDE) / Average BLOB size</a:t>
            </a:r>
          </a:p>
          <a:p>
            <a:pPr>
              <a:lnSpc>
                <a:spcPct val="80000"/>
              </a:lnSpc>
            </a:pPr>
            <a:r>
              <a:rPr lang="en-US" smtClean="0"/>
              <a:t>Second parameter is false positive percentage (default value is 10%)</a:t>
            </a:r>
          </a:p>
          <a:p>
            <a:pPr>
              <a:lnSpc>
                <a:spcPct val="80000"/>
              </a:lnSpc>
            </a:pPr>
            <a:r>
              <a:rPr lang="en-US" smtClean="0"/>
              <a:t>There are two seer variables for these two bloom parameters -</a:t>
            </a:r>
          </a:p>
          <a:p>
            <a:pPr>
              <a:lnSpc>
                <a:spcPct val="80000"/>
              </a:lnSpc>
              <a:buFontTx/>
              <a:buNone/>
            </a:pPr>
            <a:r>
              <a:rPr lang="en-US" smtClean="0"/>
              <a:t>	BPGCBloomFalsePositivePercentage and BPGCBloomProjectedElementCount.</a:t>
            </a:r>
          </a:p>
          <a:p>
            <a:endParaRPr lang="en-US" smtClean="0"/>
          </a:p>
        </p:txBody>
      </p:sp>
      <p:sp>
        <p:nvSpPr>
          <p:cNvPr id="7172" name="Footer Placeholder 3"/>
          <p:cNvSpPr>
            <a:spLocks noGrp="1"/>
          </p:cNvSpPr>
          <p:nvPr>
            <p:ph type="ftr" sz="quarter" idx="10"/>
          </p:nvPr>
        </p:nvSpPr>
        <p:spPr>
          <a:noFill/>
        </p:spPr>
        <p:txBody>
          <a:bodyPr/>
          <a:lstStyle/>
          <a:p>
            <a:r>
              <a:rPr lang="en-US" smtClean="0"/>
              <a:t>© 2012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pPr>
              <a:defRPr/>
            </a:pPr>
            <a:fld id="{454EA3BB-EE0F-467F-91E6-81540ABACA33}" type="slidenum">
              <a:rPr lang="en-US" smtClean="0"/>
              <a:pPr>
                <a:defRPr/>
              </a:pPr>
              <a:t>63</a:t>
            </a:fld>
            <a:endParaRPr lang="en-US" sz="1200"/>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NSR Improvements – High Level Design</a:t>
            </a:r>
          </a:p>
        </p:txBody>
      </p:sp>
      <p:sp>
        <p:nvSpPr>
          <p:cNvPr id="8195" name="Content Placeholder 2"/>
          <p:cNvSpPr>
            <a:spLocks noGrp="1"/>
          </p:cNvSpPr>
          <p:nvPr>
            <p:ph idx="1"/>
          </p:nvPr>
        </p:nvSpPr>
        <p:spPr/>
        <p:txBody>
          <a:bodyPr/>
          <a:lstStyle/>
          <a:p>
            <a:pPr>
              <a:lnSpc>
                <a:spcPct val="90000"/>
              </a:lnSpc>
            </a:pPr>
            <a:r>
              <a:rPr lang="en-US" smtClean="0"/>
              <a:t>During GC start-up bloom filter is allocated</a:t>
            </a:r>
          </a:p>
          <a:p>
            <a:pPr>
              <a:lnSpc>
                <a:spcPct val="90000"/>
              </a:lnSpc>
            </a:pPr>
            <a:r>
              <a:rPr lang="en-US" smtClean="0"/>
              <a:t>Whenever pre-post of tags arrives to target DXi, re_message sends a vp message to GC to inform about  pre-posted tags</a:t>
            </a:r>
          </a:p>
          <a:p>
            <a:pPr>
              <a:lnSpc>
                <a:spcPct val="90000"/>
              </a:lnSpc>
            </a:pPr>
            <a:r>
              <a:rPr lang="en-US" smtClean="0"/>
              <a:t>Upon receiving vp message if GC is in Reconcile or Delete phase, vp message handler adds all the tags present in pre-post file to bloom filter</a:t>
            </a:r>
          </a:p>
          <a:p>
            <a:pPr>
              <a:lnSpc>
                <a:spcPct val="90000"/>
              </a:lnSpc>
            </a:pPr>
            <a:r>
              <a:rPr lang="en-US" smtClean="0"/>
              <a:t>During GC deletion phase, GC checks bloom filter to determine whether to delete the tag or to skip the tag</a:t>
            </a:r>
          </a:p>
          <a:p>
            <a:pPr>
              <a:lnSpc>
                <a:spcPct val="90000"/>
              </a:lnSpc>
            </a:pPr>
            <a:r>
              <a:rPr lang="en-US" smtClean="0"/>
              <a:t>At the end of GC deletion phase bloom filter is destroyed </a:t>
            </a:r>
          </a:p>
          <a:p>
            <a:endParaRPr lang="en-US" smtClean="0"/>
          </a:p>
        </p:txBody>
      </p:sp>
      <p:sp>
        <p:nvSpPr>
          <p:cNvPr id="8196" name="Footer Placeholder 3"/>
          <p:cNvSpPr>
            <a:spLocks noGrp="1"/>
          </p:cNvSpPr>
          <p:nvPr>
            <p:ph type="ftr" sz="quarter" idx="10"/>
          </p:nvPr>
        </p:nvSpPr>
        <p:spPr>
          <a:noFill/>
        </p:spPr>
        <p:txBody>
          <a:bodyPr/>
          <a:lstStyle/>
          <a:p>
            <a:r>
              <a:rPr lang="en-US" smtClean="0"/>
              <a:t>© 2012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pPr>
              <a:defRPr/>
            </a:pPr>
            <a:fld id="{9D21664E-B552-4F5C-B268-680EC6D0227B}" type="slidenum">
              <a:rPr lang="en-US" smtClean="0"/>
              <a:pPr>
                <a:defRPr/>
              </a:pPr>
              <a:t>64</a:t>
            </a:fld>
            <a:endParaRPr lang="en-US" sz="1200"/>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err="1" smtClean="0"/>
              <a:t>DXi</a:t>
            </a:r>
            <a:r>
              <a:rPr lang="en-US" dirty="0" smtClean="0"/>
              <a:t> 2.2 Maximum Stream Counts</a:t>
            </a:r>
          </a:p>
        </p:txBody>
      </p:sp>
      <p:sp>
        <p:nvSpPr>
          <p:cNvPr id="8196" name="Footer Placeholder 3"/>
          <p:cNvSpPr>
            <a:spLocks noGrp="1"/>
          </p:cNvSpPr>
          <p:nvPr>
            <p:ph type="ftr" sz="quarter" idx="10"/>
          </p:nvPr>
        </p:nvSpPr>
        <p:spPr>
          <a:noFill/>
        </p:spPr>
        <p:txBody>
          <a:bodyPr/>
          <a:lstStyle/>
          <a:p>
            <a:r>
              <a:rPr lang="en-US" smtClean="0"/>
              <a:t>© 2012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pPr>
              <a:defRPr/>
            </a:pPr>
            <a:fld id="{9D21664E-B552-4F5C-B268-680EC6D0227B}" type="slidenum">
              <a:rPr lang="en-US" smtClean="0"/>
              <a:pPr>
                <a:defRPr/>
              </a:pPr>
              <a:t>65</a:t>
            </a:fld>
            <a:endParaRPr lang="en-US" sz="1200"/>
          </a:p>
        </p:txBody>
      </p:sp>
      <p:graphicFrame>
        <p:nvGraphicFramePr>
          <p:cNvPr id="222210" name="Object 2"/>
          <p:cNvGraphicFramePr>
            <a:graphicFrameLocks noChangeAspect="1"/>
          </p:cNvGraphicFramePr>
          <p:nvPr>
            <p:ph idx="1"/>
          </p:nvPr>
        </p:nvGraphicFramePr>
        <p:xfrm>
          <a:off x="228600" y="1173573"/>
          <a:ext cx="8391525" cy="3398427"/>
        </p:xfrm>
        <a:graphic>
          <a:graphicData uri="http://schemas.openxmlformats.org/presentationml/2006/ole">
            <p:oleObj spid="_x0000_s222210" name="Document" r:id="rId3" imgW="8537496" imgH="3456929" progId="Word.Document.12">
              <p:embed/>
            </p:oleObj>
          </a:graphicData>
        </a:graphic>
      </p:graphicFrame>
      <p:sp>
        <p:nvSpPr>
          <p:cNvPr id="7" name="TextBox 8"/>
          <p:cNvSpPr txBox="1">
            <a:spLocks noChangeArrowheads="1"/>
          </p:cNvSpPr>
          <p:nvPr/>
        </p:nvSpPr>
        <p:spPr bwMode="auto">
          <a:xfrm>
            <a:off x="304800" y="4561344"/>
            <a:ext cx="8610600" cy="2677656"/>
          </a:xfrm>
          <a:prstGeom prst="rect">
            <a:avLst/>
          </a:prstGeom>
          <a:noFill/>
          <a:ln w="9525">
            <a:noFill/>
            <a:miter lim="800000"/>
            <a:headEnd/>
            <a:tailEnd/>
          </a:ln>
        </p:spPr>
        <p:txBody>
          <a:bodyPr>
            <a:spAutoFit/>
          </a:bodyPr>
          <a:lstStyle/>
          <a:p>
            <a:r>
              <a:rPr lang="en-US" sz="1200" dirty="0"/>
              <a:t>For 46XX and 6510, stream counts greater than 100 are not recommended.</a:t>
            </a:r>
          </a:p>
          <a:p>
            <a:r>
              <a:rPr lang="en-US" sz="1200" dirty="0"/>
              <a:t>For all other 6XXX </a:t>
            </a:r>
            <a:r>
              <a:rPr lang="en-US" sz="1200" dirty="0" smtClean="0"/>
              <a:t>and CS800/S4/64 variants</a:t>
            </a:r>
            <a:r>
              <a:rPr lang="en-US" sz="1200" dirty="0"/>
              <a:t>, stream counts greater than 200 are not recommended.</a:t>
            </a:r>
          </a:p>
          <a:p>
            <a:r>
              <a:rPr lang="en-US" sz="1200" dirty="0"/>
              <a:t>For </a:t>
            </a:r>
            <a:r>
              <a:rPr lang="en-US" sz="1200" dirty="0" smtClean="0"/>
              <a:t>8500 and CS800/S4/128, </a:t>
            </a:r>
            <a:r>
              <a:rPr lang="en-US" sz="1200" dirty="0"/>
              <a:t>stream counts greater than 400 are not recommended.</a:t>
            </a:r>
          </a:p>
          <a:p>
            <a:r>
              <a:rPr lang="en-US" sz="1200" dirty="0"/>
              <a:t> </a:t>
            </a:r>
          </a:p>
          <a:p>
            <a:r>
              <a:rPr lang="en-US" sz="1200" dirty="0"/>
              <a:t>Use of ingest stream counts greater than the allocated blockpool connections results internally in small blobs.</a:t>
            </a:r>
          </a:p>
          <a:p>
            <a:r>
              <a:rPr lang="en-US" sz="1200" dirty="0"/>
              <a:t>This will manifest itself in slow reads, replication and GC</a:t>
            </a:r>
            <a:r>
              <a:rPr lang="en-US" sz="1200" dirty="0" smtClean="0"/>
              <a:t>.</a:t>
            </a:r>
          </a:p>
          <a:p>
            <a:endParaRPr lang="en-US" sz="1200" dirty="0" smtClean="0"/>
          </a:p>
          <a:p>
            <a:r>
              <a:rPr lang="en-US" sz="1200" dirty="0" smtClean="0"/>
              <a:t>Further, the stream counts listed above represent: the maximum achievable stream count using the maximum number of drive spindles for the system; the drives are less than 50% storage utilized with minimal fragmentation; and no read streams, replication, non-dedupe shares, or compromised RAIDs.</a:t>
            </a:r>
          </a:p>
          <a:p>
            <a:endParaRPr lang="en-US" sz="1200" dirty="0" smtClean="0"/>
          </a:p>
          <a:p>
            <a:endParaRPr lang="en-US" sz="1200" dirty="0"/>
          </a:p>
          <a:p>
            <a:endParaRPr lang="en-US" sz="2400" dirty="0">
              <a:solidFill>
                <a:srgbClr val="E81202"/>
              </a:solidFill>
            </a:endParaRPr>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r>
              <a:rPr lang="en-US" dirty="0" smtClean="0"/>
              <a:t>Misc. Software Enhancements</a:t>
            </a:r>
            <a:endParaRPr lang="en-US" dirty="0">
              <a:solidFill>
                <a:srgbClr val="171A1D"/>
              </a:solidFill>
            </a:endParaRPr>
          </a:p>
        </p:txBody>
      </p:sp>
      <p:sp>
        <p:nvSpPr>
          <p:cNvPr id="77827" name="Rectangle 3"/>
          <p:cNvSpPr>
            <a:spLocks noGrp="1" noChangeArrowheads="1"/>
          </p:cNvSpPr>
          <p:nvPr>
            <p:ph type="body" idx="4294967295"/>
          </p:nvPr>
        </p:nvSpPr>
        <p:spPr>
          <a:xfrm>
            <a:off x="228600" y="914400"/>
            <a:ext cx="8686800" cy="5562600"/>
          </a:xfrm>
        </p:spPr>
        <p:txBody>
          <a:bodyPr/>
          <a:lstStyle/>
          <a:p>
            <a:r>
              <a:rPr lang="en-US" dirty="0" smtClean="0">
                <a:solidFill>
                  <a:srgbClr val="454E52"/>
                </a:solidFill>
              </a:rPr>
              <a:t>RAS Enhancements</a:t>
            </a:r>
          </a:p>
          <a:p>
            <a:pPr lvl="1"/>
            <a:r>
              <a:rPr lang="en-US" sz="2000" dirty="0" smtClean="0">
                <a:solidFill>
                  <a:srgbClr val="454E52"/>
                </a:solidFill>
              </a:rPr>
              <a:t>Collect log:  </a:t>
            </a:r>
            <a:r>
              <a:rPr lang="en-US" sz="2000" dirty="0" err="1" smtClean="0">
                <a:solidFill>
                  <a:srgbClr val="454E52"/>
                </a:solidFill>
              </a:rPr>
              <a:t>Bpwstats</a:t>
            </a:r>
            <a:r>
              <a:rPr lang="en-US" sz="2000" dirty="0" smtClean="0">
                <a:solidFill>
                  <a:srgbClr val="454E52"/>
                </a:solidFill>
              </a:rPr>
              <a:t> file added</a:t>
            </a:r>
          </a:p>
          <a:p>
            <a:pPr lvl="1"/>
            <a:r>
              <a:rPr lang="en-US" sz="2000" dirty="0" smtClean="0">
                <a:solidFill>
                  <a:srgbClr val="454E52"/>
                </a:solidFill>
              </a:rPr>
              <a:t>RAS emails:  Additional files attached to RAS emails</a:t>
            </a:r>
          </a:p>
          <a:p>
            <a:pPr lvl="2"/>
            <a:r>
              <a:rPr lang="en-US" sz="2000" dirty="0" smtClean="0">
                <a:solidFill>
                  <a:srgbClr val="454E52"/>
                </a:solidFill>
              </a:rPr>
              <a:t>Requested by Service</a:t>
            </a:r>
          </a:p>
          <a:p>
            <a:pPr lvl="2">
              <a:buNone/>
            </a:pPr>
            <a:endParaRPr lang="en-US" sz="2400" dirty="0" smtClean="0">
              <a:solidFill>
                <a:srgbClr val="454E52"/>
              </a:solidFill>
            </a:endParaRPr>
          </a:p>
          <a:p>
            <a:r>
              <a:rPr lang="en-US" dirty="0" smtClean="0">
                <a:solidFill>
                  <a:srgbClr val="454E52"/>
                </a:solidFill>
              </a:rPr>
              <a:t>Axis2 disabled</a:t>
            </a:r>
          </a:p>
          <a:p>
            <a:pPr lvl="1"/>
            <a:r>
              <a:rPr lang="en-US" sz="2000" dirty="0" smtClean="0">
                <a:solidFill>
                  <a:srgbClr val="454E52"/>
                </a:solidFill>
              </a:rPr>
              <a:t>3</a:t>
            </a:r>
            <a:r>
              <a:rPr lang="en-US" sz="2000" baseline="30000" dirty="0" smtClean="0">
                <a:solidFill>
                  <a:srgbClr val="454E52"/>
                </a:solidFill>
              </a:rPr>
              <a:t>rd</a:t>
            </a:r>
            <a:r>
              <a:rPr lang="en-US" sz="2000" dirty="0" smtClean="0">
                <a:solidFill>
                  <a:srgbClr val="454E52"/>
                </a:solidFill>
              </a:rPr>
              <a:t>  party code for Web Services, not used by any customers</a:t>
            </a:r>
          </a:p>
          <a:p>
            <a:pPr lvl="1"/>
            <a:r>
              <a:rPr lang="en-US" sz="2000" dirty="0" smtClean="0">
                <a:solidFill>
                  <a:srgbClr val="454E52"/>
                </a:solidFill>
              </a:rPr>
              <a:t>Being replaced by REST longer term</a:t>
            </a:r>
          </a:p>
          <a:p>
            <a:pPr lvl="1"/>
            <a:r>
              <a:rPr lang="en-US" sz="2000" dirty="0" smtClean="0">
                <a:solidFill>
                  <a:srgbClr val="454E52"/>
                </a:solidFill>
              </a:rPr>
              <a:t>Disabled to prevent </a:t>
            </a:r>
            <a:r>
              <a:rPr lang="en-US" sz="2000" dirty="0" err="1" smtClean="0">
                <a:solidFill>
                  <a:srgbClr val="454E52"/>
                </a:solidFill>
              </a:rPr>
              <a:t>coredump</a:t>
            </a:r>
            <a:r>
              <a:rPr lang="en-US" sz="2000" dirty="0" smtClean="0">
                <a:solidFill>
                  <a:srgbClr val="454E52"/>
                </a:solidFill>
              </a:rPr>
              <a:t> messages in tsunami log </a:t>
            </a:r>
          </a:p>
          <a:p>
            <a:endParaRPr lang="en-US" sz="2200" dirty="0" smtClean="0">
              <a:solidFill>
                <a:srgbClr val="FF0000"/>
              </a:solidFill>
            </a:endParaRPr>
          </a:p>
          <a:p>
            <a:pPr lvl="1"/>
            <a:endParaRPr lang="en-US" sz="16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r>
              <a:rPr lang="en-US" dirty="0" smtClean="0"/>
              <a:t>Bug Fixes and Known Issues</a:t>
            </a:r>
            <a:endParaRPr lang="en-US" dirty="0"/>
          </a:p>
        </p:txBody>
      </p:sp>
      <p:sp>
        <p:nvSpPr>
          <p:cNvPr id="77827" name="Rectangle 3"/>
          <p:cNvSpPr>
            <a:spLocks noGrp="1" noChangeArrowheads="1"/>
          </p:cNvSpPr>
          <p:nvPr>
            <p:ph type="body" idx="4294967295"/>
          </p:nvPr>
        </p:nvSpPr>
        <p:spPr>
          <a:xfrm>
            <a:off x="228600" y="914400"/>
            <a:ext cx="8686800" cy="5562600"/>
          </a:xfrm>
        </p:spPr>
        <p:txBody>
          <a:bodyPr/>
          <a:lstStyle/>
          <a:p>
            <a:r>
              <a:rPr lang="en-US" sz="1600" b="1" dirty="0" smtClean="0"/>
              <a:t>Results related to Bugs:</a:t>
            </a:r>
          </a:p>
          <a:p>
            <a:pPr lvl="1"/>
            <a:r>
              <a:rPr lang="en-US" sz="1600" dirty="0" smtClean="0"/>
              <a:t>1227 Fixed</a:t>
            </a:r>
          </a:p>
          <a:p>
            <a:pPr lvl="2"/>
            <a:r>
              <a:rPr lang="en-US" sz="1400" dirty="0" smtClean="0"/>
              <a:t>194 with associated Service Requests (SR)</a:t>
            </a:r>
          </a:p>
          <a:p>
            <a:pPr lvl="2"/>
            <a:r>
              <a:rPr lang="en-US" sz="1400" dirty="0" smtClean="0"/>
              <a:t>39 with SR already released in 2.1.3</a:t>
            </a:r>
          </a:p>
          <a:p>
            <a:pPr lvl="1"/>
            <a:r>
              <a:rPr lang="en-US" sz="1600" dirty="0" smtClean="0"/>
              <a:t>1386 Resolved</a:t>
            </a:r>
          </a:p>
          <a:p>
            <a:pPr lvl="1"/>
            <a:r>
              <a:rPr lang="en-US" sz="1600" dirty="0" smtClean="0"/>
              <a:t>6 Open	</a:t>
            </a:r>
          </a:p>
          <a:p>
            <a:pPr lvl="1"/>
            <a:r>
              <a:rPr lang="en-US" sz="1600" dirty="0" smtClean="0"/>
              <a:t>116 Deferred (8%) </a:t>
            </a:r>
          </a:p>
          <a:p>
            <a:pPr lvl="2"/>
            <a:r>
              <a:rPr lang="en-US" sz="1400" dirty="0" smtClean="0"/>
              <a:t>81 Found in Test</a:t>
            </a:r>
          </a:p>
          <a:p>
            <a:pPr lvl="2"/>
            <a:r>
              <a:rPr lang="en-US" sz="1400" dirty="0" smtClean="0"/>
              <a:t>35 Found in dev</a:t>
            </a:r>
          </a:p>
          <a:p>
            <a:pPr lvl="2"/>
            <a:r>
              <a:rPr lang="en-US" sz="1400" dirty="0" smtClean="0"/>
              <a:t>All deferrals approved by CRB</a:t>
            </a:r>
          </a:p>
          <a:p>
            <a:pPr lvl="2"/>
            <a:r>
              <a:rPr lang="en-US" sz="1400" dirty="0" smtClean="0"/>
              <a:t>Details in the superbug 27262</a:t>
            </a:r>
          </a:p>
          <a:p>
            <a:pPr>
              <a:buNone/>
            </a:pPr>
            <a:endParaRPr lang="en-US" sz="1600" b="1" dirty="0" smtClean="0"/>
          </a:p>
          <a:p>
            <a:r>
              <a:rPr lang="en-US" sz="1600" b="1" dirty="0" smtClean="0"/>
              <a:t>Refer to Release Notes for known issues</a:t>
            </a:r>
          </a:p>
          <a:p>
            <a:pPr lvl="1"/>
            <a:endParaRPr lang="en-US" sz="1600" dirty="0" smtClean="0"/>
          </a:p>
        </p:txBody>
      </p:sp>
      <p:graphicFrame>
        <p:nvGraphicFramePr>
          <p:cNvPr id="4" name="Group 85"/>
          <p:cNvGraphicFramePr>
            <a:graphicFrameLocks noGrp="1"/>
          </p:cNvGraphicFramePr>
          <p:nvPr/>
        </p:nvGraphicFramePr>
        <p:xfrm>
          <a:off x="5562600" y="1066800"/>
          <a:ext cx="3200400" cy="2722245"/>
        </p:xfrm>
        <a:graphic>
          <a:graphicData uri="http://schemas.openxmlformats.org/drawingml/2006/table">
            <a:tbl>
              <a:tblPr/>
              <a:tblGrid>
                <a:gridCol w="400050"/>
                <a:gridCol w="400050"/>
                <a:gridCol w="400050"/>
                <a:gridCol w="400050"/>
                <a:gridCol w="400050"/>
                <a:gridCol w="400050"/>
                <a:gridCol w="400050"/>
                <a:gridCol w="400050"/>
              </a:tblGrid>
              <a:tr h="341550">
                <a:tc gridSpan="8">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Deferred Profile</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5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alibri" pitchFamily="34" charset="0"/>
                          <a:cs typeface="Arial" charset="0"/>
                        </a:rPr>
                        <a:t>Sev</a:t>
                      </a:r>
                      <a:r>
                        <a:rPr kumimoji="0" lang="en-US" sz="1400" b="1" i="0" u="none" strike="noStrike" cap="none" normalizeH="0" baseline="0" dirty="0" smtClean="0">
                          <a:ln>
                            <a:noFill/>
                          </a:ln>
                          <a:solidFill>
                            <a:schemeClr val="tx1"/>
                          </a:solidFill>
                          <a:effectLst/>
                          <a:latin typeface="Calibri" pitchFamily="34" charset="0"/>
                          <a:cs typeface="Arial" charset="0"/>
                        </a:rPr>
                        <a:t> \ </a:t>
                      </a:r>
                      <a:r>
                        <a:rPr kumimoji="0" lang="en-US" sz="1400" b="1" i="0" u="none" strike="noStrike" cap="none" normalizeH="0" baseline="0" dirty="0" err="1" smtClean="0">
                          <a:ln>
                            <a:noFill/>
                          </a:ln>
                          <a:solidFill>
                            <a:schemeClr val="tx1"/>
                          </a:solidFill>
                          <a:effectLst/>
                          <a:latin typeface="Calibri" pitchFamily="34" charset="0"/>
                          <a:cs typeface="Arial" charset="0"/>
                        </a:rPr>
                        <a:t>Pri</a:t>
                      </a:r>
                      <a:r>
                        <a:rPr kumimoji="0" lang="en-US" sz="1400" b="1" i="0" u="none" strike="noStrike" cap="none" normalizeH="0" baseline="0" dirty="0" smtClean="0">
                          <a:ln>
                            <a:noFill/>
                          </a:ln>
                          <a:solidFill>
                            <a:schemeClr val="tx1"/>
                          </a:solidFill>
                          <a:effectLst/>
                          <a:latin typeface="Calibri" pitchFamily="34"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P0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P1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P2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P3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P4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P5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Total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1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23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29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18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35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54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7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25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080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Total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50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60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116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28600" y="76200"/>
            <a:ext cx="8686800" cy="685800"/>
          </a:xfrm>
        </p:spPr>
        <p:txBody>
          <a:bodyPr/>
          <a:lstStyle/>
          <a:p>
            <a:r>
              <a:rPr lang="en-US" dirty="0" smtClean="0"/>
              <a:t>Bug Fixes – DXi65xx/67xx SR Impact</a:t>
            </a:r>
            <a:endParaRPr lang="en-US" sz="2400" dirty="0" smtClean="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185738" y="1009650"/>
            <a:ext cx="8772525" cy="5238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200400"/>
            <a:ext cx="7772400" cy="457200"/>
          </a:xfrm>
        </p:spPr>
        <p:txBody>
          <a:bodyPr/>
          <a:lstStyle/>
          <a:p>
            <a:r>
              <a:rPr lang="en-US" dirty="0" smtClean="0"/>
              <a:t>Performance Improvements in DXi 2.2</a:t>
            </a:r>
            <a:endParaRPr lang="en-US" dirty="0"/>
          </a:p>
        </p:txBody>
      </p:sp>
      <p:sp>
        <p:nvSpPr>
          <p:cNvPr id="4" name="TextBox 3"/>
          <p:cNvSpPr txBox="1"/>
          <p:nvPr/>
        </p:nvSpPr>
        <p:spPr>
          <a:xfrm>
            <a:off x="3810000" y="4724400"/>
            <a:ext cx="1300356" cy="369332"/>
          </a:xfrm>
          <a:prstGeom prst="rect">
            <a:avLst/>
          </a:prstGeom>
          <a:noFill/>
        </p:spPr>
        <p:txBody>
          <a:bodyPr wrap="none" rtlCol="0">
            <a:spAutoFit/>
          </a:bodyPr>
          <a:lstStyle/>
          <a:p>
            <a:r>
              <a:rPr lang="en-US" dirty="0" smtClean="0">
                <a:solidFill>
                  <a:schemeClr val="bg1"/>
                </a:solidFill>
              </a:rPr>
              <a:t>Jimmy Lee</a:t>
            </a:r>
            <a:endParaRPr lang="en-US" dirty="0">
              <a:solidFill>
                <a:schemeClr val="bg1"/>
              </a:solidFill>
            </a:endParaRPr>
          </a:p>
        </p:txBody>
      </p:sp>
    </p:spTree>
    <p:extLst>
      <p:ext uri="{BB962C8B-B14F-4D97-AF65-F5344CB8AC3E}">
        <p14:creationId xmlns:p14="http://schemas.microsoft.com/office/powerpoint/2010/main" xmlns="" val="1480768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124200"/>
            <a:ext cx="7772400" cy="609600"/>
          </a:xfrm>
        </p:spPr>
        <p:txBody>
          <a:bodyPr/>
          <a:lstStyle/>
          <a:p>
            <a:r>
              <a:rPr lang="en-US" dirty="0" smtClean="0"/>
              <a:t>New Features in DXi 2.2</a:t>
            </a:r>
            <a:endParaRPr lang="en-US" dirty="0"/>
          </a:p>
        </p:txBody>
      </p:sp>
      <p:sp>
        <p:nvSpPr>
          <p:cNvPr id="4" name="TextBox 3"/>
          <p:cNvSpPr txBox="1"/>
          <p:nvPr/>
        </p:nvSpPr>
        <p:spPr>
          <a:xfrm>
            <a:off x="3810000" y="4724400"/>
            <a:ext cx="1591141" cy="369332"/>
          </a:xfrm>
          <a:prstGeom prst="rect">
            <a:avLst/>
          </a:prstGeom>
          <a:noFill/>
        </p:spPr>
        <p:txBody>
          <a:bodyPr wrap="none" rtlCol="0">
            <a:spAutoFit/>
          </a:bodyPr>
          <a:lstStyle/>
          <a:p>
            <a:r>
              <a:rPr lang="en-US" dirty="0" smtClean="0">
                <a:solidFill>
                  <a:schemeClr val="bg1"/>
                </a:solidFill>
              </a:rPr>
              <a:t>Mark Thacker</a:t>
            </a:r>
            <a:endParaRPr lang="en-US" dirty="0">
              <a:solidFill>
                <a:schemeClr val="bg1"/>
              </a:solidFill>
            </a:endParaRPr>
          </a:p>
        </p:txBody>
      </p:sp>
    </p:spTree>
    <p:extLst>
      <p:ext uri="{BB962C8B-B14F-4D97-AF65-F5344CB8AC3E}">
        <p14:creationId xmlns:p14="http://schemas.microsoft.com/office/powerpoint/2010/main" xmlns="" val="4224827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228600" y="152400"/>
            <a:ext cx="8686800" cy="639763"/>
          </a:xfrm>
        </p:spPr>
        <p:txBody>
          <a:bodyPr/>
          <a:lstStyle/>
          <a:p>
            <a:pPr eaLnBrk="1" hangingPunct="1"/>
            <a:r>
              <a:rPr lang="en-US" dirty="0" smtClean="0"/>
              <a:t>Namespace Replication Performance</a:t>
            </a:r>
          </a:p>
        </p:txBody>
      </p:sp>
      <p:sp>
        <p:nvSpPr>
          <p:cNvPr id="49154" name="Rectangle 3"/>
          <p:cNvSpPr>
            <a:spLocks noGrp="1" noChangeArrowheads="1"/>
          </p:cNvSpPr>
          <p:nvPr>
            <p:ph type="body" idx="4294967295"/>
          </p:nvPr>
        </p:nvSpPr>
        <p:spPr>
          <a:xfrm>
            <a:off x="0" y="914400"/>
            <a:ext cx="8686800" cy="5029200"/>
          </a:xfrm>
        </p:spPr>
        <p:txBody>
          <a:bodyPr/>
          <a:lstStyle/>
          <a:p>
            <a:pPr marL="457200" indent="-457200" eaLnBrk="1" hangingPunct="1">
              <a:lnSpc>
                <a:spcPct val="90000"/>
              </a:lnSpc>
              <a:spcBef>
                <a:spcPts val="600"/>
              </a:spcBef>
            </a:pPr>
            <a:r>
              <a:rPr lang="en-US" sz="1800" dirty="0" smtClean="0">
                <a:solidFill>
                  <a:schemeClr val="tx1">
                    <a:lumMod val="85000"/>
                    <a:lumOff val="15000"/>
                  </a:schemeClr>
                </a:solidFill>
              </a:rPr>
              <a:t>Goal : Address a regression in namespace replication performance introduced in </a:t>
            </a:r>
            <a:r>
              <a:rPr lang="en-US" sz="1800" dirty="0" err="1" smtClean="0">
                <a:solidFill>
                  <a:schemeClr val="tx1">
                    <a:lumMod val="85000"/>
                    <a:lumOff val="15000"/>
                  </a:schemeClr>
                </a:solidFill>
              </a:rPr>
              <a:t>DXi</a:t>
            </a:r>
            <a:r>
              <a:rPr lang="en-US" sz="1800" dirty="0" smtClean="0">
                <a:solidFill>
                  <a:schemeClr val="tx1">
                    <a:lumMod val="85000"/>
                    <a:lumOff val="15000"/>
                  </a:schemeClr>
                </a:solidFill>
              </a:rPr>
              <a:t> 2.0 and remove a barrier of adoption for DXi 1.4.x customers.</a:t>
            </a:r>
          </a:p>
          <a:p>
            <a:pPr marL="457200" indent="-457200" eaLnBrk="1" hangingPunct="1">
              <a:lnSpc>
                <a:spcPct val="90000"/>
              </a:lnSpc>
              <a:spcBef>
                <a:spcPts val="600"/>
              </a:spcBef>
            </a:pPr>
            <a:r>
              <a:rPr lang="en-US" sz="1800" dirty="0" smtClean="0">
                <a:solidFill>
                  <a:schemeClr val="tx1">
                    <a:lumMod val="85000"/>
                    <a:lumOff val="15000"/>
                  </a:schemeClr>
                </a:solidFill>
              </a:rPr>
              <a:t>Conclusion: Namespace Replication in </a:t>
            </a:r>
            <a:r>
              <a:rPr lang="en-US" sz="1800" b="1" dirty="0" smtClean="0">
                <a:solidFill>
                  <a:schemeClr val="tx1">
                    <a:lumMod val="85000"/>
                    <a:lumOff val="15000"/>
                  </a:schemeClr>
                </a:solidFill>
              </a:rPr>
              <a:t>Galaxy 2.2.0 is comparable to or greater than Galaxy 1.4.5</a:t>
            </a:r>
            <a:endParaRPr lang="en-US" sz="1600" b="1" dirty="0" smtClean="0">
              <a:solidFill>
                <a:schemeClr val="tx1">
                  <a:lumMod val="85000"/>
                  <a:lumOff val="15000"/>
                </a:schemeClr>
              </a:solidFill>
            </a:endParaRPr>
          </a:p>
        </p:txBody>
      </p:sp>
      <p:pic>
        <p:nvPicPr>
          <p:cNvPr id="124931" name="Picture 3"/>
          <p:cNvPicPr>
            <a:picLocks noChangeAspect="1" noChangeArrowheads="1"/>
          </p:cNvPicPr>
          <p:nvPr/>
        </p:nvPicPr>
        <p:blipFill>
          <a:blip r:embed="rId3" cstate="print"/>
          <a:srcRect/>
          <a:stretch>
            <a:fillRect/>
          </a:stretch>
        </p:blipFill>
        <p:spPr bwMode="auto">
          <a:xfrm>
            <a:off x="609600" y="2057400"/>
            <a:ext cx="7827963" cy="4124325"/>
          </a:xfrm>
          <a:prstGeom prst="rect">
            <a:avLst/>
          </a:prstGeom>
          <a:noFill/>
          <a:ln w="9525">
            <a:noFill/>
            <a:miter lim="800000"/>
            <a:headEnd/>
            <a:tailEnd/>
          </a:ln>
        </p:spPr>
      </p:pic>
    </p:spTree>
    <p:extLst>
      <p:ext uri="{BB962C8B-B14F-4D97-AF65-F5344CB8AC3E}">
        <p14:creationId xmlns:p14="http://schemas.microsoft.com/office/powerpoint/2010/main" xmlns="" val="11431215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Reclamation Improvements</a:t>
            </a:r>
            <a:endParaRPr lang="en-US" dirty="0"/>
          </a:p>
        </p:txBody>
      </p:sp>
      <p:sp>
        <p:nvSpPr>
          <p:cNvPr id="3" name="Content Placeholder 2"/>
          <p:cNvSpPr>
            <a:spLocks noGrp="1"/>
          </p:cNvSpPr>
          <p:nvPr>
            <p:ph idx="1"/>
          </p:nvPr>
        </p:nvSpPr>
        <p:spPr>
          <a:xfrm>
            <a:off x="301624" y="1143000"/>
            <a:ext cx="8391113" cy="5410200"/>
          </a:xfrm>
        </p:spPr>
        <p:txBody>
          <a:bodyPr>
            <a:normAutofit/>
          </a:bodyPr>
          <a:lstStyle/>
          <a:p>
            <a:r>
              <a:rPr lang="en-US" dirty="0" smtClean="0"/>
              <a:t>Focus on improving the overall steady-state performance</a:t>
            </a:r>
          </a:p>
          <a:p>
            <a:r>
              <a:rPr lang="en-US" dirty="0" smtClean="0"/>
              <a:t>DXi 2.2 saves time by avoiding extra work</a:t>
            </a:r>
          </a:p>
          <a:p>
            <a:pPr lvl="1"/>
            <a:r>
              <a:rPr lang="en-US" dirty="0" smtClean="0"/>
              <a:t>Only runs Stage 2&amp;3 (Calculating Candidates &amp; Deleting Candidates)</a:t>
            </a:r>
          </a:p>
          <a:p>
            <a:pPr lvl="2"/>
            <a:r>
              <a:rPr lang="en-US" dirty="0" smtClean="0"/>
              <a:t>When manually run or run as a scheduled event</a:t>
            </a:r>
          </a:p>
          <a:p>
            <a:pPr lvl="1"/>
            <a:r>
              <a:rPr lang="en-US" dirty="0" smtClean="0"/>
              <a:t>Full four stage Space Reclamation run if space is low</a:t>
            </a:r>
          </a:p>
          <a:p>
            <a:pPr lvl="1"/>
            <a:r>
              <a:rPr lang="en-US" dirty="0" smtClean="0"/>
              <a:t>Automatic re-use of empty blocks during ingest; saves time during GC</a:t>
            </a:r>
          </a:p>
          <a:p>
            <a:r>
              <a:rPr lang="en-US" dirty="0" smtClean="0"/>
              <a:t>Results show up to </a:t>
            </a:r>
            <a:r>
              <a:rPr lang="en-US" b="1" dirty="0" smtClean="0"/>
              <a:t>220% </a:t>
            </a:r>
            <a:r>
              <a:rPr lang="en-US" dirty="0" smtClean="0"/>
              <a:t>faster than DXi 2.1 Stage 3 + Stage 4</a:t>
            </a:r>
          </a:p>
          <a:p>
            <a:pPr lvl="1"/>
            <a:r>
              <a:rPr lang="en-US" dirty="0" smtClean="0"/>
              <a:t>Still evaluating impact on ingest and read impact</a:t>
            </a:r>
          </a:p>
          <a:p>
            <a:r>
              <a:rPr lang="en-US" dirty="0" smtClean="0"/>
              <a:t>Space Reclamation testing being done with fragmentation</a:t>
            </a:r>
          </a:p>
          <a:p>
            <a:pPr lvl="1"/>
            <a:r>
              <a:rPr lang="en-US" dirty="0" smtClean="0"/>
              <a:t>More accurately reflects observed performance over time</a:t>
            </a:r>
          </a:p>
          <a:p>
            <a:r>
              <a:rPr lang="en-US" dirty="0" smtClean="0"/>
              <a:t>Further improvements in future DXi releases</a:t>
            </a: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71</a:t>
            </a:fld>
            <a:endParaRPr lang="en-US" dirty="0"/>
          </a:p>
        </p:txBody>
      </p:sp>
    </p:spTree>
    <p:extLst>
      <p:ext uri="{BB962C8B-B14F-4D97-AF65-F5344CB8AC3E}">
        <p14:creationId xmlns:p14="http://schemas.microsoft.com/office/powerpoint/2010/main" xmlns="" val="39721386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228600" y="152400"/>
            <a:ext cx="8686800" cy="639763"/>
          </a:xfrm>
        </p:spPr>
        <p:txBody>
          <a:bodyPr/>
          <a:lstStyle/>
          <a:p>
            <a:pPr eaLnBrk="1" hangingPunct="1"/>
            <a:r>
              <a:rPr lang="en-US" dirty="0" smtClean="0"/>
              <a:t>Space Reclamation Performance Improved w/ Fragmented </a:t>
            </a:r>
            <a:r>
              <a:rPr lang="en-US" dirty="0" err="1" smtClean="0"/>
              <a:t>Blockpool</a:t>
            </a:r>
            <a:endParaRPr lang="en-US" dirty="0" smtClean="0"/>
          </a:p>
        </p:txBody>
      </p:sp>
      <p:sp>
        <p:nvSpPr>
          <p:cNvPr id="49154" name="Rectangle 3"/>
          <p:cNvSpPr>
            <a:spLocks noGrp="1" noChangeArrowheads="1"/>
          </p:cNvSpPr>
          <p:nvPr>
            <p:ph type="body" idx="4294967295"/>
          </p:nvPr>
        </p:nvSpPr>
        <p:spPr>
          <a:xfrm>
            <a:off x="304800" y="1066800"/>
            <a:ext cx="8839200" cy="5029200"/>
          </a:xfrm>
        </p:spPr>
        <p:txBody>
          <a:bodyPr/>
          <a:lstStyle/>
          <a:p>
            <a:pPr marL="457200" indent="-457200" eaLnBrk="1" hangingPunct="1">
              <a:lnSpc>
                <a:spcPct val="80000"/>
              </a:lnSpc>
              <a:spcBef>
                <a:spcPts val="600"/>
              </a:spcBef>
            </a:pPr>
            <a:r>
              <a:rPr lang="en-US" sz="1800" b="1" dirty="0" smtClean="0">
                <a:solidFill>
                  <a:schemeClr val="tx1">
                    <a:lumMod val="85000"/>
                    <a:lumOff val="15000"/>
                  </a:schemeClr>
                </a:solidFill>
              </a:rPr>
              <a:t>Overall time GC faster than Gal 2.1.1 GC3 + GC4, up to 220% improvement</a:t>
            </a:r>
            <a:endParaRPr lang="en-US" sz="1600" b="1" dirty="0" smtClean="0">
              <a:solidFill>
                <a:schemeClr val="tx1">
                  <a:lumMod val="85000"/>
                  <a:lumOff val="15000"/>
                </a:schemeClr>
              </a:solidFill>
            </a:endParaRPr>
          </a:p>
          <a:p>
            <a:pPr marL="457200" indent="-457200" eaLnBrk="1" hangingPunct="1">
              <a:lnSpc>
                <a:spcPct val="80000"/>
              </a:lnSpc>
              <a:spcBef>
                <a:spcPts val="600"/>
              </a:spcBef>
            </a:pPr>
            <a:r>
              <a:rPr lang="en-US" sz="1800" b="1" dirty="0" smtClean="0">
                <a:solidFill>
                  <a:schemeClr val="tx1">
                    <a:lumMod val="85000"/>
                    <a:lumOff val="15000"/>
                  </a:schemeClr>
                </a:solidFill>
              </a:rPr>
              <a:t>Test 30 backup cycles with Quanta up to 2.3 (Quanta up to 2 covers 98% of customers)</a:t>
            </a:r>
          </a:p>
          <a:p>
            <a:pPr marL="1257300" lvl="2" indent="-457200" eaLnBrk="1" hangingPunct="1">
              <a:lnSpc>
                <a:spcPct val="80000"/>
              </a:lnSpc>
              <a:spcBef>
                <a:spcPts val="600"/>
              </a:spcBef>
              <a:buNone/>
            </a:pPr>
            <a:endParaRPr lang="en-US" sz="1400" dirty="0" smtClean="0">
              <a:solidFill>
                <a:schemeClr val="tx1">
                  <a:lumMod val="85000"/>
                  <a:lumOff val="15000"/>
                </a:schemeClr>
              </a:solidFill>
            </a:endParaRPr>
          </a:p>
        </p:txBody>
      </p:sp>
      <p:graphicFrame>
        <p:nvGraphicFramePr>
          <p:cNvPr id="5" name="Chart 4"/>
          <p:cNvGraphicFramePr/>
          <p:nvPr>
            <p:extLst>
              <p:ext uri="{D42A27DB-BD31-4B8C-83A1-F6EECF244321}">
                <p14:modId xmlns:p14="http://schemas.microsoft.com/office/powerpoint/2010/main" xmlns="" val="1546260028"/>
              </p:ext>
            </p:extLst>
          </p:nvPr>
        </p:nvGraphicFramePr>
        <p:xfrm>
          <a:off x="152400" y="1981200"/>
          <a:ext cx="8991599"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3633815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0"/>
            <a:ext cx="7772400" cy="914400"/>
          </a:xfrm>
        </p:spPr>
        <p:txBody>
          <a:bodyPr/>
          <a:lstStyle/>
          <a:p>
            <a:r>
              <a:rPr lang="en-US" dirty="0" smtClean="0"/>
              <a:t>Enabler Updates: </a:t>
            </a:r>
            <a:r>
              <a:rPr lang="en-US" dirty="0" err="1" smtClean="0"/>
              <a:t>DXi</a:t>
            </a:r>
            <a:r>
              <a:rPr lang="en-US" dirty="0" smtClean="0"/>
              <a:t> Advanced Reporting and Vision</a:t>
            </a:r>
            <a:endParaRPr lang="en-US" dirty="0"/>
          </a:p>
        </p:txBody>
      </p:sp>
      <p:sp>
        <p:nvSpPr>
          <p:cNvPr id="4" name="TextBox 3"/>
          <p:cNvSpPr txBox="1"/>
          <p:nvPr/>
        </p:nvSpPr>
        <p:spPr>
          <a:xfrm>
            <a:off x="3810000" y="4724400"/>
            <a:ext cx="1518364" cy="369332"/>
          </a:xfrm>
          <a:prstGeom prst="rect">
            <a:avLst/>
          </a:prstGeom>
          <a:noFill/>
        </p:spPr>
        <p:txBody>
          <a:bodyPr wrap="none" rtlCol="0">
            <a:spAutoFit/>
          </a:bodyPr>
          <a:lstStyle/>
          <a:p>
            <a:r>
              <a:rPr lang="en-US" dirty="0" smtClean="0">
                <a:solidFill>
                  <a:schemeClr val="bg1"/>
                </a:solidFill>
              </a:rPr>
              <a:t>Mike Simone</a:t>
            </a:r>
            <a:endParaRPr lang="en-US" dirty="0">
              <a:solidFill>
                <a:schemeClr val="bg1"/>
              </a:solidFill>
            </a:endParaRPr>
          </a:p>
        </p:txBody>
      </p:sp>
    </p:spTree>
    <p:extLst>
      <p:ext uri="{BB962C8B-B14F-4D97-AF65-F5344CB8AC3E}">
        <p14:creationId xmlns:p14="http://schemas.microsoft.com/office/powerpoint/2010/main" xmlns="" val="1480768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849" y="169224"/>
            <a:ext cx="8357260" cy="639763"/>
          </a:xfrm>
        </p:spPr>
        <p:txBody>
          <a:bodyPr/>
          <a:lstStyle/>
          <a:p>
            <a:r>
              <a:rPr lang="en-US" dirty="0" smtClean="0"/>
              <a:t>DXi 2.2 Enablers</a:t>
            </a:r>
            <a:endParaRPr lang="en-US" dirty="0"/>
          </a:p>
        </p:txBody>
      </p:sp>
      <p:sp>
        <p:nvSpPr>
          <p:cNvPr id="5" name="Content Placeholder 4"/>
          <p:cNvSpPr>
            <a:spLocks noGrp="1"/>
          </p:cNvSpPr>
          <p:nvPr>
            <p:ph idx="1"/>
          </p:nvPr>
        </p:nvSpPr>
        <p:spPr>
          <a:xfrm>
            <a:off x="0" y="952995"/>
            <a:ext cx="5766666" cy="3678382"/>
          </a:xfrm>
        </p:spPr>
        <p:txBody>
          <a:bodyPr/>
          <a:lstStyle/>
          <a:p>
            <a:r>
              <a:rPr lang="en-US" dirty="0" smtClean="0"/>
              <a:t>DXi AR 2.1 was developed to support DXi 2.2:</a:t>
            </a:r>
          </a:p>
          <a:p>
            <a:pPr lvl="1"/>
            <a:r>
              <a:rPr lang="en-US" dirty="0" smtClean="0"/>
              <a:t>Updated Space Reclamation</a:t>
            </a:r>
          </a:p>
          <a:p>
            <a:pPr lvl="1"/>
            <a:r>
              <a:rPr lang="en-US" dirty="0" smtClean="0"/>
              <a:t>Report on individual OST and Accent servers</a:t>
            </a:r>
          </a:p>
          <a:p>
            <a:r>
              <a:rPr lang="en-US" dirty="0" smtClean="0"/>
              <a:t>New features:</a:t>
            </a:r>
          </a:p>
          <a:p>
            <a:pPr lvl="1"/>
            <a:r>
              <a:rPr lang="en-US" dirty="0" smtClean="0"/>
              <a:t>Run </a:t>
            </a:r>
            <a:r>
              <a:rPr lang="en-US" dirty="0" err="1" smtClean="0"/>
              <a:t>dbexport</a:t>
            </a:r>
            <a:r>
              <a:rPr lang="en-US" dirty="0" smtClean="0"/>
              <a:t> from the GUI</a:t>
            </a:r>
          </a:p>
          <a:p>
            <a:pPr lvl="1"/>
            <a:r>
              <a:rPr lang="en-US" dirty="0" smtClean="0"/>
              <a:t>View </a:t>
            </a:r>
            <a:r>
              <a:rPr lang="en-US" dirty="0" err="1" smtClean="0"/>
              <a:t>dedup</a:t>
            </a:r>
            <a:r>
              <a:rPr lang="en-US" dirty="0" smtClean="0"/>
              <a:t> stats for individual OST and Accent servers</a:t>
            </a:r>
          </a:p>
        </p:txBody>
      </p:sp>
      <p:pic>
        <p:nvPicPr>
          <p:cNvPr id="8" name="Picture 7" descr="Accent Sever Detail two one.png"/>
          <p:cNvPicPr>
            <a:picLocks noChangeAspect="1"/>
          </p:cNvPicPr>
          <p:nvPr/>
        </p:nvPicPr>
        <p:blipFill>
          <a:blip r:embed="rId3" cstate="print"/>
          <a:stretch>
            <a:fillRect/>
          </a:stretch>
        </p:blipFill>
        <p:spPr>
          <a:xfrm>
            <a:off x="0" y="4394194"/>
            <a:ext cx="8161623" cy="2463806"/>
          </a:xfrm>
          <a:prstGeom prst="rect">
            <a:avLst/>
          </a:prstGeom>
        </p:spPr>
      </p:pic>
      <p:pic>
        <p:nvPicPr>
          <p:cNvPr id="6" name="Picture 5" descr="dbexport one.png"/>
          <p:cNvPicPr>
            <a:picLocks noChangeAspect="1"/>
          </p:cNvPicPr>
          <p:nvPr/>
        </p:nvPicPr>
        <p:blipFill>
          <a:blip r:embed="rId4" cstate="print"/>
          <a:stretch>
            <a:fillRect/>
          </a:stretch>
        </p:blipFill>
        <p:spPr>
          <a:xfrm>
            <a:off x="3944915" y="3752603"/>
            <a:ext cx="5199085" cy="2338327"/>
          </a:xfrm>
          <a:prstGeom prst="rect">
            <a:avLst/>
          </a:prstGeom>
        </p:spPr>
      </p:pic>
      <p:sp>
        <p:nvSpPr>
          <p:cNvPr id="9" name="Freeform 8"/>
          <p:cNvSpPr/>
          <p:nvPr/>
        </p:nvSpPr>
        <p:spPr>
          <a:xfrm>
            <a:off x="3598223" y="2806535"/>
            <a:ext cx="4738255" cy="1136073"/>
          </a:xfrm>
          <a:custGeom>
            <a:avLst/>
            <a:gdLst>
              <a:gd name="connsiteX0" fmla="*/ 0 w 4750130"/>
              <a:gd name="connsiteY0" fmla="*/ 197922 h 1314203"/>
              <a:gd name="connsiteX1" fmla="*/ 3871356 w 4750130"/>
              <a:gd name="connsiteY1" fmla="*/ 186047 h 1314203"/>
              <a:gd name="connsiteX2" fmla="*/ 4750130 w 4750130"/>
              <a:gd name="connsiteY2" fmla="*/ 1314203 h 1314203"/>
            </a:gdLst>
            <a:ahLst/>
            <a:cxnLst>
              <a:cxn ang="0">
                <a:pos x="connsiteX0" y="connsiteY0"/>
              </a:cxn>
              <a:cxn ang="0">
                <a:pos x="connsiteX1" y="connsiteY1"/>
              </a:cxn>
              <a:cxn ang="0">
                <a:pos x="connsiteX2" y="connsiteY2"/>
              </a:cxn>
            </a:cxnLst>
            <a:rect l="l" t="t" r="r" b="b"/>
            <a:pathLst>
              <a:path w="4750130" h="1314203">
                <a:moveTo>
                  <a:pt x="0" y="197922"/>
                </a:moveTo>
                <a:cubicBezTo>
                  <a:pt x="1539834" y="98961"/>
                  <a:pt x="3079668" y="0"/>
                  <a:pt x="3871356" y="186047"/>
                </a:cubicBezTo>
                <a:cubicBezTo>
                  <a:pt x="4663044" y="372094"/>
                  <a:pt x="4607626" y="1140032"/>
                  <a:pt x="4750130" y="1314203"/>
                </a:cubicBezTo>
              </a:path>
            </a:pathLst>
          </a:custGeom>
          <a:ln w="34925">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425039" y="3491345"/>
            <a:ext cx="1838696" cy="2161310"/>
          </a:xfrm>
          <a:custGeom>
            <a:avLst/>
            <a:gdLst>
              <a:gd name="connsiteX0" fmla="*/ 1555667 w 1838696"/>
              <a:gd name="connsiteY0" fmla="*/ 0 h 2161310"/>
              <a:gd name="connsiteX1" fmla="*/ 1579418 w 1838696"/>
              <a:gd name="connsiteY1" fmla="*/ 1246910 h 2161310"/>
              <a:gd name="connsiteX2" fmla="*/ 0 w 1838696"/>
              <a:gd name="connsiteY2" fmla="*/ 2161310 h 2161310"/>
            </a:gdLst>
            <a:ahLst/>
            <a:cxnLst>
              <a:cxn ang="0">
                <a:pos x="connsiteX0" y="connsiteY0"/>
              </a:cxn>
              <a:cxn ang="0">
                <a:pos x="connsiteX1" y="connsiteY1"/>
              </a:cxn>
              <a:cxn ang="0">
                <a:pos x="connsiteX2" y="connsiteY2"/>
              </a:cxn>
            </a:cxnLst>
            <a:rect l="l" t="t" r="r" b="b"/>
            <a:pathLst>
              <a:path w="1838696" h="2161310">
                <a:moveTo>
                  <a:pt x="1555667" y="0"/>
                </a:moveTo>
                <a:cubicBezTo>
                  <a:pt x="1697181" y="443346"/>
                  <a:pt x="1838696" y="886692"/>
                  <a:pt x="1579418" y="1246910"/>
                </a:cubicBezTo>
                <a:cubicBezTo>
                  <a:pt x="1320140" y="1607128"/>
                  <a:pt x="235527" y="2018806"/>
                  <a:pt x="0" y="2161310"/>
                </a:cubicBezTo>
              </a:path>
            </a:pathLst>
          </a:custGeom>
          <a:ln w="34925">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357260" cy="639763"/>
          </a:xfrm>
        </p:spPr>
        <p:txBody>
          <a:bodyPr/>
          <a:lstStyle/>
          <a:p>
            <a:r>
              <a:rPr lang="en-US" dirty="0" smtClean="0"/>
              <a:t>DXi 2.2 Enablers</a:t>
            </a:r>
            <a:endParaRPr lang="en-US" dirty="0"/>
          </a:p>
        </p:txBody>
      </p:sp>
      <p:sp>
        <p:nvSpPr>
          <p:cNvPr id="5" name="Content Placeholder 4"/>
          <p:cNvSpPr>
            <a:spLocks noGrp="1"/>
          </p:cNvSpPr>
          <p:nvPr>
            <p:ph idx="1"/>
          </p:nvPr>
        </p:nvSpPr>
        <p:spPr>
          <a:xfrm>
            <a:off x="301624" y="952995"/>
            <a:ext cx="8391113" cy="5029200"/>
          </a:xfrm>
        </p:spPr>
        <p:txBody>
          <a:bodyPr/>
          <a:lstStyle/>
          <a:p>
            <a:r>
              <a:rPr lang="en-US" dirty="0" smtClean="0"/>
              <a:t>Changes in DXi AR created by updates to Space Reclamation</a:t>
            </a:r>
          </a:p>
          <a:p>
            <a:pPr lvl="1"/>
            <a:r>
              <a:rPr lang="en-US" dirty="0" smtClean="0"/>
              <a:t>Disk space is allocated to the </a:t>
            </a:r>
            <a:r>
              <a:rPr lang="en-US" dirty="0" err="1" smtClean="0"/>
              <a:t>blockpool</a:t>
            </a:r>
            <a:r>
              <a:rPr lang="en-US" dirty="0" smtClean="0"/>
              <a:t>, but is not freed by Space Reclamation as it was in older versions of DXi</a:t>
            </a:r>
          </a:p>
          <a:p>
            <a:pPr lvl="1"/>
            <a:r>
              <a:rPr lang="en-US" dirty="0" smtClean="0"/>
              <a:t>Disk space is then reused by the </a:t>
            </a:r>
            <a:r>
              <a:rPr lang="en-US" dirty="0" err="1" smtClean="0"/>
              <a:t>blockpool</a:t>
            </a:r>
            <a:r>
              <a:rPr lang="en-US" dirty="0" smtClean="0"/>
              <a:t> as Space Reclamation is run</a:t>
            </a:r>
          </a:p>
          <a:p>
            <a:pPr lvl="1"/>
            <a:r>
              <a:rPr lang="en-US" dirty="0" smtClean="0"/>
              <a:t>Used Disk space on DXi AR is now the disk space allocated to the </a:t>
            </a:r>
            <a:r>
              <a:rPr lang="en-US" dirty="0" err="1" smtClean="0"/>
              <a:t>blockpool</a:t>
            </a:r>
            <a:endParaRPr lang="en-US" dirty="0" smtClean="0"/>
          </a:p>
          <a:p>
            <a:pPr lvl="1"/>
            <a:r>
              <a:rPr lang="en-US" dirty="0" smtClean="0"/>
              <a:t>After Reduction and Unique data is referenced by the </a:t>
            </a:r>
            <a:r>
              <a:rPr lang="en-US" dirty="0" err="1" smtClean="0"/>
              <a:t>blockpool</a:t>
            </a:r>
            <a:endParaRPr lang="en-US" dirty="0" smtClean="0"/>
          </a:p>
          <a:p>
            <a:pPr lvl="1"/>
            <a:r>
              <a:rPr lang="en-US" dirty="0" smtClean="0"/>
              <a:t>Space available for use by the </a:t>
            </a:r>
            <a:r>
              <a:rPr lang="en-US" dirty="0" err="1" smtClean="0"/>
              <a:t>blockpool</a:t>
            </a:r>
            <a:r>
              <a:rPr lang="en-US" dirty="0" smtClean="0"/>
              <a:t> is the difference between Used Disk space and After Reduction data</a:t>
            </a:r>
          </a:p>
        </p:txBody>
      </p:sp>
      <p:pic>
        <p:nvPicPr>
          <p:cNvPr id="8" name="Picture 7" descr="AR Overview for DXi 2.2.png"/>
          <p:cNvPicPr>
            <a:picLocks noChangeAspect="1"/>
          </p:cNvPicPr>
          <p:nvPr/>
        </p:nvPicPr>
        <p:blipFill>
          <a:blip r:embed="rId3" cstate="print"/>
          <a:stretch>
            <a:fillRect/>
          </a:stretch>
        </p:blipFill>
        <p:spPr>
          <a:xfrm>
            <a:off x="-1" y="4239491"/>
            <a:ext cx="6145369" cy="2452130"/>
          </a:xfrm>
          <a:prstGeom prst="rect">
            <a:avLst/>
          </a:prstGeom>
        </p:spPr>
      </p:pic>
      <p:sp>
        <p:nvSpPr>
          <p:cNvPr id="44" name="Freeform 43"/>
          <p:cNvSpPr/>
          <p:nvPr/>
        </p:nvSpPr>
        <p:spPr>
          <a:xfrm>
            <a:off x="108857" y="2529444"/>
            <a:ext cx="805543" cy="2968831"/>
          </a:xfrm>
          <a:custGeom>
            <a:avLst/>
            <a:gdLst>
              <a:gd name="connsiteX0" fmla="*/ 746166 w 805543"/>
              <a:gd name="connsiteY0" fmla="*/ 0 h 2968831"/>
              <a:gd name="connsiteX1" fmla="*/ 9896 w 805543"/>
              <a:gd name="connsiteY1" fmla="*/ 2410691 h 2968831"/>
              <a:gd name="connsiteX2" fmla="*/ 805543 w 805543"/>
              <a:gd name="connsiteY2" fmla="*/ 2968831 h 2968831"/>
            </a:gdLst>
            <a:ahLst/>
            <a:cxnLst>
              <a:cxn ang="0">
                <a:pos x="connsiteX0" y="connsiteY0"/>
              </a:cxn>
              <a:cxn ang="0">
                <a:pos x="connsiteX1" y="connsiteY1"/>
              </a:cxn>
              <a:cxn ang="0">
                <a:pos x="connsiteX2" y="connsiteY2"/>
              </a:cxn>
            </a:cxnLst>
            <a:rect l="l" t="t" r="r" b="b"/>
            <a:pathLst>
              <a:path w="805543" h="2968831">
                <a:moveTo>
                  <a:pt x="746166" y="0"/>
                </a:moveTo>
                <a:cubicBezTo>
                  <a:pt x="373083" y="957943"/>
                  <a:pt x="0" y="1915886"/>
                  <a:pt x="9896" y="2410691"/>
                </a:cubicBezTo>
                <a:cubicBezTo>
                  <a:pt x="19792" y="2905496"/>
                  <a:pt x="682831" y="2854036"/>
                  <a:pt x="805543" y="2968831"/>
                </a:cubicBezTo>
              </a:path>
            </a:pathLst>
          </a:custGeom>
          <a:ln w="317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088571" y="3918857"/>
            <a:ext cx="1037112" cy="1520042"/>
          </a:xfrm>
          <a:custGeom>
            <a:avLst/>
            <a:gdLst>
              <a:gd name="connsiteX0" fmla="*/ 15834 w 1037112"/>
              <a:gd name="connsiteY0" fmla="*/ 0 h 1520042"/>
              <a:gd name="connsiteX1" fmla="*/ 170213 w 1037112"/>
              <a:gd name="connsiteY1" fmla="*/ 1187533 h 1520042"/>
              <a:gd name="connsiteX2" fmla="*/ 1037112 w 1037112"/>
              <a:gd name="connsiteY2" fmla="*/ 1520042 h 1520042"/>
            </a:gdLst>
            <a:ahLst/>
            <a:cxnLst>
              <a:cxn ang="0">
                <a:pos x="connsiteX0" y="connsiteY0"/>
              </a:cxn>
              <a:cxn ang="0">
                <a:pos x="connsiteX1" y="connsiteY1"/>
              </a:cxn>
              <a:cxn ang="0">
                <a:pos x="connsiteX2" y="connsiteY2"/>
              </a:cxn>
            </a:cxnLst>
            <a:rect l="l" t="t" r="r" b="b"/>
            <a:pathLst>
              <a:path w="1037112" h="1520042">
                <a:moveTo>
                  <a:pt x="15834" y="0"/>
                </a:moveTo>
                <a:cubicBezTo>
                  <a:pt x="7917" y="467096"/>
                  <a:pt x="0" y="934193"/>
                  <a:pt x="170213" y="1187533"/>
                </a:cubicBezTo>
                <a:cubicBezTo>
                  <a:pt x="340426" y="1440873"/>
                  <a:pt x="688769" y="1480457"/>
                  <a:pt x="1037112" y="1520042"/>
                </a:cubicBezTo>
              </a:path>
            </a:pathLst>
          </a:custGeom>
          <a:ln w="34925">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6436426" y="4465122"/>
            <a:ext cx="2529444" cy="1477328"/>
          </a:xfrm>
          <a:prstGeom prst="rect">
            <a:avLst/>
          </a:prstGeom>
          <a:noFill/>
          <a:ln w="3175">
            <a:solidFill>
              <a:schemeClr val="tx1"/>
            </a:solidFill>
          </a:ln>
        </p:spPr>
        <p:txBody>
          <a:bodyPr wrap="square" rtlCol="0">
            <a:spAutoFit/>
          </a:bodyPr>
          <a:lstStyle/>
          <a:p>
            <a:r>
              <a:rPr lang="en-US" dirty="0" smtClean="0">
                <a:solidFill>
                  <a:schemeClr val="accent5"/>
                </a:solidFill>
              </a:rPr>
              <a:t>Remember: Expiration of data by b/u app will immediately reduced Before Reduction which changes RDE</a:t>
            </a:r>
            <a:endParaRPr lang="en-US" dirty="0">
              <a:solidFill>
                <a:schemeClr val="accent5"/>
              </a:solidFill>
            </a:endParaRPr>
          </a:p>
        </p:txBody>
      </p:sp>
      <p:cxnSp>
        <p:nvCxnSpPr>
          <p:cNvPr id="48" name="Straight Arrow Connector 47"/>
          <p:cNvCxnSpPr/>
          <p:nvPr/>
        </p:nvCxnSpPr>
        <p:spPr>
          <a:xfrm flipH="1">
            <a:off x="2743200" y="5248894"/>
            <a:ext cx="3586348" cy="34438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357260" cy="639763"/>
          </a:xfrm>
        </p:spPr>
        <p:txBody>
          <a:bodyPr/>
          <a:lstStyle/>
          <a:p>
            <a:r>
              <a:rPr lang="en-US" dirty="0" smtClean="0"/>
              <a:t>DXi 2.2 Enablers</a:t>
            </a:r>
            <a:endParaRPr lang="en-US" dirty="0"/>
          </a:p>
        </p:txBody>
      </p:sp>
      <p:sp>
        <p:nvSpPr>
          <p:cNvPr id="5" name="Content Placeholder 4"/>
          <p:cNvSpPr>
            <a:spLocks noGrp="1"/>
          </p:cNvSpPr>
          <p:nvPr>
            <p:ph idx="1"/>
          </p:nvPr>
        </p:nvSpPr>
        <p:spPr>
          <a:xfrm>
            <a:off x="0" y="869868"/>
            <a:ext cx="8823366" cy="1042059"/>
          </a:xfrm>
        </p:spPr>
        <p:txBody>
          <a:bodyPr/>
          <a:lstStyle/>
          <a:p>
            <a:r>
              <a:rPr lang="en-US" dirty="0" smtClean="0"/>
              <a:t>DXi AR: Space reclamation now only has three stages, you WON’T see Disk Usage decrease during space reclamation</a:t>
            </a:r>
          </a:p>
        </p:txBody>
      </p:sp>
      <p:pic>
        <p:nvPicPr>
          <p:cNvPr id="8" name="Picture 7" descr="SR DXi 2.2.png"/>
          <p:cNvPicPr>
            <a:picLocks noChangeAspect="1"/>
          </p:cNvPicPr>
          <p:nvPr/>
        </p:nvPicPr>
        <p:blipFill>
          <a:blip r:embed="rId3" cstate="print"/>
          <a:stretch>
            <a:fillRect/>
          </a:stretch>
        </p:blipFill>
        <p:spPr>
          <a:xfrm>
            <a:off x="324777" y="1653205"/>
            <a:ext cx="7781925" cy="3076575"/>
          </a:xfrm>
          <a:prstGeom prst="rect">
            <a:avLst/>
          </a:prstGeom>
        </p:spPr>
      </p:pic>
      <p:sp>
        <p:nvSpPr>
          <p:cNvPr id="9" name="Oval 8"/>
          <p:cNvSpPr/>
          <p:nvPr/>
        </p:nvSpPr>
        <p:spPr>
          <a:xfrm>
            <a:off x="3420094" y="2446317"/>
            <a:ext cx="1436914" cy="15675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4"/>
          <p:cNvSpPr txBox="1">
            <a:spLocks/>
          </p:cNvSpPr>
          <p:nvPr/>
        </p:nvSpPr>
        <p:spPr bwMode="auto">
          <a:xfrm>
            <a:off x="164276" y="4846122"/>
            <a:ext cx="8823366" cy="1483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457200" rtl="0" eaLnBrk="1" fontAlgn="base" latinLnBrk="0" hangingPunct="1">
              <a:lnSpc>
                <a:spcPct val="100000"/>
              </a:lnSpc>
              <a:spcBef>
                <a:spcPct val="20000"/>
              </a:spcBef>
              <a:spcAft>
                <a:spcPct val="0"/>
              </a:spcAft>
              <a:buClr>
                <a:srgbClr val="0DB6EC"/>
              </a:buClr>
              <a:buSzPct val="75000"/>
              <a:buFont typeface="Wingdings" pitchFamily="2" charset="2"/>
              <a:buChar char="§"/>
              <a:tabLst/>
              <a:defRPr/>
            </a:pPr>
            <a:r>
              <a:rPr kumimoji="0" lang="en-US" sz="24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rPr>
              <a:t>Vision</a:t>
            </a:r>
          </a:p>
          <a:p>
            <a:pPr marL="800100" lvl="1" indent="-342900" defTabSz="457200">
              <a:spcBef>
                <a:spcPct val="20000"/>
              </a:spcBef>
              <a:buClr>
                <a:srgbClr val="0DB6EC"/>
              </a:buClr>
              <a:buSzPct val="75000"/>
              <a:buFont typeface="Arial" pitchFamily="34" charset="0"/>
              <a:buChar char="–"/>
            </a:pPr>
            <a:r>
              <a:rPr kumimoji="0" lang="en-US"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rPr>
              <a:t>No updates</a:t>
            </a:r>
            <a:r>
              <a:rPr kumimoji="0" lang="en-US" b="0" i="0" u="none" strike="noStrike" kern="0" cap="none" spc="0" normalizeH="0" noProof="0" dirty="0" smtClean="0">
                <a:ln>
                  <a:noFill/>
                </a:ln>
                <a:solidFill>
                  <a:srgbClr val="666666"/>
                </a:solidFill>
                <a:effectLst/>
                <a:uLnTx/>
                <a:uFillTx/>
                <a:latin typeface="Arial" pitchFamily="34" charset="0"/>
                <a:ea typeface="ＭＳ Ｐゴシック" charset="0"/>
                <a:cs typeface="Arial" pitchFamily="34" charset="0"/>
              </a:rPr>
              <a:t> specific to DXi 2.2</a:t>
            </a:r>
          </a:p>
          <a:p>
            <a:pPr marL="800100" lvl="1" indent="-342900" defTabSz="457200">
              <a:spcBef>
                <a:spcPct val="20000"/>
              </a:spcBef>
              <a:buClr>
                <a:srgbClr val="0DB6EC"/>
              </a:buClr>
              <a:buSzPct val="75000"/>
              <a:buFont typeface="Arial" pitchFamily="34" charset="0"/>
              <a:buChar char="–"/>
            </a:pPr>
            <a:r>
              <a:rPr lang="en-US" kern="0" noProof="0" dirty="0" smtClean="0">
                <a:solidFill>
                  <a:srgbClr val="666666"/>
                </a:solidFill>
                <a:latin typeface="Arial" pitchFamily="34" charset="0"/>
                <a:ea typeface="ＭＳ Ｐゴシック" charset="0"/>
                <a:cs typeface="Arial" pitchFamily="34" charset="0"/>
              </a:rPr>
              <a:t>Vision 4.2 adds DXi Capacity Upgrade estimates for all DXi versions</a:t>
            </a:r>
          </a:p>
          <a:p>
            <a:pPr marL="800100" lvl="1" indent="-342900" defTabSz="457200">
              <a:spcBef>
                <a:spcPct val="20000"/>
              </a:spcBef>
              <a:buClr>
                <a:srgbClr val="0DB6EC"/>
              </a:buClr>
              <a:buSzPct val="75000"/>
              <a:buFont typeface="Arial" pitchFamily="34" charset="0"/>
              <a:buChar char="–"/>
            </a:pPr>
            <a:r>
              <a:rPr kumimoji="0" lang="en-US" b="0" i="0" u="none" strike="noStrike" kern="0" cap="none" spc="0" normalizeH="0" baseline="0" dirty="0" smtClean="0">
                <a:ln>
                  <a:noFill/>
                </a:ln>
                <a:solidFill>
                  <a:srgbClr val="666666"/>
                </a:solidFill>
                <a:effectLst/>
                <a:uLnTx/>
                <a:uFillTx/>
                <a:latin typeface="Arial" pitchFamily="34" charset="0"/>
                <a:ea typeface="ＭＳ Ｐゴシック" charset="0"/>
                <a:cs typeface="Arial" pitchFamily="34" charset="0"/>
              </a:rPr>
              <a:t>Vision</a:t>
            </a:r>
            <a:r>
              <a:rPr kumimoji="0" lang="en-US" b="0" i="0" u="none" strike="noStrike" kern="0" cap="none" spc="0" normalizeH="0" dirty="0" smtClean="0">
                <a:ln>
                  <a:noFill/>
                </a:ln>
                <a:solidFill>
                  <a:srgbClr val="666666"/>
                </a:solidFill>
                <a:effectLst/>
                <a:uLnTx/>
                <a:uFillTx/>
                <a:latin typeface="Arial" pitchFamily="34" charset="0"/>
                <a:ea typeface="ＭＳ Ｐゴシック" charset="0"/>
                <a:cs typeface="Arial" pitchFamily="34" charset="0"/>
              </a:rPr>
              <a:t> 4.2 adds Accent reporting for DXi 2.0.1 and above</a:t>
            </a:r>
            <a:endParaRPr kumimoji="0" lang="en-US"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a:p>
            <a:pPr marL="342900" indent="-342900" defTabSz="457200">
              <a:spcBef>
                <a:spcPct val="20000"/>
              </a:spcBef>
              <a:buClr>
                <a:srgbClr val="0DB6EC"/>
              </a:buClr>
              <a:buSzPct val="75000"/>
              <a:buFont typeface="Wingdings" pitchFamily="2" charset="2"/>
              <a:buChar char="§"/>
            </a:pPr>
            <a:endParaRPr kumimoji="0" lang="en-US" sz="24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200400"/>
            <a:ext cx="7772400" cy="457200"/>
          </a:xfrm>
        </p:spPr>
        <p:txBody>
          <a:bodyPr/>
          <a:lstStyle/>
          <a:p>
            <a:r>
              <a:rPr lang="en-US" dirty="0" smtClean="0"/>
              <a:t>Training and Documentation Updates</a:t>
            </a:r>
            <a:endParaRPr lang="en-US" dirty="0"/>
          </a:p>
        </p:txBody>
      </p:sp>
      <p:sp>
        <p:nvSpPr>
          <p:cNvPr id="4" name="Rectangle 3"/>
          <p:cNvSpPr/>
          <p:nvPr/>
        </p:nvSpPr>
        <p:spPr>
          <a:xfrm>
            <a:off x="4276259" y="4659868"/>
            <a:ext cx="1415772" cy="369332"/>
          </a:xfrm>
          <a:prstGeom prst="rect">
            <a:avLst/>
          </a:prstGeom>
        </p:spPr>
        <p:txBody>
          <a:bodyPr wrap="none">
            <a:spAutoFit/>
          </a:bodyPr>
          <a:lstStyle/>
          <a:p>
            <a:r>
              <a:rPr lang="en-US" dirty="0" smtClean="0">
                <a:solidFill>
                  <a:schemeClr val="bg1"/>
                </a:solidFill>
              </a:rPr>
              <a:t>Jim Hibbard</a:t>
            </a:r>
            <a:endParaRPr lang="en-US" dirty="0">
              <a:solidFill>
                <a:schemeClr val="bg1"/>
              </a:solidFill>
            </a:endParaRPr>
          </a:p>
        </p:txBody>
      </p:sp>
    </p:spTree>
    <p:extLst>
      <p:ext uri="{BB962C8B-B14F-4D97-AF65-F5344CB8AC3E}">
        <p14:creationId xmlns:p14="http://schemas.microsoft.com/office/powerpoint/2010/main" xmlns="" val="1480768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r>
              <a:rPr smtClean="0">
                <a:latin typeface="Arial" charset="0"/>
                <a:ea typeface="ＭＳ Ｐゴシック"/>
                <a:cs typeface="Arial" charset="0"/>
              </a:rPr>
              <a:t>Training Updates</a:t>
            </a:r>
          </a:p>
        </p:txBody>
      </p:sp>
      <p:sp>
        <p:nvSpPr>
          <p:cNvPr id="18434" name="Rectangle 3"/>
          <p:cNvSpPr>
            <a:spLocks noGrp="1"/>
          </p:cNvSpPr>
          <p:nvPr>
            <p:ph type="body" idx="1"/>
          </p:nvPr>
        </p:nvSpPr>
        <p:spPr>
          <a:xfrm>
            <a:off x="301625" y="1143000"/>
            <a:ext cx="8156575" cy="5029200"/>
          </a:xfrm>
        </p:spPr>
        <p:txBody>
          <a:bodyPr/>
          <a:lstStyle/>
          <a:p>
            <a:r>
              <a:rPr sz="2000" dirty="0" smtClean="0">
                <a:latin typeface="Arial" charset="0"/>
                <a:ea typeface="ＭＳ Ｐゴシック"/>
                <a:cs typeface="Arial" charset="0"/>
              </a:rPr>
              <a:t>Available for registration in </a:t>
            </a:r>
            <a:r>
              <a:rPr sz="2000" dirty="0" err="1" smtClean="0">
                <a:latin typeface="Arial" charset="0"/>
                <a:ea typeface="ＭＳ Ｐゴシック"/>
                <a:cs typeface="Arial" charset="0"/>
              </a:rPr>
              <a:t>StorageCare</a:t>
            </a:r>
            <a:r>
              <a:rPr sz="2000" dirty="0" smtClean="0">
                <a:latin typeface="Arial" charset="0"/>
                <a:ea typeface="ＭＳ Ｐゴシック"/>
                <a:cs typeface="Arial" charset="0"/>
              </a:rPr>
              <a:t> Learning:</a:t>
            </a:r>
          </a:p>
          <a:p>
            <a:pPr lvl="1"/>
            <a:r>
              <a:rPr sz="1600" dirty="0" smtClean="0">
                <a:latin typeface="Arial" charset="0"/>
                <a:ea typeface="ＭＳ Ｐゴシック"/>
                <a:cs typeface="Arial" charset="0"/>
              </a:rPr>
              <a:t>NEW: </a:t>
            </a:r>
            <a:r>
              <a:rPr sz="1600" dirty="0" err="1" smtClean="0">
                <a:latin typeface="Arial" charset="0"/>
                <a:ea typeface="ＭＳ Ｐゴシック"/>
                <a:cs typeface="Arial" charset="0"/>
              </a:rPr>
              <a:t>DXi</a:t>
            </a:r>
            <a:r>
              <a:rPr sz="1600" dirty="0" smtClean="0">
                <a:latin typeface="Arial" charset="0"/>
                <a:ea typeface="ＭＳ Ｐゴシック"/>
                <a:cs typeface="Arial" charset="0"/>
              </a:rPr>
              <a:t> 2.2 Software Service Update course (2-3437b)</a:t>
            </a:r>
          </a:p>
          <a:p>
            <a:pPr lvl="1"/>
            <a:r>
              <a:rPr sz="1600" dirty="0" smtClean="0">
                <a:latin typeface="Arial" charset="0"/>
                <a:ea typeface="ＭＳ Ｐゴシック"/>
                <a:cs typeface="Arial" charset="0"/>
              </a:rPr>
              <a:t>UPDATED: DXi6700 Installation course (2-2431)</a:t>
            </a:r>
          </a:p>
          <a:p>
            <a:pPr lvl="1"/>
            <a:r>
              <a:rPr sz="1600" dirty="0" smtClean="0">
                <a:latin typeface="Arial" charset="0"/>
                <a:ea typeface="ＭＳ Ｐゴシック"/>
                <a:cs typeface="Arial" charset="0"/>
              </a:rPr>
              <a:t>UPDATED: </a:t>
            </a:r>
            <a:r>
              <a:rPr sz="1600" dirty="0" err="1" smtClean="0">
                <a:latin typeface="Arial" charset="0"/>
                <a:ea typeface="ＭＳ Ｐゴシック"/>
                <a:cs typeface="Arial" charset="0"/>
              </a:rPr>
              <a:t>DXi</a:t>
            </a:r>
            <a:r>
              <a:rPr sz="1600" dirty="0" smtClean="0">
                <a:latin typeface="Arial" charset="0"/>
                <a:ea typeface="ＭＳ Ｐゴシック"/>
                <a:cs typeface="Arial" charset="0"/>
              </a:rPr>
              <a:t>-Series 2.x Configuration course (2-2482)  </a:t>
            </a:r>
          </a:p>
          <a:p>
            <a:pPr lvl="1"/>
            <a:r>
              <a:rPr sz="1600" dirty="0" smtClean="0">
                <a:latin typeface="Arial" charset="0"/>
                <a:ea typeface="ＭＳ Ｐゴシック"/>
                <a:cs typeface="Arial" charset="0"/>
              </a:rPr>
              <a:t>UPDATED: </a:t>
            </a:r>
            <a:r>
              <a:rPr sz="1600" dirty="0" err="1" smtClean="0">
                <a:latin typeface="Arial" charset="0"/>
                <a:ea typeface="ＭＳ Ｐゴシック"/>
                <a:cs typeface="Arial" charset="0"/>
              </a:rPr>
              <a:t>DXi</a:t>
            </a:r>
            <a:r>
              <a:rPr sz="1600" dirty="0" smtClean="0">
                <a:latin typeface="Arial" charset="0"/>
                <a:ea typeface="ＭＳ Ｐゴシック"/>
                <a:cs typeface="Arial" charset="0"/>
              </a:rPr>
              <a:t>-Series 2.x Configuration Hands-on GUI Practice (3-2432)</a:t>
            </a:r>
          </a:p>
          <a:p>
            <a:endParaRPr sz="2000" dirty="0" smtClean="0">
              <a:latin typeface="Arial" charset="0"/>
              <a:ea typeface="ＭＳ Ｐゴシック"/>
              <a:cs typeface="Arial" charset="0"/>
            </a:endParaRPr>
          </a:p>
          <a:p>
            <a:r>
              <a:rPr sz="2000" dirty="0" smtClean="0">
                <a:latin typeface="Arial" charset="0"/>
                <a:ea typeface="ＭＳ Ｐゴシック"/>
                <a:cs typeface="Arial" charset="0"/>
              </a:rPr>
              <a:t>Ships with the product and available on </a:t>
            </a:r>
            <a:r>
              <a:rPr sz="2000" dirty="0" err="1" smtClean="0">
                <a:latin typeface="Arial" charset="0"/>
                <a:ea typeface="ＭＳ Ｐゴシック"/>
                <a:cs typeface="Arial" charset="0"/>
              </a:rPr>
              <a:t>CSWeb</a:t>
            </a:r>
            <a:r>
              <a:rPr sz="2000" dirty="0" smtClean="0">
                <a:latin typeface="Arial" charset="0"/>
                <a:ea typeface="ＭＳ Ｐゴシック"/>
                <a:cs typeface="Arial" charset="0"/>
              </a:rPr>
              <a:t>, Quantum.com, and the Documentation CD:</a:t>
            </a:r>
          </a:p>
          <a:p>
            <a:pPr lvl="1"/>
            <a:r>
              <a:rPr sz="1600" dirty="0" smtClean="0">
                <a:latin typeface="Arial" charset="0"/>
                <a:ea typeface="ＭＳ Ｐゴシック"/>
                <a:cs typeface="Arial" charset="0"/>
              </a:rPr>
              <a:t>UPDATED: DXi6700 User Essentials document (6-67193-01)</a:t>
            </a:r>
          </a:p>
          <a:p>
            <a:pPr lvl="1" eaLnBrk="1" hangingPunct="1"/>
            <a:endParaRPr sz="2000" dirty="0" smtClean="0">
              <a:latin typeface="Arial" charset="0"/>
              <a:ea typeface="ＭＳ Ｐゴシック"/>
              <a:cs typeface="Arial" charset="0"/>
            </a:endParaRPr>
          </a:p>
          <a:p>
            <a:pPr lvl="1" eaLnBrk="1" hangingPunct="1"/>
            <a:endParaRPr dirty="0" smtClean="0">
              <a:latin typeface="Arial" charset="0"/>
              <a:ea typeface="ＭＳ Ｐゴシック"/>
              <a:cs typeface="Arial" charset="0"/>
            </a:endParaRPr>
          </a:p>
        </p:txBody>
      </p:sp>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dirty="0" smtClean="0">
                <a:latin typeface="Arial" charset="0"/>
                <a:ea typeface="ＭＳ Ｐゴシック"/>
                <a:cs typeface="Arial" charset="0"/>
              </a:rPr>
              <a:t>Documentation Updates</a:t>
            </a:r>
          </a:p>
        </p:txBody>
      </p:sp>
      <p:sp>
        <p:nvSpPr>
          <p:cNvPr id="19458" name="Rectangle 3"/>
          <p:cNvSpPr>
            <a:spLocks noGrp="1"/>
          </p:cNvSpPr>
          <p:nvPr>
            <p:ph type="body" idx="1"/>
          </p:nvPr>
        </p:nvSpPr>
        <p:spPr>
          <a:xfrm>
            <a:off x="301625" y="1143000"/>
            <a:ext cx="8842375" cy="5029200"/>
          </a:xfrm>
        </p:spPr>
        <p:txBody>
          <a:bodyPr>
            <a:normAutofit lnSpcReduction="10000"/>
          </a:bodyPr>
          <a:lstStyle/>
          <a:p>
            <a:r>
              <a:rPr sz="2000" dirty="0" smtClean="0">
                <a:latin typeface="Arial" charset="0"/>
                <a:ea typeface="ＭＳ Ｐゴシック"/>
                <a:cs typeface="Arial" charset="0"/>
              </a:rPr>
              <a:t>DXi6000 User’s Guide</a:t>
            </a:r>
          </a:p>
          <a:p>
            <a:r>
              <a:rPr sz="2000" dirty="0" smtClean="0">
                <a:latin typeface="Arial" charset="0"/>
                <a:ea typeface="ＭＳ Ｐゴシック"/>
                <a:cs typeface="Arial" charset="0"/>
              </a:rPr>
              <a:t>DXi6701 and DXi6702 Site Planning Guide</a:t>
            </a:r>
          </a:p>
          <a:p>
            <a:r>
              <a:rPr sz="2000" dirty="0" smtClean="0">
                <a:latin typeface="Arial" charset="0"/>
                <a:ea typeface="ＭＳ Ｐゴシック"/>
                <a:cs typeface="Arial" charset="0"/>
              </a:rPr>
              <a:t>DXi6701 and DXi6702 Installation and Configuration Guide</a:t>
            </a:r>
          </a:p>
          <a:p>
            <a:r>
              <a:rPr sz="2000" dirty="0" smtClean="0">
                <a:latin typeface="Arial" charset="0"/>
                <a:ea typeface="ＭＳ Ｐゴシック"/>
                <a:cs typeface="Arial" charset="0"/>
              </a:rPr>
              <a:t>Quantum </a:t>
            </a:r>
            <a:r>
              <a:rPr sz="2000" dirty="0" err="1" smtClean="0">
                <a:latin typeface="Arial" charset="0"/>
                <a:ea typeface="ＭＳ Ｐゴシック"/>
                <a:cs typeface="Arial" charset="0"/>
              </a:rPr>
              <a:t>DXi</a:t>
            </a:r>
            <a:r>
              <a:rPr sz="2000" dirty="0" smtClean="0">
                <a:latin typeface="Arial" charset="0"/>
                <a:ea typeface="ＭＳ Ｐゴシック"/>
                <a:cs typeface="Arial" charset="0"/>
              </a:rPr>
              <a:t>-Series 2.2 Software Installation and Upgrade Guide</a:t>
            </a:r>
          </a:p>
          <a:p>
            <a:pPr lvl="1"/>
            <a:r>
              <a:rPr lang="en-US" sz="1400" dirty="0" smtClean="0">
                <a:solidFill>
                  <a:srgbClr val="FF0000"/>
                </a:solidFill>
                <a:latin typeface="Arial" charset="0"/>
                <a:ea typeface="ＭＳ Ｐゴシック"/>
                <a:cs typeface="Arial" charset="0"/>
              </a:rPr>
              <a:t>Ignore the upgrade step to install 2.0c BIOS </a:t>
            </a:r>
          </a:p>
          <a:p>
            <a:pPr lvl="1"/>
            <a:r>
              <a:rPr lang="en-US" sz="1400" dirty="0" smtClean="0">
                <a:solidFill>
                  <a:srgbClr val="FF0000"/>
                </a:solidFill>
                <a:latin typeface="Arial" charset="0"/>
                <a:ea typeface="ＭＳ Ｐゴシック"/>
                <a:cs typeface="Arial" charset="0"/>
              </a:rPr>
              <a:t>An updated doc will be released by next week that removes the step</a:t>
            </a:r>
            <a:endParaRPr sz="1400" dirty="0" smtClean="0">
              <a:solidFill>
                <a:srgbClr val="FF0000"/>
              </a:solidFill>
              <a:latin typeface="Arial" charset="0"/>
              <a:ea typeface="ＭＳ Ｐゴシック"/>
              <a:cs typeface="Arial" charset="0"/>
            </a:endParaRPr>
          </a:p>
          <a:p>
            <a:r>
              <a:rPr sz="2000" dirty="0" err="1" smtClean="0">
                <a:latin typeface="Arial" charset="0"/>
                <a:ea typeface="ＭＳ Ｐゴシック"/>
                <a:cs typeface="Arial" charset="0"/>
              </a:rPr>
              <a:t>DXi</a:t>
            </a:r>
            <a:r>
              <a:rPr sz="2000" dirty="0" smtClean="0">
                <a:latin typeface="Arial" charset="0"/>
                <a:ea typeface="ＭＳ Ｐゴシック"/>
                <a:cs typeface="Arial" charset="0"/>
              </a:rPr>
              <a:t>-Series Command Line Interface (CLI) Guide</a:t>
            </a:r>
          </a:p>
          <a:p>
            <a:r>
              <a:rPr sz="2000" dirty="0" smtClean="0">
                <a:latin typeface="Arial" charset="0"/>
                <a:ea typeface="ＭＳ Ｐゴシック"/>
                <a:cs typeface="Arial" charset="0"/>
              </a:rPr>
              <a:t>Quantum DXi6500 and DXi6700 Expansion Module Upgrade Instructions</a:t>
            </a:r>
          </a:p>
          <a:p>
            <a:r>
              <a:rPr sz="2000" dirty="0" err="1" smtClean="0">
                <a:latin typeface="Arial" charset="0"/>
                <a:ea typeface="ＭＳ Ｐゴシック"/>
                <a:cs typeface="Arial" charset="0"/>
              </a:rPr>
              <a:t>DXi</a:t>
            </a:r>
            <a:r>
              <a:rPr sz="2000" dirty="0" smtClean="0">
                <a:latin typeface="Arial" charset="0"/>
                <a:ea typeface="ＭＳ Ｐゴシック"/>
                <a:cs typeface="Arial" charset="0"/>
              </a:rPr>
              <a:t>-Series SNMP Reference Guide</a:t>
            </a:r>
          </a:p>
          <a:p>
            <a:r>
              <a:rPr sz="2000" dirty="0" err="1" smtClean="0">
                <a:latin typeface="Arial" charset="0"/>
                <a:ea typeface="ＭＳ Ｐゴシック"/>
                <a:cs typeface="Arial" charset="0"/>
              </a:rPr>
              <a:t>DXi</a:t>
            </a:r>
            <a:r>
              <a:rPr sz="2000" dirty="0" smtClean="0">
                <a:latin typeface="Arial" charset="0"/>
                <a:ea typeface="ＭＳ Ｐゴシック"/>
                <a:cs typeface="Arial" charset="0"/>
              </a:rPr>
              <a:t>-Series </a:t>
            </a:r>
            <a:r>
              <a:rPr sz="2000" dirty="0" err="1" smtClean="0">
                <a:latin typeface="Arial" charset="0"/>
                <a:ea typeface="ＭＳ Ｐゴシック"/>
                <a:cs typeface="Arial" charset="0"/>
              </a:rPr>
              <a:t>NetBackup</a:t>
            </a:r>
            <a:r>
              <a:rPr sz="2000" dirty="0" smtClean="0">
                <a:latin typeface="Arial" charset="0"/>
                <a:ea typeface="ＭＳ Ｐゴシック"/>
                <a:cs typeface="Arial" charset="0"/>
              </a:rPr>
              <a:t> and Backup Exec OST Configuration Guide</a:t>
            </a:r>
          </a:p>
          <a:p>
            <a:r>
              <a:rPr sz="2000" dirty="0" err="1" smtClean="0">
                <a:latin typeface="Arial" charset="0"/>
                <a:ea typeface="ＭＳ Ｐゴシック"/>
                <a:cs typeface="Arial" charset="0"/>
              </a:rPr>
              <a:t>DXi</a:t>
            </a:r>
            <a:r>
              <a:rPr sz="2000" dirty="0" smtClean="0">
                <a:latin typeface="Arial" charset="0"/>
                <a:ea typeface="ＭＳ Ｐゴシック"/>
                <a:cs typeface="Arial" charset="0"/>
              </a:rPr>
              <a:t>-Series Backup Application Specific PTT Configuration Guide</a:t>
            </a:r>
          </a:p>
          <a:p>
            <a:r>
              <a:rPr sz="2000" dirty="0" smtClean="0">
                <a:latin typeface="Arial" charset="0"/>
                <a:ea typeface="ＭＳ Ｐゴシック"/>
                <a:cs typeface="Arial" charset="0"/>
              </a:rPr>
              <a:t>DXi6500 Field Service Manual</a:t>
            </a:r>
          </a:p>
          <a:p>
            <a:r>
              <a:rPr sz="2000" dirty="0" smtClean="0">
                <a:latin typeface="Arial" charset="0"/>
                <a:ea typeface="ＭＳ Ｐゴシック"/>
                <a:cs typeface="Arial" charset="0"/>
              </a:rPr>
              <a:t>DXi6700 Field Service Manual</a:t>
            </a:r>
          </a:p>
          <a:p>
            <a:r>
              <a:rPr sz="2000" dirty="0" err="1" smtClean="0">
                <a:latin typeface="Arial" charset="0"/>
                <a:ea typeface="ＭＳ Ｐゴシック"/>
                <a:cs typeface="Arial" charset="0"/>
              </a:rPr>
              <a:t>DXi</a:t>
            </a:r>
            <a:r>
              <a:rPr sz="2000" dirty="0" smtClean="0">
                <a:latin typeface="Arial" charset="0"/>
                <a:ea typeface="ＭＳ Ｐゴシック"/>
                <a:cs typeface="Arial" charset="0"/>
              </a:rPr>
              <a:t>-Series 2.2 Release Notes</a:t>
            </a:r>
          </a:p>
          <a:p>
            <a:r>
              <a:rPr sz="2000" dirty="0" smtClean="0">
                <a:latin typeface="Arial" charset="0"/>
                <a:ea typeface="ＭＳ Ｐゴシック"/>
                <a:cs typeface="Arial" charset="0"/>
              </a:rPr>
              <a:t>OST Plug-in 2.6.0 Installation Instructions</a:t>
            </a:r>
          </a:p>
          <a:p>
            <a:endParaRPr sz="2000" dirty="0" smtClean="0">
              <a:latin typeface="Arial" charset="0"/>
              <a:ea typeface="ＭＳ Ｐゴシック"/>
              <a:cs typeface="Arial" charset="0"/>
            </a:endParaRPr>
          </a:p>
          <a:p>
            <a:pPr eaLnBrk="1" hangingPunct="1"/>
            <a:endParaRPr sz="2000" dirty="0" smtClean="0">
              <a:latin typeface="Arial" charset="0"/>
              <a:ea typeface="ＭＳ Ｐゴシック"/>
              <a:cs typeface="Arial"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New Features of DXi 2.2</a:t>
            </a:r>
          </a:p>
        </p:txBody>
      </p:sp>
      <p:sp>
        <p:nvSpPr>
          <p:cNvPr id="39939" name="Rectangle 3"/>
          <p:cNvSpPr>
            <a:spLocks noGrp="1" noChangeArrowheads="1"/>
          </p:cNvSpPr>
          <p:nvPr>
            <p:ph type="body" idx="1"/>
          </p:nvPr>
        </p:nvSpPr>
        <p:spPr>
          <a:xfrm>
            <a:off x="228600" y="914400"/>
            <a:ext cx="8686800" cy="5715000"/>
          </a:xfrm>
        </p:spPr>
        <p:txBody>
          <a:bodyPr>
            <a:normAutofit fontScale="77500" lnSpcReduction="20000"/>
          </a:bodyPr>
          <a:lstStyle/>
          <a:p>
            <a:r>
              <a:rPr lang="en-US" dirty="0" smtClean="0"/>
              <a:t>Security</a:t>
            </a:r>
          </a:p>
          <a:p>
            <a:pPr lvl="1"/>
            <a:r>
              <a:rPr lang="en-US" dirty="0" smtClean="0"/>
              <a:t>Encrypted data at rest utilizing Self Encrypting Drives</a:t>
            </a:r>
          </a:p>
          <a:p>
            <a:pPr lvl="1"/>
            <a:r>
              <a:rPr lang="en-US" dirty="0" smtClean="0"/>
              <a:t>User audit log</a:t>
            </a:r>
            <a:endParaRPr lang="en-US" sz="2200" dirty="0" smtClean="0"/>
          </a:p>
          <a:p>
            <a:pPr lvl="1"/>
            <a:r>
              <a:rPr lang="en-US" dirty="0" smtClean="0"/>
              <a:t>Secure data deletion of files</a:t>
            </a:r>
          </a:p>
          <a:p>
            <a:r>
              <a:rPr lang="en-US" dirty="0" smtClean="0"/>
              <a:t>OST</a:t>
            </a:r>
          </a:p>
          <a:p>
            <a:pPr lvl="1"/>
            <a:r>
              <a:rPr lang="en-US" dirty="0" smtClean="0"/>
              <a:t>OST AIR support</a:t>
            </a:r>
          </a:p>
          <a:p>
            <a:pPr lvl="1"/>
            <a:r>
              <a:rPr lang="en-US" dirty="0" smtClean="0"/>
              <a:t>Concurrent Optimized Duplication </a:t>
            </a:r>
          </a:p>
          <a:p>
            <a:pPr lvl="1"/>
            <a:r>
              <a:rPr lang="en-US" dirty="0" smtClean="0"/>
              <a:t>Accent support for Windows for BE and NBU</a:t>
            </a:r>
          </a:p>
          <a:p>
            <a:pPr lvl="1"/>
            <a:r>
              <a:rPr lang="en-US" dirty="0" smtClean="0"/>
              <a:t>Accent Encryption</a:t>
            </a:r>
          </a:p>
          <a:p>
            <a:pPr lvl="1"/>
            <a:r>
              <a:rPr lang="en-US" dirty="0" smtClean="0"/>
              <a:t>Optimized Duplication on Replication ports</a:t>
            </a:r>
          </a:p>
          <a:p>
            <a:pPr lvl="1"/>
            <a:r>
              <a:rPr lang="en-US" dirty="0" smtClean="0"/>
              <a:t>Plug-in for AIX</a:t>
            </a:r>
          </a:p>
          <a:p>
            <a:r>
              <a:rPr lang="en-US" dirty="0" smtClean="0"/>
              <a:t>Networking</a:t>
            </a:r>
          </a:p>
          <a:p>
            <a:pPr lvl="1"/>
            <a:r>
              <a:rPr lang="en-US" dirty="0" smtClean="0"/>
              <a:t>VLAN Tagging</a:t>
            </a:r>
          </a:p>
          <a:p>
            <a:pPr lvl="1"/>
            <a:r>
              <a:rPr lang="en-US" dirty="0" smtClean="0"/>
              <a:t>Jumbo Frames</a:t>
            </a:r>
            <a:endParaRPr lang="en-US" sz="2200" dirty="0" smtClean="0"/>
          </a:p>
          <a:p>
            <a:r>
              <a:rPr lang="en-US" dirty="0" smtClean="0"/>
              <a:t>Flexibility</a:t>
            </a:r>
          </a:p>
          <a:p>
            <a:pPr lvl="1"/>
            <a:r>
              <a:rPr lang="en-US" dirty="0" err="1" smtClean="0"/>
              <a:t>Fibre</a:t>
            </a:r>
            <a:r>
              <a:rPr lang="en-US" dirty="0" smtClean="0"/>
              <a:t> Channel Port Role Change</a:t>
            </a:r>
          </a:p>
          <a:p>
            <a:r>
              <a:rPr lang="en-US" dirty="0" smtClean="0"/>
              <a:t>GUI</a:t>
            </a:r>
          </a:p>
          <a:p>
            <a:pPr lvl="1"/>
            <a:r>
              <a:rPr lang="en-US" dirty="0" smtClean="0"/>
              <a:t>“Mapping” pages for navigation </a:t>
            </a:r>
          </a:p>
          <a:p>
            <a:pPr lvl="1"/>
            <a:r>
              <a:rPr lang="en-US" dirty="0" smtClean="0"/>
              <a:t>Disk Space Reporting</a:t>
            </a:r>
          </a:p>
          <a:p>
            <a:pPr lvl="1"/>
            <a:r>
              <a:rPr lang="en-US" dirty="0" smtClean="0"/>
              <a:t>Port Layout Improvements</a:t>
            </a:r>
          </a:p>
          <a:p>
            <a:pPr lvl="1"/>
            <a:r>
              <a:rPr lang="en-US" dirty="0" smtClean="0"/>
              <a:t>Scheduler Improvements</a:t>
            </a:r>
          </a:p>
          <a:p>
            <a:r>
              <a:rPr lang="en-US" dirty="0" smtClean="0"/>
              <a:t>Performance</a:t>
            </a:r>
          </a:p>
          <a:p>
            <a:pPr lvl="1"/>
            <a:r>
              <a:rPr lang="en-US" dirty="0" smtClean="0"/>
              <a:t>Namespace replication</a:t>
            </a:r>
          </a:p>
          <a:p>
            <a:pPr lvl="1"/>
            <a:r>
              <a:rPr lang="en-US" dirty="0" smtClean="0"/>
              <a:t>Space Reclamation</a:t>
            </a:r>
          </a:p>
          <a:p>
            <a:pPr lvl="2">
              <a:buNone/>
            </a:pPr>
            <a:endParaRPr lang="en-US" sz="1400" dirty="0" smtClean="0"/>
          </a:p>
          <a:p>
            <a:pPr lvl="2"/>
            <a:endParaRPr lang="en-US" sz="2000" dirty="0" smtClean="0"/>
          </a:p>
        </p:txBody>
      </p:sp>
      <p:sp>
        <p:nvSpPr>
          <p:cNvPr id="4" name="Slide Number Placeholder 3"/>
          <p:cNvSpPr>
            <a:spLocks noGrp="1"/>
          </p:cNvSpPr>
          <p:nvPr>
            <p:ph type="sldNum" sz="quarter" idx="10"/>
          </p:nvPr>
        </p:nvSpPr>
        <p:spPr>
          <a:xfrm>
            <a:off x="228600" y="6629400"/>
            <a:ext cx="463550" cy="246062"/>
          </a:xfrm>
        </p:spPr>
        <p:txBody>
          <a:bodyPr/>
          <a:lstStyle/>
          <a:p>
            <a:pPr>
              <a:defRPr/>
            </a:pPr>
            <a:fld id="{47A88F08-5AB8-4095-8074-57956897D0F5}" type="slidenum">
              <a:rPr lang="en-US" smtClean="0"/>
              <a:pPr>
                <a:defRPr/>
              </a:pPr>
              <a:t>8</a:t>
            </a:fld>
            <a:endParaRPr lang="en-US" dirty="0"/>
          </a:p>
        </p:txBody>
      </p:sp>
    </p:spTree>
    <p:extLst>
      <p:ext uri="{BB962C8B-B14F-4D97-AF65-F5344CB8AC3E}">
        <p14:creationId xmlns:p14="http://schemas.microsoft.com/office/powerpoint/2010/main" xmlns="" val="37677374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125663" y="1889125"/>
            <a:ext cx="3573462" cy="1443038"/>
          </a:xfrm>
        </p:spPr>
        <p:txBody>
          <a:bodyPr>
            <a:normAutofit/>
          </a:bodyPr>
          <a:lstStyle/>
          <a:p>
            <a:pPr>
              <a:buFont typeface="Wingdings" charset="2"/>
              <a:buNone/>
              <a:defRPr/>
            </a:pPr>
            <a:r>
              <a:rPr lang="en-US" dirty="0" smtClean="0"/>
              <a:t>Questions</a:t>
            </a:r>
            <a:endParaRPr dirty="0"/>
          </a:p>
        </p:txBody>
      </p:sp>
      <p:sp>
        <p:nvSpPr>
          <p:cNvPr id="6" name="Text Placeholder 11"/>
          <p:cNvSpPr>
            <a:spLocks noGrp="1"/>
          </p:cNvSpPr>
          <p:nvPr>
            <p:ph type="body" sz="quarter" idx="14"/>
          </p:nvPr>
        </p:nvSpPr>
        <p:spPr>
          <a:xfrm>
            <a:off x="1419225" y="6248400"/>
            <a:ext cx="2044700" cy="215900"/>
          </a:xfrm>
        </p:spPr>
        <p:txBody>
          <a:bodyPr/>
          <a:lstStyle/>
          <a:p>
            <a:pPr>
              <a:buFont typeface="Wingdings" charset="2"/>
              <a:buNone/>
              <a:defRPr/>
            </a:pPr>
            <a:r>
              <a:rPr lang="en-US" dirty="0" smtClean="0"/>
              <a:t>Quantum Confidential</a:t>
            </a:r>
            <a:endParaRPr dirty="0"/>
          </a:p>
        </p:txBody>
      </p:sp>
      <p:sp>
        <p:nvSpPr>
          <p:cNvPr id="7" name="Text Placeholder 6"/>
          <p:cNvSpPr>
            <a:spLocks noGrp="1"/>
          </p:cNvSpPr>
          <p:nvPr>
            <p:ph type="body" sz="quarter" idx="15"/>
          </p:nvPr>
        </p:nvSpPr>
        <p:spPr/>
        <p:txBody>
          <a:bodyPr/>
          <a:lstStyle/>
          <a:p>
            <a:endParaRPr lang="en-US"/>
          </a:p>
        </p:txBody>
      </p:sp>
      <p:sp>
        <p:nvSpPr>
          <p:cNvPr id="8" name="Text Placeholder 7"/>
          <p:cNvSpPr>
            <a:spLocks noGrp="1"/>
          </p:cNvSpPr>
          <p:nvPr>
            <p:ph type="body" sz="quarter" idx="13"/>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125663" y="1889125"/>
            <a:ext cx="3573462" cy="1443038"/>
          </a:xfrm>
        </p:spPr>
        <p:txBody>
          <a:bodyPr>
            <a:normAutofit/>
          </a:bodyPr>
          <a:lstStyle/>
          <a:p>
            <a:pPr>
              <a:buFont typeface="Wingdings" charset="2"/>
              <a:buNone/>
              <a:defRPr/>
            </a:pPr>
            <a:r>
              <a:rPr lang="en-US" dirty="0" smtClean="0"/>
              <a:t>Appendix</a:t>
            </a:r>
            <a:endParaRPr dirty="0"/>
          </a:p>
        </p:txBody>
      </p:sp>
      <p:sp>
        <p:nvSpPr>
          <p:cNvPr id="6" name="Text Placeholder 11"/>
          <p:cNvSpPr>
            <a:spLocks noGrp="1"/>
          </p:cNvSpPr>
          <p:nvPr>
            <p:ph type="body" sz="quarter" idx="14"/>
          </p:nvPr>
        </p:nvSpPr>
        <p:spPr>
          <a:xfrm>
            <a:off x="1419225" y="6248400"/>
            <a:ext cx="2044700" cy="215900"/>
          </a:xfrm>
        </p:spPr>
        <p:txBody>
          <a:bodyPr/>
          <a:lstStyle/>
          <a:p>
            <a:pPr>
              <a:buFont typeface="Wingdings" charset="2"/>
              <a:buNone/>
              <a:defRPr/>
            </a:pPr>
            <a:r>
              <a:rPr lang="en-US" dirty="0" smtClean="0"/>
              <a:t>Quantum Confidential</a:t>
            </a:r>
            <a:endParaRPr dirty="0"/>
          </a:p>
        </p:txBody>
      </p:sp>
      <p:sp>
        <p:nvSpPr>
          <p:cNvPr id="7" name="Text Placeholder 6"/>
          <p:cNvSpPr>
            <a:spLocks noGrp="1"/>
          </p:cNvSpPr>
          <p:nvPr>
            <p:ph type="body" sz="quarter" idx="15"/>
          </p:nvPr>
        </p:nvSpPr>
        <p:spPr/>
        <p:txBody>
          <a:bodyPr/>
          <a:lstStyle/>
          <a:p>
            <a:endParaRPr lang="en-US"/>
          </a:p>
        </p:txBody>
      </p:sp>
      <p:sp>
        <p:nvSpPr>
          <p:cNvPr id="8" name="Text Placeholder 7"/>
          <p:cNvSpPr>
            <a:spLocks noGrp="1"/>
          </p:cNvSpPr>
          <p:nvPr>
            <p:ph type="body" sz="quarter" idx="13"/>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err="1" smtClean="0">
                <a:cs typeface="Arial" charset="0"/>
              </a:rPr>
              <a:t>DXi</a:t>
            </a:r>
            <a:r>
              <a:rPr lang="en-US" dirty="0" smtClean="0">
                <a:cs typeface="Arial" charset="0"/>
              </a:rPr>
              <a:t> 8500 2.2 Multiprotocol Example</a:t>
            </a:r>
            <a:endParaRPr lang="en-US" dirty="0" smtClean="0"/>
          </a:p>
        </p:txBody>
      </p:sp>
      <p:sp>
        <p:nvSpPr>
          <p:cNvPr id="8195" name="Content Placeholder 2"/>
          <p:cNvSpPr>
            <a:spLocks noGrp="1"/>
          </p:cNvSpPr>
          <p:nvPr>
            <p:ph idx="1"/>
          </p:nvPr>
        </p:nvSpPr>
        <p:spPr/>
        <p:txBody>
          <a:bodyPr/>
          <a:lstStyle/>
          <a:p>
            <a:pPr>
              <a:buFontTx/>
              <a:buNone/>
            </a:pPr>
            <a:r>
              <a:rPr lang="en-US" dirty="0" smtClean="0">
                <a:cs typeface="Arial" charset="0"/>
              </a:rPr>
              <a:t> With VTL</a:t>
            </a:r>
          </a:p>
          <a:p>
            <a:pPr lvl="1">
              <a:buFont typeface="Wingdings" pitchFamily="2" charset="2"/>
              <a:buChar char="Ø"/>
            </a:pPr>
            <a:r>
              <a:rPr lang="en-US" dirty="0" smtClean="0">
                <a:cs typeface="Arial" charset="0"/>
              </a:rPr>
              <a:t>VTL = 1/2N </a:t>
            </a:r>
          </a:p>
          <a:p>
            <a:pPr lvl="1">
              <a:buFont typeface="Wingdings" pitchFamily="2" charset="2"/>
              <a:buChar char="Ø"/>
            </a:pPr>
            <a:r>
              <a:rPr lang="en-US" dirty="0" smtClean="0">
                <a:cs typeface="Arial" charset="0"/>
              </a:rPr>
              <a:t>MS CIFS = 1/6N </a:t>
            </a:r>
          </a:p>
          <a:p>
            <a:pPr lvl="1">
              <a:buFont typeface="Wingdings" pitchFamily="2" charset="2"/>
              <a:buChar char="Ø"/>
            </a:pPr>
            <a:r>
              <a:rPr lang="en-US" dirty="0" smtClean="0">
                <a:cs typeface="Arial" charset="0"/>
              </a:rPr>
              <a:t>NFS (</a:t>
            </a:r>
            <a:r>
              <a:rPr lang="en-US" dirty="0" err="1" smtClean="0">
                <a:cs typeface="Arial" charset="0"/>
              </a:rPr>
              <a:t>async</a:t>
            </a:r>
            <a:r>
              <a:rPr lang="en-US" dirty="0" smtClean="0">
                <a:cs typeface="Arial" charset="0"/>
              </a:rPr>
              <a:t>) = 1/6N </a:t>
            </a:r>
          </a:p>
          <a:p>
            <a:pPr lvl="1">
              <a:buFont typeface="Wingdings" pitchFamily="2" charset="2"/>
              <a:buChar char="Ø"/>
            </a:pPr>
            <a:r>
              <a:rPr lang="en-US" dirty="0" smtClean="0">
                <a:cs typeface="Arial" charset="0"/>
              </a:rPr>
              <a:t>OST = 1/6N</a:t>
            </a:r>
            <a:endParaRPr lang="en-US" sz="1200" dirty="0" smtClean="0">
              <a:cs typeface="Arial" charset="0"/>
            </a:endParaRPr>
          </a:p>
          <a:p>
            <a:pPr>
              <a:buFontTx/>
              <a:buNone/>
            </a:pPr>
            <a:endParaRPr lang="en-US" sz="1000" dirty="0" smtClean="0">
              <a:cs typeface="Arial" charset="0"/>
            </a:endParaRPr>
          </a:p>
          <a:p>
            <a:pPr>
              <a:buFontTx/>
              <a:buNone/>
            </a:pPr>
            <a:r>
              <a:rPr lang="en-US" dirty="0" smtClean="0">
                <a:cs typeface="Arial" charset="0"/>
              </a:rPr>
              <a:t> Without VTL</a:t>
            </a:r>
          </a:p>
          <a:p>
            <a:pPr lvl="1">
              <a:buFont typeface="Wingdings" pitchFamily="2" charset="2"/>
              <a:buChar char="Ø"/>
            </a:pPr>
            <a:r>
              <a:rPr lang="en-US" dirty="0" smtClean="0">
                <a:cs typeface="Arial" charset="0"/>
              </a:rPr>
              <a:t>MS CIFS = 1/3N </a:t>
            </a:r>
          </a:p>
          <a:p>
            <a:pPr lvl="1">
              <a:buFont typeface="Wingdings" pitchFamily="2" charset="2"/>
              <a:buChar char="Ø"/>
            </a:pPr>
            <a:r>
              <a:rPr lang="en-US" dirty="0" smtClean="0">
                <a:cs typeface="Arial" charset="0"/>
              </a:rPr>
              <a:t>NFS (</a:t>
            </a:r>
            <a:r>
              <a:rPr lang="en-US" dirty="0" err="1" smtClean="0">
                <a:cs typeface="Arial" charset="0"/>
              </a:rPr>
              <a:t>async</a:t>
            </a:r>
            <a:r>
              <a:rPr lang="en-US" dirty="0" smtClean="0">
                <a:cs typeface="Arial" charset="0"/>
              </a:rPr>
              <a:t>) = 1/3N </a:t>
            </a:r>
          </a:p>
          <a:p>
            <a:pPr lvl="1">
              <a:buFont typeface="Wingdings" pitchFamily="2" charset="2"/>
              <a:buChar char="Ø"/>
            </a:pPr>
            <a:r>
              <a:rPr lang="en-US" dirty="0" smtClean="0">
                <a:cs typeface="Arial" charset="0"/>
              </a:rPr>
              <a:t>OST = 1/3N</a:t>
            </a:r>
          </a:p>
          <a:p>
            <a:pPr>
              <a:buFontTx/>
              <a:buNone/>
            </a:pPr>
            <a:endParaRPr lang="en-US" sz="1000" dirty="0" smtClean="0">
              <a:cs typeface="Arial" charset="0"/>
            </a:endParaRPr>
          </a:p>
          <a:p>
            <a:pPr>
              <a:buFontTx/>
              <a:buNone/>
            </a:pPr>
            <a:r>
              <a:rPr lang="en-US" sz="1400" dirty="0" smtClean="0">
                <a:cs typeface="Arial" charset="0"/>
              </a:rPr>
              <a:t>From the previous slide, N = 256 for the 8500, for empty drives and maximum spindle count</a:t>
            </a:r>
          </a:p>
          <a:p>
            <a:pPr>
              <a:buFontTx/>
              <a:buNone/>
            </a:pPr>
            <a:endParaRPr lang="en-US" sz="1000" dirty="0" smtClean="0">
              <a:cs typeface="Arial" charset="0"/>
            </a:endParaRPr>
          </a:p>
          <a:p>
            <a:pPr>
              <a:buFontTx/>
              <a:buChar char="•"/>
            </a:pPr>
            <a:r>
              <a:rPr lang="en-US" sz="1400" dirty="0" smtClean="0">
                <a:cs typeface="Arial" charset="0"/>
              </a:rPr>
              <a:t>If protocols are unused, their capacity can be contributed to other protocols</a:t>
            </a:r>
          </a:p>
          <a:p>
            <a:pPr>
              <a:buFontTx/>
              <a:buChar char="•"/>
            </a:pPr>
            <a:r>
              <a:rPr lang="en-US" sz="1400" dirty="0" smtClean="0">
                <a:cs typeface="Arial" charset="0"/>
              </a:rPr>
              <a:t>Use of </a:t>
            </a:r>
            <a:r>
              <a:rPr lang="en-US" sz="1400" dirty="0" err="1" smtClean="0">
                <a:cs typeface="Arial" charset="0"/>
              </a:rPr>
              <a:t>Async</a:t>
            </a:r>
            <a:r>
              <a:rPr lang="en-US" sz="1400" dirty="0" smtClean="0">
                <a:cs typeface="Arial" charset="0"/>
              </a:rPr>
              <a:t> for NFS improves overall NFS throughput by approximately 50%, and only requires a backup verification to ensure completeness</a:t>
            </a:r>
          </a:p>
          <a:p>
            <a:pPr>
              <a:buFontTx/>
              <a:buChar char="•"/>
            </a:pPr>
            <a:r>
              <a:rPr lang="en-US" sz="1400" dirty="0" smtClean="0">
                <a:cs typeface="Arial" charset="0"/>
              </a:rPr>
              <a:t>(Note the absence of Linux CIFS)</a:t>
            </a:r>
          </a:p>
          <a:p>
            <a:endParaRPr lang="en-US" dirty="0" smtClean="0"/>
          </a:p>
        </p:txBody>
      </p:sp>
      <p:sp>
        <p:nvSpPr>
          <p:cNvPr id="8196" name="Footer Placeholder 3"/>
          <p:cNvSpPr>
            <a:spLocks noGrp="1"/>
          </p:cNvSpPr>
          <p:nvPr>
            <p:ph type="ftr" sz="quarter" idx="10"/>
          </p:nvPr>
        </p:nvSpPr>
        <p:spPr>
          <a:noFill/>
        </p:spPr>
        <p:txBody>
          <a:bodyPr/>
          <a:lstStyle/>
          <a:p>
            <a:r>
              <a:rPr lang="en-US" smtClean="0"/>
              <a:t>© 2012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pPr>
              <a:defRPr/>
            </a:pPr>
            <a:fld id="{9D21664E-B552-4F5C-B268-680EC6D0227B}" type="slidenum">
              <a:rPr lang="en-US" smtClean="0"/>
              <a:pPr>
                <a:defRPr/>
              </a:pPr>
              <a:t>82</a:t>
            </a:fld>
            <a:endParaRPr lang="en-US" sz="1200"/>
          </a:p>
        </p:txBody>
      </p:sp>
    </p:spTree>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err="1" smtClean="0">
                <a:cs typeface="Arial" charset="0"/>
              </a:rPr>
              <a:t>DXi</a:t>
            </a:r>
            <a:r>
              <a:rPr lang="en-US" dirty="0" smtClean="0">
                <a:cs typeface="Arial" charset="0"/>
              </a:rPr>
              <a:t> Multiprotocol Field Guidance</a:t>
            </a:r>
            <a:br>
              <a:rPr lang="en-US" dirty="0" smtClean="0">
                <a:cs typeface="Arial" charset="0"/>
              </a:rPr>
            </a:br>
            <a:r>
              <a:rPr lang="en-US" dirty="0" smtClean="0">
                <a:cs typeface="Arial" charset="0"/>
              </a:rPr>
              <a:t>Mixed NFS/VTL Scenario</a:t>
            </a:r>
            <a:endParaRPr lang="en-US" dirty="0" smtClean="0"/>
          </a:p>
        </p:txBody>
      </p:sp>
      <p:sp>
        <p:nvSpPr>
          <p:cNvPr id="8195" name="Content Placeholder 2"/>
          <p:cNvSpPr>
            <a:spLocks noGrp="1"/>
          </p:cNvSpPr>
          <p:nvPr>
            <p:ph idx="1"/>
          </p:nvPr>
        </p:nvSpPr>
        <p:spPr/>
        <p:txBody>
          <a:bodyPr>
            <a:normAutofit lnSpcReduction="10000"/>
          </a:bodyPr>
          <a:lstStyle/>
          <a:p>
            <a:r>
              <a:rPr lang="en-US" dirty="0" smtClean="0">
                <a:cs typeface="Arial" charset="0"/>
              </a:rPr>
              <a:t>Simultaneous inline </a:t>
            </a:r>
            <a:r>
              <a:rPr lang="en-US" dirty="0" err="1" smtClean="0">
                <a:cs typeface="Arial" charset="0"/>
              </a:rPr>
              <a:t>deduplication</a:t>
            </a:r>
            <a:r>
              <a:rPr lang="en-US" dirty="0" smtClean="0">
                <a:cs typeface="Arial" charset="0"/>
              </a:rPr>
              <a:t> of </a:t>
            </a:r>
            <a:r>
              <a:rPr lang="en-US" i="1" dirty="0" smtClean="0">
                <a:cs typeface="Arial" charset="0"/>
              </a:rPr>
              <a:t>VTL</a:t>
            </a:r>
            <a:r>
              <a:rPr lang="en-US" dirty="0" smtClean="0">
                <a:cs typeface="Arial" charset="0"/>
              </a:rPr>
              <a:t> and </a:t>
            </a:r>
            <a:r>
              <a:rPr lang="en-US" i="1" dirty="0" smtClean="0">
                <a:cs typeface="Arial" charset="0"/>
              </a:rPr>
              <a:t>NFS</a:t>
            </a:r>
            <a:r>
              <a:rPr lang="en-US" dirty="0" smtClean="0">
                <a:cs typeface="Arial" charset="0"/>
              </a:rPr>
              <a:t> traffic represents the mixing of a heavy, intensive IO payload with an out-of-order, </a:t>
            </a:r>
            <a:r>
              <a:rPr lang="en-US" dirty="0" err="1" smtClean="0">
                <a:cs typeface="Arial" charset="0"/>
              </a:rPr>
              <a:t>bursty</a:t>
            </a:r>
            <a:r>
              <a:rPr lang="en-US" dirty="0" smtClean="0">
                <a:cs typeface="Arial" charset="0"/>
              </a:rPr>
              <a:t>, and response sensitive protocol</a:t>
            </a:r>
          </a:p>
          <a:p>
            <a:r>
              <a:rPr lang="en-US" dirty="0" smtClean="0">
                <a:cs typeface="Arial" charset="0"/>
              </a:rPr>
              <a:t>The </a:t>
            </a:r>
            <a:r>
              <a:rPr lang="en-US" dirty="0" err="1" smtClean="0">
                <a:cs typeface="Arial" charset="0"/>
              </a:rPr>
              <a:t>DXi</a:t>
            </a:r>
            <a:r>
              <a:rPr lang="en-US" dirty="0" smtClean="0">
                <a:cs typeface="Arial" charset="0"/>
              </a:rPr>
              <a:t> 2.1 shares configuration should change from the default (synchronous) to run </a:t>
            </a:r>
            <a:r>
              <a:rPr lang="en-US" i="1" dirty="0" smtClean="0">
                <a:cs typeface="Arial" charset="0"/>
              </a:rPr>
              <a:t>asynchronous</a:t>
            </a:r>
            <a:r>
              <a:rPr lang="en-US" dirty="0" smtClean="0">
                <a:cs typeface="Arial" charset="0"/>
              </a:rPr>
              <a:t> NFS shares </a:t>
            </a:r>
            <a:r>
              <a:rPr lang="en-US" b="1" dirty="0" smtClean="0">
                <a:cs typeface="Arial" charset="0"/>
              </a:rPr>
              <a:t>in a mixed VTL and NFS environment</a:t>
            </a:r>
          </a:p>
          <a:p>
            <a:r>
              <a:rPr lang="en-US" dirty="0" smtClean="0">
                <a:cs typeface="Arial" charset="0"/>
              </a:rPr>
              <a:t> Additional notes</a:t>
            </a:r>
          </a:p>
          <a:p>
            <a:pPr lvl="1"/>
            <a:r>
              <a:rPr lang="en-US" dirty="0" smtClean="0">
                <a:cs typeface="Arial" charset="0"/>
              </a:rPr>
              <a:t>All other multi-protocol combinations work well together</a:t>
            </a:r>
          </a:p>
          <a:p>
            <a:pPr lvl="1"/>
            <a:r>
              <a:rPr lang="en-US" dirty="0" smtClean="0">
                <a:cs typeface="Arial" charset="0"/>
              </a:rPr>
              <a:t>Recommendation applies to all operating systems and applications</a:t>
            </a:r>
          </a:p>
          <a:p>
            <a:pPr lvl="1"/>
            <a:r>
              <a:rPr lang="en-US" dirty="0" smtClean="0">
                <a:cs typeface="Arial" charset="0"/>
              </a:rPr>
              <a:t>Eliminates the backup timeouts/failures present with NFS/VTL in </a:t>
            </a:r>
            <a:r>
              <a:rPr lang="en-US" dirty="0" err="1" smtClean="0">
                <a:cs typeface="Arial" charset="0"/>
              </a:rPr>
              <a:t>DXi</a:t>
            </a:r>
            <a:r>
              <a:rPr lang="en-US" dirty="0" smtClean="0">
                <a:cs typeface="Arial" charset="0"/>
              </a:rPr>
              <a:t> 2.0.1</a:t>
            </a:r>
          </a:p>
          <a:p>
            <a:pPr lvl="1"/>
            <a:r>
              <a:rPr lang="en-US" dirty="0" smtClean="0">
                <a:cs typeface="Arial" charset="0"/>
              </a:rPr>
              <a:t>Reduced VTL traffic may lessen the frequency of NFS timeouts with certain applications (e.g., </a:t>
            </a:r>
            <a:r>
              <a:rPr lang="en-US" dirty="0" err="1" smtClean="0">
                <a:cs typeface="Arial" charset="0"/>
              </a:rPr>
              <a:t>NetBackup</a:t>
            </a:r>
            <a:r>
              <a:rPr lang="en-US" dirty="0" smtClean="0">
                <a:cs typeface="Arial" charset="0"/>
              </a:rPr>
              <a:t>)</a:t>
            </a:r>
          </a:p>
          <a:p>
            <a:pPr lvl="1"/>
            <a:r>
              <a:rPr lang="en-US" dirty="0" smtClean="0">
                <a:cs typeface="Arial" charset="0"/>
              </a:rPr>
              <a:t>Asynchronous NFS is customer configurable via CLI</a:t>
            </a:r>
          </a:p>
          <a:p>
            <a:endParaRPr lang="en-US" dirty="0" smtClean="0"/>
          </a:p>
        </p:txBody>
      </p:sp>
      <p:sp>
        <p:nvSpPr>
          <p:cNvPr id="8196" name="Footer Placeholder 3"/>
          <p:cNvSpPr>
            <a:spLocks noGrp="1"/>
          </p:cNvSpPr>
          <p:nvPr>
            <p:ph type="ftr" sz="quarter" idx="10"/>
          </p:nvPr>
        </p:nvSpPr>
        <p:spPr>
          <a:noFill/>
        </p:spPr>
        <p:txBody>
          <a:bodyPr/>
          <a:lstStyle/>
          <a:p>
            <a:r>
              <a:rPr lang="en-US" smtClean="0"/>
              <a:t>© 2012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pPr>
              <a:defRPr/>
            </a:pPr>
            <a:fld id="{9D21664E-B552-4F5C-B268-680EC6D0227B}" type="slidenum">
              <a:rPr lang="en-US" smtClean="0"/>
              <a:pPr>
                <a:defRPr/>
              </a:pPr>
              <a:t>83</a:t>
            </a:fld>
            <a:endParaRPr lang="en-US" sz="1200"/>
          </a:p>
        </p:txBody>
      </p:sp>
    </p:spTree>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2400" dirty="0" err="1" smtClean="0">
                <a:cs typeface="Arial" charset="0"/>
              </a:rPr>
              <a:t>DXi</a:t>
            </a:r>
            <a:r>
              <a:rPr lang="en-US" sz="2400" dirty="0" smtClean="0">
                <a:cs typeface="Arial" charset="0"/>
              </a:rPr>
              <a:t> Multiprotocol Field Guidance</a:t>
            </a:r>
            <a:br>
              <a:rPr lang="en-US" sz="2400" dirty="0" smtClean="0">
                <a:cs typeface="Arial" charset="0"/>
              </a:rPr>
            </a:br>
            <a:r>
              <a:rPr lang="en-US" sz="2400" dirty="0" smtClean="0">
                <a:cs typeface="Arial" charset="0"/>
              </a:rPr>
              <a:t>NFS Synchronous/Asynchronous Mode Background</a:t>
            </a:r>
            <a:endParaRPr lang="en-US" sz="2400" dirty="0" smtClean="0"/>
          </a:p>
        </p:txBody>
      </p:sp>
      <p:sp>
        <p:nvSpPr>
          <p:cNvPr id="8195" name="Content Placeholder 2"/>
          <p:cNvSpPr>
            <a:spLocks noGrp="1"/>
          </p:cNvSpPr>
          <p:nvPr>
            <p:ph idx="1"/>
          </p:nvPr>
        </p:nvSpPr>
        <p:spPr/>
        <p:txBody>
          <a:bodyPr>
            <a:normAutofit fontScale="92500"/>
          </a:bodyPr>
          <a:lstStyle/>
          <a:p>
            <a:r>
              <a:rPr lang="en-US" dirty="0" smtClean="0">
                <a:cs typeface="Arial" charset="0"/>
              </a:rPr>
              <a:t>The Synchronous setting requires all data written to be committed to physical storage; meaning protocol ‘stable writes‘ and ‘commits’ require all data to be written to disk for before the command is complete.  This ensures that when a backup completes all the data resides on disk.  The default setting is Synchronous.  This setting can be altered through the CLI.</a:t>
            </a:r>
          </a:p>
          <a:p>
            <a:r>
              <a:rPr lang="en-US" dirty="0" smtClean="0">
                <a:cs typeface="Arial" charset="0"/>
              </a:rPr>
              <a:t> Asynchronous mode allows the system to acknowledge receipt of ‘stable write’ or ‘commit’ command without having the data (and related metadata) fully written to disk.  This mode allows backups to be completed faster (from the backup application point of view) accepting the possibility of having an incomplete backup if the system fails (e.g., power is lost) before all the data gets flushed to disk. </a:t>
            </a:r>
            <a:endParaRPr lang="en-US" dirty="0" smtClean="0"/>
          </a:p>
        </p:txBody>
      </p:sp>
      <p:sp>
        <p:nvSpPr>
          <p:cNvPr id="8196" name="Footer Placeholder 3"/>
          <p:cNvSpPr>
            <a:spLocks noGrp="1"/>
          </p:cNvSpPr>
          <p:nvPr>
            <p:ph type="ftr" sz="quarter" idx="10"/>
          </p:nvPr>
        </p:nvSpPr>
        <p:spPr>
          <a:noFill/>
        </p:spPr>
        <p:txBody>
          <a:bodyPr/>
          <a:lstStyle/>
          <a:p>
            <a:r>
              <a:rPr lang="en-US" smtClean="0"/>
              <a:t>© 2012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pPr>
              <a:defRPr/>
            </a:pPr>
            <a:fld id="{9D21664E-B552-4F5C-B268-680EC6D0227B}" type="slidenum">
              <a:rPr lang="en-US" smtClean="0"/>
              <a:pPr>
                <a:defRPr/>
              </a:pPr>
              <a:t>84</a:t>
            </a:fld>
            <a:endParaRPr lang="en-US" sz="120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idx="4294967295"/>
          </p:nvPr>
        </p:nvSpPr>
        <p:spPr/>
        <p:txBody>
          <a:bodyPr/>
          <a:lstStyle/>
          <a:p>
            <a:r>
              <a:rPr lang="en-US" dirty="0" smtClean="0"/>
              <a:t>HW Updates</a:t>
            </a:r>
          </a:p>
        </p:txBody>
      </p:sp>
      <p:sp>
        <p:nvSpPr>
          <p:cNvPr id="283651" name="Rectangle 3"/>
          <p:cNvSpPr>
            <a:spLocks noGrp="1" noChangeArrowheads="1"/>
          </p:cNvSpPr>
          <p:nvPr>
            <p:ph type="body" idx="4294967295"/>
          </p:nvPr>
        </p:nvSpPr>
        <p:spPr>
          <a:xfrm>
            <a:off x="228600" y="990600"/>
            <a:ext cx="8686800" cy="5105400"/>
          </a:xfrm>
        </p:spPr>
        <p:txBody>
          <a:bodyPr/>
          <a:lstStyle/>
          <a:p>
            <a:r>
              <a:rPr lang="en-US" sz="2000" dirty="0" smtClean="0"/>
              <a:t>65xx/67xx</a:t>
            </a:r>
          </a:p>
          <a:p>
            <a:pPr lvl="1">
              <a:lnSpc>
                <a:spcPct val="90000"/>
              </a:lnSpc>
            </a:pPr>
            <a:r>
              <a:rPr lang="en-US" sz="1600" dirty="0" smtClean="0"/>
              <a:t>9750 Controller FW update </a:t>
            </a:r>
          </a:p>
          <a:p>
            <a:pPr lvl="2">
              <a:lnSpc>
                <a:spcPct val="90000"/>
              </a:lnSpc>
            </a:pPr>
            <a:r>
              <a:rPr lang="en-US" sz="1400" dirty="0" smtClean="0"/>
              <a:t>Cut-over anticipated to be </a:t>
            </a:r>
            <a:r>
              <a:rPr lang="en-US" sz="1400" dirty="0" smtClean="0">
                <a:sym typeface="Wingdings" pitchFamily="2" charset="2"/>
              </a:rPr>
              <a:t>Q4CY12</a:t>
            </a:r>
            <a:endParaRPr lang="en-US" sz="1400" dirty="0" smtClean="0"/>
          </a:p>
          <a:p>
            <a:r>
              <a:rPr lang="en-US" sz="2000" dirty="0" smtClean="0"/>
              <a:t>8500</a:t>
            </a:r>
          </a:p>
          <a:p>
            <a:pPr lvl="1"/>
            <a:r>
              <a:rPr lang="en-US" sz="1600" dirty="0" smtClean="0"/>
              <a:t>8500 no changes beyond 2.1.3_85</a:t>
            </a:r>
            <a:endParaRPr lang="en-US" sz="1200" dirty="0" smtClean="0">
              <a:solidFill>
                <a:srgbClr val="FF0000"/>
              </a:solidFill>
            </a:endParaRPr>
          </a:p>
          <a:p>
            <a:r>
              <a:rPr lang="en-US" sz="2000" dirty="0" smtClean="0"/>
              <a:t>4xxx:</a:t>
            </a:r>
          </a:p>
          <a:p>
            <a:pPr lvl="1">
              <a:lnSpc>
                <a:spcPct val="90000"/>
              </a:lnSpc>
            </a:pPr>
            <a:endParaRPr lang="en-US" dirty="0" smtClean="0">
              <a:solidFill>
                <a:schemeClr val="tx1"/>
              </a:solidFill>
            </a:endParaRPr>
          </a:p>
        </p:txBody>
      </p:sp>
      <p:graphicFrame>
        <p:nvGraphicFramePr>
          <p:cNvPr id="4" name="Table 3"/>
          <p:cNvGraphicFramePr>
            <a:graphicFrameLocks noGrp="1"/>
          </p:cNvGraphicFramePr>
          <p:nvPr/>
        </p:nvGraphicFramePr>
        <p:xfrm>
          <a:off x="990600" y="3124200"/>
          <a:ext cx="7848600" cy="2743201"/>
        </p:xfrm>
        <a:graphic>
          <a:graphicData uri="http://schemas.openxmlformats.org/drawingml/2006/table">
            <a:tbl>
              <a:tblPr/>
              <a:tblGrid>
                <a:gridCol w="4800600"/>
                <a:gridCol w="3048000"/>
              </a:tblGrid>
              <a:tr h="498764">
                <a:tc>
                  <a:txBody>
                    <a:bodyPr/>
                    <a:lstStyle/>
                    <a:p>
                      <a:pPr marL="0" marR="0">
                        <a:spcBef>
                          <a:spcPts val="0"/>
                        </a:spcBef>
                        <a:spcAft>
                          <a:spcPts val="0"/>
                        </a:spcAft>
                      </a:pPr>
                      <a:r>
                        <a:rPr lang="en-US" sz="1600" dirty="0">
                          <a:latin typeface="Calibri"/>
                          <a:ea typeface="Times New Roman"/>
                          <a:cs typeface="Times New Roman"/>
                        </a:rPr>
                        <a:t>Server BIOS (no package version)</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cs typeface="Times New Roman"/>
                        </a:rPr>
                        <a:t>1.9.0 </a:t>
                      </a:r>
                      <a:endParaRPr lang="en-US" sz="1200">
                        <a:latin typeface="Times New Roman"/>
                        <a:ea typeface="Times New Roman"/>
                        <a:cs typeface="Times New Roman"/>
                      </a:endParaRPr>
                    </a:p>
                    <a:p>
                      <a:pPr marL="0" marR="0">
                        <a:spcBef>
                          <a:spcPts val="0"/>
                        </a:spcBef>
                        <a:spcAft>
                          <a:spcPts val="0"/>
                        </a:spcAft>
                      </a:pPr>
                      <a:r>
                        <a:rPr lang="en-US" sz="1600">
                          <a:latin typeface="Calibri"/>
                          <a:ea typeface="Times New Roman"/>
                          <a:cs typeface="Times New Roman"/>
                        </a:rPr>
                        <a:t>Auto-Leveled</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64">
                <a:tc>
                  <a:txBody>
                    <a:bodyPr/>
                    <a:lstStyle/>
                    <a:p>
                      <a:pPr marL="0" marR="0">
                        <a:spcBef>
                          <a:spcPts val="0"/>
                        </a:spcBef>
                        <a:spcAft>
                          <a:spcPts val="0"/>
                        </a:spcAft>
                      </a:pPr>
                      <a:r>
                        <a:rPr lang="en-US" sz="1600">
                          <a:latin typeface="Calibri"/>
                          <a:ea typeface="Times New Roman"/>
                          <a:cs typeface="Times New Roman"/>
                        </a:rPr>
                        <a:t>Bios Settings: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cs typeface="Times New Roman"/>
                        </a:rPr>
                        <a:t>C-states = disabled</a:t>
                      </a:r>
                      <a:endParaRPr lang="en-US" sz="1200">
                        <a:latin typeface="Times New Roman"/>
                        <a:ea typeface="Times New Roman"/>
                        <a:cs typeface="Times New Roman"/>
                      </a:endParaRPr>
                    </a:p>
                    <a:p>
                      <a:pPr marL="0" marR="0">
                        <a:spcBef>
                          <a:spcPts val="0"/>
                        </a:spcBef>
                        <a:spcAft>
                          <a:spcPts val="0"/>
                        </a:spcAft>
                      </a:pPr>
                      <a:r>
                        <a:rPr lang="en-US" sz="1600">
                          <a:latin typeface="Calibri"/>
                          <a:ea typeface="Times New Roman"/>
                          <a:cs typeface="Times New Roman"/>
                        </a:rPr>
                        <a:t>Power Mode = Max Performance</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145">
                <a:tc>
                  <a:txBody>
                    <a:bodyPr/>
                    <a:lstStyle/>
                    <a:p>
                      <a:pPr marL="0" marR="0">
                        <a:spcBef>
                          <a:spcPts val="0"/>
                        </a:spcBef>
                        <a:spcAft>
                          <a:spcPts val="0"/>
                        </a:spcAft>
                      </a:pPr>
                      <a:r>
                        <a:rPr lang="en-US" sz="1600">
                          <a:latin typeface="Calibri"/>
                          <a:ea typeface="Times New Roman"/>
                          <a:cs typeface="Times New Roman"/>
                        </a:rPr>
                        <a:t>Broadcom Embedded NIC Package version (Component versions)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cs typeface="Times New Roman"/>
                        </a:rPr>
                        <a:t>6.4.5 Rev A11</a:t>
                      </a:r>
                      <a:br>
                        <a:rPr lang="en-US" sz="1600">
                          <a:latin typeface="Calibri"/>
                          <a:ea typeface="Times New Roman"/>
                          <a:cs typeface="Times New Roman"/>
                        </a:rPr>
                      </a:br>
                      <a:r>
                        <a:rPr lang="en-US" sz="1600">
                          <a:latin typeface="Calibri"/>
                          <a:ea typeface="Times New Roman"/>
                          <a:cs typeface="Times New Roman"/>
                        </a:rPr>
                        <a:t>(BC 5.2.3 NCSI 2.0.11)</a:t>
                      </a:r>
                      <a:br>
                        <a:rPr lang="en-US" sz="1600">
                          <a:latin typeface="Calibri"/>
                          <a:ea typeface="Times New Roman"/>
                          <a:cs typeface="Times New Roman"/>
                        </a:rPr>
                      </a:br>
                      <a:r>
                        <a:rPr lang="en-US" sz="1600">
                          <a:latin typeface="Calibri"/>
                          <a:ea typeface="Times New Roman"/>
                          <a:cs typeface="Times New Roman"/>
                        </a:rPr>
                        <a:t>Auto-Leveled</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64">
                <a:tc>
                  <a:txBody>
                    <a:bodyPr/>
                    <a:lstStyle/>
                    <a:p>
                      <a:pPr marL="0" marR="0">
                        <a:spcBef>
                          <a:spcPts val="0"/>
                        </a:spcBef>
                        <a:spcAft>
                          <a:spcPts val="0"/>
                        </a:spcAft>
                      </a:pPr>
                      <a:r>
                        <a:rPr lang="en-US" sz="1600">
                          <a:latin typeface="Calibri"/>
                          <a:ea typeface="Times New Roman"/>
                          <a:cs typeface="Times New Roman"/>
                        </a:rPr>
                        <a:t>PERC H700 RAID Controller Package Version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cs typeface="Times New Roman"/>
                        </a:rPr>
                        <a:t>12.10.3-0001  Rev A09</a:t>
                      </a:r>
                      <a:br>
                        <a:rPr lang="en-US" sz="1600">
                          <a:latin typeface="Calibri"/>
                          <a:ea typeface="Times New Roman"/>
                          <a:cs typeface="Times New Roman"/>
                        </a:rPr>
                      </a:br>
                      <a:r>
                        <a:rPr lang="en-US" sz="1600">
                          <a:latin typeface="Calibri"/>
                          <a:ea typeface="Times New Roman"/>
                          <a:cs typeface="Times New Roman"/>
                        </a:rPr>
                        <a:t>Auto-Leveled</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64">
                <a:tc>
                  <a:txBody>
                    <a:bodyPr/>
                    <a:lstStyle/>
                    <a:p>
                      <a:pPr marL="0" marR="0">
                        <a:spcBef>
                          <a:spcPts val="0"/>
                        </a:spcBef>
                        <a:spcAft>
                          <a:spcPts val="0"/>
                        </a:spcAft>
                      </a:pPr>
                      <a:r>
                        <a:rPr lang="en-US" sz="1600">
                          <a:latin typeface="Calibri"/>
                          <a:ea typeface="Times New Roman"/>
                          <a:cs typeface="Times New Roman"/>
                        </a:rPr>
                        <a:t>iDRAC6</a:t>
                      </a:r>
                      <a:br>
                        <a:rPr lang="en-US" sz="1600">
                          <a:latin typeface="Calibri"/>
                          <a:ea typeface="Times New Roman"/>
                          <a:cs typeface="Times New Roman"/>
                        </a:rPr>
                      </a:br>
                      <a:r>
                        <a:rPr lang="en-US" sz="1600">
                          <a:latin typeface="Calibri"/>
                          <a:ea typeface="Times New Roman"/>
                          <a:cs typeface="Times New Roman"/>
                        </a:rPr>
                        <a:t>(no package version)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Times New Roman"/>
                          <a:cs typeface="Times New Roman"/>
                        </a:rPr>
                        <a:t>1.85 Rev A00</a:t>
                      </a:r>
                      <a:br>
                        <a:rPr lang="en-US" sz="1600" dirty="0">
                          <a:latin typeface="Calibri"/>
                          <a:ea typeface="Times New Roman"/>
                          <a:cs typeface="Times New Roman"/>
                        </a:rPr>
                      </a:br>
                      <a:r>
                        <a:rPr lang="en-US" sz="1600" dirty="0">
                          <a:latin typeface="Calibri"/>
                          <a:ea typeface="Times New Roman"/>
                          <a:cs typeface="Times New Roman"/>
                        </a:rPr>
                        <a:t>Auto-Leveled</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323&quot;/&gt;&lt;/object&gt;&lt;object type=&quot;3&quot; unique_id=&quot;10005&quot;&gt;&lt;property id=&quot;20148&quot; value=&quot;5&quot;/&gt;&lt;property id=&quot;20300&quot; value=&quot;Slide 1&quot;/&gt;&lt;property id=&quot;20307&quot; value=&quot;345&quot;/&gt;&lt;/object&gt;&lt;object type=&quot;3&quot; unique_id=&quot;10006&quot;&gt;&lt;property id=&quot;20148&quot; value=&quot;5&quot;/&gt;&lt;property id=&quot;20300&quot; value=&quot;Slide 3 - &amp;quot;Title Goes Here&amp;quot;&quot;/&gt;&lt;property id=&quot;20307&quot; value=&quot;325&quot;/&gt;&lt;/object&gt;&lt;object type=&quot;3&quot; unique_id=&quot;10007&quot;&gt;&lt;property id=&quot;20148&quot; value=&quot;5&quot;/&gt;&lt;property id=&quot;20300&quot; value=&quot;Slide 16&quot;/&gt;&lt;property id=&quot;20307&quot; value=&quot;331&quot;/&gt;&lt;/object&gt;&lt;object type=&quot;3&quot; unique_id=&quot;10008&quot;&gt;&lt;property id=&quot;20148&quot; value=&quot;5&quot;/&gt;&lt;property id=&quot;20300&quot; value=&quot;Slide 19 - &amp;quot;CHAPTER HEADLINE &amp;#x0D;&amp;#x0A;GOES HERE&amp;quot;&quot;/&gt;&lt;property id=&quot;20307&quot; value=&quot;333&quot;/&gt;&lt;/object&gt;&lt;object type=&quot;3&quot; unique_id=&quot;10009&quot;&gt;&lt;property id=&quot;20148&quot; value=&quot;5&quot;/&gt;&lt;property id=&quot;20300&quot; value=&quot;Slide 17 - &amp;quot;CHAPTER HEADLINE&amp;#x0D;&amp;#x0A;GOES HERE&amp;quot;&quot;/&gt;&lt;property id=&quot;20307&quot; value=&quot;334&quot;/&gt;&lt;/object&gt;&lt;object type=&quot;3&quot; unique_id=&quot;10010&quot;&gt;&lt;property id=&quot;20148&quot; value=&quot;5&quot;/&gt;&lt;property id=&quot;20300&quot; value=&quot;Slide 18 - &amp;quot;CHAPTER HEADLINE &amp;#x0D;&amp;#x0A;GOES HERE&amp;quot;&quot;/&gt;&lt;property id=&quot;20307&quot; value=&quot;338&quot;/&gt;&lt;/object&gt;&lt;object type=&quot;3&quot; unique_id=&quot;10011&quot;&gt;&lt;property id=&quot;20148&quot; value=&quot;5&quot;/&gt;&lt;property id=&quot;20300&quot; value=&quot;Slide 20 - &amp;quot;CHAPTER HEADLINE&amp;#x0D;&amp;#x0A;GOES HERE&amp;quot;&quot;/&gt;&lt;property id=&quot;20307&quot; value=&quot;336&quot;/&gt;&lt;/object&gt;&lt;object type=&quot;3&quot; unique_id=&quot;10625&quot;&gt;&lt;property id=&quot;20148&quot; value=&quot;5&quot;/&gt;&lt;property id=&quot;20300&quot; value=&quot;Slide 4 - &amp;quot;Before you begin…&amp;quot;&quot;/&gt;&lt;property id=&quot;20307&quot; value=&quot;346&quot;/&gt;&lt;/object&gt;&lt;object type=&quot;3&quot; unique_id=&quot;10626&quot;&gt;&lt;property id=&quot;20148&quot; value=&quot;5&quot;/&gt;&lt;property id=&quot;20300&quot; value=&quot;Slide 5 - &amp;quot;Headline goes here&amp;quot;&quot;/&gt;&lt;property id=&quot;20307&quot; value=&quot;347&quot;/&gt;&lt;/object&gt;&lt;object type=&quot;3&quot; unique_id=&quot;10627&quot;&gt;&lt;property id=&quot;20148&quot; value=&quot;5&quot;/&gt;&lt;property id=&quot;20300&quot; value=&quot;Slide 6 - &amp;quot;Converting old presentations to the new format&amp;quot;&quot;/&gt;&lt;property id=&quot;20307&quot; value=&quot;348&quot;/&gt;&lt;/object&gt;&lt;object type=&quot;3&quot; unique_id=&quot;10628&quot;&gt;&lt;property id=&quot;20148&quot; value=&quot;5&quot;/&gt;&lt;property id=&quot;20300&quot; value=&quot;Slide 7 - &amp;quot;Converting old presentations to the new format&amp;quot;&quot;/&gt;&lt;property id=&quot;20307&quot; value=&quot;349&quot;/&gt;&lt;/object&gt;&lt;object type=&quot;3&quot; unique_id=&quot;10629&quot;&gt;&lt;property id=&quot;20148&quot; value=&quot;5&quot;/&gt;&lt;property id=&quot;20300&quot; value=&quot;Slide 8 - &amp;quot;Converting old presentations to the new format&amp;quot;&quot;/&gt;&lt;property id=&quot;20307&quot; value=&quot;350&quot;/&gt;&lt;/object&gt;&lt;object type=&quot;3&quot; unique_id=&quot;10630&quot;&gt;&lt;property id=&quot;20148&quot; value=&quot;5&quot;/&gt;&lt;property id=&quot;20300&quot; value=&quot;Slide 9 - &amp;quot;Converting old presentations to the new format&amp;quot;&quot;/&gt;&lt;property id=&quot;20307&quot; value=&quot;351&quot;/&gt;&lt;/object&gt;&lt;object type=&quot;3&quot; unique_id=&quot;10631&quot;&gt;&lt;property id=&quot;20148&quot; value=&quot;5&quot;/&gt;&lt;property id=&quot;20300&quot; value=&quot;Slide 10 - &amp;quot;Converting old presentations to the new format&amp;quot;&quot;/&gt;&lt;property id=&quot;20307&quot; value=&quot;352&quot;/&gt;&lt;/object&gt;&lt;object type=&quot;3&quot; unique_id=&quot;10632&quot;&gt;&lt;property id=&quot;20148&quot; value=&quot;5&quot;/&gt;&lt;property id=&quot;20300&quot; value=&quot;Slide 11 - &amp;quot;Converting old presentations to the new format&amp;quot;&quot;/&gt;&lt;property id=&quot;20307&quot; value=&quot;353&quot;/&gt;&lt;/object&gt;&lt;object type=&quot;3&quot; unique_id=&quot;10633&quot;&gt;&lt;property id=&quot;20148&quot; value=&quot;5&quot;/&gt;&lt;property id=&quot;20300&quot; value=&quot;Slide 12 - &amp;quot;Converting old presentations to the new format&amp;quot;&quot;/&gt;&lt;property id=&quot;20307&quot; value=&quot;354&quot;/&gt;&lt;/object&gt;&lt;object type=&quot;3&quot; unique_id=&quot;10634&quot;&gt;&lt;property id=&quot;20148&quot; value=&quot;5&quot;/&gt;&lt;property id=&quot;20300&quot; value=&quot;Slide 13 - &amp;quot;Converting old presentations to the new format&amp;quot;&quot;/&gt;&lt;property id=&quot;20307&quot; value=&quot;355&quot;/&gt;&lt;/object&gt;&lt;object type=&quot;3&quot; unique_id=&quot;10635&quot;&gt;&lt;property id=&quot;20148&quot; value=&quot;5&quot;/&gt;&lt;property id=&quot;20300&quot; value=&quot;Slide 14 - &amp;quot;Converting old presentations to the new format&amp;quot;&quot;/&gt;&lt;property id=&quot;20307&quot; value=&quot;356&quot;/&gt;&lt;/object&gt;&lt;object type=&quot;3&quot; unique_id=&quot;10636&quot;&gt;&lt;property id=&quot;20148&quot; value=&quot;5&quot;/&gt;&lt;property id=&quot;20300&quot; value=&quot;Slide 15 - &amp;quot;Converting old presentations to the new format&amp;quot;&quot;/&gt;&lt;property id=&quot;20307&quot; value=&quot;357&quot;/&gt;&lt;/object&gt;&lt;/object&gt;&lt;/object&gt;&lt;/database&gt;"/>
  <p:tag name="SECTOMILLISECCONVERTED" val="1"/>
</p:tagLst>
</file>

<file path=ppt/theme/theme1.xml><?xml version="1.0" encoding="utf-8"?>
<a:theme xmlns:a="http://schemas.openxmlformats.org/drawingml/2006/main" name="Qpresentation">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Qpresentation</Template>
  <TotalTime>4810</TotalTime>
  <Words>6333</Words>
  <Application>Microsoft Office PowerPoint</Application>
  <PresentationFormat>On-screen Show (4:3)</PresentationFormat>
  <Paragraphs>855</Paragraphs>
  <Slides>84</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84</vt:i4>
      </vt:variant>
    </vt:vector>
  </HeadingPairs>
  <TitlesOfParts>
    <vt:vector size="87" baseType="lpstr">
      <vt:lpstr>Qpresentation</vt:lpstr>
      <vt:lpstr>Visio</vt:lpstr>
      <vt:lpstr>Document</vt:lpstr>
      <vt:lpstr>Slide 1</vt:lpstr>
      <vt:lpstr>Slide 2</vt:lpstr>
      <vt:lpstr>Agenda</vt:lpstr>
      <vt:lpstr>Release Strategy for DXi 2.2</vt:lpstr>
      <vt:lpstr>DXi 2.2 Overview</vt:lpstr>
      <vt:lpstr>Release Strategy</vt:lpstr>
      <vt:lpstr>New Features in DXi 2.2</vt:lpstr>
      <vt:lpstr>New Features of DXi 2.2</vt:lpstr>
      <vt:lpstr>HW Updates</vt:lpstr>
      <vt:lpstr>Security Enhancements</vt:lpstr>
      <vt:lpstr>DXi8500 &amp; 6800 Encryption of Data-at-Rest </vt:lpstr>
      <vt:lpstr>Different Types of Secure Erasure</vt:lpstr>
      <vt:lpstr>DXi Secure File Shred</vt:lpstr>
      <vt:lpstr>Secure File Shred Invocation</vt:lpstr>
      <vt:lpstr>Secure Shred Status</vt:lpstr>
      <vt:lpstr>Secure Shred Completion</vt:lpstr>
      <vt:lpstr>Administrator Activity Log</vt:lpstr>
      <vt:lpstr>Administrator Activity Log GUI</vt:lpstr>
      <vt:lpstr>Administrator Activity Log GUI (cont.)</vt:lpstr>
      <vt:lpstr>OST Enhancements</vt:lpstr>
      <vt:lpstr>OST Technologies</vt:lpstr>
      <vt:lpstr>Slide 22</vt:lpstr>
      <vt:lpstr>Slide 23</vt:lpstr>
      <vt:lpstr>OST AIR – Details</vt:lpstr>
      <vt:lpstr>OST AIR – Requirements</vt:lpstr>
      <vt:lpstr>OST AIR – How it works</vt:lpstr>
      <vt:lpstr>OST AIR – How it works (cont.)</vt:lpstr>
      <vt:lpstr>OST AIR – How it works (cont.)</vt:lpstr>
      <vt:lpstr>OST AIR – How it works (cont.)</vt:lpstr>
      <vt:lpstr>AIR Configuration Summary</vt:lpstr>
      <vt:lpstr>AIR Failure Modes</vt:lpstr>
      <vt:lpstr>Concurrent Optimized Duplication</vt:lpstr>
      <vt:lpstr>DXi Accent Enhancements </vt:lpstr>
      <vt:lpstr>OST Support for IBM AIX</vt:lpstr>
      <vt:lpstr>General OST and 2.6.0 Enhancements</vt:lpstr>
      <vt:lpstr>Networking and Flexibility Enhancements</vt:lpstr>
      <vt:lpstr>Networking Display, Jumbo Frames &amp; VLAN Tagging</vt:lpstr>
      <vt:lpstr>Networking Configuration page</vt:lpstr>
      <vt:lpstr>Networking Configuration page, Port Layout</vt:lpstr>
      <vt:lpstr>Dynamic Fibre Channel Port Role Change</vt:lpstr>
      <vt:lpstr>FC Port Role Configuration via GUI</vt:lpstr>
      <vt:lpstr>Fibre Channel Port Role Change via GUI</vt:lpstr>
      <vt:lpstr>Fibre Channel Port Role Change via “gc”</vt:lpstr>
      <vt:lpstr>Fibre Channel Port Role Change via “gc”</vt:lpstr>
      <vt:lpstr>GUI Improvements</vt:lpstr>
      <vt:lpstr>Map of Menus</vt:lpstr>
      <vt:lpstr>Disk Usage Home Page</vt:lpstr>
      <vt:lpstr>Disk Usage Details</vt:lpstr>
      <vt:lpstr>Scheduler Improvements</vt:lpstr>
      <vt:lpstr>Architecture Changes/Bug Fixes/Known Issues </vt:lpstr>
      <vt:lpstr>SW Architecture Changes</vt:lpstr>
      <vt:lpstr>2.2 GC Improvements</vt:lpstr>
      <vt:lpstr>2.2 GC Improvements</vt:lpstr>
      <vt:lpstr>2.2 GC Improvements</vt:lpstr>
      <vt:lpstr>2.2 GC Improvements</vt:lpstr>
      <vt:lpstr>2.2 GC Improvements</vt:lpstr>
      <vt:lpstr>2.2 GC Improvements</vt:lpstr>
      <vt:lpstr>2.2 GC Improvements – LifeCycle Of Cluster Bodies</vt:lpstr>
      <vt:lpstr>2.2 GC Improvements – LifeCycle Part 2</vt:lpstr>
      <vt:lpstr>NSR Improvements – Tag Protector</vt:lpstr>
      <vt:lpstr>NSR Improvements – Reference Count</vt:lpstr>
      <vt:lpstr>NSR Improvements – Bloom Filter</vt:lpstr>
      <vt:lpstr>NSR Improvements – Bloom Filter Tuning</vt:lpstr>
      <vt:lpstr>NSR Improvements – High Level Design</vt:lpstr>
      <vt:lpstr>DXi 2.2 Maximum Stream Counts</vt:lpstr>
      <vt:lpstr>Misc. Software Enhancements</vt:lpstr>
      <vt:lpstr>Bug Fixes and Known Issues</vt:lpstr>
      <vt:lpstr>Bug Fixes – DXi65xx/67xx SR Impact</vt:lpstr>
      <vt:lpstr>Performance Improvements in DXi 2.2</vt:lpstr>
      <vt:lpstr>Namespace Replication Performance</vt:lpstr>
      <vt:lpstr>Space Reclamation Improvements</vt:lpstr>
      <vt:lpstr>Space Reclamation Performance Improved w/ Fragmented Blockpool</vt:lpstr>
      <vt:lpstr>Enabler Updates: DXi Advanced Reporting and Vision</vt:lpstr>
      <vt:lpstr>DXi 2.2 Enablers</vt:lpstr>
      <vt:lpstr>DXi 2.2 Enablers</vt:lpstr>
      <vt:lpstr>DXi 2.2 Enablers</vt:lpstr>
      <vt:lpstr>Training and Documentation Updates</vt:lpstr>
      <vt:lpstr>Training Updates</vt:lpstr>
      <vt:lpstr>Documentation Updates</vt:lpstr>
      <vt:lpstr>Slide 80</vt:lpstr>
      <vt:lpstr>Slide 81</vt:lpstr>
      <vt:lpstr>DXi 8500 2.2 Multiprotocol Example</vt:lpstr>
      <vt:lpstr>DXi Multiprotocol Field Guidance Mixed NFS/VTL Scenario</vt:lpstr>
      <vt:lpstr>DXi Multiprotocol Field Guidance NFS Synchronous/Asynchronous Mode Background</vt:lpstr>
    </vt:vector>
  </TitlesOfParts>
  <Manager/>
  <Company>Quantum Corporation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DXi 2.2 Messaging and Feature Preview</dc:title>
  <dc:subject>Pre-release information about DXi 2.2 features</dc:subject>
  <dc:creator>Mark Thacker</dc:creator>
  <cp:keywords>PowerPoint, DXi, Certainty, Certain, Quantum, Rio Grande, Security, DXi 2.2, Encryption, VLAN, AIR</cp:keywords>
  <dc:description>Quantum Confidential_x000d_Copyright 2012, Quantum Corp.</dc:description>
  <cp:lastModifiedBy>Jim Hibbard</cp:lastModifiedBy>
  <cp:revision>347</cp:revision>
  <cp:lastPrinted>2012-04-03T01:06:05Z</cp:lastPrinted>
  <dcterms:created xsi:type="dcterms:W3CDTF">2012-07-03T19:50:50Z</dcterms:created>
  <dcterms:modified xsi:type="dcterms:W3CDTF">2012-09-06T16:17:18Z</dcterms:modified>
  <cp:category>Product</cp:category>
  <cp:contentStatus>RELEASED</cp:contentStatus>
</cp:coreProperties>
</file>