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5"/>
  </p:notesMasterIdLst>
  <p:handoutMasterIdLst>
    <p:handoutMasterId r:id="rId96"/>
  </p:handoutMasterIdLst>
  <p:sldIdLst>
    <p:sldId id="603" r:id="rId2"/>
    <p:sldId id="600" r:id="rId3"/>
    <p:sldId id="602" r:id="rId4"/>
    <p:sldId id="727" r:id="rId5"/>
    <p:sldId id="402" r:id="rId6"/>
    <p:sldId id="756" r:id="rId7"/>
    <p:sldId id="757" r:id="rId8"/>
    <p:sldId id="758" r:id="rId9"/>
    <p:sldId id="759" r:id="rId10"/>
    <p:sldId id="760" r:id="rId11"/>
    <p:sldId id="701" r:id="rId12"/>
    <p:sldId id="702" r:id="rId13"/>
    <p:sldId id="767" r:id="rId14"/>
    <p:sldId id="704" r:id="rId15"/>
    <p:sldId id="743" r:id="rId16"/>
    <p:sldId id="744" r:id="rId17"/>
    <p:sldId id="705" r:id="rId18"/>
    <p:sldId id="675" r:id="rId19"/>
    <p:sldId id="777" r:id="rId20"/>
    <p:sldId id="706" r:id="rId21"/>
    <p:sldId id="707" r:id="rId22"/>
    <p:sldId id="672" r:id="rId23"/>
    <p:sldId id="674" r:id="rId24"/>
    <p:sldId id="728" r:id="rId25"/>
    <p:sldId id="738" r:id="rId26"/>
    <p:sldId id="778" r:id="rId27"/>
    <p:sldId id="779" r:id="rId28"/>
    <p:sldId id="780" r:id="rId29"/>
    <p:sldId id="781" r:id="rId30"/>
    <p:sldId id="680" r:id="rId31"/>
    <p:sldId id="681" r:id="rId32"/>
    <p:sldId id="682" r:id="rId33"/>
    <p:sldId id="683" r:id="rId34"/>
    <p:sldId id="684" r:id="rId35"/>
    <p:sldId id="685" r:id="rId36"/>
    <p:sldId id="686" r:id="rId37"/>
    <p:sldId id="687" r:id="rId38"/>
    <p:sldId id="688" r:id="rId39"/>
    <p:sldId id="689" r:id="rId40"/>
    <p:sldId id="690" r:id="rId41"/>
    <p:sldId id="693" r:id="rId42"/>
    <p:sldId id="694" r:id="rId43"/>
    <p:sldId id="695" r:id="rId44"/>
    <p:sldId id="696" r:id="rId45"/>
    <p:sldId id="697" r:id="rId46"/>
    <p:sldId id="698" r:id="rId47"/>
    <p:sldId id="729" r:id="rId48"/>
    <p:sldId id="710" r:id="rId49"/>
    <p:sldId id="776" r:id="rId50"/>
    <p:sldId id="741" r:id="rId51"/>
    <p:sldId id="742" r:id="rId52"/>
    <p:sldId id="730" r:id="rId53"/>
    <p:sldId id="745" r:id="rId54"/>
    <p:sldId id="746" r:id="rId55"/>
    <p:sldId id="747" r:id="rId56"/>
    <p:sldId id="624" r:id="rId57"/>
    <p:sldId id="625" r:id="rId58"/>
    <p:sldId id="626" r:id="rId59"/>
    <p:sldId id="627" r:id="rId60"/>
    <p:sldId id="628" r:id="rId61"/>
    <p:sldId id="629" r:id="rId62"/>
    <p:sldId id="630" r:id="rId63"/>
    <p:sldId id="631" r:id="rId64"/>
    <p:sldId id="768" r:id="rId65"/>
    <p:sldId id="769" r:id="rId66"/>
    <p:sldId id="770" r:id="rId67"/>
    <p:sldId id="771" r:id="rId68"/>
    <p:sldId id="772" r:id="rId69"/>
    <p:sldId id="773" r:id="rId70"/>
    <p:sldId id="774" r:id="rId71"/>
    <p:sldId id="732" r:id="rId72"/>
    <p:sldId id="753" r:id="rId73"/>
    <p:sldId id="714" r:id="rId74"/>
    <p:sldId id="715" r:id="rId75"/>
    <p:sldId id="716" r:id="rId76"/>
    <p:sldId id="717" r:id="rId77"/>
    <p:sldId id="718" r:id="rId78"/>
    <p:sldId id="754" r:id="rId79"/>
    <p:sldId id="755" r:id="rId80"/>
    <p:sldId id="721" r:id="rId81"/>
    <p:sldId id="722" r:id="rId82"/>
    <p:sldId id="723" r:id="rId83"/>
    <p:sldId id="733" r:id="rId84"/>
    <p:sldId id="607" r:id="rId85"/>
    <p:sldId id="737" r:id="rId86"/>
    <p:sldId id="775" r:id="rId87"/>
    <p:sldId id="748" r:id="rId88"/>
    <p:sldId id="764" r:id="rId89"/>
    <p:sldId id="734" r:id="rId90"/>
    <p:sldId id="620" r:id="rId91"/>
    <p:sldId id="735" r:id="rId92"/>
    <p:sldId id="761" r:id="rId93"/>
    <p:sldId id="762" r:id="rId9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1202"/>
    <a:srgbClr val="FFBA00"/>
    <a:srgbClr val="00FF00"/>
    <a:srgbClr val="FFFF66"/>
    <a:srgbClr val="FFFF99"/>
    <a:srgbClr val="006AD6"/>
    <a:srgbClr val="66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autoAdjust="0"/>
    <p:restoredTop sz="94647" autoAdjust="0"/>
  </p:normalViewPr>
  <p:slideViewPr>
    <p:cSldViewPr>
      <p:cViewPr varScale="1">
        <p:scale>
          <a:sx n="73" d="100"/>
          <a:sy n="73" d="100"/>
        </p:scale>
        <p:origin x="-972"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5" d="100"/>
          <a:sy n="55" d="100"/>
        </p:scale>
        <p:origin x="-283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6" descr="logo_blue"/>
          <p:cNvPicPr>
            <a:picLocks noChangeAspect="1" noChangeArrowheads="1"/>
          </p:cNvPicPr>
          <p:nvPr/>
        </p:nvPicPr>
        <p:blipFill>
          <a:blip r:embed="rId2"/>
          <a:srcRect/>
          <a:stretch>
            <a:fillRect/>
          </a:stretch>
        </p:blipFill>
        <p:spPr bwMode="auto">
          <a:xfrm>
            <a:off x="466725" y="111125"/>
            <a:ext cx="2103438" cy="354013"/>
          </a:xfrm>
          <a:prstGeom prst="rect">
            <a:avLst/>
          </a:prstGeom>
          <a:noFill/>
          <a:ln w="9525">
            <a:noFill/>
            <a:miter lim="800000"/>
            <a:headEnd/>
            <a:tailEnd/>
          </a:ln>
        </p:spPr>
      </p:pic>
      <p:sp>
        <p:nvSpPr>
          <p:cNvPr id="6151" name="Rectangle 7"/>
          <p:cNvSpPr>
            <a:spLocks noChangeArrowheads="1"/>
          </p:cNvSpPr>
          <p:nvPr/>
        </p:nvSpPr>
        <p:spPr bwMode="auto">
          <a:xfrm>
            <a:off x="77788" y="8755063"/>
            <a:ext cx="5062537" cy="465137"/>
          </a:xfrm>
          <a:prstGeom prst="rect">
            <a:avLst/>
          </a:prstGeom>
          <a:noFill/>
          <a:ln w="9525">
            <a:noFill/>
            <a:miter lim="800000"/>
            <a:headEnd/>
            <a:tailEnd/>
          </a:ln>
          <a:effectLst/>
        </p:spPr>
        <p:txBody>
          <a:bodyPr lIns="93172" tIns="46587" rIns="93172" bIns="46587" anchor="b"/>
          <a:lstStyle/>
          <a:p>
            <a:pPr>
              <a:defRPr/>
            </a:pPr>
            <a:r>
              <a:rPr lang="en-US" sz="600" dirty="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6152" name="Rectangle 8"/>
          <p:cNvSpPr>
            <a:spLocks noChangeArrowheads="1"/>
          </p:cNvSpPr>
          <p:nvPr/>
        </p:nvSpPr>
        <p:spPr bwMode="auto">
          <a:xfrm>
            <a:off x="5453063" y="8753475"/>
            <a:ext cx="1555750" cy="465138"/>
          </a:xfrm>
          <a:prstGeom prst="rect">
            <a:avLst/>
          </a:prstGeom>
          <a:noFill/>
          <a:ln w="9525">
            <a:noFill/>
            <a:miter lim="800000"/>
            <a:headEnd/>
            <a:tailEnd/>
          </a:ln>
          <a:effectLst/>
        </p:spPr>
        <p:txBody>
          <a:bodyPr lIns="93172" tIns="46587" rIns="93172" bIns="46587" anchor="b"/>
          <a:lstStyle/>
          <a:p>
            <a:pPr algn="r">
              <a:defRPr/>
            </a:pPr>
            <a:fld id="{D0A05833-9445-4A02-A13E-5882ADCD3B49}" type="slidenum">
              <a:rPr lang="en-US" sz="1200">
                <a:cs typeface="+mn-cs"/>
              </a:rPr>
              <a:pPr algn="r">
                <a:defRPr/>
              </a:pPr>
              <a:t>‹#›</a:t>
            </a:fld>
            <a:endParaRPr lang="en-US" sz="1200" dirty="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5575" y="4416425"/>
            <a:ext cx="6699250"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7788" y="8753475"/>
            <a:ext cx="5062537"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600">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247" name="Rectangle 7"/>
          <p:cNvSpPr>
            <a:spLocks noGrp="1" noChangeArrowheads="1"/>
          </p:cNvSpPr>
          <p:nvPr>
            <p:ph type="sldNum" sz="quarter" idx="5"/>
          </p:nvPr>
        </p:nvSpPr>
        <p:spPr bwMode="auto">
          <a:xfrm>
            <a:off x="5453063" y="8753475"/>
            <a:ext cx="1555750"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cs typeface="+mn-cs"/>
              </a:defRPr>
            </a:lvl1pPr>
          </a:lstStyle>
          <a:p>
            <a:pPr>
              <a:defRPr/>
            </a:pPr>
            <a:fld id="{FE2DE13B-D5BE-4CE7-A0EF-BF692E212BB0}" type="slidenum">
              <a:rPr lang="en-US"/>
              <a:pPr>
                <a:defRPr/>
              </a:pPr>
              <a:t>‹#›</a:t>
            </a:fld>
            <a:endParaRPr lang="en-US" dirty="0"/>
          </a:p>
        </p:txBody>
      </p:sp>
      <p:pic>
        <p:nvPicPr>
          <p:cNvPr id="3078" name="Picture 8" descr="logo_blue"/>
          <p:cNvPicPr>
            <a:picLocks noChangeAspect="1" noChangeArrowheads="1"/>
          </p:cNvPicPr>
          <p:nvPr/>
        </p:nvPicPr>
        <p:blipFill>
          <a:blip r:embed="rId2"/>
          <a:srcRect/>
          <a:stretch>
            <a:fillRect/>
          </a:stretch>
        </p:blipFill>
        <p:spPr bwMode="auto">
          <a:xfrm>
            <a:off x="466725" y="111125"/>
            <a:ext cx="2103438" cy="354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mn-ea"/>
        <a:cs typeface="+mn-cs"/>
      </a:defRPr>
    </a:lvl1pPr>
    <a:lvl2pPr marL="457200" algn="l" rtl="0" eaLnBrk="0" fontAlgn="base" hangingPunct="0">
      <a:spcBef>
        <a:spcPct val="10000"/>
      </a:spcBef>
      <a:spcAft>
        <a:spcPct val="0"/>
      </a:spcAft>
      <a:defRPr sz="1000" kern="1200">
        <a:solidFill>
          <a:schemeClr val="tx1"/>
        </a:solidFill>
        <a:latin typeface="Arial" charset="0"/>
        <a:ea typeface="+mn-ea"/>
        <a:cs typeface="+mn-cs"/>
      </a:defRPr>
    </a:lvl2pPr>
    <a:lvl3pPr marL="914400" algn="l" rtl="0" eaLnBrk="0" fontAlgn="base" hangingPunct="0">
      <a:spcBef>
        <a:spcPct val="10000"/>
      </a:spcBef>
      <a:spcAft>
        <a:spcPct val="0"/>
      </a:spcAft>
      <a:defRPr sz="1000" kern="1200">
        <a:solidFill>
          <a:schemeClr val="tx1"/>
        </a:solidFill>
        <a:latin typeface="Arial" charset="0"/>
        <a:ea typeface="+mn-ea"/>
        <a:cs typeface="+mn-cs"/>
      </a:defRPr>
    </a:lvl3pPr>
    <a:lvl4pPr marL="1371600" algn="l" rtl="0" eaLnBrk="0" fontAlgn="base" hangingPunct="0">
      <a:spcBef>
        <a:spcPct val="10000"/>
      </a:spcBef>
      <a:spcAft>
        <a:spcPct val="0"/>
      </a:spcAft>
      <a:defRPr sz="1000" kern="1200">
        <a:solidFill>
          <a:schemeClr val="tx1"/>
        </a:solidFill>
        <a:latin typeface="Arial" charset="0"/>
        <a:ea typeface="+mn-ea"/>
        <a:cs typeface="+mn-cs"/>
      </a:defRPr>
    </a:lvl4pPr>
    <a:lvl5pPr marL="1828800" algn="l" rtl="0" eaLnBrk="0" fontAlgn="base" hangingPunct="0">
      <a:spcBef>
        <a:spcPct val="1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p:spPr>
        <p:txBody>
          <a:bodyPr/>
          <a:lstStyle/>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31B27D61-4D82-4C06-8B75-0235C2B36187}" type="slidenum">
              <a:rPr lang="en-US" sz="1200">
                <a:cs typeface="+mn-cs"/>
              </a:rPr>
              <a:pPr algn="r">
                <a:defRPr/>
              </a:pPr>
              <a:t>1</a:t>
            </a:fld>
            <a:endParaRPr lang="en-US" sz="1200"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1182688" y="700088"/>
            <a:ext cx="4648200" cy="3486150"/>
          </a:xfrm>
          <a:ln/>
        </p:spPr>
      </p:sp>
      <p:sp>
        <p:nvSpPr>
          <p:cNvPr id="417794" name="Rectangle 3"/>
          <p:cNvSpPr>
            <a:spLocks noGrp="1" noChangeArrowheads="1"/>
          </p:cNvSpPr>
          <p:nvPr>
            <p:ph type="body" idx="1"/>
          </p:nvPr>
        </p:nvSpPr>
        <p:spPr>
          <a:xfrm>
            <a:off x="933450" y="4416425"/>
            <a:ext cx="5143500" cy="4179888"/>
          </a:xfrm>
          <a:noFill/>
          <a:ln/>
        </p:spPr>
        <p:txBody>
          <a:bodyPr/>
          <a:lstStyle/>
          <a:p>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lide Image Placeholder 1"/>
          <p:cNvSpPr>
            <a:spLocks noGrp="1" noRot="1" noChangeAspect="1" noTextEdit="1"/>
          </p:cNvSpPr>
          <p:nvPr>
            <p:ph type="sldImg"/>
          </p:nvPr>
        </p:nvSpPr>
        <p:spPr>
          <a:ln/>
        </p:spPr>
      </p:sp>
      <p:sp>
        <p:nvSpPr>
          <p:cNvPr id="437250" name="Notes Placeholder 2"/>
          <p:cNvSpPr>
            <a:spLocks noGrp="1"/>
          </p:cNvSpPr>
          <p:nvPr>
            <p:ph type="body" idx="1"/>
          </p:nvPr>
        </p:nvSpPr>
        <p:spPr>
          <a:xfrm>
            <a:off x="935038" y="4416425"/>
            <a:ext cx="5140325" cy="4183063"/>
          </a:xfrm>
          <a:noFill/>
          <a:ln/>
        </p:spPr>
        <p:txBody>
          <a:bodyPr lIns="93177" tIns="46589" rIns="93177" bIns="46589"/>
          <a:lstStyle/>
          <a:p>
            <a:endParaRPr lang="en-US" smtClean="0"/>
          </a:p>
        </p:txBody>
      </p:sp>
      <p:sp>
        <p:nvSpPr>
          <p:cNvPr id="437251" name="Footer Placeholder 3"/>
          <p:cNvSpPr txBox="1">
            <a:spLocks noGrp="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pPr defTabSz="9318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437252" name="Slide Number Placeholder 4"/>
          <p:cNvSpPr txBox="1">
            <a:spLocks noGrp="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defTabSz="931863" eaLnBrk="0" hangingPunct="0"/>
            <a:fld id="{DE75D6BD-0FCD-4C9D-85E1-A8CB7E226F78}" type="slidenum">
              <a:rPr lang="en-US" sz="1200"/>
              <a:pPr algn="r" defTabSz="931863" eaLnBrk="0" hangingPunct="0"/>
              <a:t>72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6"/>
          <p:cNvSpPr txBox="1">
            <a:spLocks noGrp="1" noChangeArrowheads="1"/>
          </p:cNvSpPr>
          <p:nvPr/>
        </p:nvSpPr>
        <p:spPr bwMode="auto">
          <a:xfrm>
            <a:off x="311150" y="8753475"/>
            <a:ext cx="4751388" cy="466725"/>
          </a:xfrm>
          <a:prstGeom prst="rect">
            <a:avLst/>
          </a:prstGeom>
          <a:noFill/>
          <a:ln w="9525">
            <a:noFill/>
            <a:miter lim="800000"/>
            <a:headEnd/>
            <a:tailEnd/>
          </a:ln>
        </p:spPr>
        <p:txBody>
          <a:bodyPr lIns="93172" tIns="46586" rIns="93172" bIns="46586" anchor="b"/>
          <a:lstStyle/>
          <a:p>
            <a:pPr defTabSz="881063" eaLnBrk="0" hangingPunct="0"/>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454658" name="Rectangle 7"/>
          <p:cNvSpPr txBox="1">
            <a:spLocks noGrp="1" noChangeArrowheads="1"/>
          </p:cNvSpPr>
          <p:nvPr/>
        </p:nvSpPr>
        <p:spPr bwMode="auto">
          <a:xfrm>
            <a:off x="5297488" y="8753475"/>
            <a:ext cx="1401762" cy="466725"/>
          </a:xfrm>
          <a:prstGeom prst="rect">
            <a:avLst/>
          </a:prstGeom>
          <a:noFill/>
          <a:ln w="9525">
            <a:noFill/>
            <a:miter lim="800000"/>
            <a:headEnd/>
            <a:tailEnd/>
          </a:ln>
        </p:spPr>
        <p:txBody>
          <a:bodyPr lIns="93172" tIns="46586" rIns="93172" bIns="46586" anchor="b"/>
          <a:lstStyle/>
          <a:p>
            <a:pPr algn="r" defTabSz="881063" eaLnBrk="0" hangingPunct="0"/>
            <a:fld id="{3A575F86-4934-455D-B6B0-965F0736C4EC}" type="slidenum">
              <a:rPr lang="en-US" sz="1200"/>
              <a:pPr algn="r" defTabSz="881063" eaLnBrk="0" hangingPunct="0"/>
              <a:t>88</a:t>
            </a:fld>
            <a:endParaRPr lang="en-US" sz="1200"/>
          </a:p>
        </p:txBody>
      </p:sp>
      <p:sp>
        <p:nvSpPr>
          <p:cNvPr id="454659" name="Rectangle 2"/>
          <p:cNvSpPr>
            <a:spLocks noGrp="1" noRot="1" noChangeAspect="1" noChangeArrowheads="1" noTextEdit="1"/>
          </p:cNvSpPr>
          <p:nvPr>
            <p:ph type="sldImg"/>
          </p:nvPr>
        </p:nvSpPr>
        <p:spPr>
          <a:xfrm>
            <a:off x="1181100" y="698500"/>
            <a:ext cx="4648200" cy="3486150"/>
          </a:xfrm>
          <a:ln/>
        </p:spPr>
      </p:sp>
      <p:sp>
        <p:nvSpPr>
          <p:cNvPr id="454660" name="Rectangle 3"/>
          <p:cNvSpPr>
            <a:spLocks noGrp="1" noChangeArrowheads="1"/>
          </p:cNvSpPr>
          <p:nvPr>
            <p:ph type="body" idx="1"/>
          </p:nvPr>
        </p:nvSpPr>
        <p:spPr>
          <a:xfrm>
            <a:off x="933450" y="4416425"/>
            <a:ext cx="5143500" cy="4181475"/>
          </a:xfrm>
          <a:noFill/>
          <a:ln/>
        </p:spPr>
        <p:txBody>
          <a:bodyPr tIns="46586" bIns="46586"/>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8194"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a:fld id="{F69E9065-BAB1-48B3-B109-667078688B15}" type="slidenum">
              <a:rPr lang="en-US"/>
              <a:pPr algn="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6"/>
          <p:cNvSpPr txBox="1">
            <a:spLocks noGrp="1" noChangeArrowheads="1"/>
          </p:cNvSpPr>
          <p:nvPr/>
        </p:nvSpPr>
        <p:spPr bwMode="auto">
          <a:xfrm>
            <a:off x="311150" y="8753475"/>
            <a:ext cx="4751388" cy="465138"/>
          </a:xfrm>
          <a:prstGeom prst="rect">
            <a:avLst/>
          </a:prstGeom>
          <a:noFill/>
          <a:ln w="9525">
            <a:noFill/>
            <a:miter lim="800000"/>
            <a:headEnd/>
            <a:tailEnd/>
          </a:ln>
        </p:spPr>
        <p:txBody>
          <a:bodyPr lIns="93172" tIns="46587" rIns="93172" bIns="46587" anchor="b"/>
          <a:lstStyle/>
          <a:p>
            <a:r>
              <a:rPr lang="en-US" sz="800"/>
              <a:t>© 2008 Quantum Corporation. Company Confidential. Forward-looking information is based upon multiple assumptions and uncertainties, does not necessarily represent the company’s outlook and is for planning purposes only.</a:t>
            </a:r>
          </a:p>
        </p:txBody>
      </p:sp>
      <p:sp>
        <p:nvSpPr>
          <p:cNvPr id="10242" name="Rectangle 7"/>
          <p:cNvSpPr txBox="1">
            <a:spLocks noGrp="1" noChangeArrowheads="1"/>
          </p:cNvSpPr>
          <p:nvPr/>
        </p:nvSpPr>
        <p:spPr bwMode="auto">
          <a:xfrm>
            <a:off x="5297488" y="8753475"/>
            <a:ext cx="1401762" cy="465138"/>
          </a:xfrm>
          <a:prstGeom prst="rect">
            <a:avLst/>
          </a:prstGeom>
          <a:noFill/>
          <a:ln w="9525">
            <a:noFill/>
            <a:miter lim="800000"/>
            <a:headEnd/>
            <a:tailEnd/>
          </a:ln>
        </p:spPr>
        <p:txBody>
          <a:bodyPr lIns="93172" tIns="46587" rIns="93172" bIns="46587" anchor="b"/>
          <a:lstStyle/>
          <a:p>
            <a:pPr algn="r"/>
            <a:fld id="{1A7F9C84-F326-4EF7-BB98-8369FDC0F8A0}" type="slidenum">
              <a:rPr lang="en-US"/>
              <a:pPr algn="r"/>
              <a:t>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Grp="1" noRot="1" noChangeAspect="1" noChangeArrowheads="1" noTextEdit="1"/>
          </p:cNvSpPr>
          <p:nvPr>
            <p:ph type="sldImg"/>
          </p:nvPr>
        </p:nvSpPr>
        <p:spPr>
          <a:ln/>
        </p:spPr>
      </p:sp>
      <p:sp>
        <p:nvSpPr>
          <p:cNvPr id="3696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Rot="1" noChangeAspect="1" noChangeArrowheads="1" noTextEdit="1"/>
          </p:cNvSpPr>
          <p:nvPr>
            <p:ph type="sldImg"/>
          </p:nvPr>
        </p:nvSpPr>
        <p:spPr>
          <a:ln/>
        </p:spPr>
      </p:sp>
      <p:sp>
        <p:nvSpPr>
          <p:cNvPr id="3717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Rot="1" noChangeAspect="1" noChangeArrowheads="1" noTextEdit="1"/>
          </p:cNvSpPr>
          <p:nvPr>
            <p:ph type="sldImg"/>
          </p:nvPr>
        </p:nvSpPr>
        <p:spPr>
          <a:ln/>
        </p:spPr>
      </p:sp>
      <p:sp>
        <p:nvSpPr>
          <p:cNvPr id="373762"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Rot="1" noChangeAspect="1" noChangeArrowheads="1" noTextEdit="1"/>
          </p:cNvSpPr>
          <p:nvPr>
            <p:ph type="sldImg"/>
          </p:nvPr>
        </p:nvSpPr>
        <p:spPr>
          <a:ln/>
        </p:spPr>
      </p:sp>
      <p:sp>
        <p:nvSpPr>
          <p:cNvPr id="375810"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p:cNvSpPr>
            <a:spLocks noGrp="1" noRot="1" noChangeAspect="1" noTextEdit="1"/>
          </p:cNvSpPr>
          <p:nvPr>
            <p:ph type="sldImg"/>
          </p:nvPr>
        </p:nvSpPr>
        <p:spPr>
          <a:ln/>
        </p:spPr>
      </p:sp>
      <p:sp>
        <p:nvSpPr>
          <p:cNvPr id="390146" name="Notes Placeholder 2"/>
          <p:cNvSpPr>
            <a:spLocks noGrp="1"/>
          </p:cNvSpPr>
          <p:nvPr>
            <p:ph type="body" idx="1"/>
          </p:nvPr>
        </p:nvSpPr>
        <p:spPr>
          <a:noFill/>
          <a:ln/>
        </p:spPr>
        <p:txBody>
          <a:bodyPr/>
          <a:lstStyle/>
          <a:p>
            <a:endParaRPr lang="en-US"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dirty="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1E1C99F8-3404-4C9A-A9AF-58ADC777716B}" type="slidenum">
              <a:rPr lang="en-US" sz="1200">
                <a:cs typeface="+mn-cs"/>
              </a:rPr>
              <a:pPr algn="r">
                <a:defRPr/>
              </a:pPr>
              <a:t>23</a:t>
            </a:fld>
            <a:endParaRPr lang="en-US" sz="1200"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04800" y="2438400"/>
            <a:ext cx="8534400" cy="685800"/>
          </a:xfrm>
        </p:spPr>
        <p:txBody>
          <a:bodyPr/>
          <a:lstStyle>
            <a:lvl1pPr>
              <a:defRPr sz="2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3124200"/>
            <a:ext cx="8534400" cy="990600"/>
          </a:xfrm>
        </p:spPr>
        <p:txBody>
          <a:bodyPr/>
          <a:lstStyle>
            <a:lvl1pPr marL="0" indent="0">
              <a:buFontTx/>
              <a:buNone/>
              <a:defRPr sz="1600" b="1">
                <a:solidFill>
                  <a:srgbClr val="666666"/>
                </a:solidFill>
              </a:defRPr>
            </a:lvl1pPr>
          </a:lstStyle>
          <a:p>
            <a:r>
              <a:rPr lang="en-US" smtClean="0"/>
              <a:t>Click to edit Master subtitle style</a:t>
            </a:r>
            <a:endParaRPr lang="en-US"/>
          </a:p>
        </p:txBody>
      </p:sp>
      <p:sp>
        <p:nvSpPr>
          <p:cNvPr id="5" name="Rectangle 15"/>
          <p:cNvSpPr>
            <a:spLocks noGrp="1" noChangeArrowheads="1"/>
          </p:cNvSpPr>
          <p:nvPr>
            <p:ph type="ftr" sz="quarter" idx="10"/>
          </p:nvPr>
        </p:nvSpPr>
        <p:spPr/>
        <p:txBody>
          <a:bodyPr/>
          <a:lstStyle>
            <a:lvl1pPr>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6" name="Rectangle 16"/>
          <p:cNvSpPr>
            <a:spLocks noGrp="1" noChangeArrowheads="1"/>
          </p:cNvSpPr>
          <p:nvPr>
            <p:ph type="sldNum" sz="quarter" idx="11"/>
          </p:nvPr>
        </p:nvSpPr>
        <p:spPr/>
        <p:txBody>
          <a:bodyPr/>
          <a:lstStyle>
            <a:lvl1pPr>
              <a:defRPr/>
            </a:lvl1pPr>
          </a:lstStyle>
          <a:p>
            <a:pPr>
              <a:defRPr/>
            </a:pPr>
            <a:fld id="{59CF1A21-BA35-4269-826D-DE7448689F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98438"/>
            <a:ext cx="8686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Headline goes here</a:t>
            </a:r>
          </a:p>
        </p:txBody>
      </p:sp>
      <p:sp>
        <p:nvSpPr>
          <p:cNvPr id="1027" name="Rectangle 12"/>
          <p:cNvSpPr>
            <a:spLocks noGrp="1" noChangeArrowheads="1"/>
          </p:cNvSpPr>
          <p:nvPr>
            <p:ph type="body" idx="1"/>
          </p:nvPr>
        </p:nvSpPr>
        <p:spPr bwMode="auto">
          <a:xfrm>
            <a:off x="228600" y="9144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15"/>
          <p:cNvSpPr>
            <a:spLocks noGrp="1" noChangeArrowheads="1"/>
          </p:cNvSpPr>
          <p:nvPr>
            <p:ph type="ftr" sz="quarter" idx="3"/>
          </p:nvPr>
        </p:nvSpPr>
        <p:spPr bwMode="auto">
          <a:xfrm>
            <a:off x="3970338" y="6424613"/>
            <a:ext cx="3276600" cy="3968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600">
                <a:solidFill>
                  <a:schemeClr val="bg1"/>
                </a:solidFill>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 name="Rectangle 16"/>
          <p:cNvSpPr>
            <a:spLocks noGrp="1" noChangeArrowheads="1"/>
          </p:cNvSpPr>
          <p:nvPr>
            <p:ph type="sldNum" sz="quarter" idx="4"/>
          </p:nvPr>
        </p:nvSpPr>
        <p:spPr bwMode="auto">
          <a:xfrm>
            <a:off x="304800" y="6430963"/>
            <a:ext cx="5334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FFBA00"/>
                </a:solidFill>
                <a:cs typeface="+mn-cs"/>
              </a:defRPr>
            </a:lvl1pPr>
          </a:lstStyle>
          <a:p>
            <a:pPr>
              <a:defRPr/>
            </a:pPr>
            <a:fld id="{615D7FBC-DAE1-4E27-913C-D826723FB7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3200">
          <a:solidFill>
            <a:srgbClr val="006AD6"/>
          </a:solidFill>
          <a:latin typeface="Arial" charset="0"/>
          <a:ea typeface="+mj-ea"/>
          <a:cs typeface="+mj-cs"/>
        </a:defRPr>
      </a:lvl1pPr>
      <a:lvl2pPr algn="l" rtl="0" eaLnBrk="0" fontAlgn="base" hangingPunct="0">
        <a:spcBef>
          <a:spcPct val="0"/>
        </a:spcBef>
        <a:spcAft>
          <a:spcPct val="0"/>
        </a:spcAft>
        <a:defRPr sz="3200">
          <a:solidFill>
            <a:srgbClr val="006AD6"/>
          </a:solidFill>
          <a:latin typeface="Arial" charset="0"/>
          <a:cs typeface="Arial" charset="0"/>
        </a:defRPr>
      </a:lvl2pPr>
      <a:lvl3pPr algn="l" rtl="0" eaLnBrk="0" fontAlgn="base" hangingPunct="0">
        <a:spcBef>
          <a:spcPct val="0"/>
        </a:spcBef>
        <a:spcAft>
          <a:spcPct val="0"/>
        </a:spcAft>
        <a:defRPr sz="3200">
          <a:solidFill>
            <a:srgbClr val="006AD6"/>
          </a:solidFill>
          <a:latin typeface="Arial" charset="0"/>
          <a:cs typeface="Arial" charset="0"/>
        </a:defRPr>
      </a:lvl3pPr>
      <a:lvl4pPr algn="l" rtl="0" eaLnBrk="0" fontAlgn="base" hangingPunct="0">
        <a:spcBef>
          <a:spcPct val="0"/>
        </a:spcBef>
        <a:spcAft>
          <a:spcPct val="0"/>
        </a:spcAft>
        <a:defRPr sz="3200">
          <a:solidFill>
            <a:srgbClr val="006AD6"/>
          </a:solidFill>
          <a:latin typeface="Arial" charset="0"/>
          <a:cs typeface="Arial" charset="0"/>
        </a:defRPr>
      </a:lvl4pPr>
      <a:lvl5pPr algn="l" rtl="0" eaLnBrk="0" fontAlgn="base" hangingPunct="0">
        <a:spcBef>
          <a:spcPct val="0"/>
        </a:spcBef>
        <a:spcAft>
          <a:spcPct val="0"/>
        </a:spcAft>
        <a:defRPr sz="3200">
          <a:solidFill>
            <a:srgbClr val="006AD6"/>
          </a:solidFill>
          <a:latin typeface="Arial" charset="0"/>
          <a:cs typeface="Arial" charset="0"/>
        </a:defRPr>
      </a:lvl5pPr>
      <a:lvl6pPr marL="457200" algn="l" rtl="0" eaLnBrk="1" fontAlgn="base" hangingPunct="1">
        <a:spcBef>
          <a:spcPct val="0"/>
        </a:spcBef>
        <a:spcAft>
          <a:spcPct val="0"/>
        </a:spcAft>
        <a:defRPr sz="3200">
          <a:solidFill>
            <a:srgbClr val="006AD6"/>
          </a:solidFill>
          <a:latin typeface="Arial" charset="0"/>
          <a:cs typeface="Arial" charset="0"/>
        </a:defRPr>
      </a:lvl6pPr>
      <a:lvl7pPr marL="914400" algn="l" rtl="0" eaLnBrk="1" fontAlgn="base" hangingPunct="1">
        <a:spcBef>
          <a:spcPct val="0"/>
        </a:spcBef>
        <a:spcAft>
          <a:spcPct val="0"/>
        </a:spcAft>
        <a:defRPr sz="3200">
          <a:solidFill>
            <a:srgbClr val="006AD6"/>
          </a:solidFill>
          <a:latin typeface="Arial" charset="0"/>
          <a:cs typeface="Arial" charset="0"/>
        </a:defRPr>
      </a:lvl7pPr>
      <a:lvl8pPr marL="1371600" algn="l" rtl="0" eaLnBrk="1" fontAlgn="base" hangingPunct="1">
        <a:spcBef>
          <a:spcPct val="0"/>
        </a:spcBef>
        <a:spcAft>
          <a:spcPct val="0"/>
        </a:spcAft>
        <a:defRPr sz="3200">
          <a:solidFill>
            <a:srgbClr val="006AD6"/>
          </a:solidFill>
          <a:latin typeface="Arial" charset="0"/>
          <a:cs typeface="Arial" charset="0"/>
        </a:defRPr>
      </a:lvl8pPr>
      <a:lvl9pPr marL="1828800" algn="l" rtl="0" eaLnBrk="1" fontAlgn="base" hangingPunct="1">
        <a:spcBef>
          <a:spcPct val="0"/>
        </a:spcBef>
        <a:spcAft>
          <a:spcPct val="0"/>
        </a:spcAft>
        <a:defRPr sz="3200">
          <a:solidFill>
            <a:srgbClr val="006AD6"/>
          </a:solidFill>
          <a:latin typeface="Arial" charset="0"/>
          <a:cs typeface="Arial" charset="0"/>
        </a:defRPr>
      </a:lvl9pPr>
    </p:titleStyle>
    <p:bodyStyle>
      <a:lvl1pPr marL="342900" indent="-342900" algn="l" defTabSz="457200" rtl="0" eaLnBrk="0" fontAlgn="base" hangingPunct="0">
        <a:spcBef>
          <a:spcPct val="20000"/>
        </a:spcBef>
        <a:spcAft>
          <a:spcPct val="0"/>
        </a:spcAft>
        <a:buSzPct val="75000"/>
        <a:buBlip>
          <a:blip r:embed="rId3"/>
        </a:buBlip>
        <a:defRPr sz="2400">
          <a:solidFill>
            <a:srgbClr val="212121"/>
          </a:solidFill>
          <a:latin typeface="Arial" charset="0"/>
          <a:ea typeface="+mn-ea"/>
          <a:cs typeface="+mn-cs"/>
        </a:defRPr>
      </a:lvl1pPr>
      <a:lvl2pPr marL="742950" indent="-285750" algn="l" defTabSz="457200" rtl="0" eaLnBrk="0" fontAlgn="base" hangingPunct="0">
        <a:spcBef>
          <a:spcPct val="20000"/>
        </a:spcBef>
        <a:spcAft>
          <a:spcPct val="0"/>
        </a:spcAft>
        <a:buClr>
          <a:srgbClr val="006AD6"/>
        </a:buClr>
        <a:buFont typeface="Arial" charset="0"/>
        <a:buChar char="–"/>
        <a:defRPr>
          <a:solidFill>
            <a:srgbClr val="212121"/>
          </a:solidFill>
          <a:latin typeface="Arial" charset="0"/>
          <a:cs typeface="+mn-cs"/>
        </a:defRPr>
      </a:lvl2pPr>
      <a:lvl3pPr marL="11430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mn-cs"/>
        </a:defRPr>
      </a:lvl3pPr>
      <a:lvl4pPr marL="1600200" indent="-228600" algn="l" defTabSz="457200" rtl="0" eaLnBrk="0" fontAlgn="base" hangingPunct="0">
        <a:spcBef>
          <a:spcPct val="20000"/>
        </a:spcBef>
        <a:spcAft>
          <a:spcPct val="0"/>
        </a:spcAft>
        <a:buClr>
          <a:srgbClr val="006AD6"/>
        </a:buClr>
        <a:buFont typeface="Arial" charset="0"/>
        <a:buChar char="–"/>
        <a:defRPr sz="1600">
          <a:solidFill>
            <a:srgbClr val="212121"/>
          </a:solidFill>
          <a:latin typeface="Arial" charset="0"/>
          <a:cs typeface="+mn-cs"/>
        </a:defRPr>
      </a:lvl4pPr>
      <a:lvl5pPr marL="20574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mn-cs"/>
        </a:defRPr>
      </a:lvl5pPr>
      <a:lvl6pPr marL="25146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6pPr>
      <a:lvl7pPr marL="29718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7pPr>
      <a:lvl8pPr marL="34290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8pPr>
      <a:lvl9pPr marL="3886200" indent="-228600" algn="l" defTabSz="457200" rtl="0" eaLnBrk="1" fontAlgn="base" hangingPunct="1">
        <a:spcBef>
          <a:spcPct val="20000"/>
        </a:spcBef>
        <a:spcAft>
          <a:spcPct val="0"/>
        </a:spcAft>
        <a:buClr>
          <a:srgbClr val="006AD6"/>
        </a:buClr>
        <a:buFont typeface="Wingdings" pitchFamily="2" charset="2"/>
        <a:buChar char="§"/>
        <a:defRPr sz="1600">
          <a:solidFill>
            <a:srgbClr val="2121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Excel_2007_Workbook1111.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package" Target="../embeddings/Word_2007_Document2222.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18.png"/><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www.symantec.com/business/support/index?page=content&amp;id=TECH77767"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p:cNvPicPr>
            <a:picLocks noChangeAspect="1" noChangeArrowheads="1"/>
          </p:cNvPicPr>
          <p:nvPr/>
        </p:nvPicPr>
        <p:blipFill>
          <a:blip r:embed="rId3"/>
          <a:srcRect/>
          <a:stretch>
            <a:fillRect/>
          </a:stretch>
        </p:blipFill>
        <p:spPr bwMode="auto">
          <a:xfrm>
            <a:off x="0" y="0"/>
            <a:ext cx="9144000" cy="6861175"/>
          </a:xfrm>
          <a:prstGeom prst="rect">
            <a:avLst/>
          </a:prstGeom>
          <a:noFill/>
          <a:ln w="9525">
            <a:noFill/>
            <a:miter lim="800000"/>
            <a:headEnd/>
            <a:tailEnd/>
          </a:ln>
        </p:spPr>
      </p:pic>
      <p:sp>
        <p:nvSpPr>
          <p:cNvPr id="5122" name="Title 8"/>
          <p:cNvSpPr>
            <a:spLocks noGrp="1"/>
          </p:cNvSpPr>
          <p:nvPr>
            <p:ph type="ctrTitle" idx="4294967295"/>
          </p:nvPr>
        </p:nvSpPr>
        <p:spPr>
          <a:xfrm>
            <a:off x="304800" y="2438400"/>
            <a:ext cx="8534400" cy="685800"/>
          </a:xfrm>
        </p:spPr>
        <p:txBody>
          <a:bodyPr/>
          <a:lstStyle/>
          <a:p>
            <a:pPr eaLnBrk="1" hangingPunct="1"/>
            <a:r>
              <a:rPr lang="en-US" smtClean="0">
                <a:cs typeface="Arial" charset="0"/>
              </a:rPr>
              <a:t>DXi 2.1 Transfer of Information for Service</a:t>
            </a:r>
          </a:p>
        </p:txBody>
      </p:sp>
      <p:pic>
        <p:nvPicPr>
          <p:cNvPr id="5123" name="Picture 2" descr="C:\Documents and Settings\ialves\My Documents\Downloads\Quantum_Logo_RGB_PNG\Quantum_Logo_RGB.png"/>
          <p:cNvPicPr>
            <a:picLocks noChangeAspect="1" noChangeArrowheads="1"/>
          </p:cNvPicPr>
          <p:nvPr/>
        </p:nvPicPr>
        <p:blipFill>
          <a:blip r:embed="rId4"/>
          <a:srcRect/>
          <a:stretch>
            <a:fillRect/>
          </a:stretch>
        </p:blipFill>
        <p:spPr bwMode="auto">
          <a:xfrm>
            <a:off x="381000" y="1143000"/>
            <a:ext cx="2971800" cy="449263"/>
          </a:xfrm>
          <a:prstGeom prst="rect">
            <a:avLst/>
          </a:prstGeom>
          <a:noFill/>
          <a:ln w="9525">
            <a:noFill/>
            <a:miter lim="800000"/>
            <a:headEnd/>
            <a:tailEnd/>
          </a:ln>
        </p:spPr>
      </p:pic>
      <p:sp>
        <p:nvSpPr>
          <p:cNvPr id="5124" name="Rectangle 4"/>
          <p:cNvSpPr>
            <a:spLocks noChangeArrowheads="1"/>
          </p:cNvSpPr>
          <p:nvPr/>
        </p:nvSpPr>
        <p:spPr bwMode="auto">
          <a:xfrm>
            <a:off x="381000" y="3581400"/>
            <a:ext cx="3048000" cy="1219200"/>
          </a:xfrm>
          <a:prstGeom prst="rect">
            <a:avLst/>
          </a:prstGeom>
          <a:noFill/>
          <a:ln w="9525">
            <a:noFill/>
            <a:miter lim="800000"/>
            <a:headEnd/>
            <a:tailEnd/>
          </a:ln>
        </p:spPr>
        <p:txBody>
          <a:bodyPr/>
          <a:lstStyle/>
          <a:p>
            <a:pPr marL="342900" indent="-342900" defTabSz="457200">
              <a:spcBef>
                <a:spcPct val="20000"/>
              </a:spcBef>
              <a:buSzPct val="75000"/>
            </a:pPr>
            <a:endParaRPr lang="en-US" sz="1600" b="1">
              <a:solidFill>
                <a:srgbClr val="666666"/>
              </a:solidFill>
            </a:endParaRPr>
          </a:p>
          <a:p>
            <a:pPr marL="342900" indent="-342900" defTabSz="457200">
              <a:spcBef>
                <a:spcPct val="20000"/>
              </a:spcBef>
              <a:buSzPct val="75000"/>
            </a:pPr>
            <a:r>
              <a:rPr lang="en-US" sz="1600" b="1">
                <a:solidFill>
                  <a:srgbClr val="666666"/>
                </a:solidFill>
              </a:rPr>
              <a:t>December 8,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US" smtClean="0">
                <a:cs typeface="Arial" charset="0"/>
              </a:rPr>
              <a:t>In Summary…</a:t>
            </a:r>
          </a:p>
        </p:txBody>
      </p:sp>
      <p:sp>
        <p:nvSpPr>
          <p:cNvPr id="17410" name="Content Placeholder 2"/>
          <p:cNvSpPr>
            <a:spLocks noGrp="1"/>
          </p:cNvSpPr>
          <p:nvPr>
            <p:ph idx="4294967295"/>
          </p:nvPr>
        </p:nvSpPr>
        <p:spPr/>
        <p:txBody>
          <a:bodyPr/>
          <a:lstStyle/>
          <a:p>
            <a:pPr eaLnBrk="1" hangingPunct="1"/>
            <a:r>
              <a:rPr lang="en-US" smtClean="0">
                <a:cs typeface="Arial" charset="0"/>
              </a:rPr>
              <a:t>DXi 2.1 is a significant release for Quantum DXi</a:t>
            </a:r>
          </a:p>
          <a:p>
            <a:pPr eaLnBrk="1" hangingPunct="1"/>
            <a:r>
              <a:rPr lang="en-US" smtClean="0">
                <a:cs typeface="Arial" charset="0"/>
              </a:rPr>
              <a:t>Two phase release strategy</a:t>
            </a:r>
          </a:p>
          <a:p>
            <a:pPr lvl="1" eaLnBrk="1" hangingPunct="1"/>
            <a:r>
              <a:rPr lang="en-US" smtClean="0">
                <a:cs typeface="Arial" charset="0"/>
              </a:rPr>
              <a:t>December for DXi8500 factory and new installs</a:t>
            </a:r>
          </a:p>
          <a:p>
            <a:pPr lvl="1" eaLnBrk="1" hangingPunct="1"/>
            <a:r>
              <a:rPr lang="en-US" smtClean="0">
                <a:cs typeface="Arial" charset="0"/>
              </a:rPr>
              <a:t>January for all other DXi-series &amp; upgrades</a:t>
            </a:r>
          </a:p>
          <a:p>
            <a:pPr eaLnBrk="1" hangingPunct="1"/>
            <a:r>
              <a:rPr lang="en-US" smtClean="0">
                <a:cs typeface="Arial" charset="0"/>
              </a:rPr>
              <a:t>Addresses major customer requests</a:t>
            </a:r>
          </a:p>
          <a:p>
            <a:pPr lvl="1" eaLnBrk="1" hangingPunct="1"/>
            <a:r>
              <a:rPr lang="en-US" smtClean="0">
                <a:cs typeface="Arial" charset="0"/>
              </a:rPr>
              <a:t>Fastest target-based dedup appliance with DXi8500</a:t>
            </a:r>
          </a:p>
          <a:p>
            <a:pPr lvl="1" eaLnBrk="1" hangingPunct="1"/>
            <a:r>
              <a:rPr lang="en-US" smtClean="0">
                <a:cs typeface="Arial" charset="0"/>
              </a:rPr>
              <a:t>Increased VTD’s</a:t>
            </a:r>
          </a:p>
          <a:p>
            <a:pPr lvl="1" eaLnBrk="1" hangingPunct="1"/>
            <a:r>
              <a:rPr lang="en-US" smtClean="0">
                <a:cs typeface="Arial" charset="0"/>
              </a:rPr>
              <a:t>Full multiprotocol support</a:t>
            </a:r>
          </a:p>
          <a:p>
            <a:pPr lvl="1" eaLnBrk="1" hangingPunct="1"/>
            <a:r>
              <a:rPr lang="en-US" smtClean="0">
                <a:cs typeface="Arial" charset="0"/>
              </a:rPr>
              <a:t>Replication scheduling and throttling</a:t>
            </a:r>
          </a:p>
          <a:p>
            <a:pPr lvl="1" eaLnBrk="1" hangingPunct="1"/>
            <a:r>
              <a:rPr lang="en-US" smtClean="0">
                <a:cs typeface="Arial" charset="0"/>
              </a:rPr>
              <a:t>Flexible networking that is both simple and advanced</a:t>
            </a:r>
          </a:p>
          <a:p>
            <a:pPr lvl="1" eaLnBrk="1" hangingPunct="1"/>
            <a:r>
              <a:rPr lang="en-US" smtClean="0">
                <a:cs typeface="Arial" charset="0"/>
              </a:rPr>
              <a:t>Enhance OST capabilities</a:t>
            </a:r>
          </a:p>
          <a:p>
            <a:pPr lvl="1" eaLnBrk="1" hangingPunct="1"/>
            <a:r>
              <a:rPr lang="en-US" smtClean="0">
                <a:cs typeface="Arial" charset="0"/>
              </a:rPr>
              <a:t>Security enhancements</a:t>
            </a:r>
          </a:p>
          <a:p>
            <a:pPr lvl="1" eaLnBrk="1" hangingPunct="1"/>
            <a:r>
              <a:rPr lang="en-US" smtClean="0">
                <a:cs typeface="Arial" charset="0"/>
              </a:rPr>
              <a:t>Symbolic and hard link support</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4C5409EF-16E8-4984-8251-D9DBF30E9088}" type="slidenum">
              <a:rPr lang="en-US" sz="1400">
                <a:solidFill>
                  <a:srgbClr val="FFBA00"/>
                </a:solidFill>
                <a:cs typeface="+mn-cs"/>
              </a:rPr>
              <a:pPr>
                <a:defRPr/>
              </a:pPr>
              <a:t>10</a:t>
            </a:fld>
            <a:endParaRPr lang="en-US" sz="1200" dirty="0">
              <a:solidFill>
                <a:srgbClr val="FFBA00"/>
              </a:solidFill>
              <a:cs typeface="+mn-cs"/>
            </a:endParaRPr>
          </a:p>
        </p:txBody>
      </p:sp>
      <p:sp>
        <p:nvSpPr>
          <p:cNvPr id="17412" name="Footer Placeholder 3"/>
          <p:cNvSpPr txBox="1">
            <a:spLocks noGrp="1"/>
          </p:cNvSpPr>
          <p:nvPr/>
        </p:nvSpPr>
        <p:spPr bwMode="auto">
          <a:xfrm>
            <a:off x="2362200" y="6477000"/>
            <a:ext cx="4038600" cy="377825"/>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CC5267D2-EAE9-4E21-93D2-A715A0DF9B2D}" type="slidenum">
              <a:rPr lang="en-US" sz="1400">
                <a:solidFill>
                  <a:srgbClr val="FFBA00"/>
                </a:solidFill>
                <a:cs typeface="+mn-cs"/>
              </a:rPr>
              <a:pPr>
                <a:defRPr/>
              </a:pPr>
              <a:t>11</a:t>
            </a:fld>
            <a:endParaRPr lang="en-US" sz="1200" dirty="0">
              <a:solidFill>
                <a:srgbClr val="FFBA00"/>
              </a:solidFill>
              <a:cs typeface="+mn-cs"/>
            </a:endParaRPr>
          </a:p>
        </p:txBody>
      </p:sp>
      <p:sp>
        <p:nvSpPr>
          <p:cNvPr id="18434" name="TextBox 2"/>
          <p:cNvSpPr txBox="1">
            <a:spLocks noChangeArrowheads="1"/>
          </p:cNvSpPr>
          <p:nvPr/>
        </p:nvSpPr>
        <p:spPr bwMode="auto">
          <a:xfrm>
            <a:off x="685800" y="2971800"/>
            <a:ext cx="7772400" cy="1463675"/>
          </a:xfrm>
          <a:prstGeom prst="rect">
            <a:avLst/>
          </a:prstGeom>
          <a:noFill/>
          <a:ln w="9525">
            <a:noFill/>
            <a:miter lim="800000"/>
            <a:headEnd/>
            <a:tailEnd/>
          </a:ln>
        </p:spPr>
        <p:txBody>
          <a:bodyPr>
            <a:spAutoFit/>
          </a:bodyPr>
          <a:lstStyle/>
          <a:p>
            <a:pPr algn="ctr"/>
            <a:r>
              <a:rPr lang="en-US" sz="5400"/>
              <a:t>Performance Guidelines</a:t>
            </a:r>
          </a:p>
          <a:p>
            <a:endParaRPr lang="en-US"/>
          </a:p>
          <a:p>
            <a:pPr algn="r"/>
            <a:r>
              <a:rPr lang="en-US"/>
              <a:t>Jim Flom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0" name="Rectangle 2"/>
          <p:cNvSpPr>
            <a:spLocks noGrp="1" noChangeArrowheads="1"/>
          </p:cNvSpPr>
          <p:nvPr>
            <p:ph type="title" idx="4294967295"/>
          </p:nvPr>
        </p:nvSpPr>
        <p:spPr/>
        <p:txBody>
          <a:bodyPr/>
          <a:lstStyle/>
          <a:p>
            <a:pPr eaLnBrk="1" hangingPunct="1"/>
            <a:r>
              <a:rPr lang="en-US" smtClean="0">
                <a:cs typeface="Arial" charset="0"/>
              </a:rPr>
              <a:t>DXi 8500 2.1 Performance Guidance</a:t>
            </a:r>
          </a:p>
        </p:txBody>
      </p:sp>
      <p:sp>
        <p:nvSpPr>
          <p:cNvPr id="30841" name="Rectangle 3"/>
          <p:cNvSpPr>
            <a:spLocks noGrp="1" noChangeArrowheads="1"/>
          </p:cNvSpPr>
          <p:nvPr>
            <p:ph type="body" idx="4294967295"/>
          </p:nvPr>
        </p:nvSpPr>
        <p:spPr>
          <a:xfrm>
            <a:off x="0" y="914400"/>
            <a:ext cx="8686800" cy="5410200"/>
          </a:xfrm>
        </p:spPr>
        <p:txBody>
          <a:bodyPr/>
          <a:lstStyle/>
          <a:p>
            <a:pPr eaLnBrk="1" hangingPunct="1"/>
            <a:r>
              <a:rPr lang="en-US" smtClean="0">
                <a:cs typeface="Arial" charset="0"/>
              </a:rPr>
              <a:t>Fastest target-mode dedup appliance</a:t>
            </a:r>
          </a:p>
          <a:p>
            <a:pPr lvl="1" eaLnBrk="1" hangingPunct="1"/>
            <a:r>
              <a:rPr lang="en-US" sz="1600" smtClean="0">
                <a:cs typeface="Arial" charset="0"/>
              </a:rPr>
              <a:t>VTL Inline 2436 MB/s (</a:t>
            </a:r>
            <a:r>
              <a:rPr lang="en-US" sz="1600" b="1" i="1" smtClean="0">
                <a:cs typeface="Arial" charset="0"/>
              </a:rPr>
              <a:t>8.8 TB/hr</a:t>
            </a:r>
            <a:r>
              <a:rPr lang="en-US" sz="1600" smtClean="0">
                <a:cs typeface="Arial" charset="0"/>
              </a:rPr>
              <a:t>) – roughly 7% over DD 8.1 TB/hr</a:t>
            </a:r>
          </a:p>
          <a:p>
            <a:pPr lvl="1" eaLnBrk="1" hangingPunct="1"/>
            <a:r>
              <a:rPr lang="en-US" sz="1600" smtClean="0">
                <a:cs typeface="Arial" charset="0"/>
              </a:rPr>
              <a:t>Increases on all fronts when comparing  2.1 Inline versus 1.4.x_85 Adaptive Ingest</a:t>
            </a:r>
          </a:p>
          <a:p>
            <a:pPr lvl="1" eaLnBrk="1" hangingPunct="1"/>
            <a:endParaRPr lang="en-US" sz="1600" smtClean="0">
              <a:cs typeface="Arial" charset="0"/>
            </a:endParaRPr>
          </a:p>
        </p:txBody>
      </p:sp>
      <p:sp>
        <p:nvSpPr>
          <p:cNvPr id="30842"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
        <p:nvSpPr>
          <p:cNvPr id="7"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43A978F1-EB7D-4845-A760-B4F373D5ECA4}" type="slidenum">
              <a:rPr lang="en-US" sz="1400">
                <a:solidFill>
                  <a:srgbClr val="FFBA00"/>
                </a:solidFill>
                <a:cs typeface="+mn-cs"/>
              </a:rPr>
              <a:pPr>
                <a:defRPr/>
              </a:pPr>
              <a:t>12</a:t>
            </a:fld>
            <a:endParaRPr lang="en-US" sz="1200" dirty="0">
              <a:solidFill>
                <a:srgbClr val="FFBA00"/>
              </a:solidFill>
              <a:cs typeface="+mn-cs"/>
            </a:endParaRPr>
          </a:p>
        </p:txBody>
      </p:sp>
      <p:graphicFrame>
        <p:nvGraphicFramePr>
          <p:cNvPr id="30839" name="Object 119"/>
          <p:cNvGraphicFramePr>
            <a:graphicFrameLocks noChangeAspect="1"/>
          </p:cNvGraphicFramePr>
          <p:nvPr/>
        </p:nvGraphicFramePr>
        <p:xfrm>
          <a:off x="1350963" y="1981200"/>
          <a:ext cx="5811837" cy="4229100"/>
        </p:xfrm>
        <a:graphic>
          <a:graphicData uri="http://schemas.openxmlformats.org/presentationml/2006/ole">
            <p:oleObj spid="_x0000_s30839" name="Worksheet" r:id="rId4" imgW="6686787" imgH="4867375"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1" name="Rectangle 2"/>
          <p:cNvSpPr>
            <a:spLocks noGrp="1" noChangeArrowheads="1"/>
          </p:cNvSpPr>
          <p:nvPr>
            <p:ph type="title" idx="4294967295"/>
          </p:nvPr>
        </p:nvSpPr>
        <p:spPr/>
        <p:txBody>
          <a:bodyPr/>
          <a:lstStyle/>
          <a:p>
            <a:pPr eaLnBrk="1" hangingPunct="1"/>
            <a:r>
              <a:rPr lang="en-US" smtClean="0"/>
              <a:t>DXi 2.1 Stream Counts</a:t>
            </a:r>
          </a:p>
        </p:txBody>
      </p:sp>
      <p:sp>
        <p:nvSpPr>
          <p:cNvPr id="368652" name="Rectangle 3"/>
          <p:cNvSpPr>
            <a:spLocks noGrp="1" noChangeArrowheads="1"/>
          </p:cNvSpPr>
          <p:nvPr>
            <p:ph type="body" idx="4294967295"/>
          </p:nvPr>
        </p:nvSpPr>
        <p:spPr>
          <a:xfrm>
            <a:off x="0" y="914400"/>
            <a:ext cx="8991600" cy="5410200"/>
          </a:xfrm>
        </p:spPr>
        <p:txBody>
          <a:bodyPr/>
          <a:lstStyle/>
          <a:p>
            <a:pPr>
              <a:buFontTx/>
              <a:buNone/>
            </a:pPr>
            <a:r>
              <a:rPr lang="en-US" smtClean="0"/>
              <a:t> </a:t>
            </a:r>
            <a:endParaRPr lang="en-US" sz="1400" smtClean="0"/>
          </a:p>
          <a:p>
            <a:pPr>
              <a:buFontTx/>
              <a:buNone/>
            </a:pPr>
            <a:endParaRPr lang="en-US" sz="1400" smtClean="0"/>
          </a:p>
        </p:txBody>
      </p:sp>
      <p:sp>
        <p:nvSpPr>
          <p:cNvPr id="368653"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
        <p:nvSpPr>
          <p:cNvPr id="7"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A16FFF13-2E19-4657-85FB-3C1AC98819A3}" type="slidenum">
              <a:rPr lang="en-US" sz="1400">
                <a:solidFill>
                  <a:srgbClr val="FFBA00"/>
                </a:solidFill>
                <a:cs typeface="+mn-cs"/>
              </a:rPr>
              <a:pPr>
                <a:defRPr/>
              </a:pPr>
              <a:t>13</a:t>
            </a:fld>
            <a:endParaRPr lang="en-US" sz="1200" dirty="0">
              <a:solidFill>
                <a:srgbClr val="FFBA00"/>
              </a:solidFill>
              <a:cs typeface="+mn-cs"/>
            </a:endParaRPr>
          </a:p>
        </p:txBody>
      </p:sp>
      <p:sp>
        <p:nvSpPr>
          <p:cNvPr id="368655" name="TextBox 8"/>
          <p:cNvSpPr txBox="1">
            <a:spLocks noChangeArrowheads="1"/>
          </p:cNvSpPr>
          <p:nvPr/>
        </p:nvSpPr>
        <p:spPr bwMode="auto">
          <a:xfrm>
            <a:off x="304800" y="3886200"/>
            <a:ext cx="8610600" cy="1754188"/>
          </a:xfrm>
          <a:prstGeom prst="rect">
            <a:avLst/>
          </a:prstGeom>
          <a:noFill/>
          <a:ln w="9525">
            <a:noFill/>
            <a:miter lim="800000"/>
            <a:headEnd/>
            <a:tailEnd/>
          </a:ln>
        </p:spPr>
        <p:txBody>
          <a:bodyPr>
            <a:spAutoFit/>
          </a:bodyPr>
          <a:lstStyle/>
          <a:p>
            <a:r>
              <a:rPr lang="en-US" sz="1200"/>
              <a:t>For 46XX and 6510, stream counts greater than 100 are not recommended.</a:t>
            </a:r>
          </a:p>
          <a:p>
            <a:r>
              <a:rPr lang="en-US" sz="1200"/>
              <a:t>For all other 6XXX variants, stream counts greater than 200 are not recommended.</a:t>
            </a:r>
          </a:p>
          <a:p>
            <a:r>
              <a:rPr lang="en-US" sz="1200"/>
              <a:t>For 8500, stream counts greater than 400 are not recommended.</a:t>
            </a:r>
          </a:p>
          <a:p>
            <a:r>
              <a:rPr lang="en-US" sz="1200"/>
              <a:t> </a:t>
            </a:r>
          </a:p>
          <a:p>
            <a:r>
              <a:rPr lang="en-US" sz="1200"/>
              <a:t>Use of ingest stream counts greater than the allocated blockpool connections results internally in small blobs.</a:t>
            </a:r>
          </a:p>
          <a:p>
            <a:r>
              <a:rPr lang="en-US" sz="1200"/>
              <a:t>This will manifest itself in slow reads, replication and GC.</a:t>
            </a:r>
          </a:p>
          <a:p>
            <a:endParaRPr lang="en-US" sz="1200"/>
          </a:p>
          <a:p>
            <a:endParaRPr lang="en-US" sz="2400">
              <a:solidFill>
                <a:srgbClr val="E81202"/>
              </a:solidFill>
            </a:endParaRPr>
          </a:p>
        </p:txBody>
      </p:sp>
      <p:sp>
        <p:nvSpPr>
          <p:cNvPr id="36865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6865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6865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368650" name="Object 10"/>
          <p:cNvGraphicFramePr>
            <a:graphicFrameLocks noChangeAspect="1"/>
          </p:cNvGraphicFramePr>
          <p:nvPr/>
        </p:nvGraphicFramePr>
        <p:xfrm>
          <a:off x="533400" y="1168400"/>
          <a:ext cx="8004175" cy="2565400"/>
        </p:xfrm>
        <a:graphic>
          <a:graphicData uri="http://schemas.openxmlformats.org/presentationml/2006/ole">
            <p:oleObj spid="_x0000_s368650" name="Document" r:id="rId4" imgW="8541778" imgH="2737759"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Grp="1" noChangeArrowheads="1"/>
          </p:cNvSpPr>
          <p:nvPr>
            <p:ph type="title" idx="4294967295"/>
          </p:nvPr>
        </p:nvSpPr>
        <p:spPr/>
        <p:txBody>
          <a:bodyPr/>
          <a:lstStyle/>
          <a:p>
            <a:pPr eaLnBrk="1" hangingPunct="1"/>
            <a:r>
              <a:rPr lang="en-US" smtClean="0">
                <a:cs typeface="Arial" charset="0"/>
              </a:rPr>
              <a:t>DXi 8500 2.1 Multiprotocol Guidelines</a:t>
            </a:r>
          </a:p>
        </p:txBody>
      </p:sp>
      <p:sp>
        <p:nvSpPr>
          <p:cNvPr id="370690" name="Rectangle 3"/>
          <p:cNvSpPr>
            <a:spLocks noGrp="1" noChangeArrowheads="1"/>
          </p:cNvSpPr>
          <p:nvPr>
            <p:ph type="body" idx="4294967295"/>
          </p:nvPr>
        </p:nvSpPr>
        <p:spPr>
          <a:xfrm>
            <a:off x="0" y="914400"/>
            <a:ext cx="8686800" cy="5410200"/>
          </a:xfrm>
        </p:spPr>
        <p:txBody>
          <a:bodyPr/>
          <a:lstStyle/>
          <a:p>
            <a:pPr>
              <a:buFontTx/>
              <a:buNone/>
            </a:pPr>
            <a:r>
              <a:rPr lang="en-US" smtClean="0">
                <a:cs typeface="Arial" charset="0"/>
              </a:rPr>
              <a:t> With VTL</a:t>
            </a:r>
          </a:p>
          <a:p>
            <a:pPr lvl="1">
              <a:buFont typeface="Wingdings" pitchFamily="2" charset="2"/>
              <a:buChar char="Ø"/>
            </a:pPr>
            <a:r>
              <a:rPr lang="en-US" smtClean="0">
                <a:cs typeface="Arial" charset="0"/>
              </a:rPr>
              <a:t>VTL = 1/2N </a:t>
            </a:r>
          </a:p>
          <a:p>
            <a:pPr lvl="1">
              <a:buFont typeface="Wingdings" pitchFamily="2" charset="2"/>
              <a:buChar char="Ø"/>
            </a:pPr>
            <a:r>
              <a:rPr lang="en-US" smtClean="0">
                <a:cs typeface="Arial" charset="0"/>
              </a:rPr>
              <a:t>MS CIFS = 1/6N </a:t>
            </a:r>
          </a:p>
          <a:p>
            <a:pPr lvl="1">
              <a:buFont typeface="Wingdings" pitchFamily="2" charset="2"/>
              <a:buChar char="Ø"/>
            </a:pPr>
            <a:r>
              <a:rPr lang="en-US" smtClean="0">
                <a:cs typeface="Arial" charset="0"/>
              </a:rPr>
              <a:t>NFS (async) = 1/6N </a:t>
            </a:r>
          </a:p>
          <a:p>
            <a:pPr lvl="1">
              <a:buFont typeface="Wingdings" pitchFamily="2" charset="2"/>
              <a:buChar char="Ø"/>
            </a:pPr>
            <a:r>
              <a:rPr lang="en-US" smtClean="0">
                <a:cs typeface="Arial" charset="0"/>
              </a:rPr>
              <a:t>OST = 1/6N</a:t>
            </a:r>
            <a:endParaRPr lang="en-US" sz="1200" smtClean="0">
              <a:cs typeface="Arial" charset="0"/>
            </a:endParaRPr>
          </a:p>
          <a:p>
            <a:pPr>
              <a:buFontTx/>
              <a:buNone/>
            </a:pPr>
            <a:endParaRPr lang="en-US" sz="1000" smtClean="0">
              <a:cs typeface="Arial" charset="0"/>
            </a:endParaRPr>
          </a:p>
          <a:p>
            <a:pPr>
              <a:buFontTx/>
              <a:buNone/>
            </a:pPr>
            <a:r>
              <a:rPr lang="en-US" smtClean="0">
                <a:cs typeface="Arial" charset="0"/>
              </a:rPr>
              <a:t> Without VTL</a:t>
            </a:r>
          </a:p>
          <a:p>
            <a:pPr lvl="1">
              <a:buFont typeface="Wingdings" pitchFamily="2" charset="2"/>
              <a:buChar char="Ø"/>
            </a:pPr>
            <a:r>
              <a:rPr lang="en-US" smtClean="0">
                <a:cs typeface="Arial" charset="0"/>
              </a:rPr>
              <a:t>MS CIFS = 1/3N </a:t>
            </a:r>
          </a:p>
          <a:p>
            <a:pPr lvl="1">
              <a:buFont typeface="Wingdings" pitchFamily="2" charset="2"/>
              <a:buChar char="Ø"/>
            </a:pPr>
            <a:r>
              <a:rPr lang="en-US" smtClean="0">
                <a:cs typeface="Arial" charset="0"/>
              </a:rPr>
              <a:t>NFS (async) = 1/3N </a:t>
            </a:r>
          </a:p>
          <a:p>
            <a:pPr lvl="1">
              <a:buFont typeface="Wingdings" pitchFamily="2" charset="2"/>
              <a:buChar char="Ø"/>
            </a:pPr>
            <a:r>
              <a:rPr lang="en-US" smtClean="0">
                <a:cs typeface="Arial" charset="0"/>
              </a:rPr>
              <a:t>OST = 1/3N</a:t>
            </a:r>
          </a:p>
          <a:p>
            <a:pPr>
              <a:buFontTx/>
              <a:buNone/>
            </a:pPr>
            <a:endParaRPr lang="en-US" sz="1000" smtClean="0">
              <a:cs typeface="Arial" charset="0"/>
            </a:endParaRPr>
          </a:p>
          <a:p>
            <a:pPr>
              <a:buFontTx/>
              <a:buNone/>
            </a:pPr>
            <a:r>
              <a:rPr lang="en-US" sz="1400" smtClean="0">
                <a:cs typeface="Arial" charset="0"/>
              </a:rPr>
              <a:t>From Slide 10, N = 200 for the 8500</a:t>
            </a:r>
          </a:p>
          <a:p>
            <a:pPr>
              <a:buFontTx/>
              <a:buNone/>
            </a:pPr>
            <a:endParaRPr lang="en-US" sz="1000" smtClean="0">
              <a:cs typeface="Arial" charset="0"/>
            </a:endParaRPr>
          </a:p>
          <a:p>
            <a:pPr>
              <a:buFontTx/>
              <a:buChar char="•"/>
            </a:pPr>
            <a:r>
              <a:rPr lang="en-US" sz="1400" smtClean="0">
                <a:cs typeface="Arial" charset="0"/>
              </a:rPr>
              <a:t>If protocols are unused, their capacity can be contributed to other protocols</a:t>
            </a:r>
          </a:p>
          <a:p>
            <a:pPr>
              <a:buFontTx/>
              <a:buChar char="•"/>
            </a:pPr>
            <a:r>
              <a:rPr lang="en-US" sz="1400" smtClean="0">
                <a:cs typeface="Arial" charset="0"/>
              </a:rPr>
              <a:t>Use of Async for NFS improves overall NFS throughput by approximately 50%, and only requires a backup verification to ensure completeness</a:t>
            </a:r>
          </a:p>
          <a:p>
            <a:pPr>
              <a:buFontTx/>
              <a:buChar char="•"/>
            </a:pPr>
            <a:r>
              <a:rPr lang="en-US" sz="1400" smtClean="0">
                <a:cs typeface="Arial" charset="0"/>
              </a:rPr>
              <a:t>(Note the absence of Linux CIFS)</a:t>
            </a:r>
          </a:p>
        </p:txBody>
      </p:sp>
      <p:sp>
        <p:nvSpPr>
          <p:cNvPr id="370691"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
        <p:nvSpPr>
          <p:cNvPr id="7"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D4C6A5E8-9AA0-4477-B345-B6BE25368438}" type="slidenum">
              <a:rPr lang="en-US" sz="1400">
                <a:solidFill>
                  <a:srgbClr val="FFBA00"/>
                </a:solidFill>
                <a:cs typeface="+mn-cs"/>
              </a:rPr>
              <a:pPr>
                <a:defRPr/>
              </a:pPr>
              <a:t>14</a:t>
            </a:fld>
            <a:endParaRPr lang="en-US" sz="1200" dirty="0">
              <a:solidFill>
                <a:srgbClr val="FFBA00"/>
              </a:solidFill>
              <a:cs typeface="+mn-cs"/>
            </a:endParaRPr>
          </a:p>
        </p:txBody>
      </p:sp>
      <p:sp>
        <p:nvSpPr>
          <p:cNvPr id="370693" name="TextBox 5"/>
          <p:cNvSpPr txBox="1">
            <a:spLocks noChangeArrowheads="1"/>
          </p:cNvSpPr>
          <p:nvPr/>
        </p:nvSpPr>
        <p:spPr bwMode="auto">
          <a:xfrm>
            <a:off x="3810000" y="1295400"/>
            <a:ext cx="4572000" cy="1477963"/>
          </a:xfrm>
          <a:prstGeom prst="rect">
            <a:avLst/>
          </a:prstGeom>
          <a:noFill/>
          <a:ln w="9525">
            <a:noFill/>
            <a:miter lim="800000"/>
            <a:headEnd/>
            <a:tailEnd/>
          </a:ln>
        </p:spPr>
        <p:txBody>
          <a:bodyPr>
            <a:spAutoFit/>
          </a:bodyPr>
          <a:lstStyle/>
          <a:p>
            <a:r>
              <a:rPr lang="en-US"/>
              <a:t>Examples:</a:t>
            </a:r>
          </a:p>
          <a:p>
            <a:r>
              <a:rPr lang="en-US"/>
              <a:t>VTL and OST: 100 of each</a:t>
            </a:r>
          </a:p>
          <a:p>
            <a:r>
              <a:rPr lang="en-US"/>
              <a:t>VTL, MS CIFS, and NFS: 100, 50, 50</a:t>
            </a:r>
          </a:p>
          <a:p>
            <a:r>
              <a:rPr lang="en-US"/>
              <a:t>VTL, MS CIFS, NFS, OST: 100, 33, 33, 33</a:t>
            </a:r>
          </a:p>
          <a:p>
            <a:endParaRPr lang="en-US"/>
          </a:p>
        </p:txBody>
      </p:sp>
      <p:sp>
        <p:nvSpPr>
          <p:cNvPr id="370694" name="TextBox 7"/>
          <p:cNvSpPr txBox="1">
            <a:spLocks noChangeArrowheads="1"/>
          </p:cNvSpPr>
          <p:nvPr/>
        </p:nvSpPr>
        <p:spPr bwMode="auto">
          <a:xfrm>
            <a:off x="3810000" y="3267075"/>
            <a:ext cx="4114800" cy="923925"/>
          </a:xfrm>
          <a:prstGeom prst="rect">
            <a:avLst/>
          </a:prstGeom>
          <a:noFill/>
          <a:ln w="9525">
            <a:noFill/>
            <a:miter lim="800000"/>
            <a:headEnd/>
            <a:tailEnd/>
          </a:ln>
        </p:spPr>
        <p:txBody>
          <a:bodyPr>
            <a:spAutoFit/>
          </a:bodyPr>
          <a:lstStyle/>
          <a:p>
            <a:r>
              <a:rPr lang="en-US"/>
              <a:t>Examples:</a:t>
            </a:r>
          </a:p>
          <a:p>
            <a:r>
              <a:rPr lang="en-US"/>
              <a:t>MS CIFS and NFS: 100 of each</a:t>
            </a:r>
          </a:p>
          <a:p>
            <a:r>
              <a:rPr lang="en-US"/>
              <a:t>MS CIFS, NFS, OST: 66, 66, 66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1"/>
          <p:cNvSpPr>
            <a:spLocks noGrp="1"/>
          </p:cNvSpPr>
          <p:nvPr>
            <p:ph type="title" idx="4294967295"/>
          </p:nvPr>
        </p:nvSpPr>
        <p:spPr/>
        <p:txBody>
          <a:bodyPr/>
          <a:lstStyle/>
          <a:p>
            <a:pPr eaLnBrk="1" hangingPunct="1">
              <a:lnSpc>
                <a:spcPct val="85000"/>
              </a:lnSpc>
            </a:pPr>
            <a:r>
              <a:rPr lang="en-US" sz="2800" smtClean="0">
                <a:cs typeface="Arial" charset="0"/>
              </a:rPr>
              <a:t>DXi Multiprotocol Field Guidance</a:t>
            </a:r>
            <a:br>
              <a:rPr lang="en-US" sz="2800" smtClean="0">
                <a:cs typeface="Arial" charset="0"/>
              </a:rPr>
            </a:br>
            <a:r>
              <a:rPr lang="en-US" sz="2800" smtClean="0">
                <a:cs typeface="Arial" charset="0"/>
              </a:rPr>
              <a:t>Mixed NFS/VTL Scenario</a:t>
            </a:r>
            <a:endParaRPr lang="en-US" sz="2800" smtClean="0">
              <a:solidFill>
                <a:srgbClr val="E81202"/>
              </a:solidFill>
              <a:cs typeface="Arial" charset="0"/>
            </a:endParaRPr>
          </a:p>
        </p:txBody>
      </p:sp>
      <p:sp>
        <p:nvSpPr>
          <p:cNvPr id="372738" name="Content Placeholder 2"/>
          <p:cNvSpPr>
            <a:spLocks noGrp="1"/>
          </p:cNvSpPr>
          <p:nvPr>
            <p:ph idx="4294967295"/>
          </p:nvPr>
        </p:nvSpPr>
        <p:spPr>
          <a:xfrm>
            <a:off x="76200" y="990600"/>
            <a:ext cx="8915400" cy="5257800"/>
          </a:xfrm>
        </p:spPr>
        <p:txBody>
          <a:bodyPr/>
          <a:lstStyle/>
          <a:p>
            <a:pPr eaLnBrk="1" hangingPunct="1"/>
            <a:r>
              <a:rPr lang="en-US" smtClean="0">
                <a:cs typeface="Arial" charset="0"/>
              </a:rPr>
              <a:t>Simultaneous inline deduplication of </a:t>
            </a:r>
            <a:r>
              <a:rPr lang="en-US" i="1" smtClean="0">
                <a:cs typeface="Arial" charset="0"/>
              </a:rPr>
              <a:t>VTL</a:t>
            </a:r>
            <a:r>
              <a:rPr lang="en-US" smtClean="0">
                <a:cs typeface="Arial" charset="0"/>
              </a:rPr>
              <a:t> and </a:t>
            </a:r>
            <a:r>
              <a:rPr lang="en-US" i="1" smtClean="0">
                <a:cs typeface="Arial" charset="0"/>
              </a:rPr>
              <a:t>NFS</a:t>
            </a:r>
            <a:r>
              <a:rPr lang="en-US" smtClean="0">
                <a:cs typeface="Arial" charset="0"/>
              </a:rPr>
              <a:t> traffic represents the mixing of a heavy, intensive IO payload with an out-of-order, bursty, and response sensitive protocol</a:t>
            </a:r>
          </a:p>
          <a:p>
            <a:pPr eaLnBrk="1" hangingPunct="1"/>
            <a:r>
              <a:rPr lang="en-US" smtClean="0">
                <a:cs typeface="Arial" charset="0"/>
              </a:rPr>
              <a:t>The DXi 2.1 shares configuration should change from the default (synchronous) to run </a:t>
            </a:r>
            <a:r>
              <a:rPr lang="en-US" i="1" smtClean="0">
                <a:cs typeface="Arial" charset="0"/>
              </a:rPr>
              <a:t>asynchronous</a:t>
            </a:r>
            <a:r>
              <a:rPr lang="en-US" smtClean="0">
                <a:cs typeface="Arial" charset="0"/>
              </a:rPr>
              <a:t> NFS shares </a:t>
            </a:r>
            <a:r>
              <a:rPr lang="en-US" b="1" smtClean="0">
                <a:cs typeface="Arial" charset="0"/>
              </a:rPr>
              <a:t>in a mixed VTL and NFS environment</a:t>
            </a:r>
          </a:p>
          <a:p>
            <a:pPr eaLnBrk="1" hangingPunct="1"/>
            <a:r>
              <a:rPr lang="en-US" smtClean="0">
                <a:cs typeface="Arial" charset="0"/>
              </a:rPr>
              <a:t> Additional notes</a:t>
            </a:r>
          </a:p>
          <a:p>
            <a:pPr lvl="1" eaLnBrk="1" hangingPunct="1"/>
            <a:r>
              <a:rPr lang="en-US" smtClean="0">
                <a:cs typeface="Arial" charset="0"/>
              </a:rPr>
              <a:t>All other multi-protocol combinations work well together</a:t>
            </a:r>
          </a:p>
          <a:p>
            <a:pPr lvl="1" eaLnBrk="1" hangingPunct="1"/>
            <a:r>
              <a:rPr lang="en-US" smtClean="0">
                <a:cs typeface="Arial" charset="0"/>
              </a:rPr>
              <a:t>Recommendation applies to all operating systems and applications</a:t>
            </a:r>
          </a:p>
          <a:p>
            <a:pPr lvl="1" eaLnBrk="1" hangingPunct="1"/>
            <a:r>
              <a:rPr lang="en-US" smtClean="0">
                <a:cs typeface="Arial" charset="0"/>
              </a:rPr>
              <a:t>Eliminates the backup timeouts/failures present with NFS/VTL in DXi 2.0.1</a:t>
            </a:r>
          </a:p>
          <a:p>
            <a:pPr lvl="1" eaLnBrk="1" hangingPunct="1"/>
            <a:r>
              <a:rPr lang="en-US" smtClean="0">
                <a:cs typeface="Arial" charset="0"/>
              </a:rPr>
              <a:t>Reduced VTL traffic may lessen the frequency of NFS timeouts with certain applications (e.g., NetBackup)</a:t>
            </a:r>
          </a:p>
          <a:p>
            <a:pPr lvl="1" eaLnBrk="1" hangingPunct="1"/>
            <a:r>
              <a:rPr lang="en-US" smtClean="0">
                <a:cs typeface="Arial" charset="0"/>
              </a:rPr>
              <a:t>Asynchronous NFS is customer configurable via CLI</a:t>
            </a:r>
          </a:p>
        </p:txBody>
      </p:sp>
      <p:sp>
        <p:nvSpPr>
          <p:cNvPr id="372739" name="Footer Placeholder 3"/>
          <p:cNvSpPr txBox="1">
            <a:spLocks noGrp="1"/>
          </p:cNvSpPr>
          <p:nvPr/>
        </p:nvSpPr>
        <p:spPr bwMode="auto">
          <a:xfrm>
            <a:off x="3970338" y="6424613"/>
            <a:ext cx="3276600" cy="396875"/>
          </a:xfrm>
          <a:prstGeom prst="rect">
            <a:avLst/>
          </a:prstGeom>
          <a:noFill/>
          <a:ln w="9525">
            <a:noFill/>
            <a:miter lim="800000"/>
            <a:headEnd/>
            <a:tailEnd/>
          </a:ln>
        </p:spPr>
        <p:txBody>
          <a:bodyPr/>
          <a:lstStyle/>
          <a:p>
            <a:r>
              <a:rPr lang="en-US" sz="600">
                <a:solidFill>
                  <a:schemeClr val="bg1"/>
                </a:solidFill>
              </a:rPr>
              <a:t>© 2011 Quantum Corporation. Company Confidential. Forward-looking information is based upon multiple assumptions and uncertainties, does not necessarily represent the company</a:t>
            </a:r>
            <a:r>
              <a:rPr lang="en-US" altLang="en-US" sz="600">
                <a:solidFill>
                  <a:schemeClr val="bg1"/>
                </a:solidFill>
              </a:rPr>
              <a:t>’</a:t>
            </a:r>
            <a:r>
              <a:rPr lang="en-US" sz="600">
                <a:solidFill>
                  <a:schemeClr val="bg1"/>
                </a:solidFill>
              </a:rPr>
              <a:t>s outlook and is for planning purposes only.</a:t>
            </a:r>
          </a:p>
        </p:txBody>
      </p:sp>
      <p:sp>
        <p:nvSpPr>
          <p:cNvPr id="372740" name="Slide Number Placeholder 4"/>
          <p:cNvSpPr txBox="1">
            <a:spLocks noGrp="1"/>
          </p:cNvSpPr>
          <p:nvPr/>
        </p:nvSpPr>
        <p:spPr bwMode="auto">
          <a:xfrm>
            <a:off x="304800" y="6430963"/>
            <a:ext cx="533400" cy="323850"/>
          </a:xfrm>
          <a:prstGeom prst="rect">
            <a:avLst/>
          </a:prstGeom>
          <a:noFill/>
          <a:ln w="9525">
            <a:noFill/>
            <a:miter lim="800000"/>
            <a:headEnd/>
            <a:tailEnd/>
          </a:ln>
        </p:spPr>
        <p:txBody>
          <a:bodyPr/>
          <a:lstStyle/>
          <a:p>
            <a:fld id="{8F9B5E1A-CBCF-4D29-9590-A897BEB42511}" type="slidenum">
              <a:rPr lang="en-US" sz="1400">
                <a:solidFill>
                  <a:srgbClr val="FFBA00"/>
                </a:solidFill>
              </a:rPr>
              <a:pPr/>
              <a:t>15</a:t>
            </a:fld>
            <a:endParaRPr lang="en-US" sz="1400">
              <a:solidFill>
                <a:srgbClr val="FFBA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itle 1"/>
          <p:cNvSpPr>
            <a:spLocks noGrp="1"/>
          </p:cNvSpPr>
          <p:nvPr>
            <p:ph type="title" idx="4294967295"/>
          </p:nvPr>
        </p:nvSpPr>
        <p:spPr/>
        <p:txBody>
          <a:bodyPr/>
          <a:lstStyle/>
          <a:p>
            <a:pPr eaLnBrk="1" hangingPunct="1">
              <a:lnSpc>
                <a:spcPct val="85000"/>
              </a:lnSpc>
            </a:pPr>
            <a:r>
              <a:rPr lang="en-US" sz="2800" smtClean="0">
                <a:cs typeface="Arial" charset="0"/>
              </a:rPr>
              <a:t>DXi Multiprotocol Field Guidance</a:t>
            </a:r>
            <a:br>
              <a:rPr lang="en-US" sz="2800" smtClean="0">
                <a:cs typeface="Arial" charset="0"/>
              </a:rPr>
            </a:br>
            <a:r>
              <a:rPr lang="en-US" sz="2800" smtClean="0">
                <a:cs typeface="Arial" charset="0"/>
              </a:rPr>
              <a:t>NFS Synchronous/Asynchronous Mode Background</a:t>
            </a:r>
            <a:endParaRPr lang="en-US" sz="2800" smtClean="0">
              <a:solidFill>
                <a:srgbClr val="E81202"/>
              </a:solidFill>
              <a:cs typeface="Arial" charset="0"/>
            </a:endParaRPr>
          </a:p>
        </p:txBody>
      </p:sp>
      <p:sp>
        <p:nvSpPr>
          <p:cNvPr id="374786" name="Content Placeholder 2"/>
          <p:cNvSpPr>
            <a:spLocks noGrp="1"/>
          </p:cNvSpPr>
          <p:nvPr>
            <p:ph idx="4294967295"/>
          </p:nvPr>
        </p:nvSpPr>
        <p:spPr>
          <a:xfrm>
            <a:off x="76200" y="990600"/>
            <a:ext cx="8915400" cy="5257800"/>
          </a:xfrm>
        </p:spPr>
        <p:txBody>
          <a:bodyPr/>
          <a:lstStyle/>
          <a:p>
            <a:pPr eaLnBrk="1" hangingPunct="1"/>
            <a:r>
              <a:rPr lang="en-US" smtClean="0">
                <a:cs typeface="Arial" charset="0"/>
              </a:rPr>
              <a:t>The Synchronous setting requires all data written to be committed to physical storage; meaning protocol ‘stable writes‘ and ‘commits’ require all data to be written to disk for before the command is complete.  This ensures that when a backup completes all the data resides on disk.  The default setting is Synchronous.  This setting can be altered through the CLI.</a:t>
            </a:r>
          </a:p>
          <a:p>
            <a:pPr eaLnBrk="1" hangingPunct="1"/>
            <a:r>
              <a:rPr lang="en-US" smtClean="0">
                <a:cs typeface="Arial" charset="0"/>
              </a:rPr>
              <a:t> Asynchronous mode allows the system to acknowledge receipt of ‘stable write’ or ‘commit’ command without having the data (and related metadata) fully written to disk.  This mode allows backups to be completed faster (from the backup application point of view) accepting the possibility of having an incomplete backup if the system fails (e.g., power is lost) before all the data gets flushed to disk.  </a:t>
            </a:r>
          </a:p>
        </p:txBody>
      </p:sp>
      <p:sp>
        <p:nvSpPr>
          <p:cNvPr id="374787" name="Footer Placeholder 3"/>
          <p:cNvSpPr txBox="1">
            <a:spLocks noGrp="1"/>
          </p:cNvSpPr>
          <p:nvPr/>
        </p:nvSpPr>
        <p:spPr bwMode="auto">
          <a:xfrm>
            <a:off x="3970338" y="6424613"/>
            <a:ext cx="3276600" cy="396875"/>
          </a:xfrm>
          <a:prstGeom prst="rect">
            <a:avLst/>
          </a:prstGeom>
          <a:noFill/>
          <a:ln w="9525">
            <a:noFill/>
            <a:miter lim="800000"/>
            <a:headEnd/>
            <a:tailEnd/>
          </a:ln>
        </p:spPr>
        <p:txBody>
          <a:bodyPr/>
          <a:lstStyle/>
          <a:p>
            <a:r>
              <a:rPr lang="en-US" sz="600">
                <a:solidFill>
                  <a:schemeClr val="bg1"/>
                </a:solidFill>
              </a:rPr>
              <a:t>© 2011 Quantum Corporation. Company Confidential. Forward-looking information is based upon multiple assumptions and uncertainties, does not necessarily represent the company</a:t>
            </a:r>
            <a:r>
              <a:rPr lang="en-US" altLang="en-US" sz="600">
                <a:solidFill>
                  <a:schemeClr val="bg1"/>
                </a:solidFill>
              </a:rPr>
              <a:t>’</a:t>
            </a:r>
            <a:r>
              <a:rPr lang="en-US" sz="600">
                <a:solidFill>
                  <a:schemeClr val="bg1"/>
                </a:solidFill>
              </a:rPr>
              <a:t>s outlook and is for planning purposes only.</a:t>
            </a:r>
          </a:p>
        </p:txBody>
      </p:sp>
      <p:sp>
        <p:nvSpPr>
          <p:cNvPr id="374788" name="Slide Number Placeholder 4"/>
          <p:cNvSpPr txBox="1">
            <a:spLocks noGrp="1"/>
          </p:cNvSpPr>
          <p:nvPr/>
        </p:nvSpPr>
        <p:spPr bwMode="auto">
          <a:xfrm>
            <a:off x="304800" y="6430963"/>
            <a:ext cx="533400" cy="323850"/>
          </a:xfrm>
          <a:prstGeom prst="rect">
            <a:avLst/>
          </a:prstGeom>
          <a:noFill/>
          <a:ln w="9525">
            <a:noFill/>
            <a:miter lim="800000"/>
            <a:headEnd/>
            <a:tailEnd/>
          </a:ln>
        </p:spPr>
        <p:txBody>
          <a:bodyPr/>
          <a:lstStyle/>
          <a:p>
            <a:fld id="{96B779FB-0296-4D92-8B56-9EF5B5C3C1A1}" type="slidenum">
              <a:rPr lang="en-US" sz="1400">
                <a:solidFill>
                  <a:srgbClr val="FFBA00"/>
                </a:solidFill>
              </a:rPr>
              <a:pPr/>
              <a:t>16</a:t>
            </a:fld>
            <a:endParaRPr lang="en-US" sz="1400">
              <a:solidFill>
                <a:srgbClr val="FFBA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6AFD3C04-7E6C-4AD8-AD8F-3779F5020AAA}" type="slidenum">
              <a:rPr lang="en-US" sz="1400">
                <a:solidFill>
                  <a:srgbClr val="FFBA00"/>
                </a:solidFill>
                <a:cs typeface="+mn-cs"/>
              </a:rPr>
              <a:pPr>
                <a:defRPr/>
              </a:pPr>
              <a:t>17</a:t>
            </a:fld>
            <a:endParaRPr lang="en-US" sz="1200" dirty="0">
              <a:solidFill>
                <a:srgbClr val="FFBA00"/>
              </a:solidFill>
              <a:cs typeface="+mn-cs"/>
            </a:endParaRPr>
          </a:p>
        </p:txBody>
      </p:sp>
      <p:sp>
        <p:nvSpPr>
          <p:cNvPr id="376834" name="TextBox 2"/>
          <p:cNvSpPr txBox="1">
            <a:spLocks noChangeArrowheads="1"/>
          </p:cNvSpPr>
          <p:nvPr/>
        </p:nvSpPr>
        <p:spPr bwMode="auto">
          <a:xfrm>
            <a:off x="1295400" y="2971800"/>
            <a:ext cx="7239000" cy="1463675"/>
          </a:xfrm>
          <a:prstGeom prst="rect">
            <a:avLst/>
          </a:prstGeom>
          <a:noFill/>
          <a:ln w="9525">
            <a:noFill/>
            <a:miter lim="800000"/>
            <a:headEnd/>
            <a:tailEnd/>
          </a:ln>
        </p:spPr>
        <p:txBody>
          <a:bodyPr>
            <a:spAutoFit/>
          </a:bodyPr>
          <a:lstStyle/>
          <a:p>
            <a:pPr algn="ctr"/>
            <a:r>
              <a:rPr lang="en-US" sz="5400"/>
              <a:t>Security Features</a:t>
            </a:r>
          </a:p>
          <a:p>
            <a:endParaRPr lang="en-US"/>
          </a:p>
          <a:p>
            <a:pPr algn="r"/>
            <a:r>
              <a:rPr lang="en-US"/>
              <a:t>Jim Flom/Byron Hack/Brian Deforest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itle 1"/>
          <p:cNvSpPr>
            <a:spLocks noGrp="1"/>
          </p:cNvSpPr>
          <p:nvPr>
            <p:ph type="title" idx="4294967295"/>
          </p:nvPr>
        </p:nvSpPr>
        <p:spPr/>
        <p:txBody>
          <a:bodyPr/>
          <a:lstStyle/>
          <a:p>
            <a:pPr eaLnBrk="1" hangingPunct="1"/>
            <a:r>
              <a:rPr lang="en-US" smtClean="0">
                <a:cs typeface="Arial" charset="0"/>
              </a:rPr>
              <a:t>Security Features</a:t>
            </a:r>
            <a:endParaRPr lang="en-US" smtClean="0">
              <a:solidFill>
                <a:srgbClr val="E81202"/>
              </a:solidFill>
              <a:cs typeface="Arial" charset="0"/>
            </a:endParaRPr>
          </a:p>
        </p:txBody>
      </p:sp>
      <p:sp>
        <p:nvSpPr>
          <p:cNvPr id="377858" name="Content Placeholder 3"/>
          <p:cNvSpPr>
            <a:spLocks noGrp="1"/>
          </p:cNvSpPr>
          <p:nvPr>
            <p:ph idx="4294967295"/>
          </p:nvPr>
        </p:nvSpPr>
        <p:spPr/>
        <p:txBody>
          <a:bodyPr/>
          <a:lstStyle/>
          <a:p>
            <a:pPr eaLnBrk="1" hangingPunct="1"/>
            <a:r>
              <a:rPr lang="en-US" smtClean="0">
                <a:cs typeface="Arial" charset="0"/>
              </a:rPr>
              <a:t>256-bit encryption for replication</a:t>
            </a:r>
          </a:p>
          <a:p>
            <a:pPr lvl="1" eaLnBrk="1" hangingPunct="1"/>
            <a:r>
              <a:rPr lang="en-US" smtClean="0">
                <a:cs typeface="Arial" charset="0"/>
              </a:rPr>
              <a:t>Does not apply to optimized duplication*</a:t>
            </a:r>
          </a:p>
          <a:p>
            <a:pPr lvl="1" eaLnBrk="1" hangingPunct="1"/>
            <a:r>
              <a:rPr lang="en-US" smtClean="0">
                <a:cs typeface="Arial" charset="0"/>
              </a:rPr>
              <a:t>No user-supplied certificates or keys to keep up with</a:t>
            </a:r>
          </a:p>
          <a:p>
            <a:pPr lvl="1" eaLnBrk="1" hangingPunct="1"/>
            <a:r>
              <a:rPr lang="en-US" smtClean="0">
                <a:cs typeface="Arial" charset="0"/>
              </a:rPr>
              <a:t>Enabled for DXi Accent</a:t>
            </a:r>
          </a:p>
          <a:p>
            <a:pPr eaLnBrk="1" hangingPunct="1"/>
            <a:r>
              <a:rPr lang="en-US" smtClean="0">
                <a:cs typeface="Arial" charset="0"/>
              </a:rPr>
              <a:t>Westmere processor encryption performance</a:t>
            </a:r>
          </a:p>
          <a:p>
            <a:pPr lvl="1" eaLnBrk="1" hangingPunct="1"/>
            <a:r>
              <a:rPr lang="en-US" smtClean="0">
                <a:cs typeface="Arial" charset="0"/>
              </a:rPr>
              <a:t>For DXi8500 and 4500/4601. No benchmarking yet</a:t>
            </a:r>
          </a:p>
          <a:p>
            <a:pPr eaLnBrk="1" hangingPunct="1"/>
            <a:r>
              <a:rPr lang="en-US" smtClean="0">
                <a:cs typeface="Arial" charset="0"/>
              </a:rPr>
              <a:t>Security banner display using user-supplied text</a:t>
            </a:r>
          </a:p>
          <a:p>
            <a:pPr eaLnBrk="1" hangingPunct="1"/>
            <a:r>
              <a:rPr lang="en-US" smtClean="0">
                <a:cs typeface="Arial" charset="0"/>
              </a:rPr>
              <a:t>Failed login display at time of successful login</a:t>
            </a:r>
          </a:p>
          <a:p>
            <a:pPr lvl="1" eaLnBrk="1" hangingPunct="1">
              <a:buFont typeface="Arial" charset="0"/>
              <a:buNone/>
            </a:pPr>
            <a:endParaRPr lang="en-US" smtClean="0">
              <a:cs typeface="Arial" charset="0"/>
            </a:endParaRPr>
          </a:p>
          <a:p>
            <a:pPr lvl="1" eaLnBrk="1" hangingPunct="1"/>
            <a:endParaRPr lang="en-US" smtClean="0">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3DDDBFAF-2F31-4717-B2CD-A199DEFE0A40}" type="slidenum">
              <a:rPr lang="en-US" sz="1400">
                <a:solidFill>
                  <a:srgbClr val="FFBA00"/>
                </a:solidFill>
                <a:cs typeface="+mn-cs"/>
              </a:rPr>
              <a:pPr>
                <a:defRPr/>
              </a:pPr>
              <a:t>18</a:t>
            </a:fld>
            <a:endParaRPr lang="en-US" sz="1200" dirty="0">
              <a:solidFill>
                <a:srgbClr val="FFBA00"/>
              </a:solidFill>
              <a:cs typeface="+mn-cs"/>
            </a:endParaRPr>
          </a:p>
        </p:txBody>
      </p:sp>
      <p:sp>
        <p:nvSpPr>
          <p:cNvPr id="377860"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ChangeArrowheads="1"/>
          </p:cNvSpPr>
          <p:nvPr>
            <p:ph type="title" idx="4294967295"/>
          </p:nvPr>
        </p:nvSpPr>
        <p:spPr/>
        <p:txBody>
          <a:bodyPr/>
          <a:lstStyle/>
          <a:p>
            <a:r>
              <a:rPr lang="en-US" smtClean="0"/>
              <a:t>Security Features (continued)</a:t>
            </a:r>
          </a:p>
        </p:txBody>
      </p:sp>
      <p:sp>
        <p:nvSpPr>
          <p:cNvPr id="378882" name="Rectangle 3"/>
          <p:cNvSpPr>
            <a:spLocks noGrp="1" noChangeArrowheads="1"/>
          </p:cNvSpPr>
          <p:nvPr>
            <p:ph type="body" idx="4294967295"/>
          </p:nvPr>
        </p:nvSpPr>
        <p:spPr/>
        <p:txBody>
          <a:bodyPr/>
          <a:lstStyle/>
          <a:p>
            <a:pPr eaLnBrk="1" hangingPunct="1"/>
            <a:r>
              <a:rPr lang="en-US" smtClean="0">
                <a:solidFill>
                  <a:schemeClr val="tx1"/>
                </a:solidFill>
              </a:rPr>
              <a:t>Security banner display using user-supplied text</a:t>
            </a:r>
          </a:p>
          <a:p>
            <a:pPr lvl="1" eaLnBrk="1" hangingPunct="1"/>
            <a:r>
              <a:rPr lang="en-US" smtClean="0">
                <a:solidFill>
                  <a:schemeClr val="tx1"/>
                </a:solidFill>
              </a:rPr>
              <a:t>GUI: Add text via Configuration-&gt;System-&gt;Security-&gt;Security Banner</a:t>
            </a:r>
          </a:p>
          <a:p>
            <a:pPr lvl="1" eaLnBrk="1" hangingPunct="1"/>
            <a:r>
              <a:rPr lang="en-US" smtClean="0">
                <a:solidFill>
                  <a:schemeClr val="tx1"/>
                </a:solidFill>
              </a:rPr>
              <a:t>CLI: Add text via command </a:t>
            </a:r>
          </a:p>
          <a:p>
            <a:pPr lvl="2" eaLnBrk="1" hangingPunct="1"/>
            <a:r>
              <a:rPr lang="en-US" smtClean="0">
                <a:solidFill>
                  <a:schemeClr val="tx1"/>
                </a:solidFill>
              </a:rPr>
              <a:t>syscli --set securitybanner --txtfile &lt;file-name&gt; </a:t>
            </a:r>
          </a:p>
          <a:p>
            <a:pPr lvl="1" eaLnBrk="1" hangingPunct="1"/>
            <a:r>
              <a:rPr lang="en-US" smtClean="0">
                <a:solidFill>
                  <a:schemeClr val="tx1"/>
                </a:solidFill>
              </a:rPr>
              <a:t>Same security banner text is used for both GUI and CLI.</a:t>
            </a:r>
          </a:p>
          <a:p>
            <a:pPr eaLnBrk="1" hangingPunct="1"/>
            <a:r>
              <a:rPr lang="en-US" smtClean="0">
                <a:solidFill>
                  <a:schemeClr val="tx1"/>
                </a:solidFill>
              </a:rPr>
              <a:t>Failed login display at time of successful login</a:t>
            </a:r>
          </a:p>
          <a:p>
            <a:pPr lvl="1" eaLnBrk="1" hangingPunct="1"/>
            <a:r>
              <a:rPr lang="en-US" smtClean="0">
                <a:solidFill>
                  <a:schemeClr val="tx1"/>
                </a:solidFill>
              </a:rPr>
              <a:t>Any failed login attempt for GUI or CLI increments the failed login counter.</a:t>
            </a:r>
          </a:p>
          <a:p>
            <a:pPr lvl="1" eaLnBrk="1" hangingPunct="1"/>
            <a:r>
              <a:rPr lang="en-US" smtClean="0">
                <a:solidFill>
                  <a:schemeClr val="tx1"/>
                </a:solidFill>
              </a:rPr>
              <a:t>Any successful login attempt for GUI or CLI clears the failed login counter.</a:t>
            </a:r>
          </a:p>
          <a:p>
            <a:r>
              <a:rPr lang="en-US" smtClean="0">
                <a:solidFill>
                  <a:schemeClr val="tx1"/>
                </a:solidFill>
              </a:rPr>
              <a:t>Encryption support for Replication and OST</a:t>
            </a:r>
          </a:p>
          <a:p>
            <a:pPr lvl="1"/>
            <a:r>
              <a:rPr lang="en-US" smtClean="0">
                <a:solidFill>
                  <a:schemeClr val="tx1"/>
                </a:solidFill>
              </a:rPr>
              <a:t>Replication - added radio buttons to select 128 vs 256 bit encryption.</a:t>
            </a:r>
          </a:p>
          <a:p>
            <a:pPr lvl="1"/>
            <a:r>
              <a:rPr lang="en-US" smtClean="0">
                <a:solidFill>
                  <a:schemeClr val="tx1"/>
                </a:solidFill>
              </a:rPr>
              <a:t>OST Accent – added check box to enable encryption, and radio buttons for 128 vs 256 bit encryption</a:t>
            </a:r>
          </a:p>
          <a:p>
            <a:pPr>
              <a:buFontTx/>
              <a:buNone/>
            </a:pPr>
            <a:endParaRPr lang="en-US"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174E9490-2921-4050-BD3B-8B8E9FCBF1D7}" type="slidenum">
              <a:rPr lang="en-US" sz="1400">
                <a:solidFill>
                  <a:srgbClr val="FFBA00"/>
                </a:solidFill>
                <a:cs typeface="+mn-cs"/>
              </a:rPr>
              <a:pPr>
                <a:defRPr/>
              </a:pPr>
              <a:t>2</a:t>
            </a:fld>
            <a:endParaRPr lang="en-US" sz="1200" dirty="0">
              <a:solidFill>
                <a:srgbClr val="FFBA00"/>
              </a:solidFill>
              <a:cs typeface="+mn-cs"/>
            </a:endParaRPr>
          </a:p>
        </p:txBody>
      </p:sp>
      <p:pic>
        <p:nvPicPr>
          <p:cNvPr id="7171" name="Picture 6" descr="KnowledgeTransfer_MainScreen"/>
          <p:cNvPicPr>
            <a:picLocks noChangeAspect="1" noChangeArrowheads="1"/>
          </p:cNvPicPr>
          <p:nvPr/>
        </p:nvPicPr>
        <p:blipFill>
          <a:blip r:embed="rId3"/>
          <a:srcRect/>
          <a:stretch>
            <a:fillRect/>
          </a:stretch>
        </p:blipFill>
        <p:spPr bwMode="auto">
          <a:xfrm>
            <a:off x="1143000" y="857250"/>
            <a:ext cx="6858000"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itle 4"/>
          <p:cNvSpPr>
            <a:spLocks noGrp="1"/>
          </p:cNvSpPr>
          <p:nvPr>
            <p:ph type="title" idx="4294967295"/>
          </p:nvPr>
        </p:nvSpPr>
        <p:spPr/>
        <p:txBody>
          <a:bodyPr/>
          <a:lstStyle/>
          <a:p>
            <a:pPr eaLnBrk="1" hangingPunct="1"/>
            <a:r>
              <a:rPr lang="en-US" smtClean="0">
                <a:cs typeface="Arial" charset="0"/>
              </a:rPr>
              <a:t>Security Banner</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CD1CC276-BA9D-40B4-843D-F3546709FB2C}" type="slidenum">
              <a:rPr lang="en-US" sz="1400">
                <a:solidFill>
                  <a:srgbClr val="FFBA00"/>
                </a:solidFill>
                <a:cs typeface="+mn-cs"/>
              </a:rPr>
              <a:pPr>
                <a:defRPr/>
              </a:pPr>
              <a:t>20</a:t>
            </a:fld>
            <a:endParaRPr lang="en-US" sz="1200" dirty="0">
              <a:solidFill>
                <a:srgbClr val="FFBA00"/>
              </a:solidFill>
              <a:cs typeface="+mn-cs"/>
            </a:endParaRPr>
          </a:p>
        </p:txBody>
      </p:sp>
      <p:pic>
        <p:nvPicPr>
          <p:cNvPr id="6" name="Picture 5" descr="security-banner-displayed.tiff"/>
          <p:cNvPicPr>
            <a:picLocks noChangeAspect="1"/>
          </p:cNvPicPr>
          <p:nvPr/>
        </p:nvPicPr>
        <p:blipFill>
          <a:blip r:embed="rId2"/>
          <a:stretch>
            <a:fillRect/>
          </a:stretch>
        </p:blipFill>
        <p:spPr>
          <a:xfrm>
            <a:off x="304800" y="841375"/>
            <a:ext cx="8382000" cy="5635625"/>
          </a:xfrm>
          <a:prstGeom prst="rect">
            <a:avLst/>
          </a:prstGeom>
          <a:effectLst>
            <a:outerShdw blurRad="50800" dist="38100" dir="2700000" algn="tl" rotWithShape="0">
              <a:prstClr val="black">
                <a:alpha val="40000"/>
              </a:prstClr>
            </a:outerShdw>
          </a:effectLst>
        </p:spPr>
      </p:pic>
      <p:sp>
        <p:nvSpPr>
          <p:cNvPr id="379908" name="Footer Placeholder 3"/>
          <p:cNvSpPr txBox="1">
            <a:spLocks noGrp="1"/>
          </p:cNvSpPr>
          <p:nvPr/>
        </p:nvSpPr>
        <p:spPr bwMode="auto">
          <a:xfrm>
            <a:off x="2362200" y="6442075"/>
            <a:ext cx="4038600" cy="415925"/>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itle 1"/>
          <p:cNvSpPr>
            <a:spLocks noGrp="1"/>
          </p:cNvSpPr>
          <p:nvPr>
            <p:ph type="title" idx="4294967295"/>
          </p:nvPr>
        </p:nvSpPr>
        <p:spPr/>
        <p:txBody>
          <a:bodyPr/>
          <a:lstStyle/>
          <a:p>
            <a:pPr eaLnBrk="1" hangingPunct="1"/>
            <a:r>
              <a:rPr lang="en-US" smtClean="0">
                <a:cs typeface="Arial" charset="0"/>
              </a:rPr>
              <a:t>Failed Login Attempt</a:t>
            </a: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D0BDE7EB-F0A2-460C-B039-26708BE17DA4}" type="slidenum">
              <a:rPr lang="en-US" sz="1400">
                <a:solidFill>
                  <a:srgbClr val="FFBA00"/>
                </a:solidFill>
                <a:cs typeface="+mn-cs"/>
              </a:rPr>
              <a:pPr>
                <a:defRPr/>
              </a:pPr>
              <a:t>21</a:t>
            </a:fld>
            <a:endParaRPr lang="en-US" sz="1200" dirty="0">
              <a:solidFill>
                <a:srgbClr val="FFBA00"/>
              </a:solidFill>
              <a:cs typeface="+mn-cs"/>
            </a:endParaRPr>
          </a:p>
        </p:txBody>
      </p:sp>
      <p:pic>
        <p:nvPicPr>
          <p:cNvPr id="4" name="Picture 3" descr="failed-logins.png"/>
          <p:cNvPicPr>
            <a:picLocks noChangeAspect="1"/>
          </p:cNvPicPr>
          <p:nvPr/>
        </p:nvPicPr>
        <p:blipFill>
          <a:blip r:embed="rId2"/>
          <a:stretch>
            <a:fillRect/>
          </a:stretch>
        </p:blipFill>
        <p:spPr>
          <a:xfrm>
            <a:off x="381000" y="892175"/>
            <a:ext cx="8305800" cy="5584825"/>
          </a:xfrm>
          <a:prstGeom prst="rect">
            <a:avLst/>
          </a:prstGeom>
          <a:effectLst>
            <a:outerShdw blurRad="50800" dist="38100" dir="2700000" algn="tl" rotWithShape="0">
              <a:prstClr val="black">
                <a:alpha val="40000"/>
              </a:prstClr>
            </a:outerShdw>
          </a:effectLst>
        </p:spPr>
      </p:pic>
      <p:sp>
        <p:nvSpPr>
          <p:cNvPr id="380932" name="Footer Placeholder 3"/>
          <p:cNvSpPr txBox="1">
            <a:spLocks noGrp="1"/>
          </p:cNvSpPr>
          <p:nvPr/>
        </p:nvSpPr>
        <p:spPr bwMode="auto">
          <a:xfrm>
            <a:off x="2362200" y="6477000"/>
            <a:ext cx="4038600" cy="377825"/>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itle 1"/>
          <p:cNvSpPr>
            <a:spLocks noGrp="1"/>
          </p:cNvSpPr>
          <p:nvPr>
            <p:ph type="title" idx="4294967295"/>
          </p:nvPr>
        </p:nvSpPr>
        <p:spPr/>
        <p:txBody>
          <a:bodyPr/>
          <a:lstStyle/>
          <a:p>
            <a:pPr eaLnBrk="1" hangingPunct="1"/>
            <a:r>
              <a:rPr lang="en-US" smtClean="0">
                <a:cs typeface="Arial" charset="0"/>
              </a:rPr>
              <a:t>Security Features (continued)</a:t>
            </a:r>
            <a:endParaRPr lang="en-US" smtClean="0">
              <a:solidFill>
                <a:srgbClr val="E81202"/>
              </a:solidFill>
              <a:cs typeface="Arial" charset="0"/>
            </a:endParaRPr>
          </a:p>
        </p:txBody>
      </p:sp>
      <p:sp>
        <p:nvSpPr>
          <p:cNvPr id="381954" name="Content Placeholder 3"/>
          <p:cNvSpPr>
            <a:spLocks noGrp="1"/>
          </p:cNvSpPr>
          <p:nvPr>
            <p:ph idx="4294967295"/>
          </p:nvPr>
        </p:nvSpPr>
        <p:spPr/>
        <p:txBody>
          <a:bodyPr/>
          <a:lstStyle/>
          <a:p>
            <a:pPr eaLnBrk="1" hangingPunct="1"/>
            <a:r>
              <a:rPr lang="en-US" smtClean="0">
                <a:cs typeface="Arial" charset="0"/>
              </a:rPr>
              <a:t>Whole system shredding</a:t>
            </a:r>
          </a:p>
          <a:p>
            <a:pPr lvl="1"/>
            <a:r>
              <a:rPr lang="en-US" smtClean="0">
                <a:cs typeface="Arial" charset="0"/>
              </a:rPr>
              <a:t>Bootable USB key </a:t>
            </a:r>
          </a:p>
          <a:p>
            <a:pPr lvl="1"/>
            <a:r>
              <a:rPr lang="en-US" smtClean="0">
                <a:cs typeface="Arial" charset="0"/>
              </a:rPr>
              <a:t>DXi6000 Series </a:t>
            </a:r>
          </a:p>
          <a:p>
            <a:pPr lvl="2"/>
            <a:r>
              <a:rPr lang="en-US" smtClean="0">
                <a:cs typeface="Arial" charset="0"/>
              </a:rPr>
              <a:t>"Secure Erase" - “minutes” instead of “hours” </a:t>
            </a:r>
          </a:p>
          <a:p>
            <a:pPr lvl="2"/>
            <a:r>
              <a:rPr lang="en-US" smtClean="0">
                <a:cs typeface="Arial" charset="0"/>
              </a:rPr>
              <a:t>approx. 20 minutes per system</a:t>
            </a:r>
          </a:p>
          <a:p>
            <a:pPr lvl="1"/>
            <a:r>
              <a:rPr lang="en-US" smtClean="0">
                <a:cs typeface="Arial" charset="0"/>
              </a:rPr>
              <a:t>DXi4000/8000 Series </a:t>
            </a:r>
          </a:p>
          <a:p>
            <a:pPr lvl="2"/>
            <a:r>
              <a:rPr lang="en-US" smtClean="0">
                <a:cs typeface="Arial" charset="0"/>
              </a:rPr>
              <a:t>"Linux Shred"</a:t>
            </a:r>
          </a:p>
          <a:p>
            <a:pPr lvl="2"/>
            <a:r>
              <a:rPr lang="en-US" smtClean="0">
                <a:cs typeface="Arial" charset="0"/>
              </a:rPr>
              <a:t>9 sec/GB</a:t>
            </a:r>
          </a:p>
          <a:p>
            <a:pPr lvl="1"/>
            <a:r>
              <a:rPr lang="en-US" smtClean="0">
                <a:cs typeface="Arial" charset="0"/>
              </a:rPr>
              <a:t>Delivery by Quantum service </a:t>
            </a:r>
          </a:p>
          <a:p>
            <a:pPr lvl="1"/>
            <a:r>
              <a:rPr lang="en-US" smtClean="0">
                <a:cs typeface="Arial" charset="0"/>
              </a:rPr>
              <a:t>GA Post 2.1  </a:t>
            </a: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55624A1F-9EEC-4B22-A69C-2B967EA53625}" type="slidenum">
              <a:rPr lang="en-US" sz="1400">
                <a:solidFill>
                  <a:srgbClr val="FFBA00"/>
                </a:solidFill>
                <a:cs typeface="+mn-cs"/>
              </a:rPr>
              <a:pPr>
                <a:defRPr/>
              </a:pPr>
              <a:t>22</a:t>
            </a:fld>
            <a:endParaRPr lang="en-US" sz="1200" dirty="0">
              <a:solidFill>
                <a:srgbClr val="FFBA00"/>
              </a:solidFill>
              <a:cs typeface="+mn-cs"/>
            </a:endParaRPr>
          </a:p>
        </p:txBody>
      </p:sp>
      <p:sp>
        <p:nvSpPr>
          <p:cNvPr id="381956"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itle 3"/>
          <p:cNvSpPr>
            <a:spLocks noGrp="1"/>
          </p:cNvSpPr>
          <p:nvPr>
            <p:ph type="title" idx="4294967295"/>
          </p:nvPr>
        </p:nvSpPr>
        <p:spPr/>
        <p:txBody>
          <a:bodyPr/>
          <a:lstStyle/>
          <a:p>
            <a:pPr eaLnBrk="1" hangingPunct="1"/>
            <a:r>
              <a:rPr lang="en-US" smtClean="0">
                <a:cs typeface="Arial" charset="0"/>
              </a:rPr>
              <a:t>Security Features (continued)</a:t>
            </a:r>
          </a:p>
        </p:txBody>
      </p:sp>
      <p:sp>
        <p:nvSpPr>
          <p:cNvPr id="382978" name="Content Placeholder 4"/>
          <p:cNvSpPr>
            <a:spLocks noGrp="1"/>
          </p:cNvSpPr>
          <p:nvPr>
            <p:ph idx="4294967295"/>
          </p:nvPr>
        </p:nvSpPr>
        <p:spPr/>
        <p:txBody>
          <a:bodyPr/>
          <a:lstStyle/>
          <a:p>
            <a:pPr eaLnBrk="1" hangingPunct="1"/>
            <a:r>
              <a:rPr lang="en-US" smtClean="0">
                <a:solidFill>
                  <a:schemeClr val="tx1"/>
                </a:solidFill>
                <a:cs typeface="Arial" charset="0"/>
              </a:rPr>
              <a:t>Security Scanners</a:t>
            </a:r>
          </a:p>
          <a:p>
            <a:pPr lvl="1" eaLnBrk="1" hangingPunct="1"/>
            <a:r>
              <a:rPr lang="en-US" smtClean="0">
                <a:solidFill>
                  <a:schemeClr val="tx1"/>
                </a:solidFill>
                <a:cs typeface="Arial" charset="0"/>
              </a:rPr>
              <a:t>eEye Retina and Tenable Nessus Network Scanner designated Scanner used for Quantum Products  </a:t>
            </a:r>
          </a:p>
          <a:p>
            <a:pPr lvl="1" eaLnBrk="1" hangingPunct="1"/>
            <a:r>
              <a:rPr lang="en-US" smtClean="0">
                <a:solidFill>
                  <a:schemeClr val="tx1"/>
                </a:solidFill>
                <a:cs typeface="Arial" charset="0"/>
              </a:rPr>
              <a:t>Target Criteria: No unresolved High issues</a:t>
            </a:r>
          </a:p>
          <a:p>
            <a:pPr lvl="1" eaLnBrk="1" hangingPunct="1"/>
            <a:r>
              <a:rPr lang="en-US" smtClean="0">
                <a:solidFill>
                  <a:schemeClr val="tx1"/>
                </a:solidFill>
                <a:cs typeface="Arial" charset="0"/>
              </a:rPr>
              <a:t>DXi configured with items that utilized network per defined procedure </a:t>
            </a:r>
          </a:p>
          <a:p>
            <a:pPr lvl="2" eaLnBrk="1" hangingPunct="1"/>
            <a:r>
              <a:rPr lang="en-US" sz="1400" smtClean="0">
                <a:solidFill>
                  <a:schemeClr val="tx1"/>
                </a:solidFill>
                <a:cs typeface="Arial" charset="0"/>
              </a:rPr>
              <a:t>Network bond all – Data, Mgmt, Replication</a:t>
            </a:r>
          </a:p>
          <a:p>
            <a:pPr lvl="2" eaLnBrk="1" hangingPunct="1"/>
            <a:r>
              <a:rPr lang="en-US" sz="1400" smtClean="0">
                <a:solidFill>
                  <a:schemeClr val="tx1"/>
                </a:solidFill>
                <a:cs typeface="Arial" charset="0"/>
              </a:rPr>
              <a:t>NFS, CIFS, OST, Replication, Email, SNMP</a:t>
            </a:r>
          </a:p>
          <a:p>
            <a:pPr lvl="2" eaLnBrk="1" hangingPunct="1"/>
            <a:r>
              <a:rPr lang="en-US" sz="1400" smtClean="0">
                <a:solidFill>
                  <a:schemeClr val="tx1"/>
                </a:solidFill>
                <a:cs typeface="Arial" charset="0"/>
              </a:rPr>
              <a:t>Passwords changed from default</a:t>
            </a:r>
          </a:p>
          <a:p>
            <a:pPr lvl="1" eaLnBrk="1" hangingPunct="1"/>
            <a:r>
              <a:rPr lang="en-US" smtClean="0">
                <a:solidFill>
                  <a:schemeClr val="tx1"/>
                </a:solidFill>
                <a:cs typeface="Arial" charset="0"/>
              </a:rPr>
              <a:t>eEye Retina vulnerability report: 1 High, 22 Med, 9 Low, 11 Info	</a:t>
            </a:r>
          </a:p>
          <a:p>
            <a:pPr lvl="2" eaLnBrk="1" hangingPunct="1"/>
            <a:r>
              <a:rPr lang="en-US" sz="1400" smtClean="0">
                <a:solidFill>
                  <a:schemeClr val="tx1"/>
                </a:solidFill>
                <a:cs typeface="Arial" charset="0"/>
              </a:rPr>
              <a:t>High(1) Samba Multiple Unspecified Vulnerabilities (Zero-Day). DXi is exporting using samba. This as per current design</a:t>
            </a:r>
          </a:p>
          <a:p>
            <a:pPr lvl="2" eaLnBrk="1" hangingPunct="1"/>
            <a:r>
              <a:rPr lang="en-US" sz="1400" smtClean="0">
                <a:solidFill>
                  <a:schemeClr val="tx1"/>
                </a:solidFill>
                <a:cs typeface="Arial" charset="0"/>
              </a:rPr>
              <a:t>Med(22) SSL Weak Cipher Strength Supported.  Dell System Management web server daemon (PR 26001)</a:t>
            </a:r>
          </a:p>
          <a:p>
            <a:pPr lvl="2" eaLnBrk="1" hangingPunct="1"/>
            <a:r>
              <a:rPr lang="en-US" sz="1400" smtClean="0">
                <a:solidFill>
                  <a:schemeClr val="tx1"/>
                </a:solidFill>
                <a:cs typeface="Arial" charset="0"/>
              </a:rPr>
              <a:t>Med(2) Scanner finds OpenSSH X11 Port Forwarding Session Hijack Vulnerability. DXI  OpenSSH rpm contains the fix. False error (PTR 23445)</a:t>
            </a:r>
          </a:p>
          <a:p>
            <a:pPr lvl="1" eaLnBrk="1" hangingPunct="1"/>
            <a:r>
              <a:rPr lang="en-US" smtClean="0">
                <a:solidFill>
                  <a:schemeClr val="tx1"/>
                </a:solidFill>
                <a:cs typeface="Arial" charset="0"/>
              </a:rPr>
              <a:t>Tenable Nessus vulnerability report: 0 High, 4 Med, 88 Low</a:t>
            </a:r>
          </a:p>
          <a:p>
            <a:pPr lvl="2" eaLnBrk="1" hangingPunct="1"/>
            <a:r>
              <a:rPr lang="en-US" sz="1400" smtClean="0">
                <a:solidFill>
                  <a:schemeClr val="tx1"/>
                </a:solidFill>
                <a:cs typeface="Arial" charset="0"/>
              </a:rPr>
              <a:t>Med(1) Remote NFS server exports world readable shares. DXi is exporting NFS share without restricting access (based on hostname, IP, or IP range). This as per current design</a:t>
            </a:r>
          </a:p>
          <a:p>
            <a:pPr lvl="2" eaLnBrk="1" hangingPunct="1"/>
            <a:r>
              <a:rPr lang="en-US" sz="1400" smtClean="0">
                <a:solidFill>
                  <a:schemeClr val="tx1"/>
                </a:solidFill>
                <a:cs typeface="Arial" charset="0"/>
              </a:rPr>
              <a:t>Med(3) SSL Weak Cipher Strength Supported.  Dell System Management web server daemon (PR 26001)</a:t>
            </a:r>
          </a:p>
          <a:p>
            <a:pPr lvl="2" eaLnBrk="1" hangingPunct="1"/>
            <a:endParaRPr lang="en-US" sz="1400" smtClean="0">
              <a:solidFill>
                <a:schemeClr val="tx1"/>
              </a:solidFill>
              <a:cs typeface="Arial" charset="0"/>
            </a:endParaRPr>
          </a:p>
          <a:p>
            <a:pPr lvl="2" eaLnBrk="1" hangingPunct="1"/>
            <a:endParaRPr lang="en-US" smtClean="0">
              <a:solidFill>
                <a:srgbClr val="C00000"/>
              </a:solidFill>
              <a:cs typeface="Arial" charset="0"/>
            </a:endParaRPr>
          </a:p>
          <a:p>
            <a:pPr lvl="2" eaLnBrk="1" hangingPunct="1"/>
            <a:endParaRPr lang="en-US" smtClean="0">
              <a:solidFill>
                <a:srgbClr val="C00000"/>
              </a:solidFill>
              <a:cs typeface="Arial" charset="0"/>
            </a:endParaRPr>
          </a:p>
          <a:p>
            <a:pPr lvl="2" eaLnBrk="1" hangingPunct="1"/>
            <a:endParaRPr lang="en-US" smtClean="0">
              <a:solidFill>
                <a:srgbClr val="C00000"/>
              </a:solidFill>
              <a:cs typeface="Arial" charset="0"/>
            </a:endParaRPr>
          </a:p>
          <a:p>
            <a:pPr lvl="1" eaLnBrk="1" hangingPunct="1"/>
            <a:endParaRPr lang="en-US" smtClean="0">
              <a:solidFill>
                <a:srgbClr val="E81202"/>
              </a:solidFill>
              <a:cs typeface="Arial" charset="0"/>
            </a:endParaRPr>
          </a:p>
          <a:p>
            <a:pPr lvl="1" eaLnBrk="1" hangingPunct="1"/>
            <a:endParaRPr lang="en-US" smtClean="0">
              <a:solidFill>
                <a:srgbClr val="E81202"/>
              </a:solidFill>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6D96EF84-3F46-4A80-B627-ACFF67E74475}" type="slidenum">
              <a:rPr lang="en-US" sz="1400">
                <a:solidFill>
                  <a:srgbClr val="FFBA00"/>
                </a:solidFill>
                <a:cs typeface="+mn-cs"/>
              </a:rPr>
              <a:pPr>
                <a:defRPr/>
              </a:pPr>
              <a:t>23</a:t>
            </a:fld>
            <a:endParaRPr lang="en-US" sz="1200" dirty="0">
              <a:solidFill>
                <a:srgbClr val="FFBA00"/>
              </a:solidFill>
              <a:cs typeface="+mn-cs"/>
            </a:endParaRPr>
          </a:p>
        </p:txBody>
      </p:sp>
      <p:sp>
        <p:nvSpPr>
          <p:cNvPr id="382980"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A8B6819A-D96C-41FD-B4B5-8E246D5E0058}" type="slidenum">
              <a:rPr lang="en-US" sz="1400">
                <a:solidFill>
                  <a:srgbClr val="FFBA00"/>
                </a:solidFill>
                <a:cs typeface="+mn-cs"/>
              </a:rPr>
              <a:pPr>
                <a:defRPr/>
              </a:pPr>
              <a:t>24</a:t>
            </a:fld>
            <a:endParaRPr lang="en-US" sz="1200" dirty="0">
              <a:solidFill>
                <a:srgbClr val="FFBA00"/>
              </a:solidFill>
              <a:cs typeface="+mn-cs"/>
            </a:endParaRPr>
          </a:p>
        </p:txBody>
      </p:sp>
      <p:sp>
        <p:nvSpPr>
          <p:cNvPr id="385026" name="TextBox 2"/>
          <p:cNvSpPr txBox="1">
            <a:spLocks noChangeArrowheads="1"/>
          </p:cNvSpPr>
          <p:nvPr/>
        </p:nvSpPr>
        <p:spPr bwMode="auto">
          <a:xfrm>
            <a:off x="1295400" y="2971800"/>
            <a:ext cx="6934200" cy="1463675"/>
          </a:xfrm>
          <a:prstGeom prst="rect">
            <a:avLst/>
          </a:prstGeom>
          <a:noFill/>
          <a:ln w="9525">
            <a:noFill/>
            <a:miter lim="800000"/>
            <a:headEnd/>
            <a:tailEnd/>
          </a:ln>
        </p:spPr>
        <p:txBody>
          <a:bodyPr>
            <a:spAutoFit/>
          </a:bodyPr>
          <a:lstStyle/>
          <a:p>
            <a:pPr algn="ctr"/>
            <a:r>
              <a:rPr lang="en-US" sz="5400"/>
              <a:t>Replication Features</a:t>
            </a:r>
          </a:p>
          <a:p>
            <a:endParaRPr lang="en-US"/>
          </a:p>
          <a:p>
            <a:pPr algn="r"/>
            <a:r>
              <a:rPr lang="en-US"/>
              <a:t>Byron Hack/Sridhar Kotturu/Mary Hayes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itle 3"/>
          <p:cNvSpPr>
            <a:spLocks noGrp="1"/>
          </p:cNvSpPr>
          <p:nvPr>
            <p:ph type="title" idx="4294967295"/>
          </p:nvPr>
        </p:nvSpPr>
        <p:spPr/>
        <p:txBody>
          <a:bodyPr/>
          <a:lstStyle/>
          <a:p>
            <a:pPr eaLnBrk="1" hangingPunct="1"/>
            <a:r>
              <a:rPr lang="en-US" smtClean="0">
                <a:cs typeface="Arial" charset="0"/>
              </a:rPr>
              <a:t>Replication Scheduling and Throttling</a:t>
            </a:r>
            <a:endParaRPr lang="en-US" smtClean="0">
              <a:solidFill>
                <a:srgbClr val="E81202"/>
              </a:solidFill>
              <a:cs typeface="Arial" charset="0"/>
            </a:endParaRPr>
          </a:p>
        </p:txBody>
      </p:sp>
      <p:sp>
        <p:nvSpPr>
          <p:cNvPr id="386050" name="Content Placeholder 4"/>
          <p:cNvSpPr>
            <a:spLocks noGrp="1"/>
          </p:cNvSpPr>
          <p:nvPr>
            <p:ph idx="4294967295"/>
          </p:nvPr>
        </p:nvSpPr>
        <p:spPr/>
        <p:txBody>
          <a:bodyPr/>
          <a:lstStyle/>
          <a:p>
            <a:pPr eaLnBrk="1" hangingPunct="1"/>
            <a:r>
              <a:rPr lang="en-US" smtClean="0">
                <a:cs typeface="Arial" charset="0"/>
              </a:rPr>
              <a:t>New centralized scheduler for more than just bandwidth</a:t>
            </a:r>
          </a:p>
          <a:p>
            <a:pPr eaLnBrk="1" hangingPunct="1"/>
            <a:r>
              <a:rPr lang="en-US" smtClean="0">
                <a:cs typeface="Arial" charset="0"/>
              </a:rPr>
              <a:t>Replication bandwidth specified in </a:t>
            </a:r>
            <a:r>
              <a:rPr lang="en-US" smtClean="0">
                <a:solidFill>
                  <a:schemeClr val="tx1"/>
                </a:solidFill>
                <a:cs typeface="Arial" charset="0"/>
              </a:rPr>
              <a:t>KB/s, MB/s, GB/s</a:t>
            </a:r>
          </a:p>
          <a:p>
            <a:pPr eaLnBrk="1" hangingPunct="1"/>
            <a:r>
              <a:rPr lang="en-US" smtClean="0">
                <a:cs typeface="Arial" charset="0"/>
              </a:rPr>
              <a:t>Applies to all replication-specific interfaces</a:t>
            </a:r>
          </a:p>
          <a:p>
            <a:pPr eaLnBrk="1" hangingPunct="1"/>
            <a:r>
              <a:rPr lang="en-US" smtClean="0">
                <a:cs typeface="Arial" charset="0"/>
              </a:rPr>
              <a:t>Applies to all forms of replication &amp; OST optimized duplication</a:t>
            </a:r>
          </a:p>
          <a:p>
            <a:pPr eaLnBrk="1" hangingPunct="1"/>
            <a:r>
              <a:rPr lang="en-US" smtClean="0">
                <a:cs typeface="Arial" charset="0"/>
              </a:rPr>
              <a:t>Represents an maximum bandwidth used</a:t>
            </a:r>
          </a:p>
          <a:p>
            <a:pPr lvl="1" eaLnBrk="1" hangingPunct="1"/>
            <a:r>
              <a:rPr lang="en-US" smtClean="0">
                <a:cs typeface="Arial" charset="0"/>
              </a:rPr>
              <a:t>Not a guarantee for minimum bandwidth</a:t>
            </a:r>
          </a:p>
          <a:p>
            <a:r>
              <a:rPr lang="en-US" smtClean="0">
                <a:cs typeface="Arial" charset="0"/>
              </a:rPr>
              <a:t>Centralized scheduling GUI useful for other activities</a:t>
            </a:r>
          </a:p>
          <a:p>
            <a:pPr lvl="1"/>
            <a:r>
              <a:rPr lang="en-US" b="1" smtClean="0">
                <a:cs typeface="Arial" charset="0"/>
              </a:rPr>
              <a:t>View scheduled events for</a:t>
            </a:r>
            <a:r>
              <a:rPr lang="en-US" smtClean="0">
                <a:cs typeface="Arial" charset="0"/>
              </a:rPr>
              <a:t> Healthchecks and Garbage Collection</a:t>
            </a:r>
          </a:p>
          <a:p>
            <a:r>
              <a:rPr lang="en-US" smtClean="0">
                <a:solidFill>
                  <a:schemeClr val="tx1"/>
                </a:solidFill>
                <a:cs typeface="Arial" charset="0"/>
              </a:rPr>
              <a:t>Throttling is applied to outbound traffic only </a:t>
            </a:r>
          </a:p>
          <a:p>
            <a:pPr eaLnBrk="1" hangingPunct="1"/>
            <a:r>
              <a:rPr lang="en-US" smtClean="0">
                <a:solidFill>
                  <a:schemeClr val="tx1"/>
                </a:solidFill>
                <a:cs typeface="Arial" charset="0"/>
              </a:rPr>
              <a:t>If you set throttle too low rep will fail.  Best practices guide to be published around this after more testing by SEs.</a:t>
            </a:r>
          </a:p>
          <a:p>
            <a:pPr lvl="1" eaLnBrk="1" hangingPunct="1"/>
            <a:endParaRPr lang="en-US" smtClean="0">
              <a:solidFill>
                <a:schemeClr val="tx1"/>
              </a:solidFill>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5A63B674-4075-4E75-A473-A66F3337F107}" type="slidenum">
              <a:rPr lang="en-US" sz="1400">
                <a:solidFill>
                  <a:srgbClr val="FFBA00"/>
                </a:solidFill>
                <a:cs typeface="+mn-cs"/>
              </a:rPr>
              <a:pPr>
                <a:defRPr/>
              </a:pPr>
              <a:t>25</a:t>
            </a:fld>
            <a:endParaRPr lang="en-US" sz="1200" dirty="0">
              <a:solidFill>
                <a:srgbClr val="FFBA00"/>
              </a:solidFill>
              <a:cs typeface="+mn-cs"/>
            </a:endParaRPr>
          </a:p>
        </p:txBody>
      </p:sp>
      <p:sp>
        <p:nvSpPr>
          <p:cNvPr id="386052"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itle 1"/>
          <p:cNvSpPr>
            <a:spLocks noGrp="1"/>
          </p:cNvSpPr>
          <p:nvPr>
            <p:ph type="title" idx="4294967295"/>
          </p:nvPr>
        </p:nvSpPr>
        <p:spPr/>
        <p:txBody>
          <a:bodyPr/>
          <a:lstStyle/>
          <a:p>
            <a:pPr eaLnBrk="1" hangingPunct="1"/>
            <a:r>
              <a:rPr lang="en-US" smtClean="0"/>
              <a:t>General Purpose Scheduler</a:t>
            </a:r>
            <a:endParaRPr lang="en-US" smtClean="0">
              <a:solidFill>
                <a:srgbClr val="E81202"/>
              </a:solidFill>
            </a:endParaRPr>
          </a:p>
        </p:txBody>
      </p:sp>
      <p:sp>
        <p:nvSpPr>
          <p:cNvPr id="387074" name="Content Placeholder 5"/>
          <p:cNvSpPr>
            <a:spLocks noGrp="1"/>
          </p:cNvSpPr>
          <p:nvPr>
            <p:ph idx="4294967295"/>
          </p:nvPr>
        </p:nvSpPr>
        <p:spPr/>
        <p:txBody>
          <a:bodyPr/>
          <a:lstStyle/>
          <a:p>
            <a:pPr eaLnBrk="1" hangingPunct="1"/>
            <a:r>
              <a:rPr lang="en-US" smtClean="0"/>
              <a:t>Events can repeat</a:t>
            </a:r>
          </a:p>
          <a:p>
            <a:r>
              <a:rPr lang="en-US" smtClean="0"/>
              <a:t>Throttle events should be scheduled with stop times.</a:t>
            </a:r>
          </a:p>
          <a:p>
            <a:r>
              <a:rPr lang="en-US" smtClean="0"/>
              <a:t>Open ended throttle events may cause confusion and will not be supported in 2.1.1.</a:t>
            </a:r>
            <a:endParaRPr lang="en-US" smtClean="0">
              <a:solidFill>
                <a:srgbClr val="E81202"/>
              </a:solidFill>
            </a:endParaRPr>
          </a:p>
          <a:p>
            <a:pPr eaLnBrk="1" hangingPunct="1"/>
            <a:r>
              <a:rPr lang="en-US" smtClean="0"/>
              <a:t>Additional schedulable events will be added in future releases</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D017F7A3-6C36-4BC2-A774-58092638EEE7}" type="slidenum">
              <a:rPr lang="en-US" sz="1400">
                <a:solidFill>
                  <a:srgbClr val="FFBA00"/>
                </a:solidFill>
                <a:cs typeface="+mn-cs"/>
              </a:rPr>
              <a:pPr>
                <a:defRPr/>
              </a:pPr>
              <a:t>26</a:t>
            </a:fld>
            <a:endParaRPr lang="en-US" sz="1200" dirty="0">
              <a:solidFill>
                <a:srgbClr val="FFBA00"/>
              </a:solidFill>
              <a:cs typeface="+mn-cs"/>
            </a:endParaRPr>
          </a:p>
        </p:txBody>
      </p:sp>
      <p:pic>
        <p:nvPicPr>
          <p:cNvPr id="5" name="Picture 4" descr="scheduler-with-flyover.png"/>
          <p:cNvPicPr>
            <a:picLocks noChangeAspect="1"/>
          </p:cNvPicPr>
          <p:nvPr/>
        </p:nvPicPr>
        <p:blipFill>
          <a:blip r:embed="rId2"/>
          <a:stretch>
            <a:fillRect/>
          </a:stretch>
        </p:blipFill>
        <p:spPr>
          <a:xfrm>
            <a:off x="304800" y="3048000"/>
            <a:ext cx="8382000" cy="3105150"/>
          </a:xfrm>
          <a:prstGeom prst="rect">
            <a:avLst/>
          </a:prstGeom>
          <a:effectLst>
            <a:outerShdw blurRad="50800" dist="38100" dir="2700000" algn="tl" rotWithShape="0">
              <a:prstClr val="black">
                <a:alpha val="40000"/>
              </a:prstClr>
            </a:outerShdw>
          </a:effectLst>
        </p:spPr>
      </p:pic>
      <p:sp>
        <p:nvSpPr>
          <p:cNvPr id="387077"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itle 1"/>
          <p:cNvSpPr>
            <a:spLocks noGrp="1"/>
          </p:cNvSpPr>
          <p:nvPr>
            <p:ph type="title" idx="4294967295"/>
          </p:nvPr>
        </p:nvSpPr>
        <p:spPr/>
        <p:txBody>
          <a:bodyPr/>
          <a:lstStyle/>
          <a:p>
            <a:pPr eaLnBrk="1" hangingPunct="1"/>
            <a:r>
              <a:rPr lang="en-US" smtClean="0"/>
              <a:t>Replication Scheduling and Throttling</a:t>
            </a:r>
            <a:endParaRPr lang="en-US" smtClean="0">
              <a:solidFill>
                <a:srgbClr val="E81202"/>
              </a:solidFill>
            </a:endParaRPr>
          </a:p>
        </p:txBody>
      </p:sp>
      <p:sp>
        <p:nvSpPr>
          <p:cNvPr id="388098" name="Content Placeholder 2"/>
          <p:cNvSpPr>
            <a:spLocks noGrp="1"/>
          </p:cNvSpPr>
          <p:nvPr>
            <p:ph idx="4294967295"/>
          </p:nvPr>
        </p:nvSpPr>
        <p:spPr>
          <a:xfrm>
            <a:off x="228600" y="914400"/>
            <a:ext cx="8686800" cy="533400"/>
          </a:xfrm>
        </p:spPr>
        <p:txBody>
          <a:bodyPr/>
          <a:lstStyle/>
          <a:p>
            <a:pPr eaLnBrk="1" hangingPunct="1"/>
            <a:r>
              <a:rPr lang="en-US" sz="2000" smtClean="0"/>
              <a:t>Default is no throttle; used when no event scheduled</a:t>
            </a:r>
            <a:endParaRPr lang="en-US" sz="2000" smtClean="0">
              <a:solidFill>
                <a:srgbClr val="006AD6"/>
              </a:solidFill>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E3F79BFE-3AE8-4A95-B715-B554FFF39143}" type="slidenum">
              <a:rPr lang="en-US" sz="1400">
                <a:solidFill>
                  <a:srgbClr val="FFBA00"/>
                </a:solidFill>
                <a:cs typeface="+mn-cs"/>
              </a:rPr>
              <a:pPr>
                <a:defRPr/>
              </a:pPr>
              <a:t>27</a:t>
            </a:fld>
            <a:endParaRPr lang="en-US" sz="1200" dirty="0">
              <a:solidFill>
                <a:srgbClr val="FFBA00"/>
              </a:solidFill>
              <a:cs typeface="+mn-cs"/>
            </a:endParaRPr>
          </a:p>
        </p:txBody>
      </p:sp>
      <p:pic>
        <p:nvPicPr>
          <p:cNvPr id="6" name="Picture 5" descr="bandwidth-throttle.png"/>
          <p:cNvPicPr>
            <a:picLocks noChangeAspect="1"/>
          </p:cNvPicPr>
          <p:nvPr/>
        </p:nvPicPr>
        <p:blipFill>
          <a:blip r:embed="rId2"/>
          <a:stretch>
            <a:fillRect/>
          </a:stretch>
        </p:blipFill>
        <p:spPr>
          <a:xfrm>
            <a:off x="0" y="2130425"/>
            <a:ext cx="9144000" cy="4117975"/>
          </a:xfrm>
          <a:prstGeom prst="rect">
            <a:avLst/>
          </a:prstGeom>
          <a:ln>
            <a:noFill/>
          </a:ln>
          <a:effectLst>
            <a:outerShdw blurRad="50800" dist="38100" dir="2700000" algn="tl" rotWithShape="0">
              <a:prstClr val="black">
                <a:alpha val="40000"/>
              </a:prstClr>
            </a:outerShdw>
          </a:effectLst>
        </p:spPr>
      </p:pic>
      <p:sp>
        <p:nvSpPr>
          <p:cNvPr id="388101"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7" name="Title 1"/>
          <p:cNvSpPr>
            <a:spLocks noGrp="1"/>
          </p:cNvSpPr>
          <p:nvPr>
            <p:ph type="title" idx="4294967295"/>
          </p:nvPr>
        </p:nvSpPr>
        <p:spPr/>
        <p:txBody>
          <a:bodyPr/>
          <a:lstStyle/>
          <a:p>
            <a:pPr eaLnBrk="1" hangingPunct="1"/>
            <a:r>
              <a:rPr lang="en-US" smtClean="0"/>
              <a:t>Overlapping Events </a:t>
            </a:r>
            <a:endParaRPr lang="en-US" smtClean="0">
              <a:solidFill>
                <a:srgbClr val="E81202"/>
              </a:solidFill>
            </a:endParaRPr>
          </a:p>
        </p:txBody>
      </p:sp>
      <p:sp>
        <p:nvSpPr>
          <p:cNvPr id="384008" name="Content Placeholder 2"/>
          <p:cNvSpPr>
            <a:spLocks noGrp="1"/>
          </p:cNvSpPr>
          <p:nvPr>
            <p:ph idx="4294967295"/>
          </p:nvPr>
        </p:nvSpPr>
        <p:spPr>
          <a:xfrm>
            <a:off x="228600" y="914400"/>
            <a:ext cx="8686800" cy="1066800"/>
          </a:xfrm>
        </p:spPr>
        <p:txBody>
          <a:bodyPr/>
          <a:lstStyle/>
          <a:p>
            <a:r>
              <a:rPr lang="en-US" sz="2000" smtClean="0"/>
              <a:t>Scheduling of overlapping throttle events will give unexpected results</a:t>
            </a:r>
          </a:p>
          <a:p>
            <a:r>
              <a:rPr lang="en-US" sz="2000" smtClean="0"/>
              <a:t>Any stop action from any event will cause throttling to terminate.</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209A8BB4-C4B5-4788-9C02-1B2C0CE9AD42}" type="slidenum">
              <a:rPr lang="en-US" sz="1400">
                <a:solidFill>
                  <a:srgbClr val="FFBA00"/>
                </a:solidFill>
                <a:cs typeface="+mn-cs"/>
              </a:rPr>
              <a:pPr>
                <a:defRPr/>
              </a:pPr>
              <a:t>28</a:t>
            </a:fld>
            <a:endParaRPr lang="en-US" sz="1200" dirty="0">
              <a:solidFill>
                <a:srgbClr val="FFBA00"/>
              </a:solidFill>
              <a:cs typeface="+mn-cs"/>
            </a:endParaRPr>
          </a:p>
        </p:txBody>
      </p:sp>
      <p:sp>
        <p:nvSpPr>
          <p:cNvPr id="384010"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graphicFrame>
        <p:nvGraphicFramePr>
          <p:cNvPr id="384006" name="Object 6"/>
          <p:cNvGraphicFramePr>
            <a:graphicFrameLocks noChangeAspect="1"/>
          </p:cNvGraphicFramePr>
          <p:nvPr/>
        </p:nvGraphicFramePr>
        <p:xfrm>
          <a:off x="96838" y="2247900"/>
          <a:ext cx="8951912" cy="2362200"/>
        </p:xfrm>
        <a:graphic>
          <a:graphicData uri="http://schemas.openxmlformats.org/presentationml/2006/ole">
            <p:oleObj spid="_x0000_s384006" name="Picture" r:id="rId3" imgW="8952120" imgH="2362680" progId="StaticMetafile">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ChangeArrowheads="1"/>
          </p:cNvSpPr>
          <p:nvPr>
            <p:ph type="title" idx="4294967295"/>
          </p:nvPr>
        </p:nvSpPr>
        <p:spPr/>
        <p:txBody>
          <a:bodyPr/>
          <a:lstStyle/>
          <a:p>
            <a:r>
              <a:rPr lang="en-US" smtClean="0"/>
              <a:t>Where to Debug Scheduled Throttle Events</a:t>
            </a:r>
          </a:p>
        </p:txBody>
      </p:sp>
      <p:sp>
        <p:nvSpPr>
          <p:cNvPr id="391170" name="Rectangle 3"/>
          <p:cNvSpPr>
            <a:spLocks noGrp="1" noChangeArrowheads="1"/>
          </p:cNvSpPr>
          <p:nvPr>
            <p:ph type="body" idx="4294967295"/>
          </p:nvPr>
        </p:nvSpPr>
        <p:spPr/>
        <p:txBody>
          <a:bodyPr/>
          <a:lstStyle/>
          <a:p>
            <a:pPr>
              <a:lnSpc>
                <a:spcPct val="90000"/>
              </a:lnSpc>
            </a:pPr>
            <a:r>
              <a:rPr lang="en-US" smtClean="0"/>
              <a:t>The Scheduler Daemon and log is at</a:t>
            </a:r>
          </a:p>
          <a:p>
            <a:pPr lvl="1">
              <a:lnSpc>
                <a:spcPct val="90000"/>
              </a:lnSpc>
            </a:pPr>
            <a:r>
              <a:rPr lang="en-US" smtClean="0"/>
              <a:t>/opt/quantum/scheduler/sbin/schedd </a:t>
            </a:r>
          </a:p>
          <a:p>
            <a:pPr lvl="1">
              <a:lnSpc>
                <a:spcPct val="90000"/>
              </a:lnSpc>
            </a:pPr>
            <a:r>
              <a:rPr lang="en-US" smtClean="0"/>
              <a:t>/opt/quantum/scheduler/logs/schedd.log</a:t>
            </a:r>
          </a:p>
          <a:p>
            <a:pPr>
              <a:lnSpc>
                <a:spcPct val="90000"/>
              </a:lnSpc>
            </a:pPr>
            <a:r>
              <a:rPr lang="en-US" smtClean="0"/>
              <a:t>The Scheduler Library log (included in collect log) is</a:t>
            </a:r>
          </a:p>
          <a:p>
            <a:pPr lvl="1">
              <a:lnSpc>
                <a:spcPct val="90000"/>
              </a:lnSpc>
            </a:pPr>
            <a:r>
              <a:rPr lang="en-US" smtClean="0"/>
              <a:t>/opt/quantum/scheduler/logs/libschedapi.log</a:t>
            </a:r>
          </a:p>
          <a:p>
            <a:pPr>
              <a:lnSpc>
                <a:spcPct val="90000"/>
              </a:lnSpc>
            </a:pPr>
            <a:r>
              <a:rPr lang="en-US" smtClean="0"/>
              <a:t>syscli commands for both scheduling and adding/deleting throttling in </a:t>
            </a:r>
          </a:p>
          <a:p>
            <a:pPr lvl="1">
              <a:lnSpc>
                <a:spcPct val="90000"/>
              </a:lnSpc>
            </a:pPr>
            <a:r>
              <a:rPr lang="en-US" smtClean="0"/>
              <a:t>/var/log/syscli/syscli.log</a:t>
            </a:r>
          </a:p>
          <a:p>
            <a:pPr>
              <a:lnSpc>
                <a:spcPct val="90000"/>
              </a:lnSpc>
            </a:pPr>
            <a:r>
              <a:rPr lang="en-US" smtClean="0"/>
              <a:t>Corresponding netcfg.sh add/del throttle commands in</a:t>
            </a:r>
          </a:p>
          <a:p>
            <a:pPr lvl="1">
              <a:lnSpc>
                <a:spcPct val="90000"/>
              </a:lnSpc>
            </a:pPr>
            <a:r>
              <a:rPr lang="en-US" smtClean="0"/>
              <a:t> /var/log/messages</a:t>
            </a:r>
          </a:p>
          <a:p>
            <a:pPr>
              <a:lnSpc>
                <a:spcPct val="90000"/>
              </a:lnSpc>
            </a:pPr>
            <a:r>
              <a:rPr lang="en-US" smtClean="0"/>
              <a:t>The netcfg.sh script adds tc files to the /etc/sysconfig/network-script directory, for example, for global throttling, you should see the global.tc file:</a:t>
            </a:r>
          </a:p>
          <a:p>
            <a:pPr lvl="1">
              <a:lnSpc>
                <a:spcPct val="90000"/>
              </a:lnSpc>
            </a:pPr>
            <a:r>
              <a:rPr lang="en-US" smtClean="0"/>
              <a:t>[root@rok-dxi85 network-scripts]# cat global-tc</a:t>
            </a:r>
          </a:p>
          <a:p>
            <a:pPr lvl="1">
              <a:lnSpc>
                <a:spcPct val="90000"/>
              </a:lnSpc>
              <a:buFont typeface="Arial" charset="0"/>
              <a:buNone/>
            </a:pPr>
            <a:r>
              <a:rPr lang="en-US" smtClean="0"/>
              <a:t>SERVICE=1062 HOSTIP= BANDWIDTH=500K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a:xfrm>
            <a:off x="228600" y="427038"/>
            <a:ext cx="8686800" cy="639762"/>
          </a:xfrm>
        </p:spPr>
        <p:txBody>
          <a:bodyPr/>
          <a:lstStyle/>
          <a:p>
            <a:pPr eaLnBrk="1" hangingPunct="1"/>
            <a:r>
              <a:rPr lang="en-US" smtClean="0">
                <a:cs typeface="Arial" charset="0"/>
              </a:rPr>
              <a:t>Agenda</a:t>
            </a:r>
          </a:p>
        </p:txBody>
      </p:sp>
      <p:sp>
        <p:nvSpPr>
          <p:cNvPr id="9218" name="Rectangle 3"/>
          <p:cNvSpPr>
            <a:spLocks noGrp="1" noChangeArrowheads="1"/>
          </p:cNvSpPr>
          <p:nvPr>
            <p:ph type="body" idx="4294967295"/>
          </p:nvPr>
        </p:nvSpPr>
        <p:spPr>
          <a:xfrm>
            <a:off x="228600" y="1143000"/>
            <a:ext cx="8458200" cy="5105400"/>
          </a:xfrm>
        </p:spPr>
        <p:txBody>
          <a:bodyPr/>
          <a:lstStyle/>
          <a:p>
            <a:pPr marL="463550" indent="-411163" defTabSz="914400" eaLnBrk="1" hangingPunct="1"/>
            <a:r>
              <a:rPr lang="en-US" sz="2000" smtClean="0">
                <a:cs typeface="Arial" charset="0"/>
              </a:rPr>
              <a:t>Marketing Overview </a:t>
            </a:r>
            <a:endParaRPr lang="en-US" sz="2000" smtClean="0">
              <a:solidFill>
                <a:srgbClr val="E81202"/>
              </a:solidFill>
              <a:cs typeface="Arial" charset="0"/>
            </a:endParaRPr>
          </a:p>
          <a:p>
            <a:pPr marL="463550" indent="-411163" defTabSz="914400" eaLnBrk="1" hangingPunct="1"/>
            <a:r>
              <a:rPr lang="en-US" sz="2000" smtClean="0">
                <a:cs typeface="Arial" charset="0"/>
              </a:rPr>
              <a:t>Performance Guidelines</a:t>
            </a:r>
            <a:endParaRPr lang="en-US" sz="2000" smtClean="0">
              <a:solidFill>
                <a:srgbClr val="E81202"/>
              </a:solidFill>
              <a:cs typeface="Arial" charset="0"/>
            </a:endParaRPr>
          </a:p>
          <a:p>
            <a:pPr marL="463550" indent="-411163" defTabSz="914400" eaLnBrk="1" hangingPunct="1"/>
            <a:r>
              <a:rPr lang="en-US" sz="2000" smtClean="0">
                <a:cs typeface="Arial" charset="0"/>
              </a:rPr>
              <a:t>Security Features </a:t>
            </a:r>
            <a:endParaRPr lang="en-US" sz="2000" smtClean="0">
              <a:solidFill>
                <a:srgbClr val="E81202"/>
              </a:solidFill>
              <a:cs typeface="Arial" charset="0"/>
            </a:endParaRPr>
          </a:p>
          <a:p>
            <a:pPr marL="463550" indent="-411163" defTabSz="914400" eaLnBrk="1" hangingPunct="1"/>
            <a:r>
              <a:rPr lang="en-US" sz="2000" smtClean="0">
                <a:cs typeface="Arial" charset="0"/>
              </a:rPr>
              <a:t>Replication Features </a:t>
            </a:r>
            <a:endParaRPr lang="en-US" sz="2000" smtClean="0">
              <a:solidFill>
                <a:srgbClr val="E81202"/>
              </a:solidFill>
              <a:cs typeface="Arial" charset="0"/>
            </a:endParaRPr>
          </a:p>
          <a:p>
            <a:pPr marL="463550" indent="-411163" defTabSz="914400" eaLnBrk="1" hangingPunct="1"/>
            <a:r>
              <a:rPr lang="en-US" sz="2000" smtClean="0">
                <a:cs typeface="Arial" charset="0"/>
              </a:rPr>
              <a:t>Networking Features </a:t>
            </a:r>
            <a:endParaRPr lang="en-US" sz="2000" smtClean="0">
              <a:solidFill>
                <a:srgbClr val="E81202"/>
              </a:solidFill>
              <a:cs typeface="Arial" charset="0"/>
            </a:endParaRPr>
          </a:p>
          <a:p>
            <a:pPr marL="463550" indent="-411163" defTabSz="914400" eaLnBrk="1" hangingPunct="1"/>
            <a:r>
              <a:rPr lang="en-US" sz="2000" smtClean="0">
                <a:cs typeface="Arial" charset="0"/>
              </a:rPr>
              <a:t>OST Features </a:t>
            </a:r>
            <a:endParaRPr lang="en-US" sz="2000" smtClean="0">
              <a:solidFill>
                <a:srgbClr val="E81202"/>
              </a:solidFill>
              <a:cs typeface="Arial" charset="0"/>
            </a:endParaRPr>
          </a:p>
          <a:p>
            <a:pPr marL="463550" indent="-411163" defTabSz="914400" eaLnBrk="1" hangingPunct="1"/>
            <a:r>
              <a:rPr lang="en-US" sz="2000" smtClean="0">
                <a:cs typeface="Arial" charset="0"/>
              </a:rPr>
              <a:t>Platform Changes  </a:t>
            </a:r>
          </a:p>
          <a:p>
            <a:pPr marL="463550" indent="-411163" defTabSz="914400" eaLnBrk="1" hangingPunct="1"/>
            <a:r>
              <a:rPr lang="en-US" sz="2000" smtClean="0">
                <a:cs typeface="Arial" charset="0"/>
              </a:rPr>
              <a:t>Quality and Serviceability Features </a:t>
            </a:r>
          </a:p>
          <a:p>
            <a:pPr marL="463550" indent="-411163" defTabSz="914400" eaLnBrk="1" hangingPunct="1"/>
            <a:r>
              <a:rPr lang="en-US" sz="2000" smtClean="0">
                <a:cs typeface="Arial" charset="0"/>
              </a:rPr>
              <a:t>ISV Updates</a:t>
            </a:r>
          </a:p>
          <a:p>
            <a:pPr marL="463550" indent="-411163" defTabSz="914400" eaLnBrk="1" hangingPunct="1"/>
            <a:r>
              <a:rPr lang="en-US" sz="2000" smtClean="0">
                <a:cs typeface="Arial" charset="0"/>
              </a:rPr>
              <a:t>Enabler Updates </a:t>
            </a:r>
            <a:endParaRPr lang="en-US" sz="2000" smtClean="0">
              <a:solidFill>
                <a:srgbClr val="E81202"/>
              </a:solidFill>
              <a:cs typeface="Arial" charset="0"/>
            </a:endParaRPr>
          </a:p>
          <a:p>
            <a:pPr marL="463550" indent="-411163" defTabSz="914400" eaLnBrk="1" hangingPunct="1"/>
            <a:r>
              <a:rPr lang="en-US" sz="2000" smtClean="0">
                <a:solidFill>
                  <a:schemeClr val="tx1"/>
                </a:solidFill>
                <a:cs typeface="Arial" charset="0"/>
              </a:rPr>
              <a:t>Q&amp;A</a:t>
            </a:r>
          </a:p>
          <a:p>
            <a:pPr marL="463550" indent="-411163" defTabSz="914400" eaLnBrk="1" hangingPunct="1"/>
            <a:endParaRPr lang="en-US" sz="2000" smtClean="0">
              <a:solidFill>
                <a:schemeClr val="tx1"/>
              </a:solidFill>
              <a:cs typeface="Arial" charset="0"/>
            </a:endParaRPr>
          </a:p>
          <a:p>
            <a:pPr marL="463550" indent="-411163" defTabSz="914400" eaLnBrk="1" hangingPunct="1">
              <a:buFontTx/>
              <a:buNone/>
            </a:pPr>
            <a:r>
              <a:rPr lang="en-US" sz="1800" smtClean="0">
                <a:solidFill>
                  <a:srgbClr val="006AD6"/>
                </a:solidFill>
                <a:cs typeface="Arial" charset="0"/>
              </a:rPr>
              <a:t>Note: Q&amp;A will be at the end of the presentation.  If we don’t get to your question, please send Jim Hibbard an email and we’ll answer offline.</a:t>
            </a:r>
          </a:p>
        </p:txBody>
      </p:sp>
      <p:sp>
        <p:nvSpPr>
          <p:cNvPr id="4" name="Footer Placeholder 3"/>
          <p:cNvSpPr txBox="1">
            <a:spLocks noGrp="1"/>
          </p:cNvSpPr>
          <p:nvPr/>
        </p:nvSpPr>
        <p:spPr bwMode="auto">
          <a:xfrm>
            <a:off x="2514600" y="6324600"/>
            <a:ext cx="4732338" cy="496888"/>
          </a:xfrm>
          <a:prstGeom prst="rect">
            <a:avLst/>
          </a:prstGeom>
          <a:noFill/>
          <a:ln>
            <a:miter lim="800000"/>
            <a:headEnd/>
            <a:tailEnd/>
          </a:ln>
        </p:spPr>
        <p:txBody>
          <a:bodyPr/>
          <a:lstStyle/>
          <a:p>
            <a:pPr>
              <a:defRPr/>
            </a:pPr>
            <a:r>
              <a:rPr lang="en-US" sz="1000" dirty="0">
                <a:solidFill>
                  <a:schemeClr val="bg1"/>
                </a:solidFill>
                <a:cs typeface="+mn-cs"/>
              </a:rPr>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0DFA25FA-A8DE-43DC-B42A-12365D06E321}" type="slidenum">
              <a:rPr lang="en-US" sz="1400">
                <a:solidFill>
                  <a:srgbClr val="FFBA00"/>
                </a:solidFill>
                <a:cs typeface="+mn-cs"/>
              </a:rPr>
              <a:pPr>
                <a:defRPr/>
              </a:pPr>
              <a:t>3</a:t>
            </a:fld>
            <a:endParaRPr lang="en-US" sz="1200" dirty="0">
              <a:solidFill>
                <a:srgbClr val="FFBA00"/>
              </a:solidFill>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ctrTitle" idx="4294967295"/>
          </p:nvPr>
        </p:nvSpPr>
        <p:spPr>
          <a:xfrm>
            <a:off x="304800" y="2438400"/>
            <a:ext cx="8534400" cy="685800"/>
          </a:xfrm>
        </p:spPr>
        <p:txBody>
          <a:bodyPr/>
          <a:lstStyle/>
          <a:p>
            <a:r>
              <a:rPr lang="en-US" sz="2800" smtClean="0">
                <a:cs typeface="Arial" charset="0"/>
              </a:rPr>
              <a:t>File/Cartridge Replication w/Delete Propagation</a:t>
            </a:r>
          </a:p>
        </p:txBody>
      </p:sp>
      <p:sp>
        <p:nvSpPr>
          <p:cNvPr id="392194" name="Rectangle 3"/>
          <p:cNvSpPr>
            <a:spLocks noGrp="1" noChangeArrowheads="1"/>
          </p:cNvSpPr>
          <p:nvPr>
            <p:ph type="subTitle" idx="4294967295"/>
          </p:nvPr>
        </p:nvSpPr>
        <p:spPr>
          <a:xfrm>
            <a:off x="304800" y="3124200"/>
            <a:ext cx="8534400" cy="990600"/>
          </a:xfrm>
        </p:spPr>
        <p:txBody>
          <a:bodyPr/>
          <a:lstStyle/>
          <a:p>
            <a:pPr marL="0" indent="0" algn="r">
              <a:buFontTx/>
              <a:buNone/>
            </a:pPr>
            <a:r>
              <a:rPr lang="en-US" sz="1600" b="1" smtClean="0">
                <a:solidFill>
                  <a:srgbClr val="666666"/>
                </a:solidFill>
                <a:cs typeface="Arial" charset="0"/>
              </a:rPr>
              <a:t>Sridhar Kotturu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ChangeArrowheads="1"/>
          </p:cNvSpPr>
          <p:nvPr>
            <p:ph type="title" idx="4294967295"/>
          </p:nvPr>
        </p:nvSpPr>
        <p:spPr/>
        <p:txBody>
          <a:bodyPr/>
          <a:lstStyle/>
          <a:p>
            <a:r>
              <a:rPr lang="en-US" smtClean="0">
                <a:cs typeface="Arial" charset="0"/>
              </a:rPr>
              <a:t>Agenda</a:t>
            </a:r>
          </a:p>
        </p:txBody>
      </p:sp>
      <p:sp>
        <p:nvSpPr>
          <p:cNvPr id="393218" name="Rectangle 3"/>
          <p:cNvSpPr>
            <a:spLocks noGrp="1" noChangeArrowheads="1"/>
          </p:cNvSpPr>
          <p:nvPr>
            <p:ph type="body" idx="4294967295"/>
          </p:nvPr>
        </p:nvSpPr>
        <p:spPr>
          <a:xfrm>
            <a:off x="609600" y="1295400"/>
            <a:ext cx="7772400" cy="4611688"/>
          </a:xfrm>
        </p:spPr>
        <p:txBody>
          <a:bodyPr/>
          <a:lstStyle/>
          <a:p>
            <a:r>
              <a:rPr lang="en-US" sz="2800" smtClean="0">
                <a:cs typeface="Arial" charset="0"/>
              </a:rPr>
              <a:t>Overview</a:t>
            </a:r>
          </a:p>
          <a:p>
            <a:r>
              <a:rPr lang="en-US" sz="2800" smtClean="0">
                <a:cs typeface="Arial" charset="0"/>
              </a:rPr>
              <a:t>Configuration</a:t>
            </a:r>
          </a:p>
          <a:p>
            <a:r>
              <a:rPr lang="en-US" sz="2800" smtClean="0">
                <a:cs typeface="Arial" charset="0"/>
              </a:rPr>
              <a:t>VTL cartridge deletes</a:t>
            </a:r>
          </a:p>
          <a:p>
            <a:r>
              <a:rPr lang="en-US" sz="2800" smtClean="0">
                <a:cs typeface="Arial" charset="0"/>
              </a:rPr>
              <a:t>NAS directory/file deletes</a:t>
            </a:r>
          </a:p>
          <a:p>
            <a:r>
              <a:rPr lang="en-US" sz="2800" smtClean="0">
                <a:cs typeface="Arial" charset="0"/>
              </a:rPr>
              <a:t>NAS directory/file rename</a:t>
            </a:r>
          </a:p>
          <a:p>
            <a:r>
              <a:rPr lang="en-US" sz="2800" smtClean="0">
                <a:cs typeface="Arial" charset="0"/>
              </a:rPr>
              <a:t>Trigger Deletes API</a:t>
            </a:r>
          </a:p>
          <a:p>
            <a:r>
              <a:rPr lang="en-US" sz="2800" smtClean="0">
                <a:cs typeface="Arial" charset="0"/>
              </a:rPr>
              <a:t>Design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idx="4294967295"/>
          </p:nvPr>
        </p:nvSpPr>
        <p:spPr/>
        <p:txBody>
          <a:bodyPr/>
          <a:lstStyle/>
          <a:p>
            <a:r>
              <a:rPr lang="en-US" smtClean="0">
                <a:cs typeface="Arial" charset="0"/>
              </a:rPr>
              <a:t>Overview</a:t>
            </a:r>
          </a:p>
        </p:txBody>
      </p:sp>
      <p:sp>
        <p:nvSpPr>
          <p:cNvPr id="394242" name="Rectangle 3"/>
          <p:cNvSpPr>
            <a:spLocks noGrp="1" noChangeArrowheads="1"/>
          </p:cNvSpPr>
          <p:nvPr>
            <p:ph type="body" idx="4294967295"/>
          </p:nvPr>
        </p:nvSpPr>
        <p:spPr/>
        <p:txBody>
          <a:bodyPr/>
          <a:lstStyle/>
          <a:p>
            <a:r>
              <a:rPr lang="en-US" smtClean="0">
                <a:cs typeface="Arial" charset="0"/>
              </a:rPr>
              <a:t>Propagation of cartridge, directory/file deletes to target</a:t>
            </a:r>
          </a:p>
          <a:p>
            <a:r>
              <a:rPr lang="en-US" smtClean="0">
                <a:cs typeface="Arial" charset="0"/>
              </a:rPr>
              <a:t>Propagation of file/directory renames</a:t>
            </a:r>
          </a:p>
          <a:p>
            <a:r>
              <a:rPr lang="en-US" smtClean="0">
                <a:cs typeface="Arial" charset="0"/>
              </a:rPr>
              <a:t>Role of ‘Synchronization’</a:t>
            </a:r>
          </a:p>
          <a:p>
            <a:r>
              <a:rPr lang="en-US" smtClean="0">
                <a:cs typeface="Arial" charset="0"/>
              </a:rPr>
              <a:t>Provides API to BPW and VTL</a:t>
            </a:r>
          </a:p>
          <a:p>
            <a:r>
              <a:rPr lang="en-US" smtClean="0">
                <a:cs typeface="Arial" charset="0"/>
              </a:rPr>
              <a:t>No GUI or syscli interface</a:t>
            </a:r>
          </a:p>
          <a:p>
            <a:endParaRPr lang="en-US" smtClean="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ChangeArrowheads="1"/>
          </p:cNvSpPr>
          <p:nvPr>
            <p:ph type="title" idx="4294967295"/>
          </p:nvPr>
        </p:nvSpPr>
        <p:spPr/>
        <p:txBody>
          <a:bodyPr/>
          <a:lstStyle/>
          <a:p>
            <a:r>
              <a:rPr lang="en-US" smtClean="0">
                <a:cs typeface="Arial" charset="0"/>
              </a:rPr>
              <a:t>Configuration</a:t>
            </a:r>
          </a:p>
        </p:txBody>
      </p:sp>
      <p:sp>
        <p:nvSpPr>
          <p:cNvPr id="395266" name="Rectangle 3"/>
          <p:cNvSpPr>
            <a:spLocks noGrp="1" noChangeArrowheads="1"/>
          </p:cNvSpPr>
          <p:nvPr>
            <p:ph type="body" idx="4294967295"/>
          </p:nvPr>
        </p:nvSpPr>
        <p:spPr/>
        <p:txBody>
          <a:bodyPr/>
          <a:lstStyle/>
          <a:p>
            <a:pPr>
              <a:lnSpc>
                <a:spcPct val="90000"/>
              </a:lnSpc>
            </a:pPr>
            <a:r>
              <a:rPr lang="en-US" smtClean="0">
                <a:cs typeface="Arial" charset="0"/>
              </a:rPr>
              <a:t>By default Trigger Deletes feature is enabled</a:t>
            </a:r>
          </a:p>
          <a:p>
            <a:pPr>
              <a:lnSpc>
                <a:spcPct val="90000"/>
              </a:lnSpc>
            </a:pPr>
            <a:r>
              <a:rPr lang="en-US" smtClean="0">
                <a:cs typeface="Arial" charset="0"/>
              </a:rPr>
              <a:t>Controlled by Seer variable &lt;TriggerDeletesEnabled&gt;true&lt;/TriggerDeletesEnabled&gt;</a:t>
            </a:r>
          </a:p>
          <a:p>
            <a:pPr>
              <a:lnSpc>
                <a:spcPct val="90000"/>
              </a:lnSpc>
            </a:pPr>
            <a:r>
              <a:rPr lang="en-US" smtClean="0">
                <a:cs typeface="Arial" charset="0"/>
              </a:rPr>
              <a:t>Config file is (reboot needed) /data/hurricane/conf/Common.conf</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idx="4294967295"/>
          </p:nvPr>
        </p:nvSpPr>
        <p:spPr/>
        <p:txBody>
          <a:bodyPr/>
          <a:lstStyle/>
          <a:p>
            <a:r>
              <a:rPr lang="en-US" smtClean="0">
                <a:cs typeface="Arial" charset="0"/>
              </a:rPr>
              <a:t>VTL cartridge deletes</a:t>
            </a:r>
          </a:p>
        </p:txBody>
      </p:sp>
      <p:sp>
        <p:nvSpPr>
          <p:cNvPr id="396290" name="Rectangle 3"/>
          <p:cNvSpPr>
            <a:spLocks noGrp="1" noChangeArrowheads="1"/>
          </p:cNvSpPr>
          <p:nvPr>
            <p:ph type="body" idx="4294967295"/>
          </p:nvPr>
        </p:nvSpPr>
        <p:spPr>
          <a:xfrm>
            <a:off x="609600" y="1295400"/>
            <a:ext cx="7772400" cy="4459288"/>
          </a:xfrm>
        </p:spPr>
        <p:txBody>
          <a:bodyPr/>
          <a:lstStyle/>
          <a:p>
            <a:pPr>
              <a:lnSpc>
                <a:spcPct val="90000"/>
              </a:lnSpc>
            </a:pPr>
            <a:r>
              <a:rPr lang="en-US" smtClean="0">
                <a:cs typeface="Arial" charset="0"/>
              </a:rPr>
              <a:t>On source, VTL notifies cartridge deletion to replicationd</a:t>
            </a:r>
          </a:p>
          <a:p>
            <a:pPr>
              <a:lnSpc>
                <a:spcPct val="90000"/>
              </a:lnSpc>
            </a:pPr>
            <a:r>
              <a:rPr lang="en-US" smtClean="0">
                <a:cs typeface="Arial" charset="0"/>
              </a:rPr>
              <a:t>Terms: Partition delete, Cartridge export, Cartridge delete</a:t>
            </a:r>
          </a:p>
          <a:p>
            <a:pPr>
              <a:lnSpc>
                <a:spcPct val="90000"/>
              </a:lnSpc>
            </a:pPr>
            <a:r>
              <a:rPr lang="en-US" smtClean="0">
                <a:cs typeface="Arial" charset="0"/>
              </a:rPr>
              <a:t>VTL only sends barcode. No partition name available</a:t>
            </a:r>
          </a:p>
          <a:p>
            <a:pPr lvl="1">
              <a:lnSpc>
                <a:spcPct val="90000"/>
              </a:lnSpc>
            </a:pPr>
            <a:r>
              <a:rPr lang="en-US" sz="2000" smtClean="0">
                <a:cs typeface="Arial" charset="0"/>
              </a:rPr>
              <a:t>'barcodes' for all the systems used should be unique. Otherwise trigger deletes feature needs to be disabled using seer variables. Currently there is no GUI/CLI interface for this.</a:t>
            </a:r>
          </a:p>
          <a:p>
            <a:pPr lvl="1">
              <a:lnSpc>
                <a:spcPct val="90000"/>
              </a:lnSpc>
            </a:pPr>
            <a:r>
              <a:rPr lang="en-US" sz="2000" smtClean="0">
                <a:cs typeface="Arial" charset="0"/>
              </a:rPr>
              <a:t>On target, delete the barcode present in either any trigger enabled partition or in Unassigned partition.</a:t>
            </a:r>
          </a:p>
          <a:p>
            <a:pPr>
              <a:lnSpc>
                <a:spcPct val="90000"/>
              </a:lnSpc>
            </a:pPr>
            <a:r>
              <a:rPr lang="en-US" smtClean="0">
                <a:cs typeface="Arial" charset="0"/>
              </a:rPr>
              <a:t>Cartridge exports/imports are not propagated to target</a:t>
            </a:r>
          </a:p>
          <a:p>
            <a:pPr>
              <a:lnSpc>
                <a:spcPct val="90000"/>
              </a:lnSpc>
            </a:pPr>
            <a:endParaRPr lang="en-US" smtClean="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ChangeArrowheads="1"/>
          </p:cNvSpPr>
          <p:nvPr>
            <p:ph type="title" idx="4294967295"/>
          </p:nvPr>
        </p:nvSpPr>
        <p:spPr/>
        <p:txBody>
          <a:bodyPr/>
          <a:lstStyle/>
          <a:p>
            <a:r>
              <a:rPr lang="en-US" smtClean="0">
                <a:cs typeface="Arial" charset="0"/>
              </a:rPr>
              <a:t>VTL Cartridge deletes (Cont)</a:t>
            </a:r>
          </a:p>
        </p:txBody>
      </p:sp>
      <p:sp>
        <p:nvSpPr>
          <p:cNvPr id="397314" name="Rectangle 3"/>
          <p:cNvSpPr>
            <a:spLocks noGrp="1" noChangeArrowheads="1"/>
          </p:cNvSpPr>
          <p:nvPr>
            <p:ph type="body" idx="4294967295"/>
          </p:nvPr>
        </p:nvSpPr>
        <p:spPr/>
        <p:txBody>
          <a:bodyPr/>
          <a:lstStyle/>
          <a:p>
            <a:r>
              <a:rPr lang="en-US" smtClean="0">
                <a:cs typeface="Arial" charset="0"/>
              </a:rPr>
              <a:t>In trigger replication of cartridge, if the cartridge is present in Unassigned partition on target, first import it to the required partition and then recover it</a:t>
            </a:r>
          </a:p>
          <a:p>
            <a:pPr lvl="1"/>
            <a:r>
              <a:rPr lang="en-US" smtClean="0">
                <a:cs typeface="Arial" charset="0"/>
              </a:rPr>
              <a:t>Pre 2.1 did not do the import and recovery of the cartridge failed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idx="4294967295"/>
          </p:nvPr>
        </p:nvSpPr>
        <p:spPr/>
        <p:txBody>
          <a:bodyPr/>
          <a:lstStyle/>
          <a:p>
            <a:r>
              <a:rPr lang="en-US" smtClean="0">
                <a:cs typeface="Arial" charset="0"/>
              </a:rPr>
              <a:t>NAS directory/file deletes</a:t>
            </a:r>
          </a:p>
        </p:txBody>
      </p:sp>
      <p:sp>
        <p:nvSpPr>
          <p:cNvPr id="398338" name="Rectangle 3"/>
          <p:cNvSpPr>
            <a:spLocks noGrp="1" noChangeArrowheads="1"/>
          </p:cNvSpPr>
          <p:nvPr>
            <p:ph type="body" idx="4294967295"/>
          </p:nvPr>
        </p:nvSpPr>
        <p:spPr/>
        <p:txBody>
          <a:bodyPr/>
          <a:lstStyle/>
          <a:p>
            <a:r>
              <a:rPr lang="en-US" smtClean="0">
                <a:cs typeface="Arial" charset="0"/>
              </a:rPr>
              <a:t>BPW calls replication API when there are any directory/file deletes in a share</a:t>
            </a:r>
          </a:p>
          <a:p>
            <a:r>
              <a:rPr lang="en-US" smtClean="0">
                <a:cs typeface="Arial" charset="0"/>
              </a:rPr>
              <a:t>BPW provides the share name and the relative path in the share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noChangeArrowheads="1"/>
          </p:cNvSpPr>
          <p:nvPr>
            <p:ph type="title" idx="4294967295"/>
          </p:nvPr>
        </p:nvSpPr>
        <p:spPr/>
        <p:txBody>
          <a:bodyPr/>
          <a:lstStyle/>
          <a:p>
            <a:r>
              <a:rPr lang="en-US" smtClean="0">
                <a:cs typeface="Arial" charset="0"/>
              </a:rPr>
              <a:t>NAS Directory/file Renames</a:t>
            </a:r>
          </a:p>
        </p:txBody>
      </p:sp>
      <p:sp>
        <p:nvSpPr>
          <p:cNvPr id="399362" name="Rectangle 3"/>
          <p:cNvSpPr>
            <a:spLocks noGrp="1" noChangeArrowheads="1"/>
          </p:cNvSpPr>
          <p:nvPr>
            <p:ph type="body" idx="4294967295"/>
          </p:nvPr>
        </p:nvSpPr>
        <p:spPr/>
        <p:txBody>
          <a:bodyPr/>
          <a:lstStyle/>
          <a:p>
            <a:r>
              <a:rPr lang="en-US" smtClean="0">
                <a:cs typeface="Arial" charset="0"/>
              </a:rPr>
              <a:t>BPW calls replication API when there is a rename for a directory/file</a:t>
            </a:r>
          </a:p>
          <a:p>
            <a:pPr lvl="1"/>
            <a:r>
              <a:rPr lang="en-US" smtClean="0">
                <a:cs typeface="Arial" charset="0"/>
              </a:rPr>
              <a:t>Replication turns this in to 2 trigger requests: a delete followed by a create</a:t>
            </a:r>
          </a:p>
          <a:p>
            <a:r>
              <a:rPr lang="en-US" smtClean="0">
                <a:cs typeface="Arial" charset="0"/>
              </a:rPr>
              <a:t>BPW provides share name, old path and new path</a:t>
            </a:r>
          </a:p>
          <a:p>
            <a:r>
              <a:rPr lang="en-US" smtClean="0">
                <a:cs typeface="Arial" charset="0"/>
              </a:rPr>
              <a:t>DXi does not support renames across a share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ChangeArrowheads="1"/>
          </p:cNvSpPr>
          <p:nvPr>
            <p:ph type="title" idx="4294967295"/>
          </p:nvPr>
        </p:nvSpPr>
        <p:spPr/>
        <p:txBody>
          <a:bodyPr/>
          <a:lstStyle/>
          <a:p>
            <a:r>
              <a:rPr lang="en-US" smtClean="0">
                <a:cs typeface="Arial" charset="0"/>
              </a:rPr>
              <a:t>Trigger Deletes API</a:t>
            </a:r>
          </a:p>
        </p:txBody>
      </p:sp>
      <p:sp>
        <p:nvSpPr>
          <p:cNvPr id="400386" name="Rectangle 3"/>
          <p:cNvSpPr>
            <a:spLocks noGrp="1" noChangeArrowheads="1"/>
          </p:cNvSpPr>
          <p:nvPr>
            <p:ph type="body" idx="4294967295"/>
          </p:nvPr>
        </p:nvSpPr>
        <p:spPr/>
        <p:txBody>
          <a:bodyPr/>
          <a:lstStyle/>
          <a:p>
            <a:r>
              <a:rPr lang="en-US" sz="1600" smtClean="0">
                <a:cs typeface="Arial" charset="0"/>
              </a:rPr>
              <a:t>static triggerDelErr ReplicationAPI::oper_triggerDeletesPropagation(</a:t>
            </a:r>
          </a:p>
          <a:p>
            <a:pPr>
              <a:buFont typeface="Wingdings" pitchFamily="2" charset="2"/>
              <a:buNone/>
            </a:pPr>
            <a:r>
              <a:rPr lang="en-US" sz="1600" smtClean="0">
                <a:cs typeface="Arial" charset="0"/>
              </a:rPr>
              <a:t>                    NAS::Common::NodeType   nodeType,</a:t>
            </a:r>
          </a:p>
          <a:p>
            <a:pPr>
              <a:buFont typeface="Wingdings" pitchFamily="2" charset="2"/>
              <a:buNone/>
            </a:pPr>
            <a:r>
              <a:rPr lang="en-US" sz="1600" smtClean="0">
                <a:cs typeface="Arial" charset="0"/>
              </a:rPr>
              <a:t>                    const std::string&amp;      nodeName,</a:t>
            </a:r>
          </a:p>
          <a:p>
            <a:pPr>
              <a:buFont typeface="Wingdings" pitchFamily="2" charset="2"/>
              <a:buNone/>
            </a:pPr>
            <a:r>
              <a:rPr lang="en-US" sz="1600" smtClean="0">
                <a:cs typeface="Arial" charset="0"/>
              </a:rPr>
              <a:t>                    const std::string&amp;      object);</a:t>
            </a:r>
          </a:p>
          <a:p>
            <a:pPr>
              <a:buFont typeface="Wingdings" pitchFamily="2" charset="2"/>
              <a:buNone/>
            </a:pPr>
            <a:endParaRPr lang="en-US" sz="1600" smtClean="0">
              <a:cs typeface="Arial" charset="0"/>
            </a:endParaRPr>
          </a:p>
          <a:p>
            <a:r>
              <a:rPr lang="en-US" sz="1600" smtClean="0">
                <a:cs typeface="Arial" charset="0"/>
              </a:rPr>
              <a:t>static triggerDelErr</a:t>
            </a:r>
          </a:p>
          <a:p>
            <a:pPr>
              <a:buFont typeface="Wingdings" pitchFamily="2" charset="2"/>
              <a:buNone/>
            </a:pPr>
            <a:r>
              <a:rPr lang="en-US" sz="1600" smtClean="0">
                <a:cs typeface="Arial" charset="0"/>
              </a:rPr>
              <a:t>      ReplicationAPI::oper_triggerRenamePropagation(</a:t>
            </a:r>
          </a:p>
          <a:p>
            <a:pPr>
              <a:buFont typeface="Wingdings" pitchFamily="2" charset="2"/>
              <a:buNone/>
            </a:pPr>
            <a:r>
              <a:rPr lang="en-US" sz="1600" smtClean="0">
                <a:cs typeface="Arial" charset="0"/>
              </a:rPr>
              <a:t>                    NAS::Common::NodeType   nodeType,</a:t>
            </a:r>
          </a:p>
          <a:p>
            <a:pPr>
              <a:buFont typeface="Wingdings" pitchFamily="2" charset="2"/>
              <a:buNone/>
            </a:pPr>
            <a:r>
              <a:rPr lang="en-US" sz="1600" smtClean="0">
                <a:cs typeface="Arial" charset="0"/>
              </a:rPr>
              <a:t>                    const std::string&amp;      nodeName,</a:t>
            </a:r>
          </a:p>
          <a:p>
            <a:pPr>
              <a:buFont typeface="Wingdings" pitchFamily="2" charset="2"/>
              <a:buNone/>
            </a:pPr>
            <a:r>
              <a:rPr lang="en-US" sz="1600" smtClean="0">
                <a:cs typeface="Arial" charset="0"/>
              </a:rPr>
              <a:t>                    const std::string&amp;      oldPath,</a:t>
            </a:r>
          </a:p>
          <a:p>
            <a:pPr>
              <a:buFont typeface="Wingdings" pitchFamily="2" charset="2"/>
              <a:buNone/>
            </a:pPr>
            <a:r>
              <a:rPr lang="en-US" sz="1600" smtClean="0">
                <a:cs typeface="Arial" charset="0"/>
              </a:rPr>
              <a:t>                    const std::string&amp;      newPath);</a:t>
            </a:r>
          </a:p>
          <a:p>
            <a:pPr>
              <a:buFontTx/>
              <a:buChar char="•"/>
            </a:pPr>
            <a:endParaRPr lang="en-US" sz="1600" smtClean="0">
              <a:cs typeface="Arial" charset="0"/>
            </a:endParaRPr>
          </a:p>
          <a:p>
            <a:pPr>
              <a:buFontTx/>
              <a:buChar char="•"/>
            </a:pPr>
            <a:endParaRPr lang="en-US" sz="1600" smtClean="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ChangeArrowheads="1"/>
          </p:cNvSpPr>
          <p:nvPr>
            <p:ph type="title" idx="4294967295"/>
          </p:nvPr>
        </p:nvSpPr>
        <p:spPr/>
        <p:txBody>
          <a:bodyPr/>
          <a:lstStyle/>
          <a:p>
            <a:r>
              <a:rPr lang="en-US" smtClean="0">
                <a:cs typeface="Arial" charset="0"/>
              </a:rPr>
              <a:t>Design</a:t>
            </a:r>
          </a:p>
        </p:txBody>
      </p:sp>
      <p:sp>
        <p:nvSpPr>
          <p:cNvPr id="401410" name="Rectangle 3"/>
          <p:cNvSpPr>
            <a:spLocks noGrp="1" noChangeArrowheads="1"/>
          </p:cNvSpPr>
          <p:nvPr>
            <p:ph type="body" idx="4294967295"/>
          </p:nvPr>
        </p:nvSpPr>
        <p:spPr/>
        <p:txBody>
          <a:bodyPr/>
          <a:lstStyle/>
          <a:p>
            <a:pPr>
              <a:lnSpc>
                <a:spcPct val="90000"/>
              </a:lnSpc>
            </a:pPr>
            <a:r>
              <a:rPr lang="en-US" smtClean="0">
                <a:cs typeface="Arial" charset="0"/>
              </a:rPr>
              <a:t>BPW and VTL calls replication API, which in turn sends a vp message to replicationd daemon</a:t>
            </a:r>
          </a:p>
          <a:p>
            <a:pPr>
              <a:lnSpc>
                <a:spcPct val="90000"/>
              </a:lnSpc>
            </a:pPr>
            <a:r>
              <a:rPr lang="en-US" smtClean="0">
                <a:cs typeface="Arial" charset="0"/>
              </a:rPr>
              <a:t>Replicationd queues the request in database along with other trigger requests and removes any duplicates</a:t>
            </a:r>
          </a:p>
          <a:p>
            <a:pPr>
              <a:lnSpc>
                <a:spcPct val="90000"/>
              </a:lnSpc>
            </a:pPr>
            <a:r>
              <a:rPr lang="en-US" smtClean="0">
                <a:cs typeface="Arial" charset="0"/>
              </a:rPr>
              <a:t>Requests are processed in the order of queuing</a:t>
            </a:r>
          </a:p>
          <a:p>
            <a:pPr>
              <a:lnSpc>
                <a:spcPct val="90000"/>
              </a:lnSpc>
            </a:pPr>
            <a:r>
              <a:rPr lang="en-US" smtClean="0">
                <a:cs typeface="Arial" charset="0"/>
              </a:rPr>
              <a:t>Sends RE message to target to process delete request</a:t>
            </a:r>
          </a:p>
          <a:p>
            <a:pPr>
              <a:lnSpc>
                <a:spcPct val="90000"/>
              </a:lnSpc>
            </a:pPr>
            <a:r>
              <a:rPr lang="en-US" smtClean="0">
                <a:cs typeface="Arial" charset="0"/>
              </a:rPr>
              <a:t>re_message receives it on target and sends vp message to AUD</a:t>
            </a:r>
          </a:p>
          <a:p>
            <a:pPr>
              <a:lnSpc>
                <a:spcPct val="90000"/>
              </a:lnSpc>
            </a:pPr>
            <a:endParaRPr lang="en-US"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296B3F69-3F16-46AD-AEF8-22B46C909DE6}" type="slidenum">
              <a:rPr lang="en-US" sz="1400">
                <a:solidFill>
                  <a:srgbClr val="FFBA00"/>
                </a:solidFill>
                <a:cs typeface="+mn-cs"/>
              </a:rPr>
              <a:pPr>
                <a:defRPr/>
              </a:pPr>
              <a:t>4</a:t>
            </a:fld>
            <a:endParaRPr lang="en-US" sz="1200" dirty="0">
              <a:solidFill>
                <a:srgbClr val="FFBA00"/>
              </a:solidFill>
              <a:cs typeface="+mn-cs"/>
            </a:endParaRPr>
          </a:p>
        </p:txBody>
      </p:sp>
      <p:sp>
        <p:nvSpPr>
          <p:cNvPr id="11266"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pPr algn="ctr"/>
            <a:r>
              <a:rPr lang="en-US" sz="5400"/>
              <a:t>Marketing Overview</a:t>
            </a:r>
          </a:p>
          <a:p>
            <a:endParaRPr lang="en-US"/>
          </a:p>
          <a:p>
            <a:pPr algn="r"/>
            <a:r>
              <a:rPr lang="en-US"/>
              <a:t>Mark Thacker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title" idx="4294967295"/>
          </p:nvPr>
        </p:nvSpPr>
        <p:spPr>
          <a:xfrm>
            <a:off x="228600" y="0"/>
            <a:ext cx="8707438" cy="838200"/>
          </a:xfrm>
        </p:spPr>
        <p:txBody>
          <a:bodyPr/>
          <a:lstStyle/>
          <a:p>
            <a:r>
              <a:rPr lang="en-US" smtClean="0">
                <a:cs typeface="Arial" charset="0"/>
              </a:rPr>
              <a:t>Design (Cont)</a:t>
            </a:r>
          </a:p>
        </p:txBody>
      </p:sp>
      <p:sp>
        <p:nvSpPr>
          <p:cNvPr id="402434" name="Rectangle 3"/>
          <p:cNvSpPr>
            <a:spLocks noGrp="1" noChangeArrowheads="1"/>
          </p:cNvSpPr>
          <p:nvPr>
            <p:ph type="body" idx="4294967295"/>
          </p:nvPr>
        </p:nvSpPr>
        <p:spPr/>
        <p:txBody>
          <a:bodyPr/>
          <a:lstStyle/>
          <a:p>
            <a:pPr>
              <a:lnSpc>
                <a:spcPct val="80000"/>
              </a:lnSpc>
            </a:pPr>
            <a:r>
              <a:rPr lang="en-US" sz="2800" smtClean="0">
                <a:cs typeface="Arial" charset="0"/>
              </a:rPr>
              <a:t>AUD queues the request in database along with other requests. Removes any duplicates in the database.</a:t>
            </a:r>
          </a:p>
          <a:p>
            <a:pPr>
              <a:lnSpc>
                <a:spcPct val="80000"/>
              </a:lnSpc>
            </a:pPr>
            <a:r>
              <a:rPr lang="en-US" sz="2800" smtClean="0">
                <a:cs typeface="Arial" charset="0"/>
              </a:rPr>
              <a:t>Processes the requests in the order of queuing</a:t>
            </a:r>
          </a:p>
          <a:p>
            <a:pPr>
              <a:lnSpc>
                <a:spcPct val="80000"/>
              </a:lnSpc>
            </a:pPr>
            <a:r>
              <a:rPr lang="en-US" sz="2800" smtClean="0">
                <a:cs typeface="Arial" charset="0"/>
              </a:rPr>
              <a:t>Calls appropriate BPW/VTL APIs for actual delete of the cartridge or directory/file after pre-processing.</a:t>
            </a:r>
          </a:p>
          <a:p>
            <a:pPr>
              <a:lnSpc>
                <a:spcPct val="80000"/>
              </a:lnSpc>
            </a:pPr>
            <a:r>
              <a:rPr lang="en-US" sz="2800" smtClean="0">
                <a:cs typeface="Arial" charset="0"/>
              </a:rPr>
              <a:t>Trigger Deletes requests are not re-tried after a failure.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ChangeArrowheads="1"/>
          </p:cNvSpPr>
          <p:nvPr>
            <p:ph type="ctrTitle" idx="4294967295"/>
          </p:nvPr>
        </p:nvSpPr>
        <p:spPr>
          <a:xfrm>
            <a:off x="1371600" y="2057400"/>
            <a:ext cx="7010400" cy="685800"/>
          </a:xfrm>
        </p:spPr>
        <p:txBody>
          <a:bodyPr/>
          <a:lstStyle/>
          <a:p>
            <a:pPr eaLnBrk="1" hangingPunct="1"/>
            <a:r>
              <a:rPr lang="en-US" sz="2800" smtClean="0">
                <a:cs typeface="Arial" charset="0"/>
              </a:rPr>
              <a:t>Replication Tag Prepost Aging</a:t>
            </a:r>
          </a:p>
        </p:txBody>
      </p:sp>
      <p:sp>
        <p:nvSpPr>
          <p:cNvPr id="403458" name="Rectangle 3"/>
          <p:cNvSpPr>
            <a:spLocks noGrp="1" noChangeArrowheads="1"/>
          </p:cNvSpPr>
          <p:nvPr>
            <p:ph type="subTitle" idx="4294967295"/>
          </p:nvPr>
        </p:nvSpPr>
        <p:spPr>
          <a:xfrm>
            <a:off x="304800" y="3124200"/>
            <a:ext cx="8534400" cy="990600"/>
          </a:xfrm>
        </p:spPr>
        <p:txBody>
          <a:bodyPr/>
          <a:lstStyle/>
          <a:p>
            <a:pPr marL="0" indent="0" algn="r" eaLnBrk="1" hangingPunct="1">
              <a:buFontTx/>
              <a:buNone/>
            </a:pPr>
            <a:r>
              <a:rPr lang="en-US" sz="1600" b="1" smtClean="0">
                <a:solidFill>
                  <a:srgbClr val="666666"/>
                </a:solidFill>
                <a:cs typeface="Arial" charset="0"/>
              </a:rPr>
              <a:t>Mary Hayes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noChangeArrowheads="1"/>
          </p:cNvSpPr>
          <p:nvPr>
            <p:ph type="title" idx="4294967295"/>
          </p:nvPr>
        </p:nvSpPr>
        <p:spPr/>
        <p:txBody>
          <a:bodyPr/>
          <a:lstStyle/>
          <a:p>
            <a:pPr eaLnBrk="1" hangingPunct="1"/>
            <a:r>
              <a:rPr lang="en-US" smtClean="0">
                <a:cs typeface="Arial" charset="0"/>
              </a:rPr>
              <a:t>Agenda</a:t>
            </a:r>
          </a:p>
        </p:txBody>
      </p:sp>
      <p:sp>
        <p:nvSpPr>
          <p:cNvPr id="404482" name="Rectangle 3"/>
          <p:cNvSpPr>
            <a:spLocks noGrp="1" noChangeArrowheads="1"/>
          </p:cNvSpPr>
          <p:nvPr>
            <p:ph type="body" idx="4294967295"/>
          </p:nvPr>
        </p:nvSpPr>
        <p:spPr/>
        <p:txBody>
          <a:bodyPr/>
          <a:lstStyle/>
          <a:p>
            <a:pPr eaLnBrk="1" hangingPunct="1"/>
            <a:r>
              <a:rPr lang="en-US" sz="2800" smtClean="0">
                <a:cs typeface="Arial" charset="0"/>
              </a:rPr>
              <a:t>Overview</a:t>
            </a:r>
          </a:p>
          <a:p>
            <a:pPr eaLnBrk="1" hangingPunct="1"/>
            <a:r>
              <a:rPr lang="en-US" sz="2800" smtClean="0">
                <a:cs typeface="Arial" charset="0"/>
              </a:rPr>
              <a:t>Configuration</a:t>
            </a:r>
          </a:p>
          <a:p>
            <a:pPr eaLnBrk="1" hangingPunct="1"/>
            <a:r>
              <a:rPr lang="en-US" sz="2800" smtClean="0">
                <a:cs typeface="Arial" charset="0"/>
              </a:rPr>
              <a:t>When Is It Applied</a:t>
            </a:r>
          </a:p>
          <a:p>
            <a:pPr eaLnBrk="1" hangingPunct="1"/>
            <a:r>
              <a:rPr lang="en-US" sz="2800" smtClean="0">
                <a:cs typeface="Arial" charset="0"/>
              </a:rPr>
              <a:t>Design</a:t>
            </a:r>
          </a:p>
          <a:p>
            <a:pPr eaLnBrk="1" hangingPunct="1"/>
            <a:r>
              <a:rPr lang="en-US" sz="2800" smtClean="0">
                <a:cs typeface="Arial" charset="0"/>
              </a:rPr>
              <a:t>Testing Suggestions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ChangeArrowheads="1"/>
          </p:cNvSpPr>
          <p:nvPr>
            <p:ph type="title" idx="4294967295"/>
          </p:nvPr>
        </p:nvSpPr>
        <p:spPr/>
        <p:txBody>
          <a:bodyPr/>
          <a:lstStyle/>
          <a:p>
            <a:pPr eaLnBrk="1" hangingPunct="1"/>
            <a:r>
              <a:rPr lang="en-US" smtClean="0">
                <a:cs typeface="Arial" charset="0"/>
              </a:rPr>
              <a:t>Overview</a:t>
            </a:r>
          </a:p>
        </p:txBody>
      </p:sp>
      <p:sp>
        <p:nvSpPr>
          <p:cNvPr id="405506" name="Rectangle 3"/>
          <p:cNvSpPr>
            <a:spLocks noGrp="1" noChangeArrowheads="1"/>
          </p:cNvSpPr>
          <p:nvPr>
            <p:ph type="body" idx="4294967295"/>
          </p:nvPr>
        </p:nvSpPr>
        <p:spPr/>
        <p:txBody>
          <a:bodyPr/>
          <a:lstStyle/>
          <a:p>
            <a:pPr eaLnBrk="1" hangingPunct="1"/>
            <a:r>
              <a:rPr lang="en-US" sz="2800" smtClean="0">
                <a:cs typeface="Arial" charset="0"/>
              </a:rPr>
              <a:t>Prepost aging provides a method for preposted tags on the target to get automatically cleaned up</a:t>
            </a:r>
          </a:p>
          <a:p>
            <a:pPr eaLnBrk="1" hangingPunct="1"/>
            <a:r>
              <a:rPr lang="en-US" sz="2800" smtClean="0">
                <a:cs typeface="Arial" charset="0"/>
              </a:rPr>
              <a:t>Removes need for Synchronization in a normal situation with trigger deletes active</a:t>
            </a:r>
          </a:p>
          <a:p>
            <a:pPr eaLnBrk="1" hangingPunct="1"/>
            <a:r>
              <a:rPr lang="en-US" sz="2800" smtClean="0">
                <a:cs typeface="Arial" charset="0"/>
              </a:rPr>
              <a:t>Gives a period of time that tags are retained before their prepost reference is removed on the target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2"/>
          <p:cNvSpPr>
            <a:spLocks noGrp="1" noChangeArrowheads="1"/>
          </p:cNvSpPr>
          <p:nvPr>
            <p:ph type="title" idx="4294967295"/>
          </p:nvPr>
        </p:nvSpPr>
        <p:spPr/>
        <p:txBody>
          <a:bodyPr/>
          <a:lstStyle/>
          <a:p>
            <a:pPr eaLnBrk="1" hangingPunct="1"/>
            <a:r>
              <a:rPr lang="en-US" smtClean="0">
                <a:cs typeface="Arial" charset="0"/>
              </a:rPr>
              <a:t>Configuration</a:t>
            </a:r>
          </a:p>
        </p:txBody>
      </p:sp>
      <p:sp>
        <p:nvSpPr>
          <p:cNvPr id="406530" name="Rectangle 3"/>
          <p:cNvSpPr>
            <a:spLocks noGrp="1" noChangeArrowheads="1"/>
          </p:cNvSpPr>
          <p:nvPr>
            <p:ph type="body" idx="4294967295"/>
          </p:nvPr>
        </p:nvSpPr>
        <p:spPr>
          <a:xfrm>
            <a:off x="304800" y="990600"/>
            <a:ext cx="8650288" cy="4230688"/>
          </a:xfrm>
        </p:spPr>
        <p:txBody>
          <a:bodyPr/>
          <a:lstStyle/>
          <a:p>
            <a:pPr eaLnBrk="1" hangingPunct="1">
              <a:lnSpc>
                <a:spcPct val="90000"/>
              </a:lnSpc>
            </a:pPr>
            <a:r>
              <a:rPr lang="en-US" sz="2600" smtClean="0">
                <a:cs typeface="Arial" charset="0"/>
              </a:rPr>
              <a:t>Enabled/Disabled by Seer variable &lt;EnablePrepostAging&gt;true</a:t>
            </a:r>
          </a:p>
          <a:p>
            <a:pPr eaLnBrk="1" hangingPunct="1">
              <a:lnSpc>
                <a:spcPct val="90000"/>
              </a:lnSpc>
              <a:buFont typeface="Wingdings" pitchFamily="2" charset="2"/>
              <a:buNone/>
            </a:pPr>
            <a:r>
              <a:rPr lang="en-US" sz="2600" smtClean="0">
                <a:cs typeface="Arial" charset="0"/>
              </a:rPr>
              <a:t>   &lt;/EnablePrepostAging&gt;</a:t>
            </a:r>
          </a:p>
          <a:p>
            <a:pPr eaLnBrk="1" hangingPunct="1">
              <a:lnSpc>
                <a:spcPct val="90000"/>
              </a:lnSpc>
            </a:pPr>
            <a:r>
              <a:rPr lang="en-US" sz="2600" smtClean="0">
                <a:cs typeface="Arial" charset="0"/>
              </a:rPr>
              <a:t>Tag retention by Seer variable &lt;PrepostRetentionHours&gt;4</a:t>
            </a:r>
            <a:br>
              <a:rPr lang="en-US" sz="2600" smtClean="0">
                <a:cs typeface="Arial" charset="0"/>
              </a:rPr>
            </a:br>
            <a:r>
              <a:rPr lang="en-US" sz="2600" smtClean="0">
                <a:cs typeface="Arial" charset="0"/>
              </a:rPr>
              <a:t>&lt;/PrepostRetentionHours&gt;</a:t>
            </a:r>
          </a:p>
          <a:p>
            <a:pPr eaLnBrk="1" hangingPunct="1">
              <a:lnSpc>
                <a:spcPct val="90000"/>
              </a:lnSpc>
            </a:pPr>
            <a:r>
              <a:rPr lang="en-US" sz="2600" smtClean="0">
                <a:cs typeface="Arial" charset="0"/>
              </a:rPr>
              <a:t>Config file is (reboot needed) /data/hurricane/conf/Common.conf</a:t>
            </a:r>
          </a:p>
          <a:p>
            <a:pPr eaLnBrk="1" hangingPunct="1">
              <a:lnSpc>
                <a:spcPct val="90000"/>
              </a:lnSpc>
            </a:pPr>
            <a:r>
              <a:rPr lang="en-US" sz="2600" smtClean="0">
                <a:cs typeface="Arial" charset="0"/>
              </a:rPr>
              <a:t>By default prepost aging is enabled and retention is 4 hours</a:t>
            </a:r>
          </a:p>
          <a:p>
            <a:pPr eaLnBrk="1" hangingPunct="1">
              <a:lnSpc>
                <a:spcPct val="90000"/>
              </a:lnSpc>
            </a:pPr>
            <a:r>
              <a:rPr lang="en-US" sz="2600" smtClean="0">
                <a:cs typeface="Arial" charset="0"/>
              </a:rPr>
              <a:t>Age setting does not affect trigger deletes configuration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ChangeArrowheads="1"/>
          </p:cNvSpPr>
          <p:nvPr>
            <p:ph type="title" idx="4294967295"/>
          </p:nvPr>
        </p:nvSpPr>
        <p:spPr/>
        <p:txBody>
          <a:bodyPr/>
          <a:lstStyle/>
          <a:p>
            <a:pPr eaLnBrk="1" hangingPunct="1"/>
            <a:r>
              <a:rPr lang="en-US" smtClean="0">
                <a:cs typeface="Arial" charset="0"/>
              </a:rPr>
              <a:t>When It Is Applied</a:t>
            </a:r>
          </a:p>
        </p:txBody>
      </p:sp>
      <p:sp>
        <p:nvSpPr>
          <p:cNvPr id="407554" name="Rectangle 3"/>
          <p:cNvSpPr>
            <a:spLocks noGrp="1" noChangeArrowheads="1"/>
          </p:cNvSpPr>
          <p:nvPr>
            <p:ph type="body" idx="4294967295"/>
          </p:nvPr>
        </p:nvSpPr>
        <p:spPr/>
        <p:txBody>
          <a:bodyPr/>
          <a:lstStyle/>
          <a:p>
            <a:pPr eaLnBrk="1" hangingPunct="1">
              <a:lnSpc>
                <a:spcPct val="90000"/>
              </a:lnSpc>
            </a:pPr>
            <a:r>
              <a:rPr lang="en-US" smtClean="0">
                <a:cs typeface="Arial" charset="0"/>
              </a:rPr>
              <a:t>Prepost aging must be enabled</a:t>
            </a:r>
          </a:p>
          <a:p>
            <a:pPr eaLnBrk="1" hangingPunct="1">
              <a:lnSpc>
                <a:spcPct val="90000"/>
              </a:lnSpc>
            </a:pPr>
            <a:r>
              <a:rPr lang="en-US" smtClean="0">
                <a:cs typeface="Arial" charset="0"/>
              </a:rPr>
              <a:t>Prepost aging is applied:</a:t>
            </a:r>
          </a:p>
          <a:p>
            <a:pPr lvl="1" eaLnBrk="1" hangingPunct="1">
              <a:lnSpc>
                <a:spcPct val="90000"/>
              </a:lnSpc>
            </a:pPr>
            <a:r>
              <a:rPr lang="en-US" smtClean="0">
                <a:cs typeface="Arial" charset="0"/>
              </a:rPr>
              <a:t>Only to  Shares/VTLs that have trigger replication enabled</a:t>
            </a:r>
          </a:p>
          <a:p>
            <a:pPr lvl="1" eaLnBrk="1" hangingPunct="1">
              <a:lnSpc>
                <a:spcPct val="90000"/>
              </a:lnSpc>
            </a:pPr>
            <a:r>
              <a:rPr lang="en-US" smtClean="0">
                <a:cs typeface="Arial" charset="0"/>
              </a:rPr>
              <a:t>Only if the target supports trigger deletes </a:t>
            </a:r>
          </a:p>
          <a:p>
            <a:pPr lvl="2" eaLnBrk="1" hangingPunct="1">
              <a:lnSpc>
                <a:spcPct val="90000"/>
              </a:lnSpc>
            </a:pPr>
            <a:r>
              <a:rPr lang="en-US" smtClean="0">
                <a:cs typeface="Arial" charset="0"/>
              </a:rPr>
              <a:t>This means that the Galaxy software release on target must be at least 2.1</a:t>
            </a:r>
          </a:p>
          <a:p>
            <a:pPr eaLnBrk="1" hangingPunct="1">
              <a:lnSpc>
                <a:spcPct val="90000"/>
              </a:lnSpc>
            </a:pPr>
            <a:endParaRPr lang="en-US"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Grp="1" noChangeArrowheads="1"/>
          </p:cNvSpPr>
          <p:nvPr>
            <p:ph type="title" idx="4294967295"/>
          </p:nvPr>
        </p:nvSpPr>
        <p:spPr/>
        <p:txBody>
          <a:bodyPr/>
          <a:lstStyle/>
          <a:p>
            <a:pPr eaLnBrk="1" hangingPunct="1"/>
            <a:r>
              <a:rPr lang="en-US" smtClean="0">
                <a:cs typeface="Arial" charset="0"/>
              </a:rPr>
              <a:t>Design</a:t>
            </a:r>
          </a:p>
        </p:txBody>
      </p:sp>
      <p:sp>
        <p:nvSpPr>
          <p:cNvPr id="408578" name="Rectangle 3"/>
          <p:cNvSpPr>
            <a:spLocks noGrp="1" noChangeArrowheads="1"/>
          </p:cNvSpPr>
          <p:nvPr>
            <p:ph type="body" idx="4294967295"/>
          </p:nvPr>
        </p:nvSpPr>
        <p:spPr/>
        <p:txBody>
          <a:bodyPr/>
          <a:lstStyle/>
          <a:p>
            <a:pPr eaLnBrk="1" hangingPunct="1"/>
            <a:r>
              <a:rPr lang="en-US" smtClean="0">
                <a:cs typeface="Arial" charset="0"/>
              </a:rPr>
              <a:t>Aging is done in the ReplicationContinuousFile class</a:t>
            </a:r>
          </a:p>
          <a:p>
            <a:pPr lvl="1" eaLnBrk="1" hangingPunct="1"/>
            <a:r>
              <a:rPr lang="en-US" sz="2400" smtClean="0">
                <a:cs typeface="Arial" charset="0"/>
              </a:rPr>
              <a:t>continuous.new file holds tags since last aging</a:t>
            </a:r>
          </a:p>
          <a:p>
            <a:pPr lvl="1" eaLnBrk="1" hangingPunct="1"/>
            <a:r>
              <a:rPr lang="en-US" sz="2400" smtClean="0">
                <a:cs typeface="Arial" charset="0"/>
              </a:rPr>
              <a:t>continuous.aging file holds time of last aging</a:t>
            </a:r>
          </a:p>
          <a:p>
            <a:pPr eaLnBrk="1" hangingPunct="1"/>
            <a:r>
              <a:rPr lang="en-US" smtClean="0">
                <a:cs typeface="Arial" charset="0"/>
              </a:rPr>
              <a:t>DestinationQueue::inProcessTagQueueToDestinationQueues()</a:t>
            </a:r>
          </a:p>
          <a:p>
            <a:pPr lvl="1" eaLnBrk="1" hangingPunct="1"/>
            <a:r>
              <a:rPr lang="en-US" sz="2000" smtClean="0">
                <a:cs typeface="Arial" charset="0"/>
              </a:rPr>
              <a:t>This is the function that processes continuous tags periodically</a:t>
            </a:r>
          </a:p>
          <a:p>
            <a:pPr lvl="1" eaLnBrk="1" hangingPunct="1"/>
            <a:r>
              <a:rPr lang="en-US" sz="2000" smtClean="0">
                <a:cs typeface="Arial" charset="0"/>
              </a:rPr>
              <a:t>Also determines if aging should be done and initiates it</a:t>
            </a:r>
          </a:p>
          <a:p>
            <a:pPr lvl="1" eaLnBrk="1" hangingPunct="1"/>
            <a:r>
              <a:rPr lang="en-US" sz="2000" smtClean="0">
                <a:cs typeface="Arial" charset="0"/>
              </a:rPr>
              <a:t>continuous file is aged on source and then posted to target</a:t>
            </a:r>
          </a:p>
          <a:p>
            <a:pPr eaLnBrk="1" hangingPunct="1"/>
            <a:endParaRPr lang="en-US" smtClean="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6E1D6FD3-A187-4BA6-96DC-B70F25BB36F0}" type="slidenum">
              <a:rPr lang="en-US" sz="1400">
                <a:solidFill>
                  <a:srgbClr val="FFBA00"/>
                </a:solidFill>
                <a:cs typeface="+mn-cs"/>
              </a:rPr>
              <a:pPr>
                <a:defRPr/>
              </a:pPr>
              <a:t>47</a:t>
            </a:fld>
            <a:endParaRPr lang="en-US" sz="1200" dirty="0">
              <a:solidFill>
                <a:srgbClr val="FFBA00"/>
              </a:solidFill>
              <a:cs typeface="+mn-cs"/>
            </a:endParaRPr>
          </a:p>
        </p:txBody>
      </p:sp>
      <p:sp>
        <p:nvSpPr>
          <p:cNvPr id="409602" name="TextBox 2"/>
          <p:cNvSpPr txBox="1">
            <a:spLocks noChangeArrowheads="1"/>
          </p:cNvSpPr>
          <p:nvPr/>
        </p:nvSpPr>
        <p:spPr bwMode="auto">
          <a:xfrm>
            <a:off x="1295400" y="2971800"/>
            <a:ext cx="7467600" cy="1463675"/>
          </a:xfrm>
          <a:prstGeom prst="rect">
            <a:avLst/>
          </a:prstGeom>
          <a:noFill/>
          <a:ln w="9525">
            <a:noFill/>
            <a:miter lim="800000"/>
            <a:headEnd/>
            <a:tailEnd/>
          </a:ln>
        </p:spPr>
        <p:txBody>
          <a:bodyPr>
            <a:spAutoFit/>
          </a:bodyPr>
          <a:lstStyle/>
          <a:p>
            <a:pPr algn="ctr"/>
            <a:r>
              <a:rPr lang="en-US" sz="5400"/>
              <a:t>Networking Features</a:t>
            </a:r>
          </a:p>
          <a:p>
            <a:endParaRPr lang="en-US"/>
          </a:p>
          <a:p>
            <a:pPr algn="r"/>
            <a:r>
              <a:rPr lang="en-US"/>
              <a:t>Charissa Willard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itle 1"/>
          <p:cNvSpPr>
            <a:spLocks noGrp="1"/>
          </p:cNvSpPr>
          <p:nvPr>
            <p:ph type="title" idx="4294967295"/>
          </p:nvPr>
        </p:nvSpPr>
        <p:spPr/>
        <p:txBody>
          <a:bodyPr/>
          <a:lstStyle/>
          <a:p>
            <a:pPr eaLnBrk="1" hangingPunct="1"/>
            <a:r>
              <a:rPr lang="en-US" smtClean="0">
                <a:cs typeface="Arial" charset="0"/>
              </a:rPr>
              <a:t>Networking Enhancements</a:t>
            </a:r>
            <a:endParaRPr lang="en-US" smtClean="0">
              <a:solidFill>
                <a:srgbClr val="E81202"/>
              </a:solidFill>
              <a:cs typeface="Arial" charset="0"/>
            </a:endParaRPr>
          </a:p>
        </p:txBody>
      </p:sp>
      <p:sp>
        <p:nvSpPr>
          <p:cNvPr id="410626" name="Content Placeholder 2"/>
          <p:cNvSpPr>
            <a:spLocks noGrp="1"/>
          </p:cNvSpPr>
          <p:nvPr>
            <p:ph idx="4294967295"/>
          </p:nvPr>
        </p:nvSpPr>
        <p:spPr/>
        <p:txBody>
          <a:bodyPr/>
          <a:lstStyle/>
          <a:p>
            <a:pPr eaLnBrk="1" hangingPunct="1"/>
            <a:r>
              <a:rPr lang="en-US" smtClean="0">
                <a:cs typeface="Arial" charset="0"/>
              </a:rPr>
              <a:t>Mininet changes now in GUI</a:t>
            </a:r>
          </a:p>
          <a:p>
            <a:pPr lvl="1" eaLnBrk="1" hangingPunct="1"/>
            <a:r>
              <a:rPr lang="en-US" smtClean="0">
                <a:cs typeface="Arial" charset="0"/>
              </a:rPr>
              <a:t>Survives upgrades &amp; reboots</a:t>
            </a:r>
          </a:p>
          <a:p>
            <a:pPr lvl="1" eaLnBrk="1" hangingPunct="1"/>
            <a:r>
              <a:rPr lang="en-US" smtClean="0">
                <a:cs typeface="Arial" charset="0"/>
              </a:rPr>
              <a:t>VLAN tagging supported (CLI only)</a:t>
            </a:r>
          </a:p>
          <a:p>
            <a:pPr eaLnBrk="1" hangingPunct="1"/>
            <a:r>
              <a:rPr lang="en-US" smtClean="0">
                <a:cs typeface="Arial" charset="0"/>
              </a:rPr>
              <a:t>One GUI for configuration</a:t>
            </a:r>
          </a:p>
          <a:p>
            <a:pPr lvl="1" eaLnBrk="1" hangingPunct="1"/>
            <a:r>
              <a:rPr lang="en-US" smtClean="0">
                <a:cs typeface="Arial" charset="0"/>
              </a:rPr>
              <a:t>No more ‘modes’ selection</a:t>
            </a:r>
          </a:p>
          <a:p>
            <a:pPr lvl="1" eaLnBrk="1" hangingPunct="1"/>
            <a:r>
              <a:rPr lang="en-US" smtClean="0">
                <a:cs typeface="Arial" charset="0"/>
              </a:rPr>
              <a:t>Details are hidden for simplicity, easily revealed</a:t>
            </a:r>
          </a:p>
          <a:p>
            <a:pPr eaLnBrk="1" hangingPunct="1"/>
            <a:r>
              <a:rPr lang="en-US" smtClean="0">
                <a:cs typeface="Arial" charset="0"/>
              </a:rPr>
              <a:t>Flexible network segmentation</a:t>
            </a:r>
          </a:p>
          <a:p>
            <a:pPr lvl="1" eaLnBrk="1" hangingPunct="1"/>
            <a:r>
              <a:rPr lang="en-US" smtClean="0">
                <a:cs typeface="Arial" charset="0"/>
              </a:rPr>
              <a:t>Can specify function of each interface/bond (Mgmt, Rep, Data, any)</a:t>
            </a:r>
          </a:p>
          <a:p>
            <a:pPr eaLnBrk="1" hangingPunct="1"/>
            <a:r>
              <a:rPr lang="en-US" smtClean="0">
                <a:cs typeface="Arial" charset="0"/>
              </a:rPr>
              <a:t>Each bond can specify load balancing (LACP, round robin)</a:t>
            </a:r>
          </a:p>
          <a:p>
            <a:pPr eaLnBrk="1" hangingPunct="1"/>
            <a:r>
              <a:rPr lang="en-US" smtClean="0">
                <a:solidFill>
                  <a:schemeClr val="tx1"/>
                </a:solidFill>
              </a:rPr>
              <a:t>Bonds can be configured for Jumbo Frame</a:t>
            </a:r>
          </a:p>
          <a:p>
            <a:pPr lvl="1" eaLnBrk="1" hangingPunct="1"/>
            <a:r>
              <a:rPr lang="en-US" smtClean="0">
                <a:solidFill>
                  <a:schemeClr val="tx1"/>
                </a:solidFill>
              </a:rPr>
              <a:t>GUI Configuration: Standard has MTU size 1500; Jumbo has MTU size 9000.</a:t>
            </a:r>
          </a:p>
          <a:p>
            <a:pPr lvl="1" eaLnBrk="1" hangingPunct="1"/>
            <a:r>
              <a:rPr lang="en-US" smtClean="0">
                <a:solidFill>
                  <a:schemeClr val="tx1"/>
                </a:solidFill>
              </a:rPr>
              <a:t>MTU Sizes between 1500 and 9000 can be specified via CLI.</a:t>
            </a:r>
            <a:endParaRPr lang="en-US" smtClean="0">
              <a:cs typeface="Arial" charset="0"/>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BB96D359-B8B0-4677-884B-7ECB11DEBA02}" type="slidenum">
              <a:rPr lang="en-US" sz="1400">
                <a:solidFill>
                  <a:srgbClr val="FFBA00"/>
                </a:solidFill>
                <a:cs typeface="+mn-cs"/>
              </a:rPr>
              <a:pPr>
                <a:defRPr/>
              </a:pPr>
              <a:t>48</a:t>
            </a:fld>
            <a:endParaRPr lang="en-US" sz="1200" dirty="0">
              <a:solidFill>
                <a:srgbClr val="FFBA00"/>
              </a:solidFill>
              <a:cs typeface="+mn-cs"/>
            </a:endParaRPr>
          </a:p>
        </p:txBody>
      </p:sp>
      <p:sp>
        <p:nvSpPr>
          <p:cNvPr id="410628"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itle 1"/>
          <p:cNvSpPr>
            <a:spLocks noGrp="1"/>
          </p:cNvSpPr>
          <p:nvPr>
            <p:ph type="title" idx="4294967295"/>
          </p:nvPr>
        </p:nvSpPr>
        <p:spPr>
          <a:xfrm>
            <a:off x="228600" y="152400"/>
            <a:ext cx="8686800" cy="639763"/>
          </a:xfrm>
        </p:spPr>
        <p:txBody>
          <a:bodyPr/>
          <a:lstStyle/>
          <a:p>
            <a:pPr eaLnBrk="1" hangingPunct="1"/>
            <a:r>
              <a:rPr lang="en-US" smtClean="0">
                <a:cs typeface="Arial" charset="0"/>
              </a:rPr>
              <a:t>Networking Enhancements (cont.)</a:t>
            </a:r>
            <a:endParaRPr lang="en-US" smtClean="0">
              <a:solidFill>
                <a:srgbClr val="E81202"/>
              </a:solidFill>
              <a:cs typeface="Arial" charset="0"/>
            </a:endParaRPr>
          </a:p>
        </p:txBody>
      </p:sp>
      <p:sp>
        <p:nvSpPr>
          <p:cNvPr id="411650" name="Content Placeholder 2"/>
          <p:cNvSpPr>
            <a:spLocks noGrp="1"/>
          </p:cNvSpPr>
          <p:nvPr>
            <p:ph idx="4294967295"/>
          </p:nvPr>
        </p:nvSpPr>
        <p:spPr/>
        <p:txBody>
          <a:bodyPr/>
          <a:lstStyle/>
          <a:p>
            <a:pPr eaLnBrk="1" hangingPunct="1"/>
            <a:r>
              <a:rPr lang="en-US" smtClean="0">
                <a:cs typeface="Arial" charset="0"/>
              </a:rPr>
              <a:t>Each interface/bond can specify specific routes used</a:t>
            </a:r>
          </a:p>
          <a:p>
            <a:pPr eaLnBrk="1" hangingPunct="1"/>
            <a:r>
              <a:rPr lang="en-US" smtClean="0">
                <a:cs typeface="Arial" charset="0"/>
              </a:rPr>
              <a:t>Improved connection display</a:t>
            </a:r>
          </a:p>
          <a:p>
            <a:pPr lvl="1" eaLnBrk="1" hangingPunct="1"/>
            <a:r>
              <a:rPr lang="en-US" smtClean="0">
                <a:cs typeface="Arial" charset="0"/>
              </a:rPr>
              <a:t>Indicates location of bonded interfaces</a:t>
            </a:r>
          </a:p>
          <a:p>
            <a:pPr lvl="1" eaLnBrk="1" hangingPunct="1"/>
            <a:r>
              <a:rPr lang="en-US" smtClean="0">
                <a:cs typeface="Arial" charset="0"/>
              </a:rPr>
              <a:t>Indicates link status of each port</a:t>
            </a:r>
          </a:p>
          <a:p>
            <a:pPr eaLnBrk="1" hangingPunct="1"/>
            <a:r>
              <a:rPr lang="en-US" smtClean="0">
                <a:cs typeface="Arial" charset="0"/>
              </a:rPr>
              <a:t>Replication works over NAT firewalls</a:t>
            </a:r>
          </a:p>
          <a:p>
            <a:r>
              <a:rPr lang="en-US" smtClean="0">
                <a:solidFill>
                  <a:schemeClr val="tx1"/>
                </a:solidFill>
              </a:rPr>
              <a:t>Replication IP Address Mapping </a:t>
            </a:r>
          </a:p>
          <a:p>
            <a:pPr lvl="1"/>
            <a:r>
              <a:rPr lang="en-US" smtClean="0">
                <a:solidFill>
                  <a:schemeClr val="tx1"/>
                </a:solidFill>
              </a:rPr>
              <a:t>GUI: Configure-&gt;Replication-&gt;Send</a:t>
            </a:r>
          </a:p>
          <a:p>
            <a:pPr lvl="1"/>
            <a:r>
              <a:rPr lang="en-US" smtClean="0">
                <a:solidFill>
                  <a:schemeClr val="tx1"/>
                </a:solidFill>
              </a:rPr>
              <a:t>Configure ‘Source IP Address’ corresponding to IP Address designated for Replication Traffic Type</a:t>
            </a:r>
          </a:p>
          <a:p>
            <a:pPr lvl="1"/>
            <a:r>
              <a:rPr lang="en-US" smtClean="0">
                <a:solidFill>
                  <a:schemeClr val="tx1"/>
                </a:solidFill>
              </a:rPr>
              <a:t>Also supported in CLI</a:t>
            </a:r>
          </a:p>
          <a:p>
            <a:r>
              <a:rPr lang="en-US" smtClean="0">
                <a:solidFill>
                  <a:schemeClr val="tx1"/>
                </a:solidFill>
              </a:rPr>
              <a:t>OST IP Address Mapping</a:t>
            </a:r>
          </a:p>
          <a:p>
            <a:pPr lvl="1"/>
            <a:r>
              <a:rPr lang="en-US" smtClean="0">
                <a:solidFill>
                  <a:schemeClr val="tx1"/>
                </a:solidFill>
              </a:rPr>
              <a:t>Ability to map OST Target IP Address to IP Address designated for Replication Traffic Type</a:t>
            </a:r>
          </a:p>
          <a:p>
            <a:pPr lvl="1"/>
            <a:r>
              <a:rPr lang="en-US" smtClean="0">
                <a:solidFill>
                  <a:schemeClr val="tx1"/>
                </a:solidFill>
              </a:rPr>
              <a:t>Supported in CLI only, ‘opduptranslate’</a:t>
            </a:r>
            <a:endParaRPr lang="en-US" smtClean="0">
              <a:solidFill>
                <a:schemeClr val="tx1"/>
              </a:solidFill>
              <a:cs typeface="Arial" charset="0"/>
            </a:endParaRPr>
          </a:p>
          <a:p>
            <a:pPr eaLnBrk="1" hangingPunct="1"/>
            <a:endParaRPr lang="en-US" smtClean="0">
              <a:cs typeface="Arial" charset="0"/>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C2D5B467-A06B-4CBF-8E76-DB5A89F23AD2}" type="slidenum">
              <a:rPr lang="en-US" sz="1400">
                <a:solidFill>
                  <a:srgbClr val="FFBA00"/>
                </a:solidFill>
                <a:cs typeface="+mn-cs"/>
              </a:rPr>
              <a:pPr>
                <a:defRPr/>
              </a:pPr>
              <a:t>49</a:t>
            </a:fld>
            <a:endParaRPr lang="en-US" sz="1200" dirty="0">
              <a:solidFill>
                <a:srgbClr val="FFBA00"/>
              </a:solidFill>
              <a:cs typeface="+mn-cs"/>
            </a:endParaRPr>
          </a:p>
        </p:txBody>
      </p:sp>
      <p:sp>
        <p:nvSpPr>
          <p:cNvPr id="411652"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p:txBody>
          <a:bodyPr/>
          <a:lstStyle/>
          <a:p>
            <a:pPr eaLnBrk="1" hangingPunct="1"/>
            <a:r>
              <a:rPr lang="en-US" smtClean="0">
                <a:cs typeface="Arial" charset="0"/>
              </a:rPr>
              <a:t>Agenda </a:t>
            </a:r>
          </a:p>
        </p:txBody>
      </p:sp>
      <p:sp>
        <p:nvSpPr>
          <p:cNvPr id="12290" name="Content Placeholder 2"/>
          <p:cNvSpPr>
            <a:spLocks noGrp="1"/>
          </p:cNvSpPr>
          <p:nvPr>
            <p:ph idx="4294967295"/>
          </p:nvPr>
        </p:nvSpPr>
        <p:spPr>
          <a:xfrm>
            <a:off x="228600" y="990600"/>
            <a:ext cx="8686800" cy="5257800"/>
          </a:xfrm>
        </p:spPr>
        <p:txBody>
          <a:bodyPr/>
          <a:lstStyle/>
          <a:p>
            <a:pPr eaLnBrk="1" hangingPunct="1"/>
            <a:r>
              <a:rPr lang="en-US" smtClean="0">
                <a:cs typeface="Arial" charset="0"/>
              </a:rPr>
              <a:t>Overview</a:t>
            </a:r>
          </a:p>
          <a:p>
            <a:pPr eaLnBrk="1" hangingPunct="1"/>
            <a:r>
              <a:rPr lang="en-US" smtClean="0">
                <a:solidFill>
                  <a:schemeClr val="tx1"/>
                </a:solidFill>
                <a:cs typeface="Arial" charset="0"/>
              </a:rPr>
              <a:t>Delivery Plans</a:t>
            </a:r>
          </a:p>
          <a:p>
            <a:pPr eaLnBrk="1" hangingPunct="1"/>
            <a:r>
              <a:rPr lang="en-US" smtClean="0">
                <a:solidFill>
                  <a:schemeClr val="tx1"/>
                </a:solidFill>
                <a:cs typeface="Arial" charset="0"/>
              </a:rPr>
              <a:t>Increased VTDs on 8500 &amp; 6701/6702</a:t>
            </a:r>
          </a:p>
          <a:p>
            <a:pPr eaLnBrk="1" hangingPunct="1"/>
            <a:r>
              <a:rPr lang="en-US" smtClean="0">
                <a:solidFill>
                  <a:schemeClr val="tx1"/>
                </a:solidFill>
                <a:cs typeface="Arial" charset="0"/>
              </a:rPr>
              <a:t>Symbolic and Hard Link Support</a:t>
            </a:r>
          </a:p>
          <a:p>
            <a:pPr eaLnBrk="1" hangingPunct="1"/>
            <a:r>
              <a:rPr lang="en-US" smtClean="0">
                <a:solidFill>
                  <a:schemeClr val="tx1"/>
                </a:solidFill>
                <a:cs typeface="Arial" charset="0"/>
              </a:rPr>
              <a:t>Conclusion</a:t>
            </a:r>
          </a:p>
          <a:p>
            <a:pPr lvl="1" eaLnBrk="1" hangingPunct="1">
              <a:buFont typeface="Arial" charset="0"/>
              <a:buNone/>
            </a:pPr>
            <a:endParaRPr lang="en-US" smtClean="0">
              <a:solidFill>
                <a:schemeClr val="tx1"/>
              </a:solidFill>
              <a:cs typeface="Arial" charset="0"/>
            </a:endParaRPr>
          </a:p>
          <a:p>
            <a:pPr lvl="1" eaLnBrk="1" hangingPunct="1"/>
            <a:endParaRPr lang="en-US" smtClean="0">
              <a:cs typeface="Arial" charset="0"/>
            </a:endParaRPr>
          </a:p>
          <a:p>
            <a:pPr lvl="1" eaLnBrk="1" hangingPunct="1"/>
            <a:endParaRPr lang="en-US" smtClean="0">
              <a:cs typeface="Arial" charset="0"/>
            </a:endParaRPr>
          </a:p>
          <a:p>
            <a:pPr eaLnBrk="1" hangingPunct="1">
              <a:buFontTx/>
              <a:buNone/>
            </a:pPr>
            <a:endParaRPr lang="en-US" sz="2800" smtClean="0">
              <a:cs typeface="Arial" charset="0"/>
            </a:endParaRPr>
          </a:p>
        </p:txBody>
      </p:sp>
      <p:sp>
        <p:nvSpPr>
          <p:cNvPr id="4" name="Slide Number Placeholder 3"/>
          <p:cNvSpPr>
            <a:spLocks noGrp="1"/>
          </p:cNvSpPr>
          <p:nvPr>
            <p:ph type="sldNum" sz="quarter" idx="11"/>
          </p:nvPr>
        </p:nvSpPr>
        <p:spPr/>
        <p:txBody>
          <a:bodyPr/>
          <a:lstStyle/>
          <a:p>
            <a:pPr>
              <a:defRPr/>
            </a:pPr>
            <a:fld id="{40A1D7EF-5235-4847-9833-7A739B271DEE}" type="slidenum">
              <a:rPr lang="en-US" smtClean="0"/>
              <a:pPr>
                <a:defRPr/>
              </a:pPr>
              <a:t>5</a:t>
            </a:fld>
            <a:endParaRPr lang="en-US" sz="1200" dirty="0"/>
          </a:p>
        </p:txBody>
      </p:sp>
      <p:sp>
        <p:nvSpPr>
          <p:cNvPr id="12292"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itle 4"/>
          <p:cNvSpPr>
            <a:spLocks noGrp="1"/>
          </p:cNvSpPr>
          <p:nvPr>
            <p:ph type="title" idx="4294967295"/>
          </p:nvPr>
        </p:nvSpPr>
        <p:spPr/>
        <p:txBody>
          <a:bodyPr/>
          <a:lstStyle/>
          <a:p>
            <a:pPr eaLnBrk="1" hangingPunct="1"/>
            <a:r>
              <a:rPr lang="en-US" smtClean="0">
                <a:cs typeface="Arial" charset="0"/>
              </a:rPr>
              <a:t>Network Segmentation</a:t>
            </a:r>
            <a:endParaRPr lang="en-US" smtClean="0">
              <a:solidFill>
                <a:srgbClr val="E81202"/>
              </a:solidFill>
              <a:cs typeface="Arial" charset="0"/>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F2C0FEBF-93FE-4E14-8F14-9191EC6D88A2}" type="slidenum">
              <a:rPr lang="en-US" sz="1400">
                <a:solidFill>
                  <a:srgbClr val="FFBA00"/>
                </a:solidFill>
                <a:cs typeface="+mn-cs"/>
              </a:rPr>
              <a:pPr>
                <a:defRPr/>
              </a:pPr>
              <a:t>50</a:t>
            </a:fld>
            <a:endParaRPr lang="en-US" sz="1200" dirty="0">
              <a:solidFill>
                <a:srgbClr val="FFBA00"/>
              </a:solidFill>
              <a:cs typeface="+mn-cs"/>
            </a:endParaRPr>
          </a:p>
        </p:txBody>
      </p:sp>
      <p:pic>
        <p:nvPicPr>
          <p:cNvPr id="6" name="Picture 5" descr="network-bonding.png"/>
          <p:cNvPicPr>
            <a:picLocks noChangeAspect="1"/>
          </p:cNvPicPr>
          <p:nvPr/>
        </p:nvPicPr>
        <p:blipFill>
          <a:blip r:embed="rId2"/>
          <a:stretch>
            <a:fillRect/>
          </a:stretch>
        </p:blipFill>
        <p:spPr>
          <a:xfrm>
            <a:off x="0" y="857250"/>
            <a:ext cx="9144000" cy="5391150"/>
          </a:xfrm>
          <a:prstGeom prst="rect">
            <a:avLst/>
          </a:prstGeom>
          <a:effectLst>
            <a:outerShdw blurRad="50800" dist="38100" dir="2700000" algn="tl" rotWithShape="0">
              <a:prstClr val="black">
                <a:alpha val="40000"/>
              </a:prstClr>
            </a:outerShdw>
          </a:effectLst>
        </p:spPr>
      </p:pic>
      <p:sp>
        <p:nvSpPr>
          <p:cNvPr id="412676"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title" idx="4294967295"/>
          </p:nvPr>
        </p:nvSpPr>
        <p:spPr/>
        <p:txBody>
          <a:bodyPr/>
          <a:lstStyle/>
          <a:p>
            <a:pPr eaLnBrk="1" hangingPunct="1"/>
            <a:r>
              <a:rPr lang="en-US" smtClean="0">
                <a:cs typeface="Arial" charset="0"/>
              </a:rPr>
              <a:t>Network Routing</a:t>
            </a:r>
            <a:endParaRPr lang="en-US" smtClean="0">
              <a:solidFill>
                <a:srgbClr val="E81202"/>
              </a:solidFill>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F476AEAC-C918-4BFB-917C-53A4EFB7A0E8}" type="slidenum">
              <a:rPr lang="en-US" sz="1400">
                <a:solidFill>
                  <a:srgbClr val="FFBA00"/>
                </a:solidFill>
                <a:cs typeface="+mn-cs"/>
              </a:rPr>
              <a:pPr>
                <a:defRPr/>
              </a:pPr>
              <a:t>51</a:t>
            </a:fld>
            <a:endParaRPr lang="en-US" sz="1200" dirty="0">
              <a:solidFill>
                <a:srgbClr val="FFBA00"/>
              </a:solidFill>
              <a:cs typeface="+mn-cs"/>
            </a:endParaRPr>
          </a:p>
        </p:txBody>
      </p:sp>
      <p:pic>
        <p:nvPicPr>
          <p:cNvPr id="4" name="Picture 3" descr="network-routing-layout.png"/>
          <p:cNvPicPr>
            <a:picLocks noChangeAspect="1"/>
          </p:cNvPicPr>
          <p:nvPr/>
        </p:nvPicPr>
        <p:blipFill>
          <a:blip r:embed="rId2"/>
          <a:stretch>
            <a:fillRect/>
          </a:stretch>
        </p:blipFill>
        <p:spPr>
          <a:xfrm>
            <a:off x="0" y="857250"/>
            <a:ext cx="9144000" cy="5391150"/>
          </a:xfrm>
          <a:prstGeom prst="rect">
            <a:avLst/>
          </a:prstGeom>
          <a:effectLst>
            <a:outerShdw blurRad="50800" dist="38100" dir="2700000" algn="tl" rotWithShape="0">
              <a:prstClr val="black">
                <a:alpha val="40000"/>
              </a:prstClr>
            </a:outerShdw>
          </a:effectLst>
        </p:spPr>
      </p:pic>
      <p:sp>
        <p:nvSpPr>
          <p:cNvPr id="413700"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4CEDD91B-76A7-47FE-9C0F-1DE555D00B32}" type="slidenum">
              <a:rPr lang="en-US" sz="1400">
                <a:solidFill>
                  <a:srgbClr val="FFBA00"/>
                </a:solidFill>
                <a:cs typeface="+mn-cs"/>
              </a:rPr>
              <a:pPr>
                <a:defRPr/>
              </a:pPr>
              <a:t>52</a:t>
            </a:fld>
            <a:endParaRPr lang="en-US" sz="1200" dirty="0">
              <a:solidFill>
                <a:srgbClr val="FFBA00"/>
              </a:solidFill>
              <a:cs typeface="+mn-cs"/>
            </a:endParaRPr>
          </a:p>
        </p:txBody>
      </p:sp>
      <p:sp>
        <p:nvSpPr>
          <p:cNvPr id="414722" name="TextBox 2"/>
          <p:cNvSpPr txBox="1">
            <a:spLocks noChangeArrowheads="1"/>
          </p:cNvSpPr>
          <p:nvPr/>
        </p:nvSpPr>
        <p:spPr bwMode="auto">
          <a:xfrm>
            <a:off x="914400" y="2971800"/>
            <a:ext cx="6705600" cy="1463675"/>
          </a:xfrm>
          <a:prstGeom prst="rect">
            <a:avLst/>
          </a:prstGeom>
          <a:noFill/>
          <a:ln w="9525">
            <a:noFill/>
            <a:miter lim="800000"/>
            <a:headEnd/>
            <a:tailEnd/>
          </a:ln>
        </p:spPr>
        <p:txBody>
          <a:bodyPr>
            <a:spAutoFit/>
          </a:bodyPr>
          <a:lstStyle/>
          <a:p>
            <a:r>
              <a:rPr lang="en-US" sz="5400"/>
              <a:t>OST Enhancements</a:t>
            </a:r>
          </a:p>
          <a:p>
            <a:endParaRPr lang="en-US"/>
          </a:p>
          <a:p>
            <a:pPr algn="r"/>
            <a:r>
              <a:rPr lang="en-US"/>
              <a:t>Mark Thacker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itle 3"/>
          <p:cNvSpPr>
            <a:spLocks noGrp="1"/>
          </p:cNvSpPr>
          <p:nvPr>
            <p:ph type="title" idx="4294967295"/>
          </p:nvPr>
        </p:nvSpPr>
        <p:spPr/>
        <p:txBody>
          <a:bodyPr/>
          <a:lstStyle/>
          <a:p>
            <a:pPr eaLnBrk="1" hangingPunct="1"/>
            <a:r>
              <a:rPr lang="en-US" smtClean="0">
                <a:cs typeface="Arial" charset="0"/>
              </a:rPr>
              <a:t>OST Enhancements</a:t>
            </a:r>
            <a:endParaRPr lang="en-US" smtClean="0">
              <a:solidFill>
                <a:srgbClr val="E81202"/>
              </a:solidFill>
              <a:cs typeface="Arial" charset="0"/>
            </a:endParaRPr>
          </a:p>
        </p:txBody>
      </p:sp>
      <p:sp>
        <p:nvSpPr>
          <p:cNvPr id="415746" name="Content Placeholder 4"/>
          <p:cNvSpPr>
            <a:spLocks noGrp="1"/>
          </p:cNvSpPr>
          <p:nvPr>
            <p:ph idx="4294967295"/>
          </p:nvPr>
        </p:nvSpPr>
        <p:spPr/>
        <p:txBody>
          <a:bodyPr/>
          <a:lstStyle/>
          <a:p>
            <a:pPr eaLnBrk="1" hangingPunct="1"/>
            <a:r>
              <a:rPr lang="en-US" smtClean="0">
                <a:cs typeface="Arial" charset="0"/>
              </a:rPr>
              <a:t>OSTv11 API</a:t>
            </a:r>
          </a:p>
          <a:p>
            <a:pPr lvl="1" eaLnBrk="1" hangingPunct="1"/>
            <a:r>
              <a:rPr lang="en-US" smtClean="0">
                <a:cs typeface="Arial" charset="0"/>
              </a:rPr>
              <a:t>Paves the way for AIR in future DXi release</a:t>
            </a:r>
          </a:p>
          <a:p>
            <a:pPr eaLnBrk="1" hangingPunct="1"/>
            <a:r>
              <a:rPr lang="en-US" smtClean="0">
                <a:cs typeface="Arial" charset="0"/>
              </a:rPr>
              <a:t>OST HP-UX plugin</a:t>
            </a:r>
          </a:p>
          <a:p>
            <a:pPr lvl="1" eaLnBrk="1" hangingPunct="1"/>
            <a:r>
              <a:rPr lang="en-US" smtClean="0">
                <a:cs typeface="Arial" charset="0"/>
              </a:rPr>
              <a:t>Itanium platform only, no Accent support</a:t>
            </a:r>
          </a:p>
          <a:p>
            <a:pPr eaLnBrk="1" hangingPunct="1"/>
            <a:r>
              <a:rPr lang="en-US" smtClean="0">
                <a:cs typeface="Arial" charset="0"/>
              </a:rPr>
              <a:t>OST Optimized Duplication uses Replication or Op Dupe IP Address at customer’s choice</a:t>
            </a:r>
          </a:p>
          <a:p>
            <a:pPr eaLnBrk="1" hangingPunct="1"/>
            <a:r>
              <a:rPr lang="en-US" smtClean="0">
                <a:cs typeface="Arial" charset="0"/>
              </a:rPr>
              <a:t>DXi Accent added for DXi 4601 and DXi 8500</a:t>
            </a:r>
          </a:p>
          <a:p>
            <a:pPr eaLnBrk="1" hangingPunct="1"/>
            <a:r>
              <a:rPr lang="en-US" smtClean="0">
                <a:cs typeface="Arial" charset="0"/>
              </a:rPr>
              <a:t>OST Optimized Synthetic Full backup creation support</a:t>
            </a:r>
          </a:p>
          <a:p>
            <a:pPr eaLnBrk="1" hangingPunct="1"/>
            <a:r>
              <a:rPr lang="en-US" smtClean="0"/>
              <a:t>OST Accent 256-BIT Encryption support</a:t>
            </a:r>
            <a:endParaRPr lang="en-US" smtClean="0">
              <a:cs typeface="Arial" charset="0"/>
            </a:endParaRPr>
          </a:p>
          <a:p>
            <a:pPr eaLnBrk="1" hangingPunct="1"/>
            <a:r>
              <a:rPr lang="en-US" smtClean="0">
                <a:cs typeface="Arial" charset="0"/>
              </a:rPr>
              <a:t>Note : All OST plugin platforms supported with Dec release</a:t>
            </a:r>
          </a:p>
          <a:p>
            <a:pPr lvl="1" eaLnBrk="1" hangingPunct="1"/>
            <a:r>
              <a:rPr lang="en-US" smtClean="0">
                <a:cs typeface="Arial" charset="0"/>
              </a:rPr>
              <a:t>Version 2.5</a:t>
            </a: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F84E63B5-D7F5-4644-8E31-B84913A7A2BF}" type="slidenum">
              <a:rPr lang="en-US" sz="1400">
                <a:solidFill>
                  <a:srgbClr val="FFBA00"/>
                </a:solidFill>
                <a:cs typeface="+mn-cs"/>
              </a:rPr>
              <a:pPr>
                <a:defRPr/>
              </a:pPr>
              <a:t>53</a:t>
            </a:fld>
            <a:endParaRPr lang="en-US" sz="1200" dirty="0">
              <a:solidFill>
                <a:srgbClr val="FFBA00"/>
              </a:solidFill>
              <a:cs typeface="+mn-cs"/>
            </a:endParaRPr>
          </a:p>
        </p:txBody>
      </p:sp>
      <p:sp>
        <p:nvSpPr>
          <p:cNvPr id="415748"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2" name="Rectangle 10"/>
          <p:cNvSpPr>
            <a:spLocks noGrp="1" noChangeArrowheads="1"/>
          </p:cNvSpPr>
          <p:nvPr>
            <p:ph type="title" idx="4294967295"/>
          </p:nvPr>
        </p:nvSpPr>
        <p:spPr>
          <a:xfrm>
            <a:off x="0" y="198438"/>
            <a:ext cx="8915400" cy="639762"/>
          </a:xfrm>
        </p:spPr>
        <p:txBody>
          <a:bodyPr/>
          <a:lstStyle/>
          <a:p>
            <a:pPr eaLnBrk="1" hangingPunct="1"/>
            <a:r>
              <a:rPr lang="en-US" smtClean="0">
                <a:ea typeface="ＭＳ Ｐゴシック"/>
                <a:cs typeface="ＭＳ Ｐゴシック"/>
              </a:rPr>
              <a:t>OST in 2.1  (Accent for DXi8500- </a:t>
            </a:r>
            <a:r>
              <a:rPr lang="en-US" i="1" smtClean="0">
                <a:ea typeface="ＭＳ Ｐゴシック"/>
                <a:cs typeface="ＭＳ Ｐゴシック"/>
              </a:rPr>
              <a:t>DXi4600 JAN.</a:t>
            </a:r>
            <a:br>
              <a:rPr lang="en-US" i="1" smtClean="0">
                <a:ea typeface="ＭＳ Ｐゴシック"/>
                <a:cs typeface="ＭＳ Ｐゴシック"/>
              </a:rPr>
            </a:br>
            <a:r>
              <a:rPr lang="en-US" sz="2000" smtClean="0">
                <a:ea typeface="ＭＳ Ｐゴシック"/>
                <a:cs typeface="ＭＳ Ｐゴシック"/>
              </a:rPr>
              <a:t>HP-UX Support and v11 API which includes Optimized Synthetics</a:t>
            </a:r>
            <a:endParaRPr lang="en-US" sz="2800" smtClean="0">
              <a:solidFill>
                <a:srgbClr val="E81202"/>
              </a:solidFill>
              <a:ea typeface="ＭＳ Ｐゴシック"/>
              <a:cs typeface="ＭＳ Ｐゴシック"/>
            </a:endParaRPr>
          </a:p>
        </p:txBody>
      </p:sp>
      <p:sp>
        <p:nvSpPr>
          <p:cNvPr id="250893" name="Rectangle 4"/>
          <p:cNvSpPr>
            <a:spLocks noChangeArrowheads="1"/>
          </p:cNvSpPr>
          <p:nvPr/>
        </p:nvSpPr>
        <p:spPr bwMode="auto">
          <a:xfrm>
            <a:off x="377825" y="2819400"/>
            <a:ext cx="3005138" cy="1016000"/>
          </a:xfrm>
          <a:prstGeom prst="rect">
            <a:avLst/>
          </a:prstGeom>
          <a:solidFill>
            <a:schemeClr val="bg1">
              <a:alpha val="27843"/>
            </a:schemeClr>
          </a:solidFill>
          <a:ln w="19050">
            <a:solidFill>
              <a:schemeClr val="bg2"/>
            </a:solidFill>
            <a:prstDash val="sysDot"/>
            <a:miter lim="800000"/>
            <a:headEnd/>
            <a:tailEnd/>
          </a:ln>
        </p:spPr>
        <p:txBody>
          <a:bodyPr tIns="594360" anchor="ctr">
            <a:spAutoFit/>
          </a:bodyPr>
          <a:lstStyle/>
          <a:p>
            <a:endParaRPr lang="en-US"/>
          </a:p>
        </p:txBody>
      </p:sp>
      <p:sp>
        <p:nvSpPr>
          <p:cNvPr id="250894" name="Line 92"/>
          <p:cNvSpPr>
            <a:spLocks noChangeShapeType="1"/>
          </p:cNvSpPr>
          <p:nvPr/>
        </p:nvSpPr>
        <p:spPr bwMode="auto">
          <a:xfrm flipV="1">
            <a:off x="2085975" y="3508375"/>
            <a:ext cx="685800" cy="685800"/>
          </a:xfrm>
          <a:prstGeom prst="line">
            <a:avLst/>
          </a:prstGeom>
          <a:noFill/>
          <a:ln w="38100" cap="rnd">
            <a:solidFill>
              <a:srgbClr val="969696"/>
            </a:solidFill>
            <a:round/>
            <a:headEnd/>
            <a:tailEnd/>
          </a:ln>
        </p:spPr>
        <p:txBody>
          <a:bodyPr/>
          <a:lstStyle/>
          <a:p>
            <a:endParaRPr lang="en-US"/>
          </a:p>
        </p:txBody>
      </p:sp>
      <p:pic>
        <p:nvPicPr>
          <p:cNvPr id="250895" name="Picture 6" descr="EnterpriseHost"/>
          <p:cNvPicPr>
            <a:picLocks noChangeAspect="1" noChangeArrowheads="1"/>
          </p:cNvPicPr>
          <p:nvPr/>
        </p:nvPicPr>
        <p:blipFill>
          <a:blip r:embed="rId4"/>
          <a:srcRect/>
          <a:stretch>
            <a:fillRect/>
          </a:stretch>
        </p:blipFill>
        <p:spPr bwMode="auto">
          <a:xfrm>
            <a:off x="2390775" y="2746375"/>
            <a:ext cx="735013" cy="1143000"/>
          </a:xfrm>
          <a:prstGeom prst="rect">
            <a:avLst/>
          </a:prstGeom>
          <a:noFill/>
          <a:ln w="9525">
            <a:noFill/>
            <a:miter lim="800000"/>
            <a:headEnd/>
            <a:tailEnd/>
          </a:ln>
        </p:spPr>
      </p:pic>
      <p:sp>
        <p:nvSpPr>
          <p:cNvPr id="250896" name="Line 92"/>
          <p:cNvSpPr>
            <a:spLocks noChangeShapeType="1"/>
          </p:cNvSpPr>
          <p:nvPr/>
        </p:nvSpPr>
        <p:spPr bwMode="auto">
          <a:xfrm flipH="1" flipV="1">
            <a:off x="866775" y="3508375"/>
            <a:ext cx="533400" cy="762000"/>
          </a:xfrm>
          <a:prstGeom prst="line">
            <a:avLst/>
          </a:prstGeom>
          <a:noFill/>
          <a:ln w="38100" cap="rnd">
            <a:solidFill>
              <a:srgbClr val="969696"/>
            </a:solidFill>
            <a:round/>
            <a:headEnd/>
            <a:tailEnd/>
          </a:ln>
        </p:spPr>
        <p:txBody>
          <a:bodyPr/>
          <a:lstStyle/>
          <a:p>
            <a:endParaRPr lang="en-US"/>
          </a:p>
        </p:txBody>
      </p:sp>
      <p:pic>
        <p:nvPicPr>
          <p:cNvPr id="250897" name="Picture 8" descr="EnterpriseHost"/>
          <p:cNvPicPr>
            <a:picLocks noChangeAspect="1" noChangeArrowheads="1"/>
          </p:cNvPicPr>
          <p:nvPr/>
        </p:nvPicPr>
        <p:blipFill>
          <a:blip r:embed="rId4"/>
          <a:srcRect/>
          <a:stretch>
            <a:fillRect/>
          </a:stretch>
        </p:blipFill>
        <p:spPr bwMode="auto">
          <a:xfrm>
            <a:off x="561975" y="2746375"/>
            <a:ext cx="735013" cy="1143000"/>
          </a:xfrm>
          <a:prstGeom prst="rect">
            <a:avLst/>
          </a:prstGeom>
          <a:noFill/>
          <a:ln w="9525">
            <a:noFill/>
            <a:miter lim="800000"/>
            <a:headEnd/>
            <a:tailEnd/>
          </a:ln>
        </p:spPr>
      </p:pic>
      <p:sp>
        <p:nvSpPr>
          <p:cNvPr id="250898" name="Line 92"/>
          <p:cNvSpPr>
            <a:spLocks noChangeShapeType="1"/>
          </p:cNvSpPr>
          <p:nvPr/>
        </p:nvSpPr>
        <p:spPr bwMode="auto">
          <a:xfrm flipV="1">
            <a:off x="1628775" y="4422775"/>
            <a:ext cx="0" cy="685800"/>
          </a:xfrm>
          <a:prstGeom prst="line">
            <a:avLst/>
          </a:prstGeom>
          <a:noFill/>
          <a:ln w="38100" cap="rnd">
            <a:solidFill>
              <a:srgbClr val="969696"/>
            </a:solidFill>
            <a:round/>
            <a:headEnd/>
            <a:tailEnd/>
          </a:ln>
        </p:spPr>
        <p:txBody>
          <a:bodyPr/>
          <a:lstStyle/>
          <a:p>
            <a:endParaRPr lang="en-US"/>
          </a:p>
        </p:txBody>
      </p:sp>
      <p:pic>
        <p:nvPicPr>
          <p:cNvPr id="250899" name="Picture 18"/>
          <p:cNvPicPr>
            <a:picLocks noChangeAspect="1" noChangeArrowheads="1"/>
          </p:cNvPicPr>
          <p:nvPr/>
        </p:nvPicPr>
        <p:blipFill>
          <a:blip r:embed="rId5"/>
          <a:srcRect/>
          <a:stretch>
            <a:fillRect/>
          </a:stretch>
        </p:blipFill>
        <p:spPr bwMode="auto">
          <a:xfrm>
            <a:off x="1417638" y="4724400"/>
            <a:ext cx="814387" cy="2133600"/>
          </a:xfrm>
          <a:prstGeom prst="rect">
            <a:avLst/>
          </a:prstGeom>
          <a:noFill/>
          <a:ln w="9525">
            <a:noFill/>
            <a:miter lim="800000"/>
            <a:headEnd/>
            <a:tailEnd/>
          </a:ln>
        </p:spPr>
      </p:pic>
      <p:sp>
        <p:nvSpPr>
          <p:cNvPr id="250900" name="Oval 36"/>
          <p:cNvSpPr>
            <a:spLocks noChangeArrowheads="1"/>
          </p:cNvSpPr>
          <p:nvPr/>
        </p:nvSpPr>
        <p:spPr bwMode="auto">
          <a:xfrm>
            <a:off x="1374775" y="1439863"/>
            <a:ext cx="1600200" cy="514350"/>
          </a:xfrm>
          <a:prstGeom prst="ellipse">
            <a:avLst/>
          </a:prstGeom>
          <a:solidFill>
            <a:srgbClr val="E4C794"/>
          </a:solidFill>
          <a:ln w="12700">
            <a:noFill/>
            <a:round/>
            <a:headEnd/>
            <a:tailEnd/>
          </a:ln>
        </p:spPr>
        <p:txBody>
          <a:bodyPr wrap="none" anchor="ctr"/>
          <a:lstStyle/>
          <a:p>
            <a:endParaRPr lang="en-US"/>
          </a:p>
        </p:txBody>
      </p:sp>
      <p:graphicFrame>
        <p:nvGraphicFramePr>
          <p:cNvPr id="250891" name="Object 11"/>
          <p:cNvGraphicFramePr>
            <a:graphicFrameLocks noChangeAspect="1"/>
          </p:cNvGraphicFramePr>
          <p:nvPr/>
        </p:nvGraphicFramePr>
        <p:xfrm>
          <a:off x="1943100" y="1235075"/>
          <a:ext cx="588963" cy="687388"/>
        </p:xfrm>
        <a:graphic>
          <a:graphicData uri="http://schemas.openxmlformats.org/presentationml/2006/ole">
            <p:oleObj spid="_x0000_s250891" name="Visio" r:id="rId6" imgW="446532" imgH="582549" progId="Visio.Drawing.11">
              <p:embed/>
            </p:oleObj>
          </a:graphicData>
        </a:graphic>
      </p:graphicFrame>
      <p:sp>
        <p:nvSpPr>
          <p:cNvPr id="250901" name="Line 92"/>
          <p:cNvSpPr>
            <a:spLocks noChangeShapeType="1"/>
          </p:cNvSpPr>
          <p:nvPr/>
        </p:nvSpPr>
        <p:spPr bwMode="auto">
          <a:xfrm flipV="1">
            <a:off x="1781175" y="3432175"/>
            <a:ext cx="0" cy="914400"/>
          </a:xfrm>
          <a:prstGeom prst="line">
            <a:avLst/>
          </a:prstGeom>
          <a:noFill/>
          <a:ln w="38100" cap="rnd">
            <a:solidFill>
              <a:srgbClr val="969696"/>
            </a:solidFill>
            <a:round/>
            <a:headEnd/>
            <a:tailEnd/>
          </a:ln>
        </p:spPr>
        <p:txBody>
          <a:bodyPr/>
          <a:lstStyle/>
          <a:p>
            <a:endParaRPr lang="en-US"/>
          </a:p>
        </p:txBody>
      </p:sp>
      <p:pic>
        <p:nvPicPr>
          <p:cNvPr id="250902" name="Picture 156" descr="EnterpriseHost"/>
          <p:cNvPicPr>
            <a:picLocks noChangeAspect="1" noChangeArrowheads="1"/>
          </p:cNvPicPr>
          <p:nvPr/>
        </p:nvPicPr>
        <p:blipFill>
          <a:blip r:embed="rId4"/>
          <a:srcRect/>
          <a:stretch>
            <a:fillRect/>
          </a:stretch>
        </p:blipFill>
        <p:spPr bwMode="auto">
          <a:xfrm>
            <a:off x="1476375" y="2746375"/>
            <a:ext cx="735013" cy="1143000"/>
          </a:xfrm>
          <a:prstGeom prst="rect">
            <a:avLst/>
          </a:prstGeom>
          <a:noFill/>
          <a:ln w="9525">
            <a:noFill/>
            <a:miter lim="800000"/>
            <a:headEnd/>
            <a:tailEnd/>
          </a:ln>
        </p:spPr>
      </p:pic>
      <p:sp>
        <p:nvSpPr>
          <p:cNvPr id="250903" name="Arc 207"/>
          <p:cNvSpPr>
            <a:spLocks/>
          </p:cNvSpPr>
          <p:nvPr/>
        </p:nvSpPr>
        <p:spPr bwMode="auto">
          <a:xfrm rot="-9036559">
            <a:off x="1047750" y="1997075"/>
            <a:ext cx="1098550" cy="2451100"/>
          </a:xfrm>
          <a:custGeom>
            <a:avLst/>
            <a:gdLst>
              <a:gd name="T0" fmla="*/ 2147483647 w 21589"/>
              <a:gd name="T1" fmla="*/ 0 h 21115"/>
              <a:gd name="T2" fmla="*/ 2147483647 w 21589"/>
              <a:gd name="T3" fmla="*/ 2147483647 h 21115"/>
              <a:gd name="T4" fmla="*/ 0 w 21589"/>
              <a:gd name="T5" fmla="*/ 214748364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lnTo>
                  <a:pt x="4552" y="0"/>
                </a:lnTo>
                <a:close/>
              </a:path>
            </a:pathLst>
          </a:custGeom>
          <a:noFill/>
          <a:ln w="76200">
            <a:solidFill>
              <a:schemeClr val="accent2"/>
            </a:solidFill>
            <a:round/>
            <a:headEnd type="triangle" w="med" len="med"/>
            <a:tailEnd/>
          </a:ln>
        </p:spPr>
        <p:txBody>
          <a:bodyPr wrap="none" anchor="ctr"/>
          <a:lstStyle/>
          <a:p>
            <a:endParaRPr lang="en-US"/>
          </a:p>
        </p:txBody>
      </p:sp>
      <p:sp>
        <p:nvSpPr>
          <p:cNvPr id="250" name="Arc 208"/>
          <p:cNvSpPr>
            <a:spLocks/>
          </p:cNvSpPr>
          <p:nvPr/>
        </p:nvSpPr>
        <p:spPr bwMode="auto">
          <a:xfrm rot="5400000" flipH="1">
            <a:off x="2223294" y="5423694"/>
            <a:ext cx="481012" cy="857250"/>
          </a:xfrm>
          <a:custGeom>
            <a:avLst/>
            <a:gdLst>
              <a:gd name="T0" fmla="*/ 0 w 40323"/>
              <a:gd name="T1" fmla="*/ 165228 h 21600"/>
              <a:gd name="T2" fmla="*/ 1854686 w 40323"/>
              <a:gd name="T3" fmla="*/ 251425 h 21600"/>
              <a:gd name="T4" fmla="*/ 878887 w 40323"/>
              <a:gd name="T5" fmla="*/ 309587 h 21600"/>
              <a:gd name="T6" fmla="*/ 0 60000 65536"/>
              <a:gd name="T7" fmla="*/ 0 60000 65536"/>
              <a:gd name="T8" fmla="*/ 0 60000 65536"/>
              <a:gd name="T9" fmla="*/ 0 w 40323"/>
              <a:gd name="T10" fmla="*/ 0 h 21600"/>
              <a:gd name="T11" fmla="*/ 40323 w 40323"/>
              <a:gd name="T12" fmla="*/ 21600 h 21600"/>
            </a:gdLst>
            <a:ahLst/>
            <a:cxnLst>
              <a:cxn ang="T6">
                <a:pos x="T0" y="T1"/>
              </a:cxn>
              <a:cxn ang="T7">
                <a:pos x="T2" y="T3"/>
              </a:cxn>
              <a:cxn ang="T8">
                <a:pos x="T4" y="T5"/>
              </a:cxn>
            </a:cxnLst>
            <a:rect l="T9" t="T10" r="T11" b="T12"/>
            <a:pathLst>
              <a:path w="40323" h="21600" fill="none" extrusionOk="0">
                <a:moveTo>
                  <a:pt x="0" y="11528"/>
                </a:moveTo>
                <a:cubicBezTo>
                  <a:pt x="3737" y="4437"/>
                  <a:pt x="11093" y="-1"/>
                  <a:pt x="19108" y="0"/>
                </a:cubicBezTo>
                <a:cubicBezTo>
                  <a:pt x="29472" y="0"/>
                  <a:pt x="38376" y="7361"/>
                  <a:pt x="40323" y="17541"/>
                </a:cubicBezTo>
              </a:path>
              <a:path w="40323" h="21600" stroke="0" extrusionOk="0">
                <a:moveTo>
                  <a:pt x="0" y="11528"/>
                </a:moveTo>
                <a:cubicBezTo>
                  <a:pt x="3737" y="4437"/>
                  <a:pt x="11093" y="-1"/>
                  <a:pt x="19108" y="0"/>
                </a:cubicBezTo>
                <a:cubicBezTo>
                  <a:pt x="29472" y="0"/>
                  <a:pt x="38376" y="7361"/>
                  <a:pt x="40323" y="17541"/>
                </a:cubicBezTo>
                <a:lnTo>
                  <a:pt x="19108" y="21600"/>
                </a:lnTo>
                <a:close/>
              </a:path>
            </a:pathLst>
          </a:custGeom>
          <a:noFill/>
          <a:ln w="76200">
            <a:solidFill>
              <a:schemeClr val="accent2">
                <a:lumMod val="75000"/>
              </a:schemeClr>
            </a:solidFill>
            <a:round/>
            <a:headEnd type="triangle" w="med" len="med"/>
            <a:tailEnd/>
          </a:ln>
        </p:spPr>
        <p:txBody>
          <a:bodyPr wrap="none" anchor="ctr"/>
          <a:lstStyle/>
          <a:p>
            <a:pPr>
              <a:defRPr/>
            </a:pPr>
            <a:endParaRPr lang="en-US" dirty="0">
              <a:ea typeface="ＭＳ Ｐゴシック" charset="-128"/>
              <a:cs typeface="ＭＳ Ｐゴシック" charset="-128"/>
            </a:endParaRPr>
          </a:p>
        </p:txBody>
      </p:sp>
      <p:sp>
        <p:nvSpPr>
          <p:cNvPr id="250905" name="Text Box 202"/>
          <p:cNvSpPr txBox="1">
            <a:spLocks noChangeArrowheads="1"/>
          </p:cNvSpPr>
          <p:nvPr/>
        </p:nvSpPr>
        <p:spPr bwMode="auto">
          <a:xfrm>
            <a:off x="2628900" y="4741863"/>
            <a:ext cx="1246188" cy="584200"/>
          </a:xfrm>
          <a:prstGeom prst="rect">
            <a:avLst/>
          </a:prstGeom>
          <a:noFill/>
          <a:ln w="12700">
            <a:noFill/>
            <a:miter lim="800000"/>
            <a:headEnd/>
            <a:tailEnd/>
          </a:ln>
        </p:spPr>
        <p:txBody>
          <a:bodyPr>
            <a:spAutoFit/>
          </a:bodyPr>
          <a:lstStyle/>
          <a:p>
            <a:pPr>
              <a:spcBef>
                <a:spcPct val="50000"/>
              </a:spcBef>
            </a:pPr>
            <a:r>
              <a:rPr lang="en-US"/>
              <a:t>Optimized Synthetic</a:t>
            </a:r>
            <a:endParaRPr lang="en-US" i="1"/>
          </a:p>
        </p:txBody>
      </p:sp>
      <p:sp>
        <p:nvSpPr>
          <p:cNvPr id="250906" name="Arc 207"/>
          <p:cNvSpPr>
            <a:spLocks/>
          </p:cNvSpPr>
          <p:nvPr/>
        </p:nvSpPr>
        <p:spPr bwMode="auto">
          <a:xfrm rot="-9036559">
            <a:off x="1319213" y="2014538"/>
            <a:ext cx="1023937" cy="2244725"/>
          </a:xfrm>
          <a:custGeom>
            <a:avLst/>
            <a:gdLst>
              <a:gd name="T0" fmla="*/ 2147483647 w 21589"/>
              <a:gd name="T1" fmla="*/ 0 h 21115"/>
              <a:gd name="T2" fmla="*/ 2147483647 w 21589"/>
              <a:gd name="T3" fmla="*/ 2147483647 h 21115"/>
              <a:gd name="T4" fmla="*/ 0 w 21589"/>
              <a:gd name="T5" fmla="*/ 214748364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lnTo>
                  <a:pt x="4552" y="0"/>
                </a:lnTo>
                <a:close/>
              </a:path>
            </a:pathLst>
          </a:custGeom>
          <a:noFill/>
          <a:ln w="76200">
            <a:solidFill>
              <a:schemeClr val="accent2"/>
            </a:solidFill>
            <a:round/>
            <a:headEnd type="triangle" w="med" len="med"/>
            <a:tailEnd/>
          </a:ln>
        </p:spPr>
        <p:txBody>
          <a:bodyPr wrap="none" anchor="ctr"/>
          <a:lstStyle/>
          <a:p>
            <a:endParaRPr lang="en-US"/>
          </a:p>
        </p:txBody>
      </p:sp>
      <p:sp>
        <p:nvSpPr>
          <p:cNvPr id="250907" name="Arc 207"/>
          <p:cNvSpPr>
            <a:spLocks/>
          </p:cNvSpPr>
          <p:nvPr/>
        </p:nvSpPr>
        <p:spPr bwMode="auto">
          <a:xfrm rot="-9036559">
            <a:off x="1863725" y="2000250"/>
            <a:ext cx="377825" cy="1257300"/>
          </a:xfrm>
          <a:custGeom>
            <a:avLst/>
            <a:gdLst>
              <a:gd name="T0" fmla="*/ 2147483647 w 21589"/>
              <a:gd name="T1" fmla="*/ 0 h 21115"/>
              <a:gd name="T2" fmla="*/ 2147483647 w 21589"/>
              <a:gd name="T3" fmla="*/ 2147483647 h 21115"/>
              <a:gd name="T4" fmla="*/ 0 w 21589"/>
              <a:gd name="T5" fmla="*/ 214748364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lnTo>
                  <a:pt x="4552" y="0"/>
                </a:lnTo>
                <a:close/>
              </a:path>
            </a:pathLst>
          </a:custGeom>
          <a:noFill/>
          <a:ln w="76200">
            <a:solidFill>
              <a:schemeClr val="accent2"/>
            </a:solidFill>
            <a:round/>
            <a:headEnd type="triangle" w="med" len="med"/>
            <a:tailEnd/>
          </a:ln>
        </p:spPr>
        <p:txBody>
          <a:bodyPr wrap="none" anchor="ctr"/>
          <a:lstStyle/>
          <a:p>
            <a:endParaRPr lang="en-US"/>
          </a:p>
        </p:txBody>
      </p:sp>
      <p:sp>
        <p:nvSpPr>
          <p:cNvPr id="250908" name="TextBox 14"/>
          <p:cNvSpPr txBox="1">
            <a:spLocks noChangeArrowheads="1"/>
          </p:cNvSpPr>
          <p:nvPr/>
        </p:nvSpPr>
        <p:spPr bwMode="auto">
          <a:xfrm>
            <a:off x="561975" y="3355975"/>
            <a:ext cx="2238375" cy="276225"/>
          </a:xfrm>
          <a:prstGeom prst="rect">
            <a:avLst/>
          </a:prstGeom>
          <a:solidFill>
            <a:schemeClr val="bg1"/>
          </a:solidFill>
          <a:ln w="9525">
            <a:solidFill>
              <a:schemeClr val="bg2"/>
            </a:solidFill>
            <a:miter lim="800000"/>
            <a:headEnd/>
            <a:tailEnd/>
          </a:ln>
        </p:spPr>
        <p:txBody>
          <a:bodyPr wrap="none">
            <a:spAutoFit/>
          </a:bodyPr>
          <a:lstStyle/>
          <a:p>
            <a:pPr eaLnBrk="0" hangingPunct="0"/>
            <a:r>
              <a:rPr lang="en-US" sz="1200"/>
              <a:t>Load Balanced Media Servers</a:t>
            </a:r>
          </a:p>
        </p:txBody>
      </p:sp>
      <p:sp>
        <p:nvSpPr>
          <p:cNvPr id="250909" name="Arc 207"/>
          <p:cNvSpPr>
            <a:spLocks/>
          </p:cNvSpPr>
          <p:nvPr/>
        </p:nvSpPr>
        <p:spPr bwMode="auto">
          <a:xfrm rot="-9036559">
            <a:off x="2260600" y="2022475"/>
            <a:ext cx="284163" cy="793750"/>
          </a:xfrm>
          <a:custGeom>
            <a:avLst/>
            <a:gdLst>
              <a:gd name="T0" fmla="*/ 2147483647 w 21589"/>
              <a:gd name="T1" fmla="*/ 0 h 21115"/>
              <a:gd name="T2" fmla="*/ 2147483647 w 21589"/>
              <a:gd name="T3" fmla="*/ 2147483647 h 21115"/>
              <a:gd name="T4" fmla="*/ 0 w 21589"/>
              <a:gd name="T5" fmla="*/ 214748364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lnTo>
                  <a:pt x="4552" y="0"/>
                </a:lnTo>
                <a:close/>
              </a:path>
            </a:pathLst>
          </a:custGeom>
          <a:noFill/>
          <a:ln w="76200">
            <a:solidFill>
              <a:schemeClr val="accent2"/>
            </a:solidFill>
            <a:round/>
            <a:headEnd type="triangle" w="med" len="med"/>
            <a:tailEnd/>
          </a:ln>
        </p:spPr>
        <p:txBody>
          <a:bodyPr wrap="none" anchor="ctr"/>
          <a:lstStyle/>
          <a:p>
            <a:endParaRPr lang="en-US"/>
          </a:p>
        </p:txBody>
      </p:sp>
      <p:sp>
        <p:nvSpPr>
          <p:cNvPr id="250910" name="TextBox 14"/>
          <p:cNvSpPr txBox="1">
            <a:spLocks noChangeArrowheads="1"/>
          </p:cNvSpPr>
          <p:nvPr/>
        </p:nvSpPr>
        <p:spPr bwMode="auto">
          <a:xfrm>
            <a:off x="1308100" y="1325563"/>
            <a:ext cx="576263" cy="276225"/>
          </a:xfrm>
          <a:prstGeom prst="rect">
            <a:avLst/>
          </a:prstGeom>
          <a:solidFill>
            <a:schemeClr val="bg1"/>
          </a:solidFill>
          <a:ln w="9525">
            <a:solidFill>
              <a:schemeClr val="bg2"/>
            </a:solidFill>
            <a:miter lim="800000"/>
            <a:headEnd/>
            <a:tailEnd/>
          </a:ln>
        </p:spPr>
        <p:txBody>
          <a:bodyPr wrap="none">
            <a:spAutoFit/>
          </a:bodyPr>
          <a:lstStyle/>
          <a:p>
            <a:pPr eaLnBrk="0" hangingPunct="0"/>
            <a:r>
              <a:rPr lang="en-US" sz="1200"/>
              <a:t>Client</a:t>
            </a:r>
          </a:p>
        </p:txBody>
      </p:sp>
      <p:sp>
        <p:nvSpPr>
          <p:cNvPr id="250911" name="Arc 207"/>
          <p:cNvSpPr>
            <a:spLocks/>
          </p:cNvSpPr>
          <p:nvPr/>
        </p:nvSpPr>
        <p:spPr bwMode="auto">
          <a:xfrm rot="11560170" flipH="1">
            <a:off x="2003425" y="3806825"/>
            <a:ext cx="730250" cy="1257300"/>
          </a:xfrm>
          <a:custGeom>
            <a:avLst/>
            <a:gdLst>
              <a:gd name="T0" fmla="*/ 2147483647 w 21589"/>
              <a:gd name="T1" fmla="*/ 0 h 21115"/>
              <a:gd name="T2" fmla="*/ 2147483647 w 21589"/>
              <a:gd name="T3" fmla="*/ 2147483647 h 21115"/>
              <a:gd name="T4" fmla="*/ 0 w 21589"/>
              <a:gd name="T5" fmla="*/ 214748364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lnTo>
                  <a:pt x="4552" y="0"/>
                </a:lnTo>
                <a:close/>
              </a:path>
            </a:pathLst>
          </a:custGeom>
          <a:noFill/>
          <a:ln w="76200">
            <a:solidFill>
              <a:srgbClr val="A30609"/>
            </a:solidFill>
            <a:round/>
            <a:headEnd type="triangle" w="med" len="med"/>
            <a:tailEnd/>
          </a:ln>
        </p:spPr>
        <p:txBody>
          <a:bodyPr wrap="none" anchor="ctr"/>
          <a:lstStyle/>
          <a:p>
            <a:endParaRPr lang="en-US"/>
          </a:p>
        </p:txBody>
      </p:sp>
      <p:sp>
        <p:nvSpPr>
          <p:cNvPr id="250912" name="Arc 207"/>
          <p:cNvSpPr>
            <a:spLocks/>
          </p:cNvSpPr>
          <p:nvPr/>
        </p:nvSpPr>
        <p:spPr bwMode="auto">
          <a:xfrm rot="608399" flipH="1">
            <a:off x="1984375" y="3741738"/>
            <a:ext cx="730250" cy="1258887"/>
          </a:xfrm>
          <a:custGeom>
            <a:avLst/>
            <a:gdLst>
              <a:gd name="T0" fmla="*/ 2147483647 w 21589"/>
              <a:gd name="T1" fmla="*/ 0 h 21115"/>
              <a:gd name="T2" fmla="*/ 2147483647 w 21589"/>
              <a:gd name="T3" fmla="*/ 2147483647 h 21115"/>
              <a:gd name="T4" fmla="*/ 0 w 21589"/>
              <a:gd name="T5" fmla="*/ 214748364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lnTo>
                  <a:pt x="4552" y="0"/>
                </a:lnTo>
                <a:close/>
              </a:path>
            </a:pathLst>
          </a:custGeom>
          <a:noFill/>
          <a:ln w="76200">
            <a:solidFill>
              <a:srgbClr val="A30609"/>
            </a:solidFill>
            <a:round/>
            <a:headEnd type="triangle" w="med" len="med"/>
            <a:tailEnd/>
          </a:ln>
        </p:spPr>
        <p:txBody>
          <a:bodyPr wrap="none" anchor="ctr"/>
          <a:lstStyle/>
          <a:p>
            <a:endParaRPr lang="en-US"/>
          </a:p>
        </p:txBody>
      </p:sp>
      <p:sp>
        <p:nvSpPr>
          <p:cNvPr id="250913" name="Rectangular Callout 83"/>
          <p:cNvSpPr>
            <a:spLocks noChangeArrowheads="1"/>
          </p:cNvSpPr>
          <p:nvPr/>
        </p:nvSpPr>
        <p:spPr bwMode="auto">
          <a:xfrm>
            <a:off x="3875088" y="3749675"/>
            <a:ext cx="4800600" cy="947738"/>
          </a:xfrm>
          <a:prstGeom prst="wedgeRectCallout">
            <a:avLst>
              <a:gd name="adj1" fmla="val -70634"/>
              <a:gd name="adj2" fmla="val -34005"/>
            </a:avLst>
          </a:prstGeom>
          <a:gradFill rotWithShape="1">
            <a:gsLst>
              <a:gs pos="0">
                <a:srgbClr val="A7BDD4"/>
              </a:gs>
              <a:gs pos="50000">
                <a:srgbClr val="C9D6E3"/>
              </a:gs>
              <a:gs pos="100000">
                <a:srgbClr val="E4EAF1"/>
              </a:gs>
            </a:gsLst>
            <a:lin ang="2700000" scaled="1"/>
          </a:gradFill>
          <a:ln w="12700">
            <a:solidFill>
              <a:schemeClr val="bg2"/>
            </a:solidFill>
            <a:round/>
            <a:headEnd/>
            <a:tailEnd/>
          </a:ln>
        </p:spPr>
        <p:txBody>
          <a:bodyPr anchor="ctr"/>
          <a:lstStyle/>
          <a:p>
            <a:r>
              <a:rPr lang="en-US"/>
              <a:t>Today</a:t>
            </a:r>
            <a:r>
              <a:rPr lang="ja-JP" altLang="en-US">
                <a:ea typeface="ＭＳ Ｐゴシック"/>
                <a:cs typeface="ＭＳ Ｐゴシック"/>
              </a:rPr>
              <a:t>’</a:t>
            </a:r>
            <a:r>
              <a:rPr lang="en-US" altLang="ja-JP">
                <a:ea typeface="ＭＳ Ｐゴシック"/>
                <a:cs typeface="ＭＳ Ｐゴシック"/>
              </a:rPr>
              <a:t>s traditional synthetic full is created by pulling data through the media server then writing the new full image back to the device</a:t>
            </a:r>
            <a:r>
              <a:rPr lang="en-US" altLang="ja-JP" sz="2000">
                <a:ea typeface="ＭＳ Ｐゴシック"/>
                <a:cs typeface="ＭＳ Ｐゴシック"/>
              </a:rPr>
              <a:t>.</a:t>
            </a:r>
            <a:endParaRPr lang="en-US" sz="2000"/>
          </a:p>
        </p:txBody>
      </p:sp>
      <p:sp>
        <p:nvSpPr>
          <p:cNvPr id="250914" name="TextBox 14"/>
          <p:cNvSpPr txBox="1">
            <a:spLocks noChangeArrowheads="1"/>
          </p:cNvSpPr>
          <p:nvPr/>
        </p:nvSpPr>
        <p:spPr bwMode="auto">
          <a:xfrm>
            <a:off x="1022350" y="2228850"/>
            <a:ext cx="1600200" cy="276225"/>
          </a:xfrm>
          <a:prstGeom prst="rect">
            <a:avLst/>
          </a:prstGeom>
          <a:solidFill>
            <a:schemeClr val="bg1"/>
          </a:solidFill>
          <a:ln w="9525">
            <a:solidFill>
              <a:schemeClr val="bg2"/>
            </a:solidFill>
            <a:miter lim="800000"/>
            <a:headEnd/>
            <a:tailEnd/>
          </a:ln>
        </p:spPr>
        <p:txBody>
          <a:bodyPr wrap="none">
            <a:spAutoFit/>
          </a:bodyPr>
          <a:lstStyle/>
          <a:p>
            <a:pPr eaLnBrk="0" hangingPunct="0"/>
            <a:r>
              <a:rPr lang="en-US" sz="1200"/>
              <a:t>Incremental backups</a:t>
            </a:r>
          </a:p>
        </p:txBody>
      </p:sp>
      <p:sp>
        <p:nvSpPr>
          <p:cNvPr id="250915" name="Oval 324" descr="Large grid"/>
          <p:cNvSpPr>
            <a:spLocks noChangeArrowheads="1"/>
          </p:cNvSpPr>
          <p:nvPr/>
        </p:nvSpPr>
        <p:spPr bwMode="auto">
          <a:xfrm>
            <a:off x="2470150" y="5248275"/>
            <a:ext cx="635000" cy="627063"/>
          </a:xfrm>
          <a:prstGeom prst="ellipse">
            <a:avLst/>
          </a:prstGeom>
          <a:pattFill prst="lgGrid">
            <a:fgClr>
              <a:schemeClr val="accent1"/>
            </a:fgClr>
            <a:bgClr>
              <a:srgbClr val="FFFFFF"/>
            </a:bgClr>
          </a:pattFill>
          <a:ln w="12700">
            <a:solidFill>
              <a:schemeClr val="accent1"/>
            </a:solidFill>
            <a:round/>
            <a:headEnd/>
            <a:tailEnd/>
          </a:ln>
        </p:spPr>
        <p:txBody>
          <a:bodyPr>
            <a:spAutoFit/>
          </a:bodyPr>
          <a:lstStyle/>
          <a:p>
            <a:endParaRPr lang="en-US"/>
          </a:p>
        </p:txBody>
      </p:sp>
      <p:sp>
        <p:nvSpPr>
          <p:cNvPr id="109" name="Rectangular Callout 108"/>
          <p:cNvSpPr/>
          <p:nvPr/>
        </p:nvSpPr>
        <p:spPr bwMode="auto">
          <a:xfrm>
            <a:off x="4117975" y="5124450"/>
            <a:ext cx="4568825" cy="1184275"/>
          </a:xfrm>
          <a:prstGeom prst="wedgeRectCallout">
            <a:avLst>
              <a:gd name="adj1" fmla="val -73660"/>
              <a:gd name="adj2" fmla="val 196"/>
            </a:avLst>
          </a:prstGeom>
          <a:solidFill>
            <a:schemeClr val="accent2">
              <a:lumMod val="40000"/>
              <a:lumOff val="60000"/>
            </a:schemeClr>
          </a:solidFill>
          <a:ln w="12700" cap="flat" cmpd="sng" algn="ctr">
            <a:solidFill>
              <a:schemeClr val="bg2"/>
            </a:solidFill>
            <a:prstDash val="solid"/>
            <a:round/>
            <a:headEnd type="none" w="med" len="med"/>
            <a:tailEnd type="none" w="med" len="med"/>
          </a:ln>
          <a:effectLst/>
        </p:spPr>
        <p:txBody>
          <a:bodyPr anchor="ctr"/>
          <a:lstStyle/>
          <a:p>
            <a:pPr>
              <a:defRPr/>
            </a:pPr>
            <a:r>
              <a:rPr lang="en-US" i="1" dirty="0">
                <a:ea typeface="ＭＳ Ｐゴシック" charset="0"/>
                <a:cs typeface="ＭＳ Ｐゴシック" charset="0"/>
              </a:rPr>
              <a:t>Optimized</a:t>
            </a:r>
            <a:r>
              <a:rPr lang="en-US" dirty="0">
                <a:ea typeface="ＭＳ Ｐゴシック" charset="0"/>
                <a:cs typeface="ＭＳ Ｐゴシック" charset="0"/>
              </a:rPr>
              <a:t> synthetics are created by the storage server.  NetBackup instructs which parts of previous backups to use.  Storage server creates a pointer map.</a:t>
            </a:r>
            <a:endParaRPr lang="en-US" sz="2000" dirty="0">
              <a:ea typeface="ＭＳ Ｐゴシック" charset="0"/>
              <a:cs typeface="ＭＳ Ｐゴシック" charset="0"/>
            </a:endParaRPr>
          </a:p>
        </p:txBody>
      </p:sp>
      <p:sp>
        <p:nvSpPr>
          <p:cNvPr id="110" name="Arc 207"/>
          <p:cNvSpPr>
            <a:spLocks/>
          </p:cNvSpPr>
          <p:nvPr/>
        </p:nvSpPr>
        <p:spPr bwMode="auto">
          <a:xfrm rot="10616804">
            <a:off x="747713" y="3752850"/>
            <a:ext cx="511175" cy="1657350"/>
          </a:xfrm>
          <a:custGeom>
            <a:avLst/>
            <a:gdLst>
              <a:gd name="T0" fmla="*/ 324416 w 21589"/>
              <a:gd name="T1" fmla="*/ 0 h 21115"/>
              <a:gd name="T2" fmla="*/ 1538287 w 21589"/>
              <a:gd name="T3" fmla="*/ 2788315 h 21115"/>
              <a:gd name="T4" fmla="*/ 0 w 21589"/>
              <a:gd name="T5" fmla="*/ 2884487 h 21115"/>
              <a:gd name="T6" fmla="*/ 0 60000 65536"/>
              <a:gd name="T7" fmla="*/ 0 60000 65536"/>
              <a:gd name="T8" fmla="*/ 0 60000 65536"/>
              <a:gd name="T9" fmla="*/ 0 w 21589"/>
              <a:gd name="T10" fmla="*/ 0 h 21115"/>
              <a:gd name="T11" fmla="*/ 21589 w 21589"/>
              <a:gd name="T12" fmla="*/ 21115 h 21115"/>
            </a:gdLst>
            <a:ahLst/>
            <a:cxnLst>
              <a:cxn ang="T6">
                <a:pos x="T0" y="T1"/>
              </a:cxn>
              <a:cxn ang="T7">
                <a:pos x="T2" y="T3"/>
              </a:cxn>
              <a:cxn ang="T8">
                <a:pos x="T4" y="T5"/>
              </a:cxn>
            </a:cxnLst>
            <a:rect l="T9" t="T10" r="T11" b="T12"/>
            <a:pathLst>
              <a:path w="21589" h="21115" fill="none" extrusionOk="0">
                <a:moveTo>
                  <a:pt x="4552" y="0"/>
                </a:moveTo>
                <a:cubicBezTo>
                  <a:pt x="14241" y="2089"/>
                  <a:pt x="21265" y="10504"/>
                  <a:pt x="21588" y="20411"/>
                </a:cubicBezTo>
              </a:path>
              <a:path w="21589" h="21115" stroke="0" extrusionOk="0">
                <a:moveTo>
                  <a:pt x="4552" y="0"/>
                </a:moveTo>
                <a:cubicBezTo>
                  <a:pt x="14241" y="2089"/>
                  <a:pt x="21265" y="10504"/>
                  <a:pt x="21588" y="20411"/>
                </a:cubicBezTo>
                <a:lnTo>
                  <a:pt x="0" y="21115"/>
                </a:lnTo>
                <a:close/>
              </a:path>
            </a:pathLst>
          </a:custGeom>
          <a:noFill/>
          <a:ln w="41275">
            <a:solidFill>
              <a:schemeClr val="accent2">
                <a:lumMod val="75000"/>
              </a:schemeClr>
            </a:solidFill>
            <a:prstDash val="sysDot"/>
            <a:round/>
            <a:headEnd type="triangle" w="med" len="med"/>
            <a:tailEnd/>
          </a:ln>
        </p:spPr>
        <p:txBody>
          <a:bodyPr wrap="none" anchor="ctr"/>
          <a:lstStyle/>
          <a:p>
            <a:pPr>
              <a:defRPr/>
            </a:pPr>
            <a:endParaRPr lang="en-US" dirty="0">
              <a:ea typeface="ＭＳ Ｐゴシック" charset="-128"/>
              <a:cs typeface="ＭＳ Ｐゴシック" charset="-128"/>
            </a:endParaRPr>
          </a:p>
        </p:txBody>
      </p:sp>
      <p:pic>
        <p:nvPicPr>
          <p:cNvPr id="250918" name="Picture 85" descr="j0431586"/>
          <p:cNvPicPr>
            <a:picLocks noChangeAspect="1" noChangeArrowheads="1"/>
          </p:cNvPicPr>
          <p:nvPr/>
        </p:nvPicPr>
        <p:blipFill>
          <a:blip r:embed="rId7"/>
          <a:srcRect/>
          <a:stretch>
            <a:fillRect/>
          </a:stretch>
        </p:blipFill>
        <p:spPr bwMode="auto">
          <a:xfrm>
            <a:off x="704850" y="2211388"/>
            <a:ext cx="304800" cy="304800"/>
          </a:xfrm>
          <a:prstGeom prst="rect">
            <a:avLst/>
          </a:prstGeom>
          <a:noFill/>
          <a:ln w="9525">
            <a:noFill/>
            <a:miter lim="800000"/>
            <a:headEnd/>
            <a:tailEnd/>
          </a:ln>
        </p:spPr>
      </p:pic>
      <p:sp>
        <p:nvSpPr>
          <p:cNvPr id="250919" name="Text Box 202"/>
          <p:cNvSpPr txBox="1">
            <a:spLocks noChangeArrowheads="1"/>
          </p:cNvSpPr>
          <p:nvPr/>
        </p:nvSpPr>
        <p:spPr bwMode="auto">
          <a:xfrm>
            <a:off x="4689475" y="3144838"/>
            <a:ext cx="3632200" cy="400050"/>
          </a:xfrm>
          <a:prstGeom prst="rect">
            <a:avLst/>
          </a:prstGeom>
          <a:noFill/>
          <a:ln w="12700">
            <a:noFill/>
            <a:miter lim="800000"/>
            <a:headEnd/>
            <a:tailEnd/>
          </a:ln>
        </p:spPr>
        <p:txBody>
          <a:bodyPr>
            <a:spAutoFit/>
          </a:bodyPr>
          <a:lstStyle/>
          <a:p>
            <a:pPr>
              <a:spcBef>
                <a:spcPct val="50000"/>
              </a:spcBef>
            </a:pPr>
            <a:r>
              <a:rPr lang="en-US" sz="2000" i="1"/>
              <a:t>Lightening fast backups!</a:t>
            </a:r>
          </a:p>
        </p:txBody>
      </p:sp>
      <p:grpSp>
        <p:nvGrpSpPr>
          <p:cNvPr id="250920" name="Group 86"/>
          <p:cNvGrpSpPr>
            <a:grpSpLocks/>
          </p:cNvGrpSpPr>
          <p:nvPr/>
        </p:nvGrpSpPr>
        <p:grpSpPr bwMode="auto">
          <a:xfrm>
            <a:off x="1066800" y="1371600"/>
            <a:ext cx="7292975" cy="4675188"/>
            <a:chOff x="1066800" y="1371600"/>
            <a:chExt cx="7292975" cy="4675188"/>
          </a:xfrm>
        </p:grpSpPr>
        <p:sp>
          <p:nvSpPr>
            <p:cNvPr id="250924" name="AutoShape 4"/>
            <p:cNvSpPr>
              <a:spLocks noChangeAspect="1" noChangeArrowheads="1" noTextEdit="1"/>
            </p:cNvSpPr>
            <p:nvPr/>
          </p:nvSpPr>
          <p:spPr bwMode="auto">
            <a:xfrm rot="-487998">
              <a:off x="1066800" y="3962400"/>
              <a:ext cx="1447800" cy="639763"/>
            </a:xfrm>
            <a:prstGeom prst="rect">
              <a:avLst/>
            </a:prstGeom>
            <a:noFill/>
            <a:ln w="9525">
              <a:noFill/>
              <a:miter lim="800000"/>
              <a:headEnd/>
              <a:tailEnd/>
            </a:ln>
          </p:spPr>
          <p:txBody>
            <a:bodyPr/>
            <a:lstStyle/>
            <a:p>
              <a:endParaRPr lang="en-US"/>
            </a:p>
          </p:txBody>
        </p:sp>
        <p:sp>
          <p:nvSpPr>
            <p:cNvPr id="250925" name="Freeform 5"/>
            <p:cNvSpPr>
              <a:spLocks noEditPoints="1"/>
            </p:cNvSpPr>
            <p:nvPr/>
          </p:nvSpPr>
          <p:spPr bwMode="auto">
            <a:xfrm rot="-487998">
              <a:off x="1066800" y="3962400"/>
              <a:ext cx="1447800" cy="639763"/>
            </a:xfrm>
            <a:custGeom>
              <a:avLst/>
              <a:gdLst>
                <a:gd name="T0" fmla="*/ 2147483647 w 288"/>
                <a:gd name="T1" fmla="*/ 2147483647 h 177"/>
                <a:gd name="T2" fmla="*/ 2147483647 w 288"/>
                <a:gd name="T3" fmla="*/ 2147483647 h 177"/>
                <a:gd name="T4" fmla="*/ 2147483647 w 288"/>
                <a:gd name="T5" fmla="*/ 2147483647 h 177"/>
                <a:gd name="T6" fmla="*/ 2147483647 w 288"/>
                <a:gd name="T7" fmla="*/ 2147483647 h 177"/>
                <a:gd name="T8" fmla="*/ 2147483647 w 288"/>
                <a:gd name="T9" fmla="*/ 0 h 177"/>
                <a:gd name="T10" fmla="*/ 2147483647 w 288"/>
                <a:gd name="T11" fmla="*/ 2147483647 h 177"/>
                <a:gd name="T12" fmla="*/ 2147483647 w 288"/>
                <a:gd name="T13" fmla="*/ 2147483647 h 177"/>
                <a:gd name="T14" fmla="*/ 2147483647 w 288"/>
                <a:gd name="T15" fmla="*/ 2147483647 h 177"/>
                <a:gd name="T16" fmla="*/ 0 w 288"/>
                <a:gd name="T17" fmla="*/ 2147483647 h 177"/>
                <a:gd name="T18" fmla="*/ 2147483647 w 288"/>
                <a:gd name="T19" fmla="*/ 2147483647 h 177"/>
                <a:gd name="T20" fmla="*/ 2147483647 w 288"/>
                <a:gd name="T21" fmla="*/ 2147483647 h 177"/>
                <a:gd name="T22" fmla="*/ 2147483647 w 288"/>
                <a:gd name="T23" fmla="*/ 2147483647 h 177"/>
                <a:gd name="T24" fmla="*/ 2147483647 w 288"/>
                <a:gd name="T25" fmla="*/ 2147483647 h 177"/>
                <a:gd name="T26" fmla="*/ 2147483647 w 288"/>
                <a:gd name="T27" fmla="*/ 2147483647 h 177"/>
                <a:gd name="T28" fmla="*/ 2147483647 w 288"/>
                <a:gd name="T29" fmla="*/ 2147483647 h 177"/>
                <a:gd name="T30" fmla="*/ 2147483647 w 288"/>
                <a:gd name="T31" fmla="*/ 2147483647 h 177"/>
                <a:gd name="T32" fmla="*/ 2147483647 w 288"/>
                <a:gd name="T33" fmla="*/ 2147483647 h 177"/>
                <a:gd name="T34" fmla="*/ 2147483647 w 288"/>
                <a:gd name="T35" fmla="*/ 2147483647 h 177"/>
                <a:gd name="T36" fmla="*/ 2147483647 w 288"/>
                <a:gd name="T37" fmla="*/ 2147483647 h 177"/>
                <a:gd name="T38" fmla="*/ 2147483647 w 288"/>
                <a:gd name="T39" fmla="*/ 2147483647 h 177"/>
                <a:gd name="T40" fmla="*/ 2147483647 w 288"/>
                <a:gd name="T41" fmla="*/ 2147483647 h 177"/>
                <a:gd name="T42" fmla="*/ 2147483647 w 288"/>
                <a:gd name="T43" fmla="*/ 2147483647 h 177"/>
                <a:gd name="T44" fmla="*/ 2147483647 w 288"/>
                <a:gd name="T45" fmla="*/ 2147483647 h 177"/>
                <a:gd name="T46" fmla="*/ 2147483647 w 288"/>
                <a:gd name="T47" fmla="*/ 2147483647 h 177"/>
                <a:gd name="T48" fmla="*/ 2147483647 w 288"/>
                <a:gd name="T49" fmla="*/ 2147483647 h 177"/>
                <a:gd name="T50" fmla="*/ 2147483647 w 288"/>
                <a:gd name="T51" fmla="*/ 2147483647 h 177"/>
                <a:gd name="T52" fmla="*/ 2147483647 w 288"/>
                <a:gd name="T53" fmla="*/ 2147483647 h 177"/>
                <a:gd name="T54" fmla="*/ 2147483647 w 288"/>
                <a:gd name="T55" fmla="*/ 2147483647 h 177"/>
                <a:gd name="T56" fmla="*/ 2147483647 w 288"/>
                <a:gd name="T57" fmla="*/ 2147483647 h 177"/>
                <a:gd name="T58" fmla="*/ 2147483647 w 288"/>
                <a:gd name="T59" fmla="*/ 2147483647 h 177"/>
                <a:gd name="T60" fmla="*/ 2147483647 w 288"/>
                <a:gd name="T61" fmla="*/ 2147483647 h 177"/>
                <a:gd name="T62" fmla="*/ 2147483647 w 288"/>
                <a:gd name="T63" fmla="*/ 2147483647 h 177"/>
                <a:gd name="T64" fmla="*/ 2147483647 w 288"/>
                <a:gd name="T65" fmla="*/ 2147483647 h 177"/>
                <a:gd name="T66" fmla="*/ 2147483647 w 288"/>
                <a:gd name="T67" fmla="*/ 2147483647 h 177"/>
                <a:gd name="T68" fmla="*/ 2147483647 w 288"/>
                <a:gd name="T69" fmla="*/ 2147483647 h 177"/>
                <a:gd name="T70" fmla="*/ 2147483647 w 288"/>
                <a:gd name="T71" fmla="*/ 2147483647 h 177"/>
                <a:gd name="T72" fmla="*/ 2147483647 w 288"/>
                <a:gd name="T73" fmla="*/ 2147483647 h 177"/>
                <a:gd name="T74" fmla="*/ 2147483647 w 288"/>
                <a:gd name="T75" fmla="*/ 2147483647 h 177"/>
                <a:gd name="T76" fmla="*/ 2147483647 w 288"/>
                <a:gd name="T77" fmla="*/ 2147483647 h 177"/>
                <a:gd name="T78" fmla="*/ 2147483647 w 288"/>
                <a:gd name="T79" fmla="*/ 2147483647 h 177"/>
                <a:gd name="T80" fmla="*/ 2147483647 w 288"/>
                <a:gd name="T81" fmla="*/ 2147483647 h 177"/>
                <a:gd name="T82" fmla="*/ 2147483647 w 288"/>
                <a:gd name="T83" fmla="*/ 2147483647 h 177"/>
                <a:gd name="T84" fmla="*/ 2147483647 w 288"/>
                <a:gd name="T85" fmla="*/ 2147483647 h 177"/>
                <a:gd name="T86" fmla="*/ 2147483647 w 288"/>
                <a:gd name="T87" fmla="*/ 2147483647 h 177"/>
                <a:gd name="T88" fmla="*/ 2147483647 w 288"/>
                <a:gd name="T89" fmla="*/ 2147483647 h 177"/>
                <a:gd name="T90" fmla="*/ 2147483647 w 288"/>
                <a:gd name="T91" fmla="*/ 2147483647 h 177"/>
                <a:gd name="T92" fmla="*/ 2147483647 w 288"/>
                <a:gd name="T93" fmla="*/ 2147483647 h 177"/>
                <a:gd name="T94" fmla="*/ 2147483647 w 288"/>
                <a:gd name="T95" fmla="*/ 2147483647 h 177"/>
                <a:gd name="T96" fmla="*/ 2147483647 w 288"/>
                <a:gd name="T97" fmla="*/ 214748364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77"/>
                <a:gd name="T149" fmla="*/ 288 w 288"/>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77">
                  <a:moveTo>
                    <a:pt x="244" y="55"/>
                  </a:moveTo>
                  <a:cubicBezTo>
                    <a:pt x="239" y="33"/>
                    <a:pt x="218" y="19"/>
                    <a:pt x="192" y="19"/>
                  </a:cubicBezTo>
                  <a:cubicBezTo>
                    <a:pt x="183" y="19"/>
                    <a:pt x="175" y="20"/>
                    <a:pt x="167" y="24"/>
                  </a:cubicBezTo>
                  <a:cubicBezTo>
                    <a:pt x="167" y="24"/>
                    <a:pt x="167" y="24"/>
                    <a:pt x="167" y="24"/>
                  </a:cubicBezTo>
                  <a:cubicBezTo>
                    <a:pt x="158" y="8"/>
                    <a:pt x="141" y="0"/>
                    <a:pt x="121" y="0"/>
                  </a:cubicBezTo>
                  <a:cubicBezTo>
                    <a:pt x="100" y="0"/>
                    <a:pt x="82" y="8"/>
                    <a:pt x="74" y="25"/>
                  </a:cubicBezTo>
                  <a:cubicBezTo>
                    <a:pt x="74" y="25"/>
                    <a:pt x="74" y="25"/>
                    <a:pt x="74" y="25"/>
                  </a:cubicBezTo>
                  <a:cubicBezTo>
                    <a:pt x="68" y="23"/>
                    <a:pt x="63" y="22"/>
                    <a:pt x="56" y="22"/>
                  </a:cubicBezTo>
                  <a:cubicBezTo>
                    <a:pt x="25" y="22"/>
                    <a:pt x="0" y="44"/>
                    <a:pt x="0" y="72"/>
                  </a:cubicBezTo>
                  <a:cubicBezTo>
                    <a:pt x="0" y="97"/>
                    <a:pt x="20" y="117"/>
                    <a:pt x="48" y="120"/>
                  </a:cubicBezTo>
                  <a:cubicBezTo>
                    <a:pt x="48" y="120"/>
                    <a:pt x="48" y="120"/>
                    <a:pt x="48" y="120"/>
                  </a:cubicBezTo>
                  <a:cubicBezTo>
                    <a:pt x="51" y="144"/>
                    <a:pt x="74" y="159"/>
                    <a:pt x="101" y="159"/>
                  </a:cubicBezTo>
                  <a:cubicBezTo>
                    <a:pt x="112" y="159"/>
                    <a:pt x="121" y="158"/>
                    <a:pt x="130" y="152"/>
                  </a:cubicBezTo>
                  <a:cubicBezTo>
                    <a:pt x="130" y="152"/>
                    <a:pt x="130" y="152"/>
                    <a:pt x="130" y="152"/>
                  </a:cubicBezTo>
                  <a:cubicBezTo>
                    <a:pt x="138" y="169"/>
                    <a:pt x="156" y="177"/>
                    <a:pt x="177" y="177"/>
                  </a:cubicBezTo>
                  <a:cubicBezTo>
                    <a:pt x="201" y="177"/>
                    <a:pt x="221" y="165"/>
                    <a:pt x="227" y="145"/>
                  </a:cubicBezTo>
                  <a:cubicBezTo>
                    <a:pt x="227" y="145"/>
                    <a:pt x="227" y="145"/>
                    <a:pt x="227" y="145"/>
                  </a:cubicBezTo>
                  <a:cubicBezTo>
                    <a:pt x="230" y="146"/>
                    <a:pt x="231" y="146"/>
                    <a:pt x="235" y="146"/>
                  </a:cubicBezTo>
                  <a:cubicBezTo>
                    <a:pt x="249" y="146"/>
                    <a:pt x="262" y="141"/>
                    <a:pt x="272" y="133"/>
                  </a:cubicBezTo>
                  <a:cubicBezTo>
                    <a:pt x="282" y="124"/>
                    <a:pt x="288" y="112"/>
                    <a:pt x="288" y="100"/>
                  </a:cubicBezTo>
                  <a:cubicBezTo>
                    <a:pt x="288" y="77"/>
                    <a:pt x="270" y="58"/>
                    <a:pt x="244" y="55"/>
                  </a:cubicBezTo>
                  <a:close/>
                  <a:moveTo>
                    <a:pt x="282" y="100"/>
                  </a:moveTo>
                  <a:cubicBezTo>
                    <a:pt x="282" y="111"/>
                    <a:pt x="277" y="121"/>
                    <a:pt x="269" y="128"/>
                  </a:cubicBezTo>
                  <a:cubicBezTo>
                    <a:pt x="260" y="136"/>
                    <a:pt x="248" y="141"/>
                    <a:pt x="235" y="141"/>
                  </a:cubicBezTo>
                  <a:cubicBezTo>
                    <a:pt x="232" y="141"/>
                    <a:pt x="229" y="140"/>
                    <a:pt x="226" y="140"/>
                  </a:cubicBezTo>
                  <a:cubicBezTo>
                    <a:pt x="223" y="139"/>
                    <a:pt x="223" y="139"/>
                    <a:pt x="223" y="139"/>
                  </a:cubicBezTo>
                  <a:cubicBezTo>
                    <a:pt x="223" y="142"/>
                    <a:pt x="223" y="142"/>
                    <a:pt x="223" y="142"/>
                  </a:cubicBezTo>
                  <a:cubicBezTo>
                    <a:pt x="217" y="159"/>
                    <a:pt x="198" y="172"/>
                    <a:pt x="177" y="172"/>
                  </a:cubicBezTo>
                  <a:cubicBezTo>
                    <a:pt x="158" y="172"/>
                    <a:pt x="141" y="162"/>
                    <a:pt x="133" y="147"/>
                  </a:cubicBezTo>
                  <a:cubicBezTo>
                    <a:pt x="132" y="145"/>
                    <a:pt x="132" y="145"/>
                    <a:pt x="132" y="145"/>
                  </a:cubicBezTo>
                  <a:cubicBezTo>
                    <a:pt x="129" y="146"/>
                    <a:pt x="129" y="146"/>
                    <a:pt x="129" y="146"/>
                  </a:cubicBezTo>
                  <a:cubicBezTo>
                    <a:pt x="121" y="151"/>
                    <a:pt x="111" y="154"/>
                    <a:pt x="101" y="154"/>
                  </a:cubicBezTo>
                  <a:cubicBezTo>
                    <a:pt x="76" y="154"/>
                    <a:pt x="56" y="138"/>
                    <a:pt x="53" y="117"/>
                  </a:cubicBezTo>
                  <a:cubicBezTo>
                    <a:pt x="53" y="115"/>
                    <a:pt x="53" y="115"/>
                    <a:pt x="53" y="115"/>
                  </a:cubicBezTo>
                  <a:cubicBezTo>
                    <a:pt x="51" y="115"/>
                    <a:pt x="51" y="115"/>
                    <a:pt x="51" y="115"/>
                  </a:cubicBezTo>
                  <a:cubicBezTo>
                    <a:pt x="25" y="113"/>
                    <a:pt x="6" y="94"/>
                    <a:pt x="6" y="72"/>
                  </a:cubicBezTo>
                  <a:cubicBezTo>
                    <a:pt x="6" y="47"/>
                    <a:pt x="28" y="28"/>
                    <a:pt x="56" y="28"/>
                  </a:cubicBezTo>
                  <a:cubicBezTo>
                    <a:pt x="62" y="28"/>
                    <a:pt x="68" y="29"/>
                    <a:pt x="74" y="31"/>
                  </a:cubicBezTo>
                  <a:cubicBezTo>
                    <a:pt x="76" y="31"/>
                    <a:pt x="76" y="31"/>
                    <a:pt x="76" y="31"/>
                  </a:cubicBezTo>
                  <a:cubicBezTo>
                    <a:pt x="77" y="29"/>
                    <a:pt x="77" y="29"/>
                    <a:pt x="77" y="29"/>
                  </a:cubicBezTo>
                  <a:cubicBezTo>
                    <a:pt x="85" y="15"/>
                    <a:pt x="102" y="5"/>
                    <a:pt x="121" y="5"/>
                  </a:cubicBezTo>
                  <a:cubicBezTo>
                    <a:pt x="139" y="5"/>
                    <a:pt x="156" y="15"/>
                    <a:pt x="164" y="29"/>
                  </a:cubicBezTo>
                  <a:cubicBezTo>
                    <a:pt x="165" y="31"/>
                    <a:pt x="165" y="31"/>
                    <a:pt x="165" y="31"/>
                  </a:cubicBezTo>
                  <a:cubicBezTo>
                    <a:pt x="167" y="30"/>
                    <a:pt x="167" y="30"/>
                    <a:pt x="167" y="30"/>
                  </a:cubicBezTo>
                  <a:cubicBezTo>
                    <a:pt x="175" y="26"/>
                    <a:pt x="183" y="24"/>
                    <a:pt x="192" y="24"/>
                  </a:cubicBezTo>
                  <a:cubicBezTo>
                    <a:pt x="215" y="24"/>
                    <a:pt x="235" y="38"/>
                    <a:pt x="239" y="58"/>
                  </a:cubicBezTo>
                  <a:cubicBezTo>
                    <a:pt x="240" y="59"/>
                    <a:pt x="240" y="59"/>
                    <a:pt x="240" y="59"/>
                  </a:cubicBezTo>
                  <a:cubicBezTo>
                    <a:pt x="242" y="60"/>
                    <a:pt x="242" y="60"/>
                    <a:pt x="242" y="60"/>
                  </a:cubicBezTo>
                  <a:cubicBezTo>
                    <a:pt x="265" y="62"/>
                    <a:pt x="282" y="80"/>
                    <a:pt x="282" y="100"/>
                  </a:cubicBezTo>
                  <a:close/>
                </a:path>
              </a:pathLst>
            </a:custGeom>
            <a:solidFill>
              <a:srgbClr val="333333"/>
            </a:solidFill>
            <a:ln w="9525">
              <a:noFill/>
              <a:round/>
              <a:headEnd/>
              <a:tailEnd/>
            </a:ln>
          </p:spPr>
          <p:txBody>
            <a:bodyPr/>
            <a:lstStyle/>
            <a:p>
              <a:endParaRPr lang="en-US"/>
            </a:p>
          </p:txBody>
        </p:sp>
        <p:sp>
          <p:nvSpPr>
            <p:cNvPr id="250926" name="Freeform 6"/>
            <p:cNvSpPr>
              <a:spLocks noEditPoints="1"/>
            </p:cNvSpPr>
            <p:nvPr/>
          </p:nvSpPr>
          <p:spPr bwMode="auto">
            <a:xfrm rot="-487998">
              <a:off x="1081920" y="3973098"/>
              <a:ext cx="1417992" cy="621397"/>
            </a:xfrm>
            <a:custGeom>
              <a:avLst/>
              <a:gdLst>
                <a:gd name="T0" fmla="*/ 2147483647 w 282"/>
                <a:gd name="T1" fmla="*/ 2147483647 h 172"/>
                <a:gd name="T2" fmla="*/ 2147483647 w 282"/>
                <a:gd name="T3" fmla="*/ 2147483647 h 172"/>
                <a:gd name="T4" fmla="*/ 2147483647 w 282"/>
                <a:gd name="T5" fmla="*/ 2147483647 h 172"/>
                <a:gd name="T6" fmla="*/ 2147483647 w 282"/>
                <a:gd name="T7" fmla="*/ 0 h 172"/>
                <a:gd name="T8" fmla="*/ 2147483647 w 282"/>
                <a:gd name="T9" fmla="*/ 2147483647 h 172"/>
                <a:gd name="T10" fmla="*/ 2147483647 w 282"/>
                <a:gd name="T11" fmla="*/ 2147483647 h 172"/>
                <a:gd name="T12" fmla="*/ 0 w 282"/>
                <a:gd name="T13" fmla="*/ 2147483647 h 172"/>
                <a:gd name="T14" fmla="*/ 2147483647 w 282"/>
                <a:gd name="T15" fmla="*/ 2147483647 h 172"/>
                <a:gd name="T16" fmla="*/ 2147483647 w 282"/>
                <a:gd name="T17" fmla="*/ 2147483647 h 172"/>
                <a:gd name="T18" fmla="*/ 2147483647 w 282"/>
                <a:gd name="T19" fmla="*/ 2147483647 h 172"/>
                <a:gd name="T20" fmla="*/ 2147483647 w 282"/>
                <a:gd name="T21" fmla="*/ 2147483647 h 172"/>
                <a:gd name="T22" fmla="*/ 2147483647 w 282"/>
                <a:gd name="T23" fmla="*/ 2147483647 h 172"/>
                <a:gd name="T24" fmla="*/ 2147483647 w 282"/>
                <a:gd name="T25" fmla="*/ 2147483647 h 172"/>
                <a:gd name="T26" fmla="*/ 2147483647 w 282"/>
                <a:gd name="T27" fmla="*/ 2147483647 h 172"/>
                <a:gd name="T28" fmla="*/ 2147483647 w 282"/>
                <a:gd name="T29" fmla="*/ 2147483647 h 172"/>
                <a:gd name="T30" fmla="*/ 2147483647 w 282"/>
                <a:gd name="T31" fmla="*/ 2147483647 h 172"/>
                <a:gd name="T32" fmla="*/ 2147483647 w 282"/>
                <a:gd name="T33" fmla="*/ 2147483647 h 172"/>
                <a:gd name="T34" fmla="*/ 2147483647 w 282"/>
                <a:gd name="T35" fmla="*/ 2147483647 h 172"/>
                <a:gd name="T36" fmla="*/ 2147483647 w 282"/>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72"/>
                <a:gd name="T59" fmla="*/ 282 w 282"/>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72">
                  <a:moveTo>
                    <a:pt x="239" y="54"/>
                  </a:moveTo>
                  <a:cubicBezTo>
                    <a:pt x="234" y="34"/>
                    <a:pt x="214" y="19"/>
                    <a:pt x="189" y="19"/>
                  </a:cubicBezTo>
                  <a:cubicBezTo>
                    <a:pt x="180" y="19"/>
                    <a:pt x="171" y="21"/>
                    <a:pt x="163" y="25"/>
                  </a:cubicBezTo>
                  <a:cubicBezTo>
                    <a:pt x="155" y="10"/>
                    <a:pt x="138" y="0"/>
                    <a:pt x="118" y="0"/>
                  </a:cubicBezTo>
                  <a:cubicBezTo>
                    <a:pt x="97" y="0"/>
                    <a:pt x="80" y="10"/>
                    <a:pt x="72" y="25"/>
                  </a:cubicBezTo>
                  <a:cubicBezTo>
                    <a:pt x="66" y="23"/>
                    <a:pt x="60" y="22"/>
                    <a:pt x="53" y="22"/>
                  </a:cubicBezTo>
                  <a:cubicBezTo>
                    <a:pt x="24" y="22"/>
                    <a:pt x="0" y="43"/>
                    <a:pt x="0" y="69"/>
                  </a:cubicBezTo>
                  <a:cubicBezTo>
                    <a:pt x="0" y="92"/>
                    <a:pt x="21" y="112"/>
                    <a:pt x="48" y="115"/>
                  </a:cubicBezTo>
                  <a:cubicBezTo>
                    <a:pt x="50" y="137"/>
                    <a:pt x="72" y="154"/>
                    <a:pt x="98" y="154"/>
                  </a:cubicBezTo>
                  <a:cubicBezTo>
                    <a:pt x="109" y="154"/>
                    <a:pt x="119" y="151"/>
                    <a:pt x="128" y="145"/>
                  </a:cubicBezTo>
                  <a:cubicBezTo>
                    <a:pt x="135" y="161"/>
                    <a:pt x="153" y="172"/>
                    <a:pt x="174" y="172"/>
                  </a:cubicBezTo>
                  <a:cubicBezTo>
                    <a:pt x="197" y="172"/>
                    <a:pt x="217" y="158"/>
                    <a:pt x="222" y="139"/>
                  </a:cubicBezTo>
                  <a:cubicBezTo>
                    <a:pt x="225" y="140"/>
                    <a:pt x="229" y="140"/>
                    <a:pt x="232" y="140"/>
                  </a:cubicBezTo>
                  <a:cubicBezTo>
                    <a:pt x="260" y="140"/>
                    <a:pt x="282" y="121"/>
                    <a:pt x="282" y="97"/>
                  </a:cubicBezTo>
                  <a:cubicBezTo>
                    <a:pt x="282" y="75"/>
                    <a:pt x="263" y="57"/>
                    <a:pt x="239" y="54"/>
                  </a:cubicBezTo>
                  <a:close/>
                  <a:moveTo>
                    <a:pt x="150" y="90"/>
                  </a:moveTo>
                  <a:cubicBezTo>
                    <a:pt x="150" y="90"/>
                    <a:pt x="150" y="90"/>
                    <a:pt x="150" y="90"/>
                  </a:cubicBezTo>
                  <a:cubicBezTo>
                    <a:pt x="150" y="90"/>
                    <a:pt x="150" y="90"/>
                    <a:pt x="150" y="90"/>
                  </a:cubicBezTo>
                  <a:cubicBezTo>
                    <a:pt x="150" y="90"/>
                    <a:pt x="150" y="90"/>
                    <a:pt x="150" y="90"/>
                  </a:cubicBezTo>
                  <a:close/>
                </a:path>
              </a:pathLst>
            </a:custGeom>
            <a:solidFill>
              <a:srgbClr val="B3B3B3"/>
            </a:solidFill>
            <a:ln w="9525">
              <a:noFill/>
              <a:round/>
              <a:headEnd/>
              <a:tailEnd/>
            </a:ln>
          </p:spPr>
          <p:txBody>
            <a:bodyPr/>
            <a:lstStyle/>
            <a:p>
              <a:endParaRPr lang="en-US"/>
            </a:p>
          </p:txBody>
        </p:sp>
        <p:sp>
          <p:nvSpPr>
            <p:cNvPr id="250927" name="AutoShape 173"/>
            <p:cNvSpPr>
              <a:spLocks noChangeArrowheads="1"/>
            </p:cNvSpPr>
            <p:nvPr/>
          </p:nvSpPr>
          <p:spPr bwMode="auto">
            <a:xfrm>
              <a:off x="1260475" y="5437188"/>
              <a:ext cx="1047750" cy="609600"/>
            </a:xfrm>
            <a:prstGeom prst="roundRect">
              <a:avLst>
                <a:gd name="adj" fmla="val 16667"/>
              </a:avLst>
            </a:prstGeom>
            <a:solidFill>
              <a:srgbClr val="9ECD93">
                <a:alpha val="50195"/>
              </a:srgbClr>
            </a:solidFill>
            <a:ln w="9525">
              <a:solidFill>
                <a:schemeClr val="tx1"/>
              </a:solidFill>
              <a:round/>
              <a:headEnd/>
              <a:tailEnd/>
            </a:ln>
          </p:spPr>
          <p:txBody>
            <a:bodyPr wrap="none" lIns="3108960" tIns="137160" anchor="ctr"/>
            <a:lstStyle/>
            <a:p>
              <a:endParaRPr lang="en-US"/>
            </a:p>
          </p:txBody>
        </p:sp>
        <p:grpSp>
          <p:nvGrpSpPr>
            <p:cNvPr id="250928" name="Group 174"/>
            <p:cNvGrpSpPr>
              <a:grpSpLocks/>
            </p:cNvGrpSpPr>
            <p:nvPr/>
          </p:nvGrpSpPr>
          <p:grpSpPr bwMode="auto">
            <a:xfrm>
              <a:off x="1333500" y="5494338"/>
              <a:ext cx="903288" cy="498475"/>
              <a:chOff x="3766" y="2208"/>
              <a:chExt cx="569" cy="314"/>
            </a:xfrm>
          </p:grpSpPr>
          <p:sp>
            <p:nvSpPr>
              <p:cNvPr id="250948" name="Can 116"/>
              <p:cNvSpPr>
                <a:spLocks noChangeAspect="1" noChangeArrowheads="1"/>
              </p:cNvSpPr>
              <p:nvPr/>
            </p:nvSpPr>
            <p:spPr bwMode="auto">
              <a:xfrm>
                <a:off x="4071" y="2211"/>
                <a:ext cx="264" cy="311"/>
              </a:xfrm>
              <a:prstGeom prst="can">
                <a:avLst>
                  <a:gd name="adj" fmla="val 24820"/>
                </a:avLst>
              </a:prstGeom>
              <a:solidFill>
                <a:schemeClr val="bg1"/>
              </a:solidFill>
              <a:ln w="12700">
                <a:solidFill>
                  <a:srgbClr val="4E4845"/>
                </a:solidFill>
                <a:round/>
                <a:headEnd/>
                <a:tailEnd/>
              </a:ln>
            </p:spPr>
            <p:txBody>
              <a:bodyPr anchor="ctr"/>
              <a:lstStyle/>
              <a:p>
                <a:pPr eaLnBrk="0" hangingPunct="0"/>
                <a:endParaRPr lang="en-US"/>
              </a:p>
            </p:txBody>
          </p:sp>
          <p:sp>
            <p:nvSpPr>
              <p:cNvPr id="250949" name="Oval 139"/>
              <p:cNvSpPr>
                <a:spLocks noChangeAspect="1" noChangeArrowheads="1"/>
              </p:cNvSpPr>
              <p:nvPr/>
            </p:nvSpPr>
            <p:spPr bwMode="auto">
              <a:xfrm>
                <a:off x="4168" y="2444"/>
                <a:ext cx="63" cy="63"/>
              </a:xfrm>
              <a:prstGeom prst="ellipse">
                <a:avLst/>
              </a:prstGeom>
              <a:solidFill>
                <a:srgbClr val="C2BDBA"/>
              </a:solidFill>
              <a:ln w="28575" cap="rnd">
                <a:noFill/>
                <a:prstDash val="sysDot"/>
                <a:round/>
                <a:headEnd/>
                <a:tailEnd/>
              </a:ln>
            </p:spPr>
            <p:txBody>
              <a:bodyPr wrap="none"/>
              <a:lstStyle/>
              <a:p>
                <a:endParaRPr lang="en-US"/>
              </a:p>
            </p:txBody>
          </p:sp>
          <p:sp>
            <p:nvSpPr>
              <p:cNvPr id="250950" name="Oval 140"/>
              <p:cNvSpPr>
                <a:spLocks noChangeAspect="1" noChangeArrowheads="1"/>
              </p:cNvSpPr>
              <p:nvPr/>
            </p:nvSpPr>
            <p:spPr bwMode="auto">
              <a:xfrm>
                <a:off x="4210" y="2353"/>
                <a:ext cx="78" cy="77"/>
              </a:xfrm>
              <a:prstGeom prst="ellipse">
                <a:avLst/>
              </a:prstGeom>
              <a:solidFill>
                <a:srgbClr val="C2BDBA"/>
              </a:solidFill>
              <a:ln w="28575" cap="rnd">
                <a:noFill/>
                <a:prstDash val="sysDot"/>
                <a:round/>
                <a:headEnd/>
                <a:tailEnd/>
              </a:ln>
            </p:spPr>
            <p:txBody>
              <a:bodyPr wrap="none"/>
              <a:lstStyle/>
              <a:p>
                <a:endParaRPr lang="en-US"/>
              </a:p>
            </p:txBody>
          </p:sp>
          <p:sp>
            <p:nvSpPr>
              <p:cNvPr id="250951" name="Oval 141"/>
              <p:cNvSpPr>
                <a:spLocks noChangeAspect="1" noChangeArrowheads="1"/>
              </p:cNvSpPr>
              <p:nvPr/>
            </p:nvSpPr>
            <p:spPr bwMode="auto">
              <a:xfrm>
                <a:off x="4236" y="2446"/>
                <a:ext cx="62" cy="63"/>
              </a:xfrm>
              <a:prstGeom prst="ellipse">
                <a:avLst/>
              </a:prstGeom>
              <a:solidFill>
                <a:srgbClr val="FFC000"/>
              </a:solidFill>
              <a:ln w="28575" cap="rnd">
                <a:noFill/>
                <a:prstDash val="sysDot"/>
                <a:round/>
                <a:headEnd/>
                <a:tailEnd/>
              </a:ln>
            </p:spPr>
            <p:txBody>
              <a:bodyPr wrap="none"/>
              <a:lstStyle/>
              <a:p>
                <a:endParaRPr lang="en-US"/>
              </a:p>
            </p:txBody>
          </p:sp>
          <p:sp>
            <p:nvSpPr>
              <p:cNvPr id="250952" name="Oval 142"/>
              <p:cNvSpPr>
                <a:spLocks noChangeAspect="1" noChangeArrowheads="1"/>
              </p:cNvSpPr>
              <p:nvPr/>
            </p:nvSpPr>
            <p:spPr bwMode="auto">
              <a:xfrm>
                <a:off x="4075" y="2372"/>
                <a:ext cx="53" cy="53"/>
              </a:xfrm>
              <a:prstGeom prst="ellipse">
                <a:avLst/>
              </a:prstGeom>
              <a:solidFill>
                <a:srgbClr val="C2BDBA"/>
              </a:solidFill>
              <a:ln w="28575" cap="rnd">
                <a:noFill/>
                <a:prstDash val="sysDot"/>
                <a:round/>
                <a:headEnd/>
                <a:tailEnd/>
              </a:ln>
            </p:spPr>
            <p:txBody>
              <a:bodyPr wrap="none"/>
              <a:lstStyle/>
              <a:p>
                <a:endParaRPr lang="en-US"/>
              </a:p>
            </p:txBody>
          </p:sp>
          <p:sp>
            <p:nvSpPr>
              <p:cNvPr id="250953" name="Oval 144"/>
              <p:cNvSpPr>
                <a:spLocks noChangeAspect="1" noChangeArrowheads="1"/>
              </p:cNvSpPr>
              <p:nvPr/>
            </p:nvSpPr>
            <p:spPr bwMode="auto">
              <a:xfrm>
                <a:off x="4129" y="2339"/>
                <a:ext cx="77" cy="78"/>
              </a:xfrm>
              <a:prstGeom prst="ellipse">
                <a:avLst/>
              </a:prstGeom>
              <a:solidFill>
                <a:srgbClr val="FFC000"/>
              </a:solidFill>
              <a:ln w="28575" cap="rnd">
                <a:noFill/>
                <a:prstDash val="sysDot"/>
                <a:round/>
                <a:headEnd/>
                <a:tailEnd/>
              </a:ln>
            </p:spPr>
            <p:txBody>
              <a:bodyPr wrap="none"/>
              <a:lstStyle/>
              <a:p>
                <a:endParaRPr lang="en-US"/>
              </a:p>
            </p:txBody>
          </p:sp>
          <p:sp>
            <p:nvSpPr>
              <p:cNvPr id="250954" name="Oval 145"/>
              <p:cNvSpPr>
                <a:spLocks noChangeAspect="1" noChangeArrowheads="1"/>
              </p:cNvSpPr>
              <p:nvPr/>
            </p:nvSpPr>
            <p:spPr bwMode="auto">
              <a:xfrm>
                <a:off x="4097" y="2424"/>
                <a:ext cx="63" cy="63"/>
              </a:xfrm>
              <a:prstGeom prst="ellipse">
                <a:avLst/>
              </a:prstGeom>
              <a:solidFill>
                <a:srgbClr val="A87C00"/>
              </a:solidFill>
              <a:ln w="28575" cap="rnd">
                <a:noFill/>
                <a:prstDash val="sysDot"/>
                <a:round/>
                <a:headEnd/>
                <a:tailEnd/>
              </a:ln>
            </p:spPr>
            <p:txBody>
              <a:bodyPr wrap="none"/>
              <a:lstStyle/>
              <a:p>
                <a:endParaRPr lang="en-US"/>
              </a:p>
            </p:txBody>
          </p:sp>
          <p:sp>
            <p:nvSpPr>
              <p:cNvPr id="250955" name="Oval 146"/>
              <p:cNvSpPr>
                <a:spLocks noChangeAspect="1" noChangeArrowheads="1"/>
              </p:cNvSpPr>
              <p:nvPr/>
            </p:nvSpPr>
            <p:spPr bwMode="auto">
              <a:xfrm>
                <a:off x="4185" y="2285"/>
                <a:ext cx="53" cy="54"/>
              </a:xfrm>
              <a:prstGeom prst="ellipse">
                <a:avLst/>
              </a:prstGeom>
              <a:solidFill>
                <a:srgbClr val="A87C00"/>
              </a:solidFill>
              <a:ln w="28575" cap="rnd">
                <a:noFill/>
                <a:prstDash val="sysDot"/>
                <a:round/>
                <a:headEnd/>
                <a:tailEnd/>
              </a:ln>
            </p:spPr>
            <p:txBody>
              <a:bodyPr wrap="none"/>
              <a:lstStyle/>
              <a:p>
                <a:endParaRPr lang="en-US"/>
              </a:p>
            </p:txBody>
          </p:sp>
          <p:sp>
            <p:nvSpPr>
              <p:cNvPr id="250956" name="Oval 147"/>
              <p:cNvSpPr>
                <a:spLocks noChangeAspect="1" noChangeArrowheads="1"/>
              </p:cNvSpPr>
              <p:nvPr/>
            </p:nvSpPr>
            <p:spPr bwMode="auto">
              <a:xfrm>
                <a:off x="4246" y="2278"/>
                <a:ext cx="77" cy="77"/>
              </a:xfrm>
              <a:prstGeom prst="ellipse">
                <a:avLst/>
              </a:prstGeom>
              <a:solidFill>
                <a:srgbClr val="C2BDBA"/>
              </a:solidFill>
              <a:ln w="28575" cap="rnd">
                <a:noFill/>
                <a:prstDash val="sysDot"/>
                <a:round/>
                <a:headEnd/>
                <a:tailEnd/>
              </a:ln>
            </p:spPr>
            <p:txBody>
              <a:bodyPr wrap="none"/>
              <a:lstStyle/>
              <a:p>
                <a:endParaRPr lang="en-US"/>
              </a:p>
            </p:txBody>
          </p:sp>
          <p:sp>
            <p:nvSpPr>
              <p:cNvPr id="250957" name="Oval 148"/>
              <p:cNvSpPr>
                <a:spLocks noChangeAspect="1" noChangeArrowheads="1"/>
              </p:cNvSpPr>
              <p:nvPr/>
            </p:nvSpPr>
            <p:spPr bwMode="auto">
              <a:xfrm>
                <a:off x="4075" y="2285"/>
                <a:ext cx="54" cy="53"/>
              </a:xfrm>
              <a:prstGeom prst="ellipse">
                <a:avLst/>
              </a:prstGeom>
              <a:solidFill>
                <a:srgbClr val="C2BDBA"/>
              </a:solidFill>
              <a:ln w="28575" cap="rnd">
                <a:noFill/>
                <a:prstDash val="sysDot"/>
                <a:round/>
                <a:headEnd/>
                <a:tailEnd/>
              </a:ln>
            </p:spPr>
            <p:txBody>
              <a:bodyPr wrap="none"/>
              <a:lstStyle/>
              <a:p>
                <a:endParaRPr lang="en-US"/>
              </a:p>
            </p:txBody>
          </p:sp>
          <p:sp>
            <p:nvSpPr>
              <p:cNvPr id="250958" name="Can 116"/>
              <p:cNvSpPr>
                <a:spLocks noChangeAspect="1" noChangeArrowheads="1"/>
              </p:cNvSpPr>
              <p:nvPr/>
            </p:nvSpPr>
            <p:spPr bwMode="auto">
              <a:xfrm>
                <a:off x="3766" y="2208"/>
                <a:ext cx="264" cy="311"/>
              </a:xfrm>
              <a:prstGeom prst="can">
                <a:avLst>
                  <a:gd name="adj" fmla="val 24820"/>
                </a:avLst>
              </a:prstGeom>
              <a:solidFill>
                <a:schemeClr val="bg1"/>
              </a:solidFill>
              <a:ln w="12700">
                <a:solidFill>
                  <a:srgbClr val="4E4845"/>
                </a:solidFill>
                <a:round/>
                <a:headEnd/>
                <a:tailEnd/>
              </a:ln>
            </p:spPr>
            <p:txBody>
              <a:bodyPr anchor="ctr"/>
              <a:lstStyle/>
              <a:p>
                <a:pPr eaLnBrk="0" hangingPunct="0"/>
                <a:endParaRPr lang="en-US"/>
              </a:p>
            </p:txBody>
          </p:sp>
          <p:sp>
            <p:nvSpPr>
              <p:cNvPr id="250959" name="Oval 139"/>
              <p:cNvSpPr>
                <a:spLocks noChangeAspect="1" noChangeArrowheads="1"/>
              </p:cNvSpPr>
              <p:nvPr/>
            </p:nvSpPr>
            <p:spPr bwMode="auto">
              <a:xfrm>
                <a:off x="3843" y="2381"/>
                <a:ext cx="63" cy="63"/>
              </a:xfrm>
              <a:prstGeom prst="ellipse">
                <a:avLst/>
              </a:prstGeom>
              <a:solidFill>
                <a:srgbClr val="C2BDBA"/>
              </a:solidFill>
              <a:ln w="28575" cap="rnd">
                <a:noFill/>
                <a:prstDash val="sysDot"/>
                <a:round/>
                <a:headEnd/>
                <a:tailEnd/>
              </a:ln>
            </p:spPr>
            <p:txBody>
              <a:bodyPr wrap="none"/>
              <a:lstStyle/>
              <a:p>
                <a:endParaRPr lang="en-US"/>
              </a:p>
            </p:txBody>
          </p:sp>
          <p:sp>
            <p:nvSpPr>
              <p:cNvPr id="250960" name="Oval 140"/>
              <p:cNvSpPr>
                <a:spLocks noChangeAspect="1" noChangeArrowheads="1"/>
              </p:cNvSpPr>
              <p:nvPr/>
            </p:nvSpPr>
            <p:spPr bwMode="auto">
              <a:xfrm>
                <a:off x="3933" y="2292"/>
                <a:ext cx="78" cy="77"/>
              </a:xfrm>
              <a:prstGeom prst="ellipse">
                <a:avLst/>
              </a:prstGeom>
              <a:solidFill>
                <a:srgbClr val="FFC000"/>
              </a:solidFill>
              <a:ln w="28575" cap="rnd">
                <a:noFill/>
                <a:prstDash val="sysDot"/>
                <a:round/>
                <a:headEnd/>
                <a:tailEnd/>
              </a:ln>
            </p:spPr>
            <p:txBody>
              <a:bodyPr wrap="none"/>
              <a:lstStyle/>
              <a:p>
                <a:endParaRPr lang="en-US"/>
              </a:p>
            </p:txBody>
          </p:sp>
          <p:sp>
            <p:nvSpPr>
              <p:cNvPr id="250961" name="Oval 141"/>
              <p:cNvSpPr>
                <a:spLocks noChangeAspect="1" noChangeArrowheads="1"/>
              </p:cNvSpPr>
              <p:nvPr/>
            </p:nvSpPr>
            <p:spPr bwMode="auto">
              <a:xfrm>
                <a:off x="3910" y="2364"/>
                <a:ext cx="62" cy="63"/>
              </a:xfrm>
              <a:prstGeom prst="ellipse">
                <a:avLst/>
              </a:prstGeom>
              <a:solidFill>
                <a:srgbClr val="C2BDBA"/>
              </a:solidFill>
              <a:ln w="28575" cap="rnd">
                <a:noFill/>
                <a:prstDash val="sysDot"/>
                <a:round/>
                <a:headEnd/>
                <a:tailEnd/>
              </a:ln>
            </p:spPr>
            <p:txBody>
              <a:bodyPr wrap="none"/>
              <a:lstStyle/>
              <a:p>
                <a:endParaRPr lang="en-US"/>
              </a:p>
            </p:txBody>
          </p:sp>
          <p:sp>
            <p:nvSpPr>
              <p:cNvPr id="250962" name="Oval 142"/>
              <p:cNvSpPr>
                <a:spLocks noChangeAspect="1" noChangeArrowheads="1"/>
              </p:cNvSpPr>
              <p:nvPr/>
            </p:nvSpPr>
            <p:spPr bwMode="auto">
              <a:xfrm>
                <a:off x="3784" y="2369"/>
                <a:ext cx="53" cy="53"/>
              </a:xfrm>
              <a:prstGeom prst="ellipse">
                <a:avLst/>
              </a:prstGeom>
              <a:solidFill>
                <a:srgbClr val="C2BDBA"/>
              </a:solidFill>
              <a:ln w="28575" cap="rnd">
                <a:noFill/>
                <a:prstDash val="sysDot"/>
                <a:round/>
                <a:headEnd/>
                <a:tailEnd/>
              </a:ln>
            </p:spPr>
            <p:txBody>
              <a:bodyPr wrap="none"/>
              <a:lstStyle/>
              <a:p>
                <a:endParaRPr lang="en-US"/>
              </a:p>
            </p:txBody>
          </p:sp>
          <p:sp>
            <p:nvSpPr>
              <p:cNvPr id="250963" name="Oval 144"/>
              <p:cNvSpPr>
                <a:spLocks noChangeAspect="1" noChangeArrowheads="1"/>
              </p:cNvSpPr>
              <p:nvPr/>
            </p:nvSpPr>
            <p:spPr bwMode="auto">
              <a:xfrm>
                <a:off x="3784" y="2282"/>
                <a:ext cx="77" cy="78"/>
              </a:xfrm>
              <a:prstGeom prst="ellipse">
                <a:avLst/>
              </a:prstGeom>
              <a:solidFill>
                <a:srgbClr val="A87C00"/>
              </a:solidFill>
              <a:ln w="28575" cap="rnd">
                <a:noFill/>
                <a:prstDash val="sysDot"/>
                <a:round/>
                <a:headEnd/>
                <a:tailEnd/>
              </a:ln>
            </p:spPr>
            <p:txBody>
              <a:bodyPr wrap="none"/>
              <a:lstStyle/>
              <a:p>
                <a:endParaRPr lang="en-US"/>
              </a:p>
            </p:txBody>
          </p:sp>
          <p:sp>
            <p:nvSpPr>
              <p:cNvPr id="250964" name="Oval 145"/>
              <p:cNvSpPr>
                <a:spLocks noChangeAspect="1" noChangeArrowheads="1"/>
              </p:cNvSpPr>
              <p:nvPr/>
            </p:nvSpPr>
            <p:spPr bwMode="auto">
              <a:xfrm>
                <a:off x="3869" y="2442"/>
                <a:ext cx="63" cy="63"/>
              </a:xfrm>
              <a:prstGeom prst="ellipse">
                <a:avLst/>
              </a:prstGeom>
              <a:solidFill>
                <a:srgbClr val="A87C00"/>
              </a:solidFill>
              <a:ln w="28575" cap="rnd">
                <a:noFill/>
                <a:prstDash val="sysDot"/>
                <a:round/>
                <a:headEnd/>
                <a:tailEnd/>
              </a:ln>
            </p:spPr>
            <p:txBody>
              <a:bodyPr wrap="none"/>
              <a:lstStyle/>
              <a:p>
                <a:endParaRPr lang="en-US"/>
              </a:p>
            </p:txBody>
          </p:sp>
          <p:sp>
            <p:nvSpPr>
              <p:cNvPr id="250965" name="Oval 146"/>
              <p:cNvSpPr>
                <a:spLocks noChangeAspect="1" noChangeArrowheads="1"/>
              </p:cNvSpPr>
              <p:nvPr/>
            </p:nvSpPr>
            <p:spPr bwMode="auto">
              <a:xfrm>
                <a:off x="3874" y="2301"/>
                <a:ext cx="53" cy="54"/>
              </a:xfrm>
              <a:prstGeom prst="ellipse">
                <a:avLst/>
              </a:prstGeom>
              <a:solidFill>
                <a:srgbClr val="A87C00"/>
              </a:solidFill>
              <a:ln w="28575" cap="rnd">
                <a:noFill/>
                <a:prstDash val="sysDot"/>
                <a:round/>
                <a:headEnd/>
                <a:tailEnd/>
              </a:ln>
            </p:spPr>
            <p:txBody>
              <a:bodyPr wrap="none"/>
              <a:lstStyle/>
              <a:p>
                <a:endParaRPr lang="en-US"/>
              </a:p>
            </p:txBody>
          </p:sp>
          <p:sp>
            <p:nvSpPr>
              <p:cNvPr id="250966" name="Oval 147"/>
              <p:cNvSpPr>
                <a:spLocks noChangeAspect="1" noChangeArrowheads="1"/>
              </p:cNvSpPr>
              <p:nvPr/>
            </p:nvSpPr>
            <p:spPr bwMode="auto">
              <a:xfrm>
                <a:off x="3779" y="2425"/>
                <a:ext cx="77" cy="77"/>
              </a:xfrm>
              <a:prstGeom prst="ellipse">
                <a:avLst/>
              </a:prstGeom>
              <a:solidFill>
                <a:srgbClr val="FFC000"/>
              </a:solidFill>
              <a:ln w="28575" cap="rnd">
                <a:noFill/>
                <a:prstDash val="sysDot"/>
                <a:round/>
                <a:headEnd/>
                <a:tailEnd/>
              </a:ln>
            </p:spPr>
            <p:txBody>
              <a:bodyPr wrap="none"/>
              <a:lstStyle/>
              <a:p>
                <a:endParaRPr lang="en-US"/>
              </a:p>
            </p:txBody>
          </p:sp>
          <p:sp>
            <p:nvSpPr>
              <p:cNvPr id="250967" name="Oval 148"/>
              <p:cNvSpPr>
                <a:spLocks noChangeAspect="1" noChangeArrowheads="1"/>
              </p:cNvSpPr>
              <p:nvPr/>
            </p:nvSpPr>
            <p:spPr bwMode="auto">
              <a:xfrm>
                <a:off x="3947" y="2420"/>
                <a:ext cx="54" cy="53"/>
              </a:xfrm>
              <a:prstGeom prst="ellipse">
                <a:avLst/>
              </a:prstGeom>
              <a:solidFill>
                <a:srgbClr val="C2BDBA"/>
              </a:solidFill>
              <a:ln w="28575" cap="rnd">
                <a:noFill/>
                <a:prstDash val="sysDot"/>
                <a:round/>
                <a:headEnd/>
                <a:tailEnd/>
              </a:ln>
            </p:spPr>
            <p:txBody>
              <a:bodyPr wrap="none"/>
              <a:lstStyle/>
              <a:p>
                <a:endParaRPr lang="en-US"/>
              </a:p>
            </p:txBody>
          </p:sp>
        </p:grpSp>
        <p:sp>
          <p:nvSpPr>
            <p:cNvPr id="250929" name="Oval 279"/>
            <p:cNvSpPr>
              <a:spLocks noChangeArrowheads="1"/>
            </p:cNvSpPr>
            <p:nvPr/>
          </p:nvSpPr>
          <p:spPr bwMode="auto">
            <a:xfrm>
              <a:off x="4095181" y="2243890"/>
              <a:ext cx="518870" cy="545181"/>
            </a:xfrm>
            <a:prstGeom prst="ellipse">
              <a:avLst/>
            </a:prstGeom>
            <a:solidFill>
              <a:srgbClr val="FFC000"/>
            </a:solidFill>
            <a:ln w="28575" cap="rnd">
              <a:noFill/>
              <a:prstDash val="sysDot"/>
              <a:round/>
              <a:headEnd/>
              <a:tailEnd/>
            </a:ln>
          </p:spPr>
          <p:txBody>
            <a:bodyPr>
              <a:spAutoFit/>
            </a:bodyPr>
            <a:lstStyle/>
            <a:p>
              <a:endParaRPr lang="en-US"/>
            </a:p>
          </p:txBody>
        </p:sp>
        <p:sp>
          <p:nvSpPr>
            <p:cNvPr id="86" name="Rectangle 258"/>
            <p:cNvSpPr>
              <a:spLocks noChangeArrowheads="1"/>
            </p:cNvSpPr>
            <p:nvPr/>
          </p:nvSpPr>
          <p:spPr bwMode="auto">
            <a:xfrm>
              <a:off x="3810000" y="1371600"/>
              <a:ext cx="4549775" cy="1657350"/>
            </a:xfrm>
            <a:prstGeom prst="rect">
              <a:avLst/>
            </a:prstGeom>
            <a:solidFill>
              <a:srgbClr val="E6BA00">
                <a:alpha val="41960"/>
              </a:srgbClr>
            </a:solidFill>
            <a:ln w="28575">
              <a:solidFill>
                <a:schemeClr val="accent6">
                  <a:alpha val="75000"/>
                </a:schemeClr>
              </a:solidFill>
              <a:prstDash val="dash"/>
              <a:miter lim="800000"/>
              <a:headEnd/>
              <a:tailEnd/>
            </a:ln>
          </p:spPr>
          <p:txBody>
            <a:bodyPr anchor="ctr"/>
            <a:lstStyle/>
            <a:p>
              <a:pPr algn="r">
                <a:spcBef>
                  <a:spcPct val="50000"/>
                </a:spcBef>
                <a:defRPr/>
              </a:pPr>
              <a:endParaRPr lang="en-US" sz="1200" b="1" dirty="0">
                <a:ea typeface="ＭＳ Ｐゴシック" charset="-128"/>
                <a:cs typeface="ＭＳ Ｐゴシック" charset="-128"/>
              </a:endParaRPr>
            </a:p>
          </p:txBody>
        </p:sp>
        <p:sp>
          <p:nvSpPr>
            <p:cNvPr id="97" name="Text Box 259"/>
            <p:cNvSpPr txBox="1">
              <a:spLocks noChangeArrowheads="1"/>
            </p:cNvSpPr>
            <p:nvPr/>
          </p:nvSpPr>
          <p:spPr bwMode="auto">
            <a:xfrm>
              <a:off x="4924425" y="1720850"/>
              <a:ext cx="954088" cy="436563"/>
            </a:xfrm>
            <a:prstGeom prst="rect">
              <a:avLst/>
            </a:prstGeom>
            <a:solidFill>
              <a:schemeClr val="accent6">
                <a:lumMod val="75000"/>
              </a:schemeClr>
            </a:solidFill>
            <a:ln w="3175">
              <a:solidFill>
                <a:schemeClr val="bg1"/>
              </a:solidFill>
              <a:miter lim="800000"/>
              <a:headEnd/>
              <a:tailEnd/>
            </a:ln>
          </p:spPr>
          <p:txBody>
            <a:bodyPr lIns="9144" rIns="9144" anchor="ctr" anchorCtr="1"/>
            <a:lstStyle/>
            <a:p>
              <a:pPr>
                <a:spcBef>
                  <a:spcPct val="50000"/>
                </a:spcBef>
                <a:defRPr/>
              </a:pPr>
              <a:r>
                <a:rPr lang="en-US" sz="1200" b="1" dirty="0">
                  <a:solidFill>
                    <a:schemeClr val="bg1"/>
                  </a:solidFill>
                  <a:ea typeface="ＭＳ Ｐゴシック" charset="-128"/>
                  <a:cs typeface="ＭＳ Ｐゴシック" charset="-128"/>
                </a:rPr>
                <a:t>Incremental</a:t>
              </a:r>
              <a:br>
                <a:rPr lang="en-US" sz="1200" b="1" dirty="0">
                  <a:solidFill>
                    <a:schemeClr val="bg1"/>
                  </a:solidFill>
                  <a:ea typeface="ＭＳ Ｐゴシック" charset="-128"/>
                  <a:cs typeface="ＭＳ Ｐゴシック" charset="-128"/>
                </a:rPr>
              </a:br>
              <a:r>
                <a:rPr lang="en-US" sz="1200" b="1" dirty="0">
                  <a:solidFill>
                    <a:schemeClr val="bg1"/>
                  </a:solidFill>
                  <a:ea typeface="ＭＳ Ｐゴシック" charset="-128"/>
                  <a:cs typeface="ＭＳ Ｐゴシック" charset="-128"/>
                </a:rPr>
                <a:t>Backup</a:t>
              </a:r>
            </a:p>
          </p:txBody>
        </p:sp>
        <p:sp>
          <p:nvSpPr>
            <p:cNvPr id="250932" name="Text Box 260"/>
            <p:cNvSpPr txBox="1">
              <a:spLocks noChangeArrowheads="1"/>
            </p:cNvSpPr>
            <p:nvPr/>
          </p:nvSpPr>
          <p:spPr bwMode="auto">
            <a:xfrm>
              <a:off x="5319081" y="1458829"/>
              <a:ext cx="114864" cy="210803"/>
            </a:xfrm>
            <a:prstGeom prst="rect">
              <a:avLst/>
            </a:prstGeom>
            <a:noFill/>
            <a:ln w="9525">
              <a:noFill/>
              <a:miter lim="800000"/>
              <a:headEnd/>
              <a:tailEnd/>
            </a:ln>
          </p:spPr>
          <p:txBody>
            <a:bodyPr wrap="none" lIns="45720" tIns="0" rIns="45720" bIns="0" anchor="ctr" anchorCtr="1">
              <a:spAutoFit/>
            </a:bodyPr>
            <a:lstStyle/>
            <a:p>
              <a:pPr>
                <a:spcBef>
                  <a:spcPct val="50000"/>
                </a:spcBef>
              </a:pPr>
              <a:endParaRPr lang="en-US" sz="1200" b="1"/>
            </a:p>
          </p:txBody>
        </p:sp>
        <p:sp>
          <p:nvSpPr>
            <p:cNvPr id="111" name="Text Box 261"/>
            <p:cNvSpPr txBox="1">
              <a:spLocks noChangeArrowheads="1"/>
            </p:cNvSpPr>
            <p:nvPr/>
          </p:nvSpPr>
          <p:spPr bwMode="auto">
            <a:xfrm>
              <a:off x="3981450" y="1720850"/>
              <a:ext cx="754063" cy="436563"/>
            </a:xfrm>
            <a:prstGeom prst="rect">
              <a:avLst/>
            </a:prstGeom>
            <a:solidFill>
              <a:schemeClr val="accent6">
                <a:lumMod val="75000"/>
              </a:schemeClr>
            </a:solidFill>
            <a:ln w="3175">
              <a:solidFill>
                <a:schemeClr val="bg1"/>
              </a:solidFill>
              <a:miter lim="800000"/>
              <a:headEnd/>
              <a:tailEnd/>
            </a:ln>
          </p:spPr>
          <p:txBody>
            <a:bodyPr lIns="9144" rIns="9144" anchor="ctr" anchorCtr="1"/>
            <a:lstStyle/>
            <a:p>
              <a:pPr>
                <a:spcBef>
                  <a:spcPct val="50000"/>
                </a:spcBef>
                <a:defRPr/>
              </a:pPr>
              <a:r>
                <a:rPr lang="en-US" sz="1200" b="1" dirty="0">
                  <a:solidFill>
                    <a:schemeClr val="bg1"/>
                  </a:solidFill>
                  <a:ea typeface="ＭＳ Ｐゴシック" charset="-128"/>
                  <a:cs typeface="ＭＳ Ｐゴシック" charset="-128"/>
                </a:rPr>
                <a:t>Full</a:t>
              </a:r>
              <a:br>
                <a:rPr lang="en-US" sz="1200" b="1" dirty="0">
                  <a:solidFill>
                    <a:schemeClr val="bg1"/>
                  </a:solidFill>
                  <a:ea typeface="ＭＳ Ｐゴシック" charset="-128"/>
                  <a:cs typeface="ＭＳ Ｐゴシック" charset="-128"/>
                </a:rPr>
              </a:br>
              <a:r>
                <a:rPr lang="en-US" sz="1200" b="1" dirty="0">
                  <a:solidFill>
                    <a:schemeClr val="bg1"/>
                  </a:solidFill>
                  <a:ea typeface="ＭＳ Ｐゴシック" charset="-128"/>
                  <a:cs typeface="ＭＳ Ｐゴシック" charset="-128"/>
                </a:rPr>
                <a:t>Backup</a:t>
              </a:r>
            </a:p>
          </p:txBody>
        </p:sp>
        <p:sp>
          <p:nvSpPr>
            <p:cNvPr id="112" name="Text Box 262"/>
            <p:cNvSpPr txBox="1">
              <a:spLocks noChangeArrowheads="1"/>
            </p:cNvSpPr>
            <p:nvPr/>
          </p:nvSpPr>
          <p:spPr bwMode="auto">
            <a:xfrm>
              <a:off x="6015038" y="1720850"/>
              <a:ext cx="927100" cy="436563"/>
            </a:xfrm>
            <a:prstGeom prst="rect">
              <a:avLst/>
            </a:prstGeom>
            <a:solidFill>
              <a:schemeClr val="accent6">
                <a:lumMod val="75000"/>
              </a:schemeClr>
            </a:solidFill>
            <a:ln w="3175">
              <a:solidFill>
                <a:schemeClr val="bg1"/>
              </a:solidFill>
              <a:miter lim="800000"/>
              <a:headEnd/>
              <a:tailEnd/>
            </a:ln>
          </p:spPr>
          <p:txBody>
            <a:bodyPr lIns="9144" rIns="9144" anchor="ctr" anchorCtr="1"/>
            <a:lstStyle/>
            <a:p>
              <a:pPr>
                <a:spcBef>
                  <a:spcPct val="50000"/>
                </a:spcBef>
                <a:defRPr/>
              </a:pPr>
              <a:r>
                <a:rPr lang="en-US" sz="1200" b="1" dirty="0">
                  <a:solidFill>
                    <a:schemeClr val="bg1"/>
                  </a:solidFill>
                  <a:ea typeface="ＭＳ Ｐゴシック" charset="-128"/>
                  <a:cs typeface="ＭＳ Ｐゴシック" charset="-128"/>
                </a:rPr>
                <a:t>Incremental</a:t>
              </a:r>
              <a:br>
                <a:rPr lang="en-US" sz="1200" b="1" dirty="0">
                  <a:solidFill>
                    <a:schemeClr val="bg1"/>
                  </a:solidFill>
                  <a:ea typeface="ＭＳ Ｐゴシック" charset="-128"/>
                  <a:cs typeface="ＭＳ Ｐゴシック" charset="-128"/>
                </a:rPr>
              </a:br>
              <a:r>
                <a:rPr lang="en-US" sz="1200" b="1" dirty="0">
                  <a:solidFill>
                    <a:schemeClr val="bg1"/>
                  </a:solidFill>
                  <a:ea typeface="ＭＳ Ｐゴシック" charset="-128"/>
                  <a:cs typeface="ＭＳ Ｐゴシック" charset="-128"/>
                </a:rPr>
                <a:t>Backup</a:t>
              </a:r>
            </a:p>
          </p:txBody>
        </p:sp>
        <p:sp>
          <p:nvSpPr>
            <p:cNvPr id="250935" name="Oval 332"/>
            <p:cNvSpPr>
              <a:spLocks noChangeArrowheads="1"/>
            </p:cNvSpPr>
            <p:nvPr/>
          </p:nvSpPr>
          <p:spPr bwMode="auto">
            <a:xfrm>
              <a:off x="5140843" y="2243890"/>
              <a:ext cx="326770" cy="296215"/>
            </a:xfrm>
            <a:prstGeom prst="ellipse">
              <a:avLst/>
            </a:prstGeom>
            <a:solidFill>
              <a:srgbClr val="FFC000"/>
            </a:solidFill>
            <a:ln w="28575" cap="rnd">
              <a:noFill/>
              <a:prstDash val="sysDot"/>
              <a:round/>
              <a:headEnd/>
              <a:tailEnd/>
            </a:ln>
          </p:spPr>
          <p:txBody>
            <a:bodyPr lIns="0" tIns="0" rIns="0" bIns="0">
              <a:spAutoFit/>
            </a:bodyPr>
            <a:lstStyle/>
            <a:p>
              <a:endParaRPr lang="en-US" sz="1200"/>
            </a:p>
          </p:txBody>
        </p:sp>
        <p:sp>
          <p:nvSpPr>
            <p:cNvPr id="250936" name="Oval 332"/>
            <p:cNvSpPr>
              <a:spLocks noChangeArrowheads="1"/>
            </p:cNvSpPr>
            <p:nvPr/>
          </p:nvSpPr>
          <p:spPr bwMode="auto">
            <a:xfrm>
              <a:off x="6091445" y="2243890"/>
              <a:ext cx="762462" cy="296215"/>
            </a:xfrm>
            <a:prstGeom prst="ellipse">
              <a:avLst/>
            </a:prstGeom>
            <a:solidFill>
              <a:srgbClr val="FFC000"/>
            </a:solidFill>
            <a:ln w="28575" cap="rnd">
              <a:noFill/>
              <a:prstDash val="sysDot"/>
              <a:round/>
              <a:headEnd/>
              <a:tailEnd/>
            </a:ln>
          </p:spPr>
          <p:txBody>
            <a:bodyPr lIns="0" tIns="0" rIns="0" bIns="0">
              <a:spAutoFit/>
            </a:bodyPr>
            <a:lstStyle/>
            <a:p>
              <a:endParaRPr lang="en-US" sz="1200"/>
            </a:p>
          </p:txBody>
        </p:sp>
        <p:sp>
          <p:nvSpPr>
            <p:cNvPr id="116" name="Text Box 265"/>
            <p:cNvSpPr txBox="1">
              <a:spLocks noChangeArrowheads="1"/>
            </p:cNvSpPr>
            <p:nvPr/>
          </p:nvSpPr>
          <p:spPr bwMode="auto">
            <a:xfrm>
              <a:off x="7050088" y="1546225"/>
              <a:ext cx="1130300" cy="611188"/>
            </a:xfrm>
            <a:prstGeom prst="rect">
              <a:avLst/>
            </a:prstGeom>
            <a:solidFill>
              <a:schemeClr val="accent6">
                <a:lumMod val="75000"/>
              </a:schemeClr>
            </a:solidFill>
            <a:ln w="3175">
              <a:solidFill>
                <a:schemeClr val="bg1"/>
              </a:solidFill>
              <a:miter lim="800000"/>
              <a:headEnd/>
              <a:tailEnd/>
            </a:ln>
          </p:spPr>
          <p:txBody>
            <a:bodyPr lIns="9144" rIns="9144" anchor="ctr" anchorCtr="1"/>
            <a:lstStyle/>
            <a:p>
              <a:pPr>
                <a:spcBef>
                  <a:spcPct val="50000"/>
                </a:spcBef>
                <a:defRPr/>
              </a:pPr>
              <a:r>
                <a:rPr lang="en-US" sz="1400" b="1" dirty="0">
                  <a:solidFill>
                    <a:schemeClr val="bg1"/>
                  </a:solidFill>
                  <a:ea typeface="Arial" charset="0"/>
                </a:rPr>
                <a:t>Optimized Synthetic</a:t>
              </a:r>
            </a:p>
          </p:txBody>
        </p:sp>
        <p:sp>
          <p:nvSpPr>
            <p:cNvPr id="250938" name="Oval 324" descr="Large grid"/>
            <p:cNvSpPr>
              <a:spLocks noChangeArrowheads="1"/>
            </p:cNvSpPr>
            <p:nvPr/>
          </p:nvSpPr>
          <p:spPr bwMode="auto">
            <a:xfrm>
              <a:off x="7232168" y="2243890"/>
              <a:ext cx="570362" cy="545181"/>
            </a:xfrm>
            <a:prstGeom prst="ellipse">
              <a:avLst/>
            </a:prstGeom>
            <a:pattFill prst="lgGrid">
              <a:fgClr>
                <a:schemeClr val="accent1"/>
              </a:fgClr>
              <a:bgClr>
                <a:srgbClr val="FFFFFF"/>
              </a:bgClr>
            </a:pattFill>
            <a:ln w="12700">
              <a:solidFill>
                <a:schemeClr val="accent1"/>
              </a:solidFill>
              <a:round/>
              <a:headEnd/>
              <a:tailEnd/>
            </a:ln>
          </p:spPr>
          <p:txBody>
            <a:bodyPr>
              <a:spAutoFit/>
            </a:bodyPr>
            <a:lstStyle/>
            <a:p>
              <a:endParaRPr lang="en-US"/>
            </a:p>
          </p:txBody>
        </p:sp>
        <p:sp>
          <p:nvSpPr>
            <p:cNvPr id="119" name="Line 268"/>
            <p:cNvSpPr>
              <a:spLocks noChangeShapeType="1"/>
            </p:cNvSpPr>
            <p:nvPr/>
          </p:nvSpPr>
          <p:spPr bwMode="auto">
            <a:xfrm flipH="1">
              <a:off x="4275138" y="2879725"/>
              <a:ext cx="3405187" cy="0"/>
            </a:xfrm>
            <a:prstGeom prst="line">
              <a:avLst/>
            </a:prstGeom>
            <a:noFill/>
            <a:ln w="22225">
              <a:solidFill>
                <a:schemeClr val="accent1">
                  <a:lumMod val="75000"/>
                </a:schemeClr>
              </a:solidFill>
              <a:round/>
              <a:headEnd/>
              <a:tailEnd/>
            </a:ln>
          </p:spPr>
          <p:txBody>
            <a:bodyPr anchor="ctr"/>
            <a:lstStyle/>
            <a:p>
              <a:pPr>
                <a:defRPr/>
              </a:pPr>
              <a:endParaRPr lang="en-US" dirty="0"/>
            </a:p>
          </p:txBody>
        </p:sp>
        <p:sp>
          <p:nvSpPr>
            <p:cNvPr id="120" name="Line 269"/>
            <p:cNvSpPr>
              <a:spLocks noChangeShapeType="1"/>
            </p:cNvSpPr>
            <p:nvPr/>
          </p:nvSpPr>
          <p:spPr bwMode="auto">
            <a:xfrm flipV="1">
              <a:off x="7680325" y="2570163"/>
              <a:ext cx="0" cy="309562"/>
            </a:xfrm>
            <a:prstGeom prst="line">
              <a:avLst/>
            </a:prstGeom>
            <a:noFill/>
            <a:ln w="22225">
              <a:solidFill>
                <a:schemeClr val="accent1">
                  <a:lumMod val="75000"/>
                </a:schemeClr>
              </a:solidFill>
              <a:round/>
              <a:headEnd/>
              <a:tailEnd/>
            </a:ln>
          </p:spPr>
          <p:txBody>
            <a:bodyPr anchor="ctr"/>
            <a:lstStyle/>
            <a:p>
              <a:pPr>
                <a:defRPr/>
              </a:pPr>
              <a:endParaRPr lang="en-US" dirty="0"/>
            </a:p>
          </p:txBody>
        </p:sp>
        <p:sp>
          <p:nvSpPr>
            <p:cNvPr id="121" name="Line 270"/>
            <p:cNvSpPr>
              <a:spLocks noChangeShapeType="1"/>
            </p:cNvSpPr>
            <p:nvPr/>
          </p:nvSpPr>
          <p:spPr bwMode="auto">
            <a:xfrm flipV="1">
              <a:off x="5314950" y="2338388"/>
              <a:ext cx="0" cy="541337"/>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sp>
          <p:nvSpPr>
            <p:cNvPr id="122" name="Line 271"/>
            <p:cNvSpPr>
              <a:spLocks noChangeShapeType="1"/>
            </p:cNvSpPr>
            <p:nvPr/>
          </p:nvSpPr>
          <p:spPr bwMode="auto">
            <a:xfrm flipV="1">
              <a:off x="5410200" y="2416175"/>
              <a:ext cx="0" cy="463550"/>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sp>
          <p:nvSpPr>
            <p:cNvPr id="123" name="Line 272"/>
            <p:cNvSpPr>
              <a:spLocks noChangeShapeType="1"/>
            </p:cNvSpPr>
            <p:nvPr/>
          </p:nvSpPr>
          <p:spPr bwMode="auto">
            <a:xfrm flipV="1">
              <a:off x="6356350" y="2338388"/>
              <a:ext cx="0" cy="541337"/>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sp>
          <p:nvSpPr>
            <p:cNvPr id="124" name="Line 273"/>
            <p:cNvSpPr>
              <a:spLocks noChangeShapeType="1"/>
            </p:cNvSpPr>
            <p:nvPr/>
          </p:nvSpPr>
          <p:spPr bwMode="auto">
            <a:xfrm flipV="1">
              <a:off x="6545263" y="2416175"/>
              <a:ext cx="0" cy="463550"/>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sp>
          <p:nvSpPr>
            <p:cNvPr id="125" name="Line 274"/>
            <p:cNvSpPr>
              <a:spLocks noChangeShapeType="1"/>
            </p:cNvSpPr>
            <p:nvPr/>
          </p:nvSpPr>
          <p:spPr bwMode="auto">
            <a:xfrm flipV="1">
              <a:off x="6734175" y="2338388"/>
              <a:ext cx="0" cy="541337"/>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sp>
          <p:nvSpPr>
            <p:cNvPr id="126" name="Line 275"/>
            <p:cNvSpPr>
              <a:spLocks noChangeShapeType="1"/>
            </p:cNvSpPr>
            <p:nvPr/>
          </p:nvSpPr>
          <p:spPr bwMode="auto">
            <a:xfrm flipV="1">
              <a:off x="4275138" y="2570163"/>
              <a:ext cx="0" cy="309562"/>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sp>
          <p:nvSpPr>
            <p:cNvPr id="127" name="Line 276"/>
            <p:cNvSpPr>
              <a:spLocks noChangeShapeType="1"/>
            </p:cNvSpPr>
            <p:nvPr/>
          </p:nvSpPr>
          <p:spPr bwMode="auto">
            <a:xfrm flipV="1">
              <a:off x="4464050" y="2416175"/>
              <a:ext cx="0" cy="463550"/>
            </a:xfrm>
            <a:prstGeom prst="line">
              <a:avLst/>
            </a:prstGeom>
            <a:noFill/>
            <a:ln w="22225">
              <a:solidFill>
                <a:schemeClr val="accent1">
                  <a:lumMod val="75000"/>
                </a:schemeClr>
              </a:solidFill>
              <a:round/>
              <a:headEnd/>
              <a:tailEnd type="diamond" w="med" len="med"/>
            </a:ln>
          </p:spPr>
          <p:txBody>
            <a:bodyPr anchor="ctr"/>
            <a:lstStyle/>
            <a:p>
              <a:pPr>
                <a:defRPr/>
              </a:pPr>
              <a:endParaRPr lang="en-US" dirty="0"/>
            </a:p>
          </p:txBody>
        </p:sp>
      </p:grpSp>
      <p:sp>
        <p:nvSpPr>
          <p:cNvPr id="83" name="Rectangle 10"/>
          <p:cNvSpPr txBox="1">
            <a:spLocks noChangeArrowheads="1"/>
          </p:cNvSpPr>
          <p:nvPr/>
        </p:nvSpPr>
        <p:spPr bwMode="auto">
          <a:xfrm>
            <a:off x="4038600" y="4572000"/>
            <a:ext cx="8686800" cy="639763"/>
          </a:xfrm>
          <a:prstGeom prst="rect">
            <a:avLst/>
          </a:prstGeom>
          <a:noFill/>
          <a:ln w="9525">
            <a:noFill/>
            <a:miter lim="800000"/>
            <a:headEnd/>
            <a:tailEnd/>
          </a:ln>
        </p:spPr>
        <p:txBody>
          <a:bodyPr anchor="ctr"/>
          <a:lstStyle/>
          <a:p>
            <a:pPr>
              <a:defRPr/>
            </a:pPr>
            <a:r>
              <a:rPr lang="en-US" kern="0" dirty="0">
                <a:solidFill>
                  <a:srgbClr val="006AD6"/>
                </a:solidFill>
                <a:latin typeface="+mj-lt"/>
                <a:ea typeface="ＭＳ Ｐゴシック" pitchFamily="34" charset="-128"/>
                <a:cs typeface="+mj-cs"/>
              </a:rPr>
              <a:t>Zero data movement synthetic backups</a:t>
            </a:r>
            <a:endParaRPr lang="en-US" sz="2400" kern="0" dirty="0">
              <a:solidFill>
                <a:srgbClr val="006AD6"/>
              </a:solidFill>
              <a:latin typeface="+mj-lt"/>
              <a:ea typeface="ＭＳ Ｐゴシック" pitchFamily="34" charset="-128"/>
              <a:cs typeface="+mj-cs"/>
            </a:endParaRPr>
          </a:p>
        </p:txBody>
      </p:sp>
      <p:sp>
        <p:nvSpPr>
          <p:cNvPr id="78"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65217383-5719-429F-BE8B-07356DAE32D6}" type="slidenum">
              <a:rPr lang="en-US" sz="1400">
                <a:solidFill>
                  <a:srgbClr val="FFBA00"/>
                </a:solidFill>
                <a:cs typeface="+mn-cs"/>
              </a:rPr>
              <a:pPr>
                <a:defRPr/>
              </a:pPr>
              <a:t>54</a:t>
            </a:fld>
            <a:endParaRPr lang="en-US" sz="1200" dirty="0">
              <a:solidFill>
                <a:srgbClr val="FFBA00"/>
              </a:solidFill>
              <a:cs typeface="+mn-cs"/>
            </a:endParaRPr>
          </a:p>
        </p:txBody>
      </p:sp>
      <p:sp>
        <p:nvSpPr>
          <p:cNvPr id="250923"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7C4E524C-03B5-40FB-AEFD-D50120162A6C}" type="slidenum">
              <a:rPr lang="en-US" sz="1400">
                <a:solidFill>
                  <a:srgbClr val="FFBA00"/>
                </a:solidFill>
                <a:cs typeface="+mn-cs"/>
              </a:rPr>
              <a:pPr>
                <a:defRPr/>
              </a:pPr>
              <a:t>55</a:t>
            </a:fld>
            <a:endParaRPr lang="en-US" sz="1200" dirty="0">
              <a:solidFill>
                <a:srgbClr val="FFBA00"/>
              </a:solidFill>
              <a:cs typeface="+mn-cs"/>
            </a:endParaRPr>
          </a:p>
        </p:txBody>
      </p:sp>
      <p:sp>
        <p:nvSpPr>
          <p:cNvPr id="418818"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r>
              <a:rPr lang="en-US" sz="5400"/>
              <a:t>OST V11</a:t>
            </a:r>
          </a:p>
          <a:p>
            <a:endParaRPr lang="en-US" b="1">
              <a:solidFill>
                <a:srgbClr val="666666"/>
              </a:solidFill>
            </a:endParaRPr>
          </a:p>
          <a:p>
            <a:pPr algn="r"/>
            <a:r>
              <a:rPr lang="en-US"/>
              <a:t>Sudhakar Paulzagade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itle 1"/>
          <p:cNvSpPr>
            <a:spLocks noGrp="1"/>
          </p:cNvSpPr>
          <p:nvPr>
            <p:ph type="title" idx="4294967295"/>
          </p:nvPr>
        </p:nvSpPr>
        <p:spPr/>
        <p:txBody>
          <a:bodyPr/>
          <a:lstStyle/>
          <a:p>
            <a:r>
              <a:rPr lang="en-US" smtClean="0">
                <a:cs typeface="Arial" charset="0"/>
              </a:rPr>
              <a:t>Overview	</a:t>
            </a:r>
          </a:p>
        </p:txBody>
      </p:sp>
      <p:sp>
        <p:nvSpPr>
          <p:cNvPr id="419842" name="Content Placeholder 2"/>
          <p:cNvSpPr>
            <a:spLocks noGrp="1"/>
          </p:cNvSpPr>
          <p:nvPr>
            <p:ph sz="quarter" idx="4294967295"/>
          </p:nvPr>
        </p:nvSpPr>
        <p:spPr>
          <a:xfrm>
            <a:off x="228600" y="1066800"/>
            <a:ext cx="8229600" cy="4830763"/>
          </a:xfrm>
        </p:spPr>
        <p:txBody>
          <a:bodyPr/>
          <a:lstStyle/>
          <a:p>
            <a:pPr>
              <a:buFontTx/>
              <a:buChar char="-"/>
            </a:pPr>
            <a:r>
              <a:rPr lang="en-US" smtClean="0">
                <a:cs typeface="Arial" charset="0"/>
              </a:rPr>
              <a:t>V11</a:t>
            </a:r>
          </a:p>
          <a:p>
            <a:pPr lvl="1">
              <a:buFontTx/>
              <a:buChar char="-"/>
            </a:pPr>
            <a:r>
              <a:rPr lang="en-US" smtClean="0">
                <a:cs typeface="Arial" charset="0"/>
              </a:rPr>
              <a:t>Internal plug-in and ostd version update</a:t>
            </a:r>
          </a:p>
          <a:p>
            <a:pPr lvl="1">
              <a:buFontTx/>
              <a:buChar char="-"/>
            </a:pPr>
            <a:r>
              <a:rPr lang="en-US" smtClean="0">
                <a:cs typeface="Arial" charset="0"/>
              </a:rPr>
              <a:t>No external feature for customer</a:t>
            </a:r>
          </a:p>
          <a:p>
            <a:pPr>
              <a:buFontTx/>
              <a:buChar char="-"/>
            </a:pPr>
            <a:r>
              <a:rPr lang="en-US" smtClean="0">
                <a:cs typeface="Arial" charset="0"/>
              </a:rPr>
              <a:t>Why are we doing a version update?</a:t>
            </a:r>
          </a:p>
          <a:p>
            <a:pPr lvl="1">
              <a:buFontTx/>
              <a:buChar char="-"/>
            </a:pPr>
            <a:r>
              <a:rPr lang="en-US" smtClean="0">
                <a:cs typeface="Arial" charset="0"/>
              </a:rPr>
              <a:t>Symantec has released Version 11 last year and plans to release Version 12.</a:t>
            </a:r>
          </a:p>
          <a:p>
            <a:pPr lvl="1">
              <a:buFontTx/>
              <a:buChar char="-"/>
            </a:pPr>
            <a:r>
              <a:rPr lang="en-US" smtClean="0">
                <a:cs typeface="Arial" charset="0"/>
              </a:rPr>
              <a:t>When Version 12 comes out, we will be out of support (release -2)</a:t>
            </a:r>
          </a:p>
          <a:p>
            <a:pPr>
              <a:buFontTx/>
              <a:buChar char="-"/>
            </a:pPr>
            <a:r>
              <a:rPr lang="en-US" smtClean="0">
                <a:cs typeface="Arial" charset="0"/>
              </a:rPr>
              <a:t>Nature of change</a:t>
            </a:r>
          </a:p>
          <a:p>
            <a:pPr lvl="1">
              <a:buFontTx/>
              <a:buChar char="-"/>
            </a:pPr>
            <a:r>
              <a:rPr lang="en-US" smtClean="0">
                <a:cs typeface="Arial" charset="0"/>
              </a:rPr>
              <a:t>Significant, there are significant code changes</a:t>
            </a:r>
          </a:p>
          <a:p>
            <a:pPr lvl="1">
              <a:buFontTx/>
              <a:buChar char="-"/>
            </a:pPr>
            <a:r>
              <a:rPr lang="en-US" smtClean="0">
                <a:cs typeface="Arial" charset="0"/>
              </a:rPr>
              <a:t>Extensive qualification efforts as part of 2.1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1"/>
          <p:cNvSpPr>
            <a:spLocks noGrp="1"/>
          </p:cNvSpPr>
          <p:nvPr>
            <p:ph type="title" idx="4294967295"/>
          </p:nvPr>
        </p:nvSpPr>
        <p:spPr/>
        <p:txBody>
          <a:bodyPr/>
          <a:lstStyle/>
          <a:p>
            <a:r>
              <a:rPr lang="en-US" smtClean="0">
                <a:cs typeface="Arial" charset="0"/>
              </a:rPr>
              <a:t>V11 Requirements</a:t>
            </a:r>
          </a:p>
        </p:txBody>
      </p:sp>
      <p:sp>
        <p:nvSpPr>
          <p:cNvPr id="420866" name="Content Placeholder 2"/>
          <p:cNvSpPr>
            <a:spLocks noGrp="1"/>
          </p:cNvSpPr>
          <p:nvPr>
            <p:ph sz="quarter" idx="4294967295"/>
          </p:nvPr>
        </p:nvSpPr>
        <p:spPr/>
        <p:txBody>
          <a:bodyPr/>
          <a:lstStyle/>
          <a:p>
            <a:r>
              <a:rPr lang="en-US" smtClean="0">
                <a:cs typeface="Arial" charset="0"/>
              </a:rPr>
              <a:t>Update OST SDK to V11</a:t>
            </a:r>
          </a:p>
          <a:p>
            <a:r>
              <a:rPr lang="en-US" smtClean="0">
                <a:cs typeface="Arial" charset="0"/>
              </a:rPr>
              <a:t>Implement new V10 &amp; V11 entry points</a:t>
            </a:r>
          </a:p>
          <a:p>
            <a:r>
              <a:rPr lang="en-US" smtClean="0">
                <a:cs typeface="Arial" charset="0"/>
              </a:rPr>
              <a:t>Include support for optimized synthetic backups</a:t>
            </a:r>
          </a:p>
          <a:p>
            <a:r>
              <a:rPr lang="en-US" smtClean="0">
                <a:cs typeface="Arial" charset="0"/>
              </a:rPr>
              <a:t>NetBackup</a:t>
            </a:r>
          </a:p>
          <a:p>
            <a:pPr lvl="1"/>
            <a:r>
              <a:rPr lang="en-US" smtClean="0">
                <a:cs typeface="Arial" charset="0"/>
              </a:rPr>
              <a:t>6.5.6 and 7.0 are at V10. They will communicate at V10 level to Quantum plug-in</a:t>
            </a:r>
          </a:p>
          <a:p>
            <a:pPr lvl="1"/>
            <a:r>
              <a:rPr lang="en-US" smtClean="0">
                <a:cs typeface="Arial" charset="0"/>
              </a:rPr>
              <a:t>7.1 is at V11</a:t>
            </a:r>
          </a:p>
          <a:p>
            <a:r>
              <a:rPr lang="en-US" smtClean="0">
                <a:cs typeface="Arial" charset="0"/>
              </a:rPr>
              <a:t>BackupExec</a:t>
            </a:r>
          </a:p>
          <a:p>
            <a:pPr lvl="1"/>
            <a:r>
              <a:rPr lang="en-US" smtClean="0"/>
              <a:t>BE 2010 and BE 2010 R2 releases are at V9</a:t>
            </a:r>
            <a:r>
              <a:rPr lang="en-US" smtClean="0">
                <a:cs typeface="Arial" charset="0"/>
              </a:rPr>
              <a:t>.</a:t>
            </a:r>
          </a:p>
          <a:p>
            <a:pPr lvl="1"/>
            <a:r>
              <a:rPr lang="en-US" smtClean="0"/>
              <a:t>BE 2010 R3 and above are at V11</a:t>
            </a:r>
            <a:r>
              <a:rPr lang="en-US" smtClean="0">
                <a:cs typeface="Arial" charset="0"/>
              </a:rPr>
              <a:t>.</a:t>
            </a:r>
          </a:p>
          <a:p>
            <a:endParaRPr lang="en-US" smtClean="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1"/>
          <p:cNvSpPr>
            <a:spLocks noGrp="1"/>
          </p:cNvSpPr>
          <p:nvPr>
            <p:ph type="title" idx="4294967295"/>
          </p:nvPr>
        </p:nvSpPr>
        <p:spPr/>
        <p:txBody>
          <a:bodyPr/>
          <a:lstStyle/>
          <a:p>
            <a:r>
              <a:rPr lang="en-US" smtClean="0">
                <a:cs typeface="Arial" charset="0"/>
              </a:rPr>
              <a:t>Compatibility</a:t>
            </a:r>
          </a:p>
        </p:txBody>
      </p:sp>
      <p:sp>
        <p:nvSpPr>
          <p:cNvPr id="421890" name="Content Placeholder 2"/>
          <p:cNvSpPr>
            <a:spLocks noGrp="1"/>
          </p:cNvSpPr>
          <p:nvPr>
            <p:ph sz="quarter" idx="4294967295"/>
          </p:nvPr>
        </p:nvSpPr>
        <p:spPr/>
        <p:txBody>
          <a:bodyPr/>
          <a:lstStyle/>
          <a:p>
            <a:r>
              <a:rPr lang="en-US" smtClean="0">
                <a:cs typeface="Arial" charset="0"/>
              </a:rPr>
              <a:t>2.5.0 plug-in with new capabilities and entry points will work with existing releases</a:t>
            </a:r>
          </a:p>
          <a:p>
            <a:pPr lvl="1"/>
            <a:r>
              <a:rPr lang="en-US" smtClean="0">
                <a:cs typeface="Arial" charset="0"/>
              </a:rPr>
              <a:t>Release 2.0 and 2.0.x</a:t>
            </a:r>
          </a:p>
          <a:p>
            <a:pPr lvl="1"/>
            <a:r>
              <a:rPr lang="en-US" smtClean="0">
                <a:cs typeface="Arial" charset="0"/>
              </a:rPr>
              <a:t>Release 1.4.x</a:t>
            </a:r>
          </a:p>
          <a:p>
            <a:r>
              <a:rPr lang="en-US" smtClean="0">
                <a:cs typeface="Arial" charset="0"/>
              </a:rPr>
              <a:t>Will support the following Symantec Backup Applications</a:t>
            </a:r>
          </a:p>
          <a:p>
            <a:pPr lvl="1"/>
            <a:r>
              <a:rPr lang="en-US" smtClean="0">
                <a:cs typeface="Arial" charset="0"/>
              </a:rPr>
              <a:t>NBU 6.5.x, 7.0.x and 7.1</a:t>
            </a:r>
          </a:p>
          <a:p>
            <a:pPr lvl="1"/>
            <a:r>
              <a:rPr lang="en-US" smtClean="0"/>
              <a:t>BE 2010, BE 2010R2, BE2010R3</a:t>
            </a:r>
            <a:endParaRPr lang="en-US" smtClean="0">
              <a:cs typeface="Arial" charset="0"/>
            </a:endParaRPr>
          </a:p>
          <a:p>
            <a:r>
              <a:rPr lang="en-US" smtClean="0">
                <a:cs typeface="Arial" charset="0"/>
              </a:rPr>
              <a:t>Will expose new capabilities when interacting with Symantec Backup Applications at V10 and above levels</a:t>
            </a:r>
          </a:p>
          <a:p>
            <a:pPr lvl="1"/>
            <a:r>
              <a:rPr lang="en-US" smtClean="0">
                <a:cs typeface="Arial" charset="0"/>
              </a:rPr>
              <a:t>Example optimized synthetics.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itle 1"/>
          <p:cNvSpPr>
            <a:spLocks noGrp="1"/>
          </p:cNvSpPr>
          <p:nvPr>
            <p:ph type="title" idx="4294967295"/>
          </p:nvPr>
        </p:nvSpPr>
        <p:spPr/>
        <p:txBody>
          <a:bodyPr/>
          <a:lstStyle/>
          <a:p>
            <a:r>
              <a:rPr lang="en-US" sz="2800" smtClean="0">
                <a:cs typeface="Arial" charset="0"/>
              </a:rPr>
              <a:t>Backup Application executing at OST V9 Level with mixture of DXi Versions</a:t>
            </a:r>
          </a:p>
        </p:txBody>
      </p:sp>
      <p:sp>
        <p:nvSpPr>
          <p:cNvPr id="422914" name="Content Placeholder 2"/>
          <p:cNvSpPr>
            <a:spLocks noGrp="1"/>
          </p:cNvSpPr>
          <p:nvPr>
            <p:ph sz="quarter" idx="4294967295"/>
          </p:nvPr>
        </p:nvSpPr>
        <p:spPr>
          <a:xfrm>
            <a:off x="228600" y="1143000"/>
            <a:ext cx="8686800" cy="5257800"/>
          </a:xfrm>
        </p:spPr>
        <p:txBody>
          <a:bodyPr/>
          <a:lstStyle/>
          <a:p>
            <a:r>
              <a:rPr lang="en-US" smtClean="0">
                <a:cs typeface="Arial" charset="0"/>
              </a:rPr>
              <a:t>DXi 1.4.x / DXi 2.0 / DXi 2.1 and Symantec Backup Applications at Version 9</a:t>
            </a:r>
          </a:p>
          <a:p>
            <a:r>
              <a:rPr lang="en-US" smtClean="0">
                <a:cs typeface="Arial" charset="0"/>
              </a:rPr>
              <a:t>OST Plug-in will return V9 entry points and capabilities to Backup Applications.</a:t>
            </a:r>
          </a:p>
          <a:p>
            <a:r>
              <a:rPr lang="en-US" smtClean="0">
                <a:cs typeface="Arial" charset="0"/>
              </a:rPr>
              <a:t>OSTD will set version 9 on the connection to plug-in</a:t>
            </a:r>
          </a:p>
          <a:p>
            <a:r>
              <a:rPr lang="en-US" smtClean="0">
                <a:cs typeface="Arial" charset="0"/>
              </a:rPr>
              <a:t>OSTD and plug-in behavior is same as it is today</a:t>
            </a:r>
          </a:p>
          <a:p>
            <a:pPr lvl="1"/>
            <a:endParaRPr lang="en-US"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eaLnBrk="1" hangingPunct="1"/>
            <a:r>
              <a:rPr lang="en-US" smtClean="0">
                <a:cs typeface="Arial" charset="0"/>
              </a:rPr>
              <a:t>DXi 2.1 Overview</a:t>
            </a:r>
          </a:p>
        </p:txBody>
      </p:sp>
      <p:sp>
        <p:nvSpPr>
          <p:cNvPr id="13314" name="Content Placeholder 2"/>
          <p:cNvSpPr>
            <a:spLocks noGrp="1"/>
          </p:cNvSpPr>
          <p:nvPr>
            <p:ph idx="4294967295"/>
          </p:nvPr>
        </p:nvSpPr>
        <p:spPr>
          <a:xfrm>
            <a:off x="228600" y="762000"/>
            <a:ext cx="8686800" cy="5257800"/>
          </a:xfrm>
        </p:spPr>
        <p:txBody>
          <a:bodyPr/>
          <a:lstStyle/>
          <a:p>
            <a:pPr eaLnBrk="1" hangingPunct="1"/>
            <a:r>
              <a:rPr lang="en-US" sz="2200" smtClean="0">
                <a:cs typeface="Arial" charset="0"/>
              </a:rPr>
              <a:t>Enhanced GUI for modern browsers</a:t>
            </a:r>
          </a:p>
          <a:p>
            <a:pPr eaLnBrk="1" hangingPunct="1"/>
            <a:r>
              <a:rPr lang="en-US" sz="2200" smtClean="0">
                <a:cs typeface="Arial" charset="0"/>
              </a:rPr>
              <a:t>Improved DXi8500 performance (through use of inline dedupe)</a:t>
            </a:r>
          </a:p>
          <a:p>
            <a:pPr eaLnBrk="1" hangingPunct="1"/>
            <a:r>
              <a:rPr lang="en-US" sz="2200" smtClean="0">
                <a:cs typeface="Arial" charset="0"/>
              </a:rPr>
              <a:t>Replication scheduling &amp; throttling</a:t>
            </a:r>
          </a:p>
          <a:p>
            <a:pPr eaLnBrk="1" hangingPunct="1"/>
            <a:r>
              <a:rPr lang="en-US" sz="2200" smtClean="0">
                <a:cs typeface="Arial" charset="0"/>
              </a:rPr>
              <a:t>Flexible network segmentation &amp; multiple IPs per bond</a:t>
            </a:r>
          </a:p>
          <a:p>
            <a:pPr eaLnBrk="1" hangingPunct="1"/>
            <a:r>
              <a:rPr lang="en-US" sz="2200" smtClean="0">
                <a:cs typeface="Arial" charset="0"/>
              </a:rPr>
              <a:t>Increased VTD’s for 8500 and 6700 (with 2.1.1)</a:t>
            </a:r>
          </a:p>
          <a:p>
            <a:pPr eaLnBrk="1" hangingPunct="1"/>
            <a:r>
              <a:rPr lang="en-US" sz="2200" smtClean="0">
                <a:cs typeface="Arial" charset="0"/>
              </a:rPr>
              <a:t>NFS/VTL multiprotocol support</a:t>
            </a:r>
          </a:p>
          <a:p>
            <a:pPr eaLnBrk="1" hangingPunct="1"/>
            <a:r>
              <a:rPr lang="en-US" sz="2200" smtClean="0">
                <a:cs typeface="Arial" charset="0"/>
              </a:rPr>
              <a:t>OST V11, Optimized Synthetic Fulls, HP-UX OST plugin</a:t>
            </a:r>
          </a:p>
          <a:p>
            <a:pPr lvl="1" eaLnBrk="1" hangingPunct="1"/>
            <a:r>
              <a:rPr lang="en-US" sz="1600" smtClean="0">
                <a:cs typeface="Arial" charset="0"/>
              </a:rPr>
              <a:t>Accent for 4601 and 8500</a:t>
            </a:r>
          </a:p>
          <a:p>
            <a:pPr eaLnBrk="1" hangingPunct="1"/>
            <a:r>
              <a:rPr lang="en-US" sz="2200" smtClean="0">
                <a:cs typeface="Arial" charset="0"/>
              </a:rPr>
              <a:t>Security Enhancements</a:t>
            </a:r>
          </a:p>
          <a:p>
            <a:pPr lvl="1" eaLnBrk="1" hangingPunct="1"/>
            <a:r>
              <a:rPr lang="en-US" sz="1600" smtClean="0">
                <a:cs typeface="Arial" charset="0"/>
              </a:rPr>
              <a:t>Westmere encryption enhancements (8500 and 4500)</a:t>
            </a:r>
          </a:p>
          <a:p>
            <a:pPr lvl="1" eaLnBrk="1" hangingPunct="1"/>
            <a:r>
              <a:rPr lang="en-US" sz="1600" smtClean="0">
                <a:cs typeface="Arial" charset="0"/>
              </a:rPr>
              <a:t>256-bit encryption keys for replication</a:t>
            </a:r>
          </a:p>
          <a:p>
            <a:pPr lvl="1" eaLnBrk="1" hangingPunct="1"/>
            <a:r>
              <a:rPr lang="en-US" sz="1600" smtClean="0">
                <a:cs typeface="Arial" charset="0"/>
              </a:rPr>
              <a:t>Security banner &amp; failed login attempt display</a:t>
            </a:r>
          </a:p>
          <a:p>
            <a:pPr lvl="1" eaLnBrk="1" hangingPunct="1"/>
            <a:r>
              <a:rPr lang="en-US" sz="1600" smtClean="0">
                <a:cs typeface="Arial" charset="0"/>
              </a:rPr>
              <a:t>Whole system data shredding</a:t>
            </a:r>
          </a:p>
          <a:p>
            <a:pPr eaLnBrk="1" hangingPunct="1"/>
            <a:r>
              <a:rPr lang="en-US" sz="2200" smtClean="0">
                <a:cs typeface="Arial" charset="0"/>
              </a:rPr>
              <a:t>Symbolic and hard links supported</a:t>
            </a:r>
          </a:p>
          <a:p>
            <a:pPr eaLnBrk="1" hangingPunct="1"/>
            <a:r>
              <a:rPr lang="en-US" sz="2200" smtClean="0">
                <a:cs typeface="Arial" charset="0"/>
              </a:rPr>
              <a:t>Critical bug fixes</a:t>
            </a:r>
          </a:p>
          <a:p>
            <a:pPr eaLnBrk="1" hangingPunct="1"/>
            <a:endParaRPr lang="en-US" sz="2200" smtClean="0">
              <a:cs typeface="Arial" charset="0"/>
            </a:endParaRPr>
          </a:p>
          <a:p>
            <a:pPr eaLnBrk="1" hangingPunct="1"/>
            <a:endParaRPr lang="en-US" smtClean="0">
              <a:cs typeface="Arial" charset="0"/>
            </a:endParaRPr>
          </a:p>
          <a:p>
            <a:pPr lvl="1" eaLnBrk="1" hangingPunct="1"/>
            <a:endParaRPr lang="en-US" smtClean="0">
              <a:cs typeface="Arial" charset="0"/>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4A704046-A592-450E-BB06-175549FBD9B8}" type="slidenum">
              <a:rPr lang="en-US" sz="1400">
                <a:solidFill>
                  <a:srgbClr val="FFBA00"/>
                </a:solidFill>
                <a:cs typeface="+mn-cs"/>
              </a:rPr>
              <a:pPr>
                <a:defRPr/>
              </a:pPr>
              <a:t>6</a:t>
            </a:fld>
            <a:endParaRPr lang="en-US" sz="1200" dirty="0">
              <a:solidFill>
                <a:srgbClr val="FFBA00"/>
              </a:solidFill>
              <a:cs typeface="+mn-cs"/>
            </a:endParaRPr>
          </a:p>
        </p:txBody>
      </p:sp>
      <p:sp>
        <p:nvSpPr>
          <p:cNvPr id="13316"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itle 1"/>
          <p:cNvSpPr>
            <a:spLocks noGrp="1"/>
          </p:cNvSpPr>
          <p:nvPr>
            <p:ph type="title" idx="4294967295"/>
          </p:nvPr>
        </p:nvSpPr>
        <p:spPr/>
        <p:txBody>
          <a:bodyPr/>
          <a:lstStyle/>
          <a:p>
            <a:r>
              <a:rPr lang="en-US" sz="2800" smtClean="0">
                <a:cs typeface="Arial" charset="0"/>
              </a:rPr>
              <a:t>Backup Application executing at OST V10 Level with DXi Versions &lt; 2.1</a:t>
            </a:r>
          </a:p>
        </p:txBody>
      </p:sp>
      <p:sp>
        <p:nvSpPr>
          <p:cNvPr id="423938" name="Content Placeholder 2"/>
          <p:cNvSpPr>
            <a:spLocks noGrp="1"/>
          </p:cNvSpPr>
          <p:nvPr>
            <p:ph sz="quarter" idx="4294967295"/>
          </p:nvPr>
        </p:nvSpPr>
        <p:spPr>
          <a:xfrm>
            <a:off x="0" y="1295400"/>
            <a:ext cx="8686800" cy="5257800"/>
          </a:xfrm>
        </p:spPr>
        <p:txBody>
          <a:bodyPr/>
          <a:lstStyle/>
          <a:p>
            <a:r>
              <a:rPr lang="en-US" smtClean="0">
                <a:cs typeface="Arial" charset="0"/>
              </a:rPr>
              <a:t>DXi 1.4.x / DXi 2.0 and Symantec Backup Application Version 10</a:t>
            </a:r>
          </a:p>
          <a:p>
            <a:r>
              <a:rPr lang="en-US" smtClean="0">
                <a:cs typeface="Arial" charset="0"/>
              </a:rPr>
              <a:t>Plug-in operating version is set to V10 in this case</a:t>
            </a:r>
          </a:p>
          <a:p>
            <a:r>
              <a:rPr lang="en-US" smtClean="0">
                <a:cs typeface="Arial" charset="0"/>
              </a:rPr>
              <a:t>Plug-in return V10 entry points back to Backup Application</a:t>
            </a:r>
          </a:p>
          <a:p>
            <a:r>
              <a:rPr lang="en-US" smtClean="0">
                <a:cs typeface="Arial" charset="0"/>
              </a:rPr>
              <a:t>But since OSTD is at Version 9, connection version between plug-in and OSTD is set to 9</a:t>
            </a:r>
          </a:p>
          <a:p>
            <a:r>
              <a:rPr lang="en-US" smtClean="0">
                <a:cs typeface="Arial" charset="0"/>
              </a:rPr>
              <a:t>Cont…</a:t>
            </a:r>
          </a:p>
          <a:p>
            <a:endParaRPr lang="en-US" smtClean="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itle 1"/>
          <p:cNvSpPr>
            <a:spLocks noGrp="1"/>
          </p:cNvSpPr>
          <p:nvPr>
            <p:ph type="title" idx="4294967295"/>
          </p:nvPr>
        </p:nvSpPr>
        <p:spPr/>
        <p:txBody>
          <a:bodyPr/>
          <a:lstStyle/>
          <a:p>
            <a:r>
              <a:rPr lang="en-US" sz="2800" smtClean="0">
                <a:cs typeface="Arial" charset="0"/>
              </a:rPr>
              <a:t>Backup Application executing at OST V10 Level with DXi Versions &lt; 2.1 (cont.)</a:t>
            </a:r>
          </a:p>
        </p:txBody>
      </p:sp>
      <p:sp>
        <p:nvSpPr>
          <p:cNvPr id="424962" name="Content Placeholder 2"/>
          <p:cNvSpPr>
            <a:spLocks noGrp="1"/>
          </p:cNvSpPr>
          <p:nvPr>
            <p:ph sz="quarter" idx="4294967295"/>
          </p:nvPr>
        </p:nvSpPr>
        <p:spPr>
          <a:xfrm>
            <a:off x="304800" y="1066800"/>
            <a:ext cx="8686800" cy="5257800"/>
          </a:xfrm>
        </p:spPr>
        <p:txBody>
          <a:bodyPr/>
          <a:lstStyle/>
          <a:p>
            <a:r>
              <a:rPr lang="en-US" smtClean="0">
                <a:cs typeface="Arial" charset="0"/>
              </a:rPr>
              <a:t>But in this scenario, Symantec Backup Application will make following V10 calls into the plug-in.</a:t>
            </a:r>
          </a:p>
          <a:p>
            <a:pPr lvl="1"/>
            <a:r>
              <a:rPr lang="en-US" smtClean="0">
                <a:cs typeface="Arial" charset="0"/>
              </a:rPr>
              <a:t>stspi_create_image_v10</a:t>
            </a:r>
          </a:p>
          <a:p>
            <a:pPr lvl="1"/>
            <a:r>
              <a:rPr lang="en-US" smtClean="0">
                <a:cs typeface="Arial" charset="0"/>
              </a:rPr>
              <a:t>stspi_delete_image_v10</a:t>
            </a:r>
          </a:p>
          <a:p>
            <a:pPr lvl="1"/>
            <a:r>
              <a:rPr lang="en-US" smtClean="0">
                <a:cs typeface="Arial" charset="0"/>
              </a:rPr>
              <a:t>stspi_open_image_v10</a:t>
            </a:r>
          </a:p>
          <a:p>
            <a:pPr lvl="1"/>
            <a:r>
              <a:rPr lang="en-US" smtClean="0">
                <a:cs typeface="Arial" charset="0"/>
              </a:rPr>
              <a:t>stspi_list_image_v10</a:t>
            </a:r>
          </a:p>
          <a:p>
            <a:pPr lvl="1"/>
            <a:r>
              <a:rPr lang="en-US" smtClean="0">
                <a:cs typeface="Arial" charset="0"/>
              </a:rPr>
              <a:t>stspi_get_image_prop_v10</a:t>
            </a:r>
          </a:p>
          <a:p>
            <a:pPr lvl="1"/>
            <a:r>
              <a:rPr lang="en-US" smtClean="0">
                <a:cs typeface="Arial" charset="0"/>
              </a:rPr>
              <a:t>stspi_get_image_prop_byname_v10</a:t>
            </a:r>
          </a:p>
          <a:p>
            <a:r>
              <a:rPr lang="en-US" smtClean="0">
                <a:cs typeface="Arial" charset="0"/>
              </a:rPr>
              <a:t>Plug-in implements following conversions</a:t>
            </a:r>
          </a:p>
          <a:p>
            <a:pPr lvl="1"/>
            <a:r>
              <a:rPr lang="en-US" smtClean="0">
                <a:cs typeface="Arial" charset="0"/>
              </a:rPr>
              <a:t>image_def_v10_to_v7</a:t>
            </a:r>
          </a:p>
          <a:p>
            <a:pPr lvl="1"/>
            <a:r>
              <a:rPr lang="en-US" smtClean="0">
                <a:cs typeface="Arial" charset="0"/>
              </a:rPr>
              <a:t>image_info_v7_to_v10</a:t>
            </a:r>
          </a:p>
          <a:p>
            <a:pPr lvl="1"/>
            <a:r>
              <a:rPr lang="en-US" smtClean="0">
                <a:cs typeface="Arial" charset="0"/>
              </a:rPr>
              <a:t>image_def_v7_to_v10</a:t>
            </a:r>
          </a:p>
          <a:p>
            <a:pPr lvl="1"/>
            <a:r>
              <a:rPr lang="en-US" smtClean="0">
                <a:cs typeface="Arial" charset="0"/>
              </a:rPr>
              <a:t>image_info_v7_to_v10</a:t>
            </a:r>
          </a:p>
          <a:p>
            <a:r>
              <a:rPr lang="en-US" smtClean="0">
                <a:cs typeface="Arial" charset="0"/>
              </a:rPr>
              <a:t>and ends up calling V9 implementation.</a:t>
            </a:r>
          </a:p>
          <a:p>
            <a:endParaRPr lang="en-US" smtClean="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itle 1"/>
          <p:cNvSpPr>
            <a:spLocks noGrp="1"/>
          </p:cNvSpPr>
          <p:nvPr>
            <p:ph type="title" idx="4294967295"/>
          </p:nvPr>
        </p:nvSpPr>
        <p:spPr/>
        <p:txBody>
          <a:bodyPr/>
          <a:lstStyle/>
          <a:p>
            <a:r>
              <a:rPr lang="en-US" sz="2800" smtClean="0">
                <a:cs typeface="Arial" charset="0"/>
              </a:rPr>
              <a:t>Backup Application executing at OST V11 Level with DXi Versions &lt; 2.1 (cont.)</a:t>
            </a:r>
          </a:p>
        </p:txBody>
      </p:sp>
      <p:sp>
        <p:nvSpPr>
          <p:cNvPr id="425986" name="Content Placeholder 2"/>
          <p:cNvSpPr>
            <a:spLocks noGrp="1"/>
          </p:cNvSpPr>
          <p:nvPr>
            <p:ph sz="quarter" idx="4294967295"/>
          </p:nvPr>
        </p:nvSpPr>
        <p:spPr>
          <a:xfrm>
            <a:off x="228600" y="1219200"/>
            <a:ext cx="8686800" cy="5257800"/>
          </a:xfrm>
        </p:spPr>
        <p:txBody>
          <a:bodyPr/>
          <a:lstStyle/>
          <a:p>
            <a:r>
              <a:rPr lang="en-US" smtClean="0">
                <a:cs typeface="Arial" charset="0"/>
              </a:rPr>
              <a:t>DXi 1.4.x / DXi 2.0 and Symantec Backup Application Version 11</a:t>
            </a:r>
          </a:p>
          <a:p>
            <a:r>
              <a:rPr lang="en-US" smtClean="0">
                <a:cs typeface="Arial" charset="0"/>
              </a:rPr>
              <a:t>This use case is same as use case 2, except Symantec Backup Application will make two new calls to plug-in:</a:t>
            </a:r>
          </a:p>
          <a:p>
            <a:pPr lvl="1"/>
            <a:r>
              <a:rPr lang="en-US" smtClean="0">
                <a:cs typeface="Arial" charset="0"/>
              </a:rPr>
              <a:t>stspi_open_lsu_list_v11</a:t>
            </a:r>
          </a:p>
          <a:p>
            <a:pPr lvl="1"/>
            <a:r>
              <a:rPr lang="en-US" smtClean="0">
                <a:cs typeface="Arial" charset="0"/>
              </a:rPr>
              <a:t>stspi_get_lsu_prop_byname_v11</a:t>
            </a:r>
          </a:p>
          <a:p>
            <a:r>
              <a:rPr lang="en-US" smtClean="0">
                <a:cs typeface="Arial" charset="0"/>
              </a:rPr>
              <a:t>Plug-in will do following conversions</a:t>
            </a:r>
          </a:p>
          <a:p>
            <a:pPr lvl="1"/>
            <a:r>
              <a:rPr lang="en-US" smtClean="0">
                <a:cs typeface="Arial" charset="0"/>
              </a:rPr>
              <a:t>lsu_def_v11_to_v9</a:t>
            </a:r>
          </a:p>
          <a:p>
            <a:pPr lvl="1"/>
            <a:r>
              <a:rPr lang="en-US" smtClean="0">
                <a:cs typeface="Arial" charset="0"/>
              </a:rPr>
              <a:t>lsu_info_v9_to_v11</a:t>
            </a:r>
          </a:p>
          <a:p>
            <a:endParaRPr lang="en-US" smtClean="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itle 1"/>
          <p:cNvSpPr>
            <a:spLocks noGrp="1"/>
          </p:cNvSpPr>
          <p:nvPr>
            <p:ph type="title" idx="4294967295"/>
          </p:nvPr>
        </p:nvSpPr>
        <p:spPr/>
        <p:txBody>
          <a:bodyPr/>
          <a:lstStyle/>
          <a:p>
            <a:r>
              <a:rPr lang="en-US" sz="2800" smtClean="0">
                <a:cs typeface="Arial" charset="0"/>
              </a:rPr>
              <a:t>Backup Application executing at OST V9, V10 and V11 Level with DXi Version 2.1</a:t>
            </a:r>
          </a:p>
        </p:txBody>
      </p:sp>
      <p:sp>
        <p:nvSpPr>
          <p:cNvPr id="427010" name="Content Placeholder 2"/>
          <p:cNvSpPr>
            <a:spLocks noGrp="1"/>
          </p:cNvSpPr>
          <p:nvPr>
            <p:ph sz="quarter" idx="4294967295"/>
          </p:nvPr>
        </p:nvSpPr>
        <p:spPr>
          <a:xfrm>
            <a:off x="304800" y="1143000"/>
            <a:ext cx="8686800" cy="5257800"/>
          </a:xfrm>
        </p:spPr>
        <p:txBody>
          <a:bodyPr/>
          <a:lstStyle/>
          <a:p>
            <a:r>
              <a:rPr lang="en-US" smtClean="0">
                <a:cs typeface="Arial" charset="0"/>
              </a:rPr>
              <a:t>DXi Version 2.1 and Backup Applications at Version 9</a:t>
            </a:r>
          </a:p>
          <a:p>
            <a:pPr lvl="1"/>
            <a:r>
              <a:rPr lang="en-US" smtClean="0">
                <a:cs typeface="Arial" charset="0"/>
              </a:rPr>
              <a:t>Plug-in operating version will be at 9</a:t>
            </a:r>
          </a:p>
          <a:p>
            <a:pPr lvl="1"/>
            <a:r>
              <a:rPr lang="en-US" smtClean="0">
                <a:cs typeface="Arial" charset="0"/>
              </a:rPr>
              <a:t>Same behavior as today</a:t>
            </a:r>
          </a:p>
          <a:p>
            <a:r>
              <a:rPr lang="en-US" smtClean="0">
                <a:cs typeface="Arial" charset="0"/>
              </a:rPr>
              <a:t>DXi Version 2.1 and Backup Applications at version 10</a:t>
            </a:r>
          </a:p>
          <a:p>
            <a:pPr lvl="1"/>
            <a:r>
              <a:rPr lang="en-US" smtClean="0">
                <a:cs typeface="Arial" charset="0"/>
              </a:rPr>
              <a:t>Plug-in and ostd operating version will be at 10</a:t>
            </a:r>
          </a:p>
          <a:p>
            <a:pPr lvl="1"/>
            <a:r>
              <a:rPr lang="en-US" smtClean="0">
                <a:cs typeface="Arial" charset="0"/>
              </a:rPr>
              <a:t>In this case new optimized synthetics capability is returned</a:t>
            </a:r>
          </a:p>
          <a:p>
            <a:r>
              <a:rPr lang="en-US" smtClean="0">
                <a:cs typeface="Arial" charset="0"/>
              </a:rPr>
              <a:t>DXi Version 2.1 and Backup Applications at version 11</a:t>
            </a:r>
          </a:p>
          <a:p>
            <a:pPr lvl="1"/>
            <a:r>
              <a:rPr lang="en-US" smtClean="0">
                <a:cs typeface="Arial" charset="0"/>
              </a:rPr>
              <a:t>Plug-in and ostd operating version will be at 11</a:t>
            </a:r>
          </a:p>
          <a:p>
            <a:pPr lvl="1"/>
            <a:r>
              <a:rPr lang="en-US" smtClean="0">
                <a:cs typeface="Arial" charset="0"/>
              </a:rPr>
              <a:t>In this case new optimized synthetics capability is returned</a:t>
            </a:r>
          </a:p>
          <a:p>
            <a:pPr lvl="1"/>
            <a:endParaRPr lang="en-US" smtClean="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283BEA74-77A8-42D6-92BC-90418A5A45BE}" type="slidenum">
              <a:rPr lang="en-US" sz="1400">
                <a:solidFill>
                  <a:srgbClr val="FFBA00"/>
                </a:solidFill>
                <a:cs typeface="+mn-cs"/>
              </a:rPr>
              <a:pPr>
                <a:defRPr/>
              </a:pPr>
              <a:t>64</a:t>
            </a:fld>
            <a:endParaRPr lang="en-US" sz="1200" dirty="0">
              <a:solidFill>
                <a:srgbClr val="FFBA00"/>
              </a:solidFill>
              <a:cs typeface="+mn-cs"/>
            </a:endParaRPr>
          </a:p>
        </p:txBody>
      </p:sp>
      <p:sp>
        <p:nvSpPr>
          <p:cNvPr id="428034" name="TextBox 2"/>
          <p:cNvSpPr txBox="1">
            <a:spLocks noChangeArrowheads="1"/>
          </p:cNvSpPr>
          <p:nvPr/>
        </p:nvSpPr>
        <p:spPr bwMode="auto">
          <a:xfrm>
            <a:off x="457200" y="1752600"/>
            <a:ext cx="8001000" cy="2286000"/>
          </a:xfrm>
          <a:prstGeom prst="rect">
            <a:avLst/>
          </a:prstGeom>
          <a:noFill/>
          <a:ln w="9525">
            <a:noFill/>
            <a:miter lim="800000"/>
            <a:headEnd/>
            <a:tailEnd/>
          </a:ln>
        </p:spPr>
        <p:txBody>
          <a:bodyPr>
            <a:spAutoFit/>
          </a:bodyPr>
          <a:lstStyle/>
          <a:p>
            <a:r>
              <a:rPr lang="en-US" sz="5400"/>
              <a:t>OST Optimized Synthetic Backups</a:t>
            </a:r>
          </a:p>
          <a:p>
            <a:endParaRPr lang="en-US" b="1">
              <a:solidFill>
                <a:srgbClr val="666666"/>
              </a:solidFill>
            </a:endParaRPr>
          </a:p>
          <a:p>
            <a:pPr algn="r"/>
            <a:r>
              <a:rPr lang="en-US"/>
              <a:t>Ajay Kushwah/Sudhakar Paulzagade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itle 1"/>
          <p:cNvSpPr>
            <a:spLocks noGrp="1"/>
          </p:cNvSpPr>
          <p:nvPr>
            <p:ph type="title" idx="4294967295"/>
          </p:nvPr>
        </p:nvSpPr>
        <p:spPr/>
        <p:txBody>
          <a:bodyPr/>
          <a:lstStyle/>
          <a:p>
            <a:r>
              <a:rPr lang="en-US" smtClean="0"/>
              <a:t>Overview	</a:t>
            </a:r>
          </a:p>
        </p:txBody>
      </p:sp>
      <p:sp>
        <p:nvSpPr>
          <p:cNvPr id="429058" name="Content Placeholder 2"/>
          <p:cNvSpPr>
            <a:spLocks noGrp="1"/>
          </p:cNvSpPr>
          <p:nvPr>
            <p:ph sz="quarter" idx="4294967295"/>
          </p:nvPr>
        </p:nvSpPr>
        <p:spPr>
          <a:xfrm>
            <a:off x="457200" y="1646238"/>
            <a:ext cx="8229600" cy="4830762"/>
          </a:xfrm>
        </p:spPr>
        <p:txBody>
          <a:bodyPr/>
          <a:lstStyle/>
          <a:p>
            <a:pPr>
              <a:buFontTx/>
              <a:buChar char="-"/>
            </a:pPr>
            <a:r>
              <a:rPr lang="en-US" smtClean="0"/>
              <a:t>Optimized synthetic backups</a:t>
            </a:r>
          </a:p>
          <a:p>
            <a:pPr lvl="1">
              <a:buFontTx/>
              <a:buChar char="-"/>
            </a:pPr>
            <a:r>
              <a:rPr lang="en-US" smtClean="0"/>
              <a:t>Very fast full backups with no data movement</a:t>
            </a:r>
          </a:p>
          <a:p>
            <a:pPr lvl="1">
              <a:buFontTx/>
              <a:buChar char="-"/>
            </a:pPr>
            <a:r>
              <a:rPr lang="en-US" smtClean="0"/>
              <a:t>Requires at least one prior full and an incremental backup</a:t>
            </a:r>
          </a:p>
          <a:p>
            <a:pPr lvl="1">
              <a:buFontTx/>
              <a:buChar char="-"/>
            </a:pPr>
            <a:r>
              <a:rPr lang="en-US" smtClean="0"/>
              <a:t>Full backup is current up to the last incremental </a:t>
            </a:r>
          </a:p>
          <a:p>
            <a:pPr lvl="1">
              <a:buFontTx/>
              <a:buChar char="-"/>
            </a:pPr>
            <a:r>
              <a:rPr lang="en-US" smtClean="0"/>
              <a:t>Does not depend on the existing backups after creation.</a:t>
            </a:r>
          </a:p>
          <a:p>
            <a:pPr lvl="1">
              <a:buFontTx/>
              <a:buChar char="-"/>
            </a:pPr>
            <a:r>
              <a:rPr lang="en-US" smtClean="0"/>
              <a:t>Has its own independent life cycle.</a:t>
            </a:r>
          </a:p>
          <a:p>
            <a:pPr>
              <a:buFontTx/>
              <a:buChar char="-"/>
            </a:pPr>
            <a:r>
              <a:rPr lang="en-US" smtClean="0"/>
              <a:t>Nature of change</a:t>
            </a:r>
          </a:p>
          <a:p>
            <a:pPr lvl="1">
              <a:buFontTx/>
              <a:buChar char="-"/>
            </a:pPr>
            <a:r>
              <a:rPr lang="en-US" smtClean="0"/>
              <a:t>Changes involve the OST plug-in, Ostd, BPW and BFST.</a:t>
            </a:r>
          </a:p>
          <a:p>
            <a:pPr lvl="1">
              <a:buFontTx/>
              <a:buChar char="-"/>
            </a:pPr>
            <a:r>
              <a:rPr lang="en-US" smtClean="0"/>
              <a:t>Most of this is new code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itle 1"/>
          <p:cNvSpPr>
            <a:spLocks noGrp="1"/>
          </p:cNvSpPr>
          <p:nvPr>
            <p:ph type="title" idx="4294967295"/>
          </p:nvPr>
        </p:nvSpPr>
        <p:spPr/>
        <p:txBody>
          <a:bodyPr/>
          <a:lstStyle/>
          <a:p>
            <a:r>
              <a:rPr lang="en-US" smtClean="0"/>
              <a:t>Requirements</a:t>
            </a:r>
          </a:p>
        </p:txBody>
      </p:sp>
      <p:sp>
        <p:nvSpPr>
          <p:cNvPr id="430082" name="Content Placeholder 2"/>
          <p:cNvSpPr>
            <a:spLocks noGrp="1"/>
          </p:cNvSpPr>
          <p:nvPr>
            <p:ph sz="quarter" idx="4294967295"/>
          </p:nvPr>
        </p:nvSpPr>
        <p:spPr/>
        <p:txBody>
          <a:bodyPr/>
          <a:lstStyle/>
          <a:p>
            <a:r>
              <a:rPr lang="en-US" smtClean="0"/>
              <a:t>The feature is tied to OST v10 and higher.</a:t>
            </a:r>
          </a:p>
          <a:p>
            <a:r>
              <a:rPr lang="en-US" smtClean="0"/>
              <a:t>OST Plug-in release 2.5.0 or higher</a:t>
            </a:r>
          </a:p>
          <a:p>
            <a:r>
              <a:rPr lang="en-US" smtClean="0"/>
              <a:t>Galaxy release 2.1</a:t>
            </a:r>
          </a:p>
          <a:p>
            <a:r>
              <a:rPr lang="en-US" smtClean="0"/>
              <a:t>NetBackup</a:t>
            </a:r>
          </a:p>
          <a:p>
            <a:pPr lvl="1"/>
            <a:r>
              <a:rPr lang="en-US" smtClean="0"/>
              <a:t>6.5 or higher </a:t>
            </a:r>
          </a:p>
          <a:p>
            <a:pPr lvl="1"/>
            <a:r>
              <a:rPr lang="en-US" smtClean="0"/>
              <a:t>6.5 is at (v10)</a:t>
            </a:r>
          </a:p>
          <a:p>
            <a:pPr lvl="1"/>
            <a:r>
              <a:rPr lang="en-US" smtClean="0"/>
              <a:t>7.0 is at V10</a:t>
            </a:r>
          </a:p>
          <a:p>
            <a:pPr lvl="1"/>
            <a:r>
              <a:rPr lang="en-US" smtClean="0"/>
              <a:t>7.1 is at V11</a:t>
            </a:r>
          </a:p>
          <a:p>
            <a:r>
              <a:rPr lang="en-US" smtClean="0"/>
              <a:t>Full and incremental and the target synthetic backup must be from the same diskpool volume.</a:t>
            </a:r>
          </a:p>
          <a:p>
            <a:pPr lvl="1"/>
            <a:endParaRPr lang="en-US" smtClean="0"/>
          </a:p>
          <a:p>
            <a:pPr>
              <a:buFontTx/>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1"/>
          <p:cNvSpPr>
            <a:spLocks noGrp="1"/>
          </p:cNvSpPr>
          <p:nvPr>
            <p:ph type="title" idx="4294967295"/>
          </p:nvPr>
        </p:nvSpPr>
        <p:spPr/>
        <p:txBody>
          <a:bodyPr/>
          <a:lstStyle/>
          <a:p>
            <a:r>
              <a:rPr lang="en-US" smtClean="0"/>
              <a:t>Requirements</a:t>
            </a:r>
          </a:p>
        </p:txBody>
      </p:sp>
      <p:sp>
        <p:nvSpPr>
          <p:cNvPr id="431106" name="Content Placeholder 2"/>
          <p:cNvSpPr>
            <a:spLocks noGrp="1"/>
          </p:cNvSpPr>
          <p:nvPr>
            <p:ph sz="quarter" idx="4294967295"/>
          </p:nvPr>
        </p:nvSpPr>
        <p:spPr/>
        <p:txBody>
          <a:bodyPr/>
          <a:lstStyle/>
          <a:p>
            <a:endParaRPr lang="en-US" smtClean="0"/>
          </a:p>
          <a:p>
            <a:endParaRPr lang="en-US" smtClean="0"/>
          </a:p>
        </p:txBody>
      </p:sp>
      <p:pic>
        <p:nvPicPr>
          <p:cNvPr id="431107" name="Picture 5" descr="opsynth-1.JPG"/>
          <p:cNvPicPr>
            <a:picLocks noChangeAspect="1"/>
          </p:cNvPicPr>
          <p:nvPr/>
        </p:nvPicPr>
        <p:blipFill>
          <a:blip r:embed="rId2"/>
          <a:srcRect/>
          <a:stretch>
            <a:fillRect/>
          </a:stretch>
        </p:blipFill>
        <p:spPr bwMode="auto">
          <a:xfrm>
            <a:off x="762000" y="1371600"/>
            <a:ext cx="7315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itle 1"/>
          <p:cNvSpPr>
            <a:spLocks noGrp="1"/>
          </p:cNvSpPr>
          <p:nvPr>
            <p:ph type="title" idx="4294967295"/>
          </p:nvPr>
        </p:nvSpPr>
        <p:spPr/>
        <p:txBody>
          <a:bodyPr/>
          <a:lstStyle/>
          <a:p>
            <a:r>
              <a:rPr lang="en-US" smtClean="0"/>
              <a:t>Requirements</a:t>
            </a:r>
          </a:p>
        </p:txBody>
      </p:sp>
      <p:pic>
        <p:nvPicPr>
          <p:cNvPr id="432130" name="Content Placeholder 4" descr="opsynth-2.JPG"/>
          <p:cNvPicPr>
            <a:picLocks noGrp="1" noChangeAspect="1"/>
          </p:cNvPicPr>
          <p:nvPr>
            <p:ph sz="quarter" idx="4294967295"/>
          </p:nvPr>
        </p:nvPicPr>
        <p:blipFill>
          <a:blip r:embed="rId2"/>
          <a:srcRect/>
          <a:stretch>
            <a:fillRect/>
          </a:stretch>
        </p:blipFill>
        <p:spPr>
          <a:xfrm>
            <a:off x="533400" y="1066800"/>
            <a:ext cx="7899400" cy="4937125"/>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itle 1"/>
          <p:cNvSpPr>
            <a:spLocks noGrp="1"/>
          </p:cNvSpPr>
          <p:nvPr>
            <p:ph type="title" idx="4294967295"/>
          </p:nvPr>
        </p:nvSpPr>
        <p:spPr/>
        <p:txBody>
          <a:bodyPr/>
          <a:lstStyle/>
          <a:p>
            <a:r>
              <a:rPr lang="en-US" smtClean="0"/>
              <a:t>Compatibility</a:t>
            </a:r>
          </a:p>
        </p:txBody>
      </p:sp>
      <p:sp>
        <p:nvSpPr>
          <p:cNvPr id="433154" name="Content Placeholder 2"/>
          <p:cNvSpPr>
            <a:spLocks noGrp="1"/>
          </p:cNvSpPr>
          <p:nvPr>
            <p:ph sz="quarter" idx="4294967295"/>
          </p:nvPr>
        </p:nvSpPr>
        <p:spPr/>
        <p:txBody>
          <a:bodyPr/>
          <a:lstStyle/>
          <a:p>
            <a:endParaRPr lang="en-US" smtClean="0"/>
          </a:p>
          <a:p>
            <a:r>
              <a:rPr lang="en-US" smtClean="0"/>
              <a:t>2.5.0  plug-in will support the pre-existing DXi releases but wouldn't support newly exposed features.</a:t>
            </a:r>
          </a:p>
          <a:p>
            <a:endParaRPr lang="en-US" smtClean="0"/>
          </a:p>
          <a:p>
            <a:r>
              <a:rPr lang="en-US" smtClean="0"/>
              <a:t>Galaxy 2.1 release will work with the existing plug-ins but wouldn't support this new feature. </a:t>
            </a:r>
          </a:p>
          <a:p>
            <a:endParaRPr lang="en-US" smtClean="0"/>
          </a:p>
          <a:p>
            <a:r>
              <a:rPr lang="en-US" smtClean="0"/>
              <a:t>LSU spanning is supported as long as the spanned LSU is from same diskpool.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p:txBody>
          <a:bodyPr/>
          <a:lstStyle/>
          <a:p>
            <a:pPr eaLnBrk="1" hangingPunct="1"/>
            <a:r>
              <a:rPr lang="en-US" smtClean="0">
                <a:cs typeface="Arial" charset="0"/>
              </a:rPr>
              <a:t>DXi 2.1 Delivery Plans</a:t>
            </a:r>
          </a:p>
        </p:txBody>
      </p:sp>
      <p:sp>
        <p:nvSpPr>
          <p:cNvPr id="14338" name="Content Placeholder 2"/>
          <p:cNvSpPr>
            <a:spLocks noGrp="1"/>
          </p:cNvSpPr>
          <p:nvPr>
            <p:ph idx="4294967295"/>
          </p:nvPr>
        </p:nvSpPr>
        <p:spPr/>
        <p:txBody>
          <a:bodyPr/>
          <a:lstStyle/>
          <a:p>
            <a:pPr eaLnBrk="1" hangingPunct="1"/>
            <a:r>
              <a:rPr lang="en-US" sz="2000" smtClean="0">
                <a:solidFill>
                  <a:schemeClr val="tx1"/>
                </a:solidFill>
                <a:cs typeface="Arial" charset="0"/>
              </a:rPr>
              <a:t>First Release December 8, 2011</a:t>
            </a:r>
          </a:p>
          <a:p>
            <a:pPr lvl="1" eaLnBrk="1" hangingPunct="1"/>
            <a:r>
              <a:rPr lang="en-US" sz="1600" b="1" smtClean="0">
                <a:solidFill>
                  <a:schemeClr val="tx1"/>
                </a:solidFill>
                <a:cs typeface="Arial" charset="0"/>
              </a:rPr>
              <a:t>8500 GA from factory and fresh installs</a:t>
            </a:r>
          </a:p>
          <a:p>
            <a:pPr lvl="1" eaLnBrk="1" hangingPunct="1"/>
            <a:r>
              <a:rPr lang="en-US" sz="1600" smtClean="0">
                <a:solidFill>
                  <a:schemeClr val="tx1"/>
                </a:solidFill>
                <a:cs typeface="Arial" charset="0"/>
              </a:rPr>
              <a:t>No upgrades from 1.4.x</a:t>
            </a:r>
          </a:p>
          <a:p>
            <a:pPr lvl="2" eaLnBrk="1" hangingPunct="1"/>
            <a:r>
              <a:rPr lang="en-US" sz="1400" smtClean="0">
                <a:solidFill>
                  <a:schemeClr val="tx1"/>
                </a:solidFill>
                <a:cs typeface="Arial" charset="0"/>
              </a:rPr>
              <a:t>Utilize side-by-side installations and/or replication until DXi 2.1.1 in Jan 2012</a:t>
            </a:r>
          </a:p>
          <a:p>
            <a:pPr lvl="2" eaLnBrk="1" hangingPunct="1"/>
            <a:r>
              <a:rPr lang="en-US" sz="1400" smtClean="0">
                <a:solidFill>
                  <a:schemeClr val="tx1"/>
                </a:solidFill>
                <a:cs typeface="Arial" charset="0"/>
              </a:rPr>
              <a:t>Work with Product Management directly for transitions</a:t>
            </a:r>
          </a:p>
          <a:p>
            <a:pPr lvl="1" eaLnBrk="1" hangingPunct="1"/>
            <a:r>
              <a:rPr lang="en-US" sz="1600" smtClean="0">
                <a:solidFill>
                  <a:schemeClr val="tx1"/>
                </a:solidFill>
                <a:cs typeface="Arial" charset="0"/>
              </a:rPr>
              <a:t>OST Plug-In for all platforms, including HP-UX</a:t>
            </a:r>
          </a:p>
          <a:p>
            <a:pPr lvl="1" eaLnBrk="1" hangingPunct="1"/>
            <a:r>
              <a:rPr lang="en-US" sz="1600" smtClean="0">
                <a:solidFill>
                  <a:schemeClr val="tx1"/>
                </a:solidFill>
                <a:cs typeface="Arial" charset="0"/>
              </a:rPr>
              <a:t>512 VTDs max on DXi8500</a:t>
            </a:r>
          </a:p>
          <a:p>
            <a:pPr lvl="1" eaLnBrk="1" hangingPunct="1"/>
            <a:r>
              <a:rPr lang="en-US" sz="1600" smtClean="0">
                <a:solidFill>
                  <a:schemeClr val="tx1"/>
                </a:solidFill>
                <a:cs typeface="Arial" charset="0"/>
              </a:rPr>
              <a:t>Max Usable Capacity Extension from 200TB to 320TB on new systems</a:t>
            </a:r>
          </a:p>
          <a:p>
            <a:pPr eaLnBrk="1" hangingPunct="1"/>
            <a:r>
              <a:rPr lang="en-US" sz="2000" smtClean="0">
                <a:solidFill>
                  <a:schemeClr val="tx1"/>
                </a:solidFill>
                <a:cs typeface="Arial" charset="0"/>
              </a:rPr>
              <a:t>Second Release: January 2012, Version 2.1.1</a:t>
            </a:r>
          </a:p>
          <a:p>
            <a:pPr lvl="1" eaLnBrk="1" hangingPunct="1"/>
            <a:r>
              <a:rPr lang="en-US" sz="1600" b="1" smtClean="0">
                <a:solidFill>
                  <a:schemeClr val="tx1"/>
                </a:solidFill>
                <a:cs typeface="Arial" charset="0"/>
              </a:rPr>
              <a:t>Supports 4000/6000/8500</a:t>
            </a:r>
          </a:p>
          <a:p>
            <a:pPr lvl="1" eaLnBrk="1" hangingPunct="1"/>
            <a:r>
              <a:rPr lang="en-US" sz="1600" smtClean="0">
                <a:solidFill>
                  <a:schemeClr val="tx1"/>
                </a:solidFill>
                <a:cs typeface="Arial" charset="0"/>
              </a:rPr>
              <a:t>Support for upgrades from 1.4.x and 2.x.  </a:t>
            </a:r>
          </a:p>
          <a:p>
            <a:pPr lvl="2" eaLnBrk="1" hangingPunct="1"/>
            <a:r>
              <a:rPr lang="en-US" sz="1400" smtClean="0">
                <a:solidFill>
                  <a:schemeClr val="tx1"/>
                </a:solidFill>
                <a:cs typeface="Arial" charset="0"/>
              </a:rPr>
              <a:t>1.4.x upgrades on 8500 still discouraged </a:t>
            </a:r>
          </a:p>
          <a:p>
            <a:pPr lvl="2" eaLnBrk="1" hangingPunct="1"/>
            <a:r>
              <a:rPr lang="en-US" sz="1400" smtClean="0">
                <a:solidFill>
                  <a:schemeClr val="tx1"/>
                </a:solidFill>
                <a:cs typeface="Arial" charset="0"/>
              </a:rPr>
              <a:t>use side by side or fresh install after removing data</a:t>
            </a:r>
          </a:p>
          <a:p>
            <a:pPr lvl="1" eaLnBrk="1" hangingPunct="1"/>
            <a:r>
              <a:rPr lang="en-US" sz="1600" smtClean="0">
                <a:solidFill>
                  <a:schemeClr val="tx1"/>
                </a:solidFill>
                <a:cs typeface="Arial" charset="0"/>
              </a:rPr>
              <a:t>8500 1TB base that want to upgrade to 2.1</a:t>
            </a:r>
          </a:p>
          <a:p>
            <a:pPr lvl="2" eaLnBrk="1" hangingPunct="1"/>
            <a:r>
              <a:rPr lang="en-US" sz="1400" smtClean="0">
                <a:solidFill>
                  <a:schemeClr val="tx1"/>
                </a:solidFill>
                <a:cs typeface="Arial" charset="0"/>
              </a:rPr>
              <a:t>Characterization of upgrade times closer to launch</a:t>
            </a:r>
          </a:p>
          <a:p>
            <a:pPr lvl="1" eaLnBrk="1" hangingPunct="1"/>
            <a:r>
              <a:rPr lang="en-US" sz="1600" smtClean="0">
                <a:solidFill>
                  <a:schemeClr val="tx1"/>
                </a:solidFill>
                <a:cs typeface="Arial" charset="0"/>
              </a:rPr>
              <a:t>DXi8500 IB Customers that want &gt;200TB capacity or up to 512 VTDS</a:t>
            </a:r>
          </a:p>
          <a:p>
            <a:pPr lvl="2" eaLnBrk="1" hangingPunct="1"/>
            <a:r>
              <a:rPr lang="en-US" sz="1400" smtClean="0">
                <a:solidFill>
                  <a:schemeClr val="tx1"/>
                </a:solidFill>
                <a:cs typeface="Arial" charset="0"/>
              </a:rPr>
              <a:t>Capacity Upgrade Kit provides increased memory to 128GB</a:t>
            </a:r>
            <a:endParaRPr lang="en-US" sz="2000" smtClean="0">
              <a:solidFill>
                <a:srgbClr val="E81202"/>
              </a:solidFill>
              <a:cs typeface="Arial" charset="0"/>
            </a:endParaRPr>
          </a:p>
          <a:p>
            <a:pPr eaLnBrk="1" hangingPunct="1"/>
            <a:endParaRPr lang="en-US" sz="2000" smtClean="0">
              <a:solidFill>
                <a:srgbClr val="E81202"/>
              </a:solidFill>
              <a:cs typeface="Arial" charset="0"/>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1A6F2D53-14CA-4912-9D78-5A5BCF804946}" type="slidenum">
              <a:rPr lang="en-US" sz="1400">
                <a:solidFill>
                  <a:srgbClr val="FFBA00"/>
                </a:solidFill>
                <a:cs typeface="+mn-cs"/>
              </a:rPr>
              <a:pPr>
                <a:defRPr/>
              </a:pPr>
              <a:t>7</a:t>
            </a:fld>
            <a:endParaRPr lang="en-US" sz="1200" dirty="0">
              <a:solidFill>
                <a:srgbClr val="FFBA00"/>
              </a:solidFill>
              <a:cs typeface="+mn-cs"/>
            </a:endParaRPr>
          </a:p>
        </p:txBody>
      </p:sp>
      <p:sp>
        <p:nvSpPr>
          <p:cNvPr id="14340"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1"/>
          <p:cNvSpPr>
            <a:spLocks noGrp="1"/>
          </p:cNvSpPr>
          <p:nvPr>
            <p:ph type="title" idx="4294967295"/>
          </p:nvPr>
        </p:nvSpPr>
        <p:spPr/>
        <p:txBody>
          <a:bodyPr/>
          <a:lstStyle/>
          <a:p>
            <a:r>
              <a:rPr lang="en-US" smtClean="0"/>
              <a:t>Compatibility (contd)</a:t>
            </a:r>
          </a:p>
        </p:txBody>
      </p:sp>
      <p:sp>
        <p:nvSpPr>
          <p:cNvPr id="434178" name="Content Placeholder 2"/>
          <p:cNvSpPr>
            <a:spLocks noGrp="1"/>
          </p:cNvSpPr>
          <p:nvPr>
            <p:ph sz="quarter" idx="4294967295"/>
          </p:nvPr>
        </p:nvSpPr>
        <p:spPr/>
        <p:txBody>
          <a:bodyPr/>
          <a:lstStyle/>
          <a:p>
            <a:endParaRPr lang="en-US" smtClean="0"/>
          </a:p>
          <a:p>
            <a:r>
              <a:rPr lang="en-US" smtClean="0"/>
              <a:t>Galaxy 2.1 release will work with existing diskpools and storage servers that are now upgraded to DXi 2.1 and the Plug-in 2.5.0. The only caveat is, one may have to manually set  NBU “OptimizedImage” attribute for these disk pools and storage servers. The detailed steps of doing this are discussed in a  Quantum TB (PTR 26627) and Symantec KB </a:t>
            </a:r>
            <a:r>
              <a:rPr lang="en-US" smtClean="0">
                <a:hlinkClick r:id="rId2"/>
              </a:rPr>
              <a:t>http://www.symantec.com/business/support/index?page=content&amp;id=TECH77767</a:t>
            </a:r>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4B3B71D4-7654-48DF-AB59-2213D9576051}" type="slidenum">
              <a:rPr lang="en-US" sz="1400">
                <a:solidFill>
                  <a:srgbClr val="FFBA00"/>
                </a:solidFill>
                <a:cs typeface="+mn-cs"/>
              </a:rPr>
              <a:pPr>
                <a:defRPr/>
              </a:pPr>
              <a:t>71</a:t>
            </a:fld>
            <a:endParaRPr lang="en-US" sz="1200" dirty="0">
              <a:solidFill>
                <a:srgbClr val="FFBA00"/>
              </a:solidFill>
              <a:cs typeface="+mn-cs"/>
            </a:endParaRPr>
          </a:p>
        </p:txBody>
      </p:sp>
      <p:sp>
        <p:nvSpPr>
          <p:cNvPr id="435202"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r>
              <a:rPr lang="en-US" sz="5400"/>
              <a:t>Platform Changes</a:t>
            </a:r>
          </a:p>
          <a:p>
            <a:endParaRPr lang="en-US" b="1">
              <a:solidFill>
                <a:srgbClr val="666666"/>
              </a:solidFill>
            </a:endParaRPr>
          </a:p>
          <a:p>
            <a:pPr algn="r"/>
            <a:r>
              <a:rPr lang="en-US"/>
              <a:t>Jurgen van der Linden/Kempton Redhead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304800" y="6430963"/>
            <a:ext cx="533400" cy="323850"/>
          </a:xfrm>
          <a:prstGeom prst="rect">
            <a:avLst/>
          </a:prstGeom>
          <a:noFill/>
          <a:ln>
            <a:miter lim="800000"/>
            <a:headEnd/>
            <a:tailEnd/>
          </a:ln>
        </p:spPr>
        <p:txBody>
          <a:bodyPr/>
          <a:lstStyle/>
          <a:p>
            <a:pPr>
              <a:defRPr/>
            </a:pPr>
            <a:fld id="{0B74C8F3-9261-4299-BFB7-9B61698A3152}" type="slidenum">
              <a:rPr lang="en-US" sz="1400">
                <a:solidFill>
                  <a:srgbClr val="FFBA00"/>
                </a:solidFill>
                <a:cs typeface="+mn-cs"/>
              </a:rPr>
              <a:pPr>
                <a:defRPr/>
              </a:pPr>
              <a:t>72</a:t>
            </a:fld>
            <a:endParaRPr lang="en-US" sz="1200" dirty="0">
              <a:solidFill>
                <a:srgbClr val="FFBA00"/>
              </a:solidFill>
              <a:cs typeface="+mn-cs"/>
            </a:endParaRPr>
          </a:p>
        </p:txBody>
      </p:sp>
      <p:sp>
        <p:nvSpPr>
          <p:cNvPr id="436226" name="Title 1"/>
          <p:cNvSpPr>
            <a:spLocks noGrp="1"/>
          </p:cNvSpPr>
          <p:nvPr>
            <p:ph type="title" idx="4294967295"/>
          </p:nvPr>
        </p:nvSpPr>
        <p:spPr/>
        <p:txBody>
          <a:bodyPr/>
          <a:lstStyle/>
          <a:p>
            <a:r>
              <a:rPr lang="en-US" sz="2800" smtClean="0">
                <a:cs typeface="Arial" charset="0"/>
              </a:rPr>
              <a:t>Platform Changes Overview</a:t>
            </a:r>
          </a:p>
        </p:txBody>
      </p:sp>
      <p:sp>
        <p:nvSpPr>
          <p:cNvPr id="436227" name="Rectangle 6"/>
          <p:cNvSpPr>
            <a:spLocks noGrp="1" noChangeArrowheads="1"/>
          </p:cNvSpPr>
          <p:nvPr>
            <p:ph type="body" idx="4294967295"/>
          </p:nvPr>
        </p:nvSpPr>
        <p:spPr>
          <a:xfrm>
            <a:off x="533400" y="1447800"/>
            <a:ext cx="8686800" cy="5257800"/>
          </a:xfrm>
        </p:spPr>
        <p:txBody>
          <a:bodyPr/>
          <a:lstStyle/>
          <a:p>
            <a:r>
              <a:rPr lang="en-US" smtClean="0">
                <a:solidFill>
                  <a:schemeClr val="tx1"/>
                </a:solidFill>
                <a:cs typeface="Arial" charset="0"/>
              </a:rPr>
              <a:t>65xx/67xx new 9750 3ware Controller</a:t>
            </a:r>
          </a:p>
          <a:p>
            <a:r>
              <a:rPr lang="en-US" smtClean="0">
                <a:solidFill>
                  <a:schemeClr val="tx1"/>
                </a:solidFill>
                <a:cs typeface="Arial" charset="0"/>
              </a:rPr>
              <a:t>65xx/67xx 100G &amp; 200G SSD Support</a:t>
            </a:r>
          </a:p>
          <a:p>
            <a:r>
              <a:rPr lang="en-US" smtClean="0">
                <a:solidFill>
                  <a:schemeClr val="tx1"/>
                </a:solidFill>
                <a:cs typeface="Arial" charset="0"/>
              </a:rPr>
              <a:t>8500 Max Storage capacity of 320TB</a:t>
            </a:r>
          </a:p>
          <a:p>
            <a:r>
              <a:rPr lang="en-US" smtClean="0">
                <a:solidFill>
                  <a:schemeClr val="tx1"/>
                </a:solidFill>
                <a:cs typeface="Arial" charset="0"/>
              </a:rPr>
              <a:t>Firmware/Driver changes</a:t>
            </a:r>
          </a:p>
          <a:p>
            <a:r>
              <a:rPr lang="en-US" smtClean="0">
                <a:solidFill>
                  <a:schemeClr val="tx1"/>
                </a:solidFill>
                <a:cs typeface="Arial" charset="0"/>
              </a:rPr>
              <a:t>Collect/Diagnostics changes</a:t>
            </a:r>
          </a:p>
          <a:p>
            <a:r>
              <a:rPr lang="en-US" smtClean="0">
                <a:solidFill>
                  <a:schemeClr val="tx1"/>
                </a:solidFill>
                <a:cs typeface="Arial" charset="0"/>
              </a:rPr>
              <a:t>Installation changes</a:t>
            </a:r>
          </a:p>
          <a:p>
            <a:pPr>
              <a:buFontTx/>
              <a:buNone/>
            </a:pPr>
            <a:endParaRPr lang="en-US" smtClean="0">
              <a:solidFill>
                <a:schemeClr val="tx1"/>
              </a:solidFill>
              <a:cs typeface="Arial" charset="0"/>
            </a:endParaRPr>
          </a:p>
          <a:p>
            <a:pPr>
              <a:buFontTx/>
              <a:buNone/>
            </a:pPr>
            <a:endParaRPr lang="en-US" smtClean="0">
              <a:solidFill>
                <a:schemeClr val="tx1"/>
              </a:solidFill>
              <a:cs typeface="Arial" charset="0"/>
            </a:endParaRPr>
          </a:p>
          <a:p>
            <a:pPr>
              <a:buFontTx/>
              <a:buNone/>
            </a:pPr>
            <a:endParaRPr lang="en-US" smtClean="0">
              <a:solidFill>
                <a:schemeClr val="tx1"/>
              </a:solidFill>
              <a:cs typeface="Arial" charset="0"/>
            </a:endParaRPr>
          </a:p>
          <a:p>
            <a:pPr>
              <a:buFontTx/>
              <a:buNone/>
            </a:pPr>
            <a:endParaRPr lang="en-US" smtClean="0">
              <a:solidFill>
                <a:schemeClr val="tx1"/>
              </a:solidFill>
              <a:cs typeface="Arial" charset="0"/>
            </a:endParaRPr>
          </a:p>
          <a:p>
            <a:endParaRPr lang="en-US" smtClean="0">
              <a:cs typeface="Arial" charset="0"/>
            </a:endParaRPr>
          </a:p>
        </p:txBody>
      </p:sp>
      <p:sp>
        <p:nvSpPr>
          <p:cNvPr id="436228" name="Rectangle 5"/>
          <p:cNvSpPr txBox="1">
            <a:spLocks noGrp="1" noChangeArrowheads="1"/>
          </p:cNvSpPr>
          <p:nvPr/>
        </p:nvSpPr>
        <p:spPr bwMode="auto">
          <a:xfrm>
            <a:off x="2514600" y="6324600"/>
            <a:ext cx="4732338" cy="496888"/>
          </a:xfrm>
          <a:prstGeom prst="rect">
            <a:avLst/>
          </a:prstGeom>
          <a:noFill/>
          <a:ln w="9525">
            <a:noFill/>
            <a:miter lim="800000"/>
            <a:headEnd/>
            <a:tailEnd/>
          </a:ln>
        </p:spPr>
        <p:txBody>
          <a:bodyPr/>
          <a:lstStyle/>
          <a:p>
            <a:r>
              <a:rPr lang="en-US" sz="800">
                <a:solidFill>
                  <a:schemeClr val="bg1"/>
                </a:solidFill>
              </a:rPr>
              <a:t>© 2010 Quantum Corporation. Company Confidential. Forward-looking information is based upon multiple assumptions and uncertainties, does not necessarily represent the company’s outlook and is for planning purposes only.</a:t>
            </a:r>
          </a:p>
        </p:txBody>
      </p:sp>
      <p:sp>
        <p:nvSpPr>
          <p:cNvPr id="436229" name="Footer Placeholder 7"/>
          <p:cNvSpPr txBox="1">
            <a:spLocks noGrp="1"/>
          </p:cNvSpPr>
          <p:nvPr/>
        </p:nvSpPr>
        <p:spPr bwMode="auto">
          <a:xfrm>
            <a:off x="2514600" y="6324600"/>
            <a:ext cx="4732338" cy="496888"/>
          </a:xfrm>
          <a:prstGeom prst="rect">
            <a:avLst/>
          </a:prstGeom>
          <a:noFill/>
          <a:ln w="9525">
            <a:noFill/>
            <a:miter lim="800000"/>
            <a:headEnd/>
            <a:tailEnd/>
          </a:ln>
        </p:spPr>
        <p:txBody>
          <a:bodyPr/>
          <a:lstStyle/>
          <a:p>
            <a:r>
              <a:rPr lang="en-US" sz="800">
                <a:solidFill>
                  <a:schemeClr val="bg1"/>
                </a:solidFill>
              </a:rPr>
              <a:t>© 2010 Quantum Corporation. Company Confidential. Forward-looking information is based upon multiple assumptions and uncertainties, does not necessarily represent the company’s outlook and is for planning purposes only.</a:t>
            </a:r>
          </a:p>
        </p:txBody>
      </p:sp>
      <p:sp>
        <p:nvSpPr>
          <p:cNvPr id="7" name="Slide Number Placeholder 6"/>
          <p:cNvSpPr txBox="1">
            <a:spLocks noGrp="1"/>
          </p:cNvSpPr>
          <p:nvPr/>
        </p:nvSpPr>
        <p:spPr bwMode="auto">
          <a:xfrm>
            <a:off x="304800" y="6430963"/>
            <a:ext cx="533400" cy="323850"/>
          </a:xfrm>
          <a:prstGeom prst="rect">
            <a:avLst/>
          </a:prstGeom>
          <a:noFill/>
          <a:ln>
            <a:miter lim="800000"/>
            <a:headEnd/>
            <a:tailEnd/>
          </a:ln>
        </p:spPr>
        <p:txBody>
          <a:bodyPr/>
          <a:lstStyle/>
          <a:p>
            <a:pPr>
              <a:defRPr/>
            </a:pPr>
            <a:fld id="{B3801CE6-762B-4B3A-8421-C7F13FE4E624}" type="slidenum">
              <a:rPr lang="en-US" sz="1400">
                <a:solidFill>
                  <a:srgbClr val="FFBA00"/>
                </a:solidFill>
                <a:cs typeface="+mn-cs"/>
              </a:rPr>
              <a:pPr>
                <a:defRPr/>
              </a:pPr>
              <a:t>72</a:t>
            </a:fld>
            <a:endParaRPr lang="en-US" sz="1400" dirty="0">
              <a:solidFill>
                <a:srgbClr val="FFBA00"/>
              </a:solidFill>
              <a:cs typeface="+mn-cs"/>
            </a:endParaRPr>
          </a:p>
        </p:txBody>
      </p:sp>
      <p:sp>
        <p:nvSpPr>
          <p:cNvPr id="8" name="Footer Placeholder 7"/>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idx="4294967295"/>
          </p:nvPr>
        </p:nvSpPr>
        <p:spPr/>
        <p:txBody>
          <a:bodyPr/>
          <a:lstStyle/>
          <a:p>
            <a:r>
              <a:rPr lang="en-US" smtClean="0">
                <a:cs typeface="Arial" charset="0"/>
              </a:rPr>
              <a:t>65xx/67xx 9750 Controller</a:t>
            </a:r>
          </a:p>
        </p:txBody>
      </p:sp>
      <p:sp>
        <p:nvSpPr>
          <p:cNvPr id="438274" name="Rectangle 3"/>
          <p:cNvSpPr>
            <a:spLocks noGrp="1" noChangeArrowheads="1"/>
          </p:cNvSpPr>
          <p:nvPr>
            <p:ph type="body" idx="4294967295"/>
          </p:nvPr>
        </p:nvSpPr>
        <p:spPr>
          <a:xfrm>
            <a:off x="228600" y="838200"/>
            <a:ext cx="8686800" cy="5257800"/>
          </a:xfrm>
        </p:spPr>
        <p:txBody>
          <a:bodyPr/>
          <a:lstStyle/>
          <a:p>
            <a:r>
              <a:rPr lang="en-US" smtClean="0">
                <a:cs typeface="Arial" charset="0"/>
              </a:rPr>
              <a:t>LSI 3Ware 9750 4i4e &amp; 8e is a replacement for the 9690 4i4e &amp; 8e which goes EOL end of 2011.</a:t>
            </a:r>
          </a:p>
          <a:p>
            <a:r>
              <a:rPr lang="en-US" smtClean="0">
                <a:cs typeface="Arial" charset="0"/>
              </a:rPr>
              <a:t>Software and Feature compatible.</a:t>
            </a:r>
          </a:p>
          <a:p>
            <a:pPr lvl="1"/>
            <a:r>
              <a:rPr lang="en-US" smtClean="0">
                <a:cs typeface="Arial" charset="0"/>
              </a:rPr>
              <a:t>Support for (future) 3T drives </a:t>
            </a:r>
          </a:p>
          <a:p>
            <a:pPr lvl="1"/>
            <a:r>
              <a:rPr lang="en-US" smtClean="0">
                <a:cs typeface="Arial" charset="0"/>
              </a:rPr>
              <a:t>Transparent to the DXi software</a:t>
            </a:r>
          </a:p>
          <a:p>
            <a:r>
              <a:rPr lang="en-US" smtClean="0">
                <a:cs typeface="Arial" charset="0"/>
              </a:rPr>
              <a:t>Only used in sets of 2 or 4 in new system, never in combination with any 9690 in a system.</a:t>
            </a:r>
          </a:p>
          <a:p>
            <a:r>
              <a:rPr lang="en-US" smtClean="0">
                <a:cs typeface="Arial" charset="0"/>
              </a:rPr>
              <a:t>Not a 9690 FRU (can not mix 9690’s with 9750’s) .</a:t>
            </a:r>
          </a:p>
          <a:p>
            <a:r>
              <a:rPr lang="en-US" smtClean="0">
                <a:cs typeface="Arial" charset="0"/>
              </a:rPr>
              <a:t>Both 9690 and 9750 run updated (latest)  firmware</a:t>
            </a:r>
          </a:p>
          <a:p>
            <a:pPr lvl="1"/>
            <a:r>
              <a:rPr lang="en-US" smtClean="0">
                <a:cs typeface="Arial" charset="0"/>
              </a:rPr>
              <a:t>We are now in-sync with the latest 3ware FW release</a:t>
            </a:r>
          </a:p>
          <a:p>
            <a:r>
              <a:rPr lang="en-US" smtClean="0">
                <a:cs typeface="Arial" charset="0"/>
              </a:rPr>
              <a:t>BBU PCB &amp; Battery are now a combined module and connected by a cable to the 9750 card.</a:t>
            </a:r>
          </a:p>
          <a:p>
            <a:r>
              <a:rPr lang="en-US" smtClean="0">
                <a:cs typeface="Arial" charset="0"/>
              </a:rPr>
              <a:t>The new BBU Tray/Air Shroud improves air flow across HBA’s (up to 20C temp reduction at IC’s)</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E887ACB1-2923-4F12-80D1-D1B47CAD69F9}" type="slidenum">
              <a:rPr lang="en-US" sz="1400">
                <a:solidFill>
                  <a:srgbClr val="FFBA00"/>
                </a:solidFill>
                <a:cs typeface="+mn-cs"/>
              </a:rPr>
              <a:pPr>
                <a:defRPr/>
              </a:pPr>
              <a:t>73</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2"/>
          <p:cNvSpPr>
            <a:spLocks noGrp="1" noChangeArrowheads="1"/>
          </p:cNvSpPr>
          <p:nvPr>
            <p:ph type="title" idx="4294967295"/>
          </p:nvPr>
        </p:nvSpPr>
        <p:spPr/>
        <p:txBody>
          <a:bodyPr/>
          <a:lstStyle/>
          <a:p>
            <a:r>
              <a:rPr lang="en-US" smtClean="0">
                <a:cs typeface="Arial" charset="0"/>
              </a:rPr>
              <a:t>65xx/67xx 9750 Controller</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F17857F1-00B6-4F91-866D-4E7A57F1DC98}" type="slidenum">
              <a:rPr lang="en-US" sz="1400">
                <a:solidFill>
                  <a:srgbClr val="FFBA00"/>
                </a:solidFill>
                <a:cs typeface="+mn-cs"/>
              </a:rPr>
              <a:pPr>
                <a:defRPr/>
              </a:pPr>
              <a:t>74</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pic>
        <p:nvPicPr>
          <p:cNvPr id="439300" name="Picture 4"/>
          <p:cNvPicPr>
            <a:picLocks noChangeAspect="1" noChangeArrowheads="1"/>
          </p:cNvPicPr>
          <p:nvPr/>
        </p:nvPicPr>
        <p:blipFill>
          <a:blip r:embed="rId2"/>
          <a:srcRect/>
          <a:stretch>
            <a:fillRect/>
          </a:stretch>
        </p:blipFill>
        <p:spPr bwMode="auto">
          <a:xfrm>
            <a:off x="152400" y="1219200"/>
            <a:ext cx="4392613" cy="3048000"/>
          </a:xfrm>
          <a:prstGeom prst="rect">
            <a:avLst/>
          </a:prstGeom>
          <a:noFill/>
          <a:ln w="9525">
            <a:noFill/>
            <a:miter lim="800000"/>
            <a:headEnd/>
            <a:tailEnd/>
          </a:ln>
        </p:spPr>
      </p:pic>
      <p:pic>
        <p:nvPicPr>
          <p:cNvPr id="439301" name="Picture 5"/>
          <p:cNvPicPr>
            <a:picLocks noChangeAspect="1" noChangeArrowheads="1"/>
          </p:cNvPicPr>
          <p:nvPr/>
        </p:nvPicPr>
        <p:blipFill>
          <a:blip r:embed="rId3"/>
          <a:srcRect/>
          <a:stretch>
            <a:fillRect/>
          </a:stretch>
        </p:blipFill>
        <p:spPr bwMode="auto">
          <a:xfrm>
            <a:off x="4405313" y="1143000"/>
            <a:ext cx="4395787"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idx="4294967295"/>
          </p:nvPr>
        </p:nvSpPr>
        <p:spPr/>
        <p:txBody>
          <a:bodyPr/>
          <a:lstStyle/>
          <a:p>
            <a:r>
              <a:rPr lang="en-US" smtClean="0">
                <a:cs typeface="Arial" charset="0"/>
              </a:rPr>
              <a:t>65xx/67xx 9750 Controller</a:t>
            </a:r>
          </a:p>
        </p:txBody>
      </p:sp>
      <p:pic>
        <p:nvPicPr>
          <p:cNvPr id="440322" name="Picture 2"/>
          <p:cNvPicPr>
            <a:picLocks noChangeAspect="1" noChangeArrowheads="1"/>
          </p:cNvPicPr>
          <p:nvPr/>
        </p:nvPicPr>
        <p:blipFill>
          <a:blip r:embed="rId2"/>
          <a:srcRect/>
          <a:stretch>
            <a:fillRect/>
          </a:stretch>
        </p:blipFill>
        <p:spPr bwMode="auto">
          <a:xfrm>
            <a:off x="914400" y="1111250"/>
            <a:ext cx="7356475" cy="5060950"/>
          </a:xfrm>
          <a:prstGeom prst="rect">
            <a:avLst/>
          </a:prstGeom>
          <a:noFill/>
          <a:ln w="9525">
            <a:noFill/>
            <a:miter lim="800000"/>
            <a:headEnd/>
            <a:tailEnd/>
          </a:ln>
        </p:spPr>
      </p:pic>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38E9BEEB-BF1F-4552-8877-1213B5A9B1EE}" type="slidenum">
              <a:rPr lang="en-US" sz="1400">
                <a:solidFill>
                  <a:srgbClr val="FFBA00"/>
                </a:solidFill>
                <a:cs typeface="+mn-cs"/>
              </a:rPr>
              <a:pPr>
                <a:defRPr/>
              </a:pPr>
              <a:t>75</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Grp="1" noChangeArrowheads="1"/>
          </p:cNvSpPr>
          <p:nvPr>
            <p:ph type="title" idx="4294967295"/>
          </p:nvPr>
        </p:nvSpPr>
        <p:spPr/>
        <p:txBody>
          <a:bodyPr/>
          <a:lstStyle/>
          <a:p>
            <a:r>
              <a:rPr lang="en-US" smtClean="0">
                <a:cs typeface="Arial" charset="0"/>
              </a:rPr>
              <a:t>65xx/67xx 9750 Controller</a:t>
            </a:r>
          </a:p>
        </p:txBody>
      </p:sp>
      <p:pic>
        <p:nvPicPr>
          <p:cNvPr id="441346" name="Picture 2" descr="MVC-023S"/>
          <p:cNvPicPr>
            <a:picLocks noChangeAspect="1" noChangeArrowheads="1"/>
          </p:cNvPicPr>
          <p:nvPr/>
        </p:nvPicPr>
        <p:blipFill>
          <a:blip r:embed="rId2"/>
          <a:srcRect/>
          <a:stretch>
            <a:fillRect/>
          </a:stretch>
        </p:blipFill>
        <p:spPr bwMode="auto">
          <a:xfrm>
            <a:off x="990600" y="990600"/>
            <a:ext cx="6705600" cy="5029200"/>
          </a:xfrm>
          <a:prstGeom prst="rect">
            <a:avLst/>
          </a:prstGeom>
          <a:noFill/>
          <a:ln w="9525">
            <a:noFill/>
            <a:miter lim="800000"/>
            <a:headEnd/>
            <a:tailEnd/>
          </a:ln>
        </p:spPr>
      </p:pic>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6ACE4296-45FE-4962-A6B4-0D0DE4BE5C3C}" type="slidenum">
              <a:rPr lang="en-US" sz="1400">
                <a:solidFill>
                  <a:srgbClr val="FFBA00"/>
                </a:solidFill>
                <a:cs typeface="+mn-cs"/>
              </a:rPr>
              <a:pPr>
                <a:defRPr/>
              </a:pPr>
              <a:t>76</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ChangeArrowheads="1"/>
          </p:cNvSpPr>
          <p:nvPr>
            <p:ph type="title" idx="4294967295"/>
          </p:nvPr>
        </p:nvSpPr>
        <p:spPr/>
        <p:txBody>
          <a:bodyPr/>
          <a:lstStyle/>
          <a:p>
            <a:r>
              <a:rPr lang="en-US" smtClean="0">
                <a:cs typeface="Arial" charset="0"/>
              </a:rPr>
              <a:t>65xx/67xx 9750 Controller</a:t>
            </a:r>
          </a:p>
        </p:txBody>
      </p:sp>
      <p:pic>
        <p:nvPicPr>
          <p:cNvPr id="442370" name="Picture 2" descr="MVC-002S"/>
          <p:cNvPicPr>
            <a:picLocks noChangeAspect="1" noChangeArrowheads="1"/>
          </p:cNvPicPr>
          <p:nvPr/>
        </p:nvPicPr>
        <p:blipFill>
          <a:blip r:embed="rId2"/>
          <a:srcRect/>
          <a:stretch>
            <a:fillRect/>
          </a:stretch>
        </p:blipFill>
        <p:spPr bwMode="auto">
          <a:xfrm>
            <a:off x="76200" y="990600"/>
            <a:ext cx="2740025" cy="2057400"/>
          </a:xfrm>
          <a:prstGeom prst="rect">
            <a:avLst/>
          </a:prstGeom>
          <a:noFill/>
          <a:ln w="9525">
            <a:noFill/>
            <a:miter lim="800000"/>
            <a:headEnd/>
            <a:tailEnd/>
          </a:ln>
        </p:spPr>
      </p:pic>
      <p:pic>
        <p:nvPicPr>
          <p:cNvPr id="442371" name="Picture 3" descr="MVC-004S"/>
          <p:cNvPicPr>
            <a:picLocks noChangeAspect="1" noChangeArrowheads="1"/>
          </p:cNvPicPr>
          <p:nvPr/>
        </p:nvPicPr>
        <p:blipFill>
          <a:blip r:embed="rId3">
            <a:lum bright="24000" contrast="6000"/>
          </a:blip>
          <a:srcRect/>
          <a:stretch>
            <a:fillRect/>
          </a:stretch>
        </p:blipFill>
        <p:spPr bwMode="auto">
          <a:xfrm>
            <a:off x="2949575" y="990600"/>
            <a:ext cx="2765425" cy="2057400"/>
          </a:xfrm>
          <a:prstGeom prst="rect">
            <a:avLst/>
          </a:prstGeom>
          <a:noFill/>
          <a:ln w="9525">
            <a:noFill/>
            <a:miter lim="800000"/>
            <a:headEnd/>
            <a:tailEnd/>
          </a:ln>
        </p:spPr>
      </p:pic>
      <p:pic>
        <p:nvPicPr>
          <p:cNvPr id="442372" name="Picture 4" descr="MVC-008S"/>
          <p:cNvPicPr>
            <a:picLocks noChangeAspect="1" noChangeArrowheads="1"/>
          </p:cNvPicPr>
          <p:nvPr/>
        </p:nvPicPr>
        <p:blipFill>
          <a:blip r:embed="rId4"/>
          <a:srcRect/>
          <a:stretch>
            <a:fillRect/>
          </a:stretch>
        </p:blipFill>
        <p:spPr bwMode="auto">
          <a:xfrm>
            <a:off x="5867400" y="990600"/>
            <a:ext cx="2743200" cy="2058988"/>
          </a:xfrm>
          <a:prstGeom prst="rect">
            <a:avLst/>
          </a:prstGeom>
          <a:noFill/>
          <a:ln w="9525">
            <a:noFill/>
            <a:miter lim="800000"/>
            <a:headEnd/>
            <a:tailEnd/>
          </a:ln>
        </p:spPr>
      </p:pic>
      <p:pic>
        <p:nvPicPr>
          <p:cNvPr id="442373" name="Picture 6"/>
          <p:cNvPicPr>
            <a:picLocks noChangeAspect="1" noChangeArrowheads="1"/>
          </p:cNvPicPr>
          <p:nvPr/>
        </p:nvPicPr>
        <p:blipFill>
          <a:blip r:embed="rId5"/>
          <a:srcRect/>
          <a:stretch>
            <a:fillRect/>
          </a:stretch>
        </p:blipFill>
        <p:spPr bwMode="auto">
          <a:xfrm>
            <a:off x="76200" y="3124200"/>
            <a:ext cx="4038600" cy="3017838"/>
          </a:xfrm>
          <a:prstGeom prst="rect">
            <a:avLst/>
          </a:prstGeom>
          <a:noFill/>
          <a:ln w="9525">
            <a:noFill/>
            <a:miter lim="800000"/>
            <a:headEnd/>
            <a:tailEnd/>
          </a:ln>
        </p:spPr>
      </p:pic>
      <p:pic>
        <p:nvPicPr>
          <p:cNvPr id="442374" name="Picture 7"/>
          <p:cNvPicPr>
            <a:picLocks noChangeAspect="1" noChangeArrowheads="1"/>
          </p:cNvPicPr>
          <p:nvPr/>
        </p:nvPicPr>
        <p:blipFill>
          <a:blip r:embed="rId6"/>
          <a:srcRect/>
          <a:stretch>
            <a:fillRect/>
          </a:stretch>
        </p:blipFill>
        <p:spPr bwMode="auto">
          <a:xfrm>
            <a:off x="4240213" y="3124200"/>
            <a:ext cx="4370387" cy="3048000"/>
          </a:xfrm>
          <a:prstGeom prst="rect">
            <a:avLst/>
          </a:prstGeom>
          <a:noFill/>
          <a:ln w="9525">
            <a:noFill/>
            <a:miter lim="800000"/>
            <a:headEnd/>
            <a:tailEnd/>
          </a:ln>
        </p:spPr>
      </p:pic>
      <p:sp>
        <p:nvSpPr>
          <p:cNvPr id="8" name="Slide Number Placeholder 7"/>
          <p:cNvSpPr txBox="1">
            <a:spLocks noGrp="1"/>
          </p:cNvSpPr>
          <p:nvPr/>
        </p:nvSpPr>
        <p:spPr bwMode="auto">
          <a:xfrm>
            <a:off x="304800" y="6430963"/>
            <a:ext cx="533400" cy="323850"/>
          </a:xfrm>
          <a:prstGeom prst="rect">
            <a:avLst/>
          </a:prstGeom>
          <a:noFill/>
          <a:ln>
            <a:miter lim="800000"/>
            <a:headEnd/>
            <a:tailEnd/>
          </a:ln>
        </p:spPr>
        <p:txBody>
          <a:bodyPr/>
          <a:lstStyle/>
          <a:p>
            <a:pPr>
              <a:defRPr/>
            </a:pPr>
            <a:fld id="{8109DFD5-7547-4008-A158-9F9E0CB823A5}" type="slidenum">
              <a:rPr lang="en-US" sz="1400">
                <a:solidFill>
                  <a:srgbClr val="FFBA00"/>
                </a:solidFill>
                <a:cs typeface="+mn-cs"/>
              </a:rPr>
              <a:pPr>
                <a:defRPr/>
              </a:pPr>
              <a:t>77</a:t>
            </a:fld>
            <a:endParaRPr lang="en-US" sz="1400" dirty="0">
              <a:solidFill>
                <a:srgbClr val="FFBA00"/>
              </a:solidFill>
              <a:cs typeface="+mn-cs"/>
            </a:endParaRPr>
          </a:p>
        </p:txBody>
      </p:sp>
      <p:sp>
        <p:nvSpPr>
          <p:cNvPr id="9" name="Footer Placeholder 8"/>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2"/>
          <p:cNvSpPr>
            <a:spLocks noGrp="1" noChangeArrowheads="1"/>
          </p:cNvSpPr>
          <p:nvPr>
            <p:ph type="title" idx="4294967295"/>
          </p:nvPr>
        </p:nvSpPr>
        <p:spPr/>
        <p:txBody>
          <a:bodyPr/>
          <a:lstStyle/>
          <a:p>
            <a:r>
              <a:rPr lang="en-US" smtClean="0">
                <a:cs typeface="Arial" charset="0"/>
              </a:rPr>
              <a:t>65xx/67xx 100G &amp; 200G SSD support</a:t>
            </a:r>
          </a:p>
        </p:txBody>
      </p:sp>
      <p:sp>
        <p:nvSpPr>
          <p:cNvPr id="443394" name="Rectangle 3"/>
          <p:cNvSpPr>
            <a:spLocks noGrp="1" noChangeArrowheads="1"/>
          </p:cNvSpPr>
          <p:nvPr>
            <p:ph type="body" idx="4294967295"/>
          </p:nvPr>
        </p:nvSpPr>
        <p:spPr/>
        <p:txBody>
          <a:bodyPr/>
          <a:lstStyle/>
          <a:p>
            <a:r>
              <a:rPr lang="en-US" smtClean="0">
                <a:cs typeface="Arial" charset="0"/>
              </a:rPr>
              <a:t>Current 64G Intel SSD goes EOL.</a:t>
            </a:r>
          </a:p>
          <a:p>
            <a:r>
              <a:rPr lang="en-US" smtClean="0">
                <a:cs typeface="Arial" charset="0"/>
              </a:rPr>
              <a:t>Replacement is 100G SSD Intel or STEC.</a:t>
            </a:r>
          </a:p>
          <a:p>
            <a:r>
              <a:rPr lang="en-US" smtClean="0">
                <a:cs typeface="Arial" charset="0"/>
              </a:rPr>
              <a:t>Can be used as a FRU for 64G or 100G.</a:t>
            </a:r>
          </a:p>
          <a:p>
            <a:pPr lvl="1"/>
            <a:r>
              <a:rPr lang="en-US" smtClean="0">
                <a:cs typeface="Arial" charset="0"/>
              </a:rPr>
              <a:t>Obviously the 64G SSD cannot be used as a FRU for 100G SSDs.</a:t>
            </a:r>
          </a:p>
          <a:p>
            <a:pPr lvl="1"/>
            <a:r>
              <a:rPr lang="en-US" smtClean="0">
                <a:cs typeface="Arial" charset="0"/>
              </a:rPr>
              <a:t>RAS ticket will indicate failed drive size.</a:t>
            </a:r>
          </a:p>
          <a:p>
            <a:r>
              <a:rPr lang="en-US" smtClean="0">
                <a:cs typeface="Arial" charset="0"/>
              </a:rPr>
              <a:t>100G &amp; 200G support is already in 2.0.1 release for 1TB &amp; 2TB JBODs respectively.</a:t>
            </a:r>
          </a:p>
          <a:p>
            <a:pPr lvl="1"/>
            <a:r>
              <a:rPr lang="en-US" smtClean="0">
                <a:cs typeface="Arial" charset="0"/>
              </a:rPr>
              <a:t>But the 1TB based JBOD SSDs are split into 2x 50G LUNs.</a:t>
            </a:r>
          </a:p>
          <a:p>
            <a:r>
              <a:rPr lang="en-US" smtClean="0">
                <a:cs typeface="Arial" charset="0"/>
              </a:rPr>
              <a:t>DXi 2.1 supports:</a:t>
            </a:r>
          </a:p>
          <a:p>
            <a:pPr lvl="1"/>
            <a:r>
              <a:rPr lang="en-US" smtClean="0">
                <a:cs typeface="Arial" charset="0"/>
              </a:rPr>
              <a:t>100G SSDs in head &amp; 1TB based JBODs.</a:t>
            </a:r>
          </a:p>
          <a:p>
            <a:pPr lvl="2"/>
            <a:r>
              <a:rPr lang="en-US" smtClean="0">
                <a:cs typeface="Arial" charset="0"/>
              </a:rPr>
              <a:t>New systems will no longer split the SSDs into 2x 50G LUNs.</a:t>
            </a:r>
          </a:p>
          <a:p>
            <a:pPr lvl="1"/>
            <a:r>
              <a:rPr lang="en-US" smtClean="0">
                <a:cs typeface="Arial" charset="0"/>
              </a:rPr>
              <a:t>200G SSDs in 2TB based JBODs.</a:t>
            </a:r>
          </a:p>
          <a:p>
            <a:r>
              <a:rPr lang="en-US" smtClean="0">
                <a:cs typeface="Arial" charset="0"/>
              </a:rPr>
              <a:t>Currently STEC SSDs are stop ship, due to a corruption problem. A firmware fix is being qualified in 2.1.1.</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086820EE-8A89-444A-8B2F-C201712F58E8}" type="slidenum">
              <a:rPr lang="en-US" sz="1400">
                <a:solidFill>
                  <a:srgbClr val="FFBA00"/>
                </a:solidFill>
                <a:cs typeface="+mn-cs"/>
              </a:rPr>
              <a:pPr>
                <a:defRPr/>
              </a:pPr>
              <a:t>78</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ChangeArrowheads="1"/>
          </p:cNvSpPr>
          <p:nvPr>
            <p:ph type="title" idx="4294967295"/>
          </p:nvPr>
        </p:nvSpPr>
        <p:spPr/>
        <p:txBody>
          <a:bodyPr/>
          <a:lstStyle/>
          <a:p>
            <a:r>
              <a:rPr lang="en-US" smtClean="0">
                <a:solidFill>
                  <a:schemeClr val="tx2"/>
                </a:solidFill>
                <a:cs typeface="Arial" charset="0"/>
              </a:rPr>
              <a:t>8500 Max Storage capacity of 320TB</a:t>
            </a:r>
          </a:p>
        </p:txBody>
      </p:sp>
      <p:sp>
        <p:nvSpPr>
          <p:cNvPr id="444418" name="Rectangle 3"/>
          <p:cNvSpPr>
            <a:spLocks noGrp="1" noChangeArrowheads="1"/>
          </p:cNvSpPr>
          <p:nvPr>
            <p:ph type="body" idx="4294967295"/>
          </p:nvPr>
        </p:nvSpPr>
        <p:spPr/>
        <p:txBody>
          <a:bodyPr/>
          <a:lstStyle/>
          <a:p>
            <a:pPr>
              <a:lnSpc>
                <a:spcPct val="90000"/>
              </a:lnSpc>
            </a:pPr>
            <a:r>
              <a:rPr lang="en-US" sz="2000" smtClean="0">
                <a:cs typeface="Arial" charset="0"/>
              </a:rPr>
              <a:t>8500 classic: 64G of memory, max 200TB useable bulk storage.</a:t>
            </a:r>
          </a:p>
          <a:p>
            <a:pPr>
              <a:lnSpc>
                <a:spcPct val="90000"/>
              </a:lnSpc>
            </a:pPr>
            <a:r>
              <a:rPr lang="en-US" sz="2000" smtClean="0">
                <a:cs typeface="Arial" charset="0"/>
              </a:rPr>
              <a:t>8500 classic can be field upgraded to 128G of memory</a:t>
            </a:r>
          </a:p>
          <a:p>
            <a:pPr lvl="1">
              <a:lnSpc>
                <a:spcPct val="90000"/>
              </a:lnSpc>
            </a:pPr>
            <a:r>
              <a:rPr lang="en-US" sz="1600" smtClean="0">
                <a:cs typeface="Arial" charset="0"/>
              </a:rPr>
              <a:t>Plug and Play, add memory, and boot.</a:t>
            </a:r>
          </a:p>
          <a:p>
            <a:pPr>
              <a:lnSpc>
                <a:spcPct val="90000"/>
              </a:lnSpc>
            </a:pPr>
            <a:r>
              <a:rPr lang="en-US" sz="2000" smtClean="0">
                <a:cs typeface="Arial" charset="0"/>
              </a:rPr>
              <a:t>8500 classic + 128G can support up to 320TB of useable storage.</a:t>
            </a:r>
          </a:p>
          <a:p>
            <a:pPr>
              <a:lnSpc>
                <a:spcPct val="90000"/>
              </a:lnSpc>
            </a:pPr>
            <a:r>
              <a:rPr lang="en-US" sz="2000" smtClean="0">
                <a:cs typeface="Arial" charset="0"/>
              </a:rPr>
              <a:t>8500-2TB new: 128G of memory, max 320TB useable bulk storage.</a:t>
            </a:r>
          </a:p>
          <a:p>
            <a:pPr>
              <a:lnSpc>
                <a:spcPct val="90000"/>
              </a:lnSpc>
            </a:pPr>
            <a:r>
              <a:rPr lang="en-US" sz="2000" smtClean="0">
                <a:cs typeface="Arial" charset="0"/>
              </a:rPr>
              <a:t>8500E: 64G of memory, 1 array (used for Quantum internal)</a:t>
            </a:r>
          </a:p>
          <a:p>
            <a:pPr>
              <a:lnSpc>
                <a:spcPct val="90000"/>
              </a:lnSpc>
            </a:pPr>
            <a:r>
              <a:rPr lang="en-US" sz="2000" smtClean="0">
                <a:cs typeface="Arial" charset="0"/>
              </a:rPr>
              <a:t>Reminder:</a:t>
            </a:r>
          </a:p>
          <a:p>
            <a:pPr lvl="1">
              <a:lnSpc>
                <a:spcPct val="90000"/>
              </a:lnSpc>
            </a:pPr>
            <a:r>
              <a:rPr lang="en-US" sz="1600" smtClean="0">
                <a:cs typeface="Arial" charset="0"/>
              </a:rPr>
              <a:t>Supports both 1TB and 2TB drives.</a:t>
            </a:r>
          </a:p>
          <a:p>
            <a:pPr lvl="1">
              <a:lnSpc>
                <a:spcPct val="90000"/>
              </a:lnSpc>
            </a:pPr>
            <a:r>
              <a:rPr lang="en-US" sz="1600" smtClean="0">
                <a:cs typeface="Arial" charset="0"/>
              </a:rPr>
              <a:t>1 tray == 16 drives, used as 2x (5+2) + 2 hot spares</a:t>
            </a:r>
          </a:p>
          <a:p>
            <a:pPr lvl="1">
              <a:lnSpc>
                <a:spcPct val="90000"/>
              </a:lnSpc>
            </a:pPr>
            <a:r>
              <a:rPr lang="en-US" sz="1600" smtClean="0">
                <a:cs typeface="Arial" charset="0"/>
              </a:rPr>
              <a:t>1 tray with 1T</a:t>
            </a:r>
            <a:r>
              <a:rPr lang="en-US" sz="1600" smtClean="0">
                <a:cs typeface="Arial" charset="0"/>
                <a:sym typeface="Wingdings" pitchFamily="2" charset="2"/>
              </a:rPr>
              <a:t>B</a:t>
            </a:r>
            <a:r>
              <a:rPr lang="en-US" sz="1600" smtClean="0">
                <a:cs typeface="Arial" charset="0"/>
              </a:rPr>
              <a:t> drives </a:t>
            </a:r>
            <a:r>
              <a:rPr lang="en-US" sz="1600" smtClean="0">
                <a:cs typeface="Arial" charset="0"/>
                <a:sym typeface="Wingdings" pitchFamily="2" charset="2"/>
              </a:rPr>
              <a:t> 16TB raw, 10TB useable</a:t>
            </a:r>
          </a:p>
          <a:p>
            <a:pPr lvl="1">
              <a:lnSpc>
                <a:spcPct val="90000"/>
              </a:lnSpc>
            </a:pPr>
            <a:r>
              <a:rPr lang="en-US" sz="1600" smtClean="0">
                <a:cs typeface="Arial" charset="0"/>
                <a:sym typeface="Wingdings" pitchFamily="2" charset="2"/>
              </a:rPr>
              <a:t>1 tray with 2TB drives  32TB raw, 20TB useable</a:t>
            </a:r>
          </a:p>
          <a:p>
            <a:pPr lvl="1">
              <a:lnSpc>
                <a:spcPct val="90000"/>
              </a:lnSpc>
            </a:pPr>
            <a:r>
              <a:rPr lang="en-US" sz="1600" smtClean="0">
                <a:cs typeface="Arial" charset="0"/>
                <a:sym typeface="Wingdings" pitchFamily="2" charset="2"/>
              </a:rPr>
              <a:t>Expand by 1-10 arrays first, than 1-10 JBODs</a:t>
            </a:r>
          </a:p>
          <a:p>
            <a:pPr>
              <a:lnSpc>
                <a:spcPct val="90000"/>
              </a:lnSpc>
            </a:pPr>
            <a:r>
              <a:rPr lang="en-US" sz="2000" smtClean="0">
                <a:cs typeface="Arial" charset="0"/>
              </a:rPr>
              <a:t>8500-2T</a:t>
            </a:r>
            <a:r>
              <a:rPr lang="en-US" sz="2000" smtClean="0">
                <a:cs typeface="Arial" charset="0"/>
                <a:sym typeface="Wingdings" pitchFamily="2" charset="2"/>
              </a:rPr>
              <a:t>B</a:t>
            </a:r>
            <a:r>
              <a:rPr lang="en-US" sz="2000" smtClean="0">
                <a:cs typeface="Arial" charset="0"/>
              </a:rPr>
              <a:t> Installed Base: 128G of memory </a:t>
            </a:r>
          </a:p>
          <a:p>
            <a:pPr lvl="1">
              <a:lnSpc>
                <a:spcPct val="90000"/>
              </a:lnSpc>
            </a:pPr>
            <a:r>
              <a:rPr lang="en-US" sz="1600" smtClean="0">
                <a:cs typeface="Arial" charset="0"/>
              </a:rPr>
              <a:t>with 1.5_85 installed max 200T</a:t>
            </a:r>
            <a:r>
              <a:rPr lang="en-US" sz="1600" smtClean="0">
                <a:cs typeface="Arial" charset="0"/>
                <a:sym typeface="Wingdings" pitchFamily="2" charset="2"/>
              </a:rPr>
              <a:t>B</a:t>
            </a:r>
            <a:r>
              <a:rPr lang="en-US" sz="1600" smtClean="0">
                <a:cs typeface="Arial" charset="0"/>
              </a:rPr>
              <a:t> useable bulk storage.</a:t>
            </a:r>
          </a:p>
          <a:p>
            <a:pPr lvl="1">
              <a:lnSpc>
                <a:spcPct val="90000"/>
              </a:lnSpc>
            </a:pPr>
            <a:r>
              <a:rPr lang="en-US" sz="1600" smtClean="0">
                <a:cs typeface="Arial" charset="0"/>
              </a:rPr>
              <a:t>Upgraded to 2.1 max 320T</a:t>
            </a:r>
            <a:r>
              <a:rPr lang="en-US" sz="1600" smtClean="0">
                <a:cs typeface="Arial" charset="0"/>
                <a:sym typeface="Wingdings" pitchFamily="2" charset="2"/>
              </a:rPr>
              <a:t>B</a:t>
            </a:r>
            <a:r>
              <a:rPr lang="en-US" sz="1600" smtClean="0">
                <a:cs typeface="Arial" charset="0"/>
              </a:rPr>
              <a:t> useable storage</a:t>
            </a:r>
          </a:p>
          <a:p>
            <a:pPr>
              <a:lnSpc>
                <a:spcPct val="90000"/>
              </a:lnSpc>
            </a:pPr>
            <a:r>
              <a:rPr lang="en-US" sz="2000" smtClean="0">
                <a:cs typeface="Arial" charset="0"/>
              </a:rPr>
              <a:t>Updated PERC H700/H800 firmware to address prematurely failing BBUs will be in the next release, 2.1.1</a:t>
            </a:r>
          </a:p>
          <a:p>
            <a:pPr lvl="1">
              <a:lnSpc>
                <a:spcPct val="90000"/>
              </a:lnSpc>
            </a:pPr>
            <a:endParaRPr lang="en-US" sz="1600" smtClean="0">
              <a:cs typeface="Arial" charset="0"/>
              <a:sym typeface="Wingdings" pitchFamily="2" charset="2"/>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1C915A09-383E-46EB-9274-3A6980A758F6}" type="slidenum">
              <a:rPr lang="en-US" sz="1400">
                <a:solidFill>
                  <a:srgbClr val="FFBA00"/>
                </a:solidFill>
                <a:cs typeface="+mn-cs"/>
              </a:rPr>
              <a:pPr>
                <a:defRPr/>
              </a:pPr>
              <a:t>79</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idx="4294967295"/>
          </p:nvPr>
        </p:nvSpPr>
        <p:spPr/>
        <p:txBody>
          <a:bodyPr/>
          <a:lstStyle/>
          <a:p>
            <a:pPr eaLnBrk="1" hangingPunct="1"/>
            <a:r>
              <a:rPr lang="en-US" sz="2800" smtClean="0">
                <a:cs typeface="Arial" charset="0"/>
              </a:rPr>
              <a:t>Increased VTDs on 8500 &amp; 6701/6702</a:t>
            </a:r>
            <a:endParaRPr lang="en-US" sz="2800" smtClean="0">
              <a:solidFill>
                <a:srgbClr val="E81202"/>
              </a:solidFill>
              <a:cs typeface="Arial" charset="0"/>
            </a:endParaRPr>
          </a:p>
        </p:txBody>
      </p:sp>
      <p:sp>
        <p:nvSpPr>
          <p:cNvPr id="15362" name="Content Placeholder 4"/>
          <p:cNvSpPr>
            <a:spLocks noGrp="1"/>
          </p:cNvSpPr>
          <p:nvPr>
            <p:ph idx="4294967295"/>
          </p:nvPr>
        </p:nvSpPr>
        <p:spPr/>
        <p:txBody>
          <a:bodyPr/>
          <a:lstStyle/>
          <a:p>
            <a:pPr eaLnBrk="1" hangingPunct="1"/>
            <a:r>
              <a:rPr lang="en-US" smtClean="0">
                <a:cs typeface="Arial" charset="0"/>
              </a:rPr>
              <a:t>In December DXi8500 release:</a:t>
            </a:r>
          </a:p>
          <a:p>
            <a:pPr lvl="1" eaLnBrk="1" hangingPunct="1"/>
            <a:r>
              <a:rPr lang="en-US" smtClean="0">
                <a:cs typeface="Arial" charset="0"/>
              </a:rPr>
              <a:t>8500 2TB systems; ships with160 VTD license by default</a:t>
            </a:r>
          </a:p>
          <a:p>
            <a:pPr lvl="1" eaLnBrk="1" hangingPunct="1"/>
            <a:r>
              <a:rPr lang="en-US" smtClean="0">
                <a:cs typeface="Arial" charset="0"/>
              </a:rPr>
              <a:t>512 VTD’s possible - 160 active simultaneously </a:t>
            </a:r>
          </a:p>
          <a:p>
            <a:pPr lvl="1" eaLnBrk="1" hangingPunct="1"/>
            <a:r>
              <a:rPr lang="en-US" smtClean="0">
                <a:cs typeface="Arial" charset="0"/>
              </a:rPr>
              <a:t>No cost license required to go above 160 VTD’s defined</a:t>
            </a:r>
          </a:p>
          <a:p>
            <a:pPr lvl="1" eaLnBrk="1" hangingPunct="1"/>
            <a:r>
              <a:rPr lang="en-US" smtClean="0">
                <a:cs typeface="Arial" charset="0"/>
              </a:rPr>
              <a:t>Customer must ensure they do not use more than 160 simultaneously</a:t>
            </a:r>
          </a:p>
          <a:p>
            <a:pPr lvl="1" eaLnBrk="1" hangingPunct="1"/>
            <a:r>
              <a:rPr lang="en-US" smtClean="0">
                <a:cs typeface="Arial" charset="0"/>
              </a:rPr>
              <a:t>Not all ISV apps respond well with drive in inactive state</a:t>
            </a:r>
          </a:p>
          <a:p>
            <a:pPr lvl="1" eaLnBrk="1" hangingPunct="1"/>
            <a:r>
              <a:rPr lang="en-US" smtClean="0">
                <a:cs typeface="Arial" charset="0"/>
              </a:rPr>
              <a:t>Product Management &amp; Sales to qualify any 512 VTD customer</a:t>
            </a:r>
          </a:p>
          <a:p>
            <a:pPr eaLnBrk="1" hangingPunct="1"/>
            <a:r>
              <a:rPr lang="en-US" smtClean="0">
                <a:cs typeface="Arial" charset="0"/>
              </a:rPr>
              <a:t>In January 2.1.1 release:</a:t>
            </a:r>
          </a:p>
          <a:p>
            <a:pPr lvl="1" eaLnBrk="1" hangingPunct="1"/>
            <a:r>
              <a:rPr lang="en-US" smtClean="0">
                <a:cs typeface="Arial" charset="0"/>
              </a:rPr>
              <a:t>DXi6701/6702 systems; ships with 80 VTDs by default</a:t>
            </a:r>
          </a:p>
          <a:p>
            <a:pPr lvl="1" eaLnBrk="1" hangingPunct="1"/>
            <a:r>
              <a:rPr lang="en-US" smtClean="0">
                <a:cs typeface="Arial" charset="0"/>
              </a:rPr>
              <a:t>256 defined VTDs with no cost license (80 active simultaneously)</a:t>
            </a:r>
          </a:p>
          <a:p>
            <a:pPr lvl="1" eaLnBrk="1" hangingPunct="1"/>
            <a:r>
              <a:rPr lang="en-US" smtClean="0">
                <a:cs typeface="Arial" charset="0"/>
              </a:rPr>
              <a:t>Product Management &amp; Sales to qualify any 256 VTD customer</a:t>
            </a:r>
          </a:p>
          <a:p>
            <a:pPr eaLnBrk="1" hangingPunct="1"/>
            <a:r>
              <a:rPr lang="en-US" smtClean="0">
                <a:cs typeface="Arial" charset="0"/>
              </a:rPr>
              <a:t>Install base DXi8500</a:t>
            </a:r>
          </a:p>
          <a:p>
            <a:pPr lvl="1" eaLnBrk="1" hangingPunct="1"/>
            <a:r>
              <a:rPr lang="en-US" smtClean="0">
                <a:cs typeface="Arial" charset="0"/>
              </a:rPr>
              <a:t>Requires Capacity Upgrade Kit to reach 512 VTDs</a:t>
            </a:r>
          </a:p>
          <a:p>
            <a:pPr eaLnBrk="1" hangingPunct="1"/>
            <a:r>
              <a:rPr lang="en-US" smtClean="0">
                <a:cs typeface="Arial" charset="0"/>
              </a:rPr>
              <a:t>Install base DXi6700 classic remains at 80 VTDs</a:t>
            </a:r>
          </a:p>
          <a:p>
            <a:pPr lvl="1" eaLnBrk="1" hangingPunct="1"/>
            <a:endParaRPr lang="en-US" smtClean="0">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EB282CA2-1CB9-4325-BFC5-A7653B098633}" type="slidenum">
              <a:rPr lang="en-US" sz="1400">
                <a:solidFill>
                  <a:srgbClr val="FFBA00"/>
                </a:solidFill>
                <a:cs typeface="+mn-cs"/>
              </a:rPr>
              <a:pPr>
                <a:defRPr/>
              </a:pPr>
              <a:t>8</a:t>
            </a:fld>
            <a:endParaRPr lang="en-US" sz="1200" dirty="0">
              <a:solidFill>
                <a:srgbClr val="FFBA00"/>
              </a:solidFill>
              <a:cs typeface="+mn-cs"/>
            </a:endParaRPr>
          </a:p>
        </p:txBody>
      </p:sp>
      <p:sp>
        <p:nvSpPr>
          <p:cNvPr id="15364" name="Footer Placeholder 3"/>
          <p:cNvSpPr txBox="1">
            <a:spLocks noGrp="1"/>
          </p:cNvSpPr>
          <p:nvPr/>
        </p:nvSpPr>
        <p:spPr bwMode="auto">
          <a:xfrm>
            <a:off x="2362200" y="6391275"/>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2"/>
          <p:cNvSpPr>
            <a:spLocks noGrp="1" noChangeArrowheads="1"/>
          </p:cNvSpPr>
          <p:nvPr>
            <p:ph type="title" idx="4294967295"/>
          </p:nvPr>
        </p:nvSpPr>
        <p:spPr/>
        <p:txBody>
          <a:bodyPr/>
          <a:lstStyle/>
          <a:p>
            <a:r>
              <a:rPr lang="en-US" smtClean="0">
                <a:cs typeface="Arial" charset="0"/>
              </a:rPr>
              <a:t>Firmware/Driver Changes</a:t>
            </a:r>
          </a:p>
        </p:txBody>
      </p:sp>
      <p:sp>
        <p:nvSpPr>
          <p:cNvPr id="445442" name="Rectangle 3"/>
          <p:cNvSpPr>
            <a:spLocks noGrp="1" noChangeArrowheads="1"/>
          </p:cNvSpPr>
          <p:nvPr>
            <p:ph type="body" idx="4294967295"/>
          </p:nvPr>
        </p:nvSpPr>
        <p:spPr/>
        <p:txBody>
          <a:bodyPr/>
          <a:lstStyle/>
          <a:p>
            <a:pPr>
              <a:lnSpc>
                <a:spcPct val="90000"/>
              </a:lnSpc>
            </a:pPr>
            <a:r>
              <a:rPr lang="en-US" sz="2000" smtClean="0">
                <a:cs typeface="Arial" charset="0"/>
              </a:rPr>
              <a:t>4500, compared to 2.0.x</a:t>
            </a:r>
          </a:p>
          <a:p>
            <a:pPr lvl="1">
              <a:lnSpc>
                <a:spcPct val="90000"/>
              </a:lnSpc>
            </a:pPr>
            <a:r>
              <a:rPr lang="en-US" sz="1600" smtClean="0">
                <a:cs typeface="Arial" charset="0"/>
              </a:rPr>
              <a:t>Updated BIOS (updated at upgrade time)</a:t>
            </a:r>
          </a:p>
          <a:p>
            <a:pPr lvl="1">
              <a:lnSpc>
                <a:spcPct val="90000"/>
              </a:lnSpc>
            </a:pPr>
            <a:r>
              <a:rPr lang="en-US" sz="1600" smtClean="0">
                <a:cs typeface="Arial" charset="0"/>
              </a:rPr>
              <a:t>Updated iDRAC (updated at upgrade time)</a:t>
            </a:r>
          </a:p>
          <a:p>
            <a:pPr lvl="1">
              <a:lnSpc>
                <a:spcPct val="90000"/>
              </a:lnSpc>
            </a:pPr>
            <a:r>
              <a:rPr lang="en-US" sz="1600" smtClean="0">
                <a:cs typeface="Arial" charset="0"/>
              </a:rPr>
              <a:t>Updated PERC H700 firmware (updated at upgrade time)</a:t>
            </a:r>
          </a:p>
          <a:p>
            <a:pPr lvl="1">
              <a:lnSpc>
                <a:spcPct val="90000"/>
              </a:lnSpc>
            </a:pPr>
            <a:r>
              <a:rPr lang="en-US" sz="1600" smtClean="0">
                <a:cs typeface="Arial" charset="0"/>
              </a:rPr>
              <a:t>Updated MegaRAID device driver (updated at upgrade time)</a:t>
            </a:r>
          </a:p>
          <a:p>
            <a:pPr>
              <a:lnSpc>
                <a:spcPct val="90000"/>
              </a:lnSpc>
              <a:buFontTx/>
              <a:buNone/>
            </a:pPr>
            <a:endParaRPr lang="en-US" sz="2000" smtClean="0">
              <a:cs typeface="Arial" charset="0"/>
              <a:sym typeface="Wingdings" pitchFamily="2" charset="2"/>
            </a:endParaRPr>
          </a:p>
          <a:p>
            <a:pPr>
              <a:lnSpc>
                <a:spcPct val="90000"/>
              </a:lnSpc>
            </a:pPr>
            <a:r>
              <a:rPr lang="en-US" sz="2000" smtClean="0">
                <a:cs typeface="Arial" charset="0"/>
                <a:sym typeface="Wingdings" pitchFamily="2" charset="2"/>
              </a:rPr>
              <a:t>6xxx</a:t>
            </a:r>
          </a:p>
          <a:p>
            <a:pPr lvl="1">
              <a:lnSpc>
                <a:spcPct val="90000"/>
              </a:lnSpc>
            </a:pPr>
            <a:r>
              <a:rPr lang="en-US" sz="1600" smtClean="0">
                <a:cs typeface="Arial" charset="0"/>
                <a:sym typeface="Wingdings" pitchFamily="2" charset="2"/>
              </a:rPr>
              <a:t>Updated 3ware 9690 firmware and tools (</a:t>
            </a:r>
            <a:r>
              <a:rPr lang="en-US" sz="1600" smtClean="0">
                <a:cs typeface="Arial" charset="0"/>
              </a:rPr>
              <a:t>updated at upgrade time)</a:t>
            </a:r>
          </a:p>
          <a:p>
            <a:pPr>
              <a:lnSpc>
                <a:spcPct val="90000"/>
              </a:lnSpc>
            </a:pPr>
            <a:endParaRPr lang="en-US" sz="2000" smtClean="0">
              <a:cs typeface="Arial" charset="0"/>
            </a:endParaRPr>
          </a:p>
          <a:p>
            <a:pPr>
              <a:lnSpc>
                <a:spcPct val="90000"/>
              </a:lnSpc>
            </a:pPr>
            <a:r>
              <a:rPr lang="en-US" sz="2000" smtClean="0">
                <a:cs typeface="Arial" charset="0"/>
              </a:rPr>
              <a:t>8500, compared to 1.4_85:</a:t>
            </a:r>
          </a:p>
          <a:p>
            <a:pPr lvl="1">
              <a:lnSpc>
                <a:spcPct val="90000"/>
              </a:lnSpc>
            </a:pPr>
            <a:r>
              <a:rPr lang="en-US" sz="1600" smtClean="0">
                <a:cs typeface="Arial" charset="0"/>
              </a:rPr>
              <a:t>Updated FW for the Qlogic HBA (transparent, loaded when used)</a:t>
            </a:r>
          </a:p>
          <a:p>
            <a:pPr lvl="1">
              <a:lnSpc>
                <a:spcPct val="90000"/>
              </a:lnSpc>
            </a:pPr>
            <a:r>
              <a:rPr lang="en-US" sz="1600" smtClean="0">
                <a:cs typeface="Arial" charset="0"/>
              </a:rPr>
              <a:t>Updated firmware for the BroadCom 1G/10G NIC (updated at upgrade time)</a:t>
            </a:r>
          </a:p>
          <a:p>
            <a:pPr lvl="1">
              <a:lnSpc>
                <a:spcPct val="90000"/>
              </a:lnSpc>
            </a:pPr>
            <a:r>
              <a:rPr lang="en-US" sz="1600" smtClean="0">
                <a:cs typeface="Arial" charset="0"/>
              </a:rPr>
              <a:t>Updated BIOS version 2.2.3 (updated at upgrade time)</a:t>
            </a:r>
          </a:p>
          <a:p>
            <a:pPr lvl="1">
              <a:lnSpc>
                <a:spcPct val="90000"/>
              </a:lnSpc>
            </a:pPr>
            <a:r>
              <a:rPr lang="en-US" sz="1600" smtClean="0">
                <a:cs typeface="Arial" charset="0"/>
              </a:rPr>
              <a:t>Updated MegaRAID device driver (updated at upgrade time)</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7092B043-DA9C-4F22-93A7-054979C87CA3}" type="slidenum">
              <a:rPr lang="en-US" sz="1400">
                <a:solidFill>
                  <a:srgbClr val="FFBA00"/>
                </a:solidFill>
                <a:cs typeface="+mn-cs"/>
              </a:rPr>
              <a:pPr>
                <a:defRPr/>
              </a:pPr>
              <a:t>80</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ChangeArrowheads="1"/>
          </p:cNvSpPr>
          <p:nvPr>
            <p:ph type="title" idx="4294967295"/>
          </p:nvPr>
        </p:nvSpPr>
        <p:spPr/>
        <p:txBody>
          <a:bodyPr/>
          <a:lstStyle/>
          <a:p>
            <a:r>
              <a:rPr lang="en-US" smtClean="0">
                <a:cs typeface="Arial" charset="0"/>
              </a:rPr>
              <a:t>Collect/DiagnosticsLogs</a:t>
            </a:r>
          </a:p>
        </p:txBody>
      </p:sp>
      <p:sp>
        <p:nvSpPr>
          <p:cNvPr id="446466" name="Rectangle 3"/>
          <p:cNvSpPr>
            <a:spLocks noGrp="1" noChangeArrowheads="1"/>
          </p:cNvSpPr>
          <p:nvPr>
            <p:ph type="body" idx="4294967295"/>
          </p:nvPr>
        </p:nvSpPr>
        <p:spPr/>
        <p:txBody>
          <a:bodyPr/>
          <a:lstStyle/>
          <a:p>
            <a:r>
              <a:rPr lang="en-US" smtClean="0">
                <a:cs typeface="Arial" charset="0"/>
              </a:rPr>
              <a:t>Collect, some minor changes:</a:t>
            </a:r>
          </a:p>
          <a:p>
            <a:pPr lvl="1"/>
            <a:r>
              <a:rPr lang="en-US" smtClean="0">
                <a:cs typeface="Arial" charset="0"/>
              </a:rPr>
              <a:t>The scheduler logs from MySQL DB was added</a:t>
            </a:r>
          </a:p>
          <a:p>
            <a:pPr lvl="1"/>
            <a:r>
              <a:rPr lang="en-US" smtClean="0">
                <a:cs typeface="Arial" charset="0"/>
              </a:rPr>
              <a:t>3ware mini-collect added, include the diag logs from 3ware controller</a:t>
            </a:r>
          </a:p>
          <a:p>
            <a:endParaRPr lang="en-US" smtClean="0">
              <a:cs typeface="Arial" charset="0"/>
            </a:endParaRPr>
          </a:p>
          <a:p>
            <a:r>
              <a:rPr lang="en-US" smtClean="0">
                <a:cs typeface="Arial" charset="0"/>
              </a:rPr>
              <a:t>Improved some RAS tickets</a:t>
            </a:r>
          </a:p>
          <a:p>
            <a:pPr lvl="1"/>
            <a:r>
              <a:rPr lang="en-US" smtClean="0">
                <a:cs typeface="Arial" charset="0"/>
              </a:rPr>
              <a:t>Include failed drive type and size</a:t>
            </a:r>
          </a:p>
          <a:p>
            <a:pPr lvl="1"/>
            <a:r>
              <a:rPr lang="en-US" smtClean="0">
                <a:cs typeface="Arial" charset="0"/>
              </a:rPr>
              <a:t>Include failed controller type</a:t>
            </a:r>
          </a:p>
          <a:p>
            <a:pPr lvl="1"/>
            <a:endParaRPr lang="en-US" smtClean="0">
              <a:cs typeface="Arial" charset="0"/>
            </a:endParaRPr>
          </a:p>
          <a:p>
            <a:r>
              <a:rPr lang="en-US" smtClean="0">
                <a:cs typeface="Arial" charset="0"/>
              </a:rPr>
              <a:t>Manifest </a:t>
            </a:r>
          </a:p>
          <a:p>
            <a:pPr lvl="1"/>
            <a:r>
              <a:rPr lang="en-US" smtClean="0">
                <a:cs typeface="Arial" charset="0"/>
              </a:rPr>
              <a:t>New functionality, to capture a snapshot off all files that should be present on a system. Auto generated as part of the product builds.</a:t>
            </a:r>
          </a:p>
          <a:p>
            <a:pPr lvl="1"/>
            <a:r>
              <a:rPr lang="en-US" smtClean="0">
                <a:cs typeface="Arial" charset="0"/>
              </a:rPr>
              <a:t>For now experimental, but likely to grow more useful in next releases</a:t>
            </a:r>
          </a:p>
          <a:p>
            <a:pPr lvl="1"/>
            <a:r>
              <a:rPr lang="en-US" smtClean="0">
                <a:cs typeface="Arial" charset="0"/>
              </a:rPr>
              <a:t>Run: /opt/DXi/scripts/verifyManifest and if it displays any missing files </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B5C175E8-9734-4493-8F1F-A87BF6F9EA70}" type="slidenum">
              <a:rPr lang="en-US" sz="1400">
                <a:solidFill>
                  <a:srgbClr val="FFBA00"/>
                </a:solidFill>
                <a:cs typeface="+mn-cs"/>
              </a:rPr>
              <a:pPr>
                <a:defRPr/>
              </a:pPr>
              <a:t>81</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ChangeArrowheads="1"/>
          </p:cNvSpPr>
          <p:nvPr>
            <p:ph type="title" idx="4294967295"/>
          </p:nvPr>
        </p:nvSpPr>
        <p:spPr/>
        <p:txBody>
          <a:bodyPr/>
          <a:lstStyle/>
          <a:p>
            <a:r>
              <a:rPr lang="en-US" smtClean="0">
                <a:cs typeface="Arial" charset="0"/>
              </a:rPr>
              <a:t>Installation</a:t>
            </a:r>
          </a:p>
        </p:txBody>
      </p:sp>
      <p:sp>
        <p:nvSpPr>
          <p:cNvPr id="447490" name="Rectangle 3"/>
          <p:cNvSpPr>
            <a:spLocks noGrp="1" noChangeArrowheads="1"/>
          </p:cNvSpPr>
          <p:nvPr>
            <p:ph type="body" idx="4294967295"/>
          </p:nvPr>
        </p:nvSpPr>
        <p:spPr/>
        <p:txBody>
          <a:bodyPr/>
          <a:lstStyle/>
          <a:p>
            <a:r>
              <a:rPr lang="en-US" smtClean="0">
                <a:cs typeface="Arial" charset="0"/>
              </a:rPr>
              <a:t>ISO images too large for CD burning</a:t>
            </a:r>
          </a:p>
          <a:p>
            <a:pPr lvl="1"/>
            <a:r>
              <a:rPr lang="en-US" smtClean="0">
                <a:cs typeface="Arial" charset="0"/>
              </a:rPr>
              <a:t>Use a DVD for Base, Extra, Application</a:t>
            </a:r>
          </a:p>
          <a:p>
            <a:pPr lvl="1"/>
            <a:r>
              <a:rPr lang="en-US" smtClean="0">
                <a:cs typeface="Arial" charset="0"/>
              </a:rPr>
              <a:t>RAID CD still small enough to fit on a CD</a:t>
            </a:r>
          </a:p>
          <a:p>
            <a:r>
              <a:rPr lang="en-US" smtClean="0">
                <a:cs typeface="Arial" charset="0"/>
              </a:rPr>
              <a:t>All-in-one DVD image is recommened.</a:t>
            </a:r>
          </a:p>
          <a:p>
            <a:pPr lvl="1"/>
            <a:r>
              <a:rPr lang="en-US" smtClean="0">
                <a:cs typeface="Arial" charset="0"/>
              </a:rPr>
              <a:t>Includes Base, Extra and Application.</a:t>
            </a:r>
          </a:p>
          <a:p>
            <a:pPr lvl="1"/>
            <a:r>
              <a:rPr lang="en-US" smtClean="0">
                <a:cs typeface="Arial" charset="0"/>
              </a:rPr>
              <a:t>Starting from Base will auto-install Extra, and put App image on disk</a:t>
            </a:r>
          </a:p>
          <a:p>
            <a:pPr lvl="1"/>
            <a:r>
              <a:rPr lang="en-US" smtClean="0">
                <a:cs typeface="Arial" charset="0"/>
              </a:rPr>
              <a:t>Faster new installs</a:t>
            </a:r>
          </a:p>
          <a:p>
            <a:r>
              <a:rPr lang="en-US" smtClean="0">
                <a:cs typeface="Arial" charset="0"/>
              </a:rPr>
              <a:t>USB stick installation</a:t>
            </a:r>
          </a:p>
          <a:p>
            <a:pPr lvl="1"/>
            <a:r>
              <a:rPr lang="en-US" smtClean="0">
                <a:cs typeface="Arial" charset="0"/>
              </a:rPr>
              <a:t>Fastest install method</a:t>
            </a:r>
          </a:p>
          <a:p>
            <a:pPr lvl="1"/>
            <a:r>
              <a:rPr lang="en-US" smtClean="0">
                <a:cs typeface="Arial" charset="0"/>
              </a:rPr>
              <a:t>All-in-one</a:t>
            </a:r>
          </a:p>
          <a:p>
            <a:pPr lvl="1"/>
            <a:r>
              <a:rPr lang="en-US" smtClean="0">
                <a:cs typeface="Arial" charset="0"/>
              </a:rPr>
              <a:t>Used by Manufacturing</a:t>
            </a:r>
          </a:p>
          <a:p>
            <a:pPr lvl="1"/>
            <a:r>
              <a:rPr lang="en-US" smtClean="0">
                <a:cs typeface="Arial" charset="0"/>
              </a:rPr>
              <a:t>Must remove the USB stick after use! (e.g. a CD/DVD is popped out)</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A4AAD557-3CC6-486B-855C-23057897F677}" type="slidenum">
              <a:rPr lang="en-US" sz="1400">
                <a:solidFill>
                  <a:srgbClr val="FFBA00"/>
                </a:solidFill>
                <a:cs typeface="+mn-cs"/>
              </a:rPr>
              <a:pPr>
                <a:defRPr/>
              </a:pPr>
              <a:t>82</a:t>
            </a:fld>
            <a:endParaRPr lang="en-US" sz="1400" dirty="0">
              <a:solidFill>
                <a:srgbClr val="FFBA00"/>
              </a:solidFill>
              <a:cs typeface="+mn-cs"/>
            </a:endParaRPr>
          </a:p>
        </p:txBody>
      </p:sp>
      <p:sp>
        <p:nvSpPr>
          <p:cNvPr id="5" name="Footer Placeholder 4"/>
          <p:cNvSpPr txBox="1">
            <a:spLocks noGrp="1"/>
          </p:cNvSpPr>
          <p:nvPr/>
        </p:nvSpPr>
        <p:spPr bwMode="auto">
          <a:xfrm>
            <a:off x="3970338" y="6424613"/>
            <a:ext cx="3276600" cy="396875"/>
          </a:xfrm>
          <a:prstGeom prst="rect">
            <a:avLst/>
          </a:prstGeom>
          <a:noFill/>
          <a:ln>
            <a:miter lim="800000"/>
            <a:headEnd/>
            <a:tailEnd/>
          </a:ln>
        </p:spPr>
        <p:txBody>
          <a:bodyPr/>
          <a:lstStyle/>
          <a:p>
            <a:pPr>
              <a:defRPr/>
            </a:pPr>
            <a:r>
              <a:rPr lang="en-US" sz="600">
                <a:solidFill>
                  <a:schemeClr val="bg1"/>
                </a:solidFill>
                <a:cs typeface="+mn-cs"/>
              </a:rPr>
              <a:t>© 2010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8BA3FCCD-E168-40A7-BACE-23BFD6F051B4}" type="slidenum">
              <a:rPr lang="en-US" sz="1400">
                <a:solidFill>
                  <a:srgbClr val="FFBA00"/>
                </a:solidFill>
                <a:cs typeface="+mn-cs"/>
              </a:rPr>
              <a:pPr>
                <a:defRPr/>
              </a:pPr>
              <a:t>83</a:t>
            </a:fld>
            <a:endParaRPr lang="en-US" sz="1200" dirty="0">
              <a:solidFill>
                <a:srgbClr val="FFBA00"/>
              </a:solidFill>
              <a:cs typeface="+mn-cs"/>
            </a:endParaRPr>
          </a:p>
        </p:txBody>
      </p:sp>
      <p:sp>
        <p:nvSpPr>
          <p:cNvPr id="448514" name="TextBox 2"/>
          <p:cNvSpPr txBox="1">
            <a:spLocks noChangeArrowheads="1"/>
          </p:cNvSpPr>
          <p:nvPr/>
        </p:nvSpPr>
        <p:spPr bwMode="auto">
          <a:xfrm>
            <a:off x="533400" y="2971800"/>
            <a:ext cx="8153400" cy="2286000"/>
          </a:xfrm>
          <a:prstGeom prst="rect">
            <a:avLst/>
          </a:prstGeom>
          <a:noFill/>
          <a:ln w="9525">
            <a:noFill/>
            <a:miter lim="800000"/>
            <a:headEnd/>
            <a:tailEnd/>
          </a:ln>
        </p:spPr>
        <p:txBody>
          <a:bodyPr>
            <a:spAutoFit/>
          </a:bodyPr>
          <a:lstStyle/>
          <a:p>
            <a:r>
              <a:rPr lang="en-US" sz="5400"/>
              <a:t>Quality and Serviceability Features</a:t>
            </a:r>
          </a:p>
          <a:p>
            <a:endParaRPr lang="en-US" b="1">
              <a:solidFill>
                <a:srgbClr val="666666"/>
              </a:solidFill>
            </a:endParaRPr>
          </a:p>
          <a:p>
            <a:pPr algn="r"/>
            <a:r>
              <a:rPr lang="en-US"/>
              <a:t>John Morrison/ Byron Hack</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itle 3"/>
          <p:cNvSpPr>
            <a:spLocks noGrp="1"/>
          </p:cNvSpPr>
          <p:nvPr>
            <p:ph type="title" idx="4294967295"/>
          </p:nvPr>
        </p:nvSpPr>
        <p:spPr/>
        <p:txBody>
          <a:bodyPr/>
          <a:lstStyle/>
          <a:p>
            <a:pPr eaLnBrk="1" hangingPunct="1"/>
            <a:r>
              <a:rPr lang="en-US" smtClean="0">
                <a:cs typeface="Arial" charset="0"/>
              </a:rPr>
              <a:t>SW Upgrade Rollback</a:t>
            </a:r>
          </a:p>
        </p:txBody>
      </p:sp>
      <p:sp>
        <p:nvSpPr>
          <p:cNvPr id="449538" name="Content Placeholder 4"/>
          <p:cNvSpPr>
            <a:spLocks noGrp="1"/>
          </p:cNvSpPr>
          <p:nvPr>
            <p:ph idx="4294967295"/>
          </p:nvPr>
        </p:nvSpPr>
        <p:spPr>
          <a:xfrm>
            <a:off x="228600" y="1143000"/>
            <a:ext cx="8686800" cy="5257800"/>
          </a:xfrm>
        </p:spPr>
        <p:txBody>
          <a:bodyPr/>
          <a:lstStyle/>
          <a:p>
            <a:r>
              <a:rPr lang="en-US" smtClean="0">
                <a:cs typeface="Arial" charset="0"/>
              </a:rPr>
              <a:t>SW Upgrade Rollback</a:t>
            </a:r>
          </a:p>
          <a:p>
            <a:pPr lvl="1"/>
            <a:r>
              <a:rPr lang="en-US" smtClean="0">
                <a:cs typeface="Arial" charset="0"/>
              </a:rPr>
              <a:t>This feature sets the stage for future DXi releases.  This feature will allow customers to upgrade to post 2.1 versions, try it, and elect to rollback.</a:t>
            </a:r>
          </a:p>
          <a:p>
            <a:pPr>
              <a:buFontTx/>
              <a:buNone/>
            </a:pPr>
            <a:endParaRPr lang="en-US" smtClean="0">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562A2347-0749-4356-BF33-7AE43D944168}" type="slidenum">
              <a:rPr lang="en-US" sz="1400">
                <a:solidFill>
                  <a:srgbClr val="FFBA00"/>
                </a:solidFill>
                <a:cs typeface="+mn-cs"/>
              </a:rPr>
              <a:pPr>
                <a:defRPr/>
              </a:pPr>
              <a:t>84</a:t>
            </a:fld>
            <a:endParaRPr lang="en-US" sz="1200" dirty="0">
              <a:solidFill>
                <a:srgbClr val="FFBA00"/>
              </a:solidFill>
              <a:cs typeface="+mn-cs"/>
            </a:endParaRPr>
          </a:p>
        </p:txBody>
      </p:sp>
      <p:sp>
        <p:nvSpPr>
          <p:cNvPr id="449540"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itle 1"/>
          <p:cNvSpPr>
            <a:spLocks noGrp="1"/>
          </p:cNvSpPr>
          <p:nvPr>
            <p:ph type="title" idx="4294967295"/>
          </p:nvPr>
        </p:nvSpPr>
        <p:spPr/>
        <p:txBody>
          <a:bodyPr/>
          <a:lstStyle/>
          <a:p>
            <a:pPr eaLnBrk="1" hangingPunct="1"/>
            <a:r>
              <a:rPr lang="en-US" smtClean="0">
                <a:cs typeface="Arial" charset="0"/>
              </a:rPr>
              <a:t>Enhanced GUI</a:t>
            </a:r>
            <a:endParaRPr lang="en-US" smtClean="0">
              <a:solidFill>
                <a:srgbClr val="E81202"/>
              </a:solidFill>
              <a:cs typeface="Arial" charset="0"/>
            </a:endParaRPr>
          </a:p>
        </p:txBody>
      </p:sp>
      <p:sp>
        <p:nvSpPr>
          <p:cNvPr id="450562" name="Content Placeholder 2"/>
          <p:cNvSpPr>
            <a:spLocks noGrp="1"/>
          </p:cNvSpPr>
          <p:nvPr>
            <p:ph idx="4294967295"/>
          </p:nvPr>
        </p:nvSpPr>
        <p:spPr>
          <a:xfrm>
            <a:off x="228600" y="914400"/>
            <a:ext cx="8686800" cy="1447800"/>
          </a:xfrm>
        </p:spPr>
        <p:txBody>
          <a:bodyPr/>
          <a:lstStyle/>
          <a:p>
            <a:pPr eaLnBrk="1" hangingPunct="1"/>
            <a:r>
              <a:rPr lang="en-US" sz="1800" smtClean="0">
                <a:cs typeface="Arial" charset="0"/>
              </a:rPr>
              <a:t>Use of new HTML elements for modern browsers</a:t>
            </a:r>
          </a:p>
          <a:p>
            <a:pPr eaLnBrk="1" hangingPunct="1"/>
            <a:r>
              <a:rPr lang="en-US" sz="1800" smtClean="0">
                <a:cs typeface="Arial" charset="0"/>
              </a:rPr>
              <a:t>Drop shadow, rounded elements, translucent fly-overs and buttons</a:t>
            </a:r>
          </a:p>
          <a:p>
            <a:pPr eaLnBrk="1" hangingPunct="1"/>
            <a:r>
              <a:rPr lang="en-US" sz="1800" smtClean="0">
                <a:cs typeface="Arial" charset="0"/>
              </a:rPr>
              <a:t>IE will have traditional look; All others have enhanced GUI</a:t>
            </a:r>
          </a:p>
          <a:p>
            <a:pPr eaLnBrk="1" hangingPunct="1"/>
            <a:r>
              <a:rPr lang="en-US" sz="1800" smtClean="0">
                <a:cs typeface="Arial" charset="0"/>
              </a:rPr>
              <a:t>Direct DXi Advanced Reporting launch button</a:t>
            </a: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E918F577-0E72-4D96-8AB7-508C87D3F3A1}" type="slidenum">
              <a:rPr lang="en-US" sz="1400">
                <a:solidFill>
                  <a:srgbClr val="FFBA00"/>
                </a:solidFill>
                <a:cs typeface="+mn-cs"/>
              </a:rPr>
              <a:pPr>
                <a:defRPr/>
              </a:pPr>
              <a:t>85</a:t>
            </a:fld>
            <a:endParaRPr lang="en-US" sz="1200" dirty="0">
              <a:solidFill>
                <a:srgbClr val="FFBA00"/>
              </a:solidFill>
              <a:cs typeface="+mn-cs"/>
            </a:endParaRPr>
          </a:p>
        </p:txBody>
      </p:sp>
      <p:pic>
        <p:nvPicPr>
          <p:cNvPr id="5" name="Picture 4" descr="Homepage with float.png"/>
          <p:cNvPicPr>
            <a:picLocks noChangeAspect="1"/>
          </p:cNvPicPr>
          <p:nvPr/>
        </p:nvPicPr>
        <p:blipFill>
          <a:blip r:embed="rId2"/>
          <a:stretch>
            <a:fillRect/>
          </a:stretch>
        </p:blipFill>
        <p:spPr>
          <a:xfrm>
            <a:off x="914400" y="2284413"/>
            <a:ext cx="7239000" cy="426878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itle 1"/>
          <p:cNvSpPr>
            <a:spLocks noGrp="1"/>
          </p:cNvSpPr>
          <p:nvPr>
            <p:ph type="title" idx="4294967295"/>
          </p:nvPr>
        </p:nvSpPr>
        <p:spPr/>
        <p:txBody>
          <a:bodyPr/>
          <a:lstStyle/>
          <a:p>
            <a:pPr eaLnBrk="1" hangingPunct="1"/>
            <a:r>
              <a:rPr lang="en-US" smtClean="0">
                <a:cs typeface="Arial" charset="0"/>
              </a:rPr>
              <a:t>Enhanced GUI and CLI (cont.)</a:t>
            </a:r>
            <a:endParaRPr lang="en-US" smtClean="0">
              <a:solidFill>
                <a:srgbClr val="E81202"/>
              </a:solidFill>
              <a:cs typeface="Arial" charset="0"/>
            </a:endParaRPr>
          </a:p>
        </p:txBody>
      </p:sp>
      <p:sp>
        <p:nvSpPr>
          <p:cNvPr id="451586" name="Content Placeholder 2"/>
          <p:cNvSpPr>
            <a:spLocks noGrp="1"/>
          </p:cNvSpPr>
          <p:nvPr>
            <p:ph idx="4294967295"/>
          </p:nvPr>
        </p:nvSpPr>
        <p:spPr>
          <a:xfrm>
            <a:off x="228600" y="914400"/>
            <a:ext cx="8686800" cy="1447800"/>
          </a:xfrm>
        </p:spPr>
        <p:txBody>
          <a:bodyPr/>
          <a:lstStyle/>
          <a:p>
            <a:r>
              <a:rPr lang="fr-FR" smtClean="0"/>
              <a:t>GUI and CLI Changes </a:t>
            </a:r>
            <a:endParaRPr lang="en-US" smtClean="0">
              <a:solidFill>
                <a:srgbClr val="E81202"/>
              </a:solidFill>
            </a:endParaRPr>
          </a:p>
          <a:p>
            <a:pPr lvl="1"/>
            <a:r>
              <a:rPr lang="en-US" b="1" smtClean="0">
                <a:solidFill>
                  <a:schemeClr val="tx1"/>
                </a:solidFill>
              </a:rPr>
              <a:t>GUI</a:t>
            </a:r>
          </a:p>
          <a:p>
            <a:pPr lvl="2"/>
            <a:r>
              <a:rPr lang="en-US" b="1" smtClean="0">
                <a:solidFill>
                  <a:schemeClr val="tx1"/>
                </a:solidFill>
              </a:rPr>
              <a:t>Fixed memory leaks related to running background tasks in the GUI (Add VTL, Add media, delete media, etc)</a:t>
            </a:r>
          </a:p>
          <a:p>
            <a:pPr lvl="2"/>
            <a:r>
              <a:rPr lang="en-US" b="1" smtClean="0">
                <a:solidFill>
                  <a:schemeClr val="tx1"/>
                </a:solidFill>
              </a:rPr>
              <a:t>Improved page response for Configuration VTL Summary and Media Actions and Status VTL Performance and Physical View pages</a:t>
            </a:r>
          </a:p>
          <a:p>
            <a:pPr lvl="2"/>
            <a:r>
              <a:rPr lang="en-US" b="1" smtClean="0">
                <a:solidFill>
                  <a:schemeClr val="tx1"/>
                </a:solidFill>
              </a:rPr>
              <a:t>Improvements for VTL Host Mapping</a:t>
            </a:r>
          </a:p>
          <a:p>
            <a:pPr lvl="2"/>
            <a:r>
              <a:rPr lang="en-US" b="1" smtClean="0">
                <a:solidFill>
                  <a:schemeClr val="tx1"/>
                </a:solidFill>
              </a:rPr>
              <a:t>Fixed coverity bugs and other minor usability improvements</a:t>
            </a:r>
          </a:p>
          <a:p>
            <a:pPr lvl="1"/>
            <a:r>
              <a:rPr lang="en-US" b="1" smtClean="0">
                <a:solidFill>
                  <a:schemeClr val="tx1"/>
                </a:solidFill>
              </a:rPr>
              <a:t>CLI</a:t>
            </a:r>
          </a:p>
          <a:p>
            <a:pPr lvl="2"/>
            <a:r>
              <a:rPr lang="en-US" b="1" smtClean="0">
                <a:solidFill>
                  <a:schemeClr val="tx1"/>
                </a:solidFill>
              </a:rPr>
              <a:t>Fixed coverity bugs, improved help text for commands as needed, removed deprecated commands</a:t>
            </a:r>
          </a:p>
          <a:p>
            <a:pPr lvl="2"/>
            <a:endParaRPr lang="en-US" sz="1800" smtClean="0">
              <a:solidFill>
                <a:schemeClr val="tx1"/>
              </a:solidFill>
              <a:cs typeface="Arial" charset="0"/>
            </a:endParaRPr>
          </a:p>
        </p:txBody>
      </p:sp>
      <p:sp>
        <p:nvSpPr>
          <p:cNvPr id="4" name="Slide Number Placeholder 3"/>
          <p:cNvSpPr txBox="1">
            <a:spLocks noGrp="1"/>
          </p:cNvSpPr>
          <p:nvPr/>
        </p:nvSpPr>
        <p:spPr bwMode="auto">
          <a:xfrm>
            <a:off x="304800" y="6430963"/>
            <a:ext cx="533400" cy="323850"/>
          </a:xfrm>
          <a:prstGeom prst="rect">
            <a:avLst/>
          </a:prstGeom>
          <a:noFill/>
          <a:ln>
            <a:miter lim="800000"/>
            <a:headEnd/>
            <a:tailEnd/>
          </a:ln>
        </p:spPr>
        <p:txBody>
          <a:bodyPr/>
          <a:lstStyle/>
          <a:p>
            <a:pPr>
              <a:defRPr/>
            </a:pPr>
            <a:fld id="{F0099269-A4F1-49ED-B204-33ECBD2A343D}" type="slidenum">
              <a:rPr lang="en-US" sz="1400">
                <a:solidFill>
                  <a:srgbClr val="FFBA00"/>
                </a:solidFill>
                <a:cs typeface="+mn-cs"/>
              </a:rPr>
              <a:pPr>
                <a:defRPr/>
              </a:pPr>
              <a:t>86</a:t>
            </a:fld>
            <a:endParaRPr lang="en-US" sz="1200" dirty="0">
              <a:solidFill>
                <a:srgbClr val="FFBA00"/>
              </a:solidFill>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itle 3"/>
          <p:cNvSpPr>
            <a:spLocks noGrp="1"/>
          </p:cNvSpPr>
          <p:nvPr>
            <p:ph type="title" idx="4294967295"/>
          </p:nvPr>
        </p:nvSpPr>
        <p:spPr/>
        <p:txBody>
          <a:bodyPr/>
          <a:lstStyle/>
          <a:p>
            <a:pPr eaLnBrk="1" hangingPunct="1"/>
            <a:r>
              <a:rPr lang="en-US" smtClean="0">
                <a:cs typeface="Arial" charset="0"/>
              </a:rPr>
              <a:t>New OS/Utilities </a:t>
            </a:r>
            <a:endParaRPr lang="en-US" smtClean="0">
              <a:solidFill>
                <a:srgbClr val="E81202"/>
              </a:solidFill>
              <a:cs typeface="Arial" charset="0"/>
            </a:endParaRPr>
          </a:p>
        </p:txBody>
      </p:sp>
      <p:sp>
        <p:nvSpPr>
          <p:cNvPr id="452610" name="Content Placeholder 4"/>
          <p:cNvSpPr>
            <a:spLocks noGrp="1"/>
          </p:cNvSpPr>
          <p:nvPr>
            <p:ph idx="4294967295"/>
          </p:nvPr>
        </p:nvSpPr>
        <p:spPr/>
        <p:txBody>
          <a:bodyPr/>
          <a:lstStyle/>
          <a:p>
            <a:r>
              <a:rPr lang="en-US" sz="1800" smtClean="0"/>
              <a:t>Dxi 2.1 does update several component technologies </a:t>
            </a:r>
          </a:p>
          <a:p>
            <a:r>
              <a:rPr lang="en-US" sz="1800" smtClean="0"/>
              <a:t>New OS/Utilities (CentOS, SAMBA, Apache, Kerberos, Open SSL, StorNext, etc.)</a:t>
            </a:r>
            <a:endParaRPr lang="en-US" sz="1200" smtClean="0">
              <a:solidFill>
                <a:srgbClr val="E81202"/>
              </a:solidFill>
            </a:endParaRPr>
          </a:p>
          <a:p>
            <a:pPr lvl="1"/>
            <a:r>
              <a:rPr lang="en-US" sz="1600" smtClean="0">
                <a:solidFill>
                  <a:schemeClr val="tx1"/>
                </a:solidFill>
              </a:rPr>
              <a:t>StorNext 		updated to 4.2</a:t>
            </a:r>
          </a:p>
          <a:p>
            <a:pPr lvl="1"/>
            <a:r>
              <a:rPr lang="en-US" sz="1600" smtClean="0">
                <a:solidFill>
                  <a:schemeClr val="tx1"/>
                </a:solidFill>
              </a:rPr>
              <a:t>SAMBA		updated to 3.6.0</a:t>
            </a:r>
          </a:p>
          <a:p>
            <a:pPr lvl="1"/>
            <a:r>
              <a:rPr lang="en-US" sz="1600" smtClean="0">
                <a:solidFill>
                  <a:schemeClr val="tx1"/>
                </a:solidFill>
              </a:rPr>
              <a:t>MySQL		5.5.12 – delivered with StorNext</a:t>
            </a:r>
          </a:p>
          <a:p>
            <a:pPr lvl="1"/>
            <a:r>
              <a:rPr lang="en-US" sz="1600" smtClean="0">
                <a:solidFill>
                  <a:schemeClr val="tx1"/>
                </a:solidFill>
              </a:rPr>
              <a:t>Java Script	Ext Js	</a:t>
            </a:r>
          </a:p>
          <a:p>
            <a:r>
              <a:rPr lang="en-US" sz="1800" smtClean="0">
                <a:solidFill>
                  <a:schemeClr val="tx1"/>
                </a:solidFill>
              </a:rPr>
              <a:t>Areas not changing</a:t>
            </a:r>
          </a:p>
          <a:p>
            <a:pPr lvl="1"/>
            <a:r>
              <a:rPr lang="en-US" sz="1600" smtClean="0">
                <a:solidFill>
                  <a:schemeClr val="tx1"/>
                </a:solidFill>
              </a:rPr>
              <a:t>CentOS 		remains at 5.6</a:t>
            </a:r>
          </a:p>
          <a:p>
            <a:pPr lvl="1"/>
            <a:r>
              <a:rPr lang="en-US" sz="1600" smtClean="0">
                <a:solidFill>
                  <a:schemeClr val="tx1"/>
                </a:solidFill>
              </a:rPr>
              <a:t>Apache		2.21</a:t>
            </a:r>
          </a:p>
          <a:p>
            <a:pPr lvl="1"/>
            <a:r>
              <a:rPr lang="en-US" sz="1600" smtClean="0">
                <a:solidFill>
                  <a:schemeClr val="tx1"/>
                </a:solidFill>
              </a:rPr>
              <a:t>Kerberos		unchanged</a:t>
            </a:r>
          </a:p>
          <a:p>
            <a:pPr lvl="1"/>
            <a:r>
              <a:rPr lang="en-US" sz="1600" smtClean="0">
                <a:solidFill>
                  <a:schemeClr val="tx1"/>
                </a:solidFill>
              </a:rPr>
              <a:t>Open SSL		unchanged</a:t>
            </a:r>
          </a:p>
          <a:p>
            <a:pPr lvl="1"/>
            <a:r>
              <a:rPr lang="en-US" sz="1600" smtClean="0">
                <a:solidFill>
                  <a:schemeClr val="tx1"/>
                </a:solidFill>
              </a:rPr>
              <a:t>Java</a:t>
            </a: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39C94B84-918C-446F-AFB5-A779F99A1DA5}" type="slidenum">
              <a:rPr lang="en-US" sz="1400">
                <a:solidFill>
                  <a:srgbClr val="FFBA00"/>
                </a:solidFill>
                <a:cs typeface="+mn-cs"/>
              </a:rPr>
              <a:pPr>
                <a:defRPr/>
              </a:pPr>
              <a:t>87</a:t>
            </a:fld>
            <a:endParaRPr lang="en-US" sz="1200" dirty="0">
              <a:solidFill>
                <a:srgbClr val="FFBA00"/>
              </a:solidFill>
              <a:cs typeface="+mn-cs"/>
            </a:endParaRPr>
          </a:p>
        </p:txBody>
      </p:sp>
      <p:sp>
        <p:nvSpPr>
          <p:cNvPr id="452612"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2"/>
          <p:cNvSpPr>
            <a:spLocks noGrp="1" noChangeArrowheads="1"/>
          </p:cNvSpPr>
          <p:nvPr>
            <p:ph type="title" idx="4294967295"/>
          </p:nvPr>
        </p:nvSpPr>
        <p:spPr/>
        <p:txBody>
          <a:bodyPr/>
          <a:lstStyle/>
          <a:p>
            <a:pPr eaLnBrk="1" hangingPunct="1"/>
            <a:r>
              <a:rPr lang="en-US" smtClean="0">
                <a:cs typeface="Arial" charset="0"/>
              </a:rPr>
              <a:t>Software Bug Status</a:t>
            </a:r>
            <a:endParaRPr lang="en-US" sz="2400" smtClean="0">
              <a:solidFill>
                <a:srgbClr val="FF0000"/>
              </a:solidFill>
              <a:cs typeface="Arial" charset="0"/>
            </a:endParaRPr>
          </a:p>
        </p:txBody>
      </p:sp>
      <p:sp>
        <p:nvSpPr>
          <p:cNvPr id="453634" name="Content Placeholder 6"/>
          <p:cNvSpPr>
            <a:spLocks noGrp="1"/>
          </p:cNvSpPr>
          <p:nvPr>
            <p:ph idx="4294967295"/>
          </p:nvPr>
        </p:nvSpPr>
        <p:spPr/>
        <p:txBody>
          <a:bodyPr/>
          <a:lstStyle/>
          <a:p>
            <a:r>
              <a:rPr lang="en-US" sz="1800" b="1" smtClean="0">
                <a:cs typeface="Arial" charset="0"/>
              </a:rPr>
              <a:t>Managed 1207 bugs in program </a:t>
            </a:r>
            <a:r>
              <a:rPr lang="en-US" sz="1400" b="1" smtClean="0">
                <a:cs typeface="Arial" charset="0"/>
              </a:rPr>
              <a:t>(as of 12/5 8am – detail in appendix)</a:t>
            </a:r>
            <a:endParaRPr lang="en-US" sz="1800" b="1" smtClean="0">
              <a:cs typeface="Arial" charset="0"/>
            </a:endParaRPr>
          </a:p>
          <a:p>
            <a:pPr lvl="1"/>
            <a:r>
              <a:rPr lang="en-US" sz="1600" smtClean="0">
                <a:cs typeface="Arial" charset="0"/>
              </a:rPr>
              <a:t>837 addressed</a:t>
            </a:r>
          </a:p>
          <a:p>
            <a:pPr lvl="2"/>
            <a:r>
              <a:rPr lang="en-US" sz="1400" smtClean="0">
                <a:cs typeface="Arial" charset="0"/>
              </a:rPr>
              <a:t>611 Fixed, 86 Duplicates, 61 Not_A_Bug, 22 not_reproducible </a:t>
            </a:r>
          </a:p>
          <a:p>
            <a:pPr lvl="1"/>
            <a:r>
              <a:rPr lang="en-US" sz="1600" smtClean="0">
                <a:cs typeface="Arial" charset="0"/>
              </a:rPr>
              <a:t>361 Deferred:</a:t>
            </a:r>
          </a:p>
          <a:p>
            <a:pPr lvl="1"/>
            <a:endParaRPr lang="en-US" sz="1600" smtClean="0">
              <a:cs typeface="Arial" charset="0"/>
            </a:endParaRPr>
          </a:p>
          <a:p>
            <a:pPr lvl="1"/>
            <a:endParaRPr lang="en-US" sz="1600" smtClean="0">
              <a:cs typeface="Arial" charset="0"/>
            </a:endParaRPr>
          </a:p>
          <a:p>
            <a:pPr lvl="1"/>
            <a:endParaRPr lang="en-US" sz="1600" smtClean="0">
              <a:cs typeface="Arial" charset="0"/>
            </a:endParaRPr>
          </a:p>
          <a:p>
            <a:pPr lvl="1"/>
            <a:r>
              <a:rPr lang="en-US" sz="1600" smtClean="0">
                <a:cs typeface="Arial" charset="0"/>
              </a:rPr>
              <a:t>9 Open bugs (under investigation, queued for deferral)</a:t>
            </a:r>
          </a:p>
          <a:p>
            <a:pPr lvl="1"/>
            <a:r>
              <a:rPr lang="en-US" sz="1600" smtClean="0">
                <a:cs typeface="Arial" charset="0"/>
              </a:rPr>
              <a:t>Excludes “tasks” which does indicate additional code work</a:t>
            </a:r>
          </a:p>
          <a:p>
            <a:r>
              <a:rPr lang="en-US" sz="1800" b="1" smtClean="0">
                <a:cs typeface="Arial" charset="0"/>
              </a:rPr>
              <a:t>Deferred Defects 26% (290/1136)</a:t>
            </a:r>
          </a:p>
          <a:p>
            <a:pPr lvl="1"/>
            <a:r>
              <a:rPr lang="en-US" sz="1600" smtClean="0">
                <a:cs typeface="Arial" charset="0"/>
              </a:rPr>
              <a:t>Excludes enhancement requests</a:t>
            </a:r>
          </a:p>
          <a:p>
            <a:pPr lvl="1"/>
            <a:r>
              <a:rPr lang="en-US" sz="1600" smtClean="0">
                <a:cs typeface="Arial" charset="0"/>
              </a:rPr>
              <a:t>Profile (details in appendix)</a:t>
            </a:r>
          </a:p>
          <a:p>
            <a:pPr lvl="2"/>
            <a:r>
              <a:rPr lang="en-US" sz="1400" smtClean="0">
                <a:cs typeface="Arial" charset="0"/>
              </a:rPr>
              <a:t>P0-P1:</a:t>
            </a:r>
          </a:p>
          <a:p>
            <a:pPr lvl="3"/>
            <a:r>
              <a:rPr lang="en-US" sz="1400" smtClean="0">
                <a:cs typeface="Arial" charset="0"/>
              </a:rPr>
              <a:t>38 of 86 targeted for 2.1.1</a:t>
            </a:r>
          </a:p>
          <a:p>
            <a:pPr lvl="2"/>
            <a:r>
              <a:rPr lang="en-US" sz="1400" smtClean="0">
                <a:cs typeface="Arial" charset="0"/>
              </a:rPr>
              <a:t>Severity 1:</a:t>
            </a:r>
          </a:p>
          <a:p>
            <a:pPr lvl="3"/>
            <a:r>
              <a:rPr lang="en-US" sz="1400" smtClean="0">
                <a:cs typeface="Arial" charset="0"/>
              </a:rPr>
              <a:t>8 of 15 targeted for 2.1.1</a:t>
            </a:r>
          </a:p>
          <a:p>
            <a:pPr lvl="3"/>
            <a:r>
              <a:rPr lang="en-US" sz="1400" smtClean="0">
                <a:cs typeface="Arial" charset="0"/>
              </a:rPr>
              <a:t>Detail in appendix</a:t>
            </a:r>
          </a:p>
          <a:p>
            <a:pPr lvl="2"/>
            <a:endParaRPr lang="en-US" sz="1400" smtClean="0">
              <a:cs typeface="Arial" charset="0"/>
            </a:endParaRPr>
          </a:p>
          <a:p>
            <a:pPr lvl="2">
              <a:buFont typeface="Wingdings" pitchFamily="2" charset="2"/>
              <a:buNone/>
            </a:pPr>
            <a:r>
              <a:rPr lang="en-US" sz="1400" smtClean="0">
                <a:cs typeface="Arial" charset="0"/>
              </a:rPr>
              <a:t>	</a:t>
            </a:r>
          </a:p>
        </p:txBody>
      </p:sp>
      <p:graphicFrame>
        <p:nvGraphicFramePr>
          <p:cNvPr id="8" name="Table 7"/>
          <p:cNvGraphicFramePr>
            <a:graphicFrameLocks noGrp="1"/>
          </p:cNvGraphicFramePr>
          <p:nvPr/>
        </p:nvGraphicFramePr>
        <p:xfrm>
          <a:off x="2438400" y="1905000"/>
          <a:ext cx="4114800" cy="1104900"/>
        </p:xfrm>
        <a:graphic>
          <a:graphicData uri="http://schemas.openxmlformats.org/drawingml/2006/table">
            <a:tbl>
              <a:tblPr/>
              <a:tblGrid>
                <a:gridCol w="1659375"/>
                <a:gridCol w="313935"/>
                <a:gridCol w="313935"/>
                <a:gridCol w="313935"/>
                <a:gridCol w="313935"/>
                <a:gridCol w="313935"/>
                <a:gridCol w="885748"/>
              </a:tblGrid>
              <a:tr h="209550">
                <a:tc>
                  <a:txBody>
                    <a:bodyPr/>
                    <a:lstStyle/>
                    <a:p>
                      <a:pPr algn="r" fontAlgn="b"/>
                      <a:r>
                        <a:rPr lang="en-US" sz="1400" b="1" i="0" u="none" strike="noStrike" dirty="0" smtClean="0">
                          <a:solidFill>
                            <a:srgbClr val="000000"/>
                          </a:solidFill>
                          <a:latin typeface="Calibri"/>
                        </a:rPr>
                        <a:t>Type \ Severity</a:t>
                      </a:r>
                      <a:endParaRPr lang="en-US" sz="14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400" b="1" i="0" u="none" strike="noStrike">
                          <a:solidFill>
                            <a:srgbClr val="000000"/>
                          </a:solidFill>
                          <a:latin typeface="Calibri"/>
                        </a:rPr>
                        <a:t>Grand Total</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r>
              <a:tr h="209550">
                <a:tc>
                  <a:txBody>
                    <a:bodyPr/>
                    <a:lstStyle/>
                    <a:p>
                      <a:pPr algn="l" fontAlgn="b"/>
                      <a:r>
                        <a:rPr lang="en-US" sz="1400" b="0" i="0" u="none" strike="noStrike">
                          <a:solidFill>
                            <a:srgbClr val="000000"/>
                          </a:solidFill>
                          <a:latin typeface="Calibri"/>
                        </a:rPr>
                        <a:t>Defect</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15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63</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195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9</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8</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290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r>
              <a:tr h="209550">
                <a:tc>
                  <a:txBody>
                    <a:bodyPr/>
                    <a:lstStyle/>
                    <a:p>
                      <a:pPr algn="l" fontAlgn="b"/>
                      <a:r>
                        <a:rPr lang="en-US" sz="1400" b="0" i="0" u="none" strike="noStrike">
                          <a:solidFill>
                            <a:srgbClr val="000000"/>
                          </a:solidFill>
                          <a:latin typeface="Calibri"/>
                        </a:rPr>
                        <a:t>Enhancement Request</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400" b="0" i="0" u="none" strike="noStrike">
                          <a:solidFill>
                            <a:srgbClr val="000000"/>
                          </a:solidFill>
                          <a:latin typeface="Calibri"/>
                        </a:rPr>
                        <a:t>71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r>
              <a:tr h="209550">
                <a:tc>
                  <a:txBody>
                    <a:bodyPr/>
                    <a:lstStyle/>
                    <a:p>
                      <a:pPr algn="l" fontAlgn="b"/>
                      <a:r>
                        <a:rPr lang="en-US" sz="1400" b="1" i="0" u="none" strike="noStrike">
                          <a:solidFill>
                            <a:srgbClr val="000000"/>
                          </a:solidFill>
                          <a:latin typeface="Calibri"/>
                        </a:rPr>
                        <a:t>Grand Total</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15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66</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236</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14</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dirty="0">
                          <a:solidFill>
                            <a:srgbClr val="000000"/>
                          </a:solidFill>
                          <a:latin typeface="Calibri"/>
                        </a:rPr>
                        <a:t>30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en-US" sz="1400" b="1" i="0" u="none" strike="noStrike" dirty="0">
                          <a:solidFill>
                            <a:srgbClr val="000000"/>
                          </a:solidFill>
                          <a:latin typeface="Calibri"/>
                        </a:rPr>
                        <a:t>361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r>
            </a:tbl>
          </a:graphicData>
        </a:graphic>
      </p:graphicFrame>
      <p:graphicFrame>
        <p:nvGraphicFramePr>
          <p:cNvPr id="9" name="Table 8"/>
          <p:cNvGraphicFramePr>
            <a:graphicFrameLocks noGrp="1"/>
          </p:cNvGraphicFramePr>
          <p:nvPr/>
        </p:nvGraphicFramePr>
        <p:xfrm>
          <a:off x="4343400" y="3962400"/>
          <a:ext cx="4114800" cy="1782763"/>
        </p:xfrm>
        <a:graphic>
          <a:graphicData uri="http://schemas.openxmlformats.org/drawingml/2006/table">
            <a:tbl>
              <a:tblPr/>
              <a:tblGrid>
                <a:gridCol w="1368749"/>
                <a:gridCol w="346464"/>
                <a:gridCol w="346464"/>
                <a:gridCol w="346464"/>
                <a:gridCol w="346464"/>
                <a:gridCol w="346464"/>
                <a:gridCol w="1013730"/>
              </a:tblGrid>
              <a:tr h="80464">
                <a:tc>
                  <a:txBody>
                    <a:bodyPr/>
                    <a:lstStyle/>
                    <a:p>
                      <a:pPr algn="r" fontAlgn="b"/>
                      <a:r>
                        <a:rPr lang="en-US" sz="1400" b="1" i="0" u="none" strike="noStrike" dirty="0" smtClean="0">
                          <a:solidFill>
                            <a:srgbClr val="000000"/>
                          </a:solidFill>
                          <a:latin typeface="Calibri"/>
                        </a:rPr>
                        <a:t>Priority \ Severity</a:t>
                      </a:r>
                      <a:endParaRPr lang="en-US" sz="14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ctr" fontAlgn="b"/>
                      <a:r>
                        <a:rPr lang="en-US" sz="1400" b="1" i="0" u="none" strike="noStrike">
                          <a:solidFill>
                            <a:srgbClr val="000000"/>
                          </a:solidFill>
                          <a:latin typeface="Calibri"/>
                        </a:rPr>
                        <a:t>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400" b="1" i="0" u="none" strike="noStrike">
                          <a:solidFill>
                            <a:srgbClr val="000000"/>
                          </a:solidFill>
                          <a:latin typeface="Calibri"/>
                        </a:rPr>
                        <a:t>Grand Total</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DBE5F1"/>
                    </a:solidFill>
                  </a:tcPr>
                </a:tc>
              </a:tr>
              <a:tr h="217278">
                <a:tc>
                  <a:txBody>
                    <a:bodyPr/>
                    <a:lstStyle/>
                    <a:p>
                      <a:pPr algn="l" fontAlgn="b"/>
                      <a:r>
                        <a:rPr lang="en-US" sz="1400" b="0" i="0" u="none" strike="noStrike" dirty="0">
                          <a:solidFill>
                            <a:srgbClr val="000000"/>
                          </a:solidFill>
                          <a:latin typeface="Calibri"/>
                        </a:rPr>
                        <a:t>P0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r>
              <a:tr h="217278">
                <a:tc>
                  <a:txBody>
                    <a:bodyPr/>
                    <a:lstStyle/>
                    <a:p>
                      <a:pPr algn="l" fontAlgn="b"/>
                      <a:r>
                        <a:rPr lang="en-US" sz="1400" b="0" i="0" u="none" strike="noStrike" dirty="0">
                          <a:solidFill>
                            <a:srgbClr val="000000"/>
                          </a:solidFill>
                          <a:latin typeface="Calibri"/>
                        </a:rPr>
                        <a:t>P1</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9</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23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48</a:t>
                      </a: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84</a:t>
                      </a:r>
                    </a:p>
                  </a:txBody>
                  <a:tcPr marL="9525" marR="9525" marT="9525" marB="0" anchor="b">
                    <a:lnL>
                      <a:noFill/>
                    </a:lnL>
                    <a:lnR>
                      <a:noFill/>
                    </a:lnR>
                    <a:lnT>
                      <a:noFill/>
                    </a:lnT>
                    <a:lnB>
                      <a:noFill/>
                    </a:lnB>
                  </a:tcPr>
                </a:tc>
              </a:tr>
              <a:tr h="217278">
                <a:tc>
                  <a:txBody>
                    <a:bodyPr/>
                    <a:lstStyle/>
                    <a:p>
                      <a:pPr algn="l" fontAlgn="b"/>
                      <a:r>
                        <a:rPr lang="en-US" sz="1400" b="0" i="0" u="none" strike="noStrike">
                          <a:solidFill>
                            <a:srgbClr val="000000"/>
                          </a:solidFill>
                          <a:latin typeface="Calibri"/>
                        </a:rPr>
                        <a:t>P2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23</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25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58</a:t>
                      </a:r>
                    </a:p>
                  </a:txBody>
                  <a:tcPr marL="9525" marR="9525" marT="9525" marB="0" anchor="b">
                    <a:lnL>
                      <a:noFill/>
                    </a:lnL>
                    <a:lnR>
                      <a:noFill/>
                    </a:lnR>
                    <a:lnT>
                      <a:noFill/>
                    </a:lnT>
                    <a:lnB>
                      <a:noFill/>
                    </a:lnB>
                  </a:tcPr>
                </a:tc>
              </a:tr>
              <a:tr h="201475">
                <a:tc>
                  <a:txBody>
                    <a:bodyPr/>
                    <a:lstStyle/>
                    <a:p>
                      <a:pPr algn="l" fontAlgn="b"/>
                      <a:r>
                        <a:rPr lang="en-US" sz="1400" b="0" i="0" u="none" strike="noStrike">
                          <a:solidFill>
                            <a:srgbClr val="000000"/>
                          </a:solidFill>
                          <a:latin typeface="Calibri"/>
                        </a:rPr>
                        <a:t>P3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161</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16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205</a:t>
                      </a:r>
                    </a:p>
                  </a:txBody>
                  <a:tcPr marL="9525" marR="9525" marT="9525" marB="0" anchor="b">
                    <a:lnL>
                      <a:noFill/>
                    </a:lnL>
                    <a:lnR>
                      <a:noFill/>
                    </a:lnR>
                    <a:lnT>
                      <a:noFill/>
                    </a:lnT>
                    <a:lnB>
                      <a:noFill/>
                    </a:lnB>
                  </a:tcPr>
                </a:tc>
              </a:tr>
              <a:tr h="217278">
                <a:tc>
                  <a:txBody>
                    <a:bodyPr/>
                    <a:lstStyle/>
                    <a:p>
                      <a:pPr algn="l" fontAlgn="b"/>
                      <a:r>
                        <a:rPr lang="en-US" sz="1400" b="0" i="0" u="none" strike="noStrike">
                          <a:solidFill>
                            <a:srgbClr val="000000"/>
                          </a:solidFill>
                          <a:latin typeface="Calibri"/>
                        </a:rPr>
                        <a:t>P4</a:t>
                      </a: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8</a:t>
                      </a:r>
                    </a:p>
                  </a:txBody>
                  <a:tcPr marL="9525" marR="9525" marT="9525" marB="0" anchor="b">
                    <a:lnL>
                      <a:noFill/>
                    </a:lnL>
                    <a:lnR>
                      <a:noFill/>
                    </a:lnR>
                    <a:lnT>
                      <a:noFill/>
                    </a:lnT>
                    <a:lnB>
                      <a:noFill/>
                    </a:lnB>
                  </a:tcPr>
                </a:tc>
              </a:tr>
              <a:tr h="217278">
                <a:tc>
                  <a:txBody>
                    <a:bodyPr/>
                    <a:lstStyle/>
                    <a:p>
                      <a:pPr algn="l" fontAlgn="b"/>
                      <a:r>
                        <a:rPr lang="en-US" sz="1400" b="0" i="0" u="none" strike="noStrike">
                          <a:solidFill>
                            <a:srgbClr val="000000"/>
                          </a:solidFill>
                          <a:latin typeface="Calibri"/>
                        </a:rPr>
                        <a:t>P5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Calibri"/>
                        </a:rPr>
                        <a:t>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r>
              <a:tr h="66220">
                <a:tc>
                  <a:txBody>
                    <a:bodyPr/>
                    <a:lstStyle/>
                    <a:p>
                      <a:pPr algn="l" fontAlgn="b"/>
                      <a:r>
                        <a:rPr lang="en-US" sz="1400" b="1" i="0" u="none" strike="noStrike">
                          <a:solidFill>
                            <a:srgbClr val="000000"/>
                          </a:solidFill>
                          <a:latin typeface="Calibri"/>
                        </a:rPr>
                        <a:t>Grand Total</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15</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66</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236</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14</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ctr" fontAlgn="b"/>
                      <a:r>
                        <a:rPr lang="en-US" sz="1400" b="1" i="0" u="none" strike="noStrike">
                          <a:solidFill>
                            <a:srgbClr val="000000"/>
                          </a:solidFill>
                          <a:latin typeface="Calibri"/>
                        </a:rPr>
                        <a:t>30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c>
                  <a:txBody>
                    <a:bodyPr/>
                    <a:lstStyle/>
                    <a:p>
                      <a:pPr algn="r" fontAlgn="b"/>
                      <a:r>
                        <a:rPr lang="en-US" sz="1400" b="1" i="0" u="none" strike="noStrike" dirty="0">
                          <a:solidFill>
                            <a:srgbClr val="000000"/>
                          </a:solidFill>
                          <a:latin typeface="Calibri"/>
                        </a:rPr>
                        <a:t>361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AFBE2AE7-D5D9-4309-813B-3070BDF27CBD}" type="slidenum">
              <a:rPr lang="en-US" sz="1400">
                <a:solidFill>
                  <a:srgbClr val="FFBA00"/>
                </a:solidFill>
                <a:cs typeface="+mn-cs"/>
              </a:rPr>
              <a:pPr>
                <a:defRPr/>
              </a:pPr>
              <a:t>89</a:t>
            </a:fld>
            <a:endParaRPr lang="en-US" sz="1200" dirty="0">
              <a:solidFill>
                <a:srgbClr val="FFBA00"/>
              </a:solidFill>
              <a:cs typeface="+mn-cs"/>
            </a:endParaRPr>
          </a:p>
        </p:txBody>
      </p:sp>
      <p:sp>
        <p:nvSpPr>
          <p:cNvPr id="455682"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r>
              <a:rPr lang="en-US" sz="5400"/>
              <a:t>ISV Updates</a:t>
            </a:r>
          </a:p>
          <a:p>
            <a:endParaRPr lang="en-US" b="1">
              <a:solidFill>
                <a:srgbClr val="666666"/>
              </a:solidFill>
            </a:endParaRPr>
          </a:p>
          <a:p>
            <a:pPr algn="r"/>
            <a:r>
              <a:rPr lang="en-US"/>
              <a:t>Mark Thacker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smtClean="0">
                <a:cs typeface="Arial" charset="0"/>
              </a:rPr>
              <a:t>Symbolic and Hard Link Support</a:t>
            </a:r>
            <a:endParaRPr lang="en-US" smtClean="0">
              <a:solidFill>
                <a:srgbClr val="E81202"/>
              </a:solidFill>
              <a:cs typeface="Arial" charset="0"/>
            </a:endParaRPr>
          </a:p>
        </p:txBody>
      </p:sp>
      <p:sp>
        <p:nvSpPr>
          <p:cNvPr id="16386" name="Content Placeholder 3"/>
          <p:cNvSpPr>
            <a:spLocks noGrp="1"/>
          </p:cNvSpPr>
          <p:nvPr>
            <p:ph idx="4294967295"/>
          </p:nvPr>
        </p:nvSpPr>
        <p:spPr/>
        <p:txBody>
          <a:bodyPr/>
          <a:lstStyle/>
          <a:p>
            <a:pPr eaLnBrk="1" hangingPunct="1"/>
            <a:r>
              <a:rPr lang="en-US" smtClean="0">
                <a:cs typeface="Arial" charset="0"/>
              </a:rPr>
              <a:t>Useful for Veeam (&amp; others) that create synthetic fulls</a:t>
            </a:r>
          </a:p>
          <a:p>
            <a:pPr eaLnBrk="1" hangingPunct="1"/>
            <a:r>
              <a:rPr lang="en-US" smtClean="0">
                <a:cs typeface="Arial" charset="0"/>
              </a:rPr>
              <a:t>Available on NFS shares only</a:t>
            </a:r>
          </a:p>
          <a:p>
            <a:pPr eaLnBrk="1" hangingPunct="1"/>
            <a:r>
              <a:rPr lang="en-US" smtClean="0">
                <a:cs typeface="Arial" charset="0"/>
              </a:rPr>
              <a:t>Customer selectable on a per share basis via CLI</a:t>
            </a:r>
          </a:p>
          <a:p>
            <a:pPr eaLnBrk="1" hangingPunct="1"/>
            <a:r>
              <a:rPr lang="en-US" smtClean="0">
                <a:cs typeface="Arial" charset="0"/>
              </a:rPr>
              <a:t>No replication support for shares with this enabled</a:t>
            </a:r>
          </a:p>
          <a:p>
            <a:pPr lvl="1" eaLnBrk="1" hangingPunct="1"/>
            <a:r>
              <a:rPr lang="en-US" smtClean="0">
                <a:cs typeface="Arial" charset="0"/>
              </a:rPr>
              <a:t>If replication is enabled on a share, can not choose sym/hard links</a:t>
            </a:r>
          </a:p>
          <a:p>
            <a:pPr lvl="1" eaLnBrk="1" hangingPunct="1"/>
            <a:r>
              <a:rPr lang="en-US" smtClean="0">
                <a:cs typeface="Arial" charset="0"/>
              </a:rPr>
              <a:t>Will target for addressing in later DXi release</a:t>
            </a: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ADD7E9AC-9607-46BF-B49D-7F954B7404DC}" type="slidenum">
              <a:rPr lang="en-US" sz="1400">
                <a:solidFill>
                  <a:srgbClr val="FFBA00"/>
                </a:solidFill>
                <a:cs typeface="+mn-cs"/>
              </a:rPr>
              <a:pPr>
                <a:defRPr/>
              </a:pPr>
              <a:t>9</a:t>
            </a:fld>
            <a:endParaRPr lang="en-US" sz="1200" dirty="0">
              <a:solidFill>
                <a:srgbClr val="FFBA00"/>
              </a:solidFill>
              <a:cs typeface="+mn-cs"/>
            </a:endParaRPr>
          </a:p>
        </p:txBody>
      </p:sp>
      <p:sp>
        <p:nvSpPr>
          <p:cNvPr id="16388" name="Footer Placeholder 3"/>
          <p:cNvSpPr txBox="1">
            <a:spLocks noGrp="1"/>
          </p:cNvSpPr>
          <p:nvPr/>
        </p:nvSpPr>
        <p:spPr bwMode="auto">
          <a:xfrm>
            <a:off x="2362200" y="6477000"/>
            <a:ext cx="4038600" cy="377825"/>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itle 3"/>
          <p:cNvSpPr>
            <a:spLocks noGrp="1"/>
          </p:cNvSpPr>
          <p:nvPr>
            <p:ph type="title" idx="4294967295"/>
          </p:nvPr>
        </p:nvSpPr>
        <p:spPr/>
        <p:txBody>
          <a:bodyPr/>
          <a:lstStyle/>
          <a:p>
            <a:pPr eaLnBrk="1" hangingPunct="1"/>
            <a:r>
              <a:rPr lang="en-US" smtClean="0">
                <a:cs typeface="Arial" charset="0"/>
              </a:rPr>
              <a:t>ISV Updates</a:t>
            </a:r>
            <a:endParaRPr lang="en-US" smtClean="0">
              <a:solidFill>
                <a:srgbClr val="E81202"/>
              </a:solidFill>
              <a:cs typeface="Arial" charset="0"/>
            </a:endParaRPr>
          </a:p>
        </p:txBody>
      </p:sp>
      <p:sp>
        <p:nvSpPr>
          <p:cNvPr id="456706" name="Content Placeholder 1"/>
          <p:cNvSpPr>
            <a:spLocks noGrp="1"/>
          </p:cNvSpPr>
          <p:nvPr>
            <p:ph idx="4294967295"/>
          </p:nvPr>
        </p:nvSpPr>
        <p:spPr/>
        <p:txBody>
          <a:bodyPr/>
          <a:lstStyle/>
          <a:p>
            <a:pPr eaLnBrk="1" hangingPunct="1"/>
            <a:r>
              <a:rPr lang="en-US" sz="1400" b="1" smtClean="0">
                <a:solidFill>
                  <a:schemeClr val="tx1"/>
                </a:solidFill>
                <a:cs typeface="Arial" charset="0"/>
              </a:rPr>
              <a:t>ISV Code Drop:</a:t>
            </a:r>
          </a:p>
          <a:p>
            <a:pPr lvl="1" eaLnBrk="1" hangingPunct="1"/>
            <a:r>
              <a:rPr lang="en-US" sz="1200" smtClean="0">
                <a:solidFill>
                  <a:schemeClr val="tx1"/>
                </a:solidFill>
                <a:cs typeface="Arial" charset="0"/>
              </a:rPr>
              <a:t>Symantec NBU and BE 1</a:t>
            </a:r>
            <a:r>
              <a:rPr lang="en-US" sz="1200" baseline="30000" smtClean="0">
                <a:solidFill>
                  <a:schemeClr val="tx1"/>
                </a:solidFill>
                <a:cs typeface="Arial" charset="0"/>
              </a:rPr>
              <a:t>st</a:t>
            </a:r>
            <a:r>
              <a:rPr lang="en-US" sz="1200" smtClean="0">
                <a:solidFill>
                  <a:schemeClr val="tx1"/>
                </a:solidFill>
                <a:cs typeface="Arial" charset="0"/>
              </a:rPr>
              <a:t> Drop Date: 			10/25</a:t>
            </a:r>
          </a:p>
          <a:p>
            <a:pPr lvl="1" eaLnBrk="1" hangingPunct="1"/>
            <a:r>
              <a:rPr lang="en-US" sz="1200" smtClean="0">
                <a:solidFill>
                  <a:schemeClr val="tx1"/>
                </a:solidFill>
                <a:cs typeface="Arial" charset="0"/>
              </a:rPr>
              <a:t>Symantec NBU and BE GA Candidate Drop Date: 		11/18</a:t>
            </a:r>
          </a:p>
          <a:p>
            <a:pPr lvl="1" eaLnBrk="1" hangingPunct="1"/>
            <a:r>
              <a:rPr lang="en-US" sz="1200" smtClean="0">
                <a:solidFill>
                  <a:schemeClr val="tx1"/>
                </a:solidFill>
                <a:cs typeface="Arial" charset="0"/>
              </a:rPr>
              <a:t>CA , Commvault and Tivoli GA Candidate Drop Date:		11/18</a:t>
            </a:r>
          </a:p>
          <a:p>
            <a:pPr lvl="1" eaLnBrk="1" hangingPunct="1"/>
            <a:r>
              <a:rPr lang="en-US" sz="1200" smtClean="0">
                <a:solidFill>
                  <a:schemeClr val="tx1"/>
                </a:solidFill>
                <a:cs typeface="Arial" charset="0"/>
              </a:rPr>
              <a:t>Expected support completion at GA:			12/8</a:t>
            </a:r>
          </a:p>
          <a:p>
            <a:pPr lvl="2" eaLnBrk="1" hangingPunct="1"/>
            <a:r>
              <a:rPr lang="en-US" sz="1200" smtClean="0">
                <a:solidFill>
                  <a:schemeClr val="tx1"/>
                </a:solidFill>
                <a:cs typeface="Arial" charset="0"/>
              </a:rPr>
              <a:t>8500 support 					12/8</a:t>
            </a:r>
          </a:p>
          <a:p>
            <a:pPr lvl="2" eaLnBrk="1" hangingPunct="1"/>
            <a:r>
              <a:rPr lang="en-US" sz="1200" smtClean="0">
                <a:solidFill>
                  <a:schemeClr val="tx1"/>
                </a:solidFill>
                <a:cs typeface="Arial" charset="0"/>
              </a:rPr>
              <a:t>4000,6000,6700 &amp; 8500 MR			1/23</a:t>
            </a:r>
          </a:p>
          <a:p>
            <a:pPr eaLnBrk="1" hangingPunct="1"/>
            <a:r>
              <a:rPr lang="en-US" sz="1400" b="1" smtClean="0">
                <a:solidFill>
                  <a:schemeClr val="tx1"/>
                </a:solidFill>
                <a:cs typeface="Arial" charset="0"/>
              </a:rPr>
              <a:t>SVT  VTL self certification and send certification test results	</a:t>
            </a:r>
          </a:p>
          <a:p>
            <a:pPr lvl="1" eaLnBrk="1" hangingPunct="1"/>
            <a:r>
              <a:rPr lang="en-US" sz="1200" smtClean="0">
                <a:solidFill>
                  <a:schemeClr val="tx1"/>
                </a:solidFill>
                <a:cs typeface="Arial" charset="0"/>
              </a:rPr>
              <a:t>BakBone, Oracle (Tier 2) 		         		GA +/- 60days</a:t>
            </a:r>
          </a:p>
          <a:p>
            <a:pPr lvl="1" eaLnBrk="1" hangingPunct="1"/>
            <a:endParaRPr lang="en-US" sz="1200" smtClean="0">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6D398FD7-91E5-4E7A-8533-CF5CCDE782C3}" type="slidenum">
              <a:rPr lang="en-US" sz="1400">
                <a:solidFill>
                  <a:srgbClr val="FFBA00"/>
                </a:solidFill>
                <a:cs typeface="+mn-cs"/>
              </a:rPr>
              <a:pPr>
                <a:defRPr/>
              </a:pPr>
              <a:t>90</a:t>
            </a:fld>
            <a:endParaRPr lang="en-US" sz="1200" dirty="0">
              <a:solidFill>
                <a:srgbClr val="FFBA00"/>
              </a:solidFill>
              <a:cs typeface="+mn-cs"/>
            </a:endParaRPr>
          </a:p>
        </p:txBody>
      </p:sp>
      <p:sp>
        <p:nvSpPr>
          <p:cNvPr id="456708"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graphicFrame>
        <p:nvGraphicFramePr>
          <p:cNvPr id="2284713" name="Group 169"/>
          <p:cNvGraphicFramePr>
            <a:graphicFrameLocks noGrp="1"/>
          </p:cNvGraphicFramePr>
          <p:nvPr/>
        </p:nvGraphicFramePr>
        <p:xfrm>
          <a:off x="152400" y="3103563"/>
          <a:ext cx="8686800" cy="3124200"/>
        </p:xfrm>
        <a:graphic>
          <a:graphicData uri="http://schemas.openxmlformats.org/drawingml/2006/table">
            <a:tbl>
              <a:tblPr/>
              <a:tblGrid>
                <a:gridCol w="1676400"/>
                <a:gridCol w="3048000"/>
                <a:gridCol w="2667000"/>
                <a:gridCol w="1295400"/>
              </a:tblGrid>
              <a:tr h="533400">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ISV </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Certification Effort</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3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Certification Status</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Presentation</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685800">
                <a:tc>
                  <a:txBody>
                    <a:bodyPr/>
                    <a:lstStyle/>
                    <a:p>
                      <a:pPr marL="0" marR="0" lvl="0" indent="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Symantec - NBU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VTL, NAS &amp; OST: Full Cert ~6 weeks</a:t>
                      </a: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99% Win, RHEL, SLES</a:t>
                      </a: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50% HPUX,</a:t>
                      </a: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All complete by GA; ex SOL ~ 12/23</a:t>
                      </a: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90% Windows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VLT, NAS,OST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Symantec - 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285750">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CA, SyncSort,Tina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sng" strike="noStrike" cap="none" normalizeH="0" baseline="0" smtClean="0">
                          <a:ln>
                            <a:noFill/>
                          </a:ln>
                          <a:solidFill>
                            <a:schemeClr val="tx1"/>
                          </a:solidFill>
                          <a:effectLst/>
                          <a:latin typeface="Arial" charset="0"/>
                          <a:cs typeface="Times New Roman" pitchFamily="18" charset="0"/>
                        </a:rPr>
                        <a:t>Paper certification</a:t>
                      </a: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sng" strike="noStrike" cap="none" normalizeH="0" baseline="0" smtClean="0">
                          <a:ln>
                            <a:noFill/>
                          </a:ln>
                          <a:solidFill>
                            <a:schemeClr val="tx1"/>
                          </a:solidFill>
                          <a:effectLst/>
                          <a:latin typeface="Arial" charset="0"/>
                          <a:cs typeface="Times New Roman" pitchFamily="18" charset="0"/>
                        </a:rPr>
                        <a:t>Paper certification</a:t>
                      </a: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sng" strike="noStrike" cap="none" normalizeH="0" baseline="0" smtClean="0">
                          <a:ln>
                            <a:noFill/>
                          </a:ln>
                          <a:solidFill>
                            <a:schemeClr val="tx1"/>
                          </a:solidFill>
                          <a:effectLst/>
                          <a:latin typeface="Arial" charset="0"/>
                          <a:cs typeface="Times New Roman" pitchFamily="18" charset="0"/>
                        </a:rPr>
                        <a:t>Paper certification</a:t>
                      </a: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See SVT bullet above </a:t>
                      </a:r>
                      <a:r>
                        <a:rPr kumimoji="0" lang="en-US" sz="1200" b="0" i="0" u="sng" strike="noStrike" cap="none" normalizeH="0" baseline="0" smtClean="0">
                          <a:ln>
                            <a:noFill/>
                          </a:ln>
                          <a:solidFill>
                            <a:schemeClr val="tx1"/>
                          </a:solidFill>
                          <a:effectLst/>
                          <a:latin typeface="Arial" charset="0"/>
                          <a:cs typeface="Times New Roman" pitchFamily="18" charset="0"/>
                        </a:rPr>
                        <a:t>or paper cert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100% - paper certify agreed</a:t>
                      </a: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100% - paper certify agreed</a:t>
                      </a: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SVT to complete test and submit</a:t>
                      </a: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As required by SVT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VTL &amp; NAS</a:t>
                      </a: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VTL &amp; NAS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CommVault, HP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306388">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Tivoli, Networker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498475">
                <a:tc>
                  <a:txBody>
                    <a:bodyPr/>
                    <a:lstStyle/>
                    <a:p>
                      <a:pPr marL="342900" marR="0" lvl="0" indent="-342900" algn="l" defTabSz="4572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pitchFamily="18" charset="0"/>
                        </a:rPr>
                        <a:t>Quantum to certify on all other ISVs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87760408-C319-4DA9-9093-291C078883E8}" type="slidenum">
              <a:rPr lang="en-US" sz="1400">
                <a:solidFill>
                  <a:srgbClr val="FFBA00"/>
                </a:solidFill>
                <a:cs typeface="+mn-cs"/>
              </a:rPr>
              <a:pPr>
                <a:defRPr/>
              </a:pPr>
              <a:t>91</a:t>
            </a:fld>
            <a:endParaRPr lang="en-US" sz="1200" dirty="0">
              <a:solidFill>
                <a:srgbClr val="FFBA00"/>
              </a:solidFill>
              <a:cs typeface="+mn-cs"/>
            </a:endParaRPr>
          </a:p>
        </p:txBody>
      </p:sp>
      <p:sp>
        <p:nvSpPr>
          <p:cNvPr id="457730"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r>
              <a:rPr lang="en-US" sz="5400"/>
              <a:t>Enabler Updates</a:t>
            </a:r>
          </a:p>
          <a:p>
            <a:endParaRPr lang="en-US" b="1">
              <a:solidFill>
                <a:srgbClr val="666666"/>
              </a:solidFill>
            </a:endParaRPr>
          </a:p>
          <a:p>
            <a:pPr algn="r"/>
            <a:r>
              <a:rPr lang="en-US"/>
              <a:t>Mark Thacker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Title 3"/>
          <p:cNvSpPr>
            <a:spLocks noGrp="1"/>
          </p:cNvSpPr>
          <p:nvPr>
            <p:ph type="title" idx="4294967295"/>
          </p:nvPr>
        </p:nvSpPr>
        <p:spPr/>
        <p:txBody>
          <a:bodyPr/>
          <a:lstStyle/>
          <a:p>
            <a:pPr eaLnBrk="1" hangingPunct="1"/>
            <a:r>
              <a:rPr lang="en-US" smtClean="0">
                <a:cs typeface="Arial" charset="0"/>
              </a:rPr>
              <a:t>Enabler Updates</a:t>
            </a:r>
            <a:endParaRPr lang="en-US" smtClean="0">
              <a:solidFill>
                <a:srgbClr val="E81202"/>
              </a:solidFill>
              <a:cs typeface="Arial" charset="0"/>
            </a:endParaRPr>
          </a:p>
        </p:txBody>
      </p:sp>
      <p:sp>
        <p:nvSpPr>
          <p:cNvPr id="458754" name="Content Placeholder 4"/>
          <p:cNvSpPr>
            <a:spLocks noGrp="1"/>
          </p:cNvSpPr>
          <p:nvPr>
            <p:ph idx="4294967295"/>
          </p:nvPr>
        </p:nvSpPr>
        <p:spPr/>
        <p:txBody>
          <a:bodyPr/>
          <a:lstStyle/>
          <a:p>
            <a:r>
              <a:rPr lang="en-US" smtClean="0">
                <a:cs typeface="Arial" charset="0"/>
              </a:rPr>
              <a:t>DXi AR Updates</a:t>
            </a:r>
          </a:p>
          <a:p>
            <a:pPr lvl="1"/>
            <a:r>
              <a:rPr lang="en-US" smtClean="0">
                <a:cs typeface="Arial" charset="0"/>
              </a:rPr>
              <a:t>DXi AR 2.0.2 ships with DXi 2.1 from the factory</a:t>
            </a:r>
          </a:p>
          <a:p>
            <a:pPr lvl="1"/>
            <a:r>
              <a:rPr lang="en-US" smtClean="0">
                <a:cs typeface="Arial" charset="0"/>
              </a:rPr>
              <a:t>Replication status reports back in (was removed in DXi 2.0.1) </a:t>
            </a:r>
          </a:p>
          <a:p>
            <a:r>
              <a:rPr lang="en-US" smtClean="0">
                <a:cs typeface="Arial" charset="0"/>
              </a:rPr>
              <a:t>DXi AR Launch Button</a:t>
            </a:r>
          </a:p>
          <a:p>
            <a:pPr lvl="1"/>
            <a:r>
              <a:rPr lang="en-US" smtClean="0">
                <a:cs typeface="Arial" charset="0"/>
              </a:rPr>
              <a:t>Customer visible launching of DXi AR</a:t>
            </a:r>
          </a:p>
          <a:p>
            <a:pPr lvl="1"/>
            <a:r>
              <a:rPr lang="en-US" smtClean="0">
                <a:cs typeface="Arial" charset="0"/>
              </a:rPr>
              <a:t>Easy access to a Quantum differentiated feature</a:t>
            </a:r>
          </a:p>
          <a:p>
            <a:r>
              <a:rPr lang="en-US" smtClean="0">
                <a:cs typeface="Arial" charset="0"/>
              </a:rPr>
              <a:t>Vision</a:t>
            </a:r>
          </a:p>
          <a:p>
            <a:pPr lvl="1"/>
            <a:r>
              <a:rPr lang="en-US" smtClean="0">
                <a:cs typeface="Arial" charset="0"/>
              </a:rPr>
              <a:t>V4.1 offers many new features – covered separately</a:t>
            </a:r>
          </a:p>
          <a:p>
            <a:pPr lvl="1"/>
            <a:r>
              <a:rPr lang="en-US" smtClean="0">
                <a:cs typeface="Arial" charset="0"/>
              </a:rPr>
              <a:t>Integrated multi-system DXi AR </a:t>
            </a:r>
          </a:p>
          <a:p>
            <a:pPr lvl="2"/>
            <a:r>
              <a:rPr lang="en-US" smtClean="0">
                <a:cs typeface="Arial" charset="0"/>
              </a:rPr>
              <a:t>For unified view of DXi AR screens synchronized on multiple systems</a:t>
            </a:r>
          </a:p>
          <a:p>
            <a:r>
              <a:rPr lang="en-US" smtClean="0">
                <a:cs typeface="Arial" charset="0"/>
              </a:rPr>
              <a:t>Guardian Updates</a:t>
            </a:r>
            <a:endParaRPr lang="en-US" smtClean="0">
              <a:solidFill>
                <a:srgbClr val="E81202"/>
              </a:solidFill>
              <a:cs typeface="Arial" charset="0"/>
            </a:endParaRPr>
          </a:p>
          <a:p>
            <a:pPr lvl="1"/>
            <a:r>
              <a:rPr lang="en-US" smtClean="0">
                <a:cs typeface="Arial" charset="0"/>
              </a:rPr>
              <a:t>No changes were made to Guardian for compatibility with Galaxy 2.1. Tests were run to verify Galaxy 2.1 was compatible with Guardian with successful results. </a:t>
            </a:r>
          </a:p>
          <a:p>
            <a:endParaRPr lang="en-US" smtClean="0">
              <a:solidFill>
                <a:srgbClr val="E81202"/>
              </a:solidFill>
              <a:cs typeface="Arial" charset="0"/>
            </a:endParaRPr>
          </a:p>
        </p:txBody>
      </p:sp>
      <p:sp>
        <p:nvSpPr>
          <p:cNvPr id="3" name="Slide Number Placeholder 2"/>
          <p:cNvSpPr txBox="1">
            <a:spLocks noGrp="1"/>
          </p:cNvSpPr>
          <p:nvPr/>
        </p:nvSpPr>
        <p:spPr bwMode="auto">
          <a:xfrm>
            <a:off x="304800" y="6430963"/>
            <a:ext cx="533400" cy="323850"/>
          </a:xfrm>
          <a:prstGeom prst="rect">
            <a:avLst/>
          </a:prstGeom>
          <a:noFill/>
          <a:ln>
            <a:miter lim="800000"/>
            <a:headEnd/>
            <a:tailEnd/>
          </a:ln>
        </p:spPr>
        <p:txBody>
          <a:bodyPr/>
          <a:lstStyle/>
          <a:p>
            <a:pPr>
              <a:defRPr/>
            </a:pPr>
            <a:fld id="{AE60377B-D8FF-496D-A539-D33777EE8A52}" type="slidenum">
              <a:rPr lang="en-US" sz="1400">
                <a:solidFill>
                  <a:srgbClr val="FFBA00"/>
                </a:solidFill>
                <a:cs typeface="+mn-cs"/>
              </a:rPr>
              <a:pPr>
                <a:defRPr/>
              </a:pPr>
              <a:t>92</a:t>
            </a:fld>
            <a:endParaRPr lang="en-US" sz="1200" dirty="0">
              <a:solidFill>
                <a:srgbClr val="FFBA00"/>
              </a:solidFill>
              <a:cs typeface="+mn-cs"/>
            </a:endParaRPr>
          </a:p>
        </p:txBody>
      </p:sp>
      <p:sp>
        <p:nvSpPr>
          <p:cNvPr id="458756" name="Footer Placeholder 3"/>
          <p:cNvSpPr txBox="1">
            <a:spLocks noGrp="1"/>
          </p:cNvSpPr>
          <p:nvPr/>
        </p:nvSpPr>
        <p:spPr bwMode="auto">
          <a:xfrm>
            <a:off x="2362200" y="6400800"/>
            <a:ext cx="4038600" cy="457200"/>
          </a:xfrm>
          <a:prstGeom prst="rect">
            <a:avLst/>
          </a:prstGeom>
          <a:noFill/>
          <a:ln w="9525">
            <a:noFill/>
            <a:miter lim="800000"/>
            <a:headEnd/>
            <a:tailEnd/>
          </a:ln>
        </p:spPr>
        <p:txBody>
          <a:bodyPr tIns="64008" anchor="ctr"/>
          <a:lstStyle/>
          <a:p>
            <a:r>
              <a:rPr lang="en-US" sz="700" b="1">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A46F69F8-CC13-41E9-B234-9BFCBE1F7B97}" type="slidenum">
              <a:rPr lang="en-US" sz="1400">
                <a:solidFill>
                  <a:srgbClr val="FFBA00"/>
                </a:solidFill>
                <a:cs typeface="+mn-cs"/>
              </a:rPr>
              <a:pPr>
                <a:defRPr/>
              </a:pPr>
              <a:t>93</a:t>
            </a:fld>
            <a:endParaRPr lang="en-US" sz="1200" dirty="0">
              <a:solidFill>
                <a:srgbClr val="FFBA00"/>
              </a:solidFill>
              <a:cs typeface="+mn-cs"/>
            </a:endParaRPr>
          </a:p>
        </p:txBody>
      </p:sp>
      <p:sp>
        <p:nvSpPr>
          <p:cNvPr id="459778" name="TextBox 2"/>
          <p:cNvSpPr txBox="1">
            <a:spLocks noChangeArrowheads="1"/>
          </p:cNvSpPr>
          <p:nvPr/>
        </p:nvSpPr>
        <p:spPr bwMode="auto">
          <a:xfrm>
            <a:off x="1295400" y="2971800"/>
            <a:ext cx="6324600" cy="914400"/>
          </a:xfrm>
          <a:prstGeom prst="rect">
            <a:avLst/>
          </a:prstGeom>
          <a:noFill/>
          <a:ln w="9525">
            <a:noFill/>
            <a:miter lim="800000"/>
            <a:headEnd/>
            <a:tailEnd/>
          </a:ln>
        </p:spPr>
        <p:txBody>
          <a:bodyPr>
            <a:spAutoFit/>
          </a:bodyPr>
          <a:lstStyle/>
          <a:p>
            <a:pPr algn="ctr"/>
            <a:r>
              <a:rPr lang="en-US" sz="5400"/>
              <a:t>Q&amp;A</a:t>
            </a:r>
            <a:endParaRPr lang="en-US"/>
          </a:p>
        </p:txBody>
      </p:sp>
    </p:spTree>
  </p:cSld>
  <p:clrMapOvr>
    <a:masterClrMapping/>
  </p:clrMapOvr>
</p:sld>
</file>

<file path=ppt/theme/theme1.xml><?xml version="1.0" encoding="utf-8"?>
<a:theme xmlns:a="http://schemas.openxmlformats.org/drawingml/2006/main" name="Qpresentation">
  <a:themeElements>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Q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Template for PowerPoint 2003 to test with 2007 02APR10 with update instruc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Template for PowerPoint 2003 to test with 2007 02APR10 with update instruc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Template for PowerPoint 2003 to test with 2007 02APR10 with update instructions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10441</TotalTime>
  <Words>5927</Words>
  <Application>Microsoft Office PowerPoint</Application>
  <PresentationFormat>On-screen Show (4:3)</PresentationFormat>
  <Paragraphs>911</Paragraphs>
  <Slides>93</Slides>
  <Notes>12</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4</vt:i4>
      </vt:variant>
      <vt:variant>
        <vt:lpstr>Slide Titles</vt:lpstr>
      </vt:variant>
      <vt:variant>
        <vt:i4>93</vt:i4>
      </vt:variant>
    </vt:vector>
  </HeadingPairs>
  <TitlesOfParts>
    <vt:vector size="104" baseType="lpstr">
      <vt:lpstr>Arial</vt:lpstr>
      <vt:lpstr>Wingdings</vt:lpstr>
      <vt:lpstr>ＭＳ Ｐゴシック</vt:lpstr>
      <vt:lpstr>Calibri</vt:lpstr>
      <vt:lpstr>Times New Roman</vt:lpstr>
      <vt:lpstr>Qpresentation</vt:lpstr>
      <vt:lpstr>Qpresentation</vt:lpstr>
      <vt:lpstr>Worksheet</vt:lpstr>
      <vt:lpstr>Document</vt:lpstr>
      <vt:lpstr>Picture</vt:lpstr>
      <vt:lpstr>Visio</vt:lpstr>
      <vt:lpstr>DXi 2.1 Transfer of Information for Service</vt:lpstr>
      <vt:lpstr>Slide 2</vt:lpstr>
      <vt:lpstr>Agenda</vt:lpstr>
      <vt:lpstr>Slide 4</vt:lpstr>
      <vt:lpstr>Agenda </vt:lpstr>
      <vt:lpstr>DXi 2.1 Overview</vt:lpstr>
      <vt:lpstr>DXi 2.1 Delivery Plans</vt:lpstr>
      <vt:lpstr>Increased VTDs on 8500 &amp; 6701/6702</vt:lpstr>
      <vt:lpstr>Symbolic and Hard Link Support</vt:lpstr>
      <vt:lpstr>In Summary…</vt:lpstr>
      <vt:lpstr>Slide 11</vt:lpstr>
      <vt:lpstr>DXi 8500 2.1 Performance Guidance</vt:lpstr>
      <vt:lpstr>DXi 2.1 Stream Counts</vt:lpstr>
      <vt:lpstr>DXi 8500 2.1 Multiprotocol Guidelines</vt:lpstr>
      <vt:lpstr>DXi Multiprotocol Field Guidance Mixed NFS/VTL Scenario</vt:lpstr>
      <vt:lpstr>DXi Multiprotocol Field Guidance NFS Synchronous/Asynchronous Mode Background</vt:lpstr>
      <vt:lpstr>Slide 17</vt:lpstr>
      <vt:lpstr>Security Features</vt:lpstr>
      <vt:lpstr>Security Features (continued)</vt:lpstr>
      <vt:lpstr>Security Banner</vt:lpstr>
      <vt:lpstr>Failed Login Attempt</vt:lpstr>
      <vt:lpstr>Security Features (continued)</vt:lpstr>
      <vt:lpstr>Security Features (continued)</vt:lpstr>
      <vt:lpstr>Slide 24</vt:lpstr>
      <vt:lpstr>Replication Scheduling and Throttling</vt:lpstr>
      <vt:lpstr>General Purpose Scheduler</vt:lpstr>
      <vt:lpstr>Replication Scheduling and Throttling</vt:lpstr>
      <vt:lpstr>Overlapping Events </vt:lpstr>
      <vt:lpstr>Where to Debug Scheduled Throttle Events</vt:lpstr>
      <vt:lpstr>File/Cartridge Replication w/Delete Propagation</vt:lpstr>
      <vt:lpstr>Agenda</vt:lpstr>
      <vt:lpstr>Overview</vt:lpstr>
      <vt:lpstr>Configuration</vt:lpstr>
      <vt:lpstr>VTL cartridge deletes</vt:lpstr>
      <vt:lpstr>VTL Cartridge deletes (Cont)</vt:lpstr>
      <vt:lpstr>NAS directory/file deletes</vt:lpstr>
      <vt:lpstr>NAS Directory/file Renames</vt:lpstr>
      <vt:lpstr>Trigger Deletes API</vt:lpstr>
      <vt:lpstr>Design</vt:lpstr>
      <vt:lpstr>Design (Cont)</vt:lpstr>
      <vt:lpstr>Replication Tag Prepost Aging</vt:lpstr>
      <vt:lpstr>Agenda</vt:lpstr>
      <vt:lpstr>Overview</vt:lpstr>
      <vt:lpstr>Configuration</vt:lpstr>
      <vt:lpstr>When It Is Applied</vt:lpstr>
      <vt:lpstr>Design</vt:lpstr>
      <vt:lpstr>Slide 47</vt:lpstr>
      <vt:lpstr>Networking Enhancements</vt:lpstr>
      <vt:lpstr>Networking Enhancements (cont.)</vt:lpstr>
      <vt:lpstr>Network Segmentation</vt:lpstr>
      <vt:lpstr>Network Routing</vt:lpstr>
      <vt:lpstr>Slide 52</vt:lpstr>
      <vt:lpstr>OST Enhancements</vt:lpstr>
      <vt:lpstr>OST in 2.1  (Accent for DXi8500- DXi4600 JAN. HP-UX Support and v11 API which includes Optimized Synthetics</vt:lpstr>
      <vt:lpstr>Slide 55</vt:lpstr>
      <vt:lpstr>Overview </vt:lpstr>
      <vt:lpstr>V11 Requirements</vt:lpstr>
      <vt:lpstr>Compatibility</vt:lpstr>
      <vt:lpstr>Backup Application executing at OST V9 Level with mixture of DXi Versions</vt:lpstr>
      <vt:lpstr>Backup Application executing at OST V10 Level with DXi Versions &lt; 2.1</vt:lpstr>
      <vt:lpstr>Backup Application executing at OST V10 Level with DXi Versions &lt; 2.1 (cont.)</vt:lpstr>
      <vt:lpstr>Backup Application executing at OST V11 Level with DXi Versions &lt; 2.1 (cont.)</vt:lpstr>
      <vt:lpstr>Backup Application executing at OST V9, V10 and V11 Level with DXi Version 2.1</vt:lpstr>
      <vt:lpstr>Slide 64</vt:lpstr>
      <vt:lpstr>Overview </vt:lpstr>
      <vt:lpstr>Requirements</vt:lpstr>
      <vt:lpstr>Requirements</vt:lpstr>
      <vt:lpstr>Requirements</vt:lpstr>
      <vt:lpstr>Compatibility</vt:lpstr>
      <vt:lpstr>Compatibility (contd)</vt:lpstr>
      <vt:lpstr>Slide 71</vt:lpstr>
      <vt:lpstr>Platform Changes Overview</vt:lpstr>
      <vt:lpstr>65xx/67xx 9750 Controller</vt:lpstr>
      <vt:lpstr>65xx/67xx 9750 Controller</vt:lpstr>
      <vt:lpstr>65xx/67xx 9750 Controller</vt:lpstr>
      <vt:lpstr>65xx/67xx 9750 Controller</vt:lpstr>
      <vt:lpstr>65xx/67xx 9750 Controller</vt:lpstr>
      <vt:lpstr>65xx/67xx 100G &amp; 200G SSD support</vt:lpstr>
      <vt:lpstr>8500 Max Storage capacity of 320TB</vt:lpstr>
      <vt:lpstr>Firmware/Driver Changes</vt:lpstr>
      <vt:lpstr>Collect/DiagnosticsLogs</vt:lpstr>
      <vt:lpstr>Installation</vt:lpstr>
      <vt:lpstr>Slide 83</vt:lpstr>
      <vt:lpstr>SW Upgrade Rollback</vt:lpstr>
      <vt:lpstr>Enhanced GUI</vt:lpstr>
      <vt:lpstr>Enhanced GUI and CLI (cont.)</vt:lpstr>
      <vt:lpstr>New OS/Utilities </vt:lpstr>
      <vt:lpstr>Software Bug Status</vt:lpstr>
      <vt:lpstr>Slide 89</vt:lpstr>
      <vt:lpstr>ISV Updates</vt:lpstr>
      <vt:lpstr>Slide 91</vt:lpstr>
      <vt:lpstr>Enabler Updates</vt:lpstr>
      <vt:lpstr>Slide 93</vt:lpstr>
    </vt:vector>
  </TitlesOfParts>
  <Manager/>
  <Company>Quantum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DXi 2.1 Marketing Handoff</dc:title>
  <dc:subject/>
  <dc:creator>Mark Thacker</dc:creator>
  <cp:keywords/>
  <dc:description>Template version 5 (13AUG10)_x000d_Quantum Confidential : Internal Use Only_x000d_Copyright 2011</dc:description>
  <cp:lastModifiedBy>Jim Hibbard</cp:lastModifiedBy>
  <cp:revision>607</cp:revision>
  <dcterms:created xsi:type="dcterms:W3CDTF">2010-08-23T16:42:13Z</dcterms:created>
  <dcterms:modified xsi:type="dcterms:W3CDTF">2011-12-08T17:58:32Z</dcterms:modified>
  <cp:category/>
</cp:coreProperties>
</file>