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3"/>
  </p:notesMasterIdLst>
  <p:handoutMasterIdLst>
    <p:handoutMasterId r:id="rId114"/>
  </p:handoutMasterIdLst>
  <p:sldIdLst>
    <p:sldId id="510" r:id="rId2"/>
    <p:sldId id="421" r:id="rId3"/>
    <p:sldId id="422" r:id="rId4"/>
    <p:sldId id="572" r:id="rId5"/>
    <p:sldId id="623" r:id="rId6"/>
    <p:sldId id="624" r:id="rId7"/>
    <p:sldId id="625" r:id="rId8"/>
    <p:sldId id="631" r:id="rId9"/>
    <p:sldId id="632" r:id="rId10"/>
    <p:sldId id="633" r:id="rId11"/>
    <p:sldId id="634" r:id="rId12"/>
    <p:sldId id="637" r:id="rId13"/>
    <p:sldId id="638" r:id="rId14"/>
    <p:sldId id="639" r:id="rId15"/>
    <p:sldId id="640" r:id="rId16"/>
    <p:sldId id="737" r:id="rId17"/>
    <p:sldId id="738" r:id="rId18"/>
    <p:sldId id="573" r:id="rId19"/>
    <p:sldId id="659" r:id="rId20"/>
    <p:sldId id="660" r:id="rId21"/>
    <p:sldId id="661" r:id="rId22"/>
    <p:sldId id="662" r:id="rId23"/>
    <p:sldId id="663" r:id="rId24"/>
    <p:sldId id="664" r:id="rId25"/>
    <p:sldId id="665" r:id="rId26"/>
    <p:sldId id="666" r:id="rId27"/>
    <p:sldId id="667" r:id="rId28"/>
    <p:sldId id="574" r:id="rId29"/>
    <p:sldId id="434" r:id="rId30"/>
    <p:sldId id="532" r:id="rId31"/>
    <p:sldId id="533" r:id="rId32"/>
    <p:sldId id="534" r:id="rId33"/>
    <p:sldId id="723" r:id="rId34"/>
    <p:sldId id="724" r:id="rId35"/>
    <p:sldId id="725" r:id="rId36"/>
    <p:sldId id="726" r:id="rId37"/>
    <p:sldId id="539" r:id="rId38"/>
    <p:sldId id="541" r:id="rId39"/>
    <p:sldId id="644" r:id="rId40"/>
    <p:sldId id="542" r:id="rId41"/>
    <p:sldId id="668" r:id="rId42"/>
    <p:sldId id="669" r:id="rId43"/>
    <p:sldId id="670" r:id="rId44"/>
    <p:sldId id="671" r:id="rId45"/>
    <p:sldId id="672" r:id="rId46"/>
    <p:sldId id="673" r:id="rId47"/>
    <p:sldId id="674" r:id="rId48"/>
    <p:sldId id="675" r:id="rId49"/>
    <p:sldId id="676" r:id="rId50"/>
    <p:sldId id="677" r:id="rId51"/>
    <p:sldId id="678" r:id="rId52"/>
    <p:sldId id="679" r:id="rId53"/>
    <p:sldId id="680" r:id="rId54"/>
    <p:sldId id="681" r:id="rId55"/>
    <p:sldId id="682" r:id="rId56"/>
    <p:sldId id="683" r:id="rId57"/>
    <p:sldId id="684" r:id="rId58"/>
    <p:sldId id="685" r:id="rId59"/>
    <p:sldId id="686" r:id="rId60"/>
    <p:sldId id="687" r:id="rId61"/>
    <p:sldId id="688" r:id="rId62"/>
    <p:sldId id="689" r:id="rId63"/>
    <p:sldId id="690" r:id="rId64"/>
    <p:sldId id="691" r:id="rId65"/>
    <p:sldId id="692" r:id="rId66"/>
    <p:sldId id="693" r:id="rId67"/>
    <p:sldId id="694" r:id="rId68"/>
    <p:sldId id="695" r:id="rId69"/>
    <p:sldId id="696" r:id="rId70"/>
    <p:sldId id="697" r:id="rId71"/>
    <p:sldId id="698" r:id="rId72"/>
    <p:sldId id="699" r:id="rId73"/>
    <p:sldId id="700" r:id="rId74"/>
    <p:sldId id="701" r:id="rId75"/>
    <p:sldId id="702" r:id="rId76"/>
    <p:sldId id="703" r:id="rId77"/>
    <p:sldId id="704" r:id="rId78"/>
    <p:sldId id="705" r:id="rId79"/>
    <p:sldId id="706" r:id="rId80"/>
    <p:sldId id="707" r:id="rId81"/>
    <p:sldId id="708" r:id="rId82"/>
    <p:sldId id="709" r:id="rId83"/>
    <p:sldId id="710" r:id="rId84"/>
    <p:sldId id="711" r:id="rId85"/>
    <p:sldId id="712" r:id="rId86"/>
    <p:sldId id="713" r:id="rId87"/>
    <p:sldId id="714" r:id="rId88"/>
    <p:sldId id="715" r:id="rId89"/>
    <p:sldId id="716" r:id="rId90"/>
    <p:sldId id="717" r:id="rId91"/>
    <p:sldId id="718" r:id="rId92"/>
    <p:sldId id="719" r:id="rId93"/>
    <p:sldId id="720" r:id="rId94"/>
    <p:sldId id="721" r:id="rId95"/>
    <p:sldId id="722" r:id="rId96"/>
    <p:sldId id="577" r:id="rId97"/>
    <p:sldId id="568" r:id="rId98"/>
    <p:sldId id="569" r:id="rId99"/>
    <p:sldId id="658" r:id="rId100"/>
    <p:sldId id="578" r:id="rId101"/>
    <p:sldId id="591" r:id="rId102"/>
    <p:sldId id="729" r:id="rId103"/>
    <p:sldId id="732" r:id="rId104"/>
    <p:sldId id="733" r:id="rId105"/>
    <p:sldId id="734" r:id="rId106"/>
    <p:sldId id="735" r:id="rId107"/>
    <p:sldId id="740" r:id="rId108"/>
    <p:sldId id="739" r:id="rId109"/>
    <p:sldId id="656" r:id="rId110"/>
    <p:sldId id="736" r:id="rId111"/>
    <p:sldId id="592" r:id="rId11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chemeClr val="tx1"/>
    </p:penClr>
  </p:showPr>
  <p:clrMru>
    <a:srgbClr val="D31203"/>
    <a:srgbClr val="41010A"/>
    <a:srgbClr val="420E00"/>
    <a:srgbClr val="006AD6"/>
    <a:srgbClr val="FFBA00"/>
    <a:srgbClr val="6666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40" autoAdjust="0"/>
    <p:restoredTop sz="52333" autoAdjust="0"/>
  </p:normalViewPr>
  <p:slideViewPr>
    <p:cSldViewPr>
      <p:cViewPr>
        <p:scale>
          <a:sx n="100" d="100"/>
          <a:sy n="100" d="100"/>
        </p:scale>
        <p:origin x="-4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4876"/>
    </p:cViewPr>
  </p:sorterViewPr>
  <p:notesViewPr>
    <p:cSldViewPr>
      <p:cViewPr varScale="1">
        <p:scale>
          <a:sx n="55" d="100"/>
          <a:sy n="55" d="100"/>
        </p:scale>
        <p:origin x="-2832"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jlee4\My%20Documents\Galaxy%202.0.1\Hybrid.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dirty="0" smtClean="0"/>
              <a:t>OST/Accent over WAN</a:t>
            </a:r>
            <a:endParaRPr lang="en-US" dirty="0"/>
          </a:p>
        </c:rich>
      </c:tx>
      <c:overlay val="1"/>
    </c:title>
    <c:plotArea>
      <c:layout/>
      <c:scatterChart>
        <c:scatterStyle val="smoothMarker"/>
        <c:ser>
          <c:idx val="0"/>
          <c:order val="0"/>
          <c:tx>
            <c:strRef>
              <c:f>'Effective Rate chart'!$F$2</c:f>
              <c:strCache>
                <c:ptCount val="1"/>
                <c:pt idx="0">
                  <c:v>Effective Rate (MB/s)</c:v>
                </c:pt>
              </c:strCache>
            </c:strRef>
          </c:tx>
          <c:spPr>
            <a:ln>
              <a:solidFill>
                <a:srgbClr val="00B050"/>
              </a:solidFill>
            </a:ln>
          </c:spPr>
          <c:marker>
            <c:spPr>
              <a:ln>
                <a:solidFill>
                  <a:srgbClr val="00B050"/>
                </a:solidFill>
              </a:ln>
            </c:spPr>
          </c:marker>
          <c:xVal>
            <c:numRef>
              <c:f>'Effective Rate chart'!$B$3:$B$8</c:f>
              <c:numCache>
                <c:formatCode>General</c:formatCode>
                <c:ptCount val="6"/>
                <c:pt idx="0">
                  <c:v>0</c:v>
                </c:pt>
                <c:pt idx="1">
                  <c:v>10</c:v>
                </c:pt>
                <c:pt idx="2">
                  <c:v>20</c:v>
                </c:pt>
                <c:pt idx="3">
                  <c:v>40</c:v>
                </c:pt>
                <c:pt idx="4">
                  <c:v>80</c:v>
                </c:pt>
                <c:pt idx="5">
                  <c:v>120</c:v>
                </c:pt>
              </c:numCache>
            </c:numRef>
          </c:xVal>
          <c:yVal>
            <c:numRef>
              <c:f>'Effective Rate chart'!$F$3:$F$8</c:f>
              <c:numCache>
                <c:formatCode>General</c:formatCode>
                <c:ptCount val="6"/>
                <c:pt idx="0">
                  <c:v>155</c:v>
                </c:pt>
                <c:pt idx="1">
                  <c:v>123</c:v>
                </c:pt>
                <c:pt idx="2">
                  <c:v>102</c:v>
                </c:pt>
                <c:pt idx="3">
                  <c:v>71.599999999999994</c:v>
                </c:pt>
                <c:pt idx="4">
                  <c:v>39.9</c:v>
                </c:pt>
                <c:pt idx="5">
                  <c:v>20.3</c:v>
                </c:pt>
              </c:numCache>
            </c:numRef>
          </c:yVal>
          <c:smooth val="1"/>
        </c:ser>
        <c:ser>
          <c:idx val="1"/>
          <c:order val="1"/>
          <c:tx>
            <c:v>Accent Wire Speed</c:v>
          </c:tx>
          <c:spPr>
            <a:ln>
              <a:solidFill>
                <a:schemeClr val="accent3">
                  <a:lumMod val="75000"/>
                </a:schemeClr>
              </a:solidFill>
            </a:ln>
          </c:spPr>
          <c:xVal>
            <c:numRef>
              <c:f>'Effective Rate chart'!$B$3:$B$8</c:f>
              <c:numCache>
                <c:formatCode>General</c:formatCode>
                <c:ptCount val="6"/>
                <c:pt idx="0">
                  <c:v>0</c:v>
                </c:pt>
                <c:pt idx="1">
                  <c:v>10</c:v>
                </c:pt>
                <c:pt idx="2">
                  <c:v>20</c:v>
                </c:pt>
                <c:pt idx="3">
                  <c:v>40</c:v>
                </c:pt>
                <c:pt idx="4">
                  <c:v>80</c:v>
                </c:pt>
                <c:pt idx="5">
                  <c:v>120</c:v>
                </c:pt>
              </c:numCache>
            </c:numRef>
          </c:xVal>
          <c:yVal>
            <c:numRef>
              <c:f>'Effective Rate chart'!$E$3:$E$8</c:f>
              <c:numCache>
                <c:formatCode>General</c:formatCode>
                <c:ptCount val="6"/>
                <c:pt idx="0">
                  <c:v>13.8</c:v>
                </c:pt>
                <c:pt idx="1">
                  <c:v>10.9</c:v>
                </c:pt>
                <c:pt idx="2">
                  <c:v>9</c:v>
                </c:pt>
                <c:pt idx="3">
                  <c:v>6.9</c:v>
                </c:pt>
                <c:pt idx="4">
                  <c:v>3.5</c:v>
                </c:pt>
                <c:pt idx="5">
                  <c:v>1.9000000000000001</c:v>
                </c:pt>
              </c:numCache>
            </c:numRef>
          </c:yVal>
          <c:smooth val="1"/>
        </c:ser>
        <c:ser>
          <c:idx val="2"/>
          <c:order val="2"/>
          <c:tx>
            <c:v>Standard OST - No Accent, Wire Speed</c:v>
          </c:tx>
          <c:spPr>
            <a:ln>
              <a:solidFill>
                <a:srgbClr val="0070C0"/>
              </a:solidFill>
            </a:ln>
          </c:spPr>
          <c:marker>
            <c:spPr>
              <a:solidFill>
                <a:srgbClr val="41A2EF"/>
              </a:solidFill>
            </c:spPr>
          </c:marker>
          <c:xVal>
            <c:numRef>
              <c:f>'Effective Rate chart'!$B$3:$B$8</c:f>
              <c:numCache>
                <c:formatCode>General</c:formatCode>
                <c:ptCount val="6"/>
                <c:pt idx="0">
                  <c:v>0</c:v>
                </c:pt>
                <c:pt idx="1">
                  <c:v>10</c:v>
                </c:pt>
                <c:pt idx="2">
                  <c:v>20</c:v>
                </c:pt>
                <c:pt idx="3">
                  <c:v>40</c:v>
                </c:pt>
                <c:pt idx="4">
                  <c:v>80</c:v>
                </c:pt>
                <c:pt idx="5">
                  <c:v>120</c:v>
                </c:pt>
              </c:numCache>
            </c:numRef>
          </c:xVal>
          <c:yVal>
            <c:numRef>
              <c:f>'Effective Rate chart'!$C$3:$C$8</c:f>
              <c:numCache>
                <c:formatCode>General</c:formatCode>
                <c:ptCount val="6"/>
                <c:pt idx="0">
                  <c:v>95</c:v>
                </c:pt>
                <c:pt idx="1">
                  <c:v>21.5</c:v>
                </c:pt>
                <c:pt idx="2">
                  <c:v>10.5</c:v>
                </c:pt>
                <c:pt idx="3">
                  <c:v>5.5</c:v>
                </c:pt>
                <c:pt idx="4">
                  <c:v>2.8</c:v>
                </c:pt>
                <c:pt idx="5">
                  <c:v>1.9000000000000001</c:v>
                </c:pt>
              </c:numCache>
            </c:numRef>
          </c:yVal>
          <c:smooth val="1"/>
        </c:ser>
        <c:ser>
          <c:idx val="3"/>
          <c:order val="3"/>
          <c:tx>
            <c:v>Standard OST - No Accent, Effective Rate</c:v>
          </c:tx>
          <c:spPr>
            <a:ln>
              <a:solidFill>
                <a:srgbClr val="FF0000"/>
              </a:solidFill>
            </a:ln>
          </c:spPr>
          <c:marker>
            <c:spPr>
              <a:solidFill>
                <a:srgbClr val="FF0000"/>
              </a:solidFill>
              <a:ln>
                <a:solidFill>
                  <a:srgbClr val="FF0000"/>
                </a:solidFill>
              </a:ln>
            </c:spPr>
          </c:marker>
          <c:xVal>
            <c:numRef>
              <c:f>'Effective Rate chart'!$B$3:$B$8</c:f>
              <c:numCache>
                <c:formatCode>General</c:formatCode>
                <c:ptCount val="6"/>
                <c:pt idx="0">
                  <c:v>0</c:v>
                </c:pt>
                <c:pt idx="1">
                  <c:v>10</c:v>
                </c:pt>
                <c:pt idx="2">
                  <c:v>20</c:v>
                </c:pt>
                <c:pt idx="3">
                  <c:v>40</c:v>
                </c:pt>
                <c:pt idx="4">
                  <c:v>80</c:v>
                </c:pt>
                <c:pt idx="5">
                  <c:v>120</c:v>
                </c:pt>
              </c:numCache>
            </c:numRef>
          </c:xVal>
          <c:yVal>
            <c:numRef>
              <c:f>'Effective Rate chart'!$D$3:$D$8</c:f>
              <c:numCache>
                <c:formatCode>General</c:formatCode>
                <c:ptCount val="6"/>
                <c:pt idx="0">
                  <c:v>91</c:v>
                </c:pt>
                <c:pt idx="1">
                  <c:v>20.5</c:v>
                </c:pt>
                <c:pt idx="2">
                  <c:v>9.6</c:v>
                </c:pt>
                <c:pt idx="3">
                  <c:v>5.0999999999999996</c:v>
                </c:pt>
                <c:pt idx="4">
                  <c:v>2.7</c:v>
                </c:pt>
                <c:pt idx="5">
                  <c:v>1.8</c:v>
                </c:pt>
              </c:numCache>
            </c:numRef>
          </c:yVal>
          <c:smooth val="1"/>
        </c:ser>
        <c:axId val="38830080"/>
        <c:axId val="38832384"/>
      </c:scatterChart>
      <c:valAx>
        <c:axId val="38830080"/>
        <c:scaling>
          <c:orientation val="minMax"/>
        </c:scaling>
        <c:axPos val="b"/>
        <c:title>
          <c:tx>
            <c:rich>
              <a:bodyPr/>
              <a:lstStyle/>
              <a:p>
                <a:pPr>
                  <a:defRPr/>
                </a:pPr>
                <a:r>
                  <a:rPr lang="en-US"/>
                  <a:t>Round Trip Latency (ms)</a:t>
                </a:r>
              </a:p>
            </c:rich>
          </c:tx>
        </c:title>
        <c:numFmt formatCode="General" sourceLinked="1"/>
        <c:tickLblPos val="nextTo"/>
        <c:crossAx val="38832384"/>
        <c:crosses val="autoZero"/>
        <c:crossBetween val="midCat"/>
      </c:valAx>
      <c:valAx>
        <c:axId val="38832384"/>
        <c:scaling>
          <c:orientation val="minMax"/>
        </c:scaling>
        <c:axPos val="l"/>
        <c:majorGridlines/>
        <c:title>
          <c:tx>
            <c:rich>
              <a:bodyPr rot="-5400000" vert="horz"/>
              <a:lstStyle/>
              <a:p>
                <a:pPr>
                  <a:defRPr/>
                </a:pPr>
                <a:r>
                  <a:rPr lang="en-US"/>
                  <a:t>Rate (MB/s)</a:t>
                </a:r>
              </a:p>
            </c:rich>
          </c:tx>
        </c:title>
        <c:numFmt formatCode="General" sourceLinked="1"/>
        <c:tickLblPos val="nextTo"/>
        <c:crossAx val="38830080"/>
        <c:crosses val="autoZero"/>
        <c:crossBetween val="midCat"/>
      </c:valAx>
    </c:plotArea>
    <c:legend>
      <c:legendPos val="b"/>
    </c:legend>
    <c:plotVisOnly val="1"/>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6" descr="logo_blue"/>
          <p:cNvPicPr>
            <a:picLocks noChangeAspect="1" noChangeArrowheads="1"/>
          </p:cNvPicPr>
          <p:nvPr/>
        </p:nvPicPr>
        <p:blipFill>
          <a:blip r:embed="rId2"/>
          <a:srcRect/>
          <a:stretch>
            <a:fillRect/>
          </a:stretch>
        </p:blipFill>
        <p:spPr bwMode="auto">
          <a:xfrm>
            <a:off x="466725" y="111125"/>
            <a:ext cx="2103438" cy="354013"/>
          </a:xfrm>
          <a:prstGeom prst="rect">
            <a:avLst/>
          </a:prstGeom>
          <a:noFill/>
          <a:ln w="9525">
            <a:noFill/>
            <a:miter lim="800000"/>
            <a:headEnd/>
            <a:tailEnd/>
          </a:ln>
        </p:spPr>
      </p:pic>
      <p:sp>
        <p:nvSpPr>
          <p:cNvPr id="6151" name="Rectangle 7"/>
          <p:cNvSpPr>
            <a:spLocks noChangeArrowheads="1"/>
          </p:cNvSpPr>
          <p:nvPr/>
        </p:nvSpPr>
        <p:spPr bwMode="auto">
          <a:xfrm>
            <a:off x="77788" y="8755063"/>
            <a:ext cx="5062537" cy="465137"/>
          </a:xfrm>
          <a:prstGeom prst="rect">
            <a:avLst/>
          </a:prstGeom>
          <a:noFill/>
          <a:ln w="9525">
            <a:noFill/>
            <a:miter lim="800000"/>
            <a:headEnd/>
            <a:tailEnd/>
          </a:ln>
          <a:effectLst/>
        </p:spPr>
        <p:txBody>
          <a:bodyPr lIns="93172" tIns="46587" rIns="93172" bIns="46587" anchor="b"/>
          <a:lstStyle/>
          <a:p>
            <a:pPr>
              <a:defRPr/>
            </a:pPr>
            <a:r>
              <a:rPr lang="en-US" sz="600" dirty="0">
                <a:cs typeface="+mn-cs"/>
              </a:rPr>
              <a:t>© 2010 Quantum Corporation. Company Confidential. Forward-looking information is based upon multiple assumptions and uncertainties, does not necessarily represent the company’s outlook and is for planning purposes only.</a:t>
            </a:r>
          </a:p>
        </p:txBody>
      </p:sp>
      <p:sp>
        <p:nvSpPr>
          <p:cNvPr id="6152" name="Rectangle 8"/>
          <p:cNvSpPr>
            <a:spLocks noChangeArrowheads="1"/>
          </p:cNvSpPr>
          <p:nvPr/>
        </p:nvSpPr>
        <p:spPr bwMode="auto">
          <a:xfrm>
            <a:off x="5453063" y="8753475"/>
            <a:ext cx="1555750" cy="465138"/>
          </a:xfrm>
          <a:prstGeom prst="rect">
            <a:avLst/>
          </a:prstGeom>
          <a:noFill/>
          <a:ln w="9525">
            <a:noFill/>
            <a:miter lim="800000"/>
            <a:headEnd/>
            <a:tailEnd/>
          </a:ln>
          <a:effectLst/>
        </p:spPr>
        <p:txBody>
          <a:bodyPr lIns="93172" tIns="46587" rIns="93172" bIns="46587" anchor="b"/>
          <a:lstStyle/>
          <a:p>
            <a:pPr algn="r">
              <a:defRPr/>
            </a:pPr>
            <a:fld id="{2B0C9139-84BA-4B95-8AFA-F902A4EB4146}" type="slidenum">
              <a:rPr lang="en-US" sz="1200">
                <a:cs typeface="+mn-cs"/>
              </a:rPr>
              <a:pPr algn="r">
                <a:defRPr/>
              </a:pPr>
              <a:t>‹#›</a:t>
            </a:fld>
            <a:endParaRPr lang="en-US" sz="1200" dirty="0">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155575" y="4416425"/>
            <a:ext cx="6699250" cy="4183063"/>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77788" y="8753475"/>
            <a:ext cx="5062537" cy="465138"/>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a:defRPr sz="600">
                <a:cs typeface="+mn-cs"/>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10247" name="Rectangle 7"/>
          <p:cNvSpPr>
            <a:spLocks noGrp="1" noChangeArrowheads="1"/>
          </p:cNvSpPr>
          <p:nvPr>
            <p:ph type="sldNum" sz="quarter" idx="5"/>
          </p:nvPr>
        </p:nvSpPr>
        <p:spPr bwMode="auto">
          <a:xfrm>
            <a:off x="5453063" y="8753475"/>
            <a:ext cx="1555750" cy="465138"/>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algn="r">
              <a:defRPr sz="1200">
                <a:cs typeface="+mn-cs"/>
              </a:defRPr>
            </a:lvl1pPr>
          </a:lstStyle>
          <a:p>
            <a:pPr>
              <a:defRPr/>
            </a:pPr>
            <a:fld id="{5FE2901A-8DDB-427C-B897-E9370F03E1B7}" type="slidenum">
              <a:rPr lang="en-US"/>
              <a:pPr>
                <a:defRPr/>
              </a:pPr>
              <a:t>‹#›</a:t>
            </a:fld>
            <a:endParaRPr lang="en-US" dirty="0"/>
          </a:p>
        </p:txBody>
      </p:sp>
      <p:pic>
        <p:nvPicPr>
          <p:cNvPr id="14342" name="Picture 8" descr="logo_blue"/>
          <p:cNvPicPr>
            <a:picLocks noChangeAspect="1" noChangeArrowheads="1"/>
          </p:cNvPicPr>
          <p:nvPr/>
        </p:nvPicPr>
        <p:blipFill>
          <a:blip r:embed="rId2"/>
          <a:srcRect/>
          <a:stretch>
            <a:fillRect/>
          </a:stretch>
        </p:blipFill>
        <p:spPr bwMode="auto">
          <a:xfrm>
            <a:off x="466725" y="111125"/>
            <a:ext cx="2103438" cy="3540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dt="0"/>
  <p:notesStyle>
    <a:lvl1pPr algn="l" rtl="0" eaLnBrk="0" fontAlgn="base" hangingPunct="0">
      <a:spcBef>
        <a:spcPct val="10000"/>
      </a:spcBef>
      <a:spcAft>
        <a:spcPct val="0"/>
      </a:spcAft>
      <a:defRPr sz="1000" kern="1200">
        <a:solidFill>
          <a:schemeClr val="tx1"/>
        </a:solidFill>
        <a:latin typeface="Arial" charset="0"/>
        <a:ea typeface="+mn-ea"/>
        <a:cs typeface="+mn-cs"/>
      </a:defRPr>
    </a:lvl1pPr>
    <a:lvl2pPr marL="457200" algn="l" rtl="0" eaLnBrk="0" fontAlgn="base" hangingPunct="0">
      <a:spcBef>
        <a:spcPct val="10000"/>
      </a:spcBef>
      <a:spcAft>
        <a:spcPct val="0"/>
      </a:spcAft>
      <a:defRPr sz="1000" kern="1200">
        <a:solidFill>
          <a:schemeClr val="tx1"/>
        </a:solidFill>
        <a:latin typeface="Arial" charset="0"/>
        <a:ea typeface="+mn-ea"/>
        <a:cs typeface="+mn-cs"/>
      </a:defRPr>
    </a:lvl2pPr>
    <a:lvl3pPr marL="914400" algn="l" rtl="0" eaLnBrk="0" fontAlgn="base" hangingPunct="0">
      <a:spcBef>
        <a:spcPct val="10000"/>
      </a:spcBef>
      <a:spcAft>
        <a:spcPct val="0"/>
      </a:spcAft>
      <a:defRPr sz="1000" kern="1200">
        <a:solidFill>
          <a:schemeClr val="tx1"/>
        </a:solidFill>
        <a:latin typeface="Arial" charset="0"/>
        <a:ea typeface="+mn-ea"/>
        <a:cs typeface="+mn-cs"/>
      </a:defRPr>
    </a:lvl3pPr>
    <a:lvl4pPr marL="1371600" algn="l" rtl="0" eaLnBrk="0" fontAlgn="base" hangingPunct="0">
      <a:spcBef>
        <a:spcPct val="10000"/>
      </a:spcBef>
      <a:spcAft>
        <a:spcPct val="0"/>
      </a:spcAft>
      <a:defRPr sz="1000" kern="1200">
        <a:solidFill>
          <a:schemeClr val="tx1"/>
        </a:solidFill>
        <a:latin typeface="Arial" charset="0"/>
        <a:ea typeface="+mn-ea"/>
        <a:cs typeface="+mn-cs"/>
      </a:defRPr>
    </a:lvl4pPr>
    <a:lvl5pPr marL="1828800" algn="l" rtl="0" eaLnBrk="0" fontAlgn="base" hangingPunct="0">
      <a:spcBef>
        <a:spcPct val="1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6"/>
          <p:cNvSpPr txBox="1">
            <a:spLocks noGrp="1" noChangeArrowheads="1"/>
          </p:cNvSpPr>
          <p:nvPr/>
        </p:nvSpPr>
        <p:spPr bwMode="auto">
          <a:xfrm>
            <a:off x="311150" y="8753475"/>
            <a:ext cx="4751388" cy="465138"/>
          </a:xfrm>
          <a:prstGeom prst="rect">
            <a:avLst/>
          </a:prstGeom>
          <a:noFill/>
          <a:ln w="9525">
            <a:noFill/>
            <a:miter lim="800000"/>
            <a:headEnd/>
            <a:tailEnd/>
          </a:ln>
        </p:spPr>
        <p:txBody>
          <a:bodyPr lIns="93172" tIns="46587" rIns="93172" bIns="46587" anchor="b"/>
          <a:lstStyle/>
          <a:p>
            <a:r>
              <a:rPr lang="en-US" sz="800"/>
              <a:t>© 2008 Quantum Corporation. Company Confidential. Forward-looking information is based upon multiple assumptions and uncertainties, does not necessarily represent the company’s outlook and is for planning purposes only.</a:t>
            </a:r>
          </a:p>
        </p:txBody>
      </p:sp>
      <p:sp>
        <p:nvSpPr>
          <p:cNvPr id="17410" name="Rectangle 7"/>
          <p:cNvSpPr txBox="1">
            <a:spLocks noGrp="1" noChangeArrowheads="1"/>
          </p:cNvSpPr>
          <p:nvPr/>
        </p:nvSpPr>
        <p:spPr bwMode="auto">
          <a:xfrm>
            <a:off x="5297488" y="8753475"/>
            <a:ext cx="1401762" cy="465138"/>
          </a:xfrm>
          <a:prstGeom prst="rect">
            <a:avLst/>
          </a:prstGeom>
          <a:noFill/>
          <a:ln w="9525">
            <a:noFill/>
            <a:miter lim="800000"/>
            <a:headEnd/>
            <a:tailEnd/>
          </a:ln>
        </p:spPr>
        <p:txBody>
          <a:bodyPr lIns="93172" tIns="46587" rIns="93172" bIns="46587" anchor="b"/>
          <a:lstStyle/>
          <a:p>
            <a:pPr algn="r"/>
            <a:fld id="{3030AF36-CB40-460D-8E95-87F7E7CF44A6}" type="slidenum">
              <a:rPr lang="en-US"/>
              <a:pPr algn="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6"/>
          <p:cNvSpPr txBox="1">
            <a:spLocks noGrp="1" noChangeArrowheads="1"/>
          </p:cNvSpPr>
          <p:nvPr/>
        </p:nvSpPr>
        <p:spPr bwMode="auto">
          <a:xfrm>
            <a:off x="311150" y="8753475"/>
            <a:ext cx="4751388" cy="465138"/>
          </a:xfrm>
          <a:prstGeom prst="rect">
            <a:avLst/>
          </a:prstGeom>
          <a:noFill/>
          <a:ln w="9525">
            <a:noFill/>
            <a:miter lim="800000"/>
            <a:headEnd/>
            <a:tailEnd/>
          </a:ln>
        </p:spPr>
        <p:txBody>
          <a:bodyPr lIns="93172" tIns="46587" rIns="93172" bIns="46587" anchor="b"/>
          <a:lstStyle/>
          <a:p>
            <a:pPr defTabSz="931863" eaLnBrk="0" hangingPunct="0"/>
            <a:r>
              <a:rPr lang="en-US" sz="800"/>
              <a:t>© 2008 Quantum Corporation. Company Confidential. Forward-looking information is based upon multiple assumptions and uncertainties, does not necessarily represent the company’s outlook and is for planning purposes only.</a:t>
            </a:r>
          </a:p>
        </p:txBody>
      </p:sp>
      <p:sp>
        <p:nvSpPr>
          <p:cNvPr id="38914" name="Rectangle 7"/>
          <p:cNvSpPr txBox="1">
            <a:spLocks noGrp="1" noChangeArrowheads="1"/>
          </p:cNvSpPr>
          <p:nvPr/>
        </p:nvSpPr>
        <p:spPr bwMode="auto">
          <a:xfrm>
            <a:off x="5297488" y="8753475"/>
            <a:ext cx="1401762" cy="465138"/>
          </a:xfrm>
          <a:prstGeom prst="rect">
            <a:avLst/>
          </a:prstGeom>
          <a:noFill/>
          <a:ln w="9525">
            <a:noFill/>
            <a:miter lim="800000"/>
            <a:headEnd/>
            <a:tailEnd/>
          </a:ln>
        </p:spPr>
        <p:txBody>
          <a:bodyPr lIns="93172" tIns="46587" rIns="93172" bIns="46587" anchor="b"/>
          <a:lstStyle/>
          <a:p>
            <a:pPr algn="r" defTabSz="931863" eaLnBrk="0" hangingPunct="0"/>
            <a:fld id="{23F4A14F-7191-4A29-AA4A-E4B3812599C6}" type="slidenum">
              <a:rPr lang="en-US" sz="1200"/>
              <a:pPr algn="r" defTabSz="931863" eaLnBrk="0" hangingPunct="0"/>
              <a:t>13</a:t>
            </a:fld>
            <a:endParaRPr lang="en-US" sz="1200"/>
          </a:p>
        </p:txBody>
      </p:sp>
      <p:sp>
        <p:nvSpPr>
          <p:cNvPr id="38915" name="Rectangle 2"/>
          <p:cNvSpPr>
            <a:spLocks noGrp="1" noRot="1" noChangeAspect="1" noChangeArrowheads="1" noTextEdit="1"/>
          </p:cNvSpPr>
          <p:nvPr>
            <p:ph type="sldImg"/>
          </p:nvPr>
        </p:nvSpPr>
        <p:spPr>
          <a:xfrm>
            <a:off x="1184275" y="696913"/>
            <a:ext cx="4648200" cy="3486150"/>
          </a:xfrm>
          <a:ln/>
        </p:spPr>
      </p:sp>
      <p:sp>
        <p:nvSpPr>
          <p:cNvPr id="38916" name="Rectangle 3"/>
          <p:cNvSpPr>
            <a:spLocks noGrp="1" noChangeArrowheads="1"/>
          </p:cNvSpPr>
          <p:nvPr>
            <p:ph type="body" idx="1"/>
          </p:nvPr>
        </p:nvSpPr>
        <p:spPr>
          <a:xfrm>
            <a:off x="703263" y="4416425"/>
            <a:ext cx="5603875" cy="4183063"/>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6"/>
          <p:cNvSpPr txBox="1">
            <a:spLocks noGrp="1" noChangeArrowheads="1"/>
          </p:cNvSpPr>
          <p:nvPr/>
        </p:nvSpPr>
        <p:spPr bwMode="auto">
          <a:xfrm>
            <a:off x="311150" y="8753475"/>
            <a:ext cx="4751388" cy="465138"/>
          </a:xfrm>
          <a:prstGeom prst="rect">
            <a:avLst/>
          </a:prstGeom>
          <a:noFill/>
          <a:ln w="9525">
            <a:noFill/>
            <a:miter lim="800000"/>
            <a:headEnd/>
            <a:tailEnd/>
          </a:ln>
        </p:spPr>
        <p:txBody>
          <a:bodyPr lIns="93172" tIns="46587" rIns="93172" bIns="46587" anchor="b"/>
          <a:lstStyle/>
          <a:p>
            <a:pPr defTabSz="931863" eaLnBrk="0" hangingPunct="0"/>
            <a:r>
              <a:rPr lang="en-US" sz="800"/>
              <a:t>© 2008 Quantum Corporation. Company Confidential. Forward-looking information is based upon multiple assumptions and uncertainties, does not necessarily represent the company’s outlook and is for planning purposes only.</a:t>
            </a:r>
          </a:p>
        </p:txBody>
      </p:sp>
      <p:sp>
        <p:nvSpPr>
          <p:cNvPr id="40962" name="Rectangle 7"/>
          <p:cNvSpPr txBox="1">
            <a:spLocks noGrp="1" noChangeArrowheads="1"/>
          </p:cNvSpPr>
          <p:nvPr/>
        </p:nvSpPr>
        <p:spPr bwMode="auto">
          <a:xfrm>
            <a:off x="5297488" y="8753475"/>
            <a:ext cx="1401762" cy="465138"/>
          </a:xfrm>
          <a:prstGeom prst="rect">
            <a:avLst/>
          </a:prstGeom>
          <a:noFill/>
          <a:ln w="9525">
            <a:noFill/>
            <a:miter lim="800000"/>
            <a:headEnd/>
            <a:tailEnd/>
          </a:ln>
        </p:spPr>
        <p:txBody>
          <a:bodyPr lIns="93172" tIns="46587" rIns="93172" bIns="46587" anchor="b"/>
          <a:lstStyle/>
          <a:p>
            <a:pPr algn="r" defTabSz="931863" eaLnBrk="0" hangingPunct="0"/>
            <a:fld id="{50F594D9-5F24-4621-9989-84BF1B622091}" type="slidenum">
              <a:rPr lang="en-US" sz="1200"/>
              <a:pPr algn="r" defTabSz="931863" eaLnBrk="0" hangingPunct="0"/>
              <a:t>14</a:t>
            </a:fld>
            <a:endParaRPr lang="en-US" sz="1200"/>
          </a:p>
        </p:txBody>
      </p:sp>
      <p:sp>
        <p:nvSpPr>
          <p:cNvPr id="40963" name="Rectangle 2"/>
          <p:cNvSpPr>
            <a:spLocks noGrp="1" noRot="1" noChangeAspect="1" noChangeArrowheads="1" noTextEdit="1"/>
          </p:cNvSpPr>
          <p:nvPr>
            <p:ph type="sldImg"/>
          </p:nvPr>
        </p:nvSpPr>
        <p:spPr>
          <a:xfrm>
            <a:off x="1184275" y="696913"/>
            <a:ext cx="4648200" cy="3486150"/>
          </a:xfrm>
          <a:ln/>
        </p:spPr>
      </p:sp>
      <p:sp>
        <p:nvSpPr>
          <p:cNvPr id="40964" name="Rectangle 3"/>
          <p:cNvSpPr>
            <a:spLocks noGrp="1" noChangeArrowheads="1"/>
          </p:cNvSpPr>
          <p:nvPr>
            <p:ph type="body" idx="1"/>
          </p:nvPr>
        </p:nvSpPr>
        <p:spPr>
          <a:xfrm>
            <a:off x="703263" y="4416425"/>
            <a:ext cx="5603875" cy="4183063"/>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6"/>
          <p:cNvSpPr txBox="1">
            <a:spLocks noGrp="1" noChangeArrowheads="1"/>
          </p:cNvSpPr>
          <p:nvPr/>
        </p:nvSpPr>
        <p:spPr bwMode="auto">
          <a:xfrm>
            <a:off x="311150" y="8753475"/>
            <a:ext cx="4751388" cy="465138"/>
          </a:xfrm>
          <a:prstGeom prst="rect">
            <a:avLst/>
          </a:prstGeom>
          <a:noFill/>
          <a:ln w="9525">
            <a:noFill/>
            <a:miter lim="800000"/>
            <a:headEnd/>
            <a:tailEnd/>
          </a:ln>
        </p:spPr>
        <p:txBody>
          <a:bodyPr lIns="93172" tIns="46587" rIns="93172" bIns="46587" anchor="b"/>
          <a:lstStyle/>
          <a:p>
            <a:pPr defTabSz="931863" eaLnBrk="0" hangingPunct="0"/>
            <a:r>
              <a:rPr lang="en-US" sz="800"/>
              <a:t>© 2008 Quantum Corporation. Company Confidential. Forward-looking information is based upon multiple assumptions and uncertainties, does not necessarily represent the company’s outlook and is for planning purposes only.</a:t>
            </a:r>
          </a:p>
        </p:txBody>
      </p:sp>
      <p:sp>
        <p:nvSpPr>
          <p:cNvPr id="43010" name="Rectangle 7"/>
          <p:cNvSpPr txBox="1">
            <a:spLocks noGrp="1" noChangeArrowheads="1"/>
          </p:cNvSpPr>
          <p:nvPr/>
        </p:nvSpPr>
        <p:spPr bwMode="auto">
          <a:xfrm>
            <a:off x="5297488" y="8753475"/>
            <a:ext cx="1401762" cy="465138"/>
          </a:xfrm>
          <a:prstGeom prst="rect">
            <a:avLst/>
          </a:prstGeom>
          <a:noFill/>
          <a:ln w="9525">
            <a:noFill/>
            <a:miter lim="800000"/>
            <a:headEnd/>
            <a:tailEnd/>
          </a:ln>
        </p:spPr>
        <p:txBody>
          <a:bodyPr lIns="93172" tIns="46587" rIns="93172" bIns="46587" anchor="b"/>
          <a:lstStyle/>
          <a:p>
            <a:pPr algn="r" defTabSz="931863" eaLnBrk="0" hangingPunct="0"/>
            <a:fld id="{A46543BB-A0E5-410B-BE20-7E11BE8171E4}" type="slidenum">
              <a:rPr lang="en-US" sz="1200"/>
              <a:pPr algn="r" defTabSz="931863" eaLnBrk="0" hangingPunct="0"/>
              <a:t>15</a:t>
            </a:fld>
            <a:endParaRPr lang="en-US" sz="1200"/>
          </a:p>
        </p:txBody>
      </p:sp>
      <p:sp>
        <p:nvSpPr>
          <p:cNvPr id="43011" name="Rectangle 2"/>
          <p:cNvSpPr>
            <a:spLocks noGrp="1" noRot="1" noChangeAspect="1" noChangeArrowheads="1" noTextEdit="1"/>
          </p:cNvSpPr>
          <p:nvPr>
            <p:ph type="sldImg"/>
          </p:nvPr>
        </p:nvSpPr>
        <p:spPr>
          <a:xfrm>
            <a:off x="1184275" y="696913"/>
            <a:ext cx="4648200" cy="3486150"/>
          </a:xfrm>
          <a:ln/>
        </p:spPr>
      </p:sp>
      <p:sp>
        <p:nvSpPr>
          <p:cNvPr id="43012" name="Rectangle 3"/>
          <p:cNvSpPr>
            <a:spLocks noGrp="1" noChangeArrowheads="1"/>
          </p:cNvSpPr>
          <p:nvPr>
            <p:ph type="body" idx="1"/>
          </p:nvPr>
        </p:nvSpPr>
        <p:spPr>
          <a:xfrm>
            <a:off x="703263" y="4416425"/>
            <a:ext cx="5603875" cy="4183063"/>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p:spPr>
        <p:txBody>
          <a:bodyPr/>
          <a:lstStyle/>
          <a:p>
            <a:pPr marL="0" lvl="1"/>
            <a:r>
              <a:rPr lang="en-US" smtClean="0">
                <a:solidFill>
                  <a:srgbClr val="FF0000"/>
                </a:solidFill>
              </a:rPr>
              <a:t>NTE pricing of ~$XYZ (TBD Claire)</a:t>
            </a:r>
          </a:p>
          <a:p>
            <a:endParaRPr lang="en-US" smtClean="0"/>
          </a:p>
        </p:txBody>
      </p:sp>
      <p:sp>
        <p:nvSpPr>
          <p:cNvPr id="4" name="Footer Placeholder 3"/>
          <p:cNvSpPr txBox="1">
            <a:spLocks noGrp="1"/>
          </p:cNvSpPr>
          <p:nvPr/>
        </p:nvSpPr>
        <p:spPr bwMode="auto">
          <a:xfrm>
            <a:off x="77788" y="8753475"/>
            <a:ext cx="5062537" cy="465138"/>
          </a:xfrm>
          <a:prstGeom prst="rect">
            <a:avLst/>
          </a:prstGeom>
          <a:noFill/>
          <a:ln>
            <a:miter lim="800000"/>
            <a:headEnd/>
            <a:tailEnd/>
          </a:ln>
        </p:spPr>
        <p:txBody>
          <a:bodyPr lIns="93172" tIns="46587" rIns="93172" bIns="46587" anchor="b"/>
          <a:lstStyle/>
          <a:p>
            <a:pPr>
              <a:defRPr/>
            </a:pPr>
            <a:r>
              <a:rPr lang="en-US" sz="600">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5453063" y="8753475"/>
            <a:ext cx="1555750" cy="465138"/>
          </a:xfrm>
          <a:prstGeom prst="rect">
            <a:avLst/>
          </a:prstGeom>
          <a:noFill/>
          <a:ln>
            <a:miter lim="800000"/>
            <a:headEnd/>
            <a:tailEnd/>
          </a:ln>
        </p:spPr>
        <p:txBody>
          <a:bodyPr lIns="93172" tIns="46587" rIns="93172" bIns="46587" anchor="b"/>
          <a:lstStyle/>
          <a:p>
            <a:pPr algn="r">
              <a:defRPr/>
            </a:pPr>
            <a:fld id="{C0CE8D4D-7463-4E1A-B311-CCCE2AB4C321}" type="slidenum">
              <a:rPr lang="en-US" sz="1200">
                <a:cs typeface="+mn-cs"/>
              </a:rPr>
              <a:pPr algn="r">
                <a:defRPr/>
              </a:pPr>
              <a:t>29</a:t>
            </a:fld>
            <a:endParaRPr lang="en-US" sz="1200" dirty="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p:spPr>
        <p:txBody>
          <a:bodyPr/>
          <a:lstStyle/>
          <a:p>
            <a:pPr marL="0" lvl="1"/>
            <a:r>
              <a:rPr lang="en-US" smtClean="0">
                <a:solidFill>
                  <a:srgbClr val="FF0000"/>
                </a:solidFill>
              </a:rPr>
              <a:t>NTE pricing of ~$XYZ (TBD Claire)</a:t>
            </a:r>
          </a:p>
          <a:p>
            <a:endParaRPr lang="en-US" smtClean="0"/>
          </a:p>
        </p:txBody>
      </p:sp>
      <p:sp>
        <p:nvSpPr>
          <p:cNvPr id="4" name="Footer Placeholder 3"/>
          <p:cNvSpPr txBox="1">
            <a:spLocks noGrp="1"/>
          </p:cNvSpPr>
          <p:nvPr/>
        </p:nvSpPr>
        <p:spPr bwMode="auto">
          <a:xfrm>
            <a:off x="77788" y="8753475"/>
            <a:ext cx="5062537" cy="465138"/>
          </a:xfrm>
          <a:prstGeom prst="rect">
            <a:avLst/>
          </a:prstGeom>
          <a:noFill/>
          <a:ln>
            <a:miter lim="800000"/>
            <a:headEnd/>
            <a:tailEnd/>
          </a:ln>
        </p:spPr>
        <p:txBody>
          <a:bodyPr lIns="93172" tIns="46587" rIns="93172" bIns="46587" anchor="b"/>
          <a:lstStyle/>
          <a:p>
            <a:pPr>
              <a:defRPr/>
            </a:pPr>
            <a:r>
              <a:rPr lang="en-US" sz="600">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5453063" y="8753475"/>
            <a:ext cx="1555750" cy="465138"/>
          </a:xfrm>
          <a:prstGeom prst="rect">
            <a:avLst/>
          </a:prstGeom>
          <a:noFill/>
          <a:ln>
            <a:miter lim="800000"/>
            <a:headEnd/>
            <a:tailEnd/>
          </a:ln>
        </p:spPr>
        <p:txBody>
          <a:bodyPr lIns="93172" tIns="46587" rIns="93172" bIns="46587" anchor="b"/>
          <a:lstStyle/>
          <a:p>
            <a:pPr algn="r">
              <a:defRPr/>
            </a:pPr>
            <a:fld id="{0D50B045-A1BB-442C-B2A1-802EED245E26}" type="slidenum">
              <a:rPr lang="en-US" sz="1200">
                <a:cs typeface="+mn-cs"/>
              </a:rPr>
              <a:pPr algn="r">
                <a:defRPr/>
              </a:pPr>
              <a:t>30</a:t>
            </a:fld>
            <a:endParaRPr lang="en-US" sz="1200" dirty="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p:spPr>
        <p:txBody>
          <a:bodyPr/>
          <a:lstStyle/>
          <a:p>
            <a:pPr marL="0" lvl="1"/>
            <a:r>
              <a:rPr lang="en-US" smtClean="0">
                <a:solidFill>
                  <a:srgbClr val="FF0000"/>
                </a:solidFill>
              </a:rPr>
              <a:t>NTE pricing of ~$XYZ (TBD Claire)</a:t>
            </a:r>
          </a:p>
          <a:p>
            <a:endParaRPr lang="en-US" smtClean="0"/>
          </a:p>
        </p:txBody>
      </p:sp>
      <p:sp>
        <p:nvSpPr>
          <p:cNvPr id="4" name="Footer Placeholder 3"/>
          <p:cNvSpPr txBox="1">
            <a:spLocks noGrp="1"/>
          </p:cNvSpPr>
          <p:nvPr/>
        </p:nvSpPr>
        <p:spPr bwMode="auto">
          <a:xfrm>
            <a:off x="77788" y="8753475"/>
            <a:ext cx="5062537" cy="465138"/>
          </a:xfrm>
          <a:prstGeom prst="rect">
            <a:avLst/>
          </a:prstGeom>
          <a:noFill/>
          <a:ln>
            <a:miter lim="800000"/>
            <a:headEnd/>
            <a:tailEnd/>
          </a:ln>
        </p:spPr>
        <p:txBody>
          <a:bodyPr lIns="93172" tIns="46587" rIns="93172" bIns="46587" anchor="b"/>
          <a:lstStyle/>
          <a:p>
            <a:pPr>
              <a:defRPr/>
            </a:pPr>
            <a:r>
              <a:rPr lang="en-US" sz="600">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5453063" y="8753475"/>
            <a:ext cx="1555750" cy="465138"/>
          </a:xfrm>
          <a:prstGeom prst="rect">
            <a:avLst/>
          </a:prstGeom>
          <a:noFill/>
          <a:ln>
            <a:miter lim="800000"/>
            <a:headEnd/>
            <a:tailEnd/>
          </a:ln>
        </p:spPr>
        <p:txBody>
          <a:bodyPr lIns="93172" tIns="46587" rIns="93172" bIns="46587" anchor="b"/>
          <a:lstStyle/>
          <a:p>
            <a:pPr algn="r">
              <a:defRPr/>
            </a:pPr>
            <a:fld id="{CE434C2C-A30A-4117-86A1-B4EC8068E192}" type="slidenum">
              <a:rPr lang="en-US" sz="1200">
                <a:cs typeface="+mn-cs"/>
              </a:rPr>
              <a:pPr algn="r">
                <a:defRPr/>
              </a:pPr>
              <a:t>31</a:t>
            </a:fld>
            <a:endParaRPr lang="en-US" sz="1200" dirty="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txBox="1">
            <a:spLocks noGrp="1" noChangeArrowheads="1"/>
          </p:cNvSpPr>
          <p:nvPr/>
        </p:nvSpPr>
        <p:spPr bwMode="auto">
          <a:xfrm>
            <a:off x="77788" y="8753475"/>
            <a:ext cx="5062537" cy="465138"/>
          </a:xfrm>
          <a:prstGeom prst="rect">
            <a:avLst/>
          </a:prstGeom>
          <a:noFill/>
          <a:ln>
            <a:miter lim="800000"/>
            <a:headEnd/>
            <a:tailEnd/>
          </a:ln>
        </p:spPr>
        <p:txBody>
          <a:bodyPr lIns="93172" tIns="46587" rIns="93172" bIns="46587" anchor="b"/>
          <a:lstStyle/>
          <a:p>
            <a:pPr>
              <a:defRPr/>
            </a:pPr>
            <a:r>
              <a:rPr lang="en-US" sz="600">
                <a:cs typeface="+mn-cs"/>
              </a:rPr>
              <a:t>© 2008 Quantum Corporation. Company Confidential. Forward-looking information is based upon multiple assumptions and uncertainties, does not necessarily represent the company’s outlook and is for planning purposes only.</a:t>
            </a:r>
          </a:p>
        </p:txBody>
      </p:sp>
      <p:sp>
        <p:nvSpPr>
          <p:cNvPr id="100355" name="Rectangle 7"/>
          <p:cNvSpPr txBox="1">
            <a:spLocks noGrp="1" noChangeArrowheads="1"/>
          </p:cNvSpPr>
          <p:nvPr/>
        </p:nvSpPr>
        <p:spPr bwMode="auto">
          <a:xfrm>
            <a:off x="5453063" y="8753475"/>
            <a:ext cx="1555750" cy="465138"/>
          </a:xfrm>
          <a:prstGeom prst="rect">
            <a:avLst/>
          </a:prstGeom>
          <a:noFill/>
          <a:ln>
            <a:miter lim="800000"/>
            <a:headEnd/>
            <a:tailEnd/>
          </a:ln>
        </p:spPr>
        <p:txBody>
          <a:bodyPr lIns="93172" tIns="46587" rIns="93172" bIns="46587" anchor="b"/>
          <a:lstStyle/>
          <a:p>
            <a:pPr algn="r">
              <a:defRPr/>
            </a:pPr>
            <a:fld id="{9F60736B-BFD6-4BE1-A017-CA700FAF19D8}" type="slidenum">
              <a:rPr lang="en-US" sz="1200">
                <a:cs typeface="+mn-cs"/>
              </a:rPr>
              <a:pPr algn="r">
                <a:defRPr/>
              </a:pPr>
              <a:t>2</a:t>
            </a:fld>
            <a:endParaRPr lang="en-US" sz="1200">
              <a:cs typeface="+mn-cs"/>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p:spPr>
        <p:txBody>
          <a:bodyPr/>
          <a:lstStyle/>
          <a:p>
            <a:pPr marL="0" lvl="1"/>
            <a:r>
              <a:rPr lang="en-US" smtClean="0">
                <a:solidFill>
                  <a:srgbClr val="FF0000"/>
                </a:solidFill>
              </a:rPr>
              <a:t>NTE pricing of ~$XYZ (TBD Claire)</a:t>
            </a:r>
          </a:p>
          <a:p>
            <a:endParaRPr lang="en-US" smtClean="0"/>
          </a:p>
        </p:txBody>
      </p:sp>
      <p:sp>
        <p:nvSpPr>
          <p:cNvPr id="4" name="Footer Placeholder 3"/>
          <p:cNvSpPr txBox="1">
            <a:spLocks noGrp="1"/>
          </p:cNvSpPr>
          <p:nvPr/>
        </p:nvSpPr>
        <p:spPr bwMode="auto">
          <a:xfrm>
            <a:off x="77788" y="8753475"/>
            <a:ext cx="5062537" cy="465138"/>
          </a:xfrm>
          <a:prstGeom prst="rect">
            <a:avLst/>
          </a:prstGeom>
          <a:noFill/>
          <a:ln>
            <a:miter lim="800000"/>
            <a:headEnd/>
            <a:tailEnd/>
          </a:ln>
        </p:spPr>
        <p:txBody>
          <a:bodyPr lIns="93172" tIns="46587" rIns="93172" bIns="46587" anchor="b"/>
          <a:lstStyle/>
          <a:p>
            <a:pPr>
              <a:defRPr/>
            </a:pPr>
            <a:r>
              <a:rPr lang="en-US" sz="600">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5453063" y="8753475"/>
            <a:ext cx="1555750" cy="465138"/>
          </a:xfrm>
          <a:prstGeom prst="rect">
            <a:avLst/>
          </a:prstGeom>
          <a:noFill/>
          <a:ln>
            <a:miter lim="800000"/>
            <a:headEnd/>
            <a:tailEnd/>
          </a:ln>
        </p:spPr>
        <p:txBody>
          <a:bodyPr lIns="93172" tIns="46587" rIns="93172" bIns="46587" anchor="b"/>
          <a:lstStyle/>
          <a:p>
            <a:pPr algn="r">
              <a:defRPr/>
            </a:pPr>
            <a:fld id="{6030C1BD-617D-4051-9691-1BDAA7E99D0A}" type="slidenum">
              <a:rPr lang="en-US" sz="1200">
                <a:cs typeface="+mn-cs"/>
              </a:rPr>
              <a:pPr algn="r">
                <a:defRPr/>
              </a:pPr>
              <a:t>32</a:t>
            </a:fld>
            <a:endParaRPr lang="en-US" sz="1200" dirty="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p:spPr>
        <p:txBody>
          <a:bodyPr/>
          <a:lstStyle/>
          <a:p>
            <a:pPr marL="0" lvl="1"/>
            <a:r>
              <a:rPr lang="en-US" smtClean="0">
                <a:solidFill>
                  <a:srgbClr val="FF0000"/>
                </a:solidFill>
              </a:rPr>
              <a:t>NTE pricing of ~$XYZ (TBD Claire)</a:t>
            </a:r>
          </a:p>
          <a:p>
            <a:endParaRPr lang="en-US" smtClean="0"/>
          </a:p>
        </p:txBody>
      </p:sp>
      <p:sp>
        <p:nvSpPr>
          <p:cNvPr id="4" name="Footer Placeholder 3"/>
          <p:cNvSpPr txBox="1">
            <a:spLocks noGrp="1"/>
          </p:cNvSpPr>
          <p:nvPr/>
        </p:nvSpPr>
        <p:spPr bwMode="auto">
          <a:xfrm>
            <a:off x="77788" y="8753475"/>
            <a:ext cx="5062537" cy="465138"/>
          </a:xfrm>
          <a:prstGeom prst="rect">
            <a:avLst/>
          </a:prstGeom>
          <a:noFill/>
          <a:ln>
            <a:miter lim="800000"/>
            <a:headEnd/>
            <a:tailEnd/>
          </a:ln>
        </p:spPr>
        <p:txBody>
          <a:bodyPr lIns="93172" tIns="46587" rIns="93172" bIns="46587" anchor="b"/>
          <a:lstStyle/>
          <a:p>
            <a:pPr>
              <a:defRPr/>
            </a:pPr>
            <a:r>
              <a:rPr lang="en-US" sz="600">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5453063" y="8753475"/>
            <a:ext cx="1555750" cy="465138"/>
          </a:xfrm>
          <a:prstGeom prst="rect">
            <a:avLst/>
          </a:prstGeom>
          <a:noFill/>
          <a:ln>
            <a:miter lim="800000"/>
            <a:headEnd/>
            <a:tailEnd/>
          </a:ln>
        </p:spPr>
        <p:txBody>
          <a:bodyPr lIns="93172" tIns="46587" rIns="93172" bIns="46587" anchor="b"/>
          <a:lstStyle/>
          <a:p>
            <a:pPr algn="r">
              <a:defRPr/>
            </a:pPr>
            <a:fld id="{F81DC573-07AB-4672-B9AF-3A3FC676397E}" type="slidenum">
              <a:rPr lang="en-US" sz="1200">
                <a:cs typeface="+mn-cs"/>
              </a:rPr>
              <a:pPr algn="r">
                <a:defRPr/>
              </a:pPr>
              <a:t>33</a:t>
            </a:fld>
            <a:endParaRPr lang="en-US" sz="1200" dirty="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p:spPr>
        <p:txBody>
          <a:bodyPr/>
          <a:lstStyle/>
          <a:p>
            <a:pPr marL="0" lvl="1"/>
            <a:r>
              <a:rPr lang="en-US" smtClean="0">
                <a:solidFill>
                  <a:srgbClr val="FF0000"/>
                </a:solidFill>
              </a:rPr>
              <a:t>NTE pricing of ~$XYZ (TBD Claire)</a:t>
            </a:r>
          </a:p>
          <a:p>
            <a:endParaRPr lang="en-US" smtClean="0"/>
          </a:p>
        </p:txBody>
      </p:sp>
      <p:sp>
        <p:nvSpPr>
          <p:cNvPr id="4" name="Footer Placeholder 3"/>
          <p:cNvSpPr txBox="1">
            <a:spLocks noGrp="1"/>
          </p:cNvSpPr>
          <p:nvPr/>
        </p:nvSpPr>
        <p:spPr bwMode="auto">
          <a:xfrm>
            <a:off x="77788" y="8753475"/>
            <a:ext cx="5062537" cy="465138"/>
          </a:xfrm>
          <a:prstGeom prst="rect">
            <a:avLst/>
          </a:prstGeom>
          <a:noFill/>
          <a:ln>
            <a:miter lim="800000"/>
            <a:headEnd/>
            <a:tailEnd/>
          </a:ln>
        </p:spPr>
        <p:txBody>
          <a:bodyPr lIns="93172" tIns="46587" rIns="93172" bIns="46587" anchor="b"/>
          <a:lstStyle/>
          <a:p>
            <a:pPr>
              <a:defRPr/>
            </a:pPr>
            <a:r>
              <a:rPr lang="en-US" sz="600">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5453063" y="8753475"/>
            <a:ext cx="1555750" cy="465138"/>
          </a:xfrm>
          <a:prstGeom prst="rect">
            <a:avLst/>
          </a:prstGeom>
          <a:noFill/>
          <a:ln>
            <a:miter lim="800000"/>
            <a:headEnd/>
            <a:tailEnd/>
          </a:ln>
        </p:spPr>
        <p:txBody>
          <a:bodyPr lIns="93172" tIns="46587" rIns="93172" bIns="46587" anchor="b"/>
          <a:lstStyle/>
          <a:p>
            <a:pPr algn="r">
              <a:defRPr/>
            </a:pPr>
            <a:fld id="{21E75E95-03A8-46C7-8BC9-EC076A636FCC}" type="slidenum">
              <a:rPr lang="en-US" sz="1200">
                <a:cs typeface="+mn-cs"/>
              </a:rPr>
              <a:pPr algn="r">
                <a:defRPr/>
              </a:pPr>
              <a:t>34</a:t>
            </a:fld>
            <a:endParaRPr lang="en-US" sz="1200" dirty="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p:spPr>
        <p:txBody>
          <a:bodyPr/>
          <a:lstStyle/>
          <a:p>
            <a:pPr marL="0" lvl="1"/>
            <a:r>
              <a:rPr lang="en-US" smtClean="0">
                <a:solidFill>
                  <a:srgbClr val="FF0000"/>
                </a:solidFill>
              </a:rPr>
              <a:t>NTE pricing of ~$XYZ (TBD Claire)</a:t>
            </a:r>
          </a:p>
          <a:p>
            <a:endParaRPr lang="en-US" smtClean="0"/>
          </a:p>
        </p:txBody>
      </p:sp>
      <p:sp>
        <p:nvSpPr>
          <p:cNvPr id="4" name="Footer Placeholder 3"/>
          <p:cNvSpPr txBox="1">
            <a:spLocks noGrp="1"/>
          </p:cNvSpPr>
          <p:nvPr/>
        </p:nvSpPr>
        <p:spPr bwMode="auto">
          <a:xfrm>
            <a:off x="77788" y="8753475"/>
            <a:ext cx="5062537" cy="465138"/>
          </a:xfrm>
          <a:prstGeom prst="rect">
            <a:avLst/>
          </a:prstGeom>
          <a:noFill/>
          <a:ln>
            <a:miter lim="800000"/>
            <a:headEnd/>
            <a:tailEnd/>
          </a:ln>
        </p:spPr>
        <p:txBody>
          <a:bodyPr lIns="93172" tIns="46587" rIns="93172" bIns="46587" anchor="b"/>
          <a:lstStyle/>
          <a:p>
            <a:pPr>
              <a:defRPr/>
            </a:pPr>
            <a:r>
              <a:rPr lang="en-US" sz="600">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5453063" y="8753475"/>
            <a:ext cx="1555750" cy="465138"/>
          </a:xfrm>
          <a:prstGeom prst="rect">
            <a:avLst/>
          </a:prstGeom>
          <a:noFill/>
          <a:ln>
            <a:miter lim="800000"/>
            <a:headEnd/>
            <a:tailEnd/>
          </a:ln>
        </p:spPr>
        <p:txBody>
          <a:bodyPr lIns="93172" tIns="46587" rIns="93172" bIns="46587" anchor="b"/>
          <a:lstStyle/>
          <a:p>
            <a:pPr algn="r">
              <a:defRPr/>
            </a:pPr>
            <a:fld id="{ED6F5E9B-FDC9-4122-A787-131F604B2D7D}" type="slidenum">
              <a:rPr lang="en-US" sz="1200">
                <a:cs typeface="+mn-cs"/>
              </a:rPr>
              <a:pPr algn="r">
                <a:defRPr/>
              </a:pPr>
              <a:t>35</a:t>
            </a:fld>
            <a:endParaRPr lang="en-US" sz="1200" dirty="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ln/>
        </p:spPr>
      </p:sp>
      <p:sp>
        <p:nvSpPr>
          <p:cNvPr id="76802" name="Notes Placeholder 2"/>
          <p:cNvSpPr>
            <a:spLocks noGrp="1"/>
          </p:cNvSpPr>
          <p:nvPr>
            <p:ph type="body" idx="1"/>
          </p:nvPr>
        </p:nvSpPr>
        <p:spPr>
          <a:noFill/>
          <a:ln/>
        </p:spPr>
        <p:txBody>
          <a:bodyPr/>
          <a:lstStyle/>
          <a:p>
            <a:pPr marL="0" lvl="1"/>
            <a:r>
              <a:rPr lang="en-US" smtClean="0">
                <a:solidFill>
                  <a:srgbClr val="FF0000"/>
                </a:solidFill>
              </a:rPr>
              <a:t>NTE pricing of ~$XYZ (TBD Claire)</a:t>
            </a:r>
          </a:p>
          <a:p>
            <a:endParaRPr lang="en-US" smtClean="0"/>
          </a:p>
        </p:txBody>
      </p:sp>
      <p:sp>
        <p:nvSpPr>
          <p:cNvPr id="4" name="Footer Placeholder 3"/>
          <p:cNvSpPr txBox="1">
            <a:spLocks noGrp="1"/>
          </p:cNvSpPr>
          <p:nvPr/>
        </p:nvSpPr>
        <p:spPr bwMode="auto">
          <a:xfrm>
            <a:off x="77788" y="8753475"/>
            <a:ext cx="5062537" cy="465138"/>
          </a:xfrm>
          <a:prstGeom prst="rect">
            <a:avLst/>
          </a:prstGeom>
          <a:noFill/>
          <a:ln>
            <a:miter lim="800000"/>
            <a:headEnd/>
            <a:tailEnd/>
          </a:ln>
        </p:spPr>
        <p:txBody>
          <a:bodyPr lIns="93172" tIns="46587" rIns="93172" bIns="46587" anchor="b"/>
          <a:lstStyle/>
          <a:p>
            <a:pPr>
              <a:defRPr/>
            </a:pPr>
            <a:r>
              <a:rPr lang="en-US" sz="600">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5453063" y="8753475"/>
            <a:ext cx="1555750" cy="465138"/>
          </a:xfrm>
          <a:prstGeom prst="rect">
            <a:avLst/>
          </a:prstGeom>
          <a:noFill/>
          <a:ln>
            <a:miter lim="800000"/>
            <a:headEnd/>
            <a:tailEnd/>
          </a:ln>
        </p:spPr>
        <p:txBody>
          <a:bodyPr lIns="93172" tIns="46587" rIns="93172" bIns="46587" anchor="b"/>
          <a:lstStyle/>
          <a:p>
            <a:pPr algn="r">
              <a:defRPr/>
            </a:pPr>
            <a:fld id="{51E06005-FF95-4C23-8B2D-B08999ED4851}" type="slidenum">
              <a:rPr lang="en-US" sz="1200">
                <a:cs typeface="+mn-cs"/>
              </a:rPr>
              <a:pPr algn="r">
                <a:defRPr/>
              </a:pPr>
              <a:t>36</a:t>
            </a:fld>
            <a:endParaRPr lang="en-US" sz="1200" dirty="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idx="1"/>
          </p:nvPr>
        </p:nvSpPr>
        <p:spPr>
          <a:noFill/>
          <a:ln/>
        </p:spPr>
        <p:txBody>
          <a:bodyPr/>
          <a:lstStyle/>
          <a:p>
            <a:pPr marL="0" lvl="1"/>
            <a:r>
              <a:rPr lang="en-US" smtClean="0">
                <a:solidFill>
                  <a:srgbClr val="FF0000"/>
                </a:solidFill>
              </a:rPr>
              <a:t>NTE pricing of ~$XYZ (TBD Claire)</a:t>
            </a:r>
          </a:p>
          <a:p>
            <a:endParaRPr lang="en-US" smtClean="0"/>
          </a:p>
        </p:txBody>
      </p:sp>
      <p:sp>
        <p:nvSpPr>
          <p:cNvPr id="4" name="Footer Placeholder 3"/>
          <p:cNvSpPr txBox="1">
            <a:spLocks noGrp="1"/>
          </p:cNvSpPr>
          <p:nvPr/>
        </p:nvSpPr>
        <p:spPr bwMode="auto">
          <a:xfrm>
            <a:off x="77788" y="8753475"/>
            <a:ext cx="5062537" cy="465138"/>
          </a:xfrm>
          <a:prstGeom prst="rect">
            <a:avLst/>
          </a:prstGeom>
          <a:noFill/>
          <a:ln>
            <a:miter lim="800000"/>
            <a:headEnd/>
            <a:tailEnd/>
          </a:ln>
        </p:spPr>
        <p:txBody>
          <a:bodyPr lIns="93172" tIns="46587" rIns="93172" bIns="46587" anchor="b"/>
          <a:lstStyle/>
          <a:p>
            <a:pPr>
              <a:defRPr/>
            </a:pPr>
            <a:r>
              <a:rPr lang="en-US" sz="600">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5453063" y="8753475"/>
            <a:ext cx="1555750" cy="465138"/>
          </a:xfrm>
          <a:prstGeom prst="rect">
            <a:avLst/>
          </a:prstGeom>
          <a:noFill/>
          <a:ln>
            <a:miter lim="800000"/>
            <a:headEnd/>
            <a:tailEnd/>
          </a:ln>
        </p:spPr>
        <p:txBody>
          <a:bodyPr lIns="93172" tIns="46587" rIns="93172" bIns="46587" anchor="b"/>
          <a:lstStyle/>
          <a:p>
            <a:pPr algn="r">
              <a:defRPr/>
            </a:pPr>
            <a:fld id="{81666FFD-6ABA-4F5F-8B11-6F7925EC3D74}" type="slidenum">
              <a:rPr lang="en-US" sz="1200">
                <a:cs typeface="+mn-cs"/>
              </a:rPr>
              <a:pPr algn="r">
                <a:defRPr/>
              </a:pPr>
              <a:t>37</a:t>
            </a:fld>
            <a:endParaRPr lang="en-US" sz="1200" dirty="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ln/>
        </p:spPr>
        <p:txBody>
          <a:bodyPr/>
          <a:lstStyle/>
          <a:p>
            <a:pPr marL="0" lvl="1"/>
            <a:r>
              <a:rPr lang="en-US" smtClean="0">
                <a:solidFill>
                  <a:srgbClr val="FF0000"/>
                </a:solidFill>
              </a:rPr>
              <a:t>NTE pricing of ~$XYZ (TBD Claire)</a:t>
            </a:r>
          </a:p>
          <a:p>
            <a:endParaRPr lang="en-US" smtClean="0"/>
          </a:p>
        </p:txBody>
      </p:sp>
      <p:sp>
        <p:nvSpPr>
          <p:cNvPr id="4" name="Footer Placeholder 3"/>
          <p:cNvSpPr txBox="1">
            <a:spLocks noGrp="1"/>
          </p:cNvSpPr>
          <p:nvPr/>
        </p:nvSpPr>
        <p:spPr bwMode="auto">
          <a:xfrm>
            <a:off x="77788" y="8753475"/>
            <a:ext cx="5062537" cy="465138"/>
          </a:xfrm>
          <a:prstGeom prst="rect">
            <a:avLst/>
          </a:prstGeom>
          <a:noFill/>
          <a:ln>
            <a:miter lim="800000"/>
            <a:headEnd/>
            <a:tailEnd/>
          </a:ln>
        </p:spPr>
        <p:txBody>
          <a:bodyPr lIns="93172" tIns="46587" rIns="93172" bIns="46587" anchor="b"/>
          <a:lstStyle/>
          <a:p>
            <a:pPr>
              <a:defRPr/>
            </a:pPr>
            <a:r>
              <a:rPr lang="en-US" sz="600">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5453063" y="8753475"/>
            <a:ext cx="1555750" cy="465138"/>
          </a:xfrm>
          <a:prstGeom prst="rect">
            <a:avLst/>
          </a:prstGeom>
          <a:noFill/>
          <a:ln>
            <a:miter lim="800000"/>
            <a:headEnd/>
            <a:tailEnd/>
          </a:ln>
        </p:spPr>
        <p:txBody>
          <a:bodyPr lIns="93172" tIns="46587" rIns="93172" bIns="46587" anchor="b"/>
          <a:lstStyle/>
          <a:p>
            <a:pPr algn="r">
              <a:defRPr/>
            </a:pPr>
            <a:fld id="{2E6635DE-99F2-4B60-9E4E-7A51E4555455}" type="slidenum">
              <a:rPr lang="en-US" sz="1200">
                <a:cs typeface="+mn-cs"/>
              </a:rPr>
              <a:pPr algn="r">
                <a:defRPr/>
              </a:pPr>
              <a:t>38</a:t>
            </a:fld>
            <a:endParaRPr lang="en-US" sz="1200" dirty="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ln/>
        </p:spPr>
      </p:sp>
      <p:sp>
        <p:nvSpPr>
          <p:cNvPr id="82946" name="Notes Placeholder 2"/>
          <p:cNvSpPr>
            <a:spLocks noGrp="1"/>
          </p:cNvSpPr>
          <p:nvPr>
            <p:ph type="body" idx="1"/>
          </p:nvPr>
        </p:nvSpPr>
        <p:spPr>
          <a:noFill/>
          <a:ln/>
        </p:spPr>
        <p:txBody>
          <a:bodyPr/>
          <a:lstStyle/>
          <a:p>
            <a:pPr marL="0" lvl="1"/>
            <a:r>
              <a:rPr lang="en-US" smtClean="0">
                <a:solidFill>
                  <a:srgbClr val="FF0000"/>
                </a:solidFill>
              </a:rPr>
              <a:t>NTE pricing of ~$XYZ (TBD Claire)</a:t>
            </a:r>
          </a:p>
          <a:p>
            <a:endParaRPr lang="en-US" smtClean="0"/>
          </a:p>
        </p:txBody>
      </p:sp>
      <p:sp>
        <p:nvSpPr>
          <p:cNvPr id="4" name="Footer Placeholder 3"/>
          <p:cNvSpPr txBox="1">
            <a:spLocks noGrp="1"/>
          </p:cNvSpPr>
          <p:nvPr/>
        </p:nvSpPr>
        <p:spPr bwMode="auto">
          <a:xfrm>
            <a:off x="77788" y="8753475"/>
            <a:ext cx="5062537" cy="465138"/>
          </a:xfrm>
          <a:prstGeom prst="rect">
            <a:avLst/>
          </a:prstGeom>
          <a:noFill/>
          <a:ln>
            <a:miter lim="800000"/>
            <a:headEnd/>
            <a:tailEnd/>
          </a:ln>
        </p:spPr>
        <p:txBody>
          <a:bodyPr lIns="93172" tIns="46587" rIns="93172" bIns="46587" anchor="b"/>
          <a:lstStyle/>
          <a:p>
            <a:pPr>
              <a:defRPr/>
            </a:pPr>
            <a:r>
              <a:rPr lang="en-US" sz="600">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5453063" y="8753475"/>
            <a:ext cx="1555750" cy="465138"/>
          </a:xfrm>
          <a:prstGeom prst="rect">
            <a:avLst/>
          </a:prstGeom>
          <a:noFill/>
          <a:ln>
            <a:miter lim="800000"/>
            <a:headEnd/>
            <a:tailEnd/>
          </a:ln>
        </p:spPr>
        <p:txBody>
          <a:bodyPr lIns="93172" tIns="46587" rIns="93172" bIns="46587" anchor="b"/>
          <a:lstStyle/>
          <a:p>
            <a:pPr algn="r">
              <a:defRPr/>
            </a:pPr>
            <a:fld id="{D712D040-8BDA-4A61-99C4-D45F79A7D094}" type="slidenum">
              <a:rPr lang="en-US" sz="1200">
                <a:cs typeface="+mn-cs"/>
              </a:rPr>
              <a:pPr algn="r">
                <a:defRPr/>
              </a:pPr>
              <a:t>39</a:t>
            </a:fld>
            <a:endParaRPr lang="en-US" sz="1200" dirty="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ln/>
        </p:spPr>
      </p:sp>
      <p:sp>
        <p:nvSpPr>
          <p:cNvPr id="84994"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ln/>
        </p:spPr>
      </p:sp>
      <p:sp>
        <p:nvSpPr>
          <p:cNvPr id="87042"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6"/>
          <p:cNvSpPr txBox="1">
            <a:spLocks noGrp="1" noChangeArrowheads="1"/>
          </p:cNvSpPr>
          <p:nvPr/>
        </p:nvSpPr>
        <p:spPr bwMode="auto">
          <a:xfrm>
            <a:off x="311150" y="8753475"/>
            <a:ext cx="4751388" cy="465138"/>
          </a:xfrm>
          <a:prstGeom prst="rect">
            <a:avLst/>
          </a:prstGeom>
          <a:noFill/>
          <a:ln w="9525">
            <a:noFill/>
            <a:miter lim="800000"/>
            <a:headEnd/>
            <a:tailEnd/>
          </a:ln>
        </p:spPr>
        <p:txBody>
          <a:bodyPr lIns="93172" tIns="46587" rIns="93172" bIns="46587" anchor="b"/>
          <a:lstStyle/>
          <a:p>
            <a:r>
              <a:rPr lang="en-US" sz="800"/>
              <a:t>© 2008 Quantum Corporation. Company Confidential. Forward-looking information is based upon multiple assumptions and uncertainties, does not necessarily represent the company’s outlook and is for planning purposes only.</a:t>
            </a:r>
          </a:p>
        </p:txBody>
      </p:sp>
      <p:sp>
        <p:nvSpPr>
          <p:cNvPr id="21506" name="Rectangle 7"/>
          <p:cNvSpPr txBox="1">
            <a:spLocks noGrp="1" noChangeArrowheads="1"/>
          </p:cNvSpPr>
          <p:nvPr/>
        </p:nvSpPr>
        <p:spPr bwMode="auto">
          <a:xfrm>
            <a:off x="5297488" y="8753475"/>
            <a:ext cx="1401762" cy="465138"/>
          </a:xfrm>
          <a:prstGeom prst="rect">
            <a:avLst/>
          </a:prstGeom>
          <a:noFill/>
          <a:ln w="9525">
            <a:noFill/>
            <a:miter lim="800000"/>
            <a:headEnd/>
            <a:tailEnd/>
          </a:ln>
        </p:spPr>
        <p:txBody>
          <a:bodyPr lIns="93172" tIns="46587" rIns="93172" bIns="46587" anchor="b"/>
          <a:lstStyle/>
          <a:p>
            <a:pPr algn="r"/>
            <a:fld id="{9DB89CE9-7F82-47FD-B44D-B1812FD613DC}" type="slidenum">
              <a:rPr lang="en-US"/>
              <a:pPr algn="r"/>
              <a:t>3</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ln/>
        </p:spPr>
      </p:sp>
      <p:sp>
        <p:nvSpPr>
          <p:cNvPr id="89090"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6"/>
          <p:cNvSpPr txBox="1">
            <a:spLocks noGrp="1" noChangeArrowheads="1"/>
          </p:cNvSpPr>
          <p:nvPr/>
        </p:nvSpPr>
        <p:spPr bwMode="auto">
          <a:xfrm>
            <a:off x="311150" y="8753475"/>
            <a:ext cx="4751388" cy="466725"/>
          </a:xfrm>
          <a:prstGeom prst="rect">
            <a:avLst/>
          </a:prstGeom>
          <a:noFill/>
          <a:ln w="9525">
            <a:noFill/>
            <a:miter lim="800000"/>
            <a:headEnd/>
            <a:tailEnd/>
          </a:ln>
        </p:spPr>
        <p:txBody>
          <a:bodyPr lIns="93167" tIns="46583" rIns="93167" bIns="46583" anchor="b"/>
          <a:lstStyle/>
          <a:p>
            <a:pPr defTabSz="881063"/>
            <a:r>
              <a:rPr lang="en-US" sz="800">
                <a:latin typeface="Calibri" pitchFamily="34" charset="0"/>
              </a:rPr>
              <a:t>© 2008 Quantum Corporation. Company Confidential. Forward-looking information is based upon multiple assumptions and uncertainties, does not necessarily represent the company’s outlook and is for planning purposes only.</a:t>
            </a:r>
          </a:p>
        </p:txBody>
      </p:sp>
      <p:sp>
        <p:nvSpPr>
          <p:cNvPr id="118786" name="Rectangle 7"/>
          <p:cNvSpPr txBox="1">
            <a:spLocks noGrp="1" noChangeArrowheads="1"/>
          </p:cNvSpPr>
          <p:nvPr/>
        </p:nvSpPr>
        <p:spPr bwMode="auto">
          <a:xfrm>
            <a:off x="5297488" y="8753475"/>
            <a:ext cx="1401762" cy="466725"/>
          </a:xfrm>
          <a:prstGeom prst="rect">
            <a:avLst/>
          </a:prstGeom>
          <a:noFill/>
          <a:ln w="9525">
            <a:noFill/>
            <a:miter lim="800000"/>
            <a:headEnd/>
            <a:tailEnd/>
          </a:ln>
        </p:spPr>
        <p:txBody>
          <a:bodyPr lIns="93167" tIns="46583" rIns="93167" bIns="46583" anchor="b"/>
          <a:lstStyle/>
          <a:p>
            <a:pPr algn="r" defTabSz="881063"/>
            <a:fld id="{78342C8A-D121-4448-B1E4-694A866ABD0D}" type="slidenum">
              <a:rPr lang="en-US">
                <a:latin typeface="Calibri" pitchFamily="34" charset="0"/>
              </a:rPr>
              <a:pPr algn="r" defTabSz="881063"/>
              <a:t>69</a:t>
            </a:fld>
            <a:endParaRPr lang="en-US">
              <a:latin typeface="Calibri" pitchFamily="34" charset="0"/>
            </a:endParaRPr>
          </a:p>
        </p:txBody>
      </p:sp>
      <p:sp>
        <p:nvSpPr>
          <p:cNvPr id="118787" name="Rectangle 2"/>
          <p:cNvSpPr>
            <a:spLocks noGrp="1" noRot="1" noChangeAspect="1" noChangeArrowheads="1" noTextEdit="1"/>
          </p:cNvSpPr>
          <p:nvPr>
            <p:ph type="sldImg"/>
          </p:nvPr>
        </p:nvSpPr>
        <p:spPr>
          <a:xfrm>
            <a:off x="1184275" y="698500"/>
            <a:ext cx="4648200" cy="3486150"/>
          </a:xfrm>
          <a:ln/>
        </p:spPr>
      </p:sp>
      <p:sp>
        <p:nvSpPr>
          <p:cNvPr id="118788" name="Rectangle 3"/>
          <p:cNvSpPr>
            <a:spLocks noGrp="1" noChangeArrowheads="1"/>
          </p:cNvSpPr>
          <p:nvPr>
            <p:ph type="body" idx="1"/>
          </p:nvPr>
        </p:nvSpPr>
        <p:spPr>
          <a:xfrm>
            <a:off x="703263" y="4416425"/>
            <a:ext cx="5603875" cy="4181475"/>
          </a:xfrm>
          <a:noFill/>
          <a:ln/>
        </p:spPr>
        <p:txBody>
          <a:bodyPr lIns="93167" tIns="46583" rIns="93167" bIns="46583"/>
          <a:lstStyle/>
          <a:p>
            <a:pPr eaLnBrk="1" hangingPunct="1">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6"/>
          <p:cNvSpPr txBox="1">
            <a:spLocks noGrp="1" noChangeArrowheads="1"/>
          </p:cNvSpPr>
          <p:nvPr/>
        </p:nvSpPr>
        <p:spPr bwMode="auto">
          <a:xfrm>
            <a:off x="311150" y="8753475"/>
            <a:ext cx="4751388" cy="466725"/>
          </a:xfrm>
          <a:prstGeom prst="rect">
            <a:avLst/>
          </a:prstGeom>
          <a:noFill/>
          <a:ln w="9525">
            <a:noFill/>
            <a:miter lim="800000"/>
            <a:headEnd/>
            <a:tailEnd/>
          </a:ln>
        </p:spPr>
        <p:txBody>
          <a:bodyPr lIns="93172" tIns="46586" rIns="93172" bIns="46586" anchor="b"/>
          <a:lstStyle/>
          <a:p>
            <a:pPr defTabSz="881063" eaLnBrk="0" hangingPunct="0"/>
            <a:r>
              <a:rPr lang="en-US" sz="800"/>
              <a:t>© 2008 Quantum Corporation. Company Confidential. Forward-looking information is based upon multiple assumptions and uncertainties, does not necessarily represent the company’s outlook and is for planning purposes only.</a:t>
            </a:r>
          </a:p>
        </p:txBody>
      </p:sp>
      <p:sp>
        <p:nvSpPr>
          <p:cNvPr id="123906" name="Rectangle 7"/>
          <p:cNvSpPr txBox="1">
            <a:spLocks noGrp="1" noChangeArrowheads="1"/>
          </p:cNvSpPr>
          <p:nvPr/>
        </p:nvSpPr>
        <p:spPr bwMode="auto">
          <a:xfrm>
            <a:off x="5297488" y="8753475"/>
            <a:ext cx="1401762" cy="466725"/>
          </a:xfrm>
          <a:prstGeom prst="rect">
            <a:avLst/>
          </a:prstGeom>
          <a:noFill/>
          <a:ln w="9525">
            <a:noFill/>
            <a:miter lim="800000"/>
            <a:headEnd/>
            <a:tailEnd/>
          </a:ln>
        </p:spPr>
        <p:txBody>
          <a:bodyPr lIns="93172" tIns="46586" rIns="93172" bIns="46586" anchor="b"/>
          <a:lstStyle/>
          <a:p>
            <a:pPr algn="r" defTabSz="881063" eaLnBrk="0" hangingPunct="0"/>
            <a:fld id="{E1EC4B3D-81D8-44EA-AB76-03B225F35DC3}" type="slidenum">
              <a:rPr lang="en-US" sz="1200"/>
              <a:pPr algn="r" defTabSz="881063" eaLnBrk="0" hangingPunct="0"/>
              <a:t>73</a:t>
            </a:fld>
            <a:endParaRPr lang="en-US" sz="1200"/>
          </a:p>
        </p:txBody>
      </p:sp>
      <p:sp>
        <p:nvSpPr>
          <p:cNvPr id="123907" name="Rectangle 2"/>
          <p:cNvSpPr>
            <a:spLocks noGrp="1" noRot="1" noChangeAspect="1" noChangeArrowheads="1" noTextEdit="1"/>
          </p:cNvSpPr>
          <p:nvPr>
            <p:ph type="sldImg"/>
          </p:nvPr>
        </p:nvSpPr>
        <p:spPr>
          <a:xfrm>
            <a:off x="1181100" y="698500"/>
            <a:ext cx="4648200" cy="3486150"/>
          </a:xfrm>
          <a:ln/>
        </p:spPr>
      </p:sp>
      <p:sp>
        <p:nvSpPr>
          <p:cNvPr id="123908" name="Rectangle 3"/>
          <p:cNvSpPr>
            <a:spLocks noGrp="1" noChangeArrowheads="1"/>
          </p:cNvSpPr>
          <p:nvPr>
            <p:ph type="body" idx="1"/>
          </p:nvPr>
        </p:nvSpPr>
        <p:spPr>
          <a:xfrm>
            <a:off x="933450" y="4416425"/>
            <a:ext cx="5143500" cy="4181475"/>
          </a:xfrm>
          <a:noFill/>
          <a:ln/>
        </p:spPr>
        <p:txBody>
          <a:bodyPr tIns="46586" bIns="46586"/>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Rot="1" noChangeAspect="1" noChangeArrowheads="1" noTextEdit="1"/>
          </p:cNvSpPr>
          <p:nvPr>
            <p:ph type="sldImg"/>
          </p:nvPr>
        </p:nvSpPr>
        <p:spPr>
          <a:ln/>
        </p:spPr>
      </p:sp>
      <p:sp>
        <p:nvSpPr>
          <p:cNvPr id="129026"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Rot="1" noChangeAspect="1" noChangeArrowheads="1" noTextEdit="1"/>
          </p:cNvSpPr>
          <p:nvPr>
            <p:ph type="sldImg"/>
          </p:nvPr>
        </p:nvSpPr>
        <p:spPr>
          <a:ln/>
        </p:spPr>
      </p:sp>
      <p:sp>
        <p:nvSpPr>
          <p:cNvPr id="131074"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ChangeArrowheads="1" noTextEdit="1"/>
          </p:cNvSpPr>
          <p:nvPr>
            <p:ph type="sldImg"/>
          </p:nvPr>
        </p:nvSpPr>
        <p:spPr>
          <a:ln/>
        </p:spPr>
      </p:sp>
      <p:sp>
        <p:nvSpPr>
          <p:cNvPr id="133122"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ChangeArrowheads="1" noTextEdit="1"/>
          </p:cNvSpPr>
          <p:nvPr>
            <p:ph type="sldImg"/>
          </p:nvPr>
        </p:nvSpPr>
        <p:spPr>
          <a:ln/>
        </p:spPr>
      </p:sp>
      <p:sp>
        <p:nvSpPr>
          <p:cNvPr id="135170"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Rot="1" noChangeAspect="1" noChangeArrowheads="1" noTextEdit="1"/>
          </p:cNvSpPr>
          <p:nvPr>
            <p:ph type="sldImg"/>
          </p:nvPr>
        </p:nvSpPr>
        <p:spPr>
          <a:ln/>
        </p:spPr>
      </p:sp>
      <p:sp>
        <p:nvSpPr>
          <p:cNvPr id="137218"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ChangeArrowheads="1" noTextEdit="1"/>
          </p:cNvSpPr>
          <p:nvPr>
            <p:ph type="sldImg"/>
          </p:nvPr>
        </p:nvSpPr>
        <p:spPr>
          <a:ln/>
        </p:spPr>
      </p:sp>
      <p:sp>
        <p:nvSpPr>
          <p:cNvPr id="139266"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Rot="1" noChangeAspect="1" noChangeArrowheads="1" noTextEdit="1"/>
          </p:cNvSpPr>
          <p:nvPr>
            <p:ph type="sldImg"/>
          </p:nvPr>
        </p:nvSpPr>
        <p:spPr>
          <a:ln/>
        </p:spPr>
      </p:sp>
      <p:sp>
        <p:nvSpPr>
          <p:cNvPr id="141314"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Rot="1" noChangeAspect="1" noChangeArrowheads="1" noTextEdit="1"/>
          </p:cNvSpPr>
          <p:nvPr>
            <p:ph type="sldImg"/>
          </p:nvPr>
        </p:nvSpPr>
        <p:spPr>
          <a:ln/>
        </p:spPr>
      </p:sp>
      <p:sp>
        <p:nvSpPr>
          <p:cNvPr id="143362"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Rot="1" noChangeAspect="1" noChangeArrowheads="1" noTextEdit="1"/>
          </p:cNvSpPr>
          <p:nvPr>
            <p:ph type="sldImg"/>
          </p:nvPr>
        </p:nvSpPr>
        <p:spPr>
          <a:ln/>
        </p:spPr>
      </p:sp>
      <p:sp>
        <p:nvSpPr>
          <p:cNvPr id="145410"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ChangeArrowheads="1" noTextEdit="1"/>
          </p:cNvSpPr>
          <p:nvPr>
            <p:ph type="sldImg"/>
          </p:nvPr>
        </p:nvSpPr>
        <p:spPr>
          <a:ln/>
        </p:spPr>
      </p:sp>
      <p:sp>
        <p:nvSpPr>
          <p:cNvPr id="147458"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ln/>
        </p:spPr>
      </p:sp>
      <p:sp>
        <p:nvSpPr>
          <p:cNvPr id="149506"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ChangeArrowheads="1" noTextEdit="1"/>
          </p:cNvSpPr>
          <p:nvPr>
            <p:ph type="sldImg"/>
          </p:nvPr>
        </p:nvSpPr>
        <p:spPr>
          <a:ln/>
        </p:spPr>
      </p:sp>
      <p:sp>
        <p:nvSpPr>
          <p:cNvPr id="151554"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Rot="1" noChangeAspect="1" noChangeArrowheads="1" noTextEdit="1"/>
          </p:cNvSpPr>
          <p:nvPr>
            <p:ph type="sldImg"/>
          </p:nvPr>
        </p:nvSpPr>
        <p:spPr>
          <a:ln/>
        </p:spPr>
      </p:sp>
      <p:sp>
        <p:nvSpPr>
          <p:cNvPr id="153602"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Rot="1" noChangeAspect="1" noChangeArrowheads="1" noTextEdit="1"/>
          </p:cNvSpPr>
          <p:nvPr>
            <p:ph type="sldImg"/>
          </p:nvPr>
        </p:nvSpPr>
        <p:spPr>
          <a:ln/>
        </p:spPr>
      </p:sp>
      <p:sp>
        <p:nvSpPr>
          <p:cNvPr id="155650"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Rot="1" noChangeAspect="1" noChangeArrowheads="1" noTextEdit="1"/>
          </p:cNvSpPr>
          <p:nvPr>
            <p:ph type="sldImg"/>
          </p:nvPr>
        </p:nvSpPr>
        <p:spPr>
          <a:ln/>
        </p:spPr>
      </p:sp>
      <p:sp>
        <p:nvSpPr>
          <p:cNvPr id="157698"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Rot="1" noChangeAspect="1" noChangeArrowheads="1" noTextEdit="1"/>
          </p:cNvSpPr>
          <p:nvPr>
            <p:ph type="sldImg"/>
          </p:nvPr>
        </p:nvSpPr>
        <p:spPr>
          <a:ln/>
        </p:spPr>
      </p:sp>
      <p:sp>
        <p:nvSpPr>
          <p:cNvPr id="159746"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6"/>
          <p:cNvSpPr txBox="1">
            <a:spLocks noGrp="1" noChangeArrowheads="1"/>
          </p:cNvSpPr>
          <p:nvPr/>
        </p:nvSpPr>
        <p:spPr bwMode="auto">
          <a:xfrm>
            <a:off x="311150" y="8753475"/>
            <a:ext cx="4751388" cy="465138"/>
          </a:xfrm>
          <a:prstGeom prst="rect">
            <a:avLst/>
          </a:prstGeom>
          <a:noFill/>
          <a:ln w="9525">
            <a:noFill/>
            <a:miter lim="800000"/>
            <a:headEnd/>
            <a:tailEnd/>
          </a:ln>
        </p:spPr>
        <p:txBody>
          <a:bodyPr lIns="93172" tIns="46587" rIns="93172" bIns="46587" anchor="b"/>
          <a:lstStyle/>
          <a:p>
            <a:r>
              <a:rPr lang="en-US" sz="800"/>
              <a:t>© 2008 Quantum Corporation. Company Confidential. Forward-looking information is based upon multiple assumptions and uncertainties, does not necessarily represent the company’s outlook and is for planning purposes only.</a:t>
            </a:r>
          </a:p>
        </p:txBody>
      </p:sp>
      <p:sp>
        <p:nvSpPr>
          <p:cNvPr id="25602" name="Rectangle 7"/>
          <p:cNvSpPr txBox="1">
            <a:spLocks noGrp="1" noChangeArrowheads="1"/>
          </p:cNvSpPr>
          <p:nvPr/>
        </p:nvSpPr>
        <p:spPr bwMode="auto">
          <a:xfrm>
            <a:off x="5297488" y="8753475"/>
            <a:ext cx="1401762" cy="465138"/>
          </a:xfrm>
          <a:prstGeom prst="rect">
            <a:avLst/>
          </a:prstGeom>
          <a:noFill/>
          <a:ln w="9525">
            <a:noFill/>
            <a:miter lim="800000"/>
            <a:headEnd/>
            <a:tailEnd/>
          </a:ln>
        </p:spPr>
        <p:txBody>
          <a:bodyPr lIns="93172" tIns="46587" rIns="93172" bIns="46587" anchor="b"/>
          <a:lstStyle/>
          <a:p>
            <a:pPr algn="r"/>
            <a:fld id="{251CD0CE-C652-4773-AC89-F061AC6BEF70}" type="slidenum">
              <a:rPr lang="en-US"/>
              <a:pPr algn="r"/>
              <a:t>5</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ChangeArrowheads="1" noTextEdit="1"/>
          </p:cNvSpPr>
          <p:nvPr>
            <p:ph type="sldImg"/>
          </p:nvPr>
        </p:nvSpPr>
        <p:spPr>
          <a:ln/>
        </p:spPr>
      </p:sp>
      <p:sp>
        <p:nvSpPr>
          <p:cNvPr id="161794"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Rot="1" noChangeAspect="1" noChangeArrowheads="1" noTextEdit="1"/>
          </p:cNvSpPr>
          <p:nvPr>
            <p:ph type="sldImg"/>
          </p:nvPr>
        </p:nvSpPr>
        <p:spPr>
          <a:ln/>
        </p:spPr>
      </p:sp>
      <p:sp>
        <p:nvSpPr>
          <p:cNvPr id="163842"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Rot="1" noChangeAspect="1" noChangeArrowheads="1" noTextEdit="1"/>
          </p:cNvSpPr>
          <p:nvPr>
            <p:ph type="sldImg"/>
          </p:nvPr>
        </p:nvSpPr>
        <p:spPr>
          <a:ln/>
        </p:spPr>
      </p:sp>
      <p:sp>
        <p:nvSpPr>
          <p:cNvPr id="165890"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Rot="1" noChangeAspect="1" noChangeArrowheads="1" noTextEdit="1"/>
          </p:cNvSpPr>
          <p:nvPr>
            <p:ph type="sldImg"/>
          </p:nvPr>
        </p:nvSpPr>
        <p:spPr>
          <a:ln/>
        </p:spPr>
      </p:sp>
      <p:sp>
        <p:nvSpPr>
          <p:cNvPr id="167938"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noTextEdit="1"/>
          </p:cNvSpPr>
          <p:nvPr>
            <p:ph type="sldImg"/>
          </p:nvPr>
        </p:nvSpPr>
        <p:spPr>
          <a:ln/>
        </p:spPr>
      </p:sp>
      <p:sp>
        <p:nvSpPr>
          <p:cNvPr id="169986" name="Notes Placeholder 2"/>
          <p:cNvSpPr>
            <a:spLocks noGrp="1"/>
          </p:cNvSpPr>
          <p:nvPr>
            <p:ph type="body" idx="1"/>
          </p:nvPr>
        </p:nvSpPr>
        <p:spPr>
          <a:noFill/>
          <a:ln/>
        </p:spPr>
        <p:txBody>
          <a:bodyPr/>
          <a:lstStyle/>
          <a:p>
            <a:pPr marL="0" lvl="1"/>
            <a:r>
              <a:rPr lang="en-US" smtClean="0">
                <a:solidFill>
                  <a:srgbClr val="FF0000"/>
                </a:solidFill>
              </a:rPr>
              <a:t>NTE pricing of ~$XYZ (TBD Claire)</a:t>
            </a:r>
          </a:p>
          <a:p>
            <a:endParaRPr lang="en-US" smtClean="0"/>
          </a:p>
        </p:txBody>
      </p:sp>
      <p:sp>
        <p:nvSpPr>
          <p:cNvPr id="4" name="Footer Placeholder 3"/>
          <p:cNvSpPr txBox="1">
            <a:spLocks noGrp="1"/>
          </p:cNvSpPr>
          <p:nvPr/>
        </p:nvSpPr>
        <p:spPr bwMode="auto">
          <a:xfrm>
            <a:off x="77788" y="8753475"/>
            <a:ext cx="5062537" cy="465138"/>
          </a:xfrm>
          <a:prstGeom prst="rect">
            <a:avLst/>
          </a:prstGeom>
          <a:noFill/>
          <a:ln>
            <a:miter lim="800000"/>
            <a:headEnd/>
            <a:tailEnd/>
          </a:ln>
        </p:spPr>
        <p:txBody>
          <a:bodyPr lIns="93172" tIns="46587" rIns="93172" bIns="46587" anchor="b"/>
          <a:lstStyle/>
          <a:p>
            <a:pPr>
              <a:defRPr/>
            </a:pPr>
            <a:r>
              <a:rPr lang="en-US" sz="600">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5453063" y="8753475"/>
            <a:ext cx="1555750" cy="465138"/>
          </a:xfrm>
          <a:prstGeom prst="rect">
            <a:avLst/>
          </a:prstGeom>
          <a:noFill/>
          <a:ln>
            <a:miter lim="800000"/>
            <a:headEnd/>
            <a:tailEnd/>
          </a:ln>
        </p:spPr>
        <p:txBody>
          <a:bodyPr lIns="93172" tIns="46587" rIns="93172" bIns="46587" anchor="b"/>
          <a:lstStyle/>
          <a:p>
            <a:pPr algn="r">
              <a:defRPr/>
            </a:pPr>
            <a:fld id="{84D13F1C-774D-4F66-9698-D96E07655EBC}" type="slidenum">
              <a:rPr lang="en-US" sz="1200">
                <a:cs typeface="+mn-cs"/>
              </a:rPr>
              <a:pPr algn="r">
                <a:defRPr/>
              </a:pPr>
              <a:t>97</a:t>
            </a:fld>
            <a:endParaRPr lang="en-US" sz="1200" dirty="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noTextEdit="1"/>
          </p:cNvSpPr>
          <p:nvPr>
            <p:ph type="sldImg"/>
          </p:nvPr>
        </p:nvSpPr>
        <p:spPr>
          <a:ln/>
        </p:spPr>
      </p:sp>
      <p:sp>
        <p:nvSpPr>
          <p:cNvPr id="172034" name="Notes Placeholder 2"/>
          <p:cNvSpPr>
            <a:spLocks noGrp="1"/>
          </p:cNvSpPr>
          <p:nvPr>
            <p:ph type="body" idx="1"/>
          </p:nvPr>
        </p:nvSpPr>
        <p:spPr>
          <a:noFill/>
          <a:ln/>
        </p:spPr>
        <p:txBody>
          <a:bodyPr/>
          <a:lstStyle/>
          <a:p>
            <a:pPr marL="0" lvl="1"/>
            <a:r>
              <a:rPr lang="en-US" smtClean="0">
                <a:solidFill>
                  <a:srgbClr val="FF0000"/>
                </a:solidFill>
              </a:rPr>
              <a:t>NTE pricing of ~$XYZ (TBD Claire)</a:t>
            </a:r>
          </a:p>
          <a:p>
            <a:endParaRPr lang="en-US" smtClean="0"/>
          </a:p>
        </p:txBody>
      </p:sp>
      <p:sp>
        <p:nvSpPr>
          <p:cNvPr id="4" name="Footer Placeholder 3"/>
          <p:cNvSpPr txBox="1">
            <a:spLocks noGrp="1"/>
          </p:cNvSpPr>
          <p:nvPr/>
        </p:nvSpPr>
        <p:spPr bwMode="auto">
          <a:xfrm>
            <a:off x="77788" y="8753475"/>
            <a:ext cx="5062537" cy="465138"/>
          </a:xfrm>
          <a:prstGeom prst="rect">
            <a:avLst/>
          </a:prstGeom>
          <a:noFill/>
          <a:ln>
            <a:miter lim="800000"/>
            <a:headEnd/>
            <a:tailEnd/>
          </a:ln>
        </p:spPr>
        <p:txBody>
          <a:bodyPr lIns="93172" tIns="46587" rIns="93172" bIns="46587" anchor="b"/>
          <a:lstStyle/>
          <a:p>
            <a:pPr>
              <a:defRPr/>
            </a:pPr>
            <a:r>
              <a:rPr lang="en-US" sz="600">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5453063" y="8753475"/>
            <a:ext cx="1555750" cy="465138"/>
          </a:xfrm>
          <a:prstGeom prst="rect">
            <a:avLst/>
          </a:prstGeom>
          <a:noFill/>
          <a:ln>
            <a:miter lim="800000"/>
            <a:headEnd/>
            <a:tailEnd/>
          </a:ln>
        </p:spPr>
        <p:txBody>
          <a:bodyPr lIns="93172" tIns="46587" rIns="93172" bIns="46587" anchor="b"/>
          <a:lstStyle/>
          <a:p>
            <a:pPr algn="r">
              <a:defRPr/>
            </a:pPr>
            <a:fld id="{9FC66070-19B7-45C5-A6F4-45670FD9373E}" type="slidenum">
              <a:rPr lang="en-US" sz="1200">
                <a:cs typeface="+mn-cs"/>
              </a:rPr>
              <a:pPr algn="r">
                <a:defRPr/>
              </a:pPr>
              <a:t>98</a:t>
            </a:fld>
            <a:endParaRPr lang="en-US" sz="1200" dirty="0">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noTextEdit="1"/>
          </p:cNvSpPr>
          <p:nvPr>
            <p:ph type="sldImg"/>
          </p:nvPr>
        </p:nvSpPr>
        <p:spPr>
          <a:ln/>
        </p:spPr>
      </p:sp>
      <p:sp>
        <p:nvSpPr>
          <p:cNvPr id="174082" name="Notes Placeholder 2"/>
          <p:cNvSpPr>
            <a:spLocks noGrp="1"/>
          </p:cNvSpPr>
          <p:nvPr>
            <p:ph type="body" idx="1"/>
          </p:nvPr>
        </p:nvSpPr>
        <p:spPr>
          <a:noFill/>
          <a:ln/>
        </p:spPr>
        <p:txBody>
          <a:bodyPr/>
          <a:lstStyle/>
          <a:p>
            <a:pPr marL="0" lvl="1"/>
            <a:r>
              <a:rPr lang="en-US" smtClean="0">
                <a:solidFill>
                  <a:srgbClr val="FF0000"/>
                </a:solidFill>
              </a:rPr>
              <a:t>NTE pricing of ~$XYZ (TBD Claire)</a:t>
            </a:r>
          </a:p>
          <a:p>
            <a:endParaRPr lang="en-US" smtClean="0"/>
          </a:p>
        </p:txBody>
      </p:sp>
      <p:sp>
        <p:nvSpPr>
          <p:cNvPr id="4" name="Footer Placeholder 3"/>
          <p:cNvSpPr txBox="1">
            <a:spLocks noGrp="1"/>
          </p:cNvSpPr>
          <p:nvPr/>
        </p:nvSpPr>
        <p:spPr bwMode="auto">
          <a:xfrm>
            <a:off x="77788" y="8753475"/>
            <a:ext cx="5062537" cy="465138"/>
          </a:xfrm>
          <a:prstGeom prst="rect">
            <a:avLst/>
          </a:prstGeom>
          <a:noFill/>
          <a:ln>
            <a:miter lim="800000"/>
            <a:headEnd/>
            <a:tailEnd/>
          </a:ln>
        </p:spPr>
        <p:txBody>
          <a:bodyPr lIns="93172" tIns="46587" rIns="93172" bIns="46587" anchor="b"/>
          <a:lstStyle/>
          <a:p>
            <a:pPr>
              <a:defRPr/>
            </a:pPr>
            <a:r>
              <a:rPr lang="en-US" sz="600">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5453063" y="8753475"/>
            <a:ext cx="1555750" cy="465138"/>
          </a:xfrm>
          <a:prstGeom prst="rect">
            <a:avLst/>
          </a:prstGeom>
          <a:noFill/>
          <a:ln>
            <a:miter lim="800000"/>
            <a:headEnd/>
            <a:tailEnd/>
          </a:ln>
        </p:spPr>
        <p:txBody>
          <a:bodyPr lIns="93172" tIns="46587" rIns="93172" bIns="46587" anchor="b"/>
          <a:lstStyle/>
          <a:p>
            <a:pPr algn="r">
              <a:defRPr/>
            </a:pPr>
            <a:fld id="{D61D94D0-029B-45D3-B911-D5A45FE91536}" type="slidenum">
              <a:rPr lang="en-US" sz="1200">
                <a:cs typeface="+mn-cs"/>
              </a:rPr>
              <a:pPr algn="r">
                <a:defRPr/>
              </a:pPr>
              <a:t>99</a:t>
            </a:fld>
            <a:endParaRPr lang="en-US" sz="1200" dirty="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ln/>
        </p:spPr>
      </p:sp>
      <p:sp>
        <p:nvSpPr>
          <p:cNvPr id="176130"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Rot="1" noChangeAspect="1" noChangeArrowheads="1" noTextEdit="1"/>
          </p:cNvSpPr>
          <p:nvPr>
            <p:ph type="sldImg"/>
          </p:nvPr>
        </p:nvSpPr>
        <p:spPr>
          <a:ln/>
        </p:spPr>
      </p:sp>
      <p:sp>
        <p:nvSpPr>
          <p:cNvPr id="178178"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6"/>
          <p:cNvSpPr txBox="1">
            <a:spLocks noGrp="1" noChangeArrowheads="1"/>
          </p:cNvSpPr>
          <p:nvPr/>
        </p:nvSpPr>
        <p:spPr bwMode="auto">
          <a:xfrm>
            <a:off x="311150" y="8753475"/>
            <a:ext cx="4751388" cy="466725"/>
          </a:xfrm>
          <a:prstGeom prst="rect">
            <a:avLst/>
          </a:prstGeom>
          <a:noFill/>
          <a:ln w="9525">
            <a:noFill/>
            <a:miter lim="800000"/>
            <a:headEnd/>
            <a:tailEnd/>
          </a:ln>
        </p:spPr>
        <p:txBody>
          <a:bodyPr lIns="93172" tIns="46586" rIns="93172" bIns="46586" anchor="b"/>
          <a:lstStyle/>
          <a:p>
            <a:pPr defTabSz="931863" eaLnBrk="0" hangingPunct="0">
              <a:spcBef>
                <a:spcPct val="30000"/>
              </a:spcBef>
            </a:pPr>
            <a:r>
              <a:rPr lang="en-US" sz="800"/>
              <a:t>© 2008 Quantum Corporation. Company Confidential. Forward-looking information is based upon multiple assumptions and uncertainties, does not necessarily represent the company’s outlook and is for planning purposes only.</a:t>
            </a:r>
          </a:p>
        </p:txBody>
      </p:sp>
      <p:sp>
        <p:nvSpPr>
          <p:cNvPr id="209922" name="Rectangle 7"/>
          <p:cNvSpPr txBox="1">
            <a:spLocks noGrp="1" noChangeArrowheads="1"/>
          </p:cNvSpPr>
          <p:nvPr/>
        </p:nvSpPr>
        <p:spPr bwMode="auto">
          <a:xfrm>
            <a:off x="5297488" y="8753475"/>
            <a:ext cx="1401762" cy="466725"/>
          </a:xfrm>
          <a:prstGeom prst="rect">
            <a:avLst/>
          </a:prstGeom>
          <a:noFill/>
          <a:ln w="9525">
            <a:noFill/>
            <a:miter lim="800000"/>
            <a:headEnd/>
            <a:tailEnd/>
          </a:ln>
        </p:spPr>
        <p:txBody>
          <a:bodyPr lIns="93172" tIns="46586" rIns="93172" bIns="46586" anchor="b"/>
          <a:lstStyle/>
          <a:p>
            <a:pPr algn="r" defTabSz="931863" eaLnBrk="0" hangingPunct="0">
              <a:spcBef>
                <a:spcPct val="30000"/>
              </a:spcBef>
            </a:pPr>
            <a:fld id="{EE924C1E-EB92-4DB7-B58C-8E86177647FC}" type="slidenum">
              <a:rPr lang="en-US" sz="1300"/>
              <a:pPr algn="r" defTabSz="931863" eaLnBrk="0" hangingPunct="0">
                <a:spcBef>
                  <a:spcPct val="30000"/>
                </a:spcBef>
              </a:pPr>
              <a:t>104</a:t>
            </a:fld>
            <a:endParaRPr lang="en-US" sz="1300"/>
          </a:p>
        </p:txBody>
      </p:sp>
      <p:sp>
        <p:nvSpPr>
          <p:cNvPr id="209923" name="Rectangle 2"/>
          <p:cNvSpPr>
            <a:spLocks noGrp="1" noRot="1" noChangeAspect="1" noChangeArrowheads="1" noTextEdit="1"/>
          </p:cNvSpPr>
          <p:nvPr>
            <p:ph type="sldImg"/>
          </p:nvPr>
        </p:nvSpPr>
        <p:spPr>
          <a:xfrm>
            <a:off x="1184275" y="698500"/>
            <a:ext cx="4648200" cy="3486150"/>
          </a:xfrm>
          <a:ln/>
        </p:spPr>
      </p:sp>
      <p:sp>
        <p:nvSpPr>
          <p:cNvPr id="209924" name="Rectangle 3"/>
          <p:cNvSpPr>
            <a:spLocks noGrp="1" noChangeArrowheads="1"/>
          </p:cNvSpPr>
          <p:nvPr>
            <p:ph type="body" idx="1"/>
          </p:nvPr>
        </p:nvSpPr>
        <p:spPr>
          <a:xfrm>
            <a:off x="703263" y="4416425"/>
            <a:ext cx="5603875" cy="4181475"/>
          </a:xfrm>
          <a:noFill/>
          <a:ln/>
        </p:spPr>
        <p:txBody>
          <a:bodyPr lIns="90940" tIns="45471" rIns="90940" bIns="45471"/>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lIns="93156" tIns="46578" rIns="93156" bIns="46578"/>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Rot="1" noChangeAspect="1" noChangeArrowheads="1" noTextEdit="1"/>
          </p:cNvSpPr>
          <p:nvPr>
            <p:ph type="sldImg"/>
          </p:nvPr>
        </p:nvSpPr>
        <p:spPr>
          <a:xfrm>
            <a:off x="1181100" y="698500"/>
            <a:ext cx="4648200" cy="3486150"/>
          </a:xfrm>
          <a:ln/>
        </p:spPr>
      </p:sp>
      <p:sp>
        <p:nvSpPr>
          <p:cNvPr id="211970" name="Rectangle 3"/>
          <p:cNvSpPr>
            <a:spLocks noGrp="1" noChangeArrowheads="1"/>
          </p:cNvSpPr>
          <p:nvPr>
            <p:ph type="body" idx="1"/>
          </p:nvPr>
        </p:nvSpPr>
        <p:spPr>
          <a:xfrm>
            <a:off x="933450" y="4416425"/>
            <a:ext cx="5143500" cy="4181475"/>
          </a:xfrm>
          <a:noFill/>
          <a:ln/>
        </p:spPr>
        <p:txBody>
          <a:bodyPr tIns="46586" bIns="46586"/>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txBox="1">
            <a:spLocks noGrp="1" noChangeArrowheads="1"/>
          </p:cNvSpPr>
          <p:nvPr/>
        </p:nvSpPr>
        <p:spPr bwMode="auto">
          <a:xfrm>
            <a:off x="77788" y="8753475"/>
            <a:ext cx="5062537" cy="465138"/>
          </a:xfrm>
          <a:prstGeom prst="rect">
            <a:avLst/>
          </a:prstGeom>
          <a:noFill/>
          <a:ln>
            <a:miter lim="800000"/>
            <a:headEnd/>
            <a:tailEnd/>
          </a:ln>
        </p:spPr>
        <p:txBody>
          <a:bodyPr lIns="93172" tIns="46587" rIns="93172" bIns="46587" anchor="b"/>
          <a:lstStyle/>
          <a:p>
            <a:pPr>
              <a:defRPr/>
            </a:pPr>
            <a:r>
              <a:rPr lang="en-US" sz="600">
                <a:cs typeface="+mn-cs"/>
              </a:rPr>
              <a:t>© 2008 Quantum Corporation. Company Confidential. Forward-looking information is based upon multiple assumptions and uncertainties, does not necessarily represent the company’s outlook and is for planning purposes only.</a:t>
            </a:r>
          </a:p>
        </p:txBody>
      </p:sp>
      <p:sp>
        <p:nvSpPr>
          <p:cNvPr id="94211" name="Rectangle 7"/>
          <p:cNvSpPr txBox="1">
            <a:spLocks noGrp="1" noChangeArrowheads="1"/>
          </p:cNvSpPr>
          <p:nvPr/>
        </p:nvSpPr>
        <p:spPr bwMode="auto">
          <a:xfrm>
            <a:off x="5453063" y="8753475"/>
            <a:ext cx="1555750" cy="465138"/>
          </a:xfrm>
          <a:prstGeom prst="rect">
            <a:avLst/>
          </a:prstGeom>
          <a:noFill/>
          <a:ln>
            <a:miter lim="800000"/>
            <a:headEnd/>
            <a:tailEnd/>
          </a:ln>
        </p:spPr>
        <p:txBody>
          <a:bodyPr lIns="93172" tIns="46587" rIns="93172" bIns="46587" anchor="b"/>
          <a:lstStyle/>
          <a:p>
            <a:pPr algn="r">
              <a:defRPr/>
            </a:pPr>
            <a:fld id="{D6EAC070-3F9C-4577-9952-699C6F35625A}" type="slidenum">
              <a:rPr lang="en-US" sz="1200">
                <a:cs typeface="+mn-cs"/>
              </a:rPr>
              <a:pPr algn="r">
                <a:defRPr/>
              </a:pPr>
              <a:t>7</a:t>
            </a:fld>
            <a:endParaRPr lang="en-US" sz="1200">
              <a:cs typeface="+mn-cs"/>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pPr marL="0" lvl="1"/>
            <a:r>
              <a:rPr lang="en-US" smtClean="0">
                <a:solidFill>
                  <a:srgbClr val="FF0000"/>
                </a:solidFill>
              </a:rPr>
              <a:t>NTE pricing of ~$XYZ (TBD Claire)</a:t>
            </a:r>
          </a:p>
          <a:p>
            <a:endParaRPr lang="en-US" smtClean="0"/>
          </a:p>
        </p:txBody>
      </p:sp>
      <p:sp>
        <p:nvSpPr>
          <p:cNvPr id="4" name="Footer Placeholder 3"/>
          <p:cNvSpPr txBox="1">
            <a:spLocks noGrp="1"/>
          </p:cNvSpPr>
          <p:nvPr/>
        </p:nvSpPr>
        <p:spPr bwMode="auto">
          <a:xfrm>
            <a:off x="77788" y="8753475"/>
            <a:ext cx="5062537" cy="465138"/>
          </a:xfrm>
          <a:prstGeom prst="rect">
            <a:avLst/>
          </a:prstGeom>
          <a:noFill/>
          <a:ln>
            <a:miter lim="800000"/>
            <a:headEnd/>
            <a:tailEnd/>
          </a:ln>
        </p:spPr>
        <p:txBody>
          <a:bodyPr lIns="93172" tIns="46587" rIns="93172" bIns="46587" anchor="b"/>
          <a:lstStyle/>
          <a:p>
            <a:pPr>
              <a:defRPr/>
            </a:pPr>
            <a:r>
              <a:rPr lang="en-US" sz="600">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5453063" y="8753475"/>
            <a:ext cx="1555750" cy="465138"/>
          </a:xfrm>
          <a:prstGeom prst="rect">
            <a:avLst/>
          </a:prstGeom>
          <a:noFill/>
          <a:ln>
            <a:miter lim="800000"/>
            <a:headEnd/>
            <a:tailEnd/>
          </a:ln>
        </p:spPr>
        <p:txBody>
          <a:bodyPr lIns="93172" tIns="46587" rIns="93172" bIns="46587" anchor="b"/>
          <a:lstStyle/>
          <a:p>
            <a:pPr algn="r">
              <a:defRPr/>
            </a:pPr>
            <a:fld id="{C8BF0CE9-2605-4606-99BB-FC84DB4C7AA8}" type="slidenum">
              <a:rPr lang="en-US" sz="1200">
                <a:cs typeface="+mn-cs"/>
              </a:rPr>
              <a:pPr algn="r">
                <a:defRPr/>
              </a:pPr>
              <a:t>10</a:t>
            </a:fld>
            <a:endParaRPr lang="en-US" sz="1200" dirty="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xfrm>
            <a:off x="935038" y="4416425"/>
            <a:ext cx="5140325" cy="4183063"/>
          </a:xfrm>
          <a:noFill/>
          <a:ln/>
        </p:spPr>
        <p:txBody>
          <a:bodyPr/>
          <a:lstStyle/>
          <a:p>
            <a:pPr eaLnBrk="1" hangingPunct="1"/>
            <a:endParaRPr lang="en-US" smtClean="0"/>
          </a:p>
        </p:txBody>
      </p:sp>
      <p:sp>
        <p:nvSpPr>
          <p:cNvPr id="36867" name="Footer Placeholder 3"/>
          <p:cNvSpPr txBox="1">
            <a:spLocks noGrp="1"/>
          </p:cNvSpPr>
          <p:nvPr/>
        </p:nvSpPr>
        <p:spPr bwMode="auto">
          <a:xfrm>
            <a:off x="311150" y="8753475"/>
            <a:ext cx="4751388" cy="465138"/>
          </a:xfrm>
          <a:prstGeom prst="rect">
            <a:avLst/>
          </a:prstGeom>
          <a:noFill/>
          <a:ln w="9525">
            <a:noFill/>
            <a:miter lim="800000"/>
            <a:headEnd/>
            <a:tailEnd/>
          </a:ln>
        </p:spPr>
        <p:txBody>
          <a:bodyPr lIns="93172" tIns="46587" rIns="93172" bIns="46587" anchor="b"/>
          <a:lstStyle/>
          <a:p>
            <a:pPr defTabSz="931863" eaLnBrk="0" hangingPunct="0"/>
            <a:r>
              <a:rPr lang="en-US" sz="800"/>
              <a:t>© 2008 Quantum Corporation. Company Confidential. Forward-looking information is based upon multiple assumptions and uncertainties, does not necessarily represent the company’s outlook and is for planning purposes only.</a:t>
            </a:r>
          </a:p>
        </p:txBody>
      </p:sp>
      <p:sp>
        <p:nvSpPr>
          <p:cNvPr id="36868" name="Slide Number Placeholder 4"/>
          <p:cNvSpPr txBox="1">
            <a:spLocks noGrp="1"/>
          </p:cNvSpPr>
          <p:nvPr/>
        </p:nvSpPr>
        <p:spPr bwMode="auto">
          <a:xfrm>
            <a:off x="5297488" y="8753475"/>
            <a:ext cx="1401762" cy="465138"/>
          </a:xfrm>
          <a:prstGeom prst="rect">
            <a:avLst/>
          </a:prstGeom>
          <a:noFill/>
          <a:ln w="9525">
            <a:noFill/>
            <a:miter lim="800000"/>
            <a:headEnd/>
            <a:tailEnd/>
          </a:ln>
        </p:spPr>
        <p:txBody>
          <a:bodyPr lIns="93172" tIns="46587" rIns="93172" bIns="46587" anchor="b"/>
          <a:lstStyle/>
          <a:p>
            <a:pPr algn="r" defTabSz="931863" eaLnBrk="0" hangingPunct="0"/>
            <a:fld id="{1E6E51C8-F7E7-48E2-8BCD-EDE91E0E1485}" type="slidenum">
              <a:rPr lang="en-US" sz="1200"/>
              <a:pPr algn="r" defTabSz="931863" eaLnBrk="0" hangingPunct="0"/>
              <a:t>12</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304800" y="2438400"/>
            <a:ext cx="8534400" cy="685800"/>
          </a:xfrm>
        </p:spPr>
        <p:txBody>
          <a:bodyPr/>
          <a:lstStyle>
            <a:lvl1pPr>
              <a:defRPr sz="28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304800" y="3124200"/>
            <a:ext cx="8534400" cy="990600"/>
          </a:xfrm>
        </p:spPr>
        <p:txBody>
          <a:bodyPr/>
          <a:lstStyle>
            <a:lvl1pPr marL="0" indent="0">
              <a:buFontTx/>
              <a:buNone/>
              <a:defRPr sz="1600" b="1">
                <a:solidFill>
                  <a:srgbClr val="666666"/>
                </a:solidFill>
              </a:defRPr>
            </a:lvl1pPr>
          </a:lstStyle>
          <a:p>
            <a:r>
              <a:rPr lang="en-US" smtClean="0"/>
              <a:t>Click to edit Master subtitle style</a:t>
            </a:r>
            <a:endParaRPr lang="en-US"/>
          </a:p>
        </p:txBody>
      </p:sp>
      <p:sp>
        <p:nvSpPr>
          <p:cNvPr id="5" name="Rectangle 15"/>
          <p:cNvSpPr>
            <a:spLocks noGrp="1" noChangeArrowheads="1"/>
          </p:cNvSpPr>
          <p:nvPr>
            <p:ph type="ftr" sz="quarter" idx="10"/>
          </p:nvPr>
        </p:nvSpPr>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6" name="Rectangle 16"/>
          <p:cNvSpPr>
            <a:spLocks noGrp="1" noChangeArrowheads="1"/>
          </p:cNvSpPr>
          <p:nvPr>
            <p:ph type="sldNum" sz="quarter" idx="11"/>
          </p:nvPr>
        </p:nvSpPr>
        <p:spPr/>
        <p:txBody>
          <a:bodyPr/>
          <a:lstStyle>
            <a:lvl1pPr>
              <a:defRPr/>
            </a:lvl1pPr>
          </a:lstStyle>
          <a:p>
            <a:pPr>
              <a:defRPr/>
            </a:pPr>
            <a:fld id="{1D95906A-7094-4283-803F-208FC04C85ED}" type="slidenum">
              <a:rPr lang="en-US"/>
              <a:pPr>
                <a:defRPr/>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5" name="Rectangle 6"/>
          <p:cNvSpPr>
            <a:spLocks noGrp="1" noChangeArrowheads="1"/>
          </p:cNvSpPr>
          <p:nvPr>
            <p:ph type="sldNum" sz="quarter" idx="11"/>
          </p:nvPr>
        </p:nvSpPr>
        <p:spPr>
          <a:ln/>
        </p:spPr>
        <p:txBody>
          <a:bodyPr/>
          <a:lstStyle>
            <a:lvl1pPr>
              <a:defRPr/>
            </a:lvl1pPr>
          </a:lstStyle>
          <a:p>
            <a:pPr>
              <a:defRPr/>
            </a:pPr>
            <a:fld id="{A4C928AA-FA38-4A41-A599-90B3BD3C05EB}" type="slidenum">
              <a:rPr lang="en-US"/>
              <a:pPr>
                <a:defRPr/>
              </a:pPr>
              <a:t>‹#›</a:t>
            </a:fld>
            <a:endParaRPr lang="en-US" sz="1200"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98438"/>
            <a:ext cx="21717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98438"/>
            <a:ext cx="636270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5" name="Rectangle 6"/>
          <p:cNvSpPr>
            <a:spLocks noGrp="1" noChangeArrowheads="1"/>
          </p:cNvSpPr>
          <p:nvPr>
            <p:ph type="sldNum" sz="quarter" idx="11"/>
          </p:nvPr>
        </p:nvSpPr>
        <p:spPr>
          <a:ln/>
        </p:spPr>
        <p:txBody>
          <a:bodyPr/>
          <a:lstStyle>
            <a:lvl1pPr>
              <a:defRPr/>
            </a:lvl1pPr>
          </a:lstStyle>
          <a:p>
            <a:pPr>
              <a:defRPr/>
            </a:pPr>
            <a:fld id="{513335C8-6D30-427D-AD63-69315D71D4CD}" type="slidenum">
              <a:rPr lang="en-US"/>
              <a:pPr>
                <a:defRPr/>
              </a:pPr>
              <a:t>‹#›</a:t>
            </a:fld>
            <a:endParaRPr lang="en-US" sz="1200"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98438"/>
            <a:ext cx="8686800" cy="639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9144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6" name="Rectangle 6"/>
          <p:cNvSpPr>
            <a:spLocks noGrp="1" noChangeArrowheads="1"/>
          </p:cNvSpPr>
          <p:nvPr>
            <p:ph type="sldNum" sz="quarter" idx="11"/>
          </p:nvPr>
        </p:nvSpPr>
        <p:spPr>
          <a:ln/>
        </p:spPr>
        <p:txBody>
          <a:bodyPr/>
          <a:lstStyle>
            <a:lvl1pPr>
              <a:defRPr/>
            </a:lvl1pPr>
          </a:lstStyle>
          <a:p>
            <a:pPr>
              <a:defRPr/>
            </a:pPr>
            <a:fld id="{037BC213-5653-4DB2-9D27-FBE2D6015C16}" type="slidenum">
              <a:rPr lang="en-US"/>
              <a:pPr>
                <a:defRPr/>
              </a:pPr>
              <a:t>‹#›</a:t>
            </a:fld>
            <a:endParaRPr lang="en-US" sz="1200"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5" name="Rectangle 6"/>
          <p:cNvSpPr>
            <a:spLocks noGrp="1" noChangeArrowheads="1"/>
          </p:cNvSpPr>
          <p:nvPr>
            <p:ph type="sldNum" sz="quarter" idx="11"/>
          </p:nvPr>
        </p:nvSpPr>
        <p:spPr>
          <a:ln/>
        </p:spPr>
        <p:txBody>
          <a:bodyPr/>
          <a:lstStyle>
            <a:lvl1pPr>
              <a:defRPr/>
            </a:lvl1pPr>
          </a:lstStyle>
          <a:p>
            <a:pPr>
              <a:defRPr/>
            </a:pPr>
            <a:fld id="{53B90B3C-84D1-4D41-B024-8C8CB5CD0C61}" type="slidenum">
              <a:rPr lang="en-US"/>
              <a:pPr>
                <a:defRPr/>
              </a:pPr>
              <a:t>‹#›</a:t>
            </a:fld>
            <a:endParaRPr lang="en-US" sz="1200"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5" name="Rectangle 6"/>
          <p:cNvSpPr>
            <a:spLocks noGrp="1" noChangeArrowheads="1"/>
          </p:cNvSpPr>
          <p:nvPr>
            <p:ph type="sldNum" sz="quarter" idx="11"/>
          </p:nvPr>
        </p:nvSpPr>
        <p:spPr>
          <a:ln/>
        </p:spPr>
        <p:txBody>
          <a:bodyPr/>
          <a:lstStyle>
            <a:lvl1pPr>
              <a:defRPr/>
            </a:lvl1pPr>
          </a:lstStyle>
          <a:p>
            <a:pPr>
              <a:defRPr/>
            </a:pPr>
            <a:fld id="{59F3F7C4-A2C2-4356-9CFD-9E51E76F8696}" type="slidenum">
              <a:rPr lang="en-US"/>
              <a:pPr>
                <a:defRPr/>
              </a:pPr>
              <a:t>‹#›</a:t>
            </a:fld>
            <a:endParaRPr lang="en-US" sz="1200"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14400"/>
            <a:ext cx="4267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267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6" name="Rectangle 6"/>
          <p:cNvSpPr>
            <a:spLocks noGrp="1" noChangeArrowheads="1"/>
          </p:cNvSpPr>
          <p:nvPr>
            <p:ph type="sldNum" sz="quarter" idx="11"/>
          </p:nvPr>
        </p:nvSpPr>
        <p:spPr>
          <a:ln/>
        </p:spPr>
        <p:txBody>
          <a:bodyPr/>
          <a:lstStyle>
            <a:lvl1pPr>
              <a:defRPr/>
            </a:lvl1pPr>
          </a:lstStyle>
          <a:p>
            <a:pPr>
              <a:defRPr/>
            </a:pPr>
            <a:fld id="{9395A870-1809-45A1-9F2D-12DF21B0A2B3}" type="slidenum">
              <a:rPr lang="en-US"/>
              <a:pPr>
                <a:defRPr/>
              </a:pPr>
              <a:t>‹#›</a:t>
            </a:fld>
            <a:endParaRPr lang="en-US" sz="1200"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8" name="Rectangle 6"/>
          <p:cNvSpPr>
            <a:spLocks noGrp="1" noChangeArrowheads="1"/>
          </p:cNvSpPr>
          <p:nvPr>
            <p:ph type="sldNum" sz="quarter" idx="11"/>
          </p:nvPr>
        </p:nvSpPr>
        <p:spPr>
          <a:ln/>
        </p:spPr>
        <p:txBody>
          <a:bodyPr/>
          <a:lstStyle>
            <a:lvl1pPr>
              <a:defRPr/>
            </a:lvl1pPr>
          </a:lstStyle>
          <a:p>
            <a:pPr>
              <a:defRPr/>
            </a:pPr>
            <a:fld id="{737173E5-493D-44D1-AC11-4D2D4AA4813C}" type="slidenum">
              <a:rPr lang="en-US"/>
              <a:pPr>
                <a:defRPr/>
              </a:pPr>
              <a:t>‹#›</a:t>
            </a:fld>
            <a:endParaRPr lang="en-US" sz="1200"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4" name="Rectangle 6"/>
          <p:cNvSpPr>
            <a:spLocks noGrp="1" noChangeArrowheads="1"/>
          </p:cNvSpPr>
          <p:nvPr>
            <p:ph type="sldNum" sz="quarter" idx="11"/>
          </p:nvPr>
        </p:nvSpPr>
        <p:spPr>
          <a:ln/>
        </p:spPr>
        <p:txBody>
          <a:bodyPr/>
          <a:lstStyle>
            <a:lvl1pPr>
              <a:defRPr/>
            </a:lvl1pPr>
          </a:lstStyle>
          <a:p>
            <a:pPr>
              <a:defRPr/>
            </a:pPr>
            <a:fld id="{7BD93405-9FBF-475C-8D84-E09A2245AE2C}" type="slidenum">
              <a:rPr lang="en-US"/>
              <a:pPr>
                <a:defRPr/>
              </a:pPr>
              <a:t>‹#›</a:t>
            </a:fld>
            <a:endParaRPr lang="en-US" sz="1200"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3" name="Rectangle 6"/>
          <p:cNvSpPr>
            <a:spLocks noGrp="1" noChangeArrowheads="1"/>
          </p:cNvSpPr>
          <p:nvPr>
            <p:ph type="sldNum" sz="quarter" idx="11"/>
          </p:nvPr>
        </p:nvSpPr>
        <p:spPr>
          <a:ln/>
        </p:spPr>
        <p:txBody>
          <a:bodyPr/>
          <a:lstStyle>
            <a:lvl1pPr>
              <a:defRPr/>
            </a:lvl1pPr>
          </a:lstStyle>
          <a:p>
            <a:pPr>
              <a:defRPr/>
            </a:pPr>
            <a:fld id="{AF905D83-6D09-43C0-9D54-07BE3A13AC23}" type="slidenum">
              <a:rPr lang="en-US"/>
              <a:pPr>
                <a:defRPr/>
              </a:pPr>
              <a:t>‹#›</a:t>
            </a:fld>
            <a:endParaRPr lang="en-US" sz="1200"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6" name="Rectangle 6"/>
          <p:cNvSpPr>
            <a:spLocks noGrp="1" noChangeArrowheads="1"/>
          </p:cNvSpPr>
          <p:nvPr>
            <p:ph type="sldNum" sz="quarter" idx="11"/>
          </p:nvPr>
        </p:nvSpPr>
        <p:spPr>
          <a:ln/>
        </p:spPr>
        <p:txBody>
          <a:bodyPr/>
          <a:lstStyle>
            <a:lvl1pPr>
              <a:defRPr/>
            </a:lvl1pPr>
          </a:lstStyle>
          <a:p>
            <a:pPr>
              <a:defRPr/>
            </a:pPr>
            <a:fld id="{2DAED4F3-9B9D-4444-9078-E79D47971542}" type="slidenum">
              <a:rPr lang="en-US"/>
              <a:pPr>
                <a:defRPr/>
              </a:pPr>
              <a:t>‹#›</a:t>
            </a:fld>
            <a:endParaRPr lang="en-US" sz="1200"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6" name="Rectangle 6"/>
          <p:cNvSpPr>
            <a:spLocks noGrp="1" noChangeArrowheads="1"/>
          </p:cNvSpPr>
          <p:nvPr>
            <p:ph type="sldNum" sz="quarter" idx="11"/>
          </p:nvPr>
        </p:nvSpPr>
        <p:spPr>
          <a:ln/>
        </p:spPr>
        <p:txBody>
          <a:bodyPr/>
          <a:lstStyle>
            <a:lvl1pPr>
              <a:defRPr/>
            </a:lvl1pPr>
          </a:lstStyle>
          <a:p>
            <a:pPr>
              <a:defRPr/>
            </a:pPr>
            <a:fld id="{85D01A90-8744-46BE-80C0-96E7AA993073}" type="slidenum">
              <a:rPr lang="en-US"/>
              <a:pPr>
                <a:defRPr/>
              </a:pPr>
              <a:t>‹#›</a:t>
            </a:fld>
            <a:endParaRPr lang="en-US" sz="1200"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228600" y="198438"/>
            <a:ext cx="86868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Headline goes here</a:t>
            </a:r>
          </a:p>
        </p:txBody>
      </p:sp>
      <p:sp>
        <p:nvSpPr>
          <p:cNvPr id="1029" name="Rectangle 5"/>
          <p:cNvSpPr>
            <a:spLocks noGrp="1" noChangeArrowheads="1"/>
          </p:cNvSpPr>
          <p:nvPr>
            <p:ph type="ftr" sz="quarter" idx="3"/>
          </p:nvPr>
        </p:nvSpPr>
        <p:spPr bwMode="auto">
          <a:xfrm>
            <a:off x="3970338" y="6424613"/>
            <a:ext cx="3276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600">
                <a:solidFill>
                  <a:schemeClr val="bg1"/>
                </a:solidFill>
                <a:cs typeface="+mn-cs"/>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1030" name="Rectangle 6"/>
          <p:cNvSpPr>
            <a:spLocks noGrp="1" noChangeArrowheads="1"/>
          </p:cNvSpPr>
          <p:nvPr>
            <p:ph type="sldNum" sz="quarter" idx="4"/>
          </p:nvPr>
        </p:nvSpPr>
        <p:spPr bwMode="auto">
          <a:xfrm>
            <a:off x="304800" y="6430963"/>
            <a:ext cx="5334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BA00"/>
                </a:solidFill>
                <a:cs typeface="+mn-cs"/>
              </a:defRPr>
            </a:lvl1pPr>
          </a:lstStyle>
          <a:p>
            <a:pPr>
              <a:defRPr/>
            </a:pPr>
            <a:fld id="{434C406D-6754-48AD-9583-4B3A86BF6240}" type="slidenum">
              <a:rPr lang="en-US"/>
              <a:pPr>
                <a:defRPr/>
              </a:pPr>
              <a:t>‹#›</a:t>
            </a:fld>
            <a:endParaRPr lang="en-US" sz="1200" dirty="0"/>
          </a:p>
        </p:txBody>
      </p:sp>
      <p:pic>
        <p:nvPicPr>
          <p:cNvPr id="2" name="Picture 8" descr="Dotted_Line.png"/>
          <p:cNvPicPr preferRelativeResize="0">
            <a:picLocks/>
          </p:cNvPicPr>
          <p:nvPr/>
        </p:nvPicPr>
        <p:blipFill>
          <a:blip r:embed="rId15"/>
          <a:srcRect l="1334"/>
          <a:stretch>
            <a:fillRect/>
          </a:stretch>
        </p:blipFill>
        <p:spPr bwMode="auto">
          <a:xfrm>
            <a:off x="46038" y="762000"/>
            <a:ext cx="9021762" cy="100013"/>
          </a:xfrm>
          <a:prstGeom prst="rect">
            <a:avLst/>
          </a:prstGeom>
          <a:noFill/>
          <a:ln w="9525">
            <a:noFill/>
            <a:miter lim="800000"/>
            <a:headEnd/>
            <a:tailEnd/>
          </a:ln>
        </p:spPr>
      </p:pic>
      <p:sp>
        <p:nvSpPr>
          <p:cNvPr id="1031" name="Rectangle 12"/>
          <p:cNvSpPr>
            <a:spLocks noGrp="1" noChangeArrowheads="1"/>
          </p:cNvSpPr>
          <p:nvPr>
            <p:ph type="body" idx="1"/>
          </p:nvPr>
        </p:nvSpPr>
        <p:spPr bwMode="auto">
          <a:xfrm>
            <a:off x="228600" y="914400"/>
            <a:ext cx="8686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hf hdr="0" ftr="0" dt="0"/>
  <p:txStyles>
    <p:titleStyle>
      <a:lvl1pPr algn="l" rtl="0" eaLnBrk="0" fontAlgn="base" hangingPunct="0">
        <a:spcBef>
          <a:spcPct val="0"/>
        </a:spcBef>
        <a:spcAft>
          <a:spcPct val="0"/>
        </a:spcAft>
        <a:defRPr sz="3200">
          <a:solidFill>
            <a:srgbClr val="006AD6"/>
          </a:solidFill>
          <a:latin typeface="+mj-lt"/>
          <a:ea typeface="+mj-ea"/>
          <a:cs typeface="+mj-cs"/>
        </a:defRPr>
      </a:lvl1pPr>
      <a:lvl2pPr algn="l" rtl="0" eaLnBrk="0" fontAlgn="base" hangingPunct="0">
        <a:spcBef>
          <a:spcPct val="0"/>
        </a:spcBef>
        <a:spcAft>
          <a:spcPct val="0"/>
        </a:spcAft>
        <a:defRPr sz="3200">
          <a:solidFill>
            <a:srgbClr val="006AD6"/>
          </a:solidFill>
          <a:latin typeface="Arial" charset="0"/>
          <a:cs typeface="Arial" charset="0"/>
        </a:defRPr>
      </a:lvl2pPr>
      <a:lvl3pPr algn="l" rtl="0" eaLnBrk="0" fontAlgn="base" hangingPunct="0">
        <a:spcBef>
          <a:spcPct val="0"/>
        </a:spcBef>
        <a:spcAft>
          <a:spcPct val="0"/>
        </a:spcAft>
        <a:defRPr sz="3200">
          <a:solidFill>
            <a:srgbClr val="006AD6"/>
          </a:solidFill>
          <a:latin typeface="Arial" charset="0"/>
          <a:cs typeface="Arial" charset="0"/>
        </a:defRPr>
      </a:lvl3pPr>
      <a:lvl4pPr algn="l" rtl="0" eaLnBrk="0" fontAlgn="base" hangingPunct="0">
        <a:spcBef>
          <a:spcPct val="0"/>
        </a:spcBef>
        <a:spcAft>
          <a:spcPct val="0"/>
        </a:spcAft>
        <a:defRPr sz="3200">
          <a:solidFill>
            <a:srgbClr val="006AD6"/>
          </a:solidFill>
          <a:latin typeface="Arial" charset="0"/>
          <a:cs typeface="Arial" charset="0"/>
        </a:defRPr>
      </a:lvl4pPr>
      <a:lvl5pPr algn="l" rtl="0" eaLnBrk="0" fontAlgn="base" hangingPunct="0">
        <a:spcBef>
          <a:spcPct val="0"/>
        </a:spcBef>
        <a:spcAft>
          <a:spcPct val="0"/>
        </a:spcAft>
        <a:defRPr sz="3200">
          <a:solidFill>
            <a:srgbClr val="006AD6"/>
          </a:solidFill>
          <a:latin typeface="Arial" charset="0"/>
          <a:cs typeface="Arial" charset="0"/>
        </a:defRPr>
      </a:lvl5pPr>
      <a:lvl6pPr marL="457200" algn="l" rtl="0" eaLnBrk="1" fontAlgn="base" hangingPunct="1">
        <a:spcBef>
          <a:spcPct val="0"/>
        </a:spcBef>
        <a:spcAft>
          <a:spcPct val="0"/>
        </a:spcAft>
        <a:defRPr sz="3200">
          <a:solidFill>
            <a:srgbClr val="006AD6"/>
          </a:solidFill>
          <a:latin typeface="Arial" charset="0"/>
          <a:cs typeface="Arial" charset="0"/>
        </a:defRPr>
      </a:lvl6pPr>
      <a:lvl7pPr marL="914400" algn="l" rtl="0" eaLnBrk="1" fontAlgn="base" hangingPunct="1">
        <a:spcBef>
          <a:spcPct val="0"/>
        </a:spcBef>
        <a:spcAft>
          <a:spcPct val="0"/>
        </a:spcAft>
        <a:defRPr sz="3200">
          <a:solidFill>
            <a:srgbClr val="006AD6"/>
          </a:solidFill>
          <a:latin typeface="Arial" charset="0"/>
          <a:cs typeface="Arial" charset="0"/>
        </a:defRPr>
      </a:lvl7pPr>
      <a:lvl8pPr marL="1371600" algn="l" rtl="0" eaLnBrk="1" fontAlgn="base" hangingPunct="1">
        <a:spcBef>
          <a:spcPct val="0"/>
        </a:spcBef>
        <a:spcAft>
          <a:spcPct val="0"/>
        </a:spcAft>
        <a:defRPr sz="3200">
          <a:solidFill>
            <a:srgbClr val="006AD6"/>
          </a:solidFill>
          <a:latin typeface="Arial" charset="0"/>
          <a:cs typeface="Arial" charset="0"/>
        </a:defRPr>
      </a:lvl8pPr>
      <a:lvl9pPr marL="1828800" algn="l" rtl="0" eaLnBrk="1" fontAlgn="base" hangingPunct="1">
        <a:spcBef>
          <a:spcPct val="0"/>
        </a:spcBef>
        <a:spcAft>
          <a:spcPct val="0"/>
        </a:spcAft>
        <a:defRPr sz="3200">
          <a:solidFill>
            <a:srgbClr val="006AD6"/>
          </a:solidFill>
          <a:latin typeface="Arial" charset="0"/>
          <a:cs typeface="Arial" charset="0"/>
        </a:defRPr>
      </a:lvl9pPr>
    </p:titleStyle>
    <p:bodyStyle>
      <a:lvl1pPr marL="342900" indent="-342900" algn="l" defTabSz="457200" rtl="0" eaLnBrk="0" fontAlgn="base" hangingPunct="0">
        <a:spcBef>
          <a:spcPct val="20000"/>
        </a:spcBef>
        <a:spcAft>
          <a:spcPct val="0"/>
        </a:spcAft>
        <a:buSzPct val="75000"/>
        <a:buBlip>
          <a:blip r:embed="rId16"/>
        </a:buBlip>
        <a:defRPr sz="2400">
          <a:solidFill>
            <a:srgbClr val="212121"/>
          </a:solidFill>
          <a:latin typeface="+mn-lt"/>
          <a:ea typeface="+mn-ea"/>
          <a:cs typeface="+mn-cs"/>
        </a:defRPr>
      </a:lvl1pPr>
      <a:lvl2pPr marL="742950" indent="-285750" algn="l" defTabSz="457200" rtl="0" eaLnBrk="0" fontAlgn="base" hangingPunct="0">
        <a:spcBef>
          <a:spcPct val="20000"/>
        </a:spcBef>
        <a:spcAft>
          <a:spcPct val="0"/>
        </a:spcAft>
        <a:buClr>
          <a:srgbClr val="006AD6"/>
        </a:buClr>
        <a:buFont typeface="Arial" charset="0"/>
        <a:buChar char="–"/>
        <a:defRPr>
          <a:solidFill>
            <a:srgbClr val="212121"/>
          </a:solidFill>
          <a:latin typeface="+mn-lt"/>
          <a:cs typeface="+mn-cs"/>
        </a:defRPr>
      </a:lvl2pPr>
      <a:lvl3pPr marL="1143000" indent="-228600" algn="l" defTabSz="457200" rtl="0" eaLnBrk="0" fontAlgn="base" hangingPunct="0">
        <a:spcBef>
          <a:spcPct val="20000"/>
        </a:spcBef>
        <a:spcAft>
          <a:spcPct val="0"/>
        </a:spcAft>
        <a:buClr>
          <a:srgbClr val="006AD6"/>
        </a:buClr>
        <a:buFont typeface="Wingdings" pitchFamily="2" charset="2"/>
        <a:buChar char="§"/>
        <a:defRPr sz="1600">
          <a:solidFill>
            <a:srgbClr val="212121"/>
          </a:solidFill>
          <a:latin typeface="+mn-lt"/>
          <a:cs typeface="+mn-cs"/>
        </a:defRPr>
      </a:lvl3pPr>
      <a:lvl4pPr marL="1600200" indent="-228600" algn="l" defTabSz="457200" rtl="0" eaLnBrk="0" fontAlgn="base" hangingPunct="0">
        <a:spcBef>
          <a:spcPct val="20000"/>
        </a:spcBef>
        <a:spcAft>
          <a:spcPct val="0"/>
        </a:spcAft>
        <a:buClr>
          <a:srgbClr val="006AD6"/>
        </a:buClr>
        <a:buFont typeface="Arial" charset="0"/>
        <a:buChar char="–"/>
        <a:defRPr sz="1600">
          <a:solidFill>
            <a:srgbClr val="212121"/>
          </a:solidFill>
          <a:latin typeface="+mn-lt"/>
          <a:cs typeface="+mn-cs"/>
        </a:defRPr>
      </a:lvl4pPr>
      <a:lvl5pPr marL="2057400" indent="-228600" algn="l" defTabSz="457200" rtl="0" eaLnBrk="0" fontAlgn="base" hangingPunct="0">
        <a:spcBef>
          <a:spcPct val="20000"/>
        </a:spcBef>
        <a:spcAft>
          <a:spcPct val="0"/>
        </a:spcAft>
        <a:buClr>
          <a:srgbClr val="006AD6"/>
        </a:buClr>
        <a:buFont typeface="Wingdings" pitchFamily="2" charset="2"/>
        <a:buChar char="§"/>
        <a:defRPr sz="1600">
          <a:solidFill>
            <a:srgbClr val="212121"/>
          </a:solidFill>
          <a:latin typeface="+mn-lt"/>
          <a:cs typeface="+mn-cs"/>
        </a:defRPr>
      </a:lvl5pPr>
      <a:lvl6pPr marL="2514600" indent="-228600" algn="l" defTabSz="457200" rtl="0" eaLnBrk="1" fontAlgn="base" hangingPunct="1">
        <a:spcBef>
          <a:spcPct val="20000"/>
        </a:spcBef>
        <a:spcAft>
          <a:spcPct val="0"/>
        </a:spcAft>
        <a:buClr>
          <a:srgbClr val="006AD6"/>
        </a:buClr>
        <a:buFont typeface="Wingdings" pitchFamily="2" charset="2"/>
        <a:buChar char="§"/>
        <a:defRPr sz="1600">
          <a:solidFill>
            <a:srgbClr val="212121"/>
          </a:solidFill>
          <a:latin typeface="+mn-lt"/>
          <a:cs typeface="+mn-cs"/>
        </a:defRPr>
      </a:lvl6pPr>
      <a:lvl7pPr marL="2971800" indent="-228600" algn="l" defTabSz="457200" rtl="0" eaLnBrk="1" fontAlgn="base" hangingPunct="1">
        <a:spcBef>
          <a:spcPct val="20000"/>
        </a:spcBef>
        <a:spcAft>
          <a:spcPct val="0"/>
        </a:spcAft>
        <a:buClr>
          <a:srgbClr val="006AD6"/>
        </a:buClr>
        <a:buFont typeface="Wingdings" pitchFamily="2" charset="2"/>
        <a:buChar char="§"/>
        <a:defRPr sz="1600">
          <a:solidFill>
            <a:srgbClr val="212121"/>
          </a:solidFill>
          <a:latin typeface="+mn-lt"/>
          <a:cs typeface="+mn-cs"/>
        </a:defRPr>
      </a:lvl7pPr>
      <a:lvl8pPr marL="3429000" indent="-228600" algn="l" defTabSz="457200" rtl="0" eaLnBrk="1" fontAlgn="base" hangingPunct="1">
        <a:spcBef>
          <a:spcPct val="20000"/>
        </a:spcBef>
        <a:spcAft>
          <a:spcPct val="0"/>
        </a:spcAft>
        <a:buClr>
          <a:srgbClr val="006AD6"/>
        </a:buClr>
        <a:buFont typeface="Wingdings" pitchFamily="2" charset="2"/>
        <a:buChar char="§"/>
        <a:defRPr sz="1600">
          <a:solidFill>
            <a:srgbClr val="212121"/>
          </a:solidFill>
          <a:latin typeface="+mn-lt"/>
          <a:cs typeface="+mn-cs"/>
        </a:defRPr>
      </a:lvl8pPr>
      <a:lvl9pPr marL="3886200" indent="-228600" algn="l" defTabSz="457200" rtl="0" eaLnBrk="1" fontAlgn="base" hangingPunct="1">
        <a:spcBef>
          <a:spcPct val="20000"/>
        </a:spcBef>
        <a:spcAft>
          <a:spcPct val="0"/>
        </a:spcAft>
        <a:buClr>
          <a:srgbClr val="006AD6"/>
        </a:buClr>
        <a:buFont typeface="Wingdings" pitchFamily="2" charset="2"/>
        <a:buChar char="§"/>
        <a:defRPr sz="1600">
          <a:solidFill>
            <a:srgbClr val="21212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package" Target="../embeddings/Microsoft_Office_Excel_Worksheet111.xlsx"/></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8" Type="http://schemas.openxmlformats.org/officeDocument/2006/relationships/hyperlink" Target="http://bugzilla.quantum.com/bugzilla/show_bug.cgi?id=22122" TargetMode="External"/><Relationship Id="rId13" Type="http://schemas.openxmlformats.org/officeDocument/2006/relationships/hyperlink" Target="http://bugzilla.quantum.com/bugzilla/show_bug.cgi?id=24151" TargetMode="External"/><Relationship Id="rId3" Type="http://schemas.openxmlformats.org/officeDocument/2006/relationships/hyperlink" Target="http://bugzilla.quantum.com/bugzilla/buglist.cgi?classification=Galaxy%20Projects&amp;classification=Other%20Projects&amp;field0-0-0=reporter&amp;known_name=2.0.1%20Bugs%20found%20by%20SVT&amp;list_id=2636&amp;longdesc=tsb&amp;longdesc_type=allwordssubstr&amp;product=Galaxy%202.0.1&amp;product=Vision%20DXi&amp;query_format=advanced&amp;type0-0-0=anywordssubstr&amp;value0-0-0=david.allen%20doug.rivera%20hunholz%20reynolds%20tuma%20gray%20hoshiko%20peters%20goodman&amp;order=short_desc,priority,bug_severity&amp;query_based_on=2.0.1%20Bugs%20found%20by%20SVT" TargetMode="External"/><Relationship Id="rId7" Type="http://schemas.openxmlformats.org/officeDocument/2006/relationships/hyperlink" Target="http://bugzilla.quantum.com/bugzilla/show_bug.cgi?id=24305" TargetMode="External"/><Relationship Id="rId12" Type="http://schemas.openxmlformats.org/officeDocument/2006/relationships/hyperlink" Target="http://bugzilla.quantum.com/bugzilla/show_bug.cgi?id=24357" TargetMode="External"/><Relationship Id="rId17" Type="http://schemas.openxmlformats.org/officeDocument/2006/relationships/hyperlink" Target="http://bugzilla.quantum.com/bugzilla/show_bug.cgi?id=21734" TargetMode="External"/><Relationship Id="rId2" Type="http://schemas.openxmlformats.org/officeDocument/2006/relationships/hyperlink" Target="http://bugzilla.quantum.com/bugzilla/buglist.cgi?classification=Galaxy%20Projects&amp;classification=Other%20Projects&amp;field0-0-0=reporter&amp;known_name=2.0.1%20Bugs%20found%20by%20SVT&amp;list_id=2636&amp;longdesc=tsb&amp;longdesc_type=allwordssubstr&amp;product=Galaxy%202.0.1&amp;product=Vision%20DXi&amp;query_format=advanced&amp;type0-0-0=anywordssubstr&amp;value0-0-0=david.allen%20doug.rivera%20hunholz%20reynolds%20tuma%20gray%20hoshiko%20peters%20goodman&amp;order=bug_id&amp;query_based_on=2.0.1%20Bugs%20found%20by%20SVT" TargetMode="External"/><Relationship Id="rId16" Type="http://schemas.openxmlformats.org/officeDocument/2006/relationships/hyperlink" Target="http://bugzilla.quantum.com/bugzilla/show_bug.cgi?id=22183" TargetMode="External"/><Relationship Id="rId1" Type="http://schemas.openxmlformats.org/officeDocument/2006/relationships/slideLayout" Target="../slideLayouts/slideLayout7.xml"/><Relationship Id="rId6" Type="http://schemas.openxmlformats.org/officeDocument/2006/relationships/hyperlink" Target="http://bugzilla.quantum.com/bugzilla/show_bug.cgi?id=23227" TargetMode="External"/><Relationship Id="rId11" Type="http://schemas.openxmlformats.org/officeDocument/2006/relationships/hyperlink" Target="http://bugzilla.quantum.com/bugzilla/show_bug.cgi?id=24600" TargetMode="External"/><Relationship Id="rId5" Type="http://schemas.openxmlformats.org/officeDocument/2006/relationships/hyperlink" Target="http://bugzilla.quantum.com/bugzilla/show_bug.cgi?id=22795" TargetMode="External"/><Relationship Id="rId15" Type="http://schemas.openxmlformats.org/officeDocument/2006/relationships/hyperlink" Target="http://bugzilla.quantum.com/bugzilla/show_bug.cgi?id=22624" TargetMode="External"/><Relationship Id="rId10" Type="http://schemas.openxmlformats.org/officeDocument/2006/relationships/hyperlink" Target="http://bugzilla.quantum.com/bugzilla/show_bug.cgi?id=23788" TargetMode="External"/><Relationship Id="rId4" Type="http://schemas.openxmlformats.org/officeDocument/2006/relationships/hyperlink" Target="http://bugzilla.quantum.com/bugzilla/show_bug.cgi?id=22100" TargetMode="External"/><Relationship Id="rId9" Type="http://schemas.openxmlformats.org/officeDocument/2006/relationships/hyperlink" Target="http://bugzilla.quantum.com/bugzilla/show_bug.cgi?id=22691" TargetMode="External"/><Relationship Id="rId14" Type="http://schemas.openxmlformats.org/officeDocument/2006/relationships/hyperlink" Target="http://bugzilla.quantum.com/bugzilla/show_bug.cgi?id=2411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hyperlink" Target="http://bugzilla.quantum.com/bugzilla/show_bug.cgi?id=23073"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hyperlink" Target="http://10.40.164.47/viewvc/projects/components/mininet/src/"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nvSpPr>
        <p:spPr bwMode="auto">
          <a:xfrm>
            <a:off x="2514600" y="6324600"/>
            <a:ext cx="4732338" cy="496888"/>
          </a:xfrm>
          <a:prstGeom prst="rect">
            <a:avLst/>
          </a:prstGeom>
          <a:noFill/>
          <a:ln>
            <a:miter lim="800000"/>
            <a:headEnd/>
            <a:tailEnd/>
          </a:ln>
        </p:spPr>
        <p:txBody>
          <a:bodyPr/>
          <a:lstStyle/>
          <a:p>
            <a:pPr>
              <a:defRPr/>
            </a:pPr>
            <a:r>
              <a:rPr lang="en-US" sz="1000" dirty="0">
                <a:solidFill>
                  <a:schemeClr val="bg1"/>
                </a:solidFill>
                <a:cs typeface="+mn-cs"/>
              </a:rPr>
              <a:t>© 2011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3"/>
          <p:cNvSpPr txBox="1">
            <a:spLocks noGrp="1"/>
          </p:cNvSpPr>
          <p:nvPr/>
        </p:nvSpPr>
        <p:spPr bwMode="auto">
          <a:xfrm>
            <a:off x="304800" y="6430963"/>
            <a:ext cx="533400" cy="323850"/>
          </a:xfrm>
          <a:prstGeom prst="rect">
            <a:avLst/>
          </a:prstGeom>
          <a:noFill/>
          <a:ln>
            <a:miter lim="800000"/>
            <a:headEnd/>
            <a:tailEnd/>
          </a:ln>
        </p:spPr>
        <p:txBody>
          <a:bodyPr/>
          <a:lstStyle/>
          <a:p>
            <a:pPr>
              <a:defRPr/>
            </a:pPr>
            <a:fld id="{3C970C0D-9344-4E9C-8C91-35D1F6E26833}" type="slidenum">
              <a:rPr lang="en-US" sz="1400">
                <a:solidFill>
                  <a:srgbClr val="FFBA00"/>
                </a:solidFill>
                <a:cs typeface="+mn-cs"/>
              </a:rPr>
              <a:pPr>
                <a:defRPr/>
              </a:pPr>
              <a:t>1</a:t>
            </a:fld>
            <a:endParaRPr lang="en-US" sz="1200" dirty="0">
              <a:solidFill>
                <a:srgbClr val="FFBA00"/>
              </a:solidFill>
              <a:cs typeface="+mn-cs"/>
            </a:endParaRPr>
          </a:p>
        </p:txBody>
      </p:sp>
      <p:pic>
        <p:nvPicPr>
          <p:cNvPr id="16387" name="Picture 6" descr="KnowledgeTransfer_MainScreen"/>
          <p:cNvPicPr>
            <a:picLocks noChangeAspect="1" noChangeArrowheads="1"/>
          </p:cNvPicPr>
          <p:nvPr/>
        </p:nvPicPr>
        <p:blipFill>
          <a:blip r:embed="rId3"/>
          <a:srcRect/>
          <a:stretch>
            <a:fillRect/>
          </a:stretch>
        </p:blipFill>
        <p:spPr bwMode="auto">
          <a:xfrm>
            <a:off x="1143000" y="857250"/>
            <a:ext cx="6858000" cy="5143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p:txBody>
          <a:bodyPr/>
          <a:lstStyle/>
          <a:p>
            <a:pPr eaLnBrk="1" hangingPunct="1"/>
            <a:r>
              <a:rPr lang="en-US" smtClean="0"/>
              <a:t>DXi6700 Conversion Kits</a:t>
            </a:r>
          </a:p>
        </p:txBody>
      </p:sp>
      <p:sp>
        <p:nvSpPr>
          <p:cNvPr id="32770" name="Content Placeholder 2"/>
          <p:cNvSpPr>
            <a:spLocks noGrp="1"/>
          </p:cNvSpPr>
          <p:nvPr>
            <p:ph idx="4294967295"/>
          </p:nvPr>
        </p:nvSpPr>
        <p:spPr/>
        <p:txBody>
          <a:bodyPr/>
          <a:lstStyle/>
          <a:p>
            <a:pPr eaLnBrk="1" hangingPunct="1"/>
            <a:r>
              <a:rPr lang="en-US" smtClean="0"/>
              <a:t>Three Ways to Convert DXi6700 Classic </a:t>
            </a:r>
          </a:p>
          <a:p>
            <a:pPr lvl="1" eaLnBrk="1" hangingPunct="1"/>
            <a:r>
              <a:rPr lang="en-US" smtClean="0"/>
              <a:t>Upgrade software for multi-protocol: uses 2 existing Ethernet ports</a:t>
            </a:r>
          </a:p>
          <a:p>
            <a:pPr lvl="1" eaLnBrk="1" hangingPunct="1"/>
            <a:r>
              <a:rPr lang="en-US" smtClean="0"/>
              <a:t>Convert to 6701 for 1GbE - </a:t>
            </a:r>
            <a:r>
              <a:rPr lang="en-US" b="1" smtClean="0"/>
              <a:t>$15,000</a:t>
            </a:r>
            <a:endParaRPr lang="en-US" smtClean="0"/>
          </a:p>
          <a:p>
            <a:pPr lvl="1" eaLnBrk="1" hangingPunct="1"/>
            <a:r>
              <a:rPr lang="en-US" smtClean="0"/>
              <a:t>Convert to 6702 for 10GbE (Twinax copper or SFP+ Optical) - </a:t>
            </a:r>
            <a:r>
              <a:rPr lang="en-US" b="1" smtClean="0"/>
              <a:t>$20,000</a:t>
            </a:r>
            <a:endParaRPr lang="en-US" smtClean="0"/>
          </a:p>
          <a:p>
            <a:pPr eaLnBrk="1" hangingPunct="1">
              <a:spcBef>
                <a:spcPts val="1200"/>
              </a:spcBef>
            </a:pPr>
            <a:r>
              <a:rPr lang="en-US" smtClean="0"/>
              <a:t>Conversion Considerations </a:t>
            </a:r>
          </a:p>
          <a:p>
            <a:pPr lvl="1" eaLnBrk="1" hangingPunct="1"/>
            <a:r>
              <a:rPr lang="en-US" smtClean="0"/>
              <a:t>Service call required for conversion, either software only or Conversion Kit </a:t>
            </a:r>
          </a:p>
          <a:p>
            <a:pPr lvl="1" eaLnBrk="1" hangingPunct="1"/>
            <a:r>
              <a:rPr lang="en-US" smtClean="0"/>
              <a:t>Conversions available on </a:t>
            </a:r>
            <a:r>
              <a:rPr lang="en-US" b="1" smtClean="0"/>
              <a:t>July 27, 2011</a:t>
            </a:r>
          </a:p>
          <a:p>
            <a:pPr lvl="1" eaLnBrk="1" hangingPunct="1"/>
            <a:r>
              <a:rPr lang="en-US" smtClean="0"/>
              <a:t>Expanding 6700 Classic &gt;56TB requires conversion to 6701 or 6702</a:t>
            </a:r>
          </a:p>
          <a:p>
            <a:pPr eaLnBrk="1" hangingPunct="1">
              <a:spcBef>
                <a:spcPts val="1200"/>
              </a:spcBef>
            </a:pPr>
            <a:r>
              <a:rPr lang="en-US" smtClean="0"/>
              <a:t>DXi6700 Classic Lifecycle Planning</a:t>
            </a:r>
          </a:p>
          <a:p>
            <a:pPr lvl="1" eaLnBrk="1" hangingPunct="1"/>
            <a:r>
              <a:rPr lang="en-US" u="sng" smtClean="0"/>
              <a:t>6700 classic to remain on pricelist 90 days post GA</a:t>
            </a:r>
          </a:p>
          <a:p>
            <a:pPr lvl="1" eaLnBrk="1" hangingPunct="1"/>
            <a:r>
              <a:rPr lang="en-US" smtClean="0"/>
              <a:t>Capacity expansions to remain on pricelist for foreseeable future</a:t>
            </a:r>
          </a:p>
          <a:p>
            <a:pPr lvl="1" eaLnBrk="1" hangingPunct="1"/>
            <a:r>
              <a:rPr lang="en-US" smtClean="0"/>
              <a:t>No formal EOL plan as of this time</a:t>
            </a:r>
          </a:p>
        </p:txBody>
      </p:sp>
      <p:sp>
        <p:nvSpPr>
          <p:cNvPr id="6" name="Slide Number Placeholder 2"/>
          <p:cNvSpPr txBox="1">
            <a:spLocks noGrp="1"/>
          </p:cNvSpPr>
          <p:nvPr/>
        </p:nvSpPr>
        <p:spPr bwMode="auto">
          <a:xfrm>
            <a:off x="457200" y="6446838"/>
            <a:ext cx="533400" cy="323850"/>
          </a:xfrm>
          <a:prstGeom prst="rect">
            <a:avLst/>
          </a:prstGeom>
          <a:noFill/>
          <a:ln>
            <a:miter lim="800000"/>
            <a:headEnd/>
            <a:tailEnd/>
          </a:ln>
        </p:spPr>
        <p:txBody>
          <a:bodyPr/>
          <a:lstStyle/>
          <a:p>
            <a:pPr>
              <a:defRPr/>
            </a:pPr>
            <a:fld id="{B9BC5266-04E3-47A5-AF10-21969822B205}" type="slidenum">
              <a:rPr lang="en-US" sz="1400">
                <a:solidFill>
                  <a:srgbClr val="FFBA00"/>
                </a:solidFill>
                <a:cs typeface="+mn-cs"/>
              </a:rPr>
              <a:pPr>
                <a:defRPr/>
              </a:pPr>
              <a:t>10</a:t>
            </a:fld>
            <a:endParaRPr lang="en-US" sz="1200" dirty="0">
              <a:solidFill>
                <a:srgbClr val="FFBA00"/>
              </a:solidFill>
              <a:cs typeface="+mn-cs"/>
            </a:endParaRPr>
          </a:p>
        </p:txBody>
      </p:sp>
      <p:sp>
        <p:nvSpPr>
          <p:cNvPr id="5" name="Footer Placeholder 3"/>
          <p:cNvSpPr txBox="1">
            <a:spLocks noGrp="1"/>
          </p:cNvSpPr>
          <p:nvPr/>
        </p:nvSpPr>
        <p:spPr bwMode="auto">
          <a:xfrm>
            <a:off x="2514600" y="6324600"/>
            <a:ext cx="4732338" cy="496888"/>
          </a:xfrm>
          <a:prstGeom prst="rect">
            <a:avLst/>
          </a:prstGeom>
          <a:noFill/>
          <a:ln>
            <a:miter lim="800000"/>
            <a:headEnd/>
            <a:tailEnd/>
          </a:ln>
        </p:spPr>
        <p:txBody>
          <a:bodyPr/>
          <a:lstStyle/>
          <a:p>
            <a:pPr>
              <a:defRPr/>
            </a:pPr>
            <a:r>
              <a:rPr lang="en-US" sz="1000">
                <a:solidFill>
                  <a:schemeClr val="bg1"/>
                </a:solidFill>
                <a:cs typeface="+mn-cs"/>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title" idx="4294967295"/>
          </p:nvPr>
        </p:nvSpPr>
        <p:spPr>
          <a:xfrm>
            <a:off x="609600" y="2667000"/>
            <a:ext cx="7772400" cy="838200"/>
          </a:xfrm>
        </p:spPr>
        <p:txBody>
          <a:bodyPr anchor="t"/>
          <a:lstStyle/>
          <a:p>
            <a:pPr algn="ctr"/>
            <a:r>
              <a:rPr lang="en-US" sz="4000" b="1" smtClean="0"/>
              <a:t>Q &amp; A</a:t>
            </a:r>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ubtitle 2"/>
          <p:cNvSpPr>
            <a:spLocks noGrp="1"/>
          </p:cNvSpPr>
          <p:nvPr>
            <p:ph type="subTitle" idx="4294967295"/>
          </p:nvPr>
        </p:nvSpPr>
        <p:spPr>
          <a:xfrm>
            <a:off x="304800" y="3124200"/>
            <a:ext cx="8534400" cy="990600"/>
          </a:xfrm>
        </p:spPr>
        <p:txBody>
          <a:bodyPr/>
          <a:lstStyle/>
          <a:p>
            <a:pPr marL="0" indent="0">
              <a:buFontTx/>
              <a:buNone/>
            </a:pPr>
            <a:r>
              <a:rPr lang="en-US" sz="3200" smtClean="0">
                <a:solidFill>
                  <a:srgbClr val="006AD6"/>
                </a:solidFill>
              </a:rPr>
              <a:t>Known Issues</a:t>
            </a:r>
          </a:p>
          <a:p>
            <a:pPr marL="0" indent="0">
              <a:buFontTx/>
              <a:buNone/>
            </a:pPr>
            <a:r>
              <a:rPr lang="en-US" sz="1600" b="1" smtClean="0">
                <a:solidFill>
                  <a:srgbClr val="666666"/>
                </a:solidFill>
              </a:rPr>
              <a:t>Mahesh Patil and Chris Graves</a:t>
            </a:r>
          </a:p>
        </p:txBody>
      </p:sp>
      <p:sp>
        <p:nvSpPr>
          <p:cNvPr id="4" name="Footer Placeholder 3"/>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304800" y="6430963"/>
            <a:ext cx="533400" cy="323850"/>
          </a:xfrm>
          <a:prstGeom prst="rect">
            <a:avLst/>
          </a:prstGeom>
          <a:noFill/>
          <a:ln>
            <a:miter lim="800000"/>
            <a:headEnd/>
            <a:tailEnd/>
          </a:ln>
        </p:spPr>
        <p:txBody>
          <a:bodyPr/>
          <a:lstStyle/>
          <a:p>
            <a:pPr>
              <a:defRPr/>
            </a:pPr>
            <a:fld id="{A9145669-93EC-4C2C-AA73-CCCE22AD6BD7}" type="slidenum">
              <a:rPr lang="en-US" sz="1400">
                <a:solidFill>
                  <a:srgbClr val="FFBA00"/>
                </a:solidFill>
                <a:cs typeface="+mn-cs"/>
              </a:rPr>
              <a:pPr>
                <a:defRPr/>
              </a:pPr>
              <a:t>101</a:t>
            </a:fld>
            <a:endParaRPr lang="en-US" sz="1400">
              <a:solidFill>
                <a:srgbClr val="FFBA00"/>
              </a:solidFill>
              <a:cs typeface="+mn-cs"/>
            </a:endParaRP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ChangeArrowheads="1"/>
          </p:cNvSpPr>
          <p:nvPr>
            <p:ph type="title" idx="4294967295"/>
          </p:nvPr>
        </p:nvSpPr>
        <p:spPr/>
        <p:txBody>
          <a:bodyPr/>
          <a:lstStyle/>
          <a:p>
            <a:pPr eaLnBrk="1" hangingPunct="1"/>
            <a:r>
              <a:rPr lang="en-US" smtClean="0"/>
              <a:t>Galaxy 2.0.1 – Bug Profile Review</a:t>
            </a:r>
          </a:p>
        </p:txBody>
      </p:sp>
      <p:sp>
        <p:nvSpPr>
          <p:cNvPr id="179202" name="Rectangle 3"/>
          <p:cNvSpPr>
            <a:spLocks noGrp="1" noChangeArrowheads="1"/>
          </p:cNvSpPr>
          <p:nvPr>
            <p:ph type="body" idx="4294967295"/>
          </p:nvPr>
        </p:nvSpPr>
        <p:spPr/>
        <p:txBody>
          <a:bodyPr/>
          <a:lstStyle/>
          <a:p>
            <a:pPr eaLnBrk="1" hangingPunct="1"/>
            <a:r>
              <a:rPr lang="en-US" sz="1800" b="1" smtClean="0"/>
              <a:t>Customer facing Release Notes are posted on CSWeb.  Known issues are not all deferred bug but ones customer may encounter.</a:t>
            </a:r>
          </a:p>
          <a:p>
            <a:pPr eaLnBrk="1" hangingPunct="1"/>
            <a:r>
              <a:rPr lang="en-US" sz="1800" b="1" smtClean="0"/>
              <a:t>Significant bug/development challenges (deferred)</a:t>
            </a:r>
          </a:p>
          <a:p>
            <a:pPr lvl="1" eaLnBrk="1" hangingPunct="1"/>
            <a:r>
              <a:rPr lang="en-US" smtClean="0"/>
              <a:t>F5 certification blocked: need minimum migration rate of 80 files/sec (24153)</a:t>
            </a:r>
          </a:p>
          <a:p>
            <a:pPr lvl="2" eaLnBrk="1" hangingPunct="1"/>
            <a:r>
              <a:rPr lang="en-US" sz="1400" smtClean="0"/>
              <a:t>will continue testing at F5 on GA candidate code so we know what to fix in Galaxy 2.1</a:t>
            </a:r>
          </a:p>
          <a:p>
            <a:pPr lvl="1" eaLnBrk="1" hangingPunct="1"/>
            <a:r>
              <a:rPr lang="en-US" smtClean="0"/>
              <a:t>VTL Load Causes NAS Failures -- Limit VTL Load (24341)</a:t>
            </a:r>
          </a:p>
          <a:p>
            <a:pPr lvl="1" eaLnBrk="1" hangingPunct="1"/>
            <a:r>
              <a:rPr lang="en-US" smtClean="0">
                <a:solidFill>
                  <a:schemeClr val="tx1"/>
                </a:solidFill>
              </a:rPr>
              <a:t>System very slow, reported swap usage at: 3397460K- Dark Memory (24478)</a:t>
            </a:r>
          </a:p>
          <a:p>
            <a:pPr lvl="1" eaLnBrk="1" hangingPunct="1"/>
            <a:r>
              <a:rPr lang="en-US" smtClean="0">
                <a:solidFill>
                  <a:schemeClr val="tx1"/>
                </a:solidFill>
              </a:rPr>
              <a:t>Blockpool "pauses" causing other operations to time out (23465)</a:t>
            </a:r>
          </a:p>
          <a:p>
            <a:pPr lvl="2" eaLnBrk="1" hangingPunct="1"/>
            <a:r>
              <a:rPr lang="en-US" sz="1400" smtClean="0">
                <a:solidFill>
                  <a:schemeClr val="tx1"/>
                </a:solidFill>
              </a:rPr>
              <a:t>2.0 bug</a:t>
            </a:r>
          </a:p>
          <a:p>
            <a:pPr lvl="2" eaLnBrk="1" hangingPunct="1"/>
            <a:r>
              <a:rPr lang="en-US" sz="1400" smtClean="0">
                <a:solidFill>
                  <a:schemeClr val="tx1"/>
                </a:solidFill>
              </a:rPr>
              <a:t>Added a debug timer in 2.0.1 to help isolate root cause</a:t>
            </a:r>
          </a:p>
          <a:p>
            <a:pPr lvl="2" eaLnBrk="1" hangingPunct="1"/>
            <a:r>
              <a:rPr lang="en-US" sz="1400" smtClean="0">
                <a:solidFill>
                  <a:schemeClr val="tx1"/>
                </a:solidFill>
              </a:rPr>
              <a:t>Seen at multiple customer sites</a:t>
            </a:r>
          </a:p>
          <a:p>
            <a:pPr eaLnBrk="1" hangingPunct="1"/>
            <a:endParaRPr lang="en-US" smtClean="0"/>
          </a:p>
          <a:p>
            <a:pPr lvl="2" eaLnBrk="1" hangingPunct="1"/>
            <a:endParaRPr lang="en-US" smtClean="0">
              <a:solidFill>
                <a:schemeClr val="tx1"/>
              </a:solidFill>
            </a:endParaRPr>
          </a:p>
          <a:p>
            <a:pPr lvl="2" eaLnBrk="1" hangingPunct="1"/>
            <a:endParaRPr lang="en-US" smtClean="0"/>
          </a:p>
          <a:p>
            <a:pPr lvl="2" eaLnBrk="1" hangingPunct="1"/>
            <a:endParaRPr lang="en-US" smtClean="0"/>
          </a:p>
        </p:txBody>
      </p:sp>
    </p:spTree>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ChangeArrowheads="1"/>
          </p:cNvSpPr>
          <p:nvPr>
            <p:ph type="title" idx="4294967295"/>
          </p:nvPr>
        </p:nvSpPr>
        <p:spPr/>
        <p:txBody>
          <a:bodyPr/>
          <a:lstStyle/>
          <a:p>
            <a:r>
              <a:rPr lang="en-US" smtClean="0"/>
              <a:t>Galaxy 2.0.1 – Bug Profile Review (as of 7/15)</a:t>
            </a:r>
          </a:p>
        </p:txBody>
      </p:sp>
      <p:sp>
        <p:nvSpPr>
          <p:cNvPr id="180226" name="Rectangle 3"/>
          <p:cNvSpPr>
            <a:spLocks noGrp="1" noChangeArrowheads="1"/>
          </p:cNvSpPr>
          <p:nvPr>
            <p:ph type="body" idx="4294967295"/>
          </p:nvPr>
        </p:nvSpPr>
        <p:spPr>
          <a:xfrm>
            <a:off x="228600" y="914400"/>
            <a:ext cx="8686800" cy="5105400"/>
          </a:xfrm>
        </p:spPr>
        <p:txBody>
          <a:bodyPr/>
          <a:lstStyle/>
          <a:p>
            <a:r>
              <a:rPr lang="en-US" smtClean="0"/>
              <a:t>Bug Totals:</a:t>
            </a:r>
          </a:p>
          <a:p>
            <a:pPr lvl="1"/>
            <a:r>
              <a:rPr lang="en-US" smtClean="0">
                <a:solidFill>
                  <a:schemeClr val="tx1"/>
                </a:solidFill>
              </a:rPr>
              <a:t>1526 Total managed </a:t>
            </a:r>
          </a:p>
          <a:p>
            <a:pPr lvl="1"/>
            <a:r>
              <a:rPr lang="en-US" smtClean="0">
                <a:solidFill>
                  <a:schemeClr val="tx1"/>
                </a:solidFill>
              </a:rPr>
              <a:t>272 deferred (18%)</a:t>
            </a:r>
          </a:p>
          <a:p>
            <a:pPr lvl="1"/>
            <a:endParaRPr lang="en-US" smtClean="0"/>
          </a:p>
          <a:p>
            <a:pPr lvl="1">
              <a:buFont typeface="Arial" charset="0"/>
              <a:buNone/>
            </a:pPr>
            <a:r>
              <a:rPr lang="en-US" smtClean="0"/>
              <a:t> </a:t>
            </a:r>
          </a:p>
          <a:p>
            <a:endParaRPr lang="en-US" smtClean="0"/>
          </a:p>
          <a:p>
            <a:endParaRPr lang="en-US" smtClean="0"/>
          </a:p>
          <a:p>
            <a:r>
              <a:rPr lang="en-US" smtClean="0"/>
              <a:t>All deferred bugs have been reviewed by the Galaxy 2.0.1 CRB </a:t>
            </a:r>
          </a:p>
          <a:p>
            <a:r>
              <a:rPr lang="en-US" smtClean="0"/>
              <a:t>Sev1 list included on following slide</a:t>
            </a:r>
            <a:endParaRPr lang="en-US" smtClean="0">
              <a:solidFill>
                <a:srgbClr val="FF0000"/>
              </a:solidFill>
            </a:endParaRPr>
          </a:p>
        </p:txBody>
      </p:sp>
      <p:graphicFrame>
        <p:nvGraphicFramePr>
          <p:cNvPr id="327684" name="Group 4"/>
          <p:cNvGraphicFramePr>
            <a:graphicFrameLocks noGrp="1"/>
          </p:cNvGraphicFramePr>
          <p:nvPr/>
        </p:nvGraphicFramePr>
        <p:xfrm>
          <a:off x="1219200" y="2209800"/>
          <a:ext cx="6096000" cy="1189038"/>
        </p:xfrm>
        <a:graphic>
          <a:graphicData uri="http://schemas.openxmlformats.org/drawingml/2006/table">
            <a:tbl>
              <a:tblPr/>
              <a:tblGrid>
                <a:gridCol w="1016000"/>
                <a:gridCol w="1016000"/>
                <a:gridCol w="1016000"/>
                <a:gridCol w="1016000"/>
                <a:gridCol w="1016000"/>
                <a:gridCol w="1016000"/>
              </a:tblGrid>
              <a:tr h="381000">
                <a:tc gridSpan="6">
                  <a:txBody>
                    <a:bodyPr/>
                    <a:lstStyle/>
                    <a:p>
                      <a:pPr marL="0" marR="0" lvl="0" indent="0" algn="ctr" defTabSz="457200" rtl="0" eaLnBrk="0" fontAlgn="base" latinLnBrk="0" hangingPunct="0">
                        <a:lnSpc>
                          <a:spcPct val="100000"/>
                        </a:lnSpc>
                        <a:spcBef>
                          <a:spcPct val="20000"/>
                        </a:spcBef>
                        <a:spcAft>
                          <a:spcPct val="0"/>
                        </a:spcAft>
                        <a:buClrTx/>
                        <a:buSzPct val="75000"/>
                        <a:buFontTx/>
                        <a:buNone/>
                        <a:tabLst/>
                      </a:pPr>
                      <a:r>
                        <a:rPr kumimoji="0" lang="en-US" sz="2000" b="0" i="0" u="none" strike="noStrike" cap="none" normalizeH="0" baseline="0" dirty="0" smtClean="0">
                          <a:ln>
                            <a:noFill/>
                          </a:ln>
                          <a:solidFill>
                            <a:srgbClr val="212121"/>
                          </a:solidFill>
                          <a:effectLst/>
                          <a:latin typeface="Arial" charset="0"/>
                          <a:cs typeface="Arial" charset="0"/>
                        </a:rPr>
                        <a:t>Severity of deferred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6713">
                <a:tc>
                  <a:txBody>
                    <a:bodyPr/>
                    <a:lstStyle/>
                    <a:p>
                      <a:pPr marL="0" marR="0" lvl="0" indent="0" algn="ctr" defTabSz="457200" rtl="0" eaLnBrk="0" fontAlgn="base" latinLnBrk="0" hangingPunct="0">
                        <a:lnSpc>
                          <a:spcPct val="100000"/>
                        </a:lnSpc>
                        <a:spcBef>
                          <a:spcPct val="20000"/>
                        </a:spcBef>
                        <a:spcAft>
                          <a:spcPct val="0"/>
                        </a:spcAft>
                        <a:buClrTx/>
                        <a:buSzPct val="75000"/>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Pct val="75000"/>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Pct val="75000"/>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Pct val="75000"/>
                        <a:buFontTx/>
                        <a:buNone/>
                        <a:tabLst/>
                      </a:pPr>
                      <a:r>
                        <a:rPr kumimoji="0" lang="en-US" sz="2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Pct val="75000"/>
                        <a:buFontTx/>
                        <a:buNone/>
                        <a:tabLst/>
                      </a:pPr>
                      <a:r>
                        <a:rPr kumimoji="0" lang="en-US" sz="2000" b="0" i="0" u="none" strike="noStrike" cap="none" normalizeH="0" baseline="0" dirty="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Pct val="75000"/>
                        <a:buFontTx/>
                        <a:buNone/>
                        <a:tabLst/>
                      </a:pPr>
                      <a:r>
                        <a:rPr kumimoji="0" lang="en-US" sz="2000" b="0" i="0" u="none" strike="noStrike" cap="none" normalizeH="0" baseline="0" smtClean="0">
                          <a:ln>
                            <a:noFill/>
                          </a:ln>
                          <a:solidFill>
                            <a:schemeClr val="tx1"/>
                          </a:solidFill>
                          <a:effectLst/>
                          <a:latin typeface="Arial" charset="0"/>
                          <a:cs typeface="Arial"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ctr" defTabSz="457200" rtl="0" eaLnBrk="0" fontAlgn="base" latinLnBrk="0" hangingPunct="0">
                        <a:lnSpc>
                          <a:spcPct val="100000"/>
                        </a:lnSpc>
                        <a:spcBef>
                          <a:spcPct val="20000"/>
                        </a:spcBef>
                        <a:spcAft>
                          <a:spcPct val="0"/>
                        </a:spcAft>
                        <a:buClrTx/>
                        <a:buSzPct val="75000"/>
                        <a:buFontTx/>
                        <a:buNone/>
                        <a:tabLst/>
                      </a:pPr>
                      <a:r>
                        <a:rPr kumimoji="0" lang="en-US" sz="2000" b="0" i="0" u="none" strike="noStrike" cap="none" normalizeH="0" baseline="0" dirty="0" smtClean="0">
                          <a:ln>
                            <a:noFill/>
                          </a:ln>
                          <a:solidFill>
                            <a:schemeClr val="tx1"/>
                          </a:solidFill>
                          <a:effectLst/>
                          <a:latin typeface="Arial" charset="0"/>
                          <a:cs typeface="Arial" charset="0"/>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Pct val="75000"/>
                        <a:buFontTx/>
                        <a:buNone/>
                        <a:tabLst/>
                      </a:pPr>
                      <a:r>
                        <a:rPr kumimoji="0" lang="en-US" sz="2000" b="0" i="0" u="none" strike="noStrike" cap="none" normalizeH="0" baseline="0" dirty="0" smtClean="0">
                          <a:ln>
                            <a:noFill/>
                          </a:ln>
                          <a:solidFill>
                            <a:schemeClr val="tx1"/>
                          </a:solidFill>
                          <a:effectLst/>
                          <a:latin typeface="Arial" charset="0"/>
                          <a:cs typeface="Arial"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Pct val="75000"/>
                        <a:buFontTx/>
                        <a:buNone/>
                        <a:tabLst/>
                      </a:pPr>
                      <a:r>
                        <a:rPr kumimoji="0" lang="en-US" sz="2000" b="0" i="0" u="none" strike="noStrike" cap="none" normalizeH="0" baseline="0" dirty="0" smtClean="0">
                          <a:ln>
                            <a:noFill/>
                          </a:ln>
                          <a:solidFill>
                            <a:schemeClr val="tx1"/>
                          </a:solidFill>
                          <a:effectLst/>
                          <a:latin typeface="Arial" charset="0"/>
                          <a:cs typeface="Arial" charset="0"/>
                        </a:rPr>
                        <a:t>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Pct val="75000"/>
                        <a:buFontTx/>
                        <a:buNone/>
                        <a:tabLst/>
                      </a:pPr>
                      <a:r>
                        <a:rPr kumimoji="0" lang="en-US" sz="2000" b="0" i="0" u="none" strike="noStrike" cap="none" normalizeH="0" baseline="0" dirty="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Pct val="75000"/>
                        <a:buFontTx/>
                        <a:buNone/>
                        <a:tabLst/>
                      </a:pPr>
                      <a:r>
                        <a:rPr kumimoji="0" lang="en-US" sz="2000" b="0" i="0" u="none" strike="noStrike" cap="none" normalizeH="0" baseline="0" dirty="0" smtClean="0">
                          <a:ln>
                            <a:noFill/>
                          </a:ln>
                          <a:solidFill>
                            <a:schemeClr val="tx1"/>
                          </a:solidFill>
                          <a:effectLst/>
                          <a:latin typeface="Arial"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Pct val="75000"/>
                        <a:buFontTx/>
                        <a:buNone/>
                        <a:tabLst/>
                      </a:pPr>
                      <a:r>
                        <a:rPr kumimoji="0" lang="en-US" sz="2000" b="0" i="0" u="none" strike="noStrike" cap="none" normalizeH="0" baseline="0" dirty="0" smtClean="0">
                          <a:ln>
                            <a:noFill/>
                          </a:ln>
                          <a:solidFill>
                            <a:schemeClr val="tx1"/>
                          </a:solidFill>
                          <a:effectLst/>
                          <a:latin typeface="Arial" charset="0"/>
                          <a:cs typeface="Arial" charset="0"/>
                        </a:rPr>
                        <a:t>272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026" name="Rectangle 2"/>
          <p:cNvSpPr>
            <a:spLocks noChangeArrowheads="1"/>
          </p:cNvSpPr>
          <p:nvPr/>
        </p:nvSpPr>
        <p:spPr bwMode="auto">
          <a:xfrm>
            <a:off x="228600" y="198438"/>
            <a:ext cx="8686800" cy="639762"/>
          </a:xfrm>
          <a:prstGeom prst="rect">
            <a:avLst/>
          </a:prstGeom>
          <a:noFill/>
          <a:ln w="9525">
            <a:noFill/>
            <a:miter lim="800000"/>
            <a:headEnd/>
            <a:tailEnd/>
          </a:ln>
        </p:spPr>
        <p:txBody>
          <a:bodyPr anchor="ctr"/>
          <a:lstStyle/>
          <a:p>
            <a:pPr eaLnBrk="0" hangingPunct="0">
              <a:spcBef>
                <a:spcPct val="30000"/>
              </a:spcBef>
            </a:pPr>
            <a:r>
              <a:rPr lang="en-US" sz="2800">
                <a:solidFill>
                  <a:schemeClr val="tx2"/>
                </a:solidFill>
              </a:rPr>
              <a:t>Galaxy 2.0.1 – Bug Profile Review</a:t>
            </a:r>
            <a:endParaRPr lang="en-US" sz="2800" b="1" i="1">
              <a:solidFill>
                <a:schemeClr val="tx2"/>
              </a:solidFill>
            </a:endParaRPr>
          </a:p>
        </p:txBody>
      </p:sp>
      <p:graphicFrame>
        <p:nvGraphicFramePr>
          <p:cNvPr id="4" name="Table 3"/>
          <p:cNvGraphicFramePr>
            <a:graphicFrameLocks noGrp="1"/>
          </p:cNvGraphicFramePr>
          <p:nvPr/>
        </p:nvGraphicFramePr>
        <p:xfrm>
          <a:off x="304800" y="838200"/>
          <a:ext cx="8153400" cy="5410200"/>
        </p:xfrm>
        <a:graphic>
          <a:graphicData uri="http://schemas.openxmlformats.org/drawingml/2006/table">
            <a:tbl>
              <a:tblPr/>
              <a:tblGrid>
                <a:gridCol w="533737"/>
                <a:gridCol w="856205"/>
                <a:gridCol w="6763458"/>
              </a:tblGrid>
              <a:tr h="174522">
                <a:tc>
                  <a:txBody>
                    <a:bodyPr/>
                    <a:lstStyle/>
                    <a:p>
                      <a:pPr algn="l" fontAlgn="b"/>
                      <a:r>
                        <a:rPr lang="en-US" sz="1000" b="1" i="0" u="none" strike="noStrike" dirty="0" err="1">
                          <a:solidFill>
                            <a:srgbClr val="FFFFFF"/>
                          </a:solidFill>
                          <a:latin typeface="Calibri"/>
                        </a:rPr>
                        <a:t>bug_id</a:t>
                      </a:r>
                      <a:endParaRPr lang="en-US" sz="1000" b="1" i="0" u="none" strike="noStrike" dirty="0">
                        <a:solidFill>
                          <a:srgbClr val="FFFFFF"/>
                        </a:solidFill>
                        <a:latin typeface="Calibri"/>
                      </a:endParaRPr>
                    </a:p>
                  </a:txBody>
                  <a:tcPr marL="6237" marR="6237" marT="6237"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000" b="1" i="0" u="none" strike="noStrike">
                          <a:solidFill>
                            <a:srgbClr val="FFFFFF"/>
                          </a:solidFill>
                          <a:latin typeface="Calibri"/>
                        </a:rPr>
                        <a:t>bug_severity</a:t>
                      </a:r>
                    </a:p>
                  </a:txBody>
                  <a:tcPr marL="6237" marR="6237" marT="62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000" b="1" i="0" u="none" strike="noStrike">
                          <a:solidFill>
                            <a:srgbClr val="FFFFFF"/>
                          </a:solidFill>
                          <a:latin typeface="Calibri"/>
                        </a:rPr>
                        <a:t>short_desc</a:t>
                      </a:r>
                    </a:p>
                  </a:txBody>
                  <a:tcPr marL="6237" marR="6237" marT="6237"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tr>
              <a:tr h="174522">
                <a:tc>
                  <a:txBody>
                    <a:bodyPr/>
                    <a:lstStyle/>
                    <a:p>
                      <a:pPr algn="r" fontAlgn="b"/>
                      <a:r>
                        <a:rPr lang="en-US" sz="1000" b="0" i="0" u="none" strike="noStrike">
                          <a:solidFill>
                            <a:srgbClr val="000000"/>
                          </a:solidFill>
                          <a:latin typeface="Calibri"/>
                        </a:rPr>
                        <a:t>24183</a:t>
                      </a:r>
                    </a:p>
                  </a:txBody>
                  <a:tcPr marL="6237" marR="6237" marT="6237"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000" b="0" i="0" u="none" strike="noStrike">
                          <a:solidFill>
                            <a:srgbClr val="000000"/>
                          </a:solidFill>
                          <a:latin typeface="Calibri"/>
                        </a:rPr>
                        <a:t>1</a:t>
                      </a:r>
                    </a:p>
                  </a:txBody>
                  <a:tcPr marL="6237" marR="6237" marT="62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000" b="0" i="0" u="none" strike="noStrike">
                          <a:solidFill>
                            <a:srgbClr val="000000"/>
                          </a:solidFill>
                          <a:latin typeface="Calibri"/>
                        </a:rPr>
                        <a:t>VTL/VTD: IO slows in the VTD - host aborts</a:t>
                      </a:r>
                    </a:p>
                  </a:txBody>
                  <a:tcPr marL="6237" marR="6237" marT="6237" marB="0" anchor="b">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74522">
                <a:tc>
                  <a:txBody>
                    <a:bodyPr/>
                    <a:lstStyle/>
                    <a:p>
                      <a:pPr algn="r" fontAlgn="b"/>
                      <a:r>
                        <a:rPr lang="en-US" sz="1000" b="0" i="0" u="none" strike="noStrike">
                          <a:solidFill>
                            <a:srgbClr val="000000"/>
                          </a:solidFill>
                          <a:latin typeface="Calibri"/>
                        </a:rPr>
                        <a:t>24299</a:t>
                      </a:r>
                    </a:p>
                  </a:txBody>
                  <a:tcPr marL="6237" marR="6237" marT="62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000" b="0" i="0" u="none" strike="noStrike">
                          <a:solidFill>
                            <a:srgbClr val="000000"/>
                          </a:solidFill>
                          <a:latin typeface="Calibri"/>
                        </a:rPr>
                        <a:t>1</a:t>
                      </a:r>
                    </a:p>
                  </a:txBody>
                  <a:tcPr marL="6237" marR="6237" marT="62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r>
                        <a:rPr lang="en-US" sz="1000" b="0" i="0" u="none" strike="noStrike">
                          <a:solidFill>
                            <a:srgbClr val="000000"/>
                          </a:solidFill>
                          <a:latin typeface="Calibri"/>
                        </a:rPr>
                        <a:t>kernel panic: scst_hw_pending_work_fn+317</a:t>
                      </a:r>
                    </a:p>
                  </a:txBody>
                  <a:tcPr marL="6237" marR="6237" marT="62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74522">
                <a:tc>
                  <a:txBody>
                    <a:bodyPr/>
                    <a:lstStyle/>
                    <a:p>
                      <a:pPr algn="r" fontAlgn="b"/>
                      <a:r>
                        <a:rPr lang="en-US" sz="1000" b="0" i="0" u="none" strike="noStrike">
                          <a:solidFill>
                            <a:srgbClr val="000000"/>
                          </a:solidFill>
                          <a:latin typeface="Calibri"/>
                        </a:rPr>
                        <a:t>23865</a:t>
                      </a:r>
                    </a:p>
                  </a:txBody>
                  <a:tcPr marL="6237" marR="6237" marT="62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000" b="0" i="0" u="none" strike="noStrike">
                          <a:solidFill>
                            <a:srgbClr val="000000"/>
                          </a:solidFill>
                          <a:latin typeface="Calibri"/>
                        </a:rPr>
                        <a:t>1</a:t>
                      </a:r>
                    </a:p>
                  </a:txBody>
                  <a:tcPr marL="6237" marR="6237" marT="62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000" b="0" i="0" u="none" strike="noStrike">
                          <a:solidFill>
                            <a:srgbClr val="000000"/>
                          </a:solidFill>
                          <a:latin typeface="Calibri"/>
                        </a:rPr>
                        <a:t>Create VTL not cleaning up after error.</a:t>
                      </a:r>
                    </a:p>
                  </a:txBody>
                  <a:tcPr marL="6237" marR="6237" marT="62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74522">
                <a:tc>
                  <a:txBody>
                    <a:bodyPr/>
                    <a:lstStyle/>
                    <a:p>
                      <a:pPr algn="r" fontAlgn="b"/>
                      <a:r>
                        <a:rPr lang="en-US" sz="1000" b="0" i="0" u="none" strike="noStrike">
                          <a:solidFill>
                            <a:srgbClr val="000000"/>
                          </a:solidFill>
                          <a:latin typeface="Calibri"/>
                        </a:rPr>
                        <a:t>23465</a:t>
                      </a:r>
                    </a:p>
                  </a:txBody>
                  <a:tcPr marL="6237" marR="6237" marT="62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000" b="0" i="0" u="none" strike="noStrike">
                          <a:solidFill>
                            <a:srgbClr val="000000"/>
                          </a:solidFill>
                          <a:latin typeface="Calibri"/>
                        </a:rPr>
                        <a:t>1</a:t>
                      </a:r>
                    </a:p>
                  </a:txBody>
                  <a:tcPr marL="6237" marR="6237" marT="62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r>
                        <a:rPr lang="en-US" sz="1000" b="0" i="0" u="none" strike="noStrike">
                          <a:solidFill>
                            <a:srgbClr val="000000"/>
                          </a:solidFill>
                          <a:latin typeface="Calibri"/>
                        </a:rPr>
                        <a:t>Blockpool "pauses" causing other operations to time out</a:t>
                      </a:r>
                    </a:p>
                  </a:txBody>
                  <a:tcPr marL="6237" marR="6237" marT="62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74522">
                <a:tc>
                  <a:txBody>
                    <a:bodyPr/>
                    <a:lstStyle/>
                    <a:p>
                      <a:pPr algn="r" fontAlgn="b"/>
                      <a:r>
                        <a:rPr lang="en-US" sz="1000" b="0" i="0" u="none" strike="noStrike">
                          <a:solidFill>
                            <a:srgbClr val="000000"/>
                          </a:solidFill>
                          <a:latin typeface="Calibri"/>
                        </a:rPr>
                        <a:t>22007</a:t>
                      </a:r>
                    </a:p>
                  </a:txBody>
                  <a:tcPr marL="6237" marR="6237" marT="62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000" b="0" i="0" u="none" strike="noStrike">
                          <a:solidFill>
                            <a:srgbClr val="000000"/>
                          </a:solidFill>
                          <a:latin typeface="Calibri"/>
                        </a:rPr>
                        <a:t>1</a:t>
                      </a:r>
                    </a:p>
                  </a:txBody>
                  <a:tcPr marL="6237" marR="6237" marT="62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fr-FR" sz="1000" b="0" i="0" u="none" strike="noStrike" dirty="0" err="1">
                          <a:solidFill>
                            <a:srgbClr val="000000"/>
                          </a:solidFill>
                          <a:latin typeface="Calibri"/>
                        </a:rPr>
                        <a:t>tw_cli</a:t>
                      </a:r>
                      <a:r>
                        <a:rPr lang="fr-FR" sz="1000" b="0" i="0" u="none" strike="noStrike" dirty="0">
                          <a:solidFill>
                            <a:srgbClr val="000000"/>
                          </a:solidFill>
                          <a:latin typeface="Calibri"/>
                        </a:rPr>
                        <a:t>: page allocation </a:t>
                      </a:r>
                      <a:r>
                        <a:rPr lang="fr-FR" sz="1000" b="0" i="0" u="none" strike="noStrike" dirty="0" err="1">
                          <a:solidFill>
                            <a:srgbClr val="000000"/>
                          </a:solidFill>
                          <a:latin typeface="Calibri"/>
                        </a:rPr>
                        <a:t>failure</a:t>
                      </a:r>
                      <a:r>
                        <a:rPr lang="fr-FR" sz="1000" b="0" i="0" u="none" strike="noStrike" dirty="0">
                          <a:solidFill>
                            <a:srgbClr val="000000"/>
                          </a:solidFill>
                          <a:latin typeface="Calibri"/>
                        </a:rPr>
                        <a:t>. </a:t>
                      </a:r>
                      <a:r>
                        <a:rPr lang="fr-FR" sz="1000" b="0" i="0" u="none" strike="noStrike" dirty="0" err="1">
                          <a:solidFill>
                            <a:srgbClr val="000000"/>
                          </a:solidFill>
                          <a:latin typeface="Calibri"/>
                        </a:rPr>
                        <a:t>order</a:t>
                      </a:r>
                      <a:r>
                        <a:rPr lang="fr-FR" sz="1000" b="0" i="0" u="none" strike="noStrike" dirty="0">
                          <a:solidFill>
                            <a:srgbClr val="000000"/>
                          </a:solidFill>
                          <a:latin typeface="Calibri"/>
                        </a:rPr>
                        <a:t>:0, mode:0x10d0</a:t>
                      </a:r>
                    </a:p>
                  </a:txBody>
                  <a:tcPr marL="6237" marR="6237" marT="62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74522">
                <a:tc>
                  <a:txBody>
                    <a:bodyPr/>
                    <a:lstStyle/>
                    <a:p>
                      <a:pPr algn="r" fontAlgn="b"/>
                      <a:r>
                        <a:rPr lang="en-US" sz="1000" b="0" i="0" u="none" strike="noStrike">
                          <a:solidFill>
                            <a:srgbClr val="000000"/>
                          </a:solidFill>
                          <a:latin typeface="Calibri"/>
                        </a:rPr>
                        <a:t>24069</a:t>
                      </a:r>
                    </a:p>
                  </a:txBody>
                  <a:tcPr marL="6237" marR="6237" marT="62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000" b="0" i="0" u="none" strike="noStrike">
                          <a:solidFill>
                            <a:srgbClr val="000000"/>
                          </a:solidFill>
                          <a:latin typeface="Calibri"/>
                        </a:rPr>
                        <a:t>1</a:t>
                      </a:r>
                    </a:p>
                  </a:txBody>
                  <a:tcPr marL="6237" marR="6237" marT="62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r>
                        <a:rPr lang="en-US" sz="1000" dirty="0" smtClean="0">
                          <a:latin typeface="Calibri" pitchFamily="34" charset="0"/>
                        </a:rPr>
                        <a:t>After BFST crash replication of VTL failed with missing tags</a:t>
                      </a:r>
                      <a:endParaRPr lang="en-US" sz="1000" b="0" i="0" u="none" strike="noStrike" dirty="0">
                        <a:solidFill>
                          <a:srgbClr val="000000"/>
                        </a:solidFill>
                        <a:latin typeface="Calibri" pitchFamily="34" charset="0"/>
                      </a:endParaRPr>
                    </a:p>
                  </a:txBody>
                  <a:tcPr marL="6237" marR="6237" marT="62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74522">
                <a:tc>
                  <a:txBody>
                    <a:bodyPr/>
                    <a:lstStyle/>
                    <a:p>
                      <a:pPr algn="r" fontAlgn="b"/>
                      <a:r>
                        <a:rPr lang="en-US" sz="1000" b="0" i="0" u="none" strike="noStrike">
                          <a:solidFill>
                            <a:srgbClr val="000000"/>
                          </a:solidFill>
                          <a:latin typeface="Calibri"/>
                        </a:rPr>
                        <a:t>24327</a:t>
                      </a:r>
                    </a:p>
                  </a:txBody>
                  <a:tcPr marL="6237" marR="6237" marT="62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000" b="0" i="0" u="none" strike="noStrike">
                          <a:solidFill>
                            <a:srgbClr val="000000"/>
                          </a:solidFill>
                          <a:latin typeface="Calibri"/>
                        </a:rPr>
                        <a:t>1</a:t>
                      </a:r>
                    </a:p>
                  </a:txBody>
                  <a:tcPr marL="6237" marR="6237" marT="62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000" b="0" i="0" u="none" strike="noStrike" dirty="0">
                          <a:solidFill>
                            <a:srgbClr val="000000"/>
                          </a:solidFill>
                          <a:latin typeface="Calibri"/>
                        </a:rPr>
                        <a:t>Campari2: System comes up in Diagnostic after power loss during creation of </a:t>
                      </a:r>
                      <a:r>
                        <a:rPr lang="en-US" sz="1000" b="0" i="0" u="none" strike="noStrike" dirty="0" err="1">
                          <a:solidFill>
                            <a:srgbClr val="000000"/>
                          </a:solidFill>
                          <a:latin typeface="Calibri"/>
                        </a:rPr>
                        <a:t>nas</a:t>
                      </a:r>
                      <a:r>
                        <a:rPr lang="en-US" sz="1000" b="0" i="0" u="none" strike="noStrike" dirty="0">
                          <a:solidFill>
                            <a:srgbClr val="000000"/>
                          </a:solidFill>
                          <a:latin typeface="Calibri"/>
                        </a:rPr>
                        <a:t> shares</a:t>
                      </a:r>
                    </a:p>
                  </a:txBody>
                  <a:tcPr marL="6237" marR="6237" marT="62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74522">
                <a:tc>
                  <a:txBody>
                    <a:bodyPr/>
                    <a:lstStyle/>
                    <a:p>
                      <a:pPr algn="r" fontAlgn="b"/>
                      <a:r>
                        <a:rPr lang="en-US" sz="1000" b="0" i="0" u="none" strike="noStrike">
                          <a:solidFill>
                            <a:srgbClr val="000000"/>
                          </a:solidFill>
                          <a:latin typeface="Calibri"/>
                        </a:rPr>
                        <a:t>24156</a:t>
                      </a:r>
                    </a:p>
                  </a:txBody>
                  <a:tcPr marL="6237" marR="6237" marT="62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000" b="0" i="0" u="none" strike="noStrike">
                          <a:solidFill>
                            <a:srgbClr val="000000"/>
                          </a:solidFill>
                          <a:latin typeface="Calibri"/>
                        </a:rPr>
                        <a:t>1</a:t>
                      </a:r>
                    </a:p>
                  </a:txBody>
                  <a:tcPr marL="6237" marR="6237" marT="62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r>
                        <a:rPr lang="en-US" sz="1000" b="0" i="0" u="none" strike="noStrike">
                          <a:solidFill>
                            <a:srgbClr val="000000"/>
                          </a:solidFill>
                          <a:latin typeface="Calibri"/>
                        </a:rPr>
                        <a:t>NBU7.1 OST backups on Solaris are slow. ~10mb/sec</a:t>
                      </a:r>
                    </a:p>
                  </a:txBody>
                  <a:tcPr marL="6237" marR="6237" marT="62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74522">
                <a:tc>
                  <a:txBody>
                    <a:bodyPr/>
                    <a:lstStyle/>
                    <a:p>
                      <a:pPr algn="r" fontAlgn="b"/>
                      <a:r>
                        <a:rPr lang="en-US" sz="1000" b="0" i="0" u="none" strike="noStrike">
                          <a:solidFill>
                            <a:srgbClr val="000000"/>
                          </a:solidFill>
                          <a:latin typeface="Calibri"/>
                        </a:rPr>
                        <a:t>24341</a:t>
                      </a:r>
                    </a:p>
                  </a:txBody>
                  <a:tcPr marL="6237" marR="6237" marT="62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000" b="0" i="0" u="none" strike="noStrike">
                          <a:solidFill>
                            <a:srgbClr val="000000"/>
                          </a:solidFill>
                          <a:latin typeface="Calibri"/>
                        </a:rPr>
                        <a:t>1</a:t>
                      </a:r>
                    </a:p>
                  </a:txBody>
                  <a:tcPr marL="6237" marR="6237" marT="62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000" b="0" i="0" u="none" strike="noStrike">
                          <a:solidFill>
                            <a:srgbClr val="000000"/>
                          </a:solidFill>
                          <a:latin typeface="Calibri"/>
                        </a:rPr>
                        <a:t>VTL Load Causes NAS Failures -- Limit VTL Load</a:t>
                      </a:r>
                    </a:p>
                  </a:txBody>
                  <a:tcPr marL="6237" marR="6237" marT="62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74522">
                <a:tc>
                  <a:txBody>
                    <a:bodyPr/>
                    <a:lstStyle/>
                    <a:p>
                      <a:pPr algn="r" fontAlgn="b"/>
                      <a:r>
                        <a:rPr lang="en-US" sz="1000" b="0" i="0" u="none" strike="noStrike">
                          <a:solidFill>
                            <a:srgbClr val="000000"/>
                          </a:solidFill>
                          <a:latin typeface="Calibri"/>
                        </a:rPr>
                        <a:t>24112</a:t>
                      </a:r>
                    </a:p>
                  </a:txBody>
                  <a:tcPr marL="6237" marR="6237" marT="62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000" b="0" i="0" u="none" strike="noStrike">
                          <a:solidFill>
                            <a:srgbClr val="000000"/>
                          </a:solidFill>
                          <a:latin typeface="Calibri"/>
                        </a:rPr>
                        <a:t>1</a:t>
                      </a:r>
                    </a:p>
                  </a:txBody>
                  <a:tcPr marL="6237" marR="6237" marT="62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r>
                        <a:rPr lang="en-US" sz="1000" b="0" i="0" u="none" strike="noStrike">
                          <a:solidFill>
                            <a:srgbClr val="000000"/>
                          </a:solidFill>
                          <a:latin typeface="Calibri"/>
                        </a:rPr>
                        <a:t>Restore of OST Direct Copy (PTT) backup hangs</a:t>
                      </a:r>
                    </a:p>
                  </a:txBody>
                  <a:tcPr marL="6237" marR="6237" marT="62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74522">
                <a:tc>
                  <a:txBody>
                    <a:bodyPr/>
                    <a:lstStyle/>
                    <a:p>
                      <a:pPr algn="r" fontAlgn="b"/>
                      <a:r>
                        <a:rPr lang="en-US" sz="1000" b="0" i="0" u="none" strike="noStrike">
                          <a:solidFill>
                            <a:srgbClr val="000000"/>
                          </a:solidFill>
                          <a:latin typeface="Calibri"/>
                        </a:rPr>
                        <a:t>24443</a:t>
                      </a:r>
                    </a:p>
                  </a:txBody>
                  <a:tcPr marL="6237" marR="6237" marT="62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000" b="0" i="0" u="none" strike="noStrike">
                          <a:solidFill>
                            <a:srgbClr val="000000"/>
                          </a:solidFill>
                          <a:latin typeface="Calibri"/>
                        </a:rPr>
                        <a:t>1</a:t>
                      </a:r>
                    </a:p>
                  </a:txBody>
                  <a:tcPr marL="6237" marR="6237" marT="62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000" b="0" i="0" u="none" strike="noStrike">
                          <a:solidFill>
                            <a:srgbClr val="000000"/>
                          </a:solidFill>
                          <a:latin typeface="Calibri"/>
                        </a:rPr>
                        <a:t>Healthcheck operation failure of missing tags after 5+ days of running on maturity system</a:t>
                      </a:r>
                    </a:p>
                  </a:txBody>
                  <a:tcPr marL="6237" marR="6237" marT="62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74522">
                <a:tc>
                  <a:txBody>
                    <a:bodyPr/>
                    <a:lstStyle/>
                    <a:p>
                      <a:pPr algn="r" fontAlgn="b"/>
                      <a:r>
                        <a:rPr lang="en-US" sz="1000" b="0" i="0" u="none" strike="noStrike">
                          <a:solidFill>
                            <a:srgbClr val="000000"/>
                          </a:solidFill>
                          <a:latin typeface="Calibri"/>
                        </a:rPr>
                        <a:t>24298</a:t>
                      </a:r>
                    </a:p>
                  </a:txBody>
                  <a:tcPr marL="6237" marR="6237" marT="62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000" b="0" i="0" u="none" strike="noStrike">
                          <a:solidFill>
                            <a:srgbClr val="000000"/>
                          </a:solidFill>
                          <a:latin typeface="Calibri"/>
                        </a:rPr>
                        <a:t>1</a:t>
                      </a:r>
                    </a:p>
                  </a:txBody>
                  <a:tcPr marL="6237" marR="6237" marT="62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r>
                        <a:rPr lang="en-US" sz="1000" b="0" i="0" u="none" strike="noStrike">
                          <a:solidFill>
                            <a:srgbClr val="000000"/>
                          </a:solidFill>
                          <a:latin typeface="Calibri"/>
                        </a:rPr>
                        <a:t>space reclaimation stuck due to many directories being renamed during FS scan</a:t>
                      </a:r>
                    </a:p>
                  </a:txBody>
                  <a:tcPr marL="6237" marR="6237" marT="62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74522">
                <a:tc>
                  <a:txBody>
                    <a:bodyPr/>
                    <a:lstStyle/>
                    <a:p>
                      <a:pPr algn="r" fontAlgn="b"/>
                      <a:r>
                        <a:rPr lang="en-US" sz="1000" b="0" i="0" u="none" strike="noStrike">
                          <a:solidFill>
                            <a:srgbClr val="000000"/>
                          </a:solidFill>
                          <a:latin typeface="Calibri"/>
                        </a:rPr>
                        <a:t>24528</a:t>
                      </a:r>
                    </a:p>
                  </a:txBody>
                  <a:tcPr marL="6237" marR="6237" marT="62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000" b="0" i="0" u="none" strike="noStrike">
                          <a:solidFill>
                            <a:srgbClr val="000000"/>
                          </a:solidFill>
                          <a:latin typeface="Calibri"/>
                        </a:rPr>
                        <a:t>1</a:t>
                      </a:r>
                    </a:p>
                  </a:txBody>
                  <a:tcPr marL="6237" marR="6237" marT="62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000" b="0" i="0" u="none" strike="noStrike">
                          <a:solidFill>
                            <a:srgbClr val="000000"/>
                          </a:solidFill>
                          <a:latin typeface="Calibri"/>
                        </a:rPr>
                        <a:t>Blockpool: Cores dumping on system with low space</a:t>
                      </a:r>
                    </a:p>
                  </a:txBody>
                  <a:tcPr marL="6237" marR="6237" marT="62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74522">
                <a:tc>
                  <a:txBody>
                    <a:bodyPr/>
                    <a:lstStyle/>
                    <a:p>
                      <a:pPr algn="r" fontAlgn="b"/>
                      <a:r>
                        <a:rPr lang="en-US" sz="1000" b="0" i="0" u="none" strike="noStrike">
                          <a:solidFill>
                            <a:srgbClr val="000000"/>
                          </a:solidFill>
                          <a:latin typeface="Calibri"/>
                        </a:rPr>
                        <a:t>22970</a:t>
                      </a:r>
                    </a:p>
                  </a:txBody>
                  <a:tcPr marL="6237" marR="6237" marT="62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000" b="0" i="0" u="none" strike="noStrike">
                          <a:solidFill>
                            <a:srgbClr val="000000"/>
                          </a:solidFill>
                          <a:latin typeface="Calibri"/>
                        </a:rPr>
                        <a:t>1</a:t>
                      </a:r>
                    </a:p>
                  </a:txBody>
                  <a:tcPr marL="6237" marR="6237" marT="62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r>
                        <a:rPr lang="en-US" sz="1000" b="0" i="0" u="none" strike="noStrike">
                          <a:solidFill>
                            <a:srgbClr val="000000"/>
                          </a:solidFill>
                          <a:latin typeface="Calibri"/>
                        </a:rPr>
                        <a:t>NBU &amp; jammer (drop write xfer rdy); read threads returned 'data phase error' failed</a:t>
                      </a:r>
                    </a:p>
                  </a:txBody>
                  <a:tcPr marL="6237" marR="6237" marT="62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74522">
                <a:tc>
                  <a:txBody>
                    <a:bodyPr/>
                    <a:lstStyle/>
                    <a:p>
                      <a:pPr algn="r" fontAlgn="b"/>
                      <a:r>
                        <a:rPr lang="en-US" sz="1000" b="0" i="0" u="none" strike="noStrike">
                          <a:solidFill>
                            <a:srgbClr val="000000"/>
                          </a:solidFill>
                          <a:latin typeface="Calibri"/>
                        </a:rPr>
                        <a:t>17915</a:t>
                      </a:r>
                    </a:p>
                  </a:txBody>
                  <a:tcPr marL="6237" marR="6237" marT="62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000" b="0" i="0" u="none" strike="noStrike">
                          <a:solidFill>
                            <a:srgbClr val="000000"/>
                          </a:solidFill>
                          <a:latin typeface="Calibri"/>
                        </a:rPr>
                        <a:t>1</a:t>
                      </a:r>
                    </a:p>
                  </a:txBody>
                  <a:tcPr marL="6237" marR="6237" marT="62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000" b="0" i="0" u="none" strike="noStrike">
                          <a:solidFill>
                            <a:srgbClr val="000000"/>
                          </a:solidFill>
                          <a:latin typeface="Calibri"/>
                        </a:rPr>
                        <a:t>DXi had a VTD core durring baseline test - ran out trackers</a:t>
                      </a:r>
                    </a:p>
                  </a:txBody>
                  <a:tcPr marL="6237" marR="6237" marT="62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74522">
                <a:tc>
                  <a:txBody>
                    <a:bodyPr/>
                    <a:lstStyle/>
                    <a:p>
                      <a:pPr algn="r" fontAlgn="b"/>
                      <a:r>
                        <a:rPr lang="en-US" sz="1000" b="0" i="0" u="none" strike="noStrike">
                          <a:solidFill>
                            <a:srgbClr val="000000"/>
                          </a:solidFill>
                          <a:latin typeface="Calibri"/>
                        </a:rPr>
                        <a:t>22937</a:t>
                      </a:r>
                    </a:p>
                  </a:txBody>
                  <a:tcPr marL="6237" marR="6237" marT="62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000" b="0" i="0" u="none" strike="noStrike">
                          <a:solidFill>
                            <a:srgbClr val="000000"/>
                          </a:solidFill>
                          <a:latin typeface="Calibri"/>
                        </a:rPr>
                        <a:t>1</a:t>
                      </a:r>
                    </a:p>
                  </a:txBody>
                  <a:tcPr marL="6237" marR="6237" marT="62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r>
                        <a:rPr lang="en-US" sz="1000" b="0" i="0" u="none" strike="noStrike">
                          <a:solidFill>
                            <a:srgbClr val="000000"/>
                          </a:solidFill>
                          <a:latin typeface="Calibri"/>
                        </a:rPr>
                        <a:t>Rebuild hold list file if it is corrupt</a:t>
                      </a:r>
                    </a:p>
                  </a:txBody>
                  <a:tcPr marL="6237" marR="6237" marT="62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74522">
                <a:tc>
                  <a:txBody>
                    <a:bodyPr/>
                    <a:lstStyle/>
                    <a:p>
                      <a:pPr algn="r" fontAlgn="b"/>
                      <a:r>
                        <a:rPr lang="en-US" sz="1000" b="0" i="0" u="none" strike="noStrike">
                          <a:solidFill>
                            <a:srgbClr val="000000"/>
                          </a:solidFill>
                          <a:latin typeface="Calibri"/>
                        </a:rPr>
                        <a:t>23712</a:t>
                      </a:r>
                    </a:p>
                  </a:txBody>
                  <a:tcPr marL="6237" marR="6237" marT="62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000" b="0" i="0" u="none" strike="noStrike">
                          <a:solidFill>
                            <a:srgbClr val="000000"/>
                          </a:solidFill>
                          <a:latin typeface="Calibri"/>
                        </a:rPr>
                        <a:t>1</a:t>
                      </a:r>
                    </a:p>
                  </a:txBody>
                  <a:tcPr marL="6237" marR="6237" marT="62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000" b="0" i="0" u="none" strike="noStrike">
                          <a:solidFill>
                            <a:srgbClr val="000000"/>
                          </a:solidFill>
                          <a:latin typeface="Calibri"/>
                        </a:rPr>
                        <a:t>FCP commands processed after initiator LOGO</a:t>
                      </a:r>
                    </a:p>
                  </a:txBody>
                  <a:tcPr marL="6237" marR="6237" marT="62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74522">
                <a:tc>
                  <a:txBody>
                    <a:bodyPr/>
                    <a:lstStyle/>
                    <a:p>
                      <a:pPr algn="r" fontAlgn="b"/>
                      <a:r>
                        <a:rPr lang="en-US" sz="1000" b="0" i="0" u="none" strike="noStrike">
                          <a:solidFill>
                            <a:srgbClr val="000000"/>
                          </a:solidFill>
                          <a:latin typeface="Calibri"/>
                        </a:rPr>
                        <a:t>24196</a:t>
                      </a:r>
                    </a:p>
                  </a:txBody>
                  <a:tcPr marL="6237" marR="6237" marT="62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000" b="0" i="0" u="none" strike="noStrike">
                          <a:solidFill>
                            <a:srgbClr val="000000"/>
                          </a:solidFill>
                          <a:latin typeface="Calibri"/>
                        </a:rPr>
                        <a:t>1</a:t>
                      </a:r>
                    </a:p>
                  </a:txBody>
                  <a:tcPr marL="6237" marR="6237" marT="62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r>
                        <a:rPr lang="en-US" sz="1000" b="0" i="0" u="none" strike="noStrike">
                          <a:solidFill>
                            <a:srgbClr val="000000"/>
                          </a:solidFill>
                          <a:latin typeface="Calibri"/>
                        </a:rPr>
                        <a:t>Initial setup, failure DXRealTimeClock.cpp(736) [webguid] setTimeZone().</a:t>
                      </a:r>
                    </a:p>
                  </a:txBody>
                  <a:tcPr marL="6237" marR="6237" marT="62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74522">
                <a:tc>
                  <a:txBody>
                    <a:bodyPr/>
                    <a:lstStyle/>
                    <a:p>
                      <a:pPr algn="r" fontAlgn="b"/>
                      <a:r>
                        <a:rPr lang="en-US" sz="1000" b="0" i="0" u="none" strike="noStrike">
                          <a:solidFill>
                            <a:srgbClr val="000000"/>
                          </a:solidFill>
                          <a:latin typeface="Calibri"/>
                        </a:rPr>
                        <a:t>24355</a:t>
                      </a:r>
                    </a:p>
                  </a:txBody>
                  <a:tcPr marL="6237" marR="6237" marT="62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000" b="0" i="0" u="none" strike="noStrike">
                          <a:solidFill>
                            <a:srgbClr val="000000"/>
                          </a:solidFill>
                          <a:latin typeface="Calibri"/>
                        </a:rPr>
                        <a:t>1</a:t>
                      </a:r>
                    </a:p>
                  </a:txBody>
                  <a:tcPr marL="6237" marR="6237" marT="62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000" b="0" i="0" u="none" strike="noStrike">
                          <a:solidFill>
                            <a:srgbClr val="000000"/>
                          </a:solidFill>
                          <a:latin typeface="Calibri"/>
                        </a:rPr>
                        <a:t>fsdevice core on PTT scan while injecting hardware errors</a:t>
                      </a:r>
                    </a:p>
                  </a:txBody>
                  <a:tcPr marL="6237" marR="6237" marT="62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74522">
                <a:tc>
                  <a:txBody>
                    <a:bodyPr/>
                    <a:lstStyle/>
                    <a:p>
                      <a:pPr algn="r" fontAlgn="b"/>
                      <a:r>
                        <a:rPr lang="en-US" sz="1000" b="0" i="0" u="none" strike="noStrike">
                          <a:solidFill>
                            <a:srgbClr val="000000"/>
                          </a:solidFill>
                          <a:latin typeface="Calibri"/>
                        </a:rPr>
                        <a:t>24586</a:t>
                      </a:r>
                    </a:p>
                  </a:txBody>
                  <a:tcPr marL="6237" marR="6237" marT="62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000" b="0" i="0" u="none" strike="noStrike">
                          <a:solidFill>
                            <a:srgbClr val="000000"/>
                          </a:solidFill>
                          <a:latin typeface="Calibri"/>
                        </a:rPr>
                        <a:t>1</a:t>
                      </a:r>
                    </a:p>
                  </a:txBody>
                  <a:tcPr marL="6237" marR="6237" marT="62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r>
                        <a:rPr lang="en-US" sz="1000" b="0" i="0" u="none" strike="noStrike">
                          <a:solidFill>
                            <a:srgbClr val="000000"/>
                          </a:solidFill>
                          <a:latin typeface="Calibri"/>
                        </a:rPr>
                        <a:t>NBU over NFS times out with small VTL load</a:t>
                      </a:r>
                    </a:p>
                  </a:txBody>
                  <a:tcPr marL="6237" marR="6237" marT="62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74522">
                <a:tc>
                  <a:txBody>
                    <a:bodyPr/>
                    <a:lstStyle/>
                    <a:p>
                      <a:pPr algn="r" fontAlgn="b"/>
                      <a:r>
                        <a:rPr lang="en-US" sz="1000" b="0" i="0" u="none" strike="noStrike">
                          <a:solidFill>
                            <a:srgbClr val="000000"/>
                          </a:solidFill>
                          <a:latin typeface="Calibri"/>
                        </a:rPr>
                        <a:t>24541</a:t>
                      </a:r>
                    </a:p>
                  </a:txBody>
                  <a:tcPr marL="6237" marR="6237" marT="62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000" b="0" i="0" u="none" strike="noStrike">
                          <a:solidFill>
                            <a:srgbClr val="000000"/>
                          </a:solidFill>
                          <a:latin typeface="Calibri"/>
                        </a:rPr>
                        <a:t>1</a:t>
                      </a:r>
                    </a:p>
                  </a:txBody>
                  <a:tcPr marL="6237" marR="6237" marT="62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000" b="0" i="0" u="none" strike="noStrike">
                          <a:solidFill>
                            <a:srgbClr val="000000"/>
                          </a:solidFill>
                          <a:latin typeface="Calibri"/>
                        </a:rPr>
                        <a:t>RDT DXi6550 GUI displays wrong Disk Usage Status after power cycle</a:t>
                      </a:r>
                    </a:p>
                  </a:txBody>
                  <a:tcPr marL="6237" marR="6237" marT="62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74522">
                <a:tc>
                  <a:txBody>
                    <a:bodyPr/>
                    <a:lstStyle/>
                    <a:p>
                      <a:pPr algn="r" fontAlgn="b"/>
                      <a:r>
                        <a:rPr lang="en-US" sz="1000" b="0" i="0" u="none" strike="noStrike">
                          <a:solidFill>
                            <a:srgbClr val="000000"/>
                          </a:solidFill>
                          <a:latin typeface="Calibri"/>
                        </a:rPr>
                        <a:t>22843</a:t>
                      </a:r>
                    </a:p>
                  </a:txBody>
                  <a:tcPr marL="6237" marR="6237" marT="62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000" b="0" i="0" u="none" strike="noStrike">
                          <a:solidFill>
                            <a:srgbClr val="000000"/>
                          </a:solidFill>
                          <a:latin typeface="Calibri"/>
                        </a:rPr>
                        <a:t>1</a:t>
                      </a:r>
                    </a:p>
                  </a:txBody>
                  <a:tcPr marL="6237" marR="6237" marT="62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r>
                        <a:rPr lang="en-US" sz="1000" b="0" i="0" u="none" strike="noStrike">
                          <a:solidFill>
                            <a:srgbClr val="000000"/>
                          </a:solidFill>
                          <a:latin typeface="Calibri"/>
                        </a:rPr>
                        <a:t>QL FW crash during SRR loop test with I/O</a:t>
                      </a:r>
                    </a:p>
                  </a:txBody>
                  <a:tcPr marL="6237" marR="6237" marT="62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74522">
                <a:tc>
                  <a:txBody>
                    <a:bodyPr/>
                    <a:lstStyle/>
                    <a:p>
                      <a:pPr algn="r" fontAlgn="b"/>
                      <a:r>
                        <a:rPr lang="en-US" sz="1000" b="0" i="0" u="none" strike="noStrike">
                          <a:solidFill>
                            <a:srgbClr val="000000"/>
                          </a:solidFill>
                          <a:latin typeface="Calibri"/>
                        </a:rPr>
                        <a:t>24319</a:t>
                      </a:r>
                    </a:p>
                  </a:txBody>
                  <a:tcPr marL="6237" marR="6237" marT="62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000" b="0" i="0" u="none" strike="noStrike">
                          <a:solidFill>
                            <a:srgbClr val="000000"/>
                          </a:solidFill>
                          <a:latin typeface="Calibri"/>
                        </a:rPr>
                        <a:t>1</a:t>
                      </a:r>
                    </a:p>
                  </a:txBody>
                  <a:tcPr marL="6237" marR="6237" marT="62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000" b="0" i="0" u="none" strike="noStrike">
                          <a:solidFill>
                            <a:srgbClr val="000000"/>
                          </a:solidFill>
                          <a:latin typeface="Calibri"/>
                        </a:rPr>
                        <a:t>DXi4520 had a axis2_http_serv-1308832140-12640 core while idle.</a:t>
                      </a:r>
                    </a:p>
                  </a:txBody>
                  <a:tcPr marL="6237" marR="6237" marT="62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74522">
                <a:tc>
                  <a:txBody>
                    <a:bodyPr/>
                    <a:lstStyle/>
                    <a:p>
                      <a:pPr algn="r" fontAlgn="b"/>
                      <a:r>
                        <a:rPr lang="en-US" sz="1000" b="0" i="0" u="none" strike="noStrike">
                          <a:solidFill>
                            <a:srgbClr val="000000"/>
                          </a:solidFill>
                          <a:latin typeface="Calibri"/>
                        </a:rPr>
                        <a:t>24120</a:t>
                      </a:r>
                    </a:p>
                  </a:txBody>
                  <a:tcPr marL="6237" marR="6237" marT="62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000" b="0" i="0" u="none" strike="noStrike">
                          <a:solidFill>
                            <a:srgbClr val="000000"/>
                          </a:solidFill>
                          <a:latin typeface="Calibri"/>
                        </a:rPr>
                        <a:t>1</a:t>
                      </a:r>
                    </a:p>
                  </a:txBody>
                  <a:tcPr marL="6237" marR="6237" marT="62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r>
                        <a:rPr lang="en-US" sz="1000" b="0" i="0" u="none" strike="noStrike">
                          <a:solidFill>
                            <a:srgbClr val="000000"/>
                          </a:solidFill>
                          <a:latin typeface="Calibri"/>
                        </a:rPr>
                        <a:t>Cannot recover from sudden power loss</a:t>
                      </a:r>
                    </a:p>
                  </a:txBody>
                  <a:tcPr marL="6237" marR="6237" marT="62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74522">
                <a:tc>
                  <a:txBody>
                    <a:bodyPr/>
                    <a:lstStyle/>
                    <a:p>
                      <a:pPr algn="r" fontAlgn="b"/>
                      <a:r>
                        <a:rPr lang="en-US" sz="1000" b="0" i="0" u="none" strike="noStrike">
                          <a:solidFill>
                            <a:srgbClr val="000000"/>
                          </a:solidFill>
                          <a:latin typeface="Calibri"/>
                        </a:rPr>
                        <a:t>22844</a:t>
                      </a:r>
                    </a:p>
                  </a:txBody>
                  <a:tcPr marL="6237" marR="6237" marT="62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000" b="0" i="0" u="none" strike="noStrike">
                          <a:solidFill>
                            <a:srgbClr val="000000"/>
                          </a:solidFill>
                          <a:latin typeface="Calibri"/>
                        </a:rPr>
                        <a:t>1</a:t>
                      </a:r>
                    </a:p>
                  </a:txBody>
                  <a:tcPr marL="6237" marR="6237" marT="62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000" b="0" i="0" u="none" strike="noStrike">
                          <a:solidFill>
                            <a:srgbClr val="000000"/>
                          </a:solidFill>
                          <a:latin typeface="Calibri"/>
                        </a:rPr>
                        <a:t>truncated FCP cmd indefinitely hangs target ISP</a:t>
                      </a:r>
                    </a:p>
                  </a:txBody>
                  <a:tcPr marL="6237" marR="6237" marT="62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74522">
                <a:tc>
                  <a:txBody>
                    <a:bodyPr/>
                    <a:lstStyle/>
                    <a:p>
                      <a:pPr algn="r" fontAlgn="b"/>
                      <a:r>
                        <a:rPr lang="en-US" sz="1000" b="0" i="0" u="none" strike="noStrike">
                          <a:solidFill>
                            <a:srgbClr val="000000"/>
                          </a:solidFill>
                          <a:latin typeface="Calibri"/>
                        </a:rPr>
                        <a:t>23213</a:t>
                      </a:r>
                    </a:p>
                  </a:txBody>
                  <a:tcPr marL="6237" marR="6237" marT="62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000" b="0" i="0" u="none" strike="noStrike">
                          <a:solidFill>
                            <a:srgbClr val="000000"/>
                          </a:solidFill>
                          <a:latin typeface="Calibri"/>
                        </a:rPr>
                        <a:t>1</a:t>
                      </a:r>
                    </a:p>
                  </a:txBody>
                  <a:tcPr marL="6237" marR="6237" marT="62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r>
                        <a:rPr lang="en-US" sz="1000" b="0" i="0" u="none" strike="noStrike">
                          <a:solidFill>
                            <a:srgbClr val="000000"/>
                          </a:solidFill>
                          <a:latin typeface="Calibri"/>
                        </a:rPr>
                        <a:t>Replication should hook up new cancellable AttrBall API</a:t>
                      </a:r>
                    </a:p>
                  </a:txBody>
                  <a:tcPr marL="6237" marR="6237" marT="62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74522">
                <a:tc>
                  <a:txBody>
                    <a:bodyPr/>
                    <a:lstStyle/>
                    <a:p>
                      <a:pPr algn="r" fontAlgn="b"/>
                      <a:r>
                        <a:rPr lang="en-US" sz="1000" b="0" i="0" u="none" strike="noStrike">
                          <a:solidFill>
                            <a:srgbClr val="000000"/>
                          </a:solidFill>
                          <a:latin typeface="Calibri"/>
                        </a:rPr>
                        <a:t>24323</a:t>
                      </a:r>
                    </a:p>
                  </a:txBody>
                  <a:tcPr marL="6237" marR="6237" marT="62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000" b="0" i="0" u="none" strike="noStrike">
                          <a:solidFill>
                            <a:srgbClr val="000000"/>
                          </a:solidFill>
                          <a:latin typeface="Calibri"/>
                        </a:rPr>
                        <a:t>1</a:t>
                      </a:r>
                    </a:p>
                  </a:txBody>
                  <a:tcPr marL="6237" marR="6237" marT="62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000" b="0" i="0" u="none" strike="noStrike">
                          <a:solidFill>
                            <a:srgbClr val="000000"/>
                          </a:solidFill>
                          <a:latin typeface="Calibri"/>
                        </a:rPr>
                        <a:t>DXi failing Symantec Backup Exec GRT (Granular Recovery Technology) certification, unable to support 10,000 open file handles</a:t>
                      </a:r>
                    </a:p>
                  </a:txBody>
                  <a:tcPr marL="6237" marR="6237" marT="62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74522">
                <a:tc>
                  <a:txBody>
                    <a:bodyPr/>
                    <a:lstStyle/>
                    <a:p>
                      <a:pPr algn="r" fontAlgn="b"/>
                      <a:r>
                        <a:rPr lang="en-US" sz="1000" b="0" i="0" u="none" strike="noStrike">
                          <a:solidFill>
                            <a:srgbClr val="000000"/>
                          </a:solidFill>
                          <a:latin typeface="Calibri"/>
                        </a:rPr>
                        <a:t>22434</a:t>
                      </a:r>
                    </a:p>
                  </a:txBody>
                  <a:tcPr marL="6237" marR="6237" marT="62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000" b="0" i="0" u="none" strike="noStrike">
                          <a:solidFill>
                            <a:srgbClr val="000000"/>
                          </a:solidFill>
                          <a:latin typeface="Calibri"/>
                        </a:rPr>
                        <a:t>1</a:t>
                      </a:r>
                    </a:p>
                  </a:txBody>
                  <a:tcPr marL="6237" marR="6237" marT="62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r>
                        <a:rPr lang="en-US" sz="1000" b="0" i="0" u="none" strike="noStrike">
                          <a:solidFill>
                            <a:srgbClr val="000000"/>
                          </a:solidFill>
                          <a:latin typeface="Calibri"/>
                        </a:rPr>
                        <a:t>Base install CD &amp; DVD auto-install after a brief timeout</a:t>
                      </a:r>
                    </a:p>
                  </a:txBody>
                  <a:tcPr marL="6237" marR="6237" marT="62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74522">
                <a:tc>
                  <a:txBody>
                    <a:bodyPr/>
                    <a:lstStyle/>
                    <a:p>
                      <a:pPr algn="r" fontAlgn="b"/>
                      <a:r>
                        <a:rPr lang="en-US" sz="1000" b="0" i="0" u="none" strike="noStrike">
                          <a:solidFill>
                            <a:srgbClr val="000000"/>
                          </a:solidFill>
                          <a:latin typeface="Calibri"/>
                        </a:rPr>
                        <a:t>24338</a:t>
                      </a:r>
                    </a:p>
                  </a:txBody>
                  <a:tcPr marL="6237" marR="6237" marT="62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000" b="0" i="0" u="none" strike="noStrike">
                          <a:solidFill>
                            <a:srgbClr val="000000"/>
                          </a:solidFill>
                          <a:latin typeface="Calibri"/>
                        </a:rPr>
                        <a:t>1</a:t>
                      </a:r>
                    </a:p>
                  </a:txBody>
                  <a:tcPr marL="6237" marR="6237" marT="62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000" b="0" i="0" u="none" strike="noStrike">
                          <a:solidFill>
                            <a:srgbClr val="000000"/>
                          </a:solidFill>
                          <a:latin typeface="Calibri"/>
                        </a:rPr>
                        <a:t>2.x replication to 1.x may insert dummy zero-length BLOB but not replicate it.</a:t>
                      </a:r>
                    </a:p>
                  </a:txBody>
                  <a:tcPr marL="6237" marR="6237" marT="62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74522">
                <a:tc>
                  <a:txBody>
                    <a:bodyPr/>
                    <a:lstStyle/>
                    <a:p>
                      <a:pPr algn="r" fontAlgn="b"/>
                      <a:r>
                        <a:rPr lang="en-US" sz="1000" b="0" i="0" u="none" strike="noStrike">
                          <a:solidFill>
                            <a:srgbClr val="000000"/>
                          </a:solidFill>
                          <a:latin typeface="Calibri"/>
                        </a:rPr>
                        <a:t>22334</a:t>
                      </a:r>
                    </a:p>
                  </a:txBody>
                  <a:tcPr marL="6237" marR="6237" marT="62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r" fontAlgn="b"/>
                      <a:r>
                        <a:rPr lang="en-US" sz="1000" b="0" i="0" u="none" strike="noStrike">
                          <a:solidFill>
                            <a:srgbClr val="000000"/>
                          </a:solidFill>
                          <a:latin typeface="Calibri"/>
                        </a:rPr>
                        <a:t>1</a:t>
                      </a:r>
                    </a:p>
                  </a:txBody>
                  <a:tcPr marL="6237" marR="6237" marT="62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r>
                        <a:rPr lang="en-US" sz="1000" b="0" i="0" u="none" strike="noStrike" dirty="0">
                          <a:solidFill>
                            <a:srgbClr val="000000"/>
                          </a:solidFill>
                          <a:latin typeface="Calibri"/>
                        </a:rPr>
                        <a:t>Collect Log: CLI collect log failed with error and ended up with incomplete .zip file in /scratch/collect on 8500 system</a:t>
                      </a:r>
                    </a:p>
                  </a:txBody>
                  <a:tcPr marL="6237" marR="6237" marT="62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tr>
            </a:tbl>
          </a:graphicData>
        </a:graphic>
      </p:graphicFrame>
      <p:graphicFrame>
        <p:nvGraphicFramePr>
          <p:cNvPr id="209025" name="Object 129"/>
          <p:cNvGraphicFramePr>
            <a:graphicFrameLocks noChangeAspect="1"/>
          </p:cNvGraphicFramePr>
          <p:nvPr/>
        </p:nvGraphicFramePr>
        <p:xfrm>
          <a:off x="7778750" y="838200"/>
          <a:ext cx="1365250" cy="1066800"/>
        </p:xfrm>
        <a:graphic>
          <a:graphicData uri="http://schemas.openxmlformats.org/presentationml/2006/ole">
            <p:oleObj spid="_x0000_s209025" name="Worksheet" showAsIcon="1" r:id="rId4" imgW="914400" imgH="714240" progId="">
              <p:embed/>
            </p:oleObj>
          </a:graphicData>
        </a:graphic>
      </p:graphicFrame>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9" name="Rectangle 2"/>
          <p:cNvSpPr>
            <a:spLocks noGrp="1" noChangeArrowheads="1"/>
          </p:cNvSpPr>
          <p:nvPr>
            <p:ph type="title" idx="4294967295"/>
          </p:nvPr>
        </p:nvSpPr>
        <p:spPr/>
        <p:txBody>
          <a:bodyPr/>
          <a:lstStyle/>
          <a:p>
            <a:pPr eaLnBrk="1" hangingPunct="1"/>
            <a:r>
              <a:rPr lang="en-US" smtClean="0"/>
              <a:t>Galaxy 2.0.1 – Bug Profile Review</a:t>
            </a:r>
          </a:p>
        </p:txBody>
      </p:sp>
      <p:sp>
        <p:nvSpPr>
          <p:cNvPr id="210950" name="Rectangle 3"/>
          <p:cNvSpPr>
            <a:spLocks noGrp="1" noChangeArrowheads="1"/>
          </p:cNvSpPr>
          <p:nvPr>
            <p:ph type="body" idx="4294967295"/>
          </p:nvPr>
        </p:nvSpPr>
        <p:spPr>
          <a:xfrm>
            <a:off x="152400" y="838200"/>
            <a:ext cx="8915400" cy="5257800"/>
          </a:xfrm>
        </p:spPr>
        <p:txBody>
          <a:bodyPr/>
          <a:lstStyle/>
          <a:p>
            <a:pPr marL="457200" indent="-457200">
              <a:lnSpc>
                <a:spcPct val="95000"/>
              </a:lnSpc>
            </a:pPr>
            <a:r>
              <a:rPr lang="en-US" smtClean="0"/>
              <a:t>Basic deferral criteria/questions</a:t>
            </a:r>
          </a:p>
          <a:p>
            <a:pPr lvl="1">
              <a:lnSpc>
                <a:spcPct val="95000"/>
              </a:lnSpc>
            </a:pPr>
            <a:r>
              <a:rPr lang="en-US" smtClean="0"/>
              <a:t>Is the bug a regression?</a:t>
            </a:r>
          </a:p>
          <a:p>
            <a:pPr lvl="1">
              <a:lnSpc>
                <a:spcPct val="95000"/>
              </a:lnSpc>
            </a:pPr>
            <a:r>
              <a:rPr lang="en-US" smtClean="0"/>
              <a:t>What is the customer impact?</a:t>
            </a:r>
          </a:p>
          <a:p>
            <a:pPr lvl="1">
              <a:lnSpc>
                <a:spcPct val="95000"/>
              </a:lnSpc>
            </a:pPr>
            <a:r>
              <a:rPr lang="en-US" smtClean="0"/>
              <a:t>What is the likelihood of a customer encountering the bug?</a:t>
            </a:r>
          </a:p>
          <a:p>
            <a:pPr marL="457200" indent="-457200">
              <a:lnSpc>
                <a:spcPct val="95000"/>
              </a:lnSpc>
            </a:pPr>
            <a:r>
              <a:rPr lang="en-US" smtClean="0"/>
              <a:t>Criteria are documented in bugzilla database and reviewed by cross-functional CRB for final disposition</a:t>
            </a:r>
          </a:p>
          <a:p>
            <a:pPr marL="457200" indent="-457200">
              <a:lnSpc>
                <a:spcPct val="95000"/>
              </a:lnSpc>
            </a:pPr>
            <a:endParaRPr lang="en-US" smtClean="0"/>
          </a:p>
          <a:p>
            <a:pPr marL="457200" indent="-457200">
              <a:lnSpc>
                <a:spcPct val="95000"/>
              </a:lnSpc>
            </a:pPr>
            <a:endParaRPr lang="en-US" smtClean="0"/>
          </a:p>
        </p:txBody>
      </p:sp>
      <p:graphicFrame>
        <p:nvGraphicFramePr>
          <p:cNvPr id="210948" name="Content Placeholder 3"/>
          <p:cNvGraphicFramePr>
            <a:graphicFrameLocks/>
          </p:cNvGraphicFramePr>
          <p:nvPr/>
        </p:nvGraphicFramePr>
        <p:xfrm>
          <a:off x="228600" y="3048000"/>
          <a:ext cx="8428038" cy="3124200"/>
        </p:xfrm>
        <a:graphic>
          <a:graphicData uri="http://schemas.openxmlformats.org/presentationml/2006/ole">
            <p:oleObj spid="_x0000_s210948" r:id="rId4" imgW="8431499" imgH="3127519" progId="Excel.Chart.8">
              <p:embed/>
            </p:oleObj>
          </a:graphicData>
        </a:graphic>
      </p:graphicFrame>
    </p:spTree>
  </p:cSld>
  <p:clrMapOvr>
    <a:masterClrMapping/>
  </p:clrMapOvr>
  <p:transition>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9"/>
          <p:cNvSpPr>
            <a:spLocks noGrp="1"/>
          </p:cNvSpPr>
          <p:nvPr>
            <p:ph type="title" idx="4294967295"/>
          </p:nvPr>
        </p:nvSpPr>
        <p:spPr/>
        <p:txBody>
          <a:bodyPr/>
          <a:lstStyle/>
          <a:p>
            <a:r>
              <a:rPr lang="en-US" sz="4400" smtClean="0"/>
              <a:t>Breakdown of Severity 1 deferrals</a:t>
            </a:r>
            <a:r>
              <a:rPr lang="en-US" smtClean="0"/>
              <a:t/>
            </a:r>
            <a:br>
              <a:rPr lang="en-US" smtClean="0"/>
            </a:br>
            <a:endParaRPr lang="en-US" smtClean="0"/>
          </a:p>
        </p:txBody>
      </p:sp>
      <p:sp>
        <p:nvSpPr>
          <p:cNvPr id="212994" name="Content Placeholder 10"/>
          <p:cNvSpPr>
            <a:spLocks noGrp="1"/>
          </p:cNvSpPr>
          <p:nvPr>
            <p:ph idx="4294967295"/>
          </p:nvPr>
        </p:nvSpPr>
        <p:spPr/>
        <p:txBody>
          <a:bodyPr/>
          <a:lstStyle/>
          <a:p>
            <a:r>
              <a:rPr lang="en-US" sz="2000" smtClean="0"/>
              <a:t>Enhancement request (Sev 5) or fixed in a duplicate bug (22334, 24338, 22434, 24541, 23213)</a:t>
            </a:r>
          </a:p>
          <a:p>
            <a:r>
              <a:rPr lang="en-US" sz="2000" smtClean="0"/>
              <a:t>Not a regression and attributed to HW/FW (22844, 24120, 22970)</a:t>
            </a:r>
          </a:p>
          <a:p>
            <a:r>
              <a:rPr lang="en-US" sz="2000" smtClean="0"/>
              <a:t>Duplicates of NAS+VTL multi-protocol issue (24586, 24341)</a:t>
            </a:r>
          </a:p>
          <a:p>
            <a:r>
              <a:rPr lang="en-US" sz="2000" smtClean="0"/>
              <a:t>Ecosystem or ISV issues (24112, 24156)</a:t>
            </a:r>
          </a:p>
          <a:p>
            <a:r>
              <a:rPr lang="en-US" sz="2000" smtClean="0"/>
              <a:t>Pre-existing field bugs requested for inclusion during 2.0.1 but not fixed due to risk, schedule, and/or technical feasibility (17915, 22007, 23465)</a:t>
            </a:r>
          </a:p>
          <a:p>
            <a:r>
              <a:rPr lang="en-US" sz="2000" smtClean="0"/>
              <a:t>Balance deferred based on criteria/questions reviewed in CRB with details logged in database</a:t>
            </a:r>
          </a:p>
          <a:p>
            <a:endParaRPr lang="en-US" smtClean="0"/>
          </a:p>
        </p:txBody>
      </p:sp>
    </p:spTree>
  </p:cSld>
  <p:clrMapOvr>
    <a:masterClrMapping/>
  </p:clrMapOvr>
  <p:transition>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2"/>
          <p:cNvSpPr>
            <a:spLocks noGrp="1"/>
          </p:cNvSpPr>
          <p:nvPr>
            <p:ph type="title" idx="4294967295"/>
          </p:nvPr>
        </p:nvSpPr>
        <p:spPr/>
        <p:txBody>
          <a:bodyPr/>
          <a:lstStyle/>
          <a:p>
            <a:r>
              <a:rPr lang="en-US" smtClean="0"/>
              <a:t>VTL / NAS Ingest Constraints</a:t>
            </a:r>
          </a:p>
        </p:txBody>
      </p:sp>
      <p:sp>
        <p:nvSpPr>
          <p:cNvPr id="219139" name="Content Placeholder 3"/>
          <p:cNvSpPr>
            <a:spLocks noGrp="1"/>
          </p:cNvSpPr>
          <p:nvPr>
            <p:ph idx="4294967295"/>
          </p:nvPr>
        </p:nvSpPr>
        <p:spPr/>
        <p:txBody>
          <a:bodyPr/>
          <a:lstStyle/>
          <a:p>
            <a:r>
              <a:rPr lang="en-US" smtClean="0"/>
              <a:t>PTR 24341 – VTL Load causes NAS failures</a:t>
            </a:r>
          </a:p>
          <a:p>
            <a:r>
              <a:rPr lang="en-US" smtClean="0"/>
              <a:t>VTL workload does not throttle in the face of NAS ingest</a:t>
            </a:r>
          </a:p>
          <a:p>
            <a:pPr lvl="1"/>
            <a:r>
              <a:rPr lang="en-US" smtClean="0"/>
              <a:t>Causes NAS timeouts and backup failures</a:t>
            </a:r>
          </a:p>
          <a:p>
            <a:pPr lvl="1"/>
            <a:r>
              <a:rPr lang="en-US" smtClean="0"/>
              <a:t>Simultaneous VTL and NAS (NFS/CIFS) ingest is </a:t>
            </a:r>
            <a:r>
              <a:rPr lang="en-US" i="1" smtClean="0"/>
              <a:t>not </a:t>
            </a:r>
            <a:r>
              <a:rPr lang="en-US" smtClean="0"/>
              <a:t>supported in 2.0.1</a:t>
            </a:r>
          </a:p>
          <a:p>
            <a:r>
              <a:rPr lang="en-US" smtClean="0"/>
              <a:t>Fix will be delivered in </a:t>
            </a:r>
            <a:r>
              <a:rPr lang="en-US" b="1" smtClean="0"/>
              <a:t>subsequent release of Galaxy (2.0.x)</a:t>
            </a:r>
          </a:p>
          <a:p>
            <a:r>
              <a:rPr lang="en-US" smtClean="0"/>
              <a:t>Other mutli-protocol ingest are great</a:t>
            </a:r>
          </a:p>
          <a:p>
            <a:pPr lvl="1"/>
            <a:r>
              <a:rPr lang="en-US" smtClean="0"/>
              <a:t>NFS and CIFS</a:t>
            </a:r>
          </a:p>
          <a:p>
            <a:pPr lvl="1"/>
            <a:r>
              <a:rPr lang="en-US" smtClean="0"/>
              <a:t>OST and NFS</a:t>
            </a:r>
          </a:p>
          <a:p>
            <a:pPr lvl="1"/>
            <a:r>
              <a:rPr lang="en-US" smtClean="0"/>
              <a:t>OST and CIFS</a:t>
            </a:r>
          </a:p>
          <a:p>
            <a:pPr lvl="1"/>
            <a:r>
              <a:rPr lang="en-US" smtClean="0"/>
              <a:t>OST and VTL</a:t>
            </a:r>
          </a:p>
          <a:p>
            <a:r>
              <a:rPr lang="en-US" smtClean="0"/>
              <a:t>Multi-protocol replication also great</a:t>
            </a:r>
          </a:p>
          <a:p>
            <a:pPr lvl="1"/>
            <a:r>
              <a:rPr lang="en-US" smtClean="0"/>
              <a:t>Supports Edge to Core concept</a:t>
            </a:r>
          </a:p>
          <a:p>
            <a:pPr lvl="1"/>
            <a:r>
              <a:rPr lang="en-US" smtClean="0"/>
              <a:t>NFS at the edge, VTL in the core, edge replicating to core</a:t>
            </a:r>
          </a:p>
        </p:txBody>
      </p:sp>
      <p:sp>
        <p:nvSpPr>
          <p:cNvPr id="2" name="Slide Number Placeholder 1"/>
          <p:cNvSpPr txBox="1">
            <a:spLocks noGrp="1"/>
          </p:cNvSpPr>
          <p:nvPr/>
        </p:nvSpPr>
        <p:spPr bwMode="auto">
          <a:xfrm>
            <a:off x="304800" y="6430963"/>
            <a:ext cx="533400" cy="323850"/>
          </a:xfrm>
          <a:prstGeom prst="rect">
            <a:avLst/>
          </a:prstGeom>
          <a:noFill/>
          <a:ln>
            <a:miter lim="800000"/>
            <a:headEnd/>
            <a:tailEnd/>
          </a:ln>
        </p:spPr>
        <p:txBody>
          <a:bodyPr/>
          <a:lstStyle/>
          <a:p>
            <a:pPr>
              <a:defRPr/>
            </a:pPr>
            <a:fld id="{FE0188D5-62D4-46A0-AC6C-4E83F0EA6BE9}" type="slidenum">
              <a:rPr lang="en-US" sz="1400">
                <a:solidFill>
                  <a:srgbClr val="FFBA00"/>
                </a:solidFill>
                <a:cs typeface="+mn-cs"/>
              </a:rPr>
              <a:pPr>
                <a:defRPr/>
              </a:pPr>
              <a:t>107</a:t>
            </a:fld>
            <a:endParaRPr lang="en-US" sz="1200" dirty="0">
              <a:solidFill>
                <a:srgbClr val="FFBA00"/>
              </a:solidFill>
              <a:cs typeface="+mn-cs"/>
            </a:endParaRPr>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2"/>
          <p:cNvSpPr>
            <a:spLocks noGrp="1"/>
          </p:cNvSpPr>
          <p:nvPr>
            <p:ph type="title" idx="4294967295"/>
          </p:nvPr>
        </p:nvSpPr>
        <p:spPr/>
        <p:txBody>
          <a:bodyPr/>
          <a:lstStyle/>
          <a:p>
            <a:r>
              <a:rPr lang="en-US" smtClean="0"/>
              <a:t>VTL / NAS Ingest Constraints (cont.)</a:t>
            </a:r>
          </a:p>
        </p:txBody>
      </p:sp>
      <p:sp>
        <p:nvSpPr>
          <p:cNvPr id="218115" name="Content Placeholder 3"/>
          <p:cNvSpPr>
            <a:spLocks noGrp="1"/>
          </p:cNvSpPr>
          <p:nvPr>
            <p:ph idx="4294967295"/>
          </p:nvPr>
        </p:nvSpPr>
        <p:spPr/>
        <p:txBody>
          <a:bodyPr/>
          <a:lstStyle/>
          <a:p>
            <a:r>
              <a:rPr lang="en-US" smtClean="0"/>
              <a:t>VTL Load causes NAS failures(PTR 24341) - Release Note Entry</a:t>
            </a:r>
          </a:p>
          <a:p>
            <a:pPr lvl="1"/>
            <a:r>
              <a:rPr lang="en-US" b="1" smtClean="0"/>
              <a:t>Description</a:t>
            </a:r>
            <a:r>
              <a:rPr lang="en-US" smtClean="0"/>
              <a:t>: Backup jobs to NAS shares may fail if they are run simultaneously with heavy or continuous VTL ingest.</a:t>
            </a:r>
          </a:p>
          <a:p>
            <a:pPr lvl="2"/>
            <a:r>
              <a:rPr lang="en-US" smtClean="0"/>
              <a:t>Note: This issue only occurs during simultaneous NAS and VTL ingest. Other protocol combinations are unaffected. For example, you may perform simultaneous OST and VTL ingest, OST and NAS ingest, or any type of replication in combination with VTL, NAS, or OST ingest.</a:t>
            </a:r>
          </a:p>
          <a:p>
            <a:pPr lvl="1"/>
            <a:r>
              <a:rPr lang="en-US" b="1" smtClean="0"/>
              <a:t>Workaround</a:t>
            </a:r>
            <a:r>
              <a:rPr lang="en-US" smtClean="0"/>
              <a:t>: Do not perform simultaneous NAS and VTL ingest. You may perform both types of ingest, but you should schedule them to occur at different times.</a:t>
            </a:r>
          </a:p>
        </p:txBody>
      </p:sp>
      <p:sp>
        <p:nvSpPr>
          <p:cNvPr id="2" name="Slide Number Placeholder 1"/>
          <p:cNvSpPr txBox="1">
            <a:spLocks noGrp="1"/>
          </p:cNvSpPr>
          <p:nvPr/>
        </p:nvSpPr>
        <p:spPr bwMode="auto">
          <a:xfrm>
            <a:off x="304800" y="6430963"/>
            <a:ext cx="533400" cy="323850"/>
          </a:xfrm>
          <a:prstGeom prst="rect">
            <a:avLst/>
          </a:prstGeom>
          <a:noFill/>
          <a:ln>
            <a:miter lim="800000"/>
            <a:headEnd/>
            <a:tailEnd/>
          </a:ln>
        </p:spPr>
        <p:txBody>
          <a:bodyPr/>
          <a:lstStyle/>
          <a:p>
            <a:pPr>
              <a:defRPr/>
            </a:pPr>
            <a:fld id="{DDAA6C41-DF6C-4DC4-BC8A-6E2E44BBA554}" type="slidenum">
              <a:rPr lang="en-US" sz="1400">
                <a:solidFill>
                  <a:srgbClr val="FFBA00"/>
                </a:solidFill>
                <a:cs typeface="+mn-cs"/>
              </a:rPr>
              <a:pPr>
                <a:defRPr/>
              </a:pPr>
              <a:t>108</a:t>
            </a:fld>
            <a:endParaRPr lang="en-US" sz="1200" dirty="0">
              <a:solidFill>
                <a:srgbClr val="FFBA00"/>
              </a:solidFill>
              <a:cs typeface="+mn-cs"/>
            </a:endParaRPr>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ChangeArrowheads="1"/>
          </p:cNvSpPr>
          <p:nvPr>
            <p:ph type="title" idx="4294967295"/>
          </p:nvPr>
        </p:nvSpPr>
        <p:spPr/>
        <p:txBody>
          <a:bodyPr/>
          <a:lstStyle/>
          <a:p>
            <a:pPr eaLnBrk="1" hangingPunct="1"/>
            <a:r>
              <a:rPr lang="en-US" i="1" smtClean="0"/>
              <a:t>2.0.1 Technical Service Bulletins (TSBs)</a:t>
            </a:r>
          </a:p>
        </p:txBody>
      </p:sp>
      <p:graphicFrame>
        <p:nvGraphicFramePr>
          <p:cNvPr id="192737" name="Group 225"/>
          <p:cNvGraphicFramePr>
            <a:graphicFrameLocks noGrp="1"/>
          </p:cNvGraphicFramePr>
          <p:nvPr/>
        </p:nvGraphicFramePr>
        <p:xfrm>
          <a:off x="304800" y="1066800"/>
          <a:ext cx="8534400" cy="4297363"/>
        </p:xfrm>
        <a:graphic>
          <a:graphicData uri="http://schemas.openxmlformats.org/drawingml/2006/table">
            <a:tbl>
              <a:tblPr/>
              <a:tblGrid>
                <a:gridCol w="976313"/>
                <a:gridCol w="7558087"/>
              </a:tblGrid>
              <a:tr h="247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MS PGothic"/>
                          <a:cs typeface="MS PGothic"/>
                          <a:hlinkClick r:id="rId2" tooltip="http://bugzilla.quantum.com/bugzilla/buglist.cgi?classification=Galaxy%20Projects&amp;classification=Other%20Projects&amp;field0-0-0=reporter&amp;known_name=2.0.1%20Bugs%20found%20by%20SVT&amp;list_id=2636&amp;longdesc=tsb&amp;longdesc_type=allwordssubstr&amp;product=Galaxy%202.0.1&amp;"/>
                        </a:rPr>
                        <a:t>ID</a:t>
                      </a:r>
                      <a:r>
                        <a:rPr kumimoji="0" lang="en-US" sz="1200" b="1" i="0" u="none" strike="noStrike" cap="none" normalizeH="0" baseline="0" smtClean="0">
                          <a:ln>
                            <a:noFill/>
                          </a:ln>
                          <a:solidFill>
                            <a:schemeClr val="tx1"/>
                          </a:solidFill>
                          <a:effectLst/>
                          <a:latin typeface="Arial" charset="0"/>
                          <a:ea typeface="MS PGothic"/>
                          <a:cs typeface="MS PGothic"/>
                        </a:rPr>
                        <a:t> </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MS PGothic"/>
                          <a:cs typeface="MS PGothic"/>
                          <a:hlinkClick r:id="rId3" tooltip="http://bugzilla.quantum.com/bugzilla/buglist.cgi?classification=Galaxy%20Projects&amp;classification=Other%20Projects&amp;field0-0-0=reporter&amp;known_name=2.0.1%20Bugs%20found%20by%20SVT&amp;list_id=2636&amp;longdesc=tsb&amp;longdesc_type=allwordssubstr&amp;product=Galaxy%202.0.1&amp;"/>
                        </a:rPr>
                        <a:t>Summary</a:t>
                      </a:r>
                      <a:r>
                        <a:rPr kumimoji="0" lang="en-US" sz="1200" b="1" i="0" u="none" strike="noStrike" cap="none" normalizeH="0" baseline="0" smtClean="0">
                          <a:ln>
                            <a:noFill/>
                          </a:ln>
                          <a:solidFill>
                            <a:schemeClr val="tx1"/>
                          </a:solidFill>
                          <a:effectLst/>
                          <a:latin typeface="Arial" charset="0"/>
                          <a:ea typeface="MS PGothic"/>
                          <a:cs typeface="MS PGothic"/>
                        </a:rPr>
                        <a:t> </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MS PGothic"/>
                          <a:cs typeface="MS PGothic"/>
                          <a:hlinkClick r:id="rId4" tooltip="http://bugzilla.quantum.com/bugzilla/show_bug.cgi?id=22100"/>
                        </a:rPr>
                        <a:t>22100</a:t>
                      </a:r>
                      <a:r>
                        <a:rPr kumimoji="0" lang="en-US" sz="1200" b="0" i="0" u="none" strike="noStrike" cap="none" normalizeH="0" baseline="0" smtClean="0">
                          <a:ln>
                            <a:noFill/>
                          </a:ln>
                          <a:solidFill>
                            <a:schemeClr val="tx1"/>
                          </a:solidFill>
                          <a:effectLst/>
                          <a:latin typeface="Arial" charset="0"/>
                          <a:ea typeface="MS PGothic"/>
                          <a:cs typeface="MS PGothic"/>
                        </a:rPr>
                        <a:t> </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MS PGothic"/>
                          <a:cs typeface="MS PGothic"/>
                          <a:hlinkClick r:id="rId4" tooltip="http://bugzilla.quantum.com/bugzilla/show_bug.cgi?id=22100"/>
                        </a:rPr>
                        <a:t>OST: Plug-in for NBU 7.1 on RH6 64bit does not load during runtime </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MS PGothic"/>
                          <a:cs typeface="MS PGothic"/>
                          <a:hlinkClick r:id="rId5" tooltip="http://bugzilla.quantum.com/bugzilla/show_bug.cgi?id=22795"/>
                        </a:rPr>
                        <a:t>22795</a:t>
                      </a:r>
                      <a:r>
                        <a:rPr kumimoji="0" lang="en-US" sz="1200" b="0" i="0" u="none" strike="noStrike" cap="none" normalizeH="0" baseline="0" smtClean="0">
                          <a:ln>
                            <a:noFill/>
                          </a:ln>
                          <a:solidFill>
                            <a:schemeClr val="tx1"/>
                          </a:solidFill>
                          <a:effectLst/>
                          <a:latin typeface="Arial" charset="0"/>
                          <a:ea typeface="MS PGothic"/>
                          <a:cs typeface="MS PGothic"/>
                        </a:rPr>
                        <a:t> </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MS PGothic"/>
                          <a:cs typeface="MS PGothic"/>
                          <a:hlinkClick r:id="rId5" tooltip="http://bugzilla.quantum.com/bugzilla/show_bug.cgi?id=22795"/>
                        </a:rPr>
                        <a:t>Network: Solaris 10GbE performance allowing only "1/10" throughput of comparable Linux system </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MS PGothic"/>
                          <a:cs typeface="MS PGothic"/>
                          <a:hlinkClick r:id="rId6" tooltip="http://bugzilla.quantum.com/bugzilla/show_bug.cgi?id=23227"/>
                        </a:rPr>
                        <a:t>23227</a:t>
                      </a:r>
                      <a:r>
                        <a:rPr kumimoji="0" lang="en-US" sz="1200" b="0" i="0" u="none" strike="noStrike" cap="none" normalizeH="0" baseline="0" smtClean="0">
                          <a:ln>
                            <a:noFill/>
                          </a:ln>
                          <a:solidFill>
                            <a:schemeClr val="tx1"/>
                          </a:solidFill>
                          <a:effectLst/>
                          <a:latin typeface="Arial" charset="0"/>
                          <a:ea typeface="MS PGothic"/>
                          <a:cs typeface="MS PGothic"/>
                        </a:rPr>
                        <a:t> </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MS PGothic"/>
                          <a:cs typeface="MS PGothic"/>
                          <a:hlinkClick r:id="rId6" tooltip="http://bugzilla.quantum.com/bugzilla/show_bug.cgi?id=23227"/>
                        </a:rPr>
                        <a:t>DXi QL fw crash producing unreadable dumps for Qlogic </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MS PGothic"/>
                          <a:cs typeface="MS PGothic"/>
                          <a:hlinkClick r:id="rId7" tooltip="http://bugzilla.quantum.com/bugzilla/show_bug.cgi?id=24305"/>
                        </a:rPr>
                        <a:t>24305</a:t>
                      </a:r>
                      <a:r>
                        <a:rPr kumimoji="0" lang="en-US" sz="1200" b="0" i="0" u="none" strike="noStrike" cap="none" normalizeH="0" baseline="0" smtClean="0">
                          <a:ln>
                            <a:noFill/>
                          </a:ln>
                          <a:solidFill>
                            <a:schemeClr val="tx1"/>
                          </a:solidFill>
                          <a:effectLst/>
                          <a:latin typeface="Arial" charset="0"/>
                          <a:ea typeface="MS PGothic"/>
                          <a:cs typeface="MS PGothic"/>
                        </a:rPr>
                        <a:t> </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MS PGothic"/>
                          <a:cs typeface="MS PGothic"/>
                          <a:hlinkClick r:id="rId7" tooltip="http://bugzilla.quantum.com/bugzilla/show_bug.cgi?id=24305"/>
                        </a:rPr>
                        <a:t>following kernel panic, system stuck in transient state, blockpool core on initialization </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MS PGothic"/>
                          <a:cs typeface="MS PGothic"/>
                          <a:hlinkClick r:id="rId8" tooltip="http://bugzilla.quantum.com/bugzilla/show_bug.cgi?id=22122"/>
                        </a:rPr>
                        <a:t>22122</a:t>
                      </a:r>
                      <a:r>
                        <a:rPr kumimoji="0" lang="en-US" sz="1200" b="0" i="0" u="none" strike="noStrike" cap="none" normalizeH="0" baseline="0" smtClean="0">
                          <a:ln>
                            <a:noFill/>
                          </a:ln>
                          <a:solidFill>
                            <a:schemeClr val="tx1"/>
                          </a:solidFill>
                          <a:effectLst/>
                          <a:latin typeface="Arial" charset="0"/>
                          <a:ea typeface="MS PGothic"/>
                          <a:cs typeface="MS PGothic"/>
                        </a:rPr>
                        <a:t> </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MS PGothic"/>
                          <a:cs typeface="MS PGothic"/>
                          <a:hlinkClick r:id="rId8" tooltip="http://bugzilla.quantum.com/bugzilla/show_bug.cgi?id=22122"/>
                        </a:rPr>
                        <a:t>NDMP operations with Oracle Secure backup is producing errors with 0x100 NDMP_CONFIG_GET_HOST_INFO commands </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MS PGothic"/>
                          <a:cs typeface="MS PGothic"/>
                          <a:hlinkClick r:id="rId9" tooltip="http://bugzilla.quantum.com/bugzilla/show_bug.cgi?id=22691"/>
                        </a:rPr>
                        <a:t>22691</a:t>
                      </a:r>
                      <a:r>
                        <a:rPr kumimoji="0" lang="en-US" sz="1200" b="0" i="0" u="none" strike="noStrike" cap="none" normalizeH="0" baseline="0" smtClean="0">
                          <a:ln>
                            <a:noFill/>
                          </a:ln>
                          <a:solidFill>
                            <a:schemeClr val="tx1"/>
                          </a:solidFill>
                          <a:effectLst/>
                          <a:latin typeface="Arial" charset="0"/>
                          <a:ea typeface="MS PGothic"/>
                          <a:cs typeface="MS PGothic"/>
                        </a:rPr>
                        <a:t> </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MS PGothic"/>
                          <a:cs typeface="MS PGothic"/>
                          <a:hlinkClick r:id="rId9" tooltip="http://bugzilla.quantum.com/bugzilla/show_bug.cgi?id=22691"/>
                        </a:rPr>
                        <a:t>GIO: DXi Initiator Ports erroneously logging into external FC switch as Target ports </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MS PGothic"/>
                          <a:cs typeface="MS PGothic"/>
                          <a:hlinkClick r:id="rId10" tooltip="http://bugzilla.quantum.com/bugzilla/show_bug.cgi?id=23788"/>
                        </a:rPr>
                        <a:t>23788</a:t>
                      </a:r>
                      <a:r>
                        <a:rPr kumimoji="0" lang="en-US" sz="1200" b="0" i="0" u="none" strike="noStrike" cap="none" normalizeH="0" baseline="0" smtClean="0">
                          <a:ln>
                            <a:noFill/>
                          </a:ln>
                          <a:solidFill>
                            <a:schemeClr val="tx1"/>
                          </a:solidFill>
                          <a:effectLst/>
                          <a:latin typeface="Arial" charset="0"/>
                          <a:ea typeface="MS PGothic"/>
                          <a:cs typeface="MS PGothic"/>
                        </a:rPr>
                        <a:t> </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MS PGothic"/>
                          <a:cs typeface="MS PGothic"/>
                          <a:hlinkClick r:id="rId10" tooltip="http://bugzilla.quantum.com/bugzilla/show_bug.cgi?id=23788"/>
                        </a:rPr>
                        <a:t>CA ArcServe can not auto configure VDT's to DXi emulated VTL's. </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MS PGothic"/>
                          <a:cs typeface="MS PGothic"/>
                          <a:hlinkClick r:id="rId11" tooltip="http://bugzilla.quantum.com/bugzilla/show_bug.cgi?id=24600"/>
                        </a:rPr>
                        <a:t>24600</a:t>
                      </a:r>
                      <a:r>
                        <a:rPr kumimoji="0" lang="en-US" sz="1200" b="0" i="0" u="none" strike="noStrike" cap="none" normalizeH="0" baseline="0" smtClean="0">
                          <a:ln>
                            <a:noFill/>
                          </a:ln>
                          <a:solidFill>
                            <a:schemeClr val="tx1"/>
                          </a:solidFill>
                          <a:effectLst/>
                          <a:latin typeface="Arial" charset="0"/>
                          <a:ea typeface="MS PGothic"/>
                          <a:cs typeface="MS PGothic"/>
                        </a:rPr>
                        <a:t> </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MS PGothic"/>
                          <a:cs typeface="MS PGothic"/>
                          <a:hlinkClick r:id="rId11" tooltip="http://bugzilla.quantum.com/bugzilla/show_bug.cgi?id=24600"/>
                        </a:rPr>
                        <a:t>OST/NBU: bpwd cored while restarting ostd during duplication </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MS PGothic"/>
                          <a:cs typeface="MS PGothic"/>
                          <a:hlinkClick r:id="rId12" tooltip="http://bugzilla.quantum.com/bugzilla/show_bug.cgi?id=24357"/>
                        </a:rPr>
                        <a:t>24357</a:t>
                      </a:r>
                      <a:r>
                        <a:rPr kumimoji="0" lang="en-US" sz="1200" b="0" i="0" u="none" strike="noStrike" cap="none" normalizeH="0" baseline="0" smtClean="0">
                          <a:ln>
                            <a:noFill/>
                          </a:ln>
                          <a:solidFill>
                            <a:schemeClr val="tx1"/>
                          </a:solidFill>
                          <a:effectLst/>
                          <a:latin typeface="Arial" charset="0"/>
                          <a:ea typeface="MS PGothic"/>
                          <a:cs typeface="MS PGothic"/>
                        </a:rPr>
                        <a:t> </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MS PGothic"/>
                          <a:cs typeface="MS PGothic"/>
                          <a:hlinkClick r:id="rId12" tooltip="http://bugzilla.quantum.com/bugzilla/show_bug.cgi?id=24357"/>
                        </a:rPr>
                        <a:t>DXi did not reboot after activated upgrade from 1.4.1 to ... </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MS PGothic"/>
                          <a:cs typeface="MS PGothic"/>
                          <a:hlinkClick r:id="rId13" tooltip="http://bugzilla.quantum.com/bugzilla/show_bug.cgi?id=24151"/>
                        </a:rPr>
                        <a:t>24151</a:t>
                      </a:r>
                      <a:r>
                        <a:rPr kumimoji="0" lang="en-US" sz="1200" b="0" i="0" u="none" strike="noStrike" cap="none" normalizeH="0" baseline="0" smtClean="0">
                          <a:ln>
                            <a:noFill/>
                          </a:ln>
                          <a:solidFill>
                            <a:schemeClr val="tx1"/>
                          </a:solidFill>
                          <a:effectLst/>
                          <a:latin typeface="Arial" charset="0"/>
                          <a:ea typeface="MS PGothic"/>
                          <a:cs typeface="MS PGothic"/>
                        </a:rPr>
                        <a:t> </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MS PGothic"/>
                          <a:cs typeface="MS PGothic"/>
                          <a:hlinkClick r:id="rId13" tooltip="http://bugzilla.quantum.com/bugzilla/show_bug.cgi?id=24151"/>
                        </a:rPr>
                        <a:t>GUI status shows low space (Critical Low Space) while sys... </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MS PGothic"/>
                          <a:cs typeface="MS PGothic"/>
                          <a:hlinkClick r:id="rId14" tooltip="http://bugzilla.quantum.com/bugzilla/show_bug.cgi?id=24111"/>
                        </a:rPr>
                        <a:t>24111</a:t>
                      </a:r>
                      <a:r>
                        <a:rPr kumimoji="0" lang="en-US" sz="1200" b="0" i="0" u="none" strike="noStrike" cap="none" normalizeH="0" baseline="0" smtClean="0">
                          <a:ln>
                            <a:noFill/>
                          </a:ln>
                          <a:solidFill>
                            <a:schemeClr val="tx1"/>
                          </a:solidFill>
                          <a:effectLst/>
                          <a:latin typeface="Arial" charset="0"/>
                          <a:ea typeface="MS PGothic"/>
                          <a:cs typeface="MS PGothic"/>
                        </a:rPr>
                        <a:t> </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MS PGothic"/>
                          <a:cs typeface="MS PGothic"/>
                          <a:hlinkClick r:id="rId14" tooltip="http://bugzilla.quantum.com/bugzilla/show_bug.cgi?id=24111"/>
                        </a:rPr>
                        <a:t>Concurrent OST restore fail with socket read fail NBU 7.1... </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MS PGothic"/>
                          <a:cs typeface="MS PGothic"/>
                          <a:hlinkClick r:id="rId15" tooltip="http://bugzilla.quantum.com/bugzilla/show_bug.cgi?id=22624"/>
                        </a:rPr>
                        <a:t>22624</a:t>
                      </a:r>
                      <a:r>
                        <a:rPr kumimoji="0" lang="en-US" sz="1200" b="0" i="0" u="none" strike="noStrike" cap="none" normalizeH="0" baseline="0" smtClean="0">
                          <a:ln>
                            <a:noFill/>
                          </a:ln>
                          <a:solidFill>
                            <a:schemeClr val="tx1"/>
                          </a:solidFill>
                          <a:effectLst/>
                          <a:latin typeface="Arial" charset="0"/>
                          <a:ea typeface="MS PGothic"/>
                          <a:cs typeface="MS PGothic"/>
                        </a:rPr>
                        <a:t> </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MS PGothic"/>
                          <a:cs typeface="MS PGothic"/>
                          <a:hlinkClick r:id="rId15" tooltip="http://bugzilla.quantum.com/bugzilla/show_bug.cgi?id=22624"/>
                        </a:rPr>
                        <a:t>Replication: Got this AUD CreateSNFSFile() error on targe... </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MS PGothic"/>
                          <a:cs typeface="MS PGothic"/>
                          <a:hlinkClick r:id="rId16" tooltip="http://bugzilla.quantum.com/bugzilla/show_bug.cgi?id=22183"/>
                        </a:rPr>
                        <a:t>22183</a:t>
                      </a:r>
                      <a:r>
                        <a:rPr kumimoji="0" lang="en-US" sz="1200" b="0" i="0" u="none" strike="noStrike" cap="none" normalizeH="0" baseline="0" smtClean="0">
                          <a:ln>
                            <a:noFill/>
                          </a:ln>
                          <a:solidFill>
                            <a:schemeClr val="tx1"/>
                          </a:solidFill>
                          <a:effectLst/>
                          <a:latin typeface="Arial" charset="0"/>
                          <a:ea typeface="MS PGothic"/>
                          <a:cs typeface="MS PGothic"/>
                        </a:rPr>
                        <a:t> </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MS PGothic"/>
                          <a:cs typeface="MS PGothic"/>
                          <a:hlinkClick r:id="rId16" tooltip="http://bugzilla.quantum.com/bugzilla/show_bug.cgi?id=22183"/>
                        </a:rPr>
                        <a:t>OST: Intermittent failures seen on Opdup Netbackup Jobs. </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MS PGothic"/>
                          <a:cs typeface="MS PGothic"/>
                          <a:hlinkClick r:id="rId17" tooltip="http://bugzilla.quantum.com/bugzilla/show_bug.cgi?id=21734"/>
                        </a:rPr>
                        <a:t>21734</a:t>
                      </a:r>
                      <a:r>
                        <a:rPr kumimoji="0" lang="en-US" sz="1200" b="0" i="0" u="none" strike="noStrike" cap="none" normalizeH="0" baseline="0" smtClean="0">
                          <a:ln>
                            <a:noFill/>
                          </a:ln>
                          <a:solidFill>
                            <a:schemeClr val="tx1"/>
                          </a:solidFill>
                          <a:effectLst/>
                          <a:latin typeface="Arial" charset="0"/>
                          <a:ea typeface="MS PGothic"/>
                          <a:cs typeface="MS PGothic"/>
                        </a:rPr>
                        <a:t> </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MS PGothic"/>
                          <a:cs typeface="MS PGothic"/>
                          <a:hlinkClick r:id="rId17" tooltip="http://bugzilla.quantum.com/bugzilla/show_bug.cgi?id=21734"/>
                        </a:rPr>
                        <a:t>Failed to process unpack request: [TID 22] blockpool comm... </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2"/>
          <p:cNvSpPr>
            <a:spLocks noGrp="1"/>
          </p:cNvSpPr>
          <p:nvPr>
            <p:ph type="title" idx="4294967295"/>
          </p:nvPr>
        </p:nvSpPr>
        <p:spPr/>
        <p:txBody>
          <a:bodyPr/>
          <a:lstStyle/>
          <a:p>
            <a:r>
              <a:rPr lang="en-US" smtClean="0"/>
              <a:t>VTL / NAS Ingest Constraints</a:t>
            </a:r>
          </a:p>
        </p:txBody>
      </p:sp>
      <p:sp>
        <p:nvSpPr>
          <p:cNvPr id="34818" name="Content Placeholder 3"/>
          <p:cNvSpPr>
            <a:spLocks noGrp="1"/>
          </p:cNvSpPr>
          <p:nvPr>
            <p:ph idx="4294967295"/>
          </p:nvPr>
        </p:nvSpPr>
        <p:spPr/>
        <p:txBody>
          <a:bodyPr/>
          <a:lstStyle/>
          <a:p>
            <a:r>
              <a:rPr lang="en-US" smtClean="0"/>
              <a:t>PTR 24341 – VTL Load causes NAS failures</a:t>
            </a:r>
          </a:p>
          <a:p>
            <a:r>
              <a:rPr lang="en-US" smtClean="0"/>
              <a:t>VTL workload does not throttle in the face of NAS ingest</a:t>
            </a:r>
          </a:p>
          <a:p>
            <a:pPr lvl="1"/>
            <a:r>
              <a:rPr lang="en-US" smtClean="0"/>
              <a:t>Causes NAS timeouts and backup failures</a:t>
            </a:r>
          </a:p>
          <a:p>
            <a:pPr lvl="1"/>
            <a:r>
              <a:rPr lang="en-US" smtClean="0"/>
              <a:t>Simultaneous VTL and NAS (NFS/CIFS) ingest is </a:t>
            </a:r>
            <a:r>
              <a:rPr lang="en-US" i="1" smtClean="0"/>
              <a:t>not </a:t>
            </a:r>
            <a:r>
              <a:rPr lang="en-US" smtClean="0"/>
              <a:t>supported in 2.0.1</a:t>
            </a:r>
          </a:p>
          <a:p>
            <a:r>
              <a:rPr lang="en-US" smtClean="0"/>
              <a:t>Fix will be delivered in </a:t>
            </a:r>
            <a:r>
              <a:rPr lang="en-US" b="1" smtClean="0"/>
              <a:t>subsequent release of Galaxy (2.0.x)</a:t>
            </a:r>
          </a:p>
          <a:p>
            <a:r>
              <a:rPr lang="en-US" smtClean="0"/>
              <a:t>Other mutli-protocol ingest are great</a:t>
            </a:r>
          </a:p>
          <a:p>
            <a:pPr lvl="1"/>
            <a:r>
              <a:rPr lang="en-US" smtClean="0"/>
              <a:t>NFS and CIFS</a:t>
            </a:r>
          </a:p>
          <a:p>
            <a:pPr lvl="1"/>
            <a:r>
              <a:rPr lang="en-US" smtClean="0"/>
              <a:t>OST and NFS</a:t>
            </a:r>
          </a:p>
          <a:p>
            <a:pPr lvl="1"/>
            <a:r>
              <a:rPr lang="en-US" smtClean="0"/>
              <a:t>OST and CIFS</a:t>
            </a:r>
          </a:p>
          <a:p>
            <a:pPr lvl="1"/>
            <a:r>
              <a:rPr lang="en-US" smtClean="0"/>
              <a:t>OST and VTL</a:t>
            </a:r>
          </a:p>
          <a:p>
            <a:r>
              <a:rPr lang="en-US" smtClean="0"/>
              <a:t>Multi-protocol replication also great</a:t>
            </a:r>
          </a:p>
          <a:p>
            <a:pPr lvl="1"/>
            <a:r>
              <a:rPr lang="en-US" smtClean="0"/>
              <a:t>Supports Edge to Core concept</a:t>
            </a:r>
          </a:p>
          <a:p>
            <a:pPr lvl="1"/>
            <a:r>
              <a:rPr lang="en-US" smtClean="0"/>
              <a:t>NFS at the edge, VTL in the core, edge replicating to core</a:t>
            </a:r>
          </a:p>
        </p:txBody>
      </p:sp>
      <p:sp>
        <p:nvSpPr>
          <p:cNvPr id="2" name="Slide Number Placeholder 1"/>
          <p:cNvSpPr txBox="1">
            <a:spLocks noGrp="1"/>
          </p:cNvSpPr>
          <p:nvPr/>
        </p:nvSpPr>
        <p:spPr bwMode="auto">
          <a:xfrm>
            <a:off x="304800" y="6430963"/>
            <a:ext cx="533400" cy="323850"/>
          </a:xfrm>
          <a:prstGeom prst="rect">
            <a:avLst/>
          </a:prstGeom>
          <a:noFill/>
          <a:ln>
            <a:miter lim="800000"/>
            <a:headEnd/>
            <a:tailEnd/>
          </a:ln>
        </p:spPr>
        <p:txBody>
          <a:bodyPr/>
          <a:lstStyle/>
          <a:p>
            <a:pPr>
              <a:defRPr/>
            </a:pPr>
            <a:fld id="{847875C9-2399-4869-A481-F066C9A2E710}" type="slidenum">
              <a:rPr lang="en-US" sz="1400">
                <a:solidFill>
                  <a:srgbClr val="FFBA00"/>
                </a:solidFill>
                <a:cs typeface="+mn-cs"/>
              </a:rPr>
              <a:pPr>
                <a:defRPr/>
              </a:pPr>
              <a:t>11</a:t>
            </a:fld>
            <a:endParaRPr lang="en-US" sz="1200" dirty="0">
              <a:solidFill>
                <a:srgbClr val="FFBA00"/>
              </a:solidFill>
              <a:cs typeface="+mn-cs"/>
            </a:endParaRPr>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Grp="1" noChangeArrowheads="1"/>
          </p:cNvSpPr>
          <p:nvPr>
            <p:ph type="title" idx="4294967295"/>
          </p:nvPr>
        </p:nvSpPr>
        <p:spPr>
          <a:xfrm>
            <a:off x="228600" y="0"/>
            <a:ext cx="8686800" cy="838200"/>
          </a:xfrm>
        </p:spPr>
        <p:txBody>
          <a:bodyPr/>
          <a:lstStyle/>
          <a:p>
            <a:pPr eaLnBrk="1" hangingPunct="1"/>
            <a:r>
              <a:rPr lang="en-US" smtClean="0"/>
              <a:t>Galaxy 2.0.1 – Bug Profile Review</a:t>
            </a:r>
            <a:br>
              <a:rPr lang="en-US" smtClean="0"/>
            </a:br>
            <a:r>
              <a:rPr lang="en-US" sz="2800" smtClean="0"/>
              <a:t>SR Rate Impact Waterfall by SW Release</a:t>
            </a:r>
          </a:p>
        </p:txBody>
      </p:sp>
      <p:pic>
        <p:nvPicPr>
          <p:cNvPr id="215042" name="Picture 3"/>
          <p:cNvPicPr>
            <a:picLocks noChangeAspect="1" noChangeArrowheads="1"/>
          </p:cNvPicPr>
          <p:nvPr/>
        </p:nvPicPr>
        <p:blipFill>
          <a:blip r:embed="rId2"/>
          <a:srcRect/>
          <a:stretch>
            <a:fillRect/>
          </a:stretch>
        </p:blipFill>
        <p:spPr bwMode="auto">
          <a:xfrm>
            <a:off x="838200" y="895350"/>
            <a:ext cx="7391400" cy="5373688"/>
          </a:xfrm>
          <a:prstGeom prst="rect">
            <a:avLst/>
          </a:prstGeom>
          <a:noFill/>
          <a:ln w="9525">
            <a:noFill/>
            <a:miter lim="800000"/>
            <a:headEnd/>
            <a:tailEnd/>
          </a:ln>
        </p:spPr>
      </p:pic>
    </p:spTree>
  </p:cSld>
  <p:clrMapOvr>
    <a:masterClrMapping/>
  </p:clrMapOvr>
  <p:transition>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352800" y="2514600"/>
            <a:ext cx="7772400" cy="1362075"/>
          </a:xfrm>
        </p:spPr>
        <p:txBody>
          <a:bodyPr anchor="t"/>
          <a:lstStyle/>
          <a:p>
            <a:pPr eaLnBrk="1" hangingPunct="1">
              <a:defRPr/>
            </a:pPr>
            <a:r>
              <a:rPr lang="en-US" sz="4000" b="1" cap="all" dirty="0" smtClean="0"/>
              <a:t>Q &amp; A</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idx="4294967295"/>
          </p:nvPr>
        </p:nvSpPr>
        <p:spPr/>
        <p:txBody>
          <a:bodyPr/>
          <a:lstStyle/>
          <a:p>
            <a:pPr eaLnBrk="1" hangingPunct="1"/>
            <a:r>
              <a:rPr lang="en-US" smtClean="0"/>
              <a:t>Campari2: Model Summary</a:t>
            </a:r>
          </a:p>
        </p:txBody>
      </p:sp>
      <p:sp>
        <p:nvSpPr>
          <p:cNvPr id="707587" name="Content Placeholder 2"/>
          <p:cNvSpPr>
            <a:spLocks noGrp="1"/>
          </p:cNvSpPr>
          <p:nvPr>
            <p:ph idx="4294967295"/>
          </p:nvPr>
        </p:nvSpPr>
        <p:spPr>
          <a:xfrm>
            <a:off x="0" y="1143000"/>
            <a:ext cx="9144000" cy="4953000"/>
          </a:xfrm>
        </p:spPr>
        <p:txBody>
          <a:bodyPr/>
          <a:lstStyle/>
          <a:p>
            <a:pPr marL="533400" indent="-533400" defTabSz="914400" eaLnBrk="1" hangingPunct="1">
              <a:defRPr/>
            </a:pPr>
            <a:r>
              <a:rPr lang="en-US" sz="1800" b="1" dirty="0" smtClean="0"/>
              <a:t>DXi6500 and DXi6700 model consolidation</a:t>
            </a:r>
            <a:endParaRPr lang="en-US" sz="1800" b="1" dirty="0" smtClean="0">
              <a:solidFill>
                <a:schemeClr val="tx1"/>
              </a:solidFill>
            </a:endParaRPr>
          </a:p>
          <a:p>
            <a:pPr marL="533400" indent="-533400" defTabSz="914400" eaLnBrk="1" hangingPunct="1">
              <a:defRPr/>
            </a:pPr>
            <a:r>
              <a:rPr lang="en-US" sz="1800" b="1" dirty="0" smtClean="0"/>
              <a:t>DXi670X series includes the following additional features:</a:t>
            </a:r>
          </a:p>
          <a:p>
            <a:pPr marL="914400" lvl="1" indent="-457200" defTabSz="914400" eaLnBrk="1" hangingPunct="1">
              <a:buFont typeface="Arial" pitchFamily="34" charset="0"/>
              <a:buChar char="–"/>
              <a:defRPr/>
            </a:pPr>
            <a:r>
              <a:rPr lang="en-US" sz="1600" dirty="0" smtClean="0"/>
              <a:t>Add NAS and OST </a:t>
            </a:r>
          </a:p>
          <a:p>
            <a:pPr marL="914400" lvl="1" indent="-457200" defTabSz="914400" eaLnBrk="1" hangingPunct="1">
              <a:buFont typeface="Arial" pitchFamily="34" charset="0"/>
              <a:buChar char="–"/>
              <a:defRPr/>
            </a:pPr>
            <a:r>
              <a:rPr lang="en-US" sz="1600" dirty="0" smtClean="0"/>
              <a:t>Storage Capacity: 8 to 80 TB</a:t>
            </a:r>
          </a:p>
          <a:p>
            <a:pPr marL="914400" lvl="1" indent="-457200" defTabSz="914400" eaLnBrk="1" hangingPunct="1">
              <a:buFont typeface="Arial" pitchFamily="34" charset="0"/>
              <a:buChar char="–"/>
              <a:defRPr/>
            </a:pPr>
            <a:r>
              <a:rPr lang="en-US" sz="1600" dirty="0" smtClean="0"/>
              <a:t>additional 1GbE ports</a:t>
            </a:r>
          </a:p>
          <a:p>
            <a:pPr marL="914400" lvl="1" indent="-457200" defTabSz="914400" eaLnBrk="1" hangingPunct="1">
              <a:buFont typeface="Arial" pitchFamily="34" charset="0"/>
              <a:buChar char="–"/>
              <a:defRPr/>
            </a:pPr>
            <a:r>
              <a:rPr lang="en-US" sz="1600" dirty="0" smtClean="0"/>
              <a:t>additional 10GbE ports</a:t>
            </a:r>
          </a:p>
          <a:p>
            <a:pPr marL="533400" indent="-533400" defTabSz="914400" eaLnBrk="1" hangingPunct="1">
              <a:defRPr/>
            </a:pPr>
            <a:r>
              <a:rPr lang="en-US" sz="1800" b="1" dirty="0" smtClean="0"/>
              <a:t>DXi6500 models with up to 80TB of storage expansion</a:t>
            </a:r>
          </a:p>
          <a:p>
            <a:pPr marL="933450" lvl="1" indent="-533400" defTabSz="914400" eaLnBrk="1" hangingPunct="1">
              <a:defRPr/>
            </a:pPr>
            <a:r>
              <a:rPr lang="en-US" sz="1600" dirty="0" smtClean="0"/>
              <a:t>6530 – 6550  up to 80 TB of storage capacity by adding memory to 60GB </a:t>
            </a:r>
            <a:r>
              <a:rPr lang="en-US" sz="1200" b="1" dirty="0" smtClean="0"/>
              <a:t>	</a:t>
            </a:r>
            <a:endParaRPr lang="en-US" sz="1000" dirty="0" smtClean="0"/>
          </a:p>
          <a:p>
            <a:pPr marL="533400" indent="-533400" defTabSz="914400" eaLnBrk="1" hangingPunct="1">
              <a:defRPr/>
            </a:pPr>
            <a:r>
              <a:rPr lang="en-US" sz="1800" b="1" dirty="0" smtClean="0"/>
              <a:t>DXi6700 models storage expansion</a:t>
            </a:r>
          </a:p>
          <a:p>
            <a:pPr marL="933450" lvl="1" indent="-533400" defTabSz="914400" eaLnBrk="1" hangingPunct="1">
              <a:defRPr/>
            </a:pPr>
            <a:r>
              <a:rPr lang="en-US" sz="1600" dirty="0" smtClean="0"/>
              <a:t>6701-4R = 6701-2R + 2R: add 2 RAID controllers</a:t>
            </a:r>
          </a:p>
          <a:p>
            <a:pPr marL="933450" lvl="1" indent="-533400" defTabSz="914400" eaLnBrk="1" hangingPunct="1">
              <a:defRPr/>
            </a:pPr>
            <a:r>
              <a:rPr lang="en-US" sz="1600" dirty="0" smtClean="0"/>
              <a:t>6702-4R = 6702-2R + 2R: add 2 RAID controllers</a:t>
            </a:r>
          </a:p>
          <a:p>
            <a:pPr marL="933450" lvl="1" indent="-533400" defTabSz="914400" eaLnBrk="1" hangingPunct="1">
              <a:defRPr/>
            </a:pPr>
            <a:r>
              <a:rPr lang="en-US" sz="1600" dirty="0" smtClean="0"/>
              <a:t>6530 – 6550  up to 80 TB of storage capacity by increasing memory to 60GB</a:t>
            </a:r>
            <a:endParaRPr lang="en-US" sz="1200" b="1" dirty="0" smtClean="0"/>
          </a:p>
          <a:p>
            <a:pPr marL="933450" lvl="1" indent="-533400" defTabSz="914400" eaLnBrk="1" hangingPunct="1">
              <a:buFont typeface="Arial" pitchFamily="34" charset="0"/>
              <a:buNone/>
              <a:defRPr/>
            </a:pPr>
            <a:endParaRPr lang="en-US" sz="1200" b="1" dirty="0" smtClean="0">
              <a:sym typeface="Wingdings" pitchFamily="2" charset="2"/>
            </a:endParaRPr>
          </a:p>
          <a:p>
            <a:pPr marL="933450" lvl="1" indent="-533400" defTabSz="914400" eaLnBrk="1" hangingPunct="1">
              <a:buFont typeface="Arial" pitchFamily="34" charset="0"/>
              <a:buNone/>
              <a:defRPr/>
            </a:pPr>
            <a:endParaRPr lang="en-US" sz="1200" b="1" dirty="0" smtClean="0"/>
          </a:p>
          <a:p>
            <a:pPr marL="533400" indent="-533400" defTabSz="914400" eaLnBrk="1" hangingPunct="1">
              <a:buFontTx/>
              <a:buNone/>
              <a:defRPr/>
            </a:pPr>
            <a:endParaRPr lang="en-US" sz="1800" b="1" dirty="0" smtClean="0">
              <a:solidFill>
                <a:schemeClr val="tx1"/>
              </a:solidFill>
            </a:endParaRPr>
          </a:p>
          <a:p>
            <a:pPr marL="533400" indent="-533400" defTabSz="914400" eaLnBrk="1" hangingPunct="1">
              <a:defRPr/>
            </a:pPr>
            <a:endParaRPr lang="en-US" sz="1800" dirty="0" smtClean="0"/>
          </a:p>
          <a:p>
            <a:pPr marL="533400" indent="-533400" defTabSz="914400" eaLnBrk="1" hangingPunct="1">
              <a:defRPr/>
            </a:pPr>
            <a:endParaRPr lang="en-US" sz="1800" dirty="0" smtClean="0"/>
          </a:p>
          <a:p>
            <a:pPr marL="533400" indent="-533400" defTabSz="914400" eaLnBrk="1" hangingPunct="1">
              <a:defRPr/>
            </a:pPr>
            <a:endParaRPr lang="en-US" sz="1800"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a:xfrm>
            <a:off x="228600" y="152400"/>
            <a:ext cx="8686800" cy="639763"/>
          </a:xfrm>
        </p:spPr>
        <p:txBody>
          <a:bodyPr/>
          <a:lstStyle/>
          <a:p>
            <a:pPr eaLnBrk="1" hangingPunct="1"/>
            <a:r>
              <a:rPr lang="en-US" smtClean="0"/>
              <a:t>Campari2: 67xx Models Overview </a:t>
            </a:r>
            <a:br>
              <a:rPr lang="en-US" smtClean="0"/>
            </a:br>
            <a:endParaRPr lang="en-US" sz="2400" i="1" smtClean="0">
              <a:solidFill>
                <a:srgbClr val="0E207F"/>
              </a:solidFill>
            </a:endParaRPr>
          </a:p>
        </p:txBody>
      </p:sp>
      <p:graphicFrame>
        <p:nvGraphicFramePr>
          <p:cNvPr id="803269" name="Group 453"/>
          <p:cNvGraphicFramePr>
            <a:graphicFrameLocks noGrp="1"/>
          </p:cNvGraphicFramePr>
          <p:nvPr/>
        </p:nvGraphicFramePr>
        <p:xfrm>
          <a:off x="228600" y="1219200"/>
          <a:ext cx="8763000" cy="4756150"/>
        </p:xfrm>
        <a:graphic>
          <a:graphicData uri="http://schemas.openxmlformats.org/drawingml/2006/table">
            <a:tbl>
              <a:tblPr/>
              <a:tblGrid>
                <a:gridCol w="1752600"/>
                <a:gridCol w="2362200"/>
                <a:gridCol w="2286000"/>
                <a:gridCol w="2362200"/>
              </a:tblGrid>
              <a:tr h="228600">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endParaRPr kumimoji="0" lang="en-US" sz="1400" b="0" i="0" u="none" strike="noStrike" cap="none" normalizeH="0" baseline="0" dirty="0" smtClean="0">
                        <a:ln>
                          <a:noFill/>
                        </a:ln>
                        <a:solidFill>
                          <a:srgbClr val="21212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Tx/>
                        <a:buSzPct val="75000"/>
                        <a:buFontTx/>
                        <a:buNone/>
                        <a:tabLst/>
                      </a:pPr>
                      <a:r>
                        <a:rPr kumimoji="0" lang="en-US" sz="1400" b="1" i="0" u="none" strike="noStrike" cap="none" normalizeH="0" baseline="0" smtClean="0">
                          <a:ln>
                            <a:noFill/>
                          </a:ln>
                          <a:solidFill>
                            <a:srgbClr val="212121"/>
                          </a:solidFill>
                          <a:effectLst/>
                          <a:latin typeface="Arial" pitchFamily="34" charset="0"/>
                          <a:cs typeface="Arial" pitchFamily="34" charset="0"/>
                        </a:rPr>
                        <a:t>6700 Classic</a:t>
                      </a:r>
                    </a:p>
                    <a:p>
                      <a:pPr marL="0" marR="0" lvl="0" indent="0" algn="ctr" defTabSz="457200" rtl="0" eaLnBrk="1" fontAlgn="base" latinLnBrk="0" hangingPunct="1">
                        <a:lnSpc>
                          <a:spcPct val="100000"/>
                        </a:lnSpc>
                        <a:spcBef>
                          <a:spcPct val="20000"/>
                        </a:spcBef>
                        <a:spcAft>
                          <a:spcPct val="0"/>
                        </a:spcAft>
                        <a:buClrTx/>
                        <a:buSzPct val="75000"/>
                        <a:buFontTx/>
                        <a:buNone/>
                        <a:tabLst/>
                      </a:pPr>
                      <a:endParaRPr kumimoji="0" lang="en-US" sz="1400" b="1" i="0" u="none" strike="noStrike" cap="none" normalizeH="0" baseline="0" smtClean="0">
                        <a:ln>
                          <a:noFill/>
                        </a:ln>
                        <a:solidFill>
                          <a:srgbClr val="21212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Tx/>
                        <a:buSzPct val="75000"/>
                        <a:buFontTx/>
                        <a:buNone/>
                        <a:tabLst/>
                      </a:pPr>
                      <a:r>
                        <a:rPr kumimoji="0" lang="en-US" sz="1400" b="1" i="0" u="none" strike="noStrike" cap="none" normalizeH="0" baseline="0" smtClean="0">
                          <a:ln>
                            <a:noFill/>
                          </a:ln>
                          <a:solidFill>
                            <a:srgbClr val="212121"/>
                          </a:solidFill>
                          <a:effectLst/>
                          <a:latin typeface="Arial" pitchFamily="34" charset="0"/>
                          <a:cs typeface="Arial" pitchFamily="34" charset="0"/>
                        </a:rPr>
                        <a:t>6701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Tx/>
                        <a:buSzPct val="75000"/>
                        <a:buFontTx/>
                        <a:buNone/>
                        <a:tabLst/>
                      </a:pPr>
                      <a:r>
                        <a:rPr kumimoji="0" lang="en-US" sz="1400" b="1" i="0" u="none" strike="noStrike" cap="none" normalizeH="0" baseline="0" smtClean="0">
                          <a:ln>
                            <a:noFill/>
                          </a:ln>
                          <a:solidFill>
                            <a:srgbClr val="212121"/>
                          </a:solidFill>
                          <a:effectLst/>
                          <a:latin typeface="Arial" pitchFamily="34" charset="0"/>
                          <a:cs typeface="Arial" pitchFamily="34" charset="0"/>
                        </a:rPr>
                        <a:t>6702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1" i="0" u="none" strike="noStrike" cap="none" normalizeH="0" baseline="0" smtClean="0">
                          <a:ln>
                            <a:noFill/>
                          </a:ln>
                          <a:solidFill>
                            <a:srgbClr val="212121"/>
                          </a:solidFill>
                          <a:effectLst/>
                          <a:latin typeface="Arial" pitchFamily="34" charset="0"/>
                          <a:cs typeface="Arial" pitchFamily="34" charset="0"/>
                        </a:rPr>
                        <a:t>Presentations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dirty="0" smtClean="0">
                          <a:ln>
                            <a:noFill/>
                          </a:ln>
                          <a:solidFill>
                            <a:srgbClr val="212121"/>
                          </a:solidFill>
                          <a:effectLst/>
                          <a:latin typeface="Arial" pitchFamily="34" charset="0"/>
                          <a:cs typeface="Arial" pitchFamily="34" charset="0"/>
                        </a:rPr>
                        <a:t>NAS, OST, VTL</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dirty="0" smtClean="0">
                          <a:ln>
                            <a:noFill/>
                          </a:ln>
                          <a:solidFill>
                            <a:srgbClr val="212121"/>
                          </a:solidFill>
                          <a:effectLst/>
                          <a:latin typeface="Arial" pitchFamily="34" charset="0"/>
                          <a:cs typeface="Arial" pitchFamily="34" charset="0"/>
                        </a:rPr>
                        <a:t>(2.0.1 added NAS)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dirty="0" smtClean="0">
                          <a:ln>
                            <a:noFill/>
                          </a:ln>
                          <a:solidFill>
                            <a:srgbClr val="212121"/>
                          </a:solidFill>
                          <a:effectLst/>
                          <a:latin typeface="Arial" pitchFamily="34" charset="0"/>
                          <a:cs typeface="Arial" pitchFamily="34" charset="0"/>
                        </a:rPr>
                        <a:t>NAS, OST, VTL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pitchFamily="34" charset="0"/>
                          <a:cs typeface="Arial" pitchFamily="34" charset="0"/>
                        </a:rPr>
                        <a:t>NAS, OST, VTL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9163">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1" i="0" u="none" strike="noStrike" cap="none" normalizeH="0" baseline="0" smtClean="0">
                          <a:ln>
                            <a:noFill/>
                          </a:ln>
                          <a:solidFill>
                            <a:srgbClr val="212121"/>
                          </a:solidFill>
                          <a:effectLst/>
                          <a:latin typeface="Arial" pitchFamily="34" charset="0"/>
                          <a:cs typeface="Arial" pitchFamily="34" charset="0"/>
                        </a:rPr>
                        <a:t>Ports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pitchFamily="34" charset="0"/>
                          <a:cs typeface="Arial" pitchFamily="34" charset="0"/>
                        </a:rPr>
                        <a:t>2 Dual FC</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dirty="0" smtClean="0">
                          <a:ln>
                            <a:noFill/>
                          </a:ln>
                          <a:solidFill>
                            <a:srgbClr val="212121"/>
                          </a:solidFill>
                          <a:effectLst/>
                          <a:latin typeface="Arial" pitchFamily="34" charset="0"/>
                          <a:cs typeface="Arial" pitchFamily="34" charset="0"/>
                        </a:rPr>
                        <a:t>Remove 2 Dual 8Gb FC</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dirty="0" smtClean="0">
                          <a:ln>
                            <a:noFill/>
                          </a:ln>
                          <a:solidFill>
                            <a:srgbClr val="212121"/>
                          </a:solidFill>
                          <a:effectLst/>
                          <a:latin typeface="Arial" pitchFamily="34" charset="0"/>
                          <a:cs typeface="Arial" pitchFamily="34" charset="0"/>
                        </a:rPr>
                        <a:t>1 Quad 8Gb FC </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 Quad 1GbE</a:t>
                      </a:r>
                      <a:endParaRPr kumimoji="0" lang="en-US" sz="1400" b="0" i="0" u="none" strike="noStrike" cap="none" normalizeH="0" baseline="0" dirty="0" smtClean="0">
                        <a:ln>
                          <a:noFill/>
                        </a:ln>
                        <a:solidFill>
                          <a:srgbClr val="21212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dirty="0" smtClean="0">
                          <a:ln>
                            <a:noFill/>
                          </a:ln>
                          <a:solidFill>
                            <a:srgbClr val="212121"/>
                          </a:solidFill>
                          <a:effectLst/>
                          <a:latin typeface="Arial" pitchFamily="34" charset="0"/>
                          <a:cs typeface="Arial" pitchFamily="34" charset="0"/>
                        </a:rPr>
                        <a:t>Remove 2 Dual 8Gb FC</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dirty="0" smtClean="0">
                          <a:ln>
                            <a:noFill/>
                          </a:ln>
                          <a:solidFill>
                            <a:srgbClr val="212121"/>
                          </a:solidFill>
                          <a:effectLst/>
                          <a:latin typeface="Arial" pitchFamily="34" charset="0"/>
                          <a:cs typeface="Arial" pitchFamily="34" charset="0"/>
                        </a:rPr>
                        <a:t>1 Quad 8Gb FC </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 Dual 10GbE</a:t>
                      </a:r>
                      <a:endParaRPr kumimoji="0" lang="en-US" sz="1400" b="0" i="0" u="none" strike="noStrike" cap="none" normalizeH="0" baseline="0" dirty="0" smtClean="0">
                        <a:ln>
                          <a:noFill/>
                        </a:ln>
                        <a:solidFill>
                          <a:srgbClr val="21212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1" i="0" u="none" strike="noStrike" cap="none" normalizeH="0" baseline="0" smtClean="0">
                          <a:ln>
                            <a:noFill/>
                          </a:ln>
                          <a:solidFill>
                            <a:srgbClr val="212121"/>
                          </a:solidFill>
                          <a:effectLst/>
                          <a:latin typeface="Arial" pitchFamily="34" charset="0"/>
                          <a:cs typeface="Arial" pitchFamily="34" charset="0"/>
                        </a:rPr>
                        <a:t>Storage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pitchFamily="34" charset="0"/>
                          <a:cs typeface="Arial" pitchFamily="34" charset="0"/>
                        </a:rPr>
                        <a:t>4R: 24 to 56 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pitchFamily="34" charset="0"/>
                          <a:cs typeface="Arial" pitchFamily="34" charset="0"/>
                        </a:rPr>
                        <a:t>2R: 8 to 16 TB</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pitchFamily="34" charset="0"/>
                          <a:cs typeface="Arial" pitchFamily="34" charset="0"/>
                        </a:rPr>
                        <a:t>4R: 24 to 80 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pitchFamily="34" charset="0"/>
                          <a:cs typeface="Arial" pitchFamily="34" charset="0"/>
                        </a:rPr>
                        <a:t>2R: 8 to 16 TB</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pitchFamily="34" charset="0"/>
                          <a:cs typeface="Arial" pitchFamily="34" charset="0"/>
                        </a:rPr>
                        <a:t>4R: 24 to 80 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413">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1" i="0" u="none" strike="noStrike" cap="none" normalizeH="0" baseline="0" smtClean="0">
                          <a:ln>
                            <a:noFill/>
                          </a:ln>
                          <a:solidFill>
                            <a:srgbClr val="212121"/>
                          </a:solidFill>
                          <a:effectLst/>
                          <a:latin typeface="Arial" pitchFamily="34" charset="0"/>
                          <a:cs typeface="Arial" pitchFamily="34" charset="0"/>
                        </a:rPr>
                        <a:t>Memory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pitchFamily="34" charset="0"/>
                          <a:cs typeface="Arial" pitchFamily="34" charset="0"/>
                        </a:rPr>
                        <a:t>48GB:</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pitchFamily="34" charset="0"/>
                          <a:cs typeface="Arial" pitchFamily="34" charset="0"/>
                        </a:rPr>
                        <a:t>12x4GB DIMMs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pitchFamily="34" charset="0"/>
                          <a:cs typeface="Arial" pitchFamily="34" charset="0"/>
                        </a:rPr>
                        <a:t>60GB: </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pitchFamily="34" charset="0"/>
                          <a:cs typeface="Arial" pitchFamily="34" charset="0"/>
                        </a:rPr>
                        <a:t>6x8GB + 6x2GB DIMMs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pitchFamily="34" charset="0"/>
                          <a:cs typeface="Arial" pitchFamily="34" charset="0"/>
                        </a:rPr>
                        <a:t>60GB: </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pitchFamily="34" charset="0"/>
                          <a:cs typeface="Arial" pitchFamily="34" charset="0"/>
                        </a:rPr>
                        <a:t>6x8GB + 6x2GB DIMMs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800">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1" i="0" u="none" strike="noStrike" cap="none" normalizeH="0" baseline="0" smtClean="0">
                          <a:ln>
                            <a:noFill/>
                          </a:ln>
                          <a:solidFill>
                            <a:srgbClr val="212121"/>
                          </a:solidFill>
                          <a:effectLst/>
                          <a:latin typeface="Arial" pitchFamily="34" charset="0"/>
                          <a:cs typeface="Arial" pitchFamily="34" charset="0"/>
                        </a:rPr>
                        <a:t>Upgrade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pitchFamily="34" charset="0"/>
                          <a:cs typeface="Arial" pitchFamily="34" charset="0"/>
                        </a:rPr>
                        <a:t>Campari2 SW</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pitchFamily="34" charset="0"/>
                          <a:cs typeface="Arial" pitchFamily="34" charset="0"/>
                        </a:rPr>
                        <a:t>from 2.0.1 only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pitchFamily="34" charset="0"/>
                          <a:cs typeface="Arial" pitchFamily="34"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pitchFamily="34" charset="0"/>
                          <a:cs typeface="Arial" pitchFamily="34" charset="0"/>
                        </a:rPr>
                        <a:t>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1" i="0" u="none" strike="noStrike" cap="none" normalizeH="0" baseline="0" smtClean="0">
                          <a:ln>
                            <a:noFill/>
                          </a:ln>
                          <a:solidFill>
                            <a:srgbClr val="212121"/>
                          </a:solidFill>
                          <a:effectLst/>
                          <a:latin typeface="Arial" pitchFamily="34" charset="0"/>
                          <a:cs typeface="Arial" pitchFamily="34" charset="0"/>
                        </a:rPr>
                        <a:t>Conversions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pitchFamily="34" charset="0"/>
                          <a:cs typeface="Arial" pitchFamily="34" charset="0"/>
                        </a:rPr>
                        <a:t>to 6701 or 6702</a:t>
                      </a:r>
                    </a:p>
                    <a:p>
                      <a:pPr marL="0" marR="0" lvl="0" indent="0" algn="l" defTabSz="457200" rtl="0" eaLnBrk="1" fontAlgn="base" latinLnBrk="0" hangingPunct="1">
                        <a:lnSpc>
                          <a:spcPct val="100000"/>
                        </a:lnSpc>
                        <a:spcBef>
                          <a:spcPct val="20000"/>
                        </a:spcBef>
                        <a:spcAft>
                          <a:spcPct val="0"/>
                        </a:spcAft>
                        <a:buClrTx/>
                        <a:buSzPct val="75000"/>
                        <a:buFontTx/>
                        <a:buNone/>
                        <a:tabLst/>
                      </a:pPr>
                      <a:endParaRPr kumimoji="0" lang="en-US" sz="1400" b="0" i="0" u="none" strike="noStrike" cap="none" normalizeH="0" baseline="0" smtClean="0">
                        <a:ln>
                          <a:noFill/>
                        </a:ln>
                        <a:solidFill>
                          <a:srgbClr val="21212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pitchFamily="34" charset="0"/>
                          <a:cs typeface="Arial" pitchFamily="34" charset="0"/>
                        </a:rPr>
                        <a:t>from 6700</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pitchFamily="34" charset="0"/>
                          <a:cs typeface="Arial" pitchFamily="34" charset="0"/>
                        </a:rPr>
                        <a:t>to 6702</a:t>
                      </a:r>
                    </a:p>
                    <a:p>
                      <a:pPr marL="0" marR="0" lvl="0" indent="0" algn="l" defTabSz="457200" rtl="0" eaLnBrk="1" fontAlgn="base" latinLnBrk="0" hangingPunct="1">
                        <a:lnSpc>
                          <a:spcPct val="100000"/>
                        </a:lnSpc>
                        <a:spcBef>
                          <a:spcPct val="20000"/>
                        </a:spcBef>
                        <a:spcAft>
                          <a:spcPct val="0"/>
                        </a:spcAft>
                        <a:buClrTx/>
                        <a:buSzPct val="75000"/>
                        <a:buFontTx/>
                        <a:buNone/>
                        <a:tabLst/>
                      </a:pPr>
                      <a:endParaRPr kumimoji="0" lang="en-US" sz="1400" b="0" i="0" u="none" strike="noStrike" cap="none" normalizeH="0" baseline="0" smtClean="0">
                        <a:ln>
                          <a:noFill/>
                        </a:ln>
                        <a:solidFill>
                          <a:srgbClr val="21212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dirty="0" smtClean="0">
                          <a:ln>
                            <a:noFill/>
                          </a:ln>
                          <a:solidFill>
                            <a:srgbClr val="212121"/>
                          </a:solidFill>
                          <a:effectLst/>
                          <a:latin typeface="Arial" pitchFamily="34" charset="0"/>
                          <a:cs typeface="Arial" pitchFamily="34" charset="0"/>
                        </a:rPr>
                        <a:t>from 6700</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dirty="0" smtClean="0">
                          <a:ln>
                            <a:noFill/>
                          </a:ln>
                          <a:solidFill>
                            <a:srgbClr val="212121"/>
                          </a:solidFill>
                          <a:effectLst/>
                          <a:latin typeface="Arial" pitchFamily="34" charset="0"/>
                          <a:cs typeface="Arial" pitchFamily="34" charset="0"/>
                        </a:rPr>
                        <a:t>from 6701</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dirty="0" smtClean="0">
                          <a:ln>
                            <a:noFill/>
                          </a:ln>
                          <a:solidFill>
                            <a:srgbClr val="212121"/>
                          </a:solidFill>
                          <a:effectLst/>
                          <a:latin typeface="Arial" pitchFamily="34" charset="0"/>
                          <a:cs typeface="Arial" pitchFamily="34" charset="0"/>
                        </a:rPr>
                        <a:t>to 6701 NOT supported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a:xfrm>
            <a:off x="228600" y="152400"/>
            <a:ext cx="8686800" cy="639763"/>
          </a:xfrm>
        </p:spPr>
        <p:txBody>
          <a:bodyPr/>
          <a:lstStyle/>
          <a:p>
            <a:pPr eaLnBrk="1" hangingPunct="1"/>
            <a:r>
              <a:rPr lang="en-US" smtClean="0"/>
              <a:t>Campari2: 65xx Models Overview </a:t>
            </a:r>
            <a:br>
              <a:rPr lang="en-US" smtClean="0"/>
            </a:br>
            <a:endParaRPr lang="en-US" sz="2400" i="1" smtClean="0">
              <a:solidFill>
                <a:srgbClr val="0E207F"/>
              </a:solidFill>
            </a:endParaRPr>
          </a:p>
        </p:txBody>
      </p:sp>
      <p:graphicFrame>
        <p:nvGraphicFramePr>
          <p:cNvPr id="39998" name="Group 62"/>
          <p:cNvGraphicFramePr>
            <a:graphicFrameLocks noGrp="1"/>
          </p:cNvGraphicFramePr>
          <p:nvPr/>
        </p:nvGraphicFramePr>
        <p:xfrm>
          <a:off x="152400" y="1093788"/>
          <a:ext cx="8839200" cy="4932362"/>
        </p:xfrm>
        <a:graphic>
          <a:graphicData uri="http://schemas.openxmlformats.org/drawingml/2006/table">
            <a:tbl>
              <a:tblPr/>
              <a:tblGrid>
                <a:gridCol w="1384300"/>
                <a:gridCol w="1511300"/>
                <a:gridCol w="1447800"/>
                <a:gridCol w="1447800"/>
                <a:gridCol w="1524000"/>
                <a:gridCol w="1524000"/>
              </a:tblGrid>
              <a:tr h="430213">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endParaRPr kumimoji="0" lang="en-US" sz="1400" b="0" i="0" u="none" strike="noStrike" cap="none" normalizeH="0" baseline="0" smtClean="0">
                        <a:ln>
                          <a:noFill/>
                        </a:ln>
                        <a:solidFill>
                          <a:srgbClr val="21212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Tx/>
                        <a:buSzPct val="75000"/>
                        <a:buFontTx/>
                        <a:buNone/>
                        <a:tabLst/>
                      </a:pPr>
                      <a:r>
                        <a:rPr kumimoji="0" lang="en-US" sz="1400" b="1" i="0" u="none" strike="noStrike" cap="none" normalizeH="0" baseline="0" smtClean="0">
                          <a:ln>
                            <a:noFill/>
                          </a:ln>
                          <a:solidFill>
                            <a:srgbClr val="212121"/>
                          </a:solidFill>
                          <a:effectLst/>
                          <a:latin typeface="Arial" charset="0"/>
                          <a:cs typeface="Arial" charset="0"/>
                        </a:rPr>
                        <a:t>6510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Tx/>
                        <a:buSzPct val="75000"/>
                        <a:buFontTx/>
                        <a:buNone/>
                        <a:tabLst/>
                      </a:pPr>
                      <a:r>
                        <a:rPr kumimoji="0" lang="en-US" sz="1400" b="1" i="0" u="none" strike="noStrike" cap="none" normalizeH="0" baseline="0" smtClean="0">
                          <a:ln>
                            <a:noFill/>
                          </a:ln>
                          <a:solidFill>
                            <a:srgbClr val="212121"/>
                          </a:solidFill>
                          <a:effectLst/>
                          <a:latin typeface="Arial" charset="0"/>
                          <a:cs typeface="Arial" charset="0"/>
                        </a:rPr>
                        <a:t>6520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Tx/>
                        <a:buSzPct val="75000"/>
                        <a:buFontTx/>
                        <a:buNone/>
                        <a:tabLst/>
                      </a:pPr>
                      <a:r>
                        <a:rPr kumimoji="0" lang="en-US" sz="1400" b="1" i="0" u="none" strike="noStrike" cap="none" normalizeH="0" baseline="0" smtClean="0">
                          <a:ln>
                            <a:noFill/>
                          </a:ln>
                          <a:solidFill>
                            <a:srgbClr val="212121"/>
                          </a:solidFill>
                          <a:effectLst/>
                          <a:latin typeface="Arial" charset="0"/>
                          <a:cs typeface="Arial" charset="0"/>
                        </a:rPr>
                        <a:t>6530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Tx/>
                        <a:buSzPct val="75000"/>
                        <a:buFontTx/>
                        <a:buNone/>
                        <a:tabLst/>
                      </a:pPr>
                      <a:r>
                        <a:rPr kumimoji="0" lang="en-US" sz="1400" b="1" i="0" u="none" strike="noStrike" cap="none" normalizeH="0" baseline="0" smtClean="0">
                          <a:ln>
                            <a:noFill/>
                          </a:ln>
                          <a:solidFill>
                            <a:srgbClr val="212121"/>
                          </a:solidFill>
                          <a:effectLst/>
                          <a:latin typeface="Arial" charset="0"/>
                          <a:cs typeface="Arial" charset="0"/>
                        </a:rPr>
                        <a:t>6540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Tx/>
                        <a:buSzPct val="75000"/>
                        <a:buFontTx/>
                        <a:buNone/>
                        <a:tabLst/>
                      </a:pPr>
                      <a:r>
                        <a:rPr kumimoji="0" lang="en-US" sz="1400" b="1" i="0" u="none" strike="noStrike" cap="none" normalizeH="0" baseline="0" smtClean="0">
                          <a:ln>
                            <a:noFill/>
                          </a:ln>
                          <a:solidFill>
                            <a:srgbClr val="212121"/>
                          </a:solidFill>
                          <a:effectLst/>
                          <a:latin typeface="Arial" charset="0"/>
                          <a:cs typeface="Arial" charset="0"/>
                        </a:rPr>
                        <a:t>6550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7088">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1" i="0" u="none" strike="noStrike" cap="none" normalizeH="0" baseline="0" smtClean="0">
                          <a:ln>
                            <a:noFill/>
                          </a:ln>
                          <a:solidFill>
                            <a:srgbClr val="212121"/>
                          </a:solidFill>
                          <a:effectLst/>
                          <a:latin typeface="Arial" charset="0"/>
                          <a:cs typeface="Arial" charset="0"/>
                        </a:rPr>
                        <a:t>Presentations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NAS &amp; OST</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(no change)</a:t>
                      </a:r>
                    </a:p>
                    <a:p>
                      <a:pPr marL="0" marR="0" lvl="0" indent="0" algn="l" defTabSz="457200" rtl="0" eaLnBrk="1" fontAlgn="base" latinLnBrk="0" hangingPunct="1">
                        <a:lnSpc>
                          <a:spcPct val="100000"/>
                        </a:lnSpc>
                        <a:spcBef>
                          <a:spcPct val="20000"/>
                        </a:spcBef>
                        <a:spcAft>
                          <a:spcPct val="0"/>
                        </a:spcAft>
                        <a:buClrTx/>
                        <a:buSzPct val="75000"/>
                        <a:buFontTx/>
                        <a:buNone/>
                        <a:tabLst/>
                      </a:pPr>
                      <a:endParaRPr kumimoji="0" lang="en-US" sz="1400" b="0" i="0" u="none" strike="noStrike" cap="none" normalizeH="0" baseline="0" smtClean="0">
                        <a:ln>
                          <a:noFill/>
                        </a:ln>
                        <a:solidFill>
                          <a:srgbClr val="21212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NAS &amp; OST</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(no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NAS &amp; OST</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(no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NAS &amp; OST</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(no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NAS &amp; OST</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(no change)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1" i="0" u="none" strike="noStrike" cap="none" normalizeH="0" baseline="0" smtClean="0">
                          <a:ln>
                            <a:noFill/>
                          </a:ln>
                          <a:solidFill>
                            <a:srgbClr val="212121"/>
                          </a:solidFill>
                          <a:effectLst/>
                          <a:latin typeface="Arial" charset="0"/>
                          <a:cs typeface="Arial" charset="0"/>
                        </a:rPr>
                        <a:t>Ports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no change</a:t>
                      </a:r>
                    </a:p>
                    <a:p>
                      <a:pPr marL="0" marR="0" lvl="0" indent="0" algn="l" defTabSz="457200" rtl="0" eaLnBrk="1" fontAlgn="base" latinLnBrk="0" hangingPunct="1">
                        <a:lnSpc>
                          <a:spcPct val="100000"/>
                        </a:lnSpc>
                        <a:spcBef>
                          <a:spcPct val="20000"/>
                        </a:spcBef>
                        <a:spcAft>
                          <a:spcPct val="0"/>
                        </a:spcAft>
                        <a:buClrTx/>
                        <a:buSzPct val="75000"/>
                        <a:buFontTx/>
                        <a:buNone/>
                        <a:tabLst/>
                      </a:pPr>
                      <a:endParaRPr kumimoji="0" lang="en-US" sz="1400" b="0" i="0" u="none" strike="noStrike" cap="none" normalizeH="0" baseline="0" smtClean="0">
                        <a:ln>
                          <a:noFill/>
                        </a:ln>
                        <a:solidFill>
                          <a:srgbClr val="21212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30000"/>
                        </a:spcBef>
                        <a:spcAft>
                          <a:spcPct val="0"/>
                        </a:spcAft>
                        <a:buClrTx/>
                        <a:buSzTx/>
                        <a:buFontTx/>
                        <a:buNone/>
                        <a:tabLst/>
                      </a:pPr>
                      <a:r>
                        <a:rPr kumimoji="0" lang="en-US" sz="1400" b="0" i="0" u="none" strike="noStrike" cap="none" normalizeH="0" baseline="0" smtClean="0">
                          <a:ln>
                            <a:noFill/>
                          </a:ln>
                          <a:solidFill>
                            <a:srgbClr val="212121"/>
                          </a:solidFill>
                          <a:effectLst/>
                          <a:latin typeface="Arial" charset="0"/>
                          <a:cs typeface="Arial" charset="0"/>
                        </a:rPr>
                        <a:t>no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30000"/>
                        </a:spcBef>
                        <a:spcAft>
                          <a:spcPct val="0"/>
                        </a:spcAft>
                        <a:buClrTx/>
                        <a:buSzTx/>
                        <a:buFontTx/>
                        <a:buNone/>
                        <a:tabLst/>
                      </a:pPr>
                      <a:r>
                        <a:rPr kumimoji="0" lang="en-US" sz="1400" b="0" i="0" u="none" strike="noStrike" cap="none" normalizeH="0" baseline="0" smtClean="0">
                          <a:ln>
                            <a:noFill/>
                          </a:ln>
                          <a:solidFill>
                            <a:srgbClr val="212121"/>
                          </a:solidFill>
                          <a:effectLst/>
                          <a:latin typeface="Arial" charset="0"/>
                          <a:cs typeface="Arial" charset="0"/>
                        </a:rPr>
                        <a:t>no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30000"/>
                        </a:spcBef>
                        <a:spcAft>
                          <a:spcPct val="0"/>
                        </a:spcAft>
                        <a:buClrTx/>
                        <a:buSzTx/>
                        <a:buFontTx/>
                        <a:buNone/>
                        <a:tabLst/>
                      </a:pPr>
                      <a:r>
                        <a:rPr kumimoji="0" lang="en-US" sz="1400" b="0" i="0" u="none" strike="noStrike" cap="none" normalizeH="0" baseline="0" smtClean="0">
                          <a:ln>
                            <a:noFill/>
                          </a:ln>
                          <a:solidFill>
                            <a:srgbClr val="212121"/>
                          </a:solidFill>
                          <a:effectLst/>
                          <a:latin typeface="Arial" charset="0"/>
                          <a:cs typeface="Arial" charset="0"/>
                        </a:rPr>
                        <a:t>no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30000"/>
                        </a:spcBef>
                        <a:spcAft>
                          <a:spcPct val="0"/>
                        </a:spcAft>
                        <a:buClrTx/>
                        <a:buSzTx/>
                        <a:buFontTx/>
                        <a:buNone/>
                        <a:tabLst/>
                      </a:pPr>
                      <a:r>
                        <a:rPr kumimoji="0" lang="en-US" sz="1400" b="0" i="0" u="none" strike="noStrike" cap="none" normalizeH="0" baseline="0" smtClean="0">
                          <a:ln>
                            <a:noFill/>
                          </a:ln>
                          <a:solidFill>
                            <a:srgbClr val="212121"/>
                          </a:solidFill>
                          <a:effectLst/>
                          <a:latin typeface="Arial" charset="0"/>
                          <a:cs typeface="Arial" charset="0"/>
                        </a:rPr>
                        <a:t>no change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1" i="0" u="none" strike="noStrike" cap="none" normalizeH="0" baseline="0" smtClean="0">
                          <a:ln>
                            <a:noFill/>
                          </a:ln>
                          <a:solidFill>
                            <a:srgbClr val="212121"/>
                          </a:solidFill>
                          <a:effectLst/>
                          <a:latin typeface="Arial" charset="0"/>
                          <a:cs typeface="Arial" charset="0"/>
                        </a:rPr>
                        <a:t>Storage</a:t>
                      </a:r>
                    </a:p>
                    <a:p>
                      <a:pPr marL="0" marR="0" lvl="0" indent="0" algn="l" defTabSz="457200" rtl="0" eaLnBrk="1" fontAlgn="base" latinLnBrk="0" hangingPunct="1">
                        <a:lnSpc>
                          <a:spcPct val="100000"/>
                        </a:lnSpc>
                        <a:spcBef>
                          <a:spcPct val="20000"/>
                        </a:spcBef>
                        <a:spcAft>
                          <a:spcPct val="0"/>
                        </a:spcAft>
                        <a:buClrTx/>
                        <a:buSzPct val="75000"/>
                        <a:buFontTx/>
                        <a:buNone/>
                        <a:tabLst/>
                      </a:pPr>
                      <a:endParaRPr kumimoji="0" lang="en-US" sz="1400" b="1" i="0" u="none" strike="noStrike" cap="none" normalizeH="0" baseline="0" smtClean="0">
                        <a:ln>
                          <a:noFill/>
                        </a:ln>
                        <a:solidFill>
                          <a:srgbClr val="21212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no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30000"/>
                        </a:spcBef>
                        <a:spcAft>
                          <a:spcPct val="0"/>
                        </a:spcAft>
                        <a:buClrTx/>
                        <a:buSzTx/>
                        <a:buFontTx/>
                        <a:buNone/>
                        <a:tabLst/>
                      </a:pPr>
                      <a:r>
                        <a:rPr kumimoji="0" lang="en-US" sz="1400" b="0" i="0" u="none" strike="noStrike" cap="none" normalizeH="0" baseline="0" smtClean="0">
                          <a:ln>
                            <a:noFill/>
                          </a:ln>
                          <a:solidFill>
                            <a:srgbClr val="212121"/>
                          </a:solidFill>
                          <a:effectLst/>
                          <a:latin typeface="Arial" charset="0"/>
                          <a:cs typeface="Arial" charset="0"/>
                        </a:rPr>
                        <a:t>no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30000"/>
                        </a:spcBef>
                        <a:spcAft>
                          <a:spcPct val="0"/>
                        </a:spcAft>
                        <a:buClrTx/>
                        <a:buSzTx/>
                        <a:buFontTx/>
                        <a:buNone/>
                        <a:tabLst/>
                      </a:pPr>
                      <a:r>
                        <a:rPr kumimoji="0" lang="en-US" sz="1400" b="0" i="0" u="none" strike="noStrike" cap="none" normalizeH="0" baseline="0" smtClean="0">
                          <a:ln>
                            <a:noFill/>
                          </a:ln>
                          <a:solidFill>
                            <a:srgbClr val="212121"/>
                          </a:solidFill>
                          <a:effectLst/>
                          <a:latin typeface="Arial" charset="0"/>
                          <a:cs typeface="Arial" charset="0"/>
                        </a:rPr>
                        <a:t>+ 64TB, 72TB &amp; 80TB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30000"/>
                        </a:spcBef>
                        <a:spcAft>
                          <a:spcPct val="0"/>
                        </a:spcAft>
                        <a:buClrTx/>
                        <a:buSzTx/>
                        <a:buFontTx/>
                        <a:buNone/>
                        <a:tabLst/>
                      </a:pPr>
                      <a:r>
                        <a:rPr kumimoji="0" lang="en-US" sz="1400" b="0" i="0" u="none" strike="noStrike" cap="none" normalizeH="0" baseline="0" smtClean="0">
                          <a:ln>
                            <a:noFill/>
                          </a:ln>
                          <a:solidFill>
                            <a:srgbClr val="212121"/>
                          </a:solidFill>
                          <a:effectLst/>
                          <a:latin typeface="Arial" charset="0"/>
                          <a:cs typeface="Arial" charset="0"/>
                        </a:rPr>
                        <a:t>+ 64TB, 72TB &amp; 80TB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30000"/>
                        </a:spcBef>
                        <a:spcAft>
                          <a:spcPct val="0"/>
                        </a:spcAft>
                        <a:buClrTx/>
                        <a:buSzTx/>
                        <a:buFontTx/>
                        <a:buNone/>
                        <a:tabLst/>
                      </a:pPr>
                      <a:r>
                        <a:rPr kumimoji="0" lang="en-US" sz="1400" b="0" i="0" u="none" strike="noStrike" cap="none" normalizeH="0" baseline="0" smtClean="0">
                          <a:ln>
                            <a:noFill/>
                          </a:ln>
                          <a:solidFill>
                            <a:srgbClr val="212121"/>
                          </a:solidFill>
                          <a:effectLst/>
                          <a:latin typeface="Arial" charset="0"/>
                          <a:cs typeface="Arial" charset="0"/>
                        </a:rPr>
                        <a:t>+ 64TB, 72TB &amp; 80TB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9813">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1" i="0" u="none" strike="noStrike" cap="none" normalizeH="0" baseline="0" smtClean="0">
                          <a:ln>
                            <a:noFill/>
                          </a:ln>
                          <a:solidFill>
                            <a:srgbClr val="212121"/>
                          </a:solidFill>
                          <a:effectLst/>
                          <a:latin typeface="Arial" charset="0"/>
                          <a:cs typeface="Arial" charset="0"/>
                        </a:rPr>
                        <a:t>Memory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24 GB</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(no change)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48 GB</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(no change)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48 GB or</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60 GB</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(only for new capacity pts)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48 GB or</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60 GB</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(only for new capacity pts)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48 GB or</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60 GB</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(only for new capacity pts)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7113">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1" i="0" u="none" strike="noStrike" cap="none" normalizeH="0" baseline="0" smtClean="0">
                          <a:ln>
                            <a:noFill/>
                          </a:ln>
                          <a:solidFill>
                            <a:srgbClr val="212121"/>
                          </a:solidFill>
                          <a:effectLst/>
                          <a:latin typeface="Arial" charset="0"/>
                          <a:cs typeface="Arial" charset="0"/>
                        </a:rPr>
                        <a:t>Upgrade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Campari2 SW</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(no new HW or features)</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from 2.0.1 only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Campari2 SW</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(no new HW or features)</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from 2.0.1 only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Campari2 SW</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(enables new capacity pts)</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from 2.0.1 only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Campari2 SW</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(enables new capacity pts)</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from 2.0.1 only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Campari2 SW</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(enables new capacity pts)</a:t>
                      </a:r>
                    </a:p>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from 2.0.1 only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1" i="0" u="none" strike="noStrike" cap="none" normalizeH="0" baseline="0" smtClean="0">
                          <a:ln>
                            <a:noFill/>
                          </a:ln>
                          <a:solidFill>
                            <a:srgbClr val="212121"/>
                          </a:solidFill>
                          <a:effectLst/>
                          <a:latin typeface="Arial" charset="0"/>
                          <a:cs typeface="Arial" charset="0"/>
                        </a:rPr>
                        <a:t>Conversions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none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none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none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Pct val="75000"/>
                        <a:buFontTx/>
                        <a:buNone/>
                        <a:tabLst/>
                      </a:pPr>
                      <a:r>
                        <a:rPr kumimoji="0" lang="en-US" sz="1400" b="0" i="0" u="none" strike="noStrike" cap="none" normalizeH="0" baseline="0" smtClean="0">
                          <a:ln>
                            <a:noFill/>
                          </a:ln>
                          <a:solidFill>
                            <a:srgbClr val="212121"/>
                          </a:solidFill>
                          <a:effectLst/>
                          <a:latin typeface="Arial" charset="0"/>
                          <a:cs typeface="Arial" charset="0"/>
                        </a:rPr>
                        <a:t>To 6550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3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From 6540</a:t>
                      </a:r>
                      <a:endParaRPr kumimoji="0" lang="en-US"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p:txBody>
          <a:bodyPr/>
          <a:lstStyle/>
          <a:p>
            <a:pPr eaLnBrk="1" hangingPunct="1"/>
            <a:r>
              <a:rPr lang="en-US" smtClean="0"/>
              <a:t>Campari2: Models Overview </a:t>
            </a:r>
            <a:br>
              <a:rPr lang="en-US" smtClean="0"/>
            </a:br>
            <a:endParaRPr lang="en-US" sz="2400" i="1" smtClean="0">
              <a:solidFill>
                <a:srgbClr val="0E207F"/>
              </a:solidFill>
            </a:endParaRPr>
          </a:p>
        </p:txBody>
      </p:sp>
      <p:sp>
        <p:nvSpPr>
          <p:cNvPr id="41986" name="Rectangle 3"/>
          <p:cNvSpPr>
            <a:spLocks noChangeArrowheads="1"/>
          </p:cNvSpPr>
          <p:nvPr/>
        </p:nvSpPr>
        <p:spPr bwMode="auto">
          <a:xfrm>
            <a:off x="228600" y="990600"/>
            <a:ext cx="8763000" cy="5105400"/>
          </a:xfrm>
          <a:prstGeom prst="rect">
            <a:avLst/>
          </a:prstGeom>
          <a:noFill/>
          <a:ln w="9525">
            <a:noFill/>
            <a:miter lim="800000"/>
            <a:headEnd/>
            <a:tailEnd/>
          </a:ln>
        </p:spPr>
        <p:txBody>
          <a:bodyPr/>
          <a:lstStyle/>
          <a:p>
            <a:pPr marL="338138" indent="-338138">
              <a:lnSpc>
                <a:spcPct val="85000"/>
              </a:lnSpc>
              <a:spcBef>
                <a:spcPct val="25000"/>
              </a:spcBef>
              <a:buSzPct val="75000"/>
              <a:buFontTx/>
              <a:buBlip>
                <a:blip r:embed="rId3"/>
              </a:buBlip>
            </a:pPr>
            <a:r>
              <a:rPr lang="en-US" sz="1400" b="1"/>
              <a:t>6701:  </a:t>
            </a:r>
          </a:p>
          <a:p>
            <a:pPr marL="1123950" lvl="1" indent="-495300">
              <a:lnSpc>
                <a:spcPct val="85000"/>
              </a:lnSpc>
              <a:spcBef>
                <a:spcPct val="25000"/>
              </a:spcBef>
              <a:buClr>
                <a:srgbClr val="006AD6"/>
              </a:buClr>
              <a:buFont typeface="Arial" charset="0"/>
              <a:buChar char="–"/>
            </a:pPr>
            <a:r>
              <a:rPr lang="en-US" sz="1400"/>
              <a:t>6 1GbE ports</a:t>
            </a:r>
          </a:p>
          <a:p>
            <a:pPr marL="1123950" lvl="1" indent="-495300">
              <a:lnSpc>
                <a:spcPct val="85000"/>
              </a:lnSpc>
              <a:spcBef>
                <a:spcPct val="25000"/>
              </a:spcBef>
              <a:buClr>
                <a:srgbClr val="006AD6"/>
              </a:buClr>
              <a:buFont typeface="Arial" charset="0"/>
              <a:buChar char="–"/>
            </a:pPr>
            <a:r>
              <a:rPr lang="en-US" sz="1400"/>
              <a:t>Multi-Protocol software (adding NAS and OST)</a:t>
            </a:r>
          </a:p>
          <a:p>
            <a:pPr marL="1123950" lvl="1" indent="-495300">
              <a:lnSpc>
                <a:spcPct val="85000"/>
              </a:lnSpc>
              <a:spcBef>
                <a:spcPct val="25000"/>
              </a:spcBef>
              <a:buClr>
                <a:srgbClr val="006AD6"/>
              </a:buClr>
              <a:buFont typeface="Arial" charset="0"/>
              <a:buChar char="–"/>
            </a:pPr>
            <a:r>
              <a:rPr lang="en-US" sz="1400"/>
              <a:t>- 2R:  8-16TB 2 RAID Controllers </a:t>
            </a:r>
          </a:p>
          <a:p>
            <a:pPr marL="1123950" lvl="1" indent="-495300">
              <a:lnSpc>
                <a:spcPct val="85000"/>
              </a:lnSpc>
              <a:spcBef>
                <a:spcPct val="25000"/>
              </a:spcBef>
              <a:buClr>
                <a:srgbClr val="006AD6"/>
              </a:buClr>
              <a:buFont typeface="Arial" charset="0"/>
              <a:buChar char="–"/>
            </a:pPr>
            <a:r>
              <a:rPr lang="en-US" sz="1400"/>
              <a:t>- 4R: 24-80TB 4 RAID Controllers</a:t>
            </a:r>
          </a:p>
          <a:p>
            <a:pPr marL="1123950" lvl="1" indent="-495300">
              <a:lnSpc>
                <a:spcPct val="85000"/>
              </a:lnSpc>
              <a:spcBef>
                <a:spcPct val="25000"/>
              </a:spcBef>
              <a:buClr>
                <a:srgbClr val="006AD6"/>
              </a:buClr>
              <a:buFont typeface="Arial" charset="0"/>
              <a:buChar char="–"/>
            </a:pPr>
            <a:r>
              <a:rPr lang="en-US" sz="1400"/>
              <a:t>Quad-port FC HBA (2 VTL, 2 PTT), 80 VTDs</a:t>
            </a:r>
          </a:p>
          <a:p>
            <a:pPr marL="1123950" lvl="1" indent="-495300">
              <a:lnSpc>
                <a:spcPct val="85000"/>
              </a:lnSpc>
              <a:spcBef>
                <a:spcPct val="25000"/>
              </a:spcBef>
              <a:buClr>
                <a:srgbClr val="006AD6"/>
              </a:buClr>
              <a:buFont typeface="Arial" charset="0"/>
              <a:buChar char="–"/>
            </a:pPr>
            <a:r>
              <a:rPr lang="en-US" sz="1400">
                <a:solidFill>
                  <a:srgbClr val="212121"/>
                </a:solidFill>
              </a:rPr>
              <a:t>60GB Memory Configuration (6x8GB + 6x2GB DIMMs)</a:t>
            </a:r>
            <a:endParaRPr lang="en-US" sz="1400"/>
          </a:p>
          <a:p>
            <a:pPr marL="338138" indent="-338138">
              <a:lnSpc>
                <a:spcPct val="85000"/>
              </a:lnSpc>
              <a:spcBef>
                <a:spcPct val="25000"/>
              </a:spcBef>
              <a:buSzPct val="75000"/>
              <a:buFontTx/>
              <a:buBlip>
                <a:blip r:embed="rId3"/>
              </a:buBlip>
            </a:pPr>
            <a:r>
              <a:rPr lang="en-US" sz="1400" b="1"/>
              <a:t>6702:</a:t>
            </a:r>
            <a:r>
              <a:rPr lang="en-US" sz="1400"/>
              <a:t> </a:t>
            </a:r>
          </a:p>
          <a:p>
            <a:pPr marL="1123950" lvl="1" indent="-495300">
              <a:lnSpc>
                <a:spcPct val="85000"/>
              </a:lnSpc>
              <a:spcBef>
                <a:spcPct val="25000"/>
              </a:spcBef>
              <a:buClr>
                <a:srgbClr val="006AD6"/>
              </a:buClr>
              <a:buFont typeface="Arial" charset="0"/>
              <a:buChar char="–"/>
            </a:pPr>
            <a:r>
              <a:rPr lang="en-US" sz="1400"/>
              <a:t>2 1GbE Ports </a:t>
            </a:r>
          </a:p>
          <a:p>
            <a:pPr marL="1123950" lvl="1" indent="-495300">
              <a:lnSpc>
                <a:spcPct val="85000"/>
              </a:lnSpc>
              <a:spcBef>
                <a:spcPct val="25000"/>
              </a:spcBef>
              <a:buClr>
                <a:srgbClr val="006AD6"/>
              </a:buClr>
              <a:buFont typeface="Arial" charset="0"/>
              <a:buChar char="–"/>
            </a:pPr>
            <a:r>
              <a:rPr lang="en-US" sz="1400"/>
              <a:t>2 10GbE Ports</a:t>
            </a:r>
          </a:p>
          <a:p>
            <a:pPr marL="1123950" lvl="1" indent="-495300">
              <a:lnSpc>
                <a:spcPct val="85000"/>
              </a:lnSpc>
              <a:spcBef>
                <a:spcPct val="25000"/>
              </a:spcBef>
              <a:buClr>
                <a:srgbClr val="006AD6"/>
              </a:buClr>
              <a:buFont typeface="Arial" charset="0"/>
              <a:buChar char="–"/>
            </a:pPr>
            <a:r>
              <a:rPr lang="en-US" sz="1400"/>
              <a:t>Multi-Protocol software (adding NAS and OST)</a:t>
            </a:r>
          </a:p>
          <a:p>
            <a:pPr marL="1123950" lvl="1" indent="-495300">
              <a:lnSpc>
                <a:spcPct val="85000"/>
              </a:lnSpc>
              <a:spcBef>
                <a:spcPct val="25000"/>
              </a:spcBef>
              <a:buClr>
                <a:srgbClr val="006AD6"/>
              </a:buClr>
              <a:buFont typeface="Arial" charset="0"/>
              <a:buChar char="–"/>
            </a:pPr>
            <a:r>
              <a:rPr lang="en-US" sz="1400"/>
              <a:t>-2R 8-16TB 2 RAID Controllers</a:t>
            </a:r>
          </a:p>
          <a:p>
            <a:pPr marL="1123950" lvl="1" indent="-495300">
              <a:lnSpc>
                <a:spcPct val="85000"/>
              </a:lnSpc>
              <a:spcBef>
                <a:spcPct val="25000"/>
              </a:spcBef>
              <a:buClr>
                <a:srgbClr val="006AD6"/>
              </a:buClr>
              <a:buFont typeface="Arial" charset="0"/>
              <a:buChar char="–"/>
            </a:pPr>
            <a:r>
              <a:rPr lang="en-US" sz="1400"/>
              <a:t>-4R  24-80TB 4 RAID Controllers</a:t>
            </a:r>
          </a:p>
          <a:p>
            <a:pPr marL="1123950" lvl="1" indent="-495300">
              <a:lnSpc>
                <a:spcPct val="85000"/>
              </a:lnSpc>
              <a:spcBef>
                <a:spcPct val="25000"/>
              </a:spcBef>
              <a:buClr>
                <a:srgbClr val="006AD6"/>
              </a:buClr>
              <a:buFont typeface="Arial" charset="0"/>
              <a:buChar char="–"/>
            </a:pPr>
            <a:r>
              <a:rPr lang="en-US" sz="1400"/>
              <a:t>10GbE host cabling option: SFP+ Twinax or Optical</a:t>
            </a:r>
          </a:p>
          <a:p>
            <a:pPr marL="1123950" lvl="1" indent="-495300">
              <a:lnSpc>
                <a:spcPct val="85000"/>
              </a:lnSpc>
              <a:spcBef>
                <a:spcPct val="25000"/>
              </a:spcBef>
              <a:buClr>
                <a:srgbClr val="006AD6"/>
              </a:buClr>
              <a:buFont typeface="Arial" charset="0"/>
              <a:buChar char="–"/>
            </a:pPr>
            <a:r>
              <a:rPr lang="en-US" sz="1400"/>
              <a:t>Quad-port FC HBA (2 VTL, 2 PTT), 80 VTDs</a:t>
            </a:r>
          </a:p>
          <a:p>
            <a:pPr marL="1123950" lvl="1" indent="-495300">
              <a:lnSpc>
                <a:spcPct val="85000"/>
              </a:lnSpc>
              <a:spcBef>
                <a:spcPct val="25000"/>
              </a:spcBef>
              <a:buClr>
                <a:srgbClr val="006AD6"/>
              </a:buClr>
              <a:buFont typeface="Arial" charset="0"/>
              <a:buChar char="–"/>
            </a:pPr>
            <a:r>
              <a:rPr lang="en-US" sz="1400">
                <a:solidFill>
                  <a:srgbClr val="212121"/>
                </a:solidFill>
              </a:rPr>
              <a:t>60GB Memory Configuration (6x8GB + 6x2GB DIMMs)</a:t>
            </a:r>
            <a:endParaRPr lang="en-US" sz="1400"/>
          </a:p>
          <a:p>
            <a:pPr marL="338138" indent="-338138">
              <a:lnSpc>
                <a:spcPct val="85000"/>
              </a:lnSpc>
              <a:spcBef>
                <a:spcPct val="25000"/>
              </a:spcBef>
              <a:buSzPct val="75000"/>
              <a:buFontTx/>
              <a:buBlip>
                <a:blip r:embed="rId3"/>
              </a:buBlip>
            </a:pPr>
            <a:r>
              <a:rPr lang="en-US" sz="1400" b="1"/>
              <a:t>6700:</a:t>
            </a:r>
          </a:p>
          <a:p>
            <a:pPr marL="1123950" lvl="1" indent="-495300">
              <a:lnSpc>
                <a:spcPct val="85000"/>
              </a:lnSpc>
              <a:spcBef>
                <a:spcPct val="25000"/>
              </a:spcBef>
              <a:buClr>
                <a:srgbClr val="006AD6"/>
              </a:buClr>
              <a:buFont typeface="Arial" charset="0"/>
              <a:buChar char="–"/>
            </a:pPr>
            <a:r>
              <a:rPr lang="en-US" sz="1400"/>
              <a:t>Multi-Protocol software (adding NAS and OST)</a:t>
            </a:r>
          </a:p>
          <a:p>
            <a:pPr marL="1123950" lvl="1" indent="-495300">
              <a:lnSpc>
                <a:spcPct val="85000"/>
              </a:lnSpc>
              <a:spcBef>
                <a:spcPct val="25000"/>
              </a:spcBef>
              <a:buClr>
                <a:srgbClr val="006AD6"/>
              </a:buClr>
              <a:buFont typeface="Arial" charset="0"/>
              <a:buChar char="–"/>
            </a:pPr>
            <a:r>
              <a:rPr lang="en-US" sz="1400"/>
              <a:t>Convertible to 6701 or 6702</a:t>
            </a:r>
          </a:p>
          <a:p>
            <a:pPr marL="1123950" lvl="1" indent="-495300">
              <a:lnSpc>
                <a:spcPct val="85000"/>
              </a:lnSpc>
              <a:spcBef>
                <a:spcPct val="25000"/>
              </a:spcBef>
              <a:buClr>
                <a:srgbClr val="006AD6"/>
              </a:buClr>
              <a:buFont typeface="Arial" charset="0"/>
              <a:buChar char="–"/>
            </a:pPr>
            <a:r>
              <a:rPr lang="en-US" sz="1400"/>
              <a:t>EOL some time after Campari2 GA</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idx="4294967295"/>
          </p:nvPr>
        </p:nvSpPr>
        <p:spPr/>
        <p:txBody>
          <a:bodyPr/>
          <a:lstStyle/>
          <a:p>
            <a:r>
              <a:rPr lang="en-US" smtClean="0"/>
              <a:t>Performance</a:t>
            </a:r>
          </a:p>
        </p:txBody>
      </p:sp>
      <p:sp>
        <p:nvSpPr>
          <p:cNvPr id="44034" name="Content Placeholder 2"/>
          <p:cNvSpPr>
            <a:spLocks noGrp="1"/>
          </p:cNvSpPr>
          <p:nvPr>
            <p:ph idx="4294967295"/>
          </p:nvPr>
        </p:nvSpPr>
        <p:spPr/>
        <p:txBody>
          <a:bodyPr/>
          <a:lstStyle/>
          <a:p>
            <a:r>
              <a:rPr lang="en-US" smtClean="0"/>
              <a:t>Highest level of performance of any mid-range appliance</a:t>
            </a:r>
          </a:p>
          <a:p>
            <a:pPr lvl="1"/>
            <a:r>
              <a:rPr lang="en-US" smtClean="0"/>
              <a:t>5.8TB/hr for OST and VTL</a:t>
            </a:r>
          </a:p>
          <a:p>
            <a:pPr lvl="1"/>
            <a:r>
              <a:rPr lang="en-US" smtClean="0"/>
              <a:t>5TB/hr for NFS and CIFS</a:t>
            </a:r>
          </a:p>
          <a:p>
            <a:pPr lvl="1"/>
            <a:r>
              <a:rPr lang="en-US" smtClean="0"/>
              <a:t>Wire-speed performance on systems with only two 1GbE ports</a:t>
            </a:r>
          </a:p>
          <a:p>
            <a:pPr lvl="1"/>
            <a:r>
              <a:rPr lang="en-US" smtClean="0"/>
              <a:t>Num. of RAID impacts </a:t>
            </a:r>
            <a:r>
              <a:rPr lang="en-US" i="1" smtClean="0"/>
              <a:t>read </a:t>
            </a:r>
            <a:r>
              <a:rPr lang="en-US" smtClean="0"/>
              <a:t>performance, but not ingest</a:t>
            </a:r>
          </a:p>
        </p:txBody>
      </p:sp>
      <p:pic>
        <p:nvPicPr>
          <p:cNvPr id="44035" name="Picture 2"/>
          <p:cNvPicPr>
            <a:picLocks noChangeAspect="1" noChangeArrowheads="1"/>
          </p:cNvPicPr>
          <p:nvPr/>
        </p:nvPicPr>
        <p:blipFill>
          <a:blip r:embed="rId2"/>
          <a:srcRect/>
          <a:stretch>
            <a:fillRect/>
          </a:stretch>
        </p:blipFill>
        <p:spPr bwMode="auto">
          <a:xfrm>
            <a:off x="1447800" y="2819400"/>
            <a:ext cx="6096000" cy="3536950"/>
          </a:xfrm>
          <a:prstGeom prst="rect">
            <a:avLst/>
          </a:prstGeom>
          <a:noFill/>
          <a:ln w="9525" algn="ctr">
            <a:noFill/>
            <a:miter lim="800000"/>
            <a:headEnd/>
            <a:tailEnd/>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p:txBody>
          <a:bodyPr/>
          <a:lstStyle/>
          <a:p>
            <a:pPr eaLnBrk="1" hangingPunct="1"/>
            <a:r>
              <a:rPr lang="en-US" i="1" smtClean="0"/>
              <a:t>DAR, Vision, Guardian</a:t>
            </a:r>
          </a:p>
        </p:txBody>
      </p:sp>
      <p:sp>
        <p:nvSpPr>
          <p:cNvPr id="45058" name="Rectangle 3"/>
          <p:cNvSpPr>
            <a:spLocks noGrp="1" noChangeArrowheads="1"/>
          </p:cNvSpPr>
          <p:nvPr>
            <p:ph type="body" idx="4294967295"/>
          </p:nvPr>
        </p:nvSpPr>
        <p:spPr/>
        <p:txBody>
          <a:bodyPr/>
          <a:lstStyle/>
          <a:p>
            <a:pPr eaLnBrk="1" hangingPunct="1"/>
            <a:r>
              <a:rPr lang="en-US" smtClean="0"/>
              <a:t>DXi Advanced Reporting (DAR)</a:t>
            </a:r>
          </a:p>
          <a:p>
            <a:pPr lvl="1" eaLnBrk="1" hangingPunct="1"/>
            <a:r>
              <a:rPr lang="en-US" smtClean="0"/>
              <a:t>DXi </a:t>
            </a:r>
            <a:r>
              <a:rPr lang="en-US" smtClean="0">
                <a:solidFill>
                  <a:schemeClr val="tx1"/>
                </a:solidFill>
              </a:rPr>
              <a:t>Advanced Reporting 2.0 runs only on Galaxy 2.x </a:t>
            </a:r>
          </a:p>
          <a:p>
            <a:pPr lvl="2" eaLnBrk="1" hangingPunct="1"/>
            <a:r>
              <a:rPr lang="en-US" smtClean="0">
                <a:solidFill>
                  <a:schemeClr val="tx1"/>
                </a:solidFill>
              </a:rPr>
              <a:t>DXi AR 1.0.x will NOT run on Galaxy 2.0.1</a:t>
            </a:r>
          </a:p>
          <a:p>
            <a:pPr lvl="2" eaLnBrk="1" hangingPunct="1"/>
            <a:r>
              <a:rPr lang="en-US" smtClean="0">
                <a:solidFill>
                  <a:schemeClr val="tx1"/>
                </a:solidFill>
              </a:rPr>
              <a:t>DXi AR 2.0 will NOT run on Galaxy 1.4.X</a:t>
            </a:r>
          </a:p>
          <a:p>
            <a:pPr lvl="1" eaLnBrk="1" hangingPunct="1"/>
            <a:r>
              <a:rPr lang="en-US" smtClean="0">
                <a:solidFill>
                  <a:schemeClr val="tx1"/>
                </a:solidFill>
              </a:rPr>
              <a:t>DXi Advanced Reporting 2.0 adds Accent support for DXi 2.0.1</a:t>
            </a:r>
          </a:p>
          <a:p>
            <a:pPr lvl="1" eaLnBrk="1" hangingPunct="1"/>
            <a:r>
              <a:rPr lang="en-US" smtClean="0">
                <a:solidFill>
                  <a:schemeClr val="tx1"/>
                </a:solidFill>
              </a:rPr>
              <a:t>Field upgrades to Galaxy 2.0.1 require DAR 2.0 field upgrade</a:t>
            </a:r>
          </a:p>
          <a:p>
            <a:pPr lvl="2" eaLnBrk="1" hangingPunct="1"/>
            <a:r>
              <a:rPr lang="en-US" smtClean="0">
                <a:solidFill>
                  <a:schemeClr val="tx1"/>
                </a:solidFill>
              </a:rPr>
              <a:t>Factory shipments with Galaxy 2.0.1 have DAR 2.0 installed</a:t>
            </a:r>
          </a:p>
          <a:p>
            <a:pPr eaLnBrk="1" hangingPunct="1"/>
            <a:r>
              <a:rPr lang="en-US" smtClean="0">
                <a:solidFill>
                  <a:schemeClr val="tx1"/>
                </a:solidFill>
              </a:rPr>
              <a:t>Vision</a:t>
            </a:r>
          </a:p>
          <a:p>
            <a:pPr lvl="1" eaLnBrk="1" hangingPunct="1"/>
            <a:r>
              <a:rPr lang="en-US" smtClean="0">
                <a:solidFill>
                  <a:schemeClr val="tx1"/>
                </a:solidFill>
              </a:rPr>
              <a:t>Vision 4.0.3 and 4.0.4 support DXi 2.0.1</a:t>
            </a:r>
          </a:p>
          <a:p>
            <a:pPr lvl="1" eaLnBrk="1" hangingPunct="1"/>
            <a:r>
              <a:rPr lang="en-US" smtClean="0">
                <a:solidFill>
                  <a:schemeClr val="tx1"/>
                </a:solidFill>
              </a:rPr>
              <a:t>Vision 4.1 releases in September and supports DXi 2.0.1</a:t>
            </a:r>
          </a:p>
          <a:p>
            <a:pPr eaLnBrk="1" hangingPunct="1"/>
            <a:r>
              <a:rPr lang="en-US" smtClean="0">
                <a:solidFill>
                  <a:schemeClr val="tx1"/>
                </a:solidFill>
              </a:rPr>
              <a:t>Guardian</a:t>
            </a:r>
          </a:p>
          <a:p>
            <a:pPr lvl="1"/>
            <a:r>
              <a:rPr lang="en-US" smtClean="0">
                <a:solidFill>
                  <a:schemeClr val="tx1"/>
                </a:solidFill>
              </a:rPr>
              <a:t>Guardian 2.0.5 (released 7/15)</a:t>
            </a:r>
          </a:p>
          <a:p>
            <a:pPr lvl="1"/>
            <a:r>
              <a:rPr lang="en-US" smtClean="0">
                <a:solidFill>
                  <a:schemeClr val="tx1"/>
                </a:solidFill>
              </a:rPr>
              <a:t>Added generic model numbers of DXi67xx and DXi85xx</a:t>
            </a:r>
          </a:p>
          <a:p>
            <a:pPr lvl="1"/>
            <a:r>
              <a:rPr lang="en-US" smtClean="0">
                <a:solidFill>
                  <a:schemeClr val="tx1"/>
                </a:solidFill>
              </a:rPr>
              <a:t>These model numbers will be able to support all DXi67xx models (6700/01/02) and DXi85xx models (8502)</a:t>
            </a:r>
          </a:p>
          <a:p>
            <a:pPr lvl="1" eaLnBrk="1" hangingPunct="1">
              <a:buFont typeface="Courier New" pitchFamily="49" charset="0"/>
              <a:buChar char="o"/>
            </a:pPr>
            <a:endParaRPr lang="en-US" i="1" smtClean="0">
              <a:solidFill>
                <a:schemeClr val="tx1"/>
              </a:solidFill>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idx="4294967295"/>
          </p:nvPr>
        </p:nvSpPr>
        <p:spPr>
          <a:xfrm>
            <a:off x="609600" y="2667000"/>
            <a:ext cx="7772400" cy="838200"/>
          </a:xfrm>
        </p:spPr>
        <p:txBody>
          <a:bodyPr anchor="t"/>
          <a:lstStyle/>
          <a:p>
            <a:pPr algn="ctr"/>
            <a:r>
              <a:rPr lang="en-US" sz="4000" b="1" smtClean="0"/>
              <a:t>Q &amp; A</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ubtitle 2"/>
          <p:cNvSpPr>
            <a:spLocks noGrp="1"/>
          </p:cNvSpPr>
          <p:nvPr>
            <p:ph type="subTitle" idx="4294967295"/>
          </p:nvPr>
        </p:nvSpPr>
        <p:spPr>
          <a:xfrm>
            <a:off x="304800" y="3124200"/>
            <a:ext cx="8534400" cy="990600"/>
          </a:xfrm>
        </p:spPr>
        <p:txBody>
          <a:bodyPr/>
          <a:lstStyle/>
          <a:p>
            <a:pPr marL="0" indent="0">
              <a:buFontTx/>
              <a:buNone/>
            </a:pPr>
            <a:r>
              <a:rPr lang="en-US" sz="2800" smtClean="0">
                <a:solidFill>
                  <a:srgbClr val="006AD6"/>
                </a:solidFill>
              </a:rPr>
              <a:t>GUI Improvements</a:t>
            </a:r>
            <a:r>
              <a:rPr lang="en-US" smtClean="0"/>
              <a:t> </a:t>
            </a:r>
          </a:p>
          <a:p>
            <a:pPr marL="0" indent="0">
              <a:buFontTx/>
              <a:buNone/>
            </a:pPr>
            <a:r>
              <a:rPr lang="en-US" b="1" smtClean="0">
                <a:solidFill>
                  <a:srgbClr val="666666"/>
                </a:solidFill>
              </a:rPr>
              <a:t>Byron Hack</a:t>
            </a:r>
          </a:p>
          <a:p>
            <a:pPr marL="0" indent="0">
              <a:buFontTx/>
              <a:buNone/>
            </a:pPr>
            <a:endParaRPr lang="en-US" b="1" smtClean="0">
              <a:solidFill>
                <a:srgbClr val="666666"/>
              </a:solidFill>
            </a:endParaRPr>
          </a:p>
        </p:txBody>
      </p:sp>
      <p:sp>
        <p:nvSpPr>
          <p:cNvPr id="4" name="Footer Placeholder 3"/>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304800" y="6430963"/>
            <a:ext cx="533400" cy="323850"/>
          </a:xfrm>
          <a:prstGeom prst="rect">
            <a:avLst/>
          </a:prstGeom>
          <a:noFill/>
          <a:ln>
            <a:miter lim="800000"/>
            <a:headEnd/>
            <a:tailEnd/>
          </a:ln>
        </p:spPr>
        <p:txBody>
          <a:bodyPr/>
          <a:lstStyle/>
          <a:p>
            <a:pPr>
              <a:defRPr/>
            </a:pPr>
            <a:fld id="{DE0EA486-A38F-499D-8CEB-00AFC9BB1C6B}" type="slidenum">
              <a:rPr lang="en-US" sz="1400">
                <a:solidFill>
                  <a:srgbClr val="FFBA00"/>
                </a:solidFill>
                <a:cs typeface="+mn-cs"/>
              </a:rPr>
              <a:pPr>
                <a:defRPr/>
              </a:pPr>
              <a:t>19</a:t>
            </a:fld>
            <a:endParaRPr lang="en-US" sz="1400">
              <a:solidFill>
                <a:srgbClr val="FFBA00"/>
              </a:solidFill>
              <a:cs typeface="+mn-cs"/>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5"/>
          <p:cNvSpPr>
            <a:spLocks noChangeArrowheads="1"/>
          </p:cNvSpPr>
          <p:nvPr/>
        </p:nvSpPr>
        <p:spPr bwMode="auto">
          <a:xfrm>
            <a:off x="304800" y="2743200"/>
            <a:ext cx="8534400" cy="685800"/>
          </a:xfrm>
          <a:prstGeom prst="rect">
            <a:avLst/>
          </a:prstGeom>
          <a:noFill/>
          <a:ln w="9525">
            <a:noFill/>
            <a:miter lim="800000"/>
            <a:headEnd/>
            <a:tailEnd/>
          </a:ln>
        </p:spPr>
        <p:txBody>
          <a:bodyPr anchor="b"/>
          <a:lstStyle/>
          <a:p>
            <a:r>
              <a:rPr lang="en-US" sz="3200">
                <a:solidFill>
                  <a:srgbClr val="006AD6"/>
                </a:solidFill>
              </a:rPr>
              <a:t>Service Transfer of Information </a:t>
            </a:r>
          </a:p>
          <a:p>
            <a:r>
              <a:rPr lang="en-US" sz="3200">
                <a:solidFill>
                  <a:srgbClr val="006AD6"/>
                </a:solidFill>
              </a:rPr>
              <a:t> - DXi 2.0.1</a:t>
            </a:r>
          </a:p>
          <a:p>
            <a:r>
              <a:rPr lang="en-US" sz="3200">
                <a:solidFill>
                  <a:srgbClr val="006AD6"/>
                </a:solidFill>
              </a:rPr>
              <a:t> - Campari2 (DXi6701/6702)</a:t>
            </a:r>
          </a:p>
        </p:txBody>
      </p:sp>
      <p:sp>
        <p:nvSpPr>
          <p:cNvPr id="18434" name="Rectangle 6"/>
          <p:cNvSpPr>
            <a:spLocks noChangeArrowheads="1"/>
          </p:cNvSpPr>
          <p:nvPr/>
        </p:nvSpPr>
        <p:spPr bwMode="auto">
          <a:xfrm>
            <a:off x="304800" y="3733800"/>
            <a:ext cx="8534400" cy="762000"/>
          </a:xfrm>
          <a:prstGeom prst="rect">
            <a:avLst/>
          </a:prstGeom>
          <a:noFill/>
          <a:ln w="9525">
            <a:noFill/>
            <a:miter lim="800000"/>
            <a:headEnd/>
            <a:tailEnd/>
          </a:ln>
        </p:spPr>
        <p:txBody>
          <a:bodyPr/>
          <a:lstStyle/>
          <a:p>
            <a:pPr marL="342900" indent="-342900" defTabSz="457200">
              <a:spcBef>
                <a:spcPct val="20000"/>
              </a:spcBef>
              <a:buSzPct val="75000"/>
            </a:pPr>
            <a:endParaRPr lang="en-US" b="1">
              <a:solidFill>
                <a:srgbClr val="666666"/>
              </a:solidFill>
            </a:endParaRPr>
          </a:p>
        </p:txBody>
      </p:sp>
      <p:sp>
        <p:nvSpPr>
          <p:cNvPr id="18435" name="Text Box 7"/>
          <p:cNvSpPr txBox="1">
            <a:spLocks noChangeArrowheads="1"/>
          </p:cNvSpPr>
          <p:nvPr/>
        </p:nvSpPr>
        <p:spPr bwMode="auto">
          <a:xfrm>
            <a:off x="304800" y="4083050"/>
            <a:ext cx="1866900" cy="336550"/>
          </a:xfrm>
          <a:prstGeom prst="rect">
            <a:avLst/>
          </a:prstGeom>
          <a:noFill/>
          <a:ln w="9525">
            <a:noFill/>
            <a:miter lim="800000"/>
            <a:headEnd/>
            <a:tailEnd/>
          </a:ln>
        </p:spPr>
        <p:txBody>
          <a:bodyPr wrap="none">
            <a:spAutoFit/>
          </a:bodyPr>
          <a:lstStyle/>
          <a:p>
            <a:r>
              <a:rPr lang="en-US" sz="1600">
                <a:solidFill>
                  <a:srgbClr val="666666"/>
                </a:solidFill>
              </a:rPr>
              <a:t>July 26 &amp; 27, 2011</a:t>
            </a:r>
          </a:p>
        </p:txBody>
      </p:sp>
      <p:sp>
        <p:nvSpPr>
          <p:cNvPr id="5" name="Footer Placeholder 3"/>
          <p:cNvSpPr txBox="1">
            <a:spLocks noGrp="1"/>
          </p:cNvSpPr>
          <p:nvPr/>
        </p:nvSpPr>
        <p:spPr bwMode="auto">
          <a:xfrm>
            <a:off x="2514600" y="6324600"/>
            <a:ext cx="4732338" cy="496888"/>
          </a:xfrm>
          <a:prstGeom prst="rect">
            <a:avLst/>
          </a:prstGeom>
          <a:noFill/>
          <a:ln>
            <a:miter lim="800000"/>
            <a:headEnd/>
            <a:tailEnd/>
          </a:ln>
        </p:spPr>
        <p:txBody>
          <a:bodyPr/>
          <a:lstStyle/>
          <a:p>
            <a:pPr>
              <a:defRPr/>
            </a:pPr>
            <a:r>
              <a:rPr lang="en-US" sz="1000" dirty="0">
                <a:solidFill>
                  <a:schemeClr val="bg1"/>
                </a:solidFill>
                <a:cs typeface="+mn-cs"/>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p:txBody>
          <a:bodyPr/>
          <a:lstStyle/>
          <a:p>
            <a:pPr eaLnBrk="1" hangingPunct="1"/>
            <a:r>
              <a:rPr lang="en-US" smtClean="0"/>
              <a:t>2.0.1 GUI Improvements – VTL Wizard</a:t>
            </a:r>
          </a:p>
        </p:txBody>
      </p:sp>
      <p:sp>
        <p:nvSpPr>
          <p:cNvPr id="50178" name="Rectangle 3"/>
          <p:cNvSpPr>
            <a:spLocks noGrp="1" noChangeArrowheads="1"/>
          </p:cNvSpPr>
          <p:nvPr>
            <p:ph type="body" idx="4294967295"/>
          </p:nvPr>
        </p:nvSpPr>
        <p:spPr/>
        <p:txBody>
          <a:bodyPr/>
          <a:lstStyle/>
          <a:p>
            <a:pPr eaLnBrk="1" hangingPunct="1"/>
            <a:r>
              <a:rPr lang="en-US" smtClean="0"/>
              <a:t>VTL Wizard</a:t>
            </a:r>
          </a:p>
          <a:p>
            <a:pPr eaLnBrk="1" hangingPunct="1"/>
            <a:endParaRPr lang="en-US" smtClean="0"/>
          </a:p>
        </p:txBody>
      </p:sp>
      <p:pic>
        <p:nvPicPr>
          <p:cNvPr id="50179" name="Picture 4"/>
          <p:cNvPicPr>
            <a:picLocks noChangeAspect="1" noChangeArrowheads="1"/>
          </p:cNvPicPr>
          <p:nvPr/>
        </p:nvPicPr>
        <p:blipFill>
          <a:blip r:embed="rId2"/>
          <a:srcRect/>
          <a:stretch>
            <a:fillRect/>
          </a:stretch>
        </p:blipFill>
        <p:spPr bwMode="auto">
          <a:xfrm>
            <a:off x="838200" y="1447800"/>
            <a:ext cx="7543800" cy="4495800"/>
          </a:xfrm>
          <a:prstGeom prst="rect">
            <a:avLst/>
          </a:prstGeom>
          <a:noFill/>
          <a:ln w="9525">
            <a:noFill/>
            <a:miter lim="800000"/>
            <a:headEnd/>
            <a:tailEnd/>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idx="4294967295"/>
          </p:nvPr>
        </p:nvSpPr>
        <p:spPr/>
        <p:txBody>
          <a:bodyPr/>
          <a:lstStyle/>
          <a:p>
            <a:pPr eaLnBrk="1" hangingPunct="1"/>
            <a:r>
              <a:rPr lang="en-US" smtClean="0"/>
              <a:t>2.0.1 GUI Improvements – OST Wizard</a:t>
            </a:r>
          </a:p>
        </p:txBody>
      </p:sp>
      <p:sp>
        <p:nvSpPr>
          <p:cNvPr id="51202" name="Rectangle 3"/>
          <p:cNvSpPr>
            <a:spLocks noGrp="1" noChangeArrowheads="1"/>
          </p:cNvSpPr>
          <p:nvPr>
            <p:ph type="body" idx="4294967295"/>
          </p:nvPr>
        </p:nvSpPr>
        <p:spPr/>
        <p:txBody>
          <a:bodyPr/>
          <a:lstStyle/>
          <a:p>
            <a:pPr eaLnBrk="1" hangingPunct="1"/>
            <a:r>
              <a:rPr lang="en-US" smtClean="0"/>
              <a:t>OST Wizard</a:t>
            </a:r>
          </a:p>
        </p:txBody>
      </p:sp>
      <p:pic>
        <p:nvPicPr>
          <p:cNvPr id="51203" name="Picture 4"/>
          <p:cNvPicPr>
            <a:picLocks noChangeAspect="1" noChangeArrowheads="1"/>
          </p:cNvPicPr>
          <p:nvPr/>
        </p:nvPicPr>
        <p:blipFill>
          <a:blip r:embed="rId2"/>
          <a:srcRect/>
          <a:stretch>
            <a:fillRect/>
          </a:stretch>
        </p:blipFill>
        <p:spPr bwMode="auto">
          <a:xfrm>
            <a:off x="304800" y="1447800"/>
            <a:ext cx="8153400" cy="3124200"/>
          </a:xfrm>
          <a:prstGeom prst="rect">
            <a:avLst/>
          </a:prstGeom>
          <a:noFill/>
          <a:ln w="9525">
            <a:noFill/>
            <a:miter lim="800000"/>
            <a:headEnd/>
            <a:tailEnd/>
          </a:ln>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p:txBody>
          <a:bodyPr/>
          <a:lstStyle/>
          <a:p>
            <a:pPr eaLnBrk="1" hangingPunct="1"/>
            <a:r>
              <a:rPr lang="en-US" smtClean="0"/>
              <a:t>2.0.1 GUI Improvements – VTL Configuration</a:t>
            </a:r>
          </a:p>
        </p:txBody>
      </p:sp>
      <p:sp>
        <p:nvSpPr>
          <p:cNvPr id="52226" name="Rectangle 3"/>
          <p:cNvSpPr>
            <a:spLocks noGrp="1" noChangeArrowheads="1"/>
          </p:cNvSpPr>
          <p:nvPr>
            <p:ph type="body" idx="4294967295"/>
          </p:nvPr>
        </p:nvSpPr>
        <p:spPr/>
        <p:txBody>
          <a:bodyPr/>
          <a:lstStyle/>
          <a:p>
            <a:pPr eaLnBrk="1" hangingPunct="1"/>
            <a:r>
              <a:rPr lang="en-US" smtClean="0"/>
              <a:t>VTL Configuration Improvements</a:t>
            </a:r>
          </a:p>
          <a:p>
            <a:pPr lvl="1" eaLnBrk="1" hangingPunct="1"/>
            <a:r>
              <a:rPr lang="en-US" sz="2000" smtClean="0"/>
              <a:t>Simplified sub-navigation (Partitions, Media, Host Access)</a:t>
            </a:r>
          </a:p>
          <a:p>
            <a:pPr lvl="1" eaLnBrk="1" hangingPunct="1"/>
            <a:r>
              <a:rPr lang="en-US" sz="2000" smtClean="0"/>
              <a:t>Eliminated confirmation pages (except Delete VTL, Media, Host Access Group).</a:t>
            </a:r>
          </a:p>
          <a:p>
            <a:pPr lvl="1" eaLnBrk="1" hangingPunct="1"/>
            <a:r>
              <a:rPr lang="en-US" sz="2000" smtClean="0"/>
              <a:t>Summary page includes replication, host access mapping information.</a:t>
            </a:r>
          </a:p>
          <a:p>
            <a:pPr lvl="2" eaLnBrk="1" hangingPunct="1"/>
            <a:r>
              <a:rPr lang="en-US" sz="1800" smtClean="0"/>
              <a:t>Action Required Indicator if Partition not completely configured.</a:t>
            </a:r>
          </a:p>
          <a:p>
            <a:pPr lvl="1" eaLnBrk="1" hangingPunct="1"/>
            <a:r>
              <a:rPr lang="en-US" sz="2000" smtClean="0"/>
              <a:t>VTL Add/Edit page includes replication settings.</a:t>
            </a:r>
          </a:p>
          <a:p>
            <a:pPr lvl="1" eaLnBrk="1" hangingPunct="1"/>
            <a:r>
              <a:rPr lang="en-US" sz="2000" smtClean="0"/>
              <a:t>Simplified VTL Media Actions page</a:t>
            </a:r>
          </a:p>
          <a:p>
            <a:pPr lvl="1" eaLnBrk="1" hangingPunct="1"/>
            <a:r>
              <a:rPr lang="en-US" sz="2000" smtClean="0"/>
              <a:t>VTL Host Access pages </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p:txBody>
          <a:bodyPr/>
          <a:lstStyle/>
          <a:p>
            <a:pPr eaLnBrk="1" hangingPunct="1"/>
            <a:r>
              <a:rPr lang="en-US" smtClean="0"/>
              <a:t>2.0.1 GUI Improvements – VTL Summary</a:t>
            </a:r>
          </a:p>
        </p:txBody>
      </p:sp>
      <p:pic>
        <p:nvPicPr>
          <p:cNvPr id="53250" name="Picture 3"/>
          <p:cNvPicPr>
            <a:picLocks noGrp="1" noChangeAspect="1" noChangeArrowheads="1"/>
          </p:cNvPicPr>
          <p:nvPr>
            <p:ph type="body" idx="4294967295"/>
          </p:nvPr>
        </p:nvPicPr>
        <p:blipFill>
          <a:blip r:embed="rId2"/>
          <a:srcRect t="1671"/>
          <a:stretch>
            <a:fillRect/>
          </a:stretch>
        </p:blipFill>
        <p:spPr>
          <a:xfrm>
            <a:off x="304800" y="990600"/>
            <a:ext cx="8305800" cy="4654550"/>
          </a:xfrm>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idx="4294967295"/>
          </p:nvPr>
        </p:nvSpPr>
        <p:spPr/>
        <p:txBody>
          <a:bodyPr/>
          <a:lstStyle/>
          <a:p>
            <a:pPr eaLnBrk="1" hangingPunct="1"/>
            <a:r>
              <a:rPr lang="en-US" smtClean="0"/>
              <a:t>2.0.1 GUI Improvements – VTL Add Partition</a:t>
            </a:r>
          </a:p>
        </p:txBody>
      </p:sp>
      <p:pic>
        <p:nvPicPr>
          <p:cNvPr id="54274" name="Picture 3"/>
          <p:cNvPicPr>
            <a:picLocks noGrp="1" noChangeAspect="1" noChangeArrowheads="1"/>
          </p:cNvPicPr>
          <p:nvPr>
            <p:ph type="body" idx="4294967295"/>
          </p:nvPr>
        </p:nvPicPr>
        <p:blipFill>
          <a:blip r:embed="rId2"/>
          <a:srcRect/>
          <a:stretch>
            <a:fillRect/>
          </a:stretch>
        </p:blipFill>
        <p:spPr>
          <a:xfrm>
            <a:off x="381000" y="1066800"/>
            <a:ext cx="8229600" cy="4918075"/>
          </a:xfrm>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p:txBody>
          <a:bodyPr/>
          <a:lstStyle/>
          <a:p>
            <a:pPr eaLnBrk="1" hangingPunct="1"/>
            <a:r>
              <a:rPr lang="en-US" smtClean="0"/>
              <a:t>2.0.1 GUI Improvements – VTL Media Actions</a:t>
            </a:r>
          </a:p>
        </p:txBody>
      </p:sp>
      <p:pic>
        <p:nvPicPr>
          <p:cNvPr id="55298" name="Picture 3"/>
          <p:cNvPicPr>
            <a:picLocks noGrp="1" noChangeAspect="1" noChangeArrowheads="1"/>
          </p:cNvPicPr>
          <p:nvPr>
            <p:ph type="body" idx="4294967295"/>
          </p:nvPr>
        </p:nvPicPr>
        <p:blipFill>
          <a:blip r:embed="rId2"/>
          <a:srcRect l="9650" t="18840" r="1755" b="14493"/>
          <a:stretch>
            <a:fillRect/>
          </a:stretch>
        </p:blipFill>
        <p:spPr>
          <a:xfrm>
            <a:off x="381000" y="1066800"/>
            <a:ext cx="8534400" cy="3886200"/>
          </a:xfrm>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idx="4294967295"/>
          </p:nvPr>
        </p:nvSpPr>
        <p:spPr/>
        <p:txBody>
          <a:bodyPr/>
          <a:lstStyle/>
          <a:p>
            <a:pPr eaLnBrk="1" hangingPunct="1"/>
            <a:r>
              <a:rPr lang="en-US" smtClean="0"/>
              <a:t>2.0.1 GUI Improvements – VTL Host Access</a:t>
            </a:r>
          </a:p>
        </p:txBody>
      </p:sp>
      <p:pic>
        <p:nvPicPr>
          <p:cNvPr id="56322" name="Picture 3"/>
          <p:cNvPicPr>
            <a:picLocks noGrp="1" noChangeAspect="1" noChangeArrowheads="1"/>
          </p:cNvPicPr>
          <p:nvPr>
            <p:ph type="body" idx="4294967295"/>
          </p:nvPr>
        </p:nvPicPr>
        <p:blipFill>
          <a:blip r:embed="rId2"/>
          <a:srcRect/>
          <a:stretch>
            <a:fillRect/>
          </a:stretch>
        </p:blipFill>
        <p:spPr>
          <a:xfrm>
            <a:off x="381000" y="1219200"/>
            <a:ext cx="8229600" cy="2362200"/>
          </a:xfrm>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idx="4294967295"/>
          </p:nvPr>
        </p:nvSpPr>
        <p:spPr>
          <a:xfrm>
            <a:off x="609600" y="2667000"/>
            <a:ext cx="7772400" cy="838200"/>
          </a:xfrm>
        </p:spPr>
        <p:txBody>
          <a:bodyPr anchor="t"/>
          <a:lstStyle/>
          <a:p>
            <a:pPr algn="ctr"/>
            <a:r>
              <a:rPr lang="en-US" sz="4000" b="1" smtClean="0"/>
              <a:t>Q &amp; A</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ubtitle 2"/>
          <p:cNvSpPr>
            <a:spLocks noGrp="1"/>
          </p:cNvSpPr>
          <p:nvPr>
            <p:ph type="subTitle" idx="4294967295"/>
          </p:nvPr>
        </p:nvSpPr>
        <p:spPr>
          <a:xfrm>
            <a:off x="304800" y="3124200"/>
            <a:ext cx="8534400" cy="990600"/>
          </a:xfrm>
        </p:spPr>
        <p:txBody>
          <a:bodyPr/>
          <a:lstStyle/>
          <a:p>
            <a:pPr marL="0" indent="0">
              <a:buFontTx/>
              <a:buNone/>
            </a:pPr>
            <a:r>
              <a:rPr lang="en-US" sz="2800" smtClean="0">
                <a:solidFill>
                  <a:srgbClr val="006AD6"/>
                </a:solidFill>
              </a:rPr>
              <a:t>Galaxy 2.0.1 VTL Topics</a:t>
            </a:r>
          </a:p>
          <a:p>
            <a:pPr marL="0" indent="0">
              <a:buFontTx/>
              <a:buNone/>
            </a:pPr>
            <a:r>
              <a:rPr lang="en-US" sz="1600" b="1" smtClean="0">
                <a:solidFill>
                  <a:srgbClr val="666666"/>
                </a:solidFill>
              </a:rPr>
              <a:t>Chris Graves</a:t>
            </a:r>
          </a:p>
          <a:p>
            <a:pPr marL="0" indent="0">
              <a:buFontTx/>
              <a:buNone/>
            </a:pPr>
            <a:endParaRPr lang="en-US" sz="1600" b="1" smtClean="0">
              <a:solidFill>
                <a:srgbClr val="666666"/>
              </a:solidFill>
            </a:endParaRPr>
          </a:p>
        </p:txBody>
      </p:sp>
      <p:sp>
        <p:nvSpPr>
          <p:cNvPr id="4" name="Footer Placeholder 3"/>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304800" y="6430963"/>
            <a:ext cx="533400" cy="323850"/>
          </a:xfrm>
          <a:prstGeom prst="rect">
            <a:avLst/>
          </a:prstGeom>
          <a:noFill/>
          <a:ln>
            <a:miter lim="800000"/>
            <a:headEnd/>
            <a:tailEnd/>
          </a:ln>
        </p:spPr>
        <p:txBody>
          <a:bodyPr/>
          <a:lstStyle/>
          <a:p>
            <a:pPr>
              <a:defRPr/>
            </a:pPr>
            <a:fld id="{C6F89299-BCF8-4282-801E-864AEC77461E}" type="slidenum">
              <a:rPr lang="en-US" sz="1400">
                <a:solidFill>
                  <a:srgbClr val="FFBA00"/>
                </a:solidFill>
                <a:cs typeface="+mn-cs"/>
              </a:rPr>
              <a:pPr>
                <a:defRPr/>
              </a:pPr>
              <a:t>28</a:t>
            </a:fld>
            <a:endParaRPr lang="en-US" sz="1400">
              <a:solidFill>
                <a:srgbClr val="FFBA00"/>
              </a:solidFill>
              <a:cs typeface="+mn-cs"/>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idx="4294967295"/>
          </p:nvPr>
        </p:nvSpPr>
        <p:spPr/>
        <p:txBody>
          <a:bodyPr/>
          <a:lstStyle/>
          <a:p>
            <a:pPr eaLnBrk="1" hangingPunct="1"/>
            <a:r>
              <a:rPr lang="en-US" smtClean="0"/>
              <a:t>Agenda</a:t>
            </a:r>
          </a:p>
        </p:txBody>
      </p:sp>
      <p:sp>
        <p:nvSpPr>
          <p:cNvPr id="61442" name="Content Placeholder 2"/>
          <p:cNvSpPr>
            <a:spLocks noGrp="1"/>
          </p:cNvSpPr>
          <p:nvPr>
            <p:ph idx="4294967295"/>
          </p:nvPr>
        </p:nvSpPr>
        <p:spPr/>
        <p:txBody>
          <a:bodyPr/>
          <a:lstStyle/>
          <a:p>
            <a:r>
              <a:rPr lang="en-US" smtClean="0"/>
              <a:t>NewGIO</a:t>
            </a:r>
          </a:p>
          <a:p>
            <a:r>
              <a:rPr lang="en-US" smtClean="0"/>
              <a:t>VTD Device</a:t>
            </a:r>
          </a:p>
          <a:p>
            <a:r>
              <a:rPr lang="en-US" smtClean="0"/>
              <a:t>DataPath script</a:t>
            </a:r>
          </a:p>
          <a:p>
            <a:r>
              <a:rPr lang="en-US" smtClean="0"/>
              <a:t>Cartridge Data</a:t>
            </a:r>
          </a:p>
          <a:p>
            <a:r>
              <a:rPr lang="en-US" smtClean="0"/>
              <a:t>Utilities</a:t>
            </a:r>
          </a:p>
        </p:txBody>
      </p:sp>
      <p:sp>
        <p:nvSpPr>
          <p:cNvPr id="6" name="Slide Number Placeholder 2"/>
          <p:cNvSpPr txBox="1">
            <a:spLocks noGrp="1"/>
          </p:cNvSpPr>
          <p:nvPr/>
        </p:nvSpPr>
        <p:spPr bwMode="auto">
          <a:xfrm>
            <a:off x="457200" y="6446838"/>
            <a:ext cx="533400" cy="323850"/>
          </a:xfrm>
          <a:prstGeom prst="rect">
            <a:avLst/>
          </a:prstGeom>
          <a:noFill/>
          <a:ln>
            <a:miter lim="800000"/>
            <a:headEnd/>
            <a:tailEnd/>
          </a:ln>
        </p:spPr>
        <p:txBody>
          <a:bodyPr/>
          <a:lstStyle/>
          <a:p>
            <a:pPr>
              <a:defRPr/>
            </a:pPr>
            <a:fld id="{7E06615F-E31F-4DD9-BBE1-5179B7A0ABFD}" type="slidenum">
              <a:rPr lang="en-US" sz="1400">
                <a:solidFill>
                  <a:srgbClr val="FFBA00"/>
                </a:solidFill>
                <a:cs typeface="+mn-cs"/>
              </a:rPr>
              <a:pPr>
                <a:defRPr/>
              </a:pPr>
              <a:t>29</a:t>
            </a:fld>
            <a:endParaRPr lang="en-US" sz="1200" dirty="0">
              <a:solidFill>
                <a:srgbClr val="FFBA00"/>
              </a:solidFill>
              <a:cs typeface="+mn-cs"/>
            </a:endParaRPr>
          </a:p>
        </p:txBody>
      </p:sp>
      <p:sp>
        <p:nvSpPr>
          <p:cNvPr id="5" name="Footer Placeholder 3"/>
          <p:cNvSpPr txBox="1">
            <a:spLocks noGrp="1"/>
          </p:cNvSpPr>
          <p:nvPr/>
        </p:nvSpPr>
        <p:spPr bwMode="auto">
          <a:xfrm>
            <a:off x="2514600" y="6324600"/>
            <a:ext cx="4732338" cy="496888"/>
          </a:xfrm>
          <a:prstGeom prst="rect">
            <a:avLst/>
          </a:prstGeom>
          <a:noFill/>
          <a:ln>
            <a:miter lim="800000"/>
            <a:headEnd/>
            <a:tailEnd/>
          </a:ln>
        </p:spPr>
        <p:txBody>
          <a:bodyPr/>
          <a:lstStyle/>
          <a:p>
            <a:pPr>
              <a:defRPr/>
            </a:pPr>
            <a:r>
              <a:rPr lang="en-US" sz="1000" dirty="0">
                <a:solidFill>
                  <a:schemeClr val="bg1"/>
                </a:solidFill>
                <a:cs typeface="+mn-cs"/>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228600" y="427038"/>
            <a:ext cx="8686800" cy="639762"/>
          </a:xfrm>
        </p:spPr>
        <p:txBody>
          <a:bodyPr/>
          <a:lstStyle/>
          <a:p>
            <a:pPr eaLnBrk="1" hangingPunct="1"/>
            <a:r>
              <a:rPr lang="en-US" smtClean="0"/>
              <a:t>Agenda</a:t>
            </a:r>
          </a:p>
        </p:txBody>
      </p:sp>
      <p:sp>
        <p:nvSpPr>
          <p:cNvPr id="20482" name="Rectangle 3"/>
          <p:cNvSpPr>
            <a:spLocks noGrp="1" noChangeArrowheads="1"/>
          </p:cNvSpPr>
          <p:nvPr>
            <p:ph type="body" idx="4294967295"/>
          </p:nvPr>
        </p:nvSpPr>
        <p:spPr>
          <a:xfrm>
            <a:off x="228600" y="1143000"/>
            <a:ext cx="8458200" cy="5105400"/>
          </a:xfrm>
        </p:spPr>
        <p:txBody>
          <a:bodyPr/>
          <a:lstStyle/>
          <a:p>
            <a:pPr marL="463550" indent="-411163" defTabSz="914400" eaLnBrk="1" hangingPunct="1"/>
            <a:r>
              <a:rPr lang="en-US" smtClean="0"/>
              <a:t>2.0.1 and Campari2 Overview</a:t>
            </a:r>
          </a:p>
          <a:p>
            <a:pPr marL="463550" indent="-411163" defTabSz="914400" eaLnBrk="1" hangingPunct="1"/>
            <a:r>
              <a:rPr lang="en-US" smtClean="0"/>
              <a:t>GUI Improvements</a:t>
            </a:r>
          </a:p>
          <a:p>
            <a:pPr marL="463550" indent="-411163" defTabSz="914400" eaLnBrk="1" hangingPunct="1"/>
            <a:r>
              <a:rPr lang="en-US" smtClean="0"/>
              <a:t>Galaxy 2.0.1 VTL Topics</a:t>
            </a:r>
          </a:p>
          <a:p>
            <a:pPr marL="463550" indent="-411163" defTabSz="914400" eaLnBrk="1" hangingPunct="1"/>
            <a:r>
              <a:rPr lang="en-US" smtClean="0"/>
              <a:t>Deduplication Features</a:t>
            </a:r>
          </a:p>
          <a:p>
            <a:pPr marL="463550" indent="-411163" defTabSz="914400" eaLnBrk="1" hangingPunct="1"/>
            <a:r>
              <a:rPr lang="en-US" smtClean="0"/>
              <a:t>OST &amp; Accent</a:t>
            </a:r>
          </a:p>
          <a:p>
            <a:pPr marL="463550" indent="-411163" defTabSz="914400" eaLnBrk="1" hangingPunct="1"/>
            <a:r>
              <a:rPr lang="en-US" smtClean="0"/>
              <a:t>Mini Net</a:t>
            </a:r>
          </a:p>
          <a:p>
            <a:pPr marL="463550" indent="-411163" defTabSz="914400" eaLnBrk="1" hangingPunct="1"/>
            <a:r>
              <a:rPr lang="en-US" smtClean="0"/>
              <a:t>DXi SW Upgrades</a:t>
            </a:r>
          </a:p>
          <a:p>
            <a:pPr marL="463550" indent="-411163" defTabSz="914400" eaLnBrk="1" hangingPunct="1"/>
            <a:r>
              <a:rPr lang="en-US" smtClean="0"/>
              <a:t>Known Issues</a:t>
            </a:r>
          </a:p>
          <a:p>
            <a:pPr marL="463550" indent="-411163" defTabSz="914400" eaLnBrk="1" hangingPunct="1"/>
            <a:endParaRPr lang="en-US" smtClean="0"/>
          </a:p>
          <a:p>
            <a:pPr marL="463550" indent="-411163" defTabSz="914400" eaLnBrk="1" hangingPunct="1">
              <a:buFontTx/>
              <a:buNone/>
            </a:pPr>
            <a:r>
              <a:rPr lang="en-US" sz="2000" smtClean="0">
                <a:solidFill>
                  <a:srgbClr val="006AD6"/>
                </a:solidFill>
              </a:rPr>
              <a:t>Note: Q&amp;A will follow each section. If you have questions during the presentation, use the WebEx chat window.</a:t>
            </a:r>
            <a:r>
              <a:rPr lang="en-US" smtClean="0"/>
              <a:t> </a:t>
            </a:r>
          </a:p>
        </p:txBody>
      </p:sp>
      <p:sp>
        <p:nvSpPr>
          <p:cNvPr id="4" name="Footer Placeholder 3"/>
          <p:cNvSpPr txBox="1">
            <a:spLocks noGrp="1"/>
          </p:cNvSpPr>
          <p:nvPr/>
        </p:nvSpPr>
        <p:spPr bwMode="auto">
          <a:xfrm>
            <a:off x="2514600" y="6324600"/>
            <a:ext cx="4732338" cy="496888"/>
          </a:xfrm>
          <a:prstGeom prst="rect">
            <a:avLst/>
          </a:prstGeom>
          <a:noFill/>
          <a:ln>
            <a:miter lim="800000"/>
            <a:headEnd/>
            <a:tailEnd/>
          </a:ln>
        </p:spPr>
        <p:txBody>
          <a:bodyPr/>
          <a:lstStyle/>
          <a:p>
            <a:pPr>
              <a:defRPr/>
            </a:pPr>
            <a:r>
              <a:rPr lang="en-US" sz="1000" dirty="0">
                <a:solidFill>
                  <a:schemeClr val="bg1"/>
                </a:solidFill>
                <a:cs typeface="+mn-cs"/>
              </a:rPr>
              <a:t>© 2011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3"/>
          <p:cNvSpPr txBox="1">
            <a:spLocks noGrp="1"/>
          </p:cNvSpPr>
          <p:nvPr/>
        </p:nvSpPr>
        <p:spPr bwMode="auto">
          <a:xfrm>
            <a:off x="304800" y="6430963"/>
            <a:ext cx="533400" cy="323850"/>
          </a:xfrm>
          <a:prstGeom prst="rect">
            <a:avLst/>
          </a:prstGeom>
          <a:noFill/>
          <a:ln>
            <a:miter lim="800000"/>
            <a:headEnd/>
            <a:tailEnd/>
          </a:ln>
        </p:spPr>
        <p:txBody>
          <a:bodyPr/>
          <a:lstStyle/>
          <a:p>
            <a:pPr>
              <a:defRPr/>
            </a:pPr>
            <a:fld id="{FC7ADE60-712A-4116-9E47-B620EEDFC394}" type="slidenum">
              <a:rPr lang="en-US" sz="1400">
                <a:solidFill>
                  <a:srgbClr val="FFBA00"/>
                </a:solidFill>
                <a:cs typeface="+mn-cs"/>
              </a:rPr>
              <a:pPr>
                <a:defRPr/>
              </a:pPr>
              <a:t>3</a:t>
            </a:fld>
            <a:endParaRPr lang="en-US" sz="1200" dirty="0">
              <a:solidFill>
                <a:srgbClr val="FFBA00"/>
              </a:solidFill>
              <a:cs typeface="+mn-cs"/>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idx="4294967295"/>
          </p:nvPr>
        </p:nvSpPr>
        <p:spPr/>
        <p:txBody>
          <a:bodyPr/>
          <a:lstStyle/>
          <a:p>
            <a:pPr eaLnBrk="1" hangingPunct="1"/>
            <a:r>
              <a:rPr lang="en-US" sz="2800" smtClean="0"/>
              <a:t>GIO for 2.0.1 Overview – Components / Cmd Flow</a:t>
            </a:r>
          </a:p>
        </p:txBody>
      </p:sp>
      <p:sp>
        <p:nvSpPr>
          <p:cNvPr id="6" name="Slide Number Placeholder 2"/>
          <p:cNvSpPr txBox="1">
            <a:spLocks noGrp="1"/>
          </p:cNvSpPr>
          <p:nvPr/>
        </p:nvSpPr>
        <p:spPr bwMode="auto">
          <a:xfrm>
            <a:off x="457200" y="6446838"/>
            <a:ext cx="533400" cy="323850"/>
          </a:xfrm>
          <a:prstGeom prst="rect">
            <a:avLst/>
          </a:prstGeom>
          <a:noFill/>
          <a:ln>
            <a:miter lim="800000"/>
            <a:headEnd/>
            <a:tailEnd/>
          </a:ln>
        </p:spPr>
        <p:txBody>
          <a:bodyPr/>
          <a:lstStyle/>
          <a:p>
            <a:pPr>
              <a:defRPr/>
            </a:pPr>
            <a:fld id="{9DFBF94C-E423-4482-AF98-9222D4A093F4}" type="slidenum">
              <a:rPr lang="en-US" sz="1400">
                <a:solidFill>
                  <a:srgbClr val="FFBA00"/>
                </a:solidFill>
                <a:cs typeface="+mn-cs"/>
              </a:rPr>
              <a:pPr>
                <a:defRPr/>
              </a:pPr>
              <a:t>30</a:t>
            </a:fld>
            <a:endParaRPr lang="en-US" sz="1200" dirty="0">
              <a:solidFill>
                <a:srgbClr val="FFBA00"/>
              </a:solidFill>
              <a:cs typeface="+mn-cs"/>
            </a:endParaRPr>
          </a:p>
        </p:txBody>
      </p:sp>
      <p:sp>
        <p:nvSpPr>
          <p:cNvPr id="5" name="Footer Placeholder 3"/>
          <p:cNvSpPr txBox="1">
            <a:spLocks noGrp="1"/>
          </p:cNvSpPr>
          <p:nvPr/>
        </p:nvSpPr>
        <p:spPr bwMode="auto">
          <a:xfrm>
            <a:off x="2514600" y="6324600"/>
            <a:ext cx="4732338" cy="496888"/>
          </a:xfrm>
          <a:prstGeom prst="rect">
            <a:avLst/>
          </a:prstGeom>
          <a:noFill/>
          <a:ln>
            <a:miter lim="800000"/>
            <a:headEnd/>
            <a:tailEnd/>
          </a:ln>
        </p:spPr>
        <p:txBody>
          <a:bodyPr/>
          <a:lstStyle/>
          <a:p>
            <a:pPr>
              <a:defRPr/>
            </a:pPr>
            <a:r>
              <a:rPr lang="en-US" sz="1000" dirty="0">
                <a:solidFill>
                  <a:schemeClr val="bg1"/>
                </a:solidFill>
                <a:cs typeface="+mn-cs"/>
              </a:rPr>
              <a:t>© 2011 Quantum Corporation. Company Confidential. Forward-looking information is based upon multiple assumptions and uncertainties, does not necessarily represent the company’s outlook and is for planning purposes only.</a:t>
            </a:r>
          </a:p>
        </p:txBody>
      </p:sp>
      <p:grpSp>
        <p:nvGrpSpPr>
          <p:cNvPr id="63492" name="Group 37"/>
          <p:cNvGrpSpPr>
            <a:grpSpLocks/>
          </p:cNvGrpSpPr>
          <p:nvPr/>
        </p:nvGrpSpPr>
        <p:grpSpPr bwMode="auto">
          <a:xfrm>
            <a:off x="533400" y="1219200"/>
            <a:ext cx="8153400" cy="3733800"/>
            <a:chOff x="685800" y="2133600"/>
            <a:chExt cx="7696200" cy="2058988"/>
          </a:xfrm>
        </p:grpSpPr>
        <p:pic>
          <p:nvPicPr>
            <p:cNvPr id="63497" name="Picture 3" descr="C:\Documents and Settings\smittal\Local Settings\Temporary Internet Files\Content.IE5\ARHYD5YF\MCj04348450000[1].png"/>
            <p:cNvPicPr>
              <a:picLocks noChangeAspect="1" noChangeArrowheads="1"/>
            </p:cNvPicPr>
            <p:nvPr/>
          </p:nvPicPr>
          <p:blipFill>
            <a:blip r:embed="rId3"/>
            <a:srcRect/>
            <a:stretch>
              <a:fillRect/>
            </a:stretch>
          </p:blipFill>
          <p:spPr bwMode="auto">
            <a:xfrm>
              <a:off x="685800" y="3276600"/>
              <a:ext cx="649287" cy="649287"/>
            </a:xfrm>
            <a:prstGeom prst="rect">
              <a:avLst/>
            </a:prstGeom>
            <a:noFill/>
            <a:ln w="9525">
              <a:noFill/>
              <a:miter lim="800000"/>
              <a:headEnd/>
              <a:tailEnd/>
            </a:ln>
          </p:spPr>
        </p:pic>
        <p:sp>
          <p:nvSpPr>
            <p:cNvPr id="7" name="Rectangle 6"/>
            <p:cNvSpPr/>
            <p:nvPr/>
          </p:nvSpPr>
          <p:spPr bwMode="auto">
            <a:xfrm>
              <a:off x="1752719" y="3429222"/>
              <a:ext cx="1066919" cy="456969"/>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anchor="ctr"/>
            <a:lstStyle/>
            <a:p>
              <a:pPr algn="ctr" eaLnBrk="0" hangingPunct="0">
                <a:defRPr/>
              </a:pPr>
              <a:r>
                <a:rPr lang="en-US" sz="900">
                  <a:solidFill>
                    <a:schemeClr val="tx1"/>
                  </a:solidFill>
                </a:rPr>
                <a:t>FC Target Driver</a:t>
              </a:r>
            </a:p>
            <a:p>
              <a:pPr algn="ctr" eaLnBrk="0" hangingPunct="0">
                <a:defRPr/>
              </a:pPr>
              <a:r>
                <a:rPr lang="en-US" sz="900">
                  <a:solidFill>
                    <a:schemeClr val="tx1"/>
                  </a:solidFill>
                </a:rPr>
                <a:t>(ql24tgt.ko)</a:t>
              </a:r>
            </a:p>
          </p:txBody>
        </p:sp>
        <p:sp>
          <p:nvSpPr>
            <p:cNvPr id="8" name="Rectangle 7"/>
            <p:cNvSpPr/>
            <p:nvPr/>
          </p:nvSpPr>
          <p:spPr bwMode="auto">
            <a:xfrm>
              <a:off x="5714703" y="3429222"/>
              <a:ext cx="1066919" cy="456969"/>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anchor="ctr"/>
            <a:lstStyle/>
            <a:p>
              <a:pPr algn="ctr" eaLnBrk="0" hangingPunct="0">
                <a:defRPr/>
              </a:pPr>
              <a:r>
                <a:rPr lang="en-US" sz="900">
                  <a:solidFill>
                    <a:schemeClr val="tx1"/>
                  </a:solidFill>
                </a:rPr>
                <a:t>PSCSI</a:t>
              </a:r>
            </a:p>
            <a:p>
              <a:pPr algn="ctr" eaLnBrk="0" hangingPunct="0">
                <a:defRPr/>
              </a:pPr>
              <a:r>
                <a:rPr lang="en-US" sz="900">
                  <a:solidFill>
                    <a:schemeClr val="tx1"/>
                  </a:solidFill>
                </a:rPr>
                <a:t>(pscsi.ko)</a:t>
              </a:r>
            </a:p>
          </p:txBody>
        </p:sp>
        <p:sp>
          <p:nvSpPr>
            <p:cNvPr id="9" name="Rectangle 8"/>
            <p:cNvSpPr/>
            <p:nvPr/>
          </p:nvSpPr>
          <p:spPr bwMode="auto">
            <a:xfrm>
              <a:off x="3810134" y="3429222"/>
              <a:ext cx="1066919" cy="456969"/>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anchor="ctr"/>
            <a:lstStyle/>
            <a:p>
              <a:pPr algn="ctr" eaLnBrk="0" hangingPunct="0">
                <a:defRPr/>
              </a:pPr>
              <a:r>
                <a:rPr lang="en-US" sz="900">
                  <a:solidFill>
                    <a:schemeClr val="tx1"/>
                  </a:solidFill>
                </a:rPr>
                <a:t>SCST</a:t>
              </a:r>
            </a:p>
            <a:p>
              <a:pPr algn="ctr" eaLnBrk="0" hangingPunct="0">
                <a:defRPr/>
              </a:pPr>
              <a:r>
                <a:rPr lang="en-US" sz="900">
                  <a:solidFill>
                    <a:schemeClr val="tx1"/>
                  </a:solidFill>
                </a:rPr>
                <a:t>(scst.ko)</a:t>
              </a:r>
            </a:p>
          </p:txBody>
        </p:sp>
        <p:sp>
          <p:nvSpPr>
            <p:cNvPr id="11" name="Rectangle 10"/>
            <p:cNvSpPr/>
            <p:nvPr/>
          </p:nvSpPr>
          <p:spPr bwMode="auto">
            <a:xfrm>
              <a:off x="7315081" y="3429222"/>
              <a:ext cx="1066919" cy="456969"/>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wrap="none" anchor="ctr"/>
            <a:lstStyle/>
            <a:p>
              <a:pPr algn="ctr" eaLnBrk="0" hangingPunct="0">
                <a:defRPr/>
              </a:pPr>
              <a:r>
                <a:rPr lang="en-US" sz="900" dirty="0">
                  <a:solidFill>
                    <a:schemeClr val="tx1"/>
                  </a:solidFill>
                </a:rPr>
                <a:t>VTL</a:t>
              </a:r>
            </a:p>
          </p:txBody>
        </p:sp>
        <p:cxnSp>
          <p:nvCxnSpPr>
            <p:cNvPr id="63502" name="Elbow Connector 13"/>
            <p:cNvCxnSpPr>
              <a:cxnSpLocks noChangeShapeType="1"/>
              <a:stCxn id="7" idx="3"/>
              <a:endCxn id="9" idx="1"/>
            </p:cNvCxnSpPr>
            <p:nvPr/>
          </p:nvCxnSpPr>
          <p:spPr bwMode="auto">
            <a:xfrm>
              <a:off x="2819400" y="3657600"/>
              <a:ext cx="990600" cy="1588"/>
            </a:xfrm>
            <a:prstGeom prst="bentConnector3">
              <a:avLst>
                <a:gd name="adj1" fmla="val 50000"/>
              </a:avLst>
            </a:prstGeom>
            <a:noFill/>
            <a:ln w="9525" algn="ctr">
              <a:solidFill>
                <a:schemeClr val="tx1"/>
              </a:solidFill>
              <a:round/>
              <a:headEnd/>
              <a:tailEnd/>
            </a:ln>
          </p:spPr>
        </p:cxnSp>
        <p:cxnSp>
          <p:nvCxnSpPr>
            <p:cNvPr id="63503" name="Elbow Connector 15"/>
            <p:cNvCxnSpPr>
              <a:cxnSpLocks noChangeShapeType="1"/>
              <a:endCxn id="11" idx="1"/>
            </p:cNvCxnSpPr>
            <p:nvPr/>
          </p:nvCxnSpPr>
          <p:spPr bwMode="auto">
            <a:xfrm>
              <a:off x="6781800" y="3657600"/>
              <a:ext cx="533400" cy="1588"/>
            </a:xfrm>
            <a:prstGeom prst="bentConnector3">
              <a:avLst>
                <a:gd name="adj1" fmla="val 50000"/>
              </a:avLst>
            </a:prstGeom>
            <a:noFill/>
            <a:ln w="9525" algn="ctr">
              <a:solidFill>
                <a:schemeClr val="tx1"/>
              </a:solidFill>
              <a:round/>
              <a:headEnd/>
              <a:tailEnd/>
            </a:ln>
          </p:spPr>
        </p:cxnSp>
        <p:cxnSp>
          <p:nvCxnSpPr>
            <p:cNvPr id="63504" name="Elbow Connector 16"/>
            <p:cNvCxnSpPr>
              <a:cxnSpLocks noChangeShapeType="1"/>
              <a:stCxn id="9" idx="0"/>
            </p:cNvCxnSpPr>
            <p:nvPr/>
          </p:nvCxnSpPr>
          <p:spPr bwMode="auto">
            <a:xfrm rot="16200000" flipV="1">
              <a:off x="4152900" y="3238500"/>
              <a:ext cx="380206" cy="794"/>
            </a:xfrm>
            <a:prstGeom prst="bentConnector3">
              <a:avLst>
                <a:gd name="adj1" fmla="val 50000"/>
              </a:avLst>
            </a:prstGeom>
            <a:noFill/>
            <a:ln w="9525" algn="ctr">
              <a:solidFill>
                <a:schemeClr val="tx1"/>
              </a:solidFill>
              <a:round/>
              <a:headEnd/>
              <a:tailEnd/>
            </a:ln>
          </p:spPr>
        </p:cxnSp>
        <p:cxnSp>
          <p:nvCxnSpPr>
            <p:cNvPr id="63505" name="Elbow Connector 17"/>
            <p:cNvCxnSpPr>
              <a:cxnSpLocks noChangeShapeType="1"/>
              <a:endCxn id="7" idx="1"/>
            </p:cNvCxnSpPr>
            <p:nvPr/>
          </p:nvCxnSpPr>
          <p:spPr bwMode="auto">
            <a:xfrm>
              <a:off x="1143000" y="3581400"/>
              <a:ext cx="609600" cy="76200"/>
            </a:xfrm>
            <a:prstGeom prst="bentConnector3">
              <a:avLst>
                <a:gd name="adj1" fmla="val 50000"/>
              </a:avLst>
            </a:prstGeom>
            <a:noFill/>
            <a:ln w="9525" algn="ctr">
              <a:solidFill>
                <a:schemeClr val="tx1"/>
              </a:solidFill>
              <a:round/>
              <a:headEnd/>
              <a:tailEnd/>
            </a:ln>
          </p:spPr>
        </p:cxnSp>
        <p:cxnSp>
          <p:nvCxnSpPr>
            <p:cNvPr id="63506" name="Elbow Connector 19"/>
            <p:cNvCxnSpPr>
              <a:cxnSpLocks noChangeShapeType="1"/>
              <a:stCxn id="9" idx="3"/>
              <a:endCxn id="8" idx="1"/>
            </p:cNvCxnSpPr>
            <p:nvPr/>
          </p:nvCxnSpPr>
          <p:spPr bwMode="auto">
            <a:xfrm>
              <a:off x="4876800" y="3657600"/>
              <a:ext cx="838200" cy="1588"/>
            </a:xfrm>
            <a:prstGeom prst="bentConnector3">
              <a:avLst>
                <a:gd name="adj1" fmla="val 50000"/>
              </a:avLst>
            </a:prstGeom>
            <a:noFill/>
            <a:ln w="9525" algn="ctr">
              <a:solidFill>
                <a:schemeClr val="tx1"/>
              </a:solidFill>
              <a:round/>
              <a:headEnd/>
              <a:tailEnd/>
            </a:ln>
          </p:spPr>
        </p:cxnSp>
        <p:sp>
          <p:nvSpPr>
            <p:cNvPr id="32" name="Rectangle 31"/>
            <p:cNvSpPr/>
            <p:nvPr/>
          </p:nvSpPr>
          <p:spPr bwMode="auto">
            <a:xfrm>
              <a:off x="989992" y="2133600"/>
              <a:ext cx="1066919" cy="456969"/>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anchor="ctr"/>
            <a:lstStyle/>
            <a:p>
              <a:pPr algn="ctr" eaLnBrk="0" hangingPunct="0">
                <a:defRPr/>
              </a:pPr>
              <a:r>
                <a:rPr lang="en-US" sz="900" dirty="0">
                  <a:solidFill>
                    <a:schemeClr val="tx1"/>
                  </a:solidFill>
                </a:rPr>
                <a:t>NDMP/Internal </a:t>
              </a:r>
              <a:r>
                <a:rPr lang="en-US" sz="900" dirty="0" err="1">
                  <a:solidFill>
                    <a:schemeClr val="tx1"/>
                  </a:solidFill>
                </a:rPr>
                <a:t>Cmds</a:t>
              </a:r>
              <a:endParaRPr lang="en-US" sz="900" dirty="0">
                <a:solidFill>
                  <a:schemeClr val="tx1"/>
                </a:solidFill>
              </a:endParaRPr>
            </a:p>
          </p:txBody>
        </p:sp>
        <p:cxnSp>
          <p:nvCxnSpPr>
            <p:cNvPr id="63508" name="Elbow Connector 32"/>
            <p:cNvCxnSpPr>
              <a:cxnSpLocks noChangeShapeType="1"/>
              <a:stCxn id="32" idx="3"/>
            </p:cNvCxnSpPr>
            <p:nvPr/>
          </p:nvCxnSpPr>
          <p:spPr bwMode="auto">
            <a:xfrm>
              <a:off x="2057400" y="2362200"/>
              <a:ext cx="457200" cy="1588"/>
            </a:xfrm>
            <a:prstGeom prst="bentConnector3">
              <a:avLst>
                <a:gd name="adj1" fmla="val 50000"/>
              </a:avLst>
            </a:prstGeom>
            <a:noFill/>
            <a:ln w="9525" algn="ctr">
              <a:solidFill>
                <a:schemeClr val="tx1"/>
              </a:solidFill>
              <a:round/>
              <a:headEnd/>
              <a:tailEnd/>
            </a:ln>
          </p:spPr>
        </p:cxnSp>
        <p:cxnSp>
          <p:nvCxnSpPr>
            <p:cNvPr id="63509" name="Elbow Connector 34"/>
            <p:cNvCxnSpPr>
              <a:cxnSpLocks noChangeShapeType="1"/>
              <a:stCxn id="64" idx="1"/>
              <a:endCxn id="46" idx="3"/>
            </p:cNvCxnSpPr>
            <p:nvPr/>
          </p:nvCxnSpPr>
          <p:spPr bwMode="auto">
            <a:xfrm rot="10800000">
              <a:off x="3505200" y="2362200"/>
              <a:ext cx="304800" cy="1588"/>
            </a:xfrm>
            <a:prstGeom prst="bentConnector3">
              <a:avLst>
                <a:gd name="adj1" fmla="val 50000"/>
              </a:avLst>
            </a:prstGeom>
            <a:noFill/>
            <a:ln w="9525" algn="ctr">
              <a:solidFill>
                <a:schemeClr val="tx1"/>
              </a:solidFill>
              <a:round/>
              <a:headEnd/>
              <a:tailEnd/>
            </a:ln>
          </p:spPr>
        </p:cxnSp>
        <p:cxnSp>
          <p:nvCxnSpPr>
            <p:cNvPr id="36" name="Straight Arrow Connector 35"/>
            <p:cNvCxnSpPr/>
            <p:nvPr/>
          </p:nvCxnSpPr>
          <p:spPr bwMode="auto">
            <a:xfrm>
              <a:off x="1219259" y="4114676"/>
              <a:ext cx="761229" cy="1751"/>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bwMode="auto">
            <a:xfrm>
              <a:off x="2286178" y="4114676"/>
              <a:ext cx="761229" cy="1751"/>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1" name="Straight Arrow Connector 40"/>
            <p:cNvCxnSpPr/>
            <p:nvPr/>
          </p:nvCxnSpPr>
          <p:spPr bwMode="auto">
            <a:xfrm>
              <a:off x="6858045" y="4190837"/>
              <a:ext cx="761229" cy="1751"/>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7" name="Straight Arrow Connector 46"/>
            <p:cNvCxnSpPr/>
            <p:nvPr/>
          </p:nvCxnSpPr>
          <p:spPr bwMode="auto">
            <a:xfrm>
              <a:off x="5334089" y="4190837"/>
              <a:ext cx="761229" cy="1751"/>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8" name="Straight Arrow Connector 47"/>
            <p:cNvCxnSpPr/>
            <p:nvPr/>
          </p:nvCxnSpPr>
          <p:spPr bwMode="auto">
            <a:xfrm>
              <a:off x="4037903" y="4190837"/>
              <a:ext cx="762727" cy="1751"/>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9" name="Straight Arrow Connector 48"/>
            <p:cNvCxnSpPr/>
            <p:nvPr/>
          </p:nvCxnSpPr>
          <p:spPr bwMode="auto">
            <a:xfrm>
              <a:off x="1523452" y="2742892"/>
              <a:ext cx="762727" cy="1751"/>
            </a:xfrm>
            <a:prstGeom prst="straightConnector1">
              <a:avLst/>
            </a:prstGeom>
            <a:ln>
              <a:solidFill>
                <a:srgbClr val="0070C0"/>
              </a:solidFill>
              <a:headEnd type="none" w="med" len="med"/>
              <a:tailEnd type="arrow"/>
            </a:ln>
          </p:spPr>
          <p:style>
            <a:lnRef idx="2">
              <a:schemeClr val="dk1"/>
            </a:lnRef>
            <a:fillRef idx="0">
              <a:schemeClr val="dk1"/>
            </a:fillRef>
            <a:effectRef idx="1">
              <a:schemeClr val="dk1"/>
            </a:effectRef>
            <a:fontRef idx="minor">
              <a:schemeClr val="tx1"/>
            </a:fontRef>
          </p:style>
        </p:cxnSp>
        <p:cxnSp>
          <p:nvCxnSpPr>
            <p:cNvPr id="50" name="Straight Arrow Connector 49"/>
            <p:cNvCxnSpPr/>
            <p:nvPr/>
          </p:nvCxnSpPr>
          <p:spPr bwMode="auto">
            <a:xfrm>
              <a:off x="5561858" y="4038514"/>
              <a:ext cx="762727" cy="1751"/>
            </a:xfrm>
            <a:prstGeom prst="straightConnector1">
              <a:avLst/>
            </a:prstGeom>
            <a:ln>
              <a:solidFill>
                <a:srgbClr val="0070C0"/>
              </a:solidFill>
              <a:headEnd type="none" w="med" len="med"/>
              <a:tailEnd type="arrow"/>
            </a:ln>
          </p:spPr>
          <p:style>
            <a:lnRef idx="2">
              <a:schemeClr val="dk1"/>
            </a:lnRef>
            <a:fillRef idx="0">
              <a:schemeClr val="dk1"/>
            </a:fillRef>
            <a:effectRef idx="1">
              <a:schemeClr val="dk1"/>
            </a:effectRef>
            <a:fontRef idx="minor">
              <a:schemeClr val="tx1"/>
            </a:fontRef>
          </p:style>
        </p:cxnSp>
        <p:cxnSp>
          <p:nvCxnSpPr>
            <p:cNvPr id="51" name="Straight Arrow Connector 50"/>
            <p:cNvCxnSpPr/>
            <p:nvPr/>
          </p:nvCxnSpPr>
          <p:spPr bwMode="auto">
            <a:xfrm>
              <a:off x="4496438" y="4038514"/>
              <a:ext cx="761229" cy="1751"/>
            </a:xfrm>
            <a:prstGeom prst="straightConnector1">
              <a:avLst/>
            </a:prstGeom>
            <a:ln>
              <a:solidFill>
                <a:srgbClr val="0070C0"/>
              </a:solidFill>
              <a:headEnd type="none" w="med" len="med"/>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p:nvPr/>
          </p:nvCxnSpPr>
          <p:spPr bwMode="auto">
            <a:xfrm rot="5400000">
              <a:off x="3810479" y="2970316"/>
              <a:ext cx="457845" cy="2997"/>
            </a:xfrm>
            <a:prstGeom prst="straightConnector1">
              <a:avLst/>
            </a:prstGeom>
            <a:ln>
              <a:solidFill>
                <a:srgbClr val="0070C0"/>
              </a:solidFill>
              <a:headEnd type="none" w="med" len="med"/>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p:nvPr/>
          </p:nvCxnSpPr>
          <p:spPr bwMode="auto">
            <a:xfrm>
              <a:off x="2972482" y="2742892"/>
              <a:ext cx="684806" cy="1751"/>
            </a:xfrm>
            <a:prstGeom prst="straightConnector1">
              <a:avLst/>
            </a:prstGeom>
            <a:ln>
              <a:solidFill>
                <a:srgbClr val="0070C0"/>
              </a:solidFill>
              <a:headEnd type="none" w="med" len="med"/>
              <a:tailEnd type="arrow"/>
            </a:ln>
          </p:spPr>
          <p:style>
            <a:lnRef idx="2">
              <a:schemeClr val="dk1"/>
            </a:lnRef>
            <a:fillRef idx="0">
              <a:schemeClr val="dk1"/>
            </a:fillRef>
            <a:effectRef idx="1">
              <a:schemeClr val="dk1"/>
            </a:effectRef>
            <a:fontRef idx="minor">
              <a:schemeClr val="tx1"/>
            </a:fontRef>
          </p:style>
        </p:cxnSp>
        <p:cxnSp>
          <p:nvCxnSpPr>
            <p:cNvPr id="60" name="Straight Arrow Connector 59"/>
            <p:cNvCxnSpPr/>
            <p:nvPr/>
          </p:nvCxnSpPr>
          <p:spPr bwMode="auto">
            <a:xfrm>
              <a:off x="7010890" y="4038514"/>
              <a:ext cx="761229" cy="1751"/>
            </a:xfrm>
            <a:prstGeom prst="straightConnector1">
              <a:avLst/>
            </a:prstGeom>
            <a:ln>
              <a:solidFill>
                <a:srgbClr val="0070C0"/>
              </a:solidFill>
              <a:headEnd type="none" w="med" len="med"/>
              <a:tailEnd type="arrow"/>
            </a:ln>
          </p:spPr>
          <p:style>
            <a:lnRef idx="2">
              <a:schemeClr val="dk1"/>
            </a:lnRef>
            <a:fillRef idx="0">
              <a:schemeClr val="dk1"/>
            </a:fillRef>
            <a:effectRef idx="1">
              <a:schemeClr val="dk1"/>
            </a:effectRef>
            <a:fontRef idx="minor">
              <a:schemeClr val="tx1"/>
            </a:fontRef>
          </p:style>
        </p:cxnSp>
        <p:sp>
          <p:nvSpPr>
            <p:cNvPr id="46" name="Rectangle 45"/>
            <p:cNvSpPr/>
            <p:nvPr/>
          </p:nvSpPr>
          <p:spPr bwMode="auto">
            <a:xfrm>
              <a:off x="2439023" y="2133600"/>
              <a:ext cx="1066919" cy="456969"/>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r>
                <a:rPr lang="en-US" sz="900" dirty="0">
                  <a:solidFill>
                    <a:schemeClr val="tx1"/>
                  </a:solidFill>
                </a:rPr>
                <a:t>SCSI MID LAYER</a:t>
              </a:r>
            </a:p>
          </p:txBody>
        </p:sp>
        <p:sp>
          <p:nvSpPr>
            <p:cNvPr id="64" name="Rectangle 63"/>
            <p:cNvSpPr/>
            <p:nvPr/>
          </p:nvSpPr>
          <p:spPr bwMode="auto">
            <a:xfrm>
              <a:off x="3810134" y="2133600"/>
              <a:ext cx="1066919" cy="45696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wrap="none" anchor="ctr"/>
            <a:lstStyle/>
            <a:p>
              <a:pPr algn="ctr" eaLnBrk="0" hangingPunct="0">
                <a:defRPr/>
              </a:pPr>
              <a:r>
                <a:rPr lang="en-US" sz="900">
                  <a:solidFill>
                    <a:schemeClr val="tx1"/>
                  </a:solidFill>
                </a:rPr>
                <a:t> SML Adapter</a:t>
              </a:r>
            </a:p>
            <a:p>
              <a:pPr algn="ctr" eaLnBrk="0" hangingPunct="0">
                <a:defRPr/>
              </a:pPr>
              <a:r>
                <a:rPr lang="en-US" sz="900">
                  <a:solidFill>
                    <a:schemeClr val="tx1"/>
                  </a:solidFill>
                </a:rPr>
                <a:t>(smladapt.ko)</a:t>
              </a:r>
            </a:p>
          </p:txBody>
        </p:sp>
        <p:cxnSp>
          <p:nvCxnSpPr>
            <p:cNvPr id="63523" name="Elbow Connector 73"/>
            <p:cNvCxnSpPr>
              <a:cxnSpLocks noChangeShapeType="1"/>
              <a:stCxn id="9" idx="0"/>
              <a:endCxn id="64" idx="2"/>
            </p:cNvCxnSpPr>
            <p:nvPr/>
          </p:nvCxnSpPr>
          <p:spPr bwMode="auto">
            <a:xfrm rot="5400000" flipH="1" flipV="1">
              <a:off x="3924300" y="3009900"/>
              <a:ext cx="838200" cy="1588"/>
            </a:xfrm>
            <a:prstGeom prst="bentConnector3">
              <a:avLst>
                <a:gd name="adj1" fmla="val 50000"/>
              </a:avLst>
            </a:prstGeom>
            <a:noFill/>
            <a:ln w="9525" algn="ctr">
              <a:solidFill>
                <a:schemeClr val="tx1"/>
              </a:solidFill>
              <a:round/>
              <a:headEnd/>
              <a:tailEnd/>
            </a:ln>
          </p:spPr>
        </p:cxnSp>
      </p:grpSp>
      <p:sp>
        <p:nvSpPr>
          <p:cNvPr id="63493" name="Rectangle 65"/>
          <p:cNvSpPr>
            <a:spLocks noChangeArrowheads="1"/>
          </p:cNvSpPr>
          <p:nvPr/>
        </p:nvSpPr>
        <p:spPr bwMode="auto">
          <a:xfrm>
            <a:off x="825500" y="5653088"/>
            <a:ext cx="241300" cy="161925"/>
          </a:xfrm>
          <a:prstGeom prst="rect">
            <a:avLst/>
          </a:prstGeom>
          <a:solidFill>
            <a:schemeClr val="tx1"/>
          </a:solidFill>
          <a:ln w="9525" algn="ctr">
            <a:solidFill>
              <a:schemeClr val="tx1"/>
            </a:solidFill>
            <a:round/>
            <a:headEnd/>
            <a:tailEnd/>
          </a:ln>
        </p:spPr>
        <p:txBody>
          <a:bodyPr wrap="none" anchor="ctr"/>
          <a:lstStyle/>
          <a:p>
            <a:pPr algn="ctr" eaLnBrk="0" hangingPunct="0"/>
            <a:endParaRPr lang="en-US" sz="2400"/>
          </a:p>
        </p:txBody>
      </p:sp>
      <p:sp>
        <p:nvSpPr>
          <p:cNvPr id="63494" name="Rectangle 66"/>
          <p:cNvSpPr>
            <a:spLocks noChangeArrowheads="1"/>
          </p:cNvSpPr>
          <p:nvPr/>
        </p:nvSpPr>
        <p:spPr bwMode="auto">
          <a:xfrm>
            <a:off x="825500" y="5881688"/>
            <a:ext cx="241300" cy="161925"/>
          </a:xfrm>
          <a:prstGeom prst="rect">
            <a:avLst/>
          </a:prstGeom>
          <a:solidFill>
            <a:srgbClr val="0070C0"/>
          </a:solidFill>
          <a:ln w="9525" algn="ctr">
            <a:solidFill>
              <a:schemeClr val="tx1"/>
            </a:solidFill>
            <a:round/>
            <a:headEnd/>
            <a:tailEnd/>
          </a:ln>
        </p:spPr>
        <p:txBody>
          <a:bodyPr wrap="none" anchor="ctr"/>
          <a:lstStyle/>
          <a:p>
            <a:pPr algn="ctr" eaLnBrk="0" hangingPunct="0"/>
            <a:endParaRPr lang="en-US" sz="2400"/>
          </a:p>
        </p:txBody>
      </p:sp>
      <p:sp>
        <p:nvSpPr>
          <p:cNvPr id="63495" name="TextBox 67"/>
          <p:cNvSpPr txBox="1">
            <a:spLocks noChangeArrowheads="1"/>
          </p:cNvSpPr>
          <p:nvPr/>
        </p:nvSpPr>
        <p:spPr bwMode="auto">
          <a:xfrm>
            <a:off x="1143000" y="5576888"/>
            <a:ext cx="1447800" cy="214312"/>
          </a:xfrm>
          <a:prstGeom prst="rect">
            <a:avLst/>
          </a:prstGeom>
          <a:noFill/>
          <a:ln w="9525">
            <a:noFill/>
            <a:miter lim="800000"/>
            <a:headEnd/>
            <a:tailEnd/>
          </a:ln>
        </p:spPr>
        <p:txBody>
          <a:bodyPr>
            <a:spAutoFit/>
          </a:bodyPr>
          <a:lstStyle/>
          <a:p>
            <a:r>
              <a:rPr lang="en-US" sz="800"/>
              <a:t>External Commands</a:t>
            </a:r>
          </a:p>
        </p:txBody>
      </p:sp>
      <p:sp>
        <p:nvSpPr>
          <p:cNvPr id="63496" name="TextBox 68"/>
          <p:cNvSpPr txBox="1">
            <a:spLocks noChangeArrowheads="1"/>
          </p:cNvSpPr>
          <p:nvPr/>
        </p:nvSpPr>
        <p:spPr bwMode="auto">
          <a:xfrm>
            <a:off x="1143000" y="5881688"/>
            <a:ext cx="1447800" cy="214312"/>
          </a:xfrm>
          <a:prstGeom prst="rect">
            <a:avLst/>
          </a:prstGeom>
          <a:noFill/>
          <a:ln w="9525">
            <a:noFill/>
            <a:miter lim="800000"/>
            <a:headEnd/>
            <a:tailEnd/>
          </a:ln>
        </p:spPr>
        <p:txBody>
          <a:bodyPr>
            <a:spAutoFit/>
          </a:bodyPr>
          <a:lstStyle/>
          <a:p>
            <a:r>
              <a:rPr lang="en-US" sz="800"/>
              <a:t>Internal Commands</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idx="4294967295"/>
          </p:nvPr>
        </p:nvSpPr>
        <p:spPr/>
        <p:txBody>
          <a:bodyPr/>
          <a:lstStyle/>
          <a:p>
            <a:pPr eaLnBrk="1" hangingPunct="1"/>
            <a:r>
              <a:rPr lang="en-US" smtClean="0"/>
              <a:t>GIO for 2.0.1 Overview – What’s new?</a:t>
            </a:r>
          </a:p>
        </p:txBody>
      </p:sp>
      <p:sp>
        <p:nvSpPr>
          <p:cNvPr id="65538" name="Content Placeholder 2"/>
          <p:cNvSpPr>
            <a:spLocks noGrp="1"/>
          </p:cNvSpPr>
          <p:nvPr>
            <p:ph idx="4294967295"/>
          </p:nvPr>
        </p:nvSpPr>
        <p:spPr/>
        <p:txBody>
          <a:bodyPr/>
          <a:lstStyle/>
          <a:p>
            <a:r>
              <a:rPr lang="en-US" sz="2800" smtClean="0"/>
              <a:t>A limited release (1.4.0.3 GIO-LCR) has been field tested</a:t>
            </a:r>
          </a:p>
          <a:p>
            <a:pPr lvl="1"/>
            <a:r>
              <a:rPr lang="en-US" sz="2000" smtClean="0"/>
              <a:t>It was deployed at problematic FC VTL sites to validate design/implementation</a:t>
            </a:r>
          </a:p>
          <a:p>
            <a:r>
              <a:rPr lang="en-US" sz="2800" smtClean="0"/>
              <a:t>Improved compliance with the T-10/T-11 standards:</a:t>
            </a:r>
          </a:p>
          <a:p>
            <a:pPr lvl="1"/>
            <a:r>
              <a:rPr lang="en-US" sz="2000" smtClean="0"/>
              <a:t>SPC-2, SPC-3, FCP-2, FCP-3 and FC-Tape</a:t>
            </a:r>
          </a:p>
          <a:p>
            <a:r>
              <a:rPr lang="en-US" sz="2800" smtClean="0"/>
              <a:t>Stability Improvements over 1.4.0.3</a:t>
            </a:r>
          </a:p>
          <a:p>
            <a:pPr lvl="1"/>
            <a:r>
              <a:rPr lang="en-US" sz="2000" smtClean="0"/>
              <a:t>Fixes for ERROR detection/recovery</a:t>
            </a:r>
          </a:p>
          <a:p>
            <a:pPr lvl="2"/>
            <a:r>
              <a:rPr lang="en-US" sz="1800" smtClean="0"/>
              <a:t>Target Reset, LUN_Reset, Abort, IT Nexus Loss</a:t>
            </a:r>
          </a:p>
          <a:p>
            <a:pPr lvl="2"/>
            <a:r>
              <a:rPr lang="en-US" sz="1800" smtClean="0"/>
              <a:t>most SRR requests are accepted</a:t>
            </a:r>
          </a:p>
          <a:p>
            <a:pPr lvl="1"/>
            <a:r>
              <a:rPr lang="en-US" sz="2000" smtClean="0"/>
              <a:t>Support for large SAN eco-systems (up to 128 hosts)</a:t>
            </a:r>
          </a:p>
          <a:p>
            <a:pPr lvl="1"/>
            <a:r>
              <a:rPr lang="en-US" sz="2000" smtClean="0"/>
              <a:t>Includes later QLogic ISP firmware (release 5.04.00)</a:t>
            </a:r>
          </a:p>
          <a:p>
            <a:pPr lvl="1"/>
            <a:r>
              <a:rPr lang="en-US" sz="2000" smtClean="0"/>
              <a:t>Logging improvements (should help indicate/diagnosis issues)</a:t>
            </a:r>
          </a:p>
        </p:txBody>
      </p:sp>
      <p:sp>
        <p:nvSpPr>
          <p:cNvPr id="6" name="Slide Number Placeholder 2"/>
          <p:cNvSpPr txBox="1">
            <a:spLocks noGrp="1"/>
          </p:cNvSpPr>
          <p:nvPr/>
        </p:nvSpPr>
        <p:spPr bwMode="auto">
          <a:xfrm>
            <a:off x="457200" y="6446838"/>
            <a:ext cx="533400" cy="323850"/>
          </a:xfrm>
          <a:prstGeom prst="rect">
            <a:avLst/>
          </a:prstGeom>
          <a:noFill/>
          <a:ln>
            <a:miter lim="800000"/>
            <a:headEnd/>
            <a:tailEnd/>
          </a:ln>
        </p:spPr>
        <p:txBody>
          <a:bodyPr/>
          <a:lstStyle/>
          <a:p>
            <a:pPr>
              <a:defRPr/>
            </a:pPr>
            <a:fld id="{072C2F8A-C149-4AA1-B26E-BF9C2F3FDC21}" type="slidenum">
              <a:rPr lang="en-US" sz="1400">
                <a:solidFill>
                  <a:srgbClr val="FFBA00"/>
                </a:solidFill>
                <a:cs typeface="+mn-cs"/>
              </a:rPr>
              <a:pPr>
                <a:defRPr/>
              </a:pPr>
              <a:t>31</a:t>
            </a:fld>
            <a:endParaRPr lang="en-US" sz="1200" dirty="0">
              <a:solidFill>
                <a:srgbClr val="FFBA00"/>
              </a:solidFill>
              <a:cs typeface="+mn-cs"/>
            </a:endParaRPr>
          </a:p>
        </p:txBody>
      </p:sp>
      <p:sp>
        <p:nvSpPr>
          <p:cNvPr id="5" name="Footer Placeholder 3"/>
          <p:cNvSpPr txBox="1">
            <a:spLocks noGrp="1"/>
          </p:cNvSpPr>
          <p:nvPr/>
        </p:nvSpPr>
        <p:spPr bwMode="auto">
          <a:xfrm>
            <a:off x="2514600" y="6324600"/>
            <a:ext cx="4732338" cy="496888"/>
          </a:xfrm>
          <a:prstGeom prst="rect">
            <a:avLst/>
          </a:prstGeom>
          <a:noFill/>
          <a:ln>
            <a:miter lim="800000"/>
            <a:headEnd/>
            <a:tailEnd/>
          </a:ln>
        </p:spPr>
        <p:txBody>
          <a:bodyPr/>
          <a:lstStyle/>
          <a:p>
            <a:pPr>
              <a:defRPr/>
            </a:pPr>
            <a:r>
              <a:rPr lang="en-US" sz="1000" dirty="0">
                <a:solidFill>
                  <a:schemeClr val="bg1"/>
                </a:solidFill>
                <a:cs typeface="+mn-cs"/>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idx="4294967295"/>
          </p:nvPr>
        </p:nvSpPr>
        <p:spPr/>
        <p:txBody>
          <a:bodyPr/>
          <a:lstStyle/>
          <a:p>
            <a:pPr eaLnBrk="1" hangingPunct="1"/>
            <a:r>
              <a:rPr lang="en-US" smtClean="0"/>
              <a:t>GIO for 2.0.1 Overview – Testing</a:t>
            </a:r>
          </a:p>
        </p:txBody>
      </p:sp>
      <p:sp>
        <p:nvSpPr>
          <p:cNvPr id="67586" name="Content Placeholder 2"/>
          <p:cNvSpPr>
            <a:spLocks noGrp="1"/>
          </p:cNvSpPr>
          <p:nvPr>
            <p:ph idx="4294967295"/>
          </p:nvPr>
        </p:nvSpPr>
        <p:spPr/>
        <p:txBody>
          <a:bodyPr/>
          <a:lstStyle/>
          <a:p>
            <a:r>
              <a:rPr lang="en-US" sz="3200" smtClean="0"/>
              <a:t>Comprehensive and thorough test plan.  By far, more rigorous than anything done previously.</a:t>
            </a:r>
          </a:p>
          <a:p>
            <a:pPr lvl="1"/>
            <a:r>
              <a:rPr lang="en-US" sz="2400" smtClean="0"/>
              <a:t>Baseline test</a:t>
            </a:r>
          </a:p>
          <a:p>
            <a:pPr lvl="1"/>
            <a:r>
              <a:rPr lang="en-US" sz="2400" smtClean="0"/>
              <a:t>Cable Pull Test</a:t>
            </a:r>
          </a:p>
          <a:p>
            <a:pPr lvl="1"/>
            <a:r>
              <a:rPr lang="en-US" sz="2400" smtClean="0"/>
              <a:t>SRR Loop Test</a:t>
            </a:r>
          </a:p>
          <a:p>
            <a:pPr lvl="1"/>
            <a:r>
              <a:rPr lang="en-US" sz="2400" smtClean="0"/>
              <a:t>Stability / RDT Test</a:t>
            </a:r>
          </a:p>
          <a:p>
            <a:pPr lvl="1"/>
            <a:r>
              <a:rPr lang="en-US" sz="2400" smtClean="0"/>
              <a:t>Error Injection / FC Frame Jamming</a:t>
            </a:r>
          </a:p>
          <a:p>
            <a:pPr lvl="1"/>
            <a:r>
              <a:rPr lang="en-US" sz="2400" smtClean="0"/>
              <a:t>Multi-Initiator</a:t>
            </a:r>
          </a:p>
          <a:p>
            <a:pPr lvl="1"/>
            <a:r>
              <a:rPr lang="en-US" sz="2400" smtClean="0"/>
              <a:t>Negative</a:t>
            </a:r>
          </a:p>
          <a:p>
            <a:pPr lvl="1"/>
            <a:r>
              <a:rPr lang="en-US" sz="2400" smtClean="0"/>
              <a:t>Adhoc</a:t>
            </a:r>
          </a:p>
        </p:txBody>
      </p:sp>
      <p:sp>
        <p:nvSpPr>
          <p:cNvPr id="6" name="Slide Number Placeholder 2"/>
          <p:cNvSpPr txBox="1">
            <a:spLocks noGrp="1"/>
          </p:cNvSpPr>
          <p:nvPr/>
        </p:nvSpPr>
        <p:spPr bwMode="auto">
          <a:xfrm>
            <a:off x="457200" y="6446838"/>
            <a:ext cx="533400" cy="323850"/>
          </a:xfrm>
          <a:prstGeom prst="rect">
            <a:avLst/>
          </a:prstGeom>
          <a:noFill/>
          <a:ln>
            <a:miter lim="800000"/>
            <a:headEnd/>
            <a:tailEnd/>
          </a:ln>
        </p:spPr>
        <p:txBody>
          <a:bodyPr/>
          <a:lstStyle/>
          <a:p>
            <a:pPr>
              <a:defRPr/>
            </a:pPr>
            <a:fld id="{F611E85A-2BF9-4250-B5CF-3CEDB5E212E3}" type="slidenum">
              <a:rPr lang="en-US" sz="1400">
                <a:solidFill>
                  <a:srgbClr val="FFBA00"/>
                </a:solidFill>
                <a:cs typeface="+mn-cs"/>
              </a:rPr>
              <a:pPr>
                <a:defRPr/>
              </a:pPr>
              <a:t>32</a:t>
            </a:fld>
            <a:endParaRPr lang="en-US" sz="1200" dirty="0">
              <a:solidFill>
                <a:srgbClr val="FFBA00"/>
              </a:solidFill>
              <a:cs typeface="+mn-cs"/>
            </a:endParaRPr>
          </a:p>
        </p:txBody>
      </p:sp>
      <p:sp>
        <p:nvSpPr>
          <p:cNvPr id="5" name="Footer Placeholder 3"/>
          <p:cNvSpPr txBox="1">
            <a:spLocks noGrp="1"/>
          </p:cNvSpPr>
          <p:nvPr/>
        </p:nvSpPr>
        <p:spPr bwMode="auto">
          <a:xfrm>
            <a:off x="2514600" y="6324600"/>
            <a:ext cx="4732338" cy="496888"/>
          </a:xfrm>
          <a:prstGeom prst="rect">
            <a:avLst/>
          </a:prstGeom>
          <a:noFill/>
          <a:ln>
            <a:miter lim="800000"/>
            <a:headEnd/>
            <a:tailEnd/>
          </a:ln>
        </p:spPr>
        <p:txBody>
          <a:bodyPr/>
          <a:lstStyle/>
          <a:p>
            <a:pPr>
              <a:defRPr/>
            </a:pPr>
            <a:r>
              <a:rPr lang="en-US" sz="1000" dirty="0">
                <a:solidFill>
                  <a:schemeClr val="bg1"/>
                </a:solidFill>
                <a:cs typeface="+mn-cs"/>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idx="4294967295"/>
          </p:nvPr>
        </p:nvSpPr>
        <p:spPr/>
        <p:txBody>
          <a:bodyPr/>
          <a:lstStyle/>
          <a:p>
            <a:pPr eaLnBrk="1" hangingPunct="1"/>
            <a:r>
              <a:rPr lang="en-US" smtClean="0"/>
              <a:t>GIO: Qlogic firmware dump utility</a:t>
            </a:r>
          </a:p>
        </p:txBody>
      </p:sp>
      <p:sp>
        <p:nvSpPr>
          <p:cNvPr id="69634" name="Content Placeholder 2"/>
          <p:cNvSpPr>
            <a:spLocks noGrp="1"/>
          </p:cNvSpPr>
          <p:nvPr>
            <p:ph idx="4294967295"/>
          </p:nvPr>
        </p:nvSpPr>
        <p:spPr/>
        <p:txBody>
          <a:bodyPr/>
          <a:lstStyle/>
          <a:p>
            <a:r>
              <a:rPr lang="en-US" sz="2000" smtClean="0"/>
              <a:t>New qlogic fw dump utility</a:t>
            </a:r>
          </a:p>
          <a:p>
            <a:pPr lvl="1"/>
            <a:r>
              <a:rPr lang="en-US" sz="1600" smtClean="0"/>
              <a:t>A few remaining GIO bugs uncovered during error-inject testing point to qlogic firmware (fw), e.g: 22970, 22843, 22976, 23712. </a:t>
            </a:r>
          </a:p>
          <a:p>
            <a:pPr lvl="1"/>
            <a:r>
              <a:rPr lang="en-US" sz="1600" smtClean="0"/>
              <a:t>qlogic requires a fw dump to analyze any fw-related issue.</a:t>
            </a:r>
          </a:p>
          <a:p>
            <a:r>
              <a:rPr lang="en-US" sz="2000" smtClean="0"/>
              <a:t>Collect now includes fw dump(s) if found</a:t>
            </a:r>
          </a:p>
          <a:p>
            <a:pPr lvl="1"/>
            <a:r>
              <a:rPr lang="en-US" sz="1600" smtClean="0"/>
              <a:t>Under some conditions the qlogic card will initiate a dump on its own.</a:t>
            </a:r>
          </a:p>
          <a:p>
            <a:pPr lvl="1"/>
            <a:r>
              <a:rPr lang="en-US" sz="1600" smtClean="0"/>
              <a:t>The fw dump is stored in a temp buffer on the card until retrieved.</a:t>
            </a:r>
          </a:p>
          <a:p>
            <a:pPr lvl="1"/>
            <a:r>
              <a:rPr lang="en-US" sz="1600" smtClean="0"/>
              <a:t>The fw dump does not survive a reboot.</a:t>
            </a:r>
          </a:p>
          <a:p>
            <a:pPr lvl="1"/>
            <a:r>
              <a:rPr lang="en-US" sz="1600" smtClean="0"/>
              <a:t>In the collect it will be under hw-info, with included summary file fw_dump.txt.</a:t>
            </a:r>
          </a:p>
          <a:p>
            <a:pPr lvl="1"/>
            <a:r>
              <a:rPr lang="en-US" sz="1600" smtClean="0"/>
              <a:t>Manual dump/retrieval instructions at /opt/DXi/scripts/qla_dmp.txt.</a:t>
            </a:r>
          </a:p>
          <a:p>
            <a:r>
              <a:rPr lang="en-US" sz="2000" smtClean="0"/>
              <a:t>Take-away:  </a:t>
            </a:r>
          </a:p>
          <a:p>
            <a:pPr lvl="1"/>
            <a:r>
              <a:rPr lang="en-US" sz="1600" smtClean="0"/>
              <a:t>Collect before reboot  is better-- captures fw dump if it exists.</a:t>
            </a:r>
          </a:p>
          <a:p>
            <a:pPr lvl="1"/>
            <a:r>
              <a:rPr lang="en-US" sz="1600" smtClean="0"/>
              <a:t>No value in standalone fw dump at this time.</a:t>
            </a:r>
          </a:p>
          <a:p>
            <a:pPr lvl="1"/>
            <a:r>
              <a:rPr lang="en-US" sz="1600" smtClean="0"/>
              <a:t>This is primarily a tool to be used in-house, during specific scenario testing, when also capturing an FC trace.</a:t>
            </a:r>
          </a:p>
        </p:txBody>
      </p:sp>
      <p:sp>
        <p:nvSpPr>
          <p:cNvPr id="6" name="Slide Number Placeholder 2"/>
          <p:cNvSpPr txBox="1">
            <a:spLocks noGrp="1"/>
          </p:cNvSpPr>
          <p:nvPr/>
        </p:nvSpPr>
        <p:spPr bwMode="auto">
          <a:xfrm>
            <a:off x="457200" y="6446838"/>
            <a:ext cx="533400" cy="323850"/>
          </a:xfrm>
          <a:prstGeom prst="rect">
            <a:avLst/>
          </a:prstGeom>
          <a:noFill/>
          <a:ln>
            <a:miter lim="800000"/>
            <a:headEnd/>
            <a:tailEnd/>
          </a:ln>
        </p:spPr>
        <p:txBody>
          <a:bodyPr/>
          <a:lstStyle/>
          <a:p>
            <a:pPr>
              <a:defRPr/>
            </a:pPr>
            <a:fld id="{67ADE0B2-DE98-42EF-9F30-1D77BD656AAF}" type="slidenum">
              <a:rPr lang="en-US" sz="1400">
                <a:solidFill>
                  <a:srgbClr val="FFBA00"/>
                </a:solidFill>
                <a:cs typeface="+mn-cs"/>
              </a:rPr>
              <a:pPr>
                <a:defRPr/>
              </a:pPr>
              <a:t>33</a:t>
            </a:fld>
            <a:endParaRPr lang="en-US" sz="1200" dirty="0">
              <a:solidFill>
                <a:srgbClr val="FFBA00"/>
              </a:solidFill>
              <a:cs typeface="+mn-cs"/>
            </a:endParaRPr>
          </a:p>
        </p:txBody>
      </p:sp>
      <p:sp>
        <p:nvSpPr>
          <p:cNvPr id="5" name="Footer Placeholder 3"/>
          <p:cNvSpPr txBox="1">
            <a:spLocks noGrp="1"/>
          </p:cNvSpPr>
          <p:nvPr/>
        </p:nvSpPr>
        <p:spPr bwMode="auto">
          <a:xfrm>
            <a:off x="2514600" y="6324600"/>
            <a:ext cx="4732338" cy="496888"/>
          </a:xfrm>
          <a:prstGeom prst="rect">
            <a:avLst/>
          </a:prstGeom>
          <a:noFill/>
          <a:ln>
            <a:miter lim="800000"/>
            <a:headEnd/>
            <a:tailEnd/>
          </a:ln>
        </p:spPr>
        <p:txBody>
          <a:bodyPr/>
          <a:lstStyle/>
          <a:p>
            <a:pPr>
              <a:defRPr/>
            </a:pPr>
            <a:r>
              <a:rPr lang="en-US" sz="1000" dirty="0">
                <a:solidFill>
                  <a:schemeClr val="bg1"/>
                </a:solidFill>
                <a:cs typeface="+mn-cs"/>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idx="4294967295"/>
          </p:nvPr>
        </p:nvSpPr>
        <p:spPr/>
        <p:txBody>
          <a:bodyPr/>
          <a:lstStyle/>
          <a:p>
            <a:pPr eaLnBrk="1" hangingPunct="1"/>
            <a:r>
              <a:rPr lang="en-US" smtClean="0"/>
              <a:t>VTD Device</a:t>
            </a:r>
          </a:p>
        </p:txBody>
      </p:sp>
      <p:sp>
        <p:nvSpPr>
          <p:cNvPr id="71682" name="Content Placeholder 2"/>
          <p:cNvSpPr>
            <a:spLocks noGrp="1"/>
          </p:cNvSpPr>
          <p:nvPr>
            <p:ph idx="4294967295"/>
          </p:nvPr>
        </p:nvSpPr>
        <p:spPr/>
        <p:txBody>
          <a:bodyPr/>
          <a:lstStyle/>
          <a:p>
            <a:r>
              <a:rPr lang="en-US" sz="2800" smtClean="0"/>
              <a:t>Same emulations as 1.4.x</a:t>
            </a:r>
          </a:p>
          <a:p>
            <a:pPr lvl="1"/>
            <a:r>
              <a:rPr lang="en-US" sz="2000" smtClean="0"/>
              <a:t>DXi6700, DXi8500</a:t>
            </a:r>
          </a:p>
          <a:p>
            <a:r>
              <a:rPr lang="en-US" sz="2800" smtClean="0"/>
              <a:t>Internally, code is the same except for interface to Pcache/BPW.</a:t>
            </a:r>
          </a:p>
          <a:p>
            <a:pPr lvl="1"/>
            <a:r>
              <a:rPr lang="en-US" sz="2000" smtClean="0"/>
              <a:t>VTD requests 1MB pcache pages in which GIO places the data.</a:t>
            </a:r>
          </a:p>
          <a:p>
            <a:r>
              <a:rPr lang="en-US" sz="2800" smtClean="0"/>
              <a:t>Stability improvements</a:t>
            </a:r>
          </a:p>
          <a:p>
            <a:pPr lvl="1"/>
            <a:r>
              <a:rPr lang="en-US" sz="2000" smtClean="0"/>
              <a:t>Abort handling improved</a:t>
            </a:r>
          </a:p>
          <a:p>
            <a:pPr lvl="1"/>
            <a:r>
              <a:rPr lang="en-US" sz="2000" smtClean="0"/>
              <a:t>“out of trackers” issue is resolved.  VTD will no longer self-core when 20 commands stack up.  Instead will report busy.</a:t>
            </a:r>
          </a:p>
          <a:p>
            <a:pPr eaLnBrk="1" hangingPunct="1">
              <a:buFontTx/>
              <a:buNone/>
            </a:pPr>
            <a:endParaRPr lang="en-US" sz="2800" smtClean="0"/>
          </a:p>
        </p:txBody>
      </p:sp>
      <p:sp>
        <p:nvSpPr>
          <p:cNvPr id="6" name="Slide Number Placeholder 2"/>
          <p:cNvSpPr txBox="1">
            <a:spLocks noGrp="1"/>
          </p:cNvSpPr>
          <p:nvPr/>
        </p:nvSpPr>
        <p:spPr bwMode="auto">
          <a:xfrm>
            <a:off x="457200" y="6446838"/>
            <a:ext cx="533400" cy="323850"/>
          </a:xfrm>
          <a:prstGeom prst="rect">
            <a:avLst/>
          </a:prstGeom>
          <a:noFill/>
          <a:ln>
            <a:miter lim="800000"/>
            <a:headEnd/>
            <a:tailEnd/>
          </a:ln>
        </p:spPr>
        <p:txBody>
          <a:bodyPr/>
          <a:lstStyle/>
          <a:p>
            <a:pPr>
              <a:defRPr/>
            </a:pPr>
            <a:fld id="{846A5102-4D1F-45FB-A56D-1FD1FDDD38AA}" type="slidenum">
              <a:rPr lang="en-US" sz="1400">
                <a:solidFill>
                  <a:srgbClr val="FFBA00"/>
                </a:solidFill>
                <a:cs typeface="+mn-cs"/>
              </a:rPr>
              <a:pPr>
                <a:defRPr/>
              </a:pPr>
              <a:t>34</a:t>
            </a:fld>
            <a:endParaRPr lang="en-US" sz="1200" dirty="0">
              <a:solidFill>
                <a:srgbClr val="FFBA00"/>
              </a:solidFill>
              <a:cs typeface="+mn-cs"/>
            </a:endParaRPr>
          </a:p>
        </p:txBody>
      </p:sp>
      <p:sp>
        <p:nvSpPr>
          <p:cNvPr id="5" name="Footer Placeholder 3"/>
          <p:cNvSpPr txBox="1">
            <a:spLocks noGrp="1"/>
          </p:cNvSpPr>
          <p:nvPr/>
        </p:nvSpPr>
        <p:spPr bwMode="auto">
          <a:xfrm>
            <a:off x="2514600" y="6324600"/>
            <a:ext cx="4732338" cy="496888"/>
          </a:xfrm>
          <a:prstGeom prst="rect">
            <a:avLst/>
          </a:prstGeom>
          <a:noFill/>
          <a:ln>
            <a:miter lim="800000"/>
            <a:headEnd/>
            <a:tailEnd/>
          </a:ln>
        </p:spPr>
        <p:txBody>
          <a:bodyPr/>
          <a:lstStyle/>
          <a:p>
            <a:pPr>
              <a:defRPr/>
            </a:pPr>
            <a:r>
              <a:rPr lang="en-US" sz="1000" dirty="0">
                <a:solidFill>
                  <a:schemeClr val="bg1"/>
                </a:solidFill>
                <a:cs typeface="+mn-cs"/>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idx="4294967295"/>
          </p:nvPr>
        </p:nvSpPr>
        <p:spPr/>
        <p:txBody>
          <a:bodyPr/>
          <a:lstStyle/>
          <a:p>
            <a:pPr eaLnBrk="1" hangingPunct="1"/>
            <a:r>
              <a:rPr lang="en-US" smtClean="0"/>
              <a:t>VTD &amp; DataPath Script</a:t>
            </a:r>
          </a:p>
        </p:txBody>
      </p:sp>
      <p:sp>
        <p:nvSpPr>
          <p:cNvPr id="73730" name="Content Placeholder 2"/>
          <p:cNvSpPr>
            <a:spLocks noGrp="1"/>
          </p:cNvSpPr>
          <p:nvPr>
            <p:ph idx="4294967295"/>
          </p:nvPr>
        </p:nvSpPr>
        <p:spPr/>
        <p:txBody>
          <a:bodyPr/>
          <a:lstStyle/>
          <a:p>
            <a:r>
              <a:rPr lang="en-US" smtClean="0"/>
              <a:t>VTDs are now started and stopped by the DataPath script introduced in 2.0 for I/O related processes.</a:t>
            </a:r>
          </a:p>
          <a:p>
            <a:pPr lvl="1"/>
            <a:r>
              <a:rPr lang="en-US" smtClean="0"/>
              <a:t>procmon starts and stops DataPath; DataPath invokes VTD_Control.</a:t>
            </a:r>
          </a:p>
          <a:p>
            <a:pPr lvl="1"/>
            <a:r>
              <a:rPr lang="en-US" smtClean="0"/>
              <a:t>procmon monitors DataPath for status treating it the same as other processes under procmon control.</a:t>
            </a:r>
          </a:p>
          <a:p>
            <a:pPr lvl="1"/>
            <a:r>
              <a:rPr lang="en-US" smtClean="0"/>
              <a:t>A VTD instance will no longer be individually restarted if it cores or otherwise exits in error. </a:t>
            </a:r>
          </a:p>
          <a:p>
            <a:r>
              <a:rPr lang="en-US" smtClean="0"/>
              <a:t>DataPath controls all I/O processes that utilize pcache.  A failure of any one process invokes a restart of all.</a:t>
            </a:r>
          </a:p>
          <a:p>
            <a:pPr lvl="1"/>
            <a:r>
              <a:rPr lang="en-US" smtClean="0"/>
              <a:t>Processes under DataPath control include OST, NDMP, NFS, SAMBA, VTD, bpwd, bpwapid, qfsd</a:t>
            </a:r>
          </a:p>
          <a:p>
            <a:pPr lvl="1"/>
            <a:r>
              <a:rPr lang="en-US" smtClean="0"/>
              <a:t>In 2.x any VTD failure invokes complete DataPath restart. </a:t>
            </a:r>
          </a:p>
          <a:p>
            <a:pPr lvl="1"/>
            <a:r>
              <a:rPr lang="en-US" smtClean="0"/>
              <a:t>this is why VTD “out-of-trackers” core dump issue had to be cleared in 2.0.1.</a:t>
            </a:r>
          </a:p>
          <a:p>
            <a:pPr lvl="1"/>
            <a:r>
              <a:rPr lang="en-US" smtClean="0"/>
              <a:t>If a vtd core is found, please raise the issue to engineering.</a:t>
            </a:r>
          </a:p>
          <a:p>
            <a:pPr eaLnBrk="1" hangingPunct="1"/>
            <a:endParaRPr lang="en-US" smtClean="0"/>
          </a:p>
        </p:txBody>
      </p:sp>
      <p:sp>
        <p:nvSpPr>
          <p:cNvPr id="6" name="Slide Number Placeholder 2"/>
          <p:cNvSpPr txBox="1">
            <a:spLocks noGrp="1"/>
          </p:cNvSpPr>
          <p:nvPr/>
        </p:nvSpPr>
        <p:spPr bwMode="auto">
          <a:xfrm>
            <a:off x="457200" y="6446838"/>
            <a:ext cx="533400" cy="323850"/>
          </a:xfrm>
          <a:prstGeom prst="rect">
            <a:avLst/>
          </a:prstGeom>
          <a:noFill/>
          <a:ln>
            <a:miter lim="800000"/>
            <a:headEnd/>
            <a:tailEnd/>
          </a:ln>
        </p:spPr>
        <p:txBody>
          <a:bodyPr/>
          <a:lstStyle/>
          <a:p>
            <a:pPr>
              <a:defRPr/>
            </a:pPr>
            <a:fld id="{B1B4F88B-CD19-4122-8470-653742C077A5}" type="slidenum">
              <a:rPr lang="en-US" sz="1400">
                <a:solidFill>
                  <a:srgbClr val="FFBA00"/>
                </a:solidFill>
                <a:cs typeface="+mn-cs"/>
              </a:rPr>
              <a:pPr>
                <a:defRPr/>
              </a:pPr>
              <a:t>35</a:t>
            </a:fld>
            <a:endParaRPr lang="en-US" sz="1200" dirty="0">
              <a:solidFill>
                <a:srgbClr val="FFBA00"/>
              </a:solidFill>
              <a:cs typeface="+mn-cs"/>
            </a:endParaRPr>
          </a:p>
        </p:txBody>
      </p:sp>
      <p:sp>
        <p:nvSpPr>
          <p:cNvPr id="5" name="Footer Placeholder 3"/>
          <p:cNvSpPr txBox="1">
            <a:spLocks noGrp="1"/>
          </p:cNvSpPr>
          <p:nvPr/>
        </p:nvSpPr>
        <p:spPr bwMode="auto">
          <a:xfrm>
            <a:off x="2514600" y="6324600"/>
            <a:ext cx="4732338" cy="496888"/>
          </a:xfrm>
          <a:prstGeom prst="rect">
            <a:avLst/>
          </a:prstGeom>
          <a:noFill/>
          <a:ln>
            <a:miter lim="800000"/>
            <a:headEnd/>
            <a:tailEnd/>
          </a:ln>
        </p:spPr>
        <p:txBody>
          <a:bodyPr/>
          <a:lstStyle/>
          <a:p>
            <a:pPr>
              <a:defRPr/>
            </a:pPr>
            <a:r>
              <a:rPr lang="en-US" sz="1000" dirty="0">
                <a:solidFill>
                  <a:schemeClr val="bg1"/>
                </a:solidFill>
                <a:cs typeface="+mn-cs"/>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idx="4294967295"/>
          </p:nvPr>
        </p:nvSpPr>
        <p:spPr/>
        <p:txBody>
          <a:bodyPr/>
          <a:lstStyle/>
          <a:p>
            <a:pPr eaLnBrk="1" hangingPunct="1"/>
            <a:r>
              <a:rPr lang="en-US" smtClean="0"/>
              <a:t>Cartridge Data</a:t>
            </a:r>
          </a:p>
        </p:txBody>
      </p:sp>
      <p:sp>
        <p:nvSpPr>
          <p:cNvPr id="75778" name="Content Placeholder 2"/>
          <p:cNvSpPr>
            <a:spLocks noGrp="1"/>
          </p:cNvSpPr>
          <p:nvPr>
            <p:ph idx="4294967295"/>
          </p:nvPr>
        </p:nvSpPr>
        <p:spPr/>
        <p:txBody>
          <a:bodyPr/>
          <a:lstStyle/>
          <a:p>
            <a:r>
              <a:rPr lang="en-US" sz="2800" smtClean="0"/>
              <a:t>Partitions can still be created as dedupe or non-dedupe</a:t>
            </a:r>
          </a:p>
          <a:p>
            <a:r>
              <a:rPr lang="en-US" sz="2800" smtClean="0"/>
              <a:t>Cart data is located at /snfs/ddup/partitions instead of /snfs/Q/partitions.</a:t>
            </a:r>
          </a:p>
          <a:p>
            <a:pPr lvl="1"/>
            <a:r>
              <a:rPr lang="en-US" sz="2000" smtClean="0"/>
              <a:t>Same directory structure from this point</a:t>
            </a:r>
          </a:p>
          <a:p>
            <a:pPr lvl="1"/>
            <a:r>
              <a:rPr lang="en-US" sz="2000" smtClean="0"/>
              <a:t>Both dedupe and non-dedupe partitions are located here.</a:t>
            </a:r>
          </a:p>
          <a:p>
            <a:pPr lvl="1"/>
            <a:r>
              <a:rPr lang="en-US" sz="2000" smtClean="0"/>
              <a:t>Note that the unassigned partition dirs are not created until first use</a:t>
            </a:r>
          </a:p>
          <a:p>
            <a:pPr lvl="2"/>
            <a:r>
              <a:rPr lang="en-US" sz="1800" smtClean="0"/>
              <a:t>/snfs/ddup/partitions/UnassignedDedup</a:t>
            </a:r>
          </a:p>
          <a:p>
            <a:pPr lvl="2"/>
            <a:r>
              <a:rPr lang="en-US" sz="1800" smtClean="0"/>
              <a:t>/snfs/ddup/partitions/UnassignedNonDedup</a:t>
            </a:r>
          </a:p>
          <a:p>
            <a:r>
              <a:rPr lang="en-US" sz="2800" smtClean="0"/>
              <a:t>Cart metadata files are also deduped.</a:t>
            </a:r>
          </a:p>
          <a:p>
            <a:r>
              <a:rPr lang="en-US" sz="2800" smtClean="0"/>
              <a:t>Cart files can be accessed with the same tools used for NAS files.</a:t>
            </a:r>
          </a:p>
          <a:p>
            <a:pPr eaLnBrk="1" hangingPunct="1">
              <a:buFontTx/>
              <a:buNone/>
            </a:pPr>
            <a:endParaRPr lang="en-US" sz="2800" smtClean="0"/>
          </a:p>
        </p:txBody>
      </p:sp>
      <p:sp>
        <p:nvSpPr>
          <p:cNvPr id="6" name="Slide Number Placeholder 2"/>
          <p:cNvSpPr txBox="1">
            <a:spLocks noGrp="1"/>
          </p:cNvSpPr>
          <p:nvPr/>
        </p:nvSpPr>
        <p:spPr bwMode="auto">
          <a:xfrm>
            <a:off x="457200" y="6446838"/>
            <a:ext cx="533400" cy="323850"/>
          </a:xfrm>
          <a:prstGeom prst="rect">
            <a:avLst/>
          </a:prstGeom>
          <a:noFill/>
          <a:ln>
            <a:miter lim="800000"/>
            <a:headEnd/>
            <a:tailEnd/>
          </a:ln>
        </p:spPr>
        <p:txBody>
          <a:bodyPr/>
          <a:lstStyle/>
          <a:p>
            <a:pPr>
              <a:defRPr/>
            </a:pPr>
            <a:fld id="{0063C093-53C7-4245-92C7-ACDAE6ABBA22}" type="slidenum">
              <a:rPr lang="en-US" sz="1400">
                <a:solidFill>
                  <a:srgbClr val="FFBA00"/>
                </a:solidFill>
                <a:cs typeface="+mn-cs"/>
              </a:rPr>
              <a:pPr>
                <a:defRPr/>
              </a:pPr>
              <a:t>36</a:t>
            </a:fld>
            <a:endParaRPr lang="en-US" sz="1200" dirty="0">
              <a:solidFill>
                <a:srgbClr val="FFBA00"/>
              </a:solidFill>
              <a:cs typeface="+mn-cs"/>
            </a:endParaRPr>
          </a:p>
        </p:txBody>
      </p:sp>
      <p:sp>
        <p:nvSpPr>
          <p:cNvPr id="5" name="Footer Placeholder 3"/>
          <p:cNvSpPr txBox="1">
            <a:spLocks noGrp="1"/>
          </p:cNvSpPr>
          <p:nvPr/>
        </p:nvSpPr>
        <p:spPr bwMode="auto">
          <a:xfrm>
            <a:off x="2514600" y="6324600"/>
            <a:ext cx="4732338" cy="496888"/>
          </a:xfrm>
          <a:prstGeom prst="rect">
            <a:avLst/>
          </a:prstGeom>
          <a:noFill/>
          <a:ln>
            <a:miter lim="800000"/>
            <a:headEnd/>
            <a:tailEnd/>
          </a:ln>
        </p:spPr>
        <p:txBody>
          <a:bodyPr/>
          <a:lstStyle/>
          <a:p>
            <a:pPr>
              <a:defRPr/>
            </a:pPr>
            <a:r>
              <a:rPr lang="en-US" sz="1000" dirty="0">
                <a:solidFill>
                  <a:schemeClr val="bg1"/>
                </a:solidFill>
                <a:cs typeface="+mn-cs"/>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idx="4294967295"/>
          </p:nvPr>
        </p:nvSpPr>
        <p:spPr/>
        <p:txBody>
          <a:bodyPr/>
          <a:lstStyle/>
          <a:p>
            <a:pPr eaLnBrk="1" hangingPunct="1"/>
            <a:r>
              <a:rPr lang="en-US" smtClean="0"/>
              <a:t>Utilities</a:t>
            </a:r>
          </a:p>
        </p:txBody>
      </p:sp>
      <p:sp>
        <p:nvSpPr>
          <p:cNvPr id="77826" name="Content Placeholder 2"/>
          <p:cNvSpPr>
            <a:spLocks noGrp="1"/>
          </p:cNvSpPr>
          <p:nvPr>
            <p:ph idx="4294967295"/>
          </p:nvPr>
        </p:nvSpPr>
        <p:spPr/>
        <p:txBody>
          <a:bodyPr/>
          <a:lstStyle/>
          <a:p>
            <a:r>
              <a:rPr lang="en-US" sz="1400" smtClean="0"/>
              <a:t>Use </a:t>
            </a:r>
            <a:r>
              <a:rPr lang="en-US" sz="1400" b="1" smtClean="0"/>
              <a:t>bwcat</a:t>
            </a:r>
            <a:r>
              <a:rPr lang="en-US" sz="1400" smtClean="0"/>
              <a:t> to look in the cart files: e.g:</a:t>
            </a:r>
          </a:p>
          <a:p>
            <a:pPr>
              <a:buFontTx/>
              <a:buNone/>
            </a:pPr>
            <a:r>
              <a:rPr lang="en-US" sz="1200" smtClean="0">
                <a:latin typeface="Courier New" pitchFamily="49" charset="0"/>
              </a:rPr>
              <a:t>/opt/DXi/bpw/bin/</a:t>
            </a:r>
            <a:r>
              <a:rPr lang="en-US" sz="1200" b="1" smtClean="0">
                <a:latin typeface="Courier New" pitchFamily="49" charset="0"/>
              </a:rPr>
              <a:t>bwcat</a:t>
            </a:r>
            <a:r>
              <a:rPr lang="en-US" sz="1200" smtClean="0">
                <a:latin typeface="Courier New" pitchFamily="49" charset="0"/>
              </a:rPr>
              <a:t> /snfs/ddup/partitions/</a:t>
            </a:r>
            <a:r>
              <a:rPr lang="en-US" sz="1200" smtClean="0"/>
              <a:t>…</a:t>
            </a:r>
            <a:r>
              <a:rPr lang="en-US" sz="1200" smtClean="0">
                <a:latin typeface="Courier New" pitchFamily="49" charset="0"/>
              </a:rPr>
              <a:t>/config.xml</a:t>
            </a:r>
          </a:p>
          <a:p>
            <a:pPr>
              <a:buFontTx/>
              <a:buNone/>
            </a:pPr>
            <a:r>
              <a:rPr lang="en-US" sz="1200" smtClean="0">
                <a:latin typeface="Courier New" pitchFamily="49" charset="0"/>
              </a:rPr>
              <a:t>&lt;?xml version="1.0"?&gt;</a:t>
            </a:r>
          </a:p>
          <a:p>
            <a:pPr>
              <a:buFontTx/>
              <a:buNone/>
            </a:pPr>
            <a:r>
              <a:rPr lang="en-US" sz="1200" smtClean="0">
                <a:latin typeface="Courier New" pitchFamily="49" charset="0"/>
              </a:rPr>
              <a:t>&lt;root&gt;</a:t>
            </a:r>
          </a:p>
          <a:p>
            <a:pPr>
              <a:buFontTx/>
              <a:buNone/>
            </a:pPr>
            <a:r>
              <a:rPr lang="en-US" sz="1200" smtClean="0"/>
              <a:t>   </a:t>
            </a:r>
            <a:r>
              <a:rPr lang="en-US" sz="1200" smtClean="0">
                <a:latin typeface="Courier New" pitchFamily="49" charset="0"/>
              </a:rPr>
              <a:t> &lt;Barcode&gt;ND1004&lt;/Barcode&gt;</a:t>
            </a:r>
          </a:p>
          <a:p>
            <a:pPr>
              <a:buFontTx/>
              <a:buNone/>
            </a:pPr>
            <a:r>
              <a:rPr lang="en-US" sz="1200" smtClean="0"/>
              <a:t>   </a:t>
            </a:r>
            <a:r>
              <a:rPr lang="en-US" sz="1200" smtClean="0">
                <a:latin typeface="Courier New" pitchFamily="49" charset="0"/>
              </a:rPr>
              <a:t> &lt;Capacity&gt;800000000000&lt;/Capacity&gt;</a:t>
            </a:r>
          </a:p>
          <a:p>
            <a:pPr>
              <a:buFontTx/>
              <a:buNone/>
            </a:pPr>
            <a:r>
              <a:rPr lang="en-US" sz="1200" smtClean="0"/>
              <a:t>   </a:t>
            </a:r>
            <a:r>
              <a:rPr lang="en-US" sz="1200" smtClean="0">
                <a:latin typeface="Courier New" pitchFamily="49" charset="0"/>
              </a:rPr>
              <a:t> &lt;Compression&gt;1&lt;/Compression&gt;</a:t>
            </a:r>
          </a:p>
          <a:p>
            <a:pPr>
              <a:buFontTx/>
              <a:buNone/>
            </a:pPr>
            <a:r>
              <a:rPr lang="en-US" sz="1200" smtClean="0"/>
              <a:t>   </a:t>
            </a:r>
            <a:r>
              <a:rPr lang="en-US" sz="1200" smtClean="0">
                <a:latin typeface="Courier New" pitchFamily="49" charset="0"/>
              </a:rPr>
              <a:t> &lt;DataFormat&gt;0&lt;/DataFormat&gt;</a:t>
            </a:r>
          </a:p>
          <a:p>
            <a:pPr>
              <a:buFontTx/>
              <a:buNone/>
            </a:pPr>
            <a:r>
              <a:rPr lang="en-US" sz="1200" smtClean="0"/>
              <a:t>   </a:t>
            </a:r>
            <a:r>
              <a:rPr lang="en-US" sz="1200" smtClean="0">
                <a:latin typeface="Courier New" pitchFamily="49" charset="0"/>
              </a:rPr>
              <a:t> &lt;DensityCode&gt;27&lt;/DensityCode&gt;</a:t>
            </a:r>
          </a:p>
          <a:p>
            <a:pPr>
              <a:buFontTx/>
              <a:buNone/>
            </a:pPr>
            <a:r>
              <a:rPr lang="en-US" sz="1200" smtClean="0"/>
              <a:t>   </a:t>
            </a:r>
            <a:r>
              <a:rPr lang="en-US" sz="1200" smtClean="0">
                <a:latin typeface="Courier New" pitchFamily="49" charset="0"/>
              </a:rPr>
              <a:t> &lt;MediaType&gt;7&lt;/MediaType&gt;</a:t>
            </a:r>
          </a:p>
          <a:p>
            <a:pPr>
              <a:buFontTx/>
              <a:buNone/>
            </a:pPr>
            <a:r>
              <a:rPr lang="en-US" sz="1200" smtClean="0"/>
              <a:t>   </a:t>
            </a:r>
            <a:r>
              <a:rPr lang="en-US" sz="1200" smtClean="0">
                <a:latin typeface="Courier New" pitchFamily="49" charset="0"/>
              </a:rPr>
              <a:t> &lt;VersionNumber&gt;103&lt;/VersionNumber&gt;</a:t>
            </a:r>
          </a:p>
          <a:p>
            <a:pPr>
              <a:buFontTx/>
              <a:buNone/>
            </a:pPr>
            <a:r>
              <a:rPr lang="en-US" sz="1200" smtClean="0"/>
              <a:t>   </a:t>
            </a:r>
            <a:r>
              <a:rPr lang="en-US" sz="1200" smtClean="0">
                <a:latin typeface="Courier New" pitchFamily="49" charset="0"/>
              </a:rPr>
              <a:t> &lt;WriteProtect&gt;false&lt;/WriteProtect&gt;</a:t>
            </a:r>
          </a:p>
          <a:p>
            <a:pPr>
              <a:buFontTx/>
              <a:buNone/>
            </a:pPr>
            <a:r>
              <a:rPr lang="en-US" sz="1200" smtClean="0">
                <a:latin typeface="Courier New" pitchFamily="49" charset="0"/>
              </a:rPr>
              <a:t>&lt;/root&gt;</a:t>
            </a:r>
          </a:p>
          <a:p>
            <a:r>
              <a:rPr lang="en-US" sz="1400" smtClean="0"/>
              <a:t>Same for data or cmd files:</a:t>
            </a:r>
          </a:p>
          <a:p>
            <a:pPr>
              <a:buFontTx/>
              <a:buNone/>
            </a:pPr>
            <a:r>
              <a:rPr lang="en-US" sz="1200" smtClean="0">
                <a:latin typeface="Courier New" pitchFamily="49" charset="0"/>
              </a:rPr>
              <a:t>/opt/DXi/bpw/bin/</a:t>
            </a:r>
            <a:r>
              <a:rPr lang="en-US" sz="1200" b="1" smtClean="0">
                <a:latin typeface="Courier New" pitchFamily="49" charset="0"/>
              </a:rPr>
              <a:t>bwcat</a:t>
            </a:r>
          </a:p>
          <a:p>
            <a:pPr>
              <a:buFontTx/>
              <a:buNone/>
            </a:pPr>
            <a:r>
              <a:rPr lang="en-US" sz="1200" smtClean="0">
                <a:latin typeface="Courier New" pitchFamily="49" charset="0"/>
              </a:rPr>
              <a:t>/snfs/ddup/partitions/</a:t>
            </a:r>
            <a:r>
              <a:rPr lang="en-US" sz="1200" smtClean="0"/>
              <a:t>…</a:t>
            </a:r>
            <a:r>
              <a:rPr lang="en-US" sz="1200" smtClean="0">
                <a:latin typeface="Courier New" pitchFamily="49" charset="0"/>
              </a:rPr>
              <a:t>/cmd1 &gt; cmd1</a:t>
            </a:r>
          </a:p>
          <a:p>
            <a:pPr>
              <a:buFontTx/>
              <a:buNone/>
            </a:pPr>
            <a:endParaRPr lang="en-US" sz="1200" smtClean="0">
              <a:latin typeface="Courier New" pitchFamily="49" charset="0"/>
            </a:endParaRPr>
          </a:p>
          <a:p>
            <a:pPr>
              <a:buFontTx/>
              <a:buNone/>
            </a:pPr>
            <a:r>
              <a:rPr lang="en-US" sz="1200" smtClean="0">
                <a:latin typeface="Courier New" pitchFamily="49" charset="0"/>
              </a:rPr>
              <a:t>/opt/DXi/</a:t>
            </a:r>
            <a:r>
              <a:rPr lang="en-US" sz="1200" b="1" smtClean="0">
                <a:latin typeface="Courier New" pitchFamily="49" charset="0"/>
              </a:rPr>
              <a:t>cmd_decoder</a:t>
            </a:r>
            <a:r>
              <a:rPr lang="en-US" sz="1200" smtClean="0">
                <a:latin typeface="Courier New" pitchFamily="49" charset="0"/>
              </a:rPr>
              <a:t> -d cmd1</a:t>
            </a:r>
          </a:p>
          <a:p>
            <a:pPr>
              <a:buFontTx/>
              <a:buNone/>
            </a:pPr>
            <a:r>
              <a:rPr lang="en-US" sz="1200" smtClean="0">
                <a:latin typeface="Courier New" pitchFamily="49" charset="0"/>
              </a:rPr>
              <a:t>Type</a:t>
            </a:r>
            <a:r>
              <a:rPr lang="en-US" sz="1200" smtClean="0"/>
              <a:t> </a:t>
            </a:r>
            <a:r>
              <a:rPr lang="en-US" sz="1200" smtClean="0">
                <a:latin typeface="Courier New" pitchFamily="49" charset="0"/>
              </a:rPr>
              <a:t>   countRT Blocks</a:t>
            </a:r>
            <a:r>
              <a:rPr lang="en-US" sz="1200" smtClean="0"/>
              <a:t> </a:t>
            </a:r>
            <a:r>
              <a:rPr lang="en-US" sz="1200" smtClean="0">
                <a:latin typeface="Courier New" pitchFamily="49" charset="0"/>
              </a:rPr>
              <a:t> size</a:t>
            </a:r>
            <a:r>
              <a:rPr lang="en-US" sz="1200" smtClean="0"/>
              <a:t> </a:t>
            </a:r>
            <a:r>
              <a:rPr lang="en-US" sz="1200" smtClean="0">
                <a:latin typeface="Courier New" pitchFamily="49" charset="0"/>
              </a:rPr>
              <a:t> RT Bytes</a:t>
            </a:r>
          </a:p>
          <a:p>
            <a:pPr>
              <a:buFontTx/>
              <a:buNone/>
            </a:pPr>
            <a:r>
              <a:rPr lang="en-US" sz="1200" smtClean="0">
                <a:latin typeface="Courier New" pitchFamily="49" charset="0"/>
              </a:rPr>
              <a:t>Block </a:t>
            </a:r>
            <a:r>
              <a:rPr lang="en-US" sz="1200" smtClean="0"/>
              <a:t> </a:t>
            </a:r>
            <a:r>
              <a:rPr lang="en-US" sz="1200" smtClean="0">
                <a:latin typeface="Courier New" pitchFamily="49" charset="0"/>
              </a:rPr>
              <a:t> 32252</a:t>
            </a:r>
            <a:r>
              <a:rPr lang="en-US" sz="1200" smtClean="0"/>
              <a:t>   </a:t>
            </a:r>
            <a:r>
              <a:rPr lang="en-US" sz="1200" smtClean="0">
                <a:latin typeface="Courier New" pitchFamily="49" charset="0"/>
              </a:rPr>
              <a:t>32252</a:t>
            </a:r>
            <a:r>
              <a:rPr lang="en-US" sz="1200" smtClean="0"/>
              <a:t>   </a:t>
            </a:r>
            <a:r>
              <a:rPr lang="en-US" sz="1200" smtClean="0">
                <a:latin typeface="Courier New" pitchFamily="49" charset="0"/>
              </a:rPr>
              <a:t>49152</a:t>
            </a:r>
            <a:r>
              <a:rPr lang="en-US" sz="1200" smtClean="0"/>
              <a:t> </a:t>
            </a:r>
            <a:r>
              <a:rPr lang="en-US" sz="1200" smtClean="0">
                <a:latin typeface="Courier New" pitchFamily="49" charset="0"/>
              </a:rPr>
              <a:t>		1585250304</a:t>
            </a:r>
          </a:p>
          <a:p>
            <a:pPr>
              <a:buFontTx/>
              <a:buNone/>
            </a:pPr>
            <a:endParaRPr lang="en-US" sz="1200" smtClean="0">
              <a:latin typeface="Courier New" pitchFamily="49" charset="0"/>
            </a:endParaRPr>
          </a:p>
          <a:p>
            <a:pPr>
              <a:buFontTx/>
              <a:buNone/>
            </a:pPr>
            <a:r>
              <a:rPr lang="en-US" sz="1200" smtClean="0">
                <a:latin typeface="Courier New" pitchFamily="49" charset="0"/>
              </a:rPr>
              <a:t>End of CMD</a:t>
            </a:r>
          </a:p>
          <a:p>
            <a:pPr>
              <a:buFontTx/>
              <a:buNone/>
            </a:pPr>
            <a:r>
              <a:rPr lang="en-US" sz="1200" smtClean="0">
                <a:latin typeface="Courier New" pitchFamily="49" charset="0"/>
              </a:rPr>
              <a:t>Total Blocks</a:t>
            </a:r>
            <a:r>
              <a:rPr lang="en-US" sz="1200" smtClean="0"/>
              <a:t>           </a:t>
            </a:r>
            <a:r>
              <a:rPr lang="en-US" sz="1200" smtClean="0">
                <a:latin typeface="Courier New" pitchFamily="49" charset="0"/>
              </a:rPr>
              <a:t> Total Count</a:t>
            </a:r>
          </a:p>
          <a:p>
            <a:pPr>
              <a:buFontTx/>
              <a:buNone/>
            </a:pPr>
            <a:r>
              <a:rPr lang="en-US" sz="1200" smtClean="0">
                <a:latin typeface="Courier New" pitchFamily="49" charset="0"/>
              </a:rPr>
              <a:t>32252</a:t>
            </a:r>
            <a:r>
              <a:rPr lang="en-US" sz="1200" smtClean="0"/>
              <a:t>              </a:t>
            </a:r>
            <a:r>
              <a:rPr lang="en-US" sz="1200" smtClean="0">
                <a:latin typeface="Courier New" pitchFamily="49" charset="0"/>
              </a:rPr>
              <a:t>	</a:t>
            </a:r>
            <a:r>
              <a:rPr lang="en-US" sz="1200" smtClean="0"/>
              <a:t>    </a:t>
            </a:r>
            <a:r>
              <a:rPr lang="en-US" sz="1200" smtClean="0">
                <a:latin typeface="Courier New" pitchFamily="49" charset="0"/>
              </a:rPr>
              <a:t> 1585250304</a:t>
            </a:r>
          </a:p>
          <a:p>
            <a:pPr>
              <a:buFontTx/>
              <a:buNone/>
            </a:pPr>
            <a:endParaRPr lang="en-US" sz="1200" smtClean="0">
              <a:latin typeface="Courier New" pitchFamily="49" charset="0"/>
            </a:endParaRPr>
          </a:p>
          <a:p>
            <a:pPr eaLnBrk="1" hangingPunct="1">
              <a:buFontTx/>
              <a:buNone/>
            </a:pPr>
            <a:endParaRPr lang="en-US" sz="1600" smtClean="0"/>
          </a:p>
        </p:txBody>
      </p:sp>
      <p:sp>
        <p:nvSpPr>
          <p:cNvPr id="6" name="Slide Number Placeholder 2"/>
          <p:cNvSpPr txBox="1">
            <a:spLocks noGrp="1"/>
          </p:cNvSpPr>
          <p:nvPr/>
        </p:nvSpPr>
        <p:spPr bwMode="auto">
          <a:xfrm>
            <a:off x="457200" y="6446838"/>
            <a:ext cx="533400" cy="323850"/>
          </a:xfrm>
          <a:prstGeom prst="rect">
            <a:avLst/>
          </a:prstGeom>
          <a:noFill/>
          <a:ln>
            <a:miter lim="800000"/>
            <a:headEnd/>
            <a:tailEnd/>
          </a:ln>
        </p:spPr>
        <p:txBody>
          <a:bodyPr/>
          <a:lstStyle/>
          <a:p>
            <a:pPr>
              <a:defRPr/>
            </a:pPr>
            <a:fld id="{6F0745C0-A867-432E-AAAA-4E61DAE537C2}" type="slidenum">
              <a:rPr lang="en-US" sz="1400">
                <a:solidFill>
                  <a:srgbClr val="FFBA00"/>
                </a:solidFill>
                <a:cs typeface="+mn-cs"/>
              </a:rPr>
              <a:pPr>
                <a:defRPr/>
              </a:pPr>
              <a:t>37</a:t>
            </a:fld>
            <a:endParaRPr lang="en-US" sz="1200" dirty="0">
              <a:solidFill>
                <a:srgbClr val="FFBA00"/>
              </a:solidFill>
              <a:cs typeface="+mn-cs"/>
            </a:endParaRPr>
          </a:p>
        </p:txBody>
      </p:sp>
      <p:sp>
        <p:nvSpPr>
          <p:cNvPr id="5" name="Footer Placeholder 3"/>
          <p:cNvSpPr txBox="1">
            <a:spLocks noGrp="1"/>
          </p:cNvSpPr>
          <p:nvPr/>
        </p:nvSpPr>
        <p:spPr bwMode="auto">
          <a:xfrm>
            <a:off x="2514600" y="6324600"/>
            <a:ext cx="4732338" cy="496888"/>
          </a:xfrm>
          <a:prstGeom prst="rect">
            <a:avLst/>
          </a:prstGeom>
          <a:noFill/>
          <a:ln>
            <a:miter lim="800000"/>
            <a:headEnd/>
            <a:tailEnd/>
          </a:ln>
        </p:spPr>
        <p:txBody>
          <a:bodyPr/>
          <a:lstStyle/>
          <a:p>
            <a:pPr>
              <a:defRPr/>
            </a:pPr>
            <a:r>
              <a:rPr lang="en-US" sz="1000" dirty="0">
                <a:solidFill>
                  <a:schemeClr val="bg1"/>
                </a:solidFill>
                <a:cs typeface="+mn-cs"/>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idx="4294967295"/>
          </p:nvPr>
        </p:nvSpPr>
        <p:spPr/>
        <p:txBody>
          <a:bodyPr/>
          <a:lstStyle/>
          <a:p>
            <a:pPr eaLnBrk="1" hangingPunct="1"/>
            <a:r>
              <a:rPr lang="en-US" smtClean="0"/>
              <a:t>Utilities (cont.)</a:t>
            </a:r>
          </a:p>
        </p:txBody>
      </p:sp>
      <p:sp>
        <p:nvSpPr>
          <p:cNvPr id="79874" name="Content Placeholder 2"/>
          <p:cNvSpPr>
            <a:spLocks noGrp="1"/>
          </p:cNvSpPr>
          <p:nvPr>
            <p:ph idx="4294967295"/>
          </p:nvPr>
        </p:nvSpPr>
        <p:spPr/>
        <p:txBody>
          <a:bodyPr/>
          <a:lstStyle/>
          <a:p>
            <a:r>
              <a:rPr lang="en-US" sz="2000" smtClean="0"/>
              <a:t>Use blobstat for blobtags, e.g:</a:t>
            </a:r>
          </a:p>
          <a:p>
            <a:pPr>
              <a:buFontTx/>
              <a:buNone/>
            </a:pPr>
            <a:r>
              <a:rPr lang="en-US" sz="1600" smtClean="0">
                <a:latin typeface="Courier New" pitchFamily="49" charset="0"/>
              </a:rPr>
              <a:t>/opt/DXi/bpw/bin/</a:t>
            </a:r>
            <a:r>
              <a:rPr lang="en-US" sz="1600" b="1" smtClean="0">
                <a:latin typeface="Courier New" pitchFamily="49" charset="0"/>
              </a:rPr>
              <a:t>blobstat</a:t>
            </a:r>
            <a:r>
              <a:rPr lang="en-US" sz="1600" smtClean="0">
                <a:latin typeface="Courier New" pitchFamily="49" charset="0"/>
              </a:rPr>
              <a:t> /snfs/ddup/partitions/</a:t>
            </a:r>
            <a:r>
              <a:rPr lang="en-US" sz="1600" smtClean="0"/>
              <a:t>…</a:t>
            </a:r>
            <a:r>
              <a:rPr lang="en-US" sz="1600" smtClean="0">
                <a:latin typeface="Courier New" pitchFamily="49" charset="0"/>
              </a:rPr>
              <a:t>/data</a:t>
            </a:r>
          </a:p>
          <a:p>
            <a:pPr>
              <a:buFontTx/>
              <a:buNone/>
            </a:pPr>
            <a:r>
              <a:rPr lang="en-US" sz="1200" smtClean="0">
                <a:latin typeface="Courier New" pitchFamily="49" charset="0"/>
              </a:rPr>
              <a:t>File Offset</a:t>
            </a:r>
            <a:r>
              <a:rPr lang="en-US" sz="1200" smtClean="0"/>
              <a:t>     </a:t>
            </a:r>
            <a:r>
              <a:rPr lang="en-US" sz="1200" smtClean="0">
                <a:latin typeface="Courier New" pitchFamily="49" charset="0"/>
              </a:rPr>
              <a:t> BLOB Offset</a:t>
            </a:r>
            <a:r>
              <a:rPr lang="en-US" sz="1200" smtClean="0"/>
              <a:t>     </a:t>
            </a:r>
            <a:r>
              <a:rPr lang="en-US" sz="1200" smtClean="0">
                <a:latin typeface="Courier New" pitchFamily="49" charset="0"/>
              </a:rPr>
              <a:t> Length</a:t>
            </a:r>
            <a:r>
              <a:rPr lang="en-US" sz="1200" smtClean="0"/>
              <a:t>          </a:t>
            </a:r>
            <a:r>
              <a:rPr lang="en-US" sz="1200" smtClean="0">
                <a:latin typeface="Courier New" pitchFamily="49" charset="0"/>
              </a:rPr>
              <a:t> BLOB Tag</a:t>
            </a:r>
          </a:p>
          <a:p>
            <a:pPr>
              <a:buFontTx/>
              <a:buNone/>
            </a:pPr>
            <a:r>
              <a:rPr lang="en-US" sz="1200" smtClean="0">
                <a:latin typeface="Courier New" pitchFamily="49" charset="0"/>
              </a:rPr>
              <a:t>0000000000000000 0000000000000000 0000000010000000 2758E6BCBE04F62D457BE1E4BBBB89F8</a:t>
            </a:r>
          </a:p>
          <a:p>
            <a:pPr>
              <a:buFontTx/>
              <a:buNone/>
            </a:pPr>
            <a:r>
              <a:rPr lang="en-US" sz="1200" smtClean="0">
                <a:latin typeface="Courier New" pitchFamily="49" charset="0"/>
              </a:rPr>
              <a:t>0000000010000000 0000000000000000 0000000010000000 3A2EEBAD743422D5F70E9DD2253E4273</a:t>
            </a:r>
          </a:p>
          <a:p>
            <a:pPr>
              <a:buFontTx/>
              <a:buNone/>
            </a:pPr>
            <a:r>
              <a:rPr lang="en-US" sz="1200" smtClean="0">
                <a:latin typeface="Courier New" pitchFamily="49" charset="0"/>
              </a:rPr>
              <a:t>0000000020000000 0000000000000000 0000000010000000 85F6E98E7BD375CD917936BE95B4BF87</a:t>
            </a:r>
          </a:p>
          <a:p>
            <a:pPr>
              <a:buFontTx/>
              <a:buNone/>
            </a:pPr>
            <a:r>
              <a:rPr lang="en-US" sz="1200" smtClean="0">
                <a:latin typeface="Courier New" pitchFamily="49" charset="0"/>
              </a:rPr>
              <a:t>0000000030000000 0000000000000000 0000000010000000 352166796BF0C9F941297502D0999E66</a:t>
            </a:r>
          </a:p>
          <a:p>
            <a:pPr>
              <a:buFontTx/>
              <a:buNone/>
            </a:pPr>
            <a:r>
              <a:rPr lang="en-US" sz="1200" smtClean="0">
                <a:latin typeface="Courier New" pitchFamily="49" charset="0"/>
              </a:rPr>
              <a:t>0000000040000000 EOF</a:t>
            </a:r>
          </a:p>
          <a:p>
            <a:pPr>
              <a:buFontTx/>
              <a:buNone/>
            </a:pPr>
            <a:endParaRPr lang="en-US" sz="1200" smtClean="0">
              <a:latin typeface="Courier New" pitchFamily="49" charset="0"/>
            </a:endParaRPr>
          </a:p>
          <a:p>
            <a:r>
              <a:rPr lang="en-US" sz="2000" smtClean="0"/>
              <a:t>/opt/DXi/bpw/bin/bpwutil share_stats</a:t>
            </a:r>
          </a:p>
          <a:p>
            <a:pPr>
              <a:buFontTx/>
              <a:buNone/>
            </a:pPr>
            <a:r>
              <a:rPr lang="en-US" sz="900" smtClean="0">
                <a:latin typeface="Courier New" pitchFamily="49" charset="0"/>
              </a:rPr>
              <a:t>----------------------------</a:t>
            </a:r>
          </a:p>
          <a:p>
            <a:pPr>
              <a:buFontTx/>
              <a:buNone/>
            </a:pPr>
            <a:r>
              <a:rPr lang="en-US" sz="900" smtClean="0">
                <a:latin typeface="Courier New" pitchFamily="49" charset="0"/>
              </a:rPr>
              <a:t>BPWD Share Statistics:</a:t>
            </a:r>
          </a:p>
          <a:p>
            <a:pPr>
              <a:buFontTx/>
              <a:buNone/>
            </a:pPr>
            <a:r>
              <a:rPr lang="en-US" sz="900" smtClean="0">
                <a:latin typeface="Courier New" pitchFamily="49" charset="0"/>
              </a:rPr>
              <a:t>----------------------------</a:t>
            </a:r>
          </a:p>
          <a:p>
            <a:pPr>
              <a:buFontTx/>
              <a:buNone/>
            </a:pPr>
            <a:r>
              <a:rPr lang="en-US" sz="900" smtClean="0">
                <a:latin typeface="Courier New" pitchFamily="49" charset="0"/>
              </a:rPr>
              <a:t>Share: partitions/UnassignedNonDedup. Is Deduped? No</a:t>
            </a:r>
          </a:p>
          <a:p>
            <a:pPr>
              <a:buFontTx/>
              <a:buNone/>
            </a:pPr>
            <a:r>
              <a:rPr lang="en-US" sz="900" smtClean="0">
                <a:latin typeface="Courier New" pitchFamily="49" charset="0"/>
              </a:rPr>
              <a:t>Inode: 1924201</a:t>
            </a:r>
            <a:r>
              <a:rPr lang="en-US" sz="900" smtClean="0"/>
              <a:t>  </a:t>
            </a:r>
            <a:r>
              <a:rPr lang="en-US" sz="900" smtClean="0">
                <a:latin typeface="Courier New" pitchFamily="49" charset="0"/>
              </a:rPr>
              <a:t> Gen: 5 Bytes_written: 0</a:t>
            </a:r>
            <a:r>
              <a:rPr lang="en-US" sz="900" smtClean="0"/>
              <a:t>       </a:t>
            </a:r>
            <a:r>
              <a:rPr lang="en-US" sz="900" smtClean="0">
                <a:latin typeface="Courier New" pitchFamily="49" charset="0"/>
              </a:rPr>
              <a:t> Bytes_read: 0</a:t>
            </a:r>
            <a:r>
              <a:rPr lang="en-US" sz="900" smtClean="0"/>
              <a:t>  </a:t>
            </a:r>
            <a:r>
              <a:rPr lang="en-US" sz="900" smtClean="0">
                <a:latin typeface="Courier New" pitchFamily="49" charset="0"/>
              </a:rPr>
              <a:t> Total_bytes: 0</a:t>
            </a:r>
          </a:p>
          <a:p>
            <a:pPr>
              <a:buFontTx/>
              <a:buNone/>
            </a:pPr>
            <a:r>
              <a:rPr lang="en-US" sz="900" smtClean="0">
                <a:latin typeface="Courier New" pitchFamily="49" charset="0"/>
              </a:rPr>
              <a:t>----------------------------</a:t>
            </a:r>
          </a:p>
          <a:p>
            <a:pPr>
              <a:buFontTx/>
              <a:buNone/>
            </a:pPr>
            <a:r>
              <a:rPr lang="en-US" sz="900" smtClean="0">
                <a:latin typeface="Courier New" pitchFamily="49" charset="0"/>
              </a:rPr>
              <a:t>Share: partitions/UnassignedDedup. Is Deduped? Yes</a:t>
            </a:r>
          </a:p>
          <a:p>
            <a:pPr>
              <a:buFontTx/>
              <a:buNone/>
            </a:pPr>
            <a:r>
              <a:rPr lang="en-US" sz="900" smtClean="0">
                <a:latin typeface="Courier New" pitchFamily="49" charset="0"/>
              </a:rPr>
              <a:t>Inode: 1924198</a:t>
            </a:r>
            <a:r>
              <a:rPr lang="en-US" sz="900" smtClean="0"/>
              <a:t>  </a:t>
            </a:r>
            <a:r>
              <a:rPr lang="en-US" sz="900" smtClean="0">
                <a:latin typeface="Courier New" pitchFamily="49" charset="0"/>
              </a:rPr>
              <a:t> Gen: 5 Bytes_written: 0</a:t>
            </a:r>
            <a:r>
              <a:rPr lang="en-US" sz="900" smtClean="0"/>
              <a:t>       </a:t>
            </a:r>
            <a:r>
              <a:rPr lang="en-US" sz="900" smtClean="0">
                <a:latin typeface="Courier New" pitchFamily="49" charset="0"/>
              </a:rPr>
              <a:t> Bytes_read: 0</a:t>
            </a:r>
            <a:r>
              <a:rPr lang="en-US" sz="900" smtClean="0"/>
              <a:t>  </a:t>
            </a:r>
            <a:r>
              <a:rPr lang="en-US" sz="900" smtClean="0">
                <a:latin typeface="Courier New" pitchFamily="49" charset="0"/>
              </a:rPr>
              <a:t> Total_bytes: 218771419998</a:t>
            </a:r>
          </a:p>
          <a:p>
            <a:pPr>
              <a:buFontTx/>
              <a:buNone/>
            </a:pPr>
            <a:r>
              <a:rPr lang="en-US" sz="900" smtClean="0">
                <a:latin typeface="Courier New" pitchFamily="49" charset="0"/>
              </a:rPr>
              <a:t>----------------------------</a:t>
            </a:r>
          </a:p>
          <a:p>
            <a:pPr>
              <a:buFontTx/>
              <a:buNone/>
            </a:pPr>
            <a:r>
              <a:rPr lang="en-US" sz="900" smtClean="0">
                <a:latin typeface="Courier New" pitchFamily="49" charset="0"/>
              </a:rPr>
              <a:t>Share: partitions/VL01SV0936BVE10789. Is Deduped? Yes</a:t>
            </a:r>
          </a:p>
          <a:p>
            <a:pPr>
              <a:buFontTx/>
              <a:buNone/>
            </a:pPr>
            <a:r>
              <a:rPr lang="en-US" sz="900" smtClean="0">
                <a:latin typeface="Courier New" pitchFamily="49" charset="0"/>
              </a:rPr>
              <a:t>Inode: 1287002</a:t>
            </a:r>
            <a:r>
              <a:rPr lang="en-US" sz="900" smtClean="0"/>
              <a:t>  </a:t>
            </a:r>
            <a:r>
              <a:rPr lang="en-US" sz="900" smtClean="0">
                <a:latin typeface="Courier New" pitchFamily="49" charset="0"/>
              </a:rPr>
              <a:t> Gen: 0 Bytes_written: 38466791407616</a:t>
            </a:r>
            <a:r>
              <a:rPr lang="en-US" sz="900" smtClean="0"/>
              <a:t>  </a:t>
            </a:r>
            <a:r>
              <a:rPr lang="en-US" sz="900" smtClean="0">
                <a:latin typeface="Courier New" pitchFamily="49" charset="0"/>
              </a:rPr>
              <a:t> Bytes_read: 30817845772288</a:t>
            </a:r>
            <a:r>
              <a:rPr lang="en-US" sz="900" smtClean="0"/>
              <a:t>     </a:t>
            </a:r>
            <a:r>
              <a:rPr lang="en-US" sz="900" smtClean="0">
                <a:latin typeface="Courier New" pitchFamily="49" charset="0"/>
              </a:rPr>
              <a:t> Total_bytes: 3101248846848</a:t>
            </a:r>
          </a:p>
          <a:p>
            <a:pPr>
              <a:buFontTx/>
              <a:buNone/>
            </a:pPr>
            <a:endParaRPr lang="en-US" sz="1200" smtClean="0">
              <a:latin typeface="Courier New" pitchFamily="49" charset="0"/>
            </a:endParaRPr>
          </a:p>
          <a:p>
            <a:pPr eaLnBrk="1" hangingPunct="1"/>
            <a:endParaRPr lang="en-US" sz="1200" smtClean="0"/>
          </a:p>
        </p:txBody>
      </p:sp>
      <p:sp>
        <p:nvSpPr>
          <p:cNvPr id="6" name="Slide Number Placeholder 2"/>
          <p:cNvSpPr txBox="1">
            <a:spLocks noGrp="1"/>
          </p:cNvSpPr>
          <p:nvPr/>
        </p:nvSpPr>
        <p:spPr bwMode="auto">
          <a:xfrm>
            <a:off x="457200" y="6446838"/>
            <a:ext cx="533400" cy="323850"/>
          </a:xfrm>
          <a:prstGeom prst="rect">
            <a:avLst/>
          </a:prstGeom>
          <a:noFill/>
          <a:ln>
            <a:miter lim="800000"/>
            <a:headEnd/>
            <a:tailEnd/>
          </a:ln>
        </p:spPr>
        <p:txBody>
          <a:bodyPr/>
          <a:lstStyle/>
          <a:p>
            <a:pPr>
              <a:defRPr/>
            </a:pPr>
            <a:fld id="{E7FB4825-A95B-4F15-A689-AEACE5661BB7}" type="slidenum">
              <a:rPr lang="en-US" sz="1400">
                <a:solidFill>
                  <a:srgbClr val="FFBA00"/>
                </a:solidFill>
                <a:cs typeface="+mn-cs"/>
              </a:rPr>
              <a:pPr>
                <a:defRPr/>
              </a:pPr>
              <a:t>38</a:t>
            </a:fld>
            <a:endParaRPr lang="en-US" sz="1200" dirty="0">
              <a:solidFill>
                <a:srgbClr val="FFBA00"/>
              </a:solidFill>
              <a:cs typeface="+mn-cs"/>
            </a:endParaRPr>
          </a:p>
        </p:txBody>
      </p:sp>
      <p:sp>
        <p:nvSpPr>
          <p:cNvPr id="5" name="Footer Placeholder 3"/>
          <p:cNvSpPr txBox="1">
            <a:spLocks noGrp="1"/>
          </p:cNvSpPr>
          <p:nvPr/>
        </p:nvSpPr>
        <p:spPr bwMode="auto">
          <a:xfrm>
            <a:off x="2514600" y="6324600"/>
            <a:ext cx="4732338" cy="496888"/>
          </a:xfrm>
          <a:prstGeom prst="rect">
            <a:avLst/>
          </a:prstGeom>
          <a:noFill/>
          <a:ln>
            <a:miter lim="800000"/>
            <a:headEnd/>
            <a:tailEnd/>
          </a:ln>
        </p:spPr>
        <p:txBody>
          <a:bodyPr/>
          <a:lstStyle/>
          <a:p>
            <a:pPr>
              <a:defRPr/>
            </a:pPr>
            <a:r>
              <a:rPr lang="en-US" sz="1000" dirty="0">
                <a:solidFill>
                  <a:schemeClr val="bg1"/>
                </a:solidFill>
                <a:cs typeface="+mn-cs"/>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idx="4294967295"/>
          </p:nvPr>
        </p:nvSpPr>
        <p:spPr/>
        <p:txBody>
          <a:bodyPr/>
          <a:lstStyle/>
          <a:p>
            <a:pPr eaLnBrk="1" hangingPunct="1"/>
            <a:r>
              <a:rPr lang="en-US" smtClean="0"/>
              <a:t>RAS in Diagnostic Mode</a:t>
            </a:r>
            <a:endParaRPr lang="en-US" sz="2400" smtClean="0">
              <a:solidFill>
                <a:srgbClr val="D31203"/>
              </a:solidFill>
            </a:endParaRPr>
          </a:p>
        </p:txBody>
      </p:sp>
      <p:sp>
        <p:nvSpPr>
          <p:cNvPr id="81922" name="Content Placeholder 2"/>
          <p:cNvSpPr>
            <a:spLocks noGrp="1"/>
          </p:cNvSpPr>
          <p:nvPr>
            <p:ph idx="4294967295"/>
          </p:nvPr>
        </p:nvSpPr>
        <p:spPr/>
        <p:txBody>
          <a:bodyPr/>
          <a:lstStyle/>
          <a:p>
            <a:r>
              <a:rPr lang="en-US" smtClean="0"/>
              <a:t>linter DB files moved from shared storage to local disk in 2.0.1.</a:t>
            </a:r>
          </a:p>
          <a:p>
            <a:pPr lvl="1"/>
            <a:r>
              <a:rPr lang="en-US" smtClean="0"/>
              <a:t>Enables linter DB and RAS daemons to run in diagnostic mode, without SNFS up.</a:t>
            </a:r>
          </a:p>
          <a:p>
            <a:pPr lvl="1"/>
            <a:r>
              <a:rPr lang="en-US" smtClean="0"/>
              <a:t>RAS pages are accessible on the GUI in diagnostic mode.</a:t>
            </a:r>
          </a:p>
          <a:p>
            <a:pPr lvl="1"/>
            <a:r>
              <a:rPr lang="en-US" smtClean="0"/>
              <a:t>linter DB is now backed up to shared storage</a:t>
            </a:r>
          </a:p>
          <a:p>
            <a:pPr lvl="1"/>
            <a:r>
              <a:rPr lang="en-US" smtClean="0"/>
              <a:t>Bonus: linter inl command line SQL queries can be executed in diagnostic mode.</a:t>
            </a:r>
          </a:p>
        </p:txBody>
      </p:sp>
      <p:sp>
        <p:nvSpPr>
          <p:cNvPr id="6" name="Slide Number Placeholder 2"/>
          <p:cNvSpPr txBox="1">
            <a:spLocks noGrp="1"/>
          </p:cNvSpPr>
          <p:nvPr/>
        </p:nvSpPr>
        <p:spPr bwMode="auto">
          <a:xfrm>
            <a:off x="457200" y="6446838"/>
            <a:ext cx="533400" cy="323850"/>
          </a:xfrm>
          <a:prstGeom prst="rect">
            <a:avLst/>
          </a:prstGeom>
          <a:noFill/>
          <a:ln>
            <a:miter lim="800000"/>
            <a:headEnd/>
            <a:tailEnd/>
          </a:ln>
        </p:spPr>
        <p:txBody>
          <a:bodyPr/>
          <a:lstStyle/>
          <a:p>
            <a:pPr>
              <a:defRPr/>
            </a:pPr>
            <a:fld id="{F13E8D9E-72CB-4D4C-A693-B978CD167266}" type="slidenum">
              <a:rPr lang="en-US" sz="1400">
                <a:solidFill>
                  <a:srgbClr val="FFBA00"/>
                </a:solidFill>
                <a:cs typeface="+mn-cs"/>
              </a:rPr>
              <a:pPr>
                <a:defRPr/>
              </a:pPr>
              <a:t>39</a:t>
            </a:fld>
            <a:endParaRPr lang="en-US" sz="1200" dirty="0">
              <a:solidFill>
                <a:srgbClr val="FFBA00"/>
              </a:solidFill>
              <a:cs typeface="+mn-cs"/>
            </a:endParaRPr>
          </a:p>
        </p:txBody>
      </p:sp>
      <p:sp>
        <p:nvSpPr>
          <p:cNvPr id="5" name="Footer Placeholder 3"/>
          <p:cNvSpPr txBox="1">
            <a:spLocks noGrp="1"/>
          </p:cNvSpPr>
          <p:nvPr/>
        </p:nvSpPr>
        <p:spPr bwMode="auto">
          <a:xfrm>
            <a:off x="2514600" y="6324600"/>
            <a:ext cx="4732338" cy="496888"/>
          </a:xfrm>
          <a:prstGeom prst="rect">
            <a:avLst/>
          </a:prstGeom>
          <a:noFill/>
          <a:ln>
            <a:miter lim="800000"/>
            <a:headEnd/>
            <a:tailEnd/>
          </a:ln>
        </p:spPr>
        <p:txBody>
          <a:bodyPr/>
          <a:lstStyle/>
          <a:p>
            <a:pPr>
              <a:defRPr/>
            </a:pPr>
            <a:r>
              <a:rPr lang="en-US" sz="1000" dirty="0">
                <a:solidFill>
                  <a:schemeClr val="bg1"/>
                </a:solidFill>
                <a:cs typeface="+mn-cs"/>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2"/>
          <p:cNvSpPr>
            <a:spLocks noGrp="1"/>
          </p:cNvSpPr>
          <p:nvPr>
            <p:ph type="subTitle" idx="4294967295"/>
          </p:nvPr>
        </p:nvSpPr>
        <p:spPr>
          <a:xfrm>
            <a:off x="304800" y="3124200"/>
            <a:ext cx="8534400" cy="990600"/>
          </a:xfrm>
        </p:spPr>
        <p:txBody>
          <a:bodyPr/>
          <a:lstStyle/>
          <a:p>
            <a:pPr marL="0" indent="0">
              <a:buFontTx/>
              <a:buNone/>
            </a:pPr>
            <a:r>
              <a:rPr lang="en-US" sz="2800" smtClean="0">
                <a:solidFill>
                  <a:srgbClr val="006AD6"/>
                </a:solidFill>
              </a:rPr>
              <a:t>2.0.1 &amp; Campari2 Overview</a:t>
            </a:r>
          </a:p>
          <a:p>
            <a:pPr marL="0" indent="0">
              <a:buFontTx/>
              <a:buNone/>
            </a:pPr>
            <a:r>
              <a:rPr lang="en-US" sz="1600" b="1" smtClean="0">
                <a:solidFill>
                  <a:srgbClr val="666666"/>
                </a:solidFill>
              </a:rPr>
              <a:t>Mark Thacker</a:t>
            </a:r>
          </a:p>
        </p:txBody>
      </p:sp>
      <p:sp>
        <p:nvSpPr>
          <p:cNvPr id="4" name="Footer Placeholder 3"/>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304800" y="6430963"/>
            <a:ext cx="533400" cy="323850"/>
          </a:xfrm>
          <a:prstGeom prst="rect">
            <a:avLst/>
          </a:prstGeom>
          <a:noFill/>
          <a:ln>
            <a:miter lim="800000"/>
            <a:headEnd/>
            <a:tailEnd/>
          </a:ln>
        </p:spPr>
        <p:txBody>
          <a:bodyPr/>
          <a:lstStyle/>
          <a:p>
            <a:pPr>
              <a:defRPr/>
            </a:pPr>
            <a:fld id="{9F2E798B-6C3A-46D8-8D6F-2D443759EE0B}" type="slidenum">
              <a:rPr lang="en-US" sz="1400">
                <a:solidFill>
                  <a:srgbClr val="FFBA00"/>
                </a:solidFill>
                <a:cs typeface="+mn-cs"/>
              </a:rPr>
              <a:pPr>
                <a:defRPr/>
              </a:pPr>
              <a:t>4</a:t>
            </a:fld>
            <a:endParaRPr lang="en-US" sz="1400">
              <a:solidFill>
                <a:srgbClr val="FFBA00"/>
              </a:solidFill>
              <a:cs typeface="+mn-cs"/>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idx="4294967295"/>
          </p:nvPr>
        </p:nvSpPr>
        <p:spPr>
          <a:xfrm>
            <a:off x="609600" y="2667000"/>
            <a:ext cx="7772400" cy="838200"/>
          </a:xfrm>
        </p:spPr>
        <p:txBody>
          <a:bodyPr anchor="t"/>
          <a:lstStyle/>
          <a:p>
            <a:pPr algn="ctr"/>
            <a:r>
              <a:rPr lang="en-US" sz="4000" b="1" smtClean="0"/>
              <a:t>Q &amp; A</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ubtitle 2"/>
          <p:cNvSpPr>
            <a:spLocks noGrp="1"/>
          </p:cNvSpPr>
          <p:nvPr>
            <p:ph type="subTitle" idx="4294967295"/>
          </p:nvPr>
        </p:nvSpPr>
        <p:spPr>
          <a:xfrm>
            <a:off x="304800" y="3124200"/>
            <a:ext cx="8534400" cy="990600"/>
          </a:xfrm>
        </p:spPr>
        <p:txBody>
          <a:bodyPr/>
          <a:lstStyle/>
          <a:p>
            <a:pPr marL="0" indent="0">
              <a:buFontTx/>
              <a:buNone/>
            </a:pPr>
            <a:r>
              <a:rPr lang="en-US" sz="3200" smtClean="0">
                <a:solidFill>
                  <a:srgbClr val="006AD6"/>
                </a:solidFill>
              </a:rPr>
              <a:t>Dedupe Features</a:t>
            </a:r>
          </a:p>
          <a:p>
            <a:pPr marL="0" indent="0">
              <a:buFontTx/>
              <a:buNone/>
            </a:pPr>
            <a:r>
              <a:rPr lang="en-US" sz="1600" b="1" smtClean="0">
                <a:solidFill>
                  <a:srgbClr val="666666"/>
                </a:solidFill>
              </a:rPr>
              <a:t>Mahesh Patil</a:t>
            </a:r>
          </a:p>
        </p:txBody>
      </p:sp>
      <p:sp>
        <p:nvSpPr>
          <p:cNvPr id="4" name="Footer Placeholder 3"/>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304800" y="6430963"/>
            <a:ext cx="533400" cy="323850"/>
          </a:xfrm>
          <a:prstGeom prst="rect">
            <a:avLst/>
          </a:prstGeom>
          <a:noFill/>
          <a:ln>
            <a:miter lim="800000"/>
            <a:headEnd/>
            <a:tailEnd/>
          </a:ln>
        </p:spPr>
        <p:txBody>
          <a:bodyPr/>
          <a:lstStyle/>
          <a:p>
            <a:pPr>
              <a:defRPr/>
            </a:pPr>
            <a:fld id="{A08F539D-37FE-4120-9122-5188D00ACD19}" type="slidenum">
              <a:rPr lang="en-US" sz="1400">
                <a:solidFill>
                  <a:srgbClr val="FFBA00"/>
                </a:solidFill>
                <a:cs typeface="+mn-cs"/>
              </a:rPr>
              <a:pPr>
                <a:defRPr/>
              </a:pPr>
              <a:t>41</a:t>
            </a:fld>
            <a:endParaRPr lang="en-US" sz="1400">
              <a:solidFill>
                <a:srgbClr val="FFBA00"/>
              </a:solidFill>
              <a:cs typeface="+mn-cs"/>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idx="4294967295"/>
          </p:nvPr>
        </p:nvSpPr>
        <p:spPr/>
        <p:txBody>
          <a:bodyPr/>
          <a:lstStyle/>
          <a:p>
            <a:r>
              <a:rPr lang="en-US" sz="2500" smtClean="0"/>
              <a:t>Out of Band Dedup (1.4.x) versus inline Dedup (2.0)</a:t>
            </a:r>
          </a:p>
        </p:txBody>
      </p:sp>
      <p:sp>
        <p:nvSpPr>
          <p:cNvPr id="88066" name="Content Placeholder 2"/>
          <p:cNvSpPr>
            <a:spLocks noGrp="1"/>
          </p:cNvSpPr>
          <p:nvPr>
            <p:ph idx="4294967295"/>
          </p:nvPr>
        </p:nvSpPr>
        <p:spPr>
          <a:xfrm>
            <a:off x="228600" y="990600"/>
            <a:ext cx="8686800" cy="5257800"/>
          </a:xfrm>
        </p:spPr>
        <p:txBody>
          <a:bodyPr/>
          <a:lstStyle/>
          <a:p>
            <a:r>
              <a:rPr lang="en-US" smtClean="0"/>
              <a:t>Out of Band 1.4.x architecture:</a:t>
            </a:r>
          </a:p>
          <a:p>
            <a:pPr lvl="1"/>
            <a:r>
              <a:rPr lang="en-US" smtClean="0"/>
              <a:t>In line raw backup data </a:t>
            </a:r>
            <a:r>
              <a:rPr lang="en-US" b="1" smtClean="0"/>
              <a:t>written</a:t>
            </a:r>
            <a:r>
              <a:rPr lang="en-US" smtClean="0"/>
              <a:t> to SNFS filesystem</a:t>
            </a:r>
          </a:p>
          <a:p>
            <a:pPr lvl="1"/>
            <a:r>
              <a:rPr lang="en-US" smtClean="0"/>
              <a:t>Later, out of band same data </a:t>
            </a:r>
            <a:r>
              <a:rPr lang="en-US" b="1" smtClean="0"/>
              <a:t>read</a:t>
            </a:r>
            <a:r>
              <a:rPr lang="en-US" smtClean="0"/>
              <a:t> from SNFS and deduped by blockpool</a:t>
            </a:r>
          </a:p>
          <a:p>
            <a:pPr lvl="1"/>
            <a:r>
              <a:rPr lang="en-US" smtClean="0"/>
              <a:t>And deduped data is written back to SNFS filesystem to replace raw backup data</a:t>
            </a:r>
          </a:p>
          <a:p>
            <a:r>
              <a:rPr lang="en-US" smtClean="0"/>
              <a:t>In Line 2.0 architecture</a:t>
            </a:r>
          </a:p>
          <a:p>
            <a:pPr lvl="1"/>
            <a:r>
              <a:rPr lang="en-US" smtClean="0"/>
              <a:t>Inline raw backup data lands in shared memory</a:t>
            </a:r>
          </a:p>
          <a:p>
            <a:pPr lvl="1"/>
            <a:r>
              <a:rPr lang="en-US" smtClean="0"/>
              <a:t>Data in share memory is deduped and dedup is </a:t>
            </a:r>
            <a:r>
              <a:rPr lang="en-US" b="1" smtClean="0"/>
              <a:t>written</a:t>
            </a:r>
            <a:r>
              <a:rPr lang="en-US" smtClean="0"/>
              <a:t> to Backup data</a:t>
            </a:r>
          </a:p>
          <a:p>
            <a:r>
              <a:rPr lang="en-US" smtClean="0"/>
              <a:t>Advantage of 2.0 over 1.4.x architecture</a:t>
            </a:r>
          </a:p>
          <a:p>
            <a:pPr lvl="1"/>
            <a:r>
              <a:rPr lang="en-US" smtClean="0"/>
              <a:t>Three IOs in 1.4.x verses one IO for 2.0</a:t>
            </a:r>
          </a:p>
          <a:p>
            <a:pPr lvl="1"/>
            <a:r>
              <a:rPr lang="en-US" smtClean="0"/>
              <a:t>One IO in simaller in 2.0 verses 1.4.x</a:t>
            </a:r>
          </a:p>
          <a:p>
            <a:pPr lvl="1"/>
            <a:endParaRPr lang="en-US" smtClean="0"/>
          </a:p>
          <a:p>
            <a:pPr lvl="1"/>
            <a:endParaRPr lang="en-US" smtClean="0"/>
          </a:p>
          <a:p>
            <a:endParaRPr lang="en-US" smtClean="0"/>
          </a:p>
        </p:txBody>
      </p:sp>
      <p:sp>
        <p:nvSpPr>
          <p:cNvPr id="4" name="Footer Placeholder 3"/>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304800" y="6430963"/>
            <a:ext cx="533400" cy="323850"/>
          </a:xfrm>
          <a:prstGeom prst="rect">
            <a:avLst/>
          </a:prstGeom>
          <a:noFill/>
          <a:ln>
            <a:miter lim="800000"/>
            <a:headEnd/>
            <a:tailEnd/>
          </a:ln>
        </p:spPr>
        <p:txBody>
          <a:bodyPr/>
          <a:lstStyle/>
          <a:p>
            <a:pPr>
              <a:defRPr/>
            </a:pPr>
            <a:fld id="{D438B248-F4CC-4DF9-80CB-099CA6CF4965}" type="slidenum">
              <a:rPr lang="en-US" sz="1400">
                <a:solidFill>
                  <a:srgbClr val="FFBA00"/>
                </a:solidFill>
                <a:cs typeface="+mn-cs"/>
              </a:rPr>
              <a:pPr>
                <a:defRPr/>
              </a:pPr>
              <a:t>42</a:t>
            </a:fld>
            <a:endParaRPr lang="en-US" sz="1200">
              <a:solidFill>
                <a:srgbClr val="FFBA00"/>
              </a:solidFill>
              <a:cs typeface="+mn-cs"/>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idx="4294967295"/>
          </p:nvPr>
        </p:nvSpPr>
        <p:spPr>
          <a:xfrm>
            <a:off x="457200" y="2819400"/>
            <a:ext cx="7772400" cy="838200"/>
          </a:xfrm>
        </p:spPr>
        <p:txBody>
          <a:bodyPr anchor="t"/>
          <a:lstStyle/>
          <a:p>
            <a:pPr algn="ctr"/>
            <a:r>
              <a:rPr lang="en-US" sz="4000" b="1" smtClean="0"/>
              <a:t>Q &amp; A</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ubtitle 2"/>
          <p:cNvSpPr>
            <a:spLocks noGrp="1"/>
          </p:cNvSpPr>
          <p:nvPr>
            <p:ph type="subTitle" idx="4294967295"/>
          </p:nvPr>
        </p:nvSpPr>
        <p:spPr>
          <a:xfrm>
            <a:off x="304800" y="3124200"/>
            <a:ext cx="8534400" cy="990600"/>
          </a:xfrm>
        </p:spPr>
        <p:txBody>
          <a:bodyPr/>
          <a:lstStyle/>
          <a:p>
            <a:pPr marL="0" indent="0" eaLnBrk="1" hangingPunct="1">
              <a:buFontTx/>
              <a:buNone/>
            </a:pPr>
            <a:r>
              <a:rPr lang="en-US" sz="2800" smtClean="0">
                <a:solidFill>
                  <a:srgbClr val="006AD6"/>
                </a:solidFill>
              </a:rPr>
              <a:t>Component: OST &amp; Accent</a:t>
            </a:r>
          </a:p>
          <a:p>
            <a:pPr marL="0" indent="0" eaLnBrk="1" hangingPunct="1">
              <a:buFontTx/>
              <a:buNone/>
            </a:pPr>
            <a:r>
              <a:rPr lang="en-US" sz="1600" b="1" smtClean="0">
                <a:solidFill>
                  <a:srgbClr val="666666"/>
                </a:solidFill>
              </a:rPr>
              <a:t>Presenter: Mahesh Patil and Ajay Kushwah</a:t>
            </a:r>
          </a:p>
        </p:txBody>
      </p:sp>
      <p:sp>
        <p:nvSpPr>
          <p:cNvPr id="4" name="Footer Placeholder 3"/>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304800" y="6430963"/>
            <a:ext cx="533400" cy="323850"/>
          </a:xfrm>
          <a:prstGeom prst="rect">
            <a:avLst/>
          </a:prstGeom>
          <a:noFill/>
          <a:ln>
            <a:miter lim="800000"/>
            <a:headEnd/>
            <a:tailEnd/>
          </a:ln>
        </p:spPr>
        <p:txBody>
          <a:bodyPr/>
          <a:lstStyle/>
          <a:p>
            <a:pPr>
              <a:defRPr/>
            </a:pPr>
            <a:fld id="{A43297FE-858E-4D05-9A6B-9291D175482E}" type="slidenum">
              <a:rPr lang="en-US" sz="1400">
                <a:solidFill>
                  <a:srgbClr val="FFBA00"/>
                </a:solidFill>
                <a:cs typeface="+mn-cs"/>
              </a:rPr>
              <a:pPr>
                <a:defRPr/>
              </a:pPr>
              <a:t>44</a:t>
            </a:fld>
            <a:endParaRPr lang="en-US" sz="1400">
              <a:solidFill>
                <a:srgbClr val="FFBA00"/>
              </a:solidFill>
              <a:cs typeface="+mn-cs"/>
            </a:endParaRP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idx="4294967295"/>
          </p:nvPr>
        </p:nvSpPr>
        <p:spPr/>
        <p:txBody>
          <a:bodyPr/>
          <a:lstStyle/>
          <a:p>
            <a:pPr eaLnBrk="1" hangingPunct="1"/>
            <a:r>
              <a:rPr lang="en-US" smtClean="0"/>
              <a:t>Agenda</a:t>
            </a:r>
          </a:p>
        </p:txBody>
      </p:sp>
      <p:sp>
        <p:nvSpPr>
          <p:cNvPr id="93186" name="Content Placeholder 2"/>
          <p:cNvSpPr>
            <a:spLocks noGrp="1"/>
          </p:cNvSpPr>
          <p:nvPr>
            <p:ph idx="4294967295"/>
          </p:nvPr>
        </p:nvSpPr>
        <p:spPr/>
        <p:txBody>
          <a:bodyPr/>
          <a:lstStyle/>
          <a:p>
            <a:pPr eaLnBrk="1" hangingPunct="1"/>
            <a:r>
              <a:rPr lang="en-US" smtClean="0"/>
              <a:t>Architecture and Differences from 1.x (LCR and 2.0)</a:t>
            </a:r>
          </a:p>
          <a:p>
            <a:pPr eaLnBrk="1" hangingPunct="1"/>
            <a:r>
              <a:rPr lang="en-US" smtClean="0"/>
              <a:t>How it should work</a:t>
            </a:r>
          </a:p>
          <a:p>
            <a:pPr eaLnBrk="1" hangingPunct="1"/>
            <a:r>
              <a:rPr lang="en-US" smtClean="0"/>
              <a:t>What to do if it is not working</a:t>
            </a:r>
          </a:p>
          <a:p>
            <a:pPr eaLnBrk="1" hangingPunct="1"/>
            <a:r>
              <a:rPr lang="en-US" smtClean="0"/>
              <a:t>References</a:t>
            </a:r>
          </a:p>
          <a:p>
            <a:pPr eaLnBrk="1" hangingPunct="1"/>
            <a:r>
              <a:rPr lang="en-US" smtClean="0"/>
              <a:t>Ost Optimised duplication (OpDup) up using replication path</a:t>
            </a:r>
          </a:p>
          <a:p>
            <a:pPr eaLnBrk="1" hangingPunct="1"/>
            <a:r>
              <a:rPr lang="en-US" smtClean="0"/>
              <a:t>Accent</a:t>
            </a:r>
          </a:p>
        </p:txBody>
      </p:sp>
      <p:sp>
        <p:nvSpPr>
          <p:cNvPr id="4" name="Footer Placeholder 3"/>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304800" y="6430963"/>
            <a:ext cx="533400" cy="323850"/>
          </a:xfrm>
          <a:prstGeom prst="rect">
            <a:avLst/>
          </a:prstGeom>
          <a:noFill/>
          <a:ln>
            <a:miter lim="800000"/>
            <a:headEnd/>
            <a:tailEnd/>
          </a:ln>
        </p:spPr>
        <p:txBody>
          <a:bodyPr/>
          <a:lstStyle/>
          <a:p>
            <a:pPr>
              <a:defRPr/>
            </a:pPr>
            <a:fld id="{FC126A96-B851-4C3F-857F-C1AFBDD52C57}" type="slidenum">
              <a:rPr lang="en-US" sz="1400">
                <a:solidFill>
                  <a:srgbClr val="FFBA00"/>
                </a:solidFill>
                <a:cs typeface="+mn-cs"/>
              </a:rPr>
              <a:pPr>
                <a:defRPr/>
              </a:pPr>
              <a:t>45</a:t>
            </a:fld>
            <a:endParaRPr lang="en-US" sz="1200">
              <a:solidFill>
                <a:srgbClr val="FFBA00"/>
              </a:solidFill>
              <a:cs typeface="+mn-cs"/>
            </a:endParaRP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idx="4294967295"/>
          </p:nvPr>
        </p:nvSpPr>
        <p:spPr/>
        <p:txBody>
          <a:bodyPr/>
          <a:lstStyle/>
          <a:p>
            <a:pPr eaLnBrk="1" hangingPunct="1"/>
            <a:r>
              <a:rPr lang="en-US" smtClean="0"/>
              <a:t>Architecture</a:t>
            </a:r>
          </a:p>
        </p:txBody>
      </p:sp>
      <p:sp>
        <p:nvSpPr>
          <p:cNvPr id="202755" name="Content Placeholder 2"/>
          <p:cNvSpPr>
            <a:spLocks noGrp="1"/>
          </p:cNvSpPr>
          <p:nvPr>
            <p:ph idx="4294967295"/>
          </p:nvPr>
        </p:nvSpPr>
        <p:spPr/>
        <p:txBody>
          <a:bodyPr>
            <a:normAutofit/>
          </a:bodyPr>
          <a:lstStyle/>
          <a:p>
            <a:pPr marL="457200" indent="-457200" eaLnBrk="1" hangingPunct="1">
              <a:defRPr/>
            </a:pPr>
            <a:r>
              <a:rPr lang="en-US" dirty="0" smtClean="0"/>
              <a:t>What is the same from 1.4.x?</a:t>
            </a:r>
          </a:p>
          <a:p>
            <a:pPr marL="800100" lvl="1" indent="-342900" eaLnBrk="1" hangingPunct="1">
              <a:defRPr/>
            </a:pPr>
            <a:r>
              <a:rPr lang="en-US" dirty="0" smtClean="0"/>
              <a:t>Plug-in installation. </a:t>
            </a:r>
            <a:r>
              <a:rPr lang="en-US" dirty="0" err="1" smtClean="0"/>
              <a:t>DXi</a:t>
            </a:r>
            <a:r>
              <a:rPr lang="en-US" dirty="0" smtClean="0"/>
              <a:t> </a:t>
            </a:r>
            <a:r>
              <a:rPr lang="en-US" dirty="0" err="1" smtClean="0"/>
              <a:t>ostd</a:t>
            </a:r>
            <a:r>
              <a:rPr lang="en-US" dirty="0" smtClean="0"/>
              <a:t> server still used. </a:t>
            </a:r>
            <a:endParaRPr lang="en-US" sz="1600" dirty="0" smtClean="0"/>
          </a:p>
          <a:p>
            <a:pPr marL="457200" indent="-457200" eaLnBrk="1" hangingPunct="1">
              <a:defRPr/>
            </a:pPr>
            <a:r>
              <a:rPr lang="en-US" dirty="0" smtClean="0"/>
              <a:t>What is different from 1.4.x?</a:t>
            </a:r>
          </a:p>
          <a:p>
            <a:pPr marL="800100" lvl="1" indent="-342900" eaLnBrk="1" hangingPunct="1">
              <a:defRPr/>
            </a:pPr>
            <a:r>
              <a:rPr lang="en-US" dirty="0" err="1" smtClean="0"/>
              <a:t>DXi</a:t>
            </a:r>
            <a:r>
              <a:rPr lang="en-US" dirty="0" smtClean="0"/>
              <a:t> Storage Server user-credentials required for Media Server authentication.</a:t>
            </a:r>
          </a:p>
          <a:p>
            <a:pPr marL="800100" lvl="1" indent="-342900" eaLnBrk="1" hangingPunct="1">
              <a:defRPr/>
            </a:pPr>
            <a:r>
              <a:rPr lang="en-US" dirty="0" smtClean="0"/>
              <a:t>No separate </a:t>
            </a:r>
            <a:r>
              <a:rPr lang="en-US" dirty="0" err="1" smtClean="0"/>
              <a:t>DXi</a:t>
            </a:r>
            <a:r>
              <a:rPr lang="en-US" dirty="0" smtClean="0"/>
              <a:t> </a:t>
            </a:r>
            <a:r>
              <a:rPr lang="en-US" dirty="0" err="1" smtClean="0"/>
              <a:t>dm_srvr</a:t>
            </a:r>
            <a:r>
              <a:rPr lang="en-US" dirty="0" smtClean="0"/>
              <a:t>(s), now run within </a:t>
            </a:r>
            <a:r>
              <a:rPr lang="en-US" dirty="0" err="1" smtClean="0"/>
              <a:t>ostd</a:t>
            </a:r>
            <a:r>
              <a:rPr lang="en-US" dirty="0" smtClean="0"/>
              <a:t> as separate threads.</a:t>
            </a:r>
          </a:p>
          <a:p>
            <a:pPr marL="800100" lvl="1" indent="-342900" eaLnBrk="1" hangingPunct="1">
              <a:defRPr/>
            </a:pPr>
            <a:r>
              <a:rPr lang="en-US" dirty="0" err="1" smtClean="0"/>
              <a:t>DXi</a:t>
            </a:r>
            <a:r>
              <a:rPr lang="en-US" dirty="0" smtClean="0"/>
              <a:t> </a:t>
            </a:r>
            <a:r>
              <a:rPr lang="en-US" dirty="0" err="1" smtClean="0"/>
              <a:t>ostd</a:t>
            </a:r>
            <a:r>
              <a:rPr lang="en-US" dirty="0" smtClean="0"/>
              <a:t> and dm both log to same location (tsunami.log)</a:t>
            </a:r>
          </a:p>
          <a:p>
            <a:pPr marL="800100" lvl="1" indent="-342900" eaLnBrk="1" hangingPunct="1">
              <a:defRPr/>
            </a:pPr>
            <a:r>
              <a:rPr lang="en-US" dirty="0" smtClean="0"/>
              <a:t>Automatic load balancing of </a:t>
            </a:r>
            <a:r>
              <a:rPr lang="en-US" dirty="0" err="1" smtClean="0"/>
              <a:t>dm_srvr</a:t>
            </a:r>
            <a:r>
              <a:rPr lang="en-US" dirty="0" smtClean="0"/>
              <a:t> connections.</a:t>
            </a:r>
          </a:p>
          <a:p>
            <a:pPr marL="800100" lvl="1" indent="-342900" eaLnBrk="1" hangingPunct="1">
              <a:defRPr/>
            </a:pPr>
            <a:r>
              <a:rPr lang="en-US" dirty="0" smtClean="0"/>
              <a:t>“Physical” LSU option (all available capacity).  Automatically sized to available </a:t>
            </a:r>
            <a:r>
              <a:rPr lang="en-US" dirty="0" err="1" smtClean="0"/>
              <a:t>DXi</a:t>
            </a:r>
            <a:r>
              <a:rPr lang="en-US" dirty="0" smtClean="0"/>
              <a:t> </a:t>
            </a:r>
            <a:r>
              <a:rPr lang="en-US" dirty="0" err="1" smtClean="0"/>
              <a:t>freespace</a:t>
            </a:r>
            <a:r>
              <a:rPr lang="en-US" dirty="0" smtClean="0"/>
              <a:t>. Eliminates need for multi-LSU spanning.</a:t>
            </a:r>
          </a:p>
          <a:p>
            <a:pPr marL="800100" lvl="1" indent="-342900" eaLnBrk="1" hangingPunct="1">
              <a:defRPr/>
            </a:pPr>
            <a:r>
              <a:rPr lang="en-US" dirty="0" err="1" smtClean="0"/>
              <a:t>DXi</a:t>
            </a:r>
            <a:r>
              <a:rPr lang="en-US" dirty="0" smtClean="0"/>
              <a:t> memory cache (</a:t>
            </a:r>
            <a:r>
              <a:rPr lang="en-US" dirty="0" err="1" smtClean="0"/>
              <a:t>Pcache</a:t>
            </a:r>
            <a:r>
              <a:rPr lang="en-US" dirty="0" smtClean="0"/>
              <a:t>) shared with other protocols (CIFS/NFS).</a:t>
            </a:r>
          </a:p>
          <a:p>
            <a:pPr marL="800100" lvl="1" indent="-342900" eaLnBrk="1" hangingPunct="1">
              <a:defRPr/>
            </a:pPr>
            <a:r>
              <a:rPr lang="en-US" dirty="0" smtClean="0"/>
              <a:t>Improved performance: ingest and replication (optimized duplication)</a:t>
            </a:r>
          </a:p>
          <a:p>
            <a:pPr marL="400050">
              <a:defRPr/>
            </a:pPr>
            <a:r>
              <a:rPr lang="en-US" dirty="0" smtClean="0"/>
              <a:t>What is different from 2.0 ?</a:t>
            </a:r>
          </a:p>
          <a:p>
            <a:pPr marL="800100" lvl="1">
              <a:defRPr/>
            </a:pPr>
            <a:r>
              <a:rPr lang="en-US" dirty="0" smtClean="0"/>
              <a:t>Introduction of Accent</a:t>
            </a:r>
          </a:p>
          <a:p>
            <a:pPr marL="800100" lvl="1">
              <a:defRPr/>
            </a:pPr>
            <a:r>
              <a:rPr lang="en-US" dirty="0" smtClean="0"/>
              <a:t>OST wizards</a:t>
            </a:r>
          </a:p>
          <a:p>
            <a:pPr marL="800100" lvl="1" indent="-342900" eaLnBrk="1" hangingPunct="1">
              <a:defRPr/>
            </a:pPr>
            <a:endParaRPr lang="en-US" dirty="0" smtClean="0"/>
          </a:p>
        </p:txBody>
      </p:sp>
      <p:sp>
        <p:nvSpPr>
          <p:cNvPr id="4" name="Footer Placeholder 3"/>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304800" y="6430963"/>
            <a:ext cx="533400" cy="323850"/>
          </a:xfrm>
          <a:prstGeom prst="rect">
            <a:avLst/>
          </a:prstGeom>
          <a:noFill/>
          <a:ln>
            <a:miter lim="800000"/>
            <a:headEnd/>
            <a:tailEnd/>
          </a:ln>
        </p:spPr>
        <p:txBody>
          <a:bodyPr/>
          <a:lstStyle/>
          <a:p>
            <a:pPr>
              <a:defRPr/>
            </a:pPr>
            <a:fld id="{921F79BF-127F-414A-8DAE-A2C2E58C6BCC}" type="slidenum">
              <a:rPr lang="en-US" sz="1400">
                <a:solidFill>
                  <a:srgbClr val="FFBA00"/>
                </a:solidFill>
                <a:cs typeface="+mn-cs"/>
              </a:rPr>
              <a:pPr>
                <a:defRPr/>
              </a:pPr>
              <a:t>46</a:t>
            </a:fld>
            <a:endParaRPr lang="en-US" sz="1200">
              <a:solidFill>
                <a:srgbClr val="FFBA00"/>
              </a:solidFill>
              <a:cs typeface="+mn-cs"/>
            </a:endParaRP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idx="4294967295"/>
          </p:nvPr>
        </p:nvSpPr>
        <p:spPr/>
        <p:txBody>
          <a:bodyPr/>
          <a:lstStyle/>
          <a:p>
            <a:pPr eaLnBrk="1" hangingPunct="1"/>
            <a:r>
              <a:rPr lang="en-US" smtClean="0"/>
              <a:t>Architecture</a:t>
            </a:r>
          </a:p>
        </p:txBody>
      </p:sp>
      <p:sp>
        <p:nvSpPr>
          <p:cNvPr id="203779" name="Content Placeholder 2"/>
          <p:cNvSpPr>
            <a:spLocks noGrp="1"/>
          </p:cNvSpPr>
          <p:nvPr>
            <p:ph idx="4294967295"/>
          </p:nvPr>
        </p:nvSpPr>
        <p:spPr>
          <a:xfrm>
            <a:off x="228600" y="838200"/>
            <a:ext cx="8534400" cy="228600"/>
          </a:xfrm>
        </p:spPr>
        <p:txBody>
          <a:bodyPr>
            <a:normAutofit fontScale="62500" lnSpcReduction="20000"/>
          </a:bodyPr>
          <a:lstStyle/>
          <a:p>
            <a:pPr marL="457200" indent="-457200" algn="ctr" eaLnBrk="1" hangingPunct="1">
              <a:buFontTx/>
              <a:buNone/>
              <a:defRPr/>
            </a:pPr>
            <a:r>
              <a:rPr lang="en-US" sz="1800" smtClean="0"/>
              <a:t>Galaxy 1.X</a:t>
            </a:r>
          </a:p>
        </p:txBody>
      </p:sp>
      <p:sp>
        <p:nvSpPr>
          <p:cNvPr id="4" name="Footer Placeholder 3"/>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304800" y="6430963"/>
            <a:ext cx="533400" cy="323850"/>
          </a:xfrm>
          <a:prstGeom prst="rect">
            <a:avLst/>
          </a:prstGeom>
          <a:noFill/>
          <a:ln>
            <a:miter lim="800000"/>
            <a:headEnd/>
            <a:tailEnd/>
          </a:ln>
        </p:spPr>
        <p:txBody>
          <a:bodyPr/>
          <a:lstStyle/>
          <a:p>
            <a:pPr>
              <a:defRPr/>
            </a:pPr>
            <a:fld id="{659E3071-AA7C-46A3-82B1-FB11851F6E4B}" type="slidenum">
              <a:rPr lang="en-US" sz="1400">
                <a:solidFill>
                  <a:srgbClr val="FFBA00"/>
                </a:solidFill>
                <a:cs typeface="+mn-cs"/>
              </a:rPr>
              <a:pPr>
                <a:defRPr/>
              </a:pPr>
              <a:t>47</a:t>
            </a:fld>
            <a:endParaRPr lang="en-US" sz="1200">
              <a:solidFill>
                <a:srgbClr val="FFBA00"/>
              </a:solidFill>
              <a:cs typeface="+mn-cs"/>
            </a:endParaRPr>
          </a:p>
        </p:txBody>
      </p:sp>
      <p:grpSp>
        <p:nvGrpSpPr>
          <p:cNvPr id="95237" name="Group 6"/>
          <p:cNvGrpSpPr>
            <a:grpSpLocks/>
          </p:cNvGrpSpPr>
          <p:nvPr/>
        </p:nvGrpSpPr>
        <p:grpSpPr bwMode="auto">
          <a:xfrm>
            <a:off x="609600" y="1295400"/>
            <a:ext cx="7924800" cy="4876800"/>
            <a:chOff x="384" y="960"/>
            <a:chExt cx="4992" cy="3072"/>
          </a:xfrm>
        </p:grpSpPr>
        <p:sp>
          <p:nvSpPr>
            <p:cNvPr id="95238" name="Rectangle 7"/>
            <p:cNvSpPr>
              <a:spLocks noChangeArrowheads="1"/>
            </p:cNvSpPr>
            <p:nvPr/>
          </p:nvSpPr>
          <p:spPr bwMode="auto">
            <a:xfrm>
              <a:off x="1344" y="960"/>
              <a:ext cx="2736" cy="288"/>
            </a:xfrm>
            <a:prstGeom prst="rect">
              <a:avLst/>
            </a:prstGeom>
            <a:solidFill>
              <a:schemeClr val="accent1"/>
            </a:solidFill>
            <a:ln w="9525">
              <a:solidFill>
                <a:schemeClr val="tx1"/>
              </a:solidFill>
              <a:miter lim="800000"/>
              <a:headEnd/>
              <a:tailEnd/>
            </a:ln>
          </p:spPr>
          <p:txBody>
            <a:bodyPr wrap="none" anchor="ctr"/>
            <a:lstStyle/>
            <a:p>
              <a:pPr algn="ctr"/>
              <a:r>
                <a:rPr lang="en-US"/>
                <a:t>OST Plugin</a:t>
              </a:r>
            </a:p>
          </p:txBody>
        </p:sp>
        <p:sp>
          <p:nvSpPr>
            <p:cNvPr id="95239" name="Rectangle 8"/>
            <p:cNvSpPr>
              <a:spLocks noChangeArrowheads="1"/>
            </p:cNvSpPr>
            <p:nvPr/>
          </p:nvSpPr>
          <p:spPr bwMode="auto">
            <a:xfrm>
              <a:off x="1344" y="1248"/>
              <a:ext cx="912" cy="240"/>
            </a:xfrm>
            <a:prstGeom prst="rect">
              <a:avLst/>
            </a:prstGeom>
            <a:solidFill>
              <a:srgbClr val="FF9900"/>
            </a:solidFill>
            <a:ln w="9525">
              <a:solidFill>
                <a:schemeClr val="tx1"/>
              </a:solidFill>
              <a:miter lim="800000"/>
              <a:headEnd/>
              <a:tailEnd/>
            </a:ln>
          </p:spPr>
          <p:txBody>
            <a:bodyPr wrap="none" anchor="ctr"/>
            <a:lstStyle/>
            <a:p>
              <a:pPr algn="ctr"/>
              <a:r>
                <a:rPr lang="en-US"/>
                <a:t>XCOMM</a:t>
              </a:r>
            </a:p>
          </p:txBody>
        </p:sp>
        <p:sp>
          <p:nvSpPr>
            <p:cNvPr id="95240" name="Rectangle 9"/>
            <p:cNvSpPr>
              <a:spLocks noChangeArrowheads="1"/>
            </p:cNvSpPr>
            <p:nvPr/>
          </p:nvSpPr>
          <p:spPr bwMode="auto">
            <a:xfrm>
              <a:off x="2256" y="1248"/>
              <a:ext cx="912" cy="240"/>
            </a:xfrm>
            <a:prstGeom prst="rect">
              <a:avLst/>
            </a:prstGeom>
            <a:solidFill>
              <a:srgbClr val="99CC00"/>
            </a:solidFill>
            <a:ln w="9525">
              <a:solidFill>
                <a:schemeClr val="tx1"/>
              </a:solidFill>
              <a:miter lim="800000"/>
              <a:headEnd/>
              <a:tailEnd/>
            </a:ln>
          </p:spPr>
          <p:txBody>
            <a:bodyPr wrap="none" anchor="ctr"/>
            <a:lstStyle/>
            <a:p>
              <a:pPr algn="ctr"/>
              <a:r>
                <a:rPr lang="en-US"/>
                <a:t>XDR/RPC</a:t>
              </a:r>
            </a:p>
          </p:txBody>
        </p:sp>
        <p:sp>
          <p:nvSpPr>
            <p:cNvPr id="95241" name="Rectangle 10"/>
            <p:cNvSpPr>
              <a:spLocks noChangeArrowheads="1"/>
            </p:cNvSpPr>
            <p:nvPr/>
          </p:nvSpPr>
          <p:spPr bwMode="auto">
            <a:xfrm>
              <a:off x="3168" y="1248"/>
              <a:ext cx="912" cy="240"/>
            </a:xfrm>
            <a:prstGeom prst="rect">
              <a:avLst/>
            </a:prstGeom>
            <a:solidFill>
              <a:srgbClr val="FFFF00"/>
            </a:solidFill>
            <a:ln w="9525">
              <a:solidFill>
                <a:schemeClr val="tx1"/>
              </a:solidFill>
              <a:miter lim="800000"/>
              <a:headEnd/>
              <a:tailEnd/>
            </a:ln>
          </p:spPr>
          <p:txBody>
            <a:bodyPr wrap="none" anchor="ctr"/>
            <a:lstStyle/>
            <a:p>
              <a:pPr algn="ctr"/>
              <a:r>
                <a:rPr lang="en-US"/>
                <a:t>NAS</a:t>
              </a:r>
            </a:p>
          </p:txBody>
        </p:sp>
        <p:sp>
          <p:nvSpPr>
            <p:cNvPr id="95242" name="Line 11"/>
            <p:cNvSpPr>
              <a:spLocks noChangeShapeType="1"/>
            </p:cNvSpPr>
            <p:nvPr/>
          </p:nvSpPr>
          <p:spPr bwMode="auto">
            <a:xfrm>
              <a:off x="528" y="2160"/>
              <a:ext cx="4608" cy="0"/>
            </a:xfrm>
            <a:prstGeom prst="line">
              <a:avLst/>
            </a:prstGeom>
            <a:noFill/>
            <a:ln w="38100">
              <a:solidFill>
                <a:schemeClr val="tx1"/>
              </a:solidFill>
              <a:prstDash val="dash"/>
              <a:round/>
              <a:headEnd/>
              <a:tailEnd/>
            </a:ln>
          </p:spPr>
          <p:txBody>
            <a:bodyPr/>
            <a:lstStyle/>
            <a:p>
              <a:endParaRPr lang="en-US"/>
            </a:p>
          </p:txBody>
        </p:sp>
        <p:sp>
          <p:nvSpPr>
            <p:cNvPr id="95243" name="Rectangle 12"/>
            <p:cNvSpPr>
              <a:spLocks noChangeArrowheads="1"/>
            </p:cNvSpPr>
            <p:nvPr/>
          </p:nvSpPr>
          <p:spPr bwMode="auto">
            <a:xfrm>
              <a:off x="384" y="2448"/>
              <a:ext cx="4992" cy="1584"/>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95244" name="Oval 13"/>
            <p:cNvSpPr>
              <a:spLocks noChangeArrowheads="1"/>
            </p:cNvSpPr>
            <p:nvPr/>
          </p:nvSpPr>
          <p:spPr bwMode="auto">
            <a:xfrm>
              <a:off x="672" y="2688"/>
              <a:ext cx="1008" cy="624"/>
            </a:xfrm>
            <a:prstGeom prst="ellipse">
              <a:avLst/>
            </a:prstGeom>
            <a:solidFill>
              <a:srgbClr val="FF9900"/>
            </a:solidFill>
            <a:ln w="9525">
              <a:solidFill>
                <a:schemeClr val="tx1"/>
              </a:solidFill>
              <a:round/>
              <a:headEnd/>
              <a:tailEnd/>
            </a:ln>
          </p:spPr>
          <p:txBody>
            <a:bodyPr wrap="none" anchor="ctr"/>
            <a:lstStyle/>
            <a:p>
              <a:pPr algn="ctr"/>
              <a:r>
                <a:rPr lang="en-US"/>
                <a:t>DM_SRVR</a:t>
              </a:r>
            </a:p>
          </p:txBody>
        </p:sp>
        <p:sp>
          <p:nvSpPr>
            <p:cNvPr id="95245" name="Oval 14"/>
            <p:cNvSpPr>
              <a:spLocks noChangeArrowheads="1"/>
            </p:cNvSpPr>
            <p:nvPr/>
          </p:nvSpPr>
          <p:spPr bwMode="auto">
            <a:xfrm>
              <a:off x="2256" y="2688"/>
              <a:ext cx="1008" cy="624"/>
            </a:xfrm>
            <a:prstGeom prst="ellipse">
              <a:avLst/>
            </a:prstGeom>
            <a:solidFill>
              <a:srgbClr val="99CC00"/>
            </a:solidFill>
            <a:ln w="9525">
              <a:solidFill>
                <a:schemeClr val="tx1"/>
              </a:solidFill>
              <a:round/>
              <a:headEnd/>
              <a:tailEnd/>
            </a:ln>
          </p:spPr>
          <p:txBody>
            <a:bodyPr wrap="none" anchor="ctr"/>
            <a:lstStyle/>
            <a:p>
              <a:pPr algn="ctr"/>
              <a:r>
                <a:rPr lang="en-US"/>
                <a:t>OSTD</a:t>
              </a:r>
            </a:p>
          </p:txBody>
        </p:sp>
        <p:sp>
          <p:nvSpPr>
            <p:cNvPr id="95246" name="Oval 15"/>
            <p:cNvSpPr>
              <a:spLocks noChangeArrowheads="1"/>
            </p:cNvSpPr>
            <p:nvPr/>
          </p:nvSpPr>
          <p:spPr bwMode="auto">
            <a:xfrm>
              <a:off x="3840" y="2688"/>
              <a:ext cx="1008" cy="624"/>
            </a:xfrm>
            <a:prstGeom prst="ellipse">
              <a:avLst/>
            </a:prstGeom>
            <a:solidFill>
              <a:srgbClr val="FFFF00"/>
            </a:solidFill>
            <a:ln w="9525">
              <a:solidFill>
                <a:schemeClr val="tx1"/>
              </a:solidFill>
              <a:round/>
              <a:headEnd/>
              <a:tailEnd/>
            </a:ln>
          </p:spPr>
          <p:txBody>
            <a:bodyPr wrap="none" anchor="ctr"/>
            <a:lstStyle/>
            <a:p>
              <a:pPr algn="ctr"/>
              <a:r>
                <a:rPr lang="en-US"/>
                <a:t>CIFS/NFS</a:t>
              </a:r>
            </a:p>
          </p:txBody>
        </p:sp>
        <p:sp>
          <p:nvSpPr>
            <p:cNvPr id="95247" name="Line 16"/>
            <p:cNvSpPr>
              <a:spLocks noChangeShapeType="1"/>
            </p:cNvSpPr>
            <p:nvPr/>
          </p:nvSpPr>
          <p:spPr bwMode="auto">
            <a:xfrm flipH="1">
              <a:off x="1200" y="1488"/>
              <a:ext cx="624" cy="1200"/>
            </a:xfrm>
            <a:prstGeom prst="line">
              <a:avLst/>
            </a:prstGeom>
            <a:noFill/>
            <a:ln w="12700">
              <a:solidFill>
                <a:schemeClr val="tx1"/>
              </a:solidFill>
              <a:round/>
              <a:headEnd type="triangle" w="med" len="med"/>
              <a:tailEnd type="triangle" w="med" len="med"/>
            </a:ln>
          </p:spPr>
          <p:txBody>
            <a:bodyPr/>
            <a:lstStyle/>
            <a:p>
              <a:endParaRPr lang="en-US"/>
            </a:p>
          </p:txBody>
        </p:sp>
        <p:sp>
          <p:nvSpPr>
            <p:cNvPr id="95248" name="Line 17"/>
            <p:cNvSpPr>
              <a:spLocks noChangeShapeType="1"/>
            </p:cNvSpPr>
            <p:nvPr/>
          </p:nvSpPr>
          <p:spPr bwMode="auto">
            <a:xfrm>
              <a:off x="2928" y="1488"/>
              <a:ext cx="0" cy="1248"/>
            </a:xfrm>
            <a:prstGeom prst="line">
              <a:avLst/>
            </a:prstGeom>
            <a:noFill/>
            <a:ln w="12700">
              <a:solidFill>
                <a:schemeClr val="tx1"/>
              </a:solidFill>
              <a:round/>
              <a:headEnd type="triangle" w="med" len="med"/>
              <a:tailEnd type="triangle" w="med" len="med"/>
            </a:ln>
          </p:spPr>
          <p:txBody>
            <a:bodyPr/>
            <a:lstStyle/>
            <a:p>
              <a:endParaRPr lang="en-US"/>
            </a:p>
          </p:txBody>
        </p:sp>
        <p:sp>
          <p:nvSpPr>
            <p:cNvPr id="95249" name="Line 18"/>
            <p:cNvSpPr>
              <a:spLocks noChangeShapeType="1"/>
            </p:cNvSpPr>
            <p:nvPr/>
          </p:nvSpPr>
          <p:spPr bwMode="auto">
            <a:xfrm>
              <a:off x="3648" y="1488"/>
              <a:ext cx="672" cy="1200"/>
            </a:xfrm>
            <a:prstGeom prst="line">
              <a:avLst/>
            </a:prstGeom>
            <a:noFill/>
            <a:ln w="12700">
              <a:solidFill>
                <a:schemeClr val="tx1"/>
              </a:solidFill>
              <a:round/>
              <a:headEnd type="triangle" w="med" len="med"/>
              <a:tailEnd type="triangle" w="med" len="med"/>
            </a:ln>
          </p:spPr>
          <p:txBody>
            <a:bodyPr/>
            <a:lstStyle/>
            <a:p>
              <a:endParaRPr lang="en-US"/>
            </a:p>
          </p:txBody>
        </p:sp>
        <p:sp>
          <p:nvSpPr>
            <p:cNvPr id="95250" name="Rectangle 19"/>
            <p:cNvSpPr>
              <a:spLocks noChangeArrowheads="1"/>
            </p:cNvSpPr>
            <p:nvPr/>
          </p:nvSpPr>
          <p:spPr bwMode="auto">
            <a:xfrm>
              <a:off x="384" y="3648"/>
              <a:ext cx="4992" cy="192"/>
            </a:xfrm>
            <a:prstGeom prst="rect">
              <a:avLst/>
            </a:prstGeom>
            <a:solidFill>
              <a:schemeClr val="accent1"/>
            </a:solidFill>
            <a:ln w="9525">
              <a:solidFill>
                <a:schemeClr val="tx1"/>
              </a:solidFill>
              <a:miter lim="800000"/>
              <a:headEnd/>
              <a:tailEnd/>
            </a:ln>
          </p:spPr>
          <p:txBody>
            <a:bodyPr wrap="none" anchor="ctr"/>
            <a:lstStyle/>
            <a:p>
              <a:pPr algn="ctr"/>
              <a:r>
                <a:rPr lang="en-US"/>
                <a:t>QBFS</a:t>
              </a:r>
            </a:p>
          </p:txBody>
        </p:sp>
        <p:sp>
          <p:nvSpPr>
            <p:cNvPr id="95251" name="Rectangle 20"/>
            <p:cNvSpPr>
              <a:spLocks noChangeArrowheads="1"/>
            </p:cNvSpPr>
            <p:nvPr/>
          </p:nvSpPr>
          <p:spPr bwMode="auto">
            <a:xfrm>
              <a:off x="384" y="3840"/>
              <a:ext cx="4992" cy="192"/>
            </a:xfrm>
            <a:prstGeom prst="rect">
              <a:avLst/>
            </a:prstGeom>
            <a:solidFill>
              <a:schemeClr val="accent1"/>
            </a:solidFill>
            <a:ln w="9525">
              <a:solidFill>
                <a:schemeClr val="tx1"/>
              </a:solidFill>
              <a:miter lim="800000"/>
              <a:headEnd/>
              <a:tailEnd/>
            </a:ln>
          </p:spPr>
          <p:txBody>
            <a:bodyPr wrap="none" anchor="ctr"/>
            <a:lstStyle/>
            <a:p>
              <a:pPr algn="ctr"/>
              <a:r>
                <a:rPr lang="en-US"/>
                <a:t>STORNEXT</a:t>
              </a:r>
            </a:p>
          </p:txBody>
        </p:sp>
        <p:sp>
          <p:nvSpPr>
            <p:cNvPr id="95252" name="Line 21"/>
            <p:cNvSpPr>
              <a:spLocks noChangeShapeType="1"/>
            </p:cNvSpPr>
            <p:nvPr/>
          </p:nvSpPr>
          <p:spPr bwMode="auto">
            <a:xfrm>
              <a:off x="1152" y="3312"/>
              <a:ext cx="0" cy="336"/>
            </a:xfrm>
            <a:prstGeom prst="line">
              <a:avLst/>
            </a:prstGeom>
            <a:noFill/>
            <a:ln w="9525">
              <a:solidFill>
                <a:schemeClr val="tx1"/>
              </a:solidFill>
              <a:round/>
              <a:headEnd type="triangle" w="med" len="med"/>
              <a:tailEnd type="triangle" w="med" len="med"/>
            </a:ln>
          </p:spPr>
          <p:txBody>
            <a:bodyPr/>
            <a:lstStyle/>
            <a:p>
              <a:endParaRPr lang="en-US"/>
            </a:p>
          </p:txBody>
        </p:sp>
        <p:sp>
          <p:nvSpPr>
            <p:cNvPr id="95253" name="Line 22"/>
            <p:cNvSpPr>
              <a:spLocks noChangeShapeType="1"/>
            </p:cNvSpPr>
            <p:nvPr/>
          </p:nvSpPr>
          <p:spPr bwMode="auto">
            <a:xfrm>
              <a:off x="2784" y="3312"/>
              <a:ext cx="0" cy="336"/>
            </a:xfrm>
            <a:prstGeom prst="line">
              <a:avLst/>
            </a:prstGeom>
            <a:noFill/>
            <a:ln w="9525">
              <a:solidFill>
                <a:schemeClr val="tx1"/>
              </a:solidFill>
              <a:round/>
              <a:headEnd type="triangle" w="med" len="med"/>
              <a:tailEnd type="triangle" w="med" len="med"/>
            </a:ln>
          </p:spPr>
          <p:txBody>
            <a:bodyPr/>
            <a:lstStyle/>
            <a:p>
              <a:endParaRPr lang="en-US"/>
            </a:p>
          </p:txBody>
        </p:sp>
        <p:sp>
          <p:nvSpPr>
            <p:cNvPr id="95254" name="Line 23"/>
            <p:cNvSpPr>
              <a:spLocks noChangeShapeType="1"/>
            </p:cNvSpPr>
            <p:nvPr/>
          </p:nvSpPr>
          <p:spPr bwMode="auto">
            <a:xfrm>
              <a:off x="4368" y="3312"/>
              <a:ext cx="0" cy="336"/>
            </a:xfrm>
            <a:prstGeom prst="line">
              <a:avLst/>
            </a:prstGeom>
            <a:noFill/>
            <a:ln w="9525">
              <a:solidFill>
                <a:schemeClr val="tx1"/>
              </a:solidFill>
              <a:round/>
              <a:headEnd type="triangle" w="med" len="med"/>
              <a:tailEnd type="triangle" w="med" len="med"/>
            </a:ln>
          </p:spPr>
          <p:txBody>
            <a:bodyPr/>
            <a:lstStyle/>
            <a:p>
              <a:endParaRPr lang="en-US"/>
            </a:p>
          </p:txBody>
        </p:sp>
        <p:sp>
          <p:nvSpPr>
            <p:cNvPr id="95255" name="Text Box 24"/>
            <p:cNvSpPr txBox="1">
              <a:spLocks noChangeArrowheads="1"/>
            </p:cNvSpPr>
            <p:nvPr/>
          </p:nvSpPr>
          <p:spPr bwMode="auto">
            <a:xfrm>
              <a:off x="1200" y="1872"/>
              <a:ext cx="672" cy="173"/>
            </a:xfrm>
            <a:prstGeom prst="rect">
              <a:avLst/>
            </a:prstGeom>
            <a:solidFill>
              <a:srgbClr val="C0C0C0"/>
            </a:solidFill>
            <a:ln w="9525">
              <a:noFill/>
              <a:miter lim="800000"/>
              <a:headEnd/>
              <a:tailEnd/>
            </a:ln>
          </p:spPr>
          <p:txBody>
            <a:bodyPr>
              <a:spAutoFit/>
            </a:bodyPr>
            <a:lstStyle/>
            <a:p>
              <a:pPr>
                <a:spcBef>
                  <a:spcPct val="50000"/>
                </a:spcBef>
              </a:pPr>
              <a:r>
                <a:rPr lang="en-US" sz="1200" b="1"/>
                <a:t>Read-Write</a:t>
              </a:r>
            </a:p>
          </p:txBody>
        </p:sp>
        <p:sp>
          <p:nvSpPr>
            <p:cNvPr id="95256" name="Text Box 25"/>
            <p:cNvSpPr txBox="1">
              <a:spLocks noChangeArrowheads="1"/>
            </p:cNvSpPr>
            <p:nvPr/>
          </p:nvSpPr>
          <p:spPr bwMode="auto">
            <a:xfrm>
              <a:off x="3600" y="1584"/>
              <a:ext cx="720" cy="173"/>
            </a:xfrm>
            <a:prstGeom prst="rect">
              <a:avLst/>
            </a:prstGeom>
            <a:solidFill>
              <a:srgbClr val="C0C0C0"/>
            </a:solidFill>
            <a:ln w="9525">
              <a:noFill/>
              <a:miter lim="800000"/>
              <a:headEnd/>
              <a:tailEnd/>
            </a:ln>
          </p:spPr>
          <p:txBody>
            <a:bodyPr>
              <a:spAutoFit/>
            </a:bodyPr>
            <a:lstStyle/>
            <a:p>
              <a:pPr>
                <a:spcBef>
                  <a:spcPct val="50000"/>
                </a:spcBef>
              </a:pPr>
              <a:r>
                <a:rPr lang="en-US" sz="1200" b="1"/>
                <a:t>Authenticate</a:t>
              </a:r>
            </a:p>
          </p:txBody>
        </p:sp>
        <p:sp>
          <p:nvSpPr>
            <p:cNvPr id="95257" name="Line 26"/>
            <p:cNvSpPr>
              <a:spLocks noChangeShapeType="1"/>
            </p:cNvSpPr>
            <p:nvPr/>
          </p:nvSpPr>
          <p:spPr bwMode="auto">
            <a:xfrm>
              <a:off x="2496" y="1488"/>
              <a:ext cx="0" cy="1248"/>
            </a:xfrm>
            <a:prstGeom prst="line">
              <a:avLst/>
            </a:prstGeom>
            <a:noFill/>
            <a:ln w="12700">
              <a:solidFill>
                <a:schemeClr val="tx1"/>
              </a:solidFill>
              <a:round/>
              <a:headEnd type="triangle" w="med" len="med"/>
              <a:tailEnd type="triangle" w="med" len="med"/>
            </a:ln>
          </p:spPr>
          <p:txBody>
            <a:bodyPr/>
            <a:lstStyle/>
            <a:p>
              <a:endParaRPr lang="en-US"/>
            </a:p>
          </p:txBody>
        </p:sp>
        <p:sp>
          <p:nvSpPr>
            <p:cNvPr id="95258" name="Text Box 27"/>
            <p:cNvSpPr txBox="1">
              <a:spLocks noChangeArrowheads="1"/>
            </p:cNvSpPr>
            <p:nvPr/>
          </p:nvSpPr>
          <p:spPr bwMode="auto">
            <a:xfrm>
              <a:off x="1968" y="1584"/>
              <a:ext cx="768" cy="173"/>
            </a:xfrm>
            <a:prstGeom prst="rect">
              <a:avLst/>
            </a:prstGeom>
            <a:solidFill>
              <a:srgbClr val="C0C0C0"/>
            </a:solidFill>
            <a:ln w="9525">
              <a:noFill/>
              <a:miter lim="800000"/>
              <a:headEnd/>
              <a:tailEnd/>
            </a:ln>
          </p:spPr>
          <p:txBody>
            <a:bodyPr>
              <a:spAutoFit/>
            </a:bodyPr>
            <a:lstStyle/>
            <a:p>
              <a:pPr>
                <a:spcBef>
                  <a:spcPct val="50000"/>
                </a:spcBef>
              </a:pPr>
              <a:r>
                <a:rPr lang="en-US" sz="1200" b="1"/>
                <a:t>WriteReserve</a:t>
              </a:r>
            </a:p>
          </p:txBody>
        </p:sp>
        <p:sp>
          <p:nvSpPr>
            <p:cNvPr id="95259" name="Text Box 28"/>
            <p:cNvSpPr txBox="1">
              <a:spLocks noChangeArrowheads="1"/>
            </p:cNvSpPr>
            <p:nvPr/>
          </p:nvSpPr>
          <p:spPr bwMode="auto">
            <a:xfrm>
              <a:off x="2304" y="1872"/>
              <a:ext cx="1536" cy="173"/>
            </a:xfrm>
            <a:prstGeom prst="rect">
              <a:avLst/>
            </a:prstGeom>
            <a:solidFill>
              <a:srgbClr val="C0C0C0"/>
            </a:solidFill>
            <a:ln w="9525">
              <a:noFill/>
              <a:miter lim="800000"/>
              <a:headEnd/>
              <a:tailEnd/>
            </a:ln>
          </p:spPr>
          <p:txBody>
            <a:bodyPr>
              <a:spAutoFit/>
            </a:bodyPr>
            <a:lstStyle/>
            <a:p>
              <a:pPr>
                <a:spcBef>
                  <a:spcPct val="50000"/>
                </a:spcBef>
              </a:pPr>
              <a:r>
                <a:rPr lang="en-US" sz="1200" b="1"/>
                <a:t>Create-Delete-Report-Replicate</a:t>
              </a:r>
            </a:p>
          </p:txBody>
        </p:sp>
      </p:gr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idx="4294967295"/>
          </p:nvPr>
        </p:nvSpPr>
        <p:spPr/>
        <p:txBody>
          <a:bodyPr/>
          <a:lstStyle/>
          <a:p>
            <a:pPr eaLnBrk="1" hangingPunct="1"/>
            <a:r>
              <a:rPr lang="en-US" smtClean="0"/>
              <a:t>Architecture</a:t>
            </a:r>
          </a:p>
        </p:txBody>
      </p:sp>
      <p:sp>
        <p:nvSpPr>
          <p:cNvPr id="204803" name="Content Placeholder 2"/>
          <p:cNvSpPr>
            <a:spLocks noGrp="1"/>
          </p:cNvSpPr>
          <p:nvPr>
            <p:ph idx="4294967295"/>
          </p:nvPr>
        </p:nvSpPr>
        <p:spPr>
          <a:xfrm>
            <a:off x="228600" y="838200"/>
            <a:ext cx="8534400" cy="228600"/>
          </a:xfrm>
        </p:spPr>
        <p:txBody>
          <a:bodyPr>
            <a:normAutofit fontScale="62500" lnSpcReduction="20000"/>
          </a:bodyPr>
          <a:lstStyle/>
          <a:p>
            <a:pPr marL="457200" indent="-457200" algn="ctr" eaLnBrk="1" hangingPunct="1">
              <a:buFontTx/>
              <a:buNone/>
              <a:defRPr/>
            </a:pPr>
            <a:r>
              <a:rPr lang="en-US" sz="1800" smtClean="0"/>
              <a:t>Galaxy LCR/2.0</a:t>
            </a:r>
          </a:p>
        </p:txBody>
      </p:sp>
      <p:sp>
        <p:nvSpPr>
          <p:cNvPr id="4" name="Footer Placeholder 3"/>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304800" y="6430963"/>
            <a:ext cx="533400" cy="323850"/>
          </a:xfrm>
          <a:prstGeom prst="rect">
            <a:avLst/>
          </a:prstGeom>
          <a:noFill/>
          <a:ln>
            <a:miter lim="800000"/>
            <a:headEnd/>
            <a:tailEnd/>
          </a:ln>
        </p:spPr>
        <p:txBody>
          <a:bodyPr/>
          <a:lstStyle/>
          <a:p>
            <a:pPr>
              <a:defRPr/>
            </a:pPr>
            <a:fld id="{771C79CD-5EBB-47A2-9700-10F83839A026}" type="slidenum">
              <a:rPr lang="en-US" sz="1400">
                <a:solidFill>
                  <a:srgbClr val="FFBA00"/>
                </a:solidFill>
                <a:cs typeface="+mn-cs"/>
              </a:rPr>
              <a:pPr>
                <a:defRPr/>
              </a:pPr>
              <a:t>48</a:t>
            </a:fld>
            <a:endParaRPr lang="en-US" sz="1200">
              <a:solidFill>
                <a:srgbClr val="FFBA00"/>
              </a:solidFill>
              <a:cs typeface="+mn-cs"/>
            </a:endParaRPr>
          </a:p>
        </p:txBody>
      </p:sp>
      <p:grpSp>
        <p:nvGrpSpPr>
          <p:cNvPr id="96261" name="Group 6"/>
          <p:cNvGrpSpPr>
            <a:grpSpLocks/>
          </p:cNvGrpSpPr>
          <p:nvPr/>
        </p:nvGrpSpPr>
        <p:grpSpPr bwMode="auto">
          <a:xfrm>
            <a:off x="762000" y="1295400"/>
            <a:ext cx="7924800" cy="4876800"/>
            <a:chOff x="384" y="960"/>
            <a:chExt cx="4992" cy="3072"/>
          </a:xfrm>
        </p:grpSpPr>
        <p:sp>
          <p:nvSpPr>
            <p:cNvPr id="96262" name="Rectangle 7"/>
            <p:cNvSpPr>
              <a:spLocks noChangeArrowheads="1"/>
            </p:cNvSpPr>
            <p:nvPr/>
          </p:nvSpPr>
          <p:spPr bwMode="auto">
            <a:xfrm>
              <a:off x="384" y="960"/>
              <a:ext cx="1680" cy="288"/>
            </a:xfrm>
            <a:prstGeom prst="rect">
              <a:avLst/>
            </a:prstGeom>
            <a:solidFill>
              <a:schemeClr val="accent1"/>
            </a:solidFill>
            <a:ln w="9525">
              <a:solidFill>
                <a:schemeClr val="tx1"/>
              </a:solidFill>
              <a:miter lim="800000"/>
              <a:headEnd/>
              <a:tailEnd/>
            </a:ln>
          </p:spPr>
          <p:txBody>
            <a:bodyPr wrap="none" anchor="ctr"/>
            <a:lstStyle/>
            <a:p>
              <a:pPr algn="ctr"/>
              <a:r>
                <a:rPr lang="en-US"/>
                <a:t>OST Plug-in 1</a:t>
              </a:r>
            </a:p>
          </p:txBody>
        </p:sp>
        <p:sp>
          <p:nvSpPr>
            <p:cNvPr id="96263" name="Rectangle 8"/>
            <p:cNvSpPr>
              <a:spLocks noChangeArrowheads="1"/>
            </p:cNvSpPr>
            <p:nvPr/>
          </p:nvSpPr>
          <p:spPr bwMode="auto">
            <a:xfrm>
              <a:off x="384" y="1248"/>
              <a:ext cx="1680" cy="240"/>
            </a:xfrm>
            <a:prstGeom prst="rect">
              <a:avLst/>
            </a:prstGeom>
            <a:solidFill>
              <a:srgbClr val="FF9900"/>
            </a:solidFill>
            <a:ln w="9525">
              <a:solidFill>
                <a:schemeClr val="tx1"/>
              </a:solidFill>
              <a:miter lim="800000"/>
              <a:headEnd/>
              <a:tailEnd/>
            </a:ln>
          </p:spPr>
          <p:txBody>
            <a:bodyPr wrap="none" anchor="ctr"/>
            <a:lstStyle/>
            <a:p>
              <a:pPr algn="ctr"/>
              <a:r>
                <a:rPr lang="en-US"/>
                <a:t>XCOMM</a:t>
              </a:r>
            </a:p>
          </p:txBody>
        </p:sp>
        <p:sp>
          <p:nvSpPr>
            <p:cNvPr id="96264" name="Line 9"/>
            <p:cNvSpPr>
              <a:spLocks noChangeShapeType="1"/>
            </p:cNvSpPr>
            <p:nvPr/>
          </p:nvSpPr>
          <p:spPr bwMode="auto">
            <a:xfrm>
              <a:off x="528" y="2160"/>
              <a:ext cx="4608" cy="0"/>
            </a:xfrm>
            <a:prstGeom prst="line">
              <a:avLst/>
            </a:prstGeom>
            <a:noFill/>
            <a:ln w="38100">
              <a:solidFill>
                <a:schemeClr val="tx1"/>
              </a:solidFill>
              <a:prstDash val="dash"/>
              <a:round/>
              <a:headEnd/>
              <a:tailEnd/>
            </a:ln>
          </p:spPr>
          <p:txBody>
            <a:bodyPr/>
            <a:lstStyle/>
            <a:p>
              <a:endParaRPr lang="en-US"/>
            </a:p>
          </p:txBody>
        </p:sp>
        <p:sp>
          <p:nvSpPr>
            <p:cNvPr id="96265" name="Rectangle 10"/>
            <p:cNvSpPr>
              <a:spLocks noChangeArrowheads="1"/>
            </p:cNvSpPr>
            <p:nvPr/>
          </p:nvSpPr>
          <p:spPr bwMode="auto">
            <a:xfrm>
              <a:off x="384" y="2448"/>
              <a:ext cx="4992" cy="1584"/>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96266" name="Oval 11"/>
            <p:cNvSpPr>
              <a:spLocks noChangeArrowheads="1"/>
            </p:cNvSpPr>
            <p:nvPr/>
          </p:nvSpPr>
          <p:spPr bwMode="auto">
            <a:xfrm>
              <a:off x="528" y="2496"/>
              <a:ext cx="4704" cy="1008"/>
            </a:xfrm>
            <a:prstGeom prst="ellipse">
              <a:avLst/>
            </a:prstGeom>
            <a:solidFill>
              <a:srgbClr val="99CC00"/>
            </a:solidFill>
            <a:ln w="9525">
              <a:solidFill>
                <a:schemeClr val="tx1"/>
              </a:solidFill>
              <a:round/>
              <a:headEnd/>
              <a:tailEnd/>
            </a:ln>
          </p:spPr>
          <p:txBody>
            <a:bodyPr wrap="none" anchor="ctr"/>
            <a:lstStyle/>
            <a:p>
              <a:pPr algn="ctr"/>
              <a:r>
                <a:rPr lang="en-US"/>
                <a:t>OSTD</a:t>
              </a:r>
            </a:p>
            <a:p>
              <a:pPr algn="ctr"/>
              <a:endParaRPr lang="en-US"/>
            </a:p>
            <a:p>
              <a:pPr algn="ctr"/>
              <a:endParaRPr lang="en-US"/>
            </a:p>
            <a:p>
              <a:pPr algn="ctr"/>
              <a:endParaRPr lang="en-US"/>
            </a:p>
            <a:p>
              <a:pPr algn="ctr"/>
              <a:endParaRPr lang="en-US"/>
            </a:p>
          </p:txBody>
        </p:sp>
        <p:sp>
          <p:nvSpPr>
            <p:cNvPr id="96267" name="Line 12"/>
            <p:cNvSpPr>
              <a:spLocks noChangeShapeType="1"/>
            </p:cNvSpPr>
            <p:nvPr/>
          </p:nvSpPr>
          <p:spPr bwMode="auto">
            <a:xfrm>
              <a:off x="1104" y="1488"/>
              <a:ext cx="240" cy="1200"/>
            </a:xfrm>
            <a:prstGeom prst="line">
              <a:avLst/>
            </a:prstGeom>
            <a:noFill/>
            <a:ln w="12700">
              <a:solidFill>
                <a:schemeClr val="tx1"/>
              </a:solidFill>
              <a:round/>
              <a:headEnd type="triangle" w="med" len="med"/>
              <a:tailEnd type="triangle" w="med" len="med"/>
            </a:ln>
          </p:spPr>
          <p:txBody>
            <a:bodyPr/>
            <a:lstStyle/>
            <a:p>
              <a:endParaRPr lang="en-US"/>
            </a:p>
          </p:txBody>
        </p:sp>
        <p:sp>
          <p:nvSpPr>
            <p:cNvPr id="96268" name="Line 13"/>
            <p:cNvSpPr>
              <a:spLocks noChangeShapeType="1"/>
            </p:cNvSpPr>
            <p:nvPr/>
          </p:nvSpPr>
          <p:spPr bwMode="auto">
            <a:xfrm flipH="1">
              <a:off x="3120" y="1488"/>
              <a:ext cx="480" cy="1104"/>
            </a:xfrm>
            <a:prstGeom prst="line">
              <a:avLst/>
            </a:prstGeom>
            <a:noFill/>
            <a:ln w="12700">
              <a:solidFill>
                <a:schemeClr val="tx1"/>
              </a:solidFill>
              <a:round/>
              <a:headEnd type="triangle" w="med" len="med"/>
              <a:tailEnd type="triangle" w="med" len="med"/>
            </a:ln>
          </p:spPr>
          <p:txBody>
            <a:bodyPr/>
            <a:lstStyle/>
            <a:p>
              <a:endParaRPr lang="en-US"/>
            </a:p>
          </p:txBody>
        </p:sp>
        <p:sp>
          <p:nvSpPr>
            <p:cNvPr id="96269" name="Rectangle 14"/>
            <p:cNvSpPr>
              <a:spLocks noChangeArrowheads="1"/>
            </p:cNvSpPr>
            <p:nvPr/>
          </p:nvSpPr>
          <p:spPr bwMode="auto">
            <a:xfrm>
              <a:off x="384" y="3648"/>
              <a:ext cx="4992" cy="192"/>
            </a:xfrm>
            <a:prstGeom prst="rect">
              <a:avLst/>
            </a:prstGeom>
            <a:solidFill>
              <a:schemeClr val="accent1"/>
            </a:solidFill>
            <a:ln w="9525">
              <a:solidFill>
                <a:schemeClr val="tx1"/>
              </a:solidFill>
              <a:miter lim="800000"/>
              <a:headEnd/>
              <a:tailEnd/>
            </a:ln>
          </p:spPr>
          <p:txBody>
            <a:bodyPr wrap="none" anchor="ctr"/>
            <a:lstStyle/>
            <a:p>
              <a:pPr algn="ctr"/>
              <a:r>
                <a:rPr lang="en-US"/>
                <a:t>Shared Pcache</a:t>
              </a:r>
            </a:p>
          </p:txBody>
        </p:sp>
        <p:sp>
          <p:nvSpPr>
            <p:cNvPr id="96270" name="Rectangle 15"/>
            <p:cNvSpPr>
              <a:spLocks noChangeArrowheads="1"/>
            </p:cNvSpPr>
            <p:nvPr/>
          </p:nvSpPr>
          <p:spPr bwMode="auto">
            <a:xfrm>
              <a:off x="384" y="3840"/>
              <a:ext cx="4992" cy="192"/>
            </a:xfrm>
            <a:prstGeom prst="rect">
              <a:avLst/>
            </a:prstGeom>
            <a:solidFill>
              <a:schemeClr val="accent1"/>
            </a:solidFill>
            <a:ln w="9525">
              <a:solidFill>
                <a:schemeClr val="tx1"/>
              </a:solidFill>
              <a:miter lim="800000"/>
              <a:headEnd/>
              <a:tailEnd/>
            </a:ln>
          </p:spPr>
          <p:txBody>
            <a:bodyPr wrap="none" anchor="ctr"/>
            <a:lstStyle/>
            <a:p>
              <a:pPr algn="ctr"/>
              <a:r>
                <a:rPr lang="en-US"/>
                <a:t>BPW</a:t>
              </a:r>
            </a:p>
          </p:txBody>
        </p:sp>
        <p:sp>
          <p:nvSpPr>
            <p:cNvPr id="96271" name="Line 16"/>
            <p:cNvSpPr>
              <a:spLocks noChangeShapeType="1"/>
            </p:cNvSpPr>
            <p:nvPr/>
          </p:nvSpPr>
          <p:spPr bwMode="auto">
            <a:xfrm>
              <a:off x="1440" y="3312"/>
              <a:ext cx="0" cy="336"/>
            </a:xfrm>
            <a:prstGeom prst="line">
              <a:avLst/>
            </a:prstGeom>
            <a:noFill/>
            <a:ln w="9525">
              <a:solidFill>
                <a:schemeClr val="tx1"/>
              </a:solidFill>
              <a:round/>
              <a:headEnd type="triangle" w="med" len="med"/>
              <a:tailEnd type="triangle" w="med" len="med"/>
            </a:ln>
          </p:spPr>
          <p:txBody>
            <a:bodyPr/>
            <a:lstStyle/>
            <a:p>
              <a:endParaRPr lang="en-US"/>
            </a:p>
          </p:txBody>
        </p:sp>
        <p:sp>
          <p:nvSpPr>
            <p:cNvPr id="96272" name="Text Box 17"/>
            <p:cNvSpPr txBox="1">
              <a:spLocks noChangeArrowheads="1"/>
            </p:cNvSpPr>
            <p:nvPr/>
          </p:nvSpPr>
          <p:spPr bwMode="auto">
            <a:xfrm>
              <a:off x="672" y="1632"/>
              <a:ext cx="816" cy="173"/>
            </a:xfrm>
            <a:prstGeom prst="rect">
              <a:avLst/>
            </a:prstGeom>
            <a:solidFill>
              <a:srgbClr val="C0C0C0"/>
            </a:solidFill>
            <a:ln w="9525">
              <a:noFill/>
              <a:miter lim="800000"/>
              <a:headEnd/>
              <a:tailEnd/>
            </a:ln>
          </p:spPr>
          <p:txBody>
            <a:bodyPr>
              <a:spAutoFit/>
            </a:bodyPr>
            <a:lstStyle/>
            <a:p>
              <a:pPr>
                <a:spcBef>
                  <a:spcPct val="50000"/>
                </a:spcBef>
              </a:pPr>
              <a:r>
                <a:rPr lang="en-US" sz="1200" b="1"/>
                <a:t>Read / Write</a:t>
              </a:r>
            </a:p>
          </p:txBody>
        </p:sp>
        <p:sp>
          <p:nvSpPr>
            <p:cNvPr id="96273" name="Text Box 18"/>
            <p:cNvSpPr txBox="1">
              <a:spLocks noChangeArrowheads="1"/>
            </p:cNvSpPr>
            <p:nvPr/>
          </p:nvSpPr>
          <p:spPr bwMode="auto">
            <a:xfrm>
              <a:off x="2448" y="3024"/>
              <a:ext cx="768" cy="173"/>
            </a:xfrm>
            <a:prstGeom prst="rect">
              <a:avLst/>
            </a:prstGeom>
            <a:solidFill>
              <a:srgbClr val="C0C0C0"/>
            </a:solidFill>
            <a:ln w="9525">
              <a:noFill/>
              <a:miter lim="800000"/>
              <a:headEnd/>
              <a:tailEnd/>
            </a:ln>
          </p:spPr>
          <p:txBody>
            <a:bodyPr>
              <a:spAutoFit/>
            </a:bodyPr>
            <a:lstStyle/>
            <a:p>
              <a:pPr>
                <a:spcBef>
                  <a:spcPct val="50000"/>
                </a:spcBef>
              </a:pPr>
              <a:r>
                <a:rPr lang="en-US" sz="1200" b="1"/>
                <a:t>Write Reserve</a:t>
              </a:r>
            </a:p>
          </p:txBody>
        </p:sp>
        <p:sp>
          <p:nvSpPr>
            <p:cNvPr id="96274" name="Rectangle 19"/>
            <p:cNvSpPr>
              <a:spLocks noChangeArrowheads="1"/>
            </p:cNvSpPr>
            <p:nvPr/>
          </p:nvSpPr>
          <p:spPr bwMode="auto">
            <a:xfrm>
              <a:off x="3264" y="960"/>
              <a:ext cx="1680" cy="288"/>
            </a:xfrm>
            <a:prstGeom prst="rect">
              <a:avLst/>
            </a:prstGeom>
            <a:solidFill>
              <a:schemeClr val="accent1"/>
            </a:solidFill>
            <a:ln w="9525">
              <a:solidFill>
                <a:schemeClr val="tx1"/>
              </a:solidFill>
              <a:miter lim="800000"/>
              <a:headEnd/>
              <a:tailEnd/>
            </a:ln>
          </p:spPr>
          <p:txBody>
            <a:bodyPr wrap="none" anchor="ctr"/>
            <a:lstStyle/>
            <a:p>
              <a:pPr algn="ctr"/>
              <a:r>
                <a:rPr lang="en-US"/>
                <a:t>OST Plug-in 2</a:t>
              </a:r>
            </a:p>
          </p:txBody>
        </p:sp>
        <p:sp>
          <p:nvSpPr>
            <p:cNvPr id="96275" name="Rectangle 20"/>
            <p:cNvSpPr>
              <a:spLocks noChangeArrowheads="1"/>
            </p:cNvSpPr>
            <p:nvPr/>
          </p:nvSpPr>
          <p:spPr bwMode="auto">
            <a:xfrm>
              <a:off x="3264" y="1248"/>
              <a:ext cx="1680" cy="240"/>
            </a:xfrm>
            <a:prstGeom prst="rect">
              <a:avLst/>
            </a:prstGeom>
            <a:solidFill>
              <a:srgbClr val="FF9900"/>
            </a:solidFill>
            <a:ln w="9525">
              <a:solidFill>
                <a:schemeClr val="tx1"/>
              </a:solidFill>
              <a:miter lim="800000"/>
              <a:headEnd/>
              <a:tailEnd/>
            </a:ln>
          </p:spPr>
          <p:txBody>
            <a:bodyPr wrap="none" anchor="ctr"/>
            <a:lstStyle/>
            <a:p>
              <a:pPr algn="ctr"/>
              <a:r>
                <a:rPr lang="en-US"/>
                <a:t>XCOMM</a:t>
              </a:r>
            </a:p>
          </p:txBody>
        </p:sp>
        <p:sp>
          <p:nvSpPr>
            <p:cNvPr id="96276" name="Oval 21"/>
            <p:cNvSpPr>
              <a:spLocks noChangeArrowheads="1"/>
            </p:cNvSpPr>
            <p:nvPr/>
          </p:nvSpPr>
          <p:spPr bwMode="auto">
            <a:xfrm>
              <a:off x="960" y="2688"/>
              <a:ext cx="1008" cy="624"/>
            </a:xfrm>
            <a:prstGeom prst="ellipse">
              <a:avLst/>
            </a:prstGeom>
            <a:solidFill>
              <a:srgbClr val="FF9900"/>
            </a:solidFill>
            <a:ln w="9525">
              <a:solidFill>
                <a:schemeClr val="tx1"/>
              </a:solidFill>
              <a:round/>
              <a:headEnd/>
              <a:tailEnd/>
            </a:ln>
          </p:spPr>
          <p:txBody>
            <a:bodyPr wrap="none" anchor="ctr"/>
            <a:lstStyle/>
            <a:p>
              <a:pPr algn="ctr"/>
              <a:r>
                <a:rPr lang="en-US"/>
                <a:t>DM_SRVR</a:t>
              </a:r>
            </a:p>
            <a:p>
              <a:pPr algn="ctr"/>
              <a:r>
                <a:rPr lang="en-US"/>
                <a:t>Thread 1</a:t>
              </a:r>
            </a:p>
          </p:txBody>
        </p:sp>
        <p:sp>
          <p:nvSpPr>
            <p:cNvPr id="96277" name="Line 22"/>
            <p:cNvSpPr>
              <a:spLocks noChangeShapeType="1"/>
            </p:cNvSpPr>
            <p:nvPr/>
          </p:nvSpPr>
          <p:spPr bwMode="auto">
            <a:xfrm>
              <a:off x="1824" y="1488"/>
              <a:ext cx="672" cy="1104"/>
            </a:xfrm>
            <a:prstGeom prst="line">
              <a:avLst/>
            </a:prstGeom>
            <a:noFill/>
            <a:ln w="9525">
              <a:solidFill>
                <a:schemeClr val="tx1"/>
              </a:solidFill>
              <a:round/>
              <a:headEnd type="triangle" w="med" len="med"/>
              <a:tailEnd type="triangle" w="med" len="med"/>
            </a:ln>
          </p:spPr>
          <p:txBody>
            <a:bodyPr/>
            <a:lstStyle/>
            <a:p>
              <a:endParaRPr lang="en-US"/>
            </a:p>
          </p:txBody>
        </p:sp>
        <p:sp>
          <p:nvSpPr>
            <p:cNvPr id="96278" name="Text Box 23"/>
            <p:cNvSpPr txBox="1">
              <a:spLocks noChangeArrowheads="1"/>
            </p:cNvSpPr>
            <p:nvPr/>
          </p:nvSpPr>
          <p:spPr bwMode="auto">
            <a:xfrm>
              <a:off x="1632" y="1872"/>
              <a:ext cx="2496" cy="173"/>
            </a:xfrm>
            <a:prstGeom prst="rect">
              <a:avLst/>
            </a:prstGeom>
            <a:solidFill>
              <a:srgbClr val="C0C0C0"/>
            </a:solidFill>
            <a:ln w="9525">
              <a:noFill/>
              <a:miter lim="800000"/>
              <a:headEnd/>
              <a:tailEnd/>
            </a:ln>
          </p:spPr>
          <p:txBody>
            <a:bodyPr>
              <a:spAutoFit/>
            </a:bodyPr>
            <a:lstStyle/>
            <a:p>
              <a:pPr>
                <a:spcBef>
                  <a:spcPct val="50000"/>
                </a:spcBef>
              </a:pPr>
              <a:r>
                <a:rPr lang="en-US" sz="1200" b="1"/>
                <a:t>Create / Delete / Report / Replicate / Authenticate</a:t>
              </a:r>
            </a:p>
          </p:txBody>
        </p:sp>
        <p:sp>
          <p:nvSpPr>
            <p:cNvPr id="96279" name="Line 24"/>
            <p:cNvSpPr>
              <a:spLocks noChangeShapeType="1"/>
            </p:cNvSpPr>
            <p:nvPr/>
          </p:nvSpPr>
          <p:spPr bwMode="auto">
            <a:xfrm flipH="1">
              <a:off x="4368" y="1488"/>
              <a:ext cx="144" cy="1200"/>
            </a:xfrm>
            <a:prstGeom prst="line">
              <a:avLst/>
            </a:prstGeom>
            <a:noFill/>
            <a:ln w="12700">
              <a:solidFill>
                <a:schemeClr val="tx1"/>
              </a:solidFill>
              <a:round/>
              <a:headEnd type="triangle" w="med" len="med"/>
              <a:tailEnd type="triangle" w="med" len="med"/>
            </a:ln>
          </p:spPr>
          <p:txBody>
            <a:bodyPr/>
            <a:lstStyle/>
            <a:p>
              <a:endParaRPr lang="en-US"/>
            </a:p>
          </p:txBody>
        </p:sp>
        <p:sp>
          <p:nvSpPr>
            <p:cNvPr id="96280" name="Text Box 25"/>
            <p:cNvSpPr txBox="1">
              <a:spLocks noChangeArrowheads="1"/>
            </p:cNvSpPr>
            <p:nvPr/>
          </p:nvSpPr>
          <p:spPr bwMode="auto">
            <a:xfrm>
              <a:off x="4080" y="1632"/>
              <a:ext cx="864" cy="173"/>
            </a:xfrm>
            <a:prstGeom prst="rect">
              <a:avLst/>
            </a:prstGeom>
            <a:solidFill>
              <a:srgbClr val="C0C0C0"/>
            </a:solidFill>
            <a:ln w="9525">
              <a:noFill/>
              <a:miter lim="800000"/>
              <a:headEnd/>
              <a:tailEnd/>
            </a:ln>
          </p:spPr>
          <p:txBody>
            <a:bodyPr>
              <a:spAutoFit/>
            </a:bodyPr>
            <a:lstStyle/>
            <a:p>
              <a:pPr>
                <a:spcBef>
                  <a:spcPct val="50000"/>
                </a:spcBef>
              </a:pPr>
              <a:r>
                <a:rPr lang="en-US" sz="1200" b="1"/>
                <a:t>Read / Write</a:t>
              </a:r>
            </a:p>
          </p:txBody>
        </p:sp>
        <p:sp>
          <p:nvSpPr>
            <p:cNvPr id="96281" name="Line 26"/>
            <p:cNvSpPr>
              <a:spLocks noChangeShapeType="1"/>
            </p:cNvSpPr>
            <p:nvPr/>
          </p:nvSpPr>
          <p:spPr bwMode="auto">
            <a:xfrm>
              <a:off x="4320" y="3312"/>
              <a:ext cx="0" cy="336"/>
            </a:xfrm>
            <a:prstGeom prst="line">
              <a:avLst/>
            </a:prstGeom>
            <a:noFill/>
            <a:ln w="9525">
              <a:solidFill>
                <a:schemeClr val="tx1"/>
              </a:solidFill>
              <a:round/>
              <a:headEnd type="triangle" w="med" len="med"/>
              <a:tailEnd type="triangle" w="med" len="med"/>
            </a:ln>
          </p:spPr>
          <p:txBody>
            <a:bodyPr/>
            <a:lstStyle/>
            <a:p>
              <a:endParaRPr lang="en-US"/>
            </a:p>
          </p:txBody>
        </p:sp>
        <p:sp>
          <p:nvSpPr>
            <p:cNvPr id="96282" name="Oval 27"/>
            <p:cNvSpPr>
              <a:spLocks noChangeArrowheads="1"/>
            </p:cNvSpPr>
            <p:nvPr/>
          </p:nvSpPr>
          <p:spPr bwMode="auto">
            <a:xfrm>
              <a:off x="3792" y="2688"/>
              <a:ext cx="1008" cy="624"/>
            </a:xfrm>
            <a:prstGeom prst="ellipse">
              <a:avLst/>
            </a:prstGeom>
            <a:solidFill>
              <a:srgbClr val="FF9900"/>
            </a:solidFill>
            <a:ln w="9525">
              <a:solidFill>
                <a:schemeClr val="tx1"/>
              </a:solidFill>
              <a:round/>
              <a:headEnd/>
              <a:tailEnd/>
            </a:ln>
          </p:spPr>
          <p:txBody>
            <a:bodyPr wrap="none" anchor="ctr"/>
            <a:lstStyle/>
            <a:p>
              <a:pPr algn="ctr"/>
              <a:r>
                <a:rPr lang="en-US"/>
                <a:t>DM_SRVR</a:t>
              </a:r>
            </a:p>
            <a:p>
              <a:pPr algn="ctr"/>
              <a:r>
                <a:rPr lang="en-US"/>
                <a:t>Thread 2</a:t>
              </a:r>
            </a:p>
          </p:txBody>
        </p:sp>
        <p:sp>
          <p:nvSpPr>
            <p:cNvPr id="96283" name="Text Box 28"/>
            <p:cNvSpPr txBox="1">
              <a:spLocks noChangeArrowheads="1"/>
            </p:cNvSpPr>
            <p:nvPr/>
          </p:nvSpPr>
          <p:spPr bwMode="auto">
            <a:xfrm>
              <a:off x="2448" y="2784"/>
              <a:ext cx="816" cy="173"/>
            </a:xfrm>
            <a:prstGeom prst="rect">
              <a:avLst/>
            </a:prstGeom>
            <a:solidFill>
              <a:srgbClr val="C0C0C0"/>
            </a:solidFill>
            <a:ln w="9525">
              <a:noFill/>
              <a:miter lim="800000"/>
              <a:headEnd/>
              <a:tailEnd/>
            </a:ln>
          </p:spPr>
          <p:txBody>
            <a:bodyPr>
              <a:spAutoFit/>
            </a:bodyPr>
            <a:lstStyle/>
            <a:p>
              <a:pPr>
                <a:spcBef>
                  <a:spcPct val="50000"/>
                </a:spcBef>
              </a:pPr>
              <a:r>
                <a:rPr lang="en-US" sz="1200" b="1"/>
                <a:t>  Authenticate</a:t>
              </a:r>
            </a:p>
          </p:txBody>
        </p:sp>
        <p:sp>
          <p:nvSpPr>
            <p:cNvPr id="96284" name="Line 29"/>
            <p:cNvSpPr>
              <a:spLocks noChangeShapeType="1"/>
            </p:cNvSpPr>
            <p:nvPr/>
          </p:nvSpPr>
          <p:spPr bwMode="auto">
            <a:xfrm>
              <a:off x="1968" y="2928"/>
              <a:ext cx="480" cy="0"/>
            </a:xfrm>
            <a:prstGeom prst="line">
              <a:avLst/>
            </a:prstGeom>
            <a:noFill/>
            <a:ln w="9525">
              <a:solidFill>
                <a:schemeClr val="tx1"/>
              </a:solidFill>
              <a:round/>
              <a:headEnd/>
              <a:tailEnd type="triangle" w="med" len="med"/>
            </a:ln>
          </p:spPr>
          <p:txBody>
            <a:bodyPr/>
            <a:lstStyle/>
            <a:p>
              <a:endParaRPr lang="en-US"/>
            </a:p>
          </p:txBody>
        </p:sp>
        <p:sp>
          <p:nvSpPr>
            <p:cNvPr id="96285" name="Line 30"/>
            <p:cNvSpPr>
              <a:spLocks noChangeShapeType="1"/>
            </p:cNvSpPr>
            <p:nvPr/>
          </p:nvSpPr>
          <p:spPr bwMode="auto">
            <a:xfrm flipH="1">
              <a:off x="3264" y="2928"/>
              <a:ext cx="528" cy="0"/>
            </a:xfrm>
            <a:prstGeom prst="line">
              <a:avLst/>
            </a:prstGeom>
            <a:noFill/>
            <a:ln w="9525">
              <a:solidFill>
                <a:schemeClr val="tx1"/>
              </a:solidFill>
              <a:round/>
              <a:headEnd/>
              <a:tailEnd type="triangle" w="med" len="med"/>
            </a:ln>
          </p:spPr>
          <p:txBody>
            <a:bodyPr/>
            <a:lstStyle/>
            <a:p>
              <a:endParaRPr lang="en-US"/>
            </a:p>
          </p:txBody>
        </p:sp>
        <p:sp>
          <p:nvSpPr>
            <p:cNvPr id="96286" name="Line 31"/>
            <p:cNvSpPr>
              <a:spLocks noChangeShapeType="1"/>
            </p:cNvSpPr>
            <p:nvPr/>
          </p:nvSpPr>
          <p:spPr bwMode="auto">
            <a:xfrm>
              <a:off x="1968" y="3072"/>
              <a:ext cx="480" cy="48"/>
            </a:xfrm>
            <a:prstGeom prst="line">
              <a:avLst/>
            </a:prstGeom>
            <a:noFill/>
            <a:ln w="9525">
              <a:solidFill>
                <a:schemeClr val="tx1"/>
              </a:solidFill>
              <a:round/>
              <a:headEnd/>
              <a:tailEnd type="triangle" w="med" len="med"/>
            </a:ln>
          </p:spPr>
          <p:txBody>
            <a:bodyPr/>
            <a:lstStyle/>
            <a:p>
              <a:endParaRPr lang="en-US"/>
            </a:p>
          </p:txBody>
        </p:sp>
        <p:sp>
          <p:nvSpPr>
            <p:cNvPr id="96287" name="Line 32"/>
            <p:cNvSpPr>
              <a:spLocks noChangeShapeType="1"/>
            </p:cNvSpPr>
            <p:nvPr/>
          </p:nvSpPr>
          <p:spPr bwMode="auto">
            <a:xfrm flipH="1">
              <a:off x="3216" y="3072"/>
              <a:ext cx="576" cy="48"/>
            </a:xfrm>
            <a:prstGeom prst="line">
              <a:avLst/>
            </a:prstGeom>
            <a:noFill/>
            <a:ln w="9525">
              <a:solidFill>
                <a:schemeClr val="tx1"/>
              </a:solidFill>
              <a:round/>
              <a:headEnd/>
              <a:tailEnd type="triangle" w="med" len="med"/>
            </a:ln>
          </p:spPr>
          <p:txBody>
            <a:bodyPr/>
            <a:lstStyle/>
            <a:p>
              <a:endParaRPr lang="en-US"/>
            </a:p>
          </p:txBody>
        </p:sp>
        <p:sp>
          <p:nvSpPr>
            <p:cNvPr id="96288" name="Text Box 33"/>
            <p:cNvSpPr txBox="1">
              <a:spLocks noChangeArrowheads="1"/>
            </p:cNvSpPr>
            <p:nvPr/>
          </p:nvSpPr>
          <p:spPr bwMode="auto">
            <a:xfrm>
              <a:off x="2448" y="3264"/>
              <a:ext cx="768" cy="173"/>
            </a:xfrm>
            <a:prstGeom prst="rect">
              <a:avLst/>
            </a:prstGeom>
            <a:solidFill>
              <a:srgbClr val="C0C0C0"/>
            </a:solidFill>
            <a:ln w="9525">
              <a:noFill/>
              <a:miter lim="800000"/>
              <a:headEnd/>
              <a:tailEnd/>
            </a:ln>
          </p:spPr>
          <p:txBody>
            <a:bodyPr>
              <a:spAutoFit/>
            </a:bodyPr>
            <a:lstStyle/>
            <a:p>
              <a:pPr>
                <a:spcBef>
                  <a:spcPct val="50000"/>
                </a:spcBef>
              </a:pPr>
              <a:r>
                <a:rPr lang="en-US" sz="1200" b="1"/>
                <a:t>     Logging</a:t>
              </a:r>
            </a:p>
          </p:txBody>
        </p:sp>
        <p:sp>
          <p:nvSpPr>
            <p:cNvPr id="96289" name="Line 34"/>
            <p:cNvSpPr>
              <a:spLocks noChangeShapeType="1"/>
            </p:cNvSpPr>
            <p:nvPr/>
          </p:nvSpPr>
          <p:spPr bwMode="auto">
            <a:xfrm>
              <a:off x="1920" y="3168"/>
              <a:ext cx="528" cy="192"/>
            </a:xfrm>
            <a:prstGeom prst="line">
              <a:avLst/>
            </a:prstGeom>
            <a:noFill/>
            <a:ln w="9525">
              <a:solidFill>
                <a:schemeClr val="tx1"/>
              </a:solidFill>
              <a:round/>
              <a:headEnd/>
              <a:tailEnd type="triangle" w="med" len="med"/>
            </a:ln>
          </p:spPr>
          <p:txBody>
            <a:bodyPr/>
            <a:lstStyle/>
            <a:p>
              <a:endParaRPr lang="en-US"/>
            </a:p>
          </p:txBody>
        </p:sp>
        <p:sp>
          <p:nvSpPr>
            <p:cNvPr id="96290" name="Line 35"/>
            <p:cNvSpPr>
              <a:spLocks noChangeShapeType="1"/>
            </p:cNvSpPr>
            <p:nvPr/>
          </p:nvSpPr>
          <p:spPr bwMode="auto">
            <a:xfrm flipH="1">
              <a:off x="3216" y="3168"/>
              <a:ext cx="624" cy="192"/>
            </a:xfrm>
            <a:prstGeom prst="line">
              <a:avLst/>
            </a:prstGeom>
            <a:noFill/>
            <a:ln w="9525">
              <a:solidFill>
                <a:schemeClr val="tx1"/>
              </a:solidFill>
              <a:round/>
              <a:headEnd/>
              <a:tailEnd type="triangle" w="med" len="med"/>
            </a:ln>
          </p:spPr>
          <p:txBody>
            <a:bodyPr/>
            <a:lstStyle/>
            <a:p>
              <a:endParaRPr lang="en-US"/>
            </a:p>
          </p:txBody>
        </p:sp>
      </p:gr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idx="4294967295"/>
          </p:nvPr>
        </p:nvSpPr>
        <p:spPr/>
        <p:txBody>
          <a:bodyPr/>
          <a:lstStyle/>
          <a:p>
            <a:pPr eaLnBrk="1" hangingPunct="1"/>
            <a:r>
              <a:rPr lang="en-US" smtClean="0"/>
              <a:t>What the User Sees</a:t>
            </a:r>
          </a:p>
        </p:txBody>
      </p:sp>
      <p:sp>
        <p:nvSpPr>
          <p:cNvPr id="97282" name="Content Placeholder 2"/>
          <p:cNvSpPr>
            <a:spLocks noGrp="1"/>
          </p:cNvSpPr>
          <p:nvPr>
            <p:ph idx="4294967295"/>
          </p:nvPr>
        </p:nvSpPr>
        <p:spPr/>
        <p:txBody>
          <a:bodyPr/>
          <a:lstStyle/>
          <a:p>
            <a:pPr eaLnBrk="1" hangingPunct="1"/>
            <a:r>
              <a:rPr lang="en-US" smtClean="0"/>
              <a:t>The DXi GUI</a:t>
            </a:r>
          </a:p>
          <a:p>
            <a:pPr lvl="1" eaLnBrk="1" hangingPunct="1"/>
            <a:r>
              <a:rPr lang="en-US" smtClean="0"/>
              <a:t>Configuration</a:t>
            </a:r>
          </a:p>
          <a:p>
            <a:pPr lvl="2" eaLnBrk="1" hangingPunct="1"/>
            <a:r>
              <a:rPr lang="en-US" smtClean="0"/>
              <a:t>OST Storage Server</a:t>
            </a:r>
          </a:p>
          <a:p>
            <a:pPr lvl="2" eaLnBrk="1" hangingPunct="1"/>
            <a:r>
              <a:rPr lang="en-US" smtClean="0"/>
              <a:t>Connection thresholds</a:t>
            </a:r>
          </a:p>
          <a:p>
            <a:pPr lvl="2" eaLnBrk="1" hangingPunct="1"/>
            <a:r>
              <a:rPr lang="en-US" smtClean="0"/>
              <a:t>LSU</a:t>
            </a:r>
          </a:p>
          <a:p>
            <a:pPr lvl="2" eaLnBrk="1" hangingPunct="1"/>
            <a:r>
              <a:rPr lang="en-US" smtClean="0"/>
              <a:t>User Credentials </a:t>
            </a:r>
          </a:p>
          <a:p>
            <a:pPr eaLnBrk="1" hangingPunct="1"/>
            <a:r>
              <a:rPr lang="en-US" smtClean="0"/>
              <a:t>Symantec GUI (NBU/BE)</a:t>
            </a:r>
          </a:p>
          <a:p>
            <a:pPr eaLnBrk="1" hangingPunct="1"/>
            <a:r>
              <a:rPr lang="en-US" smtClean="0"/>
              <a:t>Plug-in Config</a:t>
            </a:r>
          </a:p>
          <a:p>
            <a:pPr lvl="1" eaLnBrk="1" hangingPunct="1"/>
            <a:r>
              <a:rPr lang="en-US" smtClean="0"/>
              <a:t>/usr/Quantum/QuantumPlugin.conf (Unix)</a:t>
            </a:r>
          </a:p>
          <a:p>
            <a:pPr lvl="1" eaLnBrk="1" hangingPunct="1"/>
            <a:r>
              <a:rPr lang="en-US" smtClean="0"/>
              <a:t>C:\Windows\libstspiQuantum.ini (Windows)</a:t>
            </a:r>
          </a:p>
          <a:p>
            <a:pPr lvl="1" eaLnBrk="1" hangingPunct="1">
              <a:buFont typeface="Arial" charset="0"/>
              <a:buNone/>
            </a:pPr>
            <a:endParaRPr lang="en-US" smtClean="0"/>
          </a:p>
          <a:p>
            <a:pPr lvl="1" eaLnBrk="1" hangingPunct="1">
              <a:buFont typeface="Arial" charset="0"/>
              <a:buNone/>
            </a:pPr>
            <a:endParaRPr lang="en-US" smtClean="0"/>
          </a:p>
        </p:txBody>
      </p:sp>
      <p:sp>
        <p:nvSpPr>
          <p:cNvPr id="4" name="Footer Placeholder 3"/>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304800" y="6430963"/>
            <a:ext cx="533400" cy="323850"/>
          </a:xfrm>
          <a:prstGeom prst="rect">
            <a:avLst/>
          </a:prstGeom>
          <a:noFill/>
          <a:ln>
            <a:miter lim="800000"/>
            <a:headEnd/>
            <a:tailEnd/>
          </a:ln>
        </p:spPr>
        <p:txBody>
          <a:bodyPr/>
          <a:lstStyle/>
          <a:p>
            <a:pPr>
              <a:defRPr/>
            </a:pPr>
            <a:fld id="{E8FA80DC-0136-4C97-B40E-3C4B291702BA}" type="slidenum">
              <a:rPr lang="en-US" sz="1400">
                <a:solidFill>
                  <a:srgbClr val="FFBA00"/>
                </a:solidFill>
                <a:cs typeface="+mn-cs"/>
              </a:rPr>
              <a:pPr>
                <a:defRPr/>
              </a:pPr>
              <a:t>49</a:t>
            </a:fld>
            <a:endParaRPr lang="en-US" sz="1200">
              <a:solidFill>
                <a:srgbClr val="FFBA00"/>
              </a:solidFill>
              <a:cs typeface="+mn-cs"/>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p:txBody>
          <a:bodyPr/>
          <a:lstStyle/>
          <a:p>
            <a:pPr eaLnBrk="1" hangingPunct="1"/>
            <a:r>
              <a:rPr lang="en-US" smtClean="0"/>
              <a:t>DXi 2.0.1:  Key Features</a:t>
            </a:r>
          </a:p>
        </p:txBody>
      </p:sp>
      <p:sp>
        <p:nvSpPr>
          <p:cNvPr id="24578" name="Rectangle 3"/>
          <p:cNvSpPr>
            <a:spLocks noGrp="1" noChangeArrowheads="1"/>
          </p:cNvSpPr>
          <p:nvPr>
            <p:ph type="body" idx="4294967295"/>
          </p:nvPr>
        </p:nvSpPr>
        <p:spPr>
          <a:xfrm>
            <a:off x="228600" y="1143000"/>
            <a:ext cx="8458200" cy="5105400"/>
          </a:xfrm>
        </p:spPr>
        <p:txBody>
          <a:bodyPr/>
          <a:lstStyle/>
          <a:p>
            <a:pPr marL="463550" indent="-411163" defTabSz="914400" eaLnBrk="1" hangingPunct="1"/>
            <a:r>
              <a:rPr lang="en-US" smtClean="0"/>
              <a:t>Inline deduplication for VTL</a:t>
            </a:r>
          </a:p>
          <a:p>
            <a:pPr marL="463550" indent="-411163" defTabSz="914400" eaLnBrk="1" hangingPunct="1"/>
            <a:r>
              <a:rPr lang="en-US" smtClean="0"/>
              <a:t>GIO updates (from 1.4.3 now ported to DXi 2.0.1)</a:t>
            </a:r>
          </a:p>
          <a:p>
            <a:pPr marL="463550" indent="-411163" defTabSz="914400" eaLnBrk="1" hangingPunct="1"/>
            <a:r>
              <a:rPr lang="en-US" smtClean="0"/>
              <a:t>Support for LTO-5/i40/i80/i6000 for VTL and PTT </a:t>
            </a:r>
          </a:p>
          <a:p>
            <a:pPr marL="463550" indent="-411163" defTabSz="914400" eaLnBrk="1" hangingPunct="1"/>
            <a:r>
              <a:rPr lang="en-US" smtClean="0"/>
              <a:t>Critical customer bug fixes</a:t>
            </a:r>
          </a:p>
          <a:p>
            <a:pPr marL="863600" lvl="1" indent="-411163" defTabSz="914400" eaLnBrk="1" hangingPunct="1"/>
            <a:r>
              <a:rPr lang="en-US" smtClean="0"/>
              <a:t>Including the 2012 bug – 2.0.1 is to be a mandatory upgrade for DXi running 2.0.x</a:t>
            </a:r>
          </a:p>
          <a:p>
            <a:pPr marL="463550" indent="-411163" defTabSz="914400" eaLnBrk="1" hangingPunct="1"/>
            <a:r>
              <a:rPr lang="en-US" smtClean="0">
                <a:solidFill>
                  <a:schemeClr val="tx1"/>
                </a:solidFill>
              </a:rPr>
              <a:t>Accent Dedupe for DXi6701/6702, Linux NBU only</a:t>
            </a:r>
          </a:p>
          <a:p>
            <a:pPr marL="463550" indent="-411163" defTabSz="914400" eaLnBrk="1" hangingPunct="1"/>
            <a:r>
              <a:rPr lang="en-US" smtClean="0"/>
              <a:t>GUI for mini-net</a:t>
            </a:r>
          </a:p>
          <a:p>
            <a:pPr marL="463550" indent="-411163" defTabSz="914400" eaLnBrk="1" hangingPunct="1"/>
            <a:r>
              <a:rPr lang="en-US" smtClean="0"/>
              <a:t>OST and VTL installation wizards</a:t>
            </a:r>
          </a:p>
          <a:p>
            <a:pPr marL="463550" indent="-411163" defTabSz="914400" eaLnBrk="1" hangingPunct="1"/>
            <a:r>
              <a:rPr lang="en-US" smtClean="0"/>
              <a:t>Supported platforms:  DXi6701, 6702, 6700, 6500, 4500</a:t>
            </a:r>
          </a:p>
          <a:p>
            <a:pPr marL="463550" indent="-411163" defTabSz="914400" eaLnBrk="1" hangingPunct="1"/>
            <a:r>
              <a:rPr lang="en-US" smtClean="0"/>
              <a:t>F5 Certification: under investigation</a:t>
            </a:r>
          </a:p>
        </p:txBody>
      </p:sp>
      <p:sp>
        <p:nvSpPr>
          <p:cNvPr id="4" name="Footer Placeholder 3"/>
          <p:cNvSpPr txBox="1">
            <a:spLocks noGrp="1"/>
          </p:cNvSpPr>
          <p:nvPr/>
        </p:nvSpPr>
        <p:spPr bwMode="auto">
          <a:xfrm>
            <a:off x="2514600" y="6324600"/>
            <a:ext cx="4732338" cy="496888"/>
          </a:xfrm>
          <a:prstGeom prst="rect">
            <a:avLst/>
          </a:prstGeom>
          <a:noFill/>
          <a:ln>
            <a:miter lim="800000"/>
            <a:headEnd/>
            <a:tailEnd/>
          </a:ln>
        </p:spPr>
        <p:txBody>
          <a:bodyPr/>
          <a:lstStyle/>
          <a:p>
            <a:pPr>
              <a:defRPr/>
            </a:pPr>
            <a:r>
              <a:rPr lang="en-US" sz="1000">
                <a:solidFill>
                  <a:schemeClr val="bg1"/>
                </a:solidFill>
                <a:cs typeface="+mn-cs"/>
              </a:rPr>
              <a:t>© 2011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3"/>
          <p:cNvSpPr txBox="1">
            <a:spLocks noGrp="1"/>
          </p:cNvSpPr>
          <p:nvPr/>
        </p:nvSpPr>
        <p:spPr bwMode="auto">
          <a:xfrm>
            <a:off x="304800" y="6430963"/>
            <a:ext cx="533400" cy="323850"/>
          </a:xfrm>
          <a:prstGeom prst="rect">
            <a:avLst/>
          </a:prstGeom>
          <a:noFill/>
          <a:ln>
            <a:miter lim="800000"/>
            <a:headEnd/>
            <a:tailEnd/>
          </a:ln>
        </p:spPr>
        <p:txBody>
          <a:bodyPr/>
          <a:lstStyle/>
          <a:p>
            <a:pPr>
              <a:defRPr/>
            </a:pPr>
            <a:fld id="{21EFE6CC-551E-4676-9A78-7E046C1A0D8C}" type="slidenum">
              <a:rPr lang="en-US" sz="1400">
                <a:solidFill>
                  <a:srgbClr val="FFBA00"/>
                </a:solidFill>
                <a:cs typeface="+mn-cs"/>
              </a:rPr>
              <a:pPr>
                <a:defRPr/>
              </a:pPr>
              <a:t>5</a:t>
            </a:fld>
            <a:endParaRPr lang="en-US" sz="1200" dirty="0">
              <a:solidFill>
                <a:srgbClr val="FFBA00"/>
              </a:solidFill>
              <a:cs typeface="+mn-cs"/>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idx="4294967295"/>
          </p:nvPr>
        </p:nvSpPr>
        <p:spPr/>
        <p:txBody>
          <a:bodyPr/>
          <a:lstStyle/>
          <a:p>
            <a:pPr eaLnBrk="1" hangingPunct="1"/>
            <a:r>
              <a:rPr lang="en-US" smtClean="0"/>
              <a:t>What the User Sees</a:t>
            </a:r>
          </a:p>
        </p:txBody>
      </p:sp>
      <p:sp>
        <p:nvSpPr>
          <p:cNvPr id="98306" name="Content Placeholder 2"/>
          <p:cNvSpPr>
            <a:spLocks noGrp="1"/>
          </p:cNvSpPr>
          <p:nvPr>
            <p:ph idx="4294967295"/>
          </p:nvPr>
        </p:nvSpPr>
        <p:spPr/>
        <p:txBody>
          <a:bodyPr/>
          <a:lstStyle/>
          <a:p>
            <a:pPr lvl="1" eaLnBrk="1" hangingPunct="1">
              <a:buFont typeface="Arial" charset="0"/>
              <a:buNone/>
            </a:pPr>
            <a:endParaRPr lang="en-US" smtClean="0"/>
          </a:p>
          <a:p>
            <a:pPr lvl="1" eaLnBrk="1" hangingPunct="1">
              <a:buFont typeface="Arial" charset="0"/>
              <a:buNone/>
            </a:pPr>
            <a:endParaRPr lang="en-US" smtClean="0"/>
          </a:p>
        </p:txBody>
      </p:sp>
      <p:sp>
        <p:nvSpPr>
          <p:cNvPr id="4" name="Footer Placeholder 3"/>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304800" y="6430963"/>
            <a:ext cx="533400" cy="323850"/>
          </a:xfrm>
          <a:prstGeom prst="rect">
            <a:avLst/>
          </a:prstGeom>
          <a:noFill/>
          <a:ln>
            <a:miter lim="800000"/>
            <a:headEnd/>
            <a:tailEnd/>
          </a:ln>
        </p:spPr>
        <p:txBody>
          <a:bodyPr/>
          <a:lstStyle/>
          <a:p>
            <a:pPr>
              <a:defRPr/>
            </a:pPr>
            <a:fld id="{F26F4422-25A6-4F08-9E8B-853F02198B5F}" type="slidenum">
              <a:rPr lang="en-US" sz="1400">
                <a:solidFill>
                  <a:srgbClr val="FFBA00"/>
                </a:solidFill>
                <a:cs typeface="+mn-cs"/>
              </a:rPr>
              <a:pPr>
                <a:defRPr/>
              </a:pPr>
              <a:t>50</a:t>
            </a:fld>
            <a:endParaRPr lang="en-US" sz="1200">
              <a:solidFill>
                <a:srgbClr val="FFBA00"/>
              </a:solidFill>
              <a:cs typeface="+mn-cs"/>
            </a:endParaRPr>
          </a:p>
        </p:txBody>
      </p:sp>
      <p:pic>
        <p:nvPicPr>
          <p:cNvPr id="98309" name="Picture 2"/>
          <p:cNvPicPr>
            <a:picLocks noChangeAspect="1" noChangeArrowheads="1"/>
          </p:cNvPicPr>
          <p:nvPr/>
        </p:nvPicPr>
        <p:blipFill>
          <a:blip r:embed="rId2"/>
          <a:srcRect/>
          <a:stretch>
            <a:fillRect/>
          </a:stretch>
        </p:blipFill>
        <p:spPr bwMode="auto">
          <a:xfrm>
            <a:off x="228600" y="1295400"/>
            <a:ext cx="8153400" cy="5095875"/>
          </a:xfrm>
          <a:prstGeom prst="rect">
            <a:avLst/>
          </a:prstGeom>
          <a:noFill/>
          <a:ln w="9525">
            <a:noFill/>
            <a:miter lim="800000"/>
            <a:headEnd/>
            <a:tailEnd/>
          </a:ln>
        </p:spPr>
      </p:pic>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idx="4294967295"/>
          </p:nvPr>
        </p:nvSpPr>
        <p:spPr/>
        <p:txBody>
          <a:bodyPr/>
          <a:lstStyle/>
          <a:p>
            <a:pPr eaLnBrk="1" hangingPunct="1"/>
            <a:r>
              <a:rPr lang="en-US" smtClean="0"/>
              <a:t>What the User Sees</a:t>
            </a:r>
          </a:p>
        </p:txBody>
      </p:sp>
      <p:sp>
        <p:nvSpPr>
          <p:cNvPr id="99330" name="Content Placeholder 2"/>
          <p:cNvSpPr>
            <a:spLocks noGrp="1"/>
          </p:cNvSpPr>
          <p:nvPr>
            <p:ph idx="4294967295"/>
          </p:nvPr>
        </p:nvSpPr>
        <p:spPr/>
        <p:txBody>
          <a:bodyPr/>
          <a:lstStyle/>
          <a:p>
            <a:pPr eaLnBrk="1" hangingPunct="1">
              <a:buFontTx/>
              <a:buNone/>
            </a:pPr>
            <a:endParaRPr lang="en-US" smtClean="0"/>
          </a:p>
          <a:p>
            <a:pPr eaLnBrk="1" hangingPunct="1"/>
            <a:r>
              <a:rPr lang="en-US" smtClean="0"/>
              <a:t>Command Line</a:t>
            </a:r>
          </a:p>
          <a:p>
            <a:pPr lvl="1" eaLnBrk="1" hangingPunct="1"/>
            <a:r>
              <a:rPr lang="en-US" smtClean="0"/>
              <a:t>/hurricane/ostd</a:t>
            </a:r>
            <a:endParaRPr lang="en-US" sz="2200" smtClean="0">
              <a:latin typeface="Courier New" pitchFamily="49" charset="0"/>
            </a:endParaRPr>
          </a:p>
          <a:p>
            <a:pPr eaLnBrk="1" hangingPunct="1"/>
            <a:r>
              <a:rPr lang="en-US" smtClean="0"/>
              <a:t>Syscli</a:t>
            </a:r>
          </a:p>
          <a:p>
            <a:pPr lvl="1" eaLnBrk="1" hangingPunct="1"/>
            <a:r>
              <a:rPr lang="en-US" smtClean="0"/>
              <a:t>syscli –-add_backup_user --password</a:t>
            </a:r>
          </a:p>
          <a:p>
            <a:pPr lvl="1" eaLnBrk="1" hangingPunct="1"/>
            <a:r>
              <a:rPr lang="en-US" smtClean="0"/>
              <a:t>syscli –edit_backup_user --password</a:t>
            </a:r>
          </a:p>
        </p:txBody>
      </p:sp>
      <p:sp>
        <p:nvSpPr>
          <p:cNvPr id="4" name="Footer Placeholder 3"/>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304800" y="6430963"/>
            <a:ext cx="533400" cy="323850"/>
          </a:xfrm>
          <a:prstGeom prst="rect">
            <a:avLst/>
          </a:prstGeom>
          <a:noFill/>
          <a:ln>
            <a:miter lim="800000"/>
            <a:headEnd/>
            <a:tailEnd/>
          </a:ln>
        </p:spPr>
        <p:txBody>
          <a:bodyPr/>
          <a:lstStyle/>
          <a:p>
            <a:pPr>
              <a:defRPr/>
            </a:pPr>
            <a:fld id="{1DEB99F1-0FCA-425E-8D29-8A690FC7A746}" type="slidenum">
              <a:rPr lang="en-US" sz="1400">
                <a:solidFill>
                  <a:srgbClr val="FFBA00"/>
                </a:solidFill>
                <a:cs typeface="+mn-cs"/>
              </a:rPr>
              <a:pPr>
                <a:defRPr/>
              </a:pPr>
              <a:t>51</a:t>
            </a:fld>
            <a:endParaRPr lang="en-US" sz="1200">
              <a:solidFill>
                <a:srgbClr val="FFBA00"/>
              </a:solidFill>
              <a:cs typeface="+mn-cs"/>
            </a:endParaRP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idx="4294967295"/>
          </p:nvPr>
        </p:nvSpPr>
        <p:spPr/>
        <p:txBody>
          <a:bodyPr/>
          <a:lstStyle/>
          <a:p>
            <a:pPr eaLnBrk="1" hangingPunct="1"/>
            <a:r>
              <a:rPr lang="en-US" smtClean="0"/>
              <a:t>How It Works - Internally</a:t>
            </a:r>
          </a:p>
        </p:txBody>
      </p:sp>
      <p:sp>
        <p:nvSpPr>
          <p:cNvPr id="100354" name="Content Placeholder 2"/>
          <p:cNvSpPr>
            <a:spLocks noGrp="1"/>
          </p:cNvSpPr>
          <p:nvPr>
            <p:ph idx="4294967295"/>
          </p:nvPr>
        </p:nvSpPr>
        <p:spPr/>
        <p:txBody>
          <a:bodyPr/>
          <a:lstStyle/>
          <a:p>
            <a:pPr eaLnBrk="1" hangingPunct="1"/>
            <a:r>
              <a:rPr lang="en-US" smtClean="0"/>
              <a:t>Operations</a:t>
            </a:r>
          </a:p>
          <a:p>
            <a:pPr lvl="1" eaLnBrk="1" hangingPunct="1"/>
            <a:r>
              <a:rPr lang="en-US" smtClean="0"/>
              <a:t>All OSTD data file-access routed through BPW API.</a:t>
            </a:r>
          </a:p>
          <a:p>
            <a:pPr lvl="1" eaLnBrk="1" hangingPunct="1"/>
            <a:r>
              <a:rPr lang="en-US" smtClean="0"/>
              <a:t>OST TCP Ports</a:t>
            </a:r>
          </a:p>
          <a:p>
            <a:pPr lvl="2" eaLnBrk="1" hangingPunct="1"/>
            <a:r>
              <a:rPr lang="en-US" smtClean="0"/>
              <a:t>10001 (RPC), 10002 (XCOMM/MI)</a:t>
            </a:r>
          </a:p>
          <a:p>
            <a:pPr lvl="2" eaLnBrk="1" hangingPunct="1"/>
            <a:r>
              <a:rPr lang="en-US" smtClean="0"/>
              <a:t>3095 (DM1), 3096 (DM2), 3097 (DM3), …</a:t>
            </a:r>
          </a:p>
          <a:p>
            <a:pPr eaLnBrk="1" hangingPunct="1"/>
            <a:r>
              <a:rPr lang="en-US" smtClean="0"/>
              <a:t>Logging</a:t>
            </a:r>
          </a:p>
          <a:p>
            <a:pPr lvl="1" eaLnBrk="1" hangingPunct="1"/>
            <a:r>
              <a:rPr lang="en-US" smtClean="0"/>
              <a:t>/hurricane/tsunami.log  (ostd/dm)</a:t>
            </a:r>
          </a:p>
          <a:p>
            <a:pPr lvl="1" eaLnBrk="1" hangingPunct="1"/>
            <a:r>
              <a:rPr lang="en-US" smtClean="0"/>
              <a:t>/opt/DXi/log-common.conf</a:t>
            </a:r>
          </a:p>
          <a:p>
            <a:pPr lvl="2" eaLnBrk="1" hangingPunct="1"/>
            <a:r>
              <a:rPr lang="en-US" smtClean="0"/>
              <a:t>log4cplus.logger.ost = INFO, DEBUG, ALL_APP</a:t>
            </a:r>
          </a:p>
          <a:p>
            <a:pPr lvl="2" eaLnBrk="1" hangingPunct="1"/>
            <a:r>
              <a:rPr lang="en-US" smtClean="0"/>
              <a:t>/etc/init.d/log4cplus-server restart</a:t>
            </a:r>
          </a:p>
          <a:p>
            <a:pPr lvl="1" eaLnBrk="1" hangingPunct="1"/>
            <a:r>
              <a:rPr lang="en-US" smtClean="0"/>
              <a:t>Plug-in log</a:t>
            </a:r>
          </a:p>
          <a:p>
            <a:pPr lvl="2" eaLnBrk="1" hangingPunct="1"/>
            <a:r>
              <a:rPr lang="en-US" smtClean="0"/>
              <a:t>/var/log/ostlog/client/ost_client*.log (Unix)</a:t>
            </a:r>
          </a:p>
          <a:p>
            <a:pPr lvl="2" eaLnBrk="1" hangingPunct="1"/>
            <a:r>
              <a:rPr lang="en-US" smtClean="0"/>
              <a:t>C:\Windows\libstspiQuantum.log</a:t>
            </a:r>
          </a:p>
        </p:txBody>
      </p:sp>
      <p:sp>
        <p:nvSpPr>
          <p:cNvPr id="4" name="Footer Placeholder 3"/>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304800" y="6430963"/>
            <a:ext cx="533400" cy="323850"/>
          </a:xfrm>
          <a:prstGeom prst="rect">
            <a:avLst/>
          </a:prstGeom>
          <a:noFill/>
          <a:ln>
            <a:miter lim="800000"/>
            <a:headEnd/>
            <a:tailEnd/>
          </a:ln>
        </p:spPr>
        <p:txBody>
          <a:bodyPr/>
          <a:lstStyle/>
          <a:p>
            <a:pPr>
              <a:defRPr/>
            </a:pPr>
            <a:fld id="{6D7C4FE1-DEFD-42E8-BA6F-01AC5AA6AD37}" type="slidenum">
              <a:rPr lang="en-US" sz="1400">
                <a:solidFill>
                  <a:srgbClr val="FFBA00"/>
                </a:solidFill>
                <a:cs typeface="+mn-cs"/>
              </a:rPr>
              <a:pPr>
                <a:defRPr/>
              </a:pPr>
              <a:t>52</a:t>
            </a:fld>
            <a:endParaRPr lang="en-US" sz="1200">
              <a:solidFill>
                <a:srgbClr val="FFBA00"/>
              </a:solidFill>
              <a:cs typeface="+mn-cs"/>
            </a:endParaRP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idx="4294967295"/>
          </p:nvPr>
        </p:nvSpPr>
        <p:spPr/>
        <p:txBody>
          <a:bodyPr/>
          <a:lstStyle/>
          <a:p>
            <a:pPr eaLnBrk="1" hangingPunct="1"/>
            <a:r>
              <a:rPr lang="en-US" smtClean="0"/>
              <a:t>How It Works - Internally</a:t>
            </a:r>
          </a:p>
        </p:txBody>
      </p:sp>
      <p:sp>
        <p:nvSpPr>
          <p:cNvPr id="101378" name="Content Placeholder 2"/>
          <p:cNvSpPr>
            <a:spLocks noGrp="1"/>
          </p:cNvSpPr>
          <p:nvPr>
            <p:ph idx="4294967295"/>
          </p:nvPr>
        </p:nvSpPr>
        <p:spPr/>
        <p:txBody>
          <a:bodyPr/>
          <a:lstStyle/>
          <a:p>
            <a:pPr eaLnBrk="1" hangingPunct="1"/>
            <a:r>
              <a:rPr lang="en-US" smtClean="0"/>
              <a:t>Starting / Stopping</a:t>
            </a:r>
          </a:p>
          <a:p>
            <a:pPr lvl="1" eaLnBrk="1" hangingPunct="1"/>
            <a:r>
              <a:rPr lang="en-US" smtClean="0"/>
              <a:t>service ost stop/start/reload/forcestop</a:t>
            </a:r>
          </a:p>
          <a:p>
            <a:pPr lvl="1" eaLnBrk="1" hangingPunct="1"/>
            <a:r>
              <a:rPr lang="en-US" smtClean="0"/>
              <a:t>/etc/init.d/ost</a:t>
            </a:r>
          </a:p>
          <a:p>
            <a:pPr lvl="1" eaLnBrk="1" hangingPunct="1"/>
            <a:r>
              <a:rPr lang="en-US" smtClean="0"/>
              <a:t>/hurricane/ostd –S [#dm servers] –d [debug level] –f (foreground)</a:t>
            </a:r>
            <a:endParaRPr lang="en-US" sz="2200" smtClean="0"/>
          </a:p>
          <a:p>
            <a:pPr eaLnBrk="1" hangingPunct="1"/>
            <a:r>
              <a:rPr lang="en-US" smtClean="0"/>
              <a:t>DXi Configuration Files</a:t>
            </a:r>
          </a:p>
          <a:p>
            <a:pPr lvl="1" eaLnBrk="1" hangingPunct="1"/>
            <a:r>
              <a:rPr lang="en-US" smtClean="0"/>
              <a:t>/data/hurricane/conf/OSTStorageSrvrLsu.conf</a:t>
            </a:r>
          </a:p>
        </p:txBody>
      </p:sp>
      <p:sp>
        <p:nvSpPr>
          <p:cNvPr id="4" name="Footer Placeholder 3"/>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304800" y="6430963"/>
            <a:ext cx="533400" cy="323850"/>
          </a:xfrm>
          <a:prstGeom prst="rect">
            <a:avLst/>
          </a:prstGeom>
          <a:noFill/>
          <a:ln>
            <a:miter lim="800000"/>
            <a:headEnd/>
            <a:tailEnd/>
          </a:ln>
        </p:spPr>
        <p:txBody>
          <a:bodyPr/>
          <a:lstStyle/>
          <a:p>
            <a:pPr>
              <a:defRPr/>
            </a:pPr>
            <a:fld id="{7BA9C681-8415-4AD1-84FB-FA4BB11C6B68}" type="slidenum">
              <a:rPr lang="en-US" sz="1400">
                <a:solidFill>
                  <a:srgbClr val="FFBA00"/>
                </a:solidFill>
                <a:cs typeface="+mn-cs"/>
              </a:rPr>
              <a:pPr>
                <a:defRPr/>
              </a:pPr>
              <a:t>53</a:t>
            </a:fld>
            <a:endParaRPr lang="en-US" sz="1200">
              <a:solidFill>
                <a:srgbClr val="FFBA00"/>
              </a:solidFill>
              <a:cs typeface="+mn-cs"/>
            </a:endParaRPr>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idx="4294967295"/>
          </p:nvPr>
        </p:nvSpPr>
        <p:spPr/>
        <p:txBody>
          <a:bodyPr/>
          <a:lstStyle/>
          <a:p>
            <a:pPr eaLnBrk="1" hangingPunct="1"/>
            <a:r>
              <a:rPr lang="en-US" smtClean="0"/>
              <a:t>What to do when it breaks</a:t>
            </a:r>
          </a:p>
        </p:txBody>
      </p:sp>
      <p:sp>
        <p:nvSpPr>
          <p:cNvPr id="102402" name="Content Placeholder 2"/>
          <p:cNvSpPr>
            <a:spLocks noGrp="1"/>
          </p:cNvSpPr>
          <p:nvPr>
            <p:ph idx="4294967295"/>
          </p:nvPr>
        </p:nvSpPr>
        <p:spPr/>
        <p:txBody>
          <a:bodyPr/>
          <a:lstStyle/>
          <a:p>
            <a:pPr eaLnBrk="1" hangingPunct="1"/>
            <a:r>
              <a:rPr lang="en-US" smtClean="0"/>
              <a:t>Debugging Steps?</a:t>
            </a:r>
          </a:p>
          <a:p>
            <a:pPr lvl="1" eaLnBrk="1" hangingPunct="1"/>
            <a:r>
              <a:rPr lang="en-US" smtClean="0"/>
              <a:t>Enable plugin debug logging using plug-in config</a:t>
            </a:r>
          </a:p>
          <a:p>
            <a:pPr lvl="2" eaLnBrk="1" hangingPunct="1"/>
            <a:r>
              <a:rPr lang="en-US" smtClean="0"/>
              <a:t>DEBUG_LEVEL=DEBUG</a:t>
            </a:r>
          </a:p>
          <a:p>
            <a:pPr lvl="1" eaLnBrk="1" hangingPunct="1"/>
            <a:r>
              <a:rPr lang="en-US" smtClean="0"/>
              <a:t>Enable ostd DEBUG logging for tsunami.log</a:t>
            </a:r>
          </a:p>
          <a:p>
            <a:pPr eaLnBrk="1" hangingPunct="1"/>
            <a:r>
              <a:rPr lang="en-US" smtClean="0"/>
              <a:t>Triage Tricks</a:t>
            </a:r>
          </a:p>
          <a:p>
            <a:pPr lvl="1" eaLnBrk="1" hangingPunct="1"/>
            <a:r>
              <a:rPr lang="en-US" smtClean="0"/>
              <a:t>Identify the pid of the NBU process using the plug-in where the problem occurred from the NBU activity log</a:t>
            </a:r>
          </a:p>
          <a:p>
            <a:pPr lvl="2" eaLnBrk="1" hangingPunct="1"/>
            <a:r>
              <a:rPr lang="en-US" smtClean="0"/>
              <a:t>NBU backups/restores use process “</a:t>
            </a:r>
            <a:r>
              <a:rPr lang="en-US" b="1" smtClean="0"/>
              <a:t>bptm</a:t>
            </a:r>
            <a:r>
              <a:rPr lang="en-US" smtClean="0"/>
              <a:t>”</a:t>
            </a:r>
          </a:p>
          <a:p>
            <a:pPr lvl="2" eaLnBrk="1" hangingPunct="1"/>
            <a:r>
              <a:rPr lang="en-US" smtClean="0"/>
              <a:t>NBU monitoring of DXi uses process “</a:t>
            </a:r>
            <a:r>
              <a:rPr lang="en-US" b="1" smtClean="0"/>
              <a:t>bpstsinfo</a:t>
            </a:r>
            <a:r>
              <a:rPr lang="en-US" smtClean="0"/>
              <a:t>”</a:t>
            </a:r>
          </a:p>
          <a:p>
            <a:pPr lvl="2" eaLnBrk="1" hangingPunct="1"/>
            <a:r>
              <a:rPr lang="en-US" smtClean="0"/>
              <a:t>NBU configuration uses process “</a:t>
            </a:r>
            <a:r>
              <a:rPr lang="en-US" b="1" smtClean="0"/>
              <a:t>nbrmms</a:t>
            </a:r>
            <a:r>
              <a:rPr lang="en-US" smtClean="0"/>
              <a:t>”</a:t>
            </a:r>
          </a:p>
          <a:p>
            <a:pPr lvl="2" eaLnBrk="1" hangingPunct="1"/>
            <a:r>
              <a:rPr lang="en-US" smtClean="0"/>
              <a:t>NBU optimized-duplication uses “</a:t>
            </a:r>
            <a:r>
              <a:rPr lang="en-US" b="1" smtClean="0"/>
              <a:t>bpdm</a:t>
            </a:r>
            <a:r>
              <a:rPr lang="en-US" smtClean="0"/>
              <a:t>”.</a:t>
            </a:r>
          </a:p>
          <a:p>
            <a:pPr lvl="2" eaLnBrk="1" hangingPunct="1"/>
            <a:r>
              <a:rPr lang="en-US" smtClean="0"/>
              <a:t>NBU deletion uses “</a:t>
            </a:r>
            <a:r>
              <a:rPr lang="en-US" b="1" smtClean="0"/>
              <a:t>bpdm</a:t>
            </a:r>
            <a:r>
              <a:rPr lang="en-US" smtClean="0"/>
              <a:t>”</a:t>
            </a:r>
          </a:p>
          <a:p>
            <a:pPr lvl="1" eaLnBrk="1" hangingPunct="1"/>
            <a:r>
              <a:rPr lang="en-US" smtClean="0"/>
              <a:t>Correlate the pid with the plug-in log.</a:t>
            </a:r>
          </a:p>
        </p:txBody>
      </p:sp>
      <p:sp>
        <p:nvSpPr>
          <p:cNvPr id="4" name="Footer Placeholder 3"/>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304800" y="6430963"/>
            <a:ext cx="533400" cy="323850"/>
          </a:xfrm>
          <a:prstGeom prst="rect">
            <a:avLst/>
          </a:prstGeom>
          <a:noFill/>
          <a:ln>
            <a:miter lim="800000"/>
            <a:headEnd/>
            <a:tailEnd/>
          </a:ln>
        </p:spPr>
        <p:txBody>
          <a:bodyPr/>
          <a:lstStyle/>
          <a:p>
            <a:pPr>
              <a:defRPr/>
            </a:pPr>
            <a:fld id="{DAAC3FD7-DF39-48A6-97A7-857AD734A714}" type="slidenum">
              <a:rPr lang="en-US" sz="1400">
                <a:solidFill>
                  <a:srgbClr val="FFBA00"/>
                </a:solidFill>
                <a:cs typeface="+mn-cs"/>
              </a:rPr>
              <a:pPr>
                <a:defRPr/>
              </a:pPr>
              <a:t>54</a:t>
            </a:fld>
            <a:endParaRPr lang="en-US" sz="1200">
              <a:solidFill>
                <a:srgbClr val="FFBA00"/>
              </a:solidFill>
              <a:cs typeface="+mn-cs"/>
            </a:endParaRPr>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idx="4294967295"/>
          </p:nvPr>
        </p:nvSpPr>
        <p:spPr/>
        <p:txBody>
          <a:bodyPr/>
          <a:lstStyle/>
          <a:p>
            <a:pPr eaLnBrk="1" hangingPunct="1"/>
            <a:r>
              <a:rPr lang="en-US" smtClean="0"/>
              <a:t>Best Practices</a:t>
            </a:r>
          </a:p>
        </p:txBody>
      </p:sp>
      <p:sp>
        <p:nvSpPr>
          <p:cNvPr id="103426" name="Rectangle 3"/>
          <p:cNvSpPr>
            <a:spLocks noGrp="1" noChangeArrowheads="1"/>
          </p:cNvSpPr>
          <p:nvPr>
            <p:ph type="body" idx="4294967295"/>
          </p:nvPr>
        </p:nvSpPr>
        <p:spPr/>
        <p:txBody>
          <a:bodyPr/>
          <a:lstStyle/>
          <a:p>
            <a:pPr eaLnBrk="1" hangingPunct="1"/>
            <a:r>
              <a:rPr lang="en-US" smtClean="0"/>
              <a:t>Avoid multiple LSUs. Select single “available capacity” LSU.</a:t>
            </a:r>
          </a:p>
          <a:p>
            <a:pPr eaLnBrk="1" hangingPunct="1"/>
            <a:r>
              <a:rPr lang="en-US" smtClean="0"/>
              <a:t>Use NBU Storage Unit Maximum-Concurrent-Jobs to control number of active streams.</a:t>
            </a: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idx="4294967295"/>
          </p:nvPr>
        </p:nvSpPr>
        <p:spPr/>
        <p:txBody>
          <a:bodyPr/>
          <a:lstStyle/>
          <a:p>
            <a:pPr eaLnBrk="1" hangingPunct="1"/>
            <a:r>
              <a:rPr lang="en-US" smtClean="0"/>
              <a:t>Overview of OST- Replication</a:t>
            </a:r>
          </a:p>
        </p:txBody>
      </p:sp>
      <p:sp>
        <p:nvSpPr>
          <p:cNvPr id="5" name="Rectangle 4"/>
          <p:cNvSpPr/>
          <p:nvPr/>
        </p:nvSpPr>
        <p:spPr>
          <a:xfrm>
            <a:off x="381000" y="2057400"/>
            <a:ext cx="3657600" cy="2743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6553200" y="2057400"/>
            <a:ext cx="1905000" cy="274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452" name="TextBox 6"/>
          <p:cNvSpPr txBox="1">
            <a:spLocks noChangeArrowheads="1"/>
          </p:cNvSpPr>
          <p:nvPr/>
        </p:nvSpPr>
        <p:spPr bwMode="auto">
          <a:xfrm>
            <a:off x="1066800" y="1524000"/>
            <a:ext cx="1447800" cy="369888"/>
          </a:xfrm>
          <a:prstGeom prst="rect">
            <a:avLst/>
          </a:prstGeom>
          <a:noFill/>
          <a:ln w="9525">
            <a:noFill/>
            <a:miter lim="800000"/>
            <a:headEnd/>
            <a:tailEnd/>
          </a:ln>
        </p:spPr>
        <p:txBody>
          <a:bodyPr>
            <a:spAutoFit/>
          </a:bodyPr>
          <a:lstStyle/>
          <a:p>
            <a:r>
              <a:rPr lang="en-US"/>
              <a:t>Source Dxi</a:t>
            </a:r>
          </a:p>
        </p:txBody>
      </p:sp>
      <p:sp>
        <p:nvSpPr>
          <p:cNvPr id="104453" name="TextBox 7"/>
          <p:cNvSpPr txBox="1">
            <a:spLocks noChangeArrowheads="1"/>
          </p:cNvSpPr>
          <p:nvPr/>
        </p:nvSpPr>
        <p:spPr bwMode="auto">
          <a:xfrm>
            <a:off x="6858000" y="1524000"/>
            <a:ext cx="1219200" cy="369888"/>
          </a:xfrm>
          <a:prstGeom prst="rect">
            <a:avLst/>
          </a:prstGeom>
          <a:noFill/>
          <a:ln w="9525">
            <a:noFill/>
            <a:miter lim="800000"/>
            <a:headEnd/>
            <a:tailEnd/>
          </a:ln>
        </p:spPr>
        <p:txBody>
          <a:bodyPr>
            <a:spAutoFit/>
          </a:bodyPr>
          <a:lstStyle/>
          <a:p>
            <a:r>
              <a:rPr lang="en-US"/>
              <a:t>Target Dxi</a:t>
            </a:r>
          </a:p>
        </p:txBody>
      </p:sp>
      <p:sp>
        <p:nvSpPr>
          <p:cNvPr id="9" name="Oval 8"/>
          <p:cNvSpPr/>
          <p:nvPr/>
        </p:nvSpPr>
        <p:spPr>
          <a:xfrm>
            <a:off x="2438400" y="3733800"/>
            <a:ext cx="1295400" cy="7620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6858000" y="3886200"/>
            <a:ext cx="1295400" cy="7620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457200" y="2743200"/>
            <a:ext cx="685800" cy="533400"/>
          </a:xfrm>
          <a:prstGeom prst="ellipse">
            <a:avLst/>
          </a:prstGeom>
          <a:solidFill>
            <a:srgbClr val="33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2514600" y="2667000"/>
            <a:ext cx="1066800" cy="533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Connector 13"/>
          <p:cNvCxnSpPr/>
          <p:nvPr/>
        </p:nvCxnSpPr>
        <p:spPr>
          <a:xfrm rot="5400000">
            <a:off x="2844006" y="3455194"/>
            <a:ext cx="611188" cy="101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6"/>
          </p:cNvCxnSpPr>
          <p:nvPr/>
        </p:nvCxnSpPr>
        <p:spPr>
          <a:xfrm>
            <a:off x="3733800" y="4114800"/>
            <a:ext cx="3124200" cy="762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1" idx="5"/>
          </p:cNvCxnSpPr>
          <p:nvPr/>
        </p:nvCxnSpPr>
        <p:spPr>
          <a:xfrm rot="16200000" flipH="1">
            <a:off x="1320800" y="2921001"/>
            <a:ext cx="839787" cy="1395412"/>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90600" y="3276600"/>
            <a:ext cx="1438275" cy="839788"/>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a:off x="3657600" y="4267200"/>
            <a:ext cx="3200400" cy="76200"/>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657600" y="4343400"/>
            <a:ext cx="3200400" cy="76200"/>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104467" idx="1"/>
          </p:cNvCxnSpPr>
          <p:nvPr/>
        </p:nvCxnSpPr>
        <p:spPr>
          <a:xfrm flipV="1">
            <a:off x="1143000" y="2957513"/>
            <a:ext cx="1371600" cy="14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43000" y="3048000"/>
            <a:ext cx="1371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4466" name="TextBox 45"/>
          <p:cNvSpPr txBox="1">
            <a:spLocks noChangeArrowheads="1"/>
          </p:cNvSpPr>
          <p:nvPr/>
        </p:nvSpPr>
        <p:spPr bwMode="auto">
          <a:xfrm>
            <a:off x="457200" y="2895600"/>
            <a:ext cx="609600" cy="276225"/>
          </a:xfrm>
          <a:prstGeom prst="rect">
            <a:avLst/>
          </a:prstGeom>
          <a:noFill/>
          <a:ln w="9525">
            <a:noFill/>
            <a:miter lim="800000"/>
            <a:headEnd/>
            <a:tailEnd/>
          </a:ln>
        </p:spPr>
        <p:txBody>
          <a:bodyPr>
            <a:spAutoFit/>
          </a:bodyPr>
          <a:lstStyle/>
          <a:p>
            <a:r>
              <a:rPr lang="en-US" sz="1200"/>
              <a:t>OSTD</a:t>
            </a:r>
          </a:p>
        </p:txBody>
      </p:sp>
      <p:sp>
        <p:nvSpPr>
          <p:cNvPr id="104467" name="TextBox 47"/>
          <p:cNvSpPr txBox="1">
            <a:spLocks noChangeArrowheads="1"/>
          </p:cNvSpPr>
          <p:nvPr/>
        </p:nvSpPr>
        <p:spPr bwMode="auto">
          <a:xfrm>
            <a:off x="2514600" y="2819400"/>
            <a:ext cx="1066800" cy="276225"/>
          </a:xfrm>
          <a:prstGeom prst="rect">
            <a:avLst/>
          </a:prstGeom>
          <a:noFill/>
          <a:ln w="9525">
            <a:noFill/>
            <a:miter lim="800000"/>
            <a:headEnd/>
            <a:tailEnd/>
          </a:ln>
        </p:spPr>
        <p:txBody>
          <a:bodyPr>
            <a:spAutoFit/>
          </a:bodyPr>
          <a:lstStyle/>
          <a:p>
            <a:r>
              <a:rPr lang="en-US" sz="1200"/>
              <a:t>Replicationd</a:t>
            </a:r>
          </a:p>
        </p:txBody>
      </p:sp>
      <p:sp>
        <p:nvSpPr>
          <p:cNvPr id="104468" name="TextBox 48"/>
          <p:cNvSpPr txBox="1">
            <a:spLocks noChangeArrowheads="1"/>
          </p:cNvSpPr>
          <p:nvPr/>
        </p:nvSpPr>
        <p:spPr bwMode="auto">
          <a:xfrm>
            <a:off x="2667000" y="3962400"/>
            <a:ext cx="914400" cy="276225"/>
          </a:xfrm>
          <a:prstGeom prst="rect">
            <a:avLst/>
          </a:prstGeom>
          <a:noFill/>
          <a:ln w="9525">
            <a:noFill/>
            <a:miter lim="800000"/>
            <a:headEnd/>
            <a:tailEnd/>
          </a:ln>
        </p:spPr>
        <p:txBody>
          <a:bodyPr>
            <a:spAutoFit/>
          </a:bodyPr>
          <a:lstStyle/>
          <a:p>
            <a:r>
              <a:rPr lang="en-US" sz="1200"/>
              <a:t>Blockpool</a:t>
            </a:r>
          </a:p>
        </p:txBody>
      </p:sp>
      <p:sp>
        <p:nvSpPr>
          <p:cNvPr id="104469" name="TextBox 50"/>
          <p:cNvSpPr txBox="1">
            <a:spLocks noChangeArrowheads="1"/>
          </p:cNvSpPr>
          <p:nvPr/>
        </p:nvSpPr>
        <p:spPr bwMode="auto">
          <a:xfrm>
            <a:off x="7086600" y="4038600"/>
            <a:ext cx="914400" cy="276225"/>
          </a:xfrm>
          <a:prstGeom prst="rect">
            <a:avLst/>
          </a:prstGeom>
          <a:noFill/>
          <a:ln w="9525">
            <a:noFill/>
            <a:miter lim="800000"/>
            <a:headEnd/>
            <a:tailEnd/>
          </a:ln>
        </p:spPr>
        <p:txBody>
          <a:bodyPr>
            <a:spAutoFit/>
          </a:bodyPr>
          <a:lstStyle/>
          <a:p>
            <a:r>
              <a:rPr lang="en-US" sz="1200"/>
              <a:t>Blockpool</a:t>
            </a:r>
          </a:p>
        </p:txBody>
      </p:sp>
      <p:sp>
        <p:nvSpPr>
          <p:cNvPr id="104470" name="TextBox 51"/>
          <p:cNvSpPr txBox="1">
            <a:spLocks noChangeArrowheads="1"/>
          </p:cNvSpPr>
          <p:nvPr/>
        </p:nvSpPr>
        <p:spPr bwMode="auto">
          <a:xfrm>
            <a:off x="2667000" y="3200400"/>
            <a:ext cx="1295400" cy="369888"/>
          </a:xfrm>
          <a:prstGeom prst="rect">
            <a:avLst/>
          </a:prstGeom>
          <a:noFill/>
          <a:ln w="9525">
            <a:noFill/>
            <a:miter lim="800000"/>
            <a:headEnd/>
            <a:tailEnd/>
          </a:ln>
        </p:spPr>
        <p:txBody>
          <a:bodyPr>
            <a:spAutoFit/>
          </a:bodyPr>
          <a:lstStyle/>
          <a:p>
            <a:r>
              <a:rPr lang="en-US" sz="900" i="1"/>
              <a:t>regular</a:t>
            </a:r>
            <a:r>
              <a:rPr lang="en-US" sz="900"/>
              <a:t>  </a:t>
            </a:r>
            <a:r>
              <a:rPr lang="en-US" sz="900" i="1"/>
              <a:t>replication</a:t>
            </a:r>
            <a:r>
              <a:rPr lang="en-US" sz="900"/>
              <a:t> </a:t>
            </a:r>
            <a:r>
              <a:rPr lang="en-US" sz="900" i="1"/>
              <a:t>path</a:t>
            </a:r>
          </a:p>
        </p:txBody>
      </p:sp>
      <p:sp>
        <p:nvSpPr>
          <p:cNvPr id="104471" name="TextBox 52"/>
          <p:cNvSpPr txBox="1">
            <a:spLocks noChangeArrowheads="1"/>
          </p:cNvSpPr>
          <p:nvPr/>
        </p:nvSpPr>
        <p:spPr bwMode="auto">
          <a:xfrm>
            <a:off x="1066800" y="3657600"/>
            <a:ext cx="1295400" cy="230188"/>
          </a:xfrm>
          <a:prstGeom prst="rect">
            <a:avLst/>
          </a:prstGeom>
          <a:noFill/>
          <a:ln w="9525">
            <a:noFill/>
            <a:miter lim="800000"/>
            <a:headEnd/>
            <a:tailEnd/>
          </a:ln>
        </p:spPr>
        <p:txBody>
          <a:bodyPr>
            <a:spAutoFit/>
          </a:bodyPr>
          <a:lstStyle/>
          <a:p>
            <a:r>
              <a:rPr lang="en-US" sz="900" i="1"/>
              <a:t>ostd  duplication path</a:t>
            </a:r>
          </a:p>
        </p:txBody>
      </p:sp>
      <p:sp>
        <p:nvSpPr>
          <p:cNvPr id="104472" name="TextBox 53"/>
          <p:cNvSpPr txBox="1">
            <a:spLocks noChangeArrowheads="1"/>
          </p:cNvSpPr>
          <p:nvPr/>
        </p:nvSpPr>
        <p:spPr bwMode="auto">
          <a:xfrm>
            <a:off x="990600" y="2667000"/>
            <a:ext cx="1981200" cy="230188"/>
          </a:xfrm>
          <a:prstGeom prst="rect">
            <a:avLst/>
          </a:prstGeom>
          <a:noFill/>
          <a:ln w="9525">
            <a:noFill/>
            <a:miter lim="800000"/>
            <a:headEnd/>
            <a:tailEnd/>
          </a:ln>
        </p:spPr>
        <p:txBody>
          <a:bodyPr>
            <a:spAutoFit/>
          </a:bodyPr>
          <a:lstStyle/>
          <a:p>
            <a:r>
              <a:rPr lang="en-US" sz="900"/>
              <a:t> </a:t>
            </a:r>
            <a:r>
              <a:rPr lang="en-US" sz="900" i="1"/>
              <a:t>replicationd  dupilication path</a:t>
            </a: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idx="4294967295"/>
          </p:nvPr>
        </p:nvSpPr>
        <p:spPr/>
        <p:txBody>
          <a:bodyPr/>
          <a:lstStyle/>
          <a:p>
            <a:pPr eaLnBrk="1" hangingPunct="1"/>
            <a:r>
              <a:rPr lang="en-US" smtClean="0"/>
              <a:t>Ostd duplication path</a:t>
            </a:r>
          </a:p>
        </p:txBody>
      </p:sp>
      <p:sp>
        <p:nvSpPr>
          <p:cNvPr id="105474" name="Rectangle 3"/>
          <p:cNvSpPr>
            <a:spLocks noGrp="1" noChangeArrowheads="1"/>
          </p:cNvSpPr>
          <p:nvPr>
            <p:ph type="body" idx="4294967295"/>
          </p:nvPr>
        </p:nvSpPr>
        <p:spPr>
          <a:xfrm>
            <a:off x="0" y="762000"/>
            <a:ext cx="8763000" cy="5486400"/>
          </a:xfrm>
        </p:spPr>
        <p:txBody>
          <a:bodyPr/>
          <a:lstStyle/>
          <a:p>
            <a:pPr eaLnBrk="1" hangingPunct="1"/>
            <a:endParaRPr lang="en-US" sz="2800" b="1" smtClean="0"/>
          </a:p>
          <a:p>
            <a:pPr eaLnBrk="1" hangingPunct="1"/>
            <a:r>
              <a:rPr lang="en-US" sz="2800" smtClean="0"/>
              <a:t>For every CopyExtent() call from NBU</a:t>
            </a:r>
          </a:p>
          <a:p>
            <a:pPr lvl="1" eaLnBrk="1" hangingPunct="1"/>
            <a:r>
              <a:rPr lang="en-US" sz="2000" smtClean="0"/>
              <a:t>Establish Blockpool connection to target machine</a:t>
            </a:r>
          </a:p>
          <a:p>
            <a:pPr lvl="1" eaLnBrk="1" hangingPunct="1"/>
            <a:r>
              <a:rPr lang="en-US" sz="2000" smtClean="0"/>
              <a:t>Transfer Tag corresponding to Data in CopyExtent () argument</a:t>
            </a:r>
          </a:p>
          <a:p>
            <a:pPr lvl="1" eaLnBrk="1" hangingPunct="1"/>
            <a:r>
              <a:rPr lang="en-US" sz="2000" smtClean="0"/>
              <a:t>Break Blockpool connection </a:t>
            </a:r>
          </a:p>
          <a:p>
            <a:pPr eaLnBrk="1" hangingPunct="1">
              <a:buFontTx/>
              <a:buNone/>
            </a:pPr>
            <a:endParaRPr lang="en-US" sz="2000" smtClean="0"/>
          </a:p>
          <a:p>
            <a:pPr eaLnBrk="1" hangingPunct="1"/>
            <a:r>
              <a:rPr lang="en-US" sz="2800" smtClean="0"/>
              <a:t>Analogous to make road using it and then destroying it</a:t>
            </a:r>
          </a:p>
          <a:p>
            <a:pPr lvl="1" eaLnBrk="1" hangingPunct="1"/>
            <a:r>
              <a:rPr lang="en-US" sz="2000" smtClean="0"/>
              <a:t>Duplication of an image involves hundreds of CopyExtent() . So it can be expensive.</a:t>
            </a:r>
          </a:p>
          <a:p>
            <a:pPr eaLnBrk="1" hangingPunct="1">
              <a:buFontTx/>
              <a:buNone/>
            </a:pPr>
            <a:endParaRPr lang="en-US" sz="2000" smtClean="0"/>
          </a:p>
          <a:p>
            <a:pPr eaLnBrk="1" hangingPunct="1"/>
            <a:r>
              <a:rPr lang="en-US" sz="2800" smtClean="0"/>
              <a:t>Controlled by blockpool connection limit.</a:t>
            </a:r>
          </a:p>
          <a:p>
            <a:pPr eaLnBrk="1" hangingPunct="1">
              <a:buFontTx/>
              <a:buNone/>
            </a:pPr>
            <a:endParaRPr lang="en-US" sz="2800" smtClean="0"/>
          </a:p>
          <a:p>
            <a:pPr eaLnBrk="1" hangingPunct="1">
              <a:buFontTx/>
              <a:buNone/>
            </a:pPr>
            <a:endParaRPr lang="en-US" sz="2800" b="1" smtClean="0"/>
          </a:p>
          <a:p>
            <a:pPr eaLnBrk="1" hangingPunct="1">
              <a:buFontTx/>
              <a:buNone/>
            </a:pPr>
            <a:endParaRPr lang="en-US" sz="2800" b="1" smtClean="0"/>
          </a:p>
          <a:p>
            <a:pPr eaLnBrk="1" hangingPunct="1"/>
            <a:endParaRPr lang="en-US" sz="2800" b="1" smtClean="0"/>
          </a:p>
          <a:p>
            <a:pPr eaLnBrk="1" hangingPunct="1"/>
            <a:endParaRPr lang="en-US" sz="2800" smtClean="0"/>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idx="4294967295"/>
          </p:nvPr>
        </p:nvSpPr>
        <p:spPr/>
        <p:txBody>
          <a:bodyPr/>
          <a:lstStyle/>
          <a:p>
            <a:pPr eaLnBrk="1" hangingPunct="1"/>
            <a:r>
              <a:rPr lang="en-US" smtClean="0"/>
              <a:t>Replicationd duplication path</a:t>
            </a:r>
          </a:p>
        </p:txBody>
      </p:sp>
      <p:sp>
        <p:nvSpPr>
          <p:cNvPr id="106498" name="Rectangle 3"/>
          <p:cNvSpPr>
            <a:spLocks noGrp="1" noChangeArrowheads="1"/>
          </p:cNvSpPr>
          <p:nvPr>
            <p:ph type="body" idx="4294967295"/>
          </p:nvPr>
        </p:nvSpPr>
        <p:spPr>
          <a:xfrm>
            <a:off x="0" y="1066800"/>
            <a:ext cx="8763000" cy="4648200"/>
          </a:xfrm>
        </p:spPr>
        <p:txBody>
          <a:bodyPr/>
          <a:lstStyle/>
          <a:p>
            <a:pPr eaLnBrk="1" hangingPunct="1">
              <a:lnSpc>
                <a:spcPct val="70000"/>
              </a:lnSpc>
            </a:pPr>
            <a:endParaRPr lang="en-US" sz="2000" b="1" smtClean="0"/>
          </a:p>
          <a:p>
            <a:pPr eaLnBrk="1" hangingPunct="1">
              <a:lnSpc>
                <a:spcPct val="70000"/>
              </a:lnSpc>
            </a:pPr>
            <a:r>
              <a:rPr lang="en-US" sz="2800" smtClean="0"/>
              <a:t>Replicationd always have multiple blockpool connections to target</a:t>
            </a:r>
          </a:p>
          <a:p>
            <a:pPr lvl="1" eaLnBrk="1" hangingPunct="1">
              <a:lnSpc>
                <a:spcPct val="70000"/>
              </a:lnSpc>
            </a:pPr>
            <a:r>
              <a:rPr lang="en-US" sz="2000" smtClean="0"/>
              <a:t>analogous to freeway always there.</a:t>
            </a:r>
          </a:p>
          <a:p>
            <a:pPr eaLnBrk="1" hangingPunct="1">
              <a:lnSpc>
                <a:spcPct val="70000"/>
              </a:lnSpc>
              <a:buFontTx/>
              <a:buNone/>
            </a:pPr>
            <a:endParaRPr lang="en-US" sz="1500" b="1" smtClean="0"/>
          </a:p>
          <a:p>
            <a:pPr eaLnBrk="1" hangingPunct="1">
              <a:lnSpc>
                <a:spcPct val="70000"/>
              </a:lnSpc>
            </a:pPr>
            <a:r>
              <a:rPr lang="en-US" sz="2800" smtClean="0"/>
              <a:t>Ostd checks if the replicationd is connected to duplication target for NBU source. If it is connected</a:t>
            </a:r>
          </a:p>
          <a:p>
            <a:pPr lvl="1" eaLnBrk="1" hangingPunct="1">
              <a:lnSpc>
                <a:spcPct val="70000"/>
              </a:lnSpc>
            </a:pPr>
            <a:r>
              <a:rPr lang="en-US" sz="2000" smtClean="0"/>
              <a:t>It asks replicationd to duplicate entire image file. </a:t>
            </a:r>
          </a:p>
          <a:p>
            <a:pPr eaLnBrk="1" hangingPunct="1">
              <a:lnSpc>
                <a:spcPct val="70000"/>
              </a:lnSpc>
            </a:pPr>
            <a:endParaRPr lang="en-US" sz="2800" smtClean="0"/>
          </a:p>
          <a:p>
            <a:pPr eaLnBrk="1" hangingPunct="1">
              <a:lnSpc>
                <a:spcPct val="70000"/>
              </a:lnSpc>
            </a:pPr>
            <a:r>
              <a:rPr lang="en-US" sz="2800" smtClean="0"/>
              <a:t>Performance improves by 6 to 10 times</a:t>
            </a:r>
            <a:r>
              <a:rPr lang="en-US" smtClean="0"/>
              <a:t> </a:t>
            </a:r>
          </a:p>
          <a:p>
            <a:pPr eaLnBrk="1" hangingPunct="1">
              <a:lnSpc>
                <a:spcPct val="70000"/>
              </a:lnSpc>
            </a:pPr>
            <a:endParaRPr lang="en-US" smtClean="0"/>
          </a:p>
          <a:p>
            <a:pPr eaLnBrk="1" hangingPunct="1">
              <a:lnSpc>
                <a:spcPct val="70000"/>
              </a:lnSpc>
            </a:pPr>
            <a:r>
              <a:rPr lang="en-US" sz="2800" smtClean="0"/>
              <a:t>Available for 2.0. Not Available since BackupExec</a:t>
            </a:r>
          </a:p>
          <a:p>
            <a:pPr eaLnBrk="1" hangingPunct="1">
              <a:lnSpc>
                <a:spcPct val="70000"/>
              </a:lnSpc>
              <a:buFontTx/>
              <a:buNone/>
            </a:pPr>
            <a:r>
              <a:rPr lang="en-US" smtClean="0"/>
              <a:t> </a:t>
            </a:r>
          </a:p>
          <a:p>
            <a:pPr eaLnBrk="1" hangingPunct="1">
              <a:lnSpc>
                <a:spcPct val="70000"/>
              </a:lnSpc>
            </a:pPr>
            <a:endParaRPr lang="en-US" smtClean="0"/>
          </a:p>
          <a:p>
            <a:pPr eaLnBrk="1" hangingPunct="1">
              <a:lnSpc>
                <a:spcPct val="70000"/>
              </a:lnSpc>
            </a:pPr>
            <a:endParaRPr lang="en-US" smtClean="0"/>
          </a:p>
          <a:p>
            <a:pPr eaLnBrk="1" hangingPunct="1">
              <a:lnSpc>
                <a:spcPct val="70000"/>
              </a:lnSpc>
              <a:buFontTx/>
              <a:buNone/>
            </a:pPr>
            <a:endParaRPr lang="en-US" sz="2000" smtClean="0"/>
          </a:p>
          <a:p>
            <a:pPr eaLnBrk="1" hangingPunct="1">
              <a:lnSpc>
                <a:spcPct val="70000"/>
              </a:lnSpc>
              <a:buFontTx/>
              <a:buNone/>
            </a:pPr>
            <a:r>
              <a:rPr lang="en-US" sz="2000" smtClean="0"/>
              <a:t>    </a:t>
            </a:r>
          </a:p>
          <a:p>
            <a:pPr eaLnBrk="1" hangingPunct="1">
              <a:lnSpc>
                <a:spcPct val="70000"/>
              </a:lnSpc>
            </a:pPr>
            <a:endParaRPr lang="en-US" sz="2000" smtClean="0"/>
          </a:p>
          <a:p>
            <a:pPr eaLnBrk="1" hangingPunct="1">
              <a:lnSpc>
                <a:spcPct val="70000"/>
              </a:lnSpc>
              <a:buFontTx/>
              <a:buNone/>
            </a:pPr>
            <a:endParaRPr lang="en-US" sz="2000" b="1" smtClean="0"/>
          </a:p>
          <a:p>
            <a:pPr eaLnBrk="1" hangingPunct="1">
              <a:lnSpc>
                <a:spcPct val="70000"/>
              </a:lnSpc>
              <a:buFontTx/>
              <a:buNone/>
            </a:pPr>
            <a:endParaRPr lang="en-US" sz="2000" b="1" smtClean="0"/>
          </a:p>
          <a:p>
            <a:pPr eaLnBrk="1" hangingPunct="1">
              <a:lnSpc>
                <a:spcPct val="70000"/>
              </a:lnSpc>
            </a:pPr>
            <a:endParaRPr lang="en-US" sz="2000" b="1" smtClean="0"/>
          </a:p>
          <a:p>
            <a:pPr eaLnBrk="1" hangingPunct="1">
              <a:lnSpc>
                <a:spcPct val="70000"/>
              </a:lnSpc>
            </a:pPr>
            <a:endParaRPr lang="en-US" sz="2000" smtClean="0"/>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idx="4294967295"/>
          </p:nvPr>
        </p:nvSpPr>
        <p:spPr/>
        <p:txBody>
          <a:bodyPr/>
          <a:lstStyle/>
          <a:p>
            <a:pPr eaLnBrk="1" hangingPunct="1"/>
            <a:r>
              <a:rPr lang="en-US" smtClean="0"/>
              <a:t>Tsunami Log</a:t>
            </a:r>
            <a:r>
              <a:rPr lang="en-US" b="1" smtClean="0"/>
              <a:t> </a:t>
            </a:r>
          </a:p>
        </p:txBody>
      </p:sp>
      <p:sp>
        <p:nvSpPr>
          <p:cNvPr id="107522" name="Rectangle 3"/>
          <p:cNvSpPr>
            <a:spLocks noGrp="1" noChangeArrowheads="1"/>
          </p:cNvSpPr>
          <p:nvPr>
            <p:ph type="body" idx="4294967295"/>
          </p:nvPr>
        </p:nvSpPr>
        <p:spPr>
          <a:xfrm>
            <a:off x="0" y="1066800"/>
            <a:ext cx="8763000" cy="4648200"/>
          </a:xfrm>
        </p:spPr>
        <p:txBody>
          <a:bodyPr/>
          <a:lstStyle/>
          <a:p>
            <a:pPr eaLnBrk="1" hangingPunct="1">
              <a:lnSpc>
                <a:spcPct val="90000"/>
              </a:lnSpc>
            </a:pPr>
            <a:r>
              <a:rPr lang="en-US" sz="2800" smtClean="0"/>
              <a:t>If Ostd is using replicaitond duplication path:</a:t>
            </a:r>
          </a:p>
          <a:p>
            <a:pPr lvl="1" eaLnBrk="1" hangingPunct="1">
              <a:lnSpc>
                <a:spcPct val="90000"/>
              </a:lnSpc>
            </a:pPr>
            <a:r>
              <a:rPr lang="en-US" sz="2000" smtClean="0"/>
              <a:t>Each duplication job will be assinged &lt;job id&gt;</a:t>
            </a:r>
          </a:p>
          <a:p>
            <a:pPr lvl="1" eaLnBrk="1" hangingPunct="1">
              <a:lnSpc>
                <a:spcPct val="90000"/>
              </a:lnSpc>
            </a:pPr>
            <a:r>
              <a:rPr lang="en-US" sz="2000" smtClean="0"/>
              <a:t>tsunami log will have message like:</a:t>
            </a:r>
          </a:p>
          <a:p>
            <a:pPr eaLnBrk="1" hangingPunct="1">
              <a:lnSpc>
                <a:spcPct val="90000"/>
              </a:lnSpc>
              <a:buFontTx/>
              <a:buNone/>
            </a:pPr>
            <a:r>
              <a:rPr lang="en-US" sz="1800" smtClean="0"/>
              <a:t>     “&lt;job id&gt;  being duplicated to &lt;target ip&gt; using Replicationd Channel.”</a:t>
            </a:r>
            <a:r>
              <a:rPr lang="en-US" i="1" smtClean="0"/>
              <a:t>   </a:t>
            </a:r>
          </a:p>
          <a:p>
            <a:pPr lvl="1" eaLnBrk="1" hangingPunct="1">
              <a:lnSpc>
                <a:spcPct val="90000"/>
              </a:lnSpc>
            </a:pPr>
            <a:r>
              <a:rPr lang="en-US" sz="2000" smtClean="0"/>
              <a:t>   grep for “RequestId &lt;JobId&gt;” will show logs associated with that job id.</a:t>
            </a:r>
          </a:p>
          <a:p>
            <a:pPr lvl="1" eaLnBrk="1" hangingPunct="1">
              <a:lnSpc>
                <a:spcPct val="90000"/>
              </a:lnSpc>
            </a:pPr>
            <a:endParaRPr lang="en-US" sz="2000" smtClean="0"/>
          </a:p>
          <a:p>
            <a:pPr eaLnBrk="1" hangingPunct="1">
              <a:lnSpc>
                <a:spcPct val="90000"/>
              </a:lnSpc>
            </a:pPr>
            <a:r>
              <a:rPr lang="en-US" sz="2800" smtClean="0"/>
              <a:t>If Ostd is using ostd duplication path:</a:t>
            </a:r>
          </a:p>
          <a:p>
            <a:pPr lvl="1" eaLnBrk="1" hangingPunct="1">
              <a:lnSpc>
                <a:spcPct val="90000"/>
              </a:lnSpc>
            </a:pPr>
            <a:r>
              <a:rPr lang="en-US" sz="2000" smtClean="0"/>
              <a:t>tsunami log will have message like:</a:t>
            </a:r>
            <a:r>
              <a:rPr lang="en-US" smtClean="0"/>
              <a:t> </a:t>
            </a:r>
          </a:p>
          <a:p>
            <a:pPr eaLnBrk="1" hangingPunct="1">
              <a:lnSpc>
                <a:spcPct val="90000"/>
              </a:lnSpc>
              <a:buFontTx/>
              <a:buNone/>
            </a:pPr>
            <a:r>
              <a:rPr lang="en-US" sz="1800" smtClean="0"/>
              <a:t>      “&lt;job id&gt;  being duplicated to &lt;target ip&gt; using Ostd Channel.”</a:t>
            </a:r>
          </a:p>
          <a:p>
            <a:pPr eaLnBrk="1" hangingPunct="1">
              <a:lnSpc>
                <a:spcPct val="90000"/>
              </a:lnSpc>
              <a:buFontTx/>
              <a:buNone/>
            </a:pPr>
            <a:endParaRPr lang="en-US" sz="1800" smtClean="0"/>
          </a:p>
          <a:p>
            <a:pPr eaLnBrk="1" hangingPunct="1">
              <a:lnSpc>
                <a:spcPct val="90000"/>
              </a:lnSpc>
              <a:buFontTx/>
              <a:buNone/>
            </a:pPr>
            <a:endParaRPr lang="en-US" b="1" smtClean="0"/>
          </a:p>
          <a:p>
            <a:pPr eaLnBrk="1" hangingPunct="1">
              <a:lnSpc>
                <a:spcPct val="90000"/>
              </a:lnSpc>
              <a:buFontTx/>
              <a:buNone/>
            </a:pPr>
            <a:endParaRPr lang="en-US" b="1" smtClean="0"/>
          </a:p>
          <a:p>
            <a:pPr eaLnBrk="1" hangingPunct="1">
              <a:lnSpc>
                <a:spcPct val="90000"/>
              </a:lnSpc>
            </a:pPr>
            <a:endParaRPr lang="en-US" b="1" smtClean="0"/>
          </a:p>
          <a:p>
            <a:pPr eaLnBrk="1" hangingPunct="1">
              <a:lnSpc>
                <a:spcPct val="90000"/>
              </a:lnSpc>
            </a:pPr>
            <a:endParaRPr lang="en-US" smtClean="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8"/>
          <p:cNvSpPr>
            <a:spLocks noGrp="1"/>
          </p:cNvSpPr>
          <p:nvPr>
            <p:ph type="title" idx="4294967295"/>
          </p:nvPr>
        </p:nvSpPr>
        <p:spPr>
          <a:xfrm>
            <a:off x="228600" y="76200"/>
            <a:ext cx="8686800" cy="639763"/>
          </a:xfrm>
        </p:spPr>
        <p:txBody>
          <a:bodyPr/>
          <a:lstStyle/>
          <a:p>
            <a:r>
              <a:rPr lang="en-US" sz="3000" smtClean="0"/>
              <a:t>New DXi6700 Series</a:t>
            </a:r>
            <a:r>
              <a:rPr lang="en-US" smtClean="0"/>
              <a:t/>
            </a:r>
            <a:br>
              <a:rPr lang="en-US" smtClean="0"/>
            </a:br>
            <a:r>
              <a:rPr lang="en-US" sz="2400" smtClean="0"/>
              <a:t> Leading Performance, Multi-protocol, Highly Scalable</a:t>
            </a:r>
            <a:endParaRPr lang="en-US" smtClean="0"/>
          </a:p>
        </p:txBody>
      </p:sp>
      <p:sp>
        <p:nvSpPr>
          <p:cNvPr id="10244" name="Content Placeholder 9"/>
          <p:cNvSpPr>
            <a:spLocks noGrp="1"/>
          </p:cNvSpPr>
          <p:nvPr>
            <p:ph idx="4294967295"/>
          </p:nvPr>
        </p:nvSpPr>
        <p:spPr>
          <a:xfrm>
            <a:off x="274638" y="838200"/>
            <a:ext cx="8686800" cy="5257800"/>
          </a:xfrm>
        </p:spPr>
        <p:txBody>
          <a:bodyPr/>
          <a:lstStyle/>
          <a:p>
            <a:r>
              <a:rPr lang="en-US" sz="2000" b="1" smtClean="0"/>
              <a:t>Seamless scalability from 8 to 80 TB’s</a:t>
            </a:r>
          </a:p>
          <a:p>
            <a:r>
              <a:rPr lang="en-US" sz="2000" b="1" smtClean="0"/>
              <a:t>DXi 2.0 software for leading performance</a:t>
            </a:r>
          </a:p>
          <a:p>
            <a:pPr lvl="1"/>
            <a:r>
              <a:rPr lang="en-US" sz="1600" smtClean="0"/>
              <a:t>Up to 5.8TB/hr VTL, OST</a:t>
            </a:r>
          </a:p>
          <a:p>
            <a:pPr lvl="1"/>
            <a:r>
              <a:rPr lang="en-US" sz="1600" smtClean="0"/>
              <a:t>Up to 5.0TB/hr NAS</a:t>
            </a:r>
          </a:p>
          <a:p>
            <a:pPr lvl="1"/>
            <a:r>
              <a:rPr lang="en-US" sz="1600" smtClean="0"/>
              <a:t>In-line operation, performance specs for target mode</a:t>
            </a:r>
          </a:p>
          <a:p>
            <a:r>
              <a:rPr lang="en-US" sz="2000" b="1" smtClean="0"/>
              <a:t>Multi-protocol support on all models</a:t>
            </a:r>
          </a:p>
          <a:p>
            <a:pPr lvl="1"/>
            <a:r>
              <a:rPr lang="en-US" sz="1600" smtClean="0"/>
              <a:t>NAS, OST, and FC VTL</a:t>
            </a:r>
          </a:p>
          <a:p>
            <a:pPr>
              <a:spcBef>
                <a:spcPts val="600"/>
              </a:spcBef>
            </a:pPr>
            <a:r>
              <a:rPr lang="en-US" sz="2000" b="1" smtClean="0"/>
              <a:t>Simple model structure </a:t>
            </a:r>
          </a:p>
          <a:p>
            <a:pPr lvl="1"/>
            <a:r>
              <a:rPr lang="en-US" sz="1600" smtClean="0"/>
              <a:t>6701: 6xGbE and 4x8Gb FC</a:t>
            </a:r>
          </a:p>
          <a:p>
            <a:pPr lvl="1"/>
            <a:r>
              <a:rPr lang="en-US" sz="1600" smtClean="0"/>
              <a:t>6702:	2x10GbE, 2x1GbE, 4x8Gb FC</a:t>
            </a:r>
          </a:p>
          <a:p>
            <a:pPr lvl="1"/>
            <a:r>
              <a:rPr lang="en-US" sz="1600" smtClean="0">
                <a:solidFill>
                  <a:schemeClr val="tx1"/>
                </a:solidFill>
              </a:rPr>
              <a:t>6701 can convert to 6702 in field</a:t>
            </a:r>
          </a:p>
          <a:p>
            <a:pPr lvl="1"/>
            <a:r>
              <a:rPr lang="en-US" sz="1600" smtClean="0">
                <a:solidFill>
                  <a:schemeClr val="tx1"/>
                </a:solidFill>
              </a:rPr>
              <a:t>Node configuration remains the same</a:t>
            </a:r>
          </a:p>
          <a:p>
            <a:r>
              <a:rPr lang="en-US" sz="2000" b="1" smtClean="0"/>
              <a:t>All licenses included in all models</a:t>
            </a:r>
          </a:p>
          <a:p>
            <a:pPr lvl="1"/>
            <a:r>
              <a:rPr lang="en-US" sz="1600" smtClean="0"/>
              <a:t>VTL, NAS, OST, Integrated Path to Tape, replication, DXi Accent</a:t>
            </a:r>
            <a:endParaRPr lang="en-US" sz="1600" b="1" smtClean="0"/>
          </a:p>
          <a:p>
            <a:pPr>
              <a:spcBef>
                <a:spcPts val="1200"/>
              </a:spcBef>
            </a:pPr>
            <a:r>
              <a:rPr lang="en-US" sz="2000" b="1" smtClean="0"/>
              <a:t>DXi Accent for Collaborative Dedupe and Extensibility</a:t>
            </a:r>
          </a:p>
        </p:txBody>
      </p:sp>
      <p:sp>
        <p:nvSpPr>
          <p:cNvPr id="10" name="Slide Number Placeholder 2"/>
          <p:cNvSpPr txBox="1">
            <a:spLocks noGrp="1"/>
          </p:cNvSpPr>
          <p:nvPr/>
        </p:nvSpPr>
        <p:spPr bwMode="auto">
          <a:xfrm>
            <a:off x="457200" y="6446838"/>
            <a:ext cx="533400" cy="323850"/>
          </a:xfrm>
          <a:prstGeom prst="rect">
            <a:avLst/>
          </a:prstGeom>
          <a:noFill/>
          <a:ln>
            <a:miter lim="800000"/>
            <a:headEnd/>
            <a:tailEnd/>
          </a:ln>
        </p:spPr>
        <p:txBody>
          <a:bodyPr/>
          <a:lstStyle/>
          <a:p>
            <a:pPr>
              <a:defRPr/>
            </a:pPr>
            <a:fld id="{A1C54AE2-E3FD-4B42-97BA-D66FE3F4920F}" type="slidenum">
              <a:rPr lang="en-US" sz="1400">
                <a:solidFill>
                  <a:srgbClr val="FFBA00"/>
                </a:solidFill>
                <a:cs typeface="+mn-cs"/>
              </a:rPr>
              <a:pPr>
                <a:defRPr/>
              </a:pPr>
              <a:t>6</a:t>
            </a:fld>
            <a:endParaRPr lang="en-US" sz="1200" dirty="0">
              <a:solidFill>
                <a:srgbClr val="FFBA00"/>
              </a:solidFill>
              <a:cs typeface="+mn-cs"/>
            </a:endParaRPr>
          </a:p>
        </p:txBody>
      </p:sp>
      <p:pic>
        <p:nvPicPr>
          <p:cNvPr id="15" name="Picture 14" descr="Quantum_DXi6700_6Jbods_ppt.png"/>
          <p:cNvPicPr>
            <a:picLocks noChangeAspect="1"/>
          </p:cNvPicPr>
          <p:nvPr/>
        </p:nvPicPr>
        <p:blipFill>
          <a:blip r:embed="rId3"/>
          <a:srcRect/>
          <a:stretch>
            <a:fillRect/>
          </a:stretch>
        </p:blipFill>
        <p:spPr bwMode="auto">
          <a:xfrm>
            <a:off x="6842125" y="1295400"/>
            <a:ext cx="2149475" cy="3333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4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4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4">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244">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244">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244">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244">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244">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244">
                                            <p:txEl>
                                              <p:pRg st="13" end="13"/>
                                            </p:txEl>
                                          </p:spTgt>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500"/>
                                  </p:stCondLst>
                                  <p:childTnLst>
                                    <p:set>
                                      <p:cBhvr>
                                        <p:cTn id="43" dur="1" fill="hold">
                                          <p:stCondLst>
                                            <p:cond delay="0"/>
                                          </p:stCondLst>
                                        </p:cTn>
                                        <p:tgtEl>
                                          <p:spTgt spid="1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024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idx="4294967295"/>
          </p:nvPr>
        </p:nvSpPr>
        <p:spPr/>
        <p:txBody>
          <a:bodyPr/>
          <a:lstStyle/>
          <a:p>
            <a:pPr eaLnBrk="1" hangingPunct="1"/>
            <a:r>
              <a:rPr lang="en-US" smtClean="0"/>
              <a:t>Future Enhancements</a:t>
            </a:r>
          </a:p>
        </p:txBody>
      </p:sp>
      <p:sp>
        <p:nvSpPr>
          <p:cNvPr id="108546" name="Rectangle 3"/>
          <p:cNvSpPr>
            <a:spLocks noGrp="1" noChangeArrowheads="1"/>
          </p:cNvSpPr>
          <p:nvPr>
            <p:ph type="body" idx="4294967295"/>
          </p:nvPr>
        </p:nvSpPr>
        <p:spPr/>
        <p:txBody>
          <a:bodyPr/>
          <a:lstStyle/>
          <a:p>
            <a:pPr eaLnBrk="1" hangingPunct="1"/>
            <a:r>
              <a:rPr lang="en-US" smtClean="0"/>
              <a:t>Symantec OST version 11 upgrade</a:t>
            </a:r>
          </a:p>
          <a:p>
            <a:pPr eaLnBrk="1" hangingPunct="1"/>
            <a:r>
              <a:rPr lang="en-US" smtClean="0"/>
              <a:t>Optimized Synthetics</a:t>
            </a:r>
          </a:p>
          <a:p>
            <a:pPr eaLnBrk="1" hangingPunct="1"/>
            <a:r>
              <a:rPr lang="en-US" smtClean="0"/>
              <a:t>Asynchronous Image Replication</a:t>
            </a:r>
          </a:p>
          <a:p>
            <a:pPr eaLnBrk="1" hangingPunct="1">
              <a:buFontTx/>
              <a:buNone/>
            </a:pPr>
            <a:endParaRPr lang="en-US" smtClean="0"/>
          </a:p>
        </p:txBody>
      </p:sp>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idx="4294967295"/>
          </p:nvPr>
        </p:nvSpPr>
        <p:spPr/>
        <p:txBody>
          <a:bodyPr/>
          <a:lstStyle/>
          <a:p>
            <a:pPr eaLnBrk="1" hangingPunct="1"/>
            <a:r>
              <a:rPr lang="en-US" smtClean="0"/>
              <a:t>References</a:t>
            </a:r>
          </a:p>
        </p:txBody>
      </p:sp>
      <p:sp>
        <p:nvSpPr>
          <p:cNvPr id="109570" name="Content Placeholder 2"/>
          <p:cNvSpPr>
            <a:spLocks noGrp="1"/>
          </p:cNvSpPr>
          <p:nvPr>
            <p:ph idx="4294967295"/>
          </p:nvPr>
        </p:nvSpPr>
        <p:spPr/>
        <p:txBody>
          <a:bodyPr/>
          <a:lstStyle/>
          <a:p>
            <a:pPr eaLnBrk="1" hangingPunct="1"/>
            <a:r>
              <a:rPr lang="en-US" smtClean="0"/>
              <a:t>Team</a:t>
            </a:r>
          </a:p>
          <a:p>
            <a:pPr lvl="1" eaLnBrk="1" hangingPunct="1"/>
            <a:r>
              <a:rPr lang="en-US" smtClean="0"/>
              <a:t>Brian Deforest, John Morrison (Managers)</a:t>
            </a:r>
          </a:p>
          <a:p>
            <a:pPr lvl="1" eaLnBrk="1" hangingPunct="1"/>
            <a:r>
              <a:rPr lang="en-US" smtClean="0"/>
              <a:t>Michael Zeis, OST Team Lead</a:t>
            </a:r>
          </a:p>
          <a:p>
            <a:pPr lvl="1" eaLnBrk="1" hangingPunct="1"/>
            <a:r>
              <a:rPr lang="en-US" smtClean="0"/>
              <a:t>Team Members: Mahesh Patil, Madhu Dugasani,  Aaron Laffin, Sudhakar Paulzagade</a:t>
            </a:r>
          </a:p>
          <a:p>
            <a:pPr eaLnBrk="1" hangingPunct="1"/>
            <a:r>
              <a:rPr lang="en-US" smtClean="0"/>
              <a:t>Documentation</a:t>
            </a:r>
          </a:p>
          <a:p>
            <a:pPr lvl="1" eaLnBrk="1" hangingPunct="1">
              <a:lnSpc>
                <a:spcPct val="90000"/>
              </a:lnSpc>
            </a:pPr>
            <a:r>
              <a:rPr lang="en-US" smtClean="0"/>
              <a:t>http://dxwiki.quantum.com/dxwiki/OST</a:t>
            </a:r>
          </a:p>
          <a:p>
            <a:pPr lvl="1" eaLnBrk="1" hangingPunct="1">
              <a:lnSpc>
                <a:spcPct val="90000"/>
              </a:lnSpc>
            </a:pPr>
            <a:r>
              <a:rPr lang="en-US" smtClean="0"/>
              <a:t>\\hawaii.irvlab.quantum.com\utilities\Tech_Pubs\JNeumann\Galaxy\6-66755-03_RevB_NetBackupOSTGuide_DXi-Series.pdf</a:t>
            </a:r>
          </a:p>
          <a:p>
            <a:pPr eaLnBrk="1" hangingPunct="1"/>
            <a:r>
              <a:rPr lang="en-US" smtClean="0"/>
              <a:t>Source Tree</a:t>
            </a:r>
          </a:p>
          <a:p>
            <a:pPr lvl="1"/>
            <a:r>
              <a:rPr lang="en-US" smtClean="0"/>
              <a:t> svn://svn.quantum.com/repo/ost/src/branches/OST-2.4.0-Product</a:t>
            </a:r>
          </a:p>
          <a:p>
            <a:pPr lvl="1"/>
            <a:r>
              <a:rPr lang="en-US" smtClean="0"/>
              <a:t>svn://svn.quantum.com/repo/galaxy/src/branches/Galaxy-2.0.1-Product/app/tsunami/ostd</a:t>
            </a:r>
          </a:p>
          <a:p>
            <a:pPr eaLnBrk="1" hangingPunct="1">
              <a:buFontTx/>
              <a:buNone/>
            </a:pPr>
            <a:endParaRPr lang="en-US" smtClean="0"/>
          </a:p>
        </p:txBody>
      </p:sp>
      <p:sp>
        <p:nvSpPr>
          <p:cNvPr id="4" name="Footer Placeholder 3"/>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304800" y="6430963"/>
            <a:ext cx="533400" cy="323850"/>
          </a:xfrm>
          <a:prstGeom prst="rect">
            <a:avLst/>
          </a:prstGeom>
          <a:noFill/>
          <a:ln>
            <a:miter lim="800000"/>
            <a:headEnd/>
            <a:tailEnd/>
          </a:ln>
        </p:spPr>
        <p:txBody>
          <a:bodyPr/>
          <a:lstStyle/>
          <a:p>
            <a:pPr>
              <a:defRPr/>
            </a:pPr>
            <a:fld id="{D35CE0A3-64B0-4DF1-A42F-4972DC4B53F6}" type="slidenum">
              <a:rPr lang="en-US" sz="1400">
                <a:solidFill>
                  <a:srgbClr val="FFBA00"/>
                </a:solidFill>
                <a:cs typeface="+mn-cs"/>
              </a:rPr>
              <a:pPr>
                <a:defRPr/>
              </a:pPr>
              <a:t>61</a:t>
            </a:fld>
            <a:endParaRPr lang="en-US" sz="1200">
              <a:solidFill>
                <a:srgbClr val="FFBA00"/>
              </a:solidFill>
              <a:cs typeface="+mn-cs"/>
            </a:endParaRPr>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2895600" y="3048000"/>
            <a:ext cx="7772400" cy="1362075"/>
          </a:xfrm>
        </p:spPr>
        <p:txBody>
          <a:bodyPr anchor="t"/>
          <a:lstStyle/>
          <a:p>
            <a:pPr eaLnBrk="1" hangingPunct="1">
              <a:defRPr/>
            </a:pPr>
            <a:r>
              <a:rPr lang="en-US" sz="4000" b="1" cap="all" dirty="0" smtClean="0"/>
              <a:t>Q &amp; A</a:t>
            </a:r>
          </a:p>
        </p:txBody>
      </p:sp>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idx="4294967295"/>
          </p:nvPr>
        </p:nvSpPr>
        <p:spPr/>
        <p:txBody>
          <a:bodyPr/>
          <a:lstStyle/>
          <a:p>
            <a:pPr eaLnBrk="1" hangingPunct="1"/>
            <a:r>
              <a:rPr lang="en-US" smtClean="0"/>
              <a:t>What is Accent?</a:t>
            </a:r>
          </a:p>
        </p:txBody>
      </p:sp>
      <p:sp>
        <p:nvSpPr>
          <p:cNvPr id="111618" name="Rectangle 3"/>
          <p:cNvSpPr>
            <a:spLocks noGrp="1" noChangeArrowheads="1"/>
          </p:cNvSpPr>
          <p:nvPr>
            <p:ph type="body" idx="4294967295"/>
          </p:nvPr>
        </p:nvSpPr>
        <p:spPr>
          <a:xfrm>
            <a:off x="0" y="1219200"/>
            <a:ext cx="8763000" cy="5029200"/>
          </a:xfrm>
        </p:spPr>
        <p:txBody>
          <a:bodyPr/>
          <a:lstStyle/>
          <a:p>
            <a:pPr eaLnBrk="1" hangingPunct="1"/>
            <a:endParaRPr lang="en-US" b="1" smtClean="0"/>
          </a:p>
          <a:p>
            <a:pPr eaLnBrk="1" hangingPunct="1"/>
            <a:endParaRPr lang="en-US" b="1" smtClean="0"/>
          </a:p>
          <a:p>
            <a:pPr eaLnBrk="1" hangingPunct="1"/>
            <a:r>
              <a:rPr lang="en-US" smtClean="0"/>
              <a:t>Data is deduped and compressed on OST Media server</a:t>
            </a:r>
          </a:p>
          <a:p>
            <a:pPr lvl="1" eaLnBrk="1" hangingPunct="1"/>
            <a:r>
              <a:rPr lang="en-US" smtClean="0"/>
              <a:t>only unique data is sent to the target DXi </a:t>
            </a:r>
            <a:endParaRPr lang="en-US" b="1" smtClean="0"/>
          </a:p>
          <a:p>
            <a:pPr lvl="1" eaLnBrk="1" hangingPunct="1"/>
            <a:r>
              <a:rPr lang="en-US" smtClean="0"/>
              <a:t>saves network bandwidth</a:t>
            </a:r>
          </a:p>
          <a:p>
            <a:pPr eaLnBrk="1" hangingPunct="1">
              <a:buFontTx/>
              <a:buNone/>
            </a:pPr>
            <a:endParaRPr lang="en-US" b="1" smtClean="0"/>
          </a:p>
          <a:p>
            <a:pPr eaLnBrk="1" hangingPunct="1"/>
            <a:r>
              <a:rPr lang="en-US" smtClean="0"/>
              <a:t>Uses Standard BNP paradigm already used in replication</a:t>
            </a:r>
          </a:p>
          <a:p>
            <a:pPr eaLnBrk="1" hangingPunct="1">
              <a:buFontTx/>
              <a:buNone/>
            </a:pPr>
            <a:endParaRPr lang="en-US" smtClean="0"/>
          </a:p>
          <a:p>
            <a:pPr eaLnBrk="1" hangingPunct="1">
              <a:buFontTx/>
              <a:buNone/>
            </a:pPr>
            <a:endParaRPr lang="en-US" b="1" smtClean="0"/>
          </a:p>
          <a:p>
            <a:pPr eaLnBrk="1" hangingPunct="1"/>
            <a:endParaRPr lang="en-US" b="1" smtClean="0"/>
          </a:p>
          <a:p>
            <a:pPr eaLnBrk="1" hangingPunct="1"/>
            <a:endParaRPr lang="en-US" smtClean="0"/>
          </a:p>
        </p:txBody>
      </p:sp>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idx="4294967295"/>
          </p:nvPr>
        </p:nvSpPr>
        <p:spPr/>
        <p:txBody>
          <a:bodyPr/>
          <a:lstStyle/>
          <a:p>
            <a:pPr eaLnBrk="1" hangingPunct="1"/>
            <a:r>
              <a:rPr lang="en-US" smtClean="0"/>
              <a:t>DXi Accent Offers Flexibility</a:t>
            </a:r>
          </a:p>
        </p:txBody>
      </p:sp>
      <p:sp>
        <p:nvSpPr>
          <p:cNvPr id="26628" name="Slide Number Placeholder 4"/>
          <p:cNvSpPr txBox="1">
            <a:spLocks noGrp="1"/>
          </p:cNvSpPr>
          <p:nvPr/>
        </p:nvSpPr>
        <p:spPr bwMode="auto">
          <a:xfrm>
            <a:off x="304800" y="6430963"/>
            <a:ext cx="533400" cy="323850"/>
          </a:xfrm>
          <a:prstGeom prst="rect">
            <a:avLst/>
          </a:prstGeom>
          <a:noFill/>
          <a:ln>
            <a:miter lim="800000"/>
            <a:headEnd/>
            <a:tailEnd/>
          </a:ln>
        </p:spPr>
        <p:txBody>
          <a:bodyPr/>
          <a:lstStyle/>
          <a:p>
            <a:pPr>
              <a:defRPr/>
            </a:pPr>
            <a:fld id="{BE9F9694-B724-4A85-A68F-2EE2F8B6A68C}" type="slidenum">
              <a:rPr lang="en-US" sz="1400">
                <a:solidFill>
                  <a:srgbClr val="FFBA00"/>
                </a:solidFill>
                <a:cs typeface="+mn-cs"/>
              </a:rPr>
              <a:pPr>
                <a:defRPr/>
              </a:pPr>
              <a:t>64</a:t>
            </a:fld>
            <a:endParaRPr lang="en-US" sz="1400">
              <a:solidFill>
                <a:srgbClr val="FFBA00"/>
              </a:solidFill>
              <a:cs typeface="+mn-cs"/>
            </a:endParaRPr>
          </a:p>
        </p:txBody>
      </p:sp>
      <p:sp>
        <p:nvSpPr>
          <p:cNvPr id="112643" name="AutoShape 11" descr="data:image/jpg;base64,/9j/4AAQSkZJRgABAQAAAQABAAD/2wBDAAkGBwgHBgkIBwgKCgkLDRYPDQwMDRsUFRAWIB0iIiAdHx8kKDQsJCYxJx8fLT0tMTU3Ojo6Iys/RD84QzQ5Ojf/2wBDAQoKCg0MDRoPDxo3JR8lNzc3Nzc3Nzc3Nzc3Nzc3Nzc3Nzc3Nzc3Nzc3Nzc3Nzc3Nzc3Nzc3Nzc3Nzc3Nzc3Nzf/wAARCAClAOEDASIAAhEBAxEB/8QAHAAAAQQDAQAAAAAAAAAAAAAAAAQFBgcBAgMI/8QAShAAAQMCAwIKBgUICQUBAAAAAQACAwQRBQYhEjEHEyJBUWFxgZGxFCMycqHBJEJSc7IVJjM2Q2KCwhYlNDVTg5LR4WOEk6Lws//EABkBAQEBAQEBAAAAAAAAAAAAAAABAgMFBP/EACIRAQEAAgEEAwEBAQAAAAAAAAABAhESAyExQQQyUWETFP/aAAwDAQACEQMRAD8AvFCEIBCEIBR/HsWkw2dzi9zYgG+ywuNz1AXUgUNzmfWPHXH5pGOpbjjbG0ebY/8AFefepZB/Kurc2Qc9RCPeY5vmFGY2JQxui6cHn/8AblPSRtzVSnfPS/8AlAXdmYoXey+B3ZKFFnNuNdVwkhYd8bT2gJwanzb+Js3HGH9mD2OXQY1Gf2T/ABCrqWni5omX6dkJNIzZ9klvuuIU4Nz5n8WiMXh543juWRi9Nz7Q/hKqZ01Qz2KmYdkjlyOI4hH7FbOO1104VufLx/FwflajP7QjtaVn8qUZ/btFukFU3+XsVjOlZIe0NPyT3lrFazEm1grJA/i2gts0DffoUuFjeHyJldRaFFVwVtMyopZBJE/2XAb13THksWyzQ+4fMp8WX0BCEIBCFi6DKFi4RcIMoRdF0AhF0IBCEIBCEIBCEIMFQ3OOs7h0ujUzULzh/aXe9GrPLn1vpTRE1dwNFziXcBdniRrZc3jRdrLR40RdEUrUimCcJgkMyLCCUJJKEtmSSVG4RSJ+yXoK/wBxvzTFKnzJunp/uN+amXh26H3iysm6ZaoPu/mU9Jlyfplqg+7+ZTFjHCjlrDKqakbUvqqmFxY9sLDstcN4LjouWnp7Ta6wXAAkkWG+/MqlrOFWWr0w/wBDpgdA57g5wTNU4xW4odqsr5KgH6vGckdjRYfBNJclu1+ZsIoSWzVsbnj6kZ2j8FH67PzLWw+jc4/bmOyPAa+SgMTGgabKVMaAro2dqvM+NVTrmsdC29w2FoYB8/itGZlxyP2cSk/ia13mE3jZWsrmRtLpHsYBzuNgmk2eGZzx6PfUQyfeQj5WXduf8XZbjKejfb91zf5iobV4vTU5FiXOO6/Jv2A6nuCaarE6ya/FepZ0nkk/PyV0nKrMdwmSwW9Jw6Edk5F+4hOGV+EajzDjbcKhoZY5jG6TbL2loDbX6+foVISsL7ukeXE77G1/mVK+CNjW54p7NaB6PLpb3VLOyzJfdz0IQhZbZQhCAQhCAKhWbz9McP32eSmqhGbz9Of94z8IVx8uXW+lN8S7NSeIru06Ls8aNyub1sSubzoppbSebekM43pZKUimKpCKZJJUrlKSSo1COXnT5k/QV5H2G/NMcvOnvKHsV/uN/mUy8O/Q+8WZlID+jlB938yqOq6aklxKta+hilcaqYk2Fz6x9/JXnlP9XaD7v5lUZUyRtxivD5Ax3pMuyS4D9rIOdc55elSWTCcPcSZKCVvuE/IpM7BcOLrxmphPb/wU9tvJ7Egd3A+SzaUc7T1XIWmfJjGEOaR6PjE0Z6HbvMLNYMWwuilqvyqJmRC7mi9+64Key4AesjYfApozEwtwnEOSGtcwloHRZnzuoE2AZlxLE5JG7TdlhaLaAm9+e2m7oTnKyV52ppCbjTY5u86+Si2TNKio6dqP+dS1++/P0potJeLZGCWsAJ1Jtqe9IHOne0PfstZYEAG97/8A3WnKTUG29RqF9fPXAycilY4hrSNXACwv5psnc5v11PQpNwUgf06pTz8RKPJRd5spNwVH8+aT7qTyCeknlfyEIWHRlCEIoQhCAUFzgfp7vvW/hU6UCzifpsn3rfwq4+XLrfSm6JyUNckMb9F3Y9d3ilO0uT3aLXjFye9QaSlJJiu0jtEklcjUJ5ikkpSiQpLIUbhPIdCnrKOsWIe43+ZMcp0KfMo6QYgT9lvkVMvDv8f7rPyp+ruH/d/MqjZ3/wBc4kNP7TL/APrIryyr+r2H/dD5qi6lksuM1rYmOc91ZO0BmpNpXEaW138y5R6N7wOigcbugiJ6SwX8kCNjdWOlZ7srh8LpO6d7JOLLH7XONgaW386PSDuIt2hw8xZbZK2gnTjX94afkm/MQLcJqRthzRAdkBtrC4SiOYOPJ190g+SSZgft4TVEA2EJ3i3OEDHk8/SKjtj/AJlK3qJZPP0io7Y/NylUjtERykckjg1o2WNs2+nUlL0nkU0E0ikvBWfz6ovu5PJRt6knBZpnmh9yTyT0Ty9A3CFrYoWHRuhCEUIQhAKvs5utVyHm45v4VYChWN8S/FKls7GSN290jQ4bh0qxz6k3jpGY36Ls16cvRKE7oI2+65zfIrH5Ppb6F7ex/wDuunJ59+Jn6INtaPenA4bCd0sneAVxlwsNYXektaALkuYdyvKM34/Uno3Pfoksjk4jDZJ23pqiCUX5nEfJJ5sJr27oA/o2JGn5q7jH+ef4bJCk0hS2ooq2P2qKpA6eKJA8E3TEsNn3aeh2ibhxrlId6fMpn6LXns8io+919yf8pEGixC3SB8Cpl4dvj/daeVhbL9AP+kFR0WJzYVmmqqabiuOhrKmRpkPJNpCLHt2leWWNMAofugqYxXJmO1dbV11Nhzp6WSoqCCwscXAyX9knq5wuUeiasTqaipxGSokiBnle572tFhc66dWoXH0lzN8b29NxdbPwzEsPeBU0NTBYn9NA5lx22sstnffWN1hv2SD81qJWoqYnnl7Lj1hIsXc38m4gIzyTAOSNwNylz5oSPWbv32afFNuLGM4fWcTs7JhFww6XuUQ1ZQNqicdOx5lSp5UUysdmqm/y/MqUOOqqNHlcXro5c3aoOLwpHwXi2eKA9T/wqOuCknBmPz3w/wDj/CVCeV/XQsXQs6dGyEIUUIQhBhRTF8FrqjEJ5oY2vje64s4A7h0qWLFkSzaBPwnEI9TSyWHQLrk6mqI/bhkb2tKsKyCAd4v2q7Tirh8ksbbhribeze11zbWSC+1FO3rsHeRVjPp4Xiz4mEdbQk8uE0EvtU0fcLJtONV1tUfHCXZLJL32i17dUtFdHsl3GRgWueULWUtly/QuHIY9h6nf7ql82Z6ly7mGsweqwukrBTO2TJFK5m1cX1BDrK7hqp+KgN6uxbelAizibdeqrim4VsKkANXhlbEeiJ7JB4nZTvQZ8y5X2a2qnhkLb8XNCQfEXHxRnVSiWGhm/SU1O/3om/7LnxFLTQTClhjiDmkuDBa5sljsIrthr2QF7HNuHDW6Ry0VY0OaaaYEggDYOpQk/icZa/uCh+6Ch1NnTA6Vs+F1s9XS1EFRKDK2Fzm34wm/Jv5KcYRTupcMpYH6PjjDXDoPOvNOemuObK0MEv6aU8h+yPaUjp6egMKzPg9UwtGOUU5J5LSeLd3gnVOMuG4TiAvLSUdQHfW4trr968rtqZ2m3HTNH2XN2r+aVUmN4jRm1NVNB32Y50R+B+SvFNr7xjK2W45AHYaYiRe8T3saO8aKOZi4PcJmy9W1lDXVLLR+ydl4vfduv8VBqLhFzFSBofUVDmjTZ22yD/2ATnUcJ+K1WC1tK6GlftRm+1AWEdehsVJMt7Sq/wAutMdbUsJ1aWi/Y4hSUm6jWBuJq5H87i0nvdf5qRbS2yy4rRx0JWdrlOXO92eKAfvUj4NRbO1B2v8AwlR5w5XipHwcfrrQdrvwFSk8r7sEIQsOjKEIRQhCEGCQN5XJ07Gc48V0c0O3rhLSRyc5CDR9fGwbxZJ34zAy93CwSerwEzA7FQ5uiZZsuyUtQyeqn4yDatsg7zzX6kD2cwU/NyuwXSHEM5UlEwGSGRznDRoOpWBxbLBrG9wTRjeDw4psyCV0E7G7IcBtNI6C1Jpi5U3Y/n+rnpzHQx+iMsdp+1d5HQDzeaoLMlQ6rxmpndcue65PSrmxDKeKSNLIZ6KTT2nl7Ce4AqK1HBfi1VOXy1GHRg/WEkjj+ALeokyu+6sACTYBSvK+XjU4jTR1L2xGRwaXyXDGA7ydNdFM6Dgmp6d3G11eahwNwyNmw0eJJKkDMvmjftxRg9gUkW5fi3KLixTRCJ7XsDAGuabggaLvvVb5VxCegxZkEryIJwdpt9LgbwrChqYpBdrgs1qd47LzBn1hdm6rsxrrTS+061tRuC9P715hz+GHN9aJGxWM0g9aesbgriUx7BbcBszex20PArVzho172D71pat+K2Wi0bg3ojfYeBsgu2bDjXDqkYbLbLXimnUQ26DG/eusf9kqxd5PF+y835+laBjTymxRP/ejdYrqy/olUCJRePQP1+KJSbBtKh2nM38QT7fl9yYsLP0g9jfxBPW0NodiI3B5Tu7yWL+rPf5rTa5Tu5Fzskc+vzQdXHleKknBwfz1w8813fgKizn89+dTzgrwDEJ8cgxd8Do6KDatI7TbcRawG89ql8LIuhCxr0HxQsNtkIWLorKwSBv0SOuxKnpOTI7ak+w3UqI4nmOWrYOJG1G6Tiw1jgGl17auO/XTQHVXTNy0lr8WoWTiB1SwSE2A6Ta/ku7KqCT2JWnvVcslNNURvkIHo7CJJnsG05ztzQSLnutfRdY5ZJainElzVFrnua1xGwDex2dRfcNetNJzWKHgjQ3Wk8Uc8bopWh7HCzgVAaStlYylMNZOGOkIbd4JlOupPRvNh1cyXwY5XQU8hmnbLMJC1rSwsB6G63J7U0cjnUYDUxkuw+qY9n+FUtJ8HjUd4Kb5qfFIReXDJXnpgka8fGx+CWw5hnEpjmp2OLGbUjozex6LDXmPMu8GZaZ74I5I5I5ZwS2MtN2i1+V0d/Sh2Mkj52fpKGtb/kOPkk/HSOPJo60/9s8eYUyjxajklMTZgJQNosO8DsW7sRo22DqmIXF7l3Mi6iGsjxJ5tDhFY6/O8NYPiUpGCY/VNsXUVCD9omZ9uwWA8Spi2Rj/AGHtd2G63G5TZqIGzJ1dBO6f0nj5naGR2+3QOYBOVLQ4lTEBwJ71KkI0R0L5jZsre9ebeEM2zlXXdEPXv9ttzvG7cvTx6l5p4QaOoOc8R+paZxAc0XcDaxHUrEqNsFzyWNI6Y3WPh/yttojTbkHU9t7f/dqy6GS93xtJ5yLj46+a1s5u4zNA6DtD43W2WLkm4bDJ1tOyR5rqy/o9TtNePV/XNwuNw468U89BFiuzAWw1B2HA8XvJuEQkww2qO4fiCeSdQmbD9J+4eYTo51iD4BEbl2rtd62gZLUzMhp43ySyGzGMFy5OOWst4lmWr4mgitE02knd7LP+epXhlDJeG5ahBiaJqwj1lTILuPUOgLO2uKKZK4MhGY67MdnPHKZRjcPfPP2KzoomQxtjjY1jGizWtGgC3ssrLbGqFlCDhV1UNHTyVFVNHDBG0ufJI4Na0DeSToFWOaeF6jgk9Gy7AK43s+oc4sj/AITa57U/Z6yrimPzxPpKunfTRtv6HVFzYy8G4dyQde0HqsoPXZDxKIfSctNl5tqina/z2StTTOVvpwiz/htXE9uJYRUxOfo99LVG569bFOdJmXKskrHCuqaXYbaOOelLo4+bTZvbTS/QopW5ZpoHOEseIUJaNeOhdsjvIt8U3/0elkaH0VfTVA+rrs3+JWtRz7+1o4bNhlc+VlFi+GVbnvDjFBUCI97bgkm2t+gJdPhcjoqgPgqGicAOcGhwsNLAC3xvvVNVGB4mwXfScY3paQ8LSmr8Wwkj0eprKMN+q172N8NxU0m1xvgtK6RsjGuEezE2QFgb4ggaW8FiGlkaYIQ28UV5HujdcPfpvANzrc7raBVzRcIGYIGhslc2qaP8eNrvIBO0HCM94tXYNRy33uie6InwumqqVO9bC6GQjjKqS8rHN/RtHNsgWGgG/p1vuSgVEzzVzQNkfY8VEyMl5Lgeq7W6kdltVGaXOWXJWxxS0OJULGP2tmNzZIyb311BOuu5OtNiuDVLHtw/MsDJHGzRVRmLYG6wBsOnVNLs6xRtlqPRZI2PYIvpDg32nWs0EjUn2jbxWBPDPiIgoWuk4gBkzmvPFQNO8WsQXaDQarMlHW15ETaqJ9Bs3LqaYPklNxproBYa211XRtQaCCWI4VJTU0As0CO+0bG9mi/Vqd5KK5s4pjZIaeTjZow5z6uQCwO+zi21t97c1lvFiFRAKYx15bARsMMkha6Z+4AB3Tqe5caWalqphRV8FNHJI7jIYIw4kAAEl+lgbhKaqGGGpdWwwS1NRbYY0vLmg35uZvWepRDnQYpiAivWsDZHPI4slpLAN1yDvtql7cVeNoOja5zd4B1UP25H1Fw9klYBrIbGKmuDpvF3b/ms+lxw0ck01XJBRB3GSVLyS+U6EgXG7S3XzJpdppDi0Un1HhxF7bJv8UmxHBMCxqS9fRUtRMRe7mjbt5qC12a6igjfU1EQY+aO1LQvbaRov+kkN9NLcnemnJhrsbzWytmqiwwOD55DJsBreZg6b9Himll2l1fwW4HUEupX1NI/91+0PiozifBJiLbuoK6mqBzNnYWHxVuSTxsaDtXvuDdbpE2tlN9p8LWk6W5h37ysyr29qGxPIeYKPa9IwaaRg3yQlsrfO/wUcq6J1DDOJIpYiWW2ZGFtvFekqrE5Kc6TB/a0JMMZwyscIcUp4eUbB7mgtJ677lrunbbzDQPBqLN1dYWA1J1CtbJXBrV4q5lbjjH0tGbFkJ0fIOvoCtqLL2DMmbPHhdIJGm7XiIXCdLKWtahNh2HUmGUjKWhgZDAwWaxgsEqQhRQhCEAhCEGFlCEGr2teLOAI6xdNNfljA8SdtVmE0crxueYgHDscNQnhCCGVHBxg5B9AqcRoXHX1VSXt8JNoeFkgqMgYnGAKXGYaho3isptSO1hHkrCQrupqKfxDIuJ8p0+BUlTp7VNKNo9xDbeKjVfleCncfSqHFKEgXLnROcwdrrEfFehTqFra+/m3K8qzwjzXHgMNSP6vxemmF9xOvZoVzmy9icAPqmyN/cePmvQ2JZfwfFP7zwqhq+uana4jsJF0zz8H+Au1pIqmjI3CmqHtb/pvZXknBQwjq6B+0Iqind9sAt+ITpRZrxyj5NNi9UB0F+0PjdWnUcH9TGD6DjL3H7NVCHD/ANbJjxHI+NNLnPwrDq9o3GGUMkPc4AD/AFJuJxqPQcIeNRuAnbQVLPrGWn2XEdrSPJOUOfcOmbatwaWHaFi+kqfkbeabK3L7aa35QwHF6Jx52QOlYO1zNoBNcuD0L3FlLisXHEXbDKQ1x7jY/BXsd01p8fyxNDFCzEqukiaQTDPFdr7faOt/FJcxV4onUuJRVzMR9Ibeg4toEEQ3F9h7Tt413WVRYlPWy15wyOGQTbWzssBc5x6gNSrhyDweYtNglBT5lc2CggfJJHRbFpuUdznh2gO/ZAuL796zvS6N2VMrV+bKx1VVvkZR7Xrakm7pDfVrOk9fN1q3KbLuE0tJHTQUMLImDQNGp6yd5KcaeCKmgZBTxMiijaGsYxoAaBzABdVmtyaQTOuVcZruJOXa51OwNLZKd0pY09YI1CrLGsqZuo3GSopsQe1v16d7pQe5pv8ABeiFgjRdcOtljNOOfQxyu3l6HMWM4ZMYTWPLho6CoOo7jYhOZzQ6qh2ZfVP59rUeK9CVuG0OIN2a6ipqlvRPE14+ITWzJeV45BJHl3CmvGoIpI9PgtZdXHKd8THpZY+KT8HNRU1WUqKWreZDyhG8/WjvyTfn051J1pFG2KNrI2tYxosGtFgB2LdcHaeAhCEUIQhAIQhAIQhAIQhAIQhAIQhALCEIlZRZCEVqk1Zh1FWtLaykgmBFjxkYd5oQgRYblnBMKqnVOHYXSU8798kcQBTsDqR0IQg2QhCAQhCAWEIWbRlCELUAhCEAhCEAhCEH/9k="/>
          <p:cNvSpPr>
            <a:spLocks noChangeAspect="1" noChangeArrowheads="1"/>
          </p:cNvSpPr>
          <p:nvPr/>
        </p:nvSpPr>
        <p:spPr bwMode="auto">
          <a:xfrm>
            <a:off x="73025" y="-708025"/>
            <a:ext cx="2009775" cy="1476375"/>
          </a:xfrm>
          <a:prstGeom prst="rect">
            <a:avLst/>
          </a:prstGeom>
          <a:noFill/>
          <a:ln w="9525">
            <a:noFill/>
            <a:miter lim="800000"/>
            <a:headEnd/>
            <a:tailEnd/>
          </a:ln>
        </p:spPr>
        <p:txBody>
          <a:bodyPr/>
          <a:lstStyle/>
          <a:p>
            <a:endParaRPr lang="en-US"/>
          </a:p>
        </p:txBody>
      </p:sp>
      <p:sp>
        <p:nvSpPr>
          <p:cNvPr id="112644" name="AutoShape 13" descr="data:image/jpg;base64,/9j/4AAQSkZJRgABAQAAAQABAAD/2wBDAAkGBwgHBgkIBwgKCgkLDRYPDQwMDRsUFRAWIB0iIiAdHx8kKDQsJCYxJx8fLT0tMTU3Ojo6Iys/RD84QzQ5Ojf/2wBDAQoKCg0MDRoPDxo3JR8lNzc3Nzc3Nzc3Nzc3Nzc3Nzc3Nzc3Nzc3Nzc3Nzc3Nzc3Nzc3Nzc3Nzc3Nzc3Nzc3Nzf/wAARCAClAOEDASIAAhEBAxEB/8QAHAAAAQQDAQAAAAAAAAAAAAAAAAQFBgcBAgMI/8QAShAAAQMCAwIKBgUICQUBAAAAAQACAwQRBQYhEjEHEyJBUWFxgZGxFCMycqHBJEJSc7IVJjM2Q2KCwhYlNDVTg5LR4WOEk6Lws//EABkBAQEBAQEBAAAAAAAAAAAAAAABAgMFBP/EACIRAQEAAgEEAwEBAQAAAAAAAAABAhESAyExQQQyUWETFP/aAAwDAQACEQMRAD8AvFCEIBCEIBR/HsWkw2dzi9zYgG+ywuNz1AXUgUNzmfWPHXH5pGOpbjjbG0ebY/8AFefepZB/Kurc2Qc9RCPeY5vmFGY2JQxui6cHn/8AblPSRtzVSnfPS/8AlAXdmYoXey+B3ZKFFnNuNdVwkhYd8bT2gJwanzb+Js3HGH9mD2OXQY1Gf2T/ABCrqWni5omX6dkJNIzZ9klvuuIU4Nz5n8WiMXh543juWRi9Nz7Q/hKqZ01Qz2KmYdkjlyOI4hH7FbOO1104VufLx/FwflajP7QjtaVn8qUZ/btFukFU3+XsVjOlZIe0NPyT3lrFazEm1grJA/i2gts0DffoUuFjeHyJldRaFFVwVtMyopZBJE/2XAb13THksWyzQ+4fMp8WX0BCEIBCFi6DKFi4RcIMoRdF0AhF0IBCEIBCEIBCEIMFQ3OOs7h0ujUzULzh/aXe9GrPLn1vpTRE1dwNFziXcBdniRrZc3jRdrLR40RdEUrUimCcJgkMyLCCUJJKEtmSSVG4RSJ+yXoK/wBxvzTFKnzJunp/uN+amXh26H3iysm6ZaoPu/mU9Jlyfplqg+7+ZTFjHCjlrDKqakbUvqqmFxY9sLDstcN4LjouWnp7Ta6wXAAkkWG+/MqlrOFWWr0w/wBDpgdA57g5wTNU4xW4odqsr5KgH6vGckdjRYfBNJclu1+ZsIoSWzVsbnj6kZ2j8FH67PzLWw+jc4/bmOyPAa+SgMTGgabKVMaAro2dqvM+NVTrmsdC29w2FoYB8/itGZlxyP2cSk/ia13mE3jZWsrmRtLpHsYBzuNgmk2eGZzx6PfUQyfeQj5WXduf8XZbjKejfb91zf5iobV4vTU5FiXOO6/Jv2A6nuCaarE6ya/FepZ0nkk/PyV0nKrMdwmSwW9Jw6Edk5F+4hOGV+EajzDjbcKhoZY5jG6TbL2loDbX6+foVISsL7ukeXE77G1/mVK+CNjW54p7NaB6PLpb3VLOyzJfdz0IQhZbZQhCAQhCAKhWbz9McP32eSmqhGbz9Of94z8IVx8uXW+lN8S7NSeIru06Ls8aNyub1sSubzoppbSebekM43pZKUimKpCKZJJUrlKSSo1COXnT5k/QV5H2G/NMcvOnvKHsV/uN/mUy8O/Q+8WZlID+jlB938yqOq6aklxKta+hilcaqYk2Fz6x9/JXnlP9XaD7v5lUZUyRtxivD5Ax3pMuyS4D9rIOdc55elSWTCcPcSZKCVvuE/IpM7BcOLrxmphPb/wU9tvJ7Egd3A+SzaUc7T1XIWmfJjGEOaR6PjE0Z6HbvMLNYMWwuilqvyqJmRC7mi9+64Key4AesjYfApozEwtwnEOSGtcwloHRZnzuoE2AZlxLE5JG7TdlhaLaAm9+e2m7oTnKyV52ppCbjTY5u86+Si2TNKio6dqP+dS1++/P0potJeLZGCWsAJ1Jtqe9IHOne0PfstZYEAG97/8A3WnKTUG29RqF9fPXAycilY4hrSNXACwv5psnc5v11PQpNwUgf06pTz8RKPJRd5spNwVH8+aT7qTyCeknlfyEIWHRlCEIoQhCAUFzgfp7vvW/hU6UCzifpsn3rfwq4+XLrfSm6JyUNckMb9F3Y9d3ilO0uT3aLXjFye9QaSlJJiu0jtEklcjUJ5ikkpSiQpLIUbhPIdCnrKOsWIe43+ZMcp0KfMo6QYgT9lvkVMvDv8f7rPyp+ruH/d/MqjZ3/wBc4kNP7TL/APrIryyr+r2H/dD5qi6lksuM1rYmOc91ZO0BmpNpXEaW138y5R6N7wOigcbugiJ6SwX8kCNjdWOlZ7srh8LpO6d7JOLLH7XONgaW386PSDuIt2hw8xZbZK2gnTjX94afkm/MQLcJqRthzRAdkBtrC4SiOYOPJ190g+SSZgft4TVEA2EJ3i3OEDHk8/SKjtj/AJlK3qJZPP0io7Y/NylUjtERykckjg1o2WNs2+nUlL0nkU0E0ikvBWfz6ovu5PJRt6knBZpnmh9yTyT0Ty9A3CFrYoWHRuhCEUIQhAKvs5utVyHm45v4VYChWN8S/FKls7GSN290jQ4bh0qxz6k3jpGY36Ls16cvRKE7oI2+65zfIrH5Ppb6F7ex/wDuunJ59+Jn6INtaPenA4bCd0sneAVxlwsNYXektaALkuYdyvKM34/Uno3Pfoksjk4jDZJ23pqiCUX5nEfJJ5sJr27oA/o2JGn5q7jH+ef4bJCk0hS2ooq2P2qKpA6eKJA8E3TEsNn3aeh2ibhxrlId6fMpn6LXns8io+919yf8pEGixC3SB8Cpl4dvj/daeVhbL9AP+kFR0WJzYVmmqqabiuOhrKmRpkPJNpCLHt2leWWNMAofugqYxXJmO1dbV11Nhzp6WSoqCCwscXAyX9knq5wuUeiasTqaipxGSokiBnle572tFhc66dWoXH0lzN8b29NxdbPwzEsPeBU0NTBYn9NA5lx22sstnffWN1hv2SD81qJWoqYnnl7Lj1hIsXc38m4gIzyTAOSNwNylz5oSPWbv32afFNuLGM4fWcTs7JhFww6XuUQ1ZQNqicdOx5lSp5UUysdmqm/y/MqUOOqqNHlcXro5c3aoOLwpHwXi2eKA9T/wqOuCknBmPz3w/wDj/CVCeV/XQsXQs6dGyEIUUIQhBhRTF8FrqjEJ5oY2vje64s4A7h0qWLFkSzaBPwnEI9TSyWHQLrk6mqI/bhkb2tKsKyCAd4v2q7Tirh8ksbbhribeze11zbWSC+1FO3rsHeRVjPp4Xiz4mEdbQk8uE0EvtU0fcLJtONV1tUfHCXZLJL32i17dUtFdHsl3GRgWueULWUtly/QuHIY9h6nf7ql82Z6ly7mGsweqwukrBTO2TJFK5m1cX1BDrK7hqp+KgN6uxbelAizibdeqrim4VsKkANXhlbEeiJ7JB4nZTvQZ8y5X2a2qnhkLb8XNCQfEXHxRnVSiWGhm/SU1O/3om/7LnxFLTQTClhjiDmkuDBa5sljsIrthr2QF7HNuHDW6Ry0VY0OaaaYEggDYOpQk/icZa/uCh+6Ch1NnTA6Vs+F1s9XS1EFRKDK2Fzm34wm/Jv5KcYRTupcMpYH6PjjDXDoPOvNOemuObK0MEv6aU8h+yPaUjp6egMKzPg9UwtGOUU5J5LSeLd3gnVOMuG4TiAvLSUdQHfW4trr968rtqZ2m3HTNH2XN2r+aVUmN4jRm1NVNB32Y50R+B+SvFNr7xjK2W45AHYaYiRe8T3saO8aKOZi4PcJmy9W1lDXVLLR+ydl4vfduv8VBqLhFzFSBofUVDmjTZ22yD/2ATnUcJ+K1WC1tK6GlftRm+1AWEdehsVJMt7Sq/wAutMdbUsJ1aWi/Y4hSUm6jWBuJq5H87i0nvdf5qRbS2yy4rRx0JWdrlOXO92eKAfvUj4NRbO1B2v8AwlR5w5XipHwcfrrQdrvwFSk8r7sEIQsOjKEIRQhCEGCQN5XJ07Gc48V0c0O3rhLSRyc5CDR9fGwbxZJ34zAy93CwSerwEzA7FQ5uiZZsuyUtQyeqn4yDatsg7zzX6kD2cwU/NyuwXSHEM5UlEwGSGRznDRoOpWBxbLBrG9wTRjeDw4psyCV0E7G7IcBtNI6C1Jpi5U3Y/n+rnpzHQx+iMsdp+1d5HQDzeaoLMlQ6rxmpndcue65PSrmxDKeKSNLIZ6KTT2nl7Ce4AqK1HBfi1VOXy1GHRg/WEkjj+ALeokyu+6sACTYBSvK+XjU4jTR1L2xGRwaXyXDGA7ydNdFM6Dgmp6d3G11eahwNwyNmw0eJJKkDMvmjftxRg9gUkW5fi3KLixTRCJ7XsDAGuabggaLvvVb5VxCegxZkEryIJwdpt9LgbwrChqYpBdrgs1qd47LzBn1hdm6rsxrrTS+061tRuC9P715hz+GHN9aJGxWM0g9aesbgriUx7BbcBszex20PArVzho172D71pat+K2Wi0bg3ojfYeBsgu2bDjXDqkYbLbLXimnUQ26DG/eusf9kqxd5PF+y835+laBjTymxRP/ejdYrqy/olUCJRePQP1+KJSbBtKh2nM38QT7fl9yYsLP0g9jfxBPW0NodiI3B5Tu7yWL+rPf5rTa5Tu5Fzskc+vzQdXHleKknBwfz1w8813fgKizn89+dTzgrwDEJ8cgxd8Do6KDatI7TbcRawG89ql8LIuhCxr0HxQsNtkIWLorKwSBv0SOuxKnpOTI7ak+w3UqI4nmOWrYOJG1G6Tiw1jgGl17auO/XTQHVXTNy0lr8WoWTiB1SwSE2A6Ta/ku7KqCT2JWnvVcslNNURvkIHo7CJJnsG05ztzQSLnutfRdY5ZJainElzVFrnua1xGwDex2dRfcNetNJzWKHgjQ3Wk8Uc8bopWh7HCzgVAaStlYylMNZOGOkIbd4JlOupPRvNh1cyXwY5XQU8hmnbLMJC1rSwsB6G63J7U0cjnUYDUxkuw+qY9n+FUtJ8HjUd4Kb5qfFIReXDJXnpgka8fGx+CWw5hnEpjmp2OLGbUjozex6LDXmPMu8GZaZ74I5I5I5ZwS2MtN2i1+V0d/Sh2Mkj52fpKGtb/kOPkk/HSOPJo60/9s8eYUyjxajklMTZgJQNosO8DsW7sRo22DqmIXF7l3Mi6iGsjxJ5tDhFY6/O8NYPiUpGCY/VNsXUVCD9omZ9uwWA8Spi2Rj/AGHtd2G63G5TZqIGzJ1dBO6f0nj5naGR2+3QOYBOVLQ4lTEBwJ71KkI0R0L5jZsre9ebeEM2zlXXdEPXv9ttzvG7cvTx6l5p4QaOoOc8R+paZxAc0XcDaxHUrEqNsFzyWNI6Y3WPh/yttojTbkHU9t7f/dqy6GS93xtJ5yLj46+a1s5u4zNA6DtD43W2WLkm4bDJ1tOyR5rqy/o9TtNePV/XNwuNw468U89BFiuzAWw1B2HA8XvJuEQkww2qO4fiCeSdQmbD9J+4eYTo51iD4BEbl2rtd62gZLUzMhp43ySyGzGMFy5OOWst4lmWr4mgitE02knd7LP+epXhlDJeG5ahBiaJqwj1lTILuPUOgLO2uKKZK4MhGY67MdnPHKZRjcPfPP2KzoomQxtjjY1jGizWtGgC3ssrLbGqFlCDhV1UNHTyVFVNHDBG0ufJI4Na0DeSToFWOaeF6jgk9Gy7AK43s+oc4sj/AITa57U/Z6yrimPzxPpKunfTRtv6HVFzYy8G4dyQde0HqsoPXZDxKIfSctNl5tqina/z2StTTOVvpwiz/htXE9uJYRUxOfo99LVG569bFOdJmXKskrHCuqaXYbaOOelLo4+bTZvbTS/QopW5ZpoHOEseIUJaNeOhdsjvIt8U3/0elkaH0VfTVA+rrs3+JWtRz7+1o4bNhlc+VlFi+GVbnvDjFBUCI97bgkm2t+gJdPhcjoqgPgqGicAOcGhwsNLAC3xvvVNVGB4mwXfScY3paQ8LSmr8Wwkj0eprKMN+q172N8NxU0m1xvgtK6RsjGuEezE2QFgb4ggaW8FiGlkaYIQ28UV5HujdcPfpvANzrc7raBVzRcIGYIGhslc2qaP8eNrvIBO0HCM94tXYNRy33uie6InwumqqVO9bC6GQjjKqS8rHN/RtHNsgWGgG/p1vuSgVEzzVzQNkfY8VEyMl5Lgeq7W6kdltVGaXOWXJWxxS0OJULGP2tmNzZIyb311BOuu5OtNiuDVLHtw/MsDJHGzRVRmLYG6wBsOnVNLs6xRtlqPRZI2PYIvpDg32nWs0EjUn2jbxWBPDPiIgoWuk4gBkzmvPFQNO8WsQXaDQarMlHW15ETaqJ9Bs3LqaYPklNxproBYa211XRtQaCCWI4VJTU0As0CO+0bG9mi/Vqd5KK5s4pjZIaeTjZow5z6uQCwO+zi21t97c1lvFiFRAKYx15bARsMMkha6Z+4AB3Tqe5caWalqphRV8FNHJI7jIYIw4kAAEl+lgbhKaqGGGpdWwwS1NRbYY0vLmg35uZvWepRDnQYpiAivWsDZHPI4slpLAN1yDvtql7cVeNoOja5zd4B1UP25H1Fw9klYBrIbGKmuDpvF3b/ms+lxw0ck01XJBRB3GSVLyS+U6EgXG7S3XzJpdppDi0Un1HhxF7bJv8UmxHBMCxqS9fRUtRMRe7mjbt5qC12a6igjfU1EQY+aO1LQvbaRov+kkN9NLcnemnJhrsbzWytmqiwwOD55DJsBreZg6b9Himll2l1fwW4HUEupX1NI/91+0PiozifBJiLbuoK6mqBzNnYWHxVuSTxsaDtXvuDdbpE2tlN9p8LWk6W5h37ysyr29qGxPIeYKPa9IwaaRg3yQlsrfO/wUcq6J1DDOJIpYiWW2ZGFtvFekqrE5Kc6TB/a0JMMZwyscIcUp4eUbB7mgtJ677lrunbbzDQPBqLN1dYWA1J1CtbJXBrV4q5lbjjH0tGbFkJ0fIOvoCtqLL2DMmbPHhdIJGm7XiIXCdLKWtahNh2HUmGUjKWhgZDAwWaxgsEqQhRQhCEAhCEGFlCEGr2teLOAI6xdNNfljA8SdtVmE0crxueYgHDscNQnhCCGVHBxg5B9AqcRoXHX1VSXt8JNoeFkgqMgYnGAKXGYaho3isptSO1hHkrCQrupqKfxDIuJ8p0+BUlTp7VNKNo9xDbeKjVfleCncfSqHFKEgXLnROcwdrrEfFehTqFra+/m3K8qzwjzXHgMNSP6vxemmF9xOvZoVzmy9icAPqmyN/cePmvQ2JZfwfFP7zwqhq+uana4jsJF0zz8H+Au1pIqmjI3CmqHtb/pvZXknBQwjq6B+0Iqind9sAt+ITpRZrxyj5NNi9UB0F+0PjdWnUcH9TGD6DjL3H7NVCHD/ANbJjxHI+NNLnPwrDq9o3GGUMkPc4AD/AFJuJxqPQcIeNRuAnbQVLPrGWn2XEdrSPJOUOfcOmbatwaWHaFi+kqfkbeabK3L7aa35QwHF6Jx52QOlYO1zNoBNcuD0L3FlLisXHEXbDKQ1x7jY/BXsd01p8fyxNDFCzEqukiaQTDPFdr7faOt/FJcxV4onUuJRVzMR9Ibeg4toEEQ3F9h7Tt413WVRYlPWy15wyOGQTbWzssBc5x6gNSrhyDweYtNglBT5lc2CggfJJHRbFpuUdznh2gO/ZAuL796zvS6N2VMrV+bKx1VVvkZR7Xrakm7pDfVrOk9fN1q3KbLuE0tJHTQUMLImDQNGp6yd5KcaeCKmgZBTxMiijaGsYxoAaBzABdVmtyaQTOuVcZruJOXa51OwNLZKd0pY09YI1CrLGsqZuo3GSopsQe1v16d7pQe5pv8ABeiFgjRdcOtljNOOfQxyu3l6HMWM4ZMYTWPLho6CoOo7jYhOZzQ6qh2ZfVP59rUeK9CVuG0OIN2a6ipqlvRPE14+ITWzJeV45BJHl3CmvGoIpI9PgtZdXHKd8THpZY+KT8HNRU1WUqKWreZDyhG8/WjvyTfn051J1pFG2KNrI2tYxosGtFgB2LdcHaeAhCEUIQhAIQhAIQhAIQhAIQhAIQhALCEIlZRZCEVqk1Zh1FWtLaykgmBFjxkYd5oQgRYblnBMKqnVOHYXSU8798kcQBTsDqR0IQg2QhCAQhCAWEIWbRlCELUAhCEAhCEAhCEH/9k="/>
          <p:cNvSpPr>
            <a:spLocks noChangeAspect="1" noChangeArrowheads="1"/>
          </p:cNvSpPr>
          <p:nvPr/>
        </p:nvSpPr>
        <p:spPr bwMode="auto">
          <a:xfrm>
            <a:off x="73025" y="-708025"/>
            <a:ext cx="2009775" cy="1476375"/>
          </a:xfrm>
          <a:prstGeom prst="rect">
            <a:avLst/>
          </a:prstGeom>
          <a:noFill/>
          <a:ln w="9525">
            <a:noFill/>
            <a:miter lim="800000"/>
            <a:headEnd/>
            <a:tailEnd/>
          </a:ln>
        </p:spPr>
        <p:txBody>
          <a:bodyPr/>
          <a:lstStyle/>
          <a:p>
            <a:endParaRPr lang="en-US"/>
          </a:p>
        </p:txBody>
      </p:sp>
      <p:sp>
        <p:nvSpPr>
          <p:cNvPr id="112645" name="AutoShape 15" descr="data:image/jpg;base64,/9j/4AAQSkZJRgABAQAAAQABAAD/2wBDAAkGBwgHBgkIBwgKCgkLDRYPDQwMDRsUFRAWIB0iIiAdHx8kKDQsJCYxJx8fLT0tMTU3Ojo6Iys/RD84QzQ5Ojf/2wBDAQoKCg0MDRoPDxo3JR8lNzc3Nzc3Nzc3Nzc3Nzc3Nzc3Nzc3Nzc3Nzc3Nzc3Nzc3Nzc3Nzc3Nzc3Nzc3Nzc3Nzf/wAARCAClAOEDASIAAhEBAxEB/8QAHAAAAQQDAQAAAAAAAAAAAAAAAAQFBgcBAgMI/8QAShAAAQMCAwIKBgUICQUBAAAAAQACAwQRBQYhEjEHEyJBUWFxgZGxFCMycqHBJEJSc7IVJjM2Q2KCwhYlNDVTg5LR4WOEk6Lws//EABkBAQEBAQEBAAAAAAAAAAAAAAABAgMFBP/EACIRAQEAAgEEAwEBAQAAAAAAAAABAhESAyExQQQyUWETFP/aAAwDAQACEQMRAD8AvFCEIBCEIBR/HsWkw2dzi9zYgG+ywuNz1AXUgUNzmfWPHXH5pGOpbjjbG0ebY/8AFefepZB/Kurc2Qc9RCPeY5vmFGY2JQxui6cHn/8AblPSRtzVSnfPS/8AlAXdmYoXey+B3ZKFFnNuNdVwkhYd8bT2gJwanzb+Js3HGH9mD2OXQY1Gf2T/ABCrqWni5omX6dkJNIzZ9klvuuIU4Nz5n8WiMXh543juWRi9Nz7Q/hKqZ01Qz2KmYdkjlyOI4hH7FbOO1104VufLx/FwflajP7QjtaVn8qUZ/btFukFU3+XsVjOlZIe0NPyT3lrFazEm1grJA/i2gts0DffoUuFjeHyJldRaFFVwVtMyopZBJE/2XAb13THksWyzQ+4fMp8WX0BCEIBCFi6DKFi4RcIMoRdF0AhF0IBCEIBCEIBCEIMFQ3OOs7h0ujUzULzh/aXe9GrPLn1vpTRE1dwNFziXcBdniRrZc3jRdrLR40RdEUrUimCcJgkMyLCCUJJKEtmSSVG4RSJ+yXoK/wBxvzTFKnzJunp/uN+amXh26H3iysm6ZaoPu/mU9Jlyfplqg+7+ZTFjHCjlrDKqakbUvqqmFxY9sLDstcN4LjouWnp7Ta6wXAAkkWG+/MqlrOFWWr0w/wBDpgdA57g5wTNU4xW4odqsr5KgH6vGckdjRYfBNJclu1+ZsIoSWzVsbnj6kZ2j8FH67PzLWw+jc4/bmOyPAa+SgMTGgabKVMaAro2dqvM+NVTrmsdC29w2FoYB8/itGZlxyP2cSk/ia13mE3jZWsrmRtLpHsYBzuNgmk2eGZzx6PfUQyfeQj5WXduf8XZbjKejfb91zf5iobV4vTU5FiXOO6/Jv2A6nuCaarE6ya/FepZ0nkk/PyV0nKrMdwmSwW9Jw6Edk5F+4hOGV+EajzDjbcKhoZY5jG6TbL2loDbX6+foVISsL7ukeXE77G1/mVK+CNjW54p7NaB6PLpb3VLOyzJfdz0IQhZbZQhCAQhCAKhWbz9McP32eSmqhGbz9Of94z8IVx8uXW+lN8S7NSeIru06Ls8aNyub1sSubzoppbSebekM43pZKUimKpCKZJJUrlKSSo1COXnT5k/QV5H2G/NMcvOnvKHsV/uN/mUy8O/Q+8WZlID+jlB938yqOq6aklxKta+hilcaqYk2Fz6x9/JXnlP9XaD7v5lUZUyRtxivD5Ax3pMuyS4D9rIOdc55elSWTCcPcSZKCVvuE/IpM7BcOLrxmphPb/wU9tvJ7Egd3A+SzaUc7T1XIWmfJjGEOaR6PjE0Z6HbvMLNYMWwuilqvyqJmRC7mi9+64Key4AesjYfApozEwtwnEOSGtcwloHRZnzuoE2AZlxLE5JG7TdlhaLaAm9+e2m7oTnKyV52ppCbjTY5u86+Si2TNKio6dqP+dS1++/P0potJeLZGCWsAJ1Jtqe9IHOne0PfstZYEAG97/8A3WnKTUG29RqF9fPXAycilY4hrSNXACwv5psnc5v11PQpNwUgf06pTz8RKPJRd5spNwVH8+aT7qTyCeknlfyEIWHRlCEIoQhCAUFzgfp7vvW/hU6UCzifpsn3rfwq4+XLrfSm6JyUNckMb9F3Y9d3ilO0uT3aLXjFye9QaSlJJiu0jtEklcjUJ5ikkpSiQpLIUbhPIdCnrKOsWIe43+ZMcp0KfMo6QYgT9lvkVMvDv8f7rPyp+ruH/d/MqjZ3/wBc4kNP7TL/APrIryyr+r2H/dD5qi6lksuM1rYmOc91ZO0BmpNpXEaW138y5R6N7wOigcbugiJ6SwX8kCNjdWOlZ7srh8LpO6d7JOLLH7XONgaW386PSDuIt2hw8xZbZK2gnTjX94afkm/MQLcJqRthzRAdkBtrC4SiOYOPJ190g+SSZgft4TVEA2EJ3i3OEDHk8/SKjtj/AJlK3qJZPP0io7Y/NylUjtERykckjg1o2WNs2+nUlL0nkU0E0ikvBWfz6ovu5PJRt6knBZpnmh9yTyT0Ty9A3CFrYoWHRuhCEUIQhAKvs5utVyHm45v4VYChWN8S/FKls7GSN290jQ4bh0qxz6k3jpGY36Ls16cvRKE7oI2+65zfIrH5Ppb6F7ex/wDuunJ59+Jn6INtaPenA4bCd0sneAVxlwsNYXektaALkuYdyvKM34/Uno3Pfoksjk4jDZJ23pqiCUX5nEfJJ5sJr27oA/o2JGn5q7jH+ef4bJCk0hS2ooq2P2qKpA6eKJA8E3TEsNn3aeh2ibhxrlId6fMpn6LXns8io+919yf8pEGixC3SB8Cpl4dvj/daeVhbL9AP+kFR0WJzYVmmqqabiuOhrKmRpkPJNpCLHt2leWWNMAofugqYxXJmO1dbV11Nhzp6WSoqCCwscXAyX9knq5wuUeiasTqaipxGSokiBnle572tFhc66dWoXH0lzN8b29NxdbPwzEsPeBU0NTBYn9NA5lx22sstnffWN1hv2SD81qJWoqYnnl7Lj1hIsXc38m4gIzyTAOSNwNylz5oSPWbv32afFNuLGM4fWcTs7JhFww6XuUQ1ZQNqicdOx5lSp5UUysdmqm/y/MqUOOqqNHlcXro5c3aoOLwpHwXi2eKA9T/wqOuCknBmPz3w/wDj/CVCeV/XQsXQs6dGyEIUUIQhBhRTF8FrqjEJ5oY2vje64s4A7h0qWLFkSzaBPwnEI9TSyWHQLrk6mqI/bhkb2tKsKyCAd4v2q7Tirh8ksbbhribeze11zbWSC+1FO3rsHeRVjPp4Xiz4mEdbQk8uE0EvtU0fcLJtONV1tUfHCXZLJL32i17dUtFdHsl3GRgWueULWUtly/QuHIY9h6nf7ql82Z6ly7mGsweqwukrBTO2TJFK5m1cX1BDrK7hqp+KgN6uxbelAizibdeqrim4VsKkANXhlbEeiJ7JB4nZTvQZ8y5X2a2qnhkLb8XNCQfEXHxRnVSiWGhm/SU1O/3om/7LnxFLTQTClhjiDmkuDBa5sljsIrthr2QF7HNuHDW6Ry0VY0OaaaYEggDYOpQk/icZa/uCh+6Ch1NnTA6Vs+F1s9XS1EFRKDK2Fzm34wm/Jv5KcYRTupcMpYH6PjjDXDoPOvNOemuObK0MEv6aU8h+yPaUjp6egMKzPg9UwtGOUU5J5LSeLd3gnVOMuG4TiAvLSUdQHfW4trr968rtqZ2m3HTNH2XN2r+aVUmN4jRm1NVNB32Y50R+B+SvFNr7xjK2W45AHYaYiRe8T3saO8aKOZi4PcJmy9W1lDXVLLR+ydl4vfduv8VBqLhFzFSBofUVDmjTZ22yD/2ATnUcJ+K1WC1tK6GlftRm+1AWEdehsVJMt7Sq/wAutMdbUsJ1aWi/Y4hSUm6jWBuJq5H87i0nvdf5qRbS2yy4rRx0JWdrlOXO92eKAfvUj4NRbO1B2v8AwlR5w5XipHwcfrrQdrvwFSk8r7sEIQsOjKEIRQhCEGCQN5XJ07Gc48V0c0O3rhLSRyc5CDR9fGwbxZJ34zAy93CwSerwEzA7FQ5uiZZsuyUtQyeqn4yDatsg7zzX6kD2cwU/NyuwXSHEM5UlEwGSGRznDRoOpWBxbLBrG9wTRjeDw4psyCV0E7G7IcBtNI6C1Jpi5U3Y/n+rnpzHQx+iMsdp+1d5HQDzeaoLMlQ6rxmpndcue65PSrmxDKeKSNLIZ6KTT2nl7Ce4AqK1HBfi1VOXy1GHRg/WEkjj+ALeokyu+6sACTYBSvK+XjU4jTR1L2xGRwaXyXDGA7ydNdFM6Dgmp6d3G11eahwNwyNmw0eJJKkDMvmjftxRg9gUkW5fi3KLixTRCJ7XsDAGuabggaLvvVb5VxCegxZkEryIJwdpt9LgbwrChqYpBdrgs1qd47LzBn1hdm6rsxrrTS+061tRuC9P715hz+GHN9aJGxWM0g9aesbgriUx7BbcBszex20PArVzho172D71pat+K2Wi0bg3ojfYeBsgu2bDjXDqkYbLbLXimnUQ26DG/eusf9kqxd5PF+y835+laBjTymxRP/ejdYrqy/olUCJRePQP1+KJSbBtKh2nM38QT7fl9yYsLP0g9jfxBPW0NodiI3B5Tu7yWL+rPf5rTa5Tu5Fzskc+vzQdXHleKknBwfz1w8813fgKizn89+dTzgrwDEJ8cgxd8Do6KDatI7TbcRawG89ql8LIuhCxr0HxQsNtkIWLorKwSBv0SOuxKnpOTI7ak+w3UqI4nmOWrYOJG1G6Tiw1jgGl17auO/XTQHVXTNy0lr8WoWTiB1SwSE2A6Ta/ku7KqCT2JWnvVcslNNURvkIHo7CJJnsG05ztzQSLnutfRdY5ZJainElzVFrnua1xGwDex2dRfcNetNJzWKHgjQ3Wk8Uc8bopWh7HCzgVAaStlYylMNZOGOkIbd4JlOupPRvNh1cyXwY5XQU8hmnbLMJC1rSwsB6G63J7U0cjnUYDUxkuw+qY9n+FUtJ8HjUd4Kb5qfFIReXDJXnpgka8fGx+CWw5hnEpjmp2OLGbUjozex6LDXmPMu8GZaZ74I5I5I5ZwS2MtN2i1+V0d/Sh2Mkj52fpKGtb/kOPkk/HSOPJo60/9s8eYUyjxajklMTZgJQNosO8DsW7sRo22DqmIXF7l3Mi6iGsjxJ5tDhFY6/O8NYPiUpGCY/VNsXUVCD9omZ9uwWA8Spi2Rj/AGHtd2G63G5TZqIGzJ1dBO6f0nj5naGR2+3QOYBOVLQ4lTEBwJ71KkI0R0L5jZsre9ebeEM2zlXXdEPXv9ttzvG7cvTx6l5p4QaOoOc8R+paZxAc0XcDaxHUrEqNsFzyWNI6Y3WPh/yttojTbkHU9t7f/dqy6GS93xtJ5yLj46+a1s5u4zNA6DtD43W2WLkm4bDJ1tOyR5rqy/o9TtNePV/XNwuNw468U89BFiuzAWw1B2HA8XvJuEQkww2qO4fiCeSdQmbD9J+4eYTo51iD4BEbl2rtd62gZLUzMhp43ySyGzGMFy5OOWst4lmWr4mgitE02knd7LP+epXhlDJeG5ahBiaJqwj1lTILuPUOgLO2uKKZK4MhGY67MdnPHKZRjcPfPP2KzoomQxtjjY1jGizWtGgC3ssrLbGqFlCDhV1UNHTyVFVNHDBG0ufJI4Na0DeSToFWOaeF6jgk9Gy7AK43s+oc4sj/AITa57U/Z6yrimPzxPpKunfTRtv6HVFzYy8G4dyQde0HqsoPXZDxKIfSctNl5tqina/z2StTTOVvpwiz/htXE9uJYRUxOfo99LVG569bFOdJmXKskrHCuqaXYbaOOelLo4+bTZvbTS/QopW5ZpoHOEseIUJaNeOhdsjvIt8U3/0elkaH0VfTVA+rrs3+JWtRz7+1o4bNhlc+VlFi+GVbnvDjFBUCI97bgkm2t+gJdPhcjoqgPgqGicAOcGhwsNLAC3xvvVNVGB4mwXfScY3paQ8LSmr8Wwkj0eprKMN+q172N8NxU0m1xvgtK6RsjGuEezE2QFgb4ggaW8FiGlkaYIQ28UV5HujdcPfpvANzrc7raBVzRcIGYIGhslc2qaP8eNrvIBO0HCM94tXYNRy33uie6InwumqqVO9bC6GQjjKqS8rHN/RtHNsgWGgG/p1vuSgVEzzVzQNkfY8VEyMl5Lgeq7W6kdltVGaXOWXJWxxS0OJULGP2tmNzZIyb311BOuu5OtNiuDVLHtw/MsDJHGzRVRmLYG6wBsOnVNLs6xRtlqPRZI2PYIvpDg32nWs0EjUn2jbxWBPDPiIgoWuk4gBkzmvPFQNO8WsQXaDQarMlHW15ETaqJ9Bs3LqaYPklNxproBYa211XRtQaCCWI4VJTU0As0CO+0bG9mi/Vqd5KK5s4pjZIaeTjZow5z6uQCwO+zi21t97c1lvFiFRAKYx15bARsMMkha6Z+4AB3Tqe5caWalqphRV8FNHJI7jIYIw4kAAEl+lgbhKaqGGGpdWwwS1NRbYY0vLmg35uZvWepRDnQYpiAivWsDZHPI4slpLAN1yDvtql7cVeNoOja5zd4B1UP25H1Fw9klYBrIbGKmuDpvF3b/ms+lxw0ck01XJBRB3GSVLyS+U6EgXG7S3XzJpdppDi0Un1HhxF7bJv8UmxHBMCxqS9fRUtRMRe7mjbt5qC12a6igjfU1EQY+aO1LQvbaRov+kkN9NLcnemnJhrsbzWytmqiwwOD55DJsBreZg6b9Himll2l1fwW4HUEupX1NI/91+0PiozifBJiLbuoK6mqBzNnYWHxVuSTxsaDtXvuDdbpE2tlN9p8LWk6W5h37ysyr29qGxPIeYKPa9IwaaRg3yQlsrfO/wUcq6J1DDOJIpYiWW2ZGFtvFekqrE5Kc6TB/a0JMMZwyscIcUp4eUbB7mgtJ677lrunbbzDQPBqLN1dYWA1J1CtbJXBrV4q5lbjjH0tGbFkJ0fIOvoCtqLL2DMmbPHhdIJGm7XiIXCdLKWtahNh2HUmGUjKWhgZDAwWaxgsEqQhRQhCEAhCEGFlCEGr2teLOAI6xdNNfljA8SdtVmE0crxueYgHDscNQnhCCGVHBxg5B9AqcRoXHX1VSXt8JNoeFkgqMgYnGAKXGYaho3isptSO1hHkrCQrupqKfxDIuJ8p0+BUlTp7VNKNo9xDbeKjVfleCncfSqHFKEgXLnROcwdrrEfFehTqFra+/m3K8qzwjzXHgMNSP6vxemmF9xOvZoVzmy9icAPqmyN/cePmvQ2JZfwfFP7zwqhq+uana4jsJF0zz8H+Au1pIqmjI3CmqHtb/pvZXknBQwjq6B+0Iqind9sAt+ITpRZrxyj5NNi9UB0F+0PjdWnUcH9TGD6DjL3H7NVCHD/ANbJjxHI+NNLnPwrDq9o3GGUMkPc4AD/AFJuJxqPQcIeNRuAnbQVLPrGWn2XEdrSPJOUOfcOmbatwaWHaFi+kqfkbeabK3L7aa35QwHF6Jx52QOlYO1zNoBNcuD0L3FlLisXHEXbDKQ1x7jY/BXsd01p8fyxNDFCzEqukiaQTDPFdr7faOt/FJcxV4onUuJRVzMR9Ibeg4toEEQ3F9h7Tt413WVRYlPWy15wyOGQTbWzssBc5x6gNSrhyDweYtNglBT5lc2CggfJJHRbFpuUdznh2gO/ZAuL796zvS6N2VMrV+bKx1VVvkZR7Xrakm7pDfVrOk9fN1q3KbLuE0tJHTQUMLImDQNGp6yd5KcaeCKmgZBTxMiijaGsYxoAaBzABdVmtyaQTOuVcZruJOXa51OwNLZKd0pY09YI1CrLGsqZuo3GSopsQe1v16d7pQe5pv8ABeiFgjRdcOtljNOOfQxyu3l6HMWM4ZMYTWPLho6CoOo7jYhOZzQ6qh2ZfVP59rUeK9CVuG0OIN2a6ipqlvRPE14+ITWzJeV45BJHl3CmvGoIpI9PgtZdXHKd8THpZY+KT8HNRU1WUqKWreZDyhG8/WjvyTfn051J1pFG2KNrI2tYxosGtFgB2LdcHaeAhCEUIQhAIQhAIQhAIQhAIQhAIQhALCEIlZRZCEVqk1Zh1FWtLaykgmBFjxkYd5oQgRYblnBMKqnVOHYXSU8798kcQBTsDqR0IQg2QhCAQhCAWEIWbRlCELUAhCEAhCEAhCEH/9k="/>
          <p:cNvSpPr>
            <a:spLocks noChangeAspect="1" noChangeArrowheads="1"/>
          </p:cNvSpPr>
          <p:nvPr/>
        </p:nvSpPr>
        <p:spPr bwMode="auto">
          <a:xfrm>
            <a:off x="73025" y="-708025"/>
            <a:ext cx="2009775" cy="1476375"/>
          </a:xfrm>
          <a:prstGeom prst="rect">
            <a:avLst/>
          </a:prstGeom>
          <a:noFill/>
          <a:ln w="9525">
            <a:noFill/>
            <a:miter lim="800000"/>
            <a:headEnd/>
            <a:tailEnd/>
          </a:ln>
        </p:spPr>
        <p:txBody>
          <a:bodyPr/>
          <a:lstStyle/>
          <a:p>
            <a:endParaRPr lang="en-US"/>
          </a:p>
        </p:txBody>
      </p:sp>
      <p:pic>
        <p:nvPicPr>
          <p:cNvPr id="112646" name="Picture 7" descr="http://i.ebayimg.com/01/!B9UOv!!Bmk~$(KGrHqF,!iEEzL)bM3PUBM5Zp!)jG!~~0_12.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752600" y="5126038"/>
            <a:ext cx="1096963" cy="752475"/>
          </a:xfrm>
          <a:prstGeom prst="rect">
            <a:avLst/>
          </a:prstGeom>
          <a:noFill/>
          <a:ln w="9525">
            <a:noFill/>
            <a:miter lim="800000"/>
            <a:headEnd/>
            <a:tailEnd/>
          </a:ln>
        </p:spPr>
      </p:pic>
      <p:pic>
        <p:nvPicPr>
          <p:cNvPr id="112647" name="Picture 7" descr="http://i.ebayimg.com/01/!B9UOv!!Bmk~$(KGrHqF,!iEEzL)bM3PUBM5Zp!)jG!~~0_12.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752600" y="2497138"/>
            <a:ext cx="1096963" cy="752475"/>
          </a:xfrm>
          <a:prstGeom prst="rect">
            <a:avLst/>
          </a:prstGeom>
          <a:noFill/>
          <a:ln w="9525">
            <a:noFill/>
            <a:miter lim="800000"/>
            <a:headEnd/>
            <a:tailEnd/>
          </a:ln>
        </p:spPr>
      </p:pic>
      <p:sp>
        <p:nvSpPr>
          <p:cNvPr id="112648" name="Rectangle 43"/>
          <p:cNvSpPr>
            <a:spLocks noChangeArrowheads="1"/>
          </p:cNvSpPr>
          <p:nvPr/>
        </p:nvSpPr>
        <p:spPr bwMode="auto">
          <a:xfrm rot="-187657">
            <a:off x="3470275" y="2074863"/>
            <a:ext cx="1543050" cy="368300"/>
          </a:xfrm>
          <a:prstGeom prst="rect">
            <a:avLst/>
          </a:prstGeom>
          <a:noFill/>
          <a:ln w="9525">
            <a:noFill/>
            <a:miter lim="800000"/>
            <a:headEnd/>
            <a:tailEnd/>
          </a:ln>
        </p:spPr>
        <p:txBody>
          <a:bodyPr wrap="none">
            <a:spAutoFit/>
          </a:bodyPr>
          <a:lstStyle/>
          <a:p>
            <a:r>
              <a:rPr lang="en-US"/>
              <a:t>Send </a:t>
            </a:r>
            <a:r>
              <a:rPr lang="en-US">
                <a:solidFill>
                  <a:srgbClr val="FF0000"/>
                </a:solidFill>
              </a:rPr>
              <a:t>All</a:t>
            </a:r>
            <a:r>
              <a:rPr lang="en-US"/>
              <a:t> data</a:t>
            </a:r>
          </a:p>
        </p:txBody>
      </p:sp>
      <p:sp>
        <p:nvSpPr>
          <p:cNvPr id="45" name="TextBox 44"/>
          <p:cNvSpPr txBox="1">
            <a:spLocks noChangeArrowheads="1"/>
          </p:cNvSpPr>
          <p:nvPr/>
        </p:nvSpPr>
        <p:spPr bwMode="auto">
          <a:xfrm>
            <a:off x="1752600" y="2295525"/>
            <a:ext cx="1371600" cy="338138"/>
          </a:xfrm>
          <a:prstGeom prst="rect">
            <a:avLst/>
          </a:prstGeom>
          <a:solidFill>
            <a:srgbClr val="FFC000"/>
          </a:solidFill>
          <a:ln w="9525">
            <a:noFill/>
            <a:miter lim="800000"/>
            <a:headEnd/>
            <a:tailEnd/>
          </a:ln>
          <a:effectLst>
            <a:outerShdw blurRad="63500" dist="38100" dir="2700000" algn="tl" rotWithShape="0">
              <a:srgbClr val="000000">
                <a:alpha val="39999"/>
              </a:srgbClr>
            </a:outerShdw>
          </a:effectLst>
        </p:spPr>
        <p:txBody>
          <a:bodyPr>
            <a:spAutoFit/>
          </a:bodyPr>
          <a:lstStyle/>
          <a:p>
            <a:pPr algn="ctr">
              <a:defRPr/>
            </a:pPr>
            <a:r>
              <a:rPr lang="en-US" sz="1600" dirty="0" err="1"/>
              <a:t>NetBackup</a:t>
            </a:r>
            <a:endParaRPr lang="en-US" sz="1600" dirty="0"/>
          </a:p>
        </p:txBody>
      </p:sp>
      <p:sp>
        <p:nvSpPr>
          <p:cNvPr id="46" name="TextBox 45"/>
          <p:cNvSpPr txBox="1"/>
          <p:nvPr/>
        </p:nvSpPr>
        <p:spPr>
          <a:xfrm>
            <a:off x="1752600" y="1600200"/>
            <a:ext cx="1371600" cy="646331"/>
          </a:xfrm>
          <a:prstGeom prst="rect">
            <a:avLst/>
          </a:prstGeom>
          <a:solidFill>
            <a:schemeClr val="tx2">
              <a:lumMod val="60000"/>
              <a:lumOff val="40000"/>
            </a:schemeClr>
          </a:solidFill>
          <a:ln>
            <a:noFill/>
          </a:ln>
          <a:effectLst>
            <a:glow rad="101600">
              <a:schemeClr val="accent1">
                <a:satMod val="175000"/>
                <a:alpha val="40000"/>
              </a:schemeClr>
            </a:glow>
          </a:effectLst>
        </p:spPr>
        <p:txBody>
          <a:bodyPr>
            <a:spAutoFit/>
          </a:bodyPr>
          <a:lstStyle/>
          <a:p>
            <a:pPr algn="ctr">
              <a:defRPr/>
            </a:pPr>
            <a:r>
              <a:rPr lang="en-US" sz="1200"/>
              <a:t>Q OST Plugin</a:t>
            </a:r>
          </a:p>
          <a:p>
            <a:pPr algn="ctr">
              <a:defRPr/>
            </a:pPr>
            <a:r>
              <a:rPr lang="en-US" sz="1200"/>
              <a:t>w/ Accent Dedupe</a:t>
            </a:r>
          </a:p>
        </p:txBody>
      </p:sp>
      <p:sp>
        <p:nvSpPr>
          <p:cNvPr id="47" name="TextBox 46"/>
          <p:cNvSpPr txBox="1">
            <a:spLocks noChangeArrowheads="1"/>
          </p:cNvSpPr>
          <p:nvPr/>
        </p:nvSpPr>
        <p:spPr bwMode="auto">
          <a:xfrm>
            <a:off x="1828800" y="4919663"/>
            <a:ext cx="1371600" cy="338137"/>
          </a:xfrm>
          <a:prstGeom prst="rect">
            <a:avLst/>
          </a:prstGeom>
          <a:solidFill>
            <a:srgbClr val="FFC000"/>
          </a:solidFill>
          <a:ln w="9525">
            <a:noFill/>
            <a:miter lim="800000"/>
            <a:headEnd/>
            <a:tailEnd/>
          </a:ln>
          <a:effectLst>
            <a:outerShdw blurRad="63500" dist="38100" dir="2700000" algn="tl" rotWithShape="0">
              <a:srgbClr val="000000">
                <a:alpha val="39999"/>
              </a:srgbClr>
            </a:outerShdw>
          </a:effectLst>
        </p:spPr>
        <p:txBody>
          <a:bodyPr>
            <a:spAutoFit/>
          </a:bodyPr>
          <a:lstStyle/>
          <a:p>
            <a:pPr algn="ctr">
              <a:defRPr/>
            </a:pPr>
            <a:r>
              <a:rPr lang="en-US" sz="1600" dirty="0" err="1"/>
              <a:t>NetBackup</a:t>
            </a:r>
            <a:endParaRPr lang="en-US" sz="1600" dirty="0"/>
          </a:p>
        </p:txBody>
      </p:sp>
      <p:sp>
        <p:nvSpPr>
          <p:cNvPr id="48" name="TextBox 47"/>
          <p:cNvSpPr txBox="1"/>
          <p:nvPr/>
        </p:nvSpPr>
        <p:spPr>
          <a:xfrm>
            <a:off x="1828800" y="4233446"/>
            <a:ext cx="1371600" cy="646331"/>
          </a:xfrm>
          <a:prstGeom prst="rect">
            <a:avLst/>
          </a:prstGeom>
          <a:solidFill>
            <a:schemeClr val="tx2">
              <a:lumMod val="60000"/>
              <a:lumOff val="40000"/>
            </a:schemeClr>
          </a:solidFill>
          <a:ln>
            <a:noFill/>
          </a:ln>
          <a:effectLst>
            <a:glow rad="101600">
              <a:schemeClr val="accent1">
                <a:satMod val="175000"/>
                <a:alpha val="40000"/>
              </a:schemeClr>
            </a:glow>
          </a:effectLst>
        </p:spPr>
        <p:txBody>
          <a:bodyPr>
            <a:spAutoFit/>
          </a:bodyPr>
          <a:lstStyle/>
          <a:p>
            <a:pPr algn="ctr">
              <a:defRPr/>
            </a:pPr>
            <a:r>
              <a:rPr lang="en-US" sz="1200"/>
              <a:t>Q OST Plugin</a:t>
            </a:r>
          </a:p>
          <a:p>
            <a:pPr algn="ctr">
              <a:defRPr/>
            </a:pPr>
            <a:r>
              <a:rPr lang="en-US" sz="1200"/>
              <a:t>w/ Accent Dedupe</a:t>
            </a:r>
          </a:p>
        </p:txBody>
      </p:sp>
      <p:sp>
        <p:nvSpPr>
          <p:cNvPr id="112657" name="Rectangle 64"/>
          <p:cNvSpPr>
            <a:spLocks noChangeArrowheads="1"/>
          </p:cNvSpPr>
          <p:nvPr/>
        </p:nvSpPr>
        <p:spPr bwMode="auto">
          <a:xfrm rot="-1066598">
            <a:off x="3460750" y="3467100"/>
            <a:ext cx="3225800" cy="646113"/>
          </a:xfrm>
          <a:prstGeom prst="rect">
            <a:avLst/>
          </a:prstGeom>
          <a:noFill/>
          <a:ln w="9525">
            <a:noFill/>
            <a:miter lim="800000"/>
            <a:headEnd/>
            <a:tailEnd/>
          </a:ln>
        </p:spPr>
        <p:txBody>
          <a:bodyPr>
            <a:spAutoFit/>
          </a:bodyPr>
          <a:lstStyle/>
          <a:p>
            <a:r>
              <a:rPr lang="en-US"/>
              <a:t>Send </a:t>
            </a:r>
            <a:r>
              <a:rPr lang="en-US">
                <a:solidFill>
                  <a:srgbClr val="C00000"/>
                </a:solidFill>
              </a:rPr>
              <a:t>Only Unique &amp; Compressed</a:t>
            </a:r>
            <a:r>
              <a:rPr lang="en-US"/>
              <a:t> data</a:t>
            </a:r>
          </a:p>
        </p:txBody>
      </p:sp>
      <p:sp>
        <p:nvSpPr>
          <p:cNvPr id="49" name="Rectangle 48"/>
          <p:cNvSpPr/>
          <p:nvPr/>
        </p:nvSpPr>
        <p:spPr>
          <a:xfrm>
            <a:off x="122238" y="1743075"/>
            <a:ext cx="1647825" cy="434975"/>
          </a:xfrm>
          <a:prstGeom prst="rect">
            <a:avLst/>
          </a:prstGeom>
          <a:solidFill>
            <a:schemeClr val="bg1"/>
          </a:solidFill>
          <a:ln w="38100" cmpd="sng">
            <a:solidFill>
              <a:schemeClr val="accent2">
                <a:lumMod val="60000"/>
                <a:lumOff val="40000"/>
              </a:schemeClr>
            </a:solidFill>
          </a:ln>
        </p:spPr>
        <p:txBody>
          <a:bodyPr wrap="none">
            <a:spAutoFit/>
          </a:bodyPr>
          <a:lstStyle/>
          <a:p>
            <a:pPr algn="ctr">
              <a:defRPr/>
            </a:pPr>
            <a:r>
              <a:rPr lang="en-US" sz="2000" b="1" i="1">
                <a:solidFill>
                  <a:srgbClr val="C00000"/>
                </a:solidFill>
              </a:rPr>
              <a:t>Accent OFF</a:t>
            </a:r>
            <a:endParaRPr lang="en-US" sz="2000" b="1" i="1"/>
          </a:p>
        </p:txBody>
      </p:sp>
      <p:sp>
        <p:nvSpPr>
          <p:cNvPr id="51" name="Rectangle 50"/>
          <p:cNvSpPr/>
          <p:nvPr/>
        </p:nvSpPr>
        <p:spPr>
          <a:xfrm>
            <a:off x="355600" y="4419600"/>
            <a:ext cx="1520825" cy="434975"/>
          </a:xfrm>
          <a:prstGeom prst="rect">
            <a:avLst/>
          </a:prstGeom>
          <a:solidFill>
            <a:schemeClr val="bg1"/>
          </a:solidFill>
          <a:ln w="38100" cmpd="sng">
            <a:solidFill>
              <a:schemeClr val="accent2">
                <a:lumMod val="60000"/>
                <a:lumOff val="40000"/>
              </a:schemeClr>
            </a:solidFill>
          </a:ln>
        </p:spPr>
        <p:txBody>
          <a:bodyPr wrap="none">
            <a:spAutoFit/>
          </a:bodyPr>
          <a:lstStyle/>
          <a:p>
            <a:pPr algn="ctr">
              <a:defRPr/>
            </a:pPr>
            <a:r>
              <a:rPr lang="en-US" sz="2000" b="1" i="1">
                <a:solidFill>
                  <a:srgbClr val="C00000"/>
                </a:solidFill>
              </a:rPr>
              <a:t>Accent ON</a:t>
            </a:r>
            <a:endParaRPr lang="en-US" sz="2000" b="1" i="1"/>
          </a:p>
        </p:txBody>
      </p:sp>
      <p:sp>
        <p:nvSpPr>
          <p:cNvPr id="54" name="TextBox 53"/>
          <p:cNvSpPr txBox="1"/>
          <p:nvPr/>
        </p:nvSpPr>
        <p:spPr>
          <a:xfrm>
            <a:off x="884238" y="3195638"/>
            <a:ext cx="2468562" cy="461962"/>
          </a:xfrm>
          <a:prstGeom prst="rect">
            <a:avLst/>
          </a:prstGeom>
          <a:noFill/>
        </p:spPr>
        <p:txBody>
          <a:bodyPr wrap="none">
            <a:spAutoFit/>
          </a:bodyPr>
          <a:lstStyle/>
          <a:p>
            <a:pPr>
              <a:defRPr/>
            </a:pPr>
            <a:r>
              <a:rPr lang="en-US" sz="1200" dirty="0">
                <a:solidFill>
                  <a:schemeClr val="tx2">
                    <a:lumMod val="75000"/>
                  </a:schemeClr>
                </a:solidFill>
              </a:rPr>
              <a:t>Standard Backup Server or</a:t>
            </a:r>
          </a:p>
          <a:p>
            <a:pPr>
              <a:defRPr/>
            </a:pPr>
            <a:r>
              <a:rPr lang="en-US" sz="1200" dirty="0">
                <a:solidFill>
                  <a:schemeClr val="tx2">
                    <a:lumMod val="75000"/>
                  </a:schemeClr>
                </a:solidFill>
              </a:rPr>
              <a:t>Backup Server running Exchange</a:t>
            </a:r>
          </a:p>
        </p:txBody>
      </p:sp>
      <p:sp>
        <p:nvSpPr>
          <p:cNvPr id="62" name="TextBox 61"/>
          <p:cNvSpPr txBox="1"/>
          <p:nvPr/>
        </p:nvSpPr>
        <p:spPr>
          <a:xfrm>
            <a:off x="1314450" y="5802313"/>
            <a:ext cx="2495550" cy="277812"/>
          </a:xfrm>
          <a:prstGeom prst="rect">
            <a:avLst/>
          </a:prstGeom>
          <a:noFill/>
        </p:spPr>
        <p:txBody>
          <a:bodyPr wrap="none">
            <a:spAutoFit/>
          </a:bodyPr>
          <a:lstStyle/>
          <a:p>
            <a:pPr>
              <a:defRPr/>
            </a:pPr>
            <a:r>
              <a:rPr lang="en-US" sz="1200" dirty="0">
                <a:solidFill>
                  <a:schemeClr val="tx2">
                    <a:lumMod val="75000"/>
                  </a:schemeClr>
                </a:solidFill>
              </a:rPr>
              <a:t>Fast Backup Server running Linux</a:t>
            </a:r>
          </a:p>
        </p:txBody>
      </p:sp>
      <p:sp>
        <p:nvSpPr>
          <p:cNvPr id="37" name="Right Arrow 36"/>
          <p:cNvSpPr/>
          <p:nvPr/>
        </p:nvSpPr>
        <p:spPr>
          <a:xfrm rot="21412788">
            <a:off x="3200400" y="2187575"/>
            <a:ext cx="3657600" cy="7620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9" name="Straight Arrow Connector 38"/>
          <p:cNvCxnSpPr/>
          <p:nvPr/>
        </p:nvCxnSpPr>
        <p:spPr>
          <a:xfrm flipV="1">
            <a:off x="3352800" y="3581400"/>
            <a:ext cx="3429000" cy="1143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664" name="TextBox 23"/>
          <p:cNvSpPr txBox="1">
            <a:spLocks noChangeArrowheads="1"/>
          </p:cNvSpPr>
          <p:nvPr/>
        </p:nvSpPr>
        <p:spPr bwMode="auto">
          <a:xfrm>
            <a:off x="3962400" y="4800600"/>
            <a:ext cx="5092700" cy="1477963"/>
          </a:xfrm>
          <a:prstGeom prst="rect">
            <a:avLst/>
          </a:prstGeom>
          <a:noFill/>
          <a:ln w="9525">
            <a:noFill/>
            <a:miter lim="800000"/>
            <a:headEnd/>
            <a:tailEnd/>
          </a:ln>
        </p:spPr>
        <p:txBody>
          <a:bodyPr wrap="none">
            <a:spAutoFit/>
          </a:bodyPr>
          <a:lstStyle/>
          <a:p>
            <a:pPr marL="225425" indent="-225425">
              <a:buFont typeface="Arial" charset="0"/>
              <a:buChar char="•"/>
            </a:pPr>
            <a:r>
              <a:rPr lang="en-US"/>
              <a:t>Distributed Deduplication</a:t>
            </a:r>
          </a:p>
          <a:p>
            <a:pPr marL="225425" indent="-225425">
              <a:buFont typeface="Arial" charset="0"/>
              <a:buChar char="•"/>
            </a:pPr>
            <a:r>
              <a:rPr lang="en-US"/>
              <a:t>Delivered with Galaxy 2.0.1</a:t>
            </a:r>
          </a:p>
          <a:p>
            <a:pPr marL="225425" indent="-225425">
              <a:buFont typeface="Arial" charset="0"/>
              <a:buChar char="•"/>
            </a:pPr>
            <a:r>
              <a:rPr lang="en-US"/>
              <a:t>Initially 8500; 6701/02; others added later</a:t>
            </a:r>
          </a:p>
          <a:p>
            <a:pPr marL="225425" indent="-225425">
              <a:buFont typeface="Arial" charset="0"/>
              <a:buChar char="•"/>
            </a:pPr>
            <a:r>
              <a:rPr lang="en-US"/>
              <a:t>Initially Linux NetBackup only; others later</a:t>
            </a:r>
          </a:p>
          <a:p>
            <a:pPr marL="225425" indent="-225425">
              <a:buFont typeface="Arial" charset="0"/>
              <a:buChar char="•"/>
            </a:pPr>
            <a:r>
              <a:rPr lang="en-US"/>
              <a:t>Accent engine future use independent of OST</a:t>
            </a:r>
          </a:p>
        </p:txBody>
      </p:sp>
      <p:sp>
        <p:nvSpPr>
          <p:cNvPr id="25" name="Footer Placeholder 3"/>
          <p:cNvSpPr txBox="1">
            <a:spLocks noGrp="1"/>
          </p:cNvSpPr>
          <p:nvPr/>
        </p:nvSpPr>
        <p:spPr bwMode="auto">
          <a:xfrm>
            <a:off x="2514600" y="6324600"/>
            <a:ext cx="4732338" cy="496888"/>
          </a:xfrm>
          <a:prstGeom prst="rect">
            <a:avLst/>
          </a:prstGeom>
          <a:noFill/>
          <a:ln>
            <a:miter lim="800000"/>
            <a:headEnd/>
            <a:tailEnd/>
          </a:ln>
        </p:spPr>
        <p:txBody>
          <a:bodyPr/>
          <a:lstStyle/>
          <a:p>
            <a:pPr>
              <a:defRPr/>
            </a:pPr>
            <a:r>
              <a:rPr lang="en-US" sz="1000">
                <a:solidFill>
                  <a:schemeClr val="bg1"/>
                </a:solidFill>
                <a:cs typeface="+mn-cs"/>
              </a:rPr>
              <a:t>© 2011 Quantum Corporation. Company Confidential. Forward-looking information is based upon multiple assumptions and uncertainties, does not necessarily represent the company’s outlook and is for planning purposes only.</a:t>
            </a:r>
          </a:p>
        </p:txBody>
      </p:sp>
      <p:pic>
        <p:nvPicPr>
          <p:cNvPr id="27" name="Picture 26" descr="Quantum_DXi6700_6Jbods_ppt.png"/>
          <p:cNvPicPr>
            <a:picLocks noChangeAspect="1"/>
          </p:cNvPicPr>
          <p:nvPr/>
        </p:nvPicPr>
        <p:blipFill>
          <a:blip r:embed="rId3"/>
          <a:srcRect/>
          <a:stretch>
            <a:fillRect/>
          </a:stretch>
        </p:blipFill>
        <p:spPr bwMode="auto">
          <a:xfrm>
            <a:off x="7010400" y="1828800"/>
            <a:ext cx="1757363" cy="2724150"/>
          </a:xfrm>
          <a:prstGeom prst="rect">
            <a:avLst/>
          </a:prstGeom>
          <a:noFill/>
          <a:ln w="9525">
            <a:noFill/>
            <a:miter lim="800000"/>
            <a:headEnd/>
            <a:tailEnd/>
          </a:ln>
        </p:spPr>
      </p:pic>
      <p:sp>
        <p:nvSpPr>
          <p:cNvPr id="53" name="Rectangle 52"/>
          <p:cNvSpPr/>
          <p:nvPr/>
        </p:nvSpPr>
        <p:spPr>
          <a:xfrm>
            <a:off x="7354888" y="4019550"/>
            <a:ext cx="1520825" cy="434975"/>
          </a:xfrm>
          <a:prstGeom prst="rect">
            <a:avLst/>
          </a:prstGeom>
          <a:solidFill>
            <a:schemeClr val="bg1"/>
          </a:solidFill>
          <a:ln w="38100" cmpd="sng">
            <a:solidFill>
              <a:schemeClr val="accent2">
                <a:lumMod val="60000"/>
                <a:lumOff val="40000"/>
              </a:schemeClr>
            </a:solidFill>
          </a:ln>
        </p:spPr>
        <p:txBody>
          <a:bodyPr wrap="none">
            <a:spAutoFit/>
          </a:bodyPr>
          <a:lstStyle/>
          <a:p>
            <a:pPr algn="ctr">
              <a:defRPr/>
            </a:pPr>
            <a:r>
              <a:rPr lang="en-US" sz="2000" b="1" i="1">
                <a:solidFill>
                  <a:srgbClr val="C00000"/>
                </a:solidFill>
              </a:rPr>
              <a:t>Accent ON</a:t>
            </a:r>
            <a:endParaRPr lang="en-US" sz="2000" b="1" i="1"/>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idx="4294967295"/>
          </p:nvPr>
        </p:nvSpPr>
        <p:spPr/>
        <p:txBody>
          <a:bodyPr/>
          <a:lstStyle/>
          <a:p>
            <a:pPr eaLnBrk="1" hangingPunct="1"/>
            <a:r>
              <a:rPr lang="en-US" smtClean="0"/>
              <a:t>Accent Installation and Configuration</a:t>
            </a:r>
          </a:p>
        </p:txBody>
      </p:sp>
      <p:sp>
        <p:nvSpPr>
          <p:cNvPr id="113666" name="Content Placeholder 2"/>
          <p:cNvSpPr>
            <a:spLocks noGrp="1"/>
          </p:cNvSpPr>
          <p:nvPr>
            <p:ph idx="4294967295"/>
          </p:nvPr>
        </p:nvSpPr>
        <p:spPr/>
        <p:txBody>
          <a:bodyPr/>
          <a:lstStyle/>
          <a:p>
            <a:pPr eaLnBrk="1" hangingPunct="1"/>
            <a:r>
              <a:rPr lang="en-US" smtClean="0"/>
              <a:t>No workflow changes at all</a:t>
            </a:r>
          </a:p>
          <a:p>
            <a:pPr lvl="1" eaLnBrk="1" hangingPunct="1"/>
            <a:r>
              <a:rPr lang="en-US" smtClean="0"/>
              <a:t>Accent works without changing any NetBackup configurations at all</a:t>
            </a:r>
          </a:p>
          <a:p>
            <a:pPr eaLnBrk="1" hangingPunct="1"/>
            <a:r>
              <a:rPr lang="en-US" smtClean="0"/>
              <a:t>Installation order is important</a:t>
            </a:r>
          </a:p>
          <a:p>
            <a:pPr lvl="1" eaLnBrk="1" hangingPunct="1"/>
            <a:r>
              <a:rPr lang="en-US" smtClean="0"/>
              <a:t>Accent ENABLED on the plugins by Default; DISABLED on DXi by Default</a:t>
            </a:r>
          </a:p>
          <a:p>
            <a:pPr lvl="1" eaLnBrk="1" hangingPunct="1"/>
            <a:r>
              <a:rPr lang="en-US" smtClean="0"/>
              <a:t>Suggest:</a:t>
            </a:r>
          </a:p>
          <a:p>
            <a:pPr lvl="2" eaLnBrk="1" hangingPunct="1"/>
            <a:r>
              <a:rPr lang="en-US" smtClean="0"/>
              <a:t>Upgrade OST plugins to latest version with Accent support (2.4.x or later)</a:t>
            </a:r>
          </a:p>
          <a:p>
            <a:pPr lvl="2" eaLnBrk="1" hangingPunct="1"/>
            <a:r>
              <a:rPr lang="en-US" smtClean="0"/>
              <a:t>Upgrade DXi to 2.0.1</a:t>
            </a:r>
          </a:p>
          <a:p>
            <a:pPr lvl="2" eaLnBrk="1" hangingPunct="1"/>
            <a:r>
              <a:rPr lang="en-US" smtClean="0"/>
              <a:t>Then ENABLE Accent on DXi</a:t>
            </a:r>
          </a:p>
          <a:p>
            <a:pPr eaLnBrk="1" hangingPunct="1"/>
            <a:r>
              <a:rPr lang="en-US" smtClean="0"/>
              <a:t>Traffic to/from DXi via OST and TCP 1062</a:t>
            </a:r>
          </a:p>
          <a:p>
            <a:pPr lvl="1" eaLnBrk="1" hangingPunct="1"/>
            <a:r>
              <a:rPr lang="en-US" smtClean="0"/>
              <a:t>Same port number as Replication, but coming in over ingest interfaces</a:t>
            </a:r>
          </a:p>
          <a:p>
            <a:pPr eaLnBrk="1" hangingPunct="1"/>
            <a:r>
              <a:rPr lang="en-US" smtClean="0"/>
              <a:t>Can disable accent on a per-media server basis</a:t>
            </a:r>
          </a:p>
          <a:p>
            <a:pPr lvl="1" eaLnBrk="1" hangingPunct="1"/>
            <a:r>
              <a:rPr lang="en-US" smtClean="0"/>
              <a:t>Edit </a:t>
            </a:r>
            <a:r>
              <a:rPr lang="en-US" smtClean="0">
                <a:latin typeface="Courier New" pitchFamily="49" charset="0"/>
                <a:cs typeface="Courier New" pitchFamily="49" charset="0"/>
              </a:rPr>
              <a:t>/usr/Quantum/QuantumPlugin.conf</a:t>
            </a:r>
            <a:r>
              <a:rPr lang="en-US" smtClean="0"/>
              <a:t> on media server</a:t>
            </a:r>
          </a:p>
          <a:p>
            <a:pPr lvl="1" eaLnBrk="1" hangingPunct="1"/>
            <a:r>
              <a:rPr lang="en-US" smtClean="0"/>
              <a:t>IO_PATH=1 for DISABLED Accent, traditional OST</a:t>
            </a:r>
          </a:p>
          <a:p>
            <a:pPr lvl="1" eaLnBrk="1" hangingPunct="1"/>
            <a:r>
              <a:rPr lang="en-US" smtClean="0"/>
              <a:t>IO_PATH=4 for ENABLED Accent</a:t>
            </a:r>
          </a:p>
        </p:txBody>
      </p:sp>
      <p:sp>
        <p:nvSpPr>
          <p:cNvPr id="4" name="Slide Number Placeholder 3"/>
          <p:cNvSpPr txBox="1">
            <a:spLocks noGrp="1"/>
          </p:cNvSpPr>
          <p:nvPr/>
        </p:nvSpPr>
        <p:spPr bwMode="auto">
          <a:xfrm>
            <a:off x="304800" y="6430963"/>
            <a:ext cx="533400" cy="323850"/>
          </a:xfrm>
          <a:prstGeom prst="rect">
            <a:avLst/>
          </a:prstGeom>
          <a:noFill/>
          <a:ln>
            <a:miter lim="800000"/>
            <a:headEnd/>
            <a:tailEnd/>
          </a:ln>
        </p:spPr>
        <p:txBody>
          <a:bodyPr/>
          <a:lstStyle/>
          <a:p>
            <a:pPr>
              <a:defRPr/>
            </a:pPr>
            <a:fld id="{29C240A8-419A-460B-8CF2-035150BF8C67}" type="slidenum">
              <a:rPr lang="en-US" sz="1400">
                <a:solidFill>
                  <a:srgbClr val="FFBA00"/>
                </a:solidFill>
                <a:cs typeface="+mn-cs"/>
              </a:rPr>
              <a:pPr>
                <a:defRPr/>
              </a:pPr>
              <a:t>65</a:t>
            </a:fld>
            <a:endParaRPr lang="en-US" sz="1200" dirty="0">
              <a:solidFill>
                <a:srgbClr val="FFBA00"/>
              </a:solidFill>
              <a:cs typeface="+mn-cs"/>
            </a:endParaRPr>
          </a:p>
        </p:txBody>
      </p:sp>
      <p:sp>
        <p:nvSpPr>
          <p:cNvPr id="5" name="Footer Placeholder 3"/>
          <p:cNvSpPr txBox="1">
            <a:spLocks noGrp="1"/>
          </p:cNvSpPr>
          <p:nvPr/>
        </p:nvSpPr>
        <p:spPr bwMode="auto">
          <a:xfrm>
            <a:off x="2514600" y="6324600"/>
            <a:ext cx="4732338" cy="496888"/>
          </a:xfrm>
          <a:prstGeom prst="rect">
            <a:avLst/>
          </a:prstGeom>
          <a:noFill/>
          <a:ln>
            <a:miter lim="800000"/>
            <a:headEnd/>
            <a:tailEnd/>
          </a:ln>
        </p:spPr>
        <p:txBody>
          <a:bodyPr/>
          <a:lstStyle/>
          <a:p>
            <a:pPr>
              <a:defRPr/>
            </a:pPr>
            <a:r>
              <a:rPr lang="en-US" sz="1000">
                <a:solidFill>
                  <a:schemeClr val="bg1"/>
                </a:solidFill>
                <a:cs typeface="+mn-cs"/>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idx="4294967295"/>
          </p:nvPr>
        </p:nvSpPr>
        <p:spPr/>
        <p:txBody>
          <a:bodyPr/>
          <a:lstStyle/>
          <a:p>
            <a:pPr eaLnBrk="1" hangingPunct="1"/>
            <a:r>
              <a:rPr lang="en-US" smtClean="0"/>
              <a:t>How can Accent be enabled?</a:t>
            </a:r>
          </a:p>
        </p:txBody>
      </p:sp>
      <p:sp>
        <p:nvSpPr>
          <p:cNvPr id="114690" name="Rectangle 3"/>
          <p:cNvSpPr>
            <a:spLocks noGrp="1" noChangeArrowheads="1"/>
          </p:cNvSpPr>
          <p:nvPr>
            <p:ph type="body" idx="4294967295"/>
          </p:nvPr>
        </p:nvSpPr>
        <p:spPr>
          <a:xfrm>
            <a:off x="0" y="762000"/>
            <a:ext cx="8763000" cy="5486400"/>
          </a:xfrm>
        </p:spPr>
        <p:txBody>
          <a:bodyPr/>
          <a:lstStyle/>
          <a:p>
            <a:pPr eaLnBrk="1" hangingPunct="1"/>
            <a:endParaRPr lang="en-US" b="1" smtClean="0"/>
          </a:p>
          <a:p>
            <a:pPr eaLnBrk="1" hangingPunct="1"/>
            <a:r>
              <a:rPr lang="en-US" b="1" smtClean="0"/>
              <a:t>Accent can be enabled/disabled on a whole-DXi basis through the DXi GUI/CLI</a:t>
            </a:r>
            <a:r>
              <a:rPr lang="en-US" smtClean="0"/>
              <a:t> </a:t>
            </a:r>
            <a:endParaRPr lang="en-US" b="1" smtClean="0"/>
          </a:p>
          <a:p>
            <a:pPr lvl="1" eaLnBrk="1" hangingPunct="1"/>
            <a:r>
              <a:rPr lang="en-US" smtClean="0"/>
              <a:t>by default it is disabled on the DXi </a:t>
            </a:r>
            <a:endParaRPr lang="en-US" b="1" smtClean="0"/>
          </a:p>
          <a:p>
            <a:pPr eaLnBrk="1" hangingPunct="1">
              <a:buFontTx/>
              <a:buNone/>
            </a:pPr>
            <a:r>
              <a:rPr lang="en-US" b="1" smtClean="0"/>
              <a:t>   </a:t>
            </a:r>
          </a:p>
          <a:p>
            <a:pPr eaLnBrk="1" hangingPunct="1"/>
            <a:r>
              <a:rPr lang="en-US" b="1" smtClean="0"/>
              <a:t>Individual client-side plugins can also disable it if desired</a:t>
            </a:r>
            <a:r>
              <a:rPr lang="en-US" smtClean="0"/>
              <a:t> </a:t>
            </a:r>
          </a:p>
          <a:p>
            <a:pPr eaLnBrk="1" hangingPunct="1"/>
            <a:endParaRPr lang="en-US" smtClean="0"/>
          </a:p>
          <a:p>
            <a:pPr eaLnBrk="1" hangingPunct="1"/>
            <a:r>
              <a:rPr lang="en-US" b="1" smtClean="0"/>
              <a:t>Apart from this, Accent is transparent to the user</a:t>
            </a:r>
            <a:r>
              <a:rPr lang="en-US" smtClean="0"/>
              <a:t> </a:t>
            </a:r>
            <a:endParaRPr lang="en-US" b="1" smtClean="0"/>
          </a:p>
          <a:p>
            <a:pPr eaLnBrk="1" hangingPunct="1">
              <a:buFontTx/>
              <a:buNone/>
            </a:pPr>
            <a:endParaRPr lang="en-US" b="1" smtClean="0"/>
          </a:p>
          <a:p>
            <a:pPr eaLnBrk="1" hangingPunct="1">
              <a:buFontTx/>
              <a:buNone/>
            </a:pPr>
            <a:endParaRPr lang="en-US" b="1" smtClean="0"/>
          </a:p>
          <a:p>
            <a:pPr eaLnBrk="1" hangingPunct="1"/>
            <a:endParaRPr lang="en-US" b="1" smtClean="0"/>
          </a:p>
          <a:p>
            <a:pPr eaLnBrk="1" hangingPunct="1"/>
            <a:endParaRPr lang="en-US" smtClean="0"/>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idx="4294967295"/>
          </p:nvPr>
        </p:nvSpPr>
        <p:spPr/>
        <p:txBody>
          <a:bodyPr/>
          <a:lstStyle/>
          <a:p>
            <a:pPr eaLnBrk="1" hangingPunct="1"/>
            <a:r>
              <a:rPr lang="en-US" smtClean="0"/>
              <a:t>Accent GUI Enable/Disable</a:t>
            </a:r>
          </a:p>
        </p:txBody>
      </p:sp>
      <p:sp>
        <p:nvSpPr>
          <p:cNvPr id="115714" name="Rectangle 3"/>
          <p:cNvSpPr>
            <a:spLocks noGrp="1" noChangeArrowheads="1"/>
          </p:cNvSpPr>
          <p:nvPr>
            <p:ph type="body" idx="4294967295"/>
          </p:nvPr>
        </p:nvSpPr>
        <p:spPr/>
        <p:txBody>
          <a:bodyPr/>
          <a:lstStyle/>
          <a:p>
            <a:pPr eaLnBrk="1" hangingPunct="1"/>
            <a:r>
              <a:rPr lang="en-US" smtClean="0"/>
              <a:t>OST Improvements</a:t>
            </a:r>
          </a:p>
          <a:p>
            <a:pPr lvl="1" eaLnBrk="1" hangingPunct="1"/>
            <a:r>
              <a:rPr lang="en-US" smtClean="0"/>
              <a:t>Manage Users tab under OST.</a:t>
            </a:r>
          </a:p>
          <a:p>
            <a:pPr lvl="1" eaLnBrk="1" hangingPunct="1"/>
            <a:r>
              <a:rPr lang="en-US" smtClean="0"/>
              <a:t>Support for Accent</a:t>
            </a:r>
          </a:p>
          <a:p>
            <a:pPr eaLnBrk="1" hangingPunct="1">
              <a:buFontTx/>
              <a:buNone/>
            </a:pPr>
            <a:endParaRPr lang="en-US" smtClean="0"/>
          </a:p>
        </p:txBody>
      </p:sp>
      <p:pic>
        <p:nvPicPr>
          <p:cNvPr id="115715" name="Picture 4"/>
          <p:cNvPicPr>
            <a:picLocks noChangeAspect="1" noChangeArrowheads="1"/>
          </p:cNvPicPr>
          <p:nvPr/>
        </p:nvPicPr>
        <p:blipFill>
          <a:blip r:embed="rId2"/>
          <a:srcRect/>
          <a:stretch>
            <a:fillRect/>
          </a:stretch>
        </p:blipFill>
        <p:spPr bwMode="auto">
          <a:xfrm>
            <a:off x="1066800" y="2209800"/>
            <a:ext cx="5486400" cy="2693988"/>
          </a:xfrm>
          <a:prstGeom prst="rect">
            <a:avLst/>
          </a:prstGeom>
          <a:noFill/>
          <a:ln w="9525">
            <a:noFill/>
            <a:miter lim="800000"/>
            <a:headEnd/>
            <a:tailEnd/>
          </a:ln>
        </p:spPr>
      </p:pic>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idx="4294967295"/>
          </p:nvPr>
        </p:nvSpPr>
        <p:spPr/>
        <p:txBody>
          <a:bodyPr/>
          <a:lstStyle/>
          <a:p>
            <a:pPr eaLnBrk="1" hangingPunct="1"/>
            <a:r>
              <a:rPr lang="en-US" smtClean="0"/>
              <a:t>Advantages</a:t>
            </a:r>
          </a:p>
        </p:txBody>
      </p:sp>
      <p:sp>
        <p:nvSpPr>
          <p:cNvPr id="116738" name="Rectangle 3"/>
          <p:cNvSpPr>
            <a:spLocks noGrp="1" noChangeArrowheads="1"/>
          </p:cNvSpPr>
          <p:nvPr>
            <p:ph type="body" idx="4294967295"/>
          </p:nvPr>
        </p:nvSpPr>
        <p:spPr>
          <a:xfrm>
            <a:off x="0" y="1066800"/>
            <a:ext cx="8763000" cy="4648200"/>
          </a:xfrm>
        </p:spPr>
        <p:txBody>
          <a:bodyPr/>
          <a:lstStyle/>
          <a:p>
            <a:pPr eaLnBrk="1" hangingPunct="1"/>
            <a:endParaRPr lang="en-US" b="1" smtClean="0"/>
          </a:p>
          <a:p>
            <a:pPr eaLnBrk="1" hangingPunct="1"/>
            <a:endParaRPr lang="en-US" b="1" smtClean="0"/>
          </a:p>
          <a:p>
            <a:pPr eaLnBrk="1" hangingPunct="1"/>
            <a:r>
              <a:rPr lang="en-US" smtClean="0"/>
              <a:t>Reduces Network utilization:</a:t>
            </a:r>
          </a:p>
          <a:p>
            <a:pPr eaLnBrk="1" hangingPunct="1">
              <a:buFontTx/>
              <a:buNone/>
            </a:pPr>
            <a:r>
              <a:rPr lang="en-US" smtClean="0"/>
              <a:t>    the first release at least is *not* targeted to necessarily increase performance </a:t>
            </a:r>
          </a:p>
          <a:p>
            <a:pPr eaLnBrk="1" hangingPunct="1">
              <a:buFontTx/>
              <a:buNone/>
            </a:pPr>
            <a:r>
              <a:rPr lang="en-US" b="1" smtClean="0"/>
              <a:t>   </a:t>
            </a:r>
          </a:p>
          <a:p>
            <a:pPr eaLnBrk="1" hangingPunct="1"/>
            <a:r>
              <a:rPr lang="en-US" smtClean="0"/>
              <a:t>Statistics available from Accent are better than those obtained with vanilla OST </a:t>
            </a:r>
          </a:p>
          <a:p>
            <a:pPr eaLnBrk="1" hangingPunct="1">
              <a:buFontTx/>
              <a:buNone/>
            </a:pPr>
            <a:r>
              <a:rPr lang="en-US" smtClean="0"/>
              <a:t>    Each media server reports whether Accent is enabled, together with the virtual data volume &amp; rate, as well as the actual (on the wire) data volume &amp; rate, in both directions </a:t>
            </a:r>
          </a:p>
          <a:p>
            <a:pPr eaLnBrk="1" hangingPunct="1"/>
            <a:endParaRPr lang="en-US" smtClean="0"/>
          </a:p>
          <a:p>
            <a:pPr eaLnBrk="1" hangingPunct="1">
              <a:buFontTx/>
              <a:buNone/>
            </a:pPr>
            <a:endParaRPr lang="en-US" b="1" smtClean="0"/>
          </a:p>
          <a:p>
            <a:pPr eaLnBrk="1" hangingPunct="1">
              <a:buFontTx/>
              <a:buNone/>
            </a:pPr>
            <a:endParaRPr lang="en-US" b="1" smtClean="0"/>
          </a:p>
          <a:p>
            <a:pPr eaLnBrk="1" hangingPunct="1"/>
            <a:endParaRPr lang="en-US" b="1" smtClean="0"/>
          </a:p>
          <a:p>
            <a:pPr eaLnBrk="1" hangingPunct="1"/>
            <a:endParaRPr lang="en-US" smtClean="0"/>
          </a:p>
        </p:txBody>
      </p:sp>
    </p:spTree>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ChangeArrowheads="1"/>
          </p:cNvSpPr>
          <p:nvPr/>
        </p:nvSpPr>
        <p:spPr bwMode="auto">
          <a:xfrm>
            <a:off x="228600" y="198438"/>
            <a:ext cx="8686800" cy="639762"/>
          </a:xfrm>
          <a:prstGeom prst="rect">
            <a:avLst/>
          </a:prstGeom>
          <a:noFill/>
          <a:ln w="9525">
            <a:noFill/>
            <a:miter lim="800000"/>
            <a:headEnd/>
            <a:tailEnd/>
          </a:ln>
        </p:spPr>
        <p:txBody>
          <a:bodyPr anchor="ctr"/>
          <a:lstStyle/>
          <a:p>
            <a:r>
              <a:rPr lang="en-US" sz="2800">
                <a:solidFill>
                  <a:srgbClr val="006AD6"/>
                </a:solidFill>
              </a:rPr>
              <a:t>Accent Performance	</a:t>
            </a:r>
            <a:endParaRPr lang="en-US" sz="2000" i="1">
              <a:solidFill>
                <a:srgbClr val="0E207F"/>
              </a:solidFill>
            </a:endParaRPr>
          </a:p>
        </p:txBody>
      </p:sp>
      <p:graphicFrame>
        <p:nvGraphicFramePr>
          <p:cNvPr id="6" name="Chart 5"/>
          <p:cNvGraphicFramePr/>
          <p:nvPr/>
        </p:nvGraphicFramePr>
        <p:xfrm>
          <a:off x="914400" y="2667000"/>
          <a:ext cx="7772400"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117763" name="Rectangle 3"/>
          <p:cNvSpPr>
            <a:spLocks noChangeArrowheads="1"/>
          </p:cNvSpPr>
          <p:nvPr/>
        </p:nvSpPr>
        <p:spPr bwMode="auto">
          <a:xfrm>
            <a:off x="152400" y="914400"/>
            <a:ext cx="8686800" cy="1600200"/>
          </a:xfrm>
          <a:prstGeom prst="rect">
            <a:avLst/>
          </a:prstGeom>
          <a:noFill/>
          <a:ln w="9525">
            <a:noFill/>
            <a:miter lim="800000"/>
            <a:headEnd/>
            <a:tailEnd/>
          </a:ln>
        </p:spPr>
        <p:txBody>
          <a:bodyPr/>
          <a:lstStyle/>
          <a:p>
            <a:pPr marL="338138" indent="-338138" defTabSz="457200" eaLnBrk="0" hangingPunct="0">
              <a:spcBef>
                <a:spcPct val="20000"/>
              </a:spcBef>
              <a:buSzPct val="75000"/>
              <a:buFontTx/>
              <a:buBlip>
                <a:blip r:embed="rId4"/>
              </a:buBlip>
            </a:pPr>
            <a:r>
              <a:rPr lang="en-US" sz="1600" b="1"/>
              <a:t>Network Reduction single-stream over 10GbE:</a:t>
            </a:r>
          </a:p>
          <a:p>
            <a:pPr marL="947738" lvl="1" indent="-495300" defTabSz="457200" eaLnBrk="0" hangingPunct="0">
              <a:spcBef>
                <a:spcPct val="20000"/>
              </a:spcBef>
              <a:buClr>
                <a:srgbClr val="006AD6"/>
              </a:buClr>
              <a:buFont typeface="Arial" charset="0"/>
              <a:buChar char="–"/>
            </a:pPr>
            <a:r>
              <a:rPr lang="en-US" sz="1400"/>
              <a:t>OST: 338 MB/s, Accent: 20.8 MB/s:  93.85% reduction</a:t>
            </a:r>
          </a:p>
          <a:p>
            <a:pPr marL="338138" indent="-338138" defTabSz="457200" eaLnBrk="0" hangingPunct="0">
              <a:spcBef>
                <a:spcPct val="20000"/>
              </a:spcBef>
              <a:buSzPct val="75000"/>
              <a:buFontTx/>
              <a:buBlip>
                <a:blip r:embed="rId4"/>
              </a:buBlip>
            </a:pPr>
            <a:r>
              <a:rPr lang="en-US" sz="1600" b="1"/>
              <a:t>WAN Performance</a:t>
            </a:r>
          </a:p>
          <a:p>
            <a:pPr marL="947738" lvl="1" indent="-495300" defTabSz="457200" eaLnBrk="0" hangingPunct="0">
              <a:spcBef>
                <a:spcPct val="20000"/>
              </a:spcBef>
              <a:buClr>
                <a:srgbClr val="006AD6"/>
              </a:buClr>
              <a:buFont typeface="Arial" charset="0"/>
              <a:buChar char="–"/>
            </a:pPr>
            <a:r>
              <a:rPr lang="en-US" sz="1400"/>
              <a:t>Accent Improves Effective Backup Rate over WAN, by using lower network bandwidth to do the same amount of work.</a:t>
            </a:r>
          </a:p>
          <a:p>
            <a:pPr marL="947738" lvl="1" indent="-495300" defTabSz="457200" eaLnBrk="0" hangingPunct="0">
              <a:spcBef>
                <a:spcPct val="20000"/>
              </a:spcBef>
              <a:buClr>
                <a:srgbClr val="006AD6"/>
              </a:buClr>
              <a:buFont typeface="Arial" charset="0"/>
              <a:buChar char="–"/>
            </a:pPr>
            <a:r>
              <a:rPr lang="en-US" sz="1400"/>
              <a:t>Accent is more effective than standard OST as network latencies increases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3"/>
          <p:cNvSpPr>
            <a:spLocks noGrp="1" noChangeArrowheads="1"/>
          </p:cNvSpPr>
          <p:nvPr>
            <p:ph type="title" idx="4294967295"/>
          </p:nvPr>
        </p:nvSpPr>
        <p:spPr>
          <a:xfrm>
            <a:off x="304800" y="3175"/>
            <a:ext cx="8534400" cy="987425"/>
          </a:xfrm>
        </p:spPr>
        <p:txBody>
          <a:bodyPr/>
          <a:lstStyle/>
          <a:p>
            <a:pPr eaLnBrk="1" hangingPunct="1"/>
            <a:r>
              <a:rPr lang="en-US" sz="3000" smtClean="0"/>
              <a:t>DXi6701/02 Specifications</a:t>
            </a:r>
          </a:p>
        </p:txBody>
      </p:sp>
      <p:sp>
        <p:nvSpPr>
          <p:cNvPr id="941060" name="Rectangle 4"/>
          <p:cNvSpPr>
            <a:spLocks noGrp="1" noChangeArrowheads="1"/>
          </p:cNvSpPr>
          <p:nvPr>
            <p:ph type="body" sz="half" idx="4294967295"/>
          </p:nvPr>
        </p:nvSpPr>
        <p:spPr>
          <a:xfrm>
            <a:off x="304800" y="990600"/>
            <a:ext cx="5410200" cy="4495800"/>
          </a:xfrm>
        </p:spPr>
        <p:txBody>
          <a:bodyPr/>
          <a:lstStyle/>
          <a:p>
            <a:pPr marL="0" indent="-231775" eaLnBrk="1" hangingPunct="1">
              <a:lnSpc>
                <a:spcPct val="90000"/>
              </a:lnSpc>
              <a:spcBef>
                <a:spcPts val="1200"/>
              </a:spcBef>
              <a:defRPr/>
            </a:pPr>
            <a:r>
              <a:rPr lang="en-US" sz="2000" dirty="0" smtClean="0">
                <a:solidFill>
                  <a:schemeClr val="tx1"/>
                </a:solidFill>
              </a:rPr>
              <a:t>6701 for </a:t>
            </a:r>
            <a:r>
              <a:rPr lang="en-US" sz="2000" dirty="0" err="1" smtClean="0">
                <a:solidFill>
                  <a:schemeClr val="tx1"/>
                </a:solidFill>
              </a:rPr>
              <a:t>GbE</a:t>
            </a:r>
            <a:r>
              <a:rPr lang="en-US" sz="2000" dirty="0" smtClean="0">
                <a:solidFill>
                  <a:schemeClr val="tx1"/>
                </a:solidFill>
              </a:rPr>
              <a:t> and FC</a:t>
            </a:r>
          </a:p>
          <a:p>
            <a:pPr marL="400050" lvl="1" indent="-231775" eaLnBrk="1" hangingPunct="1">
              <a:lnSpc>
                <a:spcPct val="90000"/>
              </a:lnSpc>
              <a:spcBef>
                <a:spcPts val="1200"/>
              </a:spcBef>
              <a:defRPr/>
            </a:pPr>
            <a:r>
              <a:rPr lang="en-US" sz="1400" dirty="0" smtClean="0">
                <a:solidFill>
                  <a:schemeClr val="tx1"/>
                </a:solidFill>
              </a:rPr>
              <a:t>6xGbE and 4x8Gb FC (2 ingest, 2 PTT)</a:t>
            </a:r>
          </a:p>
          <a:p>
            <a:pPr marL="400050" lvl="1" indent="-231775" eaLnBrk="1" hangingPunct="1">
              <a:lnSpc>
                <a:spcPct val="90000"/>
              </a:lnSpc>
              <a:spcBef>
                <a:spcPts val="1200"/>
              </a:spcBef>
              <a:defRPr/>
            </a:pPr>
            <a:r>
              <a:rPr lang="en-US" sz="1400" dirty="0" smtClean="0">
                <a:solidFill>
                  <a:schemeClr val="tx1"/>
                </a:solidFill>
              </a:rPr>
              <a:t>Quad-port FC card in both 6701 &amp; 6702</a:t>
            </a:r>
          </a:p>
          <a:p>
            <a:pPr marL="0" indent="-231775" eaLnBrk="1" hangingPunct="1">
              <a:lnSpc>
                <a:spcPct val="90000"/>
              </a:lnSpc>
              <a:spcBef>
                <a:spcPts val="1200"/>
              </a:spcBef>
              <a:defRPr/>
            </a:pPr>
            <a:r>
              <a:rPr lang="en-US" sz="2000" dirty="0" smtClean="0">
                <a:solidFill>
                  <a:schemeClr val="tx1"/>
                </a:solidFill>
              </a:rPr>
              <a:t>6702 for 10GbE and FC</a:t>
            </a:r>
          </a:p>
          <a:p>
            <a:pPr marL="400050" lvl="1" indent="-231775" eaLnBrk="1" hangingPunct="1">
              <a:lnSpc>
                <a:spcPct val="90000"/>
              </a:lnSpc>
              <a:spcBef>
                <a:spcPts val="1200"/>
              </a:spcBef>
              <a:defRPr/>
            </a:pPr>
            <a:r>
              <a:rPr lang="en-US" sz="1400" dirty="0" smtClean="0">
                <a:solidFill>
                  <a:schemeClr val="tx1"/>
                </a:solidFill>
              </a:rPr>
              <a:t>2xGbE, 2x10GbE, 4x8Gb FC</a:t>
            </a:r>
          </a:p>
          <a:p>
            <a:pPr marL="233363" indent="-231775" eaLnBrk="1" hangingPunct="1">
              <a:lnSpc>
                <a:spcPct val="90000"/>
              </a:lnSpc>
              <a:spcBef>
                <a:spcPts val="1200"/>
              </a:spcBef>
              <a:defRPr/>
            </a:pPr>
            <a:r>
              <a:rPr lang="en-US" sz="2000" dirty="0" smtClean="0">
                <a:solidFill>
                  <a:schemeClr val="tx1"/>
                </a:solidFill>
              </a:rPr>
              <a:t>Scalable from 8 to 80 TB’s</a:t>
            </a:r>
          </a:p>
          <a:p>
            <a:pPr marL="400050" lvl="1" indent="-231775" eaLnBrk="1" hangingPunct="1">
              <a:lnSpc>
                <a:spcPct val="90000"/>
              </a:lnSpc>
              <a:spcBef>
                <a:spcPts val="1200"/>
              </a:spcBef>
              <a:defRPr/>
            </a:pPr>
            <a:r>
              <a:rPr lang="en-US" sz="1400" dirty="0" smtClean="0">
                <a:solidFill>
                  <a:schemeClr val="tx1"/>
                </a:solidFill>
              </a:rPr>
              <a:t>Base configuration – 8 TB in system node (3U)</a:t>
            </a:r>
          </a:p>
          <a:p>
            <a:pPr marL="400050" lvl="1" indent="-231775" eaLnBrk="1" hangingPunct="1">
              <a:lnSpc>
                <a:spcPct val="90000"/>
              </a:lnSpc>
              <a:spcBef>
                <a:spcPts val="1200"/>
              </a:spcBef>
              <a:defRPr/>
            </a:pPr>
            <a:r>
              <a:rPr lang="en-US" sz="1400" dirty="0" smtClean="0">
                <a:solidFill>
                  <a:schemeClr val="tx1"/>
                </a:solidFill>
              </a:rPr>
              <a:t>Up to 9 Exp Modules  connected via SAS - 8TB per unit (2U)</a:t>
            </a:r>
          </a:p>
          <a:p>
            <a:pPr marL="400050" lvl="1" indent="-231775" eaLnBrk="1" hangingPunct="1">
              <a:lnSpc>
                <a:spcPct val="90000"/>
              </a:lnSpc>
              <a:spcBef>
                <a:spcPts val="1200"/>
              </a:spcBef>
              <a:defRPr/>
            </a:pPr>
            <a:r>
              <a:rPr lang="en-US" sz="1400" dirty="0" smtClean="0">
                <a:solidFill>
                  <a:schemeClr val="tx1"/>
                </a:solidFill>
              </a:rPr>
              <a:t>Up to 4 Internal RAID controllers depending on capacity</a:t>
            </a:r>
          </a:p>
          <a:p>
            <a:pPr marL="400050" lvl="1" indent="-231775" eaLnBrk="1" hangingPunct="1">
              <a:lnSpc>
                <a:spcPct val="90000"/>
              </a:lnSpc>
              <a:spcBef>
                <a:spcPts val="1200"/>
              </a:spcBef>
              <a:defRPr/>
            </a:pPr>
            <a:r>
              <a:rPr lang="en-US" sz="1400" dirty="0" smtClean="0">
                <a:solidFill>
                  <a:schemeClr val="tx1"/>
                </a:solidFill>
              </a:rPr>
              <a:t>Modules 7 thru 9 connect via SAS to modules 4 thru 6</a:t>
            </a:r>
          </a:p>
          <a:p>
            <a:pPr marL="0" indent="-231775" eaLnBrk="1" hangingPunct="1">
              <a:lnSpc>
                <a:spcPct val="90000"/>
              </a:lnSpc>
              <a:spcBef>
                <a:spcPts val="1200"/>
              </a:spcBef>
              <a:defRPr/>
            </a:pPr>
            <a:r>
              <a:rPr lang="en-US" sz="2000" dirty="0" smtClean="0">
                <a:solidFill>
                  <a:schemeClr val="tx1"/>
                </a:solidFill>
              </a:rPr>
              <a:t>Retains SSD and SATA for performance</a:t>
            </a:r>
          </a:p>
        </p:txBody>
      </p:sp>
      <p:pic>
        <p:nvPicPr>
          <p:cNvPr id="28675" name="Picture 2" descr="image002"/>
          <p:cNvPicPr>
            <a:picLocks noChangeAspect="1" noChangeArrowheads="1"/>
          </p:cNvPicPr>
          <p:nvPr/>
        </p:nvPicPr>
        <p:blipFill>
          <a:blip r:embed="rId3"/>
          <a:srcRect l="27115" t="1485"/>
          <a:stretch>
            <a:fillRect/>
          </a:stretch>
        </p:blipFill>
        <p:spPr bwMode="auto">
          <a:xfrm>
            <a:off x="5702300" y="685800"/>
            <a:ext cx="3441700" cy="5434013"/>
          </a:xfrm>
          <a:prstGeom prst="rect">
            <a:avLst/>
          </a:prstGeom>
          <a:noFill/>
          <a:ln w="9525">
            <a:noFill/>
            <a:miter lim="800000"/>
            <a:headEnd/>
            <a:tailEnd/>
          </a:ln>
        </p:spPr>
      </p:pic>
      <p:sp>
        <p:nvSpPr>
          <p:cNvPr id="6" name="Slide Number Placeholder 2"/>
          <p:cNvSpPr txBox="1">
            <a:spLocks noGrp="1"/>
          </p:cNvSpPr>
          <p:nvPr/>
        </p:nvSpPr>
        <p:spPr bwMode="auto">
          <a:xfrm>
            <a:off x="304800" y="6430963"/>
            <a:ext cx="5715000" cy="427037"/>
          </a:xfrm>
          <a:prstGeom prst="rect">
            <a:avLst/>
          </a:prstGeom>
          <a:noFill/>
          <a:ln>
            <a:miter lim="800000"/>
            <a:headEnd/>
            <a:tailEnd/>
          </a:ln>
        </p:spPr>
        <p:txBody>
          <a:bodyPr/>
          <a:lstStyle/>
          <a:p>
            <a:pPr>
              <a:defRPr/>
            </a:pPr>
            <a:fld id="{13798087-6BB8-4F19-9D62-E6815AA40A44}" type="slidenum">
              <a:rPr lang="en-US" sz="1400">
                <a:solidFill>
                  <a:srgbClr val="FFBA00"/>
                </a:solidFill>
                <a:latin typeface="Arial" pitchFamily="34" charset="0"/>
                <a:cs typeface="+mn-cs"/>
              </a:rPr>
              <a:pPr>
                <a:defRPr/>
              </a:pPr>
              <a:t>7</a:t>
            </a:fld>
            <a:r>
              <a:rPr lang="en-US" sz="1400" dirty="0">
                <a:solidFill>
                  <a:srgbClr val="FFBA00"/>
                </a:solidFill>
                <a:latin typeface="Arial" pitchFamily="34" charset="0"/>
                <a:cs typeface="+mn-cs"/>
              </a:rPr>
              <a:t>    </a:t>
            </a:r>
            <a:r>
              <a:rPr lang="en-US" sz="1200" dirty="0">
                <a:solidFill>
                  <a:srgbClr val="FFBA00"/>
                </a:solidFill>
                <a:latin typeface="Arial" pitchFamily="34" charset="0"/>
                <a:cs typeface="+mn-cs"/>
              </a:rPr>
              <a:t>|  Quantum Confidential and Proprietary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106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106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106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106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106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41060">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1060">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41060">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41060">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1060">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4106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060"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idx="4294967295"/>
          </p:nvPr>
        </p:nvSpPr>
        <p:spPr/>
        <p:txBody>
          <a:bodyPr/>
          <a:lstStyle/>
          <a:p>
            <a:pPr eaLnBrk="1" hangingPunct="1"/>
            <a:r>
              <a:rPr lang="en-US" smtClean="0"/>
              <a:t>Accent Statistics</a:t>
            </a:r>
          </a:p>
        </p:txBody>
      </p:sp>
      <p:sp>
        <p:nvSpPr>
          <p:cNvPr id="119810" name="Rectangle 3"/>
          <p:cNvSpPr>
            <a:spLocks noGrp="1" noChangeArrowheads="1"/>
          </p:cNvSpPr>
          <p:nvPr>
            <p:ph type="body" idx="4294967295"/>
          </p:nvPr>
        </p:nvSpPr>
        <p:spPr>
          <a:xfrm>
            <a:off x="0" y="914400"/>
            <a:ext cx="8763000" cy="5181600"/>
          </a:xfrm>
        </p:spPr>
        <p:txBody>
          <a:bodyPr/>
          <a:lstStyle/>
          <a:p>
            <a:pPr eaLnBrk="1" hangingPunct="1"/>
            <a:r>
              <a:rPr lang="en-US" sz="1800" smtClean="0"/>
              <a:t>From Home page - aggregate stats in previous minute for all media servers:</a:t>
            </a:r>
          </a:p>
          <a:p>
            <a:pPr eaLnBrk="1" hangingPunct="1">
              <a:buFontTx/>
              <a:buNone/>
            </a:pPr>
            <a:r>
              <a:rPr lang="en-US" smtClean="0"/>
              <a:t>    </a:t>
            </a:r>
            <a:endParaRPr lang="en-US" b="1" smtClean="0"/>
          </a:p>
          <a:p>
            <a:pPr eaLnBrk="1" hangingPunct="1">
              <a:buFontTx/>
              <a:buNone/>
            </a:pPr>
            <a:endParaRPr lang="en-US" b="1" smtClean="0"/>
          </a:p>
          <a:p>
            <a:pPr eaLnBrk="1" hangingPunct="1"/>
            <a:endParaRPr lang="en-US" b="1" smtClean="0"/>
          </a:p>
          <a:p>
            <a:pPr eaLnBrk="1" hangingPunct="1"/>
            <a:endParaRPr lang="en-US" smtClean="0"/>
          </a:p>
          <a:p>
            <a:pPr eaLnBrk="1" hangingPunct="1"/>
            <a:endParaRPr lang="en-US" smtClean="0"/>
          </a:p>
          <a:p>
            <a:pPr eaLnBrk="1" hangingPunct="1"/>
            <a:endParaRPr lang="en-US" smtClean="0"/>
          </a:p>
          <a:p>
            <a:pPr eaLnBrk="1" hangingPunct="1"/>
            <a:r>
              <a:rPr lang="en-US" sz="1800" smtClean="0"/>
              <a:t>From Status Accent - per media server stats, aggregate above table:</a:t>
            </a:r>
          </a:p>
        </p:txBody>
      </p:sp>
      <p:pic>
        <p:nvPicPr>
          <p:cNvPr id="119811" name="Picture 4" descr="image005"/>
          <p:cNvPicPr>
            <a:picLocks noChangeAspect="1" noChangeArrowheads="1"/>
          </p:cNvPicPr>
          <p:nvPr/>
        </p:nvPicPr>
        <p:blipFill>
          <a:blip r:embed="rId2"/>
          <a:srcRect/>
          <a:stretch>
            <a:fillRect/>
          </a:stretch>
        </p:blipFill>
        <p:spPr bwMode="auto">
          <a:xfrm>
            <a:off x="1752600" y="1371600"/>
            <a:ext cx="4038600" cy="2392363"/>
          </a:xfrm>
          <a:prstGeom prst="rect">
            <a:avLst/>
          </a:prstGeom>
          <a:noFill/>
          <a:ln w="9525">
            <a:noFill/>
            <a:miter lim="800000"/>
            <a:headEnd/>
            <a:tailEnd/>
          </a:ln>
        </p:spPr>
      </p:pic>
      <p:pic>
        <p:nvPicPr>
          <p:cNvPr id="119812" name="Picture 5" descr="image006"/>
          <p:cNvPicPr>
            <a:picLocks noChangeAspect="1" noChangeArrowheads="1"/>
          </p:cNvPicPr>
          <p:nvPr/>
        </p:nvPicPr>
        <p:blipFill>
          <a:blip r:embed="rId3"/>
          <a:srcRect/>
          <a:stretch>
            <a:fillRect/>
          </a:stretch>
        </p:blipFill>
        <p:spPr bwMode="auto">
          <a:xfrm>
            <a:off x="304800" y="4419600"/>
            <a:ext cx="7372350" cy="1524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idx="4294967295"/>
          </p:nvPr>
        </p:nvSpPr>
        <p:spPr/>
        <p:txBody>
          <a:bodyPr/>
          <a:lstStyle/>
          <a:p>
            <a:pPr eaLnBrk="1" hangingPunct="1"/>
            <a:r>
              <a:rPr lang="en-US" smtClean="0"/>
              <a:t>Compatibility</a:t>
            </a:r>
            <a:r>
              <a:rPr lang="en-US" b="1" smtClean="0"/>
              <a:t> </a:t>
            </a:r>
          </a:p>
        </p:txBody>
      </p:sp>
      <p:sp>
        <p:nvSpPr>
          <p:cNvPr id="120834" name="Rectangle 3"/>
          <p:cNvSpPr>
            <a:spLocks noGrp="1" noChangeArrowheads="1"/>
          </p:cNvSpPr>
          <p:nvPr>
            <p:ph type="body" idx="4294967295"/>
          </p:nvPr>
        </p:nvSpPr>
        <p:spPr>
          <a:xfrm>
            <a:off x="0" y="1066800"/>
            <a:ext cx="8763000" cy="4648200"/>
          </a:xfrm>
        </p:spPr>
        <p:txBody>
          <a:bodyPr/>
          <a:lstStyle/>
          <a:p>
            <a:pPr eaLnBrk="1" hangingPunct="1"/>
            <a:endParaRPr lang="en-US" sz="2000" b="1" smtClean="0"/>
          </a:p>
          <a:p>
            <a:pPr eaLnBrk="1" hangingPunct="1"/>
            <a:endParaRPr lang="en-US" sz="2000" b="1" smtClean="0"/>
          </a:p>
          <a:p>
            <a:pPr eaLnBrk="1" hangingPunct="1"/>
            <a:r>
              <a:rPr lang="en-US" smtClean="0"/>
              <a:t>Old client to new server </a:t>
            </a:r>
          </a:p>
          <a:p>
            <a:pPr eaLnBrk="1" hangingPunct="1">
              <a:buFontTx/>
              <a:buNone/>
            </a:pPr>
            <a:r>
              <a:rPr lang="en-US" sz="2000" b="1" smtClean="0"/>
              <a:t>    </a:t>
            </a:r>
            <a:r>
              <a:rPr lang="en-US" sz="2000" smtClean="0"/>
              <a:t>a RAS ticket will be raised on the DXi instructing the customer to upgrade the client, a message will appear in the DXi server log, and the client will use the non-Accent aware transport</a:t>
            </a:r>
            <a:r>
              <a:rPr lang="en-US" sz="2000" b="1" smtClean="0"/>
              <a:t>.</a:t>
            </a:r>
          </a:p>
          <a:p>
            <a:pPr eaLnBrk="1" hangingPunct="1">
              <a:buFontTx/>
              <a:buNone/>
            </a:pPr>
            <a:endParaRPr lang="en-US" sz="2000" b="1" smtClean="0"/>
          </a:p>
          <a:p>
            <a:pPr eaLnBrk="1" hangingPunct="1">
              <a:buFontTx/>
              <a:buNone/>
            </a:pPr>
            <a:r>
              <a:rPr lang="en-US" sz="2000" b="1" smtClean="0"/>
              <a:t>   </a:t>
            </a:r>
          </a:p>
          <a:p>
            <a:pPr eaLnBrk="1" hangingPunct="1"/>
            <a:r>
              <a:rPr lang="en-US" smtClean="0"/>
              <a:t>New client to old server</a:t>
            </a:r>
          </a:p>
          <a:p>
            <a:pPr eaLnBrk="1" hangingPunct="1">
              <a:buFontTx/>
              <a:buNone/>
            </a:pPr>
            <a:r>
              <a:rPr lang="en-US" sz="2000" smtClean="0"/>
              <a:t>    Accent-aware client will silently use the non-Accent aware transport </a:t>
            </a:r>
          </a:p>
          <a:p>
            <a:pPr eaLnBrk="1" hangingPunct="1"/>
            <a:endParaRPr lang="en-US" sz="2000" smtClean="0"/>
          </a:p>
          <a:p>
            <a:pPr eaLnBrk="1" hangingPunct="1">
              <a:buFontTx/>
              <a:buNone/>
            </a:pPr>
            <a:endParaRPr lang="en-US" sz="2000" b="1" smtClean="0"/>
          </a:p>
          <a:p>
            <a:pPr eaLnBrk="1" hangingPunct="1">
              <a:buFontTx/>
              <a:buNone/>
            </a:pPr>
            <a:endParaRPr lang="en-US" sz="2000" b="1" smtClean="0"/>
          </a:p>
          <a:p>
            <a:pPr eaLnBrk="1" hangingPunct="1"/>
            <a:endParaRPr lang="en-US" sz="2000" b="1" smtClean="0"/>
          </a:p>
          <a:p>
            <a:pPr eaLnBrk="1" hangingPunct="1"/>
            <a:endParaRPr lang="en-US" sz="2000" smtClean="0"/>
          </a:p>
        </p:txBody>
      </p:sp>
    </p:spTree>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idx="4294967295"/>
          </p:nvPr>
        </p:nvSpPr>
        <p:spPr/>
        <p:txBody>
          <a:bodyPr/>
          <a:lstStyle/>
          <a:p>
            <a:pPr eaLnBrk="1" hangingPunct="1"/>
            <a:r>
              <a:rPr lang="en-US" smtClean="0"/>
              <a:t>Impact on Media server boxes:</a:t>
            </a:r>
          </a:p>
        </p:txBody>
      </p:sp>
      <p:sp>
        <p:nvSpPr>
          <p:cNvPr id="121858" name="Rectangle 3"/>
          <p:cNvSpPr>
            <a:spLocks noGrp="1" noChangeArrowheads="1"/>
          </p:cNvSpPr>
          <p:nvPr>
            <p:ph type="body" idx="4294967295"/>
          </p:nvPr>
        </p:nvSpPr>
        <p:spPr>
          <a:xfrm>
            <a:off x="0" y="1066800"/>
            <a:ext cx="8763000" cy="4648200"/>
          </a:xfrm>
        </p:spPr>
        <p:txBody>
          <a:bodyPr/>
          <a:lstStyle/>
          <a:p>
            <a:pPr eaLnBrk="1" hangingPunct="1">
              <a:lnSpc>
                <a:spcPct val="80000"/>
              </a:lnSpc>
            </a:pPr>
            <a:endParaRPr lang="en-US" sz="2000" b="1" smtClean="0"/>
          </a:p>
          <a:p>
            <a:pPr eaLnBrk="1" hangingPunct="1">
              <a:lnSpc>
                <a:spcPct val="80000"/>
              </a:lnSpc>
            </a:pPr>
            <a:r>
              <a:rPr lang="en-US" sz="2800" smtClean="0"/>
              <a:t>CPU utilization on Media servers</a:t>
            </a:r>
          </a:p>
          <a:p>
            <a:pPr eaLnBrk="1" hangingPunct="1">
              <a:lnSpc>
                <a:spcPct val="80000"/>
              </a:lnSpc>
              <a:buFontTx/>
              <a:buNone/>
            </a:pPr>
            <a:r>
              <a:rPr lang="en-US" smtClean="0"/>
              <a:t>CPU load on the media server will increase due to the extra parsing done as part of the client side deduplication, this will be proportional to the number of streams. </a:t>
            </a:r>
          </a:p>
          <a:p>
            <a:pPr eaLnBrk="1" hangingPunct="1">
              <a:lnSpc>
                <a:spcPct val="80000"/>
              </a:lnSpc>
              <a:buFontTx/>
              <a:buNone/>
            </a:pPr>
            <a:endParaRPr lang="en-US" smtClean="0"/>
          </a:p>
          <a:p>
            <a:pPr eaLnBrk="1" hangingPunct="1">
              <a:lnSpc>
                <a:spcPct val="80000"/>
              </a:lnSpc>
            </a:pPr>
            <a:r>
              <a:rPr lang="en-US" sz="2800" smtClean="0"/>
              <a:t>No additional Disk Requirement</a:t>
            </a:r>
          </a:p>
          <a:p>
            <a:pPr eaLnBrk="1" hangingPunct="1">
              <a:lnSpc>
                <a:spcPct val="80000"/>
              </a:lnSpc>
              <a:buFontTx/>
              <a:buNone/>
            </a:pPr>
            <a:endParaRPr lang="en-US" sz="2800" smtClean="0"/>
          </a:p>
          <a:p>
            <a:pPr eaLnBrk="1" hangingPunct="1">
              <a:lnSpc>
                <a:spcPct val="80000"/>
              </a:lnSpc>
            </a:pPr>
            <a:r>
              <a:rPr lang="en-US" sz="2800" smtClean="0"/>
              <a:t>Small memory requirement</a:t>
            </a:r>
          </a:p>
          <a:p>
            <a:pPr eaLnBrk="1" hangingPunct="1">
              <a:lnSpc>
                <a:spcPct val="80000"/>
              </a:lnSpc>
              <a:buFontTx/>
              <a:buNone/>
            </a:pPr>
            <a:r>
              <a:rPr lang="en-US" b="1" smtClean="0"/>
              <a:t>      </a:t>
            </a:r>
            <a:r>
              <a:rPr lang="en-US" smtClean="0"/>
              <a:t>around 32MB per stream</a:t>
            </a:r>
          </a:p>
          <a:p>
            <a:pPr eaLnBrk="1" hangingPunct="1">
              <a:lnSpc>
                <a:spcPct val="80000"/>
              </a:lnSpc>
              <a:buFontTx/>
              <a:buNone/>
            </a:pPr>
            <a:r>
              <a:rPr lang="en-US" sz="2000" smtClean="0"/>
              <a:t>   </a:t>
            </a:r>
          </a:p>
          <a:p>
            <a:pPr eaLnBrk="1" hangingPunct="1">
              <a:lnSpc>
                <a:spcPct val="80000"/>
              </a:lnSpc>
              <a:buFontTx/>
              <a:buNone/>
            </a:pPr>
            <a:r>
              <a:rPr lang="en-US" sz="2000" smtClean="0"/>
              <a:t>    </a:t>
            </a:r>
            <a:endParaRPr lang="en-US" sz="2000" b="1" smtClean="0"/>
          </a:p>
          <a:p>
            <a:pPr eaLnBrk="1" hangingPunct="1">
              <a:lnSpc>
                <a:spcPct val="80000"/>
              </a:lnSpc>
              <a:buFontTx/>
              <a:buNone/>
            </a:pPr>
            <a:endParaRPr lang="en-US" sz="2000" b="1" smtClean="0"/>
          </a:p>
          <a:p>
            <a:pPr eaLnBrk="1" hangingPunct="1">
              <a:lnSpc>
                <a:spcPct val="80000"/>
              </a:lnSpc>
            </a:pPr>
            <a:endParaRPr lang="en-US" sz="2000" b="1" smtClean="0"/>
          </a:p>
          <a:p>
            <a:pPr eaLnBrk="1" hangingPunct="1">
              <a:lnSpc>
                <a:spcPct val="80000"/>
              </a:lnSpc>
            </a:pPr>
            <a:endParaRPr lang="en-US" sz="2000" smtClean="0"/>
          </a:p>
        </p:txBody>
      </p:sp>
    </p:spTree>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idx="4294967295"/>
          </p:nvPr>
        </p:nvSpPr>
        <p:spPr/>
        <p:txBody>
          <a:bodyPr/>
          <a:lstStyle/>
          <a:p>
            <a:r>
              <a:rPr lang="en-US" smtClean="0"/>
              <a:t>Accent Impact on Media Server</a:t>
            </a:r>
          </a:p>
        </p:txBody>
      </p:sp>
      <p:sp>
        <p:nvSpPr>
          <p:cNvPr id="122882" name="Content Placeholder 4"/>
          <p:cNvSpPr>
            <a:spLocks noGrp="1"/>
          </p:cNvSpPr>
          <p:nvPr>
            <p:ph idx="4294967295"/>
          </p:nvPr>
        </p:nvSpPr>
        <p:spPr/>
        <p:txBody>
          <a:bodyPr/>
          <a:lstStyle/>
          <a:p>
            <a:r>
              <a:rPr lang="en-US" sz="1800" smtClean="0"/>
              <a:t>Minimum dual-core processor</a:t>
            </a:r>
          </a:p>
          <a:p>
            <a:r>
              <a:rPr lang="en-US" sz="1800" smtClean="0"/>
              <a:t>More guidance under development</a:t>
            </a:r>
          </a:p>
        </p:txBody>
      </p:sp>
      <p:pic>
        <p:nvPicPr>
          <p:cNvPr id="122883" name="Chart 1" descr="image001"/>
          <p:cNvPicPr>
            <a:picLocks noChangeAspect="1" noChangeArrowheads="1"/>
          </p:cNvPicPr>
          <p:nvPr/>
        </p:nvPicPr>
        <p:blipFill>
          <a:blip r:embed="rId3"/>
          <a:srcRect/>
          <a:stretch>
            <a:fillRect/>
          </a:stretch>
        </p:blipFill>
        <p:spPr bwMode="auto">
          <a:xfrm>
            <a:off x="2057400" y="1670050"/>
            <a:ext cx="5124450" cy="46640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idx="4294967295"/>
          </p:nvPr>
        </p:nvSpPr>
        <p:spPr/>
        <p:txBody>
          <a:bodyPr/>
          <a:lstStyle/>
          <a:p>
            <a:pPr eaLnBrk="1" hangingPunct="1"/>
            <a:r>
              <a:rPr lang="en-US" smtClean="0"/>
              <a:t>Limitations</a:t>
            </a:r>
          </a:p>
        </p:txBody>
      </p:sp>
      <p:sp>
        <p:nvSpPr>
          <p:cNvPr id="124930" name="Rectangle 3"/>
          <p:cNvSpPr>
            <a:spLocks noGrp="1" noChangeArrowheads="1"/>
          </p:cNvSpPr>
          <p:nvPr>
            <p:ph type="body" idx="4294967295"/>
          </p:nvPr>
        </p:nvSpPr>
        <p:spPr>
          <a:xfrm>
            <a:off x="0" y="1066800"/>
            <a:ext cx="8763000" cy="3429000"/>
          </a:xfrm>
        </p:spPr>
        <p:txBody>
          <a:bodyPr/>
          <a:lstStyle/>
          <a:p>
            <a:pPr eaLnBrk="1" hangingPunct="1">
              <a:lnSpc>
                <a:spcPct val="80000"/>
              </a:lnSpc>
            </a:pPr>
            <a:endParaRPr lang="en-US" sz="2000" b="1" smtClean="0"/>
          </a:p>
          <a:p>
            <a:pPr eaLnBrk="1" hangingPunct="1">
              <a:lnSpc>
                <a:spcPct val="80000"/>
              </a:lnSpc>
            </a:pPr>
            <a:endParaRPr lang="en-US" sz="2000" b="1" smtClean="0"/>
          </a:p>
          <a:p>
            <a:pPr eaLnBrk="1" hangingPunct="1">
              <a:lnSpc>
                <a:spcPct val="80000"/>
              </a:lnSpc>
            </a:pPr>
            <a:r>
              <a:rPr lang="en-US" sz="2800" smtClean="0"/>
              <a:t>Platforms Supported </a:t>
            </a:r>
          </a:p>
          <a:p>
            <a:pPr eaLnBrk="1" hangingPunct="1">
              <a:lnSpc>
                <a:spcPct val="80000"/>
              </a:lnSpc>
              <a:buFontTx/>
              <a:buNone/>
            </a:pPr>
            <a:r>
              <a:rPr lang="en-US" b="1" smtClean="0"/>
              <a:t>    </a:t>
            </a:r>
            <a:r>
              <a:rPr lang="en-US" smtClean="0"/>
              <a:t>2.0.1 limits client platforms to linux+NBU, later releases will support other platforms </a:t>
            </a:r>
          </a:p>
          <a:p>
            <a:pPr eaLnBrk="1" hangingPunct="1">
              <a:lnSpc>
                <a:spcPct val="80000"/>
              </a:lnSpc>
              <a:buFontTx/>
              <a:buNone/>
            </a:pPr>
            <a:r>
              <a:rPr lang="en-US" sz="2800" smtClean="0"/>
              <a:t>       </a:t>
            </a:r>
          </a:p>
          <a:p>
            <a:pPr eaLnBrk="1" hangingPunct="1">
              <a:lnSpc>
                <a:spcPct val="80000"/>
              </a:lnSpc>
            </a:pPr>
            <a:r>
              <a:rPr lang="en-US" sz="2800" smtClean="0"/>
              <a:t>Maximum numbers of streams</a:t>
            </a:r>
          </a:p>
          <a:p>
            <a:pPr eaLnBrk="1" hangingPunct="1">
              <a:lnSpc>
                <a:spcPct val="80000"/>
              </a:lnSpc>
              <a:buFontTx/>
              <a:buNone/>
            </a:pPr>
            <a:r>
              <a:rPr lang="en-US" smtClean="0"/>
              <a:t>     2.0.1 ships with a maximum of 20 Accent streams per DXi (10 on the smaller systems eg. DXi4510).</a:t>
            </a:r>
          </a:p>
          <a:p>
            <a:pPr eaLnBrk="1" hangingPunct="1">
              <a:lnSpc>
                <a:spcPct val="80000"/>
              </a:lnSpc>
              <a:buFontTx/>
              <a:buNone/>
            </a:pPr>
            <a:endParaRPr lang="en-US" b="1" smtClean="0"/>
          </a:p>
          <a:p>
            <a:pPr eaLnBrk="1" hangingPunct="1">
              <a:lnSpc>
                <a:spcPct val="80000"/>
              </a:lnSpc>
              <a:buFontTx/>
              <a:buNone/>
            </a:pPr>
            <a:endParaRPr lang="en-US" sz="2000" b="1" smtClean="0"/>
          </a:p>
          <a:p>
            <a:pPr eaLnBrk="1" hangingPunct="1">
              <a:lnSpc>
                <a:spcPct val="80000"/>
              </a:lnSpc>
            </a:pPr>
            <a:endParaRPr lang="en-US" sz="2000" smtClean="0"/>
          </a:p>
        </p:txBody>
      </p:sp>
    </p:spTree>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idx="4294967295"/>
          </p:nvPr>
        </p:nvSpPr>
        <p:spPr/>
        <p:txBody>
          <a:bodyPr/>
          <a:lstStyle/>
          <a:p>
            <a:pPr eaLnBrk="1" hangingPunct="1"/>
            <a:r>
              <a:rPr lang="en-US" b="1" smtClean="0"/>
              <a:t>FAQ: for Accent</a:t>
            </a:r>
          </a:p>
        </p:txBody>
      </p:sp>
      <p:sp>
        <p:nvSpPr>
          <p:cNvPr id="125954" name="Rectangle 3"/>
          <p:cNvSpPr>
            <a:spLocks noGrp="1" noChangeArrowheads="1"/>
          </p:cNvSpPr>
          <p:nvPr>
            <p:ph type="body" idx="4294967295"/>
          </p:nvPr>
        </p:nvSpPr>
        <p:spPr>
          <a:xfrm>
            <a:off x="0" y="1066800"/>
            <a:ext cx="8763000" cy="4648200"/>
          </a:xfrm>
        </p:spPr>
        <p:txBody>
          <a:bodyPr/>
          <a:lstStyle/>
          <a:p>
            <a:pPr eaLnBrk="1" hangingPunct="1">
              <a:lnSpc>
                <a:spcPct val="70000"/>
              </a:lnSpc>
            </a:pPr>
            <a:endParaRPr lang="en-US" sz="2000" b="1" smtClean="0"/>
          </a:p>
          <a:p>
            <a:pPr eaLnBrk="1" hangingPunct="1">
              <a:lnSpc>
                <a:spcPct val="70000"/>
              </a:lnSpc>
            </a:pPr>
            <a:r>
              <a:rPr lang="en-US" sz="2800" smtClean="0"/>
              <a:t>No new files for client existing conf file and plugin file</a:t>
            </a:r>
          </a:p>
          <a:p>
            <a:pPr eaLnBrk="1" hangingPunct="1">
              <a:lnSpc>
                <a:spcPct val="70000"/>
              </a:lnSpc>
            </a:pPr>
            <a:r>
              <a:rPr lang="en-US" sz="2800" smtClean="0"/>
              <a:t>Accent can dedup statistics, can be seen on Media Server GUI</a:t>
            </a:r>
          </a:p>
          <a:p>
            <a:pPr eaLnBrk="1" hangingPunct="1">
              <a:lnSpc>
                <a:spcPct val="70000"/>
              </a:lnSpc>
            </a:pPr>
            <a:r>
              <a:rPr lang="en-US" sz="2800" smtClean="0"/>
              <a:t>Accent uses standard tar filter on client side.</a:t>
            </a:r>
          </a:p>
          <a:p>
            <a:pPr eaLnBrk="1" hangingPunct="1">
              <a:lnSpc>
                <a:spcPct val="70000"/>
              </a:lnSpc>
            </a:pPr>
            <a:r>
              <a:rPr lang="en-US" sz="2800" smtClean="0"/>
              <a:t>From config we can find if Dxi Supports Accent:</a:t>
            </a:r>
          </a:p>
          <a:p>
            <a:pPr lvl="1" eaLnBrk="1" hangingPunct="1">
              <a:lnSpc>
                <a:spcPct val="70000"/>
              </a:lnSpc>
            </a:pPr>
            <a:r>
              <a:rPr lang="en-US" sz="2000" smtClean="0"/>
              <a:t>The /data/hurricane/conf/OSTStorageSrvrLsu.conf file shows whether DXi Accent software is enabled or disabled. </a:t>
            </a:r>
          </a:p>
          <a:p>
            <a:pPr lvl="1" eaLnBrk="1" hangingPunct="1">
              <a:lnSpc>
                <a:spcPct val="70000"/>
              </a:lnSpc>
            </a:pPr>
            <a:r>
              <a:rPr lang="en-US" sz="2000" smtClean="0"/>
              <a:t>EXAMPLE of Accent software being enabled: &lt;global_hybrid_dedupe_enabled&gt;true&lt;/global_hybrid_dedupe_enabled&gt;</a:t>
            </a:r>
          </a:p>
          <a:p>
            <a:pPr eaLnBrk="1" hangingPunct="1">
              <a:lnSpc>
                <a:spcPct val="70000"/>
              </a:lnSpc>
            </a:pPr>
            <a:r>
              <a:rPr lang="en-US" sz="2800" smtClean="0"/>
              <a:t>From debug logs on clients:</a:t>
            </a:r>
          </a:p>
          <a:p>
            <a:pPr lvl="1" eaLnBrk="1" hangingPunct="1">
              <a:lnSpc>
                <a:spcPct val="70000"/>
              </a:lnSpc>
            </a:pPr>
            <a:r>
              <a:rPr lang="en-US" sz="2000" smtClean="0"/>
              <a:t>DEBUG    - 20110707 19:10:01 30832 /pgnimage.cpp:647 sh-&gt;ssh_connection-&gt;server_version = 3 sh-&gt;ssh_connection-&gt;sh_ostIOPath = ACCENT</a:t>
            </a:r>
          </a:p>
          <a:p>
            <a:pPr eaLnBrk="1" hangingPunct="1">
              <a:lnSpc>
                <a:spcPct val="70000"/>
              </a:lnSpc>
              <a:buFontTx/>
              <a:buNone/>
            </a:pPr>
            <a:endParaRPr lang="en-US" sz="2800" smtClean="0"/>
          </a:p>
          <a:p>
            <a:pPr eaLnBrk="1" hangingPunct="1">
              <a:lnSpc>
                <a:spcPct val="70000"/>
              </a:lnSpc>
              <a:buFontTx/>
              <a:buNone/>
            </a:pPr>
            <a:endParaRPr lang="en-US" sz="2000" b="1" smtClean="0"/>
          </a:p>
          <a:p>
            <a:pPr eaLnBrk="1" hangingPunct="1">
              <a:lnSpc>
                <a:spcPct val="70000"/>
              </a:lnSpc>
              <a:buFontTx/>
              <a:buNone/>
            </a:pPr>
            <a:r>
              <a:rPr lang="en-US" sz="2000" smtClean="0"/>
              <a:t>  </a:t>
            </a:r>
          </a:p>
          <a:p>
            <a:pPr eaLnBrk="1" hangingPunct="1">
              <a:lnSpc>
                <a:spcPct val="70000"/>
              </a:lnSpc>
              <a:buFontTx/>
              <a:buNone/>
            </a:pPr>
            <a:r>
              <a:rPr lang="en-US" sz="2000" smtClean="0"/>
              <a:t>    </a:t>
            </a:r>
            <a:endParaRPr lang="en-US" sz="2000" b="1" smtClean="0"/>
          </a:p>
          <a:p>
            <a:pPr eaLnBrk="1" hangingPunct="1">
              <a:lnSpc>
                <a:spcPct val="70000"/>
              </a:lnSpc>
              <a:buFontTx/>
              <a:buNone/>
            </a:pPr>
            <a:endParaRPr lang="en-US" sz="2000" b="1" smtClean="0"/>
          </a:p>
          <a:p>
            <a:pPr eaLnBrk="1" hangingPunct="1">
              <a:lnSpc>
                <a:spcPct val="70000"/>
              </a:lnSpc>
            </a:pPr>
            <a:endParaRPr lang="en-US" sz="2000" b="1" smtClean="0"/>
          </a:p>
          <a:p>
            <a:pPr eaLnBrk="1" hangingPunct="1">
              <a:lnSpc>
                <a:spcPct val="70000"/>
              </a:lnSpc>
            </a:pPr>
            <a:endParaRPr lang="en-US" sz="2000" smtClean="0"/>
          </a:p>
        </p:txBody>
      </p:sp>
    </p:spTree>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352800" y="2514600"/>
            <a:ext cx="7772400" cy="1362075"/>
          </a:xfrm>
        </p:spPr>
        <p:txBody>
          <a:bodyPr anchor="t"/>
          <a:lstStyle/>
          <a:p>
            <a:pPr eaLnBrk="1" hangingPunct="1">
              <a:defRPr/>
            </a:pPr>
            <a:r>
              <a:rPr lang="en-US" sz="4000" b="1" cap="all" dirty="0" smtClean="0"/>
              <a:t>Q &amp; A</a:t>
            </a:r>
          </a:p>
        </p:txBody>
      </p:sp>
    </p:spTree>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ubtitle 2"/>
          <p:cNvSpPr>
            <a:spLocks noGrp="1"/>
          </p:cNvSpPr>
          <p:nvPr>
            <p:ph type="subTitle" idx="4294967295"/>
          </p:nvPr>
        </p:nvSpPr>
        <p:spPr>
          <a:xfrm>
            <a:off x="304800" y="3124200"/>
            <a:ext cx="8534400" cy="990600"/>
          </a:xfrm>
        </p:spPr>
        <p:txBody>
          <a:bodyPr/>
          <a:lstStyle/>
          <a:p>
            <a:pPr marL="0" indent="0">
              <a:buFontTx/>
              <a:buNone/>
            </a:pPr>
            <a:r>
              <a:rPr lang="en-US" sz="2800" smtClean="0">
                <a:solidFill>
                  <a:srgbClr val="006AD6"/>
                </a:solidFill>
              </a:rPr>
              <a:t>MiniNet </a:t>
            </a:r>
          </a:p>
          <a:p>
            <a:pPr marL="0" indent="0">
              <a:buFontTx/>
              <a:buNone/>
            </a:pPr>
            <a:r>
              <a:rPr lang="en-US" sz="1600" b="1" smtClean="0">
                <a:solidFill>
                  <a:srgbClr val="666666"/>
                </a:solidFill>
              </a:rPr>
              <a:t>Rob LaRiviere</a:t>
            </a:r>
          </a:p>
        </p:txBody>
      </p:sp>
      <p:sp>
        <p:nvSpPr>
          <p:cNvPr id="4" name="Footer Placeholder 3"/>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304800" y="6430963"/>
            <a:ext cx="533400" cy="323850"/>
          </a:xfrm>
          <a:prstGeom prst="rect">
            <a:avLst/>
          </a:prstGeom>
          <a:noFill/>
          <a:ln>
            <a:miter lim="800000"/>
            <a:headEnd/>
            <a:tailEnd/>
          </a:ln>
        </p:spPr>
        <p:txBody>
          <a:bodyPr/>
          <a:lstStyle/>
          <a:p>
            <a:pPr>
              <a:defRPr/>
            </a:pPr>
            <a:fld id="{45498D46-73B2-438B-ACE2-0AE4443C5F1B}" type="slidenum">
              <a:rPr lang="en-US" sz="1400">
                <a:solidFill>
                  <a:srgbClr val="FFBA00"/>
                </a:solidFill>
                <a:cs typeface="+mn-cs"/>
              </a:rPr>
              <a:pPr>
                <a:defRPr/>
              </a:pPr>
              <a:t>77</a:t>
            </a:fld>
            <a:endParaRPr lang="en-US" sz="1400">
              <a:solidFill>
                <a:srgbClr val="FFBA00"/>
              </a:solidFill>
              <a:cs typeface="+mn-cs"/>
            </a:endParaRP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idx="4294967295"/>
          </p:nvPr>
        </p:nvSpPr>
        <p:spPr/>
        <p:txBody>
          <a:bodyPr/>
          <a:lstStyle/>
          <a:p>
            <a:r>
              <a:rPr lang="en-US" smtClean="0"/>
              <a:t>Agenda</a:t>
            </a:r>
          </a:p>
        </p:txBody>
      </p:sp>
      <p:sp>
        <p:nvSpPr>
          <p:cNvPr id="130050" name="Content Placeholder 2"/>
          <p:cNvSpPr>
            <a:spLocks noGrp="1"/>
          </p:cNvSpPr>
          <p:nvPr>
            <p:ph idx="4294967295"/>
          </p:nvPr>
        </p:nvSpPr>
        <p:spPr/>
        <p:txBody>
          <a:bodyPr/>
          <a:lstStyle/>
          <a:p>
            <a:r>
              <a:rPr lang="en-US" smtClean="0"/>
              <a:t>Architecture and Difference</a:t>
            </a:r>
          </a:p>
          <a:p>
            <a:r>
              <a:rPr lang="en-US" smtClean="0"/>
              <a:t>GUI Screen shot</a:t>
            </a:r>
          </a:p>
          <a:p>
            <a:r>
              <a:rPr lang="en-US" smtClean="0"/>
              <a:t>Syscli netcfg commands</a:t>
            </a:r>
          </a:p>
          <a:p>
            <a:r>
              <a:rPr lang="en-US" smtClean="0"/>
              <a:t>Netcfg.sh script</a:t>
            </a:r>
          </a:p>
          <a:p>
            <a:r>
              <a:rPr lang="en-US" smtClean="0"/>
              <a:t>How it works</a:t>
            </a:r>
          </a:p>
          <a:p>
            <a:r>
              <a:rPr lang="en-US" smtClean="0"/>
              <a:t>What to do if it is not working</a:t>
            </a:r>
          </a:p>
          <a:p>
            <a:r>
              <a:rPr lang="en-US" smtClean="0"/>
              <a:t>References</a:t>
            </a:r>
          </a:p>
        </p:txBody>
      </p:sp>
      <p:sp>
        <p:nvSpPr>
          <p:cNvPr id="4" name="Footer Placeholder 3"/>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304800" y="6430963"/>
            <a:ext cx="533400" cy="323850"/>
          </a:xfrm>
          <a:prstGeom prst="rect">
            <a:avLst/>
          </a:prstGeom>
          <a:noFill/>
          <a:ln>
            <a:miter lim="800000"/>
            <a:headEnd/>
            <a:tailEnd/>
          </a:ln>
        </p:spPr>
        <p:txBody>
          <a:bodyPr/>
          <a:lstStyle/>
          <a:p>
            <a:pPr>
              <a:defRPr/>
            </a:pPr>
            <a:fld id="{C0394A8B-0BD2-443D-9C63-6FFE8953764D}" type="slidenum">
              <a:rPr lang="en-US" sz="1400">
                <a:solidFill>
                  <a:srgbClr val="FFBA00"/>
                </a:solidFill>
                <a:cs typeface="+mn-cs"/>
              </a:rPr>
              <a:pPr>
                <a:defRPr/>
              </a:pPr>
              <a:t>78</a:t>
            </a:fld>
            <a:endParaRPr lang="en-US" sz="1200">
              <a:solidFill>
                <a:srgbClr val="FFBA00"/>
              </a:solidFill>
              <a:cs typeface="+mn-cs"/>
            </a:endParaRP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idx="4294967295"/>
          </p:nvPr>
        </p:nvSpPr>
        <p:spPr>
          <a:xfrm>
            <a:off x="228600" y="198438"/>
            <a:ext cx="8686800" cy="563562"/>
          </a:xfrm>
        </p:spPr>
        <p:txBody>
          <a:bodyPr/>
          <a:lstStyle/>
          <a:p>
            <a:r>
              <a:rPr lang="en-US" sz="2800" smtClean="0"/>
              <a:t>Architecture</a:t>
            </a:r>
          </a:p>
        </p:txBody>
      </p:sp>
      <p:sp>
        <p:nvSpPr>
          <p:cNvPr id="132098" name="Content Placeholder 2"/>
          <p:cNvSpPr>
            <a:spLocks noGrp="1"/>
          </p:cNvSpPr>
          <p:nvPr>
            <p:ph idx="4294967295"/>
          </p:nvPr>
        </p:nvSpPr>
        <p:spPr>
          <a:xfrm>
            <a:off x="228600" y="838200"/>
            <a:ext cx="8686800" cy="5334000"/>
          </a:xfrm>
        </p:spPr>
        <p:txBody>
          <a:bodyPr/>
          <a:lstStyle/>
          <a:p>
            <a:r>
              <a:rPr lang="en-US" smtClean="0"/>
              <a:t>A Bit of History</a:t>
            </a:r>
          </a:p>
          <a:p>
            <a:pPr lvl="1"/>
            <a:r>
              <a:rPr lang="en-US" b="1" smtClean="0"/>
              <a:t>DXi’s ship with all ports bonded</a:t>
            </a:r>
          </a:p>
          <a:p>
            <a:pPr lvl="2"/>
            <a:r>
              <a:rPr lang="en-US" smtClean="0"/>
              <a:t>bond0 is for the 1GbE ports</a:t>
            </a:r>
          </a:p>
          <a:p>
            <a:pPr lvl="2"/>
            <a:r>
              <a:rPr lang="en-US" smtClean="0"/>
              <a:t>bond1 is for the 10 GbE ports</a:t>
            </a:r>
          </a:p>
          <a:p>
            <a:pPr lvl="2"/>
            <a:r>
              <a:rPr lang="en-US" smtClean="0"/>
              <a:t>All ports bonded together (considered Basic mode)</a:t>
            </a:r>
          </a:p>
          <a:p>
            <a:pPr lvl="1"/>
            <a:r>
              <a:rPr lang="en-US" b="1" smtClean="0"/>
              <a:t>Network configuration</a:t>
            </a:r>
          </a:p>
          <a:p>
            <a:pPr lvl="2"/>
            <a:r>
              <a:rPr lang="en-US" smtClean="0"/>
              <a:t>Initial configuration done using service.sh script </a:t>
            </a:r>
          </a:p>
          <a:p>
            <a:pPr lvl="2"/>
            <a:r>
              <a:rPr lang="en-US" smtClean="0"/>
              <a:t>More extensive configuration handled by confignetseg.sh and</a:t>
            </a:r>
          </a:p>
          <a:p>
            <a:pPr lvl="2">
              <a:buFont typeface="Wingdings" pitchFamily="2" charset="2"/>
              <a:buNone/>
            </a:pPr>
            <a:r>
              <a:rPr lang="en-US" smtClean="0"/>
              <a:t>    confignetip.sh scripts</a:t>
            </a:r>
          </a:p>
          <a:p>
            <a:r>
              <a:rPr lang="en-US" smtClean="0"/>
              <a:t>Mininet </a:t>
            </a:r>
          </a:p>
          <a:p>
            <a:pPr lvl="1"/>
            <a:r>
              <a:rPr lang="en-US" b="1" smtClean="0"/>
              <a:t>Custom Network Configuration</a:t>
            </a:r>
            <a:endParaRPr lang="en-US" smtClean="0"/>
          </a:p>
          <a:p>
            <a:pPr lvl="2"/>
            <a:r>
              <a:rPr lang="en-US" smtClean="0"/>
              <a:t>Allows individual Ethernet port configuration or bonding of multiple ports.</a:t>
            </a:r>
          </a:p>
          <a:p>
            <a:pPr lvl="1"/>
            <a:r>
              <a:rPr lang="en-US" b="1" smtClean="0"/>
              <a:t>Advantages:</a:t>
            </a:r>
            <a:endParaRPr lang="en-US" smtClean="0"/>
          </a:p>
          <a:p>
            <a:pPr lvl="2"/>
            <a:r>
              <a:rPr lang="en-US" smtClean="0"/>
              <a:t>Bonding of two or more ports is not based on traffic type. </a:t>
            </a:r>
          </a:p>
          <a:p>
            <a:pPr lvl="2"/>
            <a:r>
              <a:rPr lang="en-US" smtClean="0"/>
              <a:t>Each bond or port can be assigned its own set of network configuration parameters.</a:t>
            </a:r>
          </a:p>
          <a:p>
            <a:pPr lvl="1">
              <a:buFont typeface="Arial" charset="0"/>
              <a:buNone/>
            </a:pPr>
            <a:endParaRPr lang="en-US" smtClean="0"/>
          </a:p>
        </p:txBody>
      </p:sp>
      <p:sp>
        <p:nvSpPr>
          <p:cNvPr id="4" name="Footer Placeholder 3"/>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304800" y="6430963"/>
            <a:ext cx="533400" cy="323850"/>
          </a:xfrm>
          <a:prstGeom prst="rect">
            <a:avLst/>
          </a:prstGeom>
          <a:noFill/>
          <a:ln>
            <a:miter lim="800000"/>
            <a:headEnd/>
            <a:tailEnd/>
          </a:ln>
        </p:spPr>
        <p:txBody>
          <a:bodyPr/>
          <a:lstStyle/>
          <a:p>
            <a:pPr>
              <a:defRPr/>
            </a:pPr>
            <a:fld id="{E856F795-B7E1-4D08-BE6E-D9CF4F0843C4}" type="slidenum">
              <a:rPr lang="en-US" sz="1400">
                <a:solidFill>
                  <a:srgbClr val="FFBA00"/>
                </a:solidFill>
                <a:cs typeface="+mn-cs"/>
              </a:rPr>
              <a:pPr>
                <a:defRPr/>
              </a:pPr>
              <a:t>79</a:t>
            </a:fld>
            <a:endParaRPr lang="en-US" sz="1200">
              <a:solidFill>
                <a:srgbClr val="FFBA00"/>
              </a:solidFill>
              <a:cs typeface="+mn-cs"/>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p:txBody>
          <a:bodyPr/>
          <a:lstStyle/>
          <a:p>
            <a:pPr eaLnBrk="1" hangingPunct="1"/>
            <a:r>
              <a:rPr lang="en-US" smtClean="0"/>
              <a:t>DXi6500 With DXi 2.0.1</a:t>
            </a:r>
          </a:p>
        </p:txBody>
      </p:sp>
      <p:sp>
        <p:nvSpPr>
          <p:cNvPr id="30722" name="Content Placeholder 2"/>
          <p:cNvSpPr>
            <a:spLocks noGrp="1"/>
          </p:cNvSpPr>
          <p:nvPr>
            <p:ph idx="4294967295"/>
          </p:nvPr>
        </p:nvSpPr>
        <p:spPr/>
        <p:txBody>
          <a:bodyPr/>
          <a:lstStyle/>
          <a:p>
            <a:pPr eaLnBrk="1" hangingPunct="1"/>
            <a:r>
              <a:rPr lang="en-US" smtClean="0"/>
              <a:t>Expandable to 80 TB’s </a:t>
            </a:r>
          </a:p>
          <a:p>
            <a:pPr lvl="1" eaLnBrk="1" hangingPunct="1"/>
            <a:r>
              <a:rPr lang="en-US" smtClean="0"/>
              <a:t>DXi6530,40 and 50 only</a:t>
            </a:r>
          </a:p>
          <a:p>
            <a:pPr lvl="1" eaLnBrk="1" hangingPunct="1"/>
            <a:r>
              <a:rPr lang="en-US" smtClean="0"/>
              <a:t>Requires an upgrade kit with RAM swap to go beyond 56TB</a:t>
            </a:r>
          </a:p>
          <a:p>
            <a:pPr lvl="1" eaLnBrk="1" hangingPunct="1"/>
            <a:r>
              <a:rPr lang="en-US" smtClean="0"/>
              <a:t>Price $5,000</a:t>
            </a:r>
          </a:p>
          <a:p>
            <a:pPr lvl="1" eaLnBrk="1" hangingPunct="1"/>
            <a:r>
              <a:rPr lang="en-US" smtClean="0"/>
              <a:t>Available </a:t>
            </a:r>
            <a:r>
              <a:rPr lang="en-US" b="1" smtClean="0"/>
              <a:t>July 27, 2011</a:t>
            </a:r>
          </a:p>
          <a:p>
            <a:pPr eaLnBrk="1" hangingPunct="1">
              <a:spcBef>
                <a:spcPts val="1800"/>
              </a:spcBef>
            </a:pPr>
            <a:r>
              <a:rPr lang="en-US" u="sng" smtClean="0"/>
              <a:t>Base systems to remain on pricelist 90 days post GA</a:t>
            </a:r>
          </a:p>
          <a:p>
            <a:pPr lvl="1" eaLnBrk="1" hangingPunct="1">
              <a:spcBef>
                <a:spcPts val="1800"/>
              </a:spcBef>
            </a:pPr>
            <a:r>
              <a:rPr lang="en-US" smtClean="0"/>
              <a:t>DXi6701/02 will be our primary mid-range dedupe appliance</a:t>
            </a:r>
          </a:p>
          <a:p>
            <a:pPr eaLnBrk="1" hangingPunct="1">
              <a:spcBef>
                <a:spcPts val="1800"/>
              </a:spcBef>
            </a:pPr>
            <a:r>
              <a:rPr lang="en-US" smtClean="0"/>
              <a:t>Capacity expansions remain on pricelist for foreseeable future</a:t>
            </a:r>
          </a:p>
          <a:p>
            <a:pPr lvl="1" eaLnBrk="1" hangingPunct="1">
              <a:spcBef>
                <a:spcPts val="1800"/>
              </a:spcBef>
            </a:pPr>
            <a:r>
              <a:rPr lang="en-US" smtClean="0"/>
              <a:t>Same expansion units as new DXi6701/02</a:t>
            </a:r>
          </a:p>
          <a:p>
            <a:pPr eaLnBrk="1" hangingPunct="1">
              <a:spcBef>
                <a:spcPts val="1800"/>
              </a:spcBef>
            </a:pPr>
            <a:r>
              <a:rPr lang="en-US" u="sng" smtClean="0"/>
              <a:t>EOL not announced</a:t>
            </a:r>
          </a:p>
          <a:p>
            <a:pPr eaLnBrk="1" hangingPunct="1"/>
            <a:endParaRPr lang="en-US" smtClean="0"/>
          </a:p>
        </p:txBody>
      </p:sp>
      <p:sp>
        <p:nvSpPr>
          <p:cNvPr id="6" name="Slide Number Placeholder 2"/>
          <p:cNvSpPr txBox="1">
            <a:spLocks noGrp="1"/>
          </p:cNvSpPr>
          <p:nvPr/>
        </p:nvSpPr>
        <p:spPr bwMode="auto">
          <a:xfrm>
            <a:off x="457200" y="6446838"/>
            <a:ext cx="533400" cy="323850"/>
          </a:xfrm>
          <a:prstGeom prst="rect">
            <a:avLst/>
          </a:prstGeom>
          <a:noFill/>
          <a:ln>
            <a:miter lim="800000"/>
            <a:headEnd/>
            <a:tailEnd/>
          </a:ln>
        </p:spPr>
        <p:txBody>
          <a:bodyPr/>
          <a:lstStyle/>
          <a:p>
            <a:pPr>
              <a:defRPr/>
            </a:pPr>
            <a:fld id="{63462800-7569-4632-97CB-B5CB5823370A}" type="slidenum">
              <a:rPr lang="en-US" sz="1400">
                <a:solidFill>
                  <a:srgbClr val="FFBA00"/>
                </a:solidFill>
                <a:cs typeface="+mn-cs"/>
              </a:rPr>
              <a:pPr>
                <a:defRPr/>
              </a:pPr>
              <a:t>8</a:t>
            </a:fld>
            <a:endParaRPr lang="en-US" sz="1200" dirty="0">
              <a:solidFill>
                <a:srgbClr val="FFBA00"/>
              </a:solidFill>
              <a:cs typeface="+mn-cs"/>
            </a:endParaRPr>
          </a:p>
        </p:txBody>
      </p:sp>
      <p:sp>
        <p:nvSpPr>
          <p:cNvPr id="5" name="Footer Placeholder 3"/>
          <p:cNvSpPr txBox="1">
            <a:spLocks noGrp="1"/>
          </p:cNvSpPr>
          <p:nvPr/>
        </p:nvSpPr>
        <p:spPr bwMode="auto">
          <a:xfrm>
            <a:off x="2514600" y="6324600"/>
            <a:ext cx="4732338" cy="496888"/>
          </a:xfrm>
          <a:prstGeom prst="rect">
            <a:avLst/>
          </a:prstGeom>
          <a:noFill/>
          <a:ln>
            <a:miter lim="800000"/>
            <a:headEnd/>
            <a:tailEnd/>
          </a:ln>
        </p:spPr>
        <p:txBody>
          <a:bodyPr/>
          <a:lstStyle/>
          <a:p>
            <a:pPr>
              <a:defRPr/>
            </a:pPr>
            <a:r>
              <a:rPr lang="en-US" sz="1000">
                <a:solidFill>
                  <a:schemeClr val="bg1"/>
                </a:solidFill>
                <a:cs typeface="+mn-cs"/>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idx="4294967295"/>
          </p:nvPr>
        </p:nvSpPr>
        <p:spPr>
          <a:xfrm>
            <a:off x="304800" y="0"/>
            <a:ext cx="8839200" cy="533400"/>
          </a:xfrm>
        </p:spPr>
        <p:txBody>
          <a:bodyPr/>
          <a:lstStyle/>
          <a:p>
            <a:r>
              <a:rPr lang="en-US" sz="2800" smtClean="0"/>
              <a:t>GUI Screen Shot </a:t>
            </a:r>
          </a:p>
        </p:txBody>
      </p:sp>
      <p:sp>
        <p:nvSpPr>
          <p:cNvPr id="134146" name="Content Placeholder 2"/>
          <p:cNvSpPr>
            <a:spLocks noGrp="1"/>
          </p:cNvSpPr>
          <p:nvPr>
            <p:ph idx="4294967295"/>
          </p:nvPr>
        </p:nvSpPr>
        <p:spPr>
          <a:xfrm>
            <a:off x="228600" y="152400"/>
            <a:ext cx="8686800" cy="6096000"/>
          </a:xfrm>
        </p:spPr>
        <p:txBody>
          <a:bodyPr/>
          <a:lstStyle/>
          <a:p>
            <a:pPr lvl="1">
              <a:buFont typeface="Arial" charset="0"/>
              <a:buNone/>
            </a:pPr>
            <a:endParaRPr lang="en-US" smtClean="0"/>
          </a:p>
          <a:p>
            <a:endParaRPr lang="en-US" smtClean="0"/>
          </a:p>
        </p:txBody>
      </p:sp>
      <p:sp>
        <p:nvSpPr>
          <p:cNvPr id="4" name="Footer Placeholder 3"/>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304800" y="6430963"/>
            <a:ext cx="533400" cy="323850"/>
          </a:xfrm>
          <a:prstGeom prst="rect">
            <a:avLst/>
          </a:prstGeom>
          <a:noFill/>
          <a:ln>
            <a:miter lim="800000"/>
            <a:headEnd/>
            <a:tailEnd/>
          </a:ln>
        </p:spPr>
        <p:txBody>
          <a:bodyPr/>
          <a:lstStyle/>
          <a:p>
            <a:pPr>
              <a:defRPr/>
            </a:pPr>
            <a:fld id="{7974B3CD-3978-4BDE-A484-941BA225E4B0}" type="slidenum">
              <a:rPr lang="en-US" sz="1400">
                <a:solidFill>
                  <a:srgbClr val="FFBA00"/>
                </a:solidFill>
                <a:cs typeface="+mn-cs"/>
              </a:rPr>
              <a:pPr>
                <a:defRPr/>
              </a:pPr>
              <a:t>80</a:t>
            </a:fld>
            <a:endParaRPr lang="en-US" sz="1200">
              <a:solidFill>
                <a:srgbClr val="FFBA00"/>
              </a:solidFill>
              <a:cs typeface="+mn-cs"/>
            </a:endParaRPr>
          </a:p>
        </p:txBody>
      </p:sp>
      <p:pic>
        <p:nvPicPr>
          <p:cNvPr id="134149" name="Picture 6" descr="customRep1-1"/>
          <p:cNvPicPr>
            <a:picLocks noChangeAspect="1" noChangeArrowheads="1"/>
          </p:cNvPicPr>
          <p:nvPr/>
        </p:nvPicPr>
        <p:blipFill>
          <a:blip r:embed="rId3"/>
          <a:srcRect/>
          <a:stretch>
            <a:fillRect/>
          </a:stretch>
        </p:blipFill>
        <p:spPr bwMode="auto">
          <a:xfrm>
            <a:off x="76200" y="457200"/>
            <a:ext cx="8991600" cy="6400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idx="4294967295"/>
          </p:nvPr>
        </p:nvSpPr>
        <p:spPr/>
        <p:txBody>
          <a:bodyPr/>
          <a:lstStyle/>
          <a:p>
            <a:r>
              <a:rPr lang="en-US" smtClean="0"/>
              <a:t>Syscli netcfg commands</a:t>
            </a:r>
          </a:p>
        </p:txBody>
      </p:sp>
      <p:sp>
        <p:nvSpPr>
          <p:cNvPr id="136194" name="Rectangle 3"/>
          <p:cNvSpPr>
            <a:spLocks noGrp="1" noChangeArrowheads="1"/>
          </p:cNvSpPr>
          <p:nvPr>
            <p:ph type="body" idx="4294967295"/>
          </p:nvPr>
        </p:nvSpPr>
        <p:spPr/>
        <p:txBody>
          <a:bodyPr/>
          <a:lstStyle/>
          <a:p>
            <a:pPr marL="457200" indent="-457200">
              <a:lnSpc>
                <a:spcPct val="90000"/>
              </a:lnSpc>
            </a:pPr>
            <a:r>
              <a:rPr lang="en-US" sz="2000" smtClean="0"/>
              <a:t>[root@rok-dxi148 ~]# </a:t>
            </a:r>
            <a:r>
              <a:rPr lang="en-US" sz="2000" b="1" smtClean="0"/>
              <a:t>/opt/DXi/syscli --help netcfg</a:t>
            </a:r>
          </a:p>
          <a:p>
            <a:pPr marL="800100" lvl="1" indent="-342900">
              <a:lnSpc>
                <a:spcPct val="90000"/>
              </a:lnSpc>
              <a:buFont typeface="Arial" charset="0"/>
              <a:buNone/>
            </a:pPr>
            <a:r>
              <a:rPr lang="en-US" sz="1600" smtClean="0">
                <a:latin typeface="Courier New" pitchFamily="49" charset="0"/>
              </a:rPr>
              <a:t>1. syscli --add netcfg --devname &lt;DEVNAME&gt; </a:t>
            </a:r>
          </a:p>
          <a:p>
            <a:pPr marL="800100" lvl="1" indent="-342900">
              <a:lnSpc>
                <a:spcPct val="90000"/>
              </a:lnSpc>
              <a:buFont typeface="Arial" charset="0"/>
              <a:buNone/>
            </a:pPr>
            <a:r>
              <a:rPr lang="en-US" sz="1600" smtClean="0">
                <a:latin typeface="Courier New" pitchFamily="49" charset="0"/>
              </a:rPr>
              <a:t>   --ipaddr &lt;IPADDR&gt; --netmask &lt;NETMASK&gt; </a:t>
            </a:r>
          </a:p>
          <a:p>
            <a:pPr marL="800100" lvl="1" indent="-342900">
              <a:lnSpc>
                <a:spcPct val="90000"/>
              </a:lnSpc>
              <a:buFont typeface="Arial" charset="0"/>
              <a:buNone/>
            </a:pPr>
            <a:r>
              <a:rPr lang="en-US" sz="1600" smtClean="0">
                <a:latin typeface="Courier New" pitchFamily="49" charset="0"/>
              </a:rPr>
              <a:t>   --gateway &lt;GATEWAY&gt; [--policy REP]    </a:t>
            </a:r>
          </a:p>
          <a:p>
            <a:pPr marL="800100" lvl="1" indent="-342900">
              <a:lnSpc>
                <a:spcPct val="90000"/>
              </a:lnSpc>
              <a:buFont typeface="Arial" charset="0"/>
              <a:buNone/>
            </a:pPr>
            <a:r>
              <a:rPr lang="en-US" sz="1600" smtClean="0">
                <a:latin typeface="Courier New" pitchFamily="49" charset="0"/>
              </a:rPr>
              <a:t>  [--slaves &lt;DEV1&gt;,&lt;DEV2&gt;,&lt;...&gt;] </a:t>
            </a:r>
          </a:p>
          <a:p>
            <a:pPr marL="800100" lvl="1" indent="-342900">
              <a:lnSpc>
                <a:spcPct val="90000"/>
              </a:lnSpc>
              <a:buFont typeface="Arial" charset="0"/>
              <a:buNone/>
            </a:pPr>
            <a:r>
              <a:rPr lang="en-US" sz="1600" smtClean="0">
                <a:latin typeface="Courier New" pitchFamily="49" charset="0"/>
              </a:rPr>
              <a:t>  [--mode LACP|RR]  [--sure]</a:t>
            </a:r>
          </a:p>
          <a:p>
            <a:pPr marL="800100" lvl="1" indent="-342900">
              <a:lnSpc>
                <a:spcPct val="90000"/>
              </a:lnSpc>
              <a:buFont typeface="Arial" charset="0"/>
              <a:buNone/>
            </a:pPr>
            <a:r>
              <a:rPr lang="en-US" sz="1600" smtClean="0">
                <a:latin typeface="Courier New" pitchFamily="49" charset="0"/>
              </a:rPr>
              <a:t>        </a:t>
            </a:r>
            <a:r>
              <a:rPr lang="en-US" sz="1600" i="1" smtClean="0">
                <a:latin typeface="Courier New" pitchFamily="49" charset="0"/>
              </a:rPr>
              <a:t>Adds and configures network device.</a:t>
            </a:r>
          </a:p>
          <a:p>
            <a:pPr marL="800100" lvl="1" indent="-342900">
              <a:lnSpc>
                <a:spcPct val="90000"/>
              </a:lnSpc>
              <a:buFont typeface="Arial" charset="0"/>
              <a:buNone/>
            </a:pPr>
            <a:r>
              <a:rPr lang="en-US" sz="1600" smtClean="0">
                <a:latin typeface="Courier New" pitchFamily="49" charset="0"/>
              </a:rPr>
              <a:t>2. syscli --del netcfg --devname &lt;DEVNAME&gt; [--sure]</a:t>
            </a:r>
          </a:p>
          <a:p>
            <a:pPr marL="800100" lvl="1" indent="-342900">
              <a:lnSpc>
                <a:spcPct val="90000"/>
              </a:lnSpc>
              <a:buFont typeface="Arial" charset="0"/>
              <a:buNone/>
            </a:pPr>
            <a:r>
              <a:rPr lang="en-US" sz="1600" smtClean="0">
                <a:latin typeface="Courier New" pitchFamily="49" charset="0"/>
              </a:rPr>
              <a:t>        </a:t>
            </a:r>
            <a:r>
              <a:rPr lang="en-US" sz="1600" i="1" smtClean="0">
                <a:latin typeface="Courier New" pitchFamily="49" charset="0"/>
              </a:rPr>
              <a:t>Deletes network device configuration.</a:t>
            </a:r>
          </a:p>
          <a:p>
            <a:pPr marL="800100" lvl="1" indent="-342900">
              <a:lnSpc>
                <a:spcPct val="90000"/>
              </a:lnSpc>
              <a:buFont typeface="Arial" charset="0"/>
              <a:buNone/>
            </a:pPr>
            <a:r>
              <a:rPr lang="en-US" sz="1600" smtClean="0">
                <a:latin typeface="Courier New" pitchFamily="49" charset="0"/>
              </a:rPr>
              <a:t>3. syscli --show netcfg [--devname &lt;DEVNAME&gt;]</a:t>
            </a:r>
          </a:p>
          <a:p>
            <a:pPr marL="800100" lvl="1" indent="-342900">
              <a:lnSpc>
                <a:spcPct val="90000"/>
              </a:lnSpc>
              <a:buFont typeface="Arial" charset="0"/>
              <a:buNone/>
            </a:pPr>
            <a:r>
              <a:rPr lang="en-US" sz="1600" smtClean="0">
                <a:latin typeface="Courier New" pitchFamily="49" charset="0"/>
              </a:rPr>
              <a:t>        </a:t>
            </a:r>
            <a:r>
              <a:rPr lang="en-US" sz="1600" i="1" smtClean="0">
                <a:latin typeface="Courier New" pitchFamily="49" charset="0"/>
              </a:rPr>
              <a:t>Shows network configuration.</a:t>
            </a:r>
          </a:p>
          <a:p>
            <a:pPr marL="800100" lvl="1" indent="-342900">
              <a:lnSpc>
                <a:spcPct val="90000"/>
              </a:lnSpc>
              <a:buFont typeface="Arial" charset="0"/>
              <a:buNone/>
            </a:pPr>
            <a:r>
              <a:rPr lang="en-US" sz="1600" smtClean="0">
                <a:latin typeface="Courier New" pitchFamily="49" charset="0"/>
              </a:rPr>
              <a:t>4. syscli --backup netcfg</a:t>
            </a:r>
          </a:p>
          <a:p>
            <a:pPr marL="800100" lvl="1" indent="-342900">
              <a:lnSpc>
                <a:spcPct val="90000"/>
              </a:lnSpc>
              <a:buFont typeface="Arial" charset="0"/>
              <a:buNone/>
            </a:pPr>
            <a:r>
              <a:rPr lang="en-US" sz="1600" smtClean="0">
                <a:latin typeface="Courier New" pitchFamily="49" charset="0"/>
              </a:rPr>
              <a:t>        </a:t>
            </a:r>
            <a:r>
              <a:rPr lang="en-US" sz="1600" i="1" smtClean="0">
                <a:latin typeface="Courier New" pitchFamily="49" charset="0"/>
              </a:rPr>
              <a:t>Backs up custom network configuration.</a:t>
            </a:r>
          </a:p>
          <a:p>
            <a:pPr marL="800100" lvl="1" indent="-342900">
              <a:lnSpc>
                <a:spcPct val="90000"/>
              </a:lnSpc>
              <a:buFont typeface="Arial" charset="0"/>
              <a:buNone/>
            </a:pPr>
            <a:r>
              <a:rPr lang="en-US" sz="1600" smtClean="0">
                <a:latin typeface="Courier New" pitchFamily="49" charset="0"/>
              </a:rPr>
              <a:t>5. syscli --restore netcfg [--sure]</a:t>
            </a:r>
          </a:p>
          <a:p>
            <a:pPr marL="800100" lvl="1" indent="-342900">
              <a:lnSpc>
                <a:spcPct val="90000"/>
              </a:lnSpc>
              <a:buFont typeface="Arial" charset="0"/>
              <a:buNone/>
            </a:pPr>
            <a:r>
              <a:rPr lang="en-US" sz="1600" smtClean="0">
                <a:latin typeface="Courier New" pitchFamily="49" charset="0"/>
              </a:rPr>
              <a:t>        </a:t>
            </a:r>
            <a:r>
              <a:rPr lang="en-US" sz="1600" i="1" smtClean="0">
                <a:latin typeface="Courier New" pitchFamily="49" charset="0"/>
              </a:rPr>
              <a:t>Restores previous custom network configuration.</a:t>
            </a:r>
          </a:p>
          <a:p>
            <a:pPr marL="800100" lvl="1" indent="-342900">
              <a:lnSpc>
                <a:spcPct val="90000"/>
              </a:lnSpc>
              <a:buFont typeface="Arial" charset="0"/>
              <a:buNone/>
            </a:pPr>
            <a:r>
              <a:rPr lang="en-US" sz="1600" smtClean="0">
                <a:latin typeface="Courier New" pitchFamily="49" charset="0"/>
              </a:rPr>
              <a:t>6. syscli --undo netcfg [--sure]</a:t>
            </a:r>
          </a:p>
          <a:p>
            <a:pPr marL="800100" lvl="1" indent="-342900">
              <a:lnSpc>
                <a:spcPct val="90000"/>
              </a:lnSpc>
              <a:buFont typeface="Arial" charset="0"/>
              <a:buNone/>
            </a:pPr>
            <a:r>
              <a:rPr lang="en-US" sz="1600" smtClean="0">
                <a:latin typeface="Courier New" pitchFamily="49" charset="0"/>
              </a:rPr>
              <a:t>        </a:t>
            </a:r>
            <a:r>
              <a:rPr lang="en-US" sz="1600" i="1" smtClean="0">
                <a:latin typeface="Courier New" pitchFamily="49" charset="0"/>
              </a:rPr>
              <a:t>Undoes custom network configuration.</a:t>
            </a:r>
          </a:p>
          <a:p>
            <a:pPr marL="800100" lvl="1" indent="-342900">
              <a:lnSpc>
                <a:spcPct val="90000"/>
              </a:lnSpc>
              <a:buFont typeface="Arial" charset="0"/>
              <a:buNone/>
            </a:pPr>
            <a:r>
              <a:rPr lang="en-US" sz="1600" i="1" smtClean="0">
                <a:latin typeface="Courier New" pitchFamily="49" charset="0"/>
              </a:rPr>
              <a:t>        Note: Sets network configuration back to BASIC mode</a:t>
            </a: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idx="4294967295"/>
          </p:nvPr>
        </p:nvSpPr>
        <p:spPr/>
        <p:txBody>
          <a:bodyPr/>
          <a:lstStyle/>
          <a:p>
            <a:r>
              <a:rPr lang="en-US" smtClean="0"/>
              <a:t>Netcfg.sh script</a:t>
            </a:r>
          </a:p>
        </p:txBody>
      </p:sp>
      <p:sp>
        <p:nvSpPr>
          <p:cNvPr id="138242" name="Rectangle 3"/>
          <p:cNvSpPr>
            <a:spLocks noGrp="1" noChangeArrowheads="1"/>
          </p:cNvSpPr>
          <p:nvPr>
            <p:ph type="body" idx="4294967295"/>
          </p:nvPr>
        </p:nvSpPr>
        <p:spPr/>
        <p:txBody>
          <a:bodyPr/>
          <a:lstStyle/>
          <a:p>
            <a:pPr marL="457200" indent="-457200"/>
            <a:r>
              <a:rPr lang="en-US" smtClean="0"/>
              <a:t>[root@rok-dxi148 ~]# </a:t>
            </a:r>
            <a:r>
              <a:rPr lang="en-US" b="1" smtClean="0"/>
              <a:t>/opt/DXi/scripts/netcfg.sh</a:t>
            </a:r>
          </a:p>
          <a:p>
            <a:pPr marL="800100" lvl="1" indent="-342900">
              <a:buFont typeface="Arial" charset="0"/>
              <a:buNone/>
            </a:pPr>
            <a:r>
              <a:rPr lang="en-US" smtClean="0">
                <a:latin typeface="Courier New" pitchFamily="49" charset="0"/>
              </a:rPr>
              <a:t>netcfg.sh add --devname &lt;DEVNAME&gt; </a:t>
            </a:r>
          </a:p>
          <a:p>
            <a:pPr marL="800100" lvl="1" indent="-342900">
              <a:buFont typeface="Arial" charset="0"/>
              <a:buNone/>
            </a:pPr>
            <a:r>
              <a:rPr lang="en-US" smtClean="0">
                <a:latin typeface="Courier New" pitchFamily="49" charset="0"/>
              </a:rPr>
              <a:t>   [--slaves &lt;DEV1,DEV2,...&gt;] --ipaddr &lt;IPADDR&gt; </a:t>
            </a:r>
          </a:p>
          <a:p>
            <a:pPr marL="800100" lvl="1" indent="-342900">
              <a:buFont typeface="Arial" charset="0"/>
              <a:buNone/>
            </a:pPr>
            <a:r>
              <a:rPr lang="en-US" smtClean="0">
                <a:latin typeface="Courier New" pitchFamily="49" charset="0"/>
              </a:rPr>
              <a:t>    --netmask &lt;NETMASK&gt; --gateway &lt;GATEWAY&gt; </a:t>
            </a:r>
          </a:p>
          <a:p>
            <a:pPr marL="800100" lvl="1" indent="-342900">
              <a:buFont typeface="Arial" charset="0"/>
              <a:buNone/>
            </a:pPr>
            <a:r>
              <a:rPr lang="en-US" smtClean="0">
                <a:latin typeface="Courier New" pitchFamily="49" charset="0"/>
              </a:rPr>
              <a:t>   [--policy REP ] [--mode &lt;LACP&gt;|&lt;RR&gt;]</a:t>
            </a:r>
          </a:p>
          <a:p>
            <a:pPr marL="800100" lvl="1" indent="-342900">
              <a:buFont typeface="Arial" charset="0"/>
              <a:buNone/>
            </a:pPr>
            <a:r>
              <a:rPr lang="en-US" smtClean="0">
                <a:latin typeface="Courier New" pitchFamily="49" charset="0"/>
              </a:rPr>
              <a:t>netcfg.sh del --devname &lt;DEVNAME&gt;</a:t>
            </a:r>
          </a:p>
          <a:p>
            <a:pPr marL="800100" lvl="1" indent="-342900">
              <a:buFont typeface="Arial" charset="0"/>
              <a:buNone/>
            </a:pPr>
            <a:r>
              <a:rPr lang="en-US" smtClean="0">
                <a:latin typeface="Courier New" pitchFamily="49" charset="0"/>
              </a:rPr>
              <a:t>netcfg.sh show --devname &lt;DEVNAME|ALL&gt;</a:t>
            </a:r>
          </a:p>
          <a:p>
            <a:pPr marL="800100" lvl="1" indent="-342900">
              <a:buFont typeface="Arial" charset="0"/>
              <a:buNone/>
            </a:pPr>
            <a:r>
              <a:rPr lang="en-US" smtClean="0">
                <a:latin typeface="Courier New" pitchFamily="49" charset="0"/>
              </a:rPr>
              <a:t>netcfg.sh --undo</a:t>
            </a:r>
          </a:p>
          <a:p>
            <a:pPr marL="800100" lvl="1" indent="-342900">
              <a:buFont typeface="Arial" charset="0"/>
              <a:buNone/>
            </a:pPr>
            <a:r>
              <a:rPr lang="en-US" smtClean="0">
                <a:latin typeface="Courier New" pitchFamily="49" charset="0"/>
              </a:rPr>
              <a:t>netcfg.sh --backup</a:t>
            </a:r>
          </a:p>
          <a:p>
            <a:pPr marL="800100" lvl="1" indent="-342900">
              <a:buFont typeface="Arial" charset="0"/>
              <a:buNone/>
            </a:pPr>
            <a:r>
              <a:rPr lang="en-US" smtClean="0">
                <a:latin typeface="Courier New" pitchFamily="49" charset="0"/>
              </a:rPr>
              <a:t>netcfg.sh --restore</a:t>
            </a: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idx="4294967295"/>
          </p:nvPr>
        </p:nvSpPr>
        <p:spPr>
          <a:xfrm>
            <a:off x="228600" y="198438"/>
            <a:ext cx="8686800" cy="563562"/>
          </a:xfrm>
        </p:spPr>
        <p:txBody>
          <a:bodyPr/>
          <a:lstStyle/>
          <a:p>
            <a:r>
              <a:rPr lang="en-US" sz="2800" smtClean="0"/>
              <a:t>Mininet from 2.0 to 2.0.1</a:t>
            </a:r>
          </a:p>
        </p:txBody>
      </p:sp>
      <p:sp>
        <p:nvSpPr>
          <p:cNvPr id="140290" name="Content Placeholder 2"/>
          <p:cNvSpPr>
            <a:spLocks noGrp="1"/>
          </p:cNvSpPr>
          <p:nvPr>
            <p:ph idx="4294967295"/>
          </p:nvPr>
        </p:nvSpPr>
        <p:spPr>
          <a:xfrm>
            <a:off x="228600" y="762000"/>
            <a:ext cx="8686800" cy="5410200"/>
          </a:xfrm>
        </p:spPr>
        <p:txBody>
          <a:bodyPr/>
          <a:lstStyle/>
          <a:p>
            <a:r>
              <a:rPr lang="en-US" smtClean="0"/>
              <a:t>Fix problems/shortcomings in Mininet 2.0</a:t>
            </a:r>
          </a:p>
          <a:p>
            <a:pPr lvl="1"/>
            <a:r>
              <a:rPr lang="en-US" smtClean="0"/>
              <a:t>Basic functionality working as of netcfg.sh script rev 88 (Jan 17, 2011)</a:t>
            </a:r>
          </a:p>
          <a:p>
            <a:pPr lvl="1"/>
            <a:r>
              <a:rPr lang="en-US" smtClean="0"/>
              <a:t>Added command to UNDO mininet</a:t>
            </a:r>
          </a:p>
          <a:p>
            <a:pPr lvl="1"/>
            <a:r>
              <a:rPr lang="en-US" smtClean="0"/>
              <a:t>The --restart option was removed</a:t>
            </a:r>
          </a:p>
          <a:p>
            <a:pPr lvl="2"/>
            <a:r>
              <a:rPr lang="en-US" sz="1800" smtClean="0"/>
              <a:t>ifdown/ifup not sufficient to configure networking service</a:t>
            </a:r>
          </a:p>
          <a:p>
            <a:pPr lvl="2"/>
            <a:r>
              <a:rPr lang="en-US" sz="1800" smtClean="0"/>
              <a:t>Require reboot for now (TODO: determine network config dependencies)</a:t>
            </a:r>
          </a:p>
          <a:p>
            <a:pPr lvl="1"/>
            <a:r>
              <a:rPr lang="en-US" smtClean="0"/>
              <a:t>Added support for LACP bonding mode</a:t>
            </a:r>
          </a:p>
          <a:p>
            <a:pPr lvl="1">
              <a:buFont typeface="Arial" charset="0"/>
              <a:buNone/>
            </a:pPr>
            <a:endParaRPr lang="en-US" smtClean="0"/>
          </a:p>
        </p:txBody>
      </p:sp>
      <p:sp>
        <p:nvSpPr>
          <p:cNvPr id="4" name="Footer Placeholder 3"/>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304800" y="6430963"/>
            <a:ext cx="533400" cy="323850"/>
          </a:xfrm>
          <a:prstGeom prst="rect">
            <a:avLst/>
          </a:prstGeom>
          <a:noFill/>
          <a:ln>
            <a:miter lim="800000"/>
            <a:headEnd/>
            <a:tailEnd/>
          </a:ln>
        </p:spPr>
        <p:txBody>
          <a:bodyPr/>
          <a:lstStyle/>
          <a:p>
            <a:pPr>
              <a:defRPr/>
            </a:pPr>
            <a:fld id="{29215440-E76E-4B93-B6DA-C065CCC96C0A}" type="slidenum">
              <a:rPr lang="en-US" sz="1400">
                <a:solidFill>
                  <a:srgbClr val="FFBA00"/>
                </a:solidFill>
                <a:cs typeface="+mn-cs"/>
              </a:rPr>
              <a:pPr>
                <a:defRPr/>
              </a:pPr>
              <a:t>83</a:t>
            </a:fld>
            <a:endParaRPr lang="en-US" sz="1200">
              <a:solidFill>
                <a:srgbClr val="FFBA00"/>
              </a:solidFill>
              <a:cs typeface="+mn-cs"/>
            </a:endParaRP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idx="4294967295"/>
          </p:nvPr>
        </p:nvSpPr>
        <p:spPr/>
        <p:txBody>
          <a:bodyPr/>
          <a:lstStyle/>
          <a:p>
            <a:r>
              <a:rPr lang="en-US" smtClean="0"/>
              <a:t>How it Works </a:t>
            </a:r>
          </a:p>
        </p:txBody>
      </p:sp>
      <p:sp>
        <p:nvSpPr>
          <p:cNvPr id="142338" name="Rectangle 3"/>
          <p:cNvSpPr>
            <a:spLocks noGrp="1" noChangeArrowheads="1"/>
          </p:cNvSpPr>
          <p:nvPr>
            <p:ph type="body" idx="4294967295"/>
          </p:nvPr>
        </p:nvSpPr>
        <p:spPr/>
        <p:txBody>
          <a:bodyPr/>
          <a:lstStyle/>
          <a:p>
            <a:r>
              <a:rPr lang="en-US" sz="2000" b="1" smtClean="0"/>
              <a:t>The netcfg.sh script is the Foundation</a:t>
            </a:r>
          </a:p>
          <a:p>
            <a:pPr lvl="1"/>
            <a:r>
              <a:rPr lang="en-US" sz="1600" smtClean="0"/>
              <a:t>Serves as mininet library</a:t>
            </a:r>
          </a:p>
          <a:p>
            <a:pPr lvl="1"/>
            <a:r>
              <a:rPr lang="en-US" sz="1600" smtClean="0"/>
              <a:t>Located in /opt/DXi/scripts</a:t>
            </a:r>
          </a:p>
          <a:p>
            <a:pPr lvl="1"/>
            <a:r>
              <a:rPr lang="en-US" sz="1600" smtClean="0"/>
              <a:t>Mininet files stored in /usr/local/etc/mininet directory</a:t>
            </a:r>
          </a:p>
          <a:p>
            <a:pPr lvl="2"/>
            <a:r>
              <a:rPr lang="en-US" sz="1400" smtClean="0"/>
              <a:t>Mininet/custom configuration is indicated by presence of custom.cfg file</a:t>
            </a:r>
          </a:p>
          <a:p>
            <a:pPr lvl="2">
              <a:buFont typeface="Wingdings" pitchFamily="2" charset="2"/>
              <a:buNone/>
            </a:pPr>
            <a:r>
              <a:rPr lang="en-US" sz="1400" smtClean="0"/>
              <a:t>     </a:t>
            </a:r>
            <a:r>
              <a:rPr lang="en-US" sz="1400" u="sng" smtClean="0"/>
              <a:t>Note</a:t>
            </a:r>
            <a:r>
              <a:rPr lang="en-US" sz="1400" smtClean="0"/>
              <a:t>: but use UNDO to remove mininet</a:t>
            </a:r>
          </a:p>
          <a:p>
            <a:pPr lvl="2"/>
            <a:r>
              <a:rPr lang="en-US" sz="1400" smtClean="0"/>
              <a:t>Basic/shipped configuration is in the initialcfg subdirectory</a:t>
            </a:r>
          </a:p>
          <a:p>
            <a:pPr lvl="2"/>
            <a:r>
              <a:rPr lang="en-US" sz="1400" smtClean="0"/>
              <a:t>Backup configuration is in the snapshot subdirectory</a:t>
            </a:r>
          </a:p>
          <a:p>
            <a:pPr lvl="1"/>
            <a:r>
              <a:rPr lang="en-US" sz="1600" smtClean="0"/>
              <a:t>GUI calls QSysApi (syscli) which calls this script</a:t>
            </a:r>
          </a:p>
          <a:p>
            <a:r>
              <a:rPr lang="en-US" sz="2000" b="1" smtClean="0"/>
              <a:t>Logging</a:t>
            </a:r>
          </a:p>
          <a:p>
            <a:pPr lvl="1"/>
            <a:r>
              <a:rPr lang="en-US" sz="1600" smtClean="0"/>
              <a:t>Syscli stores commands in /var/log/syscli/syscli.log</a:t>
            </a:r>
          </a:p>
          <a:p>
            <a:pPr lvl="1"/>
            <a:r>
              <a:rPr lang="en-US" sz="1600" smtClean="0"/>
              <a:t>For other GUI messages, check tsunami.log</a:t>
            </a:r>
          </a:p>
          <a:p>
            <a:pPr lvl="2"/>
            <a:r>
              <a:rPr lang="en-US" sz="1400" smtClean="0"/>
              <a:t>GUI stores calls to confignetseg.sh in /var/log/DXi/confignetseg.log</a:t>
            </a:r>
          </a:p>
          <a:p>
            <a:r>
              <a:rPr lang="en-US" sz="2000" b="1" smtClean="0"/>
              <a:t>Configuration Files</a:t>
            </a:r>
          </a:p>
          <a:p>
            <a:pPr lvl="1"/>
            <a:r>
              <a:rPr lang="en-US" sz="1600" smtClean="0"/>
              <a:t>No longer use the Network.conf file</a:t>
            </a:r>
          </a:p>
          <a:p>
            <a:pPr lvl="2"/>
            <a:r>
              <a:rPr lang="en-US" sz="1400" smtClean="0"/>
              <a:t>It only has support/tags for bonding and segmentation</a:t>
            </a:r>
          </a:p>
          <a:p>
            <a:pPr lvl="1"/>
            <a:r>
              <a:rPr lang="en-US" sz="1600" smtClean="0"/>
              <a:t>Store configuration in /etc/sysconfig/network-scripts directory</a:t>
            </a: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idx="4294967295"/>
          </p:nvPr>
        </p:nvSpPr>
        <p:spPr/>
        <p:txBody>
          <a:bodyPr/>
          <a:lstStyle/>
          <a:p>
            <a:r>
              <a:rPr lang="en-US" smtClean="0"/>
              <a:t>How it works  (syscli support for GUI)</a:t>
            </a:r>
          </a:p>
        </p:txBody>
      </p:sp>
      <p:sp>
        <p:nvSpPr>
          <p:cNvPr id="144386" name="Rectangle 3"/>
          <p:cNvSpPr>
            <a:spLocks noGrp="1" noChangeArrowheads="1"/>
          </p:cNvSpPr>
          <p:nvPr>
            <p:ph type="body" idx="4294967295"/>
          </p:nvPr>
        </p:nvSpPr>
        <p:spPr/>
        <p:txBody>
          <a:bodyPr/>
          <a:lstStyle/>
          <a:p>
            <a:pPr>
              <a:buFontTx/>
              <a:buNone/>
            </a:pPr>
            <a:r>
              <a:rPr lang="en-US" sz="2000" smtClean="0"/>
              <a:t>1.) </a:t>
            </a:r>
            <a:r>
              <a:rPr lang="en-US" sz="2000" b="1" smtClean="0"/>
              <a:t>Gets all customer facing Ethernet ports and link speeds </a:t>
            </a:r>
          </a:p>
          <a:p>
            <a:pPr>
              <a:buFontTx/>
              <a:buNone/>
            </a:pPr>
            <a:r>
              <a:rPr lang="en-US" sz="2000" b="1" smtClean="0"/>
              <a:t>     (1 &amp; 10 GbE): </a:t>
            </a:r>
          </a:p>
          <a:p>
            <a:pPr lvl="1"/>
            <a:r>
              <a:rPr lang="en-US" sz="1600" smtClean="0"/>
              <a:t>/opt/DXi/&lt;MODEL&gt;-Network.conf file. </a:t>
            </a:r>
          </a:p>
          <a:p>
            <a:pPr>
              <a:buFontTx/>
              <a:buNone/>
            </a:pPr>
            <a:r>
              <a:rPr lang="en-US" sz="2000" smtClean="0"/>
              <a:t>2.) </a:t>
            </a:r>
            <a:r>
              <a:rPr lang="en-US" sz="2000" b="1" smtClean="0"/>
              <a:t>Gets current runtime state from /sys/class/net directory:</a:t>
            </a:r>
          </a:p>
          <a:p>
            <a:pPr lvl="1"/>
            <a:r>
              <a:rPr lang="en-US" smtClean="0"/>
              <a:t>current list of bonds: </a:t>
            </a:r>
          </a:p>
          <a:p>
            <a:pPr lvl="2"/>
            <a:r>
              <a:rPr lang="en-US" smtClean="0"/>
              <a:t>/sys/class/net/bonding_masters file.</a:t>
            </a:r>
          </a:p>
          <a:p>
            <a:pPr lvl="1"/>
            <a:r>
              <a:rPr lang="en-US" smtClean="0"/>
              <a:t>current operational state:</a:t>
            </a:r>
          </a:p>
          <a:p>
            <a:pPr lvl="2"/>
            <a:r>
              <a:rPr lang="en-US" smtClean="0"/>
              <a:t>Bonds: /sys/class/net/bond0/operstate </a:t>
            </a:r>
          </a:p>
          <a:p>
            <a:pPr lvl="2"/>
            <a:r>
              <a:rPr lang="en-US" smtClean="0"/>
              <a:t>Ethernet ports: /sys/class/net/ethX/operstate</a:t>
            </a:r>
          </a:p>
          <a:p>
            <a:pPr lvl="1"/>
            <a:r>
              <a:rPr lang="en-US" smtClean="0"/>
              <a:t>current list of slaves for bond: </a:t>
            </a:r>
          </a:p>
          <a:p>
            <a:pPr lvl="2"/>
            <a:r>
              <a:rPr lang="en-US" smtClean="0"/>
              <a:t>/sys/class/net/bondX/bonding/slaves.</a:t>
            </a:r>
          </a:p>
          <a:p>
            <a:pPr lvl="1"/>
            <a:r>
              <a:rPr lang="en-US" smtClean="0"/>
              <a:t>current bond mode/algorithm:</a:t>
            </a:r>
          </a:p>
          <a:p>
            <a:pPr lvl="2"/>
            <a:r>
              <a:rPr lang="en-US" smtClean="0"/>
              <a:t>/sys/class/net/bondX/bonding/mode.</a:t>
            </a:r>
          </a:p>
          <a:p>
            <a:pPr>
              <a:buFontTx/>
              <a:buNone/>
            </a:pPr>
            <a:r>
              <a:rPr lang="en-US" sz="2000" smtClean="0"/>
              <a:t>3.) </a:t>
            </a:r>
            <a:r>
              <a:rPr lang="en-US" sz="2000" b="1" smtClean="0"/>
              <a:t>Get bond and Ethernet interface configuration </a:t>
            </a:r>
          </a:p>
          <a:p>
            <a:pPr lvl="1"/>
            <a:r>
              <a:rPr lang="en-US" sz="1600" smtClean="0"/>
              <a:t>/etc/sysconfig/network-scripts directory</a:t>
            </a: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idx="4294967295"/>
          </p:nvPr>
        </p:nvSpPr>
        <p:spPr/>
        <p:txBody>
          <a:bodyPr/>
          <a:lstStyle/>
          <a:p>
            <a:r>
              <a:rPr lang="en-US" smtClean="0"/>
              <a:t>Syscli commands (secret for now)</a:t>
            </a:r>
          </a:p>
        </p:txBody>
      </p:sp>
      <p:sp>
        <p:nvSpPr>
          <p:cNvPr id="146434" name="Rectangle 3"/>
          <p:cNvSpPr>
            <a:spLocks noGrp="1" noChangeArrowheads="1"/>
          </p:cNvSpPr>
          <p:nvPr>
            <p:ph type="body" idx="4294967295"/>
          </p:nvPr>
        </p:nvSpPr>
        <p:spPr/>
        <p:txBody>
          <a:bodyPr/>
          <a:lstStyle/>
          <a:p>
            <a:r>
              <a:rPr lang="en-US" sz="2000" smtClean="0"/>
              <a:t>[root@garlic DXi]# </a:t>
            </a:r>
            <a:r>
              <a:rPr lang="en-US" sz="2000" b="1" smtClean="0"/>
              <a:t>syscli --list bonds</a:t>
            </a:r>
          </a:p>
          <a:p>
            <a:pPr lvl="1">
              <a:buFont typeface="Arial" charset="0"/>
              <a:buNone/>
            </a:pPr>
            <a:r>
              <a:rPr lang="en-US" sz="1600" smtClean="0"/>
              <a:t>Output data:</a:t>
            </a:r>
          </a:p>
          <a:p>
            <a:pPr lvl="1">
              <a:buFont typeface="Arial" charset="0"/>
              <a:buNone/>
            </a:pPr>
            <a:r>
              <a:rPr lang="en-US" sz="1600" smtClean="0"/>
              <a:t>  List of bonds:</a:t>
            </a:r>
          </a:p>
          <a:p>
            <a:pPr lvl="1">
              <a:buFont typeface="Arial" charset="0"/>
              <a:buNone/>
            </a:pPr>
            <a:r>
              <a:rPr lang="en-US" sz="1600" smtClean="0"/>
              <a:t>  Total bonds = 1</a:t>
            </a:r>
          </a:p>
          <a:p>
            <a:pPr lvl="1">
              <a:buFont typeface="Arial" charset="0"/>
              <a:buNone/>
            </a:pPr>
            <a:r>
              <a:rPr lang="en-US" sz="1600" smtClean="0"/>
              <a:t>  [bond = 1]</a:t>
            </a:r>
          </a:p>
          <a:p>
            <a:pPr lvl="1">
              <a:buFont typeface="Arial" charset="0"/>
              <a:buNone/>
            </a:pPr>
            <a:r>
              <a:rPr lang="en-US" sz="1600" smtClean="0"/>
              <a:t>    Bond Name = bond0</a:t>
            </a:r>
          </a:p>
          <a:p>
            <a:pPr lvl="1">
              <a:buFont typeface="Arial" charset="0"/>
              <a:buNone/>
            </a:pPr>
            <a:r>
              <a:rPr lang="en-US" sz="1600" smtClean="0"/>
              <a:t>    State = up</a:t>
            </a:r>
          </a:p>
          <a:p>
            <a:pPr lvl="1">
              <a:buFont typeface="Arial" charset="0"/>
              <a:buNone/>
            </a:pPr>
            <a:r>
              <a:rPr lang="en-US" sz="1600" smtClean="0"/>
              <a:t>    Slaves = eth0 eth1</a:t>
            </a:r>
          </a:p>
          <a:p>
            <a:pPr lvl="1">
              <a:buFont typeface="Arial" charset="0"/>
              <a:buNone/>
            </a:pPr>
            <a:r>
              <a:rPr lang="en-US" sz="1600" smtClean="0"/>
              <a:t>    Algorithm = balance-rr 0</a:t>
            </a:r>
          </a:p>
          <a:p>
            <a:pPr lvl="1">
              <a:buFont typeface="Arial" charset="0"/>
              <a:buNone/>
            </a:pPr>
            <a:r>
              <a:rPr lang="en-US" sz="1600" smtClean="0"/>
              <a:t>       IP Address = 10.30.27.120</a:t>
            </a:r>
          </a:p>
          <a:p>
            <a:pPr lvl="1">
              <a:buFont typeface="Arial" charset="0"/>
              <a:buNone/>
            </a:pPr>
            <a:r>
              <a:rPr lang="en-US" sz="1600" smtClean="0"/>
              <a:t>       Netmask = 255.255.252.0</a:t>
            </a:r>
          </a:p>
          <a:p>
            <a:pPr lvl="1">
              <a:buFont typeface="Arial" charset="0"/>
              <a:buNone/>
            </a:pPr>
            <a:r>
              <a:rPr lang="en-US" sz="1600" smtClean="0"/>
              <a:t>       Gateway =</a:t>
            </a:r>
          </a:p>
          <a:p>
            <a:pPr lvl="1">
              <a:buFont typeface="Arial" charset="0"/>
              <a:buNone/>
            </a:pPr>
            <a:endParaRPr lang="en-US" sz="1600" smtClean="0"/>
          </a:p>
          <a:p>
            <a:pPr lvl="1">
              <a:buFont typeface="Arial" charset="0"/>
              <a:buNone/>
            </a:pPr>
            <a:r>
              <a:rPr lang="en-US" sz="1600" smtClean="0"/>
              <a:t>Command completed successfully.</a:t>
            </a: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idx="4294967295"/>
          </p:nvPr>
        </p:nvSpPr>
        <p:spPr/>
        <p:txBody>
          <a:bodyPr/>
          <a:lstStyle/>
          <a:p>
            <a:r>
              <a:rPr lang="en-US" smtClean="0"/>
              <a:t>Syscli commands (secret for now)</a:t>
            </a:r>
          </a:p>
        </p:txBody>
      </p:sp>
      <p:sp>
        <p:nvSpPr>
          <p:cNvPr id="148482" name="Rectangle 3"/>
          <p:cNvSpPr>
            <a:spLocks noGrp="1" noChangeArrowheads="1"/>
          </p:cNvSpPr>
          <p:nvPr>
            <p:ph type="body" idx="4294967295"/>
          </p:nvPr>
        </p:nvSpPr>
        <p:spPr/>
        <p:txBody>
          <a:bodyPr/>
          <a:lstStyle/>
          <a:p>
            <a:pPr>
              <a:lnSpc>
                <a:spcPct val="80000"/>
              </a:lnSpc>
            </a:pPr>
            <a:r>
              <a:rPr lang="en-US" sz="1600" smtClean="0"/>
              <a:t>[root@garlic DXi]# </a:t>
            </a:r>
            <a:r>
              <a:rPr lang="en-US" sz="1600" b="1" smtClean="0"/>
              <a:t>syscli --list ethports</a:t>
            </a:r>
          </a:p>
          <a:p>
            <a:pPr lvl="1">
              <a:lnSpc>
                <a:spcPct val="80000"/>
              </a:lnSpc>
              <a:buFont typeface="Arial" charset="0"/>
              <a:buNone/>
            </a:pPr>
            <a:r>
              <a:rPr lang="en-US" sz="1600" smtClean="0"/>
              <a:t>Output data:</a:t>
            </a:r>
          </a:p>
          <a:p>
            <a:pPr lvl="1">
              <a:lnSpc>
                <a:spcPct val="80000"/>
              </a:lnSpc>
              <a:buFont typeface="Arial" charset="0"/>
              <a:buNone/>
            </a:pPr>
            <a:r>
              <a:rPr lang="en-US" sz="1600" smtClean="0"/>
              <a:t>  List of IP Ethernet devices:</a:t>
            </a:r>
          </a:p>
          <a:p>
            <a:pPr lvl="1">
              <a:lnSpc>
                <a:spcPct val="80000"/>
              </a:lnSpc>
              <a:buFont typeface="Arial" charset="0"/>
              <a:buNone/>
            </a:pPr>
            <a:r>
              <a:rPr lang="en-US" sz="1600" smtClean="0"/>
              <a:t>  Total ethernet device count = 2</a:t>
            </a:r>
          </a:p>
          <a:p>
            <a:pPr lvl="1">
              <a:lnSpc>
                <a:spcPct val="80000"/>
              </a:lnSpc>
              <a:buFont typeface="Arial" charset="0"/>
              <a:buNone/>
            </a:pPr>
            <a:r>
              <a:rPr lang="en-US" sz="1600" smtClean="0"/>
              <a:t>  [eth = 1]</a:t>
            </a:r>
          </a:p>
          <a:p>
            <a:pPr lvl="1">
              <a:lnSpc>
                <a:spcPct val="80000"/>
              </a:lnSpc>
              <a:buFont typeface="Arial" charset="0"/>
              <a:buNone/>
            </a:pPr>
            <a:r>
              <a:rPr lang="en-US" sz="1600" smtClean="0"/>
              <a:t>    Device Name = eth0</a:t>
            </a:r>
          </a:p>
          <a:p>
            <a:pPr lvl="1">
              <a:lnSpc>
                <a:spcPct val="80000"/>
              </a:lnSpc>
              <a:buFont typeface="Arial" charset="0"/>
              <a:buNone/>
            </a:pPr>
            <a:r>
              <a:rPr lang="en-US" sz="1600" smtClean="0"/>
              <a:t>    Maximum Speed = 1000</a:t>
            </a:r>
          </a:p>
          <a:p>
            <a:pPr lvl="1">
              <a:lnSpc>
                <a:spcPct val="80000"/>
              </a:lnSpc>
              <a:buFont typeface="Arial" charset="0"/>
              <a:buNone/>
            </a:pPr>
            <a:r>
              <a:rPr lang="en-US" sz="1600" smtClean="0"/>
              <a:t>    State = up</a:t>
            </a:r>
          </a:p>
          <a:p>
            <a:pPr lvl="1">
              <a:lnSpc>
                <a:spcPct val="80000"/>
              </a:lnSpc>
              <a:buFont typeface="Arial" charset="0"/>
              <a:buNone/>
            </a:pPr>
            <a:r>
              <a:rPr lang="en-US" sz="1600" smtClean="0"/>
              <a:t>    Bond Owner = bond0</a:t>
            </a:r>
          </a:p>
          <a:p>
            <a:pPr lvl="1">
              <a:lnSpc>
                <a:spcPct val="80000"/>
              </a:lnSpc>
              <a:buFont typeface="Arial" charset="0"/>
              <a:buNone/>
            </a:pPr>
            <a:r>
              <a:rPr lang="en-US" sz="1600" smtClean="0"/>
              <a:t>       IP Address =</a:t>
            </a:r>
          </a:p>
          <a:p>
            <a:pPr lvl="1">
              <a:lnSpc>
                <a:spcPct val="80000"/>
              </a:lnSpc>
              <a:buFont typeface="Arial" charset="0"/>
              <a:buNone/>
            </a:pPr>
            <a:r>
              <a:rPr lang="en-US" sz="1600" smtClean="0"/>
              <a:t>       Netmask =</a:t>
            </a:r>
          </a:p>
          <a:p>
            <a:pPr lvl="1">
              <a:lnSpc>
                <a:spcPct val="80000"/>
              </a:lnSpc>
              <a:buFont typeface="Arial" charset="0"/>
              <a:buNone/>
            </a:pPr>
            <a:r>
              <a:rPr lang="en-US" sz="1600" smtClean="0"/>
              <a:t>       Gateway =</a:t>
            </a:r>
          </a:p>
          <a:p>
            <a:pPr lvl="1">
              <a:lnSpc>
                <a:spcPct val="80000"/>
              </a:lnSpc>
              <a:buFont typeface="Arial" charset="0"/>
              <a:buNone/>
            </a:pPr>
            <a:r>
              <a:rPr lang="en-US" sz="1600" smtClean="0"/>
              <a:t>  [eth = 2]</a:t>
            </a:r>
          </a:p>
          <a:p>
            <a:pPr lvl="1">
              <a:lnSpc>
                <a:spcPct val="80000"/>
              </a:lnSpc>
              <a:buFont typeface="Arial" charset="0"/>
              <a:buNone/>
            </a:pPr>
            <a:r>
              <a:rPr lang="en-US" sz="1600" smtClean="0"/>
              <a:t>    Device Name = eth1</a:t>
            </a:r>
          </a:p>
          <a:p>
            <a:pPr lvl="1">
              <a:lnSpc>
                <a:spcPct val="80000"/>
              </a:lnSpc>
              <a:buFont typeface="Arial" charset="0"/>
              <a:buNone/>
            </a:pPr>
            <a:r>
              <a:rPr lang="en-US" sz="1600" smtClean="0"/>
              <a:t>    Maximum Speed = 1000</a:t>
            </a:r>
          </a:p>
          <a:p>
            <a:pPr lvl="1">
              <a:lnSpc>
                <a:spcPct val="80000"/>
              </a:lnSpc>
              <a:buFont typeface="Arial" charset="0"/>
              <a:buNone/>
            </a:pPr>
            <a:r>
              <a:rPr lang="en-US" sz="1600" smtClean="0"/>
              <a:t>    State = up</a:t>
            </a:r>
          </a:p>
          <a:p>
            <a:pPr lvl="1">
              <a:lnSpc>
                <a:spcPct val="80000"/>
              </a:lnSpc>
              <a:buFont typeface="Arial" charset="0"/>
              <a:buNone/>
            </a:pPr>
            <a:r>
              <a:rPr lang="en-US" sz="1600" smtClean="0"/>
              <a:t>    Bond Owner = bond0</a:t>
            </a:r>
          </a:p>
          <a:p>
            <a:pPr lvl="1">
              <a:lnSpc>
                <a:spcPct val="80000"/>
              </a:lnSpc>
              <a:buFont typeface="Arial" charset="0"/>
              <a:buNone/>
            </a:pPr>
            <a:r>
              <a:rPr lang="en-US" sz="1600" smtClean="0"/>
              <a:t>       IP Address =</a:t>
            </a:r>
          </a:p>
          <a:p>
            <a:pPr lvl="1">
              <a:lnSpc>
                <a:spcPct val="80000"/>
              </a:lnSpc>
              <a:buFont typeface="Arial" charset="0"/>
              <a:buNone/>
            </a:pPr>
            <a:r>
              <a:rPr lang="en-US" sz="1600" smtClean="0"/>
              <a:t>       Netmask =</a:t>
            </a:r>
          </a:p>
          <a:p>
            <a:pPr lvl="1">
              <a:lnSpc>
                <a:spcPct val="80000"/>
              </a:lnSpc>
              <a:buFont typeface="Arial" charset="0"/>
              <a:buNone/>
            </a:pPr>
            <a:r>
              <a:rPr lang="en-US" sz="1600" smtClean="0"/>
              <a:t>       Gateway =</a:t>
            </a:r>
          </a:p>
          <a:p>
            <a:pPr lvl="1">
              <a:lnSpc>
                <a:spcPct val="80000"/>
              </a:lnSpc>
              <a:buFont typeface="Arial" charset="0"/>
              <a:buNone/>
            </a:pPr>
            <a:endParaRPr lang="en-US" sz="1600" smtClean="0"/>
          </a:p>
          <a:p>
            <a:pPr lvl="1">
              <a:lnSpc>
                <a:spcPct val="80000"/>
              </a:lnSpc>
              <a:buFont typeface="Arial" charset="0"/>
              <a:buNone/>
            </a:pPr>
            <a:r>
              <a:rPr lang="en-US" sz="1600" smtClean="0"/>
              <a:t>Command completed successfully.</a:t>
            </a:r>
          </a:p>
          <a:p>
            <a:pPr>
              <a:lnSpc>
                <a:spcPct val="80000"/>
              </a:lnSpc>
              <a:buFontTx/>
              <a:buNone/>
            </a:pPr>
            <a:endParaRPr lang="en-US" sz="1600" smtClean="0"/>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idx="4294967295"/>
          </p:nvPr>
        </p:nvSpPr>
        <p:spPr/>
        <p:txBody>
          <a:bodyPr/>
          <a:lstStyle/>
          <a:p>
            <a:r>
              <a:rPr lang="en-US" smtClean="0"/>
              <a:t>What to do when it breaks</a:t>
            </a:r>
          </a:p>
        </p:txBody>
      </p:sp>
      <p:sp>
        <p:nvSpPr>
          <p:cNvPr id="150530" name="Content Placeholder 2"/>
          <p:cNvSpPr>
            <a:spLocks noGrp="1"/>
          </p:cNvSpPr>
          <p:nvPr>
            <p:ph idx="4294967295"/>
          </p:nvPr>
        </p:nvSpPr>
        <p:spPr/>
        <p:txBody>
          <a:bodyPr/>
          <a:lstStyle/>
          <a:p>
            <a:r>
              <a:rPr lang="en-US" smtClean="0"/>
              <a:t>Check the syscli command that was issued by the QSysApi call from the GUI in:</a:t>
            </a:r>
          </a:p>
          <a:p>
            <a:pPr lvl="1"/>
            <a:r>
              <a:rPr lang="en-US" smtClean="0"/>
              <a:t>/var/log/DXi/syscli/syscli.log</a:t>
            </a:r>
          </a:p>
          <a:p>
            <a:r>
              <a:rPr lang="en-US" smtClean="0"/>
              <a:t>Check for confignetseg.sh script calls in:</a:t>
            </a:r>
          </a:p>
          <a:p>
            <a:pPr lvl="1"/>
            <a:r>
              <a:rPr lang="en-US" smtClean="0"/>
              <a:t>/var/log/DXi/confignetseg.log</a:t>
            </a:r>
          </a:p>
          <a:p>
            <a:pPr lvl="1"/>
            <a:r>
              <a:rPr lang="en-US" smtClean="0"/>
              <a:t>Note: mininet_confignetseg.sh is copied to confignetseg.sh on mininet init </a:t>
            </a:r>
          </a:p>
          <a:p>
            <a:r>
              <a:rPr lang="en-US" smtClean="0"/>
              <a:t>Run the command using the netcfg.sh script directly</a:t>
            </a:r>
          </a:p>
          <a:p>
            <a:pPr lvl="1"/>
            <a:r>
              <a:rPr lang="en-US" smtClean="0"/>
              <a:t>May need to add “set –x” to debug the script</a:t>
            </a:r>
          </a:p>
        </p:txBody>
      </p:sp>
      <p:sp>
        <p:nvSpPr>
          <p:cNvPr id="4" name="Footer Placeholder 3"/>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304800" y="6430963"/>
            <a:ext cx="533400" cy="323850"/>
          </a:xfrm>
          <a:prstGeom prst="rect">
            <a:avLst/>
          </a:prstGeom>
          <a:noFill/>
          <a:ln>
            <a:miter lim="800000"/>
            <a:headEnd/>
            <a:tailEnd/>
          </a:ln>
        </p:spPr>
        <p:txBody>
          <a:bodyPr/>
          <a:lstStyle/>
          <a:p>
            <a:pPr>
              <a:defRPr/>
            </a:pPr>
            <a:fld id="{BB4FA204-E571-4EB3-BD06-2B4BBD0F2159}" type="slidenum">
              <a:rPr lang="en-US" sz="1400">
                <a:solidFill>
                  <a:srgbClr val="FFBA00"/>
                </a:solidFill>
                <a:cs typeface="+mn-cs"/>
              </a:rPr>
              <a:pPr>
                <a:defRPr/>
              </a:pPr>
              <a:t>88</a:t>
            </a:fld>
            <a:endParaRPr lang="en-US" sz="1200">
              <a:solidFill>
                <a:srgbClr val="FFBA00"/>
              </a:solidFill>
              <a:cs typeface="+mn-cs"/>
            </a:endParaRP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idx="4294967295"/>
          </p:nvPr>
        </p:nvSpPr>
        <p:spPr/>
        <p:txBody>
          <a:bodyPr/>
          <a:lstStyle/>
          <a:p>
            <a:r>
              <a:rPr lang="en-US" smtClean="0"/>
              <a:t>What to do when it breaks (cont.)</a:t>
            </a:r>
          </a:p>
        </p:txBody>
      </p:sp>
      <p:sp>
        <p:nvSpPr>
          <p:cNvPr id="152578" name="Rectangle 3"/>
          <p:cNvSpPr>
            <a:spLocks noGrp="1" noChangeArrowheads="1"/>
          </p:cNvSpPr>
          <p:nvPr>
            <p:ph type="body" idx="4294967295"/>
          </p:nvPr>
        </p:nvSpPr>
        <p:spPr>
          <a:xfrm>
            <a:off x="228600" y="838200"/>
            <a:ext cx="8686800" cy="5486400"/>
          </a:xfrm>
        </p:spPr>
        <p:txBody>
          <a:bodyPr/>
          <a:lstStyle/>
          <a:p>
            <a:r>
              <a:rPr lang="en-US" smtClean="0"/>
              <a:t>Check the netcfg port status and routing info:</a:t>
            </a:r>
          </a:p>
          <a:p>
            <a:pPr lvl="1"/>
            <a:r>
              <a:rPr lang="en-US" smtClean="0"/>
              <a:t>syscli --show netcfg</a:t>
            </a:r>
          </a:p>
          <a:p>
            <a:pPr lvl="1"/>
            <a:r>
              <a:rPr lang="en-US" smtClean="0"/>
              <a:t>netcfg.sh show --devname &lt;DEVNAME|ALL&gt;</a:t>
            </a:r>
          </a:p>
          <a:p>
            <a:pPr lvl="1">
              <a:buFont typeface="Arial" charset="0"/>
              <a:buNone/>
            </a:pPr>
            <a:r>
              <a:rPr lang="en-US" smtClean="0"/>
              <a:t>     note: “ip addr” will show bond masters for ports</a:t>
            </a:r>
          </a:p>
          <a:p>
            <a:r>
              <a:rPr lang="en-US" smtClean="0"/>
              <a:t>Verify Ethernet port connectivity in /sys/class/net</a:t>
            </a:r>
          </a:p>
          <a:p>
            <a:pPr lvl="1"/>
            <a:r>
              <a:rPr lang="en-US" smtClean="0"/>
              <a:t>[root@mint net]# grep "" eth*/carrier</a:t>
            </a:r>
          </a:p>
          <a:p>
            <a:pPr lvl="2"/>
            <a:r>
              <a:rPr lang="en-US" smtClean="0"/>
              <a:t>eth0/carrier:1                                     </a:t>
            </a:r>
            <a:r>
              <a:rPr lang="en-US" smtClean="0">
                <a:solidFill>
                  <a:schemeClr val="tx2"/>
                </a:solidFill>
                <a:sym typeface="Wingdings" pitchFamily="2" charset="2"/>
              </a:rPr>
              <a:t>cable connected</a:t>
            </a:r>
            <a:endParaRPr lang="en-US" smtClean="0">
              <a:solidFill>
                <a:schemeClr val="tx2"/>
              </a:solidFill>
            </a:endParaRPr>
          </a:p>
          <a:p>
            <a:pPr lvl="2"/>
            <a:r>
              <a:rPr lang="en-US" smtClean="0"/>
              <a:t>eth1/carrier:1                                     </a:t>
            </a:r>
            <a:r>
              <a:rPr lang="en-US" smtClean="0">
                <a:solidFill>
                  <a:schemeClr val="tx2"/>
                </a:solidFill>
                <a:sym typeface="Wingdings" pitchFamily="2" charset="2"/>
              </a:rPr>
              <a:t> cable connected</a:t>
            </a:r>
            <a:endParaRPr lang="en-US" smtClean="0">
              <a:solidFill>
                <a:schemeClr val="tx2"/>
              </a:solidFill>
            </a:endParaRPr>
          </a:p>
          <a:p>
            <a:pPr lvl="2"/>
            <a:r>
              <a:rPr lang="en-US" smtClean="0"/>
              <a:t>grep: eth2/carrier: Invalid argument   </a:t>
            </a:r>
            <a:r>
              <a:rPr lang="en-US" smtClean="0">
                <a:solidFill>
                  <a:schemeClr val="tx2"/>
                </a:solidFill>
                <a:sym typeface="Wingdings" pitchFamily="2" charset="2"/>
              </a:rPr>
              <a:t> internal interface</a:t>
            </a:r>
            <a:endParaRPr lang="en-US" smtClean="0">
              <a:solidFill>
                <a:schemeClr val="tx2"/>
              </a:solidFill>
            </a:endParaRPr>
          </a:p>
          <a:p>
            <a:pPr lvl="2"/>
            <a:r>
              <a:rPr lang="en-US" smtClean="0"/>
              <a:t>eth3/carrier:0                                     </a:t>
            </a:r>
            <a:r>
              <a:rPr lang="en-US" smtClean="0">
                <a:solidFill>
                  <a:schemeClr val="tx2"/>
                </a:solidFill>
                <a:sym typeface="Wingdings" pitchFamily="2" charset="2"/>
              </a:rPr>
              <a:t> internal interface</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2"/>
          <p:cNvSpPr>
            <a:spLocks noGrp="1"/>
          </p:cNvSpPr>
          <p:nvPr>
            <p:ph type="title" idx="4294967295"/>
          </p:nvPr>
        </p:nvSpPr>
        <p:spPr/>
        <p:txBody>
          <a:bodyPr/>
          <a:lstStyle/>
          <a:p>
            <a:pPr eaLnBrk="1" hangingPunct="1"/>
            <a:r>
              <a:rPr lang="en-US" smtClean="0"/>
              <a:t>DXi6700 with DXi 2.0.1</a:t>
            </a:r>
          </a:p>
        </p:txBody>
      </p:sp>
      <p:sp>
        <p:nvSpPr>
          <p:cNvPr id="31746" name="Content Placeholder 3"/>
          <p:cNvSpPr>
            <a:spLocks noGrp="1"/>
          </p:cNvSpPr>
          <p:nvPr>
            <p:ph idx="4294967295"/>
          </p:nvPr>
        </p:nvSpPr>
        <p:spPr/>
        <p:txBody>
          <a:bodyPr/>
          <a:lstStyle/>
          <a:p>
            <a:pPr eaLnBrk="1" hangingPunct="1"/>
            <a:r>
              <a:rPr lang="en-US" smtClean="0"/>
              <a:t>Bringing great value to our most popular mid-range system</a:t>
            </a:r>
          </a:p>
          <a:p>
            <a:pPr eaLnBrk="1" hangingPunct="1"/>
            <a:r>
              <a:rPr lang="en-US" smtClean="0"/>
              <a:t>Multi-protocol enabled</a:t>
            </a:r>
          </a:p>
          <a:p>
            <a:pPr lvl="1" eaLnBrk="1" hangingPunct="1"/>
            <a:r>
              <a:rPr lang="en-US" smtClean="0"/>
              <a:t>Service install of DXi 2.0.1 required for install base customers</a:t>
            </a:r>
          </a:p>
          <a:p>
            <a:pPr lvl="1" eaLnBrk="1" hangingPunct="1"/>
            <a:r>
              <a:rPr lang="en-US" smtClean="0"/>
              <a:t>Adds NAS, CIFS, OST licenses</a:t>
            </a:r>
          </a:p>
          <a:p>
            <a:pPr lvl="2" eaLnBrk="1" hangingPunct="1"/>
            <a:r>
              <a:rPr lang="en-US" smtClean="0"/>
              <a:t>OST license installed for customers running NBU or BE</a:t>
            </a:r>
          </a:p>
          <a:p>
            <a:pPr lvl="2" eaLnBrk="1" hangingPunct="1"/>
            <a:r>
              <a:rPr lang="en-US" smtClean="0"/>
              <a:t>OST license key added to Install Base record for customer’s later use</a:t>
            </a:r>
          </a:p>
          <a:p>
            <a:pPr lvl="1" eaLnBrk="1" hangingPunct="1"/>
            <a:r>
              <a:rPr lang="en-US" smtClean="0"/>
              <a:t>Utilize existing two 1GbE interfaces</a:t>
            </a:r>
          </a:p>
          <a:p>
            <a:pPr lvl="2" eaLnBrk="1" hangingPunct="1"/>
            <a:r>
              <a:rPr lang="en-US" smtClean="0"/>
              <a:t>Performs at line speed (0.9 TB/hr)</a:t>
            </a:r>
          </a:p>
          <a:p>
            <a:pPr eaLnBrk="1" hangingPunct="1"/>
            <a:r>
              <a:rPr lang="en-US" smtClean="0"/>
              <a:t>Capacity still 24TB-56TB</a:t>
            </a:r>
          </a:p>
          <a:p>
            <a:pPr lvl="1" eaLnBrk="1" hangingPunct="1"/>
            <a:r>
              <a:rPr lang="en-US" smtClean="0"/>
              <a:t>Upgrades beyond 56TB require </a:t>
            </a:r>
            <a:r>
              <a:rPr lang="en-US" b="1" smtClean="0"/>
              <a:t>Conversion Kit </a:t>
            </a:r>
            <a:r>
              <a:rPr lang="en-US" smtClean="0"/>
              <a:t>to 6701 or 6702</a:t>
            </a:r>
          </a:p>
          <a:p>
            <a:pPr eaLnBrk="1" hangingPunct="1"/>
            <a:r>
              <a:rPr lang="en-US" i="1" smtClean="0"/>
              <a:t>Significant performance increase</a:t>
            </a:r>
          </a:p>
          <a:p>
            <a:pPr lvl="1" eaLnBrk="1" hangingPunct="1"/>
            <a:r>
              <a:rPr lang="en-US" smtClean="0"/>
              <a:t>Up to </a:t>
            </a:r>
            <a:r>
              <a:rPr lang="en-US" b="1" smtClean="0"/>
              <a:t>5.8 TB/hr</a:t>
            </a:r>
            <a:r>
              <a:rPr lang="en-US" smtClean="0"/>
              <a:t> VTL ingest</a:t>
            </a:r>
          </a:p>
          <a:p>
            <a:pPr lvl="2" eaLnBrk="1" hangingPunct="1"/>
            <a:r>
              <a:rPr lang="en-US" smtClean="0"/>
              <a:t>Previously 2.3 TB/hr inline, 3.2 TB/hr adaptive with DXi 1.4.1</a:t>
            </a:r>
          </a:p>
          <a:p>
            <a:pPr lvl="1" eaLnBrk="1" hangingPunct="1"/>
            <a:r>
              <a:rPr lang="en-US" smtClean="0"/>
              <a:t>Up to </a:t>
            </a:r>
            <a:r>
              <a:rPr lang="en-US" b="1" smtClean="0"/>
              <a:t>3.8 TB/hr </a:t>
            </a:r>
            <a:r>
              <a:rPr lang="en-US" smtClean="0"/>
              <a:t>VTL read</a:t>
            </a:r>
          </a:p>
          <a:p>
            <a:pPr lvl="2" eaLnBrk="1" hangingPunct="1"/>
            <a:r>
              <a:rPr lang="en-US" smtClean="0"/>
              <a:t>Previously 2.2 TB/hr dedup read, 4 TB/hr untruncated with DXi 1.4.1</a:t>
            </a:r>
          </a:p>
          <a:p>
            <a:pPr lvl="1" eaLnBrk="1" hangingPunct="1"/>
            <a:endParaRPr lang="en-US" smtClean="0"/>
          </a:p>
          <a:p>
            <a:pPr lvl="1" eaLnBrk="1" hangingPunct="1"/>
            <a:endParaRPr lang="en-US" smtClean="0"/>
          </a:p>
          <a:p>
            <a:pPr lvl="1" eaLnBrk="1" hangingPunct="1"/>
            <a:endParaRPr lang="en-US" smtClean="0"/>
          </a:p>
        </p:txBody>
      </p:sp>
      <p:sp>
        <p:nvSpPr>
          <p:cNvPr id="2" name="Slide Number Placeholder 1"/>
          <p:cNvSpPr txBox="1">
            <a:spLocks noGrp="1"/>
          </p:cNvSpPr>
          <p:nvPr/>
        </p:nvSpPr>
        <p:spPr bwMode="auto">
          <a:xfrm>
            <a:off x="304800" y="6430963"/>
            <a:ext cx="533400" cy="323850"/>
          </a:xfrm>
          <a:prstGeom prst="rect">
            <a:avLst/>
          </a:prstGeom>
          <a:noFill/>
          <a:ln>
            <a:miter lim="800000"/>
            <a:headEnd/>
            <a:tailEnd/>
          </a:ln>
        </p:spPr>
        <p:txBody>
          <a:bodyPr/>
          <a:lstStyle/>
          <a:p>
            <a:pPr>
              <a:defRPr/>
            </a:pPr>
            <a:fld id="{B31C3315-9A65-47EA-AFEC-72E695F2FAA8}" type="slidenum">
              <a:rPr lang="en-US" sz="1400">
                <a:solidFill>
                  <a:srgbClr val="FFBA00"/>
                </a:solidFill>
                <a:cs typeface="+mn-cs"/>
              </a:rPr>
              <a:pPr>
                <a:defRPr/>
              </a:pPr>
              <a:t>9</a:t>
            </a:fld>
            <a:endParaRPr lang="en-US" sz="1200" dirty="0">
              <a:solidFill>
                <a:srgbClr val="FFBA00"/>
              </a:solidFill>
              <a:cs typeface="+mn-cs"/>
            </a:endParaRPr>
          </a:p>
        </p:txBody>
      </p:sp>
      <p:sp>
        <p:nvSpPr>
          <p:cNvPr id="5" name="Footer Placeholder 3"/>
          <p:cNvSpPr txBox="1">
            <a:spLocks noGrp="1"/>
          </p:cNvSpPr>
          <p:nvPr/>
        </p:nvSpPr>
        <p:spPr bwMode="auto">
          <a:xfrm>
            <a:off x="2514600" y="6324600"/>
            <a:ext cx="4732338" cy="496888"/>
          </a:xfrm>
          <a:prstGeom prst="rect">
            <a:avLst/>
          </a:prstGeom>
          <a:noFill/>
          <a:ln>
            <a:miter lim="800000"/>
            <a:headEnd/>
            <a:tailEnd/>
          </a:ln>
        </p:spPr>
        <p:txBody>
          <a:bodyPr/>
          <a:lstStyle/>
          <a:p>
            <a:pPr>
              <a:defRPr/>
            </a:pPr>
            <a:r>
              <a:rPr lang="en-US" sz="1000">
                <a:solidFill>
                  <a:schemeClr val="bg1"/>
                </a:solidFill>
                <a:cs typeface="+mn-cs"/>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idx="4294967295"/>
          </p:nvPr>
        </p:nvSpPr>
        <p:spPr/>
        <p:txBody>
          <a:bodyPr/>
          <a:lstStyle/>
          <a:p>
            <a:r>
              <a:rPr lang="en-US" smtClean="0"/>
              <a:t>Best Practices</a:t>
            </a:r>
          </a:p>
        </p:txBody>
      </p:sp>
      <p:sp>
        <p:nvSpPr>
          <p:cNvPr id="154626" name="Rectangle 3"/>
          <p:cNvSpPr>
            <a:spLocks noGrp="1" noChangeArrowheads="1"/>
          </p:cNvSpPr>
          <p:nvPr>
            <p:ph type="body" idx="4294967295"/>
          </p:nvPr>
        </p:nvSpPr>
        <p:spPr/>
        <p:txBody>
          <a:bodyPr/>
          <a:lstStyle/>
          <a:p>
            <a:r>
              <a:rPr lang="en-US" smtClean="0"/>
              <a:t>Backup the current configuration</a:t>
            </a:r>
          </a:p>
          <a:p>
            <a:r>
              <a:rPr lang="en-US" smtClean="0"/>
              <a:t>Delete the current network configuration that is no longer desired</a:t>
            </a:r>
          </a:p>
          <a:p>
            <a:r>
              <a:rPr lang="en-US" smtClean="0"/>
              <a:t>Add the desired configuration</a:t>
            </a:r>
          </a:p>
          <a:p>
            <a:r>
              <a:rPr lang="en-US" smtClean="0"/>
              <a:t>Reboot the system for the configuration info to become the runtime info (i.e. used by the “network” service).</a:t>
            </a: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idx="4294967295"/>
          </p:nvPr>
        </p:nvSpPr>
        <p:spPr/>
        <p:txBody>
          <a:bodyPr/>
          <a:lstStyle/>
          <a:p>
            <a:r>
              <a:rPr lang="en-US" smtClean="0"/>
              <a:t>Best Practices (cont.)</a:t>
            </a:r>
          </a:p>
        </p:txBody>
      </p:sp>
      <p:sp>
        <p:nvSpPr>
          <p:cNvPr id="156674" name="Rectangle 3"/>
          <p:cNvSpPr>
            <a:spLocks noGrp="1" noChangeArrowheads="1"/>
          </p:cNvSpPr>
          <p:nvPr>
            <p:ph type="body" idx="4294967295"/>
          </p:nvPr>
        </p:nvSpPr>
        <p:spPr/>
        <p:txBody>
          <a:bodyPr/>
          <a:lstStyle/>
          <a:p>
            <a:pPr>
              <a:lnSpc>
                <a:spcPct val="80000"/>
              </a:lnSpc>
            </a:pPr>
            <a:r>
              <a:rPr lang="en-US" sz="2000" smtClean="0"/>
              <a:t>Example:</a:t>
            </a:r>
          </a:p>
          <a:p>
            <a:pPr>
              <a:lnSpc>
                <a:spcPct val="80000"/>
              </a:lnSpc>
              <a:buFontTx/>
              <a:buNone/>
            </a:pPr>
            <a:r>
              <a:rPr lang="en-US" sz="2000" smtClean="0"/>
              <a:t>      1.) Backup the current configuration</a:t>
            </a:r>
          </a:p>
          <a:p>
            <a:pPr lvl="2">
              <a:lnSpc>
                <a:spcPct val="80000"/>
              </a:lnSpc>
              <a:buFont typeface="Wingdings" pitchFamily="2" charset="2"/>
              <a:buNone/>
            </a:pPr>
            <a:r>
              <a:rPr lang="en-US" sz="1400" b="1" smtClean="0">
                <a:solidFill>
                  <a:schemeClr val="tx2"/>
                </a:solidFill>
              </a:rPr>
              <a:t>[root@rok-dxi92 DXi]# syscli --backup netcfg </a:t>
            </a:r>
            <a:endParaRPr lang="en-US" sz="1400" smtClean="0"/>
          </a:p>
          <a:p>
            <a:pPr lvl="1">
              <a:lnSpc>
                <a:spcPct val="80000"/>
              </a:lnSpc>
              <a:buFont typeface="Arial" charset="0"/>
              <a:buNone/>
            </a:pPr>
            <a:r>
              <a:rPr lang="en-US" sz="1600" smtClean="0"/>
              <a:t>2.) </a:t>
            </a:r>
            <a:r>
              <a:rPr lang="en-US" sz="2000" smtClean="0"/>
              <a:t>Remove bond0 (which contains eth0 and eth1 as slaves)</a:t>
            </a:r>
          </a:p>
          <a:p>
            <a:pPr lvl="2">
              <a:lnSpc>
                <a:spcPct val="80000"/>
              </a:lnSpc>
              <a:buFont typeface="Wingdings" pitchFamily="2" charset="2"/>
              <a:buNone/>
            </a:pPr>
            <a:r>
              <a:rPr lang="en-US" sz="1400" b="1" smtClean="0">
                <a:solidFill>
                  <a:schemeClr val="tx2"/>
                </a:solidFill>
              </a:rPr>
              <a:t>[root@rok-dxi92 DXi]# syscli --del netcfg --devname bond0</a:t>
            </a:r>
          </a:p>
          <a:p>
            <a:pPr lvl="3">
              <a:lnSpc>
                <a:spcPct val="80000"/>
              </a:lnSpc>
              <a:buFont typeface="Arial" charset="0"/>
              <a:buNone/>
            </a:pPr>
            <a:r>
              <a:rPr lang="en-US" sz="1400" smtClean="0">
                <a:solidFill>
                  <a:schemeClr val="hlink"/>
                </a:solidFill>
              </a:rPr>
              <a:t>You have specified the following data for command "DelNetcfg":</a:t>
            </a:r>
          </a:p>
          <a:p>
            <a:pPr lvl="3">
              <a:lnSpc>
                <a:spcPct val="80000"/>
              </a:lnSpc>
              <a:buFont typeface="Arial" charset="0"/>
              <a:buNone/>
            </a:pPr>
            <a:r>
              <a:rPr lang="en-US" sz="1400" smtClean="0">
                <a:solidFill>
                  <a:schemeClr val="hlink"/>
                </a:solidFill>
              </a:rPr>
              <a:t>    --devname = bond0</a:t>
            </a:r>
          </a:p>
          <a:p>
            <a:pPr lvl="3">
              <a:lnSpc>
                <a:spcPct val="80000"/>
              </a:lnSpc>
              <a:buFont typeface="Arial" charset="0"/>
              <a:buNone/>
            </a:pPr>
            <a:r>
              <a:rPr lang="en-US" sz="1400" smtClean="0">
                <a:solidFill>
                  <a:schemeClr val="hlink"/>
                </a:solidFill>
              </a:rPr>
              <a:t>Are you sure you want to proceed? [yes|no] &gt; yes</a:t>
            </a:r>
          </a:p>
          <a:p>
            <a:pPr lvl="3">
              <a:lnSpc>
                <a:spcPct val="80000"/>
              </a:lnSpc>
              <a:buFont typeface="Arial" charset="0"/>
              <a:buNone/>
            </a:pPr>
            <a:r>
              <a:rPr lang="en-US" sz="1400" smtClean="0">
                <a:solidFill>
                  <a:schemeClr val="hlink"/>
                </a:solidFill>
              </a:rPr>
              <a:t>Command completed successfully.</a:t>
            </a:r>
          </a:p>
          <a:p>
            <a:pPr lvl="2">
              <a:lnSpc>
                <a:spcPct val="80000"/>
              </a:lnSpc>
              <a:buFont typeface="Wingdings" pitchFamily="2" charset="2"/>
              <a:buNone/>
            </a:pPr>
            <a:r>
              <a:rPr lang="en-US" sz="1400" smtClean="0"/>
              <a:t>Note: this will not change the output of “syscli –show netcfg” because the </a:t>
            </a:r>
            <a:r>
              <a:rPr lang="en-US" sz="1400" i="1" smtClean="0"/>
              <a:t>add</a:t>
            </a:r>
            <a:r>
              <a:rPr lang="en-US" sz="1400" smtClean="0"/>
              <a:t> and </a:t>
            </a:r>
            <a:r>
              <a:rPr lang="en-US" sz="1400" i="1" smtClean="0"/>
              <a:t>delete</a:t>
            </a:r>
            <a:r>
              <a:rPr lang="en-US" sz="1400" smtClean="0"/>
              <a:t> netcfg commands only affect the network configuration files and not the runtime values.</a:t>
            </a:r>
          </a:p>
          <a:p>
            <a:pPr lvl="1">
              <a:lnSpc>
                <a:spcPct val="80000"/>
              </a:lnSpc>
              <a:buFont typeface="Arial" charset="0"/>
              <a:buNone/>
            </a:pPr>
            <a:r>
              <a:rPr lang="en-US" sz="1600" smtClean="0"/>
              <a:t>3.) </a:t>
            </a:r>
            <a:r>
              <a:rPr lang="en-US" sz="2000" smtClean="0"/>
              <a:t>Add eth0 back as standalone port</a:t>
            </a:r>
          </a:p>
          <a:p>
            <a:pPr lvl="2">
              <a:lnSpc>
                <a:spcPct val="80000"/>
              </a:lnSpc>
              <a:buFont typeface="Wingdings" pitchFamily="2" charset="2"/>
              <a:buNone/>
            </a:pPr>
            <a:r>
              <a:rPr lang="en-US" sz="1400" b="1" smtClean="0">
                <a:solidFill>
                  <a:schemeClr val="tx2"/>
                </a:solidFill>
              </a:rPr>
              <a:t>[root@rok-dxi92 DXi]# syscli --add netcfg --devname eth0 --ipaddr 10.20.185.92 --netmask 255.255.248.0 --gateway 10.20.184.1</a:t>
            </a:r>
          </a:p>
          <a:p>
            <a:pPr lvl="2">
              <a:lnSpc>
                <a:spcPct val="80000"/>
              </a:lnSpc>
              <a:buFont typeface="Wingdings" pitchFamily="2" charset="2"/>
              <a:buNone/>
            </a:pPr>
            <a:r>
              <a:rPr lang="en-US" sz="1400" smtClean="0">
                <a:solidFill>
                  <a:schemeClr val="hlink"/>
                </a:solidFill>
              </a:rPr>
              <a:t>You have specified the following data for command "AddNetcfg":</a:t>
            </a:r>
          </a:p>
          <a:p>
            <a:pPr lvl="2">
              <a:lnSpc>
                <a:spcPct val="80000"/>
              </a:lnSpc>
              <a:buFont typeface="Wingdings" pitchFamily="2" charset="2"/>
              <a:buNone/>
            </a:pPr>
            <a:r>
              <a:rPr lang="en-US" sz="1400" smtClean="0">
                <a:solidFill>
                  <a:schemeClr val="hlink"/>
                </a:solidFill>
              </a:rPr>
              <a:t>     --devname = eth0</a:t>
            </a:r>
          </a:p>
          <a:p>
            <a:pPr lvl="1">
              <a:lnSpc>
                <a:spcPct val="80000"/>
              </a:lnSpc>
              <a:buFont typeface="Arial" charset="0"/>
              <a:buNone/>
            </a:pPr>
            <a:r>
              <a:rPr lang="en-US" sz="1600" smtClean="0">
                <a:solidFill>
                  <a:schemeClr val="hlink"/>
                </a:solidFill>
              </a:rPr>
              <a:t>            --ipaddr = 10.20.185.92</a:t>
            </a:r>
          </a:p>
          <a:p>
            <a:pPr lvl="1">
              <a:lnSpc>
                <a:spcPct val="80000"/>
              </a:lnSpc>
              <a:buFont typeface="Arial" charset="0"/>
              <a:buNone/>
            </a:pPr>
            <a:r>
              <a:rPr lang="en-US" sz="1600" smtClean="0">
                <a:solidFill>
                  <a:schemeClr val="hlink"/>
                </a:solidFill>
              </a:rPr>
              <a:t>            --netmask = 255.255.248.0</a:t>
            </a:r>
          </a:p>
          <a:p>
            <a:pPr lvl="1">
              <a:lnSpc>
                <a:spcPct val="80000"/>
              </a:lnSpc>
              <a:buFont typeface="Arial" charset="0"/>
              <a:buNone/>
            </a:pPr>
            <a:r>
              <a:rPr lang="en-US" sz="1600" smtClean="0">
                <a:solidFill>
                  <a:schemeClr val="hlink"/>
                </a:solidFill>
              </a:rPr>
              <a:t>            --gateway = 10.20.184.1</a:t>
            </a:r>
          </a:p>
          <a:p>
            <a:pPr lvl="1">
              <a:lnSpc>
                <a:spcPct val="80000"/>
              </a:lnSpc>
              <a:buFont typeface="Arial" charset="0"/>
              <a:buNone/>
            </a:pPr>
            <a:r>
              <a:rPr lang="en-US" sz="1600" smtClean="0">
                <a:solidFill>
                  <a:schemeClr val="hlink"/>
                </a:solidFill>
              </a:rPr>
              <a:t>      Are you sure you want to proceed? [yes|no] &gt; yes</a:t>
            </a:r>
          </a:p>
          <a:p>
            <a:pPr lvl="1">
              <a:lnSpc>
                <a:spcPct val="80000"/>
              </a:lnSpc>
              <a:buFont typeface="Arial" charset="0"/>
              <a:buNone/>
            </a:pPr>
            <a:r>
              <a:rPr lang="en-US" sz="1600" smtClean="0">
                <a:solidFill>
                  <a:schemeClr val="hlink"/>
                </a:solidFill>
              </a:rPr>
              <a:t>      Command completed successfully.</a:t>
            </a:r>
          </a:p>
          <a:p>
            <a:pPr lvl="1">
              <a:lnSpc>
                <a:spcPct val="80000"/>
              </a:lnSpc>
              <a:buFont typeface="Arial" charset="0"/>
              <a:buNone/>
            </a:pPr>
            <a:r>
              <a:rPr lang="en-US" sz="1600" smtClean="0"/>
              <a:t>4.) </a:t>
            </a:r>
            <a:r>
              <a:rPr lang="en-US" sz="2000" smtClean="0"/>
              <a:t>Reboot system (can use “</a:t>
            </a:r>
            <a:r>
              <a:rPr lang="en-US" sz="2000" b="1" smtClean="0">
                <a:solidFill>
                  <a:schemeClr val="tx2"/>
                </a:solidFill>
              </a:rPr>
              <a:t>syscli –-nodemanage reboot</a:t>
            </a:r>
            <a:r>
              <a:rPr lang="en-US" sz="2000" smtClean="0"/>
              <a:t>”)</a:t>
            </a:r>
          </a:p>
          <a:p>
            <a:pPr>
              <a:lnSpc>
                <a:spcPct val="80000"/>
              </a:lnSpc>
              <a:buFontTx/>
              <a:buNone/>
            </a:pPr>
            <a:endParaRPr lang="en-US" sz="2000" smtClean="0"/>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idx="4294967295"/>
          </p:nvPr>
        </p:nvSpPr>
        <p:spPr/>
        <p:txBody>
          <a:bodyPr/>
          <a:lstStyle/>
          <a:p>
            <a:r>
              <a:rPr lang="en-US" smtClean="0"/>
              <a:t>Known Issues</a:t>
            </a:r>
          </a:p>
        </p:txBody>
      </p:sp>
      <p:sp>
        <p:nvSpPr>
          <p:cNvPr id="158722" name="Rectangle 3"/>
          <p:cNvSpPr>
            <a:spLocks noGrp="1" noChangeArrowheads="1"/>
          </p:cNvSpPr>
          <p:nvPr>
            <p:ph type="body" idx="4294967295"/>
          </p:nvPr>
        </p:nvSpPr>
        <p:spPr/>
        <p:txBody>
          <a:bodyPr/>
          <a:lstStyle/>
          <a:p>
            <a:r>
              <a:rPr lang="en-US" smtClean="0"/>
              <a:t>Require specifying a gateway for all interfaces due to Linux kernel routing bug</a:t>
            </a:r>
          </a:p>
          <a:p>
            <a:pPr lvl="1"/>
            <a:r>
              <a:rPr lang="en-US" smtClean="0"/>
              <a:t>Ref. </a:t>
            </a:r>
            <a:r>
              <a:rPr lang="en-US" smtClean="0">
                <a:hlinkClick r:id="rId3"/>
              </a:rPr>
              <a:t>PTR 23073 </a:t>
            </a:r>
            <a:r>
              <a:rPr lang="en-US" smtClean="0"/>
              <a:t>(outgoing traffic uses only 1 port for multiple ports in a subnet)</a:t>
            </a:r>
          </a:p>
          <a:p>
            <a:pPr lvl="1"/>
            <a:r>
              <a:rPr lang="en-US" smtClean="0"/>
              <a:t>For directly connected ports, gateway IP address = DXi device IP address, e.g.</a:t>
            </a:r>
          </a:p>
          <a:p>
            <a:pPr lvl="1">
              <a:buFont typeface="Arial" charset="0"/>
              <a:buNone/>
            </a:pPr>
            <a:r>
              <a:rPr lang="en-US" smtClean="0"/>
              <a:t>    </a:t>
            </a:r>
            <a:r>
              <a:rPr lang="en-US" b="1" smtClean="0">
                <a:solidFill>
                  <a:schemeClr val="accent1"/>
                </a:solidFill>
              </a:rPr>
              <a:t>/opt/DXi/syscli --add netcfg --devname eth5 --ipaddr 10.10.10.101 --netmask 255.255.255.0 --gateway 10.10.10.101</a:t>
            </a:r>
            <a:r>
              <a:rPr lang="en-US" smtClean="0">
                <a:solidFill>
                  <a:schemeClr val="accent1"/>
                </a:solidFill>
              </a:rPr>
              <a:t> </a:t>
            </a:r>
          </a:p>
          <a:p>
            <a:r>
              <a:rPr lang="en-US" smtClean="0"/>
              <a:t>Still need a default GATEWAY in /etc/sysconfig/network file</a:t>
            </a:r>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idx="4294967295"/>
          </p:nvPr>
        </p:nvSpPr>
        <p:spPr/>
        <p:txBody>
          <a:bodyPr/>
          <a:lstStyle/>
          <a:p>
            <a:r>
              <a:rPr lang="en-US" smtClean="0"/>
              <a:t>Future Enhancements</a:t>
            </a:r>
          </a:p>
        </p:txBody>
      </p:sp>
      <p:sp>
        <p:nvSpPr>
          <p:cNvPr id="160770" name="Rectangle 3"/>
          <p:cNvSpPr>
            <a:spLocks noGrp="1" noChangeArrowheads="1"/>
          </p:cNvSpPr>
          <p:nvPr>
            <p:ph type="body" idx="4294967295"/>
          </p:nvPr>
        </p:nvSpPr>
        <p:spPr/>
        <p:txBody>
          <a:bodyPr/>
          <a:lstStyle/>
          <a:p>
            <a:r>
              <a:rPr lang="en-US" smtClean="0"/>
              <a:t>Remove confignetseg.sh and confignetip.sh scripts and add functionality to netcfg.sh or mininet library</a:t>
            </a:r>
          </a:p>
          <a:p>
            <a:r>
              <a:rPr lang="en-US" smtClean="0"/>
              <a:t>Extend syscli commands to give basic network configuration for cliadmin</a:t>
            </a:r>
          </a:p>
          <a:p>
            <a:pPr>
              <a:buFontTx/>
              <a:buNone/>
            </a:pPr>
            <a:endParaRPr lang="en-US" smtClean="0"/>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le 1"/>
          <p:cNvSpPr>
            <a:spLocks noGrp="1"/>
          </p:cNvSpPr>
          <p:nvPr>
            <p:ph type="title" idx="4294967295"/>
          </p:nvPr>
        </p:nvSpPr>
        <p:spPr/>
        <p:txBody>
          <a:bodyPr/>
          <a:lstStyle/>
          <a:p>
            <a:r>
              <a:rPr lang="en-US" smtClean="0"/>
              <a:t>References</a:t>
            </a:r>
          </a:p>
        </p:txBody>
      </p:sp>
      <p:sp>
        <p:nvSpPr>
          <p:cNvPr id="162818" name="Content Placeholder 2"/>
          <p:cNvSpPr>
            <a:spLocks noGrp="1"/>
          </p:cNvSpPr>
          <p:nvPr>
            <p:ph idx="4294967295"/>
          </p:nvPr>
        </p:nvSpPr>
        <p:spPr/>
        <p:txBody>
          <a:bodyPr/>
          <a:lstStyle/>
          <a:p>
            <a:r>
              <a:rPr lang="en-US" smtClean="0"/>
              <a:t>Team</a:t>
            </a:r>
          </a:p>
          <a:p>
            <a:pPr lvl="1"/>
            <a:r>
              <a:rPr lang="en-US" smtClean="0"/>
              <a:t>Rob LaRiviere (Tech Lead)</a:t>
            </a:r>
          </a:p>
          <a:p>
            <a:pPr lvl="1"/>
            <a:r>
              <a:rPr lang="en-US" smtClean="0"/>
              <a:t>Charissa Willard (syscli netcfg/network commands)</a:t>
            </a:r>
          </a:p>
          <a:p>
            <a:pPr lvl="1"/>
            <a:r>
              <a:rPr lang="en-US" smtClean="0"/>
              <a:t>Lei Wang (netcfg.sh script)</a:t>
            </a:r>
          </a:p>
          <a:p>
            <a:pPr lvl="1"/>
            <a:r>
              <a:rPr lang="en-US" smtClean="0"/>
              <a:t>Hatem Saidane (Mininet GUI)</a:t>
            </a:r>
          </a:p>
          <a:p>
            <a:pPr lvl="1"/>
            <a:r>
              <a:rPr lang="en-US" smtClean="0"/>
              <a:t>Mark Anthony (Mininet documentation)</a:t>
            </a:r>
          </a:p>
          <a:p>
            <a:r>
              <a:rPr lang="en-US" smtClean="0"/>
              <a:t>Documentation</a:t>
            </a:r>
          </a:p>
          <a:p>
            <a:pPr lvl="1">
              <a:lnSpc>
                <a:spcPct val="90000"/>
              </a:lnSpc>
            </a:pPr>
            <a:r>
              <a:rPr lang="en-US" smtClean="0"/>
              <a:t>For netcfg.sh script – display usage</a:t>
            </a:r>
          </a:p>
          <a:p>
            <a:pPr lvl="1">
              <a:lnSpc>
                <a:spcPct val="90000"/>
              </a:lnSpc>
            </a:pPr>
            <a:r>
              <a:rPr lang="en-US" smtClean="0"/>
              <a:t>For GUI – display online help</a:t>
            </a:r>
          </a:p>
          <a:p>
            <a:pPr lvl="1">
              <a:lnSpc>
                <a:spcPct val="90000"/>
              </a:lnSpc>
            </a:pPr>
            <a:r>
              <a:rPr lang="en-US" smtClean="0"/>
              <a:t>For syscli – display “syscli --help netcfg” or </a:t>
            </a:r>
          </a:p>
          <a:p>
            <a:pPr lvl="1">
              <a:lnSpc>
                <a:spcPct val="90000"/>
              </a:lnSpc>
              <a:buFont typeface="Arial" charset="0"/>
              <a:buNone/>
            </a:pPr>
            <a:r>
              <a:rPr lang="en-US" smtClean="0"/>
              <a:t>                                    “syscli --help --[add,del. …] netcfg”</a:t>
            </a:r>
          </a:p>
          <a:p>
            <a:pPr lvl="1">
              <a:lnSpc>
                <a:spcPct val="90000"/>
              </a:lnSpc>
            </a:pPr>
            <a:r>
              <a:rPr lang="en-US" smtClean="0"/>
              <a:t>More content for syscli netcfg commands along with examples added to the</a:t>
            </a:r>
          </a:p>
          <a:p>
            <a:pPr lvl="1">
              <a:lnSpc>
                <a:spcPct val="90000"/>
              </a:lnSpc>
              <a:buFont typeface="Arial" charset="0"/>
              <a:buNone/>
            </a:pPr>
            <a:r>
              <a:rPr lang="en-US" smtClean="0"/>
              <a:t>    CLI Guide DXi-Series v2.0.1</a:t>
            </a:r>
          </a:p>
          <a:p>
            <a:r>
              <a:rPr lang="en-US" smtClean="0"/>
              <a:t>Source Tree</a:t>
            </a:r>
          </a:p>
          <a:p>
            <a:pPr lvl="1"/>
            <a:r>
              <a:rPr lang="en-US" smtClean="0">
                <a:hlinkClick r:id="rId3"/>
              </a:rPr>
              <a:t>http://10.40.164.47/viewvc/projects/components/mininet/src/</a:t>
            </a:r>
            <a:endParaRPr lang="en-US" smtClean="0"/>
          </a:p>
        </p:txBody>
      </p:sp>
      <p:sp>
        <p:nvSpPr>
          <p:cNvPr id="4" name="Footer Placeholder 3"/>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304800" y="6430963"/>
            <a:ext cx="533400" cy="323850"/>
          </a:xfrm>
          <a:prstGeom prst="rect">
            <a:avLst/>
          </a:prstGeom>
          <a:noFill/>
          <a:ln>
            <a:miter lim="800000"/>
            <a:headEnd/>
            <a:tailEnd/>
          </a:ln>
        </p:spPr>
        <p:txBody>
          <a:bodyPr/>
          <a:lstStyle/>
          <a:p>
            <a:pPr>
              <a:defRPr/>
            </a:pPr>
            <a:fld id="{6D9B2943-E9EA-4EA2-A134-6C6272F9E6B9}" type="slidenum">
              <a:rPr lang="en-US" sz="1400">
                <a:solidFill>
                  <a:srgbClr val="FFBA00"/>
                </a:solidFill>
                <a:cs typeface="+mn-cs"/>
              </a:rPr>
              <a:pPr>
                <a:defRPr/>
              </a:pPr>
              <a:t>94</a:t>
            </a:fld>
            <a:endParaRPr lang="en-US" sz="1200">
              <a:solidFill>
                <a:srgbClr val="FFBA00"/>
              </a:solidFill>
              <a:cs typeface="+mn-cs"/>
            </a:endParaRPr>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idx="4294967295"/>
          </p:nvPr>
        </p:nvSpPr>
        <p:spPr>
          <a:xfrm>
            <a:off x="457200" y="2819400"/>
            <a:ext cx="7772400" cy="838200"/>
          </a:xfrm>
        </p:spPr>
        <p:txBody>
          <a:bodyPr anchor="t"/>
          <a:lstStyle/>
          <a:p>
            <a:pPr algn="ctr"/>
            <a:r>
              <a:rPr lang="en-US" sz="4000" b="1" smtClean="0"/>
              <a:t>Q &amp; A</a:t>
            </a: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ubtitle 2"/>
          <p:cNvSpPr>
            <a:spLocks noGrp="1"/>
          </p:cNvSpPr>
          <p:nvPr>
            <p:ph type="subTitle" idx="4294967295"/>
          </p:nvPr>
        </p:nvSpPr>
        <p:spPr>
          <a:xfrm>
            <a:off x="304800" y="3124200"/>
            <a:ext cx="8534400" cy="990600"/>
          </a:xfrm>
        </p:spPr>
        <p:txBody>
          <a:bodyPr/>
          <a:lstStyle/>
          <a:p>
            <a:pPr marL="0" indent="0">
              <a:buFontTx/>
              <a:buNone/>
            </a:pPr>
            <a:r>
              <a:rPr lang="en-US" sz="2800" smtClean="0">
                <a:solidFill>
                  <a:srgbClr val="006AD6"/>
                </a:solidFill>
              </a:rPr>
              <a:t>DXi SW Upgrades</a:t>
            </a:r>
          </a:p>
          <a:p>
            <a:pPr marL="0" indent="0">
              <a:buFontTx/>
              <a:buNone/>
            </a:pPr>
            <a:r>
              <a:rPr lang="en-US" b="1" smtClean="0">
                <a:solidFill>
                  <a:srgbClr val="666666"/>
                </a:solidFill>
              </a:rPr>
              <a:t>Perry Ross</a:t>
            </a:r>
          </a:p>
          <a:p>
            <a:pPr marL="0" indent="0">
              <a:buFontTx/>
              <a:buNone/>
            </a:pPr>
            <a:endParaRPr lang="en-US" b="1" smtClean="0">
              <a:solidFill>
                <a:srgbClr val="666666"/>
              </a:solidFill>
            </a:endParaRPr>
          </a:p>
        </p:txBody>
      </p:sp>
      <p:sp>
        <p:nvSpPr>
          <p:cNvPr id="4" name="Footer Placeholder 3"/>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304800" y="6430963"/>
            <a:ext cx="533400" cy="323850"/>
          </a:xfrm>
          <a:prstGeom prst="rect">
            <a:avLst/>
          </a:prstGeom>
          <a:noFill/>
          <a:ln>
            <a:miter lim="800000"/>
            <a:headEnd/>
            <a:tailEnd/>
          </a:ln>
        </p:spPr>
        <p:txBody>
          <a:bodyPr/>
          <a:lstStyle/>
          <a:p>
            <a:pPr>
              <a:defRPr/>
            </a:pPr>
            <a:fld id="{B1E36162-3C92-4423-9274-5FE4945D073A}" type="slidenum">
              <a:rPr lang="en-US" sz="1400">
                <a:solidFill>
                  <a:srgbClr val="FFBA00"/>
                </a:solidFill>
                <a:cs typeface="+mn-cs"/>
              </a:rPr>
              <a:pPr>
                <a:defRPr/>
              </a:pPr>
              <a:t>96</a:t>
            </a:fld>
            <a:endParaRPr lang="en-US" sz="1400">
              <a:solidFill>
                <a:srgbClr val="FFBA00"/>
              </a:solidFill>
              <a:cs typeface="+mn-cs"/>
            </a:endParaRPr>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le 1"/>
          <p:cNvSpPr>
            <a:spLocks noGrp="1"/>
          </p:cNvSpPr>
          <p:nvPr>
            <p:ph type="title" idx="4294967295"/>
          </p:nvPr>
        </p:nvSpPr>
        <p:spPr/>
        <p:txBody>
          <a:bodyPr/>
          <a:lstStyle/>
          <a:p>
            <a:pPr eaLnBrk="1" hangingPunct="1"/>
            <a:r>
              <a:rPr lang="en-US" smtClean="0"/>
              <a:t>Software Upgrades</a:t>
            </a:r>
          </a:p>
        </p:txBody>
      </p:sp>
      <p:sp>
        <p:nvSpPr>
          <p:cNvPr id="168962" name="Content Placeholder 2"/>
          <p:cNvSpPr>
            <a:spLocks noGrp="1"/>
          </p:cNvSpPr>
          <p:nvPr>
            <p:ph idx="4294967295"/>
          </p:nvPr>
        </p:nvSpPr>
        <p:spPr/>
        <p:txBody>
          <a:bodyPr/>
          <a:lstStyle/>
          <a:p>
            <a:pPr eaLnBrk="1" hangingPunct="1"/>
            <a:r>
              <a:rPr lang="en-US" smtClean="0"/>
              <a:t>Upgrades from 1.4.x to 2.x require the pre-upgrade script.</a:t>
            </a:r>
          </a:p>
          <a:p>
            <a:pPr eaLnBrk="1" hangingPunct="1"/>
            <a:r>
              <a:rPr lang="en-US" smtClean="0"/>
              <a:t>Upgrades from 2.x to 2.x is the same process as the traditional 1.x to 1.x upgrades.</a:t>
            </a:r>
          </a:p>
          <a:p>
            <a:pPr eaLnBrk="1" hangingPunct="1"/>
            <a:r>
              <a:rPr lang="en-US" smtClean="0"/>
              <a:t>Starting with 2.0.1 a discrete SW Upgrade document will be released.  SW upgrade instructions will be removed from Release Notes and FSM.</a:t>
            </a:r>
          </a:p>
          <a:p>
            <a:r>
              <a:rPr lang="en-US" smtClean="0"/>
              <a:t>Steps to take before upgrading to 2.0.1 to minimize probabilities of failure </a:t>
            </a:r>
          </a:p>
          <a:p>
            <a:pPr lvl="1"/>
            <a:r>
              <a:rPr lang="en-US" smtClean="0"/>
              <a:t>Ensure proper versions of .fw and/or DVD </a:t>
            </a:r>
          </a:p>
          <a:p>
            <a:pPr lvl="1"/>
            <a:r>
              <a:rPr lang="en-US" smtClean="0"/>
              <a:t>Run pre-upgrade procedure </a:t>
            </a:r>
          </a:p>
          <a:p>
            <a:r>
              <a:rPr lang="en-US" smtClean="0"/>
              <a:t>Upgrade process </a:t>
            </a:r>
          </a:p>
          <a:p>
            <a:pPr lvl="1"/>
            <a:r>
              <a:rPr lang="en-US" smtClean="0"/>
              <a:t>Upload .fw file </a:t>
            </a:r>
          </a:p>
          <a:p>
            <a:pPr lvl="1"/>
            <a:r>
              <a:rPr lang="en-US" smtClean="0"/>
              <a:t>For 1-to-2 upgrade, insert DVD </a:t>
            </a:r>
          </a:p>
          <a:p>
            <a:pPr lvl="1"/>
            <a:r>
              <a:rPr lang="en-US" smtClean="0"/>
              <a:t>activate firmware</a:t>
            </a:r>
            <a:endParaRPr lang="en-US" smtClean="0">
              <a:solidFill>
                <a:srgbClr val="D31203"/>
              </a:solidFill>
            </a:endParaRPr>
          </a:p>
        </p:txBody>
      </p:sp>
      <p:sp>
        <p:nvSpPr>
          <p:cNvPr id="6" name="Slide Number Placeholder 2"/>
          <p:cNvSpPr txBox="1">
            <a:spLocks noGrp="1"/>
          </p:cNvSpPr>
          <p:nvPr/>
        </p:nvSpPr>
        <p:spPr bwMode="auto">
          <a:xfrm>
            <a:off x="457200" y="6446838"/>
            <a:ext cx="533400" cy="323850"/>
          </a:xfrm>
          <a:prstGeom prst="rect">
            <a:avLst/>
          </a:prstGeom>
          <a:noFill/>
          <a:ln>
            <a:miter lim="800000"/>
            <a:headEnd/>
            <a:tailEnd/>
          </a:ln>
        </p:spPr>
        <p:txBody>
          <a:bodyPr/>
          <a:lstStyle/>
          <a:p>
            <a:pPr>
              <a:defRPr/>
            </a:pPr>
            <a:fld id="{38E1202E-05CF-4D5D-A9DB-8463783C8B84}" type="slidenum">
              <a:rPr lang="en-US" sz="1400">
                <a:solidFill>
                  <a:srgbClr val="FFBA00"/>
                </a:solidFill>
                <a:cs typeface="+mn-cs"/>
              </a:rPr>
              <a:pPr>
                <a:defRPr/>
              </a:pPr>
              <a:t>97</a:t>
            </a:fld>
            <a:endParaRPr lang="en-US" sz="1200" dirty="0">
              <a:solidFill>
                <a:srgbClr val="FFBA00"/>
              </a:solidFill>
              <a:cs typeface="+mn-cs"/>
            </a:endParaRPr>
          </a:p>
        </p:txBody>
      </p:sp>
      <p:sp>
        <p:nvSpPr>
          <p:cNvPr id="5" name="Footer Placeholder 3"/>
          <p:cNvSpPr txBox="1">
            <a:spLocks noGrp="1"/>
          </p:cNvSpPr>
          <p:nvPr/>
        </p:nvSpPr>
        <p:spPr bwMode="auto">
          <a:xfrm>
            <a:off x="2514600" y="6324600"/>
            <a:ext cx="4732338" cy="496888"/>
          </a:xfrm>
          <a:prstGeom prst="rect">
            <a:avLst/>
          </a:prstGeom>
          <a:noFill/>
          <a:ln>
            <a:miter lim="800000"/>
            <a:headEnd/>
            <a:tailEnd/>
          </a:ln>
        </p:spPr>
        <p:txBody>
          <a:bodyPr/>
          <a:lstStyle/>
          <a:p>
            <a:pPr>
              <a:defRPr/>
            </a:pPr>
            <a:r>
              <a:rPr lang="en-US" sz="1000" dirty="0">
                <a:solidFill>
                  <a:schemeClr val="bg1"/>
                </a:solidFill>
                <a:cs typeface="+mn-cs"/>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p:cNvSpPr>
            <a:spLocks noGrp="1"/>
          </p:cNvSpPr>
          <p:nvPr>
            <p:ph type="title" idx="4294967295"/>
          </p:nvPr>
        </p:nvSpPr>
        <p:spPr/>
        <p:txBody>
          <a:bodyPr/>
          <a:lstStyle/>
          <a:p>
            <a:pPr eaLnBrk="1" hangingPunct="1"/>
            <a:r>
              <a:rPr lang="en-US" smtClean="0"/>
              <a:t>SW Upgrades (cont.)</a:t>
            </a:r>
          </a:p>
        </p:txBody>
      </p:sp>
      <p:sp>
        <p:nvSpPr>
          <p:cNvPr id="171010" name="Content Placeholder 2"/>
          <p:cNvSpPr>
            <a:spLocks noGrp="1"/>
          </p:cNvSpPr>
          <p:nvPr>
            <p:ph idx="4294967295"/>
          </p:nvPr>
        </p:nvSpPr>
        <p:spPr>
          <a:xfrm>
            <a:off x="228600" y="838200"/>
            <a:ext cx="8686800" cy="5257800"/>
          </a:xfrm>
        </p:spPr>
        <p:txBody>
          <a:bodyPr/>
          <a:lstStyle/>
          <a:p>
            <a:r>
              <a:rPr lang="en-US" sz="2000" smtClean="0"/>
              <a:t>Potential Issues </a:t>
            </a:r>
          </a:p>
          <a:p>
            <a:pPr lvl="1"/>
            <a:r>
              <a:rPr lang="en-US" sz="1600" smtClean="0"/>
              <a:t>If “Error: Could not upgrade to the new version from the current version” is displayed, check for the correct platform of (.fw) firmware file to be uploaded. </a:t>
            </a:r>
          </a:p>
          <a:p>
            <a:pPr lvl="1"/>
            <a:r>
              <a:rPr lang="en-US" sz="1600" smtClean="0"/>
              <a:t>If “Error; invalid upload filename” is displayed, check the proper (.fw) firmware file to be uploaded. </a:t>
            </a:r>
          </a:p>
          <a:p>
            <a:pPr lvl="1"/>
            <a:r>
              <a:rPr lang="en-US" sz="1600" smtClean="0"/>
              <a:t>If the FW uploading is slow, check for network issues. </a:t>
            </a:r>
          </a:p>
          <a:p>
            <a:pPr lvl="1"/>
            <a:r>
              <a:rPr lang="en-US" sz="1600" smtClean="0"/>
              <a:t>If fw activation fails: </a:t>
            </a:r>
          </a:p>
          <a:p>
            <a:pPr lvl="2"/>
            <a:r>
              <a:rPr lang="en-US" sz="1400" smtClean="0"/>
              <a:t>Remove Alert tickets. </a:t>
            </a:r>
          </a:p>
          <a:p>
            <a:pPr lvl="2"/>
            <a:r>
              <a:rPr lang="en-US" sz="1400" smtClean="0"/>
              <a:t>Check for any hardware issues or system normal status. </a:t>
            </a:r>
          </a:p>
          <a:p>
            <a:pPr lvl="1"/>
            <a:r>
              <a:rPr lang="en-US" sz="1600" smtClean="0"/>
              <a:t>1-to-2 upgrade tolerates power loss. </a:t>
            </a:r>
          </a:p>
          <a:p>
            <a:pPr lvl="2"/>
            <a:r>
              <a:rPr lang="en-US" sz="1400" smtClean="0"/>
              <a:t>If the DVD has been ejected, don’t push it back in </a:t>
            </a:r>
          </a:p>
          <a:p>
            <a:pPr lvl="1"/>
            <a:r>
              <a:rPr lang="en-US" sz="1600" smtClean="0"/>
              <a:t>2-to-2 upgrade does not survive power loss </a:t>
            </a:r>
          </a:p>
          <a:p>
            <a:r>
              <a:rPr lang="en-US" sz="2000" smtClean="0"/>
              <a:t>Numerous bugs fixed since 2.0 </a:t>
            </a:r>
          </a:p>
          <a:p>
            <a:pPr lvl="1"/>
            <a:r>
              <a:rPr lang="en-US" sz="1600" smtClean="0"/>
              <a:t>.fw version must match DVD version </a:t>
            </a:r>
          </a:p>
          <a:p>
            <a:pPr lvl="1"/>
            <a:r>
              <a:rPr lang="en-US" sz="1600" smtClean="0"/>
              <a:t>failure to reboot on some platforms </a:t>
            </a:r>
          </a:p>
          <a:p>
            <a:pPr lvl="1"/>
            <a:r>
              <a:rPr lang="en-US" sz="1600" smtClean="0"/>
              <a:t>handling unusual network configurations </a:t>
            </a:r>
          </a:p>
          <a:p>
            <a:pPr lvl="1"/>
            <a:r>
              <a:rPr lang="en-US" sz="1600" smtClean="0"/>
              <a:t>many qbfs conversion and replication issues </a:t>
            </a:r>
          </a:p>
          <a:p>
            <a:pPr lvl="1"/>
            <a:r>
              <a:rPr lang="en-US" sz="1600" smtClean="0"/>
              <a:t>improved logging/forensics</a:t>
            </a:r>
          </a:p>
          <a:p>
            <a:pPr eaLnBrk="1" hangingPunct="1"/>
            <a:endParaRPr lang="en-US" sz="1000" smtClean="0"/>
          </a:p>
          <a:p>
            <a:pPr eaLnBrk="1" hangingPunct="1"/>
            <a:endParaRPr lang="en-US" smtClean="0"/>
          </a:p>
        </p:txBody>
      </p:sp>
      <p:sp>
        <p:nvSpPr>
          <p:cNvPr id="6" name="Slide Number Placeholder 2"/>
          <p:cNvSpPr txBox="1">
            <a:spLocks noGrp="1"/>
          </p:cNvSpPr>
          <p:nvPr/>
        </p:nvSpPr>
        <p:spPr bwMode="auto">
          <a:xfrm>
            <a:off x="457200" y="6446838"/>
            <a:ext cx="533400" cy="323850"/>
          </a:xfrm>
          <a:prstGeom prst="rect">
            <a:avLst/>
          </a:prstGeom>
          <a:noFill/>
          <a:ln>
            <a:miter lim="800000"/>
            <a:headEnd/>
            <a:tailEnd/>
          </a:ln>
        </p:spPr>
        <p:txBody>
          <a:bodyPr/>
          <a:lstStyle/>
          <a:p>
            <a:pPr>
              <a:defRPr/>
            </a:pPr>
            <a:fld id="{4AA15E87-E321-4BA8-AD7D-F419A0E5C17E}" type="slidenum">
              <a:rPr lang="en-US" sz="1400">
                <a:solidFill>
                  <a:srgbClr val="FFBA00"/>
                </a:solidFill>
                <a:cs typeface="+mn-cs"/>
              </a:rPr>
              <a:pPr>
                <a:defRPr/>
              </a:pPr>
              <a:t>98</a:t>
            </a:fld>
            <a:endParaRPr lang="en-US" sz="1200" dirty="0">
              <a:solidFill>
                <a:srgbClr val="FFBA00"/>
              </a:solidFill>
              <a:cs typeface="+mn-cs"/>
            </a:endParaRPr>
          </a:p>
        </p:txBody>
      </p:sp>
      <p:sp>
        <p:nvSpPr>
          <p:cNvPr id="5" name="Footer Placeholder 3"/>
          <p:cNvSpPr txBox="1">
            <a:spLocks noGrp="1"/>
          </p:cNvSpPr>
          <p:nvPr/>
        </p:nvSpPr>
        <p:spPr bwMode="auto">
          <a:xfrm>
            <a:off x="2514600" y="6324600"/>
            <a:ext cx="4732338" cy="496888"/>
          </a:xfrm>
          <a:prstGeom prst="rect">
            <a:avLst/>
          </a:prstGeom>
          <a:noFill/>
          <a:ln>
            <a:miter lim="800000"/>
            <a:headEnd/>
            <a:tailEnd/>
          </a:ln>
        </p:spPr>
        <p:txBody>
          <a:bodyPr/>
          <a:lstStyle/>
          <a:p>
            <a:pPr>
              <a:defRPr/>
            </a:pPr>
            <a:r>
              <a:rPr lang="en-US" sz="1000" dirty="0">
                <a:solidFill>
                  <a:schemeClr val="bg1"/>
                </a:solidFill>
                <a:cs typeface="+mn-cs"/>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p:cNvSpPr>
            <a:spLocks noGrp="1"/>
          </p:cNvSpPr>
          <p:nvPr>
            <p:ph type="title" idx="4294967295"/>
          </p:nvPr>
        </p:nvSpPr>
        <p:spPr/>
        <p:txBody>
          <a:bodyPr/>
          <a:lstStyle/>
          <a:p>
            <a:pPr eaLnBrk="1" hangingPunct="1"/>
            <a:r>
              <a:rPr lang="en-US" smtClean="0"/>
              <a:t>Pre Upgrade Script Summay</a:t>
            </a:r>
          </a:p>
        </p:txBody>
      </p:sp>
      <p:sp>
        <p:nvSpPr>
          <p:cNvPr id="173058" name="Content Placeholder 2"/>
          <p:cNvSpPr>
            <a:spLocks noGrp="1"/>
          </p:cNvSpPr>
          <p:nvPr>
            <p:ph idx="4294967295"/>
          </p:nvPr>
        </p:nvSpPr>
        <p:spPr>
          <a:xfrm>
            <a:off x="228600" y="838200"/>
            <a:ext cx="8686800" cy="5257800"/>
          </a:xfrm>
        </p:spPr>
        <p:txBody>
          <a:bodyPr/>
          <a:lstStyle/>
          <a:p>
            <a:pPr eaLnBrk="1" hangingPunct="1"/>
            <a:r>
              <a:rPr lang="en-US" sz="1600" smtClean="0"/>
              <a:t>Pre Upgrade Script Objective</a:t>
            </a:r>
          </a:p>
          <a:p>
            <a:pPr lvl="1" eaLnBrk="1" hangingPunct="1"/>
            <a:r>
              <a:rPr lang="en-US" sz="1200" smtClean="0"/>
              <a:t>The success of the upgrade depends on ensuring that the system is in a healthy state and no known issues are present that will prevent the upgrade from completing successfully. </a:t>
            </a:r>
          </a:p>
          <a:p>
            <a:pPr lvl="1" eaLnBrk="1" hangingPunct="1"/>
            <a:r>
              <a:rPr lang="en-US" sz="1200" smtClean="0"/>
              <a:t>In previous releases, all of this upgrade information was documented in both the Pre-Upgrade Script document and the Field Service Manual. Now, the DXi-Series Software Upgrade Guide is the only location for the upgrade instructions.</a:t>
            </a:r>
          </a:p>
          <a:p>
            <a:pPr eaLnBrk="1" hangingPunct="1"/>
            <a:r>
              <a:rPr lang="en-US" sz="1600" smtClean="0"/>
              <a:t>Pre Upgrade Script Summary (Refer to process posted on CSWeb process for more details)</a:t>
            </a:r>
          </a:p>
          <a:p>
            <a:pPr lvl="1" eaLnBrk="1" hangingPunct="1"/>
            <a:r>
              <a:rPr lang="en-US" sz="1200" smtClean="0"/>
              <a:t>Step 1 – Prior to Upgrade</a:t>
            </a:r>
          </a:p>
          <a:p>
            <a:pPr lvl="2" eaLnBrk="1" hangingPunct="1"/>
            <a:r>
              <a:rPr lang="en-US" sz="1000" smtClean="0"/>
              <a:t>Save off the 1.4.x diagnostic files </a:t>
            </a:r>
          </a:p>
          <a:p>
            <a:pPr lvl="2" eaLnBrk="1" hangingPunct="1"/>
            <a:r>
              <a:rPr lang="en-US" sz="1000" smtClean="0"/>
              <a:t>Delete unsupported special files </a:t>
            </a:r>
          </a:p>
          <a:p>
            <a:pPr lvl="2" eaLnBrk="1" hangingPunct="1"/>
            <a:r>
              <a:rPr lang="en-US" sz="1000" smtClean="0"/>
              <a:t>OST/Symantec Backup Exec interactions </a:t>
            </a:r>
          </a:p>
          <a:p>
            <a:pPr lvl="2" eaLnBrk="1" hangingPunct="1"/>
            <a:r>
              <a:rPr lang="en-US" sz="1000" smtClean="0"/>
              <a:t>Upgrading systems with non-deduplicated shares </a:t>
            </a:r>
          </a:p>
          <a:p>
            <a:pPr lvl="2" eaLnBrk="1" hangingPunct="1"/>
            <a:r>
              <a:rPr lang="en-US" sz="1000" smtClean="0"/>
              <a:t>Removing UnTruncated Data </a:t>
            </a:r>
          </a:p>
          <a:p>
            <a:pPr lvl="2" eaLnBrk="1" hangingPunct="1"/>
            <a:r>
              <a:rPr lang="en-US" sz="1000" smtClean="0"/>
              <a:t>Determine space for non-deduplicated shares </a:t>
            </a:r>
          </a:p>
          <a:p>
            <a:pPr lvl="2" eaLnBrk="1" hangingPunct="1"/>
            <a:r>
              <a:rPr lang="en-US" sz="1000" smtClean="0"/>
              <a:t>Determine the state of the system </a:t>
            </a:r>
          </a:p>
          <a:p>
            <a:pPr lvl="2" eaLnBrk="1" hangingPunct="1"/>
            <a:r>
              <a:rPr lang="en-US" sz="1000" smtClean="0"/>
              <a:t>Check for System Issues </a:t>
            </a:r>
          </a:p>
          <a:p>
            <a:pPr lvl="2" eaLnBrk="1" hangingPunct="1"/>
            <a:r>
              <a:rPr lang="en-US" sz="1000" smtClean="0"/>
              <a:t>Determine how long the upgrade will take </a:t>
            </a:r>
          </a:p>
          <a:p>
            <a:pPr lvl="1" eaLnBrk="1" hangingPunct="1"/>
            <a:r>
              <a:rPr lang="en-US" sz="1200" smtClean="0"/>
              <a:t>Step 2 – Upgrade </a:t>
            </a:r>
          </a:p>
          <a:p>
            <a:pPr lvl="2" eaLnBrk="1" hangingPunct="1"/>
            <a:r>
              <a:rPr lang="en-US" sz="1000" smtClean="0"/>
              <a:t>Place DVD into DXi </a:t>
            </a:r>
          </a:p>
          <a:p>
            <a:pPr lvl="2" eaLnBrk="1" hangingPunct="1"/>
            <a:r>
              <a:rPr lang="en-US" sz="1000" smtClean="0"/>
              <a:t>Start the upgrade process</a:t>
            </a:r>
          </a:p>
          <a:p>
            <a:pPr lvl="2" eaLnBrk="1" hangingPunct="1"/>
            <a:r>
              <a:rPr lang="en-US" sz="1000" smtClean="0"/>
              <a:t>Remove the DVD from the DXi DVD drive </a:t>
            </a:r>
          </a:p>
          <a:p>
            <a:pPr lvl="1" eaLnBrk="1" hangingPunct="1"/>
            <a:r>
              <a:rPr lang="en-US" sz="1200" smtClean="0"/>
              <a:t>Step 3 – Finishing up</a:t>
            </a:r>
          </a:p>
          <a:p>
            <a:pPr lvl="2" eaLnBrk="1" hangingPunct="1"/>
            <a:r>
              <a:rPr lang="en-US" sz="1000" smtClean="0"/>
              <a:t>Alter Blockpool Configuration Settings </a:t>
            </a:r>
          </a:p>
          <a:p>
            <a:pPr lvl="2" eaLnBrk="1" hangingPunct="1"/>
            <a:r>
              <a:rPr lang="en-US" sz="1000" smtClean="0"/>
              <a:t>Reset the system to prior state </a:t>
            </a:r>
          </a:p>
          <a:p>
            <a:pPr lvl="2" eaLnBrk="1" hangingPunct="1"/>
            <a:r>
              <a:rPr lang="en-US" sz="1000" smtClean="0"/>
              <a:t>Determining how much space is on the DXi </a:t>
            </a:r>
          </a:p>
          <a:p>
            <a:pPr lvl="2" eaLnBrk="1" hangingPunct="1"/>
            <a:r>
              <a:rPr lang="en-US" sz="1000" smtClean="0"/>
              <a:t>OST </a:t>
            </a:r>
          </a:p>
          <a:p>
            <a:pPr eaLnBrk="1" hangingPunct="1"/>
            <a:endParaRPr lang="en-US" sz="1000" smtClean="0"/>
          </a:p>
          <a:p>
            <a:pPr eaLnBrk="1" hangingPunct="1"/>
            <a:endParaRPr lang="en-US" smtClean="0"/>
          </a:p>
        </p:txBody>
      </p:sp>
      <p:sp>
        <p:nvSpPr>
          <p:cNvPr id="6" name="Slide Number Placeholder 2"/>
          <p:cNvSpPr txBox="1">
            <a:spLocks noGrp="1"/>
          </p:cNvSpPr>
          <p:nvPr/>
        </p:nvSpPr>
        <p:spPr bwMode="auto">
          <a:xfrm>
            <a:off x="457200" y="6446838"/>
            <a:ext cx="533400" cy="323850"/>
          </a:xfrm>
          <a:prstGeom prst="rect">
            <a:avLst/>
          </a:prstGeom>
          <a:noFill/>
          <a:ln>
            <a:miter lim="800000"/>
            <a:headEnd/>
            <a:tailEnd/>
          </a:ln>
        </p:spPr>
        <p:txBody>
          <a:bodyPr/>
          <a:lstStyle/>
          <a:p>
            <a:pPr>
              <a:defRPr/>
            </a:pPr>
            <a:fld id="{6A8E6EDA-B868-4F6C-A616-372B697A2C7F}" type="slidenum">
              <a:rPr lang="en-US" sz="1400">
                <a:solidFill>
                  <a:srgbClr val="FFBA00"/>
                </a:solidFill>
                <a:cs typeface="+mn-cs"/>
              </a:rPr>
              <a:pPr>
                <a:defRPr/>
              </a:pPr>
              <a:t>99</a:t>
            </a:fld>
            <a:endParaRPr lang="en-US" sz="1200" dirty="0">
              <a:solidFill>
                <a:srgbClr val="FFBA00"/>
              </a:solidFill>
              <a:cs typeface="+mn-cs"/>
            </a:endParaRPr>
          </a:p>
        </p:txBody>
      </p:sp>
      <p:sp>
        <p:nvSpPr>
          <p:cNvPr id="5" name="Footer Placeholder 3"/>
          <p:cNvSpPr txBox="1">
            <a:spLocks noGrp="1"/>
          </p:cNvSpPr>
          <p:nvPr/>
        </p:nvSpPr>
        <p:spPr bwMode="auto">
          <a:xfrm>
            <a:off x="2514600" y="6324600"/>
            <a:ext cx="4732338" cy="496888"/>
          </a:xfrm>
          <a:prstGeom prst="rect">
            <a:avLst/>
          </a:prstGeom>
          <a:noFill/>
          <a:ln>
            <a:miter lim="800000"/>
            <a:headEnd/>
            <a:tailEnd/>
          </a:ln>
        </p:spPr>
        <p:txBody>
          <a:bodyPr/>
          <a:lstStyle/>
          <a:p>
            <a:pPr>
              <a:defRPr/>
            </a:pPr>
            <a:r>
              <a:rPr lang="en-US" sz="1000" dirty="0">
                <a:solidFill>
                  <a:schemeClr val="bg1"/>
                </a:solidFill>
                <a:cs typeface="+mn-cs"/>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Qpresentation">
  <a:themeElements>
    <a:clrScheme name="New Template for PowerPoint 2003 to test with 2007 02APR10 with update instructions 13">
      <a:dk1>
        <a:srgbClr val="000000"/>
      </a:dk1>
      <a:lt1>
        <a:srgbClr val="FFFFFF"/>
      </a:lt1>
      <a:dk2>
        <a:srgbClr val="006AD6"/>
      </a:dk2>
      <a:lt2>
        <a:srgbClr val="808080"/>
      </a:lt2>
      <a:accent1>
        <a:srgbClr val="41A2EF"/>
      </a:accent1>
      <a:accent2>
        <a:srgbClr val="FFA600"/>
      </a:accent2>
      <a:accent3>
        <a:srgbClr val="FFFFFF"/>
      </a:accent3>
      <a:accent4>
        <a:srgbClr val="000000"/>
      </a:accent4>
      <a:accent5>
        <a:srgbClr val="B0CEF6"/>
      </a:accent5>
      <a:accent6>
        <a:srgbClr val="E79600"/>
      </a:accent6>
      <a:hlink>
        <a:srgbClr val="666666"/>
      </a:hlink>
      <a:folHlink>
        <a:srgbClr val="999999"/>
      </a:folHlink>
    </a:clrScheme>
    <a:fontScheme name="New Template for PowerPoint 2003 to test with 2007 02APR10 with update instruction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 Template for PowerPoint 2003 to test with 2007 02APR10 with update instruc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Template for PowerPoint 2003 to test with 2007 02APR10 with update instruc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Template for PowerPoint 2003 to test with 2007 02APR10 with update instruc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Template for PowerPoint 2003 to test with 2007 02APR10 with update instruc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Template for PowerPoint 2003 to test with 2007 02APR10 with update instruc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Template for PowerPoint 2003 to test with 2007 02APR10 with update instruc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Template for PowerPoint 2003 to test with 2007 02APR10 with update instruction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Template for PowerPoint 2003 to test with 2007 02APR10 with update instruc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Template for PowerPoint 2003 to test with 2007 02APR10 with update instruc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Template for PowerPoint 2003 to test with 2007 02APR10 with update instruc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Template for PowerPoint 2003 to test with 2007 02APR10 with update instruc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Template for PowerPoint 2003 to test with 2007 02APR10 with update instruc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 Template for PowerPoint 2003 to test with 2007 02APR10 with update instructions 13">
        <a:dk1>
          <a:srgbClr val="000000"/>
        </a:dk1>
        <a:lt1>
          <a:srgbClr val="FFFFFF"/>
        </a:lt1>
        <a:dk2>
          <a:srgbClr val="006AD6"/>
        </a:dk2>
        <a:lt2>
          <a:srgbClr val="808080"/>
        </a:lt2>
        <a:accent1>
          <a:srgbClr val="41A2EF"/>
        </a:accent1>
        <a:accent2>
          <a:srgbClr val="FFA600"/>
        </a:accent2>
        <a:accent3>
          <a:srgbClr val="FFFFFF"/>
        </a:accent3>
        <a:accent4>
          <a:srgbClr val="000000"/>
        </a:accent4>
        <a:accent5>
          <a:srgbClr val="B0CEF6"/>
        </a:accent5>
        <a:accent6>
          <a:srgbClr val="E79600"/>
        </a:accent6>
        <a:hlink>
          <a:srgbClr val="666666"/>
        </a:hlink>
        <a:folHlink>
          <a:srgbClr val="99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Quantum_Presentation_Template 13">
    <a:dk1>
      <a:srgbClr val="000000"/>
    </a:dk1>
    <a:lt1>
      <a:srgbClr val="FFFFFF"/>
    </a:lt1>
    <a:dk2>
      <a:srgbClr val="006AD6"/>
    </a:dk2>
    <a:lt2>
      <a:srgbClr val="808080"/>
    </a:lt2>
    <a:accent1>
      <a:srgbClr val="41A2EF"/>
    </a:accent1>
    <a:accent2>
      <a:srgbClr val="FFA600"/>
    </a:accent2>
    <a:accent3>
      <a:srgbClr val="FFFFFF"/>
    </a:accent3>
    <a:accent4>
      <a:srgbClr val="000000"/>
    </a:accent4>
    <a:accent5>
      <a:srgbClr val="B0CEF6"/>
    </a:accent5>
    <a:accent6>
      <a:srgbClr val="E79600"/>
    </a:accent6>
    <a:hlink>
      <a:srgbClr val="666666"/>
    </a:hlink>
    <a:folHlink>
      <a:srgbClr val="999999"/>
    </a:folHlink>
  </a:clrScheme>
  <a:fontScheme name="1_Quantum_Presentation_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Qpresentation</Template>
  <TotalTime>6414</TotalTime>
  <Words>8109</Words>
  <Application>Microsoft Macintosh PowerPoint</Application>
  <PresentationFormat>On-screen Show (4:3)</PresentationFormat>
  <Paragraphs>1409</Paragraphs>
  <Slides>111</Slides>
  <Notes>60</Notes>
  <HiddenSlides>0</HiddenSlides>
  <MMClips>0</MMClips>
  <ScaleCrop>false</ScaleCrop>
  <HeadingPairs>
    <vt:vector size="8" baseType="variant">
      <vt:variant>
        <vt:lpstr>Fonts Used</vt:lpstr>
      </vt:variant>
      <vt:variant>
        <vt:i4>5</vt:i4>
      </vt:variant>
      <vt:variant>
        <vt:lpstr>Design Template</vt:lpstr>
      </vt:variant>
      <vt:variant>
        <vt:i4>2</vt:i4>
      </vt:variant>
      <vt:variant>
        <vt:lpstr>Embedded OLE Servers</vt:lpstr>
      </vt:variant>
      <vt:variant>
        <vt:i4>2</vt:i4>
      </vt:variant>
      <vt:variant>
        <vt:lpstr>Slide Titles</vt:lpstr>
      </vt:variant>
      <vt:variant>
        <vt:i4>111</vt:i4>
      </vt:variant>
    </vt:vector>
  </HeadingPairs>
  <TitlesOfParts>
    <vt:vector size="120" baseType="lpstr">
      <vt:lpstr>Arial</vt:lpstr>
      <vt:lpstr>Wingdings</vt:lpstr>
      <vt:lpstr>Courier New</vt:lpstr>
      <vt:lpstr>Calibri</vt:lpstr>
      <vt:lpstr>MS PGothic</vt:lpstr>
      <vt:lpstr>Qpresentation</vt:lpstr>
      <vt:lpstr>Qpresentation</vt:lpstr>
      <vt:lpstr>Worksheet</vt:lpstr>
      <vt:lpstr>Microsoft Excel Chart</vt:lpstr>
      <vt:lpstr>Slide 1</vt:lpstr>
      <vt:lpstr>Slide 2</vt:lpstr>
      <vt:lpstr>Agenda</vt:lpstr>
      <vt:lpstr>Slide 4</vt:lpstr>
      <vt:lpstr>DXi 2.0.1:  Key Features</vt:lpstr>
      <vt:lpstr>New DXi6700 Series  Leading Performance, Multi-protocol, Highly Scalable</vt:lpstr>
      <vt:lpstr>DXi6701/02 Specifications</vt:lpstr>
      <vt:lpstr>DXi6500 With DXi 2.0.1</vt:lpstr>
      <vt:lpstr>DXi6700 with DXi 2.0.1</vt:lpstr>
      <vt:lpstr>DXi6700 Conversion Kits</vt:lpstr>
      <vt:lpstr>VTL / NAS Ingest Constraints</vt:lpstr>
      <vt:lpstr>Campari2: Model Summary</vt:lpstr>
      <vt:lpstr>Campari2: 67xx Models Overview  </vt:lpstr>
      <vt:lpstr>Campari2: 65xx Models Overview  </vt:lpstr>
      <vt:lpstr>Campari2: Models Overview  </vt:lpstr>
      <vt:lpstr>Performance</vt:lpstr>
      <vt:lpstr>DAR, Vision, Guardian</vt:lpstr>
      <vt:lpstr>Q &amp; A</vt:lpstr>
      <vt:lpstr>Slide 19</vt:lpstr>
      <vt:lpstr>2.0.1 GUI Improvements – VTL Wizard</vt:lpstr>
      <vt:lpstr>2.0.1 GUI Improvements – OST Wizard</vt:lpstr>
      <vt:lpstr>2.0.1 GUI Improvements – VTL Configuration</vt:lpstr>
      <vt:lpstr>2.0.1 GUI Improvements – VTL Summary</vt:lpstr>
      <vt:lpstr>2.0.1 GUI Improvements – VTL Add Partition</vt:lpstr>
      <vt:lpstr>2.0.1 GUI Improvements – VTL Media Actions</vt:lpstr>
      <vt:lpstr>2.0.1 GUI Improvements – VTL Host Access</vt:lpstr>
      <vt:lpstr>Q &amp; A</vt:lpstr>
      <vt:lpstr>Slide 28</vt:lpstr>
      <vt:lpstr>Agenda</vt:lpstr>
      <vt:lpstr>GIO for 2.0.1 Overview – Components / Cmd Flow</vt:lpstr>
      <vt:lpstr>GIO for 2.0.1 Overview – What’s new?</vt:lpstr>
      <vt:lpstr>GIO for 2.0.1 Overview – Testing</vt:lpstr>
      <vt:lpstr>GIO: Qlogic firmware dump utility</vt:lpstr>
      <vt:lpstr>VTD Device</vt:lpstr>
      <vt:lpstr>VTD &amp; DataPath Script</vt:lpstr>
      <vt:lpstr>Cartridge Data</vt:lpstr>
      <vt:lpstr>Utilities</vt:lpstr>
      <vt:lpstr>Utilities (cont.)</vt:lpstr>
      <vt:lpstr>RAS in Diagnostic Mode</vt:lpstr>
      <vt:lpstr>Q &amp; A</vt:lpstr>
      <vt:lpstr>Slide 41</vt:lpstr>
      <vt:lpstr>Out of Band Dedup (1.4.x) versus inline Dedup (2.0)</vt:lpstr>
      <vt:lpstr>Q &amp; A</vt:lpstr>
      <vt:lpstr>Slide 44</vt:lpstr>
      <vt:lpstr>Agenda</vt:lpstr>
      <vt:lpstr>Architecture</vt:lpstr>
      <vt:lpstr>Architecture</vt:lpstr>
      <vt:lpstr>Architecture</vt:lpstr>
      <vt:lpstr>What the User Sees</vt:lpstr>
      <vt:lpstr>What the User Sees</vt:lpstr>
      <vt:lpstr>What the User Sees</vt:lpstr>
      <vt:lpstr>How It Works - Internally</vt:lpstr>
      <vt:lpstr>How It Works - Internally</vt:lpstr>
      <vt:lpstr>What to do when it breaks</vt:lpstr>
      <vt:lpstr>Best Practices</vt:lpstr>
      <vt:lpstr>Overview of OST- Replication</vt:lpstr>
      <vt:lpstr>Ostd duplication path</vt:lpstr>
      <vt:lpstr>Replicationd duplication path</vt:lpstr>
      <vt:lpstr>Tsunami Log </vt:lpstr>
      <vt:lpstr>Future Enhancements</vt:lpstr>
      <vt:lpstr>References</vt:lpstr>
      <vt:lpstr>Q &amp; A</vt:lpstr>
      <vt:lpstr>What is Accent?</vt:lpstr>
      <vt:lpstr>DXi Accent Offers Flexibility</vt:lpstr>
      <vt:lpstr>Accent Installation and Configuration</vt:lpstr>
      <vt:lpstr>How can Accent be enabled?</vt:lpstr>
      <vt:lpstr>Accent GUI Enable/Disable</vt:lpstr>
      <vt:lpstr>Advantages</vt:lpstr>
      <vt:lpstr>Slide 69</vt:lpstr>
      <vt:lpstr>Accent Statistics</vt:lpstr>
      <vt:lpstr>Compatibility </vt:lpstr>
      <vt:lpstr>Impact on Media server boxes:</vt:lpstr>
      <vt:lpstr>Accent Impact on Media Server</vt:lpstr>
      <vt:lpstr>Limitations</vt:lpstr>
      <vt:lpstr>FAQ: for Accent</vt:lpstr>
      <vt:lpstr>Q &amp; A</vt:lpstr>
      <vt:lpstr>Slide 77</vt:lpstr>
      <vt:lpstr>Agenda</vt:lpstr>
      <vt:lpstr>Architecture</vt:lpstr>
      <vt:lpstr>GUI Screen Shot </vt:lpstr>
      <vt:lpstr>Syscli netcfg commands</vt:lpstr>
      <vt:lpstr>Netcfg.sh script</vt:lpstr>
      <vt:lpstr>Mininet from 2.0 to 2.0.1</vt:lpstr>
      <vt:lpstr>How it Works </vt:lpstr>
      <vt:lpstr>How it works  (syscli support for GUI)</vt:lpstr>
      <vt:lpstr>Syscli commands (secret for now)</vt:lpstr>
      <vt:lpstr>Syscli commands (secret for now)</vt:lpstr>
      <vt:lpstr>What to do when it breaks</vt:lpstr>
      <vt:lpstr>What to do when it breaks (cont.)</vt:lpstr>
      <vt:lpstr>Best Practices</vt:lpstr>
      <vt:lpstr>Best Practices (cont.)</vt:lpstr>
      <vt:lpstr>Known Issues</vt:lpstr>
      <vt:lpstr>Future Enhancements</vt:lpstr>
      <vt:lpstr>References</vt:lpstr>
      <vt:lpstr>Q &amp; A</vt:lpstr>
      <vt:lpstr>Slide 96</vt:lpstr>
      <vt:lpstr>Software Upgrades</vt:lpstr>
      <vt:lpstr>SW Upgrades (cont.)</vt:lpstr>
      <vt:lpstr>Pre Upgrade Script Summay</vt:lpstr>
      <vt:lpstr>Q &amp; A</vt:lpstr>
      <vt:lpstr>Slide 101</vt:lpstr>
      <vt:lpstr>Galaxy 2.0.1 – Bug Profile Review</vt:lpstr>
      <vt:lpstr>Galaxy 2.0.1 – Bug Profile Review (as of 7/15)</vt:lpstr>
      <vt:lpstr>Slide 104</vt:lpstr>
      <vt:lpstr>Galaxy 2.0.1 – Bug Profile Review</vt:lpstr>
      <vt:lpstr>Breakdown of Severity 1 deferrals </vt:lpstr>
      <vt:lpstr>VTL / NAS Ingest Constraints</vt:lpstr>
      <vt:lpstr>VTL / NAS Ingest Constraints (cont.)</vt:lpstr>
      <vt:lpstr>2.0.1 Technical Service Bulletins (TSBs)</vt:lpstr>
      <vt:lpstr>Galaxy 2.0.1 – Bug Profile Review SR Rate Impact Waterfall by SW Release</vt:lpstr>
      <vt:lpstr>Q &amp; A</vt:lpstr>
    </vt:vector>
  </TitlesOfParts>
  <Manager/>
  <Company>Quantum Corporation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DXi 2.0.1 &amp; DXi6701, DXi6702 service TOI</dc:title>
  <dc:subject>DXi software and Campari 2 systems</dc:subject>
  <dc:creator>Mark Thacker</dc:creator>
  <cp:keywords>DXi, Galaxy, 6701, 6702</cp:keywords>
  <dc:description>Template version 5 (13AUG10)</dc:description>
  <cp:lastModifiedBy>jhibbard</cp:lastModifiedBy>
  <cp:revision>324</cp:revision>
  <dcterms:created xsi:type="dcterms:W3CDTF">2011-06-20T16:14:06Z</dcterms:created>
  <dcterms:modified xsi:type="dcterms:W3CDTF">2011-07-26T22:52:39Z</dcterms:modified>
  <cp:category/>
</cp:coreProperties>
</file>