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notesSlides/notesSlide12.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Override PartName="/ppt/notesSlides/notesSlide20.xml" ContentType="application/vnd.openxmlformats-officedocument.presentationml.notesSlide+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2" r:id="rId1"/>
    <p:sldMasterId id="2147484018" r:id="rId2"/>
    <p:sldMasterId id="2147484158" r:id="rId3"/>
  </p:sldMasterIdLst>
  <p:notesMasterIdLst>
    <p:notesMasterId r:id="rId99"/>
  </p:notesMasterIdLst>
  <p:handoutMasterIdLst>
    <p:handoutMasterId r:id="rId100"/>
  </p:handoutMasterIdLst>
  <p:sldIdLst>
    <p:sldId id="418" r:id="rId4"/>
    <p:sldId id="365" r:id="rId5"/>
    <p:sldId id="541" r:id="rId6"/>
    <p:sldId id="562" r:id="rId7"/>
    <p:sldId id="639" r:id="rId8"/>
    <p:sldId id="640" r:id="rId9"/>
    <p:sldId id="641" r:id="rId10"/>
    <p:sldId id="642" r:id="rId11"/>
    <p:sldId id="643" r:id="rId12"/>
    <p:sldId id="644" r:id="rId13"/>
    <p:sldId id="645" r:id="rId14"/>
    <p:sldId id="646" r:id="rId15"/>
    <p:sldId id="647" r:id="rId16"/>
    <p:sldId id="648" r:id="rId17"/>
    <p:sldId id="649" r:id="rId18"/>
    <p:sldId id="650" r:id="rId19"/>
    <p:sldId id="651" r:id="rId20"/>
    <p:sldId id="652" r:id="rId21"/>
    <p:sldId id="653" r:id="rId22"/>
    <p:sldId id="654" r:id="rId23"/>
    <p:sldId id="655" r:id="rId24"/>
    <p:sldId id="656" r:id="rId25"/>
    <p:sldId id="657" r:id="rId26"/>
    <p:sldId id="658" r:id="rId27"/>
    <p:sldId id="659" r:id="rId28"/>
    <p:sldId id="660" r:id="rId29"/>
    <p:sldId id="661" r:id="rId30"/>
    <p:sldId id="662" r:id="rId31"/>
    <p:sldId id="663" r:id="rId32"/>
    <p:sldId id="664" r:id="rId33"/>
    <p:sldId id="665" r:id="rId34"/>
    <p:sldId id="666" r:id="rId35"/>
    <p:sldId id="667" r:id="rId36"/>
    <p:sldId id="668" r:id="rId37"/>
    <p:sldId id="669" r:id="rId38"/>
    <p:sldId id="670" r:id="rId39"/>
    <p:sldId id="671" r:id="rId40"/>
    <p:sldId id="672" r:id="rId41"/>
    <p:sldId id="673" r:id="rId42"/>
    <p:sldId id="674" r:id="rId43"/>
    <p:sldId id="675" r:id="rId44"/>
    <p:sldId id="676" r:id="rId45"/>
    <p:sldId id="677" r:id="rId46"/>
    <p:sldId id="678" r:id="rId47"/>
    <p:sldId id="679" r:id="rId48"/>
    <p:sldId id="680" r:id="rId49"/>
    <p:sldId id="578" r:id="rId50"/>
    <p:sldId id="579" r:id="rId51"/>
    <p:sldId id="580" r:id="rId52"/>
    <p:sldId id="581" r:id="rId53"/>
    <p:sldId id="582" r:id="rId54"/>
    <p:sldId id="576" r:id="rId55"/>
    <p:sldId id="577" r:id="rId56"/>
    <p:sldId id="607" r:id="rId57"/>
    <p:sldId id="608" r:id="rId58"/>
    <p:sldId id="584" r:id="rId59"/>
    <p:sldId id="611" r:id="rId60"/>
    <p:sldId id="612" r:id="rId61"/>
    <p:sldId id="613" r:id="rId62"/>
    <p:sldId id="614" r:id="rId63"/>
    <p:sldId id="615" r:id="rId64"/>
    <p:sldId id="616" r:id="rId65"/>
    <p:sldId id="617" r:id="rId66"/>
    <p:sldId id="618" r:id="rId67"/>
    <p:sldId id="619" r:id="rId68"/>
    <p:sldId id="620" r:id="rId69"/>
    <p:sldId id="621" r:id="rId70"/>
    <p:sldId id="622" r:id="rId71"/>
    <p:sldId id="623" r:id="rId72"/>
    <p:sldId id="624" r:id="rId73"/>
    <p:sldId id="625" r:id="rId74"/>
    <p:sldId id="633" r:id="rId75"/>
    <p:sldId id="634" r:id="rId76"/>
    <p:sldId id="635" r:id="rId77"/>
    <p:sldId id="636" r:id="rId78"/>
    <p:sldId id="637" r:id="rId79"/>
    <p:sldId id="638" r:id="rId80"/>
    <p:sldId id="492" r:id="rId81"/>
    <p:sldId id="493" r:id="rId82"/>
    <p:sldId id="494" r:id="rId83"/>
    <p:sldId id="495" r:id="rId84"/>
    <p:sldId id="496" r:id="rId85"/>
    <p:sldId id="497" r:id="rId86"/>
    <p:sldId id="498" r:id="rId87"/>
    <p:sldId id="499" r:id="rId88"/>
    <p:sldId id="500" r:id="rId89"/>
    <p:sldId id="501" r:id="rId90"/>
    <p:sldId id="626" r:id="rId91"/>
    <p:sldId id="627" r:id="rId92"/>
    <p:sldId id="503" r:id="rId93"/>
    <p:sldId id="504" r:id="rId94"/>
    <p:sldId id="523" r:id="rId95"/>
    <p:sldId id="609" r:id="rId96"/>
    <p:sldId id="610" r:id="rId97"/>
    <p:sldId id="421" r:id="rId98"/>
  </p:sldIdLst>
  <p:sldSz cx="9144000" cy="6858000" type="screen4x3"/>
  <p:notesSz cx="7077075" cy="9363075"/>
  <p:custDataLst>
    <p:tags r:id="rId101"/>
  </p:custDataLst>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Arial"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ill Weakley" initials="BW" lastIdx="9"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85E2FF"/>
    <a:srgbClr val="00B6F1"/>
    <a:srgbClr val="666666"/>
    <a:srgbClr val="B0B9BF"/>
    <a:srgbClr val="083A64"/>
    <a:srgbClr val="000000"/>
    <a:srgbClr val="0F73C3"/>
    <a:srgbClr val="ABEBFF"/>
    <a:srgbClr val="273517"/>
    <a:srgbClr val="FFBA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40" autoAdjust="0"/>
    <p:restoredTop sz="97152" autoAdjust="0"/>
  </p:normalViewPr>
  <p:slideViewPr>
    <p:cSldViewPr snapToGrid="0" showGuides="1">
      <p:cViewPr>
        <p:scale>
          <a:sx n="80" d="100"/>
          <a:sy n="80" d="100"/>
        </p:scale>
        <p:origin x="-252" y="66"/>
      </p:cViewPr>
      <p:guideLst>
        <p:guide orient="horz" pos="186"/>
        <p:guide pos="4709"/>
        <p:guide pos="5607"/>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handoutMaster" Target="handoutMasters/handoutMaster1.xml"/><Relationship Id="rId105"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notesMaster" Target="notesMasters/notesMaster1.xml"/><Relationship Id="rId101"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tthew\Documents\Cross%20Platform%20Projects\DXi%20Pricing%20Analysis\Portfolio%20Analysis%20-%20rev03da.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duperron\AppData\Local\Microsoft\Windows\Temporary%20Internet%20Files\Content.Outlook\0YDZLO3M\0-15431-01_Report_Performance%20Summary_3%200%200_DXi6902_Rev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scatterChart>
        <c:scatterStyle val="smoothMarker"/>
        <c:ser>
          <c:idx val="0"/>
          <c:order val="0"/>
          <c:tx>
            <c:strRef>
              <c:f>'DXi4701'!$A$1</c:f>
              <c:strCache>
                <c:ptCount val="1"/>
                <c:pt idx="0">
                  <c:v>DXi4701</c:v>
                </c:pt>
              </c:strCache>
            </c:strRef>
          </c:tx>
          <c:spPr>
            <a:ln w="22225" cap="rnd">
              <a:solidFill>
                <a:schemeClr val="accent6"/>
              </a:solidFill>
              <a:round/>
            </a:ln>
            <a:effectLst/>
          </c:spPr>
          <c:marker>
            <c:symbol val="diamond"/>
            <c:size val="6"/>
            <c:spPr>
              <a:solidFill>
                <a:schemeClr val="accent6"/>
              </a:solidFill>
              <a:ln w="9525">
                <a:solidFill>
                  <a:schemeClr val="accent6"/>
                </a:solidFill>
                <a:round/>
              </a:ln>
              <a:effectLst/>
            </c:spPr>
          </c:marker>
          <c:xVal>
            <c:numRef>
              <c:f>'DXi4701'!$A$21:$A$30</c:f>
              <c:numCache>
                <c:formatCode>General</c:formatCode>
                <c:ptCount val="10"/>
                <c:pt idx="0">
                  <c:v>5</c:v>
                </c:pt>
                <c:pt idx="1">
                  <c:v>11</c:v>
                </c:pt>
                <c:pt idx="2">
                  <c:v>19</c:v>
                </c:pt>
                <c:pt idx="3">
                  <c:v>27</c:v>
                </c:pt>
                <c:pt idx="4">
                  <c:v>45</c:v>
                </c:pt>
                <c:pt idx="5">
                  <c:v>63</c:v>
                </c:pt>
                <c:pt idx="6">
                  <c:v>81</c:v>
                </c:pt>
                <c:pt idx="7">
                  <c:v>99</c:v>
                </c:pt>
                <c:pt idx="8">
                  <c:v>117</c:v>
                </c:pt>
                <c:pt idx="9">
                  <c:v>135</c:v>
                </c:pt>
              </c:numCache>
            </c:numRef>
          </c:xVal>
          <c:yVal>
            <c:numRef>
              <c:f>'DXi4701'!$J$21:$J$30</c:f>
              <c:numCache>
                <c:formatCode>_(* #,##0_);_(* \(#,##0\);_(* "-"??_);_(@_)</c:formatCode>
                <c:ptCount val="10"/>
                <c:pt idx="0">
                  <c:v>16000</c:v>
                </c:pt>
                <c:pt idx="1">
                  <c:v>25000</c:v>
                </c:pt>
                <c:pt idx="2">
                  <c:v>40000</c:v>
                </c:pt>
                <c:pt idx="3">
                  <c:v>55000</c:v>
                </c:pt>
                <c:pt idx="4">
                  <c:v>97000</c:v>
                </c:pt>
                <c:pt idx="5">
                  <c:v>139000</c:v>
                </c:pt>
                <c:pt idx="6">
                  <c:v>181000</c:v>
                </c:pt>
                <c:pt idx="7">
                  <c:v>223000</c:v>
                </c:pt>
                <c:pt idx="8">
                  <c:v>265000</c:v>
                </c:pt>
                <c:pt idx="9">
                  <c:v>307000</c:v>
                </c:pt>
              </c:numCache>
            </c:numRef>
          </c:yVal>
          <c:smooth val="1"/>
        </c:ser>
        <c:ser>
          <c:idx val="1"/>
          <c:order val="1"/>
          <c:tx>
            <c:strRef>
              <c:f>'EMC DD Info'!$A$25</c:f>
              <c:strCache>
                <c:ptCount val="1"/>
                <c:pt idx="0">
                  <c:v>DD2500</c:v>
                </c:pt>
              </c:strCache>
            </c:strRef>
          </c:tx>
          <c:spPr>
            <a:ln w="22225" cap="rnd">
              <a:solidFill>
                <a:schemeClr val="accent5"/>
              </a:solidFill>
              <a:round/>
            </a:ln>
            <a:effectLst/>
          </c:spPr>
          <c:marker>
            <c:symbol val="square"/>
            <c:size val="6"/>
            <c:spPr>
              <a:solidFill>
                <a:schemeClr val="accent5"/>
              </a:solidFill>
              <a:ln w="9525">
                <a:solidFill>
                  <a:schemeClr val="accent5"/>
                </a:solidFill>
                <a:round/>
              </a:ln>
              <a:effectLst/>
            </c:spPr>
          </c:marker>
          <c:xVal>
            <c:numRef>
              <c:f>'EMC DD Info'!$A$34:$A$38</c:f>
              <c:numCache>
                <c:formatCode>General</c:formatCode>
                <c:ptCount val="5"/>
                <c:pt idx="0" formatCode="0.0">
                  <c:v>16.3</c:v>
                </c:pt>
                <c:pt idx="1">
                  <c:v>36</c:v>
                </c:pt>
                <c:pt idx="2">
                  <c:v>72</c:v>
                </c:pt>
                <c:pt idx="3">
                  <c:v>108</c:v>
                </c:pt>
                <c:pt idx="4">
                  <c:v>144</c:v>
                </c:pt>
              </c:numCache>
            </c:numRef>
          </c:xVal>
          <c:yVal>
            <c:numRef>
              <c:f>'EMC DD Info'!$C$34:$C$38</c:f>
              <c:numCache>
                <c:formatCode>_("$"* #,##0_);_("$"* \(#,##0\);_("$"* "-"??_);_(@_)</c:formatCode>
                <c:ptCount val="5"/>
                <c:pt idx="0">
                  <c:v>58000</c:v>
                </c:pt>
                <c:pt idx="1">
                  <c:v>83000</c:v>
                </c:pt>
                <c:pt idx="2">
                  <c:v>168000</c:v>
                </c:pt>
                <c:pt idx="3">
                  <c:v>253000</c:v>
                </c:pt>
                <c:pt idx="4">
                  <c:v>338000</c:v>
                </c:pt>
              </c:numCache>
            </c:numRef>
          </c:yVal>
          <c:smooth val="1"/>
        </c:ser>
        <c:ser>
          <c:idx val="2"/>
          <c:order val="2"/>
          <c:tx>
            <c:strRef>
              <c:f>'EMC DD Info'!$A$40</c:f>
              <c:strCache>
                <c:ptCount val="1"/>
                <c:pt idx="0">
                  <c:v>DD4200</c:v>
                </c:pt>
              </c:strCache>
            </c:strRef>
          </c:tx>
          <c:spPr>
            <a:ln w="22225" cap="rnd">
              <a:solidFill>
                <a:schemeClr val="accent4"/>
              </a:solidFill>
              <a:round/>
            </a:ln>
            <a:effectLst/>
          </c:spPr>
          <c:marker>
            <c:symbol val="triangle"/>
            <c:size val="6"/>
            <c:spPr>
              <a:solidFill>
                <a:schemeClr val="accent4"/>
              </a:solidFill>
              <a:ln w="9525">
                <a:solidFill>
                  <a:schemeClr val="accent4"/>
                </a:solidFill>
                <a:round/>
              </a:ln>
              <a:effectLst/>
            </c:spPr>
          </c:marker>
          <c:xVal>
            <c:numRef>
              <c:f>'EMC DD Info'!$A$49:$A$53</c:f>
              <c:numCache>
                <c:formatCode>General</c:formatCode>
                <c:ptCount val="5"/>
                <c:pt idx="0" formatCode="0">
                  <c:v>36</c:v>
                </c:pt>
                <c:pt idx="1">
                  <c:v>72</c:v>
                </c:pt>
                <c:pt idx="2">
                  <c:v>108</c:v>
                </c:pt>
                <c:pt idx="3">
                  <c:v>144</c:v>
                </c:pt>
                <c:pt idx="4">
                  <c:v>180</c:v>
                </c:pt>
              </c:numCache>
            </c:numRef>
          </c:xVal>
          <c:yVal>
            <c:numRef>
              <c:f>'EMC DD Info'!$C$49:$C$53</c:f>
              <c:numCache>
                <c:formatCode>_("$"* #,##0_);_("$"* \(#,##0\);_("$"* "-"??_);_(@_)</c:formatCode>
                <c:ptCount val="5"/>
                <c:pt idx="0">
                  <c:v>175000</c:v>
                </c:pt>
                <c:pt idx="1">
                  <c:v>300000</c:v>
                </c:pt>
                <c:pt idx="2">
                  <c:v>425000</c:v>
                </c:pt>
                <c:pt idx="3">
                  <c:v>550000</c:v>
                </c:pt>
                <c:pt idx="4">
                  <c:v>675000</c:v>
                </c:pt>
              </c:numCache>
            </c:numRef>
          </c:yVal>
          <c:smooth val="1"/>
        </c:ser>
        <c:ser>
          <c:idx val="3"/>
          <c:order val="3"/>
          <c:tx>
            <c:strRef>
              <c:f>'DXi6902'!$A$1</c:f>
              <c:strCache>
                <c:ptCount val="1"/>
                <c:pt idx="0">
                  <c:v>DXi6902</c:v>
                </c:pt>
              </c:strCache>
            </c:strRef>
          </c:tx>
          <c:spPr>
            <a:ln w="25400" cap="flat" cmpd="sng" algn="ctr">
              <a:solidFill>
                <a:schemeClr val="accent1"/>
              </a:solidFill>
              <a:prstDash val="solid"/>
              <a:round/>
            </a:ln>
            <a:effectLst/>
          </c:spPr>
          <c:marker>
            <c:symbol val="x"/>
            <c:size val="6"/>
            <c:spPr>
              <a:solidFill>
                <a:schemeClr val="lt1"/>
              </a:solidFill>
              <a:ln w="25400" cap="flat" cmpd="sng" algn="ctr">
                <a:solidFill>
                  <a:schemeClr val="accent1"/>
                </a:solidFill>
                <a:prstDash val="solid"/>
                <a:round/>
              </a:ln>
              <a:effectLst/>
            </c:spPr>
          </c:marker>
          <c:xVal>
            <c:numRef>
              <c:f>'DXi6902'!$A$16:$A$47</c:f>
              <c:numCache>
                <c:formatCode>General</c:formatCode>
                <c:ptCount val="32"/>
                <c:pt idx="0">
                  <c:v>17</c:v>
                </c:pt>
                <c:pt idx="1">
                  <c:v>34</c:v>
                </c:pt>
                <c:pt idx="2">
                  <c:v>51</c:v>
                </c:pt>
                <c:pt idx="3">
                  <c:v>68</c:v>
                </c:pt>
                <c:pt idx="4">
                  <c:v>85</c:v>
                </c:pt>
                <c:pt idx="5">
                  <c:v>102</c:v>
                </c:pt>
                <c:pt idx="6">
                  <c:v>119</c:v>
                </c:pt>
                <c:pt idx="7">
                  <c:v>136</c:v>
                </c:pt>
                <c:pt idx="8">
                  <c:v>153</c:v>
                </c:pt>
                <c:pt idx="9">
                  <c:v>170</c:v>
                </c:pt>
                <c:pt idx="10">
                  <c:v>187</c:v>
                </c:pt>
                <c:pt idx="11">
                  <c:v>204</c:v>
                </c:pt>
                <c:pt idx="12">
                  <c:v>221</c:v>
                </c:pt>
                <c:pt idx="13">
                  <c:v>238</c:v>
                </c:pt>
                <c:pt idx="14">
                  <c:v>255</c:v>
                </c:pt>
                <c:pt idx="15">
                  <c:v>272</c:v>
                </c:pt>
                <c:pt idx="16">
                  <c:v>289</c:v>
                </c:pt>
                <c:pt idx="17">
                  <c:v>306</c:v>
                </c:pt>
                <c:pt idx="18">
                  <c:v>323</c:v>
                </c:pt>
                <c:pt idx="19">
                  <c:v>340</c:v>
                </c:pt>
                <c:pt idx="20">
                  <c:v>357</c:v>
                </c:pt>
                <c:pt idx="21">
                  <c:v>374</c:v>
                </c:pt>
                <c:pt idx="22">
                  <c:v>391</c:v>
                </c:pt>
                <c:pt idx="23">
                  <c:v>408</c:v>
                </c:pt>
                <c:pt idx="24">
                  <c:v>425</c:v>
                </c:pt>
                <c:pt idx="25">
                  <c:v>442</c:v>
                </c:pt>
                <c:pt idx="26">
                  <c:v>459</c:v>
                </c:pt>
                <c:pt idx="27">
                  <c:v>476</c:v>
                </c:pt>
                <c:pt idx="28">
                  <c:v>493</c:v>
                </c:pt>
                <c:pt idx="29">
                  <c:v>510</c:v>
                </c:pt>
                <c:pt idx="30">
                  <c:v>527</c:v>
                </c:pt>
                <c:pt idx="31">
                  <c:v>544</c:v>
                </c:pt>
              </c:numCache>
            </c:numRef>
          </c:xVal>
          <c:yVal>
            <c:numRef>
              <c:f>'DXi6902'!$G$16:$G$47</c:f>
              <c:numCache>
                <c:formatCode>_(* #,##0_);_(* \(#,##0\);_(* "-"??_);_(@_)</c:formatCode>
                <c:ptCount val="32"/>
                <c:pt idx="0">
                  <c:v>88000</c:v>
                </c:pt>
                <c:pt idx="1">
                  <c:v>148000</c:v>
                </c:pt>
                <c:pt idx="2">
                  <c:v>208000</c:v>
                </c:pt>
                <c:pt idx="3">
                  <c:v>268000</c:v>
                </c:pt>
                <c:pt idx="4">
                  <c:v>328000</c:v>
                </c:pt>
                <c:pt idx="5">
                  <c:v>388000</c:v>
                </c:pt>
                <c:pt idx="6">
                  <c:v>448000</c:v>
                </c:pt>
                <c:pt idx="7">
                  <c:v>508000</c:v>
                </c:pt>
                <c:pt idx="8">
                  <c:v>568000</c:v>
                </c:pt>
                <c:pt idx="9">
                  <c:v>628000</c:v>
                </c:pt>
                <c:pt idx="10">
                  <c:v>688000</c:v>
                </c:pt>
                <c:pt idx="11">
                  <c:v>748000</c:v>
                </c:pt>
                <c:pt idx="12">
                  <c:v>808000</c:v>
                </c:pt>
                <c:pt idx="13">
                  <c:v>868000</c:v>
                </c:pt>
                <c:pt idx="14">
                  <c:v>928000</c:v>
                </c:pt>
                <c:pt idx="15">
                  <c:v>988000</c:v>
                </c:pt>
                <c:pt idx="16">
                  <c:v>1048000</c:v>
                </c:pt>
                <c:pt idx="17">
                  <c:v>1108000</c:v>
                </c:pt>
                <c:pt idx="18">
                  <c:v>1168000</c:v>
                </c:pt>
                <c:pt idx="19">
                  <c:v>1228000</c:v>
                </c:pt>
                <c:pt idx="20">
                  <c:v>1288000</c:v>
                </c:pt>
                <c:pt idx="21">
                  <c:v>1348000</c:v>
                </c:pt>
                <c:pt idx="22">
                  <c:v>1408000</c:v>
                </c:pt>
                <c:pt idx="23">
                  <c:v>1468000</c:v>
                </c:pt>
                <c:pt idx="24">
                  <c:v>1528000</c:v>
                </c:pt>
                <c:pt idx="25">
                  <c:v>1588000</c:v>
                </c:pt>
                <c:pt idx="26">
                  <c:v>1648000</c:v>
                </c:pt>
                <c:pt idx="27">
                  <c:v>1708000</c:v>
                </c:pt>
                <c:pt idx="28">
                  <c:v>1768000</c:v>
                </c:pt>
                <c:pt idx="29">
                  <c:v>1828000</c:v>
                </c:pt>
                <c:pt idx="30">
                  <c:v>1888000</c:v>
                </c:pt>
                <c:pt idx="31">
                  <c:v>1948000</c:v>
                </c:pt>
              </c:numCache>
            </c:numRef>
          </c:yVal>
          <c:smooth val="1"/>
        </c:ser>
        <c:ser>
          <c:idx val="4"/>
          <c:order val="4"/>
          <c:tx>
            <c:strRef>
              <c:f>'EMC DD Info'!$A$55</c:f>
              <c:strCache>
                <c:ptCount val="1"/>
                <c:pt idx="0">
                  <c:v>DD4500</c:v>
                </c:pt>
              </c:strCache>
            </c:strRef>
          </c:tx>
          <c:spPr>
            <a:ln w="22225" cap="rnd">
              <a:solidFill>
                <a:schemeClr val="accent5">
                  <a:lumMod val="60000"/>
                </a:schemeClr>
              </a:solidFill>
              <a:round/>
            </a:ln>
            <a:effectLst/>
          </c:spPr>
          <c:marker>
            <c:symbol val="star"/>
            <c:size val="6"/>
            <c:spPr>
              <a:noFill/>
              <a:ln w="9525">
                <a:solidFill>
                  <a:schemeClr val="accent5">
                    <a:lumMod val="60000"/>
                  </a:schemeClr>
                </a:solidFill>
                <a:round/>
              </a:ln>
              <a:effectLst/>
            </c:spPr>
          </c:marker>
          <c:xVal>
            <c:numRef>
              <c:f>'EMC DD Info'!$A$64:$A$70</c:f>
              <c:numCache>
                <c:formatCode>General</c:formatCode>
                <c:ptCount val="7"/>
                <c:pt idx="0" formatCode="0">
                  <c:v>72</c:v>
                </c:pt>
                <c:pt idx="1">
                  <c:v>108</c:v>
                </c:pt>
                <c:pt idx="2">
                  <c:v>144</c:v>
                </c:pt>
                <c:pt idx="3">
                  <c:v>180</c:v>
                </c:pt>
                <c:pt idx="4">
                  <c:v>216</c:v>
                </c:pt>
                <c:pt idx="5">
                  <c:v>252</c:v>
                </c:pt>
                <c:pt idx="6">
                  <c:v>288</c:v>
                </c:pt>
              </c:numCache>
            </c:numRef>
          </c:xVal>
          <c:yVal>
            <c:numRef>
              <c:f>'EMC DD Info'!$C$64:$C$70</c:f>
              <c:numCache>
                <c:formatCode>_("$"* #,##0_);_("$"* \(#,##0\);_("$"* "-"??_);_(@_)</c:formatCode>
                <c:ptCount val="7"/>
                <c:pt idx="0">
                  <c:v>438000</c:v>
                </c:pt>
                <c:pt idx="1">
                  <c:v>563000</c:v>
                </c:pt>
                <c:pt idx="2">
                  <c:v>688000</c:v>
                </c:pt>
                <c:pt idx="3">
                  <c:v>813000</c:v>
                </c:pt>
                <c:pt idx="4">
                  <c:v>938000</c:v>
                </c:pt>
                <c:pt idx="5">
                  <c:v>1063000</c:v>
                </c:pt>
                <c:pt idx="6">
                  <c:v>1188000</c:v>
                </c:pt>
              </c:numCache>
            </c:numRef>
          </c:yVal>
          <c:smooth val="1"/>
        </c:ser>
        <c:ser>
          <c:idx val="5"/>
          <c:order val="5"/>
          <c:tx>
            <c:strRef>
              <c:f>'EMC DD Info'!$A$72</c:f>
              <c:strCache>
                <c:ptCount val="1"/>
                <c:pt idx="0">
                  <c:v>DD7200</c:v>
                </c:pt>
              </c:strCache>
            </c:strRef>
          </c:tx>
          <c:spPr>
            <a:ln w="22225" cap="rnd">
              <a:solidFill>
                <a:schemeClr val="accent4">
                  <a:lumMod val="60000"/>
                </a:schemeClr>
              </a:solidFill>
              <a:round/>
            </a:ln>
            <a:effectLst/>
          </c:spPr>
          <c:marker>
            <c:symbol val="circle"/>
            <c:size val="6"/>
            <c:spPr>
              <a:solidFill>
                <a:schemeClr val="accent4">
                  <a:lumMod val="60000"/>
                </a:schemeClr>
              </a:solidFill>
              <a:ln w="9525">
                <a:solidFill>
                  <a:schemeClr val="accent4">
                    <a:lumMod val="60000"/>
                  </a:schemeClr>
                </a:solidFill>
                <a:round/>
              </a:ln>
              <a:effectLst/>
            </c:spPr>
          </c:marker>
          <c:xVal>
            <c:numRef>
              <c:f>'EMC DD Info'!$A$81:$A$90</c:f>
              <c:numCache>
                <c:formatCode>0</c:formatCode>
                <c:ptCount val="10"/>
                <c:pt idx="0">
                  <c:v>108</c:v>
                </c:pt>
                <c:pt idx="1">
                  <c:v>144</c:v>
                </c:pt>
                <c:pt idx="2">
                  <c:v>180</c:v>
                </c:pt>
                <c:pt idx="3">
                  <c:v>216</c:v>
                </c:pt>
                <c:pt idx="4">
                  <c:v>252</c:v>
                </c:pt>
                <c:pt idx="5">
                  <c:v>288</c:v>
                </c:pt>
                <c:pt idx="6">
                  <c:v>324</c:v>
                </c:pt>
                <c:pt idx="7">
                  <c:v>360</c:v>
                </c:pt>
                <c:pt idx="8">
                  <c:v>396</c:v>
                </c:pt>
                <c:pt idx="9">
                  <c:v>432</c:v>
                </c:pt>
              </c:numCache>
            </c:numRef>
          </c:xVal>
          <c:yVal>
            <c:numRef>
              <c:f>'EMC DD Info'!$C$81:$C$90</c:f>
              <c:numCache>
                <c:formatCode>_("$"* #,##0_);_("$"* \(#,##0\);_("$"* "-"??_);_(@_)</c:formatCode>
                <c:ptCount val="10"/>
                <c:pt idx="0">
                  <c:v>756000</c:v>
                </c:pt>
                <c:pt idx="1">
                  <c:v>881000</c:v>
                </c:pt>
                <c:pt idx="2">
                  <c:v>1006000</c:v>
                </c:pt>
                <c:pt idx="3">
                  <c:v>1131000</c:v>
                </c:pt>
                <c:pt idx="4">
                  <c:v>1256000</c:v>
                </c:pt>
                <c:pt idx="5">
                  <c:v>1381000</c:v>
                </c:pt>
                <c:pt idx="6">
                  <c:v>1506000</c:v>
                </c:pt>
                <c:pt idx="7">
                  <c:v>1631000</c:v>
                </c:pt>
                <c:pt idx="8">
                  <c:v>1756000</c:v>
                </c:pt>
                <c:pt idx="9">
                  <c:v>1881000</c:v>
                </c:pt>
              </c:numCache>
            </c:numRef>
          </c:yVal>
          <c:smooth val="1"/>
        </c:ser>
        <c:ser>
          <c:idx val="6"/>
          <c:order val="6"/>
          <c:tx>
            <c:strRef>
              <c:f>'DXi6802'!$G$16</c:f>
              <c:strCache>
                <c:ptCount val="1"/>
                <c:pt idx="0">
                  <c:v> DXi6802 </c:v>
                </c:pt>
              </c:strCache>
            </c:strRef>
          </c:tx>
          <c:spPr>
            <a:ln w="22225" cap="rnd">
              <a:solidFill>
                <a:schemeClr val="accent6">
                  <a:lumMod val="80000"/>
                  <a:lumOff val="20000"/>
                </a:schemeClr>
              </a:solidFill>
              <a:round/>
            </a:ln>
            <a:effectLst/>
          </c:spPr>
          <c:marker>
            <c:symbol val="plus"/>
            <c:size val="6"/>
            <c:spPr>
              <a:noFill/>
              <a:ln w="9525">
                <a:solidFill>
                  <a:schemeClr val="accent6">
                    <a:lumMod val="80000"/>
                    <a:lumOff val="20000"/>
                  </a:schemeClr>
                </a:solidFill>
                <a:round/>
              </a:ln>
              <a:effectLst/>
            </c:spPr>
          </c:marker>
          <c:xVal>
            <c:numRef>
              <c:f>'DXi6802'!$A$17:$A$28</c:f>
              <c:numCache>
                <c:formatCode>General</c:formatCode>
                <c:ptCount val="12"/>
                <c:pt idx="0">
                  <c:v>13</c:v>
                </c:pt>
                <c:pt idx="1">
                  <c:v>26</c:v>
                </c:pt>
                <c:pt idx="2">
                  <c:v>39</c:v>
                </c:pt>
                <c:pt idx="3">
                  <c:v>52</c:v>
                </c:pt>
                <c:pt idx="4">
                  <c:v>65</c:v>
                </c:pt>
                <c:pt idx="5">
                  <c:v>78</c:v>
                </c:pt>
                <c:pt idx="6">
                  <c:v>91</c:v>
                </c:pt>
                <c:pt idx="7">
                  <c:v>104</c:v>
                </c:pt>
                <c:pt idx="8">
                  <c:v>117</c:v>
                </c:pt>
                <c:pt idx="9">
                  <c:v>130</c:v>
                </c:pt>
                <c:pt idx="10">
                  <c:v>143</c:v>
                </c:pt>
                <c:pt idx="11">
                  <c:v>156</c:v>
                </c:pt>
              </c:numCache>
            </c:numRef>
          </c:xVal>
          <c:yVal>
            <c:numRef>
              <c:f>'DXi6802'!$G$17:$G$27</c:f>
              <c:numCache>
                <c:formatCode>_(* #,##0_);_(* \(#,##0\);_(* "-"??_);_(@_)</c:formatCode>
                <c:ptCount val="11"/>
                <c:pt idx="0">
                  <c:v>88000</c:v>
                </c:pt>
                <c:pt idx="1">
                  <c:v>128000</c:v>
                </c:pt>
                <c:pt idx="2">
                  <c:v>168000</c:v>
                </c:pt>
                <c:pt idx="3">
                  <c:v>208000</c:v>
                </c:pt>
                <c:pt idx="4">
                  <c:v>248000</c:v>
                </c:pt>
                <c:pt idx="5">
                  <c:v>288000</c:v>
                </c:pt>
                <c:pt idx="6">
                  <c:v>328000</c:v>
                </c:pt>
                <c:pt idx="7">
                  <c:v>368000</c:v>
                </c:pt>
                <c:pt idx="8">
                  <c:v>408000</c:v>
                </c:pt>
                <c:pt idx="9">
                  <c:v>448000</c:v>
                </c:pt>
                <c:pt idx="10">
                  <c:v>488000</c:v>
                </c:pt>
              </c:numCache>
            </c:numRef>
          </c:yVal>
          <c:smooth val="1"/>
        </c:ser>
        <c:axId val="190427904"/>
        <c:axId val="190429824"/>
      </c:scatterChart>
      <c:valAx>
        <c:axId val="190427904"/>
        <c:scaling>
          <c:orientation val="minMax"/>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chemeClr val="tx1">
                    <a:lumMod val="65000"/>
                    <a:lumOff val="35000"/>
                  </a:schemeClr>
                </a:solidFill>
                <a:latin typeface="+mn-lt"/>
                <a:ea typeface="+mn-ea"/>
                <a:cs typeface="+mn-cs"/>
              </a:defRPr>
            </a:pPr>
            <a:endParaRPr lang="en-US"/>
          </a:p>
        </c:txPr>
        <c:crossAx val="190429824"/>
        <c:crosses val="autoZero"/>
        <c:crossBetween val="midCat"/>
        <c:majorUnit val="20"/>
      </c:valAx>
      <c:valAx>
        <c:axId val="190429824"/>
        <c:scaling>
          <c:orientation val="minMax"/>
        </c:scaling>
        <c:axPos val="l"/>
        <c:majorGridlines>
          <c:spPr>
            <a:ln w="9525" cap="flat" cmpd="sng" algn="ctr">
              <a:solidFill>
                <a:schemeClr val="tx1">
                  <a:lumMod val="15000"/>
                  <a:lumOff val="85000"/>
                </a:schemeClr>
              </a:solidFill>
              <a:round/>
            </a:ln>
            <a:effectLst/>
          </c:spPr>
        </c:majorGridlines>
        <c:numFmt formatCode="_(* #,##0_);_(* \(#,##0\);_(* &quot;-&quot;??_);_(@_)" sourceLinked="1"/>
        <c:maj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427904"/>
        <c:crosses val="autoZero"/>
        <c:crossBetween val="midCat"/>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anchor="ctr" anchorCtr="1"/>
          <a:lstStyle/>
          <a:p>
            <a:pPr algn="ctr">
              <a:defRPr/>
            </a:pPr>
            <a:r>
              <a:rPr lang="en-US" dirty="0"/>
              <a:t>VTL Ingest Streams
 Galaxy 3.0, </a:t>
            </a:r>
            <a:r>
              <a:rPr lang="en-US" dirty="0" smtClean="0"/>
              <a:t>DXi6902</a:t>
            </a:r>
            <a:endParaRPr lang="en-US" dirty="0"/>
          </a:p>
        </c:rich>
      </c:tx>
      <c:layout>
        <c:manualLayout>
          <c:xMode val="edge"/>
          <c:yMode val="edge"/>
          <c:x val="0.37492606449783988"/>
          <c:y val="0"/>
        </c:manualLayout>
      </c:layout>
    </c:title>
    <c:plotArea>
      <c:layout>
        <c:manualLayout>
          <c:layoutTarget val="inner"/>
          <c:xMode val="edge"/>
          <c:yMode val="edge"/>
          <c:x val="6.7137079515838513E-2"/>
          <c:y val="8.9963898505741047E-2"/>
          <c:w val="0.9205977702360717"/>
          <c:h val="0.69563223969912213"/>
        </c:manualLayout>
      </c:layout>
      <c:lineChart>
        <c:grouping val="standard"/>
        <c:ser>
          <c:idx val="3"/>
          <c:order val="0"/>
          <c:tx>
            <c:strRef>
              <c:f>'G330 69xx Ingest Streams'!$I$9</c:f>
              <c:strCache>
                <c:ptCount val="1"/>
                <c:pt idx="0">
                  <c:v>6800-1R0E
VTL
Gal 2.3.0  (#37)</c:v>
                </c:pt>
              </c:strCache>
            </c:strRef>
          </c:tx>
          <c:spPr>
            <a:ln w="31750">
              <a:solidFill>
                <a:srgbClr val="A50021"/>
              </a:solidFill>
              <a:prstDash val="sysDash"/>
            </a:ln>
          </c:spPr>
          <c:marker>
            <c:symbol val="none"/>
          </c:marker>
          <c:cat>
            <c:strRef>
              <c:f>'G330 69xx Ingest Streams'!$F$10:$F$36</c:f>
              <c:strCache>
                <c:ptCount val="27"/>
                <c:pt idx="0">
                  <c:v>6H - 24S</c:v>
                </c:pt>
                <c:pt idx="1">
                  <c:v>1H - 1S</c:v>
                </c:pt>
                <c:pt idx="2">
                  <c:v>1H - 2S</c:v>
                </c:pt>
                <c:pt idx="3">
                  <c:v>1H - 4S</c:v>
                </c:pt>
                <c:pt idx="4">
                  <c:v>1H - 6S</c:v>
                </c:pt>
                <c:pt idx="5">
                  <c:v>1H - 8S</c:v>
                </c:pt>
                <c:pt idx="6">
                  <c:v>2H - 2S</c:v>
                </c:pt>
                <c:pt idx="7">
                  <c:v>2H - 4S</c:v>
                </c:pt>
                <c:pt idx="8">
                  <c:v>2H - 8S</c:v>
                </c:pt>
                <c:pt idx="9">
                  <c:v>2H - 12S</c:v>
                </c:pt>
                <c:pt idx="10">
                  <c:v>2H - 16S</c:v>
                </c:pt>
                <c:pt idx="11">
                  <c:v>4H - 4S</c:v>
                </c:pt>
                <c:pt idx="12">
                  <c:v>4H - 8S</c:v>
                </c:pt>
                <c:pt idx="13">
                  <c:v>4H - 16S</c:v>
                </c:pt>
                <c:pt idx="14">
                  <c:v>4H - 24S</c:v>
                </c:pt>
                <c:pt idx="15">
                  <c:v>4H - 32S</c:v>
                </c:pt>
                <c:pt idx="16">
                  <c:v>6H - 6S</c:v>
                </c:pt>
                <c:pt idx="17">
                  <c:v>6H - 12S</c:v>
                </c:pt>
                <c:pt idx="18">
                  <c:v>6H - 24S</c:v>
                </c:pt>
                <c:pt idx="19">
                  <c:v>6H - 36S</c:v>
                </c:pt>
                <c:pt idx="20">
                  <c:v>6H - 48S</c:v>
                </c:pt>
                <c:pt idx="21">
                  <c:v>8H - 8S</c:v>
                </c:pt>
                <c:pt idx="22">
                  <c:v>8H - 16S</c:v>
                </c:pt>
                <c:pt idx="23">
                  <c:v>8H - 32S</c:v>
                </c:pt>
                <c:pt idx="24">
                  <c:v>8H - 48S</c:v>
                </c:pt>
                <c:pt idx="25">
                  <c:v>8H - 64S</c:v>
                </c:pt>
                <c:pt idx="26">
                  <c:v>6H - 24S</c:v>
                </c:pt>
              </c:strCache>
            </c:strRef>
          </c:cat>
          <c:val>
            <c:numRef>
              <c:f>'G330 69xx Ingest Streams'!$I$11:$I$35</c:f>
              <c:numCache>
                <c:formatCode>General</c:formatCode>
                <c:ptCount val="25"/>
                <c:pt idx="0">
                  <c:v>323.89999999999981</c:v>
                </c:pt>
                <c:pt idx="1">
                  <c:v>644.5</c:v>
                </c:pt>
                <c:pt idx="2">
                  <c:v>579.1</c:v>
                </c:pt>
                <c:pt idx="3">
                  <c:v>576.20000000000005</c:v>
                </c:pt>
                <c:pt idx="4">
                  <c:v>569.5</c:v>
                </c:pt>
                <c:pt idx="5">
                  <c:v>642.29999999999995</c:v>
                </c:pt>
                <c:pt idx="6">
                  <c:v>1281.5999999999999</c:v>
                </c:pt>
                <c:pt idx="7">
                  <c:v>1155.0999999999999</c:v>
                </c:pt>
                <c:pt idx="8">
                  <c:v>1148.9000000000001</c:v>
                </c:pt>
                <c:pt idx="9">
                  <c:v>1137.4000000000001</c:v>
                </c:pt>
                <c:pt idx="10">
                  <c:v>1286.7</c:v>
                </c:pt>
                <c:pt idx="11">
                  <c:v>2566.9</c:v>
                </c:pt>
                <c:pt idx="12">
                  <c:v>2315.1</c:v>
                </c:pt>
                <c:pt idx="13">
                  <c:v>2295.9</c:v>
                </c:pt>
                <c:pt idx="14">
                  <c:v>2266</c:v>
                </c:pt>
                <c:pt idx="15">
                  <c:v>1806</c:v>
                </c:pt>
                <c:pt idx="16">
                  <c:v>2916.4</c:v>
                </c:pt>
                <c:pt idx="17">
                  <c:v>2798.2</c:v>
                </c:pt>
                <c:pt idx="18">
                  <c:v>2791</c:v>
                </c:pt>
                <c:pt idx="19">
                  <c:v>2755.3</c:v>
                </c:pt>
                <c:pt idx="20">
                  <c:v>2369.4</c:v>
                </c:pt>
                <c:pt idx="21">
                  <c:v>3257.2</c:v>
                </c:pt>
                <c:pt idx="22">
                  <c:v>3299.3</c:v>
                </c:pt>
                <c:pt idx="23">
                  <c:v>3290.1</c:v>
                </c:pt>
                <c:pt idx="24">
                  <c:v>3237.2</c:v>
                </c:pt>
              </c:numCache>
            </c:numRef>
          </c:val>
        </c:ser>
        <c:ser>
          <c:idx val="5"/>
          <c:order val="1"/>
          <c:tx>
            <c:strRef>
              <c:f>'G330 69xx Ingest Streams'!$J$9</c:f>
              <c:strCache>
                <c:ptCount val="1"/>
                <c:pt idx="0">
                  <c:v>6800-3R3E
VTL
Gal 2.3.0 (#68)</c:v>
                </c:pt>
              </c:strCache>
            </c:strRef>
          </c:tx>
          <c:spPr>
            <a:ln w="31750">
              <a:solidFill>
                <a:srgbClr val="C00000"/>
              </a:solidFill>
              <a:prstDash val="solid"/>
            </a:ln>
          </c:spPr>
          <c:marker>
            <c:symbol val="none"/>
          </c:marker>
          <c:cat>
            <c:strRef>
              <c:f>'G330 69xx Ingest Streams'!$F$10:$F$36</c:f>
              <c:strCache>
                <c:ptCount val="27"/>
                <c:pt idx="0">
                  <c:v>6H - 24S</c:v>
                </c:pt>
                <c:pt idx="1">
                  <c:v>1H - 1S</c:v>
                </c:pt>
                <c:pt idx="2">
                  <c:v>1H - 2S</c:v>
                </c:pt>
                <c:pt idx="3">
                  <c:v>1H - 4S</c:v>
                </c:pt>
                <c:pt idx="4">
                  <c:v>1H - 6S</c:v>
                </c:pt>
                <c:pt idx="5">
                  <c:v>1H - 8S</c:v>
                </c:pt>
                <c:pt idx="6">
                  <c:v>2H - 2S</c:v>
                </c:pt>
                <c:pt idx="7">
                  <c:v>2H - 4S</c:v>
                </c:pt>
                <c:pt idx="8">
                  <c:v>2H - 8S</c:v>
                </c:pt>
                <c:pt idx="9">
                  <c:v>2H - 12S</c:v>
                </c:pt>
                <c:pt idx="10">
                  <c:v>2H - 16S</c:v>
                </c:pt>
                <c:pt idx="11">
                  <c:v>4H - 4S</c:v>
                </c:pt>
                <c:pt idx="12">
                  <c:v>4H - 8S</c:v>
                </c:pt>
                <c:pt idx="13">
                  <c:v>4H - 16S</c:v>
                </c:pt>
                <c:pt idx="14">
                  <c:v>4H - 24S</c:v>
                </c:pt>
                <c:pt idx="15">
                  <c:v>4H - 32S</c:v>
                </c:pt>
                <c:pt idx="16">
                  <c:v>6H - 6S</c:v>
                </c:pt>
                <c:pt idx="17">
                  <c:v>6H - 12S</c:v>
                </c:pt>
                <c:pt idx="18">
                  <c:v>6H - 24S</c:v>
                </c:pt>
                <c:pt idx="19">
                  <c:v>6H - 36S</c:v>
                </c:pt>
                <c:pt idx="20">
                  <c:v>6H - 48S</c:v>
                </c:pt>
                <c:pt idx="21">
                  <c:v>8H - 8S</c:v>
                </c:pt>
                <c:pt idx="22">
                  <c:v>8H - 16S</c:v>
                </c:pt>
                <c:pt idx="23">
                  <c:v>8H - 32S</c:v>
                </c:pt>
                <c:pt idx="24">
                  <c:v>8H - 48S</c:v>
                </c:pt>
                <c:pt idx="25">
                  <c:v>8H - 64S</c:v>
                </c:pt>
                <c:pt idx="26">
                  <c:v>6H - 24S</c:v>
                </c:pt>
              </c:strCache>
            </c:strRef>
          </c:cat>
          <c:val>
            <c:numRef>
              <c:f>'G330 69xx Ingest Streams'!$J$11:$J$35</c:f>
              <c:numCache>
                <c:formatCode>General</c:formatCode>
                <c:ptCount val="25"/>
                <c:pt idx="0">
                  <c:v>322.60000000000002</c:v>
                </c:pt>
                <c:pt idx="1">
                  <c:v>642.9</c:v>
                </c:pt>
                <c:pt idx="2">
                  <c:v>592.70000000000005</c:v>
                </c:pt>
                <c:pt idx="3">
                  <c:v>587.6</c:v>
                </c:pt>
                <c:pt idx="4">
                  <c:v>584.6</c:v>
                </c:pt>
                <c:pt idx="5">
                  <c:v>640.6</c:v>
                </c:pt>
                <c:pt idx="6">
                  <c:v>1277.9000000000001</c:v>
                </c:pt>
                <c:pt idx="7">
                  <c:v>1181.8</c:v>
                </c:pt>
                <c:pt idx="8">
                  <c:v>1171.8</c:v>
                </c:pt>
                <c:pt idx="9">
                  <c:v>1173.0999999999999</c:v>
                </c:pt>
                <c:pt idx="10">
                  <c:v>1281.4000000000001</c:v>
                </c:pt>
                <c:pt idx="11">
                  <c:v>2564.1</c:v>
                </c:pt>
                <c:pt idx="12">
                  <c:v>2364.6</c:v>
                </c:pt>
                <c:pt idx="13">
                  <c:v>2334.1</c:v>
                </c:pt>
                <c:pt idx="14">
                  <c:v>2337</c:v>
                </c:pt>
                <c:pt idx="15">
                  <c:v>1795.9</c:v>
                </c:pt>
                <c:pt idx="16">
                  <c:v>2899.3</c:v>
                </c:pt>
                <c:pt idx="17">
                  <c:v>2820.3</c:v>
                </c:pt>
                <c:pt idx="18">
                  <c:v>2807.9</c:v>
                </c:pt>
                <c:pt idx="19">
                  <c:v>2821.7</c:v>
                </c:pt>
                <c:pt idx="20">
                  <c:v>1794.2</c:v>
                </c:pt>
                <c:pt idx="21">
                  <c:v>3092.3</c:v>
                </c:pt>
                <c:pt idx="22">
                  <c:v>3063.6</c:v>
                </c:pt>
                <c:pt idx="23">
                  <c:v>3062.4</c:v>
                </c:pt>
                <c:pt idx="24">
                  <c:v>2828</c:v>
                </c:pt>
              </c:numCache>
            </c:numRef>
          </c:val>
        </c:ser>
        <c:ser>
          <c:idx val="0"/>
          <c:order val="2"/>
          <c:tx>
            <c:strRef>
              <c:f>'G330 69xx Ingest Streams'!$L$9</c:f>
              <c:strCache>
                <c:ptCount val="1"/>
                <c:pt idx="0">
                  <c:v>6902-1R0E
VTL
Gal 3.0 (B27)</c:v>
                </c:pt>
              </c:strCache>
            </c:strRef>
          </c:tx>
          <c:spPr>
            <a:ln>
              <a:solidFill>
                <a:srgbClr val="00B0F0"/>
              </a:solidFill>
              <a:prstDash val="solid"/>
            </a:ln>
          </c:spPr>
          <c:marker>
            <c:symbol val="none"/>
          </c:marker>
          <c:val>
            <c:numRef>
              <c:f>'G330 69xx Ingest Streams'!$L$11:$L$29</c:f>
              <c:numCache>
                <c:formatCode>General</c:formatCode>
                <c:ptCount val="19"/>
                <c:pt idx="0">
                  <c:v>322.5</c:v>
                </c:pt>
                <c:pt idx="1">
                  <c:v>640.1</c:v>
                </c:pt>
                <c:pt idx="2">
                  <c:v>591.6</c:v>
                </c:pt>
                <c:pt idx="3">
                  <c:v>586.4</c:v>
                </c:pt>
                <c:pt idx="4">
                  <c:v>586.70000000000005</c:v>
                </c:pt>
                <c:pt idx="5">
                  <c:v>637</c:v>
                </c:pt>
                <c:pt idx="6">
                  <c:v>1271.9000000000001</c:v>
                </c:pt>
                <c:pt idx="7">
                  <c:v>1181.7</c:v>
                </c:pt>
                <c:pt idx="8">
                  <c:v>1172.4000000000001</c:v>
                </c:pt>
                <c:pt idx="9">
                  <c:v>1169.7</c:v>
                </c:pt>
                <c:pt idx="10">
                  <c:v>1270.2</c:v>
                </c:pt>
                <c:pt idx="11">
                  <c:v>2568.6</c:v>
                </c:pt>
                <c:pt idx="12">
                  <c:v>2357.1</c:v>
                </c:pt>
                <c:pt idx="13">
                  <c:v>2328.6</c:v>
                </c:pt>
                <c:pt idx="14">
                  <c:v>2332.5</c:v>
                </c:pt>
                <c:pt idx="15">
                  <c:v>1799</c:v>
                </c:pt>
                <c:pt idx="16">
                  <c:v>2653.5</c:v>
                </c:pt>
                <c:pt idx="17">
                  <c:v>2816</c:v>
                </c:pt>
                <c:pt idx="18">
                  <c:v>2806.1</c:v>
                </c:pt>
              </c:numCache>
            </c:numRef>
          </c:val>
        </c:ser>
        <c:ser>
          <c:idx val="2"/>
          <c:order val="3"/>
          <c:tx>
            <c:strRef>
              <c:f>'G330 69xx Ingest Streams'!$M$9</c:f>
              <c:strCache>
                <c:ptCount val="1"/>
                <c:pt idx="0">
                  <c:v>6902-1R5E
VTL
Gal 3.0 (B45)</c:v>
                </c:pt>
              </c:strCache>
            </c:strRef>
          </c:tx>
          <c:spPr>
            <a:ln>
              <a:solidFill>
                <a:srgbClr val="0070C0"/>
              </a:solidFill>
              <a:prstDash val="solid"/>
            </a:ln>
          </c:spPr>
          <c:marker>
            <c:symbol val="none"/>
          </c:marker>
          <c:val>
            <c:numRef>
              <c:f>'G330 69xx Ingest Streams'!$M$11:$M$35</c:f>
              <c:numCache>
                <c:formatCode>General</c:formatCode>
                <c:ptCount val="25"/>
                <c:pt idx="0">
                  <c:v>321.7</c:v>
                </c:pt>
                <c:pt idx="1">
                  <c:v>640.5</c:v>
                </c:pt>
                <c:pt idx="2">
                  <c:v>578.5</c:v>
                </c:pt>
                <c:pt idx="3">
                  <c:v>575.9</c:v>
                </c:pt>
                <c:pt idx="4">
                  <c:v>569.5</c:v>
                </c:pt>
                <c:pt idx="5">
                  <c:v>639.9</c:v>
                </c:pt>
                <c:pt idx="6">
                  <c:v>1273.0999999999999</c:v>
                </c:pt>
                <c:pt idx="7">
                  <c:v>1160.9000000000001</c:v>
                </c:pt>
                <c:pt idx="8">
                  <c:v>1153.4000000000001</c:v>
                </c:pt>
                <c:pt idx="9">
                  <c:v>1142.0999999999999</c:v>
                </c:pt>
                <c:pt idx="10">
                  <c:v>1281.7</c:v>
                </c:pt>
                <c:pt idx="11">
                  <c:v>2565.3000000000002</c:v>
                </c:pt>
                <c:pt idx="12">
                  <c:v>2318.4</c:v>
                </c:pt>
                <c:pt idx="13">
                  <c:v>2293.8000000000002</c:v>
                </c:pt>
                <c:pt idx="14">
                  <c:v>2278</c:v>
                </c:pt>
                <c:pt idx="15">
                  <c:v>1901.9</c:v>
                </c:pt>
                <c:pt idx="16">
                  <c:v>2565.6999999999998</c:v>
                </c:pt>
                <c:pt idx="17">
                  <c:v>2800.1</c:v>
                </c:pt>
                <c:pt idx="18">
                  <c:v>2794.4</c:v>
                </c:pt>
                <c:pt idx="19">
                  <c:v>2793</c:v>
                </c:pt>
                <c:pt idx="20">
                  <c:v>2566.3000000000002</c:v>
                </c:pt>
                <c:pt idx="21">
                  <c:v>3184.7</c:v>
                </c:pt>
                <c:pt idx="22">
                  <c:v>3240.4</c:v>
                </c:pt>
                <c:pt idx="23">
                  <c:v>3274.9</c:v>
                </c:pt>
                <c:pt idx="24">
                  <c:v>3287</c:v>
                </c:pt>
              </c:numCache>
            </c:numRef>
          </c:val>
        </c:ser>
        <c:ser>
          <c:idx val="6"/>
          <c:order val="4"/>
          <c:tx>
            <c:strRef>
              <c:f>'G330 69xx Ingest Streams'!$N$9</c:f>
              <c:strCache>
                <c:ptCount val="1"/>
                <c:pt idx="0">
                  <c:v>6902-2R13E
VTL+2
Gal 3.0 (B45)</c:v>
                </c:pt>
              </c:strCache>
            </c:strRef>
          </c:tx>
          <c:spPr>
            <a:ln>
              <a:solidFill>
                <a:srgbClr val="002060"/>
              </a:solidFill>
              <a:prstDash val="solid"/>
            </a:ln>
          </c:spPr>
          <c:marker>
            <c:symbol val="none"/>
          </c:marker>
          <c:val>
            <c:numRef>
              <c:f>'G330 69xx Ingest Streams'!$N$11:$N$35</c:f>
              <c:numCache>
                <c:formatCode>General</c:formatCode>
                <c:ptCount val="25"/>
                <c:pt idx="0">
                  <c:v>324.8</c:v>
                </c:pt>
                <c:pt idx="1">
                  <c:v>647.20000000000005</c:v>
                </c:pt>
                <c:pt idx="2">
                  <c:v>579.5</c:v>
                </c:pt>
                <c:pt idx="3">
                  <c:v>575.9</c:v>
                </c:pt>
                <c:pt idx="4">
                  <c:v>570.1</c:v>
                </c:pt>
                <c:pt idx="5">
                  <c:v>643.20000000000005</c:v>
                </c:pt>
                <c:pt idx="6">
                  <c:v>1278</c:v>
                </c:pt>
                <c:pt idx="7">
                  <c:v>1158.8</c:v>
                </c:pt>
                <c:pt idx="8">
                  <c:v>1150.9000000000001</c:v>
                </c:pt>
                <c:pt idx="9">
                  <c:v>1139.0999999999999</c:v>
                </c:pt>
                <c:pt idx="10">
                  <c:v>1284.9000000000001</c:v>
                </c:pt>
                <c:pt idx="11">
                  <c:v>2543.3000000000002</c:v>
                </c:pt>
                <c:pt idx="12">
                  <c:v>2312</c:v>
                </c:pt>
                <c:pt idx="13">
                  <c:v>2298.3000000000002</c:v>
                </c:pt>
                <c:pt idx="14">
                  <c:v>2270.9</c:v>
                </c:pt>
                <c:pt idx="15">
                  <c:v>1811.7</c:v>
                </c:pt>
                <c:pt idx="16">
                  <c:v>3246.7</c:v>
                </c:pt>
                <c:pt idx="17">
                  <c:v>3230.4</c:v>
                </c:pt>
                <c:pt idx="18">
                  <c:v>3108</c:v>
                </c:pt>
                <c:pt idx="19">
                  <c:v>2762.7</c:v>
                </c:pt>
                <c:pt idx="20">
                  <c:v>2344.1999999999998</c:v>
                </c:pt>
                <c:pt idx="21">
                  <c:v>3498.3</c:v>
                </c:pt>
                <c:pt idx="22">
                  <c:v>3718</c:v>
                </c:pt>
                <c:pt idx="23">
                  <c:v>3624.5</c:v>
                </c:pt>
                <c:pt idx="24">
                  <c:v>3246.6</c:v>
                </c:pt>
              </c:numCache>
            </c:numRef>
          </c:val>
        </c:ser>
        <c:ser>
          <c:idx val="7"/>
          <c:order val="5"/>
          <c:tx>
            <c:strRef>
              <c:f>'G330 69xx Ingest Streams'!$K$9</c:f>
              <c:strCache>
                <c:ptCount val="1"/>
                <c:pt idx="0">
                  <c:v>6800-3R3E
VTL+2
Gal 2.2_68 (#52)</c:v>
                </c:pt>
              </c:strCache>
            </c:strRef>
          </c:tx>
          <c:spPr>
            <a:ln>
              <a:solidFill>
                <a:srgbClr val="FF0000"/>
              </a:solidFill>
              <a:prstDash val="sysDot"/>
            </a:ln>
          </c:spPr>
          <c:marker>
            <c:symbol val="none"/>
          </c:marker>
          <c:val>
            <c:numRef>
              <c:f>'G330 69xx Ingest Streams'!$K$11:$K$35</c:f>
              <c:numCache>
                <c:formatCode>General</c:formatCode>
                <c:ptCount val="25"/>
                <c:pt idx="0">
                  <c:v>322.2</c:v>
                </c:pt>
                <c:pt idx="1">
                  <c:v>642.79999999999995</c:v>
                </c:pt>
                <c:pt idx="2">
                  <c:v>590.79999999999995</c:v>
                </c:pt>
                <c:pt idx="3">
                  <c:v>585.70000000000005</c:v>
                </c:pt>
                <c:pt idx="4">
                  <c:v>586.1</c:v>
                </c:pt>
                <c:pt idx="5">
                  <c:v>639.70000000000005</c:v>
                </c:pt>
                <c:pt idx="6">
                  <c:v>1278.4000000000001</c:v>
                </c:pt>
                <c:pt idx="7">
                  <c:v>1179.5</c:v>
                </c:pt>
                <c:pt idx="8">
                  <c:v>1171.3</c:v>
                </c:pt>
                <c:pt idx="9">
                  <c:v>1171.5</c:v>
                </c:pt>
                <c:pt idx="10">
                  <c:v>1280.3</c:v>
                </c:pt>
                <c:pt idx="11">
                  <c:v>2559.1</c:v>
                </c:pt>
                <c:pt idx="12">
                  <c:v>2360.1999999999998</c:v>
                </c:pt>
                <c:pt idx="13">
                  <c:v>2330.9</c:v>
                </c:pt>
                <c:pt idx="14">
                  <c:v>2339.3000000000002</c:v>
                </c:pt>
                <c:pt idx="15">
                  <c:v>1929</c:v>
                </c:pt>
                <c:pt idx="16">
                  <c:v>3854.5</c:v>
                </c:pt>
                <c:pt idx="17">
                  <c:v>3513</c:v>
                </c:pt>
                <c:pt idx="18">
                  <c:v>3464.4</c:v>
                </c:pt>
                <c:pt idx="19">
                  <c:v>3455.3</c:v>
                </c:pt>
                <c:pt idx="20">
                  <c:v>2576.8000000000002</c:v>
                </c:pt>
                <c:pt idx="21">
                  <c:v>4179</c:v>
                </c:pt>
                <c:pt idx="22">
                  <c:v>4012.6</c:v>
                </c:pt>
                <c:pt idx="23">
                  <c:v>3997.3</c:v>
                </c:pt>
                <c:pt idx="24">
                  <c:v>3997</c:v>
                </c:pt>
              </c:numCache>
            </c:numRef>
          </c:val>
        </c:ser>
        <c:marker val="1"/>
        <c:axId val="195991424"/>
        <c:axId val="196022272"/>
      </c:lineChart>
      <c:catAx>
        <c:axId val="195991424"/>
        <c:scaling>
          <c:orientation val="minMax"/>
        </c:scaling>
        <c:axPos val="b"/>
        <c:title>
          <c:tx>
            <c:rich>
              <a:bodyPr/>
              <a:lstStyle/>
              <a:p>
                <a:pPr>
                  <a:defRPr/>
                </a:pPr>
                <a:r>
                  <a:rPr lang="en-US"/>
                  <a:t>No. of Hosts - Total Streams</a:t>
                </a:r>
              </a:p>
            </c:rich>
          </c:tx>
          <c:layout>
            <c:manualLayout>
              <c:xMode val="edge"/>
              <c:yMode val="edge"/>
              <c:x val="0.45727996585225889"/>
              <c:y val="0.86921431194291221"/>
            </c:manualLayout>
          </c:layout>
        </c:title>
        <c:numFmt formatCode="General" sourceLinked="1"/>
        <c:tickLblPos val="nextTo"/>
        <c:txPr>
          <a:bodyPr rot="-3000000" vert="horz"/>
          <a:lstStyle/>
          <a:p>
            <a:pPr>
              <a:defRPr sz="1100" b="1"/>
            </a:pPr>
            <a:endParaRPr lang="en-US"/>
          </a:p>
        </c:txPr>
        <c:crossAx val="196022272"/>
        <c:crosses val="autoZero"/>
        <c:auto val="1"/>
        <c:lblAlgn val="ctr"/>
        <c:lblOffset val="100"/>
      </c:catAx>
      <c:valAx>
        <c:axId val="196022272"/>
        <c:scaling>
          <c:orientation val="minMax"/>
        </c:scaling>
        <c:axPos val="l"/>
        <c:majorGridlines/>
        <c:title>
          <c:tx>
            <c:rich>
              <a:bodyPr/>
              <a:lstStyle/>
              <a:p>
                <a:pPr>
                  <a:defRPr/>
                </a:pPr>
                <a:r>
                  <a:rPr lang="en-US"/>
                  <a:t>Inline Dedupe - Throughput  (MB/s)</a:t>
                </a:r>
              </a:p>
            </c:rich>
          </c:tx>
          <c:layout>
            <c:manualLayout>
              <c:xMode val="edge"/>
              <c:yMode val="edge"/>
              <c:x val="1.1150136589173217E-3"/>
              <c:y val="0.2883333747311056"/>
            </c:manualLayout>
          </c:layout>
        </c:title>
        <c:numFmt formatCode="General" sourceLinked="1"/>
        <c:tickLblPos val="nextTo"/>
        <c:txPr>
          <a:bodyPr/>
          <a:lstStyle/>
          <a:p>
            <a:pPr>
              <a:defRPr sz="1100" b="1"/>
            </a:pPr>
            <a:endParaRPr lang="en-US"/>
          </a:p>
        </c:txPr>
        <c:crossAx val="195991424"/>
        <c:crosses val="autoZero"/>
        <c:crossBetween val="between"/>
        <c:majorUnit val="200"/>
      </c:valAx>
    </c:plotArea>
    <c:legend>
      <c:legendPos val="b"/>
      <c:layout>
        <c:manualLayout>
          <c:xMode val="edge"/>
          <c:yMode val="edge"/>
          <c:x val="1.2588380705688541E-3"/>
          <c:y val="0.90621268762090057"/>
          <c:w val="0.97127689085830393"/>
          <c:h val="9.1567318748513524E-2"/>
        </c:manualLayout>
      </c:layout>
      <c:txPr>
        <a:bodyPr/>
        <a:lstStyle/>
        <a:p>
          <a:pPr>
            <a:defRPr sz="800" b="1"/>
          </a:pPr>
          <a:endParaRPr lang="en-US"/>
        </a:p>
      </c:txPr>
    </c:legend>
    <c:plotVisOnly val="1"/>
    <c:dispBlanksAs val="gap"/>
  </c:chart>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943490-16B6-4445-83CD-22EE8DDCBBC8}"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0C914CB9-7FEF-49A5-A6CD-DF7332A1CAC0}">
      <dgm:prSet phldrT="[Text]"/>
      <dgm:spPr/>
      <dgm:t>
        <a:bodyPr/>
        <a:lstStyle/>
        <a:p>
          <a:r>
            <a:rPr lang="en-US" dirty="0" smtClean="0"/>
            <a:t>Same as </a:t>
          </a:r>
          <a:endParaRPr lang="en-US" dirty="0"/>
        </a:p>
      </dgm:t>
    </dgm:pt>
    <dgm:pt modelId="{9E153E27-EF07-4AA9-A8CF-6C52B37BA845}" type="parTrans" cxnId="{E97D136C-EE06-4521-BBA2-91DADE0324F8}">
      <dgm:prSet/>
      <dgm:spPr/>
      <dgm:t>
        <a:bodyPr/>
        <a:lstStyle/>
        <a:p>
          <a:endParaRPr lang="en-US"/>
        </a:p>
      </dgm:t>
    </dgm:pt>
    <dgm:pt modelId="{83E5CCC2-ACDC-46D8-B387-674C82EC811E}" type="sibTrans" cxnId="{E97D136C-EE06-4521-BBA2-91DADE0324F8}">
      <dgm:prSet/>
      <dgm:spPr/>
      <dgm:t>
        <a:bodyPr/>
        <a:lstStyle/>
        <a:p>
          <a:endParaRPr lang="en-US"/>
        </a:p>
      </dgm:t>
    </dgm:pt>
    <dgm:pt modelId="{2176D9C0-0F87-49EF-A575-22B578DF5063}">
      <dgm:prSet phldrT="[Text]"/>
      <dgm:spPr/>
      <dgm:t>
        <a:bodyPr/>
        <a:lstStyle/>
        <a:p>
          <a:r>
            <a:rPr lang="en-US" dirty="0" smtClean="0"/>
            <a:t>6802</a:t>
          </a:r>
          <a:endParaRPr lang="en-US" dirty="0"/>
        </a:p>
      </dgm:t>
    </dgm:pt>
    <dgm:pt modelId="{7697E55C-A807-4F89-976F-5CA98C7EADED}" type="parTrans" cxnId="{9A44AC25-5682-4730-BC12-5A5A22745040}">
      <dgm:prSet/>
      <dgm:spPr/>
      <dgm:t>
        <a:bodyPr/>
        <a:lstStyle/>
        <a:p>
          <a:endParaRPr lang="en-US"/>
        </a:p>
      </dgm:t>
    </dgm:pt>
    <dgm:pt modelId="{15CBDC4D-4F4C-4943-9FFD-8647B4B738F9}" type="sibTrans" cxnId="{9A44AC25-5682-4730-BC12-5A5A22745040}">
      <dgm:prSet/>
      <dgm:spPr/>
      <dgm:t>
        <a:bodyPr/>
        <a:lstStyle/>
        <a:p>
          <a:endParaRPr lang="en-US"/>
        </a:p>
      </dgm:t>
    </dgm:pt>
    <dgm:pt modelId="{5A12AFD3-A1DA-41B3-BF25-6A0D5370AC8B}" type="pres">
      <dgm:prSet presAssocID="{41943490-16B6-4445-83CD-22EE8DDCBBC8}" presName="diagram" presStyleCnt="0">
        <dgm:presLayoutVars>
          <dgm:dir/>
          <dgm:resizeHandles val="exact"/>
        </dgm:presLayoutVars>
      </dgm:prSet>
      <dgm:spPr/>
      <dgm:t>
        <a:bodyPr/>
        <a:lstStyle/>
        <a:p>
          <a:endParaRPr lang="en-US"/>
        </a:p>
      </dgm:t>
    </dgm:pt>
    <dgm:pt modelId="{1F1A22B6-B9EB-4D98-8CAF-56702F5CCC10}" type="pres">
      <dgm:prSet presAssocID="{0C914CB9-7FEF-49A5-A6CD-DF7332A1CAC0}" presName="arrow" presStyleLbl="node1" presStyleIdx="0" presStyleCnt="2">
        <dgm:presLayoutVars>
          <dgm:bulletEnabled val="1"/>
        </dgm:presLayoutVars>
      </dgm:prSet>
      <dgm:spPr/>
      <dgm:t>
        <a:bodyPr/>
        <a:lstStyle/>
        <a:p>
          <a:endParaRPr lang="en-US"/>
        </a:p>
      </dgm:t>
    </dgm:pt>
    <dgm:pt modelId="{6CD0C577-9886-4556-938D-12C16F8F023C}" type="pres">
      <dgm:prSet presAssocID="{2176D9C0-0F87-49EF-A575-22B578DF5063}" presName="arrow" presStyleLbl="node1" presStyleIdx="1" presStyleCnt="2">
        <dgm:presLayoutVars>
          <dgm:bulletEnabled val="1"/>
        </dgm:presLayoutVars>
      </dgm:prSet>
      <dgm:spPr/>
      <dgm:t>
        <a:bodyPr/>
        <a:lstStyle/>
        <a:p>
          <a:endParaRPr lang="en-US"/>
        </a:p>
      </dgm:t>
    </dgm:pt>
  </dgm:ptLst>
  <dgm:cxnLst>
    <dgm:cxn modelId="{48D2B87C-BD55-4867-83EF-84FD274AB11F}" type="presOf" srcId="{41943490-16B6-4445-83CD-22EE8DDCBBC8}" destId="{5A12AFD3-A1DA-41B3-BF25-6A0D5370AC8B}" srcOrd="0" destOrd="0" presId="urn:microsoft.com/office/officeart/2005/8/layout/arrow5"/>
    <dgm:cxn modelId="{9374DE7E-B3E2-4EE0-9ED9-AA7FEC7BAB51}" type="presOf" srcId="{2176D9C0-0F87-49EF-A575-22B578DF5063}" destId="{6CD0C577-9886-4556-938D-12C16F8F023C}" srcOrd="0" destOrd="0" presId="urn:microsoft.com/office/officeart/2005/8/layout/arrow5"/>
    <dgm:cxn modelId="{9A44AC25-5682-4730-BC12-5A5A22745040}" srcId="{41943490-16B6-4445-83CD-22EE8DDCBBC8}" destId="{2176D9C0-0F87-49EF-A575-22B578DF5063}" srcOrd="1" destOrd="0" parTransId="{7697E55C-A807-4F89-976F-5CA98C7EADED}" sibTransId="{15CBDC4D-4F4C-4943-9FFD-8647B4B738F9}"/>
    <dgm:cxn modelId="{E97D136C-EE06-4521-BBA2-91DADE0324F8}" srcId="{41943490-16B6-4445-83CD-22EE8DDCBBC8}" destId="{0C914CB9-7FEF-49A5-A6CD-DF7332A1CAC0}" srcOrd="0" destOrd="0" parTransId="{9E153E27-EF07-4AA9-A8CF-6C52B37BA845}" sibTransId="{83E5CCC2-ACDC-46D8-B387-674C82EC811E}"/>
    <dgm:cxn modelId="{FB914F48-6B17-40F8-BB33-D17DBADEA8EE}" type="presOf" srcId="{0C914CB9-7FEF-49A5-A6CD-DF7332A1CAC0}" destId="{1F1A22B6-B9EB-4D98-8CAF-56702F5CCC10}" srcOrd="0" destOrd="0" presId="urn:microsoft.com/office/officeart/2005/8/layout/arrow5"/>
    <dgm:cxn modelId="{4CE675FE-7405-4ABA-B756-97823B96462D}" type="presParOf" srcId="{5A12AFD3-A1DA-41B3-BF25-6A0D5370AC8B}" destId="{1F1A22B6-B9EB-4D98-8CAF-56702F5CCC10}" srcOrd="0" destOrd="0" presId="urn:microsoft.com/office/officeart/2005/8/layout/arrow5"/>
    <dgm:cxn modelId="{1E00F1F3-D261-4D2D-875C-30F676187E70}" type="presParOf" srcId="{5A12AFD3-A1DA-41B3-BF25-6A0D5370AC8B}" destId="{6CD0C577-9886-4556-938D-12C16F8F023C}" srcOrd="1" destOrd="0" presId="urn:microsoft.com/office/officeart/2005/8/layout/arrow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943490-16B6-4445-83CD-22EE8DDCBBC8}"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0C914CB9-7FEF-49A5-A6CD-DF7332A1CAC0}">
      <dgm:prSet phldrT="[Text]"/>
      <dgm:spPr/>
      <dgm:t>
        <a:bodyPr/>
        <a:lstStyle/>
        <a:p>
          <a:r>
            <a:rPr lang="en-US" dirty="0" smtClean="0"/>
            <a:t>Same as </a:t>
          </a:r>
          <a:endParaRPr lang="en-US" dirty="0"/>
        </a:p>
      </dgm:t>
    </dgm:pt>
    <dgm:pt modelId="{9E153E27-EF07-4AA9-A8CF-6C52B37BA845}" type="parTrans" cxnId="{E97D136C-EE06-4521-BBA2-91DADE0324F8}">
      <dgm:prSet/>
      <dgm:spPr/>
      <dgm:t>
        <a:bodyPr/>
        <a:lstStyle/>
        <a:p>
          <a:endParaRPr lang="en-US"/>
        </a:p>
      </dgm:t>
    </dgm:pt>
    <dgm:pt modelId="{83E5CCC2-ACDC-46D8-B387-674C82EC811E}" type="sibTrans" cxnId="{E97D136C-EE06-4521-BBA2-91DADE0324F8}">
      <dgm:prSet/>
      <dgm:spPr/>
      <dgm:t>
        <a:bodyPr/>
        <a:lstStyle/>
        <a:p>
          <a:endParaRPr lang="en-US"/>
        </a:p>
      </dgm:t>
    </dgm:pt>
    <dgm:pt modelId="{2176D9C0-0F87-49EF-A575-22B578DF5063}">
      <dgm:prSet phldrT="[Text]"/>
      <dgm:spPr/>
      <dgm:t>
        <a:bodyPr/>
        <a:lstStyle/>
        <a:p>
          <a:r>
            <a:rPr lang="en-US" dirty="0" smtClean="0"/>
            <a:t>6802</a:t>
          </a:r>
          <a:endParaRPr lang="en-US" dirty="0"/>
        </a:p>
      </dgm:t>
    </dgm:pt>
    <dgm:pt modelId="{7697E55C-A807-4F89-976F-5CA98C7EADED}" type="parTrans" cxnId="{9A44AC25-5682-4730-BC12-5A5A22745040}">
      <dgm:prSet/>
      <dgm:spPr/>
      <dgm:t>
        <a:bodyPr/>
        <a:lstStyle/>
        <a:p>
          <a:endParaRPr lang="en-US"/>
        </a:p>
      </dgm:t>
    </dgm:pt>
    <dgm:pt modelId="{15CBDC4D-4F4C-4943-9FFD-8647B4B738F9}" type="sibTrans" cxnId="{9A44AC25-5682-4730-BC12-5A5A22745040}">
      <dgm:prSet/>
      <dgm:spPr/>
      <dgm:t>
        <a:bodyPr/>
        <a:lstStyle/>
        <a:p>
          <a:endParaRPr lang="en-US"/>
        </a:p>
      </dgm:t>
    </dgm:pt>
    <dgm:pt modelId="{5A12AFD3-A1DA-41B3-BF25-6A0D5370AC8B}" type="pres">
      <dgm:prSet presAssocID="{41943490-16B6-4445-83CD-22EE8DDCBBC8}" presName="diagram" presStyleCnt="0">
        <dgm:presLayoutVars>
          <dgm:dir/>
          <dgm:resizeHandles val="exact"/>
        </dgm:presLayoutVars>
      </dgm:prSet>
      <dgm:spPr/>
      <dgm:t>
        <a:bodyPr/>
        <a:lstStyle/>
        <a:p>
          <a:endParaRPr lang="en-US"/>
        </a:p>
      </dgm:t>
    </dgm:pt>
    <dgm:pt modelId="{1F1A22B6-B9EB-4D98-8CAF-56702F5CCC10}" type="pres">
      <dgm:prSet presAssocID="{0C914CB9-7FEF-49A5-A6CD-DF7332A1CAC0}" presName="arrow" presStyleLbl="node1" presStyleIdx="0" presStyleCnt="2">
        <dgm:presLayoutVars>
          <dgm:bulletEnabled val="1"/>
        </dgm:presLayoutVars>
      </dgm:prSet>
      <dgm:spPr/>
      <dgm:t>
        <a:bodyPr/>
        <a:lstStyle/>
        <a:p>
          <a:endParaRPr lang="en-US"/>
        </a:p>
      </dgm:t>
    </dgm:pt>
    <dgm:pt modelId="{6CD0C577-9886-4556-938D-12C16F8F023C}" type="pres">
      <dgm:prSet presAssocID="{2176D9C0-0F87-49EF-A575-22B578DF5063}" presName="arrow" presStyleLbl="node1" presStyleIdx="1" presStyleCnt="2">
        <dgm:presLayoutVars>
          <dgm:bulletEnabled val="1"/>
        </dgm:presLayoutVars>
      </dgm:prSet>
      <dgm:spPr/>
      <dgm:t>
        <a:bodyPr/>
        <a:lstStyle/>
        <a:p>
          <a:endParaRPr lang="en-US"/>
        </a:p>
      </dgm:t>
    </dgm:pt>
  </dgm:ptLst>
  <dgm:cxnLst>
    <dgm:cxn modelId="{9A44AC25-5682-4730-BC12-5A5A22745040}" srcId="{41943490-16B6-4445-83CD-22EE8DDCBBC8}" destId="{2176D9C0-0F87-49EF-A575-22B578DF5063}" srcOrd="1" destOrd="0" parTransId="{7697E55C-A807-4F89-976F-5CA98C7EADED}" sibTransId="{15CBDC4D-4F4C-4943-9FFD-8647B4B738F9}"/>
    <dgm:cxn modelId="{922BDE7E-CF78-4A6F-A230-2ADA7959241C}" type="presOf" srcId="{2176D9C0-0F87-49EF-A575-22B578DF5063}" destId="{6CD0C577-9886-4556-938D-12C16F8F023C}" srcOrd="0" destOrd="0" presId="urn:microsoft.com/office/officeart/2005/8/layout/arrow5"/>
    <dgm:cxn modelId="{B0398831-224B-4DA8-A2E6-24ACCA02931C}" type="presOf" srcId="{0C914CB9-7FEF-49A5-A6CD-DF7332A1CAC0}" destId="{1F1A22B6-B9EB-4D98-8CAF-56702F5CCC10}" srcOrd="0" destOrd="0" presId="urn:microsoft.com/office/officeart/2005/8/layout/arrow5"/>
    <dgm:cxn modelId="{E97D136C-EE06-4521-BBA2-91DADE0324F8}" srcId="{41943490-16B6-4445-83CD-22EE8DDCBBC8}" destId="{0C914CB9-7FEF-49A5-A6CD-DF7332A1CAC0}" srcOrd="0" destOrd="0" parTransId="{9E153E27-EF07-4AA9-A8CF-6C52B37BA845}" sibTransId="{83E5CCC2-ACDC-46D8-B387-674C82EC811E}"/>
    <dgm:cxn modelId="{C913C918-0246-4E61-8072-BFA6C589A1E1}" type="presOf" srcId="{41943490-16B6-4445-83CD-22EE8DDCBBC8}" destId="{5A12AFD3-A1DA-41B3-BF25-6A0D5370AC8B}" srcOrd="0" destOrd="0" presId="urn:microsoft.com/office/officeart/2005/8/layout/arrow5"/>
    <dgm:cxn modelId="{AB73C337-98ED-4D21-A423-35473C13C9B2}" type="presParOf" srcId="{5A12AFD3-A1DA-41B3-BF25-6A0D5370AC8B}" destId="{1F1A22B6-B9EB-4D98-8CAF-56702F5CCC10}" srcOrd="0" destOrd="0" presId="urn:microsoft.com/office/officeart/2005/8/layout/arrow5"/>
    <dgm:cxn modelId="{74E76ABE-CFD2-412E-85A6-8571E3A19AB2}" type="presParOf" srcId="{5A12AFD3-A1DA-41B3-BF25-6A0D5370AC8B}" destId="{6CD0C577-9886-4556-938D-12C16F8F023C}" srcOrd="1" destOrd="0" presId="urn:microsoft.com/office/officeart/2005/8/layout/arrow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943490-16B6-4445-83CD-22EE8DDCBBC8}"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0C914CB9-7FEF-49A5-A6CD-DF7332A1CAC0}">
      <dgm:prSet phldrT="[Text]"/>
      <dgm:spPr/>
      <dgm:t>
        <a:bodyPr/>
        <a:lstStyle/>
        <a:p>
          <a:r>
            <a:rPr lang="en-US" dirty="0" smtClean="0"/>
            <a:t>Same as </a:t>
          </a:r>
          <a:endParaRPr lang="en-US" dirty="0"/>
        </a:p>
      </dgm:t>
    </dgm:pt>
    <dgm:pt modelId="{9E153E27-EF07-4AA9-A8CF-6C52B37BA845}" type="parTrans" cxnId="{E97D136C-EE06-4521-BBA2-91DADE0324F8}">
      <dgm:prSet/>
      <dgm:spPr/>
      <dgm:t>
        <a:bodyPr/>
        <a:lstStyle/>
        <a:p>
          <a:endParaRPr lang="en-US"/>
        </a:p>
      </dgm:t>
    </dgm:pt>
    <dgm:pt modelId="{83E5CCC2-ACDC-46D8-B387-674C82EC811E}" type="sibTrans" cxnId="{E97D136C-EE06-4521-BBA2-91DADE0324F8}">
      <dgm:prSet/>
      <dgm:spPr/>
      <dgm:t>
        <a:bodyPr/>
        <a:lstStyle/>
        <a:p>
          <a:endParaRPr lang="en-US"/>
        </a:p>
      </dgm:t>
    </dgm:pt>
    <dgm:pt modelId="{2176D9C0-0F87-49EF-A575-22B578DF5063}">
      <dgm:prSet phldrT="[Text]"/>
      <dgm:spPr/>
      <dgm:t>
        <a:bodyPr/>
        <a:lstStyle/>
        <a:p>
          <a:r>
            <a:rPr lang="en-US" dirty="0" smtClean="0"/>
            <a:t>6802</a:t>
          </a:r>
          <a:endParaRPr lang="en-US" dirty="0"/>
        </a:p>
      </dgm:t>
    </dgm:pt>
    <dgm:pt modelId="{7697E55C-A807-4F89-976F-5CA98C7EADED}" type="parTrans" cxnId="{9A44AC25-5682-4730-BC12-5A5A22745040}">
      <dgm:prSet/>
      <dgm:spPr/>
      <dgm:t>
        <a:bodyPr/>
        <a:lstStyle/>
        <a:p>
          <a:endParaRPr lang="en-US"/>
        </a:p>
      </dgm:t>
    </dgm:pt>
    <dgm:pt modelId="{15CBDC4D-4F4C-4943-9FFD-8647B4B738F9}" type="sibTrans" cxnId="{9A44AC25-5682-4730-BC12-5A5A22745040}">
      <dgm:prSet/>
      <dgm:spPr/>
      <dgm:t>
        <a:bodyPr/>
        <a:lstStyle/>
        <a:p>
          <a:endParaRPr lang="en-US"/>
        </a:p>
      </dgm:t>
    </dgm:pt>
    <dgm:pt modelId="{5A12AFD3-A1DA-41B3-BF25-6A0D5370AC8B}" type="pres">
      <dgm:prSet presAssocID="{41943490-16B6-4445-83CD-22EE8DDCBBC8}" presName="diagram" presStyleCnt="0">
        <dgm:presLayoutVars>
          <dgm:dir/>
          <dgm:resizeHandles val="exact"/>
        </dgm:presLayoutVars>
      </dgm:prSet>
      <dgm:spPr/>
      <dgm:t>
        <a:bodyPr/>
        <a:lstStyle/>
        <a:p>
          <a:endParaRPr lang="en-US"/>
        </a:p>
      </dgm:t>
    </dgm:pt>
    <dgm:pt modelId="{1F1A22B6-B9EB-4D98-8CAF-56702F5CCC10}" type="pres">
      <dgm:prSet presAssocID="{0C914CB9-7FEF-49A5-A6CD-DF7332A1CAC0}" presName="arrow" presStyleLbl="node1" presStyleIdx="0" presStyleCnt="2">
        <dgm:presLayoutVars>
          <dgm:bulletEnabled val="1"/>
        </dgm:presLayoutVars>
      </dgm:prSet>
      <dgm:spPr/>
      <dgm:t>
        <a:bodyPr/>
        <a:lstStyle/>
        <a:p>
          <a:endParaRPr lang="en-US"/>
        </a:p>
      </dgm:t>
    </dgm:pt>
    <dgm:pt modelId="{6CD0C577-9886-4556-938D-12C16F8F023C}" type="pres">
      <dgm:prSet presAssocID="{2176D9C0-0F87-49EF-A575-22B578DF5063}" presName="arrow" presStyleLbl="node1" presStyleIdx="1" presStyleCnt="2">
        <dgm:presLayoutVars>
          <dgm:bulletEnabled val="1"/>
        </dgm:presLayoutVars>
      </dgm:prSet>
      <dgm:spPr/>
      <dgm:t>
        <a:bodyPr/>
        <a:lstStyle/>
        <a:p>
          <a:endParaRPr lang="en-US"/>
        </a:p>
      </dgm:t>
    </dgm:pt>
  </dgm:ptLst>
  <dgm:cxnLst>
    <dgm:cxn modelId="{9A44AC25-5682-4730-BC12-5A5A22745040}" srcId="{41943490-16B6-4445-83CD-22EE8DDCBBC8}" destId="{2176D9C0-0F87-49EF-A575-22B578DF5063}" srcOrd="1" destOrd="0" parTransId="{7697E55C-A807-4F89-976F-5CA98C7EADED}" sibTransId="{15CBDC4D-4F4C-4943-9FFD-8647B4B738F9}"/>
    <dgm:cxn modelId="{01F335E9-201D-44A9-B1D5-8E3982ABF744}" type="presOf" srcId="{41943490-16B6-4445-83CD-22EE8DDCBBC8}" destId="{5A12AFD3-A1DA-41B3-BF25-6A0D5370AC8B}" srcOrd="0" destOrd="0" presId="urn:microsoft.com/office/officeart/2005/8/layout/arrow5"/>
    <dgm:cxn modelId="{E97D136C-EE06-4521-BBA2-91DADE0324F8}" srcId="{41943490-16B6-4445-83CD-22EE8DDCBBC8}" destId="{0C914CB9-7FEF-49A5-A6CD-DF7332A1CAC0}" srcOrd="0" destOrd="0" parTransId="{9E153E27-EF07-4AA9-A8CF-6C52B37BA845}" sibTransId="{83E5CCC2-ACDC-46D8-B387-674C82EC811E}"/>
    <dgm:cxn modelId="{0CD4F57F-8654-47ED-81DC-93B8EA6ED6E4}" type="presOf" srcId="{0C914CB9-7FEF-49A5-A6CD-DF7332A1CAC0}" destId="{1F1A22B6-B9EB-4D98-8CAF-56702F5CCC10}" srcOrd="0" destOrd="0" presId="urn:microsoft.com/office/officeart/2005/8/layout/arrow5"/>
    <dgm:cxn modelId="{8EBFF6D9-AAF5-4589-9D4D-C592D48BFB93}" type="presOf" srcId="{2176D9C0-0F87-49EF-A575-22B578DF5063}" destId="{6CD0C577-9886-4556-938D-12C16F8F023C}" srcOrd="0" destOrd="0" presId="urn:microsoft.com/office/officeart/2005/8/layout/arrow5"/>
    <dgm:cxn modelId="{02269DF3-BB28-48F9-8F02-23952755096C}" type="presParOf" srcId="{5A12AFD3-A1DA-41B3-BF25-6A0D5370AC8B}" destId="{1F1A22B6-B9EB-4D98-8CAF-56702F5CCC10}" srcOrd="0" destOrd="0" presId="urn:microsoft.com/office/officeart/2005/8/layout/arrow5"/>
    <dgm:cxn modelId="{326D6304-6410-4AEF-BA73-4A3BD3149BDC}" type="presParOf" srcId="{5A12AFD3-A1DA-41B3-BF25-6A0D5370AC8B}" destId="{6CD0C577-9886-4556-938D-12C16F8F023C}" srcOrd="1" destOrd="0" presId="urn:microsoft.com/office/officeart/2005/8/layout/arrow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943490-16B6-4445-83CD-22EE8DDCBBC8}"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0C914CB9-7FEF-49A5-A6CD-DF7332A1CAC0}">
      <dgm:prSet phldrT="[Text]"/>
      <dgm:spPr/>
      <dgm:t>
        <a:bodyPr/>
        <a:lstStyle/>
        <a:p>
          <a:r>
            <a:rPr lang="en-US" dirty="0" smtClean="0"/>
            <a:t>Same as </a:t>
          </a:r>
          <a:endParaRPr lang="en-US" dirty="0"/>
        </a:p>
      </dgm:t>
    </dgm:pt>
    <dgm:pt modelId="{9E153E27-EF07-4AA9-A8CF-6C52B37BA845}" type="parTrans" cxnId="{E97D136C-EE06-4521-BBA2-91DADE0324F8}">
      <dgm:prSet/>
      <dgm:spPr/>
      <dgm:t>
        <a:bodyPr/>
        <a:lstStyle/>
        <a:p>
          <a:endParaRPr lang="en-US"/>
        </a:p>
      </dgm:t>
    </dgm:pt>
    <dgm:pt modelId="{83E5CCC2-ACDC-46D8-B387-674C82EC811E}" type="sibTrans" cxnId="{E97D136C-EE06-4521-BBA2-91DADE0324F8}">
      <dgm:prSet/>
      <dgm:spPr/>
      <dgm:t>
        <a:bodyPr/>
        <a:lstStyle/>
        <a:p>
          <a:endParaRPr lang="en-US"/>
        </a:p>
      </dgm:t>
    </dgm:pt>
    <dgm:pt modelId="{2176D9C0-0F87-49EF-A575-22B578DF5063}">
      <dgm:prSet phldrT="[Text]"/>
      <dgm:spPr/>
      <dgm:t>
        <a:bodyPr/>
        <a:lstStyle/>
        <a:p>
          <a:r>
            <a:rPr lang="en-US" dirty="0" smtClean="0"/>
            <a:t>6802</a:t>
          </a:r>
          <a:endParaRPr lang="en-US" dirty="0"/>
        </a:p>
      </dgm:t>
    </dgm:pt>
    <dgm:pt modelId="{7697E55C-A807-4F89-976F-5CA98C7EADED}" type="parTrans" cxnId="{9A44AC25-5682-4730-BC12-5A5A22745040}">
      <dgm:prSet/>
      <dgm:spPr/>
      <dgm:t>
        <a:bodyPr/>
        <a:lstStyle/>
        <a:p>
          <a:endParaRPr lang="en-US"/>
        </a:p>
      </dgm:t>
    </dgm:pt>
    <dgm:pt modelId="{15CBDC4D-4F4C-4943-9FFD-8647B4B738F9}" type="sibTrans" cxnId="{9A44AC25-5682-4730-BC12-5A5A22745040}">
      <dgm:prSet/>
      <dgm:spPr/>
      <dgm:t>
        <a:bodyPr/>
        <a:lstStyle/>
        <a:p>
          <a:endParaRPr lang="en-US"/>
        </a:p>
      </dgm:t>
    </dgm:pt>
    <dgm:pt modelId="{5A12AFD3-A1DA-41B3-BF25-6A0D5370AC8B}" type="pres">
      <dgm:prSet presAssocID="{41943490-16B6-4445-83CD-22EE8DDCBBC8}" presName="diagram" presStyleCnt="0">
        <dgm:presLayoutVars>
          <dgm:dir/>
          <dgm:resizeHandles val="exact"/>
        </dgm:presLayoutVars>
      </dgm:prSet>
      <dgm:spPr/>
      <dgm:t>
        <a:bodyPr/>
        <a:lstStyle/>
        <a:p>
          <a:endParaRPr lang="en-US"/>
        </a:p>
      </dgm:t>
    </dgm:pt>
    <dgm:pt modelId="{1F1A22B6-B9EB-4D98-8CAF-56702F5CCC10}" type="pres">
      <dgm:prSet presAssocID="{0C914CB9-7FEF-49A5-A6CD-DF7332A1CAC0}" presName="arrow" presStyleLbl="node1" presStyleIdx="0" presStyleCnt="2">
        <dgm:presLayoutVars>
          <dgm:bulletEnabled val="1"/>
        </dgm:presLayoutVars>
      </dgm:prSet>
      <dgm:spPr/>
      <dgm:t>
        <a:bodyPr/>
        <a:lstStyle/>
        <a:p>
          <a:endParaRPr lang="en-US"/>
        </a:p>
      </dgm:t>
    </dgm:pt>
    <dgm:pt modelId="{6CD0C577-9886-4556-938D-12C16F8F023C}" type="pres">
      <dgm:prSet presAssocID="{2176D9C0-0F87-49EF-A575-22B578DF5063}" presName="arrow" presStyleLbl="node1" presStyleIdx="1" presStyleCnt="2">
        <dgm:presLayoutVars>
          <dgm:bulletEnabled val="1"/>
        </dgm:presLayoutVars>
      </dgm:prSet>
      <dgm:spPr/>
      <dgm:t>
        <a:bodyPr/>
        <a:lstStyle/>
        <a:p>
          <a:endParaRPr lang="en-US"/>
        </a:p>
      </dgm:t>
    </dgm:pt>
  </dgm:ptLst>
  <dgm:cxnLst>
    <dgm:cxn modelId="{9A44AC25-5682-4730-BC12-5A5A22745040}" srcId="{41943490-16B6-4445-83CD-22EE8DDCBBC8}" destId="{2176D9C0-0F87-49EF-A575-22B578DF5063}" srcOrd="1" destOrd="0" parTransId="{7697E55C-A807-4F89-976F-5CA98C7EADED}" sibTransId="{15CBDC4D-4F4C-4943-9FFD-8647B4B738F9}"/>
    <dgm:cxn modelId="{E97D136C-EE06-4521-BBA2-91DADE0324F8}" srcId="{41943490-16B6-4445-83CD-22EE8DDCBBC8}" destId="{0C914CB9-7FEF-49A5-A6CD-DF7332A1CAC0}" srcOrd="0" destOrd="0" parTransId="{9E153E27-EF07-4AA9-A8CF-6C52B37BA845}" sibTransId="{83E5CCC2-ACDC-46D8-B387-674C82EC811E}"/>
    <dgm:cxn modelId="{B419FAE4-D229-4CB8-A131-DF8A8529586C}" type="presOf" srcId="{2176D9C0-0F87-49EF-A575-22B578DF5063}" destId="{6CD0C577-9886-4556-938D-12C16F8F023C}" srcOrd="0" destOrd="0" presId="urn:microsoft.com/office/officeart/2005/8/layout/arrow5"/>
    <dgm:cxn modelId="{C2FF84E7-95FA-41C0-BA19-A3CE28A025C6}" type="presOf" srcId="{0C914CB9-7FEF-49A5-A6CD-DF7332A1CAC0}" destId="{1F1A22B6-B9EB-4D98-8CAF-56702F5CCC10}" srcOrd="0" destOrd="0" presId="urn:microsoft.com/office/officeart/2005/8/layout/arrow5"/>
    <dgm:cxn modelId="{5A3F3554-D237-4285-9486-499EAF2A49AF}" type="presOf" srcId="{41943490-16B6-4445-83CD-22EE8DDCBBC8}" destId="{5A12AFD3-A1DA-41B3-BF25-6A0D5370AC8B}" srcOrd="0" destOrd="0" presId="urn:microsoft.com/office/officeart/2005/8/layout/arrow5"/>
    <dgm:cxn modelId="{F2134418-61E4-459C-AE0C-B309B5AFD521}" type="presParOf" srcId="{5A12AFD3-A1DA-41B3-BF25-6A0D5370AC8B}" destId="{1F1A22B6-B9EB-4D98-8CAF-56702F5CCC10}" srcOrd="0" destOrd="0" presId="urn:microsoft.com/office/officeart/2005/8/layout/arrow5"/>
    <dgm:cxn modelId="{05712726-7F68-4A73-A810-12717FD775C0}" type="presParOf" srcId="{5A12AFD3-A1DA-41B3-BF25-6A0D5370AC8B}" destId="{6CD0C577-9886-4556-938D-12C16F8F023C}" srcOrd="1" destOrd="0" presId="urn:microsoft.com/office/officeart/2005/8/layout/arrow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943490-16B6-4445-83CD-22EE8DDCBBC8}"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0C914CB9-7FEF-49A5-A6CD-DF7332A1CAC0}">
      <dgm:prSet phldrT="[Text]"/>
      <dgm:spPr/>
      <dgm:t>
        <a:bodyPr/>
        <a:lstStyle/>
        <a:p>
          <a:r>
            <a:rPr lang="en-US" dirty="0" smtClean="0"/>
            <a:t>Same as </a:t>
          </a:r>
          <a:endParaRPr lang="en-US" dirty="0"/>
        </a:p>
      </dgm:t>
    </dgm:pt>
    <dgm:pt modelId="{9E153E27-EF07-4AA9-A8CF-6C52B37BA845}" type="parTrans" cxnId="{E97D136C-EE06-4521-BBA2-91DADE0324F8}">
      <dgm:prSet/>
      <dgm:spPr/>
      <dgm:t>
        <a:bodyPr/>
        <a:lstStyle/>
        <a:p>
          <a:endParaRPr lang="en-US"/>
        </a:p>
      </dgm:t>
    </dgm:pt>
    <dgm:pt modelId="{83E5CCC2-ACDC-46D8-B387-674C82EC811E}" type="sibTrans" cxnId="{E97D136C-EE06-4521-BBA2-91DADE0324F8}">
      <dgm:prSet/>
      <dgm:spPr/>
      <dgm:t>
        <a:bodyPr/>
        <a:lstStyle/>
        <a:p>
          <a:endParaRPr lang="en-US"/>
        </a:p>
      </dgm:t>
    </dgm:pt>
    <dgm:pt modelId="{2176D9C0-0F87-49EF-A575-22B578DF5063}">
      <dgm:prSet phldrT="[Text]"/>
      <dgm:spPr/>
      <dgm:t>
        <a:bodyPr/>
        <a:lstStyle/>
        <a:p>
          <a:r>
            <a:rPr lang="en-US" dirty="0" smtClean="0"/>
            <a:t>6802</a:t>
          </a:r>
          <a:endParaRPr lang="en-US" dirty="0"/>
        </a:p>
      </dgm:t>
    </dgm:pt>
    <dgm:pt modelId="{7697E55C-A807-4F89-976F-5CA98C7EADED}" type="parTrans" cxnId="{9A44AC25-5682-4730-BC12-5A5A22745040}">
      <dgm:prSet/>
      <dgm:spPr/>
      <dgm:t>
        <a:bodyPr/>
        <a:lstStyle/>
        <a:p>
          <a:endParaRPr lang="en-US"/>
        </a:p>
      </dgm:t>
    </dgm:pt>
    <dgm:pt modelId="{15CBDC4D-4F4C-4943-9FFD-8647B4B738F9}" type="sibTrans" cxnId="{9A44AC25-5682-4730-BC12-5A5A22745040}">
      <dgm:prSet/>
      <dgm:spPr/>
      <dgm:t>
        <a:bodyPr/>
        <a:lstStyle/>
        <a:p>
          <a:endParaRPr lang="en-US"/>
        </a:p>
      </dgm:t>
    </dgm:pt>
    <dgm:pt modelId="{5A12AFD3-A1DA-41B3-BF25-6A0D5370AC8B}" type="pres">
      <dgm:prSet presAssocID="{41943490-16B6-4445-83CD-22EE8DDCBBC8}" presName="diagram" presStyleCnt="0">
        <dgm:presLayoutVars>
          <dgm:dir/>
          <dgm:resizeHandles val="exact"/>
        </dgm:presLayoutVars>
      </dgm:prSet>
      <dgm:spPr/>
      <dgm:t>
        <a:bodyPr/>
        <a:lstStyle/>
        <a:p>
          <a:endParaRPr lang="en-US"/>
        </a:p>
      </dgm:t>
    </dgm:pt>
    <dgm:pt modelId="{1F1A22B6-B9EB-4D98-8CAF-56702F5CCC10}" type="pres">
      <dgm:prSet presAssocID="{0C914CB9-7FEF-49A5-A6CD-DF7332A1CAC0}" presName="arrow" presStyleLbl="node1" presStyleIdx="0" presStyleCnt="2">
        <dgm:presLayoutVars>
          <dgm:bulletEnabled val="1"/>
        </dgm:presLayoutVars>
      </dgm:prSet>
      <dgm:spPr/>
      <dgm:t>
        <a:bodyPr/>
        <a:lstStyle/>
        <a:p>
          <a:endParaRPr lang="en-US"/>
        </a:p>
      </dgm:t>
    </dgm:pt>
    <dgm:pt modelId="{6CD0C577-9886-4556-938D-12C16F8F023C}" type="pres">
      <dgm:prSet presAssocID="{2176D9C0-0F87-49EF-A575-22B578DF5063}" presName="arrow" presStyleLbl="node1" presStyleIdx="1" presStyleCnt="2">
        <dgm:presLayoutVars>
          <dgm:bulletEnabled val="1"/>
        </dgm:presLayoutVars>
      </dgm:prSet>
      <dgm:spPr/>
      <dgm:t>
        <a:bodyPr/>
        <a:lstStyle/>
        <a:p>
          <a:endParaRPr lang="en-US"/>
        </a:p>
      </dgm:t>
    </dgm:pt>
  </dgm:ptLst>
  <dgm:cxnLst>
    <dgm:cxn modelId="{9A44AC25-5682-4730-BC12-5A5A22745040}" srcId="{41943490-16B6-4445-83CD-22EE8DDCBBC8}" destId="{2176D9C0-0F87-49EF-A575-22B578DF5063}" srcOrd="1" destOrd="0" parTransId="{7697E55C-A807-4F89-976F-5CA98C7EADED}" sibTransId="{15CBDC4D-4F4C-4943-9FFD-8647B4B738F9}"/>
    <dgm:cxn modelId="{28177DF1-149B-45FF-83A4-C1AB20D7D2B5}" type="presOf" srcId="{0C914CB9-7FEF-49A5-A6CD-DF7332A1CAC0}" destId="{1F1A22B6-B9EB-4D98-8CAF-56702F5CCC10}" srcOrd="0" destOrd="0" presId="urn:microsoft.com/office/officeart/2005/8/layout/arrow5"/>
    <dgm:cxn modelId="{2AC065EB-8F57-4D5F-9D64-15EAE9A903E3}" type="presOf" srcId="{2176D9C0-0F87-49EF-A575-22B578DF5063}" destId="{6CD0C577-9886-4556-938D-12C16F8F023C}" srcOrd="0" destOrd="0" presId="urn:microsoft.com/office/officeart/2005/8/layout/arrow5"/>
    <dgm:cxn modelId="{E97D136C-EE06-4521-BBA2-91DADE0324F8}" srcId="{41943490-16B6-4445-83CD-22EE8DDCBBC8}" destId="{0C914CB9-7FEF-49A5-A6CD-DF7332A1CAC0}" srcOrd="0" destOrd="0" parTransId="{9E153E27-EF07-4AA9-A8CF-6C52B37BA845}" sibTransId="{83E5CCC2-ACDC-46D8-B387-674C82EC811E}"/>
    <dgm:cxn modelId="{9D01E766-C640-4416-91EB-B188A471DF44}" type="presOf" srcId="{41943490-16B6-4445-83CD-22EE8DDCBBC8}" destId="{5A12AFD3-A1DA-41B3-BF25-6A0D5370AC8B}" srcOrd="0" destOrd="0" presId="urn:microsoft.com/office/officeart/2005/8/layout/arrow5"/>
    <dgm:cxn modelId="{BAC0F073-253E-4B2C-BA62-69113D0D6CE9}" type="presParOf" srcId="{5A12AFD3-A1DA-41B3-BF25-6A0D5370AC8B}" destId="{1F1A22B6-B9EB-4D98-8CAF-56702F5CCC10}" srcOrd="0" destOrd="0" presId="urn:microsoft.com/office/officeart/2005/8/layout/arrow5"/>
    <dgm:cxn modelId="{2C25B207-5903-423C-9E28-A9AFA4824D41}" type="presParOf" srcId="{5A12AFD3-A1DA-41B3-BF25-6A0D5370AC8B}" destId="{6CD0C577-9886-4556-938D-12C16F8F023C}" srcOrd="1" destOrd="0" presId="urn:microsoft.com/office/officeart/2005/8/layout/arrow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943490-16B6-4445-83CD-22EE8DDCBBC8}"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0C914CB9-7FEF-49A5-A6CD-DF7332A1CAC0}">
      <dgm:prSet phldrT="[Text]"/>
      <dgm:spPr/>
      <dgm:t>
        <a:bodyPr/>
        <a:lstStyle/>
        <a:p>
          <a:r>
            <a:rPr lang="en-US" dirty="0" smtClean="0"/>
            <a:t>Same as </a:t>
          </a:r>
          <a:endParaRPr lang="en-US" dirty="0"/>
        </a:p>
      </dgm:t>
    </dgm:pt>
    <dgm:pt modelId="{9E153E27-EF07-4AA9-A8CF-6C52B37BA845}" type="parTrans" cxnId="{E97D136C-EE06-4521-BBA2-91DADE0324F8}">
      <dgm:prSet/>
      <dgm:spPr/>
      <dgm:t>
        <a:bodyPr/>
        <a:lstStyle/>
        <a:p>
          <a:endParaRPr lang="en-US"/>
        </a:p>
      </dgm:t>
    </dgm:pt>
    <dgm:pt modelId="{83E5CCC2-ACDC-46D8-B387-674C82EC811E}" type="sibTrans" cxnId="{E97D136C-EE06-4521-BBA2-91DADE0324F8}">
      <dgm:prSet/>
      <dgm:spPr/>
      <dgm:t>
        <a:bodyPr/>
        <a:lstStyle/>
        <a:p>
          <a:endParaRPr lang="en-US"/>
        </a:p>
      </dgm:t>
    </dgm:pt>
    <dgm:pt modelId="{2176D9C0-0F87-49EF-A575-22B578DF5063}">
      <dgm:prSet phldrT="[Text]"/>
      <dgm:spPr/>
      <dgm:t>
        <a:bodyPr/>
        <a:lstStyle/>
        <a:p>
          <a:r>
            <a:rPr lang="en-US" dirty="0" smtClean="0"/>
            <a:t>6802</a:t>
          </a:r>
          <a:endParaRPr lang="en-US" dirty="0"/>
        </a:p>
      </dgm:t>
    </dgm:pt>
    <dgm:pt modelId="{7697E55C-A807-4F89-976F-5CA98C7EADED}" type="parTrans" cxnId="{9A44AC25-5682-4730-BC12-5A5A22745040}">
      <dgm:prSet/>
      <dgm:spPr/>
      <dgm:t>
        <a:bodyPr/>
        <a:lstStyle/>
        <a:p>
          <a:endParaRPr lang="en-US"/>
        </a:p>
      </dgm:t>
    </dgm:pt>
    <dgm:pt modelId="{15CBDC4D-4F4C-4943-9FFD-8647B4B738F9}" type="sibTrans" cxnId="{9A44AC25-5682-4730-BC12-5A5A22745040}">
      <dgm:prSet/>
      <dgm:spPr/>
      <dgm:t>
        <a:bodyPr/>
        <a:lstStyle/>
        <a:p>
          <a:endParaRPr lang="en-US"/>
        </a:p>
      </dgm:t>
    </dgm:pt>
    <dgm:pt modelId="{5A12AFD3-A1DA-41B3-BF25-6A0D5370AC8B}" type="pres">
      <dgm:prSet presAssocID="{41943490-16B6-4445-83CD-22EE8DDCBBC8}" presName="diagram" presStyleCnt="0">
        <dgm:presLayoutVars>
          <dgm:dir/>
          <dgm:resizeHandles val="exact"/>
        </dgm:presLayoutVars>
      </dgm:prSet>
      <dgm:spPr/>
      <dgm:t>
        <a:bodyPr/>
        <a:lstStyle/>
        <a:p>
          <a:endParaRPr lang="en-US"/>
        </a:p>
      </dgm:t>
    </dgm:pt>
    <dgm:pt modelId="{1F1A22B6-B9EB-4D98-8CAF-56702F5CCC10}" type="pres">
      <dgm:prSet presAssocID="{0C914CB9-7FEF-49A5-A6CD-DF7332A1CAC0}" presName="arrow" presStyleLbl="node1" presStyleIdx="0" presStyleCnt="2">
        <dgm:presLayoutVars>
          <dgm:bulletEnabled val="1"/>
        </dgm:presLayoutVars>
      </dgm:prSet>
      <dgm:spPr/>
      <dgm:t>
        <a:bodyPr/>
        <a:lstStyle/>
        <a:p>
          <a:endParaRPr lang="en-US"/>
        </a:p>
      </dgm:t>
    </dgm:pt>
    <dgm:pt modelId="{6CD0C577-9886-4556-938D-12C16F8F023C}" type="pres">
      <dgm:prSet presAssocID="{2176D9C0-0F87-49EF-A575-22B578DF5063}" presName="arrow" presStyleLbl="node1" presStyleIdx="1" presStyleCnt="2">
        <dgm:presLayoutVars>
          <dgm:bulletEnabled val="1"/>
        </dgm:presLayoutVars>
      </dgm:prSet>
      <dgm:spPr/>
      <dgm:t>
        <a:bodyPr/>
        <a:lstStyle/>
        <a:p>
          <a:endParaRPr lang="en-US"/>
        </a:p>
      </dgm:t>
    </dgm:pt>
  </dgm:ptLst>
  <dgm:cxnLst>
    <dgm:cxn modelId="{9A44AC25-5682-4730-BC12-5A5A22745040}" srcId="{41943490-16B6-4445-83CD-22EE8DDCBBC8}" destId="{2176D9C0-0F87-49EF-A575-22B578DF5063}" srcOrd="1" destOrd="0" parTransId="{7697E55C-A807-4F89-976F-5CA98C7EADED}" sibTransId="{15CBDC4D-4F4C-4943-9FFD-8647B4B738F9}"/>
    <dgm:cxn modelId="{1D2519BE-9CFC-43AB-802E-9004AEB3314B}" type="presOf" srcId="{0C914CB9-7FEF-49A5-A6CD-DF7332A1CAC0}" destId="{1F1A22B6-B9EB-4D98-8CAF-56702F5CCC10}" srcOrd="0" destOrd="0" presId="urn:microsoft.com/office/officeart/2005/8/layout/arrow5"/>
    <dgm:cxn modelId="{E97D136C-EE06-4521-BBA2-91DADE0324F8}" srcId="{41943490-16B6-4445-83CD-22EE8DDCBBC8}" destId="{0C914CB9-7FEF-49A5-A6CD-DF7332A1CAC0}" srcOrd="0" destOrd="0" parTransId="{9E153E27-EF07-4AA9-A8CF-6C52B37BA845}" sibTransId="{83E5CCC2-ACDC-46D8-B387-674C82EC811E}"/>
    <dgm:cxn modelId="{4059BFF3-3910-4E6F-B9B0-1953FFAE74ED}" type="presOf" srcId="{2176D9C0-0F87-49EF-A575-22B578DF5063}" destId="{6CD0C577-9886-4556-938D-12C16F8F023C}" srcOrd="0" destOrd="0" presId="urn:microsoft.com/office/officeart/2005/8/layout/arrow5"/>
    <dgm:cxn modelId="{777E896C-6DB3-45FA-B503-47B8DE633E53}" type="presOf" srcId="{41943490-16B6-4445-83CD-22EE8DDCBBC8}" destId="{5A12AFD3-A1DA-41B3-BF25-6A0D5370AC8B}" srcOrd="0" destOrd="0" presId="urn:microsoft.com/office/officeart/2005/8/layout/arrow5"/>
    <dgm:cxn modelId="{101BC343-8EAF-4727-90C1-FA71DD3B477E}" type="presParOf" srcId="{5A12AFD3-A1DA-41B3-BF25-6A0D5370AC8B}" destId="{1F1A22B6-B9EB-4D98-8CAF-56702F5CCC10}" srcOrd="0" destOrd="0" presId="urn:microsoft.com/office/officeart/2005/8/layout/arrow5"/>
    <dgm:cxn modelId="{8EDD65A8-5E9A-460C-A1F7-B81F0F6D419B}" type="presParOf" srcId="{5A12AFD3-A1DA-41B3-BF25-6A0D5370AC8B}" destId="{6CD0C577-9886-4556-938D-12C16F8F023C}" srcOrd="1" destOrd="0" presId="urn:microsoft.com/office/officeart/2005/8/layout/arrow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F1A22B6-B9EB-4D98-8CAF-56702F5CCC10}">
      <dsp:nvSpPr>
        <dsp:cNvPr id="0" name=""/>
        <dsp:cNvSpPr/>
      </dsp:nvSpPr>
      <dsp:spPr>
        <a:xfrm rot="16200000">
          <a:off x="117" y="112594"/>
          <a:ext cx="912494" cy="912494"/>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Same as </a:t>
          </a:r>
          <a:endParaRPr lang="en-US" sz="1300" kern="1200" dirty="0"/>
        </a:p>
      </dsp:txBody>
      <dsp:txXfrm rot="16200000">
        <a:off x="117" y="112594"/>
        <a:ext cx="912494" cy="912494"/>
      </dsp:txXfrm>
    </dsp:sp>
    <dsp:sp modelId="{6CD0C577-9886-4556-938D-12C16F8F023C}">
      <dsp:nvSpPr>
        <dsp:cNvPr id="0" name=""/>
        <dsp:cNvSpPr/>
      </dsp:nvSpPr>
      <dsp:spPr>
        <a:xfrm rot="5400000">
          <a:off x="969350" y="112594"/>
          <a:ext cx="912494" cy="912494"/>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6802</a:t>
          </a:r>
          <a:endParaRPr lang="en-US" sz="1300" kern="1200" dirty="0"/>
        </a:p>
      </dsp:txBody>
      <dsp:txXfrm rot="5400000">
        <a:off x="969350" y="112594"/>
        <a:ext cx="912494" cy="91249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F1A22B6-B9EB-4D98-8CAF-56702F5CCC10}">
      <dsp:nvSpPr>
        <dsp:cNvPr id="0" name=""/>
        <dsp:cNvSpPr/>
      </dsp:nvSpPr>
      <dsp:spPr>
        <a:xfrm rot="16200000">
          <a:off x="117" y="112594"/>
          <a:ext cx="912494" cy="912494"/>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Same as </a:t>
          </a:r>
          <a:endParaRPr lang="en-US" sz="1300" kern="1200" dirty="0"/>
        </a:p>
      </dsp:txBody>
      <dsp:txXfrm rot="16200000">
        <a:off x="117" y="112594"/>
        <a:ext cx="912494" cy="912494"/>
      </dsp:txXfrm>
    </dsp:sp>
    <dsp:sp modelId="{6CD0C577-9886-4556-938D-12C16F8F023C}">
      <dsp:nvSpPr>
        <dsp:cNvPr id="0" name=""/>
        <dsp:cNvSpPr/>
      </dsp:nvSpPr>
      <dsp:spPr>
        <a:xfrm rot="5400000">
          <a:off x="969350" y="112594"/>
          <a:ext cx="912494" cy="912494"/>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6802</a:t>
          </a:r>
          <a:endParaRPr lang="en-US" sz="1300" kern="1200" dirty="0"/>
        </a:p>
      </dsp:txBody>
      <dsp:txXfrm rot="5400000">
        <a:off x="969350" y="112594"/>
        <a:ext cx="912494" cy="91249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F1A22B6-B9EB-4D98-8CAF-56702F5CCC10}">
      <dsp:nvSpPr>
        <dsp:cNvPr id="0" name=""/>
        <dsp:cNvSpPr/>
      </dsp:nvSpPr>
      <dsp:spPr>
        <a:xfrm rot="16200000">
          <a:off x="117" y="112594"/>
          <a:ext cx="912494" cy="912494"/>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Same as </a:t>
          </a:r>
          <a:endParaRPr lang="en-US" sz="1300" kern="1200" dirty="0"/>
        </a:p>
      </dsp:txBody>
      <dsp:txXfrm rot="16200000">
        <a:off x="117" y="112594"/>
        <a:ext cx="912494" cy="912494"/>
      </dsp:txXfrm>
    </dsp:sp>
    <dsp:sp modelId="{6CD0C577-9886-4556-938D-12C16F8F023C}">
      <dsp:nvSpPr>
        <dsp:cNvPr id="0" name=""/>
        <dsp:cNvSpPr/>
      </dsp:nvSpPr>
      <dsp:spPr>
        <a:xfrm rot="5400000">
          <a:off x="969350" y="112594"/>
          <a:ext cx="912494" cy="912494"/>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6802</a:t>
          </a:r>
          <a:endParaRPr lang="en-US" sz="1300" kern="1200" dirty="0"/>
        </a:p>
      </dsp:txBody>
      <dsp:txXfrm rot="5400000">
        <a:off x="969350" y="112594"/>
        <a:ext cx="912494" cy="912494"/>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F1A22B6-B9EB-4D98-8CAF-56702F5CCC10}">
      <dsp:nvSpPr>
        <dsp:cNvPr id="0" name=""/>
        <dsp:cNvSpPr/>
      </dsp:nvSpPr>
      <dsp:spPr>
        <a:xfrm rot="16200000">
          <a:off x="117" y="112594"/>
          <a:ext cx="912494" cy="912494"/>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Same as </a:t>
          </a:r>
          <a:endParaRPr lang="en-US" sz="1300" kern="1200" dirty="0"/>
        </a:p>
      </dsp:txBody>
      <dsp:txXfrm rot="16200000">
        <a:off x="117" y="112594"/>
        <a:ext cx="912494" cy="912494"/>
      </dsp:txXfrm>
    </dsp:sp>
    <dsp:sp modelId="{6CD0C577-9886-4556-938D-12C16F8F023C}">
      <dsp:nvSpPr>
        <dsp:cNvPr id="0" name=""/>
        <dsp:cNvSpPr/>
      </dsp:nvSpPr>
      <dsp:spPr>
        <a:xfrm rot="5400000">
          <a:off x="969350" y="112594"/>
          <a:ext cx="912494" cy="912494"/>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6802</a:t>
          </a:r>
          <a:endParaRPr lang="en-US" sz="1300" kern="1200" dirty="0"/>
        </a:p>
      </dsp:txBody>
      <dsp:txXfrm rot="5400000">
        <a:off x="969350" y="112594"/>
        <a:ext cx="912494" cy="912494"/>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F1A22B6-B9EB-4D98-8CAF-56702F5CCC10}">
      <dsp:nvSpPr>
        <dsp:cNvPr id="0" name=""/>
        <dsp:cNvSpPr/>
      </dsp:nvSpPr>
      <dsp:spPr>
        <a:xfrm rot="16200000">
          <a:off x="117" y="112594"/>
          <a:ext cx="912494" cy="912494"/>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Same as </a:t>
          </a:r>
          <a:endParaRPr lang="en-US" sz="1300" kern="1200" dirty="0"/>
        </a:p>
      </dsp:txBody>
      <dsp:txXfrm rot="16200000">
        <a:off x="117" y="112594"/>
        <a:ext cx="912494" cy="912494"/>
      </dsp:txXfrm>
    </dsp:sp>
    <dsp:sp modelId="{6CD0C577-9886-4556-938D-12C16F8F023C}">
      <dsp:nvSpPr>
        <dsp:cNvPr id="0" name=""/>
        <dsp:cNvSpPr/>
      </dsp:nvSpPr>
      <dsp:spPr>
        <a:xfrm rot="5400000">
          <a:off x="969350" y="112594"/>
          <a:ext cx="912494" cy="912494"/>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6802</a:t>
          </a:r>
          <a:endParaRPr lang="en-US" sz="1300" kern="1200" dirty="0"/>
        </a:p>
      </dsp:txBody>
      <dsp:txXfrm rot="5400000">
        <a:off x="969350" y="112594"/>
        <a:ext cx="912494" cy="912494"/>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F1A22B6-B9EB-4D98-8CAF-56702F5CCC10}">
      <dsp:nvSpPr>
        <dsp:cNvPr id="0" name=""/>
        <dsp:cNvSpPr/>
      </dsp:nvSpPr>
      <dsp:spPr>
        <a:xfrm rot="16200000">
          <a:off x="117" y="112594"/>
          <a:ext cx="912494" cy="912494"/>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Same as </a:t>
          </a:r>
          <a:endParaRPr lang="en-US" sz="1300" kern="1200" dirty="0"/>
        </a:p>
      </dsp:txBody>
      <dsp:txXfrm rot="16200000">
        <a:off x="117" y="112594"/>
        <a:ext cx="912494" cy="912494"/>
      </dsp:txXfrm>
    </dsp:sp>
    <dsp:sp modelId="{6CD0C577-9886-4556-938D-12C16F8F023C}">
      <dsp:nvSpPr>
        <dsp:cNvPr id="0" name=""/>
        <dsp:cNvSpPr/>
      </dsp:nvSpPr>
      <dsp:spPr>
        <a:xfrm rot="5400000">
          <a:off x="969350" y="112594"/>
          <a:ext cx="912494" cy="912494"/>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6802</a:t>
          </a:r>
          <a:endParaRPr lang="en-US" sz="1300" kern="1200" dirty="0"/>
        </a:p>
      </dsp:txBody>
      <dsp:txXfrm rot="5400000">
        <a:off x="969350" y="112594"/>
        <a:ext cx="912494" cy="912494"/>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emf"/></Relationships>
</file>

<file path=ppt/drawings/drawing1.xml><?xml version="1.0" encoding="utf-8"?>
<c:userShapes xmlns:c="http://schemas.openxmlformats.org/drawingml/2006/chart">
  <cdr:relSizeAnchor xmlns:cdr="http://schemas.openxmlformats.org/drawingml/2006/chartDrawing">
    <cdr:from>
      <cdr:x>0.63565</cdr:x>
      <cdr:y>0.14421</cdr:y>
    </cdr:from>
    <cdr:to>
      <cdr:x>0.6368</cdr:x>
      <cdr:y>0.78072</cdr:y>
    </cdr:to>
    <cdr:cxnSp macro="">
      <cdr:nvCxnSpPr>
        <cdr:cNvPr id="3" name="Straight Connector 2"/>
        <cdr:cNvCxnSpPr/>
      </cdr:nvCxnSpPr>
      <cdr:spPr>
        <a:xfrm xmlns:a="http://schemas.openxmlformats.org/drawingml/2006/main" flipV="1">
          <a:off x="5223087" y="687699"/>
          <a:ext cx="9427" cy="3035430"/>
        </a:xfrm>
        <a:prstGeom xmlns:a="http://schemas.openxmlformats.org/drawingml/2006/main" prst="line">
          <a:avLst/>
        </a:prstGeom>
        <a:ln xmlns:a="http://schemas.openxmlformats.org/drawingml/2006/main" w="28575">
          <a:solidFill>
            <a:schemeClr val="accent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0.65057</cdr:x>
      <cdr:y>0.58304</cdr:y>
    </cdr:from>
    <cdr:to>
      <cdr:x>0.86051</cdr:x>
      <cdr:y>0.7056</cdr:y>
    </cdr:to>
    <cdr:sp macro="" textlink="">
      <cdr:nvSpPr>
        <cdr:cNvPr id="5" name="TextBox 4"/>
        <cdr:cNvSpPr txBox="1"/>
      </cdr:nvSpPr>
      <cdr:spPr>
        <a:xfrm xmlns:a="http://schemas.openxmlformats.org/drawingml/2006/main">
          <a:off x="5345635" y="2780450"/>
          <a:ext cx="1725105" cy="584462"/>
        </a:xfrm>
        <a:prstGeom xmlns:a="http://schemas.openxmlformats.org/drawingml/2006/main" prst="rect">
          <a:avLst/>
        </a:prstGeom>
        <a:solidFill xmlns:a="http://schemas.openxmlformats.org/drawingml/2006/main">
          <a:schemeClr val="accent2"/>
        </a:solidFill>
        <a:effectLst xmlns:a="http://schemas.openxmlformats.org/drawingml/2006/main">
          <a:outerShdw blurRad="63500" sx="102000" sy="102000" algn="ctr" rotWithShape="0">
            <a:prstClr val="black">
              <a:alpha val="40000"/>
            </a:prstClr>
          </a:outerShdw>
        </a:effectLst>
      </cdr:spPr>
      <cdr:txBody>
        <a:bodyPr xmlns:a="http://schemas.openxmlformats.org/drawingml/2006/main" vertOverflow="clip" wrap="square" rtlCol="0"/>
        <a:lstStyle xmlns:a="http://schemas.openxmlformats.org/drawingml/2006/main"/>
        <a:p xmlns:a="http://schemas.openxmlformats.org/drawingml/2006/main">
          <a:pPr algn="ctr"/>
          <a:r>
            <a:rPr lang="en-US" sz="1400" b="1" dirty="0" smtClean="0">
              <a:solidFill>
                <a:schemeClr val="bg1"/>
              </a:solidFill>
            </a:rPr>
            <a:t>Performance is ~ identical to 4H, 32S</a:t>
          </a:r>
          <a:endParaRPr lang="en-US" sz="1400" b="1"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8" name="Picture 6" descr="logo_blue"/>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471805" y="112163"/>
            <a:ext cx="2123123" cy="35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lide Number Placeholder 5"/>
          <p:cNvSpPr>
            <a:spLocks noGrp="1"/>
          </p:cNvSpPr>
          <p:nvPr>
            <p:ph type="sldNum" sz="quarter" idx="3"/>
          </p:nvPr>
        </p:nvSpPr>
        <p:spPr>
          <a:xfrm>
            <a:off x="6448003" y="8893297"/>
            <a:ext cx="627436" cy="468154"/>
          </a:xfrm>
          <a:prstGeom prst="rect">
            <a:avLst/>
          </a:prstGeom>
        </p:spPr>
        <p:txBody>
          <a:bodyPr vert="horz" lIns="93049" tIns="46525" rIns="93049" bIns="46525" rtlCol="0" anchor="b"/>
          <a:lstStyle>
            <a:lvl1pPr algn="r">
              <a:defRPr sz="1200">
                <a:cs typeface="+mn-cs"/>
              </a:defRPr>
            </a:lvl1pPr>
          </a:lstStyle>
          <a:p>
            <a:pPr>
              <a:defRPr/>
            </a:pPr>
            <a:fld id="{F9F9C8E3-2B65-4B14-AAA2-6F77C02A5608}" type="slidenum">
              <a:rPr lang="en-US"/>
              <a:pPr>
                <a:defRPr/>
              </a:pPr>
              <a:t>‹#›</a:t>
            </a:fld>
            <a:endParaRPr lang="en-US" dirty="0"/>
          </a:p>
        </p:txBody>
      </p:sp>
      <p:sp>
        <p:nvSpPr>
          <p:cNvPr id="6" name="Footer Placeholder 4"/>
          <p:cNvSpPr>
            <a:spLocks noGrp="1"/>
          </p:cNvSpPr>
          <p:nvPr>
            <p:ph type="ftr" sz="quarter" idx="2"/>
          </p:nvPr>
        </p:nvSpPr>
        <p:spPr>
          <a:xfrm>
            <a:off x="0" y="8893297"/>
            <a:ext cx="5976197" cy="468154"/>
          </a:xfrm>
          <a:prstGeom prst="rect">
            <a:avLst/>
          </a:prstGeom>
        </p:spPr>
        <p:txBody>
          <a:bodyPr vert="horz" lIns="93049" tIns="46525" rIns="93049" bIns="46525" rtlCol="0" anchor="b"/>
          <a:lstStyle>
            <a:lvl1pPr algn="l">
              <a:defRPr sz="600" dirty="0">
                <a:cs typeface="+mn-cs"/>
              </a:defRPr>
            </a:lvl1pPr>
          </a:lstStyle>
          <a:p>
            <a:pPr>
              <a:defRPr/>
            </a:pPr>
            <a:r>
              <a:rPr lang="en-US" smtClean="0"/>
              <a:t>© 2013 Quantum Corporation. Company Confidential. Forward-looking information is based upon multiple assumptions and uncertainties, does not necessarily represent the company’s outlook and is for planning purposes only.</a:t>
            </a:r>
            <a:endParaRPr lang="en-US"/>
          </a:p>
        </p:txBody>
      </p:sp>
    </p:spTree>
    <p:extLst>
      <p:ext uri="{BB962C8B-B14F-4D97-AF65-F5344CB8AC3E}">
        <p14:creationId xmlns:p14="http://schemas.microsoft.com/office/powerpoint/2010/main" xmlns="" val="26547806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4"/>
          <p:cNvSpPr>
            <a:spLocks noGrp="1" noRot="1" noChangeAspect="1" noChangeArrowheads="1" noTextEdit="1"/>
          </p:cNvSpPr>
          <p:nvPr>
            <p:ph type="sldImg" idx="2"/>
          </p:nvPr>
        </p:nvSpPr>
        <p:spPr bwMode="auto">
          <a:xfrm>
            <a:off x="1196975" y="701675"/>
            <a:ext cx="4683125" cy="35115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245" name="Rectangle 5"/>
          <p:cNvSpPr>
            <a:spLocks noGrp="1" noChangeArrowheads="1"/>
          </p:cNvSpPr>
          <p:nvPr>
            <p:ph type="body" sz="quarter" idx="3"/>
          </p:nvPr>
        </p:nvSpPr>
        <p:spPr bwMode="auto">
          <a:xfrm>
            <a:off x="157269" y="4447461"/>
            <a:ext cx="6762538" cy="4213384"/>
          </a:xfrm>
          <a:prstGeom prst="rect">
            <a:avLst/>
          </a:prstGeom>
          <a:noFill/>
          <a:ln w="9525">
            <a:noFill/>
            <a:miter lim="800000"/>
            <a:headEnd/>
            <a:tailEnd/>
          </a:ln>
          <a:effectLst/>
        </p:spPr>
        <p:txBody>
          <a:bodyPr vert="horz" wrap="square" lIns="93049" tIns="46525" rIns="93049" bIns="46525"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pic>
        <p:nvPicPr>
          <p:cNvPr id="32772" name="Picture 8" descr="logo_blu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1805" y="112163"/>
            <a:ext cx="2123123" cy="35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Footer Placeholder 4"/>
          <p:cNvSpPr>
            <a:spLocks noGrp="1"/>
          </p:cNvSpPr>
          <p:nvPr>
            <p:ph type="ftr" sz="quarter" idx="4"/>
          </p:nvPr>
        </p:nvSpPr>
        <p:spPr>
          <a:xfrm>
            <a:off x="0" y="8893297"/>
            <a:ext cx="5976197" cy="468154"/>
          </a:xfrm>
          <a:prstGeom prst="rect">
            <a:avLst/>
          </a:prstGeom>
        </p:spPr>
        <p:txBody>
          <a:bodyPr vert="horz" lIns="93049" tIns="46525" rIns="93049" bIns="46525" rtlCol="0" anchor="b"/>
          <a:lstStyle>
            <a:lvl1pPr algn="l">
              <a:defRPr sz="600" dirty="0">
                <a:cs typeface="+mn-cs"/>
              </a:defRPr>
            </a:lvl1pPr>
          </a:lstStyle>
          <a:p>
            <a:pPr>
              <a:defRPr/>
            </a:pPr>
            <a:r>
              <a:rPr lang="en-US" smtClean="0"/>
              <a:t>© 2013 Quantum Corporation. Company Confidential. Forward-looking information is based upon multiple assumptions and uncertainties, does not necessarily represent the company’s outlook and is for planning purposes only.</a:t>
            </a:r>
            <a:endParaRPr lang="en-US"/>
          </a:p>
        </p:txBody>
      </p:sp>
      <p:sp>
        <p:nvSpPr>
          <p:cNvPr id="9" name="Slide Number Placeholder 5"/>
          <p:cNvSpPr>
            <a:spLocks noGrp="1"/>
          </p:cNvSpPr>
          <p:nvPr>
            <p:ph type="sldNum" sz="quarter" idx="5"/>
          </p:nvPr>
        </p:nvSpPr>
        <p:spPr>
          <a:xfrm>
            <a:off x="6448003" y="8893297"/>
            <a:ext cx="627436" cy="468154"/>
          </a:xfrm>
          <a:prstGeom prst="rect">
            <a:avLst/>
          </a:prstGeom>
        </p:spPr>
        <p:txBody>
          <a:bodyPr vert="horz" lIns="93049" tIns="46525" rIns="93049" bIns="46525" rtlCol="0" anchor="b"/>
          <a:lstStyle>
            <a:lvl1pPr algn="r">
              <a:defRPr sz="1200">
                <a:cs typeface="+mn-cs"/>
              </a:defRPr>
            </a:lvl1pPr>
          </a:lstStyle>
          <a:p>
            <a:pPr>
              <a:defRPr/>
            </a:pPr>
            <a:fld id="{4462E7E0-0284-4AB1-A318-757D542418E6}" type="slidenum">
              <a:rPr lang="en-US"/>
              <a:pPr>
                <a:defRPr/>
              </a:pPr>
              <a:t>‹#›</a:t>
            </a:fld>
            <a:endParaRPr lang="en-US" dirty="0"/>
          </a:p>
        </p:txBody>
      </p:sp>
    </p:spTree>
    <p:extLst>
      <p:ext uri="{BB962C8B-B14F-4D97-AF65-F5344CB8AC3E}">
        <p14:creationId xmlns:p14="http://schemas.microsoft.com/office/powerpoint/2010/main" xmlns="" val="2228378676"/>
      </p:ext>
    </p:extLst>
  </p:cSld>
  <p:clrMap bg1="lt1" tx1="dk1" bg2="lt2" tx2="dk2" accent1="accent1" accent2="accent2" accent3="accent3" accent4="accent4" accent5="accent5" accent6="accent6" hlink="hlink" folHlink="folHlink"/>
  <p:hf hdr="0" dt="0"/>
  <p:notesStyle>
    <a:lvl1pPr algn="l" rtl="0" eaLnBrk="0" fontAlgn="base" hangingPunct="0">
      <a:spcBef>
        <a:spcPct val="10000"/>
      </a:spcBef>
      <a:spcAft>
        <a:spcPct val="0"/>
      </a:spcAft>
      <a:defRPr sz="1000" kern="1200">
        <a:solidFill>
          <a:schemeClr val="tx1"/>
        </a:solidFill>
        <a:latin typeface="Arial" charset="0"/>
        <a:ea typeface="ＭＳ Ｐゴシック" charset="0"/>
        <a:cs typeface="ＭＳ Ｐゴシック" charset="-128"/>
      </a:defRPr>
    </a:lvl1pPr>
    <a:lvl2pPr marL="457200" algn="l" rtl="0" eaLnBrk="0" fontAlgn="base" hangingPunct="0">
      <a:spcBef>
        <a:spcPct val="10000"/>
      </a:spcBef>
      <a:spcAft>
        <a:spcPct val="0"/>
      </a:spcAft>
      <a:defRPr sz="1000" kern="1200">
        <a:solidFill>
          <a:schemeClr val="tx1"/>
        </a:solidFill>
        <a:latin typeface="Arial" charset="0"/>
        <a:ea typeface="ＭＳ Ｐゴシック" charset="0"/>
        <a:cs typeface="+mn-cs"/>
      </a:defRPr>
    </a:lvl2pPr>
    <a:lvl3pPr marL="914400" algn="l" rtl="0" eaLnBrk="0" fontAlgn="base" hangingPunct="0">
      <a:spcBef>
        <a:spcPct val="10000"/>
      </a:spcBef>
      <a:spcAft>
        <a:spcPct val="0"/>
      </a:spcAft>
      <a:defRPr sz="1000" kern="1200">
        <a:solidFill>
          <a:schemeClr val="tx1"/>
        </a:solidFill>
        <a:latin typeface="Arial" charset="0"/>
        <a:ea typeface="ＭＳ Ｐゴシック" charset="0"/>
        <a:cs typeface="+mn-cs"/>
      </a:defRPr>
    </a:lvl3pPr>
    <a:lvl4pPr marL="1371600" algn="l" rtl="0" eaLnBrk="0" fontAlgn="base" hangingPunct="0">
      <a:spcBef>
        <a:spcPct val="10000"/>
      </a:spcBef>
      <a:spcAft>
        <a:spcPct val="0"/>
      </a:spcAft>
      <a:defRPr sz="1000" kern="1200">
        <a:solidFill>
          <a:schemeClr val="tx1"/>
        </a:solidFill>
        <a:latin typeface="Arial" charset="0"/>
        <a:ea typeface="ＭＳ Ｐゴシック" charset="0"/>
        <a:cs typeface="+mn-cs"/>
      </a:defRPr>
    </a:lvl4pPr>
    <a:lvl5pPr marL="1828800" algn="l" rtl="0" eaLnBrk="0" fontAlgn="base" hangingPunct="0">
      <a:spcBef>
        <a:spcPct val="10000"/>
      </a:spcBef>
      <a:spcAft>
        <a:spcPct val="0"/>
      </a:spcAft>
      <a:defRPr sz="10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 2013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1</a:t>
            </a:fld>
            <a:endParaRPr lang="en-US" dirty="0"/>
          </a:p>
        </p:txBody>
      </p:sp>
    </p:spTree>
    <p:extLst>
      <p:ext uri="{BB962C8B-B14F-4D97-AF65-F5344CB8AC3E}">
        <p14:creationId xmlns:p14="http://schemas.microsoft.com/office/powerpoint/2010/main" xmlns="" val="1150025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 2013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16</a:t>
            </a:fld>
            <a:endParaRPr lang="en-US" dirty="0"/>
          </a:p>
        </p:txBody>
      </p:sp>
    </p:spTree>
    <p:extLst>
      <p:ext uri="{BB962C8B-B14F-4D97-AF65-F5344CB8AC3E}">
        <p14:creationId xmlns:p14="http://schemas.microsoft.com/office/powerpoint/2010/main" xmlns="" val="2465416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 2013 Quantum Corporation. Company Confidential. Forward-looking information is based upon multiple assumptions and uncertainties, does not necessarily represent the company’s outlook and is for planning purposes only.</a:t>
            </a:r>
            <a:endParaRPr lang="en-US" dirty="0"/>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24</a:t>
            </a:fld>
            <a:endParaRPr lang="en-US" dirty="0"/>
          </a:p>
        </p:txBody>
      </p:sp>
    </p:spTree>
    <p:extLst>
      <p:ext uri="{BB962C8B-B14F-4D97-AF65-F5344CB8AC3E}">
        <p14:creationId xmlns:p14="http://schemas.microsoft.com/office/powerpoint/2010/main" xmlns="" val="1289362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 2013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47</a:t>
            </a:fld>
            <a:endParaRPr lang="en-US" dirty="0"/>
          </a:p>
        </p:txBody>
      </p:sp>
    </p:spTree>
    <p:extLst>
      <p:ext uri="{BB962C8B-B14F-4D97-AF65-F5344CB8AC3E}">
        <p14:creationId xmlns:p14="http://schemas.microsoft.com/office/powerpoint/2010/main" xmlns="" val="2465416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 2013 Quantum Corporation. Company Confidential. Forward-looking information is based upon multiple assumptions and uncertainties, does not necessarily represent the company’s outlook and is for planning purposes only.</a:t>
            </a:r>
            <a:endParaRPr lang="en-US" dirty="0"/>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48</a:t>
            </a:fld>
            <a:endParaRPr lang="en-US" dirty="0"/>
          </a:p>
        </p:txBody>
      </p:sp>
    </p:spTree>
    <p:extLst>
      <p:ext uri="{BB962C8B-B14F-4D97-AF65-F5344CB8AC3E}">
        <p14:creationId xmlns="" xmlns:p14="http://schemas.microsoft.com/office/powerpoint/2010/main" val="1289362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 2013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57</a:t>
            </a:fld>
            <a:endParaRPr lang="en-US" dirty="0"/>
          </a:p>
        </p:txBody>
      </p:sp>
    </p:spTree>
    <p:extLst>
      <p:ext uri="{BB962C8B-B14F-4D97-AF65-F5344CB8AC3E}">
        <p14:creationId xmlns:p14="http://schemas.microsoft.com/office/powerpoint/2010/main" xmlns="" val="2465416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 2013 Quantum Corporation. Company Confidential. Forward-looking information is based upon multiple assumptions and uncertainties, does not necessarily represent the company’s outlook and is for planning purposes only.</a:t>
            </a:r>
            <a:endParaRPr lang="en-US" dirty="0"/>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58</a:t>
            </a:fld>
            <a:endParaRPr lang="en-US" dirty="0"/>
          </a:p>
        </p:txBody>
      </p:sp>
    </p:spTree>
    <p:extLst>
      <p:ext uri="{BB962C8B-B14F-4D97-AF65-F5344CB8AC3E}">
        <p14:creationId xmlns:p14="http://schemas.microsoft.com/office/powerpoint/2010/main" xmlns="" val="1289362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 2013 Quantum Corporation. Company Confidential. Forward-looking information is based upon multiple assumptions and uncertainties, does not necessarily represent the company’s outlook and is for planning purposes only.</a:t>
            </a:r>
            <a:endParaRPr lang="en-US" dirty="0"/>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59</a:t>
            </a:fld>
            <a:endParaRPr lang="en-US" dirty="0"/>
          </a:p>
        </p:txBody>
      </p:sp>
    </p:spTree>
    <p:extLst>
      <p:ext uri="{BB962C8B-B14F-4D97-AF65-F5344CB8AC3E}">
        <p14:creationId xmlns:p14="http://schemas.microsoft.com/office/powerpoint/2010/main" xmlns="" val="1289362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 2013 Quantum Corporation. Company Confidential. Forward-looking information is based upon multiple assumptions and uncertainties, does not necessarily represent the company’s outlook and is for planning purposes only.</a:t>
            </a:r>
            <a:endParaRPr lang="en-US" dirty="0"/>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64</a:t>
            </a:fld>
            <a:endParaRPr lang="en-US" dirty="0"/>
          </a:p>
        </p:txBody>
      </p:sp>
    </p:spTree>
    <p:extLst>
      <p:ext uri="{BB962C8B-B14F-4D97-AF65-F5344CB8AC3E}">
        <p14:creationId xmlns:p14="http://schemas.microsoft.com/office/powerpoint/2010/main" xmlns="" val="1289362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 2013 Quantum Corporation. Company Confidential. Forward-looking information is based upon multiple assumptions and uncertainties, does not necessarily represent the company’s outlook and is for planning purposes only.</a:t>
            </a:r>
            <a:endParaRPr lang="en-US" dirty="0"/>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65</a:t>
            </a:fld>
            <a:endParaRPr lang="en-US" dirty="0"/>
          </a:p>
        </p:txBody>
      </p:sp>
    </p:spTree>
    <p:extLst>
      <p:ext uri="{BB962C8B-B14F-4D97-AF65-F5344CB8AC3E}">
        <p14:creationId xmlns:p14="http://schemas.microsoft.com/office/powerpoint/2010/main" xmlns="" val="1289362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 2013 Quantum Corporation. Company Confidential. Forward-looking information is based upon multiple assumptions and uncertainties, does not necessarily represent the company’s outlook and is for planning purposes only.</a:t>
            </a:r>
            <a:endParaRPr lang="en-US" dirty="0"/>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68</a:t>
            </a:fld>
            <a:endParaRPr lang="en-US" dirty="0"/>
          </a:p>
        </p:txBody>
      </p:sp>
    </p:spTree>
    <p:extLst>
      <p:ext uri="{BB962C8B-B14F-4D97-AF65-F5344CB8AC3E}">
        <p14:creationId xmlns:p14="http://schemas.microsoft.com/office/powerpoint/2010/main" xmlns="" val="1289362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 2013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2</a:t>
            </a:fld>
            <a:endParaRPr lang="en-US" dirty="0"/>
          </a:p>
        </p:txBody>
      </p:sp>
    </p:spTree>
    <p:extLst>
      <p:ext uri="{BB962C8B-B14F-4D97-AF65-F5344CB8AC3E}">
        <p14:creationId xmlns:p14="http://schemas.microsoft.com/office/powerpoint/2010/main" xmlns="" val="2493280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 2013 Quantum Corporation. Company Confidential. Forward-looking information is based upon multiple assumptions and uncertainties, does not necessarily represent the company’s outlook and is for planning purposes only.</a:t>
            </a:r>
            <a:endParaRPr lang="en-US" dirty="0"/>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69</a:t>
            </a:fld>
            <a:endParaRPr lang="en-US" dirty="0"/>
          </a:p>
        </p:txBody>
      </p:sp>
    </p:spTree>
    <p:extLst>
      <p:ext uri="{BB962C8B-B14F-4D97-AF65-F5344CB8AC3E}">
        <p14:creationId xmlns:p14="http://schemas.microsoft.com/office/powerpoint/2010/main" xmlns="" val="1289362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 2013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88</a:t>
            </a:fld>
            <a:endParaRPr lang="en-US" dirty="0"/>
          </a:p>
        </p:txBody>
      </p:sp>
    </p:spTree>
    <p:extLst>
      <p:ext uri="{BB962C8B-B14F-4D97-AF65-F5344CB8AC3E}">
        <p14:creationId xmlns="" xmlns:p14="http://schemas.microsoft.com/office/powerpoint/2010/main" val="2493280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 2013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95</a:t>
            </a:fld>
            <a:endParaRPr lang="en-US" dirty="0"/>
          </a:p>
        </p:txBody>
      </p:sp>
    </p:spTree>
    <p:extLst>
      <p:ext uri="{BB962C8B-B14F-4D97-AF65-F5344CB8AC3E}">
        <p14:creationId xmlns:p14="http://schemas.microsoft.com/office/powerpoint/2010/main" xmlns="" val="504208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 2013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3</a:t>
            </a:fld>
            <a:endParaRPr lang="en-US" dirty="0"/>
          </a:p>
        </p:txBody>
      </p:sp>
    </p:spTree>
    <p:extLst>
      <p:ext uri="{BB962C8B-B14F-4D97-AF65-F5344CB8AC3E}">
        <p14:creationId xmlns="" xmlns:p14="http://schemas.microsoft.com/office/powerpoint/2010/main" val="2493280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 2013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4</a:t>
            </a:fld>
            <a:endParaRPr lang="en-US" dirty="0"/>
          </a:p>
        </p:txBody>
      </p:sp>
    </p:spTree>
    <p:extLst>
      <p:ext uri="{BB962C8B-B14F-4D97-AF65-F5344CB8AC3E}">
        <p14:creationId xmlns="" xmlns:p14="http://schemas.microsoft.com/office/powerpoint/2010/main" val="2465416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10000"/>
              </a:spcBef>
              <a:spcAft>
                <a:spcPct val="0"/>
              </a:spcAft>
              <a:buClrTx/>
              <a:buSzTx/>
              <a:buFontTx/>
              <a:buNone/>
              <a:tabLst/>
              <a:defRPr/>
            </a:pPr>
            <a:r>
              <a:rPr lang="en-US" sz="1000" b="1" dirty="0" smtClean="0"/>
              <a:t>Maximize disk storage density</a:t>
            </a:r>
            <a:r>
              <a:rPr lang="en-US" sz="1000" dirty="0" smtClean="0"/>
              <a:t> | Patented variable block deduplication minimizes disk storage as data grows over time</a:t>
            </a:r>
          </a:p>
          <a:p>
            <a:pPr marL="0" marR="0" lvl="0" indent="0" algn="l" defTabSz="914400" rtl="0" eaLnBrk="0" fontAlgn="base" latinLnBrk="0" hangingPunct="0">
              <a:lnSpc>
                <a:spcPct val="100000"/>
              </a:lnSpc>
              <a:spcBef>
                <a:spcPct val="10000"/>
              </a:spcBef>
              <a:spcAft>
                <a:spcPct val="0"/>
              </a:spcAft>
              <a:buClrTx/>
              <a:buSzTx/>
              <a:buFontTx/>
              <a:buNone/>
              <a:tabLst/>
              <a:defRPr/>
            </a:pPr>
            <a:r>
              <a:rPr lang="en-US" sz="1000" b="1" dirty="0" smtClean="0"/>
              <a:t>Improve backup windows and restore SLA’s</a:t>
            </a:r>
            <a:r>
              <a:rPr lang="en-US" sz="1000" dirty="0" smtClean="0"/>
              <a:t> | Using </a:t>
            </a:r>
            <a:r>
              <a:rPr lang="en-US" sz="1000" dirty="0" err="1" smtClean="0"/>
              <a:t>StorNext</a:t>
            </a:r>
            <a:r>
              <a:rPr lang="en-US" sz="1000" dirty="0" smtClean="0"/>
              <a:t> 5, the world’s fastest file system, to power our </a:t>
            </a:r>
            <a:r>
              <a:rPr lang="en-US" sz="1000" dirty="0" err="1" smtClean="0"/>
              <a:t>deduplicated</a:t>
            </a:r>
            <a:r>
              <a:rPr lang="en-US" sz="1000" dirty="0" smtClean="0"/>
              <a:t> block pool means faster data deduplication and faster access to your backup data</a:t>
            </a:r>
          </a:p>
          <a:p>
            <a:pPr marL="0" marR="0" lvl="0" indent="0" algn="l" defTabSz="914400" rtl="0" eaLnBrk="0" fontAlgn="base" latinLnBrk="0" hangingPunct="0">
              <a:lnSpc>
                <a:spcPct val="100000"/>
              </a:lnSpc>
              <a:spcBef>
                <a:spcPct val="10000"/>
              </a:spcBef>
              <a:spcAft>
                <a:spcPct val="0"/>
              </a:spcAft>
              <a:buClrTx/>
              <a:buSzTx/>
              <a:buFontTx/>
              <a:buNone/>
              <a:tabLst/>
              <a:defRPr/>
            </a:pPr>
            <a:r>
              <a:rPr lang="en-US" sz="1000" b="1" dirty="0" smtClean="0"/>
              <a:t>Increase IT Staff Productivity</a:t>
            </a:r>
            <a:r>
              <a:rPr lang="en-US" sz="1000" dirty="0" smtClean="0"/>
              <a:t>|  Proactive monitoring and reporting enables precise business decision making, configuration wizards and speeds resolution time, even from your mobile device.  Allow</a:t>
            </a:r>
            <a:r>
              <a:rPr lang="en-US" sz="1000" baseline="0" dirty="0" smtClean="0"/>
              <a:t> your staff to focus on more strategic projects versus manage a device all day long.</a:t>
            </a:r>
            <a:endParaRPr lang="en-US" sz="1000" dirty="0" smtClean="0"/>
          </a:p>
          <a:p>
            <a:pPr lvl="0"/>
            <a:r>
              <a:rPr lang="en-US" sz="1000" b="1" dirty="0" smtClean="0"/>
              <a:t>Protect Data Across Sites &amp; In the Cloud</a:t>
            </a:r>
            <a:r>
              <a:rPr lang="en-US" sz="1000" dirty="0" smtClean="0"/>
              <a:t> | Using Quantum’s WAN-optimized replication to minimize network bandwidth and Q-Cloud Protect, DXi provides secure offsite data protection for as little as pennies per GB per month.</a:t>
            </a:r>
          </a:p>
          <a:p>
            <a:pPr lvl="0"/>
            <a:r>
              <a:rPr lang="en-US" sz="1000" b="1" dirty="0" smtClean="0"/>
              <a:t>Scale on Your Terms | </a:t>
            </a:r>
            <a:r>
              <a:rPr lang="en-US" sz="1000" dirty="0" smtClean="0"/>
              <a:t>Physical and virtual appliances that scale from 1TB to over 500TB</a:t>
            </a:r>
            <a:r>
              <a:rPr lang="en-US" sz="1000" b="1" dirty="0" smtClean="0"/>
              <a:t> </a:t>
            </a:r>
            <a:r>
              <a:rPr lang="en-US" sz="1000" dirty="0" smtClean="0"/>
              <a:t>using </a:t>
            </a:r>
            <a:r>
              <a:rPr lang="en-US" sz="1000" dirty="0" err="1" smtClean="0"/>
              <a:t>DXi’s</a:t>
            </a:r>
            <a:r>
              <a:rPr lang="en-US" sz="1000" dirty="0" smtClean="0"/>
              <a:t> unique capacity-on-demand approach with minimal or no downtime, and as simple as activating a license key.  </a:t>
            </a:r>
          </a:p>
          <a:p>
            <a:pPr lvl="0"/>
            <a:r>
              <a:rPr lang="en-US" sz="1000" b="1" dirty="0" smtClean="0"/>
              <a:t>Provide Extra Layers of Security | </a:t>
            </a:r>
            <a:r>
              <a:rPr lang="en-US" sz="1000" dirty="0" smtClean="0"/>
              <a:t>Military-grade,</a:t>
            </a:r>
            <a:r>
              <a:rPr lang="en-US" sz="1000" b="1" dirty="0" smtClean="0"/>
              <a:t> </a:t>
            </a:r>
            <a:r>
              <a:rPr lang="en-US" sz="1000" dirty="0" smtClean="0"/>
              <a:t>hardware based AES-256 bit encryption at rest and in flight provides security without sacrificing performance</a:t>
            </a:r>
          </a:p>
          <a:p>
            <a:endParaRPr lang="en-US" dirty="0"/>
          </a:p>
        </p:txBody>
      </p:sp>
      <p:sp>
        <p:nvSpPr>
          <p:cNvPr id="4" name="Footer Placeholder 3"/>
          <p:cNvSpPr>
            <a:spLocks noGrp="1"/>
          </p:cNvSpPr>
          <p:nvPr>
            <p:ph type="ftr" sz="quarter" idx="10"/>
          </p:nvPr>
        </p:nvSpPr>
        <p:spPr/>
        <p:txBody>
          <a:bodyPr/>
          <a:lstStyle/>
          <a:p>
            <a:pPr>
              <a:defRPr/>
            </a:pPr>
            <a:r>
              <a:rPr lang="en-US" smtClean="0"/>
              <a:t>© 2012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5</a:t>
            </a:fld>
            <a:endParaRPr lang="en-US" dirty="0"/>
          </a:p>
        </p:txBody>
      </p:sp>
    </p:spTree>
    <p:extLst>
      <p:ext uri="{BB962C8B-B14F-4D97-AF65-F5344CB8AC3E}">
        <p14:creationId xmlns:p14="http://schemas.microsoft.com/office/powerpoint/2010/main" xmlns="" val="480198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DXi V-Series</a:t>
            </a:r>
          </a:p>
          <a:p>
            <a:r>
              <a:rPr lang="en-US" dirty="0" smtClean="0"/>
              <a:t>1-24 Usable Capacity</a:t>
            </a:r>
          </a:p>
          <a:p>
            <a:r>
              <a:rPr lang="en-US" dirty="0" smtClean="0"/>
              <a:t>15-360TB Logical Capacity</a:t>
            </a:r>
          </a:p>
          <a:p>
            <a:r>
              <a:rPr lang="en-US" dirty="0" smtClean="0"/>
              <a:t>4.9TB/hr ingest</a:t>
            </a:r>
          </a:p>
          <a:p>
            <a:endParaRPr lang="en-US" dirty="0" smtClean="0"/>
          </a:p>
          <a:p>
            <a:r>
              <a:rPr lang="en-US" dirty="0" smtClean="0"/>
              <a:t>DXi4700</a:t>
            </a:r>
          </a:p>
          <a:p>
            <a:r>
              <a:rPr lang="en-US" dirty="0" smtClean="0"/>
              <a:t>5-135TB Usable Capacity</a:t>
            </a:r>
          </a:p>
          <a:p>
            <a:r>
              <a:rPr lang="en-US" dirty="0" smtClean="0"/>
              <a:t>75-2PBs Logical Capacity</a:t>
            </a:r>
          </a:p>
          <a:p>
            <a:r>
              <a:rPr lang="en-US" dirty="0" smtClean="0"/>
              <a:t>11TB.hr ingest</a:t>
            </a:r>
          </a:p>
          <a:p>
            <a:endParaRPr lang="en-US" dirty="0" smtClean="0"/>
          </a:p>
          <a:p>
            <a:r>
              <a:rPr lang="en-US" dirty="0" smtClean="0"/>
              <a:t>DXi6900</a:t>
            </a:r>
          </a:p>
          <a:p>
            <a:r>
              <a:rPr lang="en-US" dirty="0" smtClean="0"/>
              <a:t>17-510TB Usable Capacity</a:t>
            </a:r>
          </a:p>
          <a:p>
            <a:r>
              <a:rPr lang="en-US" dirty="0" smtClean="0"/>
              <a:t>255TB-7.7PBs Logical Capacity</a:t>
            </a:r>
          </a:p>
          <a:p>
            <a:r>
              <a:rPr lang="en-US" dirty="0" smtClean="0"/>
              <a:t>18TB/hr Ingest</a:t>
            </a:r>
          </a:p>
          <a:p>
            <a:endParaRPr lang="en-US" dirty="0"/>
          </a:p>
        </p:txBody>
      </p:sp>
      <p:sp>
        <p:nvSpPr>
          <p:cNvPr id="4" name="Footer Placeholder 3"/>
          <p:cNvSpPr>
            <a:spLocks noGrp="1"/>
          </p:cNvSpPr>
          <p:nvPr>
            <p:ph type="ftr" sz="quarter" idx="10"/>
          </p:nvPr>
        </p:nvSpPr>
        <p:spPr/>
        <p:txBody>
          <a:bodyPr/>
          <a:lstStyle/>
          <a:p>
            <a:pPr>
              <a:defRPr/>
            </a:pPr>
            <a:r>
              <a:rPr lang="en-US" smtClean="0"/>
              <a:t>© 2013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6</a:t>
            </a:fld>
            <a:endParaRPr lang="en-US" dirty="0"/>
          </a:p>
        </p:txBody>
      </p:sp>
    </p:spTree>
    <p:extLst>
      <p:ext uri="{BB962C8B-B14F-4D97-AF65-F5344CB8AC3E}">
        <p14:creationId xmlns:p14="http://schemas.microsoft.com/office/powerpoint/2010/main" xmlns="" val="3635430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DXi V-Series</a:t>
            </a:r>
          </a:p>
          <a:p>
            <a:r>
              <a:rPr lang="en-US" dirty="0" smtClean="0"/>
              <a:t>1-24 Usable Capacity</a:t>
            </a:r>
          </a:p>
          <a:p>
            <a:r>
              <a:rPr lang="en-US" dirty="0" smtClean="0"/>
              <a:t>15-360TB Logical Capacity</a:t>
            </a:r>
          </a:p>
          <a:p>
            <a:r>
              <a:rPr lang="en-US" dirty="0" smtClean="0"/>
              <a:t>4.9TB/hr ingest</a:t>
            </a:r>
          </a:p>
          <a:p>
            <a:endParaRPr lang="en-US" dirty="0" smtClean="0"/>
          </a:p>
          <a:p>
            <a:r>
              <a:rPr lang="en-US" dirty="0" smtClean="0"/>
              <a:t>DXi4700</a:t>
            </a:r>
          </a:p>
          <a:p>
            <a:r>
              <a:rPr lang="en-US" dirty="0" smtClean="0"/>
              <a:t>5-135TB Usable Capacity</a:t>
            </a:r>
          </a:p>
          <a:p>
            <a:r>
              <a:rPr lang="en-US" dirty="0" smtClean="0"/>
              <a:t>75-2PBs Logical Capacity</a:t>
            </a:r>
          </a:p>
          <a:p>
            <a:r>
              <a:rPr lang="en-US" dirty="0" smtClean="0"/>
              <a:t>11TB.hr ingest</a:t>
            </a:r>
          </a:p>
          <a:p>
            <a:endParaRPr lang="en-US" dirty="0" smtClean="0"/>
          </a:p>
          <a:p>
            <a:r>
              <a:rPr lang="en-US" dirty="0" smtClean="0"/>
              <a:t>DXi6900</a:t>
            </a:r>
          </a:p>
          <a:p>
            <a:r>
              <a:rPr lang="en-US" dirty="0" smtClean="0"/>
              <a:t>17-510TB Usable Capacity</a:t>
            </a:r>
          </a:p>
          <a:p>
            <a:r>
              <a:rPr lang="en-US" dirty="0" smtClean="0"/>
              <a:t>255TB-7.7PBs Logical Capacity</a:t>
            </a:r>
          </a:p>
          <a:p>
            <a:r>
              <a:rPr lang="en-US" dirty="0" smtClean="0"/>
              <a:t>18TB/hr Ingest</a:t>
            </a:r>
          </a:p>
          <a:p>
            <a:endParaRPr lang="en-US" dirty="0"/>
          </a:p>
        </p:txBody>
      </p:sp>
      <p:sp>
        <p:nvSpPr>
          <p:cNvPr id="4" name="Footer Placeholder 3"/>
          <p:cNvSpPr>
            <a:spLocks noGrp="1"/>
          </p:cNvSpPr>
          <p:nvPr>
            <p:ph type="ftr" sz="quarter" idx="10"/>
          </p:nvPr>
        </p:nvSpPr>
        <p:spPr/>
        <p:txBody>
          <a:bodyPr/>
          <a:lstStyle/>
          <a:p>
            <a:pPr>
              <a:defRPr/>
            </a:pPr>
            <a:r>
              <a:rPr lang="en-US" smtClean="0"/>
              <a:t>© 2013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7</a:t>
            </a:fld>
            <a:endParaRPr lang="en-US" dirty="0"/>
          </a:p>
        </p:txBody>
      </p:sp>
    </p:spTree>
    <p:extLst>
      <p:ext uri="{BB962C8B-B14F-4D97-AF65-F5344CB8AC3E}">
        <p14:creationId xmlns:p14="http://schemas.microsoft.com/office/powerpoint/2010/main" xmlns="" val="189860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10000"/>
              </a:spcBef>
              <a:spcAft>
                <a:spcPct val="0"/>
              </a:spcAft>
              <a:buClrTx/>
              <a:buSzTx/>
              <a:buFontTx/>
              <a:buNone/>
              <a:tabLst/>
              <a:defRPr/>
            </a:pPr>
            <a:r>
              <a:rPr lang="en-US" sz="1000" dirty="0" smtClean="0"/>
              <a:t>Pay-as-you-grow</a:t>
            </a:r>
            <a:r>
              <a:rPr lang="en-US" sz="1000" baseline="0" dirty="0" smtClean="0"/>
              <a:t> scalability provides simple, predictable &amp; easy-to-install storage capacity. This allows users to increase the capacity of their DXi in 17TB increments by simply unlocking capacity through the addition of a license key – no additional on-site installation needed. The benefit of this approach is that it allows users to not have to overprovision their storage and purchase more capacity than they need. With pay-as-you-grow, users can now buy what they need </a:t>
            </a:r>
            <a:r>
              <a:rPr lang="en-US" sz="1000" i="1" u="sng" baseline="0" dirty="0" smtClean="0"/>
              <a:t>today</a:t>
            </a:r>
            <a:r>
              <a:rPr lang="en-US" sz="1000" i="0" u="none" baseline="0" dirty="0" smtClean="0"/>
              <a:t>, and then as their storage needs grow, the DXi6900 will grow with them.</a:t>
            </a:r>
          </a:p>
          <a:p>
            <a:pPr marL="0" marR="0" lvl="0" indent="0" algn="l" defTabSz="914400" rtl="0" eaLnBrk="0" fontAlgn="base" latinLnBrk="0" hangingPunct="0">
              <a:lnSpc>
                <a:spcPct val="100000"/>
              </a:lnSpc>
              <a:spcBef>
                <a:spcPct val="10000"/>
              </a:spcBef>
              <a:spcAft>
                <a:spcPct val="0"/>
              </a:spcAft>
              <a:buClrTx/>
              <a:buSzTx/>
              <a:buFontTx/>
              <a:buNone/>
              <a:tabLst/>
              <a:defRPr/>
            </a:pPr>
            <a:endParaRPr lang="en-US" sz="1000" i="0" u="none" baseline="0" dirty="0" smtClean="0"/>
          </a:p>
          <a:p>
            <a:pPr marL="0" marR="0" lvl="0" indent="0" algn="l" defTabSz="914400" rtl="0" eaLnBrk="0" fontAlgn="base" latinLnBrk="0" hangingPunct="0">
              <a:lnSpc>
                <a:spcPct val="100000"/>
              </a:lnSpc>
              <a:spcBef>
                <a:spcPct val="10000"/>
              </a:spcBef>
              <a:spcAft>
                <a:spcPct val="0"/>
              </a:spcAft>
              <a:buClrTx/>
              <a:buSzTx/>
              <a:buFontTx/>
              <a:buNone/>
              <a:tabLst/>
              <a:defRPr/>
            </a:pPr>
            <a:r>
              <a:rPr lang="en-US" sz="1000" i="0" u="none" baseline="0" dirty="0" smtClean="0"/>
              <a:t>Each expansion shelf contains 34TB of usable capacity with a maximum of six expansion shelves for a total of 510TB usable capacity – that’s over 7PB of logical capacity in only 32U of space. The base system ships with 17TB usable capacity. If the user needs more storage than that, they simply add the number of 17TB increments they need to achieve the desired total system capacity.</a:t>
            </a:r>
            <a:endParaRPr lang="en-US" sz="1000" baseline="0" dirty="0" smtClean="0"/>
          </a:p>
          <a:p>
            <a:pPr marL="0" marR="0" lvl="0" indent="0" algn="l" defTabSz="914400" rtl="0" eaLnBrk="0" fontAlgn="base" latinLnBrk="0" hangingPunct="0">
              <a:lnSpc>
                <a:spcPct val="100000"/>
              </a:lnSpc>
              <a:spcBef>
                <a:spcPct val="10000"/>
              </a:spcBef>
              <a:spcAft>
                <a:spcPct val="0"/>
              </a:spcAft>
              <a:buClrTx/>
              <a:buSzTx/>
              <a:buFontTx/>
              <a:buNone/>
              <a:tabLst/>
              <a:defRPr/>
            </a:pPr>
            <a:endParaRPr lang="en-US" sz="1000" baseline="0" dirty="0" smtClean="0"/>
          </a:p>
        </p:txBody>
      </p:sp>
      <p:sp>
        <p:nvSpPr>
          <p:cNvPr id="4" name="Footer Placeholder 3"/>
          <p:cNvSpPr>
            <a:spLocks noGrp="1"/>
          </p:cNvSpPr>
          <p:nvPr>
            <p:ph type="ftr" sz="quarter" idx="10"/>
          </p:nvPr>
        </p:nvSpPr>
        <p:spPr/>
        <p:txBody>
          <a:bodyPr/>
          <a:lstStyle/>
          <a:p>
            <a:pPr>
              <a:defRPr/>
            </a:pPr>
            <a:r>
              <a:rPr lang="en-US" smtClean="0"/>
              <a:t>© 2010 Quantum Corporation. Company Confidential. Forward-looking information is based upon multiple assumptions and uncertainties, does not necessarily represent the company</a:t>
            </a:r>
            <a:r>
              <a:rPr lang="ja-JP" altLang="en-US" smtClean="0"/>
              <a:t>’</a:t>
            </a:r>
            <a:r>
              <a:rPr lang="en-US" altLang="ja-JP" smtClean="0"/>
              <a:t>s outlook and is for planning purposes only.</a:t>
            </a:r>
            <a:endParaRPr lang="en-US"/>
          </a:p>
        </p:txBody>
      </p:sp>
      <p:sp>
        <p:nvSpPr>
          <p:cNvPr id="5" name="Slide Number Placeholder 4"/>
          <p:cNvSpPr>
            <a:spLocks noGrp="1"/>
          </p:cNvSpPr>
          <p:nvPr>
            <p:ph type="sldNum" sz="quarter" idx="11"/>
          </p:nvPr>
        </p:nvSpPr>
        <p:spPr/>
        <p:txBody>
          <a:bodyPr/>
          <a:lstStyle/>
          <a:p>
            <a:pPr>
              <a:defRPr/>
            </a:pPr>
            <a:fld id="{857B0BA6-1AAD-4AF6-9E2B-B167E0A67E35}" type="slidenum">
              <a:rPr lang="en-US" smtClean="0"/>
              <a:pPr>
                <a:defRPr/>
              </a:pPr>
              <a:t>10</a:t>
            </a:fld>
            <a:endParaRPr lang="en-US"/>
          </a:p>
        </p:txBody>
      </p:sp>
    </p:spTree>
    <p:extLst>
      <p:ext uri="{BB962C8B-B14F-4D97-AF65-F5344CB8AC3E}">
        <p14:creationId xmlns:p14="http://schemas.microsoft.com/office/powerpoint/2010/main" xmlns="" val="1185859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dirty="0" smtClean="0"/>
              <a:t>© 2014 Quantum Corporation. Company Confidential. Forward-looking information is based upon multiple assumptions and uncertainties, does not necessarily represent the company’s outlook and is for planning purposes only.</a:t>
            </a:r>
            <a:endParaRPr lang="en-US" dirty="0"/>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13</a:t>
            </a:fld>
            <a:endParaRPr lang="en-US" dirty="0"/>
          </a:p>
        </p:txBody>
      </p:sp>
    </p:spTree>
    <p:extLst>
      <p:ext uri="{BB962C8B-B14F-4D97-AF65-F5344CB8AC3E}">
        <p14:creationId xmlns:p14="http://schemas.microsoft.com/office/powerpoint/2010/main" xmlns="" val="22037664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email">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userDrawn="1"/>
        </p:nvSpPr>
        <p:spPr>
          <a:xfrm>
            <a:off x="0" y="-40076"/>
            <a:ext cx="9144000" cy="6903243"/>
          </a:xfrm>
          <a:prstGeom prst="rect">
            <a:avLst/>
          </a:prstGeom>
          <a:gradFill>
            <a:gsLst>
              <a:gs pos="50000">
                <a:schemeClr val="accent6">
                  <a:alpha val="79000"/>
                </a:schemeClr>
              </a:gs>
              <a:gs pos="0">
                <a:schemeClr val="tx1">
                  <a:alpha val="94000"/>
                </a:schemeClr>
              </a:gs>
              <a:gs pos="100000">
                <a:schemeClr val="tx1">
                  <a:alpha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Rectangle 6"/>
          <p:cNvSpPr/>
          <p:nvPr userDrawn="1"/>
        </p:nvSpPr>
        <p:spPr bwMode="auto">
          <a:xfrm>
            <a:off x="0" y="3804696"/>
            <a:ext cx="9143999" cy="605294"/>
          </a:xfrm>
          <a:prstGeom prst="rect">
            <a:avLst/>
          </a:prstGeom>
        </p:spPr>
        <p:txBody>
          <a:bodyPr wrap="square">
            <a:spAutoFit/>
          </a:bodyPr>
          <a:lstStyle/>
          <a:p>
            <a:pPr algn="ctr" defTabSz="457200">
              <a:lnSpc>
                <a:spcPts val="1950"/>
              </a:lnSpc>
              <a:spcBef>
                <a:spcPct val="20000"/>
              </a:spcBef>
              <a:buClr>
                <a:srgbClr val="0DB6EC"/>
              </a:buClr>
              <a:buSzPct val="75000"/>
              <a:defRPr/>
            </a:pPr>
            <a:r>
              <a:rPr lang="en-US" sz="1800" kern="0" dirty="0" smtClean="0">
                <a:solidFill>
                  <a:schemeClr val="bg1">
                    <a:lumMod val="85000"/>
                  </a:schemeClr>
                </a:solidFill>
                <a:latin typeface="Arial" charset="0"/>
                <a:ea typeface="ＭＳ Ｐゴシック" charset="0"/>
                <a:cs typeface="Arial" pitchFamily="34" charset="0"/>
              </a:rPr>
              <a:t>Quantum is the </a:t>
            </a:r>
            <a:r>
              <a:rPr lang="en-US" sz="1800" b="1" kern="0" dirty="0" smtClean="0">
                <a:solidFill>
                  <a:schemeClr val="bg1">
                    <a:lumMod val="85000"/>
                  </a:schemeClr>
                </a:solidFill>
                <a:latin typeface="Arial" charset="0"/>
                <a:ea typeface="ＭＳ Ｐゴシック" charset="0"/>
                <a:cs typeface="Arial" pitchFamily="34" charset="0"/>
              </a:rPr>
              <a:t>LARGEST</a:t>
            </a:r>
            <a:r>
              <a:rPr lang="en-US" sz="1800" kern="0" dirty="0" smtClean="0">
                <a:solidFill>
                  <a:schemeClr val="bg1">
                    <a:lumMod val="85000"/>
                  </a:schemeClr>
                </a:solidFill>
                <a:latin typeface="Arial" charset="0"/>
                <a:ea typeface="ＭＳ Ｐゴシック" charset="0"/>
                <a:cs typeface="Arial" pitchFamily="34" charset="0"/>
              </a:rPr>
              <a:t> Data Protection</a:t>
            </a:r>
            <a:r>
              <a:rPr lang="en-US" sz="1800" kern="0" baseline="0" dirty="0" smtClean="0">
                <a:solidFill>
                  <a:schemeClr val="bg1">
                    <a:lumMod val="85000"/>
                  </a:schemeClr>
                </a:solidFill>
                <a:latin typeface="Arial" charset="0"/>
                <a:ea typeface="ＭＳ Ｐゴシック" charset="0"/>
                <a:cs typeface="Arial" pitchFamily="34" charset="0"/>
              </a:rPr>
              <a:t/>
            </a:r>
            <a:br>
              <a:rPr lang="en-US" sz="1800" kern="0" baseline="0" dirty="0" smtClean="0">
                <a:solidFill>
                  <a:schemeClr val="bg1">
                    <a:lumMod val="85000"/>
                  </a:schemeClr>
                </a:solidFill>
                <a:latin typeface="Arial" charset="0"/>
                <a:ea typeface="ＭＳ Ｐゴシック" charset="0"/>
                <a:cs typeface="Arial" pitchFamily="34" charset="0"/>
              </a:rPr>
            </a:br>
            <a:r>
              <a:rPr lang="en-US" sz="1800" kern="0" baseline="0" dirty="0" smtClean="0">
                <a:solidFill>
                  <a:schemeClr val="bg1">
                    <a:lumMod val="85000"/>
                  </a:schemeClr>
                </a:solidFill>
                <a:latin typeface="Arial" charset="0"/>
                <a:ea typeface="ＭＳ Ｐゴシック" charset="0"/>
                <a:cs typeface="Arial" pitchFamily="34" charset="0"/>
              </a:rPr>
              <a:t>and Big Data management </a:t>
            </a:r>
            <a:r>
              <a:rPr lang="en-US" sz="1800" kern="0" dirty="0" smtClean="0">
                <a:solidFill>
                  <a:schemeClr val="bg1">
                    <a:lumMod val="85000"/>
                  </a:schemeClr>
                </a:solidFill>
                <a:latin typeface="Arial" charset="0"/>
                <a:ea typeface="ＭＳ Ｐゴシック" charset="0"/>
                <a:cs typeface="Arial" pitchFamily="34" charset="0"/>
              </a:rPr>
              <a:t>specialist in the world.</a:t>
            </a:r>
            <a:endParaRPr lang="en-US" sz="1800" kern="0" dirty="0">
              <a:solidFill>
                <a:schemeClr val="bg1">
                  <a:lumMod val="85000"/>
                </a:schemeClr>
              </a:solidFill>
              <a:latin typeface="Arial" charset="0"/>
              <a:ea typeface="ＭＳ Ｐゴシック" charset="0"/>
              <a:cs typeface="Arial" pitchFamily="34" charset="0"/>
            </a:endParaRPr>
          </a:p>
        </p:txBody>
      </p:sp>
      <p:sp>
        <p:nvSpPr>
          <p:cNvPr id="9" name="Rectangle 9"/>
          <p:cNvSpPr>
            <a:spLocks noChangeArrowheads="1"/>
          </p:cNvSpPr>
          <p:nvPr userDrawn="1"/>
        </p:nvSpPr>
        <p:spPr bwMode="auto">
          <a:xfrm>
            <a:off x="0" y="2884236"/>
            <a:ext cx="9143999" cy="1089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lnSpc>
                <a:spcPct val="90000"/>
              </a:lnSpc>
            </a:pPr>
            <a:r>
              <a:rPr lang="en-US" sz="7200" b="1" dirty="0" smtClean="0">
                <a:solidFill>
                  <a:srgbClr val="00B6F1"/>
                </a:solidFill>
              </a:rPr>
              <a:t>WELCOME</a:t>
            </a:r>
            <a:endParaRPr lang="en-US" sz="7200" dirty="0">
              <a:solidFill>
                <a:srgbClr val="00B6F1"/>
              </a:solidFill>
            </a:endParaRPr>
          </a:p>
        </p:txBody>
      </p:sp>
      <p:grpSp>
        <p:nvGrpSpPr>
          <p:cNvPr id="10" name="Group 9"/>
          <p:cNvGrpSpPr/>
          <p:nvPr userDrawn="1"/>
        </p:nvGrpSpPr>
        <p:grpSpPr>
          <a:xfrm>
            <a:off x="631408" y="1014219"/>
            <a:ext cx="2343905" cy="590931"/>
            <a:chOff x="320121" y="1309686"/>
            <a:chExt cx="2343905" cy="590931"/>
          </a:xfrm>
        </p:grpSpPr>
        <p:sp>
          <p:nvSpPr>
            <p:cNvPr id="11" name="Rectangle 9"/>
            <p:cNvSpPr>
              <a:spLocks noChangeArrowheads="1"/>
            </p:cNvSpPr>
            <p:nvPr/>
          </p:nvSpPr>
          <p:spPr bwMode="auto">
            <a:xfrm>
              <a:off x="320121" y="1309686"/>
              <a:ext cx="796298" cy="590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90000"/>
                </a:lnSpc>
              </a:pPr>
              <a:r>
                <a:rPr lang="en-US" sz="3600" b="1" dirty="0" smtClean="0">
                  <a:solidFill>
                    <a:schemeClr val="bg1">
                      <a:lumMod val="50000"/>
                    </a:schemeClr>
                  </a:solidFill>
                </a:rPr>
                <a:t>85</a:t>
              </a:r>
              <a:endParaRPr lang="en-US" sz="1400" dirty="0">
                <a:solidFill>
                  <a:schemeClr val="bg1">
                    <a:lumMod val="50000"/>
                  </a:schemeClr>
                </a:solidFill>
              </a:endParaRPr>
            </a:p>
          </p:txBody>
        </p:sp>
        <p:sp>
          <p:nvSpPr>
            <p:cNvPr id="12" name="Rectangle 9"/>
            <p:cNvSpPr>
              <a:spLocks noChangeArrowheads="1"/>
            </p:cNvSpPr>
            <p:nvPr/>
          </p:nvSpPr>
          <p:spPr bwMode="auto">
            <a:xfrm>
              <a:off x="942696" y="1365085"/>
              <a:ext cx="1721330" cy="480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90000"/>
                </a:lnSpc>
              </a:pPr>
              <a:r>
                <a:rPr lang="en-US" sz="1400" dirty="0" smtClean="0">
                  <a:solidFill>
                    <a:schemeClr val="bg1">
                      <a:lumMod val="50000"/>
                    </a:schemeClr>
                  </a:solidFill>
                </a:rPr>
                <a:t>of </a:t>
              </a:r>
              <a:r>
                <a:rPr lang="en-US" sz="1400" dirty="0">
                  <a:solidFill>
                    <a:schemeClr val="bg1">
                      <a:lumMod val="50000"/>
                    </a:schemeClr>
                  </a:solidFill>
                </a:rPr>
                <a:t>the Fortune </a:t>
              </a:r>
              <a:r>
                <a:rPr lang="en-US" sz="1400" dirty="0" smtClean="0">
                  <a:solidFill>
                    <a:schemeClr val="bg1">
                      <a:lumMod val="50000"/>
                    </a:schemeClr>
                  </a:solidFill>
                </a:rPr>
                <a:t>100</a:t>
              </a:r>
              <a:br>
                <a:rPr lang="en-US" sz="1400" dirty="0" smtClean="0">
                  <a:solidFill>
                    <a:schemeClr val="bg1">
                      <a:lumMod val="50000"/>
                    </a:schemeClr>
                  </a:solidFill>
                </a:rPr>
              </a:br>
              <a:r>
                <a:rPr lang="en-US" sz="1400" dirty="0" smtClean="0">
                  <a:solidFill>
                    <a:schemeClr val="bg1">
                      <a:lumMod val="50000"/>
                    </a:schemeClr>
                  </a:solidFill>
                </a:rPr>
                <a:t>choose Quantum</a:t>
              </a:r>
              <a:endParaRPr lang="en-US" sz="1400" dirty="0">
                <a:solidFill>
                  <a:schemeClr val="bg1">
                    <a:lumMod val="50000"/>
                  </a:schemeClr>
                </a:solidFill>
              </a:endParaRPr>
            </a:p>
          </p:txBody>
        </p:sp>
      </p:grpSp>
      <p:grpSp>
        <p:nvGrpSpPr>
          <p:cNvPr id="13" name="Group 12"/>
          <p:cNvGrpSpPr/>
          <p:nvPr userDrawn="1"/>
        </p:nvGrpSpPr>
        <p:grpSpPr>
          <a:xfrm>
            <a:off x="5913983" y="1709827"/>
            <a:ext cx="2335068" cy="590931"/>
            <a:chOff x="63133" y="1309686"/>
            <a:chExt cx="2335068" cy="590931"/>
          </a:xfrm>
        </p:grpSpPr>
        <p:sp>
          <p:nvSpPr>
            <p:cNvPr id="14" name="Rectangle 9"/>
            <p:cNvSpPr>
              <a:spLocks noChangeArrowheads="1"/>
            </p:cNvSpPr>
            <p:nvPr/>
          </p:nvSpPr>
          <p:spPr bwMode="auto">
            <a:xfrm>
              <a:off x="63133" y="1309686"/>
              <a:ext cx="752630" cy="590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90000"/>
                </a:lnSpc>
              </a:pPr>
              <a:r>
                <a:rPr lang="en-US" sz="3600" b="1" dirty="0" smtClean="0">
                  <a:solidFill>
                    <a:schemeClr val="bg1">
                      <a:lumMod val="50000"/>
                    </a:schemeClr>
                  </a:solidFill>
                </a:rPr>
                <a:t>10</a:t>
              </a:r>
              <a:endParaRPr lang="en-US" sz="1400" dirty="0">
                <a:solidFill>
                  <a:schemeClr val="bg1">
                    <a:lumMod val="50000"/>
                  </a:schemeClr>
                </a:solidFill>
              </a:endParaRPr>
            </a:p>
          </p:txBody>
        </p:sp>
        <p:sp>
          <p:nvSpPr>
            <p:cNvPr id="15" name="Rectangle 9"/>
            <p:cNvSpPr>
              <a:spLocks noChangeArrowheads="1"/>
            </p:cNvSpPr>
            <p:nvPr/>
          </p:nvSpPr>
          <p:spPr bwMode="auto">
            <a:xfrm>
              <a:off x="676871" y="1365085"/>
              <a:ext cx="1721330" cy="480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90000"/>
                </a:lnSpc>
              </a:pPr>
              <a:r>
                <a:rPr lang="en-US" sz="1400" dirty="0">
                  <a:solidFill>
                    <a:schemeClr val="bg1">
                      <a:lumMod val="50000"/>
                    </a:schemeClr>
                  </a:solidFill>
                </a:rPr>
                <a:t>r</a:t>
              </a:r>
              <a:r>
                <a:rPr lang="en-US" sz="1400" dirty="0" smtClean="0">
                  <a:solidFill>
                    <a:schemeClr val="bg1">
                      <a:lumMod val="50000"/>
                    </a:schemeClr>
                  </a:solidFill>
                </a:rPr>
                <a:t>ecent product of the year awards</a:t>
              </a:r>
              <a:endParaRPr lang="en-US" sz="1400" dirty="0">
                <a:solidFill>
                  <a:schemeClr val="bg1">
                    <a:lumMod val="50000"/>
                  </a:schemeClr>
                </a:solidFill>
              </a:endParaRPr>
            </a:p>
          </p:txBody>
        </p:sp>
      </p:grpSp>
      <p:grpSp>
        <p:nvGrpSpPr>
          <p:cNvPr id="16" name="Group 15"/>
          <p:cNvGrpSpPr/>
          <p:nvPr userDrawn="1"/>
        </p:nvGrpSpPr>
        <p:grpSpPr>
          <a:xfrm>
            <a:off x="4706628" y="4967514"/>
            <a:ext cx="2928685" cy="590931"/>
            <a:chOff x="320119" y="1309686"/>
            <a:chExt cx="2928685" cy="590931"/>
          </a:xfrm>
        </p:grpSpPr>
        <p:sp>
          <p:nvSpPr>
            <p:cNvPr id="17" name="Rectangle 9"/>
            <p:cNvSpPr>
              <a:spLocks noChangeArrowheads="1"/>
            </p:cNvSpPr>
            <p:nvPr/>
          </p:nvSpPr>
          <p:spPr bwMode="auto">
            <a:xfrm>
              <a:off x="320119" y="1309686"/>
              <a:ext cx="1371601" cy="590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90000"/>
                </a:lnSpc>
              </a:pPr>
              <a:r>
                <a:rPr lang="en-US" sz="3600" b="1" dirty="0" smtClean="0">
                  <a:solidFill>
                    <a:schemeClr val="bg1">
                      <a:lumMod val="50000"/>
                    </a:schemeClr>
                  </a:solidFill>
                </a:rPr>
                <a:t>100K</a:t>
              </a:r>
              <a:endParaRPr lang="en-US" sz="1400" dirty="0">
                <a:solidFill>
                  <a:schemeClr val="bg1">
                    <a:lumMod val="50000"/>
                  </a:schemeClr>
                </a:solidFill>
              </a:endParaRPr>
            </a:p>
          </p:txBody>
        </p:sp>
        <p:sp>
          <p:nvSpPr>
            <p:cNvPr id="18" name="Rectangle 9"/>
            <p:cNvSpPr>
              <a:spLocks noChangeArrowheads="1"/>
            </p:cNvSpPr>
            <p:nvPr/>
          </p:nvSpPr>
          <p:spPr bwMode="auto">
            <a:xfrm>
              <a:off x="1527474" y="1365085"/>
              <a:ext cx="1721330" cy="480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90000"/>
                </a:lnSpc>
              </a:pPr>
              <a:r>
                <a:rPr lang="en-US" sz="1400" dirty="0">
                  <a:solidFill>
                    <a:schemeClr val="bg1">
                      <a:lumMod val="50000"/>
                    </a:schemeClr>
                  </a:solidFill>
                </a:rPr>
                <a:t>p</a:t>
              </a:r>
              <a:r>
                <a:rPr lang="en-US" sz="1400" dirty="0" smtClean="0">
                  <a:solidFill>
                    <a:schemeClr val="bg1">
                      <a:lumMod val="50000"/>
                    </a:schemeClr>
                  </a:solidFill>
                </a:rPr>
                <a:t>lus customer deployments</a:t>
              </a:r>
              <a:endParaRPr lang="en-US" sz="1400" dirty="0">
                <a:solidFill>
                  <a:schemeClr val="bg1">
                    <a:lumMod val="50000"/>
                  </a:schemeClr>
                </a:solidFill>
              </a:endParaRPr>
            </a:p>
          </p:txBody>
        </p:sp>
      </p:grpSp>
      <p:grpSp>
        <p:nvGrpSpPr>
          <p:cNvPr id="19" name="Group 18"/>
          <p:cNvGrpSpPr/>
          <p:nvPr userDrawn="1"/>
        </p:nvGrpSpPr>
        <p:grpSpPr>
          <a:xfrm>
            <a:off x="1253983" y="5558445"/>
            <a:ext cx="2343905" cy="590931"/>
            <a:chOff x="320121" y="1309686"/>
            <a:chExt cx="2343905" cy="590931"/>
          </a:xfrm>
        </p:grpSpPr>
        <p:sp>
          <p:nvSpPr>
            <p:cNvPr id="20" name="Rectangle 9"/>
            <p:cNvSpPr>
              <a:spLocks noChangeArrowheads="1"/>
            </p:cNvSpPr>
            <p:nvPr/>
          </p:nvSpPr>
          <p:spPr bwMode="auto">
            <a:xfrm>
              <a:off x="320121" y="1309686"/>
              <a:ext cx="796298" cy="590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90000"/>
                </a:lnSpc>
              </a:pPr>
              <a:r>
                <a:rPr lang="en-US" sz="3600" b="1" dirty="0" smtClean="0">
                  <a:solidFill>
                    <a:schemeClr val="bg1">
                      <a:lumMod val="50000"/>
                    </a:schemeClr>
                  </a:solidFill>
                </a:rPr>
                <a:t>33</a:t>
              </a:r>
              <a:endParaRPr lang="en-US" sz="1400" dirty="0">
                <a:solidFill>
                  <a:schemeClr val="bg1">
                    <a:lumMod val="50000"/>
                  </a:schemeClr>
                </a:solidFill>
              </a:endParaRPr>
            </a:p>
          </p:txBody>
        </p:sp>
        <p:sp>
          <p:nvSpPr>
            <p:cNvPr id="21" name="Rectangle 9"/>
            <p:cNvSpPr>
              <a:spLocks noChangeArrowheads="1"/>
            </p:cNvSpPr>
            <p:nvPr/>
          </p:nvSpPr>
          <p:spPr bwMode="auto">
            <a:xfrm>
              <a:off x="942696" y="1365085"/>
              <a:ext cx="1721330" cy="480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90000"/>
                </a:lnSpc>
              </a:pPr>
              <a:r>
                <a:rPr lang="en-US" sz="1400" dirty="0" smtClean="0">
                  <a:solidFill>
                    <a:schemeClr val="bg1">
                      <a:lumMod val="50000"/>
                    </a:schemeClr>
                  </a:solidFill>
                </a:rPr>
                <a:t>years specialized expertise</a:t>
              </a:r>
              <a:endParaRPr lang="en-US" sz="1400" dirty="0">
                <a:solidFill>
                  <a:schemeClr val="bg1">
                    <a:lumMod val="50000"/>
                  </a:schemeClr>
                </a:solidFill>
              </a:endParaRPr>
            </a:p>
          </p:txBody>
        </p:sp>
      </p:grpSp>
      <p:pic>
        <p:nvPicPr>
          <p:cNvPr id="3" name="Picture 2"/>
          <p:cNvPicPr>
            <a:picLocks noChangeAspect="1"/>
          </p:cNvPicPr>
          <p:nvPr userDrawn="1"/>
        </p:nvPicPr>
        <p:blipFill>
          <a:blip r:embed="rId3" cstate="email">
            <a:extLst>
              <a:ext uri="{28A0092B-C50C-407E-A947-70E740481C1C}">
                <a14:useLocalDpi xmlns:a14="http://schemas.microsoft.com/office/drawing/2010/main" xmlns="" val="0"/>
              </a:ext>
            </a:extLst>
          </a:blip>
          <a:stretch>
            <a:fillRect/>
          </a:stretch>
        </p:blipFill>
        <p:spPr>
          <a:xfrm>
            <a:off x="7300571" y="-18131"/>
            <a:ext cx="1806854" cy="1000546"/>
          </a:xfrm>
          <a:prstGeom prst="rect">
            <a:avLst/>
          </a:prstGeom>
        </p:spPr>
      </p:pic>
    </p:spTree>
    <p:extLst>
      <p:ext uri="{BB962C8B-B14F-4D97-AF65-F5344CB8AC3E}">
        <p14:creationId xmlns:p14="http://schemas.microsoft.com/office/powerpoint/2010/main" xmlns="" val="11007791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par>
                          <p:cTn id="20" fill="hold">
                            <p:stCondLst>
                              <p:cond delay="6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Welcom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email">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userDrawn="1"/>
        </p:nvSpPr>
        <p:spPr>
          <a:xfrm>
            <a:off x="0" y="-40076"/>
            <a:ext cx="9144000" cy="6903243"/>
          </a:xfrm>
          <a:prstGeom prst="rect">
            <a:avLst/>
          </a:prstGeom>
          <a:gradFill>
            <a:gsLst>
              <a:gs pos="50000">
                <a:schemeClr val="accent6">
                  <a:alpha val="79000"/>
                </a:schemeClr>
              </a:gs>
              <a:gs pos="0">
                <a:schemeClr val="tx1">
                  <a:alpha val="94000"/>
                </a:schemeClr>
              </a:gs>
              <a:gs pos="100000">
                <a:schemeClr val="tx1">
                  <a:alpha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xmlns="" val="0"/>
              </a:ext>
            </a:extLst>
          </a:blip>
          <a:stretch>
            <a:fillRect/>
          </a:stretch>
        </p:blipFill>
        <p:spPr>
          <a:xfrm>
            <a:off x="7300571" y="-18131"/>
            <a:ext cx="1806854" cy="1000546"/>
          </a:xfrm>
          <a:prstGeom prst="rect">
            <a:avLst/>
          </a:prstGeom>
        </p:spPr>
      </p:pic>
    </p:spTree>
    <p:extLst>
      <p:ext uri="{BB962C8B-B14F-4D97-AF65-F5344CB8AC3E}">
        <p14:creationId xmlns:p14="http://schemas.microsoft.com/office/powerpoint/2010/main" xmlns="" val="322638489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hapter Brackets Cyan">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5" name="Freeform 4"/>
          <p:cNvSpPr/>
          <p:nvPr/>
        </p:nvSpPr>
        <p:spPr>
          <a:xfrm>
            <a:off x="0" y="0"/>
            <a:ext cx="2667000" cy="6858000"/>
          </a:xfrm>
          <a:custGeom>
            <a:avLst/>
            <a:gdLst>
              <a:gd name="connsiteX0" fmla="*/ 0 w 2543175"/>
              <a:gd name="connsiteY0" fmla="*/ 0 h 6848475"/>
              <a:gd name="connsiteX1" fmla="*/ 2533650 w 2543175"/>
              <a:gd name="connsiteY1" fmla="*/ 0 h 6848475"/>
              <a:gd name="connsiteX2" fmla="*/ 2543175 w 2543175"/>
              <a:gd name="connsiteY2" fmla="*/ 114300 h 6848475"/>
              <a:gd name="connsiteX3" fmla="*/ 2419350 w 2543175"/>
              <a:gd name="connsiteY3" fmla="*/ 371475 h 6848475"/>
              <a:gd name="connsiteX4" fmla="*/ 2076450 w 2543175"/>
              <a:gd name="connsiteY4" fmla="*/ 476250 h 6848475"/>
              <a:gd name="connsiteX5" fmla="*/ 1019175 w 2543175"/>
              <a:gd name="connsiteY5" fmla="*/ 476250 h 6848475"/>
              <a:gd name="connsiteX6" fmla="*/ 561975 w 2543175"/>
              <a:gd name="connsiteY6" fmla="*/ 590550 h 6848475"/>
              <a:gd name="connsiteX7" fmla="*/ 438150 w 2543175"/>
              <a:gd name="connsiteY7" fmla="*/ 1047750 h 6848475"/>
              <a:gd name="connsiteX8" fmla="*/ 438150 w 2543175"/>
              <a:gd name="connsiteY8" fmla="*/ 5810250 h 6848475"/>
              <a:gd name="connsiteX9" fmla="*/ 581025 w 2543175"/>
              <a:gd name="connsiteY9" fmla="*/ 6257925 h 6848475"/>
              <a:gd name="connsiteX10" fmla="*/ 1095375 w 2543175"/>
              <a:gd name="connsiteY10" fmla="*/ 6362700 h 6848475"/>
              <a:gd name="connsiteX11" fmla="*/ 2143125 w 2543175"/>
              <a:gd name="connsiteY11" fmla="*/ 6362700 h 6848475"/>
              <a:gd name="connsiteX12" fmla="*/ 2476500 w 2543175"/>
              <a:gd name="connsiteY12" fmla="*/ 6534150 h 6848475"/>
              <a:gd name="connsiteX13" fmla="*/ 2543175 w 2543175"/>
              <a:gd name="connsiteY13" fmla="*/ 6781800 h 6848475"/>
              <a:gd name="connsiteX14" fmla="*/ 2514600 w 2543175"/>
              <a:gd name="connsiteY14" fmla="*/ 6848475 h 6848475"/>
              <a:gd name="connsiteX15" fmla="*/ 0 w 2543175"/>
              <a:gd name="connsiteY15" fmla="*/ 6848475 h 6848475"/>
              <a:gd name="connsiteX16" fmla="*/ 0 w 2543175"/>
              <a:gd name="connsiteY16" fmla="*/ 0 h 6848475"/>
              <a:gd name="connsiteX0" fmla="*/ 0 w 2638425"/>
              <a:gd name="connsiteY0" fmla="*/ 0 h 6848475"/>
              <a:gd name="connsiteX1" fmla="*/ 2628900 w 2638425"/>
              <a:gd name="connsiteY1" fmla="*/ 0 h 6848475"/>
              <a:gd name="connsiteX2" fmla="*/ 2638425 w 2638425"/>
              <a:gd name="connsiteY2" fmla="*/ 114300 h 6848475"/>
              <a:gd name="connsiteX3" fmla="*/ 2514600 w 2638425"/>
              <a:gd name="connsiteY3" fmla="*/ 371475 h 6848475"/>
              <a:gd name="connsiteX4" fmla="*/ 2171700 w 2638425"/>
              <a:gd name="connsiteY4" fmla="*/ 476250 h 6848475"/>
              <a:gd name="connsiteX5" fmla="*/ 1114425 w 2638425"/>
              <a:gd name="connsiteY5" fmla="*/ 476250 h 6848475"/>
              <a:gd name="connsiteX6" fmla="*/ 657225 w 2638425"/>
              <a:gd name="connsiteY6" fmla="*/ 590550 h 6848475"/>
              <a:gd name="connsiteX7" fmla="*/ 533400 w 2638425"/>
              <a:gd name="connsiteY7" fmla="*/ 1047750 h 6848475"/>
              <a:gd name="connsiteX8" fmla="*/ 533400 w 2638425"/>
              <a:gd name="connsiteY8" fmla="*/ 5810250 h 6848475"/>
              <a:gd name="connsiteX9" fmla="*/ 676275 w 2638425"/>
              <a:gd name="connsiteY9" fmla="*/ 6257925 h 6848475"/>
              <a:gd name="connsiteX10" fmla="*/ 1190625 w 2638425"/>
              <a:gd name="connsiteY10" fmla="*/ 6362700 h 6848475"/>
              <a:gd name="connsiteX11" fmla="*/ 2238375 w 2638425"/>
              <a:gd name="connsiteY11" fmla="*/ 6362700 h 6848475"/>
              <a:gd name="connsiteX12" fmla="*/ 2571750 w 2638425"/>
              <a:gd name="connsiteY12" fmla="*/ 6534150 h 6848475"/>
              <a:gd name="connsiteX13" fmla="*/ 2638425 w 2638425"/>
              <a:gd name="connsiteY13" fmla="*/ 6781800 h 6848475"/>
              <a:gd name="connsiteX14" fmla="*/ 2609850 w 2638425"/>
              <a:gd name="connsiteY14" fmla="*/ 6848475 h 6848475"/>
              <a:gd name="connsiteX15" fmla="*/ 95250 w 2638425"/>
              <a:gd name="connsiteY15" fmla="*/ 6848475 h 6848475"/>
              <a:gd name="connsiteX16" fmla="*/ 0 w 2638425"/>
              <a:gd name="connsiteY16" fmla="*/ 0 h 6848475"/>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09850 w 2638425"/>
              <a:gd name="connsiteY14" fmla="*/ 6848475 h 6858000"/>
              <a:gd name="connsiteX15" fmla="*/ 0 w 2638425"/>
              <a:gd name="connsiteY15" fmla="*/ 6858000 h 6858000"/>
              <a:gd name="connsiteX16" fmla="*/ 0 w 2638425"/>
              <a:gd name="connsiteY16" fmla="*/ 0 h 6858000"/>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13025 w 2638425"/>
              <a:gd name="connsiteY14" fmla="*/ 6857999 h 6858000"/>
              <a:gd name="connsiteX15" fmla="*/ 0 w 2638425"/>
              <a:gd name="connsiteY15" fmla="*/ 6858000 h 6858000"/>
              <a:gd name="connsiteX16" fmla="*/ 0 w 2638425"/>
              <a:gd name="connsiteY16" fmla="*/ 0 h 6858000"/>
              <a:gd name="connsiteX0" fmla="*/ 0 w 2644775"/>
              <a:gd name="connsiteY0" fmla="*/ 0 h 6858000"/>
              <a:gd name="connsiteX1" fmla="*/ 2628900 w 2644775"/>
              <a:gd name="connsiteY1" fmla="*/ 0 h 6858000"/>
              <a:gd name="connsiteX2" fmla="*/ 2638425 w 2644775"/>
              <a:gd name="connsiteY2" fmla="*/ 114300 h 6858000"/>
              <a:gd name="connsiteX3" fmla="*/ 2514600 w 2644775"/>
              <a:gd name="connsiteY3" fmla="*/ 371475 h 6858000"/>
              <a:gd name="connsiteX4" fmla="*/ 2171700 w 2644775"/>
              <a:gd name="connsiteY4" fmla="*/ 476250 h 6858000"/>
              <a:gd name="connsiteX5" fmla="*/ 1114425 w 2644775"/>
              <a:gd name="connsiteY5" fmla="*/ 476250 h 6858000"/>
              <a:gd name="connsiteX6" fmla="*/ 657225 w 2644775"/>
              <a:gd name="connsiteY6" fmla="*/ 590550 h 6858000"/>
              <a:gd name="connsiteX7" fmla="*/ 533400 w 2644775"/>
              <a:gd name="connsiteY7" fmla="*/ 1047750 h 6858000"/>
              <a:gd name="connsiteX8" fmla="*/ 533400 w 2644775"/>
              <a:gd name="connsiteY8" fmla="*/ 5810250 h 6858000"/>
              <a:gd name="connsiteX9" fmla="*/ 676275 w 2644775"/>
              <a:gd name="connsiteY9" fmla="*/ 6257925 h 6858000"/>
              <a:gd name="connsiteX10" fmla="*/ 1190625 w 2644775"/>
              <a:gd name="connsiteY10" fmla="*/ 6362700 h 6858000"/>
              <a:gd name="connsiteX11" fmla="*/ 2238375 w 2644775"/>
              <a:gd name="connsiteY11" fmla="*/ 6362700 h 6858000"/>
              <a:gd name="connsiteX12" fmla="*/ 2571750 w 2644775"/>
              <a:gd name="connsiteY12" fmla="*/ 6534150 h 6858000"/>
              <a:gd name="connsiteX13" fmla="*/ 2644775 w 2644775"/>
              <a:gd name="connsiteY13" fmla="*/ 6781800 h 6858000"/>
              <a:gd name="connsiteX14" fmla="*/ 2613025 w 2644775"/>
              <a:gd name="connsiteY14" fmla="*/ 6857999 h 6858000"/>
              <a:gd name="connsiteX15" fmla="*/ 0 w 2644775"/>
              <a:gd name="connsiteY15" fmla="*/ 6858000 h 6858000"/>
              <a:gd name="connsiteX16" fmla="*/ 0 w 2644775"/>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2651654"/>
              <a:gd name="connsiteY0" fmla="*/ 0 h 6858000"/>
              <a:gd name="connsiteX1" fmla="*/ 2628900 w 2651654"/>
              <a:gd name="connsiteY1" fmla="*/ 0 h 6858000"/>
              <a:gd name="connsiteX2" fmla="*/ 2638425 w 2651654"/>
              <a:gd name="connsiteY2" fmla="*/ 114300 h 6858000"/>
              <a:gd name="connsiteX3" fmla="*/ 2514600 w 2651654"/>
              <a:gd name="connsiteY3" fmla="*/ 371475 h 6858000"/>
              <a:gd name="connsiteX4" fmla="*/ 2171700 w 2651654"/>
              <a:gd name="connsiteY4" fmla="*/ 476250 h 6858000"/>
              <a:gd name="connsiteX5" fmla="*/ 1114425 w 2651654"/>
              <a:gd name="connsiteY5" fmla="*/ 476250 h 6858000"/>
              <a:gd name="connsiteX6" fmla="*/ 657225 w 2651654"/>
              <a:gd name="connsiteY6" fmla="*/ 590550 h 6858000"/>
              <a:gd name="connsiteX7" fmla="*/ 533400 w 2651654"/>
              <a:gd name="connsiteY7" fmla="*/ 1047750 h 6858000"/>
              <a:gd name="connsiteX8" fmla="*/ 533400 w 2651654"/>
              <a:gd name="connsiteY8" fmla="*/ 5810250 h 6858000"/>
              <a:gd name="connsiteX9" fmla="*/ 676275 w 2651654"/>
              <a:gd name="connsiteY9" fmla="*/ 6257925 h 6858000"/>
              <a:gd name="connsiteX10" fmla="*/ 1190625 w 2651654"/>
              <a:gd name="connsiteY10" fmla="*/ 6362700 h 6858000"/>
              <a:gd name="connsiteX11" fmla="*/ 2238375 w 2651654"/>
              <a:gd name="connsiteY11" fmla="*/ 6362700 h 6858000"/>
              <a:gd name="connsiteX12" fmla="*/ 2571750 w 2651654"/>
              <a:gd name="connsiteY12" fmla="*/ 6534150 h 6858000"/>
              <a:gd name="connsiteX13" fmla="*/ 2644775 w 2651654"/>
              <a:gd name="connsiteY13" fmla="*/ 6781800 h 6858000"/>
              <a:gd name="connsiteX14" fmla="*/ 2613025 w 2651654"/>
              <a:gd name="connsiteY14" fmla="*/ 6857999 h 6858000"/>
              <a:gd name="connsiteX15" fmla="*/ 0 w 2651654"/>
              <a:gd name="connsiteY15" fmla="*/ 6858000 h 6858000"/>
              <a:gd name="connsiteX16" fmla="*/ 0 w 265165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8479"/>
              <a:gd name="connsiteY0" fmla="*/ 0 h 6858000"/>
              <a:gd name="connsiteX1" fmla="*/ 2628900 w 2648479"/>
              <a:gd name="connsiteY1" fmla="*/ 0 h 6858000"/>
              <a:gd name="connsiteX2" fmla="*/ 2638425 w 2648479"/>
              <a:gd name="connsiteY2" fmla="*/ 114300 h 6858000"/>
              <a:gd name="connsiteX3" fmla="*/ 2514600 w 2648479"/>
              <a:gd name="connsiteY3" fmla="*/ 371475 h 6858000"/>
              <a:gd name="connsiteX4" fmla="*/ 2171700 w 2648479"/>
              <a:gd name="connsiteY4" fmla="*/ 476250 h 6858000"/>
              <a:gd name="connsiteX5" fmla="*/ 1114425 w 2648479"/>
              <a:gd name="connsiteY5" fmla="*/ 476250 h 6858000"/>
              <a:gd name="connsiteX6" fmla="*/ 657225 w 2648479"/>
              <a:gd name="connsiteY6" fmla="*/ 590550 h 6858000"/>
              <a:gd name="connsiteX7" fmla="*/ 533400 w 2648479"/>
              <a:gd name="connsiteY7" fmla="*/ 1047750 h 6858000"/>
              <a:gd name="connsiteX8" fmla="*/ 533400 w 2648479"/>
              <a:gd name="connsiteY8" fmla="*/ 5810250 h 6858000"/>
              <a:gd name="connsiteX9" fmla="*/ 676275 w 2648479"/>
              <a:gd name="connsiteY9" fmla="*/ 6257925 h 6858000"/>
              <a:gd name="connsiteX10" fmla="*/ 1190625 w 2648479"/>
              <a:gd name="connsiteY10" fmla="*/ 6362700 h 6858000"/>
              <a:gd name="connsiteX11" fmla="*/ 2238375 w 2648479"/>
              <a:gd name="connsiteY11" fmla="*/ 6362700 h 6858000"/>
              <a:gd name="connsiteX12" fmla="*/ 2571750 w 2648479"/>
              <a:gd name="connsiteY12" fmla="*/ 6534150 h 6858000"/>
              <a:gd name="connsiteX13" fmla="*/ 2647950 w 2648479"/>
              <a:gd name="connsiteY13" fmla="*/ 6737350 h 6858000"/>
              <a:gd name="connsiteX14" fmla="*/ 2613025 w 2648479"/>
              <a:gd name="connsiteY14" fmla="*/ 6857999 h 6858000"/>
              <a:gd name="connsiteX15" fmla="*/ 0 w 2648479"/>
              <a:gd name="connsiteY15" fmla="*/ 6858000 h 6858000"/>
              <a:gd name="connsiteX16" fmla="*/ 0 w 2648479"/>
              <a:gd name="connsiteY16" fmla="*/ 0 h 6858000"/>
              <a:gd name="connsiteX0" fmla="*/ 0 w 2657475"/>
              <a:gd name="connsiteY0" fmla="*/ 0 h 6858000"/>
              <a:gd name="connsiteX1" fmla="*/ 2628900 w 2657475"/>
              <a:gd name="connsiteY1" fmla="*/ 0 h 6858000"/>
              <a:gd name="connsiteX2" fmla="*/ 2638425 w 2657475"/>
              <a:gd name="connsiteY2" fmla="*/ 114300 h 6858000"/>
              <a:gd name="connsiteX3" fmla="*/ 2514600 w 2657475"/>
              <a:gd name="connsiteY3" fmla="*/ 371475 h 6858000"/>
              <a:gd name="connsiteX4" fmla="*/ 2171700 w 2657475"/>
              <a:gd name="connsiteY4" fmla="*/ 476250 h 6858000"/>
              <a:gd name="connsiteX5" fmla="*/ 1114425 w 2657475"/>
              <a:gd name="connsiteY5" fmla="*/ 476250 h 6858000"/>
              <a:gd name="connsiteX6" fmla="*/ 657225 w 2657475"/>
              <a:gd name="connsiteY6" fmla="*/ 590550 h 6858000"/>
              <a:gd name="connsiteX7" fmla="*/ 533400 w 2657475"/>
              <a:gd name="connsiteY7" fmla="*/ 1047750 h 6858000"/>
              <a:gd name="connsiteX8" fmla="*/ 533400 w 2657475"/>
              <a:gd name="connsiteY8" fmla="*/ 5810250 h 6858000"/>
              <a:gd name="connsiteX9" fmla="*/ 676275 w 2657475"/>
              <a:gd name="connsiteY9" fmla="*/ 6257925 h 6858000"/>
              <a:gd name="connsiteX10" fmla="*/ 1190625 w 2657475"/>
              <a:gd name="connsiteY10" fmla="*/ 6362700 h 6858000"/>
              <a:gd name="connsiteX11" fmla="*/ 2238375 w 2657475"/>
              <a:gd name="connsiteY11" fmla="*/ 6362700 h 6858000"/>
              <a:gd name="connsiteX12" fmla="*/ 2571750 w 2657475"/>
              <a:gd name="connsiteY12" fmla="*/ 6534150 h 6858000"/>
              <a:gd name="connsiteX13" fmla="*/ 2647950 w 2657475"/>
              <a:gd name="connsiteY13" fmla="*/ 6737350 h 6858000"/>
              <a:gd name="connsiteX14" fmla="*/ 2628900 w 2657475"/>
              <a:gd name="connsiteY14" fmla="*/ 6857999 h 6858000"/>
              <a:gd name="connsiteX15" fmla="*/ 0 w 2657475"/>
              <a:gd name="connsiteY15" fmla="*/ 6858000 h 6858000"/>
              <a:gd name="connsiteX16" fmla="*/ 0 w 2657475"/>
              <a:gd name="connsiteY16" fmla="*/ 0 h 6858000"/>
              <a:gd name="connsiteX0" fmla="*/ 0 w 2654829"/>
              <a:gd name="connsiteY0" fmla="*/ 0 h 6858000"/>
              <a:gd name="connsiteX1" fmla="*/ 2628900 w 2654829"/>
              <a:gd name="connsiteY1" fmla="*/ 0 h 6858000"/>
              <a:gd name="connsiteX2" fmla="*/ 2638425 w 2654829"/>
              <a:gd name="connsiteY2" fmla="*/ 114300 h 6858000"/>
              <a:gd name="connsiteX3" fmla="*/ 2514600 w 2654829"/>
              <a:gd name="connsiteY3" fmla="*/ 371475 h 6858000"/>
              <a:gd name="connsiteX4" fmla="*/ 2171700 w 2654829"/>
              <a:gd name="connsiteY4" fmla="*/ 476250 h 6858000"/>
              <a:gd name="connsiteX5" fmla="*/ 1114425 w 2654829"/>
              <a:gd name="connsiteY5" fmla="*/ 476250 h 6858000"/>
              <a:gd name="connsiteX6" fmla="*/ 657225 w 2654829"/>
              <a:gd name="connsiteY6" fmla="*/ 590550 h 6858000"/>
              <a:gd name="connsiteX7" fmla="*/ 533400 w 2654829"/>
              <a:gd name="connsiteY7" fmla="*/ 1047750 h 6858000"/>
              <a:gd name="connsiteX8" fmla="*/ 533400 w 2654829"/>
              <a:gd name="connsiteY8" fmla="*/ 5810250 h 6858000"/>
              <a:gd name="connsiteX9" fmla="*/ 676275 w 2654829"/>
              <a:gd name="connsiteY9" fmla="*/ 6257925 h 6858000"/>
              <a:gd name="connsiteX10" fmla="*/ 1190625 w 2654829"/>
              <a:gd name="connsiteY10" fmla="*/ 6362700 h 6858000"/>
              <a:gd name="connsiteX11" fmla="*/ 2238375 w 2654829"/>
              <a:gd name="connsiteY11" fmla="*/ 6362700 h 6858000"/>
              <a:gd name="connsiteX12" fmla="*/ 2571750 w 2654829"/>
              <a:gd name="connsiteY12" fmla="*/ 6534150 h 6858000"/>
              <a:gd name="connsiteX13" fmla="*/ 2647950 w 2654829"/>
              <a:gd name="connsiteY13" fmla="*/ 6737350 h 6858000"/>
              <a:gd name="connsiteX14" fmla="*/ 2613025 w 2654829"/>
              <a:gd name="connsiteY14" fmla="*/ 6857999 h 6858000"/>
              <a:gd name="connsiteX15" fmla="*/ 0 w 2654829"/>
              <a:gd name="connsiteY15" fmla="*/ 6858000 h 6858000"/>
              <a:gd name="connsiteX16" fmla="*/ 0 w 2654829"/>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3054350"/>
              <a:gd name="connsiteY0" fmla="*/ 0 h 6858000"/>
              <a:gd name="connsiteX1" fmla="*/ 2628900 w 3054350"/>
              <a:gd name="connsiteY1" fmla="*/ 0 h 6858000"/>
              <a:gd name="connsiteX2" fmla="*/ 2638425 w 3054350"/>
              <a:gd name="connsiteY2" fmla="*/ 114300 h 6858000"/>
              <a:gd name="connsiteX3" fmla="*/ 2514600 w 3054350"/>
              <a:gd name="connsiteY3" fmla="*/ 371475 h 6858000"/>
              <a:gd name="connsiteX4" fmla="*/ 2171700 w 3054350"/>
              <a:gd name="connsiteY4" fmla="*/ 476250 h 6858000"/>
              <a:gd name="connsiteX5" fmla="*/ 1114425 w 3054350"/>
              <a:gd name="connsiteY5" fmla="*/ 476250 h 6858000"/>
              <a:gd name="connsiteX6" fmla="*/ 657225 w 3054350"/>
              <a:gd name="connsiteY6" fmla="*/ 590550 h 6858000"/>
              <a:gd name="connsiteX7" fmla="*/ 533400 w 3054350"/>
              <a:gd name="connsiteY7" fmla="*/ 1047750 h 6858000"/>
              <a:gd name="connsiteX8" fmla="*/ 533400 w 3054350"/>
              <a:gd name="connsiteY8" fmla="*/ 5810250 h 6858000"/>
              <a:gd name="connsiteX9" fmla="*/ 676275 w 3054350"/>
              <a:gd name="connsiteY9" fmla="*/ 6257925 h 6858000"/>
              <a:gd name="connsiteX10" fmla="*/ 1190625 w 3054350"/>
              <a:gd name="connsiteY10" fmla="*/ 6362700 h 6858000"/>
              <a:gd name="connsiteX11" fmla="*/ 2238375 w 3054350"/>
              <a:gd name="connsiteY11" fmla="*/ 6362700 h 6858000"/>
              <a:gd name="connsiteX12" fmla="*/ 2571750 w 3054350"/>
              <a:gd name="connsiteY12" fmla="*/ 6534150 h 6858000"/>
              <a:gd name="connsiteX13" fmla="*/ 2625725 w 3054350"/>
              <a:gd name="connsiteY13" fmla="*/ 6857999 h 6858000"/>
              <a:gd name="connsiteX14" fmla="*/ 0 w 3054350"/>
              <a:gd name="connsiteY14" fmla="*/ 6858000 h 6858000"/>
              <a:gd name="connsiteX15" fmla="*/ 0 w 3054350"/>
              <a:gd name="connsiteY15" fmla="*/ 0 h 6858000"/>
              <a:gd name="connsiteX0" fmla="*/ 0 w 2651125"/>
              <a:gd name="connsiteY0" fmla="*/ 0 h 6858000"/>
              <a:gd name="connsiteX1" fmla="*/ 2628900 w 2651125"/>
              <a:gd name="connsiteY1" fmla="*/ 0 h 6858000"/>
              <a:gd name="connsiteX2" fmla="*/ 2638425 w 2651125"/>
              <a:gd name="connsiteY2" fmla="*/ 114300 h 6858000"/>
              <a:gd name="connsiteX3" fmla="*/ 2514600 w 2651125"/>
              <a:gd name="connsiteY3" fmla="*/ 371475 h 6858000"/>
              <a:gd name="connsiteX4" fmla="*/ 2171700 w 2651125"/>
              <a:gd name="connsiteY4" fmla="*/ 476250 h 6858000"/>
              <a:gd name="connsiteX5" fmla="*/ 1114425 w 2651125"/>
              <a:gd name="connsiteY5" fmla="*/ 476250 h 6858000"/>
              <a:gd name="connsiteX6" fmla="*/ 657225 w 2651125"/>
              <a:gd name="connsiteY6" fmla="*/ 590550 h 6858000"/>
              <a:gd name="connsiteX7" fmla="*/ 533400 w 2651125"/>
              <a:gd name="connsiteY7" fmla="*/ 1047750 h 6858000"/>
              <a:gd name="connsiteX8" fmla="*/ 533400 w 2651125"/>
              <a:gd name="connsiteY8" fmla="*/ 5810250 h 6858000"/>
              <a:gd name="connsiteX9" fmla="*/ 676275 w 2651125"/>
              <a:gd name="connsiteY9" fmla="*/ 6257925 h 6858000"/>
              <a:gd name="connsiteX10" fmla="*/ 1190625 w 2651125"/>
              <a:gd name="connsiteY10" fmla="*/ 6362700 h 6858000"/>
              <a:gd name="connsiteX11" fmla="*/ 2238375 w 2651125"/>
              <a:gd name="connsiteY11" fmla="*/ 6362700 h 6858000"/>
              <a:gd name="connsiteX12" fmla="*/ 2571750 w 2651125"/>
              <a:gd name="connsiteY12" fmla="*/ 6534150 h 6858000"/>
              <a:gd name="connsiteX13" fmla="*/ 2625725 w 2651125"/>
              <a:gd name="connsiteY13" fmla="*/ 6857999 h 6858000"/>
              <a:gd name="connsiteX14" fmla="*/ 0 w 2651125"/>
              <a:gd name="connsiteY14" fmla="*/ 6858000 h 6858000"/>
              <a:gd name="connsiteX15" fmla="*/ 0 w 26511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514600 w 2663825"/>
              <a:gd name="connsiteY2" fmla="*/ 371475 h 6858000"/>
              <a:gd name="connsiteX3" fmla="*/ 2171700 w 2663825"/>
              <a:gd name="connsiteY3" fmla="*/ 476250 h 6858000"/>
              <a:gd name="connsiteX4" fmla="*/ 1114425 w 2663825"/>
              <a:gd name="connsiteY4" fmla="*/ 476250 h 6858000"/>
              <a:gd name="connsiteX5" fmla="*/ 663575 w 2663825"/>
              <a:gd name="connsiteY5" fmla="*/ 606425 h 6858000"/>
              <a:gd name="connsiteX6" fmla="*/ 542925 w 2663825"/>
              <a:gd name="connsiteY6" fmla="*/ 1047750 h 6858000"/>
              <a:gd name="connsiteX7" fmla="*/ 542925 w 2663825"/>
              <a:gd name="connsiteY7" fmla="*/ 5797550 h 6858000"/>
              <a:gd name="connsiteX8" fmla="*/ 685800 w 2663825"/>
              <a:gd name="connsiteY8" fmla="*/ 6254750 h 6858000"/>
              <a:gd name="connsiteX9" fmla="*/ 1190625 w 2663825"/>
              <a:gd name="connsiteY9" fmla="*/ 6362700 h 6858000"/>
              <a:gd name="connsiteX10" fmla="*/ 2238375 w 2663825"/>
              <a:gd name="connsiteY10" fmla="*/ 6362700 h 6858000"/>
              <a:gd name="connsiteX11" fmla="*/ 2571750 w 2663825"/>
              <a:gd name="connsiteY11" fmla="*/ 6534150 h 6858000"/>
              <a:gd name="connsiteX12" fmla="*/ 2625725 w 2663825"/>
              <a:gd name="connsiteY12" fmla="*/ 6857999 h 6858000"/>
              <a:gd name="connsiteX13" fmla="*/ 0 w 2663825"/>
              <a:gd name="connsiteY13" fmla="*/ 6858000 h 6858000"/>
              <a:gd name="connsiteX14" fmla="*/ 0 w 2663825"/>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7000" h="6858000">
                <a:moveTo>
                  <a:pt x="0" y="0"/>
                </a:moveTo>
                <a:lnTo>
                  <a:pt x="2628900" y="0"/>
                </a:lnTo>
                <a:cubicBezTo>
                  <a:pt x="2667000" y="127000"/>
                  <a:pt x="2616200" y="263525"/>
                  <a:pt x="2514600" y="371475"/>
                </a:cubicBezTo>
                <a:cubicBezTo>
                  <a:pt x="2422525" y="457200"/>
                  <a:pt x="2308225" y="479425"/>
                  <a:pt x="2171700" y="476250"/>
                </a:cubicBezTo>
                <a:lnTo>
                  <a:pt x="1114425" y="476250"/>
                </a:lnTo>
                <a:cubicBezTo>
                  <a:pt x="884238" y="479425"/>
                  <a:pt x="758825" y="492125"/>
                  <a:pt x="663575" y="606425"/>
                </a:cubicBezTo>
                <a:cubicBezTo>
                  <a:pt x="565150" y="736600"/>
                  <a:pt x="549275" y="873125"/>
                  <a:pt x="542925" y="1047750"/>
                </a:cubicBezTo>
                <a:lnTo>
                  <a:pt x="542925" y="5797550"/>
                </a:lnTo>
                <a:cubicBezTo>
                  <a:pt x="544513" y="5970588"/>
                  <a:pt x="577850" y="6160558"/>
                  <a:pt x="685800" y="6254750"/>
                </a:cubicBezTo>
                <a:cubicBezTo>
                  <a:pt x="793750" y="6348942"/>
                  <a:pt x="993775" y="6359525"/>
                  <a:pt x="1190625" y="6362700"/>
                </a:cubicBezTo>
                <a:lnTo>
                  <a:pt x="2238375" y="6362700"/>
                </a:lnTo>
                <a:cubicBezTo>
                  <a:pt x="2401887" y="6359525"/>
                  <a:pt x="2519892" y="6454775"/>
                  <a:pt x="2571750" y="6534150"/>
                </a:cubicBezTo>
                <a:cubicBezTo>
                  <a:pt x="2636308" y="6616700"/>
                  <a:pt x="2663825" y="6781799"/>
                  <a:pt x="2625725" y="6857999"/>
                </a:cubicBezTo>
                <a:lnTo>
                  <a:pt x="0" y="6858000"/>
                </a:lnTo>
                <a:lnTo>
                  <a:pt x="0" y="0"/>
                </a:lnTo>
                <a:close/>
              </a:path>
            </a:pathLst>
          </a:custGeom>
          <a:gradFill>
            <a:gsLst>
              <a:gs pos="0">
                <a:srgbClr val="7FD9F6"/>
              </a:gs>
              <a:gs pos="50000">
                <a:srgbClr val="3CBBE4"/>
              </a:gs>
              <a:gs pos="50000">
                <a:srgbClr val="00A1D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6" name="Freeform 5"/>
          <p:cNvSpPr/>
          <p:nvPr/>
        </p:nvSpPr>
        <p:spPr>
          <a:xfrm flipH="1">
            <a:off x="6502400" y="0"/>
            <a:ext cx="2667000" cy="6858000"/>
          </a:xfrm>
          <a:custGeom>
            <a:avLst/>
            <a:gdLst>
              <a:gd name="connsiteX0" fmla="*/ 0 w 2543175"/>
              <a:gd name="connsiteY0" fmla="*/ 0 h 6848475"/>
              <a:gd name="connsiteX1" fmla="*/ 2533650 w 2543175"/>
              <a:gd name="connsiteY1" fmla="*/ 0 h 6848475"/>
              <a:gd name="connsiteX2" fmla="*/ 2543175 w 2543175"/>
              <a:gd name="connsiteY2" fmla="*/ 114300 h 6848475"/>
              <a:gd name="connsiteX3" fmla="*/ 2419350 w 2543175"/>
              <a:gd name="connsiteY3" fmla="*/ 371475 h 6848475"/>
              <a:gd name="connsiteX4" fmla="*/ 2076450 w 2543175"/>
              <a:gd name="connsiteY4" fmla="*/ 476250 h 6848475"/>
              <a:gd name="connsiteX5" fmla="*/ 1019175 w 2543175"/>
              <a:gd name="connsiteY5" fmla="*/ 476250 h 6848475"/>
              <a:gd name="connsiteX6" fmla="*/ 561975 w 2543175"/>
              <a:gd name="connsiteY6" fmla="*/ 590550 h 6848475"/>
              <a:gd name="connsiteX7" fmla="*/ 438150 w 2543175"/>
              <a:gd name="connsiteY7" fmla="*/ 1047750 h 6848475"/>
              <a:gd name="connsiteX8" fmla="*/ 438150 w 2543175"/>
              <a:gd name="connsiteY8" fmla="*/ 5810250 h 6848475"/>
              <a:gd name="connsiteX9" fmla="*/ 581025 w 2543175"/>
              <a:gd name="connsiteY9" fmla="*/ 6257925 h 6848475"/>
              <a:gd name="connsiteX10" fmla="*/ 1095375 w 2543175"/>
              <a:gd name="connsiteY10" fmla="*/ 6362700 h 6848475"/>
              <a:gd name="connsiteX11" fmla="*/ 2143125 w 2543175"/>
              <a:gd name="connsiteY11" fmla="*/ 6362700 h 6848475"/>
              <a:gd name="connsiteX12" fmla="*/ 2476500 w 2543175"/>
              <a:gd name="connsiteY12" fmla="*/ 6534150 h 6848475"/>
              <a:gd name="connsiteX13" fmla="*/ 2543175 w 2543175"/>
              <a:gd name="connsiteY13" fmla="*/ 6781800 h 6848475"/>
              <a:gd name="connsiteX14" fmla="*/ 2514600 w 2543175"/>
              <a:gd name="connsiteY14" fmla="*/ 6848475 h 6848475"/>
              <a:gd name="connsiteX15" fmla="*/ 0 w 2543175"/>
              <a:gd name="connsiteY15" fmla="*/ 6848475 h 6848475"/>
              <a:gd name="connsiteX16" fmla="*/ 0 w 2543175"/>
              <a:gd name="connsiteY16" fmla="*/ 0 h 6848475"/>
              <a:gd name="connsiteX0" fmla="*/ 0 w 2638425"/>
              <a:gd name="connsiteY0" fmla="*/ 0 h 6848475"/>
              <a:gd name="connsiteX1" fmla="*/ 2628900 w 2638425"/>
              <a:gd name="connsiteY1" fmla="*/ 0 h 6848475"/>
              <a:gd name="connsiteX2" fmla="*/ 2638425 w 2638425"/>
              <a:gd name="connsiteY2" fmla="*/ 114300 h 6848475"/>
              <a:gd name="connsiteX3" fmla="*/ 2514600 w 2638425"/>
              <a:gd name="connsiteY3" fmla="*/ 371475 h 6848475"/>
              <a:gd name="connsiteX4" fmla="*/ 2171700 w 2638425"/>
              <a:gd name="connsiteY4" fmla="*/ 476250 h 6848475"/>
              <a:gd name="connsiteX5" fmla="*/ 1114425 w 2638425"/>
              <a:gd name="connsiteY5" fmla="*/ 476250 h 6848475"/>
              <a:gd name="connsiteX6" fmla="*/ 657225 w 2638425"/>
              <a:gd name="connsiteY6" fmla="*/ 590550 h 6848475"/>
              <a:gd name="connsiteX7" fmla="*/ 533400 w 2638425"/>
              <a:gd name="connsiteY7" fmla="*/ 1047750 h 6848475"/>
              <a:gd name="connsiteX8" fmla="*/ 533400 w 2638425"/>
              <a:gd name="connsiteY8" fmla="*/ 5810250 h 6848475"/>
              <a:gd name="connsiteX9" fmla="*/ 676275 w 2638425"/>
              <a:gd name="connsiteY9" fmla="*/ 6257925 h 6848475"/>
              <a:gd name="connsiteX10" fmla="*/ 1190625 w 2638425"/>
              <a:gd name="connsiteY10" fmla="*/ 6362700 h 6848475"/>
              <a:gd name="connsiteX11" fmla="*/ 2238375 w 2638425"/>
              <a:gd name="connsiteY11" fmla="*/ 6362700 h 6848475"/>
              <a:gd name="connsiteX12" fmla="*/ 2571750 w 2638425"/>
              <a:gd name="connsiteY12" fmla="*/ 6534150 h 6848475"/>
              <a:gd name="connsiteX13" fmla="*/ 2638425 w 2638425"/>
              <a:gd name="connsiteY13" fmla="*/ 6781800 h 6848475"/>
              <a:gd name="connsiteX14" fmla="*/ 2609850 w 2638425"/>
              <a:gd name="connsiteY14" fmla="*/ 6848475 h 6848475"/>
              <a:gd name="connsiteX15" fmla="*/ 95250 w 2638425"/>
              <a:gd name="connsiteY15" fmla="*/ 6848475 h 6848475"/>
              <a:gd name="connsiteX16" fmla="*/ 0 w 2638425"/>
              <a:gd name="connsiteY16" fmla="*/ 0 h 6848475"/>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09850 w 2638425"/>
              <a:gd name="connsiteY14" fmla="*/ 6848475 h 6858000"/>
              <a:gd name="connsiteX15" fmla="*/ 0 w 2638425"/>
              <a:gd name="connsiteY15" fmla="*/ 6858000 h 6858000"/>
              <a:gd name="connsiteX16" fmla="*/ 0 w 2638425"/>
              <a:gd name="connsiteY16" fmla="*/ 0 h 6858000"/>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13025 w 2638425"/>
              <a:gd name="connsiteY14" fmla="*/ 6857999 h 6858000"/>
              <a:gd name="connsiteX15" fmla="*/ 0 w 2638425"/>
              <a:gd name="connsiteY15" fmla="*/ 6858000 h 6858000"/>
              <a:gd name="connsiteX16" fmla="*/ 0 w 2638425"/>
              <a:gd name="connsiteY16" fmla="*/ 0 h 6858000"/>
              <a:gd name="connsiteX0" fmla="*/ 0 w 2644775"/>
              <a:gd name="connsiteY0" fmla="*/ 0 h 6858000"/>
              <a:gd name="connsiteX1" fmla="*/ 2628900 w 2644775"/>
              <a:gd name="connsiteY1" fmla="*/ 0 h 6858000"/>
              <a:gd name="connsiteX2" fmla="*/ 2638425 w 2644775"/>
              <a:gd name="connsiteY2" fmla="*/ 114300 h 6858000"/>
              <a:gd name="connsiteX3" fmla="*/ 2514600 w 2644775"/>
              <a:gd name="connsiteY3" fmla="*/ 371475 h 6858000"/>
              <a:gd name="connsiteX4" fmla="*/ 2171700 w 2644775"/>
              <a:gd name="connsiteY4" fmla="*/ 476250 h 6858000"/>
              <a:gd name="connsiteX5" fmla="*/ 1114425 w 2644775"/>
              <a:gd name="connsiteY5" fmla="*/ 476250 h 6858000"/>
              <a:gd name="connsiteX6" fmla="*/ 657225 w 2644775"/>
              <a:gd name="connsiteY6" fmla="*/ 590550 h 6858000"/>
              <a:gd name="connsiteX7" fmla="*/ 533400 w 2644775"/>
              <a:gd name="connsiteY7" fmla="*/ 1047750 h 6858000"/>
              <a:gd name="connsiteX8" fmla="*/ 533400 w 2644775"/>
              <a:gd name="connsiteY8" fmla="*/ 5810250 h 6858000"/>
              <a:gd name="connsiteX9" fmla="*/ 676275 w 2644775"/>
              <a:gd name="connsiteY9" fmla="*/ 6257925 h 6858000"/>
              <a:gd name="connsiteX10" fmla="*/ 1190625 w 2644775"/>
              <a:gd name="connsiteY10" fmla="*/ 6362700 h 6858000"/>
              <a:gd name="connsiteX11" fmla="*/ 2238375 w 2644775"/>
              <a:gd name="connsiteY11" fmla="*/ 6362700 h 6858000"/>
              <a:gd name="connsiteX12" fmla="*/ 2571750 w 2644775"/>
              <a:gd name="connsiteY12" fmla="*/ 6534150 h 6858000"/>
              <a:gd name="connsiteX13" fmla="*/ 2644775 w 2644775"/>
              <a:gd name="connsiteY13" fmla="*/ 6781800 h 6858000"/>
              <a:gd name="connsiteX14" fmla="*/ 2613025 w 2644775"/>
              <a:gd name="connsiteY14" fmla="*/ 6857999 h 6858000"/>
              <a:gd name="connsiteX15" fmla="*/ 0 w 2644775"/>
              <a:gd name="connsiteY15" fmla="*/ 6858000 h 6858000"/>
              <a:gd name="connsiteX16" fmla="*/ 0 w 2644775"/>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2651654"/>
              <a:gd name="connsiteY0" fmla="*/ 0 h 6858000"/>
              <a:gd name="connsiteX1" fmla="*/ 2628900 w 2651654"/>
              <a:gd name="connsiteY1" fmla="*/ 0 h 6858000"/>
              <a:gd name="connsiteX2" fmla="*/ 2638425 w 2651654"/>
              <a:gd name="connsiteY2" fmla="*/ 114300 h 6858000"/>
              <a:gd name="connsiteX3" fmla="*/ 2514600 w 2651654"/>
              <a:gd name="connsiteY3" fmla="*/ 371475 h 6858000"/>
              <a:gd name="connsiteX4" fmla="*/ 2171700 w 2651654"/>
              <a:gd name="connsiteY4" fmla="*/ 476250 h 6858000"/>
              <a:gd name="connsiteX5" fmla="*/ 1114425 w 2651654"/>
              <a:gd name="connsiteY5" fmla="*/ 476250 h 6858000"/>
              <a:gd name="connsiteX6" fmla="*/ 657225 w 2651654"/>
              <a:gd name="connsiteY6" fmla="*/ 590550 h 6858000"/>
              <a:gd name="connsiteX7" fmla="*/ 533400 w 2651654"/>
              <a:gd name="connsiteY7" fmla="*/ 1047750 h 6858000"/>
              <a:gd name="connsiteX8" fmla="*/ 533400 w 2651654"/>
              <a:gd name="connsiteY8" fmla="*/ 5810250 h 6858000"/>
              <a:gd name="connsiteX9" fmla="*/ 676275 w 2651654"/>
              <a:gd name="connsiteY9" fmla="*/ 6257925 h 6858000"/>
              <a:gd name="connsiteX10" fmla="*/ 1190625 w 2651654"/>
              <a:gd name="connsiteY10" fmla="*/ 6362700 h 6858000"/>
              <a:gd name="connsiteX11" fmla="*/ 2238375 w 2651654"/>
              <a:gd name="connsiteY11" fmla="*/ 6362700 h 6858000"/>
              <a:gd name="connsiteX12" fmla="*/ 2571750 w 2651654"/>
              <a:gd name="connsiteY12" fmla="*/ 6534150 h 6858000"/>
              <a:gd name="connsiteX13" fmla="*/ 2644775 w 2651654"/>
              <a:gd name="connsiteY13" fmla="*/ 6781800 h 6858000"/>
              <a:gd name="connsiteX14" fmla="*/ 2613025 w 2651654"/>
              <a:gd name="connsiteY14" fmla="*/ 6857999 h 6858000"/>
              <a:gd name="connsiteX15" fmla="*/ 0 w 2651654"/>
              <a:gd name="connsiteY15" fmla="*/ 6858000 h 6858000"/>
              <a:gd name="connsiteX16" fmla="*/ 0 w 265165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8479"/>
              <a:gd name="connsiteY0" fmla="*/ 0 h 6858000"/>
              <a:gd name="connsiteX1" fmla="*/ 2628900 w 2648479"/>
              <a:gd name="connsiteY1" fmla="*/ 0 h 6858000"/>
              <a:gd name="connsiteX2" fmla="*/ 2638425 w 2648479"/>
              <a:gd name="connsiteY2" fmla="*/ 114300 h 6858000"/>
              <a:gd name="connsiteX3" fmla="*/ 2514600 w 2648479"/>
              <a:gd name="connsiteY3" fmla="*/ 371475 h 6858000"/>
              <a:gd name="connsiteX4" fmla="*/ 2171700 w 2648479"/>
              <a:gd name="connsiteY4" fmla="*/ 476250 h 6858000"/>
              <a:gd name="connsiteX5" fmla="*/ 1114425 w 2648479"/>
              <a:gd name="connsiteY5" fmla="*/ 476250 h 6858000"/>
              <a:gd name="connsiteX6" fmla="*/ 657225 w 2648479"/>
              <a:gd name="connsiteY6" fmla="*/ 590550 h 6858000"/>
              <a:gd name="connsiteX7" fmla="*/ 533400 w 2648479"/>
              <a:gd name="connsiteY7" fmla="*/ 1047750 h 6858000"/>
              <a:gd name="connsiteX8" fmla="*/ 533400 w 2648479"/>
              <a:gd name="connsiteY8" fmla="*/ 5810250 h 6858000"/>
              <a:gd name="connsiteX9" fmla="*/ 676275 w 2648479"/>
              <a:gd name="connsiteY9" fmla="*/ 6257925 h 6858000"/>
              <a:gd name="connsiteX10" fmla="*/ 1190625 w 2648479"/>
              <a:gd name="connsiteY10" fmla="*/ 6362700 h 6858000"/>
              <a:gd name="connsiteX11" fmla="*/ 2238375 w 2648479"/>
              <a:gd name="connsiteY11" fmla="*/ 6362700 h 6858000"/>
              <a:gd name="connsiteX12" fmla="*/ 2571750 w 2648479"/>
              <a:gd name="connsiteY12" fmla="*/ 6534150 h 6858000"/>
              <a:gd name="connsiteX13" fmla="*/ 2647950 w 2648479"/>
              <a:gd name="connsiteY13" fmla="*/ 6737350 h 6858000"/>
              <a:gd name="connsiteX14" fmla="*/ 2613025 w 2648479"/>
              <a:gd name="connsiteY14" fmla="*/ 6857999 h 6858000"/>
              <a:gd name="connsiteX15" fmla="*/ 0 w 2648479"/>
              <a:gd name="connsiteY15" fmla="*/ 6858000 h 6858000"/>
              <a:gd name="connsiteX16" fmla="*/ 0 w 2648479"/>
              <a:gd name="connsiteY16" fmla="*/ 0 h 6858000"/>
              <a:gd name="connsiteX0" fmla="*/ 0 w 2657475"/>
              <a:gd name="connsiteY0" fmla="*/ 0 h 6858000"/>
              <a:gd name="connsiteX1" fmla="*/ 2628900 w 2657475"/>
              <a:gd name="connsiteY1" fmla="*/ 0 h 6858000"/>
              <a:gd name="connsiteX2" fmla="*/ 2638425 w 2657475"/>
              <a:gd name="connsiteY2" fmla="*/ 114300 h 6858000"/>
              <a:gd name="connsiteX3" fmla="*/ 2514600 w 2657475"/>
              <a:gd name="connsiteY3" fmla="*/ 371475 h 6858000"/>
              <a:gd name="connsiteX4" fmla="*/ 2171700 w 2657475"/>
              <a:gd name="connsiteY4" fmla="*/ 476250 h 6858000"/>
              <a:gd name="connsiteX5" fmla="*/ 1114425 w 2657475"/>
              <a:gd name="connsiteY5" fmla="*/ 476250 h 6858000"/>
              <a:gd name="connsiteX6" fmla="*/ 657225 w 2657475"/>
              <a:gd name="connsiteY6" fmla="*/ 590550 h 6858000"/>
              <a:gd name="connsiteX7" fmla="*/ 533400 w 2657475"/>
              <a:gd name="connsiteY7" fmla="*/ 1047750 h 6858000"/>
              <a:gd name="connsiteX8" fmla="*/ 533400 w 2657475"/>
              <a:gd name="connsiteY8" fmla="*/ 5810250 h 6858000"/>
              <a:gd name="connsiteX9" fmla="*/ 676275 w 2657475"/>
              <a:gd name="connsiteY9" fmla="*/ 6257925 h 6858000"/>
              <a:gd name="connsiteX10" fmla="*/ 1190625 w 2657475"/>
              <a:gd name="connsiteY10" fmla="*/ 6362700 h 6858000"/>
              <a:gd name="connsiteX11" fmla="*/ 2238375 w 2657475"/>
              <a:gd name="connsiteY11" fmla="*/ 6362700 h 6858000"/>
              <a:gd name="connsiteX12" fmla="*/ 2571750 w 2657475"/>
              <a:gd name="connsiteY12" fmla="*/ 6534150 h 6858000"/>
              <a:gd name="connsiteX13" fmla="*/ 2647950 w 2657475"/>
              <a:gd name="connsiteY13" fmla="*/ 6737350 h 6858000"/>
              <a:gd name="connsiteX14" fmla="*/ 2628900 w 2657475"/>
              <a:gd name="connsiteY14" fmla="*/ 6857999 h 6858000"/>
              <a:gd name="connsiteX15" fmla="*/ 0 w 2657475"/>
              <a:gd name="connsiteY15" fmla="*/ 6858000 h 6858000"/>
              <a:gd name="connsiteX16" fmla="*/ 0 w 2657475"/>
              <a:gd name="connsiteY16" fmla="*/ 0 h 6858000"/>
              <a:gd name="connsiteX0" fmla="*/ 0 w 2654829"/>
              <a:gd name="connsiteY0" fmla="*/ 0 h 6858000"/>
              <a:gd name="connsiteX1" fmla="*/ 2628900 w 2654829"/>
              <a:gd name="connsiteY1" fmla="*/ 0 h 6858000"/>
              <a:gd name="connsiteX2" fmla="*/ 2638425 w 2654829"/>
              <a:gd name="connsiteY2" fmla="*/ 114300 h 6858000"/>
              <a:gd name="connsiteX3" fmla="*/ 2514600 w 2654829"/>
              <a:gd name="connsiteY3" fmla="*/ 371475 h 6858000"/>
              <a:gd name="connsiteX4" fmla="*/ 2171700 w 2654829"/>
              <a:gd name="connsiteY4" fmla="*/ 476250 h 6858000"/>
              <a:gd name="connsiteX5" fmla="*/ 1114425 w 2654829"/>
              <a:gd name="connsiteY5" fmla="*/ 476250 h 6858000"/>
              <a:gd name="connsiteX6" fmla="*/ 657225 w 2654829"/>
              <a:gd name="connsiteY6" fmla="*/ 590550 h 6858000"/>
              <a:gd name="connsiteX7" fmla="*/ 533400 w 2654829"/>
              <a:gd name="connsiteY7" fmla="*/ 1047750 h 6858000"/>
              <a:gd name="connsiteX8" fmla="*/ 533400 w 2654829"/>
              <a:gd name="connsiteY8" fmla="*/ 5810250 h 6858000"/>
              <a:gd name="connsiteX9" fmla="*/ 676275 w 2654829"/>
              <a:gd name="connsiteY9" fmla="*/ 6257925 h 6858000"/>
              <a:gd name="connsiteX10" fmla="*/ 1190625 w 2654829"/>
              <a:gd name="connsiteY10" fmla="*/ 6362700 h 6858000"/>
              <a:gd name="connsiteX11" fmla="*/ 2238375 w 2654829"/>
              <a:gd name="connsiteY11" fmla="*/ 6362700 h 6858000"/>
              <a:gd name="connsiteX12" fmla="*/ 2571750 w 2654829"/>
              <a:gd name="connsiteY12" fmla="*/ 6534150 h 6858000"/>
              <a:gd name="connsiteX13" fmla="*/ 2647950 w 2654829"/>
              <a:gd name="connsiteY13" fmla="*/ 6737350 h 6858000"/>
              <a:gd name="connsiteX14" fmla="*/ 2613025 w 2654829"/>
              <a:gd name="connsiteY14" fmla="*/ 6857999 h 6858000"/>
              <a:gd name="connsiteX15" fmla="*/ 0 w 2654829"/>
              <a:gd name="connsiteY15" fmla="*/ 6858000 h 6858000"/>
              <a:gd name="connsiteX16" fmla="*/ 0 w 2654829"/>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3054350"/>
              <a:gd name="connsiteY0" fmla="*/ 0 h 6858000"/>
              <a:gd name="connsiteX1" fmla="*/ 2628900 w 3054350"/>
              <a:gd name="connsiteY1" fmla="*/ 0 h 6858000"/>
              <a:gd name="connsiteX2" fmla="*/ 2638425 w 3054350"/>
              <a:gd name="connsiteY2" fmla="*/ 114300 h 6858000"/>
              <a:gd name="connsiteX3" fmla="*/ 2514600 w 3054350"/>
              <a:gd name="connsiteY3" fmla="*/ 371475 h 6858000"/>
              <a:gd name="connsiteX4" fmla="*/ 2171700 w 3054350"/>
              <a:gd name="connsiteY4" fmla="*/ 476250 h 6858000"/>
              <a:gd name="connsiteX5" fmla="*/ 1114425 w 3054350"/>
              <a:gd name="connsiteY5" fmla="*/ 476250 h 6858000"/>
              <a:gd name="connsiteX6" fmla="*/ 657225 w 3054350"/>
              <a:gd name="connsiteY6" fmla="*/ 590550 h 6858000"/>
              <a:gd name="connsiteX7" fmla="*/ 533400 w 3054350"/>
              <a:gd name="connsiteY7" fmla="*/ 1047750 h 6858000"/>
              <a:gd name="connsiteX8" fmla="*/ 533400 w 3054350"/>
              <a:gd name="connsiteY8" fmla="*/ 5810250 h 6858000"/>
              <a:gd name="connsiteX9" fmla="*/ 676275 w 3054350"/>
              <a:gd name="connsiteY9" fmla="*/ 6257925 h 6858000"/>
              <a:gd name="connsiteX10" fmla="*/ 1190625 w 3054350"/>
              <a:gd name="connsiteY10" fmla="*/ 6362700 h 6858000"/>
              <a:gd name="connsiteX11" fmla="*/ 2238375 w 3054350"/>
              <a:gd name="connsiteY11" fmla="*/ 6362700 h 6858000"/>
              <a:gd name="connsiteX12" fmla="*/ 2571750 w 3054350"/>
              <a:gd name="connsiteY12" fmla="*/ 6534150 h 6858000"/>
              <a:gd name="connsiteX13" fmla="*/ 2625725 w 3054350"/>
              <a:gd name="connsiteY13" fmla="*/ 6857999 h 6858000"/>
              <a:gd name="connsiteX14" fmla="*/ 0 w 3054350"/>
              <a:gd name="connsiteY14" fmla="*/ 6858000 h 6858000"/>
              <a:gd name="connsiteX15" fmla="*/ 0 w 3054350"/>
              <a:gd name="connsiteY15" fmla="*/ 0 h 6858000"/>
              <a:gd name="connsiteX0" fmla="*/ 0 w 2651125"/>
              <a:gd name="connsiteY0" fmla="*/ 0 h 6858000"/>
              <a:gd name="connsiteX1" fmla="*/ 2628900 w 2651125"/>
              <a:gd name="connsiteY1" fmla="*/ 0 h 6858000"/>
              <a:gd name="connsiteX2" fmla="*/ 2638425 w 2651125"/>
              <a:gd name="connsiteY2" fmla="*/ 114300 h 6858000"/>
              <a:gd name="connsiteX3" fmla="*/ 2514600 w 2651125"/>
              <a:gd name="connsiteY3" fmla="*/ 371475 h 6858000"/>
              <a:gd name="connsiteX4" fmla="*/ 2171700 w 2651125"/>
              <a:gd name="connsiteY4" fmla="*/ 476250 h 6858000"/>
              <a:gd name="connsiteX5" fmla="*/ 1114425 w 2651125"/>
              <a:gd name="connsiteY5" fmla="*/ 476250 h 6858000"/>
              <a:gd name="connsiteX6" fmla="*/ 657225 w 2651125"/>
              <a:gd name="connsiteY6" fmla="*/ 590550 h 6858000"/>
              <a:gd name="connsiteX7" fmla="*/ 533400 w 2651125"/>
              <a:gd name="connsiteY7" fmla="*/ 1047750 h 6858000"/>
              <a:gd name="connsiteX8" fmla="*/ 533400 w 2651125"/>
              <a:gd name="connsiteY8" fmla="*/ 5810250 h 6858000"/>
              <a:gd name="connsiteX9" fmla="*/ 676275 w 2651125"/>
              <a:gd name="connsiteY9" fmla="*/ 6257925 h 6858000"/>
              <a:gd name="connsiteX10" fmla="*/ 1190625 w 2651125"/>
              <a:gd name="connsiteY10" fmla="*/ 6362700 h 6858000"/>
              <a:gd name="connsiteX11" fmla="*/ 2238375 w 2651125"/>
              <a:gd name="connsiteY11" fmla="*/ 6362700 h 6858000"/>
              <a:gd name="connsiteX12" fmla="*/ 2571750 w 2651125"/>
              <a:gd name="connsiteY12" fmla="*/ 6534150 h 6858000"/>
              <a:gd name="connsiteX13" fmla="*/ 2625725 w 2651125"/>
              <a:gd name="connsiteY13" fmla="*/ 6857999 h 6858000"/>
              <a:gd name="connsiteX14" fmla="*/ 0 w 2651125"/>
              <a:gd name="connsiteY14" fmla="*/ 6858000 h 6858000"/>
              <a:gd name="connsiteX15" fmla="*/ 0 w 26511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514600 w 2663825"/>
              <a:gd name="connsiteY2" fmla="*/ 371475 h 6858000"/>
              <a:gd name="connsiteX3" fmla="*/ 2171700 w 2663825"/>
              <a:gd name="connsiteY3" fmla="*/ 476250 h 6858000"/>
              <a:gd name="connsiteX4" fmla="*/ 1114425 w 2663825"/>
              <a:gd name="connsiteY4" fmla="*/ 476250 h 6858000"/>
              <a:gd name="connsiteX5" fmla="*/ 663575 w 2663825"/>
              <a:gd name="connsiteY5" fmla="*/ 606425 h 6858000"/>
              <a:gd name="connsiteX6" fmla="*/ 542925 w 2663825"/>
              <a:gd name="connsiteY6" fmla="*/ 1047750 h 6858000"/>
              <a:gd name="connsiteX7" fmla="*/ 542925 w 2663825"/>
              <a:gd name="connsiteY7" fmla="*/ 5797550 h 6858000"/>
              <a:gd name="connsiteX8" fmla="*/ 685800 w 2663825"/>
              <a:gd name="connsiteY8" fmla="*/ 6254750 h 6858000"/>
              <a:gd name="connsiteX9" fmla="*/ 1190625 w 2663825"/>
              <a:gd name="connsiteY9" fmla="*/ 6362700 h 6858000"/>
              <a:gd name="connsiteX10" fmla="*/ 2238375 w 2663825"/>
              <a:gd name="connsiteY10" fmla="*/ 6362700 h 6858000"/>
              <a:gd name="connsiteX11" fmla="*/ 2571750 w 2663825"/>
              <a:gd name="connsiteY11" fmla="*/ 6534150 h 6858000"/>
              <a:gd name="connsiteX12" fmla="*/ 2625725 w 2663825"/>
              <a:gd name="connsiteY12" fmla="*/ 6857999 h 6858000"/>
              <a:gd name="connsiteX13" fmla="*/ 0 w 2663825"/>
              <a:gd name="connsiteY13" fmla="*/ 6858000 h 6858000"/>
              <a:gd name="connsiteX14" fmla="*/ 0 w 2663825"/>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7000" h="6858000">
                <a:moveTo>
                  <a:pt x="0" y="0"/>
                </a:moveTo>
                <a:lnTo>
                  <a:pt x="2628900" y="0"/>
                </a:lnTo>
                <a:cubicBezTo>
                  <a:pt x="2667000" y="127000"/>
                  <a:pt x="2616200" y="263525"/>
                  <a:pt x="2514600" y="371475"/>
                </a:cubicBezTo>
                <a:cubicBezTo>
                  <a:pt x="2422525" y="457200"/>
                  <a:pt x="2308225" y="479425"/>
                  <a:pt x="2171700" y="476250"/>
                </a:cubicBezTo>
                <a:lnTo>
                  <a:pt x="1114425" y="476250"/>
                </a:lnTo>
                <a:cubicBezTo>
                  <a:pt x="884238" y="479425"/>
                  <a:pt x="758825" y="492125"/>
                  <a:pt x="663575" y="606425"/>
                </a:cubicBezTo>
                <a:cubicBezTo>
                  <a:pt x="565150" y="736600"/>
                  <a:pt x="549275" y="873125"/>
                  <a:pt x="542925" y="1047750"/>
                </a:cubicBezTo>
                <a:lnTo>
                  <a:pt x="542925" y="5797550"/>
                </a:lnTo>
                <a:cubicBezTo>
                  <a:pt x="544513" y="5970588"/>
                  <a:pt x="577850" y="6160558"/>
                  <a:pt x="685800" y="6254750"/>
                </a:cubicBezTo>
                <a:cubicBezTo>
                  <a:pt x="793750" y="6348942"/>
                  <a:pt x="993775" y="6359525"/>
                  <a:pt x="1190625" y="6362700"/>
                </a:cubicBezTo>
                <a:lnTo>
                  <a:pt x="2238375" y="6362700"/>
                </a:lnTo>
                <a:cubicBezTo>
                  <a:pt x="2401887" y="6359525"/>
                  <a:pt x="2519892" y="6454775"/>
                  <a:pt x="2571750" y="6534150"/>
                </a:cubicBezTo>
                <a:cubicBezTo>
                  <a:pt x="2636308" y="6616700"/>
                  <a:pt x="2663825" y="6781799"/>
                  <a:pt x="2625725" y="6857999"/>
                </a:cubicBezTo>
                <a:lnTo>
                  <a:pt x="0" y="6858000"/>
                </a:lnTo>
                <a:lnTo>
                  <a:pt x="0" y="0"/>
                </a:lnTo>
                <a:close/>
              </a:path>
            </a:pathLst>
          </a:custGeom>
          <a:gradFill>
            <a:gsLst>
              <a:gs pos="0">
                <a:srgbClr val="7FD9F6"/>
              </a:gs>
              <a:gs pos="50000">
                <a:srgbClr val="3CBBE4"/>
              </a:gs>
              <a:gs pos="50000">
                <a:srgbClr val="00A1D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1" name="Text Placeholder 15"/>
          <p:cNvSpPr>
            <a:spLocks noGrp="1"/>
          </p:cNvSpPr>
          <p:nvPr>
            <p:ph type="body" sz="quarter" idx="11"/>
          </p:nvPr>
        </p:nvSpPr>
        <p:spPr>
          <a:xfrm>
            <a:off x="904875" y="1970088"/>
            <a:ext cx="3560763" cy="604837"/>
          </a:xfrm>
          <a:prstGeom prst="rect">
            <a:avLst/>
          </a:prstGeom>
        </p:spPr>
        <p:txBody>
          <a:bodyPr/>
          <a:lstStyle>
            <a:lvl1pPr marL="342900" indent="-342900" algn="l" defTabSz="457200" rtl="0" eaLnBrk="0" fontAlgn="base" hangingPunct="0">
              <a:spcBef>
                <a:spcPct val="20000"/>
              </a:spcBef>
              <a:spcAft>
                <a:spcPct val="0"/>
              </a:spcAft>
              <a:buSzPct val="75000"/>
              <a:buNone/>
              <a:defRPr lang="en-US" sz="1600" b="1" kern="1200" dirty="0" smtClean="0">
                <a:solidFill>
                  <a:srgbClr val="7DD8F4"/>
                </a:solidFill>
                <a:latin typeface="Arial" pitchFamily="34" charset="0"/>
                <a:ea typeface="ＭＳ Ｐゴシック" charset="-128"/>
                <a:cs typeface="ＭＳ Ｐゴシック" charset="-128"/>
              </a:defRPr>
            </a:lvl1pPr>
          </a:lstStyle>
          <a:p>
            <a:pPr lvl="0"/>
            <a:r>
              <a:rPr lang="en-US" dirty="0" smtClean="0"/>
              <a:t>Click to edit Master text styles</a:t>
            </a:r>
          </a:p>
        </p:txBody>
      </p:sp>
      <p:sp>
        <p:nvSpPr>
          <p:cNvPr id="12" name="Title 16"/>
          <p:cNvSpPr>
            <a:spLocks noGrp="1"/>
          </p:cNvSpPr>
          <p:nvPr>
            <p:ph type="title"/>
          </p:nvPr>
        </p:nvSpPr>
        <p:spPr>
          <a:xfrm>
            <a:off x="875322" y="1066800"/>
            <a:ext cx="7772400" cy="639763"/>
          </a:xfrm>
          <a:prstGeom prst="rect">
            <a:avLst/>
          </a:prstGeom>
        </p:spPr>
        <p:txBody>
          <a:bodyPr/>
          <a:lstStyle>
            <a:lvl1pPr algn="l" rtl="0" eaLnBrk="0" fontAlgn="base" hangingPunct="0">
              <a:spcBef>
                <a:spcPct val="0"/>
              </a:spcBef>
              <a:spcAft>
                <a:spcPct val="0"/>
              </a:spcAft>
              <a:defRPr lang="en-US" sz="3200" b="1" kern="1200" dirty="0">
                <a:solidFill>
                  <a:schemeClr val="bg1"/>
                </a:solidFill>
                <a:latin typeface="Arial" pitchFamily="34" charset="0"/>
                <a:ea typeface="ＭＳ Ｐゴシック" pitchFamily="34" charset="-128"/>
                <a:cs typeface="Arial" pitchFamily="34" charset="0"/>
              </a:defRPr>
            </a:lvl1pPr>
          </a:lstStyle>
          <a:p>
            <a:r>
              <a:rPr lang="en-US" dirty="0" smtClean="0"/>
              <a:t>Click to edit Master title style</a:t>
            </a:r>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772400" cy="6397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01625" y="1143000"/>
            <a:ext cx="7543800" cy="5029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xfrm>
            <a:off x="228600" y="6618288"/>
            <a:ext cx="463550" cy="246062"/>
          </a:xfrm>
          <a:prstGeom prst="rect">
            <a:avLst/>
          </a:prstGeom>
        </p:spPr>
        <p:txBody>
          <a:bodyPr/>
          <a:lstStyle>
            <a:lvl1pPr>
              <a:defRPr/>
            </a:lvl1pPr>
          </a:lstStyle>
          <a:p>
            <a:fld id="{08AA694F-AB06-4381-AB1A-6DA0EAB6E8F3}" type="slidenum">
              <a:rPr lang="en-US" smtClean="0"/>
              <a:pPr/>
              <a:t>‹#›</a:t>
            </a:fld>
            <a:endParaRPr lang="en-US"/>
          </a:p>
        </p:txBody>
      </p:sp>
    </p:spTree>
    <p:extLst>
      <p:ext uri="{BB962C8B-B14F-4D97-AF65-F5344CB8AC3E}">
        <p14:creationId xmlns:p14="http://schemas.microsoft.com/office/powerpoint/2010/main" xmlns="" val="3016816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al Title Slide 5">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xmlns="" val="0"/>
              </a:ext>
            </a:extLst>
          </a:blip>
          <a:srcRect/>
          <a:stretch/>
        </p:blipFill>
        <p:spPr>
          <a:xfrm>
            <a:off x="0" y="0"/>
            <a:ext cx="9144000" cy="6858000"/>
          </a:xfrm>
          <a:prstGeom prst="rect">
            <a:avLst/>
          </a:prstGeom>
        </p:spPr>
      </p:pic>
      <p:sp>
        <p:nvSpPr>
          <p:cNvPr id="11" name="Rectangle 10"/>
          <p:cNvSpPr/>
          <p:nvPr userDrawn="1"/>
        </p:nvSpPr>
        <p:spPr>
          <a:xfrm>
            <a:off x="0" y="-40076"/>
            <a:ext cx="9144000" cy="6903243"/>
          </a:xfrm>
          <a:prstGeom prst="rect">
            <a:avLst/>
          </a:prstGeom>
          <a:gradFill>
            <a:gsLst>
              <a:gs pos="50000">
                <a:schemeClr val="accent6">
                  <a:alpha val="79000"/>
                </a:schemeClr>
              </a:gs>
              <a:gs pos="0">
                <a:schemeClr val="tx1">
                  <a:alpha val="94000"/>
                </a:schemeClr>
              </a:gs>
              <a:gs pos="100000">
                <a:schemeClr val="tx1">
                  <a:alpha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 Placeholder 2"/>
          <p:cNvSpPr>
            <a:spLocks noGrp="1"/>
          </p:cNvSpPr>
          <p:nvPr>
            <p:ph type="body" sz="quarter" idx="18" hasCustomPrompt="1"/>
          </p:nvPr>
        </p:nvSpPr>
        <p:spPr>
          <a:xfrm>
            <a:off x="5031476" y="1888050"/>
            <a:ext cx="3527425" cy="1312349"/>
          </a:xfrm>
          <a:prstGeom prst="rect">
            <a:avLst/>
          </a:prstGeom>
        </p:spPr>
        <p:txBody>
          <a:bodyPr anchor="b" anchorCtr="0"/>
          <a:lstStyle>
            <a:lvl1pPr marL="0" indent="0">
              <a:lnSpc>
                <a:spcPts val="3400"/>
              </a:lnSpc>
              <a:buNone/>
              <a:defRPr sz="3200" b="1" spc="-50" baseline="0">
                <a:solidFill>
                  <a:schemeClr val="bg1"/>
                </a:solidFill>
              </a:defRPr>
            </a:lvl1pPr>
          </a:lstStyle>
          <a:p>
            <a:pPr lvl="0"/>
            <a:r>
              <a:rPr lang="en-US" dirty="0" smtClean="0"/>
              <a:t>PRESENTATION TITLE OR TOPIC</a:t>
            </a:r>
            <a:br>
              <a:rPr lang="en-US" dirty="0" smtClean="0"/>
            </a:br>
            <a:r>
              <a:rPr lang="en-US" dirty="0" smtClean="0"/>
              <a:t>3-LINE TITLE</a:t>
            </a:r>
            <a:endParaRPr lang="en-US" dirty="0"/>
          </a:p>
        </p:txBody>
      </p:sp>
      <p:sp>
        <p:nvSpPr>
          <p:cNvPr id="20" name="Text Placeholder 2"/>
          <p:cNvSpPr>
            <a:spLocks noGrp="1"/>
          </p:cNvSpPr>
          <p:nvPr>
            <p:ph type="body" sz="quarter" idx="19" hasCustomPrompt="1"/>
          </p:nvPr>
        </p:nvSpPr>
        <p:spPr>
          <a:xfrm>
            <a:off x="5022850" y="3150229"/>
            <a:ext cx="3527425" cy="531544"/>
          </a:xfrm>
          <a:prstGeom prst="rect">
            <a:avLst/>
          </a:prstGeom>
        </p:spPr>
        <p:txBody>
          <a:bodyPr/>
          <a:lstStyle>
            <a:lvl1pPr marL="0" indent="0">
              <a:buNone/>
              <a:defRPr sz="1800" b="1" spc="0" baseline="0">
                <a:solidFill>
                  <a:schemeClr val="bg1">
                    <a:lumMod val="85000"/>
                  </a:schemeClr>
                </a:solidFill>
              </a:defRPr>
            </a:lvl1pPr>
          </a:lstStyle>
          <a:p>
            <a:pPr lvl="0"/>
            <a:r>
              <a:rPr lang="en-US" dirty="0" err="1" smtClean="0"/>
              <a:t>Firstname</a:t>
            </a:r>
            <a:r>
              <a:rPr lang="en-US" dirty="0" smtClean="0"/>
              <a:t> </a:t>
            </a:r>
            <a:r>
              <a:rPr lang="en-US" dirty="0" err="1" smtClean="0"/>
              <a:t>Lastname</a:t>
            </a:r>
            <a:endParaRPr lang="en-US" dirty="0"/>
          </a:p>
        </p:txBody>
      </p:sp>
      <p:pic>
        <p:nvPicPr>
          <p:cNvPr id="34" name="Picture 33"/>
          <p:cNvPicPr>
            <a:picLocks noChangeAspect="1"/>
          </p:cNvPicPr>
          <p:nvPr userDrawn="1"/>
        </p:nvPicPr>
        <p:blipFill rotWithShape="1">
          <a:blip r:embed="rId3" cstate="email">
            <a:extLst>
              <a:ext uri="{28A0092B-C50C-407E-A947-70E740481C1C}">
                <a14:useLocalDpi xmlns:a14="http://schemas.microsoft.com/office/drawing/2010/main" xmlns="" val="0"/>
              </a:ext>
            </a:extLst>
          </a:blip>
          <a:srcRect/>
          <a:stretch/>
        </p:blipFill>
        <p:spPr>
          <a:xfrm>
            <a:off x="1185152" y="1777289"/>
            <a:ext cx="3436754" cy="3015927"/>
          </a:xfrm>
          <a:prstGeom prst="rect">
            <a:avLst/>
          </a:prstGeom>
        </p:spPr>
      </p:pic>
      <p:sp>
        <p:nvSpPr>
          <p:cNvPr id="13" name="Text Placeholder 2"/>
          <p:cNvSpPr>
            <a:spLocks noGrp="1"/>
          </p:cNvSpPr>
          <p:nvPr>
            <p:ph type="body" sz="quarter" idx="20" hasCustomPrompt="1"/>
          </p:nvPr>
        </p:nvSpPr>
        <p:spPr>
          <a:xfrm>
            <a:off x="5022850" y="4076456"/>
            <a:ext cx="3527425" cy="531544"/>
          </a:xfrm>
          <a:prstGeom prst="rect">
            <a:avLst/>
          </a:prstGeom>
        </p:spPr>
        <p:txBody>
          <a:bodyPr/>
          <a:lstStyle>
            <a:lvl1pPr marL="0" indent="0">
              <a:buNone/>
              <a:defRPr sz="1600" b="0" spc="0" baseline="0">
                <a:solidFill>
                  <a:schemeClr val="bg1">
                    <a:lumMod val="85000"/>
                  </a:schemeClr>
                </a:solidFill>
              </a:defRPr>
            </a:lvl1pPr>
          </a:lstStyle>
          <a:p>
            <a:pPr lvl="0"/>
            <a:r>
              <a:rPr lang="en-US" dirty="0" smtClean="0"/>
              <a:t>Date</a:t>
            </a:r>
            <a:endParaRPr lang="en-US" dirty="0"/>
          </a:p>
        </p:txBody>
      </p:sp>
      <p:pic>
        <p:nvPicPr>
          <p:cNvPr id="21" name="Picture 20"/>
          <p:cNvPicPr>
            <a:picLocks noChangeAspect="1"/>
          </p:cNvPicPr>
          <p:nvPr userDrawn="1"/>
        </p:nvPicPr>
        <p:blipFill>
          <a:blip r:embed="rId4" cstate="email">
            <a:extLst>
              <a:ext uri="{28A0092B-C50C-407E-A947-70E740481C1C}">
                <a14:useLocalDpi xmlns:a14="http://schemas.microsoft.com/office/drawing/2010/main" xmlns="" val="0"/>
              </a:ext>
            </a:extLst>
          </a:blip>
          <a:stretch>
            <a:fillRect/>
          </a:stretch>
        </p:blipFill>
        <p:spPr>
          <a:xfrm>
            <a:off x="7300571" y="-18131"/>
            <a:ext cx="1806854" cy="1000546"/>
          </a:xfrm>
          <a:prstGeom prst="rect">
            <a:avLst/>
          </a:prstGeom>
        </p:spPr>
      </p:pic>
      <p:pic>
        <p:nvPicPr>
          <p:cNvPr id="15" name="Picture 5"/>
          <p:cNvPicPr>
            <a:picLocks noChangeAspect="1" noChangeArrowheads="1"/>
          </p:cNvPicPr>
          <p:nvPr userDrawn="1"/>
        </p:nvPicPr>
        <p:blipFill>
          <a:blip r:embed="rId5" cstate="email">
            <a:extLst>
              <a:ext uri="{28A0092B-C50C-407E-A947-70E740481C1C}">
                <a14:useLocalDpi xmlns:a14="http://schemas.microsoft.com/office/drawing/2010/main" xmlns="" val="0"/>
              </a:ext>
            </a:extLst>
          </a:blip>
          <a:srcRect/>
          <a:stretch>
            <a:fillRect/>
          </a:stretch>
        </p:blipFill>
        <p:spPr bwMode="auto">
          <a:xfrm>
            <a:off x="1035050" y="1582738"/>
            <a:ext cx="4789488" cy="340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541043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eaker Photo Title Slide - 3 LINES">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gradFill>
            <a:gsLst>
              <a:gs pos="0">
                <a:srgbClr val="007AC3"/>
              </a:gs>
              <a:gs pos="50000">
                <a:srgbClr val="0095D7"/>
              </a:gs>
              <a:gs pos="50000">
                <a:srgbClr val="00AFE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xmlns="" val="0"/>
              </a:ext>
            </a:extLst>
          </a:blip>
          <a:srcRect/>
          <a:stretch/>
        </p:blipFill>
        <p:spPr>
          <a:xfrm>
            <a:off x="1354178" y="1781175"/>
            <a:ext cx="3152774" cy="3019425"/>
          </a:xfrm>
          <a:prstGeom prst="rect">
            <a:avLst/>
          </a:prstGeom>
        </p:spPr>
      </p:pic>
      <p:pic>
        <p:nvPicPr>
          <p:cNvPr id="16" name="Picture 5"/>
          <p:cNvPicPr>
            <a:picLocks noChangeAspect="1" noChangeArrowheads="1"/>
          </p:cNvPicPr>
          <p:nvPr userDrawn="1"/>
        </p:nvPicPr>
        <p:blipFill>
          <a:blip r:embed="rId3" cstate="email">
            <a:extLst>
              <a:ext uri="{28A0092B-C50C-407E-A947-70E740481C1C}">
                <a14:useLocalDpi xmlns:a14="http://schemas.microsoft.com/office/drawing/2010/main" xmlns="" val="0"/>
              </a:ext>
            </a:extLst>
          </a:blip>
          <a:srcRect/>
          <a:stretch>
            <a:fillRect/>
          </a:stretch>
        </p:blipFill>
        <p:spPr bwMode="auto">
          <a:xfrm>
            <a:off x="1035050" y="1582738"/>
            <a:ext cx="4789488" cy="340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2"/>
          <p:cNvSpPr txBox="1">
            <a:spLocks/>
          </p:cNvSpPr>
          <p:nvPr userDrawn="1"/>
        </p:nvSpPr>
        <p:spPr bwMode="auto">
          <a:xfrm>
            <a:off x="1818935" y="3835729"/>
            <a:ext cx="2257765" cy="748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DB6EC"/>
              </a:buClr>
              <a:buSzPct val="75000"/>
              <a:buFont typeface="Wingdings" pitchFamily="2" charset="2"/>
              <a:buChar char="§"/>
              <a:defRPr lang="en-US" sz="2400" dirty="0">
                <a:solidFill>
                  <a:srgbClr val="666666"/>
                </a:solidFill>
                <a:latin typeface="Arial" pitchFamily="34" charset="0"/>
                <a:ea typeface="ＭＳ Ｐゴシック" charset="0"/>
                <a:cs typeface="Arial" pitchFamily="34" charset="0"/>
              </a:defRPr>
            </a:lvl1pPr>
            <a:lvl2pPr marL="742950" indent="-285750" algn="l" defTabSz="457200" rtl="0" eaLnBrk="1" fontAlgn="base" hangingPunct="1">
              <a:spcBef>
                <a:spcPct val="20000"/>
              </a:spcBef>
              <a:spcAft>
                <a:spcPct val="0"/>
              </a:spcAft>
              <a:buClr>
                <a:srgbClr val="0DB6EC"/>
              </a:buClr>
              <a:buFont typeface="Arial" charset="0"/>
              <a:buChar char="–"/>
              <a:defRPr lang="en-US" dirty="0">
                <a:solidFill>
                  <a:srgbClr val="666666"/>
                </a:solidFill>
                <a:latin typeface="Arial" pitchFamily="34" charset="0"/>
                <a:ea typeface="ＭＳ Ｐゴシック" charset="0"/>
                <a:cs typeface="Arial" pitchFamily="34" charset="0"/>
              </a:defRPr>
            </a:lvl2pPr>
            <a:lvl3pPr marL="1143000" indent="-228600" algn="l" defTabSz="457200" rtl="0" eaLnBrk="1" fontAlgn="base" hangingPunct="1">
              <a:spcBef>
                <a:spcPct val="20000"/>
              </a:spcBef>
              <a:spcAft>
                <a:spcPct val="0"/>
              </a:spcAft>
              <a:buClr>
                <a:srgbClr val="0DB6EC"/>
              </a:buClr>
              <a:buFont typeface="Wingdings" pitchFamily="2" charset="2"/>
              <a:buChar char="§"/>
              <a:defRPr lang="en-US" sz="1600" dirty="0">
                <a:solidFill>
                  <a:srgbClr val="666666"/>
                </a:solidFill>
                <a:latin typeface="Arial" pitchFamily="34" charset="0"/>
                <a:ea typeface="ＭＳ Ｐゴシック" charset="0"/>
                <a:cs typeface="Arial" pitchFamily="34" charset="0"/>
              </a:defRPr>
            </a:lvl3pPr>
            <a:lvl4pPr marL="1600200" indent="-228600" algn="l" defTabSz="457200" rtl="0" eaLnBrk="1" fontAlgn="base" hangingPunct="1">
              <a:spcBef>
                <a:spcPct val="20000"/>
              </a:spcBef>
              <a:spcAft>
                <a:spcPct val="0"/>
              </a:spcAft>
              <a:buClr>
                <a:srgbClr val="0DB6EC"/>
              </a:buClr>
              <a:buFont typeface="Arial" charset="0"/>
              <a:buChar char="–"/>
              <a:defRPr lang="en-US" sz="1600" dirty="0">
                <a:solidFill>
                  <a:srgbClr val="666666"/>
                </a:solidFill>
                <a:latin typeface="Arial" pitchFamily="34" charset="0"/>
                <a:ea typeface="ＭＳ Ｐゴシック" charset="0"/>
                <a:cs typeface="Arial" pitchFamily="34" charset="0"/>
              </a:defRPr>
            </a:lvl4pPr>
            <a:lvl5pPr marL="2057400" indent="-228600" algn="l" defTabSz="457200" rtl="0" eaLnBrk="1" fontAlgn="base" hangingPunct="1">
              <a:spcBef>
                <a:spcPct val="20000"/>
              </a:spcBef>
              <a:spcAft>
                <a:spcPct val="0"/>
              </a:spcAft>
              <a:buClr>
                <a:srgbClr val="0DB6EC"/>
              </a:buClr>
              <a:buFont typeface="Wingdings" pitchFamily="2" charset="2"/>
              <a:buChar char="§"/>
              <a:defRPr lang="en-US" sz="1600" dirty="0">
                <a:solidFill>
                  <a:srgbClr val="666666"/>
                </a:solidFill>
                <a:latin typeface="Arial" pitchFamily="34" charset="0"/>
                <a:ea typeface="ＭＳ Ｐゴシック"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defRPr/>
            </a:pPr>
            <a:r>
              <a:rPr lang="en-US" sz="1400" b="1" kern="0" spc="0" baseline="0" dirty="0" smtClean="0">
                <a:solidFill>
                  <a:srgbClr val="FF0000"/>
                </a:solidFill>
              </a:rPr>
              <a:t>Replace this image with presenter’s photo using Format&gt;Change Picture</a:t>
            </a:r>
            <a:endParaRPr lang="en-US" sz="1400" b="1" kern="0" spc="0" baseline="0" dirty="0">
              <a:solidFill>
                <a:srgbClr val="FF0000"/>
              </a:solidFill>
            </a:endParaRPr>
          </a:p>
        </p:txBody>
      </p:sp>
      <p:sp>
        <p:nvSpPr>
          <p:cNvPr id="11" name="Text Placeholder 2"/>
          <p:cNvSpPr>
            <a:spLocks noGrp="1"/>
          </p:cNvSpPr>
          <p:nvPr>
            <p:ph type="body" sz="quarter" idx="20" hasCustomPrompt="1"/>
          </p:nvPr>
        </p:nvSpPr>
        <p:spPr>
          <a:xfrm>
            <a:off x="5022850" y="4076456"/>
            <a:ext cx="3527425" cy="531544"/>
          </a:xfrm>
          <a:prstGeom prst="rect">
            <a:avLst/>
          </a:prstGeom>
        </p:spPr>
        <p:txBody>
          <a:bodyPr/>
          <a:lstStyle>
            <a:lvl1pPr marL="0" indent="0">
              <a:buNone/>
              <a:defRPr sz="1600" b="0" spc="0" baseline="0">
                <a:solidFill>
                  <a:schemeClr val="bg1">
                    <a:lumMod val="85000"/>
                  </a:schemeClr>
                </a:solidFill>
              </a:defRPr>
            </a:lvl1pPr>
          </a:lstStyle>
          <a:p>
            <a:pPr lvl="0"/>
            <a:r>
              <a:rPr lang="en-US" dirty="0" smtClean="0"/>
              <a:t>Date</a:t>
            </a:r>
            <a:endParaRPr lang="en-US" dirty="0"/>
          </a:p>
        </p:txBody>
      </p:sp>
      <p:sp>
        <p:nvSpPr>
          <p:cNvPr id="14" name="Text Placeholder 2"/>
          <p:cNvSpPr>
            <a:spLocks noGrp="1"/>
          </p:cNvSpPr>
          <p:nvPr>
            <p:ph type="body" sz="quarter" idx="18" hasCustomPrompt="1"/>
          </p:nvPr>
        </p:nvSpPr>
        <p:spPr>
          <a:xfrm>
            <a:off x="5031476" y="1888050"/>
            <a:ext cx="3527425" cy="1312349"/>
          </a:xfrm>
          <a:prstGeom prst="rect">
            <a:avLst/>
          </a:prstGeom>
        </p:spPr>
        <p:txBody>
          <a:bodyPr anchor="b" anchorCtr="0"/>
          <a:lstStyle>
            <a:lvl1pPr marL="0" indent="0">
              <a:lnSpc>
                <a:spcPts val="3400"/>
              </a:lnSpc>
              <a:buNone/>
              <a:defRPr sz="3200" b="1" spc="-50" baseline="0">
                <a:solidFill>
                  <a:schemeClr val="bg1"/>
                </a:solidFill>
              </a:defRPr>
            </a:lvl1pPr>
          </a:lstStyle>
          <a:p>
            <a:pPr lvl="0"/>
            <a:r>
              <a:rPr lang="en-US" dirty="0" smtClean="0"/>
              <a:t>PRESENTATION TITLE OR TOPIC</a:t>
            </a:r>
            <a:br>
              <a:rPr lang="en-US" dirty="0" smtClean="0"/>
            </a:br>
            <a:r>
              <a:rPr lang="en-US" dirty="0" smtClean="0"/>
              <a:t>3-LINE TITLE</a:t>
            </a:r>
            <a:endParaRPr lang="en-US" dirty="0"/>
          </a:p>
        </p:txBody>
      </p:sp>
      <p:sp>
        <p:nvSpPr>
          <p:cNvPr id="15" name="Text Placeholder 2"/>
          <p:cNvSpPr>
            <a:spLocks noGrp="1"/>
          </p:cNvSpPr>
          <p:nvPr>
            <p:ph type="body" sz="quarter" idx="19" hasCustomPrompt="1"/>
          </p:nvPr>
        </p:nvSpPr>
        <p:spPr>
          <a:xfrm>
            <a:off x="5022850" y="3150229"/>
            <a:ext cx="3527425" cy="531544"/>
          </a:xfrm>
          <a:prstGeom prst="rect">
            <a:avLst/>
          </a:prstGeom>
        </p:spPr>
        <p:txBody>
          <a:bodyPr/>
          <a:lstStyle>
            <a:lvl1pPr marL="0" indent="0">
              <a:buNone/>
              <a:defRPr sz="1800" b="1" spc="0" baseline="0">
                <a:solidFill>
                  <a:schemeClr val="bg1">
                    <a:lumMod val="85000"/>
                  </a:schemeClr>
                </a:solidFill>
              </a:defRPr>
            </a:lvl1pPr>
          </a:lstStyle>
          <a:p>
            <a:pPr lvl="0"/>
            <a:r>
              <a:rPr lang="en-US" dirty="0" err="1" smtClean="0"/>
              <a:t>Firstname</a:t>
            </a:r>
            <a:r>
              <a:rPr lang="en-US" dirty="0" smtClean="0"/>
              <a:t> </a:t>
            </a:r>
            <a:r>
              <a:rPr lang="en-US" dirty="0" err="1" smtClean="0"/>
              <a:t>Lastname</a:t>
            </a:r>
            <a:endParaRPr lang="en-US" dirty="0"/>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xmlns="" val="0"/>
              </a:ext>
            </a:extLst>
          </a:blip>
          <a:stretch>
            <a:fillRect/>
          </a:stretch>
        </p:blipFill>
        <p:spPr>
          <a:xfrm>
            <a:off x="7300571" y="-18131"/>
            <a:ext cx="1806854" cy="1000546"/>
          </a:xfrm>
          <a:prstGeom prst="rect">
            <a:avLst/>
          </a:prstGeom>
        </p:spPr>
      </p:pic>
    </p:spTree>
    <p:extLst>
      <p:ext uri="{BB962C8B-B14F-4D97-AF65-F5344CB8AC3E}">
        <p14:creationId xmlns:p14="http://schemas.microsoft.com/office/powerpoint/2010/main" xmlns="" val="17018094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 name="Straight Connector 7"/>
          <p:cNvCxnSpPr/>
          <p:nvPr userDrawn="1"/>
        </p:nvCxnSpPr>
        <p:spPr>
          <a:xfrm>
            <a:off x="174373" y="6461445"/>
            <a:ext cx="8795254" cy="0"/>
          </a:xfrm>
          <a:prstGeom prst="line">
            <a:avLst/>
          </a:prstGeom>
          <a:ln cap="rnd">
            <a:solidFill>
              <a:srgbClr val="0F73C3"/>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email">
            <a:extLst>
              <a:ext uri="{28A0092B-C50C-407E-A947-70E740481C1C}">
                <a14:useLocalDpi xmlns:a14="http://schemas.microsoft.com/office/drawing/2010/main" xmlns="" val="0"/>
              </a:ext>
            </a:extLst>
          </a:blip>
          <a:stretch>
            <a:fillRect/>
          </a:stretch>
        </p:blipFill>
        <p:spPr>
          <a:xfrm>
            <a:off x="8612025" y="6546076"/>
            <a:ext cx="347135" cy="244613"/>
          </a:xfrm>
          <a:prstGeom prst="rect">
            <a:avLst/>
          </a:prstGeom>
          <a:effectLst/>
        </p:spPr>
      </p:pic>
      <p:sp>
        <p:nvSpPr>
          <p:cNvPr id="10" name="Slide Number Placeholder 5"/>
          <p:cNvSpPr txBox="1">
            <a:spLocks/>
          </p:cNvSpPr>
          <p:nvPr userDrawn="1"/>
        </p:nvSpPr>
        <p:spPr>
          <a:xfrm>
            <a:off x="220070" y="6497620"/>
            <a:ext cx="463550" cy="246062"/>
          </a:xfrm>
          <a:prstGeom prst="rect">
            <a:avLst/>
          </a:prstGeom>
          <a:noFill/>
          <a:ln w="9525">
            <a:noFill/>
            <a:miter lim="800000"/>
            <a:headEnd/>
            <a:tailEnd/>
          </a:ln>
        </p:spPr>
        <p:txBody>
          <a:bodyPr/>
          <a:lstStyle>
            <a:defPPr>
              <a:defRPr lang="en-US"/>
            </a:defPPr>
            <a:lvl1pPr algn="l" rtl="0" fontAlgn="base">
              <a:spcBef>
                <a:spcPct val="0"/>
              </a:spcBef>
              <a:spcAft>
                <a:spcPct val="0"/>
              </a:spcAft>
              <a:defRPr lang="en-US" sz="1000" kern="1200">
                <a:solidFill>
                  <a:srgbClr val="85E2FF"/>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FE344B9-2513-47F3-95F2-DC2DCFA75C0A}" type="slidenum">
              <a:rPr lang="en-US" smtClean="0">
                <a:solidFill>
                  <a:srgbClr val="85E2FF"/>
                </a:solidFill>
              </a:rPr>
              <a:pPr>
                <a:defRPr/>
              </a:pPr>
              <a:t>‹#›</a:t>
            </a:fld>
            <a:endParaRPr lang="en-US" dirty="0">
              <a:solidFill>
                <a:srgbClr val="85E2FF"/>
              </a:solidFill>
            </a:endParaRPr>
          </a:p>
        </p:txBody>
      </p:sp>
      <p:sp>
        <p:nvSpPr>
          <p:cNvPr id="6" name="Slide Number Placeholder 4"/>
          <p:cNvSpPr txBox="1">
            <a:spLocks/>
          </p:cNvSpPr>
          <p:nvPr userDrawn="1"/>
        </p:nvSpPr>
        <p:spPr bwMode="auto">
          <a:xfrm>
            <a:off x="550385" y="6487310"/>
            <a:ext cx="4572000" cy="427038"/>
          </a:xfrm>
          <a:prstGeom prst="rect">
            <a:avLst/>
          </a:prstGeom>
          <a:noFill/>
          <a:ln w="9525">
            <a:noFill/>
            <a:miter lim="800000"/>
            <a:headEnd/>
            <a:tailEnd/>
          </a:ln>
        </p:spPr>
        <p:txBody>
          <a:bodyPr/>
          <a:lstStyle/>
          <a:p>
            <a:pPr>
              <a:defRPr/>
            </a:pPr>
            <a:r>
              <a:rPr lang="en-US" sz="1000" dirty="0">
                <a:solidFill>
                  <a:srgbClr val="85E2FF"/>
                </a:solidFill>
                <a:ea typeface="ＭＳ Ｐゴシック" charset="-128"/>
              </a:rPr>
              <a:t>Quantum Confidential</a:t>
            </a:r>
          </a:p>
        </p:txBody>
      </p:sp>
      <p:sp>
        <p:nvSpPr>
          <p:cNvPr id="7" name="Rectangle 7"/>
          <p:cNvSpPr>
            <a:spLocks noGrp="1" noChangeArrowheads="1"/>
          </p:cNvSpPr>
          <p:nvPr userDrawn="1"/>
        </p:nvSpPr>
        <p:spPr bwMode="auto">
          <a:xfrm>
            <a:off x="429735" y="6458946"/>
            <a:ext cx="171450" cy="247650"/>
          </a:xfrm>
          <a:prstGeom prst="rect">
            <a:avLst/>
          </a:prstGeom>
          <a:noFill/>
          <a:ln w="9525">
            <a:noFill/>
            <a:miter lim="800000"/>
            <a:headEnd/>
            <a:tailEnd/>
          </a:ln>
        </p:spPr>
        <p:txBody>
          <a:bodyPr/>
          <a:lstStyle/>
          <a:p>
            <a:pPr>
              <a:defRPr/>
            </a:pPr>
            <a:r>
              <a:rPr lang="en-US" sz="1100" dirty="0">
                <a:solidFill>
                  <a:srgbClr val="85E2FF"/>
                </a:solidFill>
                <a:ea typeface="ＭＳ Ｐゴシック" charset="-128"/>
              </a:rPr>
              <a:t>|</a:t>
            </a:r>
          </a:p>
        </p:txBody>
      </p:sp>
    </p:spTree>
    <p:extLst>
      <p:ext uri="{BB962C8B-B14F-4D97-AF65-F5344CB8AC3E}">
        <p14:creationId xmlns:p14="http://schemas.microsoft.com/office/powerpoint/2010/main" xmlns="" val="1814725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er Title Slide - Generic">
    <p:spTree>
      <p:nvGrpSpPr>
        <p:cNvPr id="1" name=""/>
        <p:cNvGrpSpPr/>
        <p:nvPr/>
      </p:nvGrpSpPr>
      <p:grpSpPr>
        <a:xfrm>
          <a:off x="0" y="0"/>
          <a:ext cx="0" cy="0"/>
          <a:chOff x="0" y="0"/>
          <a:chExt cx="0" cy="0"/>
        </a:xfrm>
      </p:grpSpPr>
      <p:sp>
        <p:nvSpPr>
          <p:cNvPr id="4" name="Rectangle 3"/>
          <p:cNvSpPr/>
          <p:nvPr userDrawn="1"/>
        </p:nvSpPr>
        <p:spPr>
          <a:xfrm>
            <a:off x="0" y="2000992"/>
            <a:ext cx="9144000" cy="4857008"/>
          </a:xfrm>
          <a:prstGeom prst="rect">
            <a:avLst/>
          </a:prstGeom>
          <a:gradFill>
            <a:gsLst>
              <a:gs pos="0">
                <a:srgbClr val="B0B9BF"/>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p:cNvSpPr/>
          <p:nvPr userDrawn="1"/>
        </p:nvSpPr>
        <p:spPr>
          <a:xfrm>
            <a:off x="0" y="0"/>
            <a:ext cx="9144000" cy="5286375"/>
          </a:xfrm>
          <a:prstGeom prst="rect">
            <a:avLst/>
          </a:prstGeom>
          <a:gradFill>
            <a:gsLst>
              <a:gs pos="0">
                <a:srgbClr val="0F73C3"/>
              </a:gs>
              <a:gs pos="100000">
                <a:srgbClr val="00B6F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p:cNvSpPr>
            <a:spLocks noGrp="1"/>
          </p:cNvSpPr>
          <p:nvPr>
            <p:ph idx="1" hasCustomPrompt="1"/>
          </p:nvPr>
        </p:nvSpPr>
        <p:spPr bwMode="auto">
          <a:xfrm>
            <a:off x="368508" y="5562792"/>
            <a:ext cx="7990487" cy="9832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buNone/>
              <a:defRPr sz="2800" baseline="0">
                <a:solidFill>
                  <a:srgbClr val="00B6F1"/>
                </a:solidFill>
              </a:defRPr>
            </a:lvl1pPr>
          </a:lstStyle>
          <a:p>
            <a:pPr lvl="0"/>
            <a:r>
              <a:rPr lang="en-US" dirty="0" smtClean="0"/>
              <a:t>Subtitle/Tagline</a:t>
            </a:r>
            <a:br>
              <a:rPr lang="en-US" dirty="0" smtClean="0"/>
            </a:br>
            <a:r>
              <a:rPr lang="en-US" dirty="0" smtClean="0"/>
              <a:t>will go here</a:t>
            </a:r>
          </a:p>
        </p:txBody>
      </p:sp>
      <p:sp>
        <p:nvSpPr>
          <p:cNvPr id="3" name="Parallelogram 2"/>
          <p:cNvSpPr/>
          <p:nvPr userDrawn="1"/>
        </p:nvSpPr>
        <p:spPr>
          <a:xfrm>
            <a:off x="2971801" y="0"/>
            <a:ext cx="9925049" cy="4843326"/>
          </a:xfrm>
          <a:prstGeom prst="parallelogram">
            <a:avLst>
              <a:gd name="adj" fmla="val 65520"/>
            </a:avLst>
          </a:prstGeom>
          <a:gradFill>
            <a:gsLst>
              <a:gs pos="0">
                <a:srgbClr val="0F73C3"/>
              </a:gs>
              <a:gs pos="100000">
                <a:srgbClr val="00B6F1">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bwMode="auto">
          <a:xfrm>
            <a:off x="322780" y="3645425"/>
            <a:ext cx="6992420" cy="1352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nSpc>
                <a:spcPts val="6200"/>
              </a:lnSpc>
              <a:defRPr sz="6000">
                <a:solidFill>
                  <a:schemeClr val="bg1"/>
                </a:solidFill>
              </a:defRPr>
            </a:lvl1pPr>
          </a:lstStyle>
          <a:p>
            <a:pPr lvl="0"/>
            <a:r>
              <a:rPr lang="en-US" dirty="0" smtClean="0"/>
              <a:t>Click to edit Master title</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xmlns="" val="0"/>
              </a:ext>
            </a:extLst>
          </a:blip>
          <a:stretch>
            <a:fillRect/>
          </a:stretch>
        </p:blipFill>
        <p:spPr>
          <a:xfrm>
            <a:off x="8612025" y="6546076"/>
            <a:ext cx="347135" cy="244613"/>
          </a:xfrm>
          <a:prstGeom prst="rect">
            <a:avLst/>
          </a:prstGeom>
          <a:effectLst/>
        </p:spPr>
      </p:pic>
      <p:sp>
        <p:nvSpPr>
          <p:cNvPr id="11" name="Rectangle 10"/>
          <p:cNvSpPr/>
          <p:nvPr userDrawn="1"/>
        </p:nvSpPr>
        <p:spPr>
          <a:xfrm>
            <a:off x="0" y="6822493"/>
            <a:ext cx="9144000" cy="45719"/>
          </a:xfrm>
          <a:prstGeom prst="rect">
            <a:avLst/>
          </a:prstGeom>
          <a:solidFill>
            <a:srgbClr val="00B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4" descr="QTM_Logo_white"/>
          <p:cNvPicPr>
            <a:picLocks noChangeAspect="1" noChangeArrowheads="1"/>
          </p:cNvPicPr>
          <p:nvPr userDrawn="1"/>
        </p:nvPicPr>
        <p:blipFill>
          <a:blip r:embed="rId3" cstate="email">
            <a:extLst>
              <a:ext uri="{28A0092B-C50C-407E-A947-70E740481C1C}">
                <a14:useLocalDpi xmlns:a14="http://schemas.microsoft.com/office/drawing/2010/main" xmlns="" val="0"/>
              </a:ext>
            </a:extLst>
          </a:blip>
          <a:srcRect/>
          <a:stretch>
            <a:fillRect/>
          </a:stretch>
        </p:blipFill>
        <p:spPr bwMode="auto">
          <a:xfrm>
            <a:off x="7474275" y="288925"/>
            <a:ext cx="14160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719058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Content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itle Placeholder 1"/>
          <p:cNvSpPr>
            <a:spLocks noGrp="1"/>
          </p:cNvSpPr>
          <p:nvPr>
            <p:ph type="title"/>
          </p:nvPr>
        </p:nvSpPr>
        <p:spPr bwMode="auto">
          <a:xfrm>
            <a:off x="322779" y="257770"/>
            <a:ext cx="8289245"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7" name="Text Placeholder 2"/>
          <p:cNvSpPr>
            <a:spLocks noGrp="1"/>
          </p:cNvSpPr>
          <p:nvPr>
            <p:ph idx="1"/>
          </p:nvPr>
        </p:nvSpPr>
        <p:spPr bwMode="auto">
          <a:xfrm>
            <a:off x="395805" y="1264035"/>
            <a:ext cx="8216220" cy="4768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8" name="Straight Connector 7"/>
          <p:cNvCxnSpPr/>
          <p:nvPr userDrawn="1"/>
        </p:nvCxnSpPr>
        <p:spPr>
          <a:xfrm>
            <a:off x="174373" y="6461445"/>
            <a:ext cx="8795254" cy="0"/>
          </a:xfrm>
          <a:prstGeom prst="line">
            <a:avLst/>
          </a:prstGeom>
          <a:ln cap="rnd">
            <a:solidFill>
              <a:srgbClr val="0F73C3"/>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email">
            <a:extLst>
              <a:ext uri="{28A0092B-C50C-407E-A947-70E740481C1C}">
                <a14:useLocalDpi xmlns:a14="http://schemas.microsoft.com/office/drawing/2010/main" xmlns="" val="0"/>
              </a:ext>
            </a:extLst>
          </a:blip>
          <a:stretch>
            <a:fillRect/>
          </a:stretch>
        </p:blipFill>
        <p:spPr>
          <a:xfrm>
            <a:off x="8612025" y="6546076"/>
            <a:ext cx="347135" cy="244613"/>
          </a:xfrm>
          <a:prstGeom prst="rect">
            <a:avLst/>
          </a:prstGeom>
          <a:effectLst/>
        </p:spPr>
      </p:pic>
      <p:sp>
        <p:nvSpPr>
          <p:cNvPr id="9" name="Slide Number Placeholder 5"/>
          <p:cNvSpPr txBox="1">
            <a:spLocks/>
          </p:cNvSpPr>
          <p:nvPr userDrawn="1"/>
        </p:nvSpPr>
        <p:spPr>
          <a:xfrm>
            <a:off x="220070" y="6480368"/>
            <a:ext cx="463550" cy="246062"/>
          </a:xfrm>
          <a:prstGeom prst="rect">
            <a:avLst/>
          </a:prstGeom>
          <a:noFill/>
          <a:ln w="9525">
            <a:noFill/>
            <a:miter lim="800000"/>
            <a:headEnd/>
            <a:tailEnd/>
          </a:ln>
        </p:spPr>
        <p:txBody>
          <a:bodyPr/>
          <a:lstStyle>
            <a:defPPr>
              <a:defRPr lang="en-US"/>
            </a:defPPr>
            <a:lvl1pPr algn="l" rtl="0" fontAlgn="base">
              <a:spcBef>
                <a:spcPct val="0"/>
              </a:spcBef>
              <a:spcAft>
                <a:spcPct val="0"/>
              </a:spcAft>
              <a:defRPr lang="en-US" sz="1000" kern="1200">
                <a:solidFill>
                  <a:srgbClr val="85E2FF"/>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FE344B9-2513-47F3-95F2-DC2DCFA75C0A}" type="slidenum">
              <a:rPr lang="en-US" smtClean="0">
                <a:solidFill>
                  <a:srgbClr val="85E2FF"/>
                </a:solidFill>
              </a:rPr>
              <a:pPr>
                <a:defRPr/>
              </a:pPr>
              <a:t>‹#›</a:t>
            </a:fld>
            <a:endParaRPr lang="en-US" dirty="0">
              <a:solidFill>
                <a:srgbClr val="85E2FF"/>
              </a:solidFill>
            </a:endParaRPr>
          </a:p>
        </p:txBody>
      </p:sp>
      <p:sp>
        <p:nvSpPr>
          <p:cNvPr id="10" name="Slide Number Placeholder 4"/>
          <p:cNvSpPr txBox="1">
            <a:spLocks/>
          </p:cNvSpPr>
          <p:nvPr userDrawn="1"/>
        </p:nvSpPr>
        <p:spPr bwMode="auto">
          <a:xfrm>
            <a:off x="550385" y="6487310"/>
            <a:ext cx="4572000" cy="427038"/>
          </a:xfrm>
          <a:prstGeom prst="rect">
            <a:avLst/>
          </a:prstGeom>
          <a:noFill/>
          <a:ln w="9525">
            <a:noFill/>
            <a:miter lim="800000"/>
            <a:headEnd/>
            <a:tailEnd/>
          </a:ln>
        </p:spPr>
        <p:txBody>
          <a:bodyPr/>
          <a:lstStyle/>
          <a:p>
            <a:pPr>
              <a:defRPr/>
            </a:pPr>
            <a:r>
              <a:rPr lang="en-US" sz="1000" dirty="0">
                <a:solidFill>
                  <a:srgbClr val="85E2FF"/>
                </a:solidFill>
                <a:ea typeface="ＭＳ Ｐゴシック" charset="-128"/>
              </a:rPr>
              <a:t>Quantum Confidential</a:t>
            </a:r>
          </a:p>
        </p:txBody>
      </p:sp>
      <p:sp>
        <p:nvSpPr>
          <p:cNvPr id="11" name="Rectangle 7"/>
          <p:cNvSpPr>
            <a:spLocks noGrp="1" noChangeArrowheads="1"/>
          </p:cNvSpPr>
          <p:nvPr userDrawn="1"/>
        </p:nvSpPr>
        <p:spPr bwMode="auto">
          <a:xfrm>
            <a:off x="429735" y="6458946"/>
            <a:ext cx="171450" cy="247650"/>
          </a:xfrm>
          <a:prstGeom prst="rect">
            <a:avLst/>
          </a:prstGeom>
          <a:noFill/>
          <a:ln w="9525">
            <a:noFill/>
            <a:miter lim="800000"/>
            <a:headEnd/>
            <a:tailEnd/>
          </a:ln>
        </p:spPr>
        <p:txBody>
          <a:bodyPr/>
          <a:lstStyle/>
          <a:p>
            <a:pPr>
              <a:defRPr/>
            </a:pPr>
            <a:r>
              <a:rPr lang="en-US" sz="1100" dirty="0">
                <a:solidFill>
                  <a:srgbClr val="85E2FF"/>
                </a:solidFill>
                <a:ea typeface="ＭＳ Ｐゴシック" charset="-128"/>
              </a:rPr>
              <a:t>|</a:t>
            </a:r>
          </a:p>
        </p:txBody>
      </p:sp>
    </p:spTree>
    <p:extLst>
      <p:ext uri="{BB962C8B-B14F-4D97-AF65-F5344CB8AC3E}">
        <p14:creationId xmlns:p14="http://schemas.microsoft.com/office/powerpoint/2010/main" xmlns="" val="23192241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Column Content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itle Placeholder 1"/>
          <p:cNvSpPr>
            <a:spLocks noGrp="1"/>
          </p:cNvSpPr>
          <p:nvPr>
            <p:ph type="title"/>
          </p:nvPr>
        </p:nvSpPr>
        <p:spPr bwMode="auto">
          <a:xfrm>
            <a:off x="322779" y="257770"/>
            <a:ext cx="8289245"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7" name="Text Placeholder 2"/>
          <p:cNvSpPr>
            <a:spLocks noGrp="1"/>
          </p:cNvSpPr>
          <p:nvPr>
            <p:ph idx="1"/>
          </p:nvPr>
        </p:nvSpPr>
        <p:spPr bwMode="auto">
          <a:xfrm>
            <a:off x="481344" y="1264036"/>
            <a:ext cx="3819935" cy="446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buNone/>
              <a:defRPr sz="2800" b="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a:t>
            </a:r>
          </a:p>
        </p:txBody>
      </p:sp>
      <p:cxnSp>
        <p:nvCxnSpPr>
          <p:cNvPr id="8" name="Straight Connector 7"/>
          <p:cNvCxnSpPr/>
          <p:nvPr userDrawn="1"/>
        </p:nvCxnSpPr>
        <p:spPr>
          <a:xfrm>
            <a:off x="174373" y="6461445"/>
            <a:ext cx="8795254" cy="0"/>
          </a:xfrm>
          <a:prstGeom prst="line">
            <a:avLst/>
          </a:prstGeom>
          <a:ln cap="rnd">
            <a:solidFill>
              <a:srgbClr val="0F73C3"/>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email">
            <a:extLst>
              <a:ext uri="{28A0092B-C50C-407E-A947-70E740481C1C}">
                <a14:useLocalDpi xmlns:a14="http://schemas.microsoft.com/office/drawing/2010/main" xmlns="" val="0"/>
              </a:ext>
            </a:extLst>
          </a:blip>
          <a:stretch>
            <a:fillRect/>
          </a:stretch>
        </p:blipFill>
        <p:spPr>
          <a:xfrm>
            <a:off x="8612025" y="6546076"/>
            <a:ext cx="347135" cy="244613"/>
          </a:xfrm>
          <a:prstGeom prst="rect">
            <a:avLst/>
          </a:prstGeom>
          <a:effectLst/>
        </p:spPr>
      </p:pic>
      <p:sp>
        <p:nvSpPr>
          <p:cNvPr id="9" name="Slide Number Placeholder 5"/>
          <p:cNvSpPr txBox="1">
            <a:spLocks/>
          </p:cNvSpPr>
          <p:nvPr userDrawn="1"/>
        </p:nvSpPr>
        <p:spPr>
          <a:xfrm>
            <a:off x="220070" y="6480368"/>
            <a:ext cx="463550" cy="246062"/>
          </a:xfrm>
          <a:prstGeom prst="rect">
            <a:avLst/>
          </a:prstGeom>
          <a:noFill/>
          <a:ln w="9525">
            <a:noFill/>
            <a:miter lim="800000"/>
            <a:headEnd/>
            <a:tailEnd/>
          </a:ln>
        </p:spPr>
        <p:txBody>
          <a:bodyPr/>
          <a:lstStyle>
            <a:defPPr>
              <a:defRPr lang="en-US"/>
            </a:defPPr>
            <a:lvl1pPr algn="l" rtl="0" fontAlgn="base">
              <a:spcBef>
                <a:spcPct val="0"/>
              </a:spcBef>
              <a:spcAft>
                <a:spcPct val="0"/>
              </a:spcAft>
              <a:defRPr lang="en-US" sz="1000" kern="1200">
                <a:solidFill>
                  <a:srgbClr val="85E2FF"/>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FE344B9-2513-47F3-95F2-DC2DCFA75C0A}" type="slidenum">
              <a:rPr lang="en-US" smtClean="0">
                <a:solidFill>
                  <a:srgbClr val="85E2FF"/>
                </a:solidFill>
              </a:rPr>
              <a:pPr>
                <a:defRPr/>
              </a:pPr>
              <a:t>‹#›</a:t>
            </a:fld>
            <a:endParaRPr lang="en-US" dirty="0">
              <a:solidFill>
                <a:srgbClr val="85E2FF"/>
              </a:solidFill>
            </a:endParaRPr>
          </a:p>
        </p:txBody>
      </p:sp>
      <p:sp>
        <p:nvSpPr>
          <p:cNvPr id="11" name="Text Placeholder 2"/>
          <p:cNvSpPr>
            <a:spLocks noGrp="1"/>
          </p:cNvSpPr>
          <p:nvPr>
            <p:ph idx="10"/>
          </p:nvPr>
        </p:nvSpPr>
        <p:spPr bwMode="auto">
          <a:xfrm>
            <a:off x="481344" y="1804369"/>
            <a:ext cx="3819935" cy="4073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Text Placeholder 2"/>
          <p:cNvSpPr>
            <a:spLocks noGrp="1"/>
          </p:cNvSpPr>
          <p:nvPr>
            <p:ph idx="11"/>
          </p:nvPr>
        </p:nvSpPr>
        <p:spPr bwMode="auto">
          <a:xfrm>
            <a:off x="4673340" y="1264036"/>
            <a:ext cx="3819935" cy="446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buNone/>
              <a:defRPr sz="2800" b="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a:t>
            </a:r>
          </a:p>
        </p:txBody>
      </p:sp>
      <p:sp>
        <p:nvSpPr>
          <p:cNvPr id="16" name="Text Placeholder 2"/>
          <p:cNvSpPr>
            <a:spLocks noGrp="1"/>
          </p:cNvSpPr>
          <p:nvPr>
            <p:ph idx="12"/>
          </p:nvPr>
        </p:nvSpPr>
        <p:spPr bwMode="auto">
          <a:xfrm>
            <a:off x="4673340" y="1804369"/>
            <a:ext cx="3819935" cy="4073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 name="Slide Number Placeholder 4"/>
          <p:cNvSpPr txBox="1">
            <a:spLocks/>
          </p:cNvSpPr>
          <p:nvPr userDrawn="1"/>
        </p:nvSpPr>
        <p:spPr bwMode="auto">
          <a:xfrm>
            <a:off x="550385" y="6487310"/>
            <a:ext cx="4572000" cy="427038"/>
          </a:xfrm>
          <a:prstGeom prst="rect">
            <a:avLst/>
          </a:prstGeom>
          <a:noFill/>
          <a:ln w="9525">
            <a:noFill/>
            <a:miter lim="800000"/>
            <a:headEnd/>
            <a:tailEnd/>
          </a:ln>
        </p:spPr>
        <p:txBody>
          <a:bodyPr/>
          <a:lstStyle/>
          <a:p>
            <a:pPr>
              <a:defRPr/>
            </a:pPr>
            <a:r>
              <a:rPr lang="en-US" sz="1000" dirty="0">
                <a:solidFill>
                  <a:srgbClr val="85E2FF"/>
                </a:solidFill>
                <a:ea typeface="ＭＳ Ｐゴシック" charset="-128"/>
              </a:rPr>
              <a:t>Quantum Confidential</a:t>
            </a:r>
          </a:p>
        </p:txBody>
      </p:sp>
      <p:sp>
        <p:nvSpPr>
          <p:cNvPr id="13" name="Rectangle 7"/>
          <p:cNvSpPr>
            <a:spLocks noGrp="1" noChangeArrowheads="1"/>
          </p:cNvSpPr>
          <p:nvPr userDrawn="1"/>
        </p:nvSpPr>
        <p:spPr bwMode="auto">
          <a:xfrm>
            <a:off x="429735" y="6458946"/>
            <a:ext cx="171450" cy="247650"/>
          </a:xfrm>
          <a:prstGeom prst="rect">
            <a:avLst/>
          </a:prstGeom>
          <a:noFill/>
          <a:ln w="9525">
            <a:noFill/>
            <a:miter lim="800000"/>
            <a:headEnd/>
            <a:tailEnd/>
          </a:ln>
        </p:spPr>
        <p:txBody>
          <a:bodyPr/>
          <a:lstStyle/>
          <a:p>
            <a:pPr>
              <a:defRPr/>
            </a:pPr>
            <a:r>
              <a:rPr lang="en-US" sz="1100" dirty="0">
                <a:solidFill>
                  <a:srgbClr val="85E2FF"/>
                </a:solidFill>
                <a:ea typeface="ＭＳ Ｐゴシック" charset="-128"/>
              </a:rPr>
              <a:t>|</a:t>
            </a:r>
          </a:p>
        </p:txBody>
      </p:sp>
    </p:spTree>
    <p:extLst>
      <p:ext uri="{BB962C8B-B14F-4D97-AF65-F5344CB8AC3E}">
        <p14:creationId xmlns:p14="http://schemas.microsoft.com/office/powerpoint/2010/main" xmlns="" val="2882160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Content Slide with 2-Line Titl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itle Placeholder 1"/>
          <p:cNvSpPr>
            <a:spLocks noGrp="1"/>
          </p:cNvSpPr>
          <p:nvPr>
            <p:ph type="title" hasCustomPrompt="1"/>
          </p:nvPr>
        </p:nvSpPr>
        <p:spPr bwMode="auto">
          <a:xfrm>
            <a:off x="322779" y="339388"/>
            <a:ext cx="8289245" cy="971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baseline="0"/>
            </a:lvl1pPr>
          </a:lstStyle>
          <a:p>
            <a:pPr lvl="0"/>
            <a:r>
              <a:rPr lang="en-US" dirty="0" smtClean="0"/>
              <a:t>Click to edit Master title style:</a:t>
            </a:r>
            <a:br>
              <a:rPr lang="en-US" dirty="0" smtClean="0"/>
            </a:br>
            <a:r>
              <a:rPr lang="en-US" dirty="0" smtClean="0"/>
              <a:t>2-Line Title Slide</a:t>
            </a:r>
          </a:p>
        </p:txBody>
      </p:sp>
      <p:sp>
        <p:nvSpPr>
          <p:cNvPr id="7" name="Text Placeholder 2"/>
          <p:cNvSpPr>
            <a:spLocks noGrp="1"/>
          </p:cNvSpPr>
          <p:nvPr>
            <p:ph idx="1"/>
          </p:nvPr>
        </p:nvSpPr>
        <p:spPr bwMode="auto">
          <a:xfrm>
            <a:off x="395805" y="1759334"/>
            <a:ext cx="8216220" cy="429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8" name="Straight Connector 7"/>
          <p:cNvCxnSpPr/>
          <p:nvPr userDrawn="1"/>
        </p:nvCxnSpPr>
        <p:spPr>
          <a:xfrm>
            <a:off x="174373" y="6461445"/>
            <a:ext cx="8795254" cy="0"/>
          </a:xfrm>
          <a:prstGeom prst="line">
            <a:avLst/>
          </a:prstGeom>
          <a:ln cap="rnd">
            <a:solidFill>
              <a:srgbClr val="0F73C3"/>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email">
            <a:extLst>
              <a:ext uri="{28A0092B-C50C-407E-A947-70E740481C1C}">
                <a14:useLocalDpi xmlns:a14="http://schemas.microsoft.com/office/drawing/2010/main" xmlns="" val="0"/>
              </a:ext>
            </a:extLst>
          </a:blip>
          <a:stretch>
            <a:fillRect/>
          </a:stretch>
        </p:blipFill>
        <p:spPr>
          <a:xfrm>
            <a:off x="8612025" y="6546076"/>
            <a:ext cx="347135" cy="244613"/>
          </a:xfrm>
          <a:prstGeom prst="rect">
            <a:avLst/>
          </a:prstGeom>
          <a:effectLst/>
        </p:spPr>
      </p:pic>
      <p:sp>
        <p:nvSpPr>
          <p:cNvPr id="9" name="Slide Number Placeholder 5"/>
          <p:cNvSpPr txBox="1">
            <a:spLocks/>
          </p:cNvSpPr>
          <p:nvPr userDrawn="1"/>
        </p:nvSpPr>
        <p:spPr>
          <a:xfrm>
            <a:off x="220070" y="6480368"/>
            <a:ext cx="463550" cy="246062"/>
          </a:xfrm>
          <a:prstGeom prst="rect">
            <a:avLst/>
          </a:prstGeom>
          <a:noFill/>
          <a:ln w="9525">
            <a:noFill/>
            <a:miter lim="800000"/>
            <a:headEnd/>
            <a:tailEnd/>
          </a:ln>
        </p:spPr>
        <p:txBody>
          <a:bodyPr/>
          <a:lstStyle>
            <a:defPPr>
              <a:defRPr lang="en-US"/>
            </a:defPPr>
            <a:lvl1pPr algn="l" rtl="0" fontAlgn="base">
              <a:spcBef>
                <a:spcPct val="0"/>
              </a:spcBef>
              <a:spcAft>
                <a:spcPct val="0"/>
              </a:spcAft>
              <a:defRPr lang="en-US" sz="1000" kern="1200">
                <a:solidFill>
                  <a:srgbClr val="85E2FF"/>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FE344B9-2513-47F3-95F2-DC2DCFA75C0A}" type="slidenum">
              <a:rPr lang="en-US" smtClean="0">
                <a:solidFill>
                  <a:srgbClr val="85E2FF"/>
                </a:solidFill>
              </a:rPr>
              <a:pPr>
                <a:defRPr/>
              </a:pPr>
              <a:t>‹#›</a:t>
            </a:fld>
            <a:endParaRPr lang="en-US" dirty="0">
              <a:solidFill>
                <a:srgbClr val="85E2FF"/>
              </a:solidFill>
            </a:endParaRPr>
          </a:p>
        </p:txBody>
      </p:sp>
      <p:sp>
        <p:nvSpPr>
          <p:cNvPr id="10" name="Slide Number Placeholder 4"/>
          <p:cNvSpPr txBox="1">
            <a:spLocks/>
          </p:cNvSpPr>
          <p:nvPr userDrawn="1"/>
        </p:nvSpPr>
        <p:spPr bwMode="auto">
          <a:xfrm>
            <a:off x="550385" y="6487310"/>
            <a:ext cx="4572000" cy="427038"/>
          </a:xfrm>
          <a:prstGeom prst="rect">
            <a:avLst/>
          </a:prstGeom>
          <a:noFill/>
          <a:ln w="9525">
            <a:noFill/>
            <a:miter lim="800000"/>
            <a:headEnd/>
            <a:tailEnd/>
          </a:ln>
        </p:spPr>
        <p:txBody>
          <a:bodyPr/>
          <a:lstStyle/>
          <a:p>
            <a:pPr>
              <a:defRPr/>
            </a:pPr>
            <a:r>
              <a:rPr lang="en-US" sz="1000" dirty="0">
                <a:solidFill>
                  <a:srgbClr val="85E2FF"/>
                </a:solidFill>
                <a:ea typeface="ＭＳ Ｐゴシック" charset="-128"/>
              </a:rPr>
              <a:t>Quantum Confidential</a:t>
            </a:r>
          </a:p>
        </p:txBody>
      </p:sp>
      <p:sp>
        <p:nvSpPr>
          <p:cNvPr id="11" name="Rectangle 7"/>
          <p:cNvSpPr>
            <a:spLocks noGrp="1" noChangeArrowheads="1"/>
          </p:cNvSpPr>
          <p:nvPr userDrawn="1"/>
        </p:nvSpPr>
        <p:spPr bwMode="auto">
          <a:xfrm>
            <a:off x="429735" y="6458946"/>
            <a:ext cx="171450" cy="247650"/>
          </a:xfrm>
          <a:prstGeom prst="rect">
            <a:avLst/>
          </a:prstGeom>
          <a:noFill/>
          <a:ln w="9525">
            <a:noFill/>
            <a:miter lim="800000"/>
            <a:headEnd/>
            <a:tailEnd/>
          </a:ln>
        </p:spPr>
        <p:txBody>
          <a:bodyPr/>
          <a:lstStyle/>
          <a:p>
            <a:pPr>
              <a:defRPr/>
            </a:pPr>
            <a:r>
              <a:rPr lang="en-US" sz="1100" dirty="0">
                <a:solidFill>
                  <a:srgbClr val="85E2FF"/>
                </a:solidFill>
                <a:ea typeface="ＭＳ Ｐゴシック" charset="-128"/>
              </a:rPr>
              <a:t>|</a:t>
            </a:r>
          </a:p>
        </p:txBody>
      </p:sp>
    </p:spTree>
    <p:extLst>
      <p:ext uri="{BB962C8B-B14F-4D97-AF65-F5344CB8AC3E}">
        <p14:creationId xmlns:p14="http://schemas.microsoft.com/office/powerpoint/2010/main" xmlns="" val="27805856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to-Action Slide - Generic">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xmlns="" val="0"/>
              </a:ext>
            </a:extLst>
          </a:blip>
          <a:stretch>
            <a:fillRect/>
          </a:stretch>
        </p:blipFill>
        <p:spPr>
          <a:xfrm>
            <a:off x="8612025" y="6546076"/>
            <a:ext cx="347135" cy="244613"/>
          </a:xfrm>
          <a:prstGeom prst="rect">
            <a:avLst/>
          </a:prstGeom>
          <a:effectLst/>
        </p:spPr>
      </p:pic>
      <p:sp>
        <p:nvSpPr>
          <p:cNvPr id="10" name="Rectangle 9"/>
          <p:cNvSpPr/>
          <p:nvPr userDrawn="1"/>
        </p:nvSpPr>
        <p:spPr>
          <a:xfrm>
            <a:off x="0" y="0"/>
            <a:ext cx="9144000" cy="4275138"/>
          </a:xfrm>
          <a:prstGeom prst="rect">
            <a:avLst/>
          </a:prstGeom>
          <a:gradFill>
            <a:gsLst>
              <a:gs pos="0">
                <a:srgbClr val="0F73C3"/>
              </a:gs>
              <a:gs pos="100000">
                <a:srgbClr val="00B6F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userDrawn="1"/>
        </p:nvSpPr>
        <p:spPr>
          <a:xfrm>
            <a:off x="2971801" y="1"/>
            <a:ext cx="9925049" cy="3916842"/>
          </a:xfrm>
          <a:prstGeom prst="parallelogram">
            <a:avLst>
              <a:gd name="adj" fmla="val 65520"/>
            </a:avLst>
          </a:prstGeom>
          <a:gradFill>
            <a:gsLst>
              <a:gs pos="0">
                <a:srgbClr val="0F73C3"/>
              </a:gs>
              <a:gs pos="100000">
                <a:srgbClr val="00B6F1">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p:cNvSpPr>
            <a:spLocks noGrp="1"/>
          </p:cNvSpPr>
          <p:nvPr>
            <p:ph type="body" sz="quarter" idx="10" hasCustomPrompt="1"/>
          </p:nvPr>
        </p:nvSpPr>
        <p:spPr>
          <a:xfrm>
            <a:off x="323851" y="2300020"/>
            <a:ext cx="6982724" cy="1609725"/>
          </a:xfrm>
          <a:prstGeom prst="rect">
            <a:avLst/>
          </a:prstGeom>
        </p:spPr>
        <p:txBody>
          <a:bodyPr anchor="b" anchorCtr="0"/>
          <a:lstStyle>
            <a:lvl1pPr marL="0" indent="0">
              <a:lnSpc>
                <a:spcPts val="6200"/>
              </a:lnSpc>
              <a:buNone/>
              <a:defRPr sz="6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smtClean="0"/>
              <a:t>Learn More Headline</a:t>
            </a:r>
          </a:p>
        </p:txBody>
      </p:sp>
      <p:sp>
        <p:nvSpPr>
          <p:cNvPr id="19" name="Rectangle 18"/>
          <p:cNvSpPr/>
          <p:nvPr userDrawn="1"/>
        </p:nvSpPr>
        <p:spPr>
          <a:xfrm>
            <a:off x="0" y="6822493"/>
            <a:ext cx="9144000" cy="45719"/>
          </a:xfrm>
          <a:prstGeom prst="rect">
            <a:avLst/>
          </a:prstGeom>
          <a:solidFill>
            <a:srgbClr val="00B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p:cNvSpPr>
            <a:spLocks noGrp="1"/>
          </p:cNvSpPr>
          <p:nvPr>
            <p:ph idx="1" hasCustomPrompt="1"/>
          </p:nvPr>
        </p:nvSpPr>
        <p:spPr>
          <a:xfrm>
            <a:off x="395804" y="4718649"/>
            <a:ext cx="7786495" cy="1949733"/>
          </a:xfrm>
          <a:prstGeom prst="rect">
            <a:avLst/>
          </a:prstGeom>
        </p:spPr>
        <p:txBody>
          <a:bodyPr anchor="t" anchorCtr="0"/>
          <a:lstStyle>
            <a:lvl1pPr>
              <a:defRPr baseline="0">
                <a:solidFill>
                  <a:schemeClr val="tx1">
                    <a:lumMod val="75000"/>
                    <a:lumOff val="25000"/>
                  </a:schemeClr>
                </a:solidFill>
              </a:defRPr>
            </a:lvl1pPr>
          </a:lstStyle>
          <a:p>
            <a:r>
              <a:rPr lang="en-US" dirty="0" smtClean="0">
                <a:solidFill>
                  <a:srgbClr val="666666"/>
                </a:solidFill>
              </a:rPr>
              <a:t>Contact Info xxx-</a:t>
            </a:r>
            <a:r>
              <a:rPr lang="en-US" dirty="0" err="1" smtClean="0">
                <a:solidFill>
                  <a:srgbClr val="666666"/>
                </a:solidFill>
              </a:rPr>
              <a:t>xxxx</a:t>
            </a:r>
            <a:endParaRPr lang="en-US" dirty="0" smtClean="0">
              <a:solidFill>
                <a:srgbClr val="666666"/>
              </a:solidFill>
            </a:endParaRPr>
          </a:p>
          <a:p>
            <a:r>
              <a:rPr lang="en-US" dirty="0" smtClean="0">
                <a:solidFill>
                  <a:srgbClr val="666666"/>
                </a:solidFill>
              </a:rPr>
              <a:t>URL www.xxx.xxxx</a:t>
            </a:r>
          </a:p>
          <a:p>
            <a:r>
              <a:rPr lang="en-US" dirty="0" smtClean="0">
                <a:solidFill>
                  <a:srgbClr val="666666"/>
                </a:solidFill>
              </a:rPr>
              <a:t>Etc…</a:t>
            </a:r>
            <a:endParaRPr lang="en-US" dirty="0" smtClean="0">
              <a:solidFill>
                <a:srgbClr val="00B6F1"/>
              </a:solidFill>
            </a:endParaRPr>
          </a:p>
        </p:txBody>
      </p:sp>
      <p:pic>
        <p:nvPicPr>
          <p:cNvPr id="12" name="Picture 24" descr="QTM_Logo_white"/>
          <p:cNvPicPr>
            <a:picLocks noChangeAspect="1" noChangeArrowheads="1"/>
          </p:cNvPicPr>
          <p:nvPr userDrawn="1"/>
        </p:nvPicPr>
        <p:blipFill>
          <a:blip r:embed="rId3" cstate="email">
            <a:extLst>
              <a:ext uri="{28A0092B-C50C-407E-A947-70E740481C1C}">
                <a14:useLocalDpi xmlns:a14="http://schemas.microsoft.com/office/drawing/2010/main" xmlns="" val="0"/>
              </a:ext>
            </a:extLst>
          </a:blip>
          <a:srcRect/>
          <a:stretch>
            <a:fillRect/>
          </a:stretch>
        </p:blipFill>
        <p:spPr bwMode="auto">
          <a:xfrm>
            <a:off x="7474275" y="288925"/>
            <a:ext cx="14160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555665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6.png"/><Relationship Id="rId5" Type="http://schemas.openxmlformats.org/officeDocument/2006/relationships/slideLayout" Target="../slideLayouts/slideLayout8.xml"/><Relationship Id="rId10" Type="http://schemas.openxmlformats.org/officeDocument/2006/relationships/theme" Target="../theme/theme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63398311"/>
      </p:ext>
    </p:extLst>
  </p:cSld>
  <p:clrMap bg1="lt1" tx1="dk1" bg2="lt2" tx2="dk2" accent1="accent1" accent2="accent2" accent3="accent3" accent4="accent4" accent5="accent5" accent6="accent6" hlink="hlink" folHlink="folHlink"/>
  <p:sldLayoutIdLst>
    <p:sldLayoutId id="2147484204" r:id="rId1"/>
  </p:sldLayoutIdLst>
  <p:transition spd="med">
    <p:fade/>
  </p:transition>
  <p:timing>
    <p:tnLst>
      <p:par>
        <p:cTn id="1" dur="indefinite" restart="never" nodeType="tmRoot"/>
      </p:par>
    </p:tnLst>
  </p:timing>
  <p:txStyles>
    <p:titleStyle>
      <a:lvl1pPr algn="l" rtl="0" eaLnBrk="1" fontAlgn="base" hangingPunct="1">
        <a:spcBef>
          <a:spcPct val="0"/>
        </a:spcBef>
        <a:spcAft>
          <a:spcPct val="0"/>
        </a:spcAft>
        <a:defRPr lang="en-US" sz="3200" kern="1200" dirty="0">
          <a:solidFill>
            <a:srgbClr val="0076BB"/>
          </a:solidFill>
          <a:latin typeface="Arial" pitchFamily="34" charset="0"/>
          <a:ea typeface="MS PGothic" pitchFamily="34" charset="-128"/>
          <a:cs typeface="Arial" pitchFamily="34" charset="0"/>
        </a:defRPr>
      </a:lvl1pPr>
      <a:lvl2pPr algn="l" rtl="0" eaLnBrk="1" fontAlgn="base" hangingPunct="1">
        <a:spcBef>
          <a:spcPct val="0"/>
        </a:spcBef>
        <a:spcAft>
          <a:spcPct val="0"/>
        </a:spcAft>
        <a:defRPr sz="3200">
          <a:solidFill>
            <a:srgbClr val="0076BB"/>
          </a:solidFill>
          <a:latin typeface="Arial" charset="0"/>
          <a:ea typeface="MS PGothic" pitchFamily="34" charset="-128"/>
          <a:cs typeface="Arial" charset="0"/>
        </a:defRPr>
      </a:lvl2pPr>
      <a:lvl3pPr algn="l" rtl="0" eaLnBrk="1" fontAlgn="base" hangingPunct="1">
        <a:spcBef>
          <a:spcPct val="0"/>
        </a:spcBef>
        <a:spcAft>
          <a:spcPct val="0"/>
        </a:spcAft>
        <a:defRPr sz="3200">
          <a:solidFill>
            <a:srgbClr val="0076BB"/>
          </a:solidFill>
          <a:latin typeface="Arial" charset="0"/>
          <a:ea typeface="MS PGothic" pitchFamily="34" charset="-128"/>
          <a:cs typeface="Arial" charset="0"/>
        </a:defRPr>
      </a:lvl3pPr>
      <a:lvl4pPr algn="l" rtl="0" eaLnBrk="1" fontAlgn="base" hangingPunct="1">
        <a:spcBef>
          <a:spcPct val="0"/>
        </a:spcBef>
        <a:spcAft>
          <a:spcPct val="0"/>
        </a:spcAft>
        <a:defRPr sz="3200">
          <a:solidFill>
            <a:srgbClr val="0076BB"/>
          </a:solidFill>
          <a:latin typeface="Arial" charset="0"/>
          <a:ea typeface="MS PGothic" pitchFamily="34" charset="-128"/>
          <a:cs typeface="Arial" charset="0"/>
        </a:defRPr>
      </a:lvl4pPr>
      <a:lvl5pPr algn="l" rtl="0" eaLnBrk="1" fontAlgn="base" hangingPunct="1">
        <a:spcBef>
          <a:spcPct val="0"/>
        </a:spcBef>
        <a:spcAft>
          <a:spcPct val="0"/>
        </a:spcAft>
        <a:defRPr sz="3200">
          <a:solidFill>
            <a:srgbClr val="0076BB"/>
          </a:solidFill>
          <a:latin typeface="Arial" charset="0"/>
          <a:ea typeface="MS PGothic" pitchFamily="34" charset="-128"/>
          <a:cs typeface="Arial" charset="0"/>
        </a:defRPr>
      </a:lvl5pPr>
      <a:lvl6pPr marL="457200" algn="l" rtl="0" eaLnBrk="1" fontAlgn="base" hangingPunct="1">
        <a:spcBef>
          <a:spcPct val="0"/>
        </a:spcBef>
        <a:spcAft>
          <a:spcPct val="0"/>
        </a:spcAft>
        <a:defRPr sz="3200">
          <a:solidFill>
            <a:srgbClr val="0076BB"/>
          </a:solidFill>
          <a:latin typeface="Arial" charset="0"/>
          <a:ea typeface="ＭＳ Ｐゴシック" charset="-128"/>
          <a:cs typeface="Arial" charset="0"/>
        </a:defRPr>
      </a:lvl6pPr>
      <a:lvl7pPr marL="914400" algn="l" rtl="0" eaLnBrk="1" fontAlgn="base" hangingPunct="1">
        <a:spcBef>
          <a:spcPct val="0"/>
        </a:spcBef>
        <a:spcAft>
          <a:spcPct val="0"/>
        </a:spcAft>
        <a:defRPr sz="3200">
          <a:solidFill>
            <a:srgbClr val="0076BB"/>
          </a:solidFill>
          <a:latin typeface="Arial" charset="0"/>
          <a:ea typeface="ＭＳ Ｐゴシック" charset="-128"/>
          <a:cs typeface="Arial" charset="0"/>
        </a:defRPr>
      </a:lvl7pPr>
      <a:lvl8pPr marL="1371600" algn="l" rtl="0" eaLnBrk="1" fontAlgn="base" hangingPunct="1">
        <a:spcBef>
          <a:spcPct val="0"/>
        </a:spcBef>
        <a:spcAft>
          <a:spcPct val="0"/>
        </a:spcAft>
        <a:defRPr sz="3200">
          <a:solidFill>
            <a:srgbClr val="0076BB"/>
          </a:solidFill>
          <a:latin typeface="Arial" charset="0"/>
          <a:ea typeface="ＭＳ Ｐゴシック" charset="-128"/>
          <a:cs typeface="Arial" charset="0"/>
        </a:defRPr>
      </a:lvl8pPr>
      <a:lvl9pPr marL="1828800" algn="l" rtl="0" eaLnBrk="1" fontAlgn="base" hangingPunct="1">
        <a:spcBef>
          <a:spcPct val="0"/>
        </a:spcBef>
        <a:spcAft>
          <a:spcPct val="0"/>
        </a:spcAft>
        <a:defRPr sz="3200">
          <a:solidFill>
            <a:srgbClr val="0076BB"/>
          </a:solidFill>
          <a:latin typeface="Arial" charset="0"/>
          <a:ea typeface="ＭＳ Ｐゴシック" charset="-128"/>
          <a:cs typeface="Arial" charset="0"/>
        </a:defRPr>
      </a:lvl9pPr>
    </p:titleStyle>
    <p:bodyStyle>
      <a:lvl1pPr marL="342900" indent="-342900" algn="l" defTabSz="457200" rtl="0" eaLnBrk="1" fontAlgn="base" hangingPunct="1">
        <a:spcBef>
          <a:spcPct val="20000"/>
        </a:spcBef>
        <a:spcAft>
          <a:spcPct val="0"/>
        </a:spcAft>
        <a:buClr>
          <a:srgbClr val="0DB6EC"/>
        </a:buClr>
        <a:buSzPct val="75000"/>
        <a:buFont typeface="Wingdings" pitchFamily="2" charset="2"/>
        <a:buChar char="§"/>
        <a:defRPr lang="en-US" sz="2400" dirty="0">
          <a:solidFill>
            <a:srgbClr val="666666"/>
          </a:solidFill>
          <a:latin typeface="Arial" pitchFamily="34" charset="0"/>
          <a:ea typeface="MS PGothic" pitchFamily="34" charset="-128"/>
          <a:cs typeface="Arial" pitchFamily="34" charset="0"/>
        </a:defRPr>
      </a:lvl1pPr>
      <a:lvl2pPr marL="742950" indent="-285750" algn="l" defTabSz="457200" rtl="0" eaLnBrk="1" fontAlgn="base" hangingPunct="1">
        <a:spcBef>
          <a:spcPct val="20000"/>
        </a:spcBef>
        <a:spcAft>
          <a:spcPct val="0"/>
        </a:spcAft>
        <a:buClr>
          <a:srgbClr val="0DB6EC"/>
        </a:buClr>
        <a:buFont typeface="Arial" pitchFamily="34" charset="0"/>
        <a:buChar char="–"/>
        <a:defRPr lang="en-US" dirty="0">
          <a:solidFill>
            <a:srgbClr val="666666"/>
          </a:solidFill>
          <a:latin typeface="Arial" pitchFamily="34" charset="0"/>
          <a:ea typeface="MS PGothic" pitchFamily="34" charset="-128"/>
          <a:cs typeface="Arial" pitchFamily="34" charset="0"/>
        </a:defRPr>
      </a:lvl2pPr>
      <a:lvl3pPr marL="1143000" indent="-228600" algn="l" defTabSz="457200" rtl="0" eaLnBrk="1" fontAlgn="base" hangingPunct="1">
        <a:spcBef>
          <a:spcPct val="20000"/>
        </a:spcBef>
        <a:spcAft>
          <a:spcPct val="0"/>
        </a:spcAft>
        <a:buClr>
          <a:srgbClr val="0DB6EC"/>
        </a:buClr>
        <a:buFont typeface="Wingdings" pitchFamily="2" charset="2"/>
        <a:buChar char="§"/>
        <a:defRPr lang="en-US" sz="1600" dirty="0">
          <a:solidFill>
            <a:srgbClr val="666666"/>
          </a:solidFill>
          <a:latin typeface="Arial" pitchFamily="34" charset="0"/>
          <a:ea typeface="MS PGothic" pitchFamily="34" charset="-128"/>
          <a:cs typeface="Arial" pitchFamily="34" charset="0"/>
        </a:defRPr>
      </a:lvl3pPr>
      <a:lvl4pPr marL="1600200" indent="-228600" algn="l" defTabSz="457200" rtl="0" eaLnBrk="1" fontAlgn="base" hangingPunct="1">
        <a:spcBef>
          <a:spcPct val="20000"/>
        </a:spcBef>
        <a:spcAft>
          <a:spcPct val="0"/>
        </a:spcAft>
        <a:buClr>
          <a:srgbClr val="0DB6EC"/>
        </a:buClr>
        <a:buFont typeface="Arial" pitchFamily="34" charset="0"/>
        <a:buChar char="–"/>
        <a:defRPr lang="en-US" sz="1600" dirty="0">
          <a:solidFill>
            <a:srgbClr val="666666"/>
          </a:solidFill>
          <a:latin typeface="Arial" pitchFamily="34" charset="0"/>
          <a:ea typeface="MS PGothic" pitchFamily="34" charset="-128"/>
          <a:cs typeface="Arial" pitchFamily="34" charset="0"/>
        </a:defRPr>
      </a:lvl4pPr>
      <a:lvl5pPr marL="2057400" indent="-228600" algn="l" defTabSz="457200" rtl="0" eaLnBrk="1" fontAlgn="base" hangingPunct="1">
        <a:spcBef>
          <a:spcPct val="20000"/>
        </a:spcBef>
        <a:spcAft>
          <a:spcPct val="0"/>
        </a:spcAft>
        <a:buClr>
          <a:srgbClr val="0DB6EC"/>
        </a:buClr>
        <a:buFont typeface="Wingdings" pitchFamily="2" charset="2"/>
        <a:buChar char="§"/>
        <a:defRPr lang="en-US" sz="1600" dirty="0">
          <a:solidFill>
            <a:srgbClr val="666666"/>
          </a:solidFill>
          <a:latin typeface="Arial"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98" r:id="rId1"/>
    <p:sldLayoutId id="2147484191" r:id="rId2"/>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rtl="0" eaLnBrk="1" fontAlgn="base" hangingPunct="1">
        <a:spcBef>
          <a:spcPct val="0"/>
        </a:spcBef>
        <a:spcAft>
          <a:spcPct val="0"/>
        </a:spcAft>
        <a:defRPr lang="en-US" sz="3200" kern="1200" dirty="0">
          <a:solidFill>
            <a:srgbClr val="0076BB"/>
          </a:solidFill>
          <a:latin typeface="Arial" pitchFamily="34" charset="0"/>
          <a:ea typeface="ＭＳ Ｐゴシック" charset="-128"/>
          <a:cs typeface="Arial" pitchFamily="34" charset="0"/>
        </a:defRPr>
      </a:lvl1pPr>
      <a:lvl2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2pPr>
      <a:lvl3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3pPr>
      <a:lvl4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4pPr>
      <a:lvl5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5pPr>
      <a:lvl6pPr marL="457200" algn="l" rtl="0" eaLnBrk="1" fontAlgn="base" hangingPunct="1">
        <a:spcBef>
          <a:spcPct val="0"/>
        </a:spcBef>
        <a:spcAft>
          <a:spcPct val="0"/>
        </a:spcAft>
        <a:defRPr sz="3200">
          <a:solidFill>
            <a:srgbClr val="0076BB"/>
          </a:solidFill>
          <a:latin typeface="Arial" charset="0"/>
          <a:ea typeface="ＭＳ Ｐゴシック" charset="-128"/>
          <a:cs typeface="Arial" charset="0"/>
        </a:defRPr>
      </a:lvl6pPr>
      <a:lvl7pPr marL="914400" algn="l" rtl="0" eaLnBrk="1" fontAlgn="base" hangingPunct="1">
        <a:spcBef>
          <a:spcPct val="0"/>
        </a:spcBef>
        <a:spcAft>
          <a:spcPct val="0"/>
        </a:spcAft>
        <a:defRPr sz="3200">
          <a:solidFill>
            <a:srgbClr val="0076BB"/>
          </a:solidFill>
          <a:latin typeface="Arial" charset="0"/>
          <a:ea typeface="ＭＳ Ｐゴシック" charset="-128"/>
          <a:cs typeface="Arial" charset="0"/>
        </a:defRPr>
      </a:lvl7pPr>
      <a:lvl8pPr marL="1371600" algn="l" rtl="0" eaLnBrk="1" fontAlgn="base" hangingPunct="1">
        <a:spcBef>
          <a:spcPct val="0"/>
        </a:spcBef>
        <a:spcAft>
          <a:spcPct val="0"/>
        </a:spcAft>
        <a:defRPr sz="3200">
          <a:solidFill>
            <a:srgbClr val="0076BB"/>
          </a:solidFill>
          <a:latin typeface="Arial" charset="0"/>
          <a:ea typeface="ＭＳ Ｐゴシック" charset="-128"/>
          <a:cs typeface="Arial" charset="0"/>
        </a:defRPr>
      </a:lvl8pPr>
      <a:lvl9pPr marL="1828800" algn="l" rtl="0" eaLnBrk="1" fontAlgn="base" hangingPunct="1">
        <a:spcBef>
          <a:spcPct val="0"/>
        </a:spcBef>
        <a:spcAft>
          <a:spcPct val="0"/>
        </a:spcAft>
        <a:defRPr sz="3200">
          <a:solidFill>
            <a:srgbClr val="0076BB"/>
          </a:solidFill>
          <a:latin typeface="Arial" charset="0"/>
          <a:ea typeface="ＭＳ Ｐゴシック" charset="-128"/>
          <a:cs typeface="Arial" charset="0"/>
        </a:defRPr>
      </a:lvl9pPr>
    </p:titleStyle>
    <p:bodyStyle>
      <a:lvl1pPr marL="342900" indent="-342900" algn="l" defTabSz="457200" rtl="0" eaLnBrk="1" fontAlgn="base" hangingPunct="1">
        <a:spcBef>
          <a:spcPct val="20000"/>
        </a:spcBef>
        <a:spcAft>
          <a:spcPct val="0"/>
        </a:spcAft>
        <a:buClr>
          <a:srgbClr val="0DB6EC"/>
        </a:buClr>
        <a:buSzPct val="75000"/>
        <a:buFont typeface="Wingdings" pitchFamily="2" charset="2"/>
        <a:buChar char="§"/>
        <a:defRPr lang="en-US" sz="2400" dirty="0">
          <a:solidFill>
            <a:srgbClr val="666666"/>
          </a:solidFill>
          <a:latin typeface="Arial" pitchFamily="34" charset="0"/>
          <a:ea typeface="ＭＳ Ｐゴシック" charset="0"/>
          <a:cs typeface="Arial" pitchFamily="34" charset="0"/>
        </a:defRPr>
      </a:lvl1pPr>
      <a:lvl2pPr marL="742950" indent="-285750" algn="l" defTabSz="457200" rtl="0" eaLnBrk="1" fontAlgn="base" hangingPunct="1">
        <a:spcBef>
          <a:spcPct val="20000"/>
        </a:spcBef>
        <a:spcAft>
          <a:spcPct val="0"/>
        </a:spcAft>
        <a:buClr>
          <a:srgbClr val="0DB6EC"/>
        </a:buClr>
        <a:buFont typeface="Arial" charset="0"/>
        <a:buChar char="–"/>
        <a:defRPr lang="en-US" dirty="0">
          <a:solidFill>
            <a:srgbClr val="666666"/>
          </a:solidFill>
          <a:latin typeface="Arial" pitchFamily="34" charset="0"/>
          <a:ea typeface="ＭＳ Ｐゴシック" charset="0"/>
          <a:cs typeface="Arial" pitchFamily="34" charset="0"/>
        </a:defRPr>
      </a:lvl2pPr>
      <a:lvl3pPr marL="1143000" indent="-228600" algn="l" defTabSz="457200" rtl="0" eaLnBrk="1" fontAlgn="base" hangingPunct="1">
        <a:spcBef>
          <a:spcPct val="20000"/>
        </a:spcBef>
        <a:spcAft>
          <a:spcPct val="0"/>
        </a:spcAft>
        <a:buClr>
          <a:srgbClr val="0DB6EC"/>
        </a:buClr>
        <a:buFont typeface="Wingdings" pitchFamily="2" charset="2"/>
        <a:buChar char="§"/>
        <a:defRPr lang="en-US" sz="1600" dirty="0">
          <a:solidFill>
            <a:srgbClr val="666666"/>
          </a:solidFill>
          <a:latin typeface="Arial" pitchFamily="34" charset="0"/>
          <a:ea typeface="ＭＳ Ｐゴシック" charset="0"/>
          <a:cs typeface="Arial" pitchFamily="34" charset="0"/>
        </a:defRPr>
      </a:lvl3pPr>
      <a:lvl4pPr marL="1600200" indent="-228600" algn="l" defTabSz="457200" rtl="0" eaLnBrk="1" fontAlgn="base" hangingPunct="1">
        <a:spcBef>
          <a:spcPct val="20000"/>
        </a:spcBef>
        <a:spcAft>
          <a:spcPct val="0"/>
        </a:spcAft>
        <a:buClr>
          <a:srgbClr val="0DB6EC"/>
        </a:buClr>
        <a:buFont typeface="Arial" charset="0"/>
        <a:buChar char="–"/>
        <a:defRPr lang="en-US" sz="1600" dirty="0">
          <a:solidFill>
            <a:srgbClr val="666666"/>
          </a:solidFill>
          <a:latin typeface="Arial" pitchFamily="34" charset="0"/>
          <a:ea typeface="ＭＳ Ｐゴシック" charset="0"/>
          <a:cs typeface="Arial" pitchFamily="34" charset="0"/>
        </a:defRPr>
      </a:lvl4pPr>
      <a:lvl5pPr marL="2057400" indent="-228600" algn="l" defTabSz="457200" rtl="0" eaLnBrk="1" fontAlgn="base" hangingPunct="1">
        <a:spcBef>
          <a:spcPct val="20000"/>
        </a:spcBef>
        <a:spcAft>
          <a:spcPct val="0"/>
        </a:spcAft>
        <a:buClr>
          <a:srgbClr val="0DB6EC"/>
        </a:buClr>
        <a:buFont typeface="Wingdings" pitchFamily="2" charset="2"/>
        <a:buChar char="§"/>
        <a:defRPr lang="en-US" sz="1600" dirty="0">
          <a:solidFill>
            <a:srgbClr val="666666"/>
          </a:solidFill>
          <a:latin typeface="Arial" pitchFamily="34" charset="0"/>
          <a:ea typeface="ＭＳ Ｐゴシック"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11" cstate="email">
            <a:extLst>
              <a:ext uri="{28A0092B-C50C-407E-A947-70E740481C1C}">
                <a14:useLocalDpi xmlns:a14="http://schemas.microsoft.com/office/drawing/2010/main" xmlns="" val="0"/>
              </a:ext>
            </a:extLst>
          </a:blip>
          <a:stretch>
            <a:fillRect/>
          </a:stretch>
        </p:blipFill>
        <p:spPr>
          <a:xfrm>
            <a:off x="8612025" y="6546076"/>
            <a:ext cx="347135" cy="244613"/>
          </a:xfrm>
          <a:prstGeom prst="rect">
            <a:avLst/>
          </a:prstGeom>
          <a:effectLst/>
        </p:spPr>
      </p:pic>
      <p:cxnSp>
        <p:nvCxnSpPr>
          <p:cNvPr id="5" name="Straight Connector 4"/>
          <p:cNvCxnSpPr/>
          <p:nvPr/>
        </p:nvCxnSpPr>
        <p:spPr>
          <a:xfrm>
            <a:off x="174373" y="6461445"/>
            <a:ext cx="8795254" cy="0"/>
          </a:xfrm>
          <a:prstGeom prst="line">
            <a:avLst/>
          </a:prstGeom>
          <a:ln cap="rnd">
            <a:solidFill>
              <a:srgbClr val="0F73C3"/>
            </a:solidFill>
            <a:prstDash val="sysDot"/>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a:spLocks/>
          </p:cNvSpPr>
          <p:nvPr/>
        </p:nvSpPr>
        <p:spPr>
          <a:xfrm>
            <a:off x="220070" y="6480368"/>
            <a:ext cx="463550" cy="246062"/>
          </a:xfrm>
          <a:prstGeom prst="rect">
            <a:avLst/>
          </a:prstGeom>
          <a:noFill/>
          <a:ln w="9525">
            <a:noFill/>
            <a:miter lim="800000"/>
            <a:headEnd/>
            <a:tailEnd/>
          </a:ln>
        </p:spPr>
        <p:txBody>
          <a:bodyPr/>
          <a:lstStyle>
            <a:defPPr>
              <a:defRPr lang="en-US"/>
            </a:defPPr>
            <a:lvl1pPr algn="l" rtl="0" fontAlgn="base">
              <a:spcBef>
                <a:spcPct val="0"/>
              </a:spcBef>
              <a:spcAft>
                <a:spcPct val="0"/>
              </a:spcAft>
              <a:defRPr lang="en-US" sz="1000" kern="1200">
                <a:solidFill>
                  <a:srgbClr val="85E2FF"/>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FE344B9-2513-47F3-95F2-DC2DCFA75C0A}" type="slidenum">
              <a:rPr lang="en-US" smtClean="0">
                <a:solidFill>
                  <a:srgbClr val="85E2FF"/>
                </a:solidFill>
              </a:rPr>
              <a:pPr>
                <a:defRPr/>
              </a:pPr>
              <a:t>‹#›</a:t>
            </a:fld>
            <a:endParaRPr lang="en-US" dirty="0">
              <a:solidFill>
                <a:srgbClr val="85E2FF"/>
              </a:solidFill>
            </a:endParaRPr>
          </a:p>
        </p:txBody>
      </p:sp>
      <p:sp>
        <p:nvSpPr>
          <p:cNvPr id="6" name="Slide Number Placeholder 4"/>
          <p:cNvSpPr txBox="1">
            <a:spLocks/>
          </p:cNvSpPr>
          <p:nvPr userDrawn="1"/>
        </p:nvSpPr>
        <p:spPr bwMode="auto">
          <a:xfrm>
            <a:off x="550385" y="6487310"/>
            <a:ext cx="4572000" cy="427038"/>
          </a:xfrm>
          <a:prstGeom prst="rect">
            <a:avLst/>
          </a:prstGeom>
          <a:noFill/>
          <a:ln w="9525">
            <a:noFill/>
            <a:miter lim="800000"/>
            <a:headEnd/>
            <a:tailEnd/>
          </a:ln>
        </p:spPr>
        <p:txBody>
          <a:bodyPr/>
          <a:lstStyle/>
          <a:p>
            <a:pPr>
              <a:defRPr/>
            </a:pPr>
            <a:r>
              <a:rPr lang="en-US" sz="1000" dirty="0">
                <a:solidFill>
                  <a:srgbClr val="85E2FF"/>
                </a:solidFill>
                <a:ea typeface="ＭＳ Ｐゴシック" charset="-128"/>
              </a:rPr>
              <a:t>Quantum Confidential</a:t>
            </a:r>
          </a:p>
        </p:txBody>
      </p:sp>
      <p:sp>
        <p:nvSpPr>
          <p:cNvPr id="8" name="Rectangle 7"/>
          <p:cNvSpPr>
            <a:spLocks noGrp="1" noChangeArrowheads="1"/>
          </p:cNvSpPr>
          <p:nvPr userDrawn="1"/>
        </p:nvSpPr>
        <p:spPr bwMode="auto">
          <a:xfrm>
            <a:off x="429735" y="6458946"/>
            <a:ext cx="171450" cy="247650"/>
          </a:xfrm>
          <a:prstGeom prst="rect">
            <a:avLst/>
          </a:prstGeom>
          <a:noFill/>
          <a:ln w="9525">
            <a:noFill/>
            <a:miter lim="800000"/>
            <a:headEnd/>
            <a:tailEnd/>
          </a:ln>
        </p:spPr>
        <p:txBody>
          <a:bodyPr/>
          <a:lstStyle/>
          <a:p>
            <a:pPr>
              <a:defRPr/>
            </a:pPr>
            <a:r>
              <a:rPr lang="en-US" sz="1100" dirty="0">
                <a:solidFill>
                  <a:srgbClr val="85E2FF"/>
                </a:solidFill>
                <a:ea typeface="ＭＳ Ｐゴシック" charset="-128"/>
              </a:rPr>
              <a:t>|</a:t>
            </a:r>
          </a:p>
        </p:txBody>
      </p:sp>
    </p:spTree>
    <p:extLst>
      <p:ext uri="{BB962C8B-B14F-4D97-AF65-F5344CB8AC3E}">
        <p14:creationId xmlns:p14="http://schemas.microsoft.com/office/powerpoint/2010/main" xmlns="" val="4235818592"/>
      </p:ext>
    </p:extLst>
  </p:cSld>
  <p:clrMap bg1="lt1" tx1="dk1" bg2="lt2" tx2="dk2" accent1="accent1" accent2="accent2" accent3="accent3" accent4="accent4" accent5="accent5" accent6="accent6" hlink="hlink" folHlink="folHlink"/>
  <p:sldLayoutIdLst>
    <p:sldLayoutId id="2147484193" r:id="rId1"/>
    <p:sldLayoutId id="2147484192" r:id="rId2"/>
    <p:sldLayoutId id="2147484161" r:id="rId3"/>
    <p:sldLayoutId id="2147484199" r:id="rId4"/>
    <p:sldLayoutId id="2147484188" r:id="rId5"/>
    <p:sldLayoutId id="2147484184" r:id="rId6"/>
    <p:sldLayoutId id="2147484201" r:id="rId7"/>
    <p:sldLayoutId id="2147484205" r:id="rId8"/>
    <p:sldLayoutId id="2147484206" r:id="rId9"/>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rtl="0" eaLnBrk="1" fontAlgn="base" hangingPunct="1">
        <a:spcBef>
          <a:spcPct val="0"/>
        </a:spcBef>
        <a:spcAft>
          <a:spcPct val="0"/>
        </a:spcAft>
        <a:defRPr lang="en-US" sz="3200" b="1" kern="1200" dirty="0">
          <a:solidFill>
            <a:srgbClr val="0076BB"/>
          </a:solidFill>
          <a:latin typeface="Arial" pitchFamily="34" charset="0"/>
          <a:ea typeface="ＭＳ Ｐゴシック" charset="-128"/>
          <a:cs typeface="Arial" pitchFamily="34" charset="0"/>
        </a:defRPr>
      </a:lvl1pPr>
      <a:lvl2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2pPr>
      <a:lvl3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3pPr>
      <a:lvl4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4pPr>
      <a:lvl5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5pPr>
      <a:lvl6pPr marL="457200" algn="l" rtl="0" eaLnBrk="1" fontAlgn="base" hangingPunct="1">
        <a:spcBef>
          <a:spcPct val="0"/>
        </a:spcBef>
        <a:spcAft>
          <a:spcPct val="0"/>
        </a:spcAft>
        <a:defRPr sz="3200">
          <a:solidFill>
            <a:srgbClr val="0076BB"/>
          </a:solidFill>
          <a:latin typeface="Arial" charset="0"/>
          <a:ea typeface="ＭＳ Ｐゴシック" charset="-128"/>
          <a:cs typeface="Arial" charset="0"/>
        </a:defRPr>
      </a:lvl6pPr>
      <a:lvl7pPr marL="914400" algn="l" rtl="0" eaLnBrk="1" fontAlgn="base" hangingPunct="1">
        <a:spcBef>
          <a:spcPct val="0"/>
        </a:spcBef>
        <a:spcAft>
          <a:spcPct val="0"/>
        </a:spcAft>
        <a:defRPr sz="3200">
          <a:solidFill>
            <a:srgbClr val="0076BB"/>
          </a:solidFill>
          <a:latin typeface="Arial" charset="0"/>
          <a:ea typeface="ＭＳ Ｐゴシック" charset="-128"/>
          <a:cs typeface="Arial" charset="0"/>
        </a:defRPr>
      </a:lvl7pPr>
      <a:lvl8pPr marL="1371600" algn="l" rtl="0" eaLnBrk="1" fontAlgn="base" hangingPunct="1">
        <a:spcBef>
          <a:spcPct val="0"/>
        </a:spcBef>
        <a:spcAft>
          <a:spcPct val="0"/>
        </a:spcAft>
        <a:defRPr sz="3200">
          <a:solidFill>
            <a:srgbClr val="0076BB"/>
          </a:solidFill>
          <a:latin typeface="Arial" charset="0"/>
          <a:ea typeface="ＭＳ Ｐゴシック" charset="-128"/>
          <a:cs typeface="Arial" charset="0"/>
        </a:defRPr>
      </a:lvl8pPr>
      <a:lvl9pPr marL="1828800" algn="l" rtl="0" eaLnBrk="1" fontAlgn="base" hangingPunct="1">
        <a:spcBef>
          <a:spcPct val="0"/>
        </a:spcBef>
        <a:spcAft>
          <a:spcPct val="0"/>
        </a:spcAft>
        <a:defRPr sz="3200">
          <a:solidFill>
            <a:srgbClr val="0076BB"/>
          </a:solidFill>
          <a:latin typeface="Arial" charset="0"/>
          <a:ea typeface="ＭＳ Ｐゴシック" charset="-128"/>
          <a:cs typeface="Arial" charset="0"/>
        </a:defRPr>
      </a:lvl9pPr>
    </p:titleStyle>
    <p:bodyStyle>
      <a:lvl1pPr marL="342900" indent="-342900" algn="l" defTabSz="457200" rtl="0" eaLnBrk="1" fontAlgn="base" hangingPunct="1">
        <a:spcBef>
          <a:spcPct val="20000"/>
        </a:spcBef>
        <a:spcAft>
          <a:spcPct val="0"/>
        </a:spcAft>
        <a:buClr>
          <a:srgbClr val="0DB6EC"/>
        </a:buClr>
        <a:buSzPct val="75000"/>
        <a:buFont typeface="Wingdings" pitchFamily="2" charset="2"/>
        <a:buChar char="§"/>
        <a:defRPr lang="en-US" sz="2400" dirty="0">
          <a:solidFill>
            <a:srgbClr val="666666"/>
          </a:solidFill>
          <a:latin typeface="Arial" pitchFamily="34" charset="0"/>
          <a:ea typeface="ＭＳ Ｐゴシック" charset="0"/>
          <a:cs typeface="Arial" pitchFamily="34" charset="0"/>
        </a:defRPr>
      </a:lvl1pPr>
      <a:lvl2pPr marL="742950" indent="-285750" algn="l" defTabSz="457200" rtl="0" eaLnBrk="1" fontAlgn="base" hangingPunct="1">
        <a:spcBef>
          <a:spcPct val="20000"/>
        </a:spcBef>
        <a:spcAft>
          <a:spcPct val="0"/>
        </a:spcAft>
        <a:buClr>
          <a:srgbClr val="0DB6EC"/>
        </a:buClr>
        <a:buFont typeface="Arial" charset="0"/>
        <a:buChar char="–"/>
        <a:defRPr lang="en-US" dirty="0">
          <a:solidFill>
            <a:srgbClr val="666666"/>
          </a:solidFill>
          <a:latin typeface="Arial" pitchFamily="34" charset="0"/>
          <a:ea typeface="ＭＳ Ｐゴシック" charset="0"/>
          <a:cs typeface="Arial" pitchFamily="34" charset="0"/>
        </a:defRPr>
      </a:lvl2pPr>
      <a:lvl3pPr marL="1143000" indent="-228600" algn="l" defTabSz="457200" rtl="0" eaLnBrk="1" fontAlgn="base" hangingPunct="1">
        <a:spcBef>
          <a:spcPct val="20000"/>
        </a:spcBef>
        <a:spcAft>
          <a:spcPct val="0"/>
        </a:spcAft>
        <a:buClr>
          <a:srgbClr val="0DB6EC"/>
        </a:buClr>
        <a:buFont typeface="Wingdings" pitchFamily="2" charset="2"/>
        <a:buChar char="§"/>
        <a:defRPr lang="en-US" sz="1600" dirty="0">
          <a:solidFill>
            <a:srgbClr val="666666"/>
          </a:solidFill>
          <a:latin typeface="Arial" pitchFamily="34" charset="0"/>
          <a:ea typeface="ＭＳ Ｐゴシック" charset="0"/>
          <a:cs typeface="Arial" pitchFamily="34" charset="0"/>
        </a:defRPr>
      </a:lvl3pPr>
      <a:lvl4pPr marL="1600200" indent="-228600" algn="l" defTabSz="457200" rtl="0" eaLnBrk="1" fontAlgn="base" hangingPunct="1">
        <a:spcBef>
          <a:spcPct val="20000"/>
        </a:spcBef>
        <a:spcAft>
          <a:spcPct val="0"/>
        </a:spcAft>
        <a:buClr>
          <a:srgbClr val="0DB6EC"/>
        </a:buClr>
        <a:buFont typeface="Arial" charset="0"/>
        <a:buChar char="–"/>
        <a:defRPr lang="en-US" sz="1600" dirty="0">
          <a:solidFill>
            <a:srgbClr val="666666"/>
          </a:solidFill>
          <a:latin typeface="Arial" pitchFamily="34" charset="0"/>
          <a:ea typeface="ＭＳ Ｐゴシック" charset="0"/>
          <a:cs typeface="Arial" pitchFamily="34" charset="0"/>
        </a:defRPr>
      </a:lvl4pPr>
      <a:lvl5pPr marL="2057400" indent="-228600" algn="l" defTabSz="457200" rtl="0" eaLnBrk="1" fontAlgn="base" hangingPunct="1">
        <a:spcBef>
          <a:spcPct val="20000"/>
        </a:spcBef>
        <a:spcAft>
          <a:spcPct val="0"/>
        </a:spcAft>
        <a:buClr>
          <a:srgbClr val="0DB6EC"/>
        </a:buClr>
        <a:buFont typeface="Wingdings" pitchFamily="2" charset="2"/>
        <a:buChar char="§"/>
        <a:defRPr lang="en-US" sz="1600" dirty="0">
          <a:solidFill>
            <a:srgbClr val="666666"/>
          </a:solidFill>
          <a:latin typeface="Arial" pitchFamily="34" charset="0"/>
          <a:ea typeface="ＭＳ Ｐゴシック"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Office_Excel_2007_Workbook1.xlsx"/><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emf"/><Relationship Id="rId7" Type="http://schemas.openxmlformats.org/officeDocument/2006/relationships/diagramColors" Target="../diagrams/colors1.xml"/><Relationship Id="rId2" Type="http://schemas.openxmlformats.org/officeDocument/2006/relationships/image" Target="../media/image32.emf"/><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oleObject" Target="../embeddings/oleObject1.bin"/><Relationship Id="rId7" Type="http://schemas.openxmlformats.org/officeDocument/2006/relationships/diagramColors" Target="../diagrams/colors2.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5.emf"/><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6.emf"/><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41.emf"/></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0.emf"/><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3.v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hyperlink" Target="http://www.quantum.com/licensekeys/upgrades/index.aspx" TargetMode="Externa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package" Target="../embeddings/Microsoft_Office_Word_Document2.docx"/><Relationship Id="rId2" Type="http://schemas.openxmlformats.org/officeDocument/2006/relationships/slideLayout" Target="../slideLayouts/slideLayout6.xml"/><Relationship Id="rId1" Type="http://schemas.openxmlformats.org/officeDocument/2006/relationships/vmlDrawing" Target="../drawings/vmlDrawing4.v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quantum.com/dxi6900docs" TargetMode="Externa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20"/>
          </p:nvPr>
        </p:nvSpPr>
        <p:spPr/>
        <p:txBody>
          <a:bodyPr/>
          <a:lstStyle/>
          <a:p>
            <a:r>
              <a:rPr lang="en-US" dirty="0" smtClean="0"/>
              <a:t>July 31, 2014</a:t>
            </a:r>
          </a:p>
          <a:p>
            <a:endParaRPr lang="en-US" dirty="0"/>
          </a:p>
        </p:txBody>
      </p:sp>
      <p:sp>
        <p:nvSpPr>
          <p:cNvPr id="5" name="Text Placeholder 4"/>
          <p:cNvSpPr>
            <a:spLocks noGrp="1"/>
          </p:cNvSpPr>
          <p:nvPr>
            <p:ph type="body" sz="quarter" idx="18"/>
          </p:nvPr>
        </p:nvSpPr>
        <p:spPr>
          <a:xfrm>
            <a:off x="5031476" y="1888050"/>
            <a:ext cx="3719119" cy="1312349"/>
          </a:xfrm>
        </p:spPr>
        <p:txBody>
          <a:bodyPr/>
          <a:lstStyle/>
          <a:p>
            <a:r>
              <a:rPr lang="en-US" dirty="0" smtClean="0"/>
              <a:t>DXi6902</a:t>
            </a:r>
          </a:p>
          <a:p>
            <a:r>
              <a:rPr lang="en-US" sz="2400" dirty="0" smtClean="0"/>
              <a:t>TOI for Global Service</a:t>
            </a:r>
            <a:endParaRPr lang="en-US" sz="2400" dirty="0"/>
          </a:p>
        </p:txBody>
      </p:sp>
      <p:sp>
        <p:nvSpPr>
          <p:cNvPr id="6" name="Text Placeholder 5"/>
          <p:cNvSpPr>
            <a:spLocks noGrp="1"/>
          </p:cNvSpPr>
          <p:nvPr>
            <p:ph type="body" sz="quarter" idx="19"/>
          </p:nvPr>
        </p:nvSpPr>
        <p:spPr/>
        <p:txBody>
          <a:bodyPr/>
          <a:lstStyle/>
          <a:p>
            <a:r>
              <a:rPr lang="en-US" dirty="0" smtClean="0"/>
              <a:t>Jim Hibbard</a:t>
            </a:r>
            <a:endParaRPr lang="en-US" dirty="0"/>
          </a:p>
        </p:txBody>
      </p:sp>
    </p:spTree>
    <p:extLst>
      <p:ext uri="{BB962C8B-B14F-4D97-AF65-F5344CB8AC3E}">
        <p14:creationId xmlns:p14="http://schemas.microsoft.com/office/powerpoint/2010/main" xmlns="" val="39548771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0" y="864553"/>
            <a:ext cx="9144000" cy="5322238"/>
          </a:xfrm>
          <a:prstGeom prst="roundRect">
            <a:avLst>
              <a:gd name="adj" fmla="val 0"/>
            </a:avLst>
          </a:prstGeom>
          <a:gradFill>
            <a:gsLst>
              <a:gs pos="34000">
                <a:schemeClr val="tx1"/>
              </a:gs>
              <a:gs pos="100000">
                <a:srgbClr val="282828">
                  <a:alpha val="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00" dirty="0">
              <a:latin typeface="Arial" charset="0"/>
              <a:ea typeface="ＭＳ Ｐゴシック"/>
              <a:cs typeface="Arial" charset="0"/>
            </a:endParaRPr>
          </a:p>
        </p:txBody>
      </p:sp>
      <p:graphicFrame>
        <p:nvGraphicFramePr>
          <p:cNvPr id="26" name="Table 25"/>
          <p:cNvGraphicFramePr>
            <a:graphicFrameLocks noGrp="1"/>
          </p:cNvGraphicFramePr>
          <p:nvPr>
            <p:extLst/>
          </p:nvPr>
        </p:nvGraphicFramePr>
        <p:xfrm>
          <a:off x="5421581" y="2091052"/>
          <a:ext cx="1990896" cy="3595903"/>
        </p:xfrm>
        <a:graphic>
          <a:graphicData uri="http://schemas.openxmlformats.org/drawingml/2006/table">
            <a:tbl>
              <a:tblPr firstRow="1" bandRow="1">
                <a:tableStyleId>{F5AB1C69-6EDB-4FF4-983F-18BD219EF322}</a:tableStyleId>
              </a:tblPr>
              <a:tblGrid>
                <a:gridCol w="1990896"/>
              </a:tblGrid>
              <a:tr h="547987">
                <a:tc>
                  <a:txBody>
                    <a:bodyPr/>
                    <a:lstStyle/>
                    <a:p>
                      <a:pPr algn="ctr"/>
                      <a:r>
                        <a:rPr lang="en-US" sz="1400" b="0" dirty="0" smtClean="0">
                          <a:latin typeface="Arial" pitchFamily="34" charset="0"/>
                          <a:cs typeface="Arial" pitchFamily="34" charset="0"/>
                        </a:rPr>
                        <a:t>CoD Capacity (TB)</a:t>
                      </a:r>
                      <a:endParaRPr lang="en-US" sz="1400" b="0" dirty="0">
                        <a:latin typeface="Arial" pitchFamily="34" charset="0"/>
                        <a:cs typeface="Arial"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F0"/>
                    </a:solidFill>
                  </a:tcPr>
                </a:tc>
              </a:tr>
              <a:tr h="507986">
                <a:tc>
                  <a:txBody>
                    <a:bodyPr/>
                    <a:lstStyle/>
                    <a:p>
                      <a:pPr algn="ctr"/>
                      <a:r>
                        <a:rPr lang="en-US" sz="1700" b="0" dirty="0" smtClean="0">
                          <a:solidFill>
                            <a:schemeClr val="bg1"/>
                          </a:solidFill>
                          <a:latin typeface="Arial" pitchFamily="34" charset="0"/>
                          <a:cs typeface="Arial" pitchFamily="34" charset="0"/>
                        </a:rPr>
                        <a:t>17 or 34</a:t>
                      </a:r>
                      <a:endParaRPr lang="en-US" sz="1700" b="0" dirty="0">
                        <a:solidFill>
                          <a:schemeClr val="bg1"/>
                        </a:solidFill>
                        <a:latin typeface="Arial" pitchFamily="34" charset="0"/>
                        <a:cs typeface="Arial" pitchFamily="34" charset="0"/>
                      </a:endParaRPr>
                    </a:p>
                  </a:txBody>
                  <a:tcPr anchor="ctr">
                    <a:lnT w="38100" cmpd="sng">
                      <a:noFill/>
                    </a:lnT>
                    <a:noFill/>
                  </a:tcPr>
                </a:tc>
              </a:tr>
              <a:tr h="507986">
                <a:tc>
                  <a:txBody>
                    <a:bodyPr/>
                    <a:lstStyle/>
                    <a:p>
                      <a:pPr algn="ctr"/>
                      <a:r>
                        <a:rPr lang="en-US" sz="1700" b="0" dirty="0" smtClean="0">
                          <a:solidFill>
                            <a:schemeClr val="bg1"/>
                          </a:solidFill>
                          <a:latin typeface="Arial" pitchFamily="34" charset="0"/>
                          <a:cs typeface="Arial" pitchFamily="34" charset="0"/>
                        </a:rPr>
                        <a:t>51 or 68</a:t>
                      </a:r>
                      <a:endParaRPr lang="en-US" sz="1700" b="0" dirty="0">
                        <a:solidFill>
                          <a:schemeClr val="bg1"/>
                        </a:solidFill>
                        <a:latin typeface="Arial" pitchFamily="34" charset="0"/>
                        <a:cs typeface="Arial" pitchFamily="34" charset="0"/>
                      </a:endParaRPr>
                    </a:p>
                  </a:txBody>
                  <a:tcPr anchor="ctr">
                    <a:solidFill>
                      <a:srgbClr val="D9D9D9">
                        <a:alpha val="50196"/>
                      </a:srgbClr>
                    </a:solidFill>
                  </a:tcPr>
                </a:tc>
              </a:tr>
              <a:tr h="507986">
                <a:tc>
                  <a:txBody>
                    <a:bodyPr/>
                    <a:lstStyle/>
                    <a:p>
                      <a:pPr algn="ctr"/>
                      <a:r>
                        <a:rPr lang="en-US" sz="1700" b="0" dirty="0" smtClean="0">
                          <a:solidFill>
                            <a:schemeClr val="bg1"/>
                          </a:solidFill>
                          <a:latin typeface="Arial" pitchFamily="34" charset="0"/>
                          <a:cs typeface="Arial" pitchFamily="34" charset="0"/>
                        </a:rPr>
                        <a:t>65 or 78</a:t>
                      </a:r>
                      <a:endParaRPr lang="en-US" sz="1700" b="0" dirty="0">
                        <a:solidFill>
                          <a:schemeClr val="bg1"/>
                        </a:solidFill>
                        <a:latin typeface="Arial" pitchFamily="34" charset="0"/>
                        <a:cs typeface="Arial" pitchFamily="34" charset="0"/>
                      </a:endParaRPr>
                    </a:p>
                  </a:txBody>
                  <a:tcPr anchor="ctr">
                    <a:solidFill>
                      <a:srgbClr val="D9D9D9">
                        <a:alpha val="50196"/>
                      </a:srgbClr>
                    </a:solidFill>
                  </a:tcPr>
                </a:tc>
              </a:tr>
              <a:tr h="507986">
                <a:tc>
                  <a:txBody>
                    <a:bodyPr/>
                    <a:lstStyle/>
                    <a:p>
                      <a:pPr algn="ctr"/>
                      <a:r>
                        <a:rPr lang="en-US" sz="1700" b="0" dirty="0" smtClean="0">
                          <a:solidFill>
                            <a:schemeClr val="bg1"/>
                          </a:solidFill>
                          <a:latin typeface="Arial" pitchFamily="34" charset="0"/>
                          <a:cs typeface="Arial" pitchFamily="34" charset="0"/>
                        </a:rPr>
                        <a:t>91 or 104</a:t>
                      </a:r>
                      <a:endParaRPr lang="en-US" sz="1700" b="0" dirty="0">
                        <a:solidFill>
                          <a:schemeClr val="bg1"/>
                        </a:solidFill>
                        <a:latin typeface="Arial" pitchFamily="34" charset="0"/>
                        <a:cs typeface="Arial" pitchFamily="34" charset="0"/>
                      </a:endParaRPr>
                    </a:p>
                  </a:txBody>
                  <a:tcPr anchor="ctr">
                    <a:solidFill>
                      <a:srgbClr val="F2F2F2">
                        <a:alpha val="14902"/>
                      </a:srgbClr>
                    </a:solidFill>
                  </a:tcPr>
                </a:tc>
              </a:tr>
              <a:tr h="507986">
                <a:tc>
                  <a:txBody>
                    <a:bodyPr/>
                    <a:lstStyle/>
                    <a:p>
                      <a:pPr algn="ctr"/>
                      <a:r>
                        <a:rPr lang="en-US" sz="1700" b="0" dirty="0" smtClean="0">
                          <a:solidFill>
                            <a:schemeClr val="bg1"/>
                          </a:solidFill>
                          <a:latin typeface="Arial" pitchFamily="34" charset="0"/>
                          <a:cs typeface="Arial" pitchFamily="34" charset="0"/>
                        </a:rPr>
                        <a:t>117 or 130</a:t>
                      </a:r>
                      <a:endParaRPr lang="en-US" sz="1700" b="0" dirty="0">
                        <a:solidFill>
                          <a:schemeClr val="bg1"/>
                        </a:solidFill>
                        <a:latin typeface="Arial" pitchFamily="34" charset="0"/>
                        <a:cs typeface="Arial" pitchFamily="34" charset="0"/>
                      </a:endParaRPr>
                    </a:p>
                  </a:txBody>
                  <a:tcPr anchor="ctr">
                    <a:noFill/>
                  </a:tcPr>
                </a:tc>
              </a:tr>
              <a:tr h="507986">
                <a:tc>
                  <a:txBody>
                    <a:bodyPr/>
                    <a:lstStyle/>
                    <a:p>
                      <a:pPr algn="ctr"/>
                      <a:r>
                        <a:rPr lang="en-US" sz="1700" b="0" dirty="0" smtClean="0">
                          <a:solidFill>
                            <a:schemeClr val="bg1"/>
                          </a:solidFill>
                          <a:latin typeface="Arial" pitchFamily="34" charset="0"/>
                          <a:cs typeface="Arial" pitchFamily="34" charset="0"/>
                        </a:rPr>
                        <a:t>Up</a:t>
                      </a:r>
                      <a:r>
                        <a:rPr lang="en-US" sz="1700" b="0" baseline="0" dirty="0" smtClean="0">
                          <a:solidFill>
                            <a:schemeClr val="bg1"/>
                          </a:solidFill>
                          <a:latin typeface="Arial" pitchFamily="34" charset="0"/>
                          <a:cs typeface="Arial" pitchFamily="34" charset="0"/>
                        </a:rPr>
                        <a:t> to 510</a:t>
                      </a:r>
                      <a:endParaRPr lang="en-US" sz="1700" b="0" dirty="0">
                        <a:solidFill>
                          <a:schemeClr val="bg1"/>
                        </a:solidFill>
                        <a:latin typeface="Arial" pitchFamily="34" charset="0"/>
                        <a:cs typeface="Arial" pitchFamily="34" charset="0"/>
                      </a:endParaRPr>
                    </a:p>
                  </a:txBody>
                  <a:tcPr anchor="ctr">
                    <a:solidFill>
                      <a:srgbClr val="000000">
                        <a:alpha val="32941"/>
                      </a:srgbClr>
                    </a:solidFill>
                  </a:tcPr>
                </a:tc>
              </a:tr>
            </a:tbl>
          </a:graphicData>
        </a:graphic>
      </p:graphicFrame>
      <p:sp>
        <p:nvSpPr>
          <p:cNvPr id="24" name="Right Arrow 23"/>
          <p:cNvSpPr/>
          <p:nvPr/>
        </p:nvSpPr>
        <p:spPr>
          <a:xfrm flipV="1">
            <a:off x="4630944" y="2678949"/>
            <a:ext cx="716799" cy="397252"/>
          </a:xfrm>
          <a:prstGeom prst="rightArrow">
            <a:avLst>
              <a:gd name="adj1" fmla="val 50000"/>
              <a:gd name="adj2" fmla="val 58974"/>
            </a:avLst>
          </a:prstGeom>
          <a:gradFill flip="none" rotWithShape="1">
            <a:gsLst>
              <a:gs pos="2000">
                <a:srgbClr val="3399FF">
                  <a:alpha val="0"/>
                </a:srgbClr>
              </a:gs>
              <a:gs pos="100000">
                <a:schemeClr val="bg1"/>
              </a:gs>
            </a:gsLst>
            <a:lin ang="0" scaled="1"/>
            <a:tileRect/>
          </a:gradFill>
          <a:ln>
            <a:noFill/>
          </a:ln>
          <a:effectLst>
            <a:outerShdw blurRad="50800" dist="12700" dir="2700000" algn="tl"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0000"/>
              </a:solidFill>
              <a:latin typeface="Arial" pitchFamily="34" charset="0"/>
            </a:endParaRPr>
          </a:p>
        </p:txBody>
      </p:sp>
      <p:sp>
        <p:nvSpPr>
          <p:cNvPr id="2" name="Title 1"/>
          <p:cNvSpPr>
            <a:spLocks noGrp="1"/>
          </p:cNvSpPr>
          <p:nvPr>
            <p:ph type="title"/>
          </p:nvPr>
        </p:nvSpPr>
        <p:spPr/>
        <p:txBody>
          <a:bodyPr/>
          <a:lstStyle/>
          <a:p>
            <a:r>
              <a:rPr lang="en-US" sz="3600" dirty="0" smtClean="0"/>
              <a:t>Scale on Your Terms</a:t>
            </a:r>
            <a:br>
              <a:rPr lang="en-US" sz="3600" dirty="0" smtClean="0"/>
            </a:br>
            <a:endParaRPr lang="en-US" sz="3600" dirty="0"/>
          </a:p>
        </p:txBody>
      </p:sp>
      <p:sp>
        <p:nvSpPr>
          <p:cNvPr id="25" name="Right Arrow 24"/>
          <p:cNvSpPr/>
          <p:nvPr/>
        </p:nvSpPr>
        <p:spPr>
          <a:xfrm flipV="1">
            <a:off x="4649086" y="3224143"/>
            <a:ext cx="716799" cy="397252"/>
          </a:xfrm>
          <a:prstGeom prst="rightArrow">
            <a:avLst>
              <a:gd name="adj1" fmla="val 50000"/>
              <a:gd name="adj2" fmla="val 58974"/>
            </a:avLst>
          </a:prstGeom>
          <a:gradFill flip="none" rotWithShape="1">
            <a:gsLst>
              <a:gs pos="2000">
                <a:srgbClr val="3399FF">
                  <a:alpha val="0"/>
                </a:srgbClr>
              </a:gs>
              <a:gs pos="100000">
                <a:schemeClr val="bg1"/>
              </a:gs>
            </a:gsLst>
            <a:lin ang="0" scaled="1"/>
            <a:tileRect/>
          </a:gradFill>
          <a:ln>
            <a:noFill/>
          </a:ln>
          <a:effectLst>
            <a:outerShdw blurRad="50800" dist="12700" dir="2700000" algn="tl"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0000"/>
              </a:solidFill>
              <a:latin typeface="Arial" pitchFamily="34" charset="0"/>
            </a:endParaRPr>
          </a:p>
        </p:txBody>
      </p:sp>
      <p:sp>
        <p:nvSpPr>
          <p:cNvPr id="27" name="Right Arrow 26"/>
          <p:cNvSpPr/>
          <p:nvPr/>
        </p:nvSpPr>
        <p:spPr>
          <a:xfrm flipV="1">
            <a:off x="4636388" y="3754821"/>
            <a:ext cx="716799" cy="397252"/>
          </a:xfrm>
          <a:prstGeom prst="rightArrow">
            <a:avLst>
              <a:gd name="adj1" fmla="val 50000"/>
              <a:gd name="adj2" fmla="val 58974"/>
            </a:avLst>
          </a:prstGeom>
          <a:gradFill flip="none" rotWithShape="1">
            <a:gsLst>
              <a:gs pos="2000">
                <a:srgbClr val="3399FF">
                  <a:alpha val="0"/>
                </a:srgbClr>
              </a:gs>
              <a:gs pos="100000">
                <a:schemeClr val="bg1"/>
              </a:gs>
            </a:gsLst>
            <a:lin ang="0" scaled="1"/>
            <a:tileRect/>
          </a:gradFill>
          <a:ln>
            <a:noFill/>
          </a:ln>
          <a:effectLst>
            <a:outerShdw blurRad="50800" dist="12700" dir="2700000" algn="tl"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0000"/>
              </a:solidFill>
              <a:latin typeface="Arial" pitchFamily="34" charset="0"/>
            </a:endParaRPr>
          </a:p>
        </p:txBody>
      </p:sp>
      <p:grpSp>
        <p:nvGrpSpPr>
          <p:cNvPr id="3" name="Group 46"/>
          <p:cNvGrpSpPr/>
          <p:nvPr/>
        </p:nvGrpSpPr>
        <p:grpSpPr>
          <a:xfrm>
            <a:off x="-88016" y="5791200"/>
            <a:ext cx="5109358" cy="505840"/>
            <a:chOff x="159610" y="6131380"/>
            <a:chExt cx="4536138" cy="530683"/>
          </a:xfrm>
        </p:grpSpPr>
        <p:sp>
          <p:nvSpPr>
            <p:cNvPr id="46" name="Right Arrow 45"/>
            <p:cNvSpPr/>
            <p:nvPr/>
          </p:nvSpPr>
          <p:spPr>
            <a:xfrm>
              <a:off x="334394" y="6131380"/>
              <a:ext cx="4361354" cy="530683"/>
            </a:xfrm>
            <a:prstGeom prst="rightArrow">
              <a:avLst>
                <a:gd name="adj1" fmla="val 77545"/>
                <a:gd name="adj2" fmla="val 60693"/>
              </a:avLst>
            </a:prstGeom>
            <a:gradFill flip="none" rotWithShape="1">
              <a:gsLst>
                <a:gs pos="2000">
                  <a:srgbClr val="3399FF">
                    <a:alpha val="0"/>
                  </a:srgbClr>
                </a:gs>
                <a:gs pos="100000">
                  <a:schemeClr val="bg1"/>
                </a:gs>
              </a:gsLst>
              <a:lin ang="0" scaled="1"/>
              <a:tileRect/>
            </a:gradFill>
            <a:ln>
              <a:noFill/>
            </a:ln>
            <a:effectLst>
              <a:outerShdw blurRad="50800" dist="12700" dir="2700000" algn="tl"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900" b="1" dirty="0">
                <a:solidFill>
                  <a:schemeClr val="tx1"/>
                </a:solidFill>
                <a:latin typeface="Arial" pitchFamily="34" charset="0"/>
              </a:endParaRPr>
            </a:p>
          </p:txBody>
        </p:sp>
        <p:sp>
          <p:nvSpPr>
            <p:cNvPr id="43" name="Rectangle 42"/>
            <p:cNvSpPr/>
            <p:nvPr/>
          </p:nvSpPr>
          <p:spPr>
            <a:xfrm>
              <a:off x="159610" y="6211322"/>
              <a:ext cx="4229098" cy="233700"/>
            </a:xfrm>
            <a:prstGeom prst="rect">
              <a:avLst/>
            </a:prstGeom>
          </p:spPr>
          <p:txBody>
            <a:bodyPr wrap="square">
              <a:spAutoFit/>
            </a:bodyPr>
            <a:lstStyle/>
            <a:p>
              <a:pPr algn="r"/>
              <a:r>
                <a:rPr lang="en-US" sz="1600" dirty="0" smtClean="0"/>
                <a:t>17TB expansion ordered, 34TB shipped*</a:t>
              </a:r>
              <a:endParaRPr lang="en-US" sz="1600" dirty="0"/>
            </a:p>
          </p:txBody>
        </p:sp>
      </p:grpSp>
      <p:pic>
        <p:nvPicPr>
          <p:cNvPr id="36" name="Picture 35" descr="DXi6800_FrontFace.png"/>
          <p:cNvPicPr>
            <a:picLocks noChangeAspect="1"/>
          </p:cNvPicPr>
          <p:nvPr/>
        </p:nvPicPr>
        <p:blipFill>
          <a:blip r:embed="rId3" cstate="print"/>
          <a:srcRect t="85553" b="610"/>
          <a:stretch>
            <a:fillRect/>
          </a:stretch>
        </p:blipFill>
        <p:spPr>
          <a:xfrm>
            <a:off x="5167010" y="5881607"/>
            <a:ext cx="2905095" cy="496110"/>
          </a:xfrm>
          <a:prstGeom prst="rect">
            <a:avLst/>
          </a:prstGeom>
        </p:spPr>
      </p:pic>
      <p:sp>
        <p:nvSpPr>
          <p:cNvPr id="30" name="Rectangle 29"/>
          <p:cNvSpPr/>
          <p:nvPr/>
        </p:nvSpPr>
        <p:spPr>
          <a:xfrm>
            <a:off x="5152040" y="5871878"/>
            <a:ext cx="2912190" cy="272375"/>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F73C3"/>
                </a:solidFill>
                <a:latin typeface="Arial" pitchFamily="34" charset="0"/>
                <a:cs typeface="Arial" pitchFamily="34" charset="0"/>
              </a:rPr>
              <a:t>UNUSED STORAGE</a:t>
            </a:r>
            <a:endParaRPr lang="en-US" b="1" dirty="0">
              <a:solidFill>
                <a:srgbClr val="0F73C3"/>
              </a:solidFill>
              <a:latin typeface="Arial" pitchFamily="34" charset="0"/>
              <a:cs typeface="Arial" pitchFamily="34" charset="0"/>
            </a:endParaRPr>
          </a:p>
        </p:txBody>
      </p:sp>
      <p:sp>
        <p:nvSpPr>
          <p:cNvPr id="32" name="Right Arrow 31"/>
          <p:cNvSpPr/>
          <p:nvPr/>
        </p:nvSpPr>
        <p:spPr>
          <a:xfrm flipV="1">
            <a:off x="4642869" y="4276872"/>
            <a:ext cx="716799" cy="397252"/>
          </a:xfrm>
          <a:prstGeom prst="rightArrow">
            <a:avLst>
              <a:gd name="adj1" fmla="val 50000"/>
              <a:gd name="adj2" fmla="val 58974"/>
            </a:avLst>
          </a:prstGeom>
          <a:gradFill flip="none" rotWithShape="1">
            <a:gsLst>
              <a:gs pos="2000">
                <a:srgbClr val="3399FF">
                  <a:alpha val="0"/>
                </a:srgbClr>
              </a:gs>
              <a:gs pos="100000">
                <a:schemeClr val="bg1"/>
              </a:gs>
            </a:gsLst>
            <a:lin ang="0" scaled="1"/>
            <a:tileRect/>
          </a:gradFill>
          <a:ln>
            <a:noFill/>
          </a:ln>
          <a:effectLst>
            <a:outerShdw blurRad="50800" dist="12700" dir="2700000" algn="tl"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0000"/>
              </a:solidFill>
              <a:latin typeface="Arial" pitchFamily="34" charset="0"/>
            </a:endParaRPr>
          </a:p>
        </p:txBody>
      </p:sp>
      <p:sp>
        <p:nvSpPr>
          <p:cNvPr id="34" name="Right Arrow 33"/>
          <p:cNvSpPr/>
          <p:nvPr/>
        </p:nvSpPr>
        <p:spPr>
          <a:xfrm flipV="1">
            <a:off x="4642870" y="4734073"/>
            <a:ext cx="716799" cy="397252"/>
          </a:xfrm>
          <a:prstGeom prst="rightArrow">
            <a:avLst>
              <a:gd name="adj1" fmla="val 50000"/>
              <a:gd name="adj2" fmla="val 58974"/>
            </a:avLst>
          </a:prstGeom>
          <a:gradFill flip="none" rotWithShape="1">
            <a:gsLst>
              <a:gs pos="2000">
                <a:srgbClr val="3399FF">
                  <a:alpha val="0"/>
                </a:srgbClr>
              </a:gs>
              <a:gs pos="100000">
                <a:schemeClr val="bg1"/>
              </a:gs>
            </a:gsLst>
            <a:lin ang="0" scaled="1"/>
            <a:tileRect/>
          </a:gradFill>
          <a:ln>
            <a:noFill/>
          </a:ln>
          <a:effectLst>
            <a:outerShdw blurRad="50800" dist="12700" dir="2700000" algn="tl"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0000"/>
              </a:solidFill>
              <a:latin typeface="Arial" pitchFamily="34" charset="0"/>
            </a:endParaRPr>
          </a:p>
        </p:txBody>
      </p:sp>
      <p:sp>
        <p:nvSpPr>
          <p:cNvPr id="37" name="Right Arrow 36"/>
          <p:cNvSpPr/>
          <p:nvPr/>
        </p:nvSpPr>
        <p:spPr>
          <a:xfrm flipV="1">
            <a:off x="4662326" y="5210728"/>
            <a:ext cx="716799" cy="397252"/>
          </a:xfrm>
          <a:prstGeom prst="rightArrow">
            <a:avLst>
              <a:gd name="adj1" fmla="val 50000"/>
              <a:gd name="adj2" fmla="val 58974"/>
            </a:avLst>
          </a:prstGeom>
          <a:gradFill flip="none" rotWithShape="1">
            <a:gsLst>
              <a:gs pos="2000">
                <a:srgbClr val="3399FF">
                  <a:alpha val="0"/>
                </a:srgbClr>
              </a:gs>
              <a:gs pos="100000">
                <a:schemeClr val="bg1"/>
              </a:gs>
            </a:gsLst>
            <a:lin ang="0" scaled="1"/>
            <a:tileRect/>
          </a:gradFill>
          <a:ln>
            <a:noFill/>
          </a:ln>
          <a:effectLst>
            <a:outerShdw blurRad="50800" dist="12700" dir="2700000" algn="tl"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0000"/>
              </a:solidFill>
              <a:latin typeface="Arial" pitchFamily="34" charset="0"/>
            </a:endParaRPr>
          </a:p>
        </p:txBody>
      </p:sp>
      <p:pic>
        <p:nvPicPr>
          <p:cNvPr id="33" name="Picture 32" descr="DXi6800_FrontFace.png"/>
          <p:cNvPicPr>
            <a:picLocks noChangeAspect="1"/>
          </p:cNvPicPr>
          <p:nvPr/>
        </p:nvPicPr>
        <p:blipFill>
          <a:blip r:embed="rId3" cstate="print"/>
          <a:srcRect b="1153"/>
          <a:stretch>
            <a:fillRect/>
          </a:stretch>
        </p:blipFill>
        <p:spPr>
          <a:xfrm>
            <a:off x="1866929" y="2123747"/>
            <a:ext cx="2905095" cy="3544290"/>
          </a:xfrm>
          <a:prstGeom prst="rect">
            <a:avLst/>
          </a:prstGeom>
        </p:spPr>
      </p:pic>
      <p:sp>
        <p:nvSpPr>
          <p:cNvPr id="31" name="Rounded Rectangle 30"/>
          <p:cNvSpPr/>
          <p:nvPr/>
        </p:nvSpPr>
        <p:spPr>
          <a:xfrm>
            <a:off x="-15879" y="854700"/>
            <a:ext cx="9175758" cy="821700"/>
          </a:xfrm>
          <a:prstGeom prst="roundRect">
            <a:avLst>
              <a:gd name="adj" fmla="val 82"/>
            </a:avLst>
          </a:prstGeom>
          <a:gradFill flip="none" rotWithShape="1">
            <a:gsLst>
              <a:gs pos="100000">
                <a:srgbClr val="0F73C3"/>
              </a:gs>
              <a:gs pos="0">
                <a:srgbClr val="00B6F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0" rIns="182880" bIns="0" rtlCol="0" anchor="ctr"/>
          <a:lstStyle/>
          <a:p>
            <a:pPr algn="ctr">
              <a:lnSpc>
                <a:spcPts val="2500"/>
              </a:lnSpc>
            </a:pPr>
            <a:endParaRPr lang="en-US" dirty="0">
              <a:latin typeface="Arial" panose="020B0604020202020204" pitchFamily="34" charset="0"/>
              <a:cs typeface="Arial" panose="020B0604020202020204" pitchFamily="34" charset="0"/>
            </a:endParaRPr>
          </a:p>
        </p:txBody>
      </p:sp>
      <p:sp>
        <p:nvSpPr>
          <p:cNvPr id="4" name="Rectangle 3"/>
          <p:cNvSpPr/>
          <p:nvPr/>
        </p:nvSpPr>
        <p:spPr>
          <a:xfrm>
            <a:off x="0" y="864553"/>
            <a:ext cx="9144000" cy="830997"/>
          </a:xfrm>
          <a:prstGeom prst="rect">
            <a:avLst/>
          </a:prstGeom>
        </p:spPr>
        <p:txBody>
          <a:bodyPr wrap="square">
            <a:spAutoFit/>
          </a:bodyPr>
          <a:lstStyle/>
          <a:p>
            <a:pPr lvl="0" algn="ctr"/>
            <a:r>
              <a:rPr lang="en-US" sz="2200" dirty="0" smtClean="0">
                <a:solidFill>
                  <a:prstClr val="white"/>
                </a:solidFill>
                <a:latin typeface="Arial" panose="020B0604020202020204" pitchFamily="34" charset="0"/>
                <a:cs typeface="Arial" panose="020B0604020202020204" pitchFamily="34" charset="0"/>
              </a:rPr>
              <a:t>17TB </a:t>
            </a:r>
            <a:r>
              <a:rPr lang="en-US" sz="2200" dirty="0">
                <a:solidFill>
                  <a:prstClr val="white"/>
                </a:solidFill>
                <a:latin typeface="Arial" panose="020B0604020202020204" pitchFamily="34" charset="0"/>
                <a:cs typeface="Arial" panose="020B0604020202020204" pitchFamily="34" charset="0"/>
              </a:rPr>
              <a:t>to over 510TB </a:t>
            </a:r>
          </a:p>
          <a:p>
            <a:pPr lvl="0" algn="ctr"/>
            <a:r>
              <a:rPr lang="en-US" sz="2600" dirty="0">
                <a:solidFill>
                  <a:prstClr val="white"/>
                </a:solidFill>
                <a:latin typeface="Arial" panose="020B0604020202020204" pitchFamily="34" charset="0"/>
                <a:cs typeface="Arial" panose="020B0604020202020204" pitchFamily="34" charset="0"/>
              </a:rPr>
              <a:t>Unique Capacity-on-Demand</a:t>
            </a:r>
          </a:p>
        </p:txBody>
      </p:sp>
    </p:spTree>
    <p:extLst>
      <p:ext uri="{BB962C8B-B14F-4D97-AF65-F5344CB8AC3E}">
        <p14:creationId xmlns:p14="http://schemas.microsoft.com/office/powerpoint/2010/main" xmlns="" val="40213201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par>
                          <p:cTn id="32" fill="hold">
                            <p:stCondLst>
                              <p:cond delay="3500"/>
                            </p:stCondLst>
                            <p:childTnLst>
                              <p:par>
                                <p:cTn id="33" presetID="10" presetClass="exit" presetSubtype="0" fill="hold" grpId="0" nodeType="afterEffect">
                                  <p:stCondLst>
                                    <p:cond delay="1000"/>
                                  </p:stCondLst>
                                  <p:childTnLst>
                                    <p:animEffect transition="out" filter="fade">
                                      <p:cBhvr>
                                        <p:cTn id="34" dur="1000"/>
                                        <p:tgtEl>
                                          <p:spTgt spid="30"/>
                                        </p:tgtEl>
                                      </p:cBhvr>
                                    </p:animEffect>
                                    <p:set>
                                      <p:cBhvr>
                                        <p:cTn id="35" dur="1" fill="hold">
                                          <p:stCondLst>
                                            <p:cond delay="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30" grpId="0" animBg="1"/>
      <p:bldP spid="32" grpId="0" animBg="1"/>
      <p:bldP spid="34"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DXi6902 Simple Ordering Architecture</a:t>
            </a:r>
            <a:endParaRPr lang="en-US" dirty="0"/>
          </a:p>
        </p:txBody>
      </p:sp>
      <p:pic>
        <p:nvPicPr>
          <p:cNvPr id="5" name="Picture Placeholder 4"/>
          <p:cNvPicPr preferRelativeResize="0">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686555" y="1156532"/>
            <a:ext cx="1770889" cy="5055082"/>
          </a:xfrm>
          <a:effectLst>
            <a:glow rad="228600">
              <a:schemeClr val="accent4">
                <a:satMod val="175000"/>
                <a:alpha val="40000"/>
              </a:schemeClr>
            </a:glow>
            <a:innerShdw blurRad="63500" dist="50800" dir="2700000">
              <a:prstClr val="black">
                <a:alpha val="50000"/>
              </a:prstClr>
            </a:innerShdw>
          </a:effectLst>
        </p:spPr>
      </p:pic>
      <p:grpSp>
        <p:nvGrpSpPr>
          <p:cNvPr id="2" name="Group 24"/>
          <p:cNvGrpSpPr/>
          <p:nvPr/>
        </p:nvGrpSpPr>
        <p:grpSpPr>
          <a:xfrm>
            <a:off x="550538" y="1262757"/>
            <a:ext cx="3420633" cy="902524"/>
            <a:chOff x="528766" y="2012868"/>
            <a:chExt cx="3420633" cy="902524"/>
          </a:xfrm>
          <a:solidFill>
            <a:schemeClr val="bg2">
              <a:lumMod val="60000"/>
              <a:lumOff val="40000"/>
            </a:schemeClr>
          </a:solidFill>
          <a:effectLst>
            <a:outerShdw blurRad="50800" dist="38100" dir="10800000" algn="r" rotWithShape="0">
              <a:prstClr val="black">
                <a:alpha val="40000"/>
              </a:prstClr>
            </a:outerShdw>
          </a:effectLst>
        </p:grpSpPr>
        <p:sp>
          <p:nvSpPr>
            <p:cNvPr id="22" name="Rounded Rectangular Callout 21"/>
            <p:cNvSpPr/>
            <p:nvPr/>
          </p:nvSpPr>
          <p:spPr>
            <a:xfrm>
              <a:off x="528766" y="2012868"/>
              <a:ext cx="2479797" cy="902524"/>
            </a:xfrm>
            <a:prstGeom prst="wedgeRoundRectCallout">
              <a:avLst>
                <a:gd name="adj1" fmla="val 87982"/>
                <a:gd name="adj2" fmla="val 199359"/>
                <a:gd name="adj3"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8766" y="2314311"/>
              <a:ext cx="3420633" cy="299499"/>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b="1" u="sng" dirty="0">
                  <a:solidFill>
                    <a:schemeClr val="tx1"/>
                  </a:solidFill>
                </a:rPr>
                <a:t>Base </a:t>
              </a:r>
              <a:r>
                <a:rPr lang="en-US" sz="1400" b="1" u="sng" dirty="0" smtClean="0">
                  <a:solidFill>
                    <a:schemeClr val="tx1"/>
                  </a:solidFill>
                </a:rPr>
                <a:t>Configuration</a:t>
              </a:r>
              <a:endParaRPr lang="en-US" sz="1400" b="1" u="sng" dirty="0">
                <a:solidFill>
                  <a:schemeClr val="tx1"/>
                </a:solidFill>
              </a:endParaRPr>
            </a:p>
            <a:p>
              <a:pPr>
                <a:defRPr/>
              </a:pPr>
              <a:r>
                <a:rPr lang="en-US" sz="1400" kern="0" dirty="0" smtClean="0">
                  <a:solidFill>
                    <a:srgbClr val="212121"/>
                  </a:solidFill>
                </a:rPr>
                <a:t>17TB </a:t>
              </a:r>
              <a:r>
                <a:rPr lang="en-US" sz="1400" kern="0" dirty="0">
                  <a:solidFill>
                    <a:srgbClr val="212121"/>
                  </a:solidFill>
                </a:rPr>
                <a:t>usable entry </a:t>
              </a:r>
              <a:r>
                <a:rPr lang="en-US" sz="1400" kern="0" dirty="0" smtClean="0">
                  <a:solidFill>
                    <a:srgbClr val="212121"/>
                  </a:solidFill>
                </a:rPr>
                <a:t>capacity</a:t>
              </a:r>
              <a:endParaRPr lang="en-US" sz="1400" kern="0" dirty="0">
                <a:solidFill>
                  <a:srgbClr val="212121"/>
                </a:solidFill>
              </a:endParaRPr>
            </a:p>
            <a:p>
              <a:pPr>
                <a:defRPr/>
              </a:pPr>
              <a:r>
                <a:rPr lang="en-US" sz="1400" dirty="0" smtClean="0">
                  <a:solidFill>
                    <a:schemeClr val="tx1"/>
                  </a:solidFill>
                </a:rPr>
                <a:t>6x </a:t>
              </a:r>
              <a:r>
                <a:rPr lang="en-US" sz="1400" dirty="0">
                  <a:solidFill>
                    <a:schemeClr val="tx1"/>
                  </a:solidFill>
                </a:rPr>
                <a:t>8Gb </a:t>
              </a:r>
              <a:r>
                <a:rPr lang="en-US" sz="1400" dirty="0" smtClean="0">
                  <a:solidFill>
                    <a:schemeClr val="tx1"/>
                  </a:solidFill>
                </a:rPr>
                <a:t>FC / </a:t>
              </a:r>
              <a:r>
                <a:rPr lang="en-US" sz="1400" dirty="0">
                  <a:solidFill>
                    <a:schemeClr val="tx1"/>
                  </a:solidFill>
                </a:rPr>
                <a:t>2x </a:t>
              </a:r>
              <a:r>
                <a:rPr lang="en-US" sz="1400" dirty="0" smtClean="0">
                  <a:solidFill>
                    <a:schemeClr val="tx1"/>
                  </a:solidFill>
                </a:rPr>
                <a:t>10GbE / 3x 1GbE</a:t>
              </a:r>
            </a:p>
            <a:p>
              <a:pPr>
                <a:defRPr/>
              </a:pPr>
              <a:r>
                <a:rPr lang="en-US" sz="1400" dirty="0" smtClean="0">
                  <a:solidFill>
                    <a:schemeClr val="tx1"/>
                  </a:solidFill>
                </a:rPr>
                <a:t>2U Node + 2U Expansion</a:t>
              </a:r>
              <a:endParaRPr lang="en-US" sz="1400" dirty="0">
                <a:solidFill>
                  <a:schemeClr val="tx1"/>
                </a:solidFill>
              </a:endParaRPr>
            </a:p>
          </p:txBody>
        </p:sp>
      </p:grpSp>
      <p:grpSp>
        <p:nvGrpSpPr>
          <p:cNvPr id="3" name="Group 29"/>
          <p:cNvGrpSpPr/>
          <p:nvPr/>
        </p:nvGrpSpPr>
        <p:grpSpPr>
          <a:xfrm>
            <a:off x="6495307" y="1621018"/>
            <a:ext cx="3420633" cy="902524"/>
            <a:chOff x="528765" y="5168430"/>
            <a:chExt cx="3420633" cy="902524"/>
          </a:xfrm>
          <a:effectLst>
            <a:outerShdw blurRad="50800" dist="38100" algn="l" rotWithShape="0">
              <a:prstClr val="black">
                <a:alpha val="40000"/>
              </a:prstClr>
            </a:outerShdw>
          </a:effectLst>
        </p:grpSpPr>
        <p:sp>
          <p:nvSpPr>
            <p:cNvPr id="26" name="Rounded Rectangular Callout 25"/>
            <p:cNvSpPr/>
            <p:nvPr/>
          </p:nvSpPr>
          <p:spPr>
            <a:xfrm>
              <a:off x="536169" y="5168430"/>
              <a:ext cx="2226309" cy="902524"/>
            </a:xfrm>
            <a:prstGeom prst="wedgeRoundRectCallout">
              <a:avLst>
                <a:gd name="adj1" fmla="val -137250"/>
                <a:gd name="adj2" fmla="val 99377"/>
                <a:gd name="adj3" fmla="val 16667"/>
              </a:avLst>
            </a:prstGeom>
            <a:solidFill>
              <a:srgbClr val="0076B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28765" y="5469942"/>
              <a:ext cx="3420633" cy="299499"/>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b="1" u="sng" dirty="0" smtClean="0">
                  <a:solidFill>
                    <a:schemeClr val="tx1"/>
                  </a:solidFill>
                </a:rPr>
                <a:t>Capacity</a:t>
              </a:r>
              <a:endParaRPr lang="en-US" sz="1400" b="1" u="sng" dirty="0">
                <a:solidFill>
                  <a:schemeClr val="tx1"/>
                </a:solidFill>
              </a:endParaRPr>
            </a:p>
            <a:p>
              <a:pPr>
                <a:defRPr/>
              </a:pPr>
              <a:r>
                <a:rPr lang="en-US" sz="1400" kern="0" dirty="0" smtClean="0">
                  <a:solidFill>
                    <a:srgbClr val="212121"/>
                  </a:solidFill>
                </a:rPr>
                <a:t>Up to 510TB</a:t>
              </a:r>
              <a:endParaRPr lang="en-US" sz="1400" kern="0" dirty="0">
                <a:solidFill>
                  <a:srgbClr val="212121"/>
                </a:solidFill>
              </a:endParaRPr>
            </a:p>
            <a:p>
              <a:pPr>
                <a:defRPr/>
              </a:pPr>
              <a:r>
                <a:rPr lang="en-US" sz="1400" dirty="0" smtClean="0">
                  <a:solidFill>
                    <a:schemeClr val="tx1"/>
                  </a:solidFill>
                </a:rPr>
                <a:t>Up to 15 expansion modules</a:t>
              </a:r>
            </a:p>
            <a:p>
              <a:pPr>
                <a:defRPr/>
              </a:pPr>
              <a:r>
                <a:rPr lang="en-US" sz="1400" dirty="0" smtClean="0">
                  <a:solidFill>
                    <a:schemeClr val="tx1"/>
                  </a:solidFill>
                </a:rPr>
                <a:t>Ordered in 17TB Increments</a:t>
              </a:r>
              <a:endParaRPr lang="en-US" sz="1400" dirty="0">
                <a:solidFill>
                  <a:schemeClr val="tx1"/>
                </a:solidFill>
              </a:endParaRPr>
            </a:p>
          </p:txBody>
        </p:sp>
      </p:grpSp>
      <p:grpSp>
        <p:nvGrpSpPr>
          <p:cNvPr id="4" name="Group 30"/>
          <p:cNvGrpSpPr/>
          <p:nvPr/>
        </p:nvGrpSpPr>
        <p:grpSpPr>
          <a:xfrm>
            <a:off x="1320018" y="4932120"/>
            <a:ext cx="3420633" cy="977249"/>
            <a:chOff x="6337198" y="2481942"/>
            <a:chExt cx="3420633" cy="977249"/>
          </a:xfrm>
        </p:grpSpPr>
        <p:sp>
          <p:nvSpPr>
            <p:cNvPr id="28" name="Rounded Rectangular Callout 27"/>
            <p:cNvSpPr/>
            <p:nvPr/>
          </p:nvSpPr>
          <p:spPr>
            <a:xfrm>
              <a:off x="6337198" y="2481942"/>
              <a:ext cx="1880527" cy="977249"/>
            </a:xfrm>
            <a:prstGeom prst="wedgeRoundRectCallout">
              <a:avLst>
                <a:gd name="adj1" fmla="val 109752"/>
                <a:gd name="adj2" fmla="val -192375"/>
                <a:gd name="adj3" fmla="val 16667"/>
              </a:avLst>
            </a:prstGeom>
            <a:solidFill>
              <a:srgbClr val="0076BB">
                <a:alpha val="60000"/>
              </a:srgb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337198" y="2820816"/>
              <a:ext cx="3420633" cy="299499"/>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b="1" u="sng" dirty="0" smtClean="0">
                  <a:solidFill>
                    <a:schemeClr val="tx1"/>
                  </a:solidFill>
                </a:rPr>
                <a:t>Options</a:t>
              </a:r>
            </a:p>
            <a:p>
              <a:pPr>
                <a:defRPr/>
              </a:pPr>
              <a:r>
                <a:rPr lang="en-US" sz="1400" dirty="0" smtClean="0">
                  <a:solidFill>
                    <a:schemeClr val="tx1"/>
                  </a:solidFill>
                </a:rPr>
                <a:t>4 Port 1GbE</a:t>
              </a:r>
            </a:p>
            <a:p>
              <a:pPr>
                <a:defRPr/>
              </a:pPr>
              <a:r>
                <a:rPr lang="en-US" sz="1400" dirty="0" smtClean="0">
                  <a:solidFill>
                    <a:schemeClr val="tx1"/>
                  </a:solidFill>
                </a:rPr>
                <a:t>2 Port 10GbE</a:t>
              </a:r>
            </a:p>
            <a:p>
              <a:pPr>
                <a:defRPr/>
              </a:pPr>
              <a:r>
                <a:rPr lang="en-US" sz="1400" dirty="0" smtClean="0">
                  <a:solidFill>
                    <a:schemeClr val="tx1"/>
                  </a:solidFill>
                </a:rPr>
                <a:t>Data-at-rest encryption</a:t>
              </a:r>
              <a:endParaRPr lang="en-US" sz="1400" dirty="0">
                <a:solidFill>
                  <a:schemeClr val="tx1"/>
                </a:solidFill>
              </a:endParaRPr>
            </a:p>
          </p:txBody>
        </p:sp>
      </p:grpSp>
      <p:grpSp>
        <p:nvGrpSpPr>
          <p:cNvPr id="7" name="Group 31"/>
          <p:cNvGrpSpPr/>
          <p:nvPr/>
        </p:nvGrpSpPr>
        <p:grpSpPr>
          <a:xfrm>
            <a:off x="5961501" y="4149552"/>
            <a:ext cx="3420633" cy="750478"/>
            <a:chOff x="528765" y="5259897"/>
            <a:chExt cx="3420633" cy="750478"/>
          </a:xfrm>
          <a:effectLst>
            <a:outerShdw blurRad="50800" dist="38100" algn="l" rotWithShape="0">
              <a:prstClr val="black">
                <a:alpha val="40000"/>
              </a:prstClr>
            </a:outerShdw>
          </a:effectLst>
        </p:grpSpPr>
        <p:sp>
          <p:nvSpPr>
            <p:cNvPr id="33" name="Rounded Rectangular Callout 32"/>
            <p:cNvSpPr/>
            <p:nvPr/>
          </p:nvSpPr>
          <p:spPr>
            <a:xfrm>
              <a:off x="546579" y="5259897"/>
              <a:ext cx="2226309" cy="750478"/>
            </a:xfrm>
            <a:prstGeom prst="wedgeRoundRectCallout">
              <a:avLst>
                <a:gd name="adj1" fmla="val -113780"/>
                <a:gd name="adj2" fmla="val 130280"/>
                <a:gd name="adj3" fmla="val 16667"/>
              </a:avLst>
            </a:prstGeom>
            <a:solidFill>
              <a:srgbClr val="0076B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28765" y="5469942"/>
              <a:ext cx="3420633" cy="299499"/>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b="1" u="sng" dirty="0" smtClean="0">
                  <a:solidFill>
                    <a:schemeClr val="tx1"/>
                  </a:solidFill>
                </a:rPr>
                <a:t>Complete Protection</a:t>
              </a:r>
              <a:endParaRPr lang="en-US" sz="1400" b="1" u="sng" dirty="0">
                <a:solidFill>
                  <a:schemeClr val="tx1"/>
                </a:solidFill>
              </a:endParaRPr>
            </a:p>
            <a:p>
              <a:pPr>
                <a:defRPr/>
              </a:pPr>
              <a:r>
                <a:rPr lang="en-US" sz="1400" kern="0" dirty="0" smtClean="0">
                  <a:solidFill>
                    <a:srgbClr val="212121"/>
                  </a:solidFill>
                </a:rPr>
                <a:t>Onsite Installation</a:t>
              </a:r>
            </a:p>
            <a:p>
              <a:pPr>
                <a:defRPr/>
              </a:pPr>
              <a:r>
                <a:rPr lang="en-US" sz="1400" kern="0" dirty="0" smtClean="0">
                  <a:solidFill>
                    <a:srgbClr val="212121"/>
                  </a:solidFill>
                </a:rPr>
                <a:t>Superior Service and Support</a:t>
              </a:r>
              <a:endParaRPr lang="en-US" sz="1400" kern="0" dirty="0">
                <a:solidFill>
                  <a:srgbClr val="212121"/>
                </a:solidFill>
              </a:endParaRPr>
            </a:p>
          </p:txBody>
        </p:sp>
      </p:grpSp>
    </p:spTree>
    <p:extLst>
      <p:ext uri="{BB962C8B-B14F-4D97-AF65-F5344CB8AC3E}">
        <p14:creationId xmlns:p14="http://schemas.microsoft.com/office/powerpoint/2010/main" xmlns="" val="10954061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DXi6902</a:t>
            </a:r>
            <a:endParaRPr lang="en-US" dirty="0"/>
          </a:p>
        </p:txBody>
      </p:sp>
      <p:graphicFrame>
        <p:nvGraphicFramePr>
          <p:cNvPr id="7" name="Content Placeholder 4"/>
          <p:cNvGraphicFramePr>
            <a:graphicFrameLocks/>
          </p:cNvGraphicFramePr>
          <p:nvPr>
            <p:extLst/>
          </p:nvPr>
        </p:nvGraphicFramePr>
        <p:xfrm>
          <a:off x="511475" y="1098466"/>
          <a:ext cx="8226125" cy="3630551"/>
        </p:xfrm>
        <a:graphic>
          <a:graphicData uri="http://schemas.openxmlformats.org/drawingml/2006/table">
            <a:tbl>
              <a:tblPr firstRow="1" bandRow="1">
                <a:tableStyleId>{5C22544A-7EE6-4342-B048-85BDC9FD1C3A}</a:tableStyleId>
              </a:tblPr>
              <a:tblGrid>
                <a:gridCol w="4468088"/>
                <a:gridCol w="1493133"/>
                <a:gridCol w="1127070"/>
                <a:gridCol w="1137834"/>
              </a:tblGrid>
              <a:tr h="752057">
                <a:tc>
                  <a:txBody>
                    <a:bodyPr/>
                    <a:lstStyle/>
                    <a:p>
                      <a:pPr algn="l"/>
                      <a:r>
                        <a:rPr lang="en-US" sz="1400" dirty="0" smtClean="0">
                          <a:latin typeface="+mn-lt"/>
                        </a:rPr>
                        <a:t>Description</a:t>
                      </a:r>
                      <a:endParaRPr lang="en-US" sz="1400" dirty="0">
                        <a:latin typeface="+mn-lt"/>
                      </a:endParaRPr>
                    </a:p>
                  </a:txBody>
                  <a:tcPr anchor="ctr"/>
                </a:tc>
                <a:tc>
                  <a:txBody>
                    <a:bodyPr/>
                    <a:lstStyle/>
                    <a:p>
                      <a:pPr algn="ctr"/>
                      <a:r>
                        <a:rPr lang="en-US" sz="1400" dirty="0" smtClean="0">
                          <a:latin typeface="+mn-lt"/>
                        </a:rPr>
                        <a:t>NA, EMEA, LA</a:t>
                      </a:r>
                      <a:r>
                        <a:rPr lang="en-US" sz="1400" baseline="0" dirty="0" smtClean="0">
                          <a:latin typeface="+mn-lt"/>
                        </a:rPr>
                        <a:t>, Russia List Price</a:t>
                      </a:r>
                      <a:endParaRPr lang="en-US" sz="1400" dirty="0">
                        <a:latin typeface="+mn-lt"/>
                      </a:endParaRPr>
                    </a:p>
                  </a:txBody>
                  <a:tcPr anchor="ctr"/>
                </a:tc>
                <a:tc>
                  <a:txBody>
                    <a:bodyPr/>
                    <a:lstStyle/>
                    <a:p>
                      <a:pPr algn="ctr"/>
                      <a:r>
                        <a:rPr lang="en-US" sz="1400" dirty="0" smtClean="0">
                          <a:latin typeface="+mn-lt"/>
                        </a:rPr>
                        <a:t>APAC</a:t>
                      </a:r>
                      <a:r>
                        <a:rPr lang="en-US" sz="1400" baseline="0" dirty="0" smtClean="0">
                          <a:latin typeface="+mn-lt"/>
                        </a:rPr>
                        <a:t> List Price</a:t>
                      </a:r>
                      <a:endParaRPr lang="en-US" sz="1400" dirty="0">
                        <a:latin typeface="+mn-lt"/>
                      </a:endParaRPr>
                    </a:p>
                  </a:txBody>
                  <a:tcPr anchor="ctr"/>
                </a:tc>
                <a:tc>
                  <a:txBody>
                    <a:bodyPr/>
                    <a:lstStyle/>
                    <a:p>
                      <a:pPr algn="ctr"/>
                      <a:r>
                        <a:rPr lang="en-US" sz="1400" dirty="0" smtClean="0">
                          <a:latin typeface="+mn-lt"/>
                        </a:rPr>
                        <a:t>China List Price</a:t>
                      </a:r>
                      <a:endParaRPr lang="en-US" sz="1400" dirty="0">
                        <a:latin typeface="+mn-lt"/>
                      </a:endParaRPr>
                    </a:p>
                  </a:txBody>
                  <a:tcPr anchor="ctr"/>
                </a:tc>
              </a:tr>
              <a:tr h="526440">
                <a:tc>
                  <a:txBody>
                    <a:bodyPr/>
                    <a:lstStyle/>
                    <a:p>
                      <a:r>
                        <a:rPr lang="en-US" sz="1400" dirty="0" smtClean="0">
                          <a:latin typeface="+mn-lt"/>
                        </a:rPr>
                        <a:t>Quantum DXi6902 Disk Deduplication Backup Appliance, 17TB Usable Capacity</a:t>
                      </a:r>
                      <a:endParaRPr lang="en-US" sz="1400" dirty="0">
                        <a:latin typeface="+mn-lt"/>
                      </a:endParaRPr>
                    </a:p>
                  </a:txBody>
                  <a:tcPr anchor="ctr"/>
                </a:tc>
                <a:tc>
                  <a:txBody>
                    <a:bodyPr/>
                    <a:lstStyle/>
                    <a:p>
                      <a:pPr algn="ctr" fontAlgn="t"/>
                      <a:r>
                        <a:rPr lang="en-US" sz="1400" b="0" i="0" u="none" strike="noStrike" dirty="0" smtClean="0">
                          <a:effectLst/>
                          <a:latin typeface="+mn-lt"/>
                        </a:rPr>
                        <a:t>$88,000</a:t>
                      </a:r>
                      <a:endParaRPr lang="en-US" sz="1400" b="0" i="0" u="none" strike="noStrike" dirty="0">
                        <a:effectLst/>
                        <a:latin typeface="+mn-lt"/>
                      </a:endParaRPr>
                    </a:p>
                  </a:txBody>
                  <a:tcPr marL="0" marR="0" marT="0" marB="0" anchor="ctr"/>
                </a:tc>
                <a:tc>
                  <a:txBody>
                    <a:bodyPr/>
                    <a:lstStyle/>
                    <a:p>
                      <a:pPr algn="ctr" fontAlgn="t"/>
                      <a:r>
                        <a:rPr lang="en-US" sz="1400" b="0" i="0" u="none" strike="noStrike" dirty="0" smtClean="0">
                          <a:effectLst/>
                          <a:latin typeface="+mn-lt"/>
                        </a:rPr>
                        <a:t>$147,480</a:t>
                      </a:r>
                      <a:endParaRPr lang="en-US" sz="1400" b="0" i="0" u="none" strike="noStrike" dirty="0">
                        <a:effectLst/>
                        <a:latin typeface="+mn-lt"/>
                      </a:endParaRPr>
                    </a:p>
                  </a:txBody>
                  <a:tcPr marL="0" marR="0" marT="0" marB="0" anchor="ctr"/>
                </a:tc>
                <a:tc>
                  <a:txBody>
                    <a:bodyPr/>
                    <a:lstStyle/>
                    <a:p>
                      <a:pPr algn="ctr" fontAlgn="t"/>
                      <a:r>
                        <a:rPr lang="en-US" sz="1400" b="0" i="0" u="none" strike="noStrike" dirty="0" smtClean="0">
                          <a:effectLst/>
                          <a:latin typeface="+mn-lt"/>
                        </a:rPr>
                        <a:t>$480,480</a:t>
                      </a:r>
                      <a:endParaRPr lang="en-US" sz="1400" b="0" i="0" u="none" strike="noStrike" dirty="0">
                        <a:effectLst/>
                        <a:latin typeface="+mn-lt"/>
                      </a:endParaRPr>
                    </a:p>
                  </a:txBody>
                  <a:tcPr marL="0" marR="0" marT="0" marB="0" anchor="ctr"/>
                </a:tc>
              </a:tr>
              <a:tr h="526440">
                <a:tc>
                  <a:txBody>
                    <a:bodyPr/>
                    <a:lstStyle/>
                    <a:p>
                      <a:r>
                        <a:rPr lang="en-US" sz="1400" dirty="0" smtClean="0">
                          <a:latin typeface="+mn-lt"/>
                        </a:rPr>
                        <a:t>Quantum DXi6902 Capacity Expansion, 17TB Usable Capacity</a:t>
                      </a:r>
                      <a:endParaRPr lang="en-US" sz="1400" dirty="0">
                        <a:latin typeface="+mn-lt"/>
                      </a:endParaRPr>
                    </a:p>
                  </a:txBody>
                  <a:tcPr anchor="ctr"/>
                </a:tc>
                <a:tc>
                  <a:txBody>
                    <a:bodyPr/>
                    <a:lstStyle/>
                    <a:p>
                      <a:pPr algn="ctr" fontAlgn="t"/>
                      <a:r>
                        <a:rPr lang="en-US" sz="1400" b="0" i="0" u="none" strike="noStrike" dirty="0" smtClean="0">
                          <a:effectLst/>
                          <a:latin typeface="+mn-lt"/>
                        </a:rPr>
                        <a:t>60,000</a:t>
                      </a:r>
                      <a:endParaRPr lang="en-US" sz="1400" b="0" i="0" u="none" strike="noStrike" dirty="0">
                        <a:effectLst/>
                        <a:latin typeface="+mn-lt"/>
                      </a:endParaRPr>
                    </a:p>
                  </a:txBody>
                  <a:tcPr marL="0" marR="0" marT="0" marB="0" anchor="ctr"/>
                </a:tc>
                <a:tc>
                  <a:txBody>
                    <a:bodyPr/>
                    <a:lstStyle/>
                    <a:p>
                      <a:pPr algn="ctr" fontAlgn="t"/>
                      <a:r>
                        <a:rPr lang="en-US" sz="1400" b="0" i="0" u="none" strike="noStrike" dirty="0" smtClean="0">
                          <a:effectLst/>
                          <a:latin typeface="+mn-lt"/>
                        </a:rPr>
                        <a:t>100,800</a:t>
                      </a:r>
                      <a:endParaRPr lang="en-US" sz="1400" b="0" i="0" u="none" strike="noStrike" dirty="0">
                        <a:effectLst/>
                        <a:latin typeface="+mn-lt"/>
                      </a:endParaRPr>
                    </a:p>
                  </a:txBody>
                  <a:tcPr marL="0" marR="0" marT="0" marB="0" anchor="ctr"/>
                </a:tc>
                <a:tc>
                  <a:txBody>
                    <a:bodyPr/>
                    <a:lstStyle/>
                    <a:p>
                      <a:pPr algn="ctr" fontAlgn="t"/>
                      <a:r>
                        <a:rPr lang="en-US" sz="1400" b="0" i="0" u="none" strike="noStrike" dirty="0" smtClean="0">
                          <a:effectLst/>
                          <a:latin typeface="+mn-lt"/>
                        </a:rPr>
                        <a:t>327,600</a:t>
                      </a:r>
                      <a:endParaRPr lang="en-US" sz="1400" b="0" i="0" u="none" strike="noStrike" dirty="0">
                        <a:effectLst/>
                        <a:latin typeface="+mn-lt"/>
                      </a:endParaRPr>
                    </a:p>
                  </a:txBody>
                  <a:tcPr marL="0" marR="0" marT="0" marB="0" anchor="ctr"/>
                </a:tc>
              </a:tr>
              <a:tr h="526440">
                <a:tc>
                  <a:txBody>
                    <a:bodyPr/>
                    <a:lstStyle/>
                    <a:p>
                      <a:r>
                        <a:rPr lang="en-US" sz="1400" dirty="0" smtClean="0">
                          <a:latin typeface="+mn-lt"/>
                        </a:rPr>
                        <a:t>Quantum DXi6902 Dual Port 10GbE SFP+ Adapter, Optical</a:t>
                      </a:r>
                      <a:endParaRPr lang="en-US" sz="1400" dirty="0">
                        <a:latin typeface="+mn-lt"/>
                      </a:endParaRPr>
                    </a:p>
                  </a:txBody>
                  <a:tcPr anchor="ctr"/>
                </a:tc>
                <a:tc>
                  <a:txBody>
                    <a:bodyPr/>
                    <a:lstStyle/>
                    <a:p>
                      <a:pPr algn="ctr" fontAlgn="t"/>
                      <a:r>
                        <a:rPr lang="en-US" sz="1400" b="0" i="0" u="none" strike="noStrike" dirty="0" smtClean="0">
                          <a:effectLst/>
                          <a:latin typeface="+mn-lt"/>
                        </a:rPr>
                        <a:t>5,000</a:t>
                      </a:r>
                      <a:endParaRPr lang="en-US" sz="1400" b="0" i="0" u="none" strike="noStrike" dirty="0">
                        <a:effectLst/>
                        <a:latin typeface="+mn-lt"/>
                      </a:endParaRPr>
                    </a:p>
                  </a:txBody>
                  <a:tcPr marL="0" marR="0" marT="0" marB="0" anchor="ctr"/>
                </a:tc>
                <a:tc>
                  <a:txBody>
                    <a:bodyPr/>
                    <a:lstStyle/>
                    <a:p>
                      <a:pPr algn="ctr" fontAlgn="t"/>
                      <a:r>
                        <a:rPr lang="en-US" sz="1400" b="0" i="0" u="none" strike="noStrike" dirty="0" smtClean="0">
                          <a:effectLst/>
                          <a:latin typeface="+mn-lt"/>
                        </a:rPr>
                        <a:t>8,400</a:t>
                      </a:r>
                      <a:endParaRPr lang="en-US" sz="1400" b="0" i="0" u="none" strike="noStrike" dirty="0">
                        <a:effectLst/>
                        <a:latin typeface="+mn-lt"/>
                      </a:endParaRPr>
                    </a:p>
                  </a:txBody>
                  <a:tcPr marL="0" marR="0" marT="0" marB="0" anchor="ctr"/>
                </a:tc>
                <a:tc>
                  <a:txBody>
                    <a:bodyPr/>
                    <a:lstStyle/>
                    <a:p>
                      <a:pPr algn="ctr" fontAlgn="t"/>
                      <a:r>
                        <a:rPr lang="en-US" sz="1400" b="0" i="0" u="none" strike="noStrike" dirty="0" smtClean="0">
                          <a:effectLst/>
                          <a:latin typeface="+mn-lt"/>
                        </a:rPr>
                        <a:t>27,300</a:t>
                      </a:r>
                      <a:endParaRPr lang="en-US" sz="1400" b="0" i="0" u="none" strike="noStrike" dirty="0">
                        <a:effectLst/>
                        <a:latin typeface="+mn-lt"/>
                      </a:endParaRPr>
                    </a:p>
                  </a:txBody>
                  <a:tcPr marL="0" marR="0" marT="0" marB="0" anchor="ctr"/>
                </a:tc>
              </a:tr>
              <a:tr h="5264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mn-lt"/>
                        </a:rPr>
                        <a:t>Quantum DXi6902 Dual Port 10GbE SFP+ Adapter,</a:t>
                      </a:r>
                      <a:r>
                        <a:rPr lang="en-US" sz="1400" baseline="0" dirty="0" smtClean="0">
                          <a:latin typeface="+mn-lt"/>
                        </a:rPr>
                        <a:t> </a:t>
                      </a:r>
                      <a:r>
                        <a:rPr lang="en-US" sz="1400" baseline="0" dirty="0" err="1" smtClean="0">
                          <a:latin typeface="+mn-lt"/>
                        </a:rPr>
                        <a:t>Twinax</a:t>
                      </a:r>
                      <a:endParaRPr lang="en-US" sz="1400" dirty="0">
                        <a:latin typeface="+mn-lt"/>
                      </a:endParaRPr>
                    </a:p>
                  </a:txBody>
                  <a:tcPr anchor="ctr"/>
                </a:tc>
                <a:tc>
                  <a:txBody>
                    <a:bodyPr/>
                    <a:lstStyle/>
                    <a:p>
                      <a:pPr algn="ctr" fontAlgn="t"/>
                      <a:r>
                        <a:rPr lang="en-US" sz="1400" b="0" i="0" u="none" strike="noStrike" dirty="0" smtClean="0">
                          <a:effectLst/>
                          <a:latin typeface="+mn-lt"/>
                        </a:rPr>
                        <a:t>5,000</a:t>
                      </a:r>
                      <a:endParaRPr lang="en-US" sz="1400" b="0" i="0" u="none" strike="noStrike" dirty="0">
                        <a:effectLst/>
                        <a:latin typeface="+mn-lt"/>
                      </a:endParaRPr>
                    </a:p>
                  </a:txBody>
                  <a:tcPr marL="0" marR="0" marT="0" marB="0" anchor="ctr"/>
                </a:tc>
                <a:tc>
                  <a:txBody>
                    <a:bodyPr/>
                    <a:lstStyle/>
                    <a:p>
                      <a:pPr algn="ctr" fontAlgn="t"/>
                      <a:r>
                        <a:rPr lang="en-US" sz="1400" b="0" i="0" u="none" strike="noStrike" dirty="0" smtClean="0">
                          <a:effectLst/>
                          <a:latin typeface="+mn-lt"/>
                        </a:rPr>
                        <a:t>8,400</a:t>
                      </a:r>
                      <a:endParaRPr lang="en-US" sz="1400" b="0" i="0" u="none" strike="noStrike" dirty="0">
                        <a:effectLst/>
                        <a:latin typeface="+mn-lt"/>
                      </a:endParaRPr>
                    </a:p>
                  </a:txBody>
                  <a:tcPr marL="0" marR="0" marT="0" marB="0" anchor="ctr"/>
                </a:tc>
                <a:tc>
                  <a:txBody>
                    <a:bodyPr/>
                    <a:lstStyle/>
                    <a:p>
                      <a:pPr algn="ctr" fontAlgn="t"/>
                      <a:r>
                        <a:rPr lang="en-US" sz="1400" b="0" i="0" u="none" strike="noStrike" dirty="0" smtClean="0">
                          <a:effectLst/>
                          <a:latin typeface="+mn-lt"/>
                        </a:rPr>
                        <a:t>27,300</a:t>
                      </a:r>
                      <a:endParaRPr lang="en-US" sz="1400" b="0" i="0" u="none" strike="noStrike" dirty="0">
                        <a:effectLst/>
                        <a:latin typeface="+mn-lt"/>
                      </a:endParaRPr>
                    </a:p>
                  </a:txBody>
                  <a:tcPr marL="0" marR="0" marT="0" marB="0" anchor="ctr"/>
                </a:tc>
              </a:tr>
              <a:tr h="3863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mn-lt"/>
                        </a:rPr>
                        <a:t>Quantum DXi6902 Quad</a:t>
                      </a:r>
                      <a:r>
                        <a:rPr lang="en-US" sz="1400" baseline="0" dirty="0" smtClean="0">
                          <a:latin typeface="+mn-lt"/>
                        </a:rPr>
                        <a:t> </a:t>
                      </a:r>
                      <a:r>
                        <a:rPr lang="en-US" sz="1400" dirty="0" smtClean="0">
                          <a:latin typeface="+mn-lt"/>
                        </a:rPr>
                        <a:t>Port 1GbE Adapter</a:t>
                      </a:r>
                    </a:p>
                  </a:txBody>
                  <a:tcPr anchor="ctr"/>
                </a:tc>
                <a:tc>
                  <a:txBody>
                    <a:bodyPr/>
                    <a:lstStyle/>
                    <a:p>
                      <a:pPr algn="ctr" fontAlgn="t"/>
                      <a:r>
                        <a:rPr lang="en-US" sz="1400" b="0" i="0" u="none" strike="noStrike" dirty="0" smtClean="0">
                          <a:effectLst/>
                          <a:latin typeface="+mn-lt"/>
                        </a:rPr>
                        <a:t>5,000</a:t>
                      </a:r>
                      <a:endParaRPr lang="en-US" sz="1400" b="0" i="0" u="none" strike="noStrike" dirty="0">
                        <a:effectLst/>
                        <a:latin typeface="+mn-lt"/>
                      </a:endParaRPr>
                    </a:p>
                  </a:txBody>
                  <a:tcPr marL="0" marR="0" marT="0" marB="0" anchor="ctr"/>
                </a:tc>
                <a:tc>
                  <a:txBody>
                    <a:bodyPr/>
                    <a:lstStyle/>
                    <a:p>
                      <a:pPr algn="ctr" fontAlgn="t"/>
                      <a:r>
                        <a:rPr lang="en-US" sz="1400" b="0" i="0" u="none" strike="noStrike" dirty="0" smtClean="0">
                          <a:effectLst/>
                          <a:latin typeface="+mn-lt"/>
                        </a:rPr>
                        <a:t>8,400</a:t>
                      </a:r>
                      <a:endParaRPr lang="en-US" sz="1400" b="0" i="0" u="none" strike="noStrike" dirty="0">
                        <a:effectLst/>
                        <a:latin typeface="+mn-lt"/>
                      </a:endParaRPr>
                    </a:p>
                  </a:txBody>
                  <a:tcPr marL="0" marR="0" marT="0" marB="0" anchor="ctr"/>
                </a:tc>
                <a:tc>
                  <a:txBody>
                    <a:bodyPr/>
                    <a:lstStyle/>
                    <a:p>
                      <a:pPr algn="ctr" fontAlgn="t"/>
                      <a:r>
                        <a:rPr lang="en-US" sz="1400" b="0" i="0" u="none" strike="noStrike" dirty="0" smtClean="0">
                          <a:effectLst/>
                          <a:latin typeface="+mn-lt"/>
                        </a:rPr>
                        <a:t>27,300</a:t>
                      </a:r>
                      <a:endParaRPr lang="en-US" sz="1400" b="0" i="0" u="none" strike="noStrike" dirty="0">
                        <a:effectLst/>
                        <a:latin typeface="+mn-lt"/>
                      </a:endParaRPr>
                    </a:p>
                  </a:txBody>
                  <a:tcPr marL="0" marR="0" marT="0" marB="0" anchor="ctr"/>
                </a:tc>
              </a:tr>
              <a:tr h="386367">
                <a:tc>
                  <a:txBody>
                    <a:bodyPr/>
                    <a:lstStyle/>
                    <a:p>
                      <a:r>
                        <a:rPr lang="en-US" sz="1400" dirty="0" smtClean="0">
                          <a:latin typeface="+mn-lt"/>
                        </a:rPr>
                        <a:t>Data-at-Rest Encryption</a:t>
                      </a:r>
                      <a:endParaRPr lang="en-US" sz="1400" dirty="0">
                        <a:latin typeface="+mn-lt"/>
                      </a:endParaRPr>
                    </a:p>
                  </a:txBody>
                  <a:tcPr anchor="ctr"/>
                </a:tc>
                <a:tc>
                  <a:txBody>
                    <a:bodyPr/>
                    <a:lstStyle/>
                    <a:p>
                      <a:pPr algn="ctr" fontAlgn="t"/>
                      <a:r>
                        <a:rPr lang="en-US" sz="1400" b="0" i="0" u="none" strike="noStrike" dirty="0" smtClean="0">
                          <a:effectLst/>
                          <a:latin typeface="+mn-lt"/>
                        </a:rPr>
                        <a:t>10,000</a:t>
                      </a:r>
                      <a:endParaRPr lang="en-US" sz="1400" b="0" i="0" u="none" strike="noStrike" dirty="0">
                        <a:effectLst/>
                        <a:latin typeface="+mn-lt"/>
                      </a:endParaRPr>
                    </a:p>
                  </a:txBody>
                  <a:tcPr marL="0" marR="0" marT="0" marB="0" anchor="ctr"/>
                </a:tc>
                <a:tc>
                  <a:txBody>
                    <a:bodyPr/>
                    <a:lstStyle/>
                    <a:p>
                      <a:pPr algn="ctr" fontAlgn="t"/>
                      <a:r>
                        <a:rPr lang="en-US" sz="1400" b="0" i="0" u="none" strike="noStrike" dirty="0" smtClean="0">
                          <a:effectLst/>
                          <a:latin typeface="+mn-lt"/>
                        </a:rPr>
                        <a:t>16,800</a:t>
                      </a:r>
                      <a:endParaRPr lang="en-US" sz="1400" b="0" i="0" u="none" strike="noStrike" dirty="0">
                        <a:effectLst/>
                        <a:latin typeface="+mn-lt"/>
                      </a:endParaRPr>
                    </a:p>
                  </a:txBody>
                  <a:tcPr marL="0" marR="0" marT="0" marB="0" anchor="ctr"/>
                </a:tc>
                <a:tc>
                  <a:txBody>
                    <a:bodyPr/>
                    <a:lstStyle/>
                    <a:p>
                      <a:pPr algn="ctr" fontAlgn="t"/>
                      <a:r>
                        <a:rPr lang="en-US" sz="1400" b="0" i="0" u="none" strike="noStrike" dirty="0" smtClean="0">
                          <a:effectLst/>
                          <a:latin typeface="+mn-lt"/>
                        </a:rPr>
                        <a:t>54,600</a:t>
                      </a:r>
                      <a:endParaRPr lang="en-US" sz="1400" b="0" i="0" u="none" strike="noStrike" dirty="0">
                        <a:effectLst/>
                        <a:latin typeface="+mn-lt"/>
                      </a:endParaRPr>
                    </a:p>
                  </a:txBody>
                  <a:tcPr marL="0" marR="0" marT="0" marB="0" anchor="ctr"/>
                </a:tc>
              </a:tr>
            </a:tbl>
          </a:graphicData>
        </a:graphic>
      </p:graphicFrame>
    </p:spTree>
    <p:extLst>
      <p:ext uri="{BB962C8B-B14F-4D97-AF65-F5344CB8AC3E}">
        <p14:creationId xmlns:p14="http://schemas.microsoft.com/office/powerpoint/2010/main" xmlns="" val="15968613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Performance</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xmlns="" val="76636636"/>
              </p:ext>
            </p:extLst>
          </p:nvPr>
        </p:nvGraphicFramePr>
        <p:xfrm>
          <a:off x="1992407" y="1216270"/>
          <a:ext cx="5159186" cy="2595880"/>
        </p:xfrm>
        <a:graphic>
          <a:graphicData uri="http://schemas.openxmlformats.org/drawingml/2006/table">
            <a:tbl>
              <a:tblPr firstRow="1" bandRow="1">
                <a:tableStyleId>{21E4AEA4-8DFA-4A89-87EB-49C32662AFE0}</a:tableStyleId>
              </a:tblPr>
              <a:tblGrid>
                <a:gridCol w="1442339"/>
                <a:gridCol w="1250506"/>
                <a:gridCol w="1249998"/>
                <a:gridCol w="1216343"/>
              </a:tblGrid>
              <a:tr h="370840">
                <a:tc>
                  <a:txBody>
                    <a:bodyPr/>
                    <a:lstStyle/>
                    <a:p>
                      <a:r>
                        <a:rPr lang="en-US" dirty="0" smtClean="0"/>
                        <a:t>Presentation</a:t>
                      </a:r>
                      <a:endParaRPr lang="en-US" dirty="0"/>
                    </a:p>
                  </a:txBody>
                  <a:tcPr/>
                </a:tc>
                <a:tc>
                  <a:txBody>
                    <a:bodyPr/>
                    <a:lstStyle/>
                    <a:p>
                      <a:r>
                        <a:rPr lang="en-US" dirty="0" smtClean="0"/>
                        <a:t>DXi6802</a:t>
                      </a:r>
                      <a:endParaRPr lang="en-US" dirty="0"/>
                    </a:p>
                  </a:txBody>
                  <a:tcPr/>
                </a:tc>
                <a:tc>
                  <a:txBody>
                    <a:bodyPr/>
                    <a:lstStyle/>
                    <a:p>
                      <a:r>
                        <a:rPr lang="en-US" i="1" dirty="0" smtClean="0"/>
                        <a:t>DXi6900</a:t>
                      </a:r>
                      <a:endParaRPr lang="en-US" i="1" dirty="0"/>
                    </a:p>
                  </a:txBody>
                  <a:tcPr/>
                </a:tc>
                <a:tc>
                  <a:txBody>
                    <a:bodyPr/>
                    <a:lstStyle/>
                    <a:p>
                      <a:r>
                        <a:rPr lang="en-US" dirty="0" smtClean="0"/>
                        <a:t>DXi8500</a:t>
                      </a:r>
                      <a:endParaRPr lang="en-US" dirty="0"/>
                    </a:p>
                  </a:txBody>
                  <a:tcPr/>
                </a:tc>
              </a:tr>
              <a:tr h="370840">
                <a:tc>
                  <a:txBody>
                    <a:bodyPr/>
                    <a:lstStyle/>
                    <a:p>
                      <a:r>
                        <a:rPr lang="en-US" dirty="0" smtClean="0"/>
                        <a:t>VTL</a:t>
                      </a:r>
                    </a:p>
                  </a:txBody>
                  <a:tcPr/>
                </a:tc>
                <a:tc>
                  <a:txBody>
                    <a:bodyPr/>
                    <a:lstStyle/>
                    <a:p>
                      <a:r>
                        <a:rPr lang="en-US" dirty="0" smtClean="0"/>
                        <a:t>11.9 </a:t>
                      </a:r>
                      <a:r>
                        <a:rPr lang="en-US" sz="1400" i="1" dirty="0" smtClean="0"/>
                        <a:t>TB/hr.</a:t>
                      </a:r>
                      <a:endParaRPr lang="en-US" i="1" dirty="0"/>
                    </a:p>
                  </a:txBody>
                  <a:tcPr/>
                </a:tc>
                <a:tc>
                  <a:txBody>
                    <a:bodyPr/>
                    <a:lstStyle/>
                    <a:p>
                      <a:r>
                        <a:rPr lang="en-US" i="1" dirty="0" smtClean="0"/>
                        <a:t>11.8 </a:t>
                      </a:r>
                      <a:r>
                        <a:rPr lang="en-US" sz="1400" i="1" dirty="0" smtClean="0"/>
                        <a:t>TB/hr.</a:t>
                      </a:r>
                      <a:endParaRPr lang="en-US" sz="1400" i="1" dirty="0"/>
                    </a:p>
                  </a:txBody>
                  <a:tcPr/>
                </a:tc>
                <a:tc>
                  <a:txBody>
                    <a:bodyPr/>
                    <a:lstStyle/>
                    <a:p>
                      <a:r>
                        <a:rPr lang="en-US" dirty="0" smtClean="0"/>
                        <a:t>11.3 </a:t>
                      </a:r>
                      <a:r>
                        <a:rPr lang="en-US" sz="1400" i="1" dirty="0" smtClean="0"/>
                        <a:t>TB/hr.</a:t>
                      </a:r>
                      <a:endParaRPr lang="en-US" sz="1400" i="1" dirty="0"/>
                    </a:p>
                  </a:txBody>
                  <a:tcPr/>
                </a:tc>
              </a:tr>
              <a:tr h="370840">
                <a:tc>
                  <a:txBody>
                    <a:bodyPr/>
                    <a:lstStyle/>
                    <a:p>
                      <a:r>
                        <a:rPr lang="en-US" dirty="0" smtClean="0"/>
                        <a:t>VTL+2</a:t>
                      </a:r>
                      <a:endParaRPr lang="en-US" dirty="0"/>
                    </a:p>
                  </a:txBody>
                  <a:tcPr/>
                </a:tc>
                <a:tc>
                  <a:txBody>
                    <a:bodyPr/>
                    <a:lstStyle/>
                    <a:p>
                      <a:r>
                        <a:rPr lang="en-US" dirty="0" smtClean="0"/>
                        <a:t>15.0</a:t>
                      </a:r>
                      <a:endParaRPr lang="en-US" dirty="0"/>
                    </a:p>
                  </a:txBody>
                  <a:tcPr/>
                </a:tc>
                <a:tc>
                  <a:txBody>
                    <a:bodyPr/>
                    <a:lstStyle/>
                    <a:p>
                      <a:r>
                        <a:rPr lang="en-US" i="1" dirty="0" smtClean="0"/>
                        <a:t>13.4</a:t>
                      </a:r>
                      <a:endParaRPr lang="en-US" i="1" dirty="0"/>
                    </a:p>
                  </a:txBody>
                  <a:tcPr/>
                </a:tc>
                <a:tc>
                  <a:txBody>
                    <a:bodyPr/>
                    <a:lstStyle/>
                    <a:p>
                      <a:r>
                        <a:rPr lang="en-US" dirty="0" smtClean="0"/>
                        <a:t>14.2</a:t>
                      </a:r>
                      <a:endParaRPr lang="en-US" dirty="0"/>
                    </a:p>
                  </a:txBody>
                  <a:tcPr/>
                </a:tc>
              </a:tr>
              <a:tr h="370840">
                <a:tc>
                  <a:txBody>
                    <a:bodyPr/>
                    <a:lstStyle/>
                    <a:p>
                      <a:r>
                        <a:rPr lang="en-US" dirty="0" smtClean="0"/>
                        <a:t>NFS-S</a:t>
                      </a:r>
                      <a:endParaRPr lang="en-US" dirty="0"/>
                    </a:p>
                  </a:txBody>
                  <a:tcPr/>
                </a:tc>
                <a:tc>
                  <a:txBody>
                    <a:bodyPr/>
                    <a:lstStyle/>
                    <a:p>
                      <a:r>
                        <a:rPr lang="en-US" dirty="0" smtClean="0"/>
                        <a:t>7.5</a:t>
                      </a:r>
                      <a:endParaRPr lang="en-US" dirty="0"/>
                    </a:p>
                  </a:txBody>
                  <a:tcPr/>
                </a:tc>
                <a:tc>
                  <a:txBody>
                    <a:bodyPr/>
                    <a:lstStyle/>
                    <a:p>
                      <a:r>
                        <a:rPr lang="en-US" i="1" dirty="0" smtClean="0"/>
                        <a:t>7.1</a:t>
                      </a:r>
                      <a:endParaRPr lang="en-US" i="1" dirty="0"/>
                    </a:p>
                  </a:txBody>
                  <a:tcPr/>
                </a:tc>
                <a:tc>
                  <a:txBody>
                    <a:bodyPr/>
                    <a:lstStyle/>
                    <a:p>
                      <a:r>
                        <a:rPr lang="en-US" dirty="0" smtClean="0"/>
                        <a:t>6.0</a:t>
                      </a:r>
                      <a:endParaRPr lang="en-US" dirty="0"/>
                    </a:p>
                  </a:txBody>
                  <a:tcPr/>
                </a:tc>
              </a:tr>
              <a:tr h="370840">
                <a:tc>
                  <a:txBody>
                    <a:bodyPr/>
                    <a:lstStyle/>
                    <a:p>
                      <a:r>
                        <a:rPr lang="en-US" dirty="0" smtClean="0"/>
                        <a:t>CIFS</a:t>
                      </a:r>
                      <a:endParaRPr lang="en-US" dirty="0"/>
                    </a:p>
                  </a:txBody>
                  <a:tcPr/>
                </a:tc>
                <a:tc>
                  <a:txBody>
                    <a:bodyPr/>
                    <a:lstStyle/>
                    <a:p>
                      <a:r>
                        <a:rPr lang="en-US" dirty="0" smtClean="0"/>
                        <a:t>13.5</a:t>
                      </a:r>
                      <a:endParaRPr lang="en-US" dirty="0"/>
                    </a:p>
                  </a:txBody>
                  <a:tcPr/>
                </a:tc>
                <a:tc>
                  <a:txBody>
                    <a:bodyPr/>
                    <a:lstStyle/>
                    <a:p>
                      <a:r>
                        <a:rPr lang="en-US" i="1" dirty="0" smtClean="0"/>
                        <a:t>13.3</a:t>
                      </a:r>
                      <a:endParaRPr lang="en-US" i="1" dirty="0"/>
                    </a:p>
                  </a:txBody>
                  <a:tcPr/>
                </a:tc>
                <a:tc>
                  <a:txBody>
                    <a:bodyPr/>
                    <a:lstStyle/>
                    <a:p>
                      <a:r>
                        <a:rPr lang="en-US" dirty="0" smtClean="0"/>
                        <a:t>8.7</a:t>
                      </a:r>
                      <a:endParaRPr lang="en-US" dirty="0"/>
                    </a:p>
                  </a:txBody>
                  <a:tcPr/>
                </a:tc>
              </a:tr>
              <a:tr h="370840">
                <a:tc>
                  <a:txBody>
                    <a:bodyPr/>
                    <a:lstStyle/>
                    <a:p>
                      <a:r>
                        <a:rPr lang="en-US" dirty="0" smtClean="0"/>
                        <a:t>OST</a:t>
                      </a:r>
                      <a:endParaRPr lang="en-US" dirty="0"/>
                    </a:p>
                  </a:txBody>
                  <a:tcPr/>
                </a:tc>
                <a:tc>
                  <a:txBody>
                    <a:bodyPr/>
                    <a:lstStyle/>
                    <a:p>
                      <a:r>
                        <a:rPr lang="en-US" dirty="0" smtClean="0"/>
                        <a:t>16.3</a:t>
                      </a:r>
                      <a:endParaRPr lang="en-US" dirty="0"/>
                    </a:p>
                  </a:txBody>
                  <a:tcPr/>
                </a:tc>
                <a:tc>
                  <a:txBody>
                    <a:bodyPr/>
                    <a:lstStyle/>
                    <a:p>
                      <a:r>
                        <a:rPr lang="en-US" i="1" dirty="0" smtClean="0"/>
                        <a:t>15.2</a:t>
                      </a:r>
                      <a:endParaRPr lang="en-US" i="1" dirty="0"/>
                    </a:p>
                  </a:txBody>
                  <a:tcPr/>
                </a:tc>
                <a:tc>
                  <a:txBody>
                    <a:bodyPr/>
                    <a:lstStyle/>
                    <a:p>
                      <a:r>
                        <a:rPr lang="en-US" dirty="0" smtClean="0"/>
                        <a:t>11.8</a:t>
                      </a:r>
                      <a:endParaRPr lang="en-US" dirty="0"/>
                    </a:p>
                  </a:txBody>
                  <a:tcPr/>
                </a:tc>
              </a:tr>
              <a:tr h="370840">
                <a:tc>
                  <a:txBody>
                    <a:bodyPr/>
                    <a:lstStyle/>
                    <a:p>
                      <a:r>
                        <a:rPr lang="en-US" dirty="0" smtClean="0"/>
                        <a:t>Accent</a:t>
                      </a:r>
                      <a:endParaRPr lang="en-US" dirty="0"/>
                    </a:p>
                  </a:txBody>
                  <a:tcPr/>
                </a:tc>
                <a:tc>
                  <a:txBody>
                    <a:bodyPr/>
                    <a:lstStyle/>
                    <a:p>
                      <a:r>
                        <a:rPr lang="en-US" dirty="0" smtClean="0"/>
                        <a:t>12.1</a:t>
                      </a:r>
                      <a:endParaRPr lang="en-US" dirty="0"/>
                    </a:p>
                  </a:txBody>
                  <a:tcPr/>
                </a:tc>
                <a:tc>
                  <a:txBody>
                    <a:bodyPr/>
                    <a:lstStyle/>
                    <a:p>
                      <a:r>
                        <a:rPr lang="en-US" i="1" dirty="0" smtClean="0"/>
                        <a:t>13.8</a:t>
                      </a:r>
                      <a:endParaRPr lang="en-US" i="1" dirty="0"/>
                    </a:p>
                  </a:txBody>
                  <a:tcPr/>
                </a:tc>
                <a:tc>
                  <a:txBody>
                    <a:bodyPr/>
                    <a:lstStyle/>
                    <a:p>
                      <a:r>
                        <a:rPr lang="en-US" dirty="0" smtClean="0"/>
                        <a:t>10.4</a:t>
                      </a:r>
                      <a:endParaRPr lang="en-US" dirty="0"/>
                    </a:p>
                  </a:txBody>
                  <a:tcPr/>
                </a:tc>
              </a:tr>
            </a:tbl>
          </a:graphicData>
        </a:graphic>
      </p:graphicFrame>
      <p:sp>
        <p:nvSpPr>
          <p:cNvPr id="6" name="Content Placeholder 2"/>
          <p:cNvSpPr txBox="1">
            <a:spLocks/>
          </p:cNvSpPr>
          <p:nvPr/>
        </p:nvSpPr>
        <p:spPr bwMode="auto">
          <a:xfrm>
            <a:off x="372175" y="4203176"/>
            <a:ext cx="8319337" cy="2064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0DB6EC"/>
              </a:buClr>
              <a:buSzPct val="75000"/>
              <a:buFont typeface="Wingdings" pitchFamily="2" charset="2"/>
              <a:buChar char="§"/>
              <a:defRPr lang="en-US" sz="2400">
                <a:solidFill>
                  <a:schemeClr val="tx1">
                    <a:lumMod val="75000"/>
                    <a:lumOff val="25000"/>
                  </a:schemeClr>
                </a:solidFill>
                <a:latin typeface="Arial" pitchFamily="34" charset="0"/>
                <a:ea typeface="ＭＳ Ｐゴシック" charset="0"/>
                <a:cs typeface="Arial" pitchFamily="34" charset="0"/>
              </a:defRPr>
            </a:lvl1pPr>
            <a:lvl2pPr marL="742950" indent="-285750" algn="l" defTabSz="457200" rtl="0" eaLnBrk="1" fontAlgn="base" hangingPunct="1">
              <a:spcBef>
                <a:spcPct val="20000"/>
              </a:spcBef>
              <a:spcAft>
                <a:spcPct val="0"/>
              </a:spcAft>
              <a:buClr>
                <a:srgbClr val="0DB6EC"/>
              </a:buClr>
              <a:buFont typeface="Arial" charset="0"/>
              <a:buChar char="–"/>
              <a:defRPr lang="en-US">
                <a:solidFill>
                  <a:schemeClr val="tx1">
                    <a:lumMod val="75000"/>
                    <a:lumOff val="25000"/>
                  </a:schemeClr>
                </a:solidFill>
                <a:latin typeface="Arial" pitchFamily="34" charset="0"/>
                <a:ea typeface="ＭＳ Ｐゴシック" charset="0"/>
                <a:cs typeface="Arial" pitchFamily="34" charset="0"/>
              </a:defRPr>
            </a:lvl2pPr>
            <a:lvl3pPr marL="1143000" indent="-228600" algn="l" defTabSz="457200" rtl="0" eaLnBrk="1" fontAlgn="base" hangingPunct="1">
              <a:spcBef>
                <a:spcPct val="20000"/>
              </a:spcBef>
              <a:spcAft>
                <a:spcPct val="0"/>
              </a:spcAft>
              <a:buClr>
                <a:srgbClr val="0DB6EC"/>
              </a:buClr>
              <a:buFont typeface="Wingdings" pitchFamily="2" charset="2"/>
              <a:buChar char="§"/>
              <a:defRPr lang="en-US" sz="1600">
                <a:solidFill>
                  <a:schemeClr val="tx1">
                    <a:lumMod val="75000"/>
                    <a:lumOff val="25000"/>
                  </a:schemeClr>
                </a:solidFill>
                <a:latin typeface="Arial" pitchFamily="34" charset="0"/>
                <a:ea typeface="ＭＳ Ｐゴシック" charset="0"/>
                <a:cs typeface="Arial" pitchFamily="34" charset="0"/>
              </a:defRPr>
            </a:lvl3pPr>
            <a:lvl4pPr marL="1600200" indent="-228600" algn="l" defTabSz="457200" rtl="0" eaLnBrk="1" fontAlgn="base" hangingPunct="1">
              <a:spcBef>
                <a:spcPct val="20000"/>
              </a:spcBef>
              <a:spcAft>
                <a:spcPct val="0"/>
              </a:spcAft>
              <a:buClr>
                <a:srgbClr val="0DB6EC"/>
              </a:buClr>
              <a:buFont typeface="Arial" charset="0"/>
              <a:buChar char="–"/>
              <a:defRPr lang="en-US" sz="1600">
                <a:solidFill>
                  <a:schemeClr val="tx1">
                    <a:lumMod val="75000"/>
                    <a:lumOff val="25000"/>
                  </a:schemeClr>
                </a:solidFill>
                <a:latin typeface="Arial" pitchFamily="34" charset="0"/>
                <a:ea typeface="ＭＳ Ｐゴシック" charset="0"/>
                <a:cs typeface="Arial" pitchFamily="34" charset="0"/>
              </a:defRPr>
            </a:lvl4pPr>
            <a:lvl5pPr marL="2057400" indent="-228600" algn="l" defTabSz="457200" rtl="0" eaLnBrk="1" fontAlgn="base" hangingPunct="1">
              <a:spcBef>
                <a:spcPct val="20000"/>
              </a:spcBef>
              <a:spcAft>
                <a:spcPct val="0"/>
              </a:spcAft>
              <a:buClr>
                <a:srgbClr val="0DB6EC"/>
              </a:buClr>
              <a:buFont typeface="Wingdings" pitchFamily="2" charset="2"/>
              <a:buChar char="§"/>
              <a:defRPr lang="en-US" sz="1600">
                <a:solidFill>
                  <a:schemeClr val="tx1">
                    <a:lumMod val="75000"/>
                    <a:lumOff val="25000"/>
                  </a:schemeClr>
                </a:solidFill>
                <a:latin typeface="Arial" pitchFamily="34" charset="0"/>
                <a:ea typeface="ＭＳ Ｐゴシック"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kern="0" dirty="0" smtClean="0"/>
              <a:t>Stream count design point same as DXi8500</a:t>
            </a:r>
          </a:p>
          <a:p>
            <a:pPr marL="914400" lvl="2" indent="0">
              <a:buNone/>
            </a:pPr>
            <a:endParaRPr lang="en-US" sz="1200" u="sng" kern="0" dirty="0" smtClean="0"/>
          </a:p>
          <a:p>
            <a:r>
              <a:rPr lang="en-US" sz="2000" kern="0" dirty="0" smtClean="0"/>
              <a:t>DXi6900 / 3.x performance is more stable as blockpool ages vs. DXi6802</a:t>
            </a:r>
          </a:p>
          <a:p>
            <a:pPr lvl="2"/>
            <a:endParaRPr lang="en-US" sz="1200" kern="0" dirty="0"/>
          </a:p>
          <a:p>
            <a:r>
              <a:rPr lang="en-US" sz="2000" kern="0" dirty="0" smtClean="0"/>
              <a:t>‘Up-To’ doesn’t tell the whole story…</a:t>
            </a:r>
            <a:endParaRPr lang="en-US" sz="2000" u="sng" kern="0" dirty="0"/>
          </a:p>
        </p:txBody>
      </p:sp>
    </p:spTree>
    <p:extLst>
      <p:ext uri="{BB962C8B-B14F-4D97-AF65-F5344CB8AC3E}">
        <p14:creationId xmlns:p14="http://schemas.microsoft.com/office/powerpoint/2010/main" xmlns="" val="2168111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 Let’s Look Deeper - VTL</a:t>
            </a:r>
            <a:endParaRPr lang="en-US" dirty="0"/>
          </a:p>
        </p:txBody>
      </p:sp>
      <p:graphicFrame>
        <p:nvGraphicFramePr>
          <p:cNvPr id="4" name="Content Placeholder 3"/>
          <p:cNvGraphicFramePr>
            <a:graphicFrameLocks noGrp="1"/>
          </p:cNvGraphicFramePr>
          <p:nvPr>
            <p:ph idx="1"/>
            <p:extLst/>
          </p:nvPr>
        </p:nvGraphicFramePr>
        <p:xfrm>
          <a:off x="395288" y="1263650"/>
          <a:ext cx="8216900" cy="47688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9749523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Enabler Updates</a:t>
            </a:r>
            <a:endParaRPr lang="en-US" dirty="0"/>
          </a:p>
        </p:txBody>
      </p:sp>
      <p:sp>
        <p:nvSpPr>
          <p:cNvPr id="3" name="Content Placeholder 2"/>
          <p:cNvSpPr>
            <a:spLocks noGrp="1"/>
          </p:cNvSpPr>
          <p:nvPr>
            <p:ph idx="1"/>
          </p:nvPr>
        </p:nvSpPr>
        <p:spPr>
          <a:xfrm>
            <a:off x="395805" y="1145285"/>
            <a:ext cx="8216220" cy="4768630"/>
          </a:xfrm>
        </p:spPr>
        <p:txBody>
          <a:bodyPr/>
          <a:lstStyle/>
          <a:p>
            <a:pPr fontAlgn="auto"/>
            <a:r>
              <a:rPr lang="en-US" dirty="0" smtClean="0"/>
              <a:t>DAR – Embedded in DXi software</a:t>
            </a:r>
          </a:p>
          <a:p>
            <a:pPr fontAlgn="auto"/>
            <a:r>
              <a:rPr lang="en-US" dirty="0" smtClean="0"/>
              <a:t>Vision – Fully supported</a:t>
            </a:r>
          </a:p>
          <a:p>
            <a:pPr fontAlgn="auto"/>
            <a:r>
              <a:rPr lang="en-US" dirty="0" smtClean="0"/>
              <a:t>Gunnison/Sizing Tool – Fully supported </a:t>
            </a:r>
          </a:p>
          <a:p>
            <a:pPr fontAlgn="auto"/>
            <a:r>
              <a:rPr lang="en-US" dirty="0" smtClean="0"/>
              <a:t>Guardian – </a:t>
            </a:r>
          </a:p>
          <a:p>
            <a:pPr lvl="1" fontAlgn="auto"/>
            <a:r>
              <a:rPr lang="en-US" dirty="0" smtClean="0"/>
              <a:t>Not currently supported but may come at a later time</a:t>
            </a:r>
          </a:p>
          <a:p>
            <a:pPr lvl="1" fontAlgn="auto"/>
            <a:r>
              <a:rPr lang="en-US" dirty="0" err="1" smtClean="0"/>
              <a:t>PdM</a:t>
            </a:r>
            <a:r>
              <a:rPr lang="en-US" dirty="0" smtClean="0"/>
              <a:t> is investigating best investment choice</a:t>
            </a:r>
          </a:p>
          <a:p>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Hardware Engineers – Kempton Redhead </a:t>
            </a:r>
            <a:endParaRPr lang="en-US" dirty="0"/>
          </a:p>
        </p:txBody>
      </p:sp>
      <p:sp>
        <p:nvSpPr>
          <p:cNvPr id="4" name="Title 3"/>
          <p:cNvSpPr>
            <a:spLocks noGrp="1"/>
          </p:cNvSpPr>
          <p:nvPr>
            <p:ph type="title"/>
          </p:nvPr>
        </p:nvSpPr>
        <p:spPr/>
        <p:txBody>
          <a:bodyPr/>
          <a:lstStyle/>
          <a:p>
            <a:r>
              <a:rPr lang="en-US" dirty="0" smtClean="0"/>
              <a:t>Hardware Engineering</a:t>
            </a:r>
            <a:endParaRPr lang="en-US" dirty="0"/>
          </a:p>
        </p:txBody>
      </p:sp>
    </p:spTree>
    <p:extLst>
      <p:ext uri="{BB962C8B-B14F-4D97-AF65-F5344CB8AC3E}">
        <p14:creationId xmlns:p14="http://schemas.microsoft.com/office/powerpoint/2010/main" xmlns="" val="3597148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DXi</a:t>
            </a:r>
            <a:r>
              <a:rPr lang="en-US" dirty="0" smtClean="0"/>
              <a:t> 6902 Hardware Strategy</a:t>
            </a:r>
            <a:endParaRPr lang="en-US" dirty="0"/>
          </a:p>
        </p:txBody>
      </p:sp>
      <p:sp>
        <p:nvSpPr>
          <p:cNvPr id="4" name="Content Placeholder 3"/>
          <p:cNvSpPr>
            <a:spLocks noGrp="1"/>
          </p:cNvSpPr>
          <p:nvPr>
            <p:ph idx="1"/>
          </p:nvPr>
        </p:nvSpPr>
        <p:spPr/>
        <p:txBody>
          <a:bodyPr/>
          <a:lstStyle/>
          <a:p>
            <a:r>
              <a:rPr lang="en-US" sz="2000" dirty="0" smtClean="0"/>
              <a:t>The architecture strategy carried these tenants:</a:t>
            </a:r>
          </a:p>
          <a:p>
            <a:pPr lvl="1"/>
            <a:r>
              <a:rPr lang="en-US" dirty="0" smtClean="0"/>
              <a:t>Build on the knowledge and technology of 6802</a:t>
            </a:r>
          </a:p>
          <a:p>
            <a:pPr lvl="1"/>
            <a:r>
              <a:rPr lang="en-US" dirty="0" smtClean="0"/>
              <a:t>Use existing Tier 1 suppliers (Dell and </a:t>
            </a:r>
            <a:r>
              <a:rPr lang="en-US" dirty="0" err="1" smtClean="0"/>
              <a:t>NetApp</a:t>
            </a:r>
            <a:r>
              <a:rPr lang="en-US" dirty="0" smtClean="0"/>
              <a:t>)</a:t>
            </a:r>
          </a:p>
          <a:p>
            <a:pPr lvl="1"/>
            <a:r>
              <a:rPr lang="en-US" dirty="0" smtClean="0"/>
              <a:t>Maintain performance levels comparable to 6802</a:t>
            </a:r>
          </a:p>
          <a:p>
            <a:pPr lvl="1"/>
            <a:r>
              <a:rPr lang="en-US" dirty="0" smtClean="0"/>
              <a:t>Scale over 500TB usable capacity</a:t>
            </a:r>
          </a:p>
          <a:p>
            <a:pPr lvl="1"/>
            <a:r>
              <a:rPr lang="en-US" dirty="0" smtClean="0"/>
              <a:t>Incorporate 4TB density HDDs</a:t>
            </a:r>
          </a:p>
          <a:p>
            <a:pPr lvl="1"/>
            <a:r>
              <a:rPr lang="en-US" dirty="0"/>
              <a:t>Increased redundancy over </a:t>
            </a:r>
            <a:r>
              <a:rPr lang="en-US" dirty="0" smtClean="0"/>
              <a:t>6802</a:t>
            </a:r>
          </a:p>
          <a:p>
            <a:pPr lvl="1"/>
            <a:r>
              <a:rPr lang="en-US" dirty="0" smtClean="0"/>
              <a:t>Increased data protection/verification to/from backend storage</a:t>
            </a:r>
            <a:endParaRPr lang="en-US" dirty="0"/>
          </a:p>
          <a:p>
            <a:r>
              <a:rPr lang="en-US" sz="2000" dirty="0" smtClean="0"/>
              <a:t>Moved to the latest NetApp Controller technology and FW level</a:t>
            </a:r>
          </a:p>
          <a:p>
            <a:r>
              <a:rPr lang="en-US" sz="2000" dirty="0" smtClean="0"/>
              <a:t>Increased supplier qualification efforts where possible.</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shea_persp_all_2_tone"/>
          <p:cNvPicPr>
            <a:picLocks noChangeAspect="1" noChangeArrowheads="1"/>
          </p:cNvPicPr>
          <p:nvPr/>
        </p:nvPicPr>
        <p:blipFill>
          <a:blip r:embed="rId2" cstate="email"/>
          <a:srcRect/>
          <a:stretch>
            <a:fillRect/>
          </a:stretch>
        </p:blipFill>
        <p:spPr bwMode="auto">
          <a:xfrm>
            <a:off x="5232205" y="4787826"/>
            <a:ext cx="3662464" cy="1968573"/>
          </a:xfrm>
          <a:prstGeom prst="rect">
            <a:avLst/>
          </a:prstGeom>
          <a:noFill/>
        </p:spPr>
      </p:pic>
      <p:sp>
        <p:nvSpPr>
          <p:cNvPr id="2" name="Title 1"/>
          <p:cNvSpPr>
            <a:spLocks noGrp="1"/>
          </p:cNvSpPr>
          <p:nvPr>
            <p:ph type="title"/>
          </p:nvPr>
        </p:nvSpPr>
        <p:spPr/>
        <p:txBody>
          <a:bodyPr/>
          <a:lstStyle/>
          <a:p>
            <a:r>
              <a:rPr lang="en-US" dirty="0" smtClean="0"/>
              <a:t>Hardware Details</a:t>
            </a:r>
            <a:endParaRPr lang="en-US" dirty="0"/>
          </a:p>
        </p:txBody>
      </p:sp>
      <p:sp>
        <p:nvSpPr>
          <p:cNvPr id="3" name="Content Placeholder 2"/>
          <p:cNvSpPr>
            <a:spLocks noGrp="1"/>
          </p:cNvSpPr>
          <p:nvPr>
            <p:ph idx="1"/>
          </p:nvPr>
        </p:nvSpPr>
        <p:spPr>
          <a:xfrm>
            <a:off x="122680" y="919651"/>
            <a:ext cx="5312920" cy="5196142"/>
          </a:xfrm>
        </p:spPr>
        <p:txBody>
          <a:bodyPr/>
          <a:lstStyle/>
          <a:p>
            <a:r>
              <a:rPr lang="en-US" sz="1600" dirty="0" smtClean="0"/>
              <a:t>DXi6902 Node</a:t>
            </a:r>
          </a:p>
          <a:p>
            <a:pPr lvl="1"/>
            <a:r>
              <a:rPr lang="en-US" sz="1200" dirty="0" smtClean="0"/>
              <a:t>Dell R720 XL Server</a:t>
            </a:r>
          </a:p>
          <a:p>
            <a:pPr lvl="1"/>
            <a:r>
              <a:rPr lang="en-US" sz="1200" dirty="0" smtClean="0"/>
              <a:t>CPU: Ivy Bridge E5-2670V2 x2 </a:t>
            </a:r>
            <a:r>
              <a:rPr lang="en-US" sz="1200" dirty="0"/>
              <a:t> </a:t>
            </a:r>
            <a:r>
              <a:rPr lang="en-US" sz="1200" dirty="0" smtClean="0"/>
              <a:t>10 Core 2.50GHz, HT, 25M Cache 1866MHz memory </a:t>
            </a:r>
          </a:p>
          <a:p>
            <a:pPr lvl="1"/>
            <a:r>
              <a:rPr lang="en-US" sz="1200" dirty="0" smtClean="0"/>
              <a:t>Memory: 128GB or 256GB Total (16GB x 8 or 16) Dual ranked 1866MHz</a:t>
            </a:r>
          </a:p>
          <a:p>
            <a:pPr lvl="1"/>
            <a:r>
              <a:rPr lang="en-US" sz="1200" dirty="0" smtClean="0"/>
              <a:t>16HDD 2.5" backplane</a:t>
            </a:r>
          </a:p>
          <a:p>
            <a:pPr lvl="1"/>
            <a:r>
              <a:rPr lang="en-US" sz="1200" dirty="0" smtClean="0"/>
              <a:t>Boot HDD: 2 x 900GB 10K RPM</a:t>
            </a:r>
          </a:p>
          <a:p>
            <a:pPr lvl="1"/>
            <a:r>
              <a:rPr lang="en-US" sz="1200" dirty="0" smtClean="0"/>
              <a:t>META Data HDD 14 x 900GB 10K RPM</a:t>
            </a:r>
          </a:p>
          <a:p>
            <a:pPr lvl="1"/>
            <a:r>
              <a:rPr lang="it-IT" sz="1200" dirty="0" smtClean="0"/>
              <a:t>Internal PERC H710 RAID Controller (512MB NV Cache version)</a:t>
            </a:r>
          </a:p>
          <a:p>
            <a:pPr lvl="1"/>
            <a:r>
              <a:rPr lang="en-US" sz="1200" dirty="0" smtClean="0"/>
              <a:t>Dual 750 Watt P.S. (1 + 1)</a:t>
            </a:r>
          </a:p>
          <a:p>
            <a:pPr lvl="1"/>
            <a:r>
              <a:rPr lang="en-US" sz="1200" dirty="0" smtClean="0"/>
              <a:t>Built in NDC Quad Port 1GbE</a:t>
            </a:r>
          </a:p>
          <a:p>
            <a:pPr lvl="1"/>
            <a:r>
              <a:rPr lang="en-US" sz="1200" dirty="0" smtClean="0"/>
              <a:t>IDRAC service port </a:t>
            </a:r>
          </a:p>
          <a:p>
            <a:pPr lvl="1"/>
            <a:r>
              <a:rPr lang="en-US" sz="1200" dirty="0" smtClean="0"/>
              <a:t>HBA’s and NIC’s: </a:t>
            </a:r>
          </a:p>
          <a:p>
            <a:pPr lvl="2"/>
            <a:r>
              <a:rPr lang="en-US" sz="1050" dirty="0" smtClean="0"/>
              <a:t>   Standard Intel X520 10GbE NIC x1 (SFP+) </a:t>
            </a:r>
            <a:r>
              <a:rPr lang="en-US" sz="1050" dirty="0" err="1" smtClean="0"/>
              <a:t>PCIe</a:t>
            </a:r>
            <a:r>
              <a:rPr lang="en-US" sz="1050" dirty="0" smtClean="0"/>
              <a:t> Slot 1</a:t>
            </a:r>
          </a:p>
          <a:p>
            <a:pPr lvl="2"/>
            <a:r>
              <a:rPr lang="en-US" sz="1050" dirty="0" smtClean="0"/>
              <a:t>   Standard Dual 8Gb </a:t>
            </a:r>
            <a:r>
              <a:rPr lang="en-US" sz="1050" dirty="0" err="1" smtClean="0"/>
              <a:t>QLogic</a:t>
            </a:r>
            <a:r>
              <a:rPr lang="en-US" sz="1050" dirty="0" smtClean="0"/>
              <a:t> FC x1 </a:t>
            </a:r>
            <a:r>
              <a:rPr lang="en-US" sz="1050" dirty="0" err="1" smtClean="0"/>
              <a:t>PCIe</a:t>
            </a:r>
            <a:r>
              <a:rPr lang="en-US" sz="1050" dirty="0" smtClean="0"/>
              <a:t> Slot 3</a:t>
            </a:r>
          </a:p>
          <a:p>
            <a:pPr lvl="2"/>
            <a:r>
              <a:rPr lang="en-US" sz="1050" dirty="0" smtClean="0"/>
              <a:t>   Standard Quad 8Gb </a:t>
            </a:r>
            <a:r>
              <a:rPr lang="en-US" sz="1050" dirty="0" err="1" smtClean="0"/>
              <a:t>QLogic</a:t>
            </a:r>
            <a:r>
              <a:rPr lang="en-US" sz="1050" dirty="0" smtClean="0"/>
              <a:t> FC x1 </a:t>
            </a:r>
            <a:r>
              <a:rPr lang="en-US" sz="1050" dirty="0" err="1" smtClean="0"/>
              <a:t>PCIe</a:t>
            </a:r>
            <a:r>
              <a:rPr lang="en-US" sz="1050" dirty="0" smtClean="0"/>
              <a:t> Slot 7</a:t>
            </a:r>
          </a:p>
          <a:p>
            <a:pPr lvl="2"/>
            <a:r>
              <a:rPr lang="sv-SE" sz="1050" dirty="0" smtClean="0"/>
              <a:t>   Quad 6Gb LSI-9602 SAS x1 PCIe Slots 5 &amp; 6</a:t>
            </a:r>
          </a:p>
          <a:p>
            <a:pPr lvl="2"/>
            <a:r>
              <a:rPr lang="en-US" sz="1050" dirty="0" smtClean="0"/>
              <a:t>   Optional Quad Intel 1GbE card X1 or Intel X520 10GbE NIC x1 (SFP+) </a:t>
            </a:r>
            <a:r>
              <a:rPr lang="en-US" sz="1050" dirty="0" err="1" smtClean="0"/>
              <a:t>PCIe</a:t>
            </a:r>
            <a:r>
              <a:rPr lang="en-US" sz="1050" dirty="0" smtClean="0"/>
              <a:t> Slot 2</a:t>
            </a:r>
          </a:p>
          <a:p>
            <a:r>
              <a:rPr lang="en-US" sz="1600" dirty="0" smtClean="0"/>
              <a:t>Bulk Storage</a:t>
            </a:r>
          </a:p>
          <a:p>
            <a:pPr lvl="1"/>
            <a:r>
              <a:rPr lang="en-US" sz="1200" dirty="0" smtClean="0"/>
              <a:t>Up to 510TB total Storage</a:t>
            </a:r>
          </a:p>
          <a:p>
            <a:pPr lvl="1"/>
            <a:r>
              <a:rPr lang="en-US" sz="1200" dirty="0" smtClean="0"/>
              <a:t>Net App Tahoe RAID Controller w/</a:t>
            </a:r>
            <a:r>
              <a:rPr lang="en-US" sz="1200" dirty="0" err="1" smtClean="0"/>
              <a:t>Ebbets</a:t>
            </a:r>
            <a:r>
              <a:rPr lang="en-US" sz="1200" dirty="0" smtClean="0"/>
              <a:t> Enclosure</a:t>
            </a:r>
          </a:p>
          <a:p>
            <a:pPr lvl="2"/>
            <a:r>
              <a:rPr lang="en-US" sz="1000" dirty="0" smtClean="0"/>
              <a:t>RBOD X2 with 4TB HDD’s</a:t>
            </a:r>
          </a:p>
          <a:p>
            <a:pPr lvl="1"/>
            <a:r>
              <a:rPr lang="en-US" sz="1200" dirty="0" smtClean="0"/>
              <a:t>Net App </a:t>
            </a:r>
            <a:r>
              <a:rPr lang="en-US" sz="1200" dirty="0" err="1" smtClean="0"/>
              <a:t>Ebbets</a:t>
            </a:r>
            <a:r>
              <a:rPr lang="en-US" sz="1200" dirty="0" smtClean="0"/>
              <a:t> Expansion Modules</a:t>
            </a:r>
          </a:p>
          <a:p>
            <a:pPr lvl="2"/>
            <a:r>
              <a:rPr lang="en-US" sz="1000" dirty="0" smtClean="0"/>
              <a:t>EBOD x 13 with 4TB HDD’s</a:t>
            </a:r>
          </a:p>
          <a:p>
            <a:endParaRPr lang="en-US" dirty="0"/>
          </a:p>
        </p:txBody>
      </p:sp>
      <p:pic>
        <p:nvPicPr>
          <p:cNvPr id="114690" name="Picture 2"/>
          <p:cNvPicPr>
            <a:picLocks noChangeAspect="1" noChangeArrowheads="1"/>
          </p:cNvPicPr>
          <p:nvPr/>
        </p:nvPicPr>
        <p:blipFill>
          <a:blip r:embed="rId3" cstate="print"/>
          <a:srcRect/>
          <a:stretch>
            <a:fillRect/>
          </a:stretch>
        </p:blipFill>
        <p:spPr bwMode="auto">
          <a:xfrm>
            <a:off x="5249080" y="1752817"/>
            <a:ext cx="3852038" cy="1200758"/>
          </a:xfrm>
          <a:prstGeom prst="rect">
            <a:avLst/>
          </a:prstGeom>
          <a:gradFill rotWithShape="1">
            <a:gsLst>
              <a:gs pos="0">
                <a:srgbClr val="FFFFFF">
                  <a:gamma/>
                  <a:shade val="46275"/>
                  <a:invGamma/>
                </a:srgbClr>
              </a:gs>
              <a:gs pos="100000">
                <a:srgbClr val="FFFFFF"/>
              </a:gs>
            </a:gsLst>
            <a:lin ang="5400000" scaled="1"/>
          </a:grad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 Overview</a:t>
            </a:r>
            <a:endParaRPr lang="en-US" dirty="0"/>
          </a:p>
        </p:txBody>
      </p:sp>
      <p:sp>
        <p:nvSpPr>
          <p:cNvPr id="5" name="Rectangle 3"/>
          <p:cNvSpPr>
            <a:spLocks noGrp="1" noChangeArrowheads="1"/>
          </p:cNvSpPr>
          <p:nvPr>
            <p:ph idx="1"/>
          </p:nvPr>
        </p:nvSpPr>
        <p:spPr>
          <a:xfrm>
            <a:off x="200024" y="1085600"/>
            <a:ext cx="4137084" cy="5410200"/>
          </a:xfrm>
        </p:spPr>
        <p:txBody>
          <a:bodyPr>
            <a:normAutofit/>
          </a:bodyPr>
          <a:lstStyle/>
          <a:p>
            <a:pPr>
              <a:spcBef>
                <a:spcPts val="300"/>
              </a:spcBef>
              <a:buNone/>
            </a:pPr>
            <a:endParaRPr lang="en-US" sz="1800" b="1" dirty="0" smtClean="0"/>
          </a:p>
          <a:p>
            <a:pPr>
              <a:spcBef>
                <a:spcPts val="300"/>
              </a:spcBef>
              <a:buNone/>
            </a:pPr>
            <a:r>
              <a:rPr lang="en-US" sz="1800" b="1" dirty="0" smtClean="0">
                <a:solidFill>
                  <a:schemeClr val="accent6">
                    <a:lumMod val="60000"/>
                    <a:lumOff val="40000"/>
                  </a:schemeClr>
                </a:solidFill>
              </a:rPr>
              <a:t>Deltas from 6802:</a:t>
            </a:r>
          </a:p>
          <a:p>
            <a:pPr>
              <a:spcBef>
                <a:spcPts val="300"/>
              </a:spcBef>
            </a:pPr>
            <a:r>
              <a:rPr lang="en-US" sz="1800" b="1" dirty="0" smtClean="0"/>
              <a:t>System Node</a:t>
            </a:r>
          </a:p>
          <a:p>
            <a:pPr lvl="1">
              <a:spcBef>
                <a:spcPts val="300"/>
              </a:spcBef>
            </a:pPr>
            <a:r>
              <a:rPr lang="en-US" sz="1500" dirty="0" smtClean="0"/>
              <a:t>CPUs: </a:t>
            </a:r>
            <a:r>
              <a:rPr lang="en-US" sz="1500" dirty="0" smtClean="0">
                <a:solidFill>
                  <a:schemeClr val="tx1"/>
                </a:solidFill>
              </a:rPr>
              <a:t>E5-2670 V2</a:t>
            </a:r>
          </a:p>
          <a:p>
            <a:pPr lvl="1">
              <a:spcBef>
                <a:spcPts val="300"/>
              </a:spcBef>
            </a:pPr>
            <a:r>
              <a:rPr lang="en-US" sz="1500" dirty="0" smtClean="0">
                <a:solidFill>
                  <a:schemeClr val="tx1"/>
                </a:solidFill>
              </a:rPr>
              <a:t>Memory 128 or 256 GB</a:t>
            </a:r>
          </a:p>
          <a:p>
            <a:pPr lvl="1">
              <a:spcBef>
                <a:spcPts val="300"/>
              </a:spcBef>
            </a:pPr>
            <a:r>
              <a:rPr lang="en-US" sz="1500" dirty="0" smtClean="0">
                <a:solidFill>
                  <a:schemeClr val="tx1"/>
                </a:solidFill>
              </a:rPr>
              <a:t>Two Quad SAS </a:t>
            </a:r>
            <a:r>
              <a:rPr lang="en-US" sz="1500" dirty="0" smtClean="0"/>
              <a:t>Controllers</a:t>
            </a:r>
          </a:p>
          <a:p>
            <a:pPr>
              <a:spcBef>
                <a:spcPts val="300"/>
              </a:spcBef>
            </a:pPr>
            <a:r>
              <a:rPr lang="en-US" sz="1800" b="1" dirty="0" smtClean="0"/>
              <a:t>Expansion: JBOD &amp; EBOD</a:t>
            </a:r>
          </a:p>
          <a:p>
            <a:pPr lvl="1">
              <a:spcBef>
                <a:spcPts val="300"/>
              </a:spcBef>
            </a:pPr>
            <a:r>
              <a:rPr lang="en-US" sz="1500" dirty="0" smtClean="0">
                <a:solidFill>
                  <a:schemeClr val="tx1"/>
                </a:solidFill>
              </a:rPr>
              <a:t>4TB  HDDs</a:t>
            </a:r>
          </a:p>
          <a:p>
            <a:pPr lvl="1">
              <a:spcBef>
                <a:spcPts val="300"/>
              </a:spcBef>
            </a:pPr>
            <a:r>
              <a:rPr lang="en-US" sz="1500" dirty="0" smtClean="0">
                <a:solidFill>
                  <a:schemeClr val="tx1"/>
                </a:solidFill>
              </a:rPr>
              <a:t>Dual Tahoe Controllers</a:t>
            </a:r>
          </a:p>
          <a:p>
            <a:pPr lvl="1">
              <a:spcBef>
                <a:spcPts val="300"/>
              </a:spcBef>
            </a:pPr>
            <a:r>
              <a:rPr lang="en-US" sz="1500" dirty="0" smtClean="0">
                <a:solidFill>
                  <a:schemeClr val="tx1"/>
                </a:solidFill>
              </a:rPr>
              <a:t>Illinois Controller </a:t>
            </a:r>
            <a:r>
              <a:rPr lang="en-US" sz="1500" dirty="0" smtClean="0"/>
              <a:t>Firmware </a:t>
            </a:r>
          </a:p>
          <a:p>
            <a:pPr marL="342900" lvl="1" indent="-342900">
              <a:spcBef>
                <a:spcPts val="300"/>
              </a:spcBef>
              <a:buSzPct val="75000"/>
              <a:buFont typeface="Wingdings" pitchFamily="2" charset="2"/>
              <a:buChar char="§"/>
            </a:pPr>
            <a:r>
              <a:rPr lang="en-US" sz="1500" b="1" dirty="0" smtClean="0"/>
              <a:t>FIPS Compliancy</a:t>
            </a:r>
          </a:p>
          <a:p>
            <a:pPr marL="742950" lvl="2" indent="-342900">
              <a:spcBef>
                <a:spcPts val="300"/>
              </a:spcBef>
              <a:buSzPct val="75000"/>
            </a:pPr>
            <a:r>
              <a:rPr lang="en-US" sz="1300" dirty="0" smtClean="0"/>
              <a:t>In the R720 node</a:t>
            </a:r>
          </a:p>
          <a:p>
            <a:pPr marL="742950" lvl="2" indent="-342900">
              <a:spcBef>
                <a:spcPts val="300"/>
              </a:spcBef>
              <a:buSzPct val="75000"/>
            </a:pPr>
            <a:r>
              <a:rPr lang="en-US" sz="1300" u="sng" dirty="0" smtClean="0"/>
              <a:t>Not</a:t>
            </a:r>
            <a:r>
              <a:rPr lang="en-US" sz="1300" dirty="0" smtClean="0"/>
              <a:t> in the RBOD/EBOD </a:t>
            </a:r>
            <a:endParaRPr lang="en-US" sz="1300" dirty="0" smtClean="0">
              <a:solidFill>
                <a:srgbClr val="FF0000"/>
              </a:solidFill>
            </a:endParaRPr>
          </a:p>
          <a:p>
            <a:pPr>
              <a:spcBef>
                <a:spcPts val="300"/>
              </a:spcBef>
            </a:pPr>
            <a:r>
              <a:rPr lang="en-US" sz="1500" b="1" dirty="0" smtClean="0"/>
              <a:t>Additional data integrity checks between the SAS HBA and the NetApp Tahoe controllers via T10 - PI/DIF</a:t>
            </a:r>
          </a:p>
          <a:p>
            <a:endParaRPr lang="en-US" sz="1600" b="1" dirty="0" smtClean="0"/>
          </a:p>
        </p:txBody>
      </p:sp>
      <p:pic>
        <p:nvPicPr>
          <p:cNvPr id="25190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93828" y="558798"/>
            <a:ext cx="4608872" cy="5943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Please Mute Your Phone Line</a:t>
            </a:r>
          </a:p>
        </p:txBody>
      </p:sp>
      <p:sp>
        <p:nvSpPr>
          <p:cNvPr id="15363" name="Content Placeholder 2"/>
          <p:cNvSpPr>
            <a:spLocks noGrp="1"/>
          </p:cNvSpPr>
          <p:nvPr>
            <p:ph idx="1"/>
          </p:nvPr>
        </p:nvSpPr>
        <p:spPr>
          <a:xfrm>
            <a:off x="395805" y="934412"/>
            <a:ext cx="8216220" cy="3658839"/>
          </a:xfrm>
          <a:prstGeom prst="rect">
            <a:avLst/>
          </a:prstGeom>
        </p:spPr>
        <p:txBody>
          <a:bodyPr/>
          <a:lstStyle/>
          <a:p>
            <a:pPr>
              <a:lnSpc>
                <a:spcPct val="90000"/>
              </a:lnSpc>
            </a:pPr>
            <a:r>
              <a:rPr lang="en-US" altLang="en-US" dirty="0" smtClean="0">
                <a:solidFill>
                  <a:schemeClr val="tx1"/>
                </a:solidFill>
                <a:latin typeface="Arial" charset="0"/>
                <a:ea typeface="ＭＳ Ｐゴシック" pitchFamily="34" charset="-128"/>
                <a:cs typeface="Arial" charset="0"/>
              </a:rPr>
              <a:t>Please note that we are now using </a:t>
            </a:r>
            <a:r>
              <a:rPr lang="en-US" altLang="en-US" b="1" dirty="0" smtClean="0">
                <a:solidFill>
                  <a:schemeClr val="tx1"/>
                </a:solidFill>
                <a:latin typeface="Arial" charset="0"/>
                <a:ea typeface="ＭＳ Ｐゴシック" pitchFamily="34" charset="-128"/>
                <a:cs typeface="Arial" charset="0"/>
              </a:rPr>
              <a:t>WebEx Audio </a:t>
            </a:r>
            <a:r>
              <a:rPr lang="en-US" altLang="en-US" dirty="0" smtClean="0">
                <a:solidFill>
                  <a:schemeClr val="tx1"/>
                </a:solidFill>
                <a:latin typeface="Arial" charset="0"/>
                <a:ea typeface="ＭＳ Ｐゴシック" pitchFamily="34" charset="-128"/>
                <a:cs typeface="Arial" charset="0"/>
              </a:rPr>
              <a:t>for the Service NPI con calls.  </a:t>
            </a:r>
          </a:p>
          <a:p>
            <a:pPr>
              <a:lnSpc>
                <a:spcPct val="90000"/>
              </a:lnSpc>
            </a:pPr>
            <a:r>
              <a:rPr lang="en-US" altLang="en-US" dirty="0" smtClean="0">
                <a:solidFill>
                  <a:schemeClr val="tx1"/>
                </a:solidFill>
                <a:latin typeface="Arial" charset="0"/>
                <a:ea typeface="ＭＳ Ｐゴシック" pitchFamily="34" charset="-128"/>
                <a:cs typeface="Arial" charset="0"/>
              </a:rPr>
              <a:t>Here are some things you need to know about WebEx Audio:</a:t>
            </a:r>
          </a:p>
          <a:p>
            <a:pPr lvl="1">
              <a:lnSpc>
                <a:spcPct val="90000"/>
              </a:lnSpc>
            </a:pPr>
            <a:r>
              <a:rPr lang="en-US" altLang="en-US" dirty="0" smtClean="0">
                <a:solidFill>
                  <a:schemeClr val="tx1"/>
                </a:solidFill>
                <a:latin typeface="Arial" charset="0"/>
                <a:ea typeface="ＭＳ Ｐゴシック" pitchFamily="34" charset="-128"/>
                <a:cs typeface="Arial" charset="0"/>
              </a:rPr>
              <a:t>Using “*6” </a:t>
            </a:r>
            <a:r>
              <a:rPr lang="en-US" altLang="en-US" b="1" dirty="0" smtClean="0">
                <a:solidFill>
                  <a:schemeClr val="tx1"/>
                </a:solidFill>
                <a:latin typeface="Arial" charset="0"/>
                <a:ea typeface="ＭＳ Ｐゴシック" pitchFamily="34" charset="-128"/>
                <a:cs typeface="Arial" charset="0"/>
              </a:rPr>
              <a:t>does not work </a:t>
            </a:r>
            <a:r>
              <a:rPr lang="en-US" altLang="en-US" dirty="0" smtClean="0">
                <a:solidFill>
                  <a:schemeClr val="tx1"/>
                </a:solidFill>
                <a:latin typeface="Arial" charset="0"/>
                <a:ea typeface="ＭＳ Ｐゴシック" pitchFamily="34" charset="-128"/>
                <a:cs typeface="Arial" charset="0"/>
              </a:rPr>
              <a:t>on WebEx Audio to mute/un-mute your line.</a:t>
            </a:r>
          </a:p>
          <a:p>
            <a:pPr lvl="1">
              <a:lnSpc>
                <a:spcPct val="90000"/>
              </a:lnSpc>
            </a:pPr>
            <a:r>
              <a:rPr lang="en-US" altLang="en-US" dirty="0" smtClean="0">
                <a:solidFill>
                  <a:schemeClr val="tx1"/>
                </a:solidFill>
                <a:latin typeface="Arial" charset="0"/>
                <a:ea typeface="ＭＳ Ｐゴシック" pitchFamily="34" charset="-128"/>
                <a:cs typeface="Arial" charset="0"/>
              </a:rPr>
              <a:t>You </a:t>
            </a:r>
            <a:r>
              <a:rPr lang="en-US" altLang="en-US" u="sng" dirty="0" smtClean="0">
                <a:solidFill>
                  <a:schemeClr val="tx1"/>
                </a:solidFill>
                <a:latin typeface="Arial" charset="0"/>
                <a:ea typeface="ＭＳ Ｐゴシック" pitchFamily="34" charset="-128"/>
                <a:cs typeface="Arial" charset="0"/>
              </a:rPr>
              <a:t>can</a:t>
            </a:r>
            <a:r>
              <a:rPr lang="en-US" altLang="en-US" dirty="0" smtClean="0">
                <a:solidFill>
                  <a:schemeClr val="tx1"/>
                </a:solidFill>
                <a:latin typeface="Arial" charset="0"/>
                <a:ea typeface="ＭＳ Ｐゴシック" pitchFamily="34" charset="-128"/>
                <a:cs typeface="Arial" charset="0"/>
              </a:rPr>
              <a:t> mute your phone in two ways when using WebEx Audio:</a:t>
            </a:r>
          </a:p>
          <a:p>
            <a:pPr marL="1200150" lvl="2" indent="-342900">
              <a:lnSpc>
                <a:spcPct val="90000"/>
              </a:lnSpc>
              <a:buFont typeface="Calibri" pitchFamily="34" charset="0"/>
              <a:buAutoNum type="arabicPeriod"/>
            </a:pPr>
            <a:r>
              <a:rPr lang="en-US" altLang="en-US" dirty="0" smtClean="0">
                <a:solidFill>
                  <a:schemeClr val="tx1"/>
                </a:solidFill>
                <a:latin typeface="Arial" charset="0"/>
                <a:ea typeface="ＭＳ Ｐゴシック" pitchFamily="34" charset="-128"/>
                <a:cs typeface="Arial" charset="0"/>
              </a:rPr>
              <a:t>You can mute your phone from your end (using the mute feature on your phone)</a:t>
            </a:r>
          </a:p>
          <a:p>
            <a:pPr marL="1200150" lvl="2" indent="-342900">
              <a:lnSpc>
                <a:spcPct val="90000"/>
              </a:lnSpc>
              <a:buFont typeface="Calibri" pitchFamily="34" charset="0"/>
              <a:buAutoNum type="arabicPeriod"/>
            </a:pPr>
            <a:r>
              <a:rPr lang="en-US" altLang="en-US" dirty="0" smtClean="0">
                <a:solidFill>
                  <a:schemeClr val="tx1"/>
                </a:solidFill>
                <a:latin typeface="Arial" charset="0"/>
                <a:ea typeface="ＭＳ Ｐゴシック" pitchFamily="34" charset="-128"/>
                <a:cs typeface="Arial" charset="0"/>
              </a:rPr>
              <a:t>Within the WebEx, in the participants list, use the button next to your name showing a microphone.  Press once to mute.  Press again to un-mute.</a:t>
            </a:r>
          </a:p>
          <a:p>
            <a:pPr marL="1200150" lvl="2" indent="-342900">
              <a:lnSpc>
                <a:spcPct val="90000"/>
              </a:lnSpc>
              <a:buFont typeface="Calibri" pitchFamily="34" charset="0"/>
              <a:buAutoNum type="arabicPeriod"/>
            </a:pPr>
            <a:r>
              <a:rPr lang="en-US" altLang="en-US" dirty="0" smtClean="0">
                <a:solidFill>
                  <a:schemeClr val="tx1"/>
                </a:solidFill>
                <a:latin typeface="Arial" charset="0"/>
                <a:ea typeface="ＭＳ Ｐゴシック" pitchFamily="34" charset="-128"/>
                <a:cs typeface="Arial" charset="0"/>
              </a:rPr>
              <a:t>If we need to mute all lines, use the “Raise Hand” feature to let us know you need to speak and we will un-mute your line.</a:t>
            </a:r>
          </a:p>
          <a:p>
            <a:endParaRPr lang="en-US" dirty="0"/>
          </a:p>
        </p:txBody>
      </p:sp>
      <p:pic>
        <p:nvPicPr>
          <p:cNvPr id="4" name="Picture 7"/>
          <p:cNvPicPr>
            <a:picLocks noChangeAspect="1" noChangeArrowheads="1"/>
          </p:cNvPicPr>
          <p:nvPr/>
        </p:nvPicPr>
        <p:blipFill>
          <a:blip r:embed="rId3" cstate="email"/>
          <a:srcRect/>
          <a:stretch>
            <a:fillRect/>
          </a:stretch>
        </p:blipFill>
        <p:spPr bwMode="auto">
          <a:xfrm>
            <a:off x="6840272" y="198438"/>
            <a:ext cx="1474788" cy="639762"/>
          </a:xfrm>
          <a:prstGeom prst="rect">
            <a:avLst/>
          </a:prstGeom>
          <a:noFill/>
          <a:ln w="9525" algn="ctr">
            <a:noFill/>
            <a:miter lim="800000"/>
            <a:headEnd/>
            <a:tailEnd/>
          </a:ln>
        </p:spPr>
      </p:pic>
      <p:pic>
        <p:nvPicPr>
          <p:cNvPr id="5" name="Picture 4"/>
          <p:cNvPicPr>
            <a:picLocks noChangeAspect="1" noChangeArrowheads="1"/>
          </p:cNvPicPr>
          <p:nvPr/>
        </p:nvPicPr>
        <p:blipFill>
          <a:blip r:embed="rId4" cstate="email"/>
          <a:srcRect/>
          <a:stretch>
            <a:fillRect/>
          </a:stretch>
        </p:blipFill>
        <p:spPr bwMode="auto">
          <a:xfrm>
            <a:off x="2745579" y="4623597"/>
            <a:ext cx="2868412" cy="1771427"/>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Block Diagram</a:t>
            </a:r>
            <a:endParaRPr lang="en-US" dirty="0"/>
          </a:p>
        </p:txBody>
      </p:sp>
      <p:pic>
        <p:nvPicPr>
          <p:cNvPr id="25293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841375"/>
            <a:ext cx="8844199" cy="541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577386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Block Diagram</a:t>
            </a:r>
            <a:endParaRPr lang="en-US" dirty="0"/>
          </a:p>
        </p:txBody>
      </p:sp>
      <p:pic>
        <p:nvPicPr>
          <p:cNvPr id="2539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62200" y="744535"/>
            <a:ext cx="4102100"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406935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Block Diagram</a:t>
            </a:r>
            <a:endParaRPr lang="en-US" dirty="0"/>
          </a:p>
        </p:txBody>
      </p:sp>
      <p:pic>
        <p:nvPicPr>
          <p:cNvPr id="108565" name="Picture 2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25499"/>
            <a:ext cx="5168900" cy="5782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80864" y="923330"/>
            <a:ext cx="4040609" cy="5210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DXi6802 vs. DXi6902</a:t>
            </a:r>
            <a:endParaRPr lang="en-US" dirty="0"/>
          </a:p>
        </p:txBody>
      </p:sp>
      <p:graphicFrame>
        <p:nvGraphicFramePr>
          <p:cNvPr id="250884" name="Object 4"/>
          <p:cNvGraphicFramePr>
            <a:graphicFrameLocks noChangeAspect="1"/>
          </p:cNvGraphicFramePr>
          <p:nvPr>
            <p:extLst>
              <p:ext uri="{D42A27DB-BD31-4B8C-83A1-F6EECF244321}">
                <p14:modId xmlns:p14="http://schemas.microsoft.com/office/powerpoint/2010/main" xmlns="" val="304626306"/>
              </p:ext>
            </p:extLst>
          </p:nvPr>
        </p:nvGraphicFramePr>
        <p:xfrm>
          <a:off x="432950" y="970818"/>
          <a:ext cx="8212282" cy="5441545"/>
        </p:xfrm>
        <a:graphic>
          <a:graphicData uri="http://schemas.openxmlformats.org/presentationml/2006/ole">
            <p:oleObj spid="_x0000_s287746" name="Worksheet" r:id="rId3" imgW="8610574" imgH="5705586" progId="Excel.Sheet.12">
              <p:embed/>
            </p:oleObj>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a:xfrm>
            <a:off x="395805" y="968188"/>
            <a:ext cx="8216220" cy="5064477"/>
          </a:xfrm>
        </p:spPr>
        <p:txBody>
          <a:bodyPr>
            <a:normAutofit/>
          </a:bodyPr>
          <a:lstStyle/>
          <a:p>
            <a:r>
              <a:rPr lang="en-US" sz="1600" b="1" dirty="0" smtClean="0"/>
              <a:t>Table shows the hardware elements as the system grows.</a:t>
            </a:r>
          </a:p>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800" b="1" dirty="0" smtClean="0"/>
          </a:p>
          <a:p>
            <a:endParaRPr lang="en-US" sz="1800" b="1" dirty="0" smtClean="0"/>
          </a:p>
          <a:p>
            <a:endParaRPr lang="en-US" sz="1800" b="1" dirty="0" smtClean="0"/>
          </a:p>
          <a:p>
            <a:endParaRPr lang="en-US" sz="1800" b="1" dirty="0" smtClean="0"/>
          </a:p>
          <a:p>
            <a:endParaRPr lang="en-US" sz="1600" b="1" dirty="0" smtClean="0"/>
          </a:p>
        </p:txBody>
      </p:sp>
      <p:sp>
        <p:nvSpPr>
          <p:cNvPr id="2" name="Title 1"/>
          <p:cNvSpPr>
            <a:spLocks noGrp="1"/>
          </p:cNvSpPr>
          <p:nvPr>
            <p:ph type="title"/>
          </p:nvPr>
        </p:nvSpPr>
        <p:spPr/>
        <p:txBody>
          <a:bodyPr/>
          <a:lstStyle/>
          <a:p>
            <a:r>
              <a:rPr lang="en-US" dirty="0" smtClean="0"/>
              <a:t>Hardware Configuration Overview</a:t>
            </a:r>
            <a:endParaRPr lang="en-US" dirty="0"/>
          </a:p>
        </p:txBody>
      </p:sp>
      <p:sp>
        <p:nvSpPr>
          <p:cNvPr id="86017"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6018" name="Rectangle 2"/>
          <p:cNvSpPr>
            <a:spLocks noChangeArrowheads="1"/>
          </p:cNvSpPr>
          <p:nvPr/>
        </p:nvSpPr>
        <p:spPr bwMode="auto">
          <a:xfrm>
            <a:off x="0" y="0"/>
            <a:ext cx="3017838" cy="6350"/>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Table 7"/>
          <p:cNvGraphicFramePr>
            <a:graphicFrameLocks noGrp="1"/>
          </p:cNvGraphicFramePr>
          <p:nvPr/>
        </p:nvGraphicFramePr>
        <p:xfrm>
          <a:off x="268942" y="1595565"/>
          <a:ext cx="8477024" cy="4452159"/>
        </p:xfrm>
        <a:graphic>
          <a:graphicData uri="http://schemas.openxmlformats.org/drawingml/2006/table">
            <a:tbl>
              <a:tblPr/>
              <a:tblGrid>
                <a:gridCol w="2306249"/>
                <a:gridCol w="997297"/>
                <a:gridCol w="997297"/>
                <a:gridCol w="997297"/>
                <a:gridCol w="1016598"/>
                <a:gridCol w="977996"/>
                <a:gridCol w="1184290"/>
              </a:tblGrid>
              <a:tr h="502040">
                <a:tc>
                  <a:txBody>
                    <a:bodyPr/>
                    <a:lstStyle/>
                    <a:p>
                      <a:pPr algn="ctr" fontAlgn="b"/>
                      <a:r>
                        <a:rPr lang="en-US" sz="1400" b="1" i="1" u="none" strike="noStrike" dirty="0" smtClean="0">
                          <a:solidFill>
                            <a:srgbClr val="000000"/>
                          </a:solidFill>
                          <a:latin typeface="Calibri"/>
                        </a:rPr>
                        <a:t>Useable Capacity </a:t>
                      </a:r>
                      <a:r>
                        <a:rPr lang="en-US" sz="1400" b="1" i="1" u="none" strike="noStrike" dirty="0">
                          <a:solidFill>
                            <a:srgbClr val="000000"/>
                          </a:solidFill>
                          <a:latin typeface="Calibri"/>
                        </a:rPr>
                        <a:t>(TB)</a:t>
                      </a: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1" i="1" u="none" strike="noStrike" dirty="0" smtClean="0">
                          <a:solidFill>
                            <a:srgbClr val="000000"/>
                          </a:solidFill>
                          <a:latin typeface="Calibri"/>
                        </a:rPr>
                        <a:t>Dell</a:t>
                      </a:r>
                    </a:p>
                    <a:p>
                      <a:pPr algn="ctr" fontAlgn="b"/>
                      <a:r>
                        <a:rPr lang="en-US" sz="1400" b="1" i="1" u="none" strike="noStrike" dirty="0" smtClean="0">
                          <a:solidFill>
                            <a:srgbClr val="000000"/>
                          </a:solidFill>
                          <a:latin typeface="Calibri"/>
                        </a:rPr>
                        <a:t>R720</a:t>
                      </a:r>
                      <a:endParaRPr lang="en-US" sz="1400" b="1" i="1" u="none" strike="noStrike" dirty="0">
                        <a:solidFill>
                          <a:srgbClr val="000000"/>
                        </a:solidFill>
                        <a:latin typeface="Calibri"/>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1" i="1" u="none" strike="noStrike" dirty="0" smtClean="0">
                          <a:solidFill>
                            <a:srgbClr val="000000"/>
                          </a:solidFill>
                          <a:latin typeface="Calibri"/>
                        </a:rPr>
                        <a:t>Dell Memory</a:t>
                      </a:r>
                      <a:endParaRPr lang="en-US" sz="1400" b="1" i="1" u="none" strike="noStrike" dirty="0">
                        <a:solidFill>
                          <a:srgbClr val="000000"/>
                        </a:solidFill>
                        <a:latin typeface="Calibri"/>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1" i="1" u="none" strike="noStrike" dirty="0" err="1" smtClean="0">
                          <a:solidFill>
                            <a:srgbClr val="000000"/>
                          </a:solidFill>
                          <a:latin typeface="Calibri"/>
                        </a:rPr>
                        <a:t>NetApp</a:t>
                      </a:r>
                      <a:r>
                        <a:rPr lang="en-US" sz="1400" b="1" i="1" u="none" strike="noStrike" dirty="0" smtClean="0">
                          <a:solidFill>
                            <a:srgbClr val="000000"/>
                          </a:solidFill>
                          <a:latin typeface="Calibri"/>
                        </a:rPr>
                        <a:t> </a:t>
                      </a:r>
                      <a:r>
                        <a:rPr lang="en-US" sz="1400" b="1" i="1" u="none" strike="noStrike" dirty="0">
                          <a:solidFill>
                            <a:srgbClr val="000000"/>
                          </a:solidFill>
                          <a:latin typeface="Calibri"/>
                        </a:rPr>
                        <a:t>RBOD</a:t>
                      </a: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1" i="1" u="none" strike="noStrike" dirty="0" err="1" smtClean="0">
                          <a:solidFill>
                            <a:srgbClr val="000000"/>
                          </a:solidFill>
                          <a:latin typeface="Calibri"/>
                        </a:rPr>
                        <a:t>NetApp</a:t>
                      </a:r>
                      <a:r>
                        <a:rPr lang="en-US" sz="1400" b="1" i="1" u="none" strike="noStrike" dirty="0" smtClean="0">
                          <a:solidFill>
                            <a:srgbClr val="000000"/>
                          </a:solidFill>
                          <a:latin typeface="Calibri"/>
                        </a:rPr>
                        <a:t> </a:t>
                      </a:r>
                      <a:r>
                        <a:rPr lang="en-US" sz="1400" b="1" i="1" u="none" strike="noStrike" dirty="0">
                          <a:solidFill>
                            <a:srgbClr val="000000"/>
                          </a:solidFill>
                          <a:latin typeface="Calibri"/>
                        </a:rPr>
                        <a:t>EBOD</a:t>
                      </a: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1" i="1" u="none" strike="noStrike" dirty="0" smtClean="0">
                          <a:solidFill>
                            <a:srgbClr val="000000"/>
                          </a:solidFill>
                          <a:latin typeface="Calibri"/>
                        </a:rPr>
                        <a:t>Turbo </a:t>
                      </a:r>
                    </a:p>
                    <a:p>
                      <a:pPr algn="ctr" fontAlgn="b"/>
                      <a:r>
                        <a:rPr lang="en-US" sz="1400" b="1" i="1" u="none" strike="noStrike" dirty="0" smtClean="0">
                          <a:solidFill>
                            <a:srgbClr val="000000"/>
                          </a:solidFill>
                          <a:latin typeface="Calibri"/>
                        </a:rPr>
                        <a:t>PFK</a:t>
                      </a:r>
                    </a:p>
                    <a:p>
                      <a:pPr algn="ctr" fontAlgn="b"/>
                      <a:r>
                        <a:rPr lang="en-US" sz="1400" b="1" i="1" u="none" strike="noStrike" dirty="0" smtClean="0">
                          <a:solidFill>
                            <a:srgbClr val="000000"/>
                          </a:solidFill>
                          <a:latin typeface="Calibri"/>
                        </a:rPr>
                        <a:t>(included)</a:t>
                      </a:r>
                      <a:endParaRPr lang="en-US" sz="1400" b="1" i="1" u="none" strike="noStrike" dirty="0">
                        <a:solidFill>
                          <a:srgbClr val="000000"/>
                        </a:solidFill>
                        <a:latin typeface="Calibri"/>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1" i="1" u="none" strike="noStrike" dirty="0" smtClean="0">
                          <a:solidFill>
                            <a:srgbClr val="000000"/>
                          </a:solidFill>
                          <a:latin typeface="Calibri"/>
                        </a:rPr>
                        <a:t>Encryption</a:t>
                      </a:r>
                      <a:r>
                        <a:rPr lang="en-US" sz="1400" b="1" i="1" u="none" strike="noStrike" dirty="0">
                          <a:solidFill>
                            <a:srgbClr val="000000"/>
                          </a:solidFill>
                          <a:latin typeface="Calibri"/>
                        </a:rPr>
                        <a:t/>
                      </a:r>
                      <a:br>
                        <a:rPr lang="en-US" sz="1400" b="1" i="1" u="none" strike="noStrike" dirty="0">
                          <a:solidFill>
                            <a:srgbClr val="000000"/>
                          </a:solidFill>
                          <a:latin typeface="Calibri"/>
                        </a:rPr>
                      </a:br>
                      <a:r>
                        <a:rPr lang="en-US" sz="1400" b="1" i="1" u="none" strike="noStrike" dirty="0" smtClean="0">
                          <a:solidFill>
                            <a:srgbClr val="000000"/>
                          </a:solidFill>
                          <a:latin typeface="Calibri"/>
                        </a:rPr>
                        <a:t>PFK</a:t>
                      </a:r>
                    </a:p>
                    <a:p>
                      <a:pPr algn="ctr" fontAlgn="b"/>
                      <a:r>
                        <a:rPr lang="en-US" sz="1400" b="1" i="1" u="none" strike="noStrike" dirty="0" smtClean="0">
                          <a:solidFill>
                            <a:srgbClr val="000000"/>
                          </a:solidFill>
                          <a:latin typeface="Calibri"/>
                        </a:rPr>
                        <a:t>(Option)</a:t>
                      </a:r>
                      <a:endParaRPr lang="en-US" sz="1400" b="1" i="1" u="none" strike="noStrike" dirty="0">
                        <a:solidFill>
                          <a:srgbClr val="000000"/>
                        </a:solidFill>
                        <a:latin typeface="Calibri"/>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251020">
                <a:tc>
                  <a:txBody>
                    <a:bodyPr/>
                    <a:lstStyle/>
                    <a:p>
                      <a:pPr algn="ctr" fontAlgn="b"/>
                      <a:r>
                        <a:rPr lang="en-US" sz="1400" b="1" i="0" u="none" strike="noStrike" dirty="0" smtClean="0">
                          <a:solidFill>
                            <a:srgbClr val="000000"/>
                          </a:solidFill>
                          <a:latin typeface="Calibri"/>
                        </a:rPr>
                        <a:t>17 </a:t>
                      </a:r>
                      <a:r>
                        <a:rPr lang="en-US" sz="1400" b="0" i="0" u="none" strike="noStrike" dirty="0" smtClean="0">
                          <a:solidFill>
                            <a:srgbClr val="000000"/>
                          </a:solidFill>
                          <a:latin typeface="Calibri"/>
                        </a:rPr>
                        <a:t>or </a:t>
                      </a:r>
                      <a:r>
                        <a:rPr lang="en-US" sz="1400" b="1" i="0" u="none" strike="noStrike" dirty="0" smtClean="0">
                          <a:solidFill>
                            <a:srgbClr val="000000"/>
                          </a:solidFill>
                          <a:latin typeface="Calibri"/>
                        </a:rPr>
                        <a:t>34</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dirty="0">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128GB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0</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1</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1020">
                <a:tc>
                  <a:txBody>
                    <a:bodyPr/>
                    <a:lstStyle/>
                    <a:p>
                      <a:pPr algn="ctr" fontAlgn="b"/>
                      <a:r>
                        <a:rPr lang="en-US" sz="1400" b="1" i="0" u="none" strike="noStrike" dirty="0" smtClean="0">
                          <a:solidFill>
                            <a:srgbClr val="000000"/>
                          </a:solidFill>
                          <a:latin typeface="Calibri"/>
                        </a:rPr>
                        <a:t>51 </a:t>
                      </a:r>
                      <a:r>
                        <a:rPr lang="en-US" sz="1400" b="0" i="0" u="none" strike="noStrike" dirty="0" smtClean="0">
                          <a:solidFill>
                            <a:srgbClr val="000000"/>
                          </a:solidFill>
                          <a:latin typeface="Calibri"/>
                        </a:rPr>
                        <a:t>or</a:t>
                      </a:r>
                      <a:r>
                        <a:rPr lang="en-US" sz="1400" b="1" i="0" u="none" strike="noStrike" dirty="0" smtClean="0">
                          <a:solidFill>
                            <a:srgbClr val="000000"/>
                          </a:solidFill>
                          <a:latin typeface="Calibri"/>
                        </a:rPr>
                        <a:t> 68</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128GB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smtClean="0">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1020">
                <a:tc>
                  <a:txBody>
                    <a:bodyPr/>
                    <a:lstStyle/>
                    <a:p>
                      <a:pPr algn="ctr" fontAlgn="b"/>
                      <a:r>
                        <a:rPr lang="en-US" sz="1400" b="1" i="0" u="none" strike="noStrike" dirty="0" smtClean="0">
                          <a:solidFill>
                            <a:srgbClr val="000000"/>
                          </a:solidFill>
                          <a:latin typeface="Calibri"/>
                        </a:rPr>
                        <a:t>85 </a:t>
                      </a:r>
                      <a:r>
                        <a:rPr lang="en-US" sz="1400" b="0" i="0" u="none" strike="noStrike" dirty="0" smtClean="0">
                          <a:solidFill>
                            <a:srgbClr val="000000"/>
                          </a:solidFill>
                          <a:latin typeface="Calibri"/>
                        </a:rPr>
                        <a:t>or</a:t>
                      </a:r>
                      <a:r>
                        <a:rPr lang="en-US" sz="1400" b="1" i="0" u="none" strike="noStrike" dirty="0" smtClean="0">
                          <a:solidFill>
                            <a:srgbClr val="000000"/>
                          </a:solidFill>
                          <a:latin typeface="Calibri"/>
                        </a:rPr>
                        <a:t> 102</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128GB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1</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1020">
                <a:tc>
                  <a:txBody>
                    <a:bodyPr/>
                    <a:lstStyle/>
                    <a:p>
                      <a:pPr algn="ctr" fontAlgn="b"/>
                      <a:r>
                        <a:rPr lang="en-US" sz="1400" b="1" i="0" u="none" strike="noStrike" dirty="0" smtClean="0">
                          <a:solidFill>
                            <a:srgbClr val="000000"/>
                          </a:solidFill>
                          <a:latin typeface="Calibri"/>
                        </a:rPr>
                        <a:t>119 </a:t>
                      </a:r>
                      <a:r>
                        <a:rPr lang="en-US" sz="1400" b="0" i="0" u="none" strike="noStrike" dirty="0" smtClean="0">
                          <a:solidFill>
                            <a:srgbClr val="000000"/>
                          </a:solidFill>
                          <a:latin typeface="Calibri"/>
                        </a:rPr>
                        <a:t>or</a:t>
                      </a:r>
                      <a:r>
                        <a:rPr lang="en-US" sz="1400" b="1" i="0" u="none" strike="noStrike" dirty="0" smtClean="0">
                          <a:solidFill>
                            <a:srgbClr val="000000"/>
                          </a:solidFill>
                          <a:latin typeface="Calibri"/>
                        </a:rPr>
                        <a:t> 136</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3</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1</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1020">
                <a:tc>
                  <a:txBody>
                    <a:bodyPr/>
                    <a:lstStyle/>
                    <a:p>
                      <a:pPr algn="ctr" fontAlgn="b"/>
                      <a:r>
                        <a:rPr lang="en-US" sz="1400" b="1" i="0" u="none" strike="noStrike" dirty="0" smtClean="0">
                          <a:solidFill>
                            <a:srgbClr val="000000"/>
                          </a:solidFill>
                          <a:latin typeface="Calibri"/>
                        </a:rPr>
                        <a:t>153 </a:t>
                      </a:r>
                      <a:r>
                        <a:rPr lang="en-US" sz="1400" b="0" i="0" u="none" strike="noStrike" dirty="0" smtClean="0">
                          <a:solidFill>
                            <a:srgbClr val="000000"/>
                          </a:solidFill>
                          <a:latin typeface="Calibri"/>
                        </a:rPr>
                        <a:t>or</a:t>
                      </a:r>
                      <a:r>
                        <a:rPr lang="en-US" sz="1400" b="1" i="0" u="none" strike="noStrike" baseline="0" dirty="0" smtClean="0">
                          <a:solidFill>
                            <a:srgbClr val="000000"/>
                          </a:solidFill>
                          <a:latin typeface="Calibri"/>
                        </a:rPr>
                        <a:t> </a:t>
                      </a:r>
                      <a:r>
                        <a:rPr lang="en-US" sz="1400" b="1" i="0" u="none" strike="noStrike" dirty="0" smtClean="0">
                          <a:solidFill>
                            <a:srgbClr val="000000"/>
                          </a:solidFill>
                          <a:latin typeface="Calibri"/>
                        </a:rPr>
                        <a:t>170</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4</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1</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3571">
                <a:tc>
                  <a:txBody>
                    <a:bodyPr/>
                    <a:lstStyle/>
                    <a:p>
                      <a:pPr algn="ctr" fontAlgn="b"/>
                      <a:r>
                        <a:rPr lang="en-US" sz="1400" b="1" i="0" u="none" strike="noStrike" dirty="0" smtClean="0">
                          <a:solidFill>
                            <a:srgbClr val="000000"/>
                          </a:solidFill>
                          <a:latin typeface="Calibri"/>
                        </a:rPr>
                        <a:t>187 </a:t>
                      </a:r>
                      <a:r>
                        <a:rPr lang="en-US" sz="1400" b="0" i="0" u="none" strike="noStrike" dirty="0" smtClean="0">
                          <a:solidFill>
                            <a:srgbClr val="000000"/>
                          </a:solidFill>
                          <a:latin typeface="Calibri"/>
                        </a:rPr>
                        <a:t>or</a:t>
                      </a:r>
                      <a:r>
                        <a:rPr lang="en-US" sz="1400" b="1" i="0" u="none" strike="noStrike" dirty="0" smtClean="0">
                          <a:solidFill>
                            <a:srgbClr val="000000"/>
                          </a:solidFill>
                          <a:latin typeface="Calibri"/>
                        </a:rPr>
                        <a:t> 204</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5</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1</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1020">
                <a:tc>
                  <a:txBody>
                    <a:bodyPr/>
                    <a:lstStyle/>
                    <a:p>
                      <a:pPr algn="ctr" fontAlgn="b"/>
                      <a:r>
                        <a:rPr lang="en-US" sz="1400" b="1" i="0" u="none" strike="noStrike" dirty="0" smtClean="0">
                          <a:solidFill>
                            <a:srgbClr val="000000"/>
                          </a:solidFill>
                          <a:latin typeface="Calibri"/>
                        </a:rPr>
                        <a:t>221 </a:t>
                      </a:r>
                      <a:r>
                        <a:rPr lang="en-US" sz="1400" b="0" i="0" u="none" strike="noStrike" dirty="0" smtClean="0">
                          <a:solidFill>
                            <a:srgbClr val="000000"/>
                          </a:solidFill>
                          <a:latin typeface="Calibri"/>
                        </a:rPr>
                        <a:t>or</a:t>
                      </a:r>
                      <a:r>
                        <a:rPr lang="en-US" sz="1400" b="1" i="0" u="none" strike="noStrike" baseline="0" dirty="0" smtClean="0">
                          <a:solidFill>
                            <a:srgbClr val="000000"/>
                          </a:solidFill>
                          <a:latin typeface="Calibri"/>
                        </a:rPr>
                        <a:t> </a:t>
                      </a:r>
                      <a:r>
                        <a:rPr lang="en-US" sz="1400" b="1" i="0" u="none" strike="noStrike" dirty="0" smtClean="0">
                          <a:solidFill>
                            <a:srgbClr val="000000"/>
                          </a:solidFill>
                          <a:latin typeface="Calibri"/>
                        </a:rPr>
                        <a:t>238</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6</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1</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1020">
                <a:tc>
                  <a:txBody>
                    <a:bodyPr/>
                    <a:lstStyle/>
                    <a:p>
                      <a:pPr algn="ctr" fontAlgn="b"/>
                      <a:r>
                        <a:rPr lang="en-US" sz="1400" b="1" i="0" u="none" strike="noStrike" dirty="0" smtClean="0">
                          <a:solidFill>
                            <a:srgbClr val="000000"/>
                          </a:solidFill>
                          <a:latin typeface="Calibri"/>
                        </a:rPr>
                        <a:t>255 </a:t>
                      </a:r>
                      <a:r>
                        <a:rPr lang="en-US" sz="1400" b="0" i="0" u="none" strike="noStrike" dirty="0" smtClean="0">
                          <a:solidFill>
                            <a:srgbClr val="000000"/>
                          </a:solidFill>
                          <a:latin typeface="Calibri"/>
                        </a:rPr>
                        <a:t>or</a:t>
                      </a:r>
                      <a:r>
                        <a:rPr lang="en-US" sz="1400" b="1" i="0" u="none" strike="noStrike" dirty="0" smtClean="0">
                          <a:solidFill>
                            <a:srgbClr val="000000"/>
                          </a:solidFill>
                          <a:latin typeface="Calibri"/>
                        </a:rPr>
                        <a:t> 272</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7</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1</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1020">
                <a:tc>
                  <a:txBody>
                    <a:bodyPr/>
                    <a:lstStyle/>
                    <a:p>
                      <a:pPr algn="ctr" fontAlgn="b"/>
                      <a:r>
                        <a:rPr lang="en-US" sz="1400" b="1" i="0" u="none" strike="noStrike" dirty="0" smtClean="0">
                          <a:solidFill>
                            <a:srgbClr val="000000"/>
                          </a:solidFill>
                          <a:latin typeface="Calibri"/>
                        </a:rPr>
                        <a:t>289 </a:t>
                      </a:r>
                      <a:r>
                        <a:rPr lang="en-US" sz="1400" b="0" i="0" u="none" strike="noStrike" dirty="0" smtClean="0">
                          <a:solidFill>
                            <a:srgbClr val="000000"/>
                          </a:solidFill>
                          <a:latin typeface="Calibri"/>
                        </a:rPr>
                        <a:t>or</a:t>
                      </a:r>
                      <a:r>
                        <a:rPr lang="en-US" sz="1400" b="1" i="0" u="none" strike="noStrike" dirty="0" smtClean="0">
                          <a:solidFill>
                            <a:srgbClr val="000000"/>
                          </a:solidFill>
                          <a:latin typeface="Calibri"/>
                        </a:rPr>
                        <a:t> 306</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7</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2</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63571">
                <a:tc>
                  <a:txBody>
                    <a:bodyPr/>
                    <a:lstStyle/>
                    <a:p>
                      <a:pPr algn="ctr" fontAlgn="b"/>
                      <a:r>
                        <a:rPr lang="en-US" sz="1400" b="1" i="0" u="none" strike="noStrike" dirty="0" smtClean="0">
                          <a:solidFill>
                            <a:srgbClr val="000000"/>
                          </a:solidFill>
                          <a:latin typeface="Calibri"/>
                        </a:rPr>
                        <a:t>223 </a:t>
                      </a:r>
                      <a:r>
                        <a:rPr lang="en-US" sz="1400" b="0" i="0" u="none" strike="noStrike" dirty="0" smtClean="0">
                          <a:solidFill>
                            <a:srgbClr val="000000"/>
                          </a:solidFill>
                          <a:latin typeface="Calibri"/>
                        </a:rPr>
                        <a:t>or</a:t>
                      </a:r>
                      <a:r>
                        <a:rPr lang="en-US" sz="1400" b="1" i="0" u="none" strike="noStrike" dirty="0" smtClean="0">
                          <a:solidFill>
                            <a:srgbClr val="000000"/>
                          </a:solidFill>
                          <a:latin typeface="Calibri"/>
                        </a:rPr>
                        <a:t> 340</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8</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smtClean="0">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63571">
                <a:tc>
                  <a:txBody>
                    <a:bodyPr/>
                    <a:lstStyle/>
                    <a:p>
                      <a:pPr algn="ctr" fontAlgn="b"/>
                      <a:r>
                        <a:rPr lang="en-US" sz="1400" b="1" i="0" u="none" strike="noStrike" dirty="0" smtClean="0">
                          <a:solidFill>
                            <a:srgbClr val="000000"/>
                          </a:solidFill>
                          <a:latin typeface="Calibri"/>
                        </a:rPr>
                        <a:t>357 </a:t>
                      </a:r>
                      <a:r>
                        <a:rPr lang="en-US" sz="1400" b="0" i="0" u="none" strike="noStrike" dirty="0" smtClean="0">
                          <a:solidFill>
                            <a:srgbClr val="000000"/>
                          </a:solidFill>
                          <a:latin typeface="Calibri"/>
                        </a:rPr>
                        <a:t>or</a:t>
                      </a:r>
                      <a:r>
                        <a:rPr lang="en-US" sz="1400" b="1" i="0" u="none" strike="noStrike" dirty="0" smtClean="0">
                          <a:solidFill>
                            <a:srgbClr val="000000"/>
                          </a:solidFill>
                          <a:latin typeface="Calibri"/>
                        </a:rPr>
                        <a:t> 374</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9</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smtClean="0">
                          <a:solidFill>
                            <a:srgbClr val="000000"/>
                          </a:solidFill>
                          <a:latin typeface="Calibri"/>
                        </a:rPr>
                        <a:t>2</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51020">
                <a:tc>
                  <a:txBody>
                    <a:bodyPr/>
                    <a:lstStyle/>
                    <a:p>
                      <a:pPr algn="ctr" fontAlgn="b"/>
                      <a:r>
                        <a:rPr lang="en-US" sz="1400" b="1" i="1" u="none" strike="noStrike" dirty="0" smtClean="0">
                          <a:solidFill>
                            <a:srgbClr val="000000"/>
                          </a:solidFill>
                          <a:latin typeface="Calibri"/>
                        </a:rPr>
                        <a:t>391</a:t>
                      </a:r>
                      <a:r>
                        <a:rPr lang="en-US" sz="1400" b="1" i="1" u="none" strike="noStrike" baseline="0" dirty="0" smtClean="0">
                          <a:solidFill>
                            <a:srgbClr val="000000"/>
                          </a:solidFill>
                          <a:latin typeface="Calibri"/>
                        </a:rPr>
                        <a:t> </a:t>
                      </a:r>
                      <a:r>
                        <a:rPr lang="en-US" sz="1400" b="0" i="0" u="none" strike="noStrike" dirty="0" smtClean="0">
                          <a:solidFill>
                            <a:srgbClr val="000000"/>
                          </a:solidFill>
                          <a:latin typeface="Calibri"/>
                        </a:rPr>
                        <a:t>or</a:t>
                      </a:r>
                      <a:r>
                        <a:rPr lang="en-US" sz="1400" b="1" i="1" u="none" strike="noStrike" baseline="0" dirty="0" smtClean="0">
                          <a:solidFill>
                            <a:srgbClr val="000000"/>
                          </a:solidFill>
                          <a:latin typeface="Calibri"/>
                        </a:rPr>
                        <a:t> </a:t>
                      </a:r>
                      <a:r>
                        <a:rPr lang="en-US" sz="1400" b="1" i="1" u="none" strike="noStrike" dirty="0" smtClean="0">
                          <a:solidFill>
                            <a:srgbClr val="000000"/>
                          </a:solidFill>
                          <a:latin typeface="Calibri"/>
                        </a:rPr>
                        <a:t>408</a:t>
                      </a:r>
                      <a:endParaRPr lang="en-US" sz="1400" b="1" i="1"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10</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2</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51020">
                <a:tc>
                  <a:txBody>
                    <a:bodyPr/>
                    <a:lstStyle/>
                    <a:p>
                      <a:pPr algn="ctr" fontAlgn="b"/>
                      <a:r>
                        <a:rPr lang="en-US" sz="1400" b="1" i="0" u="none" strike="noStrike" dirty="0" smtClean="0">
                          <a:solidFill>
                            <a:srgbClr val="000000"/>
                          </a:solidFill>
                          <a:latin typeface="Calibri"/>
                        </a:rPr>
                        <a:t>425</a:t>
                      </a:r>
                      <a:r>
                        <a:rPr lang="en-US" sz="1400" b="1" i="0" u="none" strike="noStrike" baseline="0" dirty="0" smtClean="0">
                          <a:solidFill>
                            <a:srgbClr val="000000"/>
                          </a:solidFill>
                          <a:latin typeface="Calibri"/>
                        </a:rPr>
                        <a:t> </a:t>
                      </a:r>
                      <a:r>
                        <a:rPr lang="en-US" sz="1400" b="0" i="0" u="none" strike="noStrike" baseline="0" dirty="0" smtClean="0">
                          <a:solidFill>
                            <a:srgbClr val="000000"/>
                          </a:solidFill>
                          <a:latin typeface="Calibri"/>
                        </a:rPr>
                        <a:t>or</a:t>
                      </a:r>
                      <a:r>
                        <a:rPr lang="en-US" sz="1400" b="1" i="0" u="none" strike="noStrike" baseline="0" dirty="0" smtClean="0">
                          <a:solidFill>
                            <a:srgbClr val="000000"/>
                          </a:solidFill>
                          <a:latin typeface="Calibri"/>
                        </a:rPr>
                        <a:t> </a:t>
                      </a:r>
                      <a:r>
                        <a:rPr lang="en-US" sz="1400" b="1" i="0" u="none" strike="noStrike" dirty="0" smtClean="0">
                          <a:solidFill>
                            <a:srgbClr val="000000"/>
                          </a:solidFill>
                          <a:latin typeface="Calibri"/>
                        </a:rPr>
                        <a:t>442</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11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2</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51020">
                <a:tc>
                  <a:txBody>
                    <a:bodyPr/>
                    <a:lstStyle/>
                    <a:p>
                      <a:pPr algn="ctr" fontAlgn="b"/>
                      <a:r>
                        <a:rPr lang="en-US" sz="1400" b="1" i="0" u="none" strike="noStrike" dirty="0" smtClean="0">
                          <a:solidFill>
                            <a:srgbClr val="000000"/>
                          </a:solidFill>
                          <a:latin typeface="Calibri"/>
                        </a:rPr>
                        <a:t>459 </a:t>
                      </a:r>
                      <a:r>
                        <a:rPr lang="en-US" sz="1400" b="0" i="0" u="none" strike="noStrike" dirty="0" smtClean="0">
                          <a:solidFill>
                            <a:srgbClr val="000000"/>
                          </a:solidFill>
                          <a:latin typeface="Calibri"/>
                        </a:rPr>
                        <a:t>or</a:t>
                      </a:r>
                      <a:r>
                        <a:rPr lang="en-US" sz="1400" b="1" i="0" u="none" strike="noStrike" dirty="0" smtClean="0">
                          <a:solidFill>
                            <a:srgbClr val="000000"/>
                          </a:solidFill>
                          <a:latin typeface="Calibri"/>
                        </a:rPr>
                        <a:t> 476</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12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2</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51020">
                <a:tc>
                  <a:txBody>
                    <a:bodyPr/>
                    <a:lstStyle/>
                    <a:p>
                      <a:pPr algn="ctr" fontAlgn="b"/>
                      <a:r>
                        <a:rPr lang="en-US" sz="1400" b="1" i="0" u="none" strike="noStrike" dirty="0" smtClean="0">
                          <a:solidFill>
                            <a:srgbClr val="000000"/>
                          </a:solidFill>
                          <a:latin typeface="Calibri"/>
                        </a:rPr>
                        <a:t>493</a:t>
                      </a:r>
                      <a:r>
                        <a:rPr lang="en-US" sz="1400" b="1" i="0" u="none" strike="noStrike" baseline="0" dirty="0" smtClean="0">
                          <a:solidFill>
                            <a:srgbClr val="000000"/>
                          </a:solidFill>
                          <a:latin typeface="Calibri"/>
                        </a:rPr>
                        <a:t> </a:t>
                      </a:r>
                      <a:r>
                        <a:rPr lang="en-US" sz="1400" b="0" i="0" u="none" strike="noStrike" baseline="0" dirty="0" smtClean="0">
                          <a:solidFill>
                            <a:srgbClr val="000000"/>
                          </a:solidFill>
                          <a:latin typeface="Calibri"/>
                        </a:rPr>
                        <a:t>or</a:t>
                      </a:r>
                      <a:r>
                        <a:rPr lang="en-US" sz="1400" b="1" i="0" u="none" strike="noStrike" baseline="0" dirty="0" smtClean="0">
                          <a:solidFill>
                            <a:srgbClr val="000000"/>
                          </a:solidFill>
                          <a:latin typeface="Calibri"/>
                        </a:rPr>
                        <a:t> </a:t>
                      </a:r>
                      <a:r>
                        <a:rPr lang="en-US" sz="1400" b="1" i="0" u="none" strike="noStrike" dirty="0" smtClean="0">
                          <a:solidFill>
                            <a:srgbClr val="000000"/>
                          </a:solidFill>
                          <a:latin typeface="Calibri"/>
                        </a:rPr>
                        <a:t>510</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13</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2</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xmlns="" val="42549907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Dell R720 XL Server</a:t>
            </a:r>
            <a:endParaRPr lang="en-US" dirty="0"/>
          </a:p>
        </p:txBody>
      </p:sp>
      <p:sp>
        <p:nvSpPr>
          <p:cNvPr id="3" name="Content Placeholder 2"/>
          <p:cNvSpPr>
            <a:spLocks noGrp="1"/>
          </p:cNvSpPr>
          <p:nvPr>
            <p:ph idx="1"/>
          </p:nvPr>
        </p:nvSpPr>
        <p:spPr>
          <a:xfrm>
            <a:off x="395805" y="3462866"/>
            <a:ext cx="8216220" cy="2569797"/>
          </a:xfrm>
        </p:spPr>
        <p:txBody>
          <a:bodyPr/>
          <a:lstStyle/>
          <a:p>
            <a:r>
              <a:rPr lang="en-US" sz="1800" dirty="0" smtClean="0"/>
              <a:t>2U, Rack-mount</a:t>
            </a:r>
          </a:p>
          <a:p>
            <a:r>
              <a:rPr lang="en-US" sz="1800" dirty="0" smtClean="0"/>
              <a:t>Redundant Power</a:t>
            </a:r>
          </a:p>
          <a:p>
            <a:r>
              <a:rPr lang="en-US" sz="1800" dirty="0" smtClean="0"/>
              <a:t>TPM and non-TPM versions offered</a:t>
            </a:r>
          </a:p>
          <a:p>
            <a:r>
              <a:rPr lang="en-US" sz="1800" dirty="0" smtClean="0"/>
              <a:t>Sixteen 2.5” hard disk drives.  </a:t>
            </a:r>
          </a:p>
          <a:p>
            <a:r>
              <a:rPr lang="en-US" sz="1800" dirty="0" smtClean="0"/>
              <a:t>900 GB, 10,000 rpm, SATA 2.5 inch hard drive model.</a:t>
            </a:r>
          </a:p>
          <a:p>
            <a:r>
              <a:rPr lang="en-US" sz="1800" dirty="0" err="1" smtClean="0"/>
              <a:t>MetaData</a:t>
            </a:r>
            <a:r>
              <a:rPr lang="en-US" sz="1800" dirty="0" smtClean="0"/>
              <a:t> RAID is populated with 2 hot spare drives and 7 RAID 1 pairs</a:t>
            </a:r>
          </a:p>
          <a:p>
            <a:r>
              <a:rPr lang="en-US" sz="1800" dirty="0" smtClean="0"/>
              <a:t>FIPS compliant SED disk drives from Dell for metadata and system data storage. </a:t>
            </a:r>
          </a:p>
          <a:p>
            <a:endParaRPr lang="en-US" sz="1200" dirty="0" smtClean="0"/>
          </a:p>
          <a:p>
            <a:endParaRPr lang="en-US" sz="1400" dirty="0"/>
          </a:p>
        </p:txBody>
      </p:sp>
      <p:pic>
        <p:nvPicPr>
          <p:cNvPr id="4" name="Picture 2"/>
          <p:cNvPicPr>
            <a:picLocks noChangeAspect="1" noChangeArrowheads="1"/>
          </p:cNvPicPr>
          <p:nvPr/>
        </p:nvPicPr>
        <p:blipFill>
          <a:blip r:embed="rId2" cstate="email"/>
          <a:srcRect/>
          <a:stretch>
            <a:fillRect/>
          </a:stretch>
        </p:blipFill>
        <p:spPr bwMode="auto">
          <a:xfrm>
            <a:off x="1322172" y="1000897"/>
            <a:ext cx="6755853" cy="248370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Front and Rear Panel Views</a:t>
            </a:r>
            <a:endParaRPr lang="en-US" dirty="0"/>
          </a:p>
        </p:txBody>
      </p:sp>
      <p:sp>
        <p:nvSpPr>
          <p:cNvPr id="3" name="Content Placeholder 2"/>
          <p:cNvSpPr>
            <a:spLocks noGrp="1"/>
          </p:cNvSpPr>
          <p:nvPr>
            <p:ph idx="1"/>
          </p:nvPr>
        </p:nvSpPr>
        <p:spPr>
          <a:xfrm>
            <a:off x="395805" y="1264036"/>
            <a:ext cx="8216220" cy="1467290"/>
          </a:xfrm>
        </p:spPr>
        <p:txBody>
          <a:bodyPr/>
          <a:lstStyle/>
          <a:p>
            <a:r>
              <a:rPr lang="en-US" sz="2000" dirty="0" smtClean="0"/>
              <a:t>Descriptions for the following figures reside in the FSM</a:t>
            </a:r>
          </a:p>
          <a:p>
            <a:endParaRPr lang="en-US" sz="2000" dirty="0" smtClean="0"/>
          </a:p>
          <a:p>
            <a:r>
              <a:rPr lang="en-US" sz="2000" dirty="0" smtClean="0"/>
              <a:t>Front Panel</a:t>
            </a:r>
          </a:p>
          <a:p>
            <a:endParaRPr lang="en-US" dirty="0"/>
          </a:p>
        </p:txBody>
      </p:sp>
      <p:pic>
        <p:nvPicPr>
          <p:cNvPr id="4" name="Picture 2"/>
          <p:cNvPicPr>
            <a:picLocks noChangeAspect="1" noChangeArrowheads="1"/>
          </p:cNvPicPr>
          <p:nvPr/>
        </p:nvPicPr>
        <p:blipFill>
          <a:blip r:embed="rId2" cstate="email"/>
          <a:srcRect/>
          <a:stretch>
            <a:fillRect/>
          </a:stretch>
        </p:blipFill>
        <p:spPr bwMode="auto">
          <a:xfrm>
            <a:off x="2162432" y="2372500"/>
            <a:ext cx="4784725" cy="1668463"/>
          </a:xfrm>
          <a:prstGeom prst="rect">
            <a:avLst/>
          </a:prstGeom>
          <a:noFill/>
          <a:ln w="9525">
            <a:noFill/>
            <a:miter lim="800000"/>
            <a:headEnd/>
            <a:tailEnd/>
          </a:ln>
        </p:spPr>
      </p:pic>
      <p:sp>
        <p:nvSpPr>
          <p:cNvPr id="5" name="Content Placeholder 2"/>
          <p:cNvSpPr txBox="1">
            <a:spLocks/>
          </p:cNvSpPr>
          <p:nvPr/>
        </p:nvSpPr>
        <p:spPr bwMode="auto">
          <a:xfrm>
            <a:off x="415963" y="4340746"/>
            <a:ext cx="8216220" cy="551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0DB6EC"/>
              </a:buClr>
              <a:buSzPct val="75000"/>
              <a:buFont typeface="Wingdings" pitchFamily="2" charset="2"/>
              <a:buChar char="§"/>
              <a:tabLst/>
              <a:defRPr/>
            </a:pPr>
            <a:r>
              <a:rPr kumimoji="0" lang="en-US" sz="2000" b="0" i="0" u="none" strike="noStrike" kern="0" cap="none" spc="0" normalizeH="0" baseline="0" noProof="0" dirty="0" smtClean="0">
                <a:ln>
                  <a:noFill/>
                </a:ln>
                <a:solidFill>
                  <a:schemeClr val="tx1">
                    <a:lumMod val="75000"/>
                    <a:lumOff val="25000"/>
                  </a:schemeClr>
                </a:solidFill>
                <a:effectLst/>
                <a:uLnTx/>
                <a:uFillTx/>
                <a:latin typeface="Arial" pitchFamily="34" charset="0"/>
                <a:ea typeface="ＭＳ Ｐゴシック" charset="0"/>
                <a:cs typeface="Arial" pitchFamily="34" charset="0"/>
              </a:rPr>
              <a:t>Rear</a:t>
            </a:r>
            <a:r>
              <a:rPr kumimoji="0" lang="en-US" sz="2000" b="0" i="0" u="none" strike="noStrike" kern="0" cap="none" spc="0" normalizeH="0" noProof="0" dirty="0" smtClean="0">
                <a:ln>
                  <a:noFill/>
                </a:ln>
                <a:solidFill>
                  <a:schemeClr val="tx1">
                    <a:lumMod val="75000"/>
                    <a:lumOff val="25000"/>
                  </a:schemeClr>
                </a:solidFill>
                <a:effectLst/>
                <a:uLnTx/>
                <a:uFillTx/>
                <a:latin typeface="Arial" pitchFamily="34" charset="0"/>
                <a:ea typeface="ＭＳ Ｐゴシック" charset="0"/>
                <a:cs typeface="Arial" pitchFamily="34" charset="0"/>
              </a:rPr>
              <a:t> Panel</a:t>
            </a:r>
            <a:endParaRPr kumimoji="0" lang="en-US" sz="2000" b="0" i="0" u="none" strike="noStrike" kern="0" cap="none" spc="0" normalizeH="0" baseline="0" noProof="0" dirty="0" smtClean="0">
              <a:ln>
                <a:noFill/>
              </a:ln>
              <a:solidFill>
                <a:schemeClr val="tx1">
                  <a:lumMod val="75000"/>
                  <a:lumOff val="25000"/>
                </a:schemeClr>
              </a:solidFill>
              <a:effectLst/>
              <a:uLnTx/>
              <a:uFillTx/>
              <a:latin typeface="Arial" pitchFamily="34" charset="0"/>
              <a:ea typeface="ＭＳ Ｐゴシック" charset="0"/>
              <a:cs typeface="Arial" pitchFamily="34" charset="0"/>
            </a:endParaRPr>
          </a:p>
        </p:txBody>
      </p:sp>
      <p:pic>
        <p:nvPicPr>
          <p:cNvPr id="6" name="Picture 4"/>
          <p:cNvPicPr>
            <a:picLocks noChangeAspect="1" noChangeArrowheads="1"/>
          </p:cNvPicPr>
          <p:nvPr/>
        </p:nvPicPr>
        <p:blipFill>
          <a:blip r:embed="rId3" cstate="email"/>
          <a:srcRect/>
          <a:stretch>
            <a:fillRect/>
          </a:stretch>
        </p:blipFill>
        <p:spPr bwMode="auto">
          <a:xfrm>
            <a:off x="2075976" y="4621518"/>
            <a:ext cx="4937125" cy="1387475"/>
          </a:xfrm>
          <a:prstGeom prst="rect">
            <a:avLst/>
          </a:prstGeom>
          <a:noFill/>
          <a:ln w="9525">
            <a:noFill/>
            <a:miter lim="800000"/>
            <a:headEnd/>
            <a:tailEnd/>
          </a:ln>
        </p:spPr>
      </p:pic>
      <p:graphicFrame>
        <p:nvGraphicFramePr>
          <p:cNvPr id="7" name="Diagram 6"/>
          <p:cNvGraphicFramePr/>
          <p:nvPr/>
        </p:nvGraphicFramePr>
        <p:xfrm>
          <a:off x="7262036" y="1"/>
          <a:ext cx="1881963" cy="11376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PCI-E Slots</a:t>
            </a:r>
            <a:endParaRPr lang="en-US" dirty="0"/>
          </a:p>
        </p:txBody>
      </p:sp>
      <p:sp>
        <p:nvSpPr>
          <p:cNvPr id="4" name="Content Placeholder 2"/>
          <p:cNvSpPr>
            <a:spLocks noGrp="1"/>
          </p:cNvSpPr>
          <p:nvPr>
            <p:ph idx="1"/>
          </p:nvPr>
        </p:nvSpPr>
        <p:spPr>
          <a:xfrm>
            <a:off x="200024" y="990600"/>
            <a:ext cx="8658225" cy="5410200"/>
          </a:xfrm>
        </p:spPr>
        <p:txBody>
          <a:bodyPr/>
          <a:lstStyle/>
          <a:p>
            <a:r>
              <a:rPr lang="en-US" dirty="0" smtClean="0"/>
              <a:t>Quantum’s R720 provides 7 PCI Express Slots.</a:t>
            </a:r>
          </a:p>
          <a:p>
            <a:r>
              <a:rPr lang="en-US" dirty="0" smtClean="0"/>
              <a:t>Below is Quantum’s R720 showing the 7 slot locations and Ethernet connections:</a:t>
            </a:r>
          </a:p>
          <a:p>
            <a:endParaRPr lang="en-US" dirty="0"/>
          </a:p>
        </p:txBody>
      </p:sp>
      <p:graphicFrame>
        <p:nvGraphicFramePr>
          <p:cNvPr id="5" name="Object 1"/>
          <p:cNvGraphicFramePr>
            <a:graphicFrameLocks noChangeAspect="1"/>
          </p:cNvGraphicFramePr>
          <p:nvPr/>
        </p:nvGraphicFramePr>
        <p:xfrm>
          <a:off x="939114" y="2829707"/>
          <a:ext cx="6838950" cy="4029075"/>
        </p:xfrm>
        <a:graphic>
          <a:graphicData uri="http://schemas.openxmlformats.org/presentationml/2006/ole">
            <p:oleObj spid="_x0000_s288770" name="Visio" r:id="rId3" imgW="7134758" imgH="4203802" progId="Visio.Drawing.11">
              <p:embed/>
            </p:oleObj>
          </a:graphicData>
        </a:graphic>
      </p:graphicFrame>
      <p:graphicFrame>
        <p:nvGraphicFramePr>
          <p:cNvPr id="6" name="Diagram 5"/>
          <p:cNvGraphicFramePr/>
          <p:nvPr/>
        </p:nvGraphicFramePr>
        <p:xfrm>
          <a:off x="7262036" y="1"/>
          <a:ext cx="1881963" cy="11376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79" y="257770"/>
            <a:ext cx="8524338" cy="639763"/>
          </a:xfrm>
        </p:spPr>
        <p:txBody>
          <a:bodyPr/>
          <a:lstStyle/>
          <a:p>
            <a:r>
              <a:rPr lang="x-none" smtClean="0"/>
              <a:t>DXi 6902 PCI-E Layout (3 options for slot 2)</a:t>
            </a:r>
            <a:endParaRPr lang="en-US" dirty="0"/>
          </a:p>
        </p:txBody>
      </p:sp>
      <p:graphicFrame>
        <p:nvGraphicFramePr>
          <p:cNvPr id="4" name="Table 3"/>
          <p:cNvGraphicFramePr>
            <a:graphicFrameLocks noGrp="1"/>
          </p:cNvGraphicFramePr>
          <p:nvPr/>
        </p:nvGraphicFramePr>
        <p:xfrm>
          <a:off x="469556" y="1037966"/>
          <a:ext cx="7945396" cy="4843849"/>
        </p:xfrm>
        <a:graphic>
          <a:graphicData uri="http://schemas.openxmlformats.org/drawingml/2006/table">
            <a:tbl>
              <a:tblPr/>
              <a:tblGrid>
                <a:gridCol w="640440"/>
                <a:gridCol w="506605"/>
                <a:gridCol w="420408"/>
                <a:gridCol w="539876"/>
                <a:gridCol w="1080508"/>
                <a:gridCol w="1020773"/>
                <a:gridCol w="780325"/>
                <a:gridCol w="539876"/>
                <a:gridCol w="660856"/>
                <a:gridCol w="1755729"/>
              </a:tblGrid>
              <a:tr h="219590">
                <a:tc>
                  <a:txBody>
                    <a:bodyPr/>
                    <a:lstStyle/>
                    <a:p>
                      <a:pPr marL="0" marR="0">
                        <a:spcBef>
                          <a:spcPts val="0"/>
                        </a:spcBef>
                        <a:spcAft>
                          <a:spcPts val="0"/>
                        </a:spcAft>
                      </a:pPr>
                      <a:r>
                        <a:rPr lang="en-US" sz="1000">
                          <a:latin typeface="Calibri"/>
                          <a:ea typeface="Times New Roman"/>
                        </a:rPr>
                        <a:t> </a:t>
                      </a:r>
                      <a:endParaRPr lang="en-US" sz="1400">
                        <a:latin typeface="Times New Roman"/>
                        <a:ea typeface="Times New Roman"/>
                      </a:endParaRPr>
                    </a:p>
                  </a:txBody>
                  <a:tcPr marL="62612" marR="62612" marT="0" marB="0" anchor="ctr">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000">
                          <a:latin typeface="Calibri"/>
                          <a:ea typeface="Times New Roman"/>
                        </a:rPr>
                        <a:t> </a:t>
                      </a:r>
                      <a:endParaRPr lang="en-US" sz="1400">
                        <a:latin typeface="Times New Roman"/>
                        <a:ea typeface="Times New Roman"/>
                      </a:endParaRPr>
                    </a:p>
                  </a:txBody>
                  <a:tcPr marL="62612" marR="62612" marT="0" marB="0" anchor="ctr">
                    <a:lnL>
                      <a:noFill/>
                    </a:lnL>
                    <a:lnR>
                      <a:noFill/>
                    </a:lnR>
                    <a:lnT>
                      <a:noFill/>
                    </a:lnT>
                    <a:lnB w="12700" cap="flat" cmpd="sng" algn="ctr">
                      <a:solidFill>
                        <a:srgbClr val="000000"/>
                      </a:solidFill>
                      <a:prstDash val="solid"/>
                      <a:round/>
                      <a:headEnd type="none" w="med" len="med"/>
                      <a:tailEnd type="none" w="med" len="med"/>
                    </a:lnB>
                    <a:solidFill>
                      <a:srgbClr val="FFC000"/>
                    </a:solidFill>
                  </a:tcPr>
                </a:tc>
                <a:tc gridSpan="3">
                  <a:txBody>
                    <a:bodyPr/>
                    <a:lstStyle/>
                    <a:p>
                      <a:pPr marL="0" marR="0">
                        <a:spcBef>
                          <a:spcPts val="0"/>
                        </a:spcBef>
                        <a:spcAft>
                          <a:spcPts val="0"/>
                        </a:spcAft>
                      </a:pPr>
                      <a:r>
                        <a:rPr lang="en-US" sz="1000" b="1">
                          <a:latin typeface="Calibri"/>
                          <a:ea typeface="Times New Roman"/>
                        </a:rPr>
                        <a:t>Server Slot Characteristics</a:t>
                      </a:r>
                      <a:endParaRPr lang="en-US" sz="1400">
                        <a:latin typeface="Times New Roman"/>
                        <a:ea typeface="Times New Roman"/>
                      </a:endParaRPr>
                    </a:p>
                  </a:txBody>
                  <a:tcPr marL="62612" marR="62612" marT="0" marB="0" anchor="ctr">
                    <a:lnL>
                      <a:noFill/>
                    </a:lnL>
                    <a:lnR>
                      <a:noFill/>
                    </a:lnR>
                    <a:lnT>
                      <a:noFill/>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000" b="1" i="1">
                          <a:latin typeface="Calibri"/>
                          <a:ea typeface="Times New Roman"/>
                        </a:rPr>
                        <a:t> </a:t>
                      </a:r>
                      <a:endParaRPr lang="en-US" sz="1400">
                        <a:latin typeface="Times New Roman"/>
                        <a:ea typeface="Times New Roman"/>
                      </a:endParaRPr>
                    </a:p>
                  </a:txBody>
                  <a:tcPr marL="62612" marR="62612" marT="0" marB="0" anchor="ctr">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marL="0" marR="0">
                        <a:spcBef>
                          <a:spcPts val="0"/>
                        </a:spcBef>
                        <a:spcAft>
                          <a:spcPts val="0"/>
                        </a:spcAft>
                      </a:pPr>
                      <a:r>
                        <a:rPr lang="en-US" sz="1000" b="1" i="1">
                          <a:latin typeface="Calibri"/>
                          <a:ea typeface="Times New Roman"/>
                        </a:rPr>
                        <a:t> </a:t>
                      </a:r>
                      <a:endParaRPr lang="en-US" sz="1400">
                        <a:latin typeface="Times New Roman"/>
                        <a:ea typeface="Times New Roman"/>
                      </a:endParaRPr>
                    </a:p>
                  </a:txBody>
                  <a:tcPr marL="62612" marR="62612" marT="0" marB="0" anchor="ctr">
                    <a:lnL>
                      <a:noFill/>
                    </a:lnL>
                    <a:lnR>
                      <a:noFill/>
                    </a:lnR>
                    <a:lnT>
                      <a:noFill/>
                    </a:lnT>
                    <a:lnB w="12700" cap="flat" cmpd="sng" algn="ctr">
                      <a:solidFill>
                        <a:srgbClr val="000000"/>
                      </a:solidFill>
                      <a:prstDash val="solid"/>
                      <a:round/>
                      <a:headEnd type="none" w="med" len="med"/>
                      <a:tailEnd type="none" w="med" len="med"/>
                    </a:lnB>
                    <a:solidFill>
                      <a:srgbClr val="FFC000"/>
                    </a:solidFill>
                  </a:tcPr>
                </a:tc>
                <a:tc gridSpan="3">
                  <a:txBody>
                    <a:bodyPr/>
                    <a:lstStyle/>
                    <a:p>
                      <a:pPr marL="0" marR="0">
                        <a:spcBef>
                          <a:spcPts val="0"/>
                        </a:spcBef>
                        <a:spcAft>
                          <a:spcPts val="0"/>
                        </a:spcAft>
                      </a:pPr>
                      <a:r>
                        <a:rPr lang="en-US" sz="1000" b="1" i="1">
                          <a:latin typeface="Calibri"/>
                          <a:ea typeface="Times New Roman"/>
                        </a:rPr>
                        <a:t>Card Slot Requirements</a:t>
                      </a:r>
                      <a:endParaRPr lang="en-US" sz="1400">
                        <a:latin typeface="Times New Roman"/>
                        <a:ea typeface="Times New Roman"/>
                      </a:endParaRPr>
                    </a:p>
                  </a:txBody>
                  <a:tcPr marL="62612" marR="62612" marT="0" marB="0" anchor="ctr">
                    <a:lnL>
                      <a:noFill/>
                    </a:lnL>
                    <a:lnR>
                      <a:noFill/>
                    </a:lnR>
                    <a:lnT>
                      <a:noFill/>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r>
              <a:tr h="509160">
                <a:tc>
                  <a:txBody>
                    <a:bodyPr/>
                    <a:lstStyle/>
                    <a:p>
                      <a:pPr marL="0" marR="0" algn="ctr">
                        <a:spcBef>
                          <a:spcPts val="0"/>
                        </a:spcBef>
                        <a:spcAft>
                          <a:spcPts val="0"/>
                        </a:spcAft>
                      </a:pPr>
                      <a:r>
                        <a:rPr lang="en-US" sz="900" b="1" i="1">
                          <a:latin typeface="Arial"/>
                          <a:ea typeface="Times New Roman"/>
                        </a:rPr>
                        <a:t>PCI-e slot number</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spcBef>
                          <a:spcPts val="0"/>
                        </a:spcBef>
                        <a:spcAft>
                          <a:spcPts val="0"/>
                        </a:spcAft>
                      </a:pPr>
                      <a:r>
                        <a:rPr lang="en-US" sz="900" b="1" i="1">
                          <a:latin typeface="Arial"/>
                          <a:ea typeface="Times New Roman"/>
                        </a:rPr>
                        <a:t>Count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spcBef>
                          <a:spcPts val="0"/>
                        </a:spcBef>
                        <a:spcAft>
                          <a:spcPts val="0"/>
                        </a:spcAft>
                      </a:pPr>
                      <a:r>
                        <a:rPr lang="en-US" sz="900" b="1" i="1">
                          <a:latin typeface="Arial"/>
                          <a:ea typeface="Times New Roman"/>
                        </a:rPr>
                        <a:t>Slot Width</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spcBef>
                          <a:spcPts val="0"/>
                        </a:spcBef>
                        <a:spcAft>
                          <a:spcPts val="0"/>
                        </a:spcAft>
                      </a:pPr>
                      <a:r>
                        <a:rPr lang="en-US" sz="900" b="1" i="1">
                          <a:latin typeface="Arial"/>
                          <a:ea typeface="Times New Roman"/>
                        </a:rPr>
                        <a:t>Height/Length</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spcBef>
                          <a:spcPts val="0"/>
                        </a:spcBef>
                        <a:spcAft>
                          <a:spcPts val="0"/>
                        </a:spcAft>
                      </a:pPr>
                      <a:r>
                        <a:rPr lang="en-US" sz="900" b="1" i="1">
                          <a:latin typeface="Arial"/>
                          <a:ea typeface="Times New Roman"/>
                        </a:rPr>
                        <a:t>Card Description</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spcBef>
                          <a:spcPts val="0"/>
                        </a:spcBef>
                        <a:spcAft>
                          <a:spcPts val="0"/>
                        </a:spcAft>
                      </a:pPr>
                      <a:r>
                        <a:rPr lang="en-US" sz="900" b="1" i="1">
                          <a:latin typeface="Arial"/>
                          <a:ea typeface="Times New Roman"/>
                        </a:rPr>
                        <a:t>MFG P/N</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spcBef>
                          <a:spcPts val="0"/>
                        </a:spcBef>
                        <a:spcAft>
                          <a:spcPts val="0"/>
                        </a:spcAft>
                      </a:pPr>
                      <a:r>
                        <a:rPr lang="en-US" sz="900" b="1" i="1">
                          <a:latin typeface="Arial"/>
                          <a:ea typeface="Times New Roman"/>
                        </a:rPr>
                        <a:t>Dell SKU</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spcBef>
                          <a:spcPts val="0"/>
                        </a:spcBef>
                        <a:spcAft>
                          <a:spcPts val="0"/>
                        </a:spcAft>
                      </a:pPr>
                      <a:r>
                        <a:rPr lang="en-US" sz="900" b="1" i="1">
                          <a:latin typeface="Arial"/>
                          <a:ea typeface="Times New Roman"/>
                        </a:rPr>
                        <a:t>Height/Length</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spcBef>
                          <a:spcPts val="0"/>
                        </a:spcBef>
                        <a:spcAft>
                          <a:spcPts val="0"/>
                        </a:spcAft>
                      </a:pPr>
                      <a:r>
                        <a:rPr lang="en-US" sz="900" b="1" i="1">
                          <a:latin typeface="Arial"/>
                          <a:ea typeface="Times New Roman"/>
                        </a:rPr>
                        <a:t>Card bracket Req'd</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marL="0" marR="0" algn="ctr">
                        <a:spcBef>
                          <a:spcPts val="0"/>
                        </a:spcBef>
                        <a:spcAft>
                          <a:spcPts val="0"/>
                        </a:spcAft>
                      </a:pPr>
                      <a:r>
                        <a:rPr lang="en-US" sz="900" b="1" i="1">
                          <a:latin typeface="Arial"/>
                          <a:ea typeface="Times New Roman"/>
                        </a:rPr>
                        <a:t>Port Usage</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534898">
                <a:tc>
                  <a:txBody>
                    <a:bodyPr/>
                    <a:lstStyle/>
                    <a:p>
                      <a:pPr marL="0" marR="0" algn="ctr">
                        <a:spcBef>
                          <a:spcPts val="0"/>
                        </a:spcBef>
                        <a:spcAft>
                          <a:spcPts val="0"/>
                        </a:spcAft>
                      </a:pPr>
                      <a:r>
                        <a:rPr lang="en-US" sz="1000">
                          <a:solidFill>
                            <a:srgbClr val="000000"/>
                          </a:solidFill>
                          <a:latin typeface="Calibri"/>
                          <a:ea typeface="Times New Roman"/>
                        </a:rPr>
                        <a:t>Internal</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Quad 1 GbE Daughter</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Dell Intel i350 QP</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430-4447</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x1 port for service</a:t>
                      </a:r>
                      <a:br>
                        <a:rPr lang="en-US" sz="1000">
                          <a:solidFill>
                            <a:srgbClr val="000000"/>
                          </a:solidFill>
                          <a:latin typeface="Calibri"/>
                          <a:ea typeface="Times New Roman"/>
                        </a:rPr>
                      </a:br>
                      <a:r>
                        <a:rPr lang="en-US" sz="1000">
                          <a:solidFill>
                            <a:srgbClr val="000000"/>
                          </a:solidFill>
                          <a:latin typeface="Calibri"/>
                          <a:ea typeface="Times New Roman"/>
                        </a:rPr>
                        <a:t>x3 ports for NAS, OST, Repl &amp; Mgmt</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483">
                <a:tc>
                  <a:txBody>
                    <a:bodyPr/>
                    <a:lstStyle/>
                    <a:p>
                      <a:pPr marL="0" marR="0" algn="ctr">
                        <a:spcBef>
                          <a:spcPts val="0"/>
                        </a:spcBef>
                        <a:spcAft>
                          <a:spcPts val="0"/>
                        </a:spcAft>
                      </a:pPr>
                      <a:r>
                        <a:rPr lang="en-US" sz="1000">
                          <a:solidFill>
                            <a:srgbClr val="000000"/>
                          </a:solidFill>
                          <a:latin typeface="Calibri"/>
                          <a:ea typeface="Times New Roman"/>
                        </a:rPr>
                        <a:t>Internal</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Internal Storage Card</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Dell PERC H710</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342-3529</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590">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r>
              <a:tr h="534898">
                <a:tc>
                  <a:txBody>
                    <a:bodyPr/>
                    <a:lstStyle/>
                    <a:p>
                      <a:pPr marL="0" marR="0" algn="ctr">
                        <a:spcBef>
                          <a:spcPts val="0"/>
                        </a:spcBef>
                        <a:spcAft>
                          <a:spcPts val="0"/>
                        </a:spcAft>
                      </a:pPr>
                      <a:r>
                        <a:rPr lang="en-US" sz="1000">
                          <a:solidFill>
                            <a:srgbClr val="000000"/>
                          </a:solidFill>
                          <a:latin typeface="Calibri"/>
                          <a:ea typeface="Times New Roman"/>
                        </a:rPr>
                        <a:t>1                          (top left)</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alibri"/>
                          <a:ea typeface="Times New Roman"/>
                        </a:rPr>
                        <a:t>x8</a:t>
                      </a:r>
                      <a:endParaRPr lang="en-US" sz="1400" dirty="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x16</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H/H</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Dual 10 GbE</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Dell X520 DP SFP+</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n/a</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H/H</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HH</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NAS, OST, Repl &amp; Mgmt - Twinax or Optical</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8708">
                <a:tc>
                  <a:txBody>
                    <a:bodyPr/>
                    <a:lstStyle/>
                    <a:p>
                      <a:pPr marL="0" marR="0" algn="ctr">
                        <a:spcBef>
                          <a:spcPts val="0"/>
                        </a:spcBef>
                        <a:spcAft>
                          <a:spcPts val="0"/>
                        </a:spcAft>
                      </a:pPr>
                      <a:r>
                        <a:rPr lang="en-US" sz="1000">
                          <a:solidFill>
                            <a:srgbClr val="000000"/>
                          </a:solidFill>
                          <a:latin typeface="Calibri"/>
                          <a:ea typeface="Times New Roman"/>
                        </a:rPr>
                        <a:t>2                       (optional)         slot       location</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marL="0" marR="0" algn="ctr">
                        <a:spcBef>
                          <a:spcPts val="0"/>
                        </a:spcBef>
                        <a:spcAft>
                          <a:spcPts val="0"/>
                        </a:spcAft>
                      </a:pPr>
                      <a:r>
                        <a:rPr lang="en-US" sz="1000">
                          <a:solidFill>
                            <a:srgbClr val="000000"/>
                          </a:solidFill>
                          <a:latin typeface="Calibri"/>
                          <a:ea typeface="Times New Roman"/>
                        </a:rPr>
                        <a:t>x8</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marL="0" marR="0" algn="ctr">
                        <a:spcBef>
                          <a:spcPts val="0"/>
                        </a:spcBef>
                        <a:spcAft>
                          <a:spcPts val="0"/>
                        </a:spcAft>
                      </a:pPr>
                      <a:r>
                        <a:rPr lang="en-US" sz="1000">
                          <a:solidFill>
                            <a:srgbClr val="000000"/>
                          </a:solidFill>
                          <a:latin typeface="Calibri"/>
                          <a:ea typeface="Times New Roman"/>
                        </a:rPr>
                        <a:t>x16</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marL="0" marR="0" algn="ctr">
                        <a:spcBef>
                          <a:spcPts val="0"/>
                        </a:spcBef>
                        <a:spcAft>
                          <a:spcPts val="0"/>
                        </a:spcAft>
                      </a:pPr>
                      <a:r>
                        <a:rPr lang="en-US" sz="1000">
                          <a:solidFill>
                            <a:srgbClr val="000000"/>
                          </a:solidFill>
                          <a:latin typeface="Calibri"/>
                          <a:ea typeface="Times New Roman"/>
                        </a:rPr>
                        <a:t>H/H</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marL="0" marR="0" algn="ctr">
                        <a:spcBef>
                          <a:spcPts val="0"/>
                        </a:spcBef>
                        <a:spcAft>
                          <a:spcPts val="0"/>
                        </a:spcAft>
                      </a:pPr>
                      <a:r>
                        <a:rPr lang="en-US" sz="1000">
                          <a:solidFill>
                            <a:srgbClr val="000000"/>
                          </a:solidFill>
                          <a:latin typeface="Calibri"/>
                          <a:ea typeface="Times New Roman"/>
                        </a:rPr>
                        <a:t>None                                  or  Quad 1 GbE                    or  Dual 10 GbE</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marL="0" marR="0" algn="ctr">
                        <a:spcBef>
                          <a:spcPts val="0"/>
                        </a:spcBef>
                        <a:spcAft>
                          <a:spcPts val="0"/>
                        </a:spcAft>
                      </a:pPr>
                      <a:r>
                        <a:rPr lang="en-US" sz="1000">
                          <a:solidFill>
                            <a:srgbClr val="000000"/>
                          </a:solidFill>
                          <a:latin typeface="Calibri"/>
                          <a:ea typeface="Times New Roman"/>
                        </a:rPr>
                        <a:t>n/a                                       or  Dell i350 QP                             or  Dell x520 DP SFP+</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marL="0" marR="0" algn="ctr">
                        <a:spcBef>
                          <a:spcPts val="0"/>
                        </a:spcBef>
                        <a:spcAft>
                          <a:spcPts val="0"/>
                        </a:spcAft>
                      </a:pPr>
                      <a:r>
                        <a:rPr lang="en-US" sz="1000">
                          <a:solidFill>
                            <a:srgbClr val="000000"/>
                          </a:solidFill>
                          <a:latin typeface="Calibri"/>
                          <a:ea typeface="Times New Roman"/>
                        </a:rPr>
                        <a:t>n/a</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marL="0" marR="0" algn="ctr">
                        <a:spcBef>
                          <a:spcPts val="0"/>
                        </a:spcBef>
                        <a:spcAft>
                          <a:spcPts val="0"/>
                        </a:spcAft>
                      </a:pPr>
                      <a:r>
                        <a:rPr lang="en-US" sz="1000">
                          <a:solidFill>
                            <a:srgbClr val="000000"/>
                          </a:solidFill>
                          <a:latin typeface="Calibri"/>
                          <a:ea typeface="Times New Roman"/>
                        </a:rPr>
                        <a:t>H/H</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marL="0" marR="0" algn="ctr">
                        <a:spcBef>
                          <a:spcPts val="0"/>
                        </a:spcBef>
                        <a:spcAft>
                          <a:spcPts val="0"/>
                        </a:spcAft>
                      </a:pPr>
                      <a:r>
                        <a:rPr lang="en-US" sz="1000">
                          <a:solidFill>
                            <a:srgbClr val="000000"/>
                          </a:solidFill>
                          <a:latin typeface="Calibri"/>
                          <a:ea typeface="Times New Roman"/>
                        </a:rPr>
                        <a:t>HH</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marL="0" marR="0" algn="ctr">
                        <a:spcBef>
                          <a:spcPts val="0"/>
                        </a:spcBef>
                        <a:spcAft>
                          <a:spcPts val="0"/>
                        </a:spcAft>
                      </a:pPr>
                      <a:r>
                        <a:rPr lang="en-US" sz="1000">
                          <a:solidFill>
                            <a:srgbClr val="000000"/>
                          </a:solidFill>
                          <a:latin typeface="Calibri"/>
                          <a:ea typeface="Times New Roman"/>
                        </a:rPr>
                        <a:t>Network - 10Gb supports  - Twinax or Optical</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r>
              <a:tr h="347483">
                <a:tc>
                  <a:txBody>
                    <a:bodyPr/>
                    <a:lstStyle/>
                    <a:p>
                      <a:pPr marL="0" marR="0" algn="ctr">
                        <a:spcBef>
                          <a:spcPts val="0"/>
                        </a:spcBef>
                        <a:spcAft>
                          <a:spcPts val="0"/>
                        </a:spcAft>
                      </a:pPr>
                      <a:r>
                        <a:rPr lang="en-US" sz="1000">
                          <a:solidFill>
                            <a:srgbClr val="000000"/>
                          </a:solidFill>
                          <a:latin typeface="Calibri"/>
                          <a:ea typeface="Times New Roman"/>
                        </a:rPr>
                        <a:t>3</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x8</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x16</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H/H</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Dual 8 Gb FC</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Qlogic QLE 2562</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430-4446</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H/H</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HH</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VTL or PTT</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590">
                <a:tc>
                  <a:txBody>
                    <a:bodyPr/>
                    <a:lstStyle/>
                    <a:p>
                      <a:pPr marL="0" marR="0" algn="ctr">
                        <a:spcBef>
                          <a:spcPts val="0"/>
                        </a:spcBef>
                        <a:spcAft>
                          <a:spcPts val="0"/>
                        </a:spcAft>
                      </a:pPr>
                      <a:r>
                        <a:rPr lang="en-US" sz="1000">
                          <a:solidFill>
                            <a:srgbClr val="000000"/>
                          </a:solidFill>
                          <a:latin typeface="Calibri"/>
                          <a:ea typeface="Times New Roman"/>
                        </a:rPr>
                        <a:t>4</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000">
                          <a:solidFill>
                            <a:srgbClr val="000000"/>
                          </a:solidFill>
                          <a:latin typeface="Calibri"/>
                          <a:ea typeface="Times New Roman"/>
                        </a:rPr>
                        <a:t>x16</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000">
                          <a:solidFill>
                            <a:srgbClr val="000000"/>
                          </a:solidFill>
                          <a:latin typeface="Calibri"/>
                          <a:ea typeface="Times New Roman"/>
                        </a:rPr>
                        <a:t>x16</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000">
                          <a:solidFill>
                            <a:srgbClr val="000000"/>
                          </a:solidFill>
                          <a:latin typeface="Calibri"/>
                          <a:ea typeface="Times New Roman"/>
                        </a:rPr>
                        <a:t>F/F</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000">
                          <a:solidFill>
                            <a:srgbClr val="000000"/>
                          </a:solidFill>
                          <a:latin typeface="Calibri"/>
                          <a:ea typeface="Times New Roman"/>
                        </a:rPr>
                        <a:t>not used</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000">
                          <a:solidFill>
                            <a:srgbClr val="000000"/>
                          </a:solidFill>
                          <a:latin typeface="Calibri"/>
                          <a:ea typeface="Times New Roman"/>
                        </a:rPr>
                        <a:t>not used</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000">
                          <a:solidFill>
                            <a:srgbClr val="000000"/>
                          </a:solidFill>
                          <a:latin typeface="Calibri"/>
                          <a:ea typeface="Times New Roman"/>
                        </a:rPr>
                        <a:t>n/a</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000">
                          <a:solidFill>
                            <a:srgbClr val="000000"/>
                          </a:solidFill>
                          <a:latin typeface="Calibri"/>
                          <a:ea typeface="Times New Roman"/>
                        </a:rPr>
                        <a:t>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000">
                          <a:solidFill>
                            <a:srgbClr val="000000"/>
                          </a:solidFill>
                          <a:latin typeface="Calibri"/>
                          <a:ea typeface="Times New Roman"/>
                        </a:rPr>
                        <a:t>Spare</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47483">
                <a:tc>
                  <a:txBody>
                    <a:bodyPr/>
                    <a:lstStyle/>
                    <a:p>
                      <a:pPr marL="0" marR="0" algn="ctr">
                        <a:spcBef>
                          <a:spcPts val="0"/>
                        </a:spcBef>
                        <a:spcAft>
                          <a:spcPts val="0"/>
                        </a:spcAft>
                      </a:pPr>
                      <a:r>
                        <a:rPr lang="en-US" sz="1000">
                          <a:solidFill>
                            <a:srgbClr val="000000"/>
                          </a:solidFill>
                          <a:latin typeface="Calibri"/>
                          <a:ea typeface="Times New Roman"/>
                        </a:rPr>
                        <a:t>5</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x8</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x16</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F/F</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Quad 6 Gb SAS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LSI 9201 QP SAS</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n/a</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F/H</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FH</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Primary Storage</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483">
                <a:tc>
                  <a:txBody>
                    <a:bodyPr/>
                    <a:lstStyle/>
                    <a:p>
                      <a:pPr marL="0" marR="0" algn="ctr">
                        <a:spcBef>
                          <a:spcPts val="0"/>
                        </a:spcBef>
                        <a:spcAft>
                          <a:spcPts val="0"/>
                        </a:spcAft>
                      </a:pPr>
                      <a:r>
                        <a:rPr lang="en-US" sz="1000">
                          <a:solidFill>
                            <a:srgbClr val="000000"/>
                          </a:solidFill>
                          <a:latin typeface="Calibri"/>
                          <a:ea typeface="Times New Roman"/>
                        </a:rPr>
                        <a:t>6</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x8</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x16</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F/F</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Quad 6 Gb SAS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LSI 9201 QP SAS</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n/a</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F/H</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FH</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Primary Storage</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483">
                <a:tc>
                  <a:txBody>
                    <a:bodyPr/>
                    <a:lstStyle/>
                    <a:p>
                      <a:pPr marL="0" marR="0" algn="ctr">
                        <a:spcBef>
                          <a:spcPts val="0"/>
                        </a:spcBef>
                        <a:spcAft>
                          <a:spcPts val="0"/>
                        </a:spcAft>
                      </a:pPr>
                      <a:r>
                        <a:rPr lang="en-US" sz="1000">
                          <a:solidFill>
                            <a:srgbClr val="000000"/>
                          </a:solidFill>
                          <a:latin typeface="Calibri"/>
                          <a:ea typeface="Times New Roman"/>
                        </a:rPr>
                        <a:t>7</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x8</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x16</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F/F</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alibri"/>
                          <a:ea typeface="Times New Roman"/>
                        </a:rPr>
                        <a:t>Quad 8 </a:t>
                      </a:r>
                      <a:r>
                        <a:rPr lang="en-US" sz="1000" dirty="0" err="1">
                          <a:solidFill>
                            <a:srgbClr val="000000"/>
                          </a:solidFill>
                          <a:latin typeface="Calibri"/>
                          <a:ea typeface="Times New Roman"/>
                        </a:rPr>
                        <a:t>Gb</a:t>
                      </a:r>
                      <a:r>
                        <a:rPr lang="en-US" sz="1000" dirty="0">
                          <a:solidFill>
                            <a:srgbClr val="000000"/>
                          </a:solidFill>
                          <a:latin typeface="Calibri"/>
                          <a:ea typeface="Times New Roman"/>
                        </a:rPr>
                        <a:t> FC</a:t>
                      </a:r>
                      <a:endParaRPr lang="en-US" sz="1400" dirty="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Qlogic QLE 2564 </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n/a</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F/H</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solidFill>
                            <a:srgbClr val="000000"/>
                          </a:solidFill>
                          <a:latin typeface="Calibri"/>
                          <a:ea typeface="Times New Roman"/>
                        </a:rPr>
                        <a:t>FH</a:t>
                      </a:r>
                      <a:endParaRPr lang="en-US" sz="140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solidFill>
                            <a:srgbClr val="000000"/>
                          </a:solidFill>
                          <a:latin typeface="Calibri"/>
                          <a:ea typeface="Times New Roman"/>
                        </a:rPr>
                        <a:t>VTL</a:t>
                      </a:r>
                      <a:endParaRPr lang="en-US" sz="1400" dirty="0">
                        <a:latin typeface="Times New Roman"/>
                        <a:ea typeface="Times New Roman"/>
                      </a:endParaRPr>
                    </a:p>
                  </a:txBody>
                  <a:tcPr marL="62612" marR="626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Supply Indicators</a:t>
            </a:r>
            <a:endParaRPr lang="en-US" dirty="0"/>
          </a:p>
        </p:txBody>
      </p:sp>
      <p:sp>
        <p:nvSpPr>
          <p:cNvPr id="4" name="Content Placeholder 2"/>
          <p:cNvSpPr txBox="1">
            <a:spLocks/>
          </p:cNvSpPr>
          <p:nvPr/>
        </p:nvSpPr>
        <p:spPr bwMode="auto">
          <a:xfrm>
            <a:off x="395805" y="1264035"/>
            <a:ext cx="8216220" cy="12196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0DB6EC"/>
              </a:buClr>
              <a:buSzPct val="75000"/>
              <a:buFont typeface="Wingdings" pitchFamily="2" charset="2"/>
              <a:buChar char="§"/>
              <a:tabLst/>
              <a:defRPr/>
            </a:pPr>
            <a:r>
              <a:rPr kumimoji="0" lang="en-US" sz="2400" b="0" i="0" u="none" strike="noStrike" kern="0" cap="none" spc="0" normalizeH="0" baseline="0" noProof="0" dirty="0" smtClean="0">
                <a:ln>
                  <a:noFill/>
                </a:ln>
                <a:solidFill>
                  <a:schemeClr val="tx1">
                    <a:lumMod val="75000"/>
                    <a:lumOff val="25000"/>
                  </a:schemeClr>
                </a:solidFill>
                <a:effectLst/>
                <a:uLnTx/>
                <a:uFillTx/>
                <a:latin typeface="Arial" pitchFamily="34" charset="0"/>
                <a:ea typeface="ＭＳ Ｐゴシック" charset="0"/>
                <a:cs typeface="Arial" pitchFamily="34" charset="0"/>
              </a:rPr>
              <a:t>The PSUs on the R720 XL have one status bi-color LED which illuminates the handle: green for AC power present and amber for a fault.</a:t>
            </a:r>
          </a:p>
          <a:p>
            <a:pPr marL="342900" marR="0" lvl="0" indent="-342900" algn="l" defTabSz="457200" rtl="0" eaLnBrk="1" fontAlgn="base" latinLnBrk="0" hangingPunct="1">
              <a:lnSpc>
                <a:spcPct val="100000"/>
              </a:lnSpc>
              <a:spcBef>
                <a:spcPct val="20000"/>
              </a:spcBef>
              <a:spcAft>
                <a:spcPct val="0"/>
              </a:spcAft>
              <a:buClr>
                <a:srgbClr val="0DB6EC"/>
              </a:buClr>
              <a:buSzPct val="75000"/>
              <a:buFont typeface="Wingdings" pitchFamily="2" charset="2"/>
              <a:buChar char="§"/>
              <a:tabLst/>
              <a:defRPr/>
            </a:pPr>
            <a:endParaRPr kumimoji="0" lang="en-US" sz="2400" b="0" i="0" u="none" strike="noStrike" kern="0" cap="none" spc="0" normalizeH="0" baseline="0" noProof="0" dirty="0">
              <a:ln>
                <a:noFill/>
              </a:ln>
              <a:solidFill>
                <a:schemeClr val="tx1">
                  <a:lumMod val="75000"/>
                  <a:lumOff val="25000"/>
                </a:schemeClr>
              </a:solidFill>
              <a:effectLst/>
              <a:uLnTx/>
              <a:uFillTx/>
              <a:latin typeface="Arial" pitchFamily="34" charset="0"/>
              <a:ea typeface="ＭＳ Ｐゴシック" charset="0"/>
              <a:cs typeface="Arial" pitchFamily="34" charset="0"/>
            </a:endParaRPr>
          </a:p>
        </p:txBody>
      </p:sp>
      <p:pic>
        <p:nvPicPr>
          <p:cNvPr id="5" name="Picture 2"/>
          <p:cNvPicPr>
            <a:picLocks noChangeAspect="1" noChangeArrowheads="1"/>
          </p:cNvPicPr>
          <p:nvPr/>
        </p:nvPicPr>
        <p:blipFill>
          <a:blip r:embed="rId2" cstate="email"/>
          <a:srcRect/>
          <a:stretch>
            <a:fillRect/>
          </a:stretch>
        </p:blipFill>
        <p:spPr bwMode="auto">
          <a:xfrm>
            <a:off x="1729946" y="2458994"/>
            <a:ext cx="3800475" cy="2200275"/>
          </a:xfrm>
          <a:prstGeom prst="rect">
            <a:avLst/>
          </a:prstGeom>
          <a:noFill/>
          <a:ln w="9525">
            <a:noFill/>
            <a:miter lim="800000"/>
            <a:headEnd/>
            <a:tailEnd/>
          </a:ln>
        </p:spPr>
      </p:pic>
      <p:graphicFrame>
        <p:nvGraphicFramePr>
          <p:cNvPr id="6" name="Table 5"/>
          <p:cNvGraphicFramePr>
            <a:graphicFrameLocks noGrp="1"/>
          </p:cNvGraphicFramePr>
          <p:nvPr/>
        </p:nvGraphicFramePr>
        <p:xfrm>
          <a:off x="2337691" y="4856204"/>
          <a:ext cx="4470882" cy="1526058"/>
        </p:xfrm>
        <a:graphic>
          <a:graphicData uri="http://schemas.openxmlformats.org/drawingml/2006/table">
            <a:tbl>
              <a:tblPr/>
              <a:tblGrid>
                <a:gridCol w="642925"/>
                <a:gridCol w="3827957"/>
              </a:tblGrid>
              <a:tr h="254343">
                <a:tc>
                  <a:txBody>
                    <a:bodyPr/>
                    <a:lstStyle/>
                    <a:p>
                      <a:pPr marL="0" marR="0" algn="ctr">
                        <a:spcBef>
                          <a:spcPts val="0"/>
                        </a:spcBef>
                        <a:spcAft>
                          <a:spcPts val="600"/>
                        </a:spcAft>
                      </a:pPr>
                      <a:r>
                        <a:rPr lang="en-US" sz="1000" b="1" i="1" dirty="0">
                          <a:solidFill>
                            <a:srgbClr val="FFFFFF"/>
                          </a:solidFill>
                          <a:latin typeface="Calibri"/>
                          <a:ea typeface="Times New Roman"/>
                          <a:cs typeface="Times New Roman"/>
                        </a:rPr>
                        <a:t>LED</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marL="0" marR="0" algn="ctr">
                        <a:spcBef>
                          <a:spcPts val="0"/>
                        </a:spcBef>
                        <a:spcAft>
                          <a:spcPts val="600"/>
                        </a:spcAft>
                      </a:pPr>
                      <a:r>
                        <a:rPr lang="en-US" sz="1000" b="1" i="1" dirty="0">
                          <a:solidFill>
                            <a:srgbClr val="FFFFFF"/>
                          </a:solidFill>
                          <a:latin typeface="Calibri"/>
                          <a:ea typeface="Times New Roman"/>
                          <a:cs typeface="Times New Roman"/>
                        </a:rPr>
                        <a:t>Power Supply Status</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r>
              <a:tr h="254343">
                <a:tc>
                  <a:txBody>
                    <a:bodyPr/>
                    <a:lstStyle/>
                    <a:p>
                      <a:pPr marL="0" marR="0" algn="ctr">
                        <a:spcBef>
                          <a:spcPts val="0"/>
                        </a:spcBef>
                        <a:spcAft>
                          <a:spcPts val="600"/>
                        </a:spcAft>
                      </a:pPr>
                      <a:endParaRPr lang="en-US" sz="1000">
                        <a:latin typeface="Cambria"/>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marL="0" marR="0">
                        <a:spcBef>
                          <a:spcPts val="0"/>
                        </a:spcBef>
                        <a:spcAft>
                          <a:spcPts val="600"/>
                        </a:spcAft>
                      </a:pPr>
                      <a:r>
                        <a:rPr lang="en-US" sz="1000" dirty="0">
                          <a:latin typeface="Calibri"/>
                          <a:ea typeface="Times New Roman"/>
                          <a:cs typeface="Times New Roman"/>
                        </a:rPr>
                        <a:t>AC Power is not present (when no illumination of LED/handle)</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r>
              <a:tr h="254343">
                <a:tc>
                  <a:txBody>
                    <a:bodyPr/>
                    <a:lstStyle/>
                    <a:p>
                      <a:pPr marL="0" marR="0" algn="ctr">
                        <a:spcBef>
                          <a:spcPts val="0"/>
                        </a:spcBef>
                        <a:spcAft>
                          <a:spcPts val="600"/>
                        </a:spcAft>
                      </a:pPr>
                      <a:endParaRPr lang="en-US" sz="1000">
                        <a:latin typeface="Cambria"/>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marL="0" marR="0">
                        <a:spcBef>
                          <a:spcPts val="0"/>
                        </a:spcBef>
                        <a:spcAft>
                          <a:spcPts val="600"/>
                        </a:spcAft>
                      </a:pPr>
                      <a:r>
                        <a:rPr lang="en-US" sz="1000">
                          <a:latin typeface="Calibri"/>
                          <a:ea typeface="Times New Roman"/>
                          <a:cs typeface="Times New Roman"/>
                        </a:rPr>
                        <a:t>AC Power is present (Green)</a:t>
                      </a:r>
                      <a:endParaRPr lang="en-US" sz="100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r>
              <a:tr h="254343">
                <a:tc>
                  <a:txBody>
                    <a:bodyPr/>
                    <a:lstStyle/>
                    <a:p>
                      <a:pPr marL="0" marR="0" algn="ctr">
                        <a:spcBef>
                          <a:spcPts val="0"/>
                        </a:spcBef>
                        <a:spcAft>
                          <a:spcPts val="600"/>
                        </a:spcAft>
                      </a:pPr>
                      <a:endParaRPr lang="en-US" sz="1000">
                        <a:latin typeface="Cambria"/>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marL="0" marR="0">
                        <a:spcBef>
                          <a:spcPts val="0"/>
                        </a:spcBef>
                        <a:spcAft>
                          <a:spcPts val="600"/>
                        </a:spcAft>
                      </a:pPr>
                      <a:r>
                        <a:rPr lang="en-US" sz="1000">
                          <a:latin typeface="Calibri"/>
                          <a:ea typeface="Times New Roman"/>
                          <a:cs typeface="Times New Roman"/>
                        </a:rPr>
                        <a:t>Flashing Amber means a Fault of any kind is detected</a:t>
                      </a:r>
                      <a:endParaRPr lang="en-US" sz="100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r>
              <a:tr h="254343">
                <a:tc>
                  <a:txBody>
                    <a:bodyPr/>
                    <a:lstStyle/>
                    <a:p>
                      <a:pPr marL="0" marR="0" algn="ctr">
                        <a:spcBef>
                          <a:spcPts val="0"/>
                        </a:spcBef>
                        <a:spcAft>
                          <a:spcPts val="600"/>
                        </a:spcAft>
                      </a:pPr>
                      <a:endParaRPr lang="en-US" sz="1000">
                        <a:latin typeface="Cambria"/>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marL="0" marR="0">
                        <a:spcBef>
                          <a:spcPts val="0"/>
                        </a:spcBef>
                        <a:spcAft>
                          <a:spcPts val="600"/>
                        </a:spcAft>
                      </a:pPr>
                      <a:r>
                        <a:rPr lang="en-US" sz="1000" dirty="0">
                          <a:latin typeface="Calibri"/>
                          <a:ea typeface="Times New Roman"/>
                          <a:cs typeface="Times New Roman"/>
                        </a:rPr>
                        <a:t>DC Power is applied to the system</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r>
              <a:tr h="254343">
                <a:tc>
                  <a:txBody>
                    <a:bodyPr/>
                    <a:lstStyle/>
                    <a:p>
                      <a:pPr marL="0" marR="0" algn="ctr">
                        <a:spcBef>
                          <a:spcPts val="0"/>
                        </a:spcBef>
                        <a:spcAft>
                          <a:spcPts val="600"/>
                        </a:spcAft>
                      </a:pPr>
                      <a:endParaRPr lang="en-US" sz="1000">
                        <a:latin typeface="Cambri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marL="0" marR="0">
                        <a:spcBef>
                          <a:spcPts val="0"/>
                        </a:spcBef>
                        <a:spcAft>
                          <a:spcPts val="600"/>
                        </a:spcAft>
                      </a:pPr>
                      <a:r>
                        <a:rPr lang="en-US" sz="1000" dirty="0">
                          <a:latin typeface="Calibri"/>
                          <a:ea typeface="Times New Roman"/>
                          <a:cs typeface="Times New Roman"/>
                        </a:rPr>
                        <a:t>Flashing Green means PSU mismatch (when hot-added/swapped)</a:t>
                      </a:r>
                      <a:endParaRPr lang="en-US"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r>
            </a:tbl>
          </a:graphicData>
        </a:graphic>
      </p:graphicFrame>
      <p:graphicFrame>
        <p:nvGraphicFramePr>
          <p:cNvPr id="7" name="Diagram 6"/>
          <p:cNvGraphicFramePr/>
          <p:nvPr/>
        </p:nvGraphicFramePr>
        <p:xfrm>
          <a:off x="7262036" y="1"/>
          <a:ext cx="1881963" cy="1137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Agenda</a:t>
            </a:r>
          </a:p>
        </p:txBody>
      </p:sp>
      <p:sp>
        <p:nvSpPr>
          <p:cNvPr id="15363" name="Content Placeholder 2"/>
          <p:cNvSpPr>
            <a:spLocks noGrp="1"/>
          </p:cNvSpPr>
          <p:nvPr>
            <p:ph idx="1"/>
          </p:nvPr>
        </p:nvSpPr>
        <p:spPr>
          <a:prstGeom prst="rect">
            <a:avLst/>
          </a:prstGeom>
        </p:spPr>
        <p:txBody>
          <a:bodyPr/>
          <a:lstStyle/>
          <a:p>
            <a:pPr>
              <a:lnSpc>
                <a:spcPct val="90000"/>
              </a:lnSpc>
            </a:pPr>
            <a:r>
              <a:rPr lang="en-US" dirty="0" smtClean="0"/>
              <a:t>Product </a:t>
            </a:r>
            <a:r>
              <a:rPr lang="en-US" dirty="0" smtClean="0"/>
              <a:t>Overview</a:t>
            </a:r>
            <a:endParaRPr lang="en-US" dirty="0" smtClean="0">
              <a:solidFill>
                <a:srgbClr val="FF0000"/>
              </a:solidFill>
            </a:endParaRPr>
          </a:p>
          <a:p>
            <a:pPr>
              <a:lnSpc>
                <a:spcPct val="90000"/>
              </a:lnSpc>
            </a:pPr>
            <a:r>
              <a:rPr lang="en-US" dirty="0" smtClean="0"/>
              <a:t>HW </a:t>
            </a:r>
            <a:r>
              <a:rPr lang="en-US" dirty="0" smtClean="0"/>
              <a:t>Engineering</a:t>
            </a:r>
            <a:endParaRPr lang="en-US" dirty="0" smtClean="0">
              <a:solidFill>
                <a:srgbClr val="FF0000"/>
              </a:solidFill>
            </a:endParaRPr>
          </a:p>
          <a:p>
            <a:pPr>
              <a:lnSpc>
                <a:spcPct val="90000"/>
              </a:lnSpc>
            </a:pPr>
            <a:r>
              <a:rPr lang="en-US" dirty="0" smtClean="0"/>
              <a:t>SW </a:t>
            </a:r>
            <a:r>
              <a:rPr lang="en-US" dirty="0" smtClean="0"/>
              <a:t>Engineering</a:t>
            </a:r>
            <a:endParaRPr lang="en-US" dirty="0" smtClean="0">
              <a:solidFill>
                <a:srgbClr val="FF0000"/>
              </a:solidFill>
            </a:endParaRPr>
          </a:p>
          <a:p>
            <a:pPr>
              <a:lnSpc>
                <a:spcPct val="90000"/>
              </a:lnSpc>
            </a:pPr>
            <a:r>
              <a:rPr lang="en-US" dirty="0" smtClean="0"/>
              <a:t>Manufacturing, Installation &amp; </a:t>
            </a:r>
            <a:r>
              <a:rPr lang="en-US" dirty="0" smtClean="0"/>
              <a:t>Upgrade</a:t>
            </a:r>
            <a:endParaRPr lang="en-US" dirty="0" smtClean="0">
              <a:solidFill>
                <a:srgbClr val="FF0000"/>
              </a:solidFill>
            </a:endParaRPr>
          </a:p>
          <a:p>
            <a:pPr>
              <a:lnSpc>
                <a:spcPct val="90000"/>
              </a:lnSpc>
            </a:pPr>
            <a:r>
              <a:rPr lang="en-US" dirty="0" smtClean="0"/>
              <a:t>Quality</a:t>
            </a:r>
            <a:endParaRPr lang="en-US" dirty="0" smtClean="0">
              <a:solidFill>
                <a:srgbClr val="FF0000"/>
              </a:solidFill>
            </a:endParaRPr>
          </a:p>
          <a:p>
            <a:r>
              <a:rPr lang="en-US" dirty="0" smtClean="0"/>
              <a:t>Documentation and Training </a:t>
            </a:r>
            <a:r>
              <a:rPr lang="en-US" dirty="0" smtClean="0"/>
              <a:t>Updates</a:t>
            </a:r>
            <a:endParaRPr lang="en-US" dirty="0" smtClean="0">
              <a:solidFill>
                <a:srgbClr val="FF0000"/>
              </a:solidFill>
            </a:endParaRPr>
          </a:p>
          <a:p>
            <a:r>
              <a:rPr lang="en-US" dirty="0" smtClean="0"/>
              <a:t>Service </a:t>
            </a:r>
            <a:r>
              <a:rPr lang="en-US" dirty="0" smtClean="0"/>
              <a:t>Model</a:t>
            </a:r>
            <a:endParaRPr lang="en-US" dirty="0" smtClean="0">
              <a:solidFill>
                <a:srgbClr val="FF0000"/>
              </a:solidFill>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Server Storage RAID</a:t>
            </a:r>
            <a:endParaRPr lang="en-US" sz="2800" dirty="0"/>
          </a:p>
        </p:txBody>
      </p:sp>
      <p:sp>
        <p:nvSpPr>
          <p:cNvPr id="4" name="Content Placeholder 2"/>
          <p:cNvSpPr>
            <a:spLocks noGrp="1"/>
          </p:cNvSpPr>
          <p:nvPr>
            <p:ph idx="1"/>
          </p:nvPr>
        </p:nvSpPr>
        <p:spPr>
          <a:xfrm>
            <a:off x="309308" y="1050812"/>
            <a:ext cx="8216220" cy="3390566"/>
          </a:xfrm>
        </p:spPr>
        <p:txBody>
          <a:bodyPr/>
          <a:lstStyle/>
          <a:p>
            <a:r>
              <a:rPr lang="en-US" sz="1600" dirty="0" smtClean="0"/>
              <a:t>R720 XL system provides slots for up to sixteen 2.5”, 900GB, 10,000 rpm, SATA hard disk drives.  We populate all 16 drives.  </a:t>
            </a:r>
          </a:p>
          <a:p>
            <a:r>
              <a:rPr lang="en-US" sz="1600" dirty="0" err="1" smtClean="0"/>
              <a:t>MetaData</a:t>
            </a:r>
            <a:r>
              <a:rPr lang="en-US" sz="1600" dirty="0" smtClean="0"/>
              <a:t> Server RAID is populated with 2 hot spare drives and 7 RAID 1 pairs for a total of 16 drives.</a:t>
            </a:r>
          </a:p>
          <a:p>
            <a:r>
              <a:rPr lang="en-US" sz="1600" dirty="0" smtClean="0"/>
              <a:t>Drives are hot-pluggable.</a:t>
            </a:r>
          </a:p>
          <a:p>
            <a:r>
              <a:rPr lang="en-US" sz="1600" dirty="0" smtClean="0"/>
              <a:t>SED disk drives for user data, metadata and system data storage for TPM models. </a:t>
            </a:r>
          </a:p>
          <a:p>
            <a:r>
              <a:rPr lang="en-US" sz="1600" dirty="0" smtClean="0"/>
              <a:t>Non-SED disk drives for user data, metadata and system data storage for non-TPM models.</a:t>
            </a:r>
          </a:p>
          <a:p>
            <a:r>
              <a:rPr lang="en-US" sz="1600" dirty="0" smtClean="0"/>
              <a:t>FIPS compliant SED disk drives from Dell for metadata and system data storage. </a:t>
            </a:r>
          </a:p>
          <a:p>
            <a:r>
              <a:rPr lang="en-US" sz="1600" dirty="0" smtClean="0"/>
              <a:t>Will not use FIPS compliant SED disk drives for user data storage as they are not available from </a:t>
            </a:r>
            <a:r>
              <a:rPr lang="en-US" sz="1600" dirty="0" err="1" smtClean="0"/>
              <a:t>NetApp</a:t>
            </a:r>
            <a:r>
              <a:rPr lang="en-US" sz="1600" dirty="0" smtClean="0"/>
              <a:t>. </a:t>
            </a:r>
          </a:p>
          <a:p>
            <a:pPr lvl="0"/>
            <a:r>
              <a:rPr lang="en-US" sz="1600" dirty="0" smtClean="0"/>
              <a:t>Hard-Drive Indicator Patterns for RAID</a:t>
            </a:r>
          </a:p>
          <a:p>
            <a:pPr lvl="1"/>
            <a:r>
              <a:rPr lang="en-US" sz="1050" dirty="0" smtClean="0"/>
              <a:t>Drive-activity indicator (green)</a:t>
            </a:r>
          </a:p>
          <a:p>
            <a:pPr lvl="1"/>
            <a:r>
              <a:rPr lang="en-US" sz="1050" dirty="0" smtClean="0"/>
              <a:t>Drive-status indicator (green and amber)</a:t>
            </a:r>
          </a:p>
          <a:p>
            <a:endParaRPr lang="en-US" dirty="0"/>
          </a:p>
        </p:txBody>
      </p:sp>
      <p:pic>
        <p:nvPicPr>
          <p:cNvPr id="5" name="Picture 2"/>
          <p:cNvPicPr>
            <a:picLocks noChangeAspect="1" noChangeArrowheads="1"/>
          </p:cNvPicPr>
          <p:nvPr/>
        </p:nvPicPr>
        <p:blipFill>
          <a:blip r:embed="rId2" cstate="email"/>
          <a:srcRect/>
          <a:stretch>
            <a:fillRect/>
          </a:stretch>
        </p:blipFill>
        <p:spPr bwMode="auto">
          <a:xfrm>
            <a:off x="6890404" y="3859499"/>
            <a:ext cx="1565008" cy="2540506"/>
          </a:xfrm>
          <a:prstGeom prst="rect">
            <a:avLst/>
          </a:prstGeom>
          <a:noFill/>
          <a:ln w="9525">
            <a:noFill/>
            <a:miter lim="800000"/>
            <a:headEnd/>
            <a:tailEnd/>
          </a:ln>
        </p:spPr>
      </p:pic>
      <p:graphicFrame>
        <p:nvGraphicFramePr>
          <p:cNvPr id="6" name="Table 5"/>
          <p:cNvGraphicFramePr>
            <a:graphicFrameLocks noGrp="1"/>
          </p:cNvGraphicFramePr>
          <p:nvPr/>
        </p:nvGraphicFramePr>
        <p:xfrm>
          <a:off x="715250" y="4940163"/>
          <a:ext cx="5554922" cy="1371600"/>
        </p:xfrm>
        <a:graphic>
          <a:graphicData uri="http://schemas.openxmlformats.org/drawingml/2006/table">
            <a:tbl>
              <a:tblPr/>
              <a:tblGrid>
                <a:gridCol w="2777461"/>
                <a:gridCol w="2777461"/>
              </a:tblGrid>
              <a:tr h="124691">
                <a:tc>
                  <a:txBody>
                    <a:bodyPr/>
                    <a:lstStyle/>
                    <a:p>
                      <a:pPr marL="0" marR="0" algn="ctr">
                        <a:spcBef>
                          <a:spcPts val="0"/>
                        </a:spcBef>
                        <a:spcAft>
                          <a:spcPts val="0"/>
                        </a:spcAft>
                      </a:pPr>
                      <a:r>
                        <a:rPr lang="en-US" sz="1000" dirty="0">
                          <a:solidFill>
                            <a:srgbClr val="FFFFFF"/>
                          </a:solidFill>
                          <a:latin typeface="Calibri"/>
                          <a:ea typeface="Times New Roman"/>
                          <a:cs typeface="Times New Roman"/>
                        </a:rPr>
                        <a:t>Drive-Status Indicator Pattern (RAID only)</a:t>
                      </a:r>
                      <a:endParaRPr lang="en-US"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marL="0" marR="0" algn="ctr">
                        <a:spcBef>
                          <a:spcPts val="0"/>
                        </a:spcBef>
                        <a:spcAft>
                          <a:spcPts val="0"/>
                        </a:spcAft>
                      </a:pPr>
                      <a:r>
                        <a:rPr lang="en-US" sz="1000" dirty="0">
                          <a:solidFill>
                            <a:srgbClr val="FFFFFF"/>
                          </a:solidFill>
                          <a:latin typeface="Calibri"/>
                          <a:ea typeface="Times New Roman"/>
                          <a:cs typeface="Times New Roman"/>
                        </a:rPr>
                        <a:t>Condition</a:t>
                      </a:r>
                      <a:endParaRPr lang="en-US"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r>
              <a:tr h="124691">
                <a:tc>
                  <a:txBody>
                    <a:bodyPr/>
                    <a:lstStyle/>
                    <a:p>
                      <a:pPr marL="0" marR="0" algn="ctr">
                        <a:spcBef>
                          <a:spcPts val="0"/>
                        </a:spcBef>
                        <a:spcAft>
                          <a:spcPts val="0"/>
                        </a:spcAft>
                      </a:pPr>
                      <a:r>
                        <a:rPr lang="en-US" sz="1000">
                          <a:latin typeface="Calibri"/>
                          <a:ea typeface="Times New Roman"/>
                          <a:cs typeface="Times New Roman"/>
                        </a:rPr>
                        <a:t>Blinks green 2 times per second</a:t>
                      </a:r>
                      <a:endParaRPr lang="en-U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Calibri"/>
                          <a:ea typeface="Times New Roman"/>
                          <a:cs typeface="Times New Roman"/>
                        </a:rPr>
                        <a:t>Identify drive/preparing for removal</a:t>
                      </a:r>
                      <a:endParaRPr lang="en-US"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4691">
                <a:tc>
                  <a:txBody>
                    <a:bodyPr/>
                    <a:lstStyle/>
                    <a:p>
                      <a:pPr marL="0" marR="0" algn="ctr">
                        <a:spcBef>
                          <a:spcPts val="0"/>
                        </a:spcBef>
                        <a:spcAft>
                          <a:spcPts val="0"/>
                        </a:spcAft>
                      </a:pPr>
                      <a:r>
                        <a:rPr lang="en-US" sz="1000">
                          <a:latin typeface="Calibri"/>
                          <a:ea typeface="Times New Roman"/>
                          <a:cs typeface="Times New Roman"/>
                        </a:rPr>
                        <a:t>Off</a:t>
                      </a:r>
                      <a:endParaRPr lang="en-U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Calibri"/>
                          <a:ea typeface="Times New Roman"/>
                          <a:cs typeface="Times New Roman"/>
                        </a:rPr>
                        <a:t>Drive ready for insertion or removal</a:t>
                      </a:r>
                      <a:endParaRPr lang="en-US"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4691">
                <a:tc>
                  <a:txBody>
                    <a:bodyPr/>
                    <a:lstStyle/>
                    <a:p>
                      <a:pPr marL="0" marR="0" algn="ctr">
                        <a:spcBef>
                          <a:spcPts val="0"/>
                        </a:spcBef>
                        <a:spcAft>
                          <a:spcPts val="0"/>
                        </a:spcAft>
                      </a:pPr>
                      <a:r>
                        <a:rPr lang="en-US" sz="1000">
                          <a:latin typeface="Calibri"/>
                          <a:ea typeface="Times New Roman"/>
                          <a:cs typeface="Times New Roman"/>
                        </a:rPr>
                        <a:t>Blinks green, amber, and off</a:t>
                      </a:r>
                      <a:endParaRPr lang="en-U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latin typeface="Calibri"/>
                          <a:ea typeface="Times New Roman"/>
                          <a:cs typeface="Times New Roman"/>
                        </a:rPr>
                        <a:t>Drive predicted failure</a:t>
                      </a:r>
                      <a:endParaRPr lang="en-U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4691">
                <a:tc>
                  <a:txBody>
                    <a:bodyPr/>
                    <a:lstStyle/>
                    <a:p>
                      <a:pPr marL="0" marR="0" algn="ctr">
                        <a:spcBef>
                          <a:spcPts val="0"/>
                        </a:spcBef>
                        <a:spcAft>
                          <a:spcPts val="0"/>
                        </a:spcAft>
                      </a:pPr>
                      <a:r>
                        <a:rPr lang="en-US" sz="1000" dirty="0">
                          <a:latin typeface="Calibri"/>
                          <a:ea typeface="Times New Roman"/>
                          <a:cs typeface="Times New Roman"/>
                        </a:rPr>
                        <a:t>Blinks amber 4 times per second</a:t>
                      </a:r>
                      <a:endParaRPr lang="en-US"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Calibri"/>
                          <a:ea typeface="Times New Roman"/>
                          <a:cs typeface="Times New Roman"/>
                        </a:rPr>
                        <a:t>Drive failed</a:t>
                      </a:r>
                      <a:endParaRPr lang="en-US"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4691">
                <a:tc>
                  <a:txBody>
                    <a:bodyPr/>
                    <a:lstStyle/>
                    <a:p>
                      <a:pPr marL="0" marR="0" algn="ctr">
                        <a:spcBef>
                          <a:spcPts val="0"/>
                        </a:spcBef>
                        <a:spcAft>
                          <a:spcPts val="0"/>
                        </a:spcAft>
                      </a:pPr>
                      <a:r>
                        <a:rPr lang="en-US" sz="1000" dirty="0">
                          <a:latin typeface="Calibri"/>
                          <a:ea typeface="Times New Roman"/>
                          <a:cs typeface="Times New Roman"/>
                        </a:rPr>
                        <a:t>Blinks green slowly</a:t>
                      </a:r>
                      <a:endParaRPr lang="en-US"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Calibri"/>
                          <a:ea typeface="Times New Roman"/>
                          <a:cs typeface="Times New Roman"/>
                        </a:rPr>
                        <a:t>Drive rebuilding</a:t>
                      </a:r>
                      <a:endParaRPr lang="en-US"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4691">
                <a:tc>
                  <a:txBody>
                    <a:bodyPr/>
                    <a:lstStyle/>
                    <a:p>
                      <a:pPr marL="0" marR="0" algn="ctr">
                        <a:spcBef>
                          <a:spcPts val="0"/>
                        </a:spcBef>
                        <a:spcAft>
                          <a:spcPts val="0"/>
                        </a:spcAft>
                      </a:pPr>
                      <a:r>
                        <a:rPr lang="en-US" sz="1000" dirty="0">
                          <a:latin typeface="Calibri"/>
                          <a:ea typeface="Times New Roman"/>
                          <a:cs typeface="Times New Roman"/>
                        </a:rPr>
                        <a:t>Steady green</a:t>
                      </a:r>
                      <a:endParaRPr lang="en-US"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Calibri"/>
                          <a:ea typeface="Times New Roman"/>
                          <a:cs typeface="Times New Roman"/>
                        </a:rPr>
                        <a:t>Drive online</a:t>
                      </a:r>
                      <a:endParaRPr lang="en-US"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382">
                <a:tc>
                  <a:txBody>
                    <a:bodyPr/>
                    <a:lstStyle/>
                    <a:p>
                      <a:pPr marL="0" marR="0" algn="ctr">
                        <a:spcBef>
                          <a:spcPts val="0"/>
                        </a:spcBef>
                        <a:spcAft>
                          <a:spcPts val="0"/>
                        </a:spcAft>
                      </a:pPr>
                      <a:r>
                        <a:rPr lang="en-US" sz="1000" dirty="0">
                          <a:latin typeface="Calibri"/>
                          <a:ea typeface="Times New Roman"/>
                          <a:cs typeface="Times New Roman"/>
                        </a:rPr>
                        <a:t>Blinks green three seconds, amber three seconds, and off six seconds</a:t>
                      </a:r>
                      <a:endParaRPr lang="en-US"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latin typeface="Calibri"/>
                          <a:ea typeface="Times New Roman"/>
                          <a:cs typeface="Times New Roman"/>
                        </a:rPr>
                        <a:t>Rebuild aborted</a:t>
                      </a:r>
                      <a:endParaRPr lang="en-US"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7" name="Diagram 6"/>
          <p:cNvGraphicFramePr/>
          <p:nvPr/>
        </p:nvGraphicFramePr>
        <p:xfrm>
          <a:off x="7262036" y="1"/>
          <a:ext cx="1881963" cy="1137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Slots</a:t>
            </a:r>
            <a:endParaRPr lang="en-US" dirty="0"/>
          </a:p>
        </p:txBody>
      </p:sp>
      <p:sp>
        <p:nvSpPr>
          <p:cNvPr id="4" name="Content Placeholder 2"/>
          <p:cNvSpPr>
            <a:spLocks noGrp="1"/>
          </p:cNvSpPr>
          <p:nvPr>
            <p:ph idx="1"/>
          </p:nvPr>
        </p:nvSpPr>
        <p:spPr>
          <a:xfrm>
            <a:off x="395805" y="1264035"/>
            <a:ext cx="4349190" cy="4768630"/>
          </a:xfrm>
        </p:spPr>
        <p:txBody>
          <a:bodyPr/>
          <a:lstStyle/>
          <a:p>
            <a:r>
              <a:rPr lang="en-US" sz="1800" dirty="0" smtClean="0"/>
              <a:t>The Memory configuration options are to be 128 GB up to 256 GB. </a:t>
            </a:r>
          </a:p>
          <a:p>
            <a:r>
              <a:rPr lang="en-US" sz="1800" dirty="0" smtClean="0"/>
              <a:t>The R720 XL has 24 memory slots split into 2 sets (A and B) of 12 slots each.  Each set (A or B) is for one processor. The </a:t>
            </a:r>
            <a:r>
              <a:rPr lang="en-US" sz="1800" dirty="0" err="1" smtClean="0"/>
              <a:t>DXi</a:t>
            </a:r>
            <a:r>
              <a:rPr lang="en-US" sz="1800" dirty="0" smtClean="0"/>
              <a:t> 6902 has two memory configurations using 16GB </a:t>
            </a:r>
            <a:r>
              <a:rPr lang="en-US" sz="1800" dirty="0" err="1" smtClean="0"/>
              <a:t>Dimms</a:t>
            </a:r>
            <a:r>
              <a:rPr lang="en-US" sz="1800" dirty="0" smtClean="0"/>
              <a:t>, 128GB and 256GB. </a:t>
            </a:r>
          </a:p>
          <a:p>
            <a:pPr lvl="1"/>
            <a:r>
              <a:rPr lang="en-US" sz="1200" b="1" u="sng" dirty="0" smtClean="0"/>
              <a:t>128GB:</a:t>
            </a:r>
            <a:r>
              <a:rPr lang="en-US" sz="1200" dirty="0" smtClean="0"/>
              <a:t> Populate memory slots à A1-A4 + B1-B4 (8 slots)</a:t>
            </a:r>
          </a:p>
          <a:p>
            <a:pPr lvl="1"/>
            <a:r>
              <a:rPr lang="en-US" sz="1200" b="1" u="sng" dirty="0" smtClean="0"/>
              <a:t>256GB:</a:t>
            </a:r>
            <a:r>
              <a:rPr lang="en-US" sz="1200" dirty="0" smtClean="0"/>
              <a:t> Populate memory slots à A1-A8 + B1-B8 (16 slots)</a:t>
            </a:r>
          </a:p>
          <a:p>
            <a:endParaRPr lang="en-US" dirty="0"/>
          </a:p>
        </p:txBody>
      </p:sp>
      <p:pic>
        <p:nvPicPr>
          <p:cNvPr id="5" name="Picture 2"/>
          <p:cNvPicPr>
            <a:picLocks noChangeAspect="1" noChangeArrowheads="1"/>
          </p:cNvPicPr>
          <p:nvPr/>
        </p:nvPicPr>
        <p:blipFill>
          <a:blip r:embed="rId2" cstate="email"/>
          <a:srcRect/>
          <a:stretch>
            <a:fillRect/>
          </a:stretch>
        </p:blipFill>
        <p:spPr bwMode="auto">
          <a:xfrm>
            <a:off x="4831491" y="889685"/>
            <a:ext cx="4095750" cy="519112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BIOS and Component FW </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Server BIOS</a:t>
            </a:r>
          </a:p>
          <a:p>
            <a:pPr lvl="1"/>
            <a:r>
              <a:rPr lang="en-US" dirty="0" smtClean="0"/>
              <a:t>Quantum has a Dell OEM BIOS. Details of the BIOS settings are shown in the DXi6902 FSM.</a:t>
            </a:r>
          </a:p>
          <a:p>
            <a:pPr lvl="1"/>
            <a:r>
              <a:rPr lang="en-US" dirty="0" smtClean="0"/>
              <a:t>After replacing the system board, the BIOS is automatically updated to the correct Quantum version when the system boots up. There is no need to manually update the BIOS.</a:t>
            </a:r>
          </a:p>
          <a:p>
            <a:pPr lvl="1"/>
            <a:r>
              <a:rPr lang="en-US" dirty="0" smtClean="0"/>
              <a:t>After replacing the system board, you must verify that the BIOS settings are set correctly.</a:t>
            </a:r>
          </a:p>
          <a:p>
            <a:pPr lvl="1"/>
            <a:r>
              <a:rPr lang="en-US" dirty="0" smtClean="0"/>
              <a:t>BIOS settings are show in the DXi6902 System Hardware Specification (0-15329-01).</a:t>
            </a:r>
          </a:p>
          <a:p>
            <a:r>
              <a:rPr lang="en-US" dirty="0" smtClean="0"/>
              <a:t>Component FW Versions</a:t>
            </a:r>
          </a:p>
          <a:p>
            <a:pPr lvl="1"/>
            <a:r>
              <a:rPr lang="en-US" dirty="0" smtClean="0"/>
              <a:t>On FRU/CRU replacement component FW versions are Auto-leveled, Auto-upgrade, or don’t care.</a:t>
            </a:r>
          </a:p>
          <a:p>
            <a:pPr lvl="1"/>
            <a:r>
              <a:rPr lang="en-US" dirty="0" smtClean="0"/>
              <a:t>Qualified Component FW versions are shown in document 0-15238-01.  Document is posted on </a:t>
            </a:r>
            <a:r>
              <a:rPr lang="en-US" dirty="0" err="1" smtClean="0"/>
              <a:t>CSWeb</a:t>
            </a:r>
            <a:r>
              <a:rPr lang="en-US" dirty="0" smtClean="0"/>
              <a:t>.</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to the DXi6902 Node</a:t>
            </a:r>
            <a:endParaRPr lang="en-US" dirty="0">
              <a:solidFill>
                <a:srgbClr val="FF0000"/>
              </a:solidFill>
            </a:endParaRPr>
          </a:p>
        </p:txBody>
      </p:sp>
      <p:sp>
        <p:nvSpPr>
          <p:cNvPr id="3" name="Content Placeholder 2"/>
          <p:cNvSpPr>
            <a:spLocks noGrp="1"/>
          </p:cNvSpPr>
          <p:nvPr>
            <p:ph idx="1"/>
          </p:nvPr>
        </p:nvSpPr>
        <p:spPr>
          <a:xfrm>
            <a:off x="336429" y="2629698"/>
            <a:ext cx="8216220" cy="3830479"/>
          </a:xfrm>
        </p:spPr>
        <p:txBody>
          <a:bodyPr/>
          <a:lstStyle/>
          <a:p>
            <a:r>
              <a:rPr lang="en-US" sz="1800" dirty="0" smtClean="0"/>
              <a:t>Service Port</a:t>
            </a:r>
          </a:p>
          <a:p>
            <a:pPr lvl="1"/>
            <a:r>
              <a:rPr lang="en-US" sz="1400" dirty="0" smtClean="0"/>
              <a:t>Connecting to the service port allows access to the root command prompt and the </a:t>
            </a:r>
            <a:r>
              <a:rPr lang="en-US" sz="1400" b="1" dirty="0" smtClean="0"/>
              <a:t>Service Menu.</a:t>
            </a:r>
            <a:endParaRPr lang="en-US" sz="1400" dirty="0" smtClean="0"/>
          </a:p>
          <a:p>
            <a:r>
              <a:rPr lang="en-US" sz="1800" dirty="0" err="1" smtClean="0"/>
              <a:t>iDRAC</a:t>
            </a:r>
            <a:r>
              <a:rPr lang="en-US" sz="1800" dirty="0" smtClean="0"/>
              <a:t> Port</a:t>
            </a:r>
          </a:p>
          <a:p>
            <a:pPr lvl="1"/>
            <a:r>
              <a:rPr lang="en-US" sz="1400" dirty="0" smtClean="0"/>
              <a:t>Connecting to the </a:t>
            </a:r>
            <a:r>
              <a:rPr lang="en-US" sz="1400" dirty="0" err="1" smtClean="0"/>
              <a:t>iDRAC</a:t>
            </a:r>
            <a:r>
              <a:rPr lang="en-US" sz="1400" dirty="0" smtClean="0"/>
              <a:t> port allows access to the </a:t>
            </a:r>
            <a:r>
              <a:rPr lang="en-US" sz="1400" dirty="0" err="1" smtClean="0"/>
              <a:t>iDRAC</a:t>
            </a:r>
            <a:r>
              <a:rPr lang="en-US" sz="1400" dirty="0" smtClean="0"/>
              <a:t> main console, which provides access to the root command prompt and the </a:t>
            </a:r>
            <a:r>
              <a:rPr lang="en-US" sz="1400" b="1" dirty="0" smtClean="0"/>
              <a:t>Service Menu. The </a:t>
            </a:r>
            <a:r>
              <a:rPr lang="en-US" sz="1400" b="1" dirty="0" err="1" smtClean="0"/>
              <a:t>iDRAC</a:t>
            </a:r>
            <a:r>
              <a:rPr lang="en-US" sz="1400" b="1" dirty="0" smtClean="0"/>
              <a:t> main console also allows you to view the boot process, and access the motherboard and RAID controller BIOS settings.</a:t>
            </a:r>
            <a:endParaRPr lang="en-US" sz="1400" dirty="0" smtClean="0"/>
          </a:p>
          <a:p>
            <a:r>
              <a:rPr lang="en-US" sz="1800" dirty="0" smtClean="0"/>
              <a:t>Serial Port</a:t>
            </a:r>
          </a:p>
          <a:p>
            <a:pPr lvl="1"/>
            <a:r>
              <a:rPr lang="en-US" sz="1400" dirty="0" smtClean="0"/>
              <a:t>Connecting to the serial port allows access to the root command prompt and the </a:t>
            </a:r>
            <a:r>
              <a:rPr lang="en-US" sz="1400" b="1" dirty="0" smtClean="0"/>
              <a:t>Service Menu.</a:t>
            </a:r>
            <a:endParaRPr lang="en-US" sz="1400" dirty="0" smtClean="0"/>
          </a:p>
          <a:p>
            <a:endParaRPr lang="en-US" sz="1800" dirty="0" smtClean="0"/>
          </a:p>
          <a:p>
            <a:r>
              <a:rPr lang="en-US" sz="1800" dirty="0" smtClean="0"/>
              <a:t>Refer to the DXi6902 FSM for setup/connection details. </a:t>
            </a:r>
          </a:p>
          <a:p>
            <a:r>
              <a:rPr lang="en-US" sz="1600" dirty="0" smtClean="0"/>
              <a:t>Note: You can also directly connect a monitor and keyboard.</a:t>
            </a:r>
            <a:endParaRPr lang="en-US" sz="1600" dirty="0"/>
          </a:p>
        </p:txBody>
      </p:sp>
      <p:pic>
        <p:nvPicPr>
          <p:cNvPr id="182274" name="Picture 2" descr="C:\Users\jhibbard\AppData\Local\Microsoft\Windows\Temporary Internet Files\Content.Outlook\JRTTVL28\DXi6902_Rear_View (2).png"/>
          <p:cNvPicPr>
            <a:picLocks noChangeAspect="1" noChangeArrowheads="1"/>
          </p:cNvPicPr>
          <p:nvPr/>
        </p:nvPicPr>
        <p:blipFill>
          <a:blip r:embed="rId2" cstate="print"/>
          <a:srcRect/>
          <a:stretch>
            <a:fillRect/>
          </a:stretch>
        </p:blipFill>
        <p:spPr bwMode="auto">
          <a:xfrm>
            <a:off x="1971304" y="1022601"/>
            <a:ext cx="5486400" cy="169064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Rails</a:t>
            </a:r>
            <a:endParaRPr lang="en-US" dirty="0">
              <a:solidFill>
                <a:srgbClr val="FF0000"/>
              </a:solidFill>
            </a:endParaRPr>
          </a:p>
        </p:txBody>
      </p:sp>
      <p:sp>
        <p:nvSpPr>
          <p:cNvPr id="3" name="Content Placeholder 2"/>
          <p:cNvSpPr>
            <a:spLocks noGrp="1"/>
          </p:cNvSpPr>
          <p:nvPr>
            <p:ph idx="1"/>
          </p:nvPr>
        </p:nvSpPr>
        <p:spPr>
          <a:xfrm>
            <a:off x="395805" y="1192783"/>
            <a:ext cx="4924340" cy="4768630"/>
          </a:xfrm>
        </p:spPr>
        <p:txBody>
          <a:bodyPr/>
          <a:lstStyle/>
          <a:p>
            <a:r>
              <a:rPr lang="en-US" sz="2000" dirty="0" smtClean="0"/>
              <a:t>Eliminated the </a:t>
            </a:r>
            <a:r>
              <a:rPr lang="en-US" sz="2000" dirty="0" err="1" smtClean="0"/>
              <a:t>NetApp</a:t>
            </a:r>
            <a:r>
              <a:rPr lang="en-US" sz="2000" dirty="0" smtClean="0"/>
              <a:t> Rail that requires on-site assembly and adjustments for round/square rack types</a:t>
            </a:r>
          </a:p>
          <a:p>
            <a:r>
              <a:rPr lang="en-US" sz="2000" dirty="0" smtClean="0"/>
              <a:t>Dell “</a:t>
            </a:r>
            <a:r>
              <a:rPr lang="en-US" sz="2000" dirty="0" err="1" smtClean="0"/>
              <a:t>ReadyRails</a:t>
            </a:r>
            <a:r>
              <a:rPr lang="en-US" sz="2000" dirty="0" smtClean="0"/>
              <a:t>” are used on both Dell server and </a:t>
            </a:r>
            <a:r>
              <a:rPr lang="en-US" sz="2000" dirty="0" err="1" smtClean="0"/>
              <a:t>NetApp</a:t>
            </a:r>
            <a:r>
              <a:rPr lang="en-US" sz="2000" dirty="0" smtClean="0"/>
              <a:t> bulk storage</a:t>
            </a:r>
          </a:p>
          <a:p>
            <a:pPr lvl="1"/>
            <a:r>
              <a:rPr lang="en-US" dirty="0" smtClean="0"/>
              <a:t>Sliding Rails on Dell Server</a:t>
            </a:r>
          </a:p>
          <a:p>
            <a:pPr lvl="1"/>
            <a:r>
              <a:rPr lang="en-US" dirty="0" smtClean="0"/>
              <a:t>Static Rails on </a:t>
            </a:r>
            <a:r>
              <a:rPr lang="en-US" dirty="0" err="1" smtClean="0"/>
              <a:t>NetApp</a:t>
            </a:r>
            <a:r>
              <a:rPr lang="en-US" dirty="0" smtClean="0"/>
              <a:t> Storage</a:t>
            </a:r>
          </a:p>
          <a:p>
            <a:r>
              <a:rPr lang="en-US" sz="2000" dirty="0" smtClean="0"/>
              <a:t>Dell Rails accommodate square and round rack holes without reconfiguring the rails</a:t>
            </a:r>
          </a:p>
          <a:p>
            <a:r>
              <a:rPr lang="en-US" sz="2000" dirty="0" smtClean="0"/>
              <a:t>Same rails used on DXi4701</a:t>
            </a:r>
          </a:p>
          <a:p>
            <a:r>
              <a:rPr lang="en-US" sz="2000" dirty="0" smtClean="0"/>
              <a:t>A screw assembly is required to secure the Static Rail to on the </a:t>
            </a:r>
            <a:r>
              <a:rPr lang="en-US" sz="2000" dirty="0" err="1" smtClean="0"/>
              <a:t>NetApp</a:t>
            </a:r>
            <a:r>
              <a:rPr lang="en-US" sz="2000" dirty="0" smtClean="0"/>
              <a:t> </a:t>
            </a:r>
            <a:r>
              <a:rPr lang="en-US" sz="2000" dirty="0" smtClean="0"/>
              <a:t>Storage</a:t>
            </a:r>
          </a:p>
          <a:p>
            <a:r>
              <a:rPr lang="en-US" sz="2000" dirty="0" smtClean="0"/>
              <a:t>Orderable FRU PN: 9-03803-01</a:t>
            </a:r>
          </a:p>
          <a:p>
            <a:endParaRPr lang="en-US" sz="2000" dirty="0" smtClean="0"/>
          </a:p>
          <a:p>
            <a:endParaRPr lang="en-US" dirty="0" smtClean="0"/>
          </a:p>
          <a:p>
            <a:endParaRPr lang="en-US" dirty="0"/>
          </a:p>
        </p:txBody>
      </p:sp>
      <p:pic>
        <p:nvPicPr>
          <p:cNvPr id="290818" name="Picture 2" descr="C:\Users\jhibbard\AppData\Local\Microsoft\Windows\Temporary Internet Files\Content.Outlook\JRTTVL28\static_readyrails1 (2).png"/>
          <p:cNvPicPr>
            <a:picLocks noChangeAspect="1" noChangeArrowheads="1"/>
          </p:cNvPicPr>
          <p:nvPr/>
        </p:nvPicPr>
        <p:blipFill>
          <a:blip r:embed="rId2" cstate="print"/>
          <a:srcRect/>
          <a:stretch>
            <a:fillRect/>
          </a:stretch>
        </p:blipFill>
        <p:spPr bwMode="auto">
          <a:xfrm>
            <a:off x="4726379" y="2137558"/>
            <a:ext cx="4417621" cy="2761013"/>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Bulk Data Storage Subsystem</a:t>
            </a:r>
            <a:endParaRPr lang="en-US" dirty="0"/>
          </a:p>
        </p:txBody>
      </p:sp>
      <p:sp>
        <p:nvSpPr>
          <p:cNvPr id="4" name="Content Placeholder 2"/>
          <p:cNvSpPr>
            <a:spLocks noGrp="1"/>
          </p:cNvSpPr>
          <p:nvPr>
            <p:ph idx="1"/>
          </p:nvPr>
        </p:nvSpPr>
        <p:spPr>
          <a:xfrm>
            <a:off x="395805" y="1264035"/>
            <a:ext cx="8216220" cy="1021965"/>
          </a:xfrm>
        </p:spPr>
        <p:txBody>
          <a:bodyPr>
            <a:normAutofit fontScale="70000" lnSpcReduction="20000"/>
          </a:bodyPr>
          <a:lstStyle/>
          <a:p>
            <a:r>
              <a:rPr lang="en-US" sz="2000" dirty="0" err="1" smtClean="0"/>
              <a:t>NetApp</a:t>
            </a:r>
            <a:r>
              <a:rPr lang="en-US" sz="2000" dirty="0" smtClean="0"/>
              <a:t> Tahoe Controller RBOD and EBOD using </a:t>
            </a:r>
            <a:r>
              <a:rPr lang="en-US" sz="2000" dirty="0" err="1" smtClean="0"/>
              <a:t>Ebbets</a:t>
            </a:r>
            <a:r>
              <a:rPr lang="en-US" sz="2000" dirty="0" smtClean="0"/>
              <a:t> Chassis</a:t>
            </a:r>
          </a:p>
          <a:p>
            <a:r>
              <a:rPr lang="en-US" sz="2000" dirty="0" err="1" smtClean="0"/>
              <a:t>NetApp</a:t>
            </a:r>
            <a:r>
              <a:rPr lang="en-US" sz="2000" dirty="0" smtClean="0"/>
              <a:t> Illinois firmware in the Tahoe controllers.</a:t>
            </a:r>
          </a:p>
          <a:p>
            <a:r>
              <a:rPr lang="en-US" sz="2000" dirty="0" err="1" smtClean="0"/>
              <a:t>NetApp</a:t>
            </a:r>
            <a:r>
              <a:rPr lang="en-US" sz="2000" dirty="0" smtClean="0"/>
              <a:t> turbo </a:t>
            </a:r>
            <a:r>
              <a:rPr lang="en-US" sz="2100" dirty="0" smtClean="0"/>
              <a:t>PFK pre-installed from the factory.</a:t>
            </a:r>
          </a:p>
          <a:p>
            <a:r>
              <a:rPr lang="en-US" sz="2000" dirty="0" smtClean="0"/>
              <a:t>Does NOT use FIPS compliant disk drives for user data storage (not available from </a:t>
            </a:r>
            <a:r>
              <a:rPr lang="en-US" sz="2000" dirty="0" err="1" smtClean="0"/>
              <a:t>NetApp</a:t>
            </a:r>
            <a:r>
              <a:rPr lang="en-US" sz="2000" dirty="0" smtClean="0"/>
              <a:t>)</a:t>
            </a:r>
            <a:endParaRPr lang="en-US" sz="1400" dirty="0" smtClean="0"/>
          </a:p>
          <a:p>
            <a:endParaRPr lang="en-US" sz="2100" dirty="0" smtClean="0"/>
          </a:p>
          <a:p>
            <a:endParaRPr lang="en-US" dirty="0" smtClean="0"/>
          </a:p>
          <a:p>
            <a:endParaRPr lang="en-US" dirty="0"/>
          </a:p>
        </p:txBody>
      </p:sp>
      <p:pic>
        <p:nvPicPr>
          <p:cNvPr id="5" name="Picture 1" descr="shea_persp_all_2_tone"/>
          <p:cNvPicPr>
            <a:picLocks noChangeAspect="1" noChangeArrowheads="1"/>
          </p:cNvPicPr>
          <p:nvPr/>
        </p:nvPicPr>
        <p:blipFill>
          <a:blip r:embed="rId2" cstate="email"/>
          <a:srcRect/>
          <a:stretch>
            <a:fillRect/>
          </a:stretch>
        </p:blipFill>
        <p:spPr bwMode="auto">
          <a:xfrm>
            <a:off x="1705234" y="2965622"/>
            <a:ext cx="3662464" cy="1819787"/>
          </a:xfrm>
          <a:prstGeom prst="rect">
            <a:avLst/>
          </a:prstGeom>
          <a:noFill/>
        </p:spPr>
      </p:pic>
      <p:pic>
        <p:nvPicPr>
          <p:cNvPr id="6" name="Picture 3"/>
          <p:cNvPicPr>
            <a:picLocks noChangeAspect="1" noChangeArrowheads="1"/>
          </p:cNvPicPr>
          <p:nvPr/>
        </p:nvPicPr>
        <p:blipFill>
          <a:blip r:embed="rId3" cstate="email"/>
          <a:srcRect/>
          <a:stretch>
            <a:fillRect/>
          </a:stretch>
        </p:blipFill>
        <p:spPr bwMode="auto">
          <a:xfrm>
            <a:off x="0" y="4510305"/>
            <a:ext cx="4943475" cy="1600200"/>
          </a:xfrm>
          <a:prstGeom prst="rect">
            <a:avLst/>
          </a:prstGeom>
          <a:noFill/>
          <a:ln w="9525">
            <a:noFill/>
            <a:miter lim="800000"/>
            <a:headEnd/>
            <a:tailEnd/>
          </a:ln>
        </p:spPr>
      </p:pic>
      <p:pic>
        <p:nvPicPr>
          <p:cNvPr id="7" name="Picture 4"/>
          <p:cNvPicPr>
            <a:picLocks noChangeAspect="1" noChangeArrowheads="1"/>
          </p:cNvPicPr>
          <p:nvPr/>
        </p:nvPicPr>
        <p:blipFill>
          <a:blip r:embed="rId4" cstate="email"/>
          <a:srcRect/>
          <a:stretch>
            <a:fillRect/>
          </a:stretch>
        </p:blipFill>
        <p:spPr bwMode="auto">
          <a:xfrm>
            <a:off x="5634681" y="4880919"/>
            <a:ext cx="3000375" cy="111442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Bulk Data Storage Subsystem – Left side Indicator Details</a:t>
            </a:r>
            <a:endParaRPr lang="en-US" dirty="0"/>
          </a:p>
        </p:txBody>
      </p:sp>
      <p:pic>
        <p:nvPicPr>
          <p:cNvPr id="4" name="Picture 2"/>
          <p:cNvPicPr>
            <a:picLocks noChangeAspect="1" noChangeArrowheads="1"/>
          </p:cNvPicPr>
          <p:nvPr/>
        </p:nvPicPr>
        <p:blipFill>
          <a:blip r:embed="rId2" cstate="email"/>
          <a:srcRect/>
          <a:stretch>
            <a:fillRect/>
          </a:stretch>
        </p:blipFill>
        <p:spPr bwMode="auto">
          <a:xfrm>
            <a:off x="2446637" y="1210962"/>
            <a:ext cx="695325" cy="2257425"/>
          </a:xfrm>
          <a:prstGeom prst="rect">
            <a:avLst/>
          </a:prstGeom>
          <a:noFill/>
          <a:ln w="9525">
            <a:noFill/>
            <a:miter lim="800000"/>
            <a:headEnd/>
            <a:tailEnd/>
          </a:ln>
        </p:spPr>
      </p:pic>
      <p:sp>
        <p:nvSpPr>
          <p:cNvPr id="5" name="Text Box 20"/>
          <p:cNvSpPr txBox="1">
            <a:spLocks noChangeArrowheads="1"/>
          </p:cNvSpPr>
          <p:nvPr/>
        </p:nvSpPr>
        <p:spPr bwMode="auto">
          <a:xfrm>
            <a:off x="3289027" y="1452083"/>
            <a:ext cx="2647950" cy="22701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Enclosure Locate LED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 Box 21"/>
          <p:cNvSpPr txBox="1">
            <a:spLocks noChangeArrowheads="1"/>
          </p:cNvSpPr>
          <p:nvPr/>
        </p:nvSpPr>
        <p:spPr bwMode="auto">
          <a:xfrm>
            <a:off x="3289027" y="1679096"/>
            <a:ext cx="2647950" cy="22701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Service Action Required LED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 Box 22"/>
          <p:cNvSpPr txBox="1">
            <a:spLocks noChangeArrowheads="1"/>
          </p:cNvSpPr>
          <p:nvPr/>
        </p:nvSpPr>
        <p:spPr bwMode="auto">
          <a:xfrm>
            <a:off x="3194679" y="1943179"/>
            <a:ext cx="2286000" cy="2571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   Over Temperature LED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 Box 23"/>
          <p:cNvSpPr txBox="1">
            <a:spLocks noChangeArrowheads="1"/>
          </p:cNvSpPr>
          <p:nvPr/>
        </p:nvSpPr>
        <p:spPr bwMode="auto">
          <a:xfrm>
            <a:off x="3290056" y="2200354"/>
            <a:ext cx="914400" cy="228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Power LED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Text Box 24"/>
          <p:cNvSpPr txBox="1">
            <a:spLocks noChangeArrowheads="1"/>
          </p:cNvSpPr>
          <p:nvPr/>
        </p:nvSpPr>
        <p:spPr bwMode="auto">
          <a:xfrm>
            <a:off x="3276670" y="2753833"/>
            <a:ext cx="1350963" cy="3429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 Standby  LED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0" name="Table 9"/>
          <p:cNvGraphicFramePr>
            <a:graphicFrameLocks noGrp="1"/>
          </p:cNvGraphicFramePr>
          <p:nvPr/>
        </p:nvGraphicFramePr>
        <p:xfrm>
          <a:off x="1322172" y="3678728"/>
          <a:ext cx="6635578" cy="2499650"/>
        </p:xfrm>
        <a:graphic>
          <a:graphicData uri="http://schemas.openxmlformats.org/drawingml/2006/table">
            <a:tbl>
              <a:tblPr/>
              <a:tblGrid>
                <a:gridCol w="1343020"/>
                <a:gridCol w="565482"/>
                <a:gridCol w="565482"/>
                <a:gridCol w="4161594"/>
              </a:tblGrid>
              <a:tr h="215656">
                <a:tc>
                  <a:txBody>
                    <a:bodyPr/>
                    <a:lstStyle/>
                    <a:p>
                      <a:pPr algn="ctr" fontAlgn="b"/>
                      <a:r>
                        <a:rPr lang="en-US" sz="1000" b="1" i="0" u="none" strike="noStrike" dirty="0">
                          <a:solidFill>
                            <a:srgbClr val="000000"/>
                          </a:solidFill>
                          <a:latin typeface="Times New Roman"/>
                        </a:rPr>
                        <a:t>LED</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latin typeface="Times New Roman"/>
                        </a:rPr>
                        <a:t>Icon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latin typeface="Times New Roman"/>
                        </a:rPr>
                        <a:t>Color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latin typeface="Times New Roman"/>
                        </a:rPr>
                        <a:t>“ON” Behavior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2300">
                <a:tc>
                  <a:txBody>
                    <a:bodyPr/>
                    <a:lstStyle/>
                    <a:p>
                      <a:pPr algn="ctr" fontAlgn="b"/>
                      <a:r>
                        <a:rPr lang="en-US" sz="1000" b="0" i="0" u="none" strike="noStrike" dirty="0">
                          <a:solidFill>
                            <a:srgbClr val="000000"/>
                          </a:solidFill>
                          <a:latin typeface="Times New Roman"/>
                        </a:rPr>
                        <a:t>Enclosure Locate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latin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Times New Roman"/>
                        </a:rPr>
                        <a:t>White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Times New Roman"/>
                        </a:rPr>
                        <a:t>Indicates the location of the enclosure within the system.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7363">
                <a:tc>
                  <a:txBody>
                    <a:bodyPr/>
                    <a:lstStyle/>
                    <a:p>
                      <a:pPr algn="ctr" fontAlgn="b"/>
                      <a:r>
                        <a:rPr lang="en-US" sz="1000" b="0" i="0" u="none" strike="noStrike">
                          <a:solidFill>
                            <a:srgbClr val="000000"/>
                          </a:solidFill>
                          <a:latin typeface="Times New Roman"/>
                        </a:rPr>
                        <a:t>Service Action Required (Summary Fault)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latin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Times New Roman"/>
                        </a:rPr>
                        <a:t>Amber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Times New Roman"/>
                        </a:rPr>
                        <a:t>Indicates at least one of the components within the enclosure has detected a fault.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1904">
                <a:tc>
                  <a:txBody>
                    <a:bodyPr/>
                    <a:lstStyle/>
                    <a:p>
                      <a:pPr algn="ctr" fontAlgn="b"/>
                      <a:r>
                        <a:rPr lang="en-US" sz="1000" b="0" i="0" u="none" strike="noStrike">
                          <a:solidFill>
                            <a:srgbClr val="000000"/>
                          </a:solidFill>
                          <a:latin typeface="Times New Roman"/>
                        </a:rPr>
                        <a:t>Over-Temperature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latin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Times New Roman"/>
                        </a:rPr>
                        <a:t>Amber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Times New Roman"/>
                        </a:rPr>
                        <a:t>Indicates the environmental temperature has reached an unsafe level.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917">
                <a:tc>
                  <a:txBody>
                    <a:bodyPr/>
                    <a:lstStyle/>
                    <a:p>
                      <a:pPr algn="ctr" fontAlgn="b"/>
                      <a:r>
                        <a:rPr lang="en-US" sz="1000" b="0" i="0" u="none" strike="noStrike">
                          <a:solidFill>
                            <a:srgbClr val="000000"/>
                          </a:solidFill>
                          <a:latin typeface="Times New Roman"/>
                        </a:rPr>
                        <a:t>Power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latin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Times New Roman"/>
                        </a:rPr>
                        <a:t>Green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Times New Roman"/>
                        </a:rPr>
                        <a:t>Indicates the enclosure has main power.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1510">
                <a:tc>
                  <a:txBody>
                    <a:bodyPr/>
                    <a:lstStyle/>
                    <a:p>
                      <a:pPr algn="ctr" fontAlgn="b"/>
                      <a:r>
                        <a:rPr lang="en-US" sz="1000" b="0" i="0" u="none" strike="noStrike">
                          <a:solidFill>
                            <a:srgbClr val="000000"/>
                          </a:solidFill>
                          <a:latin typeface="Times New Roman"/>
                        </a:rPr>
                        <a:t>Standby Power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latin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Times New Roman"/>
                        </a:rPr>
                        <a:t>Green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Times New Roman"/>
                        </a:rPr>
                        <a:t>Indicates that the enclosure is in standby mode.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1" name="Picture 10"/>
          <p:cNvPicPr>
            <a:picLocks noChangeAspect="1" noChangeArrowheads="1"/>
          </p:cNvPicPr>
          <p:nvPr/>
        </p:nvPicPr>
        <p:blipFill>
          <a:blip r:embed="rId3" cstate="email"/>
          <a:srcRect/>
          <a:stretch>
            <a:fillRect/>
          </a:stretch>
        </p:blipFill>
        <p:spPr bwMode="auto">
          <a:xfrm>
            <a:off x="2789279" y="3935628"/>
            <a:ext cx="323850" cy="314325"/>
          </a:xfrm>
          <a:prstGeom prst="rect">
            <a:avLst/>
          </a:prstGeom>
          <a:noFill/>
        </p:spPr>
      </p:pic>
      <p:pic>
        <p:nvPicPr>
          <p:cNvPr id="12" name="Picture 11"/>
          <p:cNvPicPr>
            <a:picLocks noChangeAspect="1" noChangeArrowheads="1"/>
          </p:cNvPicPr>
          <p:nvPr/>
        </p:nvPicPr>
        <p:blipFill>
          <a:blip r:embed="rId4" cstate="email"/>
          <a:srcRect/>
          <a:stretch>
            <a:fillRect/>
          </a:stretch>
        </p:blipFill>
        <p:spPr bwMode="auto">
          <a:xfrm>
            <a:off x="2741655" y="4429897"/>
            <a:ext cx="419100" cy="333375"/>
          </a:xfrm>
          <a:prstGeom prst="rect">
            <a:avLst/>
          </a:prstGeom>
          <a:noFill/>
        </p:spPr>
      </p:pic>
      <p:pic>
        <p:nvPicPr>
          <p:cNvPr id="13" name="Picture 12"/>
          <p:cNvPicPr>
            <a:picLocks noChangeAspect="1" noChangeArrowheads="1"/>
          </p:cNvPicPr>
          <p:nvPr/>
        </p:nvPicPr>
        <p:blipFill>
          <a:blip r:embed="rId5" cstate="email"/>
          <a:srcRect/>
          <a:stretch>
            <a:fillRect/>
          </a:stretch>
        </p:blipFill>
        <p:spPr bwMode="auto">
          <a:xfrm>
            <a:off x="2852094" y="4956604"/>
            <a:ext cx="228600" cy="323850"/>
          </a:xfrm>
          <a:prstGeom prst="rect">
            <a:avLst/>
          </a:prstGeom>
          <a:noFill/>
        </p:spPr>
      </p:pic>
      <p:pic>
        <p:nvPicPr>
          <p:cNvPr id="14" name="Picture 13"/>
          <p:cNvPicPr>
            <a:picLocks noChangeAspect="1" noChangeArrowheads="1"/>
          </p:cNvPicPr>
          <p:nvPr/>
        </p:nvPicPr>
        <p:blipFill>
          <a:blip r:embed="rId6" cstate="email"/>
          <a:srcRect/>
          <a:stretch>
            <a:fillRect/>
          </a:stretch>
        </p:blipFill>
        <p:spPr bwMode="auto">
          <a:xfrm>
            <a:off x="2763537" y="5378536"/>
            <a:ext cx="381000" cy="342900"/>
          </a:xfrm>
          <a:prstGeom prst="rect">
            <a:avLst/>
          </a:prstGeom>
          <a:noFill/>
        </p:spPr>
      </p:pic>
      <p:sp>
        <p:nvSpPr>
          <p:cNvPr id="15" name="AutoShape 1"/>
          <p:cNvSpPr>
            <a:spLocks noChangeArrowheads="1"/>
          </p:cNvSpPr>
          <p:nvPr/>
        </p:nvSpPr>
        <p:spPr bwMode="auto">
          <a:xfrm>
            <a:off x="2909244" y="5848093"/>
            <a:ext cx="114300" cy="228600"/>
          </a:xfrm>
          <a:prstGeom prst="moon">
            <a:avLst>
              <a:gd name="adj" fmla="val 40833"/>
            </a:avLst>
          </a:prstGeom>
          <a:solidFill>
            <a:srgbClr val="FFFFFF"/>
          </a:solidFill>
          <a:ln w="12700">
            <a:solidFill>
              <a:srgbClr val="000000"/>
            </a:solidFill>
            <a:miter lim="800000"/>
            <a:headEnd/>
            <a:tailEnd/>
          </a:ln>
        </p:spPr>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Tahoe Controller Status Display</a:t>
            </a:r>
            <a:endParaRPr lang="en-US" dirty="0"/>
          </a:p>
        </p:txBody>
      </p:sp>
      <p:pic>
        <p:nvPicPr>
          <p:cNvPr id="4" name="Picture 2" descr="Figure 7"/>
          <p:cNvPicPr>
            <a:picLocks noChangeAspect="1" noChangeArrowheads="1"/>
          </p:cNvPicPr>
          <p:nvPr/>
        </p:nvPicPr>
        <p:blipFill>
          <a:blip r:embed="rId2" cstate="email"/>
          <a:srcRect/>
          <a:stretch>
            <a:fillRect/>
          </a:stretch>
        </p:blipFill>
        <p:spPr bwMode="auto">
          <a:xfrm>
            <a:off x="373002" y="1371600"/>
            <a:ext cx="8407062" cy="490563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able 11"/>
          <p:cNvPicPr>
            <a:picLocks noChangeAspect="1" noChangeArrowheads="1"/>
          </p:cNvPicPr>
          <p:nvPr/>
        </p:nvPicPr>
        <p:blipFill>
          <a:blip r:embed="rId2" cstate="email"/>
          <a:srcRect/>
          <a:stretch>
            <a:fillRect/>
          </a:stretch>
        </p:blipFill>
        <p:spPr bwMode="auto">
          <a:xfrm>
            <a:off x="1923453" y="891132"/>
            <a:ext cx="4922200" cy="568069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Tahoe Controller LEDs</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Tahoe Controller Power Supply Indicators</a:t>
            </a:r>
            <a:endParaRPr lang="en-US" dirty="0"/>
          </a:p>
        </p:txBody>
      </p:sp>
      <p:sp>
        <p:nvSpPr>
          <p:cNvPr id="3" name="Content Placeholder 2"/>
          <p:cNvSpPr>
            <a:spLocks noGrp="1"/>
          </p:cNvSpPr>
          <p:nvPr>
            <p:ph idx="1"/>
          </p:nvPr>
        </p:nvSpPr>
        <p:spPr/>
        <p:txBody>
          <a:bodyPr/>
          <a:lstStyle/>
          <a:p>
            <a:pPr lvl="0"/>
            <a:r>
              <a:rPr lang="en-US" sz="2000" b="1" dirty="0" smtClean="0"/>
              <a:t>Standby Power</a:t>
            </a:r>
            <a:r>
              <a:rPr lang="en-US" sz="2000" dirty="0" smtClean="0"/>
              <a:t> LED glows green to indicate the main DC power is off and that the 5V standby power is on.</a:t>
            </a:r>
          </a:p>
          <a:p>
            <a:pPr lvl="0"/>
            <a:r>
              <a:rPr lang="en-US" sz="2000" b="1" dirty="0" smtClean="0"/>
              <a:t>DC OUT Good </a:t>
            </a:r>
            <a:r>
              <a:rPr lang="en-US" sz="2000" dirty="0" smtClean="0"/>
              <a:t>LED</a:t>
            </a:r>
            <a:r>
              <a:rPr lang="en-US" sz="2000" b="1" dirty="0" smtClean="0"/>
              <a:t> </a:t>
            </a:r>
            <a:r>
              <a:rPr lang="en-US" sz="2000" dirty="0" smtClean="0"/>
              <a:t>glows green to indicate the DC power rails (5V, 12V and 5V standby) are within specified limits.</a:t>
            </a:r>
          </a:p>
          <a:p>
            <a:pPr lvl="0"/>
            <a:r>
              <a:rPr lang="en-US" sz="2000" b="1" dirty="0" smtClean="0"/>
              <a:t>Service Action Required </a:t>
            </a:r>
            <a:r>
              <a:rPr lang="en-US" sz="2000" dirty="0" smtClean="0"/>
              <a:t>LED glows amber to indicate a fault when (a) the power cord is plugged in, the power switch is on and the power supply is not correctly connected to the </a:t>
            </a:r>
            <a:r>
              <a:rPr lang="en-US" sz="2000" dirty="0" err="1" smtClean="0"/>
              <a:t>midplane</a:t>
            </a:r>
            <a:r>
              <a:rPr lang="en-US" sz="2000" dirty="0" smtClean="0"/>
              <a:t>, or (b) power cord is plugged in, the power switch is on, the power supply is correctly seated in the </a:t>
            </a:r>
            <a:r>
              <a:rPr lang="en-US" sz="2000" dirty="0" err="1" smtClean="0"/>
              <a:t>midplane</a:t>
            </a:r>
            <a:r>
              <a:rPr lang="en-US" sz="2000" dirty="0" smtClean="0"/>
              <a:t>, and a power supply or blower fault or over temperature condition exists.</a:t>
            </a:r>
          </a:p>
          <a:p>
            <a:pPr lvl="0"/>
            <a:r>
              <a:rPr lang="en-US" sz="2000" b="1" dirty="0" smtClean="0"/>
              <a:t>Service Action Allowed </a:t>
            </a:r>
            <a:r>
              <a:rPr lang="en-US" sz="2000" dirty="0" smtClean="0"/>
              <a:t>LED</a:t>
            </a:r>
            <a:r>
              <a:rPr lang="en-US" sz="2000" b="1" dirty="0" smtClean="0"/>
              <a:t> </a:t>
            </a:r>
            <a:r>
              <a:rPr lang="en-US" sz="2000" dirty="0" smtClean="0"/>
              <a:t>glows blue to indicate the power supply can safely be replaced. This LED is not controlled by the power supply but by the enclosure. </a:t>
            </a:r>
          </a:p>
          <a:p>
            <a:pPr lvl="0"/>
            <a:r>
              <a:rPr lang="en-US" sz="2000" b="1" dirty="0" smtClean="0"/>
              <a:t>DC IN Good </a:t>
            </a:r>
            <a:r>
              <a:rPr lang="en-US" sz="2000" dirty="0" smtClean="0"/>
              <a:t>LED glows green to indicate input power is being applied to the power supply and the power switch is on.</a:t>
            </a:r>
          </a:p>
          <a:p>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Product Management – Matthew Apodaca</a:t>
            </a:r>
            <a:endParaRPr lang="en-US" dirty="0"/>
          </a:p>
        </p:txBody>
      </p:sp>
      <p:sp>
        <p:nvSpPr>
          <p:cNvPr id="4" name="Title 3"/>
          <p:cNvSpPr>
            <a:spLocks noGrp="1"/>
          </p:cNvSpPr>
          <p:nvPr>
            <p:ph type="title"/>
          </p:nvPr>
        </p:nvSpPr>
        <p:spPr/>
        <p:txBody>
          <a:bodyPr/>
          <a:lstStyle/>
          <a:p>
            <a:r>
              <a:rPr lang="en-US" dirty="0" smtClean="0"/>
              <a:t>Product Overview</a:t>
            </a:r>
            <a:endParaRPr lang="en-US" dirty="0"/>
          </a:p>
        </p:txBody>
      </p:sp>
    </p:spTree>
    <p:extLst>
      <p:ext uri="{BB962C8B-B14F-4D97-AF65-F5344CB8AC3E}">
        <p14:creationId xmlns="" xmlns:p14="http://schemas.microsoft.com/office/powerpoint/2010/main" val="35971487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NVSRAM Secondary Drive SPFA &amp; PFA</a:t>
            </a:r>
            <a:endParaRPr lang="en-US" dirty="0"/>
          </a:p>
        </p:txBody>
      </p:sp>
      <p:sp>
        <p:nvSpPr>
          <p:cNvPr id="4" name="Content Placeholder 2"/>
          <p:cNvSpPr>
            <a:spLocks noGrp="1"/>
          </p:cNvSpPr>
          <p:nvPr>
            <p:ph idx="1"/>
          </p:nvPr>
        </p:nvSpPr>
        <p:spPr>
          <a:xfrm>
            <a:off x="395805" y="1264035"/>
            <a:ext cx="8216220" cy="1961079"/>
          </a:xfrm>
        </p:spPr>
        <p:txBody>
          <a:bodyPr/>
          <a:lstStyle/>
          <a:p>
            <a:r>
              <a:rPr lang="en-US" dirty="0" smtClean="0"/>
              <a:t>The following are the NVSRAM Secondary drive SPFA and PFA errors table. The parameters are very conservative for the original </a:t>
            </a:r>
            <a:r>
              <a:rPr lang="en-US" dirty="0" err="1" smtClean="0"/>
              <a:t>DXi</a:t>
            </a:r>
            <a:r>
              <a:rPr lang="en-US" dirty="0" smtClean="0"/>
              <a:t> 6902 release and maybe adjusted at a future time of collecting customer data. </a:t>
            </a:r>
          </a:p>
          <a:p>
            <a:endParaRPr lang="en-US" dirty="0"/>
          </a:p>
        </p:txBody>
      </p:sp>
      <p:graphicFrame>
        <p:nvGraphicFramePr>
          <p:cNvPr id="5" name="Table 4"/>
          <p:cNvGraphicFramePr>
            <a:graphicFrameLocks noGrp="1"/>
          </p:cNvGraphicFramePr>
          <p:nvPr/>
        </p:nvGraphicFramePr>
        <p:xfrm>
          <a:off x="1259355" y="3422820"/>
          <a:ext cx="6723107" cy="2906414"/>
        </p:xfrm>
        <a:graphic>
          <a:graphicData uri="http://schemas.openxmlformats.org/drawingml/2006/table">
            <a:tbl>
              <a:tblPr/>
              <a:tblGrid>
                <a:gridCol w="736779"/>
                <a:gridCol w="2302433"/>
                <a:gridCol w="736779"/>
                <a:gridCol w="736779"/>
                <a:gridCol w="736779"/>
                <a:gridCol w="736779"/>
                <a:gridCol w="736779"/>
              </a:tblGrid>
              <a:tr h="493542">
                <a:tc>
                  <a:txBody>
                    <a:bodyPr/>
                    <a:lstStyle/>
                    <a:p>
                      <a:pPr algn="ctr" fontAlgn="b"/>
                      <a:r>
                        <a:rPr lang="en-US" sz="1050" b="1" i="1" u="none" strike="noStrike" dirty="0">
                          <a:solidFill>
                            <a:srgbClr val="000000"/>
                          </a:solidFill>
                          <a:latin typeface="Calibri"/>
                        </a:rPr>
                        <a: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1" u="none" strike="noStrike">
                          <a:solidFill>
                            <a:srgbClr val="000000"/>
                          </a:solidFill>
                          <a:latin typeface="Calibri"/>
                        </a:rPr>
                        <a:t>Error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1" u="none" strike="noStrike">
                          <a:solidFill>
                            <a:srgbClr val="000000"/>
                          </a:solidFill>
                          <a:latin typeface="Calibri"/>
                        </a:rPr>
                        <a:t>Enabled?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1" u="none" strike="noStrike">
                          <a:solidFill>
                            <a:srgbClr val="000000"/>
                          </a:solidFill>
                          <a:latin typeface="Calibri"/>
                        </a:rPr>
                        <a:t>Fail HDD?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1" u="none" strike="noStrike">
                          <a:solidFill>
                            <a:srgbClr val="000000"/>
                          </a:solidFill>
                          <a:latin typeface="Arial"/>
                        </a:rPr>
                        <a:t>Threshold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1" u="none" strike="noStrike">
                          <a:solidFill>
                            <a:srgbClr val="000000"/>
                          </a:solidFill>
                          <a:latin typeface="Arial"/>
                        </a:rPr>
                        <a:t>Response Time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050" b="1" i="1" u="none" strike="noStrike">
                          <a:solidFill>
                            <a:srgbClr val="000000"/>
                          </a:solidFill>
                          <a:latin typeface="Arial"/>
                        </a:rPr>
                        <a:t>Time Window</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301609">
                <a:tc>
                  <a:txBody>
                    <a:bodyPr/>
                    <a:lstStyle/>
                    <a:p>
                      <a:pPr algn="ctr" fontAlgn="b"/>
                      <a:r>
                        <a:rPr lang="en-US" sz="1400" b="1" i="1" u="none" strike="noStrike">
                          <a:solidFill>
                            <a:srgbClr val="000000"/>
                          </a:solidFill>
                          <a:latin typeface="Calibri"/>
                          <a:cs typeface="Times New Roman"/>
                        </a:rPr>
                        <a:t> </a:t>
                      </a:r>
                      <a:endParaRPr lang="en-US" sz="1400" b="1" i="1"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1" i="1" u="none" strike="noStrike">
                          <a:solidFill>
                            <a:srgbClr val="000000"/>
                          </a:solidFill>
                          <a:latin typeface="Calibri"/>
                          <a:cs typeface="Times New Roman"/>
                        </a:rPr>
                        <a:t>SPFA Error:</a:t>
                      </a:r>
                      <a:endParaRPr lang="en-US" sz="1400" b="1" i="1"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1" i="1" u="none" strike="noStrike">
                          <a:solidFill>
                            <a:srgbClr val="000000"/>
                          </a:solidFill>
                          <a:latin typeface="Calibri"/>
                          <a:cs typeface="Times New Roman"/>
                        </a:rPr>
                        <a:t> </a:t>
                      </a:r>
                      <a:endParaRPr lang="en-US" sz="1400" b="1" i="1"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1" i="1" u="none" strike="noStrike">
                          <a:solidFill>
                            <a:srgbClr val="000000"/>
                          </a:solidFill>
                          <a:latin typeface="Calibri"/>
                          <a:cs typeface="Times New Roman"/>
                        </a:rPr>
                        <a:t> </a:t>
                      </a:r>
                      <a:endParaRPr lang="en-US" sz="1400" b="1" i="1"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1" i="1" u="none" strike="noStrike" dirty="0">
                          <a:solidFill>
                            <a:srgbClr val="000000"/>
                          </a:solidFill>
                          <a:latin typeface="Arial"/>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1" i="1" u="none" strike="noStrike">
                          <a:solidFill>
                            <a:srgbClr val="000000"/>
                          </a:solidFill>
                          <a:latin typeface="Arial"/>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1" i="1" u="none" strike="noStrike">
                          <a:solidFill>
                            <a:srgbClr val="000000"/>
                          </a:solidFill>
                          <a:latin typeface="Arial"/>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1609">
                <a:tc>
                  <a:txBody>
                    <a:bodyPr/>
                    <a:lstStyle/>
                    <a:p>
                      <a:pPr algn="ctr" fontAlgn="b"/>
                      <a:r>
                        <a:rPr lang="en-US" sz="1400" b="1" i="0" u="none" strike="noStrike">
                          <a:solidFill>
                            <a:srgbClr val="000000"/>
                          </a:solidFill>
                          <a:latin typeface="Calibri"/>
                          <a:cs typeface="Times New Roman"/>
                        </a:rPr>
                        <a:t>1</a:t>
                      </a:r>
                      <a:endParaRPr lang="en-US" sz="1400" b="1"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Arial"/>
                        </a:rPr>
                        <a:t>Sec Drive Recovered Err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y</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y</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cs typeface="Times New Roman"/>
                        </a:rPr>
                        <a:t>750</a:t>
                      </a:r>
                      <a:endParaRPr lang="en-US" sz="1400" b="0" i="0" u="none" strike="noStrike" dirty="0">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 </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24 hrs</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1609">
                <a:tc>
                  <a:txBody>
                    <a:bodyPr/>
                    <a:lstStyle/>
                    <a:p>
                      <a:pPr algn="ctr" fontAlgn="b"/>
                      <a:r>
                        <a:rPr lang="en-US" sz="1400" b="1" i="0" u="none" strike="noStrike">
                          <a:solidFill>
                            <a:srgbClr val="000000"/>
                          </a:solidFill>
                          <a:latin typeface="Calibri"/>
                          <a:cs typeface="Times New Roman"/>
                        </a:rPr>
                        <a:t>2</a:t>
                      </a:r>
                      <a:endParaRPr lang="en-US" sz="1400" b="1"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Arial"/>
                        </a:rPr>
                        <a:t>Sec Drive Media Err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y</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y</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cs typeface="Times New Roman"/>
                        </a:rPr>
                        <a:t>8</a:t>
                      </a:r>
                      <a:endParaRPr lang="en-US" sz="1400" b="0" i="0" u="none" strike="noStrike" dirty="0">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 </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24 hrs</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1609">
                <a:tc>
                  <a:txBody>
                    <a:bodyPr/>
                    <a:lstStyle/>
                    <a:p>
                      <a:pPr algn="ctr" fontAlgn="b"/>
                      <a:r>
                        <a:rPr lang="en-US" sz="1400" b="1" i="0" u="none" strike="noStrike">
                          <a:solidFill>
                            <a:srgbClr val="000000"/>
                          </a:solidFill>
                          <a:latin typeface="Calibri"/>
                          <a:cs typeface="Times New Roman"/>
                        </a:rPr>
                        <a:t>3</a:t>
                      </a:r>
                      <a:endParaRPr lang="en-US" sz="1400" b="1"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Arial"/>
                        </a:rPr>
                        <a:t>Sec Drive HW Err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y</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y</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cs typeface="Times New Roman"/>
                        </a:rPr>
                        <a:t>1</a:t>
                      </a:r>
                      <a:endParaRPr lang="en-US" sz="1400" b="0" i="0" u="none" strike="noStrike" dirty="0">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 </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1 hr</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1609">
                <a:tc>
                  <a:txBody>
                    <a:bodyPr/>
                    <a:lstStyle/>
                    <a:p>
                      <a:pPr algn="ctr" fontAlgn="b"/>
                      <a:r>
                        <a:rPr lang="en-US" sz="1400" b="1" i="0" u="none" strike="noStrike">
                          <a:solidFill>
                            <a:srgbClr val="000000"/>
                          </a:solidFill>
                          <a:latin typeface="Calibri"/>
                          <a:cs typeface="Times New Roman"/>
                        </a:rPr>
                        <a:t>4</a:t>
                      </a:r>
                      <a:endParaRPr lang="en-US" sz="1400" b="1"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Arial"/>
                        </a:rPr>
                        <a:t>Sec Drive Stagnant IO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y</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y</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30</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9 sec</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1 hr</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1609">
                <a:tc>
                  <a:txBody>
                    <a:bodyPr/>
                    <a:lstStyle/>
                    <a:p>
                      <a:pPr algn="ctr" fontAlgn="b"/>
                      <a:r>
                        <a:rPr lang="en-US" sz="1400" b="1" i="0" u="none" strike="noStrike">
                          <a:solidFill>
                            <a:srgbClr val="000000"/>
                          </a:solidFill>
                          <a:latin typeface="Calibri"/>
                          <a:cs typeface="Times New Roman"/>
                        </a:rPr>
                        <a:t>5</a:t>
                      </a:r>
                      <a:endParaRPr lang="en-US" sz="1400" b="1"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Arial"/>
                        </a:rPr>
                        <a:t>Sec Drive Fast IO Timeout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y</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y</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8</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11 sec</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24 hrs</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1609">
                <a:tc>
                  <a:txBody>
                    <a:bodyPr/>
                    <a:lstStyle/>
                    <a:p>
                      <a:pPr algn="ctr" fontAlgn="b"/>
                      <a:r>
                        <a:rPr lang="en-US" sz="1400" b="1" i="0" u="none" strike="noStrike">
                          <a:solidFill>
                            <a:srgbClr val="000000"/>
                          </a:solidFill>
                          <a:latin typeface="Calibri"/>
                          <a:cs typeface="Times New Roman"/>
                        </a:rPr>
                        <a:t> </a:t>
                      </a:r>
                      <a:endParaRPr lang="en-US" sz="1400" b="1"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1" i="1" u="none" strike="noStrike">
                          <a:solidFill>
                            <a:srgbClr val="000000"/>
                          </a:solidFill>
                          <a:latin typeface="Calibri"/>
                          <a:cs typeface="Times New Roman"/>
                        </a:rPr>
                        <a:t>Drive PFA:</a:t>
                      </a:r>
                      <a:endParaRPr lang="en-US" sz="1400" b="1" i="1"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 </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 </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 </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 </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 </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1609">
                <a:tc>
                  <a:txBody>
                    <a:bodyPr/>
                    <a:lstStyle/>
                    <a:p>
                      <a:pPr algn="ctr" fontAlgn="b"/>
                      <a:r>
                        <a:rPr lang="en-US" sz="1400" b="1" i="0" u="none" strike="noStrike">
                          <a:solidFill>
                            <a:srgbClr val="000000"/>
                          </a:solidFill>
                          <a:latin typeface="Calibri"/>
                          <a:cs typeface="Times New Roman"/>
                        </a:rPr>
                        <a:t>a</a:t>
                      </a:r>
                      <a:endParaRPr lang="en-US" sz="1400" b="1"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Arial"/>
                        </a:rPr>
                        <a:t>Drive PFA Err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y</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y</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n/a</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cs typeface="Times New Roman"/>
                        </a:rPr>
                        <a:t> </a:t>
                      </a:r>
                      <a:endParaRPr lang="en-US" sz="1400" b="0" i="0" u="none" strike="noStrike">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cs typeface="Times New Roman"/>
                        </a:rPr>
                        <a:t>n/a</a:t>
                      </a:r>
                      <a:endParaRPr lang="en-US" sz="1400" b="0" i="0" u="none" strike="noStrike" dirty="0">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79" y="257770"/>
            <a:ext cx="8488712" cy="639763"/>
          </a:xfrm>
        </p:spPr>
        <p:txBody>
          <a:bodyPr/>
          <a:lstStyle/>
          <a:p>
            <a:r>
              <a:rPr lang="en-US" sz="2800" dirty="0" smtClean="0"/>
              <a:t>SAS Interconnect – DXi6902 MD Server to RBOD</a:t>
            </a:r>
            <a:endParaRPr lang="en-US" sz="2800" dirty="0"/>
          </a:p>
        </p:txBody>
      </p:sp>
      <p:sp>
        <p:nvSpPr>
          <p:cNvPr id="4" name="Content Placeholder 6"/>
          <p:cNvSpPr>
            <a:spLocks noGrp="1"/>
          </p:cNvSpPr>
          <p:nvPr>
            <p:ph idx="1"/>
          </p:nvPr>
        </p:nvSpPr>
        <p:spPr>
          <a:xfrm>
            <a:off x="395805" y="1204660"/>
            <a:ext cx="8216220" cy="1182603"/>
          </a:xfrm>
        </p:spPr>
        <p:txBody>
          <a:bodyPr>
            <a:normAutofit lnSpcReduction="10000"/>
          </a:bodyPr>
          <a:lstStyle/>
          <a:p>
            <a:r>
              <a:rPr lang="en-US" dirty="0" smtClean="0"/>
              <a:t>The SAS cables used are the 8088 to 8644 cable. The RBOD end is 12Gb SAS and the SAS HBA inside the server is 6Gb SAS.</a:t>
            </a:r>
          </a:p>
          <a:p>
            <a:endParaRPr lang="en-US" dirty="0"/>
          </a:p>
        </p:txBody>
      </p:sp>
      <p:pic>
        <p:nvPicPr>
          <p:cNvPr id="5" name="Picture 1"/>
          <p:cNvPicPr>
            <a:picLocks noChangeAspect="1" noChangeArrowheads="1"/>
          </p:cNvPicPr>
          <p:nvPr/>
        </p:nvPicPr>
        <p:blipFill>
          <a:blip r:embed="rId2" cstate="email"/>
          <a:srcRect/>
          <a:stretch>
            <a:fillRect/>
          </a:stretch>
        </p:blipFill>
        <p:spPr bwMode="auto">
          <a:xfrm>
            <a:off x="3012808" y="4607622"/>
            <a:ext cx="2675173" cy="1813173"/>
          </a:xfrm>
          <a:prstGeom prst="rect">
            <a:avLst/>
          </a:prstGeom>
          <a:noFill/>
        </p:spPr>
      </p:pic>
      <p:graphicFrame>
        <p:nvGraphicFramePr>
          <p:cNvPr id="6" name="Table 5"/>
          <p:cNvGraphicFramePr>
            <a:graphicFrameLocks noGrp="1"/>
          </p:cNvGraphicFramePr>
          <p:nvPr/>
        </p:nvGraphicFramePr>
        <p:xfrm>
          <a:off x="1295400" y="2556000"/>
          <a:ext cx="6477000" cy="2161242"/>
        </p:xfrm>
        <a:graphic>
          <a:graphicData uri="http://schemas.openxmlformats.org/drawingml/2006/table">
            <a:tbl>
              <a:tblPr/>
              <a:tblGrid>
                <a:gridCol w="1016831"/>
                <a:gridCol w="1231319"/>
                <a:gridCol w="1281630"/>
                <a:gridCol w="1358422"/>
                <a:gridCol w="1588798"/>
              </a:tblGrid>
              <a:tr h="176428">
                <a:tc>
                  <a:txBody>
                    <a:bodyPr/>
                    <a:lstStyle/>
                    <a:p>
                      <a:pPr algn="ctr" fontAlgn="b"/>
                      <a:r>
                        <a:rPr lang="en-US" sz="1050" b="1" i="1" u="none" strike="noStrike" dirty="0">
                          <a:solidFill>
                            <a:srgbClr val="000000"/>
                          </a:solidFill>
                          <a:latin typeface="Calibri"/>
                        </a:rPr>
                        <a:t>Net App</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b"/>
                      <a:r>
                        <a:rPr lang="en-US" sz="1050" b="1" i="1" u="none" strike="noStrike">
                          <a:solidFill>
                            <a:srgbClr val="000000"/>
                          </a:solidFill>
                          <a:latin typeface="Calibri"/>
                        </a:rPr>
                        <a:t>Net App</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b"/>
                      <a:r>
                        <a:rPr lang="en-US" sz="1050" b="1" i="1" u="none" strike="noStrike">
                          <a:solidFill>
                            <a:srgbClr val="000000"/>
                          </a:solidFill>
                          <a:latin typeface="Calibri"/>
                        </a:rPr>
                        <a:t>6902</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b"/>
                      <a:r>
                        <a:rPr lang="en-US" sz="1050" b="1" i="1" u="none" strike="noStrike" dirty="0">
                          <a:solidFill>
                            <a:srgbClr val="000000"/>
                          </a:solidFill>
                          <a:latin typeface="Calibri"/>
                        </a:rPr>
                        <a:t>Cable Length</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rowSpan="4">
                  <a:txBody>
                    <a:bodyPr/>
                    <a:lstStyle/>
                    <a:p>
                      <a:pPr algn="ctr" fontAlgn="b"/>
                      <a:r>
                        <a:rPr lang="en-US" sz="1050" b="1" i="1" u="none" strike="noStrike">
                          <a:solidFill>
                            <a:srgbClr val="000000"/>
                          </a:solidFill>
                          <a:latin typeface="Calibri"/>
                        </a:rPr>
                        <a:t>Cable P/N</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76428">
                <a:tc>
                  <a:txBody>
                    <a:bodyPr/>
                    <a:lstStyle/>
                    <a:p>
                      <a:pPr algn="ctr" fontAlgn="b"/>
                      <a:r>
                        <a:rPr lang="en-US" sz="1050" b="1" i="1" u="none" strike="noStrike">
                          <a:solidFill>
                            <a:srgbClr val="000000"/>
                          </a:solidFill>
                          <a:latin typeface="Calibri"/>
                        </a:rPr>
                        <a:t> RBOD</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fontAlgn="b"/>
                      <a:r>
                        <a:rPr lang="en-US" sz="1050" b="1" i="1" u="none" strike="noStrike">
                          <a:solidFill>
                            <a:srgbClr val="000000"/>
                          </a:solidFill>
                          <a:latin typeface="Calibri"/>
                        </a:rPr>
                        <a:t> RBOD</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fontAlgn="b"/>
                      <a:r>
                        <a:rPr lang="en-US" sz="1050" b="1" i="1" u="none" strike="noStrike">
                          <a:solidFill>
                            <a:srgbClr val="000000"/>
                          </a:solidFill>
                          <a:latin typeface="Calibri"/>
                        </a:rPr>
                        <a:t>Node</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fontAlgn="b"/>
                      <a:r>
                        <a:rPr lang="en-US" sz="1050" b="1" i="1" u="none" strike="noStrike" dirty="0">
                          <a:solidFill>
                            <a:srgbClr val="000000"/>
                          </a:solidFill>
                          <a:latin typeface="Calibri"/>
                        </a:rPr>
                        <a:t>(FT or m)</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vMerge="1">
                  <a:txBody>
                    <a:bodyPr/>
                    <a:lstStyle/>
                    <a:p>
                      <a:endParaRPr lang="en-US"/>
                    </a:p>
                  </a:txBody>
                  <a:tcPr/>
                </a:tc>
              </a:tr>
              <a:tr h="176428">
                <a:tc>
                  <a:txBody>
                    <a:bodyPr/>
                    <a:lstStyle/>
                    <a:p>
                      <a:pPr algn="ctr" fontAlgn="b"/>
                      <a:r>
                        <a:rPr lang="en-US" sz="1050" b="1" i="1" u="none" strike="noStrike">
                          <a:solidFill>
                            <a:srgbClr val="0066CC"/>
                          </a:solidFill>
                          <a:latin typeface="Calibri"/>
                        </a:rPr>
                        <a:t>A</a:t>
                      </a:r>
                      <a:r>
                        <a:rPr lang="en-US" sz="1050" b="1" i="1" u="none" strike="noStrike">
                          <a:solidFill>
                            <a:srgbClr val="000000"/>
                          </a:solidFill>
                          <a:latin typeface="Calibri"/>
                        </a:rPr>
                        <a:t>  </a:t>
                      </a:r>
                      <a:endParaRPr lang="en-US" sz="1050" b="1" i="1" u="none" strike="noStrike">
                        <a:solidFill>
                          <a:srgbClr val="0066CC"/>
                        </a:solidFill>
                        <a:latin typeface="Calibri"/>
                      </a:endParaRP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fontAlgn="b"/>
                      <a:r>
                        <a:rPr lang="en-US" sz="1050" b="1" i="1" u="none" strike="noStrike">
                          <a:solidFill>
                            <a:srgbClr val="0066CC"/>
                          </a:solidFill>
                          <a:latin typeface="Calibri"/>
                        </a:rPr>
                        <a:t>B</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fontAlgn="b"/>
                      <a:r>
                        <a:rPr lang="en-US" sz="1050" b="1" i="1" u="none" strike="noStrike">
                          <a:solidFill>
                            <a:srgbClr val="000000"/>
                          </a:solidFill>
                          <a:latin typeface="Calibri"/>
                        </a:rPr>
                        <a:t>Dell</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l" fontAlgn="b"/>
                      <a:r>
                        <a:rPr lang="en-US" sz="1050" b="0" i="0" u="none" strike="noStrike" dirty="0">
                          <a:solidFill>
                            <a:srgbClr val="000000"/>
                          </a:solidFill>
                          <a:latin typeface="Calibri"/>
                        </a:rPr>
                        <a:t> </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vMerge="1">
                  <a:txBody>
                    <a:bodyPr/>
                    <a:lstStyle/>
                    <a:p>
                      <a:endParaRPr lang="en-US"/>
                    </a:p>
                  </a:txBody>
                  <a:tcPr/>
                </a:tc>
              </a:tr>
              <a:tr h="185250">
                <a:tc>
                  <a:txBody>
                    <a:bodyPr/>
                    <a:lstStyle/>
                    <a:p>
                      <a:pPr algn="ctr" fontAlgn="b"/>
                      <a:r>
                        <a:rPr lang="en-US" sz="1050" b="1" i="1" u="none" strike="noStrike">
                          <a:solidFill>
                            <a:srgbClr val="000000"/>
                          </a:solidFill>
                          <a:latin typeface="Calibri"/>
                        </a:rPr>
                        <a:t>(SAS Ch 1)</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050" b="1" i="1" u="none" strike="noStrike">
                          <a:solidFill>
                            <a:srgbClr val="000000"/>
                          </a:solidFill>
                          <a:latin typeface="Calibri"/>
                        </a:rPr>
                        <a:t>(SAS Ch 1)</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050" b="1" i="1" u="none" strike="noStrike">
                          <a:solidFill>
                            <a:srgbClr val="000000"/>
                          </a:solidFill>
                          <a:latin typeface="Calibri"/>
                        </a:rPr>
                        <a:t>R720</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50" b="0" i="0" u="none" strike="noStrike" dirty="0">
                          <a:solidFill>
                            <a:srgbClr val="000000"/>
                          </a:solidFill>
                          <a:latin typeface="Calibri"/>
                        </a:rPr>
                        <a:t> </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vMerge="1">
                  <a:txBody>
                    <a:bodyPr/>
                    <a:lstStyle/>
                    <a:p>
                      <a:endParaRPr lang="en-US"/>
                    </a:p>
                  </a:txBody>
                  <a:tcPr/>
                </a:tc>
              </a:tr>
              <a:tr h="361677">
                <a:tc>
                  <a:txBody>
                    <a:bodyPr/>
                    <a:lstStyle/>
                    <a:p>
                      <a:pPr algn="ctr" fontAlgn="b"/>
                      <a:r>
                        <a:rPr lang="en-US" sz="1050" b="0" i="0" u="none" strike="noStrike" dirty="0">
                          <a:solidFill>
                            <a:srgbClr val="000000"/>
                          </a:solidFill>
                          <a:latin typeface="Calibri"/>
                        </a:rPr>
                        <a:t>RBOD1</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latin typeface="Calibri"/>
                        </a:rPr>
                        <a:t> </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latin typeface="Calibri"/>
                        </a:rPr>
                        <a:t>slot 5 - Port 1 (top connector)</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latin typeface="Calibri"/>
                        </a:rPr>
                        <a:t>2 meter</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 </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677">
                <a:tc>
                  <a:txBody>
                    <a:bodyPr/>
                    <a:lstStyle/>
                    <a:p>
                      <a:pPr algn="ctr" fontAlgn="b"/>
                      <a:r>
                        <a:rPr lang="en-US" sz="1050" b="0" i="0" u="none" strike="noStrike">
                          <a:solidFill>
                            <a:srgbClr val="000000"/>
                          </a:solidFill>
                          <a:latin typeface="Calibri"/>
                        </a:rPr>
                        <a:t> </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latin typeface="Calibri"/>
                        </a:rPr>
                        <a:t>RBOD1</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latin typeface="Calibri"/>
                        </a:rPr>
                        <a:t>slot 6 - Port 1 (top connector)</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latin typeface="Calibri"/>
                        </a:rPr>
                        <a:t>2 meter</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 </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677">
                <a:tc>
                  <a:txBody>
                    <a:bodyPr/>
                    <a:lstStyle/>
                    <a:p>
                      <a:pPr algn="ctr" fontAlgn="b"/>
                      <a:r>
                        <a:rPr lang="en-US" sz="1050" b="0" i="0" u="none" strike="noStrike">
                          <a:solidFill>
                            <a:srgbClr val="000000"/>
                          </a:solidFill>
                          <a:latin typeface="Calibri"/>
                        </a:rPr>
                        <a:t>RBOD2</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latin typeface="Calibri"/>
                        </a:rPr>
                        <a:t> </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latin typeface="Calibri"/>
                        </a:rPr>
                        <a:t>slot 5 - Port 2 (2nd connector from top)</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latin typeface="Calibri"/>
                        </a:rPr>
                        <a:t>2 meter</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 </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677">
                <a:tc>
                  <a:txBody>
                    <a:bodyPr/>
                    <a:lstStyle/>
                    <a:p>
                      <a:pPr algn="ctr" fontAlgn="b"/>
                      <a:r>
                        <a:rPr lang="en-US" sz="1050" b="0" i="0" u="none" strike="noStrike">
                          <a:solidFill>
                            <a:srgbClr val="000000"/>
                          </a:solidFill>
                          <a:latin typeface="Calibri"/>
                        </a:rPr>
                        <a:t> </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latin typeface="Calibri"/>
                        </a:rPr>
                        <a:t>RBOD2</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latin typeface="Calibri"/>
                        </a:rPr>
                        <a:t>slot 6 - Port 2 (2nd connector from top)</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50" b="0" i="0" u="none" strike="noStrike">
                          <a:solidFill>
                            <a:srgbClr val="000000"/>
                          </a:solidFill>
                          <a:latin typeface="Calibri"/>
                        </a:rPr>
                        <a:t>2 meter</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 </a:t>
                      </a:r>
                    </a:p>
                  </a:txBody>
                  <a:tcPr marL="7483" marR="7483" marT="74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Rectangle 6"/>
          <p:cNvSpPr/>
          <p:nvPr/>
        </p:nvSpPr>
        <p:spPr>
          <a:xfrm>
            <a:off x="3116154" y="6023306"/>
            <a:ext cx="4572000" cy="276999"/>
          </a:xfrm>
          <a:prstGeom prst="rect">
            <a:avLst/>
          </a:prstGeom>
        </p:spPr>
        <p:txBody>
          <a:bodyPr>
            <a:spAutoFit/>
          </a:bodyPr>
          <a:lstStyle/>
          <a:p>
            <a:r>
              <a:rPr lang="en-US" sz="1200" dirty="0" smtClean="0"/>
              <a:t>FRU Part Number: 9-03804-01</a:t>
            </a:r>
            <a:endParaRPr lang="en-US" sz="12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RBOD to Expansion (EBOD) SAS Connection</a:t>
            </a:r>
            <a:endParaRPr lang="en-US" sz="2800" dirty="0"/>
          </a:p>
        </p:txBody>
      </p:sp>
      <p:sp>
        <p:nvSpPr>
          <p:cNvPr id="4" name="Content Placeholder 4"/>
          <p:cNvSpPr>
            <a:spLocks noGrp="1"/>
          </p:cNvSpPr>
          <p:nvPr>
            <p:ph idx="1"/>
          </p:nvPr>
        </p:nvSpPr>
        <p:spPr>
          <a:xfrm>
            <a:off x="395805" y="1133410"/>
            <a:ext cx="8216220" cy="1232030"/>
          </a:xfrm>
        </p:spPr>
        <p:txBody>
          <a:bodyPr/>
          <a:lstStyle/>
          <a:p>
            <a:r>
              <a:rPr lang="en-US" dirty="0" smtClean="0"/>
              <a:t>The SAS cables used are the 8088 to 8644 cable. The RBOD end is 12Gb SAS and the Expansion EBOD end is 6Gb SAS.  Cable supplied with RBOD.</a:t>
            </a:r>
          </a:p>
          <a:p>
            <a:endParaRPr lang="en-US" dirty="0"/>
          </a:p>
        </p:txBody>
      </p:sp>
      <p:graphicFrame>
        <p:nvGraphicFramePr>
          <p:cNvPr id="5" name="Table 4"/>
          <p:cNvGraphicFramePr>
            <a:graphicFrameLocks noGrp="1"/>
          </p:cNvGraphicFramePr>
          <p:nvPr/>
        </p:nvGraphicFramePr>
        <p:xfrm>
          <a:off x="1396313" y="2600069"/>
          <a:ext cx="6033187" cy="1890024"/>
        </p:xfrm>
        <a:graphic>
          <a:graphicData uri="http://schemas.openxmlformats.org/drawingml/2006/table">
            <a:tbl>
              <a:tblPr/>
              <a:tblGrid>
                <a:gridCol w="978717"/>
                <a:gridCol w="992124"/>
                <a:gridCol w="978717"/>
                <a:gridCol w="978717"/>
                <a:gridCol w="817832"/>
                <a:gridCol w="1287080"/>
              </a:tblGrid>
              <a:tr h="890042">
                <a:tc>
                  <a:txBody>
                    <a:bodyPr/>
                    <a:lstStyle/>
                    <a:p>
                      <a:pPr marL="0" marR="0" algn="ctr">
                        <a:spcBef>
                          <a:spcPts val="0"/>
                        </a:spcBef>
                        <a:spcAft>
                          <a:spcPts val="0"/>
                        </a:spcAft>
                      </a:pPr>
                      <a:r>
                        <a:rPr lang="en-US" sz="1100" b="1" i="1" dirty="0">
                          <a:solidFill>
                            <a:srgbClr val="000000"/>
                          </a:solidFill>
                          <a:latin typeface="Calibri"/>
                          <a:ea typeface="Times New Roman"/>
                          <a:cs typeface="Times New Roman"/>
                        </a:rPr>
                        <a:t>Net App</a:t>
                      </a:r>
                      <a:br>
                        <a:rPr lang="en-US" sz="1100" b="1" i="1" dirty="0">
                          <a:solidFill>
                            <a:srgbClr val="000000"/>
                          </a:solidFill>
                          <a:latin typeface="Calibri"/>
                          <a:ea typeface="Times New Roman"/>
                          <a:cs typeface="Times New Roman"/>
                        </a:rPr>
                      </a:br>
                      <a:r>
                        <a:rPr lang="en-US" sz="1100" b="1" i="1" dirty="0">
                          <a:solidFill>
                            <a:srgbClr val="000000"/>
                          </a:solidFill>
                          <a:latin typeface="Calibri"/>
                          <a:ea typeface="Times New Roman"/>
                          <a:cs typeface="Times New Roman"/>
                        </a:rPr>
                        <a:t> RBOD</a:t>
                      </a:r>
                      <a:br>
                        <a:rPr lang="en-US" sz="1100" b="1" i="1" dirty="0">
                          <a:solidFill>
                            <a:srgbClr val="000000"/>
                          </a:solidFill>
                          <a:latin typeface="Calibri"/>
                          <a:ea typeface="Times New Roman"/>
                          <a:cs typeface="Times New Roman"/>
                        </a:rPr>
                      </a:br>
                      <a:r>
                        <a:rPr lang="en-US" sz="1100" b="1" i="1" dirty="0">
                          <a:solidFill>
                            <a:srgbClr val="0066CC"/>
                          </a:solidFill>
                          <a:latin typeface="Calibri"/>
                          <a:ea typeface="Times New Roman"/>
                          <a:cs typeface="Times New Roman"/>
                        </a:rPr>
                        <a:t>A</a:t>
                      </a:r>
                      <a:r>
                        <a:rPr lang="en-US" sz="1100" b="1" i="1" dirty="0">
                          <a:solidFill>
                            <a:srgbClr val="000000"/>
                          </a:solidFill>
                          <a:latin typeface="Calibri"/>
                          <a:ea typeface="Times New Roman"/>
                          <a:cs typeface="Times New Roman"/>
                        </a:rPr>
                        <a:t>  </a:t>
                      </a:r>
                      <a:br>
                        <a:rPr lang="en-US" sz="1100" b="1" i="1" dirty="0">
                          <a:solidFill>
                            <a:srgbClr val="000000"/>
                          </a:solidFill>
                          <a:latin typeface="Calibri"/>
                          <a:ea typeface="Times New Roman"/>
                          <a:cs typeface="Times New Roman"/>
                        </a:rPr>
                      </a:br>
                      <a:r>
                        <a:rPr lang="en-US" sz="1100" b="1" i="1" dirty="0">
                          <a:solidFill>
                            <a:srgbClr val="000000"/>
                          </a:solidFill>
                          <a:latin typeface="Calibri"/>
                          <a:ea typeface="Times New Roman"/>
                          <a:cs typeface="Times New Roman"/>
                        </a:rPr>
                        <a:t>SAS Drive Expansion PORT1</a:t>
                      </a:r>
                      <a:endParaRPr lang="en-US" sz="12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100" b="1" i="1">
                          <a:solidFill>
                            <a:srgbClr val="000000"/>
                          </a:solidFill>
                          <a:latin typeface="Calibri"/>
                          <a:ea typeface="Times New Roman"/>
                          <a:cs typeface="Times New Roman"/>
                        </a:rPr>
                        <a:t>Net App</a:t>
                      </a:r>
                      <a:br>
                        <a:rPr lang="en-US" sz="1100" b="1" i="1">
                          <a:solidFill>
                            <a:srgbClr val="000000"/>
                          </a:solidFill>
                          <a:latin typeface="Calibri"/>
                          <a:ea typeface="Times New Roman"/>
                          <a:cs typeface="Times New Roman"/>
                        </a:rPr>
                      </a:br>
                      <a:r>
                        <a:rPr lang="en-US" sz="1100" b="1" i="1">
                          <a:solidFill>
                            <a:srgbClr val="000000"/>
                          </a:solidFill>
                          <a:latin typeface="Calibri"/>
                          <a:ea typeface="Times New Roman"/>
                          <a:cs typeface="Times New Roman"/>
                        </a:rPr>
                        <a:t> RBOD</a:t>
                      </a:r>
                      <a:br>
                        <a:rPr lang="en-US" sz="1100" b="1" i="1">
                          <a:solidFill>
                            <a:srgbClr val="000000"/>
                          </a:solidFill>
                          <a:latin typeface="Calibri"/>
                          <a:ea typeface="Times New Roman"/>
                          <a:cs typeface="Times New Roman"/>
                        </a:rPr>
                      </a:br>
                      <a:r>
                        <a:rPr lang="en-US" sz="1100" b="1" i="1">
                          <a:solidFill>
                            <a:srgbClr val="0066CC"/>
                          </a:solidFill>
                          <a:latin typeface="Calibri"/>
                          <a:ea typeface="Times New Roman"/>
                          <a:cs typeface="Times New Roman"/>
                        </a:rPr>
                        <a:t>B</a:t>
                      </a:r>
                      <a:r>
                        <a:rPr lang="en-US" sz="1100" b="1" i="1">
                          <a:solidFill>
                            <a:srgbClr val="000000"/>
                          </a:solidFill>
                          <a:latin typeface="Calibri"/>
                          <a:ea typeface="Times New Roman"/>
                          <a:cs typeface="Times New Roman"/>
                        </a:rPr>
                        <a:t/>
                      </a:r>
                      <a:br>
                        <a:rPr lang="en-US" sz="1100" b="1" i="1">
                          <a:solidFill>
                            <a:srgbClr val="000000"/>
                          </a:solidFill>
                          <a:latin typeface="Calibri"/>
                          <a:ea typeface="Times New Roman"/>
                          <a:cs typeface="Times New Roman"/>
                        </a:rPr>
                      </a:br>
                      <a:r>
                        <a:rPr lang="en-US" sz="1100" b="1" i="1">
                          <a:solidFill>
                            <a:srgbClr val="000000"/>
                          </a:solidFill>
                          <a:latin typeface="Calibri"/>
                          <a:ea typeface="Times New Roman"/>
                          <a:cs typeface="Times New Roman"/>
                        </a:rPr>
                        <a:t>SAS Drive Expansion PORT1</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100" b="1" i="1">
                          <a:solidFill>
                            <a:srgbClr val="000000"/>
                          </a:solidFill>
                          <a:latin typeface="Calibri"/>
                          <a:ea typeface="Times New Roman"/>
                          <a:cs typeface="Times New Roman"/>
                        </a:rPr>
                        <a:t>Net App</a:t>
                      </a:r>
                      <a:br>
                        <a:rPr lang="en-US" sz="1100" b="1" i="1">
                          <a:solidFill>
                            <a:srgbClr val="000000"/>
                          </a:solidFill>
                          <a:latin typeface="Calibri"/>
                          <a:ea typeface="Times New Roman"/>
                          <a:cs typeface="Times New Roman"/>
                        </a:rPr>
                      </a:br>
                      <a:r>
                        <a:rPr lang="en-US" sz="1100" b="1" i="1">
                          <a:solidFill>
                            <a:srgbClr val="000000"/>
                          </a:solidFill>
                          <a:latin typeface="Calibri"/>
                          <a:ea typeface="Times New Roman"/>
                          <a:cs typeface="Times New Roman"/>
                        </a:rPr>
                        <a:t> EBOD</a:t>
                      </a:r>
                      <a:br>
                        <a:rPr lang="en-US" sz="1100" b="1" i="1">
                          <a:solidFill>
                            <a:srgbClr val="000000"/>
                          </a:solidFill>
                          <a:latin typeface="Calibri"/>
                          <a:ea typeface="Times New Roman"/>
                          <a:cs typeface="Times New Roman"/>
                        </a:rPr>
                      </a:br>
                      <a:r>
                        <a:rPr lang="en-US" sz="1100" b="1" i="1">
                          <a:solidFill>
                            <a:srgbClr val="0066CC"/>
                          </a:solidFill>
                          <a:latin typeface="Calibri"/>
                          <a:ea typeface="Times New Roman"/>
                          <a:cs typeface="Times New Roman"/>
                        </a:rPr>
                        <a:t>A</a:t>
                      </a:r>
                      <a:r>
                        <a:rPr lang="en-US" sz="1100" b="1" i="1">
                          <a:solidFill>
                            <a:srgbClr val="000000"/>
                          </a:solidFill>
                          <a:latin typeface="Calibri"/>
                          <a:ea typeface="Times New Roman"/>
                          <a:cs typeface="Times New Roman"/>
                        </a:rPr>
                        <a:t>  </a:t>
                      </a:r>
                      <a:br>
                        <a:rPr lang="en-US" sz="1100" b="1" i="1">
                          <a:solidFill>
                            <a:srgbClr val="000000"/>
                          </a:solidFill>
                          <a:latin typeface="Calibri"/>
                          <a:ea typeface="Times New Roman"/>
                          <a:cs typeface="Times New Roman"/>
                        </a:rPr>
                      </a:br>
                      <a:r>
                        <a:rPr lang="en-US" sz="1100" b="1" i="1">
                          <a:solidFill>
                            <a:srgbClr val="000000"/>
                          </a:solidFill>
                          <a:latin typeface="Calibri"/>
                          <a:ea typeface="Times New Roman"/>
                          <a:cs typeface="Times New Roman"/>
                        </a:rPr>
                        <a:t>SAS Host Connector 1</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100" b="1" i="1" dirty="0">
                          <a:solidFill>
                            <a:srgbClr val="000000"/>
                          </a:solidFill>
                          <a:latin typeface="Calibri"/>
                          <a:ea typeface="Times New Roman"/>
                          <a:cs typeface="Times New Roman"/>
                        </a:rPr>
                        <a:t>Net App</a:t>
                      </a:r>
                      <a:br>
                        <a:rPr lang="en-US" sz="1100" b="1" i="1" dirty="0">
                          <a:solidFill>
                            <a:srgbClr val="000000"/>
                          </a:solidFill>
                          <a:latin typeface="Calibri"/>
                          <a:ea typeface="Times New Roman"/>
                          <a:cs typeface="Times New Roman"/>
                        </a:rPr>
                      </a:br>
                      <a:r>
                        <a:rPr lang="en-US" sz="1100" b="1" i="1" dirty="0">
                          <a:solidFill>
                            <a:srgbClr val="000000"/>
                          </a:solidFill>
                          <a:latin typeface="Calibri"/>
                          <a:ea typeface="Times New Roman"/>
                          <a:cs typeface="Times New Roman"/>
                        </a:rPr>
                        <a:t> EBOD</a:t>
                      </a:r>
                      <a:br>
                        <a:rPr lang="en-US" sz="1100" b="1" i="1" dirty="0">
                          <a:solidFill>
                            <a:srgbClr val="000000"/>
                          </a:solidFill>
                          <a:latin typeface="Calibri"/>
                          <a:ea typeface="Times New Roman"/>
                          <a:cs typeface="Times New Roman"/>
                        </a:rPr>
                      </a:br>
                      <a:r>
                        <a:rPr lang="en-US" sz="1100" b="1" i="1" dirty="0">
                          <a:solidFill>
                            <a:srgbClr val="0066CC"/>
                          </a:solidFill>
                          <a:latin typeface="Calibri"/>
                          <a:ea typeface="Times New Roman"/>
                          <a:cs typeface="Times New Roman"/>
                        </a:rPr>
                        <a:t>B</a:t>
                      </a:r>
                      <a:r>
                        <a:rPr lang="en-US" sz="1100" b="1" i="1" dirty="0">
                          <a:solidFill>
                            <a:srgbClr val="000000"/>
                          </a:solidFill>
                          <a:latin typeface="Calibri"/>
                          <a:ea typeface="Times New Roman"/>
                          <a:cs typeface="Times New Roman"/>
                        </a:rPr>
                        <a:t>  </a:t>
                      </a:r>
                      <a:br>
                        <a:rPr lang="en-US" sz="1100" b="1" i="1" dirty="0">
                          <a:solidFill>
                            <a:srgbClr val="000000"/>
                          </a:solidFill>
                          <a:latin typeface="Calibri"/>
                          <a:ea typeface="Times New Roman"/>
                          <a:cs typeface="Times New Roman"/>
                        </a:rPr>
                      </a:br>
                      <a:r>
                        <a:rPr lang="en-US" sz="1100" b="1" i="1" dirty="0">
                          <a:solidFill>
                            <a:srgbClr val="000000"/>
                          </a:solidFill>
                          <a:latin typeface="Calibri"/>
                          <a:ea typeface="Times New Roman"/>
                          <a:cs typeface="Times New Roman"/>
                        </a:rPr>
                        <a:t>SAS Host Connector 1</a:t>
                      </a:r>
                      <a:endParaRPr lang="en-US" sz="12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100" b="1" i="1">
                          <a:solidFill>
                            <a:srgbClr val="000000"/>
                          </a:solidFill>
                          <a:latin typeface="Calibri"/>
                          <a:ea typeface="Times New Roman"/>
                          <a:cs typeface="Times New Roman"/>
                        </a:rPr>
                        <a:t>Cable Length</a:t>
                      </a:r>
                      <a:br>
                        <a:rPr lang="en-US" sz="1100" b="1" i="1">
                          <a:solidFill>
                            <a:srgbClr val="000000"/>
                          </a:solidFill>
                          <a:latin typeface="Calibri"/>
                          <a:ea typeface="Times New Roman"/>
                          <a:cs typeface="Times New Roman"/>
                        </a:rPr>
                      </a:br>
                      <a:r>
                        <a:rPr lang="en-US" sz="1100" b="1" i="1">
                          <a:solidFill>
                            <a:srgbClr val="000000"/>
                          </a:solidFill>
                          <a:latin typeface="Calibri"/>
                          <a:ea typeface="Times New Roman"/>
                          <a:cs typeface="Times New Roman"/>
                        </a:rPr>
                        <a:t>(m)</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100" b="1" i="1">
                          <a:solidFill>
                            <a:srgbClr val="000000"/>
                          </a:solidFill>
                          <a:latin typeface="Calibri"/>
                          <a:ea typeface="Times New Roman"/>
                          <a:cs typeface="Times New Roman"/>
                        </a:rPr>
                        <a:t>Cable P/N</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21046">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RBOD1</a:t>
                      </a:r>
                      <a:endParaRPr lang="en-US" sz="12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 </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EBOD1-1</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 </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2 meter</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 </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046">
                <a:tc>
                  <a:txBody>
                    <a:bodyPr/>
                    <a:lstStyle/>
                    <a:p>
                      <a:pPr marL="0" marR="0" algn="ctr">
                        <a:spcBef>
                          <a:spcPts val="0"/>
                        </a:spcBef>
                        <a:spcAft>
                          <a:spcPts val="0"/>
                        </a:spcAft>
                      </a:pPr>
                      <a:r>
                        <a:rPr lang="en-US" sz="1100">
                          <a:solidFill>
                            <a:srgbClr val="000000"/>
                          </a:solidFill>
                          <a:latin typeface="Calibri"/>
                          <a:ea typeface="Times New Roman"/>
                          <a:cs typeface="Times New Roman"/>
                        </a:rPr>
                        <a:t> </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RBOD1</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 </a:t>
                      </a:r>
                      <a:endParaRPr lang="en-US" sz="12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EBOD1-1</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2 meter</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 </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046">
                <a:tc>
                  <a:txBody>
                    <a:bodyPr/>
                    <a:lstStyle/>
                    <a:p>
                      <a:pPr marL="0" marR="0" algn="ctr">
                        <a:spcBef>
                          <a:spcPts val="0"/>
                        </a:spcBef>
                        <a:spcAft>
                          <a:spcPts val="0"/>
                        </a:spcAft>
                      </a:pPr>
                      <a:r>
                        <a:rPr lang="en-US" sz="1100">
                          <a:solidFill>
                            <a:srgbClr val="000000"/>
                          </a:solidFill>
                          <a:latin typeface="Calibri"/>
                          <a:ea typeface="Times New Roman"/>
                          <a:cs typeface="Times New Roman"/>
                        </a:rPr>
                        <a:t>RBOD2</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 </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EBOD2-1</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 </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2 meter</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 </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046">
                <a:tc>
                  <a:txBody>
                    <a:bodyPr/>
                    <a:lstStyle/>
                    <a:p>
                      <a:pPr marL="0" marR="0" algn="ctr">
                        <a:spcBef>
                          <a:spcPts val="0"/>
                        </a:spcBef>
                        <a:spcAft>
                          <a:spcPts val="0"/>
                        </a:spcAft>
                      </a:pPr>
                      <a:r>
                        <a:rPr lang="en-US" sz="1100">
                          <a:solidFill>
                            <a:srgbClr val="000000"/>
                          </a:solidFill>
                          <a:latin typeface="Calibri"/>
                          <a:ea typeface="Times New Roman"/>
                          <a:cs typeface="Times New Roman"/>
                        </a:rPr>
                        <a:t> </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RBOD2</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 </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EBOD2-1</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solidFill>
                            <a:srgbClr val="000000"/>
                          </a:solidFill>
                          <a:latin typeface="Calibri"/>
                          <a:ea typeface="Times New Roman"/>
                          <a:cs typeface="Times New Roman"/>
                        </a:rPr>
                        <a:t>2 meter</a:t>
                      </a:r>
                      <a:endParaRPr lang="en-U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solidFill>
                            <a:srgbClr val="000000"/>
                          </a:solidFill>
                          <a:latin typeface="Calibri"/>
                          <a:ea typeface="Times New Roman"/>
                          <a:cs typeface="Times New Roman"/>
                        </a:rPr>
                        <a:t> </a:t>
                      </a:r>
                      <a:endParaRPr lang="en-US" sz="12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8" name="Picture 1"/>
          <p:cNvPicPr>
            <a:picLocks noChangeAspect="1" noChangeArrowheads="1"/>
          </p:cNvPicPr>
          <p:nvPr/>
        </p:nvPicPr>
        <p:blipFill>
          <a:blip r:embed="rId2" cstate="email"/>
          <a:srcRect/>
          <a:stretch>
            <a:fillRect/>
          </a:stretch>
        </p:blipFill>
        <p:spPr bwMode="auto">
          <a:xfrm>
            <a:off x="3012808" y="4607622"/>
            <a:ext cx="2675173" cy="1813173"/>
          </a:xfrm>
          <a:prstGeom prst="rect">
            <a:avLst/>
          </a:prstGeom>
          <a:noFill/>
        </p:spPr>
      </p:pic>
      <p:sp>
        <p:nvSpPr>
          <p:cNvPr id="7" name="Rectangle 6"/>
          <p:cNvSpPr/>
          <p:nvPr/>
        </p:nvSpPr>
        <p:spPr>
          <a:xfrm>
            <a:off x="3056778" y="6011439"/>
            <a:ext cx="4572000" cy="276999"/>
          </a:xfrm>
          <a:prstGeom prst="rect">
            <a:avLst/>
          </a:prstGeom>
        </p:spPr>
        <p:txBody>
          <a:bodyPr>
            <a:spAutoFit/>
          </a:bodyPr>
          <a:lstStyle/>
          <a:p>
            <a:r>
              <a:rPr lang="en-US" sz="1200" dirty="0" smtClean="0"/>
              <a:t>FRU Part Number: 9-03804-01</a:t>
            </a:r>
            <a:endParaRPr lang="en-US" sz="12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Expansion (EBOD) to Expansion (EBOD) SAS Connection (cont.)</a:t>
            </a:r>
            <a:endParaRPr lang="en-US" sz="2400" dirty="0"/>
          </a:p>
        </p:txBody>
      </p:sp>
      <p:sp>
        <p:nvSpPr>
          <p:cNvPr id="4" name="Content Placeholder 3"/>
          <p:cNvSpPr>
            <a:spLocks noGrp="1"/>
          </p:cNvSpPr>
          <p:nvPr>
            <p:ph idx="1"/>
          </p:nvPr>
        </p:nvSpPr>
        <p:spPr>
          <a:xfrm>
            <a:off x="395805" y="1264035"/>
            <a:ext cx="8216220" cy="1380311"/>
          </a:xfrm>
        </p:spPr>
        <p:txBody>
          <a:bodyPr>
            <a:normAutofit fontScale="92500" lnSpcReduction="10000"/>
          </a:bodyPr>
          <a:lstStyle/>
          <a:p>
            <a:r>
              <a:rPr lang="en-US" dirty="0" smtClean="0"/>
              <a:t>DXi6902 uses a standard  6Gb/s (SAS 2.0) 1 meter Mini-SAS cable (SFF 8088) to connect between the Expansion EBODs and Expansion EBODs. </a:t>
            </a:r>
          </a:p>
          <a:p>
            <a:r>
              <a:rPr lang="en-US" dirty="0" smtClean="0"/>
              <a:t>Following is a picture of a typical </a:t>
            </a:r>
            <a:r>
              <a:rPr lang="en-US" dirty="0" err="1" smtClean="0"/>
              <a:t>DXi</a:t>
            </a:r>
            <a:r>
              <a:rPr lang="en-US" dirty="0" smtClean="0"/>
              <a:t> SAS cable.</a:t>
            </a:r>
          </a:p>
          <a:p>
            <a:endParaRPr lang="en-US" dirty="0"/>
          </a:p>
        </p:txBody>
      </p:sp>
      <p:pic>
        <p:nvPicPr>
          <p:cNvPr id="5" name="Picture 2"/>
          <p:cNvPicPr>
            <a:picLocks noChangeAspect="1" noChangeArrowheads="1"/>
          </p:cNvPicPr>
          <p:nvPr/>
        </p:nvPicPr>
        <p:blipFill>
          <a:blip r:embed="rId2" cstate="email"/>
          <a:srcRect/>
          <a:stretch>
            <a:fillRect/>
          </a:stretch>
        </p:blipFill>
        <p:spPr bwMode="auto">
          <a:xfrm>
            <a:off x="2522861" y="2933543"/>
            <a:ext cx="3311611" cy="2973957"/>
          </a:xfrm>
          <a:prstGeom prst="rect">
            <a:avLst/>
          </a:prstGeom>
          <a:noFill/>
          <a:ln w="9525">
            <a:noFill/>
            <a:miter lim="800000"/>
            <a:headEnd/>
            <a:tailEnd/>
          </a:ln>
        </p:spPr>
      </p:pic>
      <p:sp>
        <p:nvSpPr>
          <p:cNvPr id="6" name="Rectangle 5"/>
          <p:cNvSpPr/>
          <p:nvPr/>
        </p:nvSpPr>
        <p:spPr>
          <a:xfrm>
            <a:off x="3056778" y="6011439"/>
            <a:ext cx="4572000" cy="276999"/>
          </a:xfrm>
          <a:prstGeom prst="rect">
            <a:avLst/>
          </a:prstGeom>
        </p:spPr>
        <p:txBody>
          <a:bodyPr>
            <a:spAutoFit/>
          </a:bodyPr>
          <a:lstStyle/>
          <a:p>
            <a:r>
              <a:rPr lang="en-US" sz="1200" dirty="0" smtClean="0"/>
              <a:t>FRU Part Number: 9-02217-01</a:t>
            </a:r>
            <a:endParaRPr lang="en-US" sz="1200" dirty="0"/>
          </a:p>
        </p:txBody>
      </p:sp>
      <p:graphicFrame>
        <p:nvGraphicFramePr>
          <p:cNvPr id="7" name="Diagram 6"/>
          <p:cNvGraphicFramePr/>
          <p:nvPr/>
        </p:nvGraphicFramePr>
        <p:xfrm>
          <a:off x="7262036" y="1"/>
          <a:ext cx="1881963" cy="1137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Disk Pooling</a:t>
            </a:r>
            <a:endParaRPr lang="en-US" dirty="0"/>
          </a:p>
        </p:txBody>
      </p:sp>
      <p:sp>
        <p:nvSpPr>
          <p:cNvPr id="3" name="Content Placeholder 2"/>
          <p:cNvSpPr>
            <a:spLocks noGrp="1"/>
          </p:cNvSpPr>
          <p:nvPr>
            <p:ph idx="1"/>
          </p:nvPr>
        </p:nvSpPr>
        <p:spPr/>
        <p:txBody>
          <a:bodyPr/>
          <a:lstStyle/>
          <a:p>
            <a:r>
              <a:rPr lang="en-US" dirty="0" smtClean="0"/>
              <a:t>DXi6902 will use Dynamic Disk Pools (DDP) for user storage allocation. </a:t>
            </a:r>
          </a:p>
          <a:p>
            <a:r>
              <a:rPr lang="en-US" dirty="0" smtClean="0"/>
              <a:t>Each RBOD or EBOD will have a separate Pool.</a:t>
            </a:r>
          </a:p>
          <a:p>
            <a:r>
              <a:rPr lang="en-US" dirty="0" smtClean="0"/>
              <a:t>Each Pool will be divided into two equal-sized volumes.</a:t>
            </a:r>
          </a:p>
          <a:p>
            <a:r>
              <a:rPr lang="en-US" dirty="0" smtClean="0"/>
              <a:t>Each volume will be represented by a separate SNFS Stripe Group.</a:t>
            </a:r>
          </a:p>
          <a:p>
            <a:endParaRPr lang="en-US" dirty="0"/>
          </a:p>
        </p:txBody>
      </p:sp>
      <p:graphicFrame>
        <p:nvGraphicFramePr>
          <p:cNvPr id="7" name="Diagram 6"/>
          <p:cNvGraphicFramePr/>
          <p:nvPr>
            <p:extLst>
              <p:ext uri="{D42A27DB-BD31-4B8C-83A1-F6EECF244321}">
                <p14:modId xmlns:p14="http://schemas.microsoft.com/office/powerpoint/2010/main" xmlns="" val="310169421"/>
              </p:ext>
            </p:extLst>
          </p:nvPr>
        </p:nvGraphicFramePr>
        <p:xfrm>
          <a:off x="7262036" y="1"/>
          <a:ext cx="1881963" cy="11376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 Power Connection</a:t>
            </a:r>
            <a:endParaRPr lang="en-US" dirty="0"/>
          </a:p>
        </p:txBody>
      </p:sp>
      <p:sp>
        <p:nvSpPr>
          <p:cNvPr id="4" name="Content Placeholder 2"/>
          <p:cNvSpPr>
            <a:spLocks noGrp="1"/>
          </p:cNvSpPr>
          <p:nvPr>
            <p:ph idx="1"/>
          </p:nvPr>
        </p:nvSpPr>
        <p:spPr>
          <a:xfrm>
            <a:off x="395805" y="1103394"/>
            <a:ext cx="8216220" cy="898397"/>
          </a:xfrm>
        </p:spPr>
        <p:txBody>
          <a:bodyPr/>
          <a:lstStyle/>
          <a:p>
            <a:r>
              <a:rPr lang="en-US" dirty="0" smtClean="0"/>
              <a:t>The following diagram defines the system AC power connection showing only 1 EBOD (as an example).</a:t>
            </a:r>
          </a:p>
          <a:p>
            <a:endParaRPr lang="en-US" dirty="0"/>
          </a:p>
        </p:txBody>
      </p:sp>
      <p:graphicFrame>
        <p:nvGraphicFramePr>
          <p:cNvPr id="5" name="Object 1"/>
          <p:cNvGraphicFramePr>
            <a:graphicFrameLocks noChangeAspect="1"/>
          </p:cNvGraphicFramePr>
          <p:nvPr/>
        </p:nvGraphicFramePr>
        <p:xfrm>
          <a:off x="2014150" y="2113002"/>
          <a:ext cx="5133975" cy="6048375"/>
        </p:xfrm>
        <a:graphic>
          <a:graphicData uri="http://schemas.openxmlformats.org/presentationml/2006/ole">
            <p:oleObj spid="_x0000_s289794" name="Visio" r:id="rId3" imgW="6949812" imgH="8527450" progId="Visio.Drawing.11">
              <p:embed/>
            </p:oleObj>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Power Ratings for complete </a:t>
            </a:r>
            <a:r>
              <a:rPr lang="en-US" sz="2800" dirty="0" err="1" smtClean="0"/>
              <a:t>DXi</a:t>
            </a:r>
            <a:r>
              <a:rPr lang="en-US" sz="2800" dirty="0" smtClean="0"/>
              <a:t> 6902 System</a:t>
            </a:r>
            <a:endParaRPr lang="en-US" sz="2800" dirty="0"/>
          </a:p>
        </p:txBody>
      </p:sp>
      <p:graphicFrame>
        <p:nvGraphicFramePr>
          <p:cNvPr id="4" name="Content Placeholder 6"/>
          <p:cNvGraphicFramePr>
            <a:graphicFrameLocks noGrp="1"/>
          </p:cNvGraphicFramePr>
          <p:nvPr>
            <p:ph idx="1"/>
          </p:nvPr>
        </p:nvGraphicFramePr>
        <p:xfrm>
          <a:off x="716692" y="1186252"/>
          <a:ext cx="7611762" cy="4856205"/>
        </p:xfrm>
        <a:graphic>
          <a:graphicData uri="http://schemas.openxmlformats.org/drawingml/2006/table">
            <a:tbl>
              <a:tblPr/>
              <a:tblGrid>
                <a:gridCol w="5074508"/>
                <a:gridCol w="2537254"/>
              </a:tblGrid>
              <a:tr h="323747">
                <a:tc>
                  <a:txBody>
                    <a:bodyPr/>
                    <a:lstStyle/>
                    <a:p>
                      <a:pPr marL="0" marR="0" algn="r">
                        <a:spcBef>
                          <a:spcPts val="0"/>
                        </a:spcBef>
                        <a:spcAft>
                          <a:spcPts val="0"/>
                        </a:spcAft>
                      </a:pPr>
                      <a:r>
                        <a:rPr lang="en-US" sz="1200" b="1" dirty="0">
                          <a:solidFill>
                            <a:srgbClr val="FFFFFF"/>
                          </a:solidFill>
                          <a:latin typeface="Arial"/>
                          <a:ea typeface="Times New Roman"/>
                        </a:rPr>
                        <a:t>DXI 6902 Ratings</a:t>
                      </a:r>
                      <a:endParaRPr lang="en-US" sz="18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spcBef>
                          <a:spcPts val="0"/>
                        </a:spcBef>
                        <a:spcAft>
                          <a:spcPts val="0"/>
                        </a:spcAft>
                      </a:pPr>
                      <a:r>
                        <a:rPr lang="en-US" sz="1200">
                          <a:latin typeface="Arial"/>
                          <a:ea typeface="Times New Roman"/>
                        </a:rPr>
                        <a:t> </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323747">
                <a:tc>
                  <a:txBody>
                    <a:bodyPr/>
                    <a:lstStyle/>
                    <a:p>
                      <a:pPr marL="0" marR="0">
                        <a:spcBef>
                          <a:spcPts val="0"/>
                        </a:spcBef>
                        <a:spcAft>
                          <a:spcPts val="0"/>
                        </a:spcAft>
                      </a:pPr>
                      <a:r>
                        <a:rPr lang="en-US" sz="1200" b="1">
                          <a:solidFill>
                            <a:srgbClr val="FFFFFF"/>
                          </a:solidFill>
                          <a:latin typeface="Arial"/>
                          <a:ea typeface="Times New Roman"/>
                        </a:rPr>
                        <a:t>Item</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1200" b="1">
                          <a:solidFill>
                            <a:srgbClr val="FFFFFF"/>
                          </a:solidFill>
                          <a:latin typeface="Arial"/>
                          <a:ea typeface="Times New Roman"/>
                        </a:rPr>
                        <a:t>Value</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323747">
                <a:tc>
                  <a:txBody>
                    <a:bodyPr/>
                    <a:lstStyle/>
                    <a:p>
                      <a:pPr marL="0" marR="0">
                        <a:spcBef>
                          <a:spcPts val="0"/>
                        </a:spcBef>
                        <a:spcAft>
                          <a:spcPts val="0"/>
                        </a:spcAft>
                      </a:pPr>
                      <a:r>
                        <a:rPr lang="en-US" sz="1200">
                          <a:latin typeface="Arial"/>
                          <a:ea typeface="Times New Roman"/>
                        </a:rPr>
                        <a:t>Input Voltage (volts)</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Arial"/>
                          <a:ea typeface="Times New Roman"/>
                        </a:rPr>
                        <a:t>100-240</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747">
                <a:tc>
                  <a:txBody>
                    <a:bodyPr/>
                    <a:lstStyle/>
                    <a:p>
                      <a:pPr marL="0" marR="0">
                        <a:spcBef>
                          <a:spcPts val="0"/>
                        </a:spcBef>
                        <a:spcAft>
                          <a:spcPts val="0"/>
                        </a:spcAft>
                      </a:pPr>
                      <a:r>
                        <a:rPr lang="en-US" sz="1200">
                          <a:latin typeface="Arial"/>
                          <a:ea typeface="Times New Roman"/>
                        </a:rPr>
                        <a:t>R720 Rated Current (amps)</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Arial"/>
                          <a:ea typeface="Times New Roman"/>
                        </a:rPr>
                        <a:t>12-6.5</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747">
                <a:tc>
                  <a:txBody>
                    <a:bodyPr/>
                    <a:lstStyle/>
                    <a:p>
                      <a:pPr marL="0" marR="0">
                        <a:spcBef>
                          <a:spcPts val="0"/>
                        </a:spcBef>
                        <a:spcAft>
                          <a:spcPts val="0"/>
                        </a:spcAft>
                      </a:pPr>
                      <a:r>
                        <a:rPr lang="en-US" sz="1200" dirty="0">
                          <a:latin typeface="Arial"/>
                          <a:ea typeface="Times New Roman"/>
                        </a:rPr>
                        <a:t>RBOD/EBOD Rated Current (amps)</a:t>
                      </a:r>
                      <a:endParaRPr lang="en-US" sz="18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Arial"/>
                          <a:ea typeface="Times New Roman"/>
                        </a:rPr>
                        <a:t>7.0-2.9</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747">
                <a:tc>
                  <a:txBody>
                    <a:bodyPr/>
                    <a:lstStyle/>
                    <a:p>
                      <a:pPr marL="0" marR="0">
                        <a:spcBef>
                          <a:spcPts val="0"/>
                        </a:spcBef>
                        <a:spcAft>
                          <a:spcPts val="0"/>
                        </a:spcAft>
                      </a:pPr>
                      <a:r>
                        <a:rPr lang="en-US" sz="1200">
                          <a:latin typeface="Arial"/>
                          <a:ea typeface="Times New Roman"/>
                        </a:rPr>
                        <a:t>R720 Node Operating Current (amps)</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Arial"/>
                          <a:ea typeface="Times New Roman"/>
                        </a:rPr>
                        <a:t>5.9-2.3</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747">
                <a:tc>
                  <a:txBody>
                    <a:bodyPr/>
                    <a:lstStyle/>
                    <a:p>
                      <a:pPr marL="0" marR="0">
                        <a:spcBef>
                          <a:spcPts val="0"/>
                        </a:spcBef>
                        <a:spcAft>
                          <a:spcPts val="0"/>
                        </a:spcAft>
                      </a:pPr>
                      <a:r>
                        <a:rPr lang="en-US" sz="1200">
                          <a:latin typeface="Arial"/>
                          <a:ea typeface="Times New Roman"/>
                        </a:rPr>
                        <a:t>NetApp RBOD Operating Current (amps)</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Arial"/>
                          <a:ea typeface="Times New Roman"/>
                        </a:rPr>
                        <a:t>3.3-1.4</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747">
                <a:tc>
                  <a:txBody>
                    <a:bodyPr/>
                    <a:lstStyle/>
                    <a:p>
                      <a:pPr marL="0" marR="0">
                        <a:spcBef>
                          <a:spcPts val="0"/>
                        </a:spcBef>
                        <a:spcAft>
                          <a:spcPts val="0"/>
                        </a:spcAft>
                      </a:pPr>
                      <a:r>
                        <a:rPr lang="en-US" sz="1200">
                          <a:latin typeface="Arial"/>
                          <a:ea typeface="Times New Roman"/>
                        </a:rPr>
                        <a:t>NetApp EBOD Operating Current (amps)</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Arial"/>
                          <a:ea typeface="Times New Roman"/>
                        </a:rPr>
                        <a:t>2.3-1.0</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747">
                <a:tc>
                  <a:txBody>
                    <a:bodyPr/>
                    <a:lstStyle/>
                    <a:p>
                      <a:pPr marL="0" marR="0">
                        <a:spcBef>
                          <a:spcPts val="0"/>
                        </a:spcBef>
                        <a:spcAft>
                          <a:spcPts val="0"/>
                        </a:spcAft>
                      </a:pPr>
                      <a:r>
                        <a:rPr lang="en-US" sz="1200">
                          <a:latin typeface="Arial"/>
                          <a:ea typeface="Times New Roman"/>
                        </a:rPr>
                        <a:t>R720 Node Operating Power (watts)</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Arial"/>
                          <a:ea typeface="Times New Roman"/>
                        </a:rPr>
                        <a:t>586</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747">
                <a:tc>
                  <a:txBody>
                    <a:bodyPr/>
                    <a:lstStyle/>
                    <a:p>
                      <a:pPr marL="0" marR="0">
                        <a:spcBef>
                          <a:spcPts val="0"/>
                        </a:spcBef>
                        <a:spcAft>
                          <a:spcPts val="0"/>
                        </a:spcAft>
                      </a:pPr>
                      <a:r>
                        <a:rPr lang="en-US" sz="1200">
                          <a:latin typeface="Arial"/>
                          <a:ea typeface="Times New Roman"/>
                        </a:rPr>
                        <a:t>NetApp RBOD Operating Power (watts)</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Arial"/>
                          <a:ea typeface="Times New Roman"/>
                        </a:rPr>
                        <a:t>334</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747">
                <a:tc>
                  <a:txBody>
                    <a:bodyPr/>
                    <a:lstStyle/>
                    <a:p>
                      <a:pPr marL="0" marR="0">
                        <a:spcBef>
                          <a:spcPts val="0"/>
                        </a:spcBef>
                        <a:spcAft>
                          <a:spcPts val="0"/>
                        </a:spcAft>
                      </a:pPr>
                      <a:r>
                        <a:rPr lang="en-US" sz="1200">
                          <a:latin typeface="Arial"/>
                          <a:ea typeface="Times New Roman"/>
                        </a:rPr>
                        <a:t>NetApp EBOD Operating Power (watts)</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Arial"/>
                          <a:ea typeface="Times New Roman"/>
                        </a:rPr>
                        <a:t>228</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747">
                <a:tc>
                  <a:txBody>
                    <a:bodyPr/>
                    <a:lstStyle/>
                    <a:p>
                      <a:pPr marL="0" marR="0">
                        <a:spcBef>
                          <a:spcPts val="0"/>
                        </a:spcBef>
                        <a:spcAft>
                          <a:spcPts val="0"/>
                        </a:spcAft>
                      </a:pPr>
                      <a:r>
                        <a:rPr lang="en-US" sz="1200">
                          <a:latin typeface="Arial"/>
                          <a:ea typeface="Times New Roman"/>
                        </a:rPr>
                        <a:t>System Rated Operating Current (amps)</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Arial"/>
                          <a:ea typeface="Times New Roman"/>
                        </a:rPr>
                        <a:t>43.8-17.5</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747">
                <a:tc>
                  <a:txBody>
                    <a:bodyPr/>
                    <a:lstStyle/>
                    <a:p>
                      <a:pPr marL="0" marR="0">
                        <a:spcBef>
                          <a:spcPts val="0"/>
                        </a:spcBef>
                        <a:spcAft>
                          <a:spcPts val="0"/>
                        </a:spcAft>
                      </a:pPr>
                      <a:r>
                        <a:rPr lang="en-US" sz="1200">
                          <a:latin typeface="Arial"/>
                          <a:ea typeface="Times New Roman"/>
                        </a:rPr>
                        <a:t>System Rated Operating Power (watts)</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Arial"/>
                          <a:ea typeface="Times New Roman"/>
                        </a:rPr>
                        <a:t>4076</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747">
                <a:tc>
                  <a:txBody>
                    <a:bodyPr/>
                    <a:lstStyle/>
                    <a:p>
                      <a:pPr marL="0" marR="0">
                        <a:spcBef>
                          <a:spcPts val="0"/>
                        </a:spcBef>
                        <a:spcAft>
                          <a:spcPts val="0"/>
                        </a:spcAft>
                      </a:pPr>
                      <a:r>
                        <a:rPr lang="en-US" sz="1200">
                          <a:latin typeface="Arial"/>
                          <a:ea typeface="Times New Roman"/>
                        </a:rPr>
                        <a:t>System Rated Operating BTUs</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Arial"/>
                          <a:ea typeface="Times New Roman"/>
                        </a:rPr>
                        <a:t>13910</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747">
                <a:tc>
                  <a:txBody>
                    <a:bodyPr/>
                    <a:lstStyle/>
                    <a:p>
                      <a:pPr marL="0" marR="0">
                        <a:spcBef>
                          <a:spcPts val="0"/>
                        </a:spcBef>
                        <a:spcAft>
                          <a:spcPts val="0"/>
                        </a:spcAft>
                      </a:pPr>
                      <a:r>
                        <a:rPr lang="en-US" sz="1200">
                          <a:latin typeface="Arial"/>
                          <a:ea typeface="Times New Roman"/>
                        </a:rPr>
                        <a:t>Maximum Inrush Current (amps)</a:t>
                      </a:r>
                      <a:endParaRPr lang="en-US" sz="18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Arial"/>
                          <a:ea typeface="Times New Roman"/>
                        </a:rPr>
                        <a:t>42</a:t>
                      </a:r>
                      <a:endParaRPr lang="en-US" sz="18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Software Engineers – Jurgen van der Linden</a:t>
            </a:r>
            <a:endParaRPr lang="en-US" dirty="0"/>
          </a:p>
        </p:txBody>
      </p:sp>
      <p:sp>
        <p:nvSpPr>
          <p:cNvPr id="4" name="Title 3"/>
          <p:cNvSpPr>
            <a:spLocks noGrp="1"/>
          </p:cNvSpPr>
          <p:nvPr>
            <p:ph type="title"/>
          </p:nvPr>
        </p:nvSpPr>
        <p:spPr>
          <a:xfrm>
            <a:off x="322780" y="3645425"/>
            <a:ext cx="8358082" cy="1352310"/>
          </a:xfrm>
        </p:spPr>
        <p:txBody>
          <a:bodyPr/>
          <a:lstStyle/>
          <a:p>
            <a:r>
              <a:rPr lang="en-US" sz="5400" dirty="0" err="1" smtClean="0"/>
              <a:t>DXi</a:t>
            </a:r>
            <a:r>
              <a:rPr lang="en-US" sz="5400" dirty="0" smtClean="0"/>
              <a:t> SW Version 3.0.0_69</a:t>
            </a:r>
            <a:endParaRPr lang="en-US" sz="5400" dirty="0"/>
          </a:p>
        </p:txBody>
      </p:sp>
    </p:spTree>
    <p:extLst>
      <p:ext uri="{BB962C8B-B14F-4D97-AF65-F5344CB8AC3E}">
        <p14:creationId xmlns:p14="http://schemas.microsoft.com/office/powerpoint/2010/main" xmlns="" val="3597148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a:xfrm>
            <a:off x="395805" y="935914"/>
            <a:ext cx="8216220" cy="5337885"/>
          </a:xfrm>
        </p:spPr>
        <p:txBody>
          <a:bodyPr>
            <a:noAutofit/>
          </a:bodyPr>
          <a:lstStyle/>
          <a:p>
            <a:pPr lvl="1">
              <a:lnSpc>
                <a:spcPct val="120000"/>
              </a:lnSpc>
              <a:buNone/>
            </a:pPr>
            <a:r>
              <a:rPr lang="en-US" b="1" dirty="0" smtClean="0">
                <a:solidFill>
                  <a:schemeClr val="accent6">
                    <a:lumMod val="60000"/>
                    <a:lumOff val="40000"/>
                  </a:schemeClr>
                </a:solidFill>
              </a:rPr>
              <a:t>Based on the DXi 2.3 feature set</a:t>
            </a:r>
          </a:p>
          <a:p>
            <a:pPr lvl="1">
              <a:lnSpc>
                <a:spcPct val="120000"/>
              </a:lnSpc>
              <a:buNone/>
            </a:pPr>
            <a:r>
              <a:rPr lang="en-US" b="1" dirty="0" smtClean="0">
                <a:solidFill>
                  <a:schemeClr val="accent6">
                    <a:lumMod val="60000"/>
                    <a:lumOff val="40000"/>
                  </a:schemeClr>
                </a:solidFill>
              </a:rPr>
              <a:t>Includes </a:t>
            </a:r>
            <a:r>
              <a:rPr lang="en-US" b="1" dirty="0" err="1" smtClean="0">
                <a:solidFill>
                  <a:schemeClr val="accent6">
                    <a:lumMod val="60000"/>
                    <a:lumOff val="40000"/>
                  </a:schemeClr>
                </a:solidFill>
              </a:rPr>
              <a:t>CentOS</a:t>
            </a:r>
            <a:r>
              <a:rPr lang="en-US" b="1" dirty="0" smtClean="0">
                <a:solidFill>
                  <a:schemeClr val="accent6">
                    <a:lumMod val="60000"/>
                    <a:lumOff val="40000"/>
                  </a:schemeClr>
                </a:solidFill>
              </a:rPr>
              <a:t> 6.5 Linux distribution</a:t>
            </a:r>
          </a:p>
          <a:p>
            <a:pPr lvl="1">
              <a:lnSpc>
                <a:spcPct val="120000"/>
              </a:lnSpc>
              <a:buNone/>
            </a:pPr>
            <a:r>
              <a:rPr lang="en-US" b="1" dirty="0" smtClean="0">
                <a:solidFill>
                  <a:schemeClr val="accent6">
                    <a:lumMod val="60000"/>
                    <a:lumOff val="40000"/>
                  </a:schemeClr>
                </a:solidFill>
              </a:rPr>
              <a:t>Includes </a:t>
            </a:r>
            <a:r>
              <a:rPr lang="en-US" b="1" dirty="0" err="1" smtClean="0">
                <a:solidFill>
                  <a:schemeClr val="accent6">
                    <a:lumMod val="60000"/>
                    <a:lumOff val="40000"/>
                  </a:schemeClr>
                </a:solidFill>
              </a:rPr>
              <a:t>StorNext</a:t>
            </a:r>
            <a:r>
              <a:rPr lang="en-US" b="1" dirty="0" smtClean="0">
                <a:solidFill>
                  <a:schemeClr val="accent6">
                    <a:lumMod val="60000"/>
                    <a:lumOff val="40000"/>
                  </a:schemeClr>
                </a:solidFill>
              </a:rPr>
              <a:t> 5.0 file system</a:t>
            </a:r>
          </a:p>
          <a:p>
            <a:pPr lvl="1">
              <a:lnSpc>
                <a:spcPct val="120000"/>
              </a:lnSpc>
              <a:buNone/>
            </a:pPr>
            <a:r>
              <a:rPr lang="en-US" b="1" dirty="0" smtClean="0">
                <a:solidFill>
                  <a:schemeClr val="accent6">
                    <a:lumMod val="60000"/>
                    <a:lumOff val="40000"/>
                  </a:schemeClr>
                </a:solidFill>
              </a:rPr>
              <a:t>E-Mail Home Changes</a:t>
            </a:r>
          </a:p>
          <a:p>
            <a:pPr lvl="1">
              <a:lnSpc>
                <a:spcPct val="120000"/>
              </a:lnSpc>
            </a:pPr>
            <a:r>
              <a:rPr lang="en-US" dirty="0" smtClean="0"/>
              <a:t>Sends regular status emails to Quantum unless internet connectivity is not available</a:t>
            </a:r>
          </a:p>
          <a:p>
            <a:pPr lvl="1">
              <a:lnSpc>
                <a:spcPct val="120000"/>
              </a:lnSpc>
            </a:pPr>
            <a:r>
              <a:rPr lang="en-US" dirty="0" smtClean="0"/>
              <a:t>Generates an Admin Alert if sending the status email fails</a:t>
            </a:r>
          </a:p>
          <a:p>
            <a:pPr lvl="1">
              <a:lnSpc>
                <a:spcPct val="120000"/>
              </a:lnSpc>
            </a:pPr>
            <a:r>
              <a:rPr lang="en-US" dirty="0" smtClean="0"/>
              <a:t>Provides a mechanism to disable and re-enable sending the status email for situations where internet connectivity is not available. </a:t>
            </a:r>
          </a:p>
          <a:p>
            <a:pPr lvl="1">
              <a:lnSpc>
                <a:spcPct val="120000"/>
              </a:lnSpc>
              <a:buNone/>
            </a:pPr>
            <a:r>
              <a:rPr lang="en-US" b="1" dirty="0" smtClean="0">
                <a:solidFill>
                  <a:schemeClr val="accent6">
                    <a:lumMod val="60000"/>
                    <a:lumOff val="40000"/>
                  </a:schemeClr>
                </a:solidFill>
              </a:rPr>
              <a:t>Data capture features to enable better Quality metrics</a:t>
            </a:r>
          </a:p>
          <a:p>
            <a:pPr lvl="1">
              <a:lnSpc>
                <a:spcPct val="120000"/>
              </a:lnSpc>
            </a:pPr>
            <a:r>
              <a:rPr lang="en-US" dirty="0" smtClean="0"/>
              <a:t>When the system was first powered up after install</a:t>
            </a:r>
          </a:p>
          <a:p>
            <a:pPr lvl="1">
              <a:lnSpc>
                <a:spcPct val="120000"/>
              </a:lnSpc>
            </a:pPr>
            <a:r>
              <a:rPr lang="en-US" dirty="0" smtClean="0"/>
              <a:t>Downtime and uptime that impact data availability</a:t>
            </a:r>
          </a:p>
          <a:p>
            <a:pPr lvl="1">
              <a:lnSpc>
                <a:spcPct val="120000"/>
              </a:lnSpc>
              <a:buNone/>
            </a:pPr>
            <a:r>
              <a:rPr lang="en-US" b="1" dirty="0" smtClean="0">
                <a:solidFill>
                  <a:schemeClr val="accent6">
                    <a:lumMod val="60000"/>
                    <a:lumOff val="40000"/>
                  </a:schemeClr>
                </a:solidFill>
              </a:rPr>
              <a:t>Data-in-Flight Encryption (details to follow)</a:t>
            </a:r>
          </a:p>
          <a:p>
            <a:pPr lvl="1">
              <a:lnSpc>
                <a:spcPct val="120000"/>
              </a:lnSpc>
              <a:buNone/>
            </a:pPr>
            <a:endParaRPr lang="en-US" sz="1400" dirty="0" smtClean="0"/>
          </a:p>
        </p:txBody>
      </p:sp>
      <p:sp>
        <p:nvSpPr>
          <p:cNvPr id="2" name="Title 1"/>
          <p:cNvSpPr>
            <a:spLocks noGrp="1"/>
          </p:cNvSpPr>
          <p:nvPr>
            <p:ph type="title"/>
          </p:nvPr>
        </p:nvSpPr>
        <p:spPr/>
        <p:txBody>
          <a:bodyPr/>
          <a:lstStyle/>
          <a:p>
            <a:r>
              <a:rPr lang="en-US" dirty="0" smtClean="0"/>
              <a:t>New Software Features</a:t>
            </a:r>
            <a:endParaRPr lang="en-US" dirty="0"/>
          </a:p>
        </p:txBody>
      </p:sp>
    </p:spTree>
    <p:extLst>
      <p:ext uri="{BB962C8B-B14F-4D97-AF65-F5344CB8AC3E}">
        <p14:creationId xmlns="" xmlns:p14="http://schemas.microsoft.com/office/powerpoint/2010/main" val="425499076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Software Features</a:t>
            </a:r>
            <a:endParaRPr lang="en-US" dirty="0"/>
          </a:p>
        </p:txBody>
      </p:sp>
      <p:sp>
        <p:nvSpPr>
          <p:cNvPr id="3" name="Content Placeholder 2"/>
          <p:cNvSpPr>
            <a:spLocks noGrp="1"/>
          </p:cNvSpPr>
          <p:nvPr>
            <p:ph idx="1"/>
          </p:nvPr>
        </p:nvSpPr>
        <p:spPr/>
        <p:txBody>
          <a:bodyPr/>
          <a:lstStyle/>
          <a:p>
            <a:pPr lvl="1">
              <a:lnSpc>
                <a:spcPct val="120000"/>
              </a:lnSpc>
              <a:buNone/>
            </a:pPr>
            <a:r>
              <a:rPr lang="en-US" b="1" dirty="0" smtClean="0">
                <a:solidFill>
                  <a:schemeClr val="accent6">
                    <a:lumMod val="60000"/>
                    <a:lumOff val="40000"/>
                  </a:schemeClr>
                </a:solidFill>
              </a:rPr>
              <a:t>Supports IBM and HP LTO-6 tape drives for use by Path-To-Tape </a:t>
            </a:r>
          </a:p>
          <a:p>
            <a:pPr lvl="1">
              <a:lnSpc>
                <a:spcPct val="120000"/>
              </a:lnSpc>
              <a:buNone/>
            </a:pPr>
            <a:r>
              <a:rPr lang="en-US" b="1" dirty="0" smtClean="0">
                <a:solidFill>
                  <a:schemeClr val="accent6">
                    <a:lumMod val="60000"/>
                    <a:lumOff val="40000"/>
                  </a:schemeClr>
                </a:solidFill>
              </a:rPr>
              <a:t>Same as the 8500 on the following configuration limits</a:t>
            </a:r>
          </a:p>
          <a:p>
            <a:pPr lvl="1">
              <a:lnSpc>
                <a:spcPct val="120000"/>
              </a:lnSpc>
            </a:pPr>
            <a:r>
              <a:rPr lang="en-US" dirty="0" smtClean="0"/>
              <a:t>Partitions (64)</a:t>
            </a:r>
          </a:p>
          <a:p>
            <a:pPr lvl="1">
              <a:lnSpc>
                <a:spcPct val="120000"/>
              </a:lnSpc>
            </a:pPr>
            <a:r>
              <a:rPr lang="en-US" dirty="0" smtClean="0"/>
              <a:t>VTDs (512 with 160 active) </a:t>
            </a:r>
          </a:p>
          <a:p>
            <a:pPr lvl="1">
              <a:lnSpc>
                <a:spcPct val="120000"/>
              </a:lnSpc>
            </a:pPr>
            <a:r>
              <a:rPr lang="en-US" dirty="0" smtClean="0"/>
              <a:t>Cartridges (9000 per partition)</a:t>
            </a:r>
          </a:p>
          <a:p>
            <a:pPr lvl="1">
              <a:lnSpc>
                <a:spcPct val="120000"/>
              </a:lnSpc>
            </a:pPr>
            <a:r>
              <a:rPr lang="en-US" dirty="0" smtClean="0"/>
              <a:t>Path-to-Tape Devices (24)</a:t>
            </a:r>
          </a:p>
          <a:p>
            <a:pPr lvl="1">
              <a:lnSpc>
                <a:spcPct val="120000"/>
              </a:lnSpc>
            </a:pPr>
            <a:r>
              <a:rPr lang="en-US" dirty="0" smtClean="0"/>
              <a:t>Maximum Stream Counts (table included in the PRD)</a:t>
            </a:r>
          </a:p>
          <a:p>
            <a:pPr lvl="1">
              <a:buNone/>
            </a:pPr>
            <a:r>
              <a:rPr lang="en-US" b="1" dirty="0" smtClean="0">
                <a:solidFill>
                  <a:schemeClr val="accent6">
                    <a:lumMod val="60000"/>
                    <a:lumOff val="40000"/>
                  </a:schemeClr>
                </a:solidFill>
              </a:rPr>
              <a:t>Will support the stand-alone Full Data Shred utility as implemented in DXi6802 (Encryption based)</a:t>
            </a:r>
          </a:p>
          <a:p>
            <a:pPr lvl="1"/>
            <a:r>
              <a:rPr lang="en-US" dirty="0" smtClean="0"/>
              <a:t>This will be delivered post-GA.</a:t>
            </a:r>
          </a:p>
          <a:p>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0" y="1536971"/>
            <a:ext cx="9144000" cy="4649820"/>
          </a:xfrm>
          <a:prstGeom prst="roundRect">
            <a:avLst>
              <a:gd name="adj" fmla="val 0"/>
            </a:avLst>
          </a:prstGeom>
          <a:gradFill>
            <a:gsLst>
              <a:gs pos="34000">
                <a:schemeClr val="tx1"/>
              </a:gs>
              <a:gs pos="100000">
                <a:srgbClr val="282828">
                  <a:alpha val="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00" dirty="0">
              <a:latin typeface="Arial" charset="0"/>
              <a:ea typeface="ＭＳ Ｐゴシック"/>
              <a:cs typeface="Arial" charset="0"/>
            </a:endParaRPr>
          </a:p>
        </p:txBody>
      </p:sp>
      <p:sp>
        <p:nvSpPr>
          <p:cNvPr id="20" name="Title 1"/>
          <p:cNvSpPr txBox="1">
            <a:spLocks/>
          </p:cNvSpPr>
          <p:nvPr/>
        </p:nvSpPr>
        <p:spPr bwMode="auto">
          <a:xfrm>
            <a:off x="340659" y="247743"/>
            <a:ext cx="8289925"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US" sz="3200" b="1" kern="1200" dirty="0">
                <a:solidFill>
                  <a:srgbClr val="0076BB"/>
                </a:solidFill>
                <a:latin typeface="Arial" pitchFamily="34" charset="0"/>
                <a:ea typeface="ＭＳ Ｐゴシック" charset="-128"/>
                <a:cs typeface="Arial" pitchFamily="34" charset="0"/>
              </a:defRPr>
            </a:lvl1pPr>
            <a:lvl2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2pPr>
            <a:lvl3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3pPr>
            <a:lvl4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4pPr>
            <a:lvl5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5pPr>
            <a:lvl6pPr marL="457200" algn="l" rtl="0" eaLnBrk="1" fontAlgn="base" hangingPunct="1">
              <a:spcBef>
                <a:spcPct val="0"/>
              </a:spcBef>
              <a:spcAft>
                <a:spcPct val="0"/>
              </a:spcAft>
              <a:defRPr sz="3200">
                <a:solidFill>
                  <a:srgbClr val="0076BB"/>
                </a:solidFill>
                <a:latin typeface="Arial" charset="0"/>
                <a:ea typeface="ＭＳ Ｐゴシック" charset="-128"/>
                <a:cs typeface="Arial" charset="0"/>
              </a:defRPr>
            </a:lvl6pPr>
            <a:lvl7pPr marL="914400" algn="l" rtl="0" eaLnBrk="1" fontAlgn="base" hangingPunct="1">
              <a:spcBef>
                <a:spcPct val="0"/>
              </a:spcBef>
              <a:spcAft>
                <a:spcPct val="0"/>
              </a:spcAft>
              <a:defRPr sz="3200">
                <a:solidFill>
                  <a:srgbClr val="0076BB"/>
                </a:solidFill>
                <a:latin typeface="Arial" charset="0"/>
                <a:ea typeface="ＭＳ Ｐゴシック" charset="-128"/>
                <a:cs typeface="Arial" charset="0"/>
              </a:defRPr>
            </a:lvl7pPr>
            <a:lvl8pPr marL="1371600" algn="l" rtl="0" eaLnBrk="1" fontAlgn="base" hangingPunct="1">
              <a:spcBef>
                <a:spcPct val="0"/>
              </a:spcBef>
              <a:spcAft>
                <a:spcPct val="0"/>
              </a:spcAft>
              <a:defRPr sz="3200">
                <a:solidFill>
                  <a:srgbClr val="0076BB"/>
                </a:solidFill>
                <a:latin typeface="Arial" charset="0"/>
                <a:ea typeface="ＭＳ Ｐゴシック" charset="-128"/>
                <a:cs typeface="Arial" charset="0"/>
              </a:defRPr>
            </a:lvl8pPr>
            <a:lvl9pPr marL="1828800" algn="l" rtl="0" eaLnBrk="1" fontAlgn="base" hangingPunct="1">
              <a:spcBef>
                <a:spcPct val="0"/>
              </a:spcBef>
              <a:spcAft>
                <a:spcPct val="0"/>
              </a:spcAft>
              <a:defRPr sz="3200">
                <a:solidFill>
                  <a:srgbClr val="0076BB"/>
                </a:solidFill>
                <a:latin typeface="Arial" charset="0"/>
                <a:ea typeface="ＭＳ Ｐゴシック" charset="-128"/>
                <a:cs typeface="Arial" charset="0"/>
              </a:defRPr>
            </a:lvl9pPr>
          </a:lstStyle>
          <a:p>
            <a:r>
              <a:rPr lang="en-US" altLang="en-US" dirty="0"/>
              <a:t>DXi Deduplication</a:t>
            </a:r>
          </a:p>
        </p:txBody>
      </p:sp>
      <p:sp>
        <p:nvSpPr>
          <p:cNvPr id="13" name="Content Placeholder 2"/>
          <p:cNvSpPr>
            <a:spLocks noGrp="1"/>
          </p:cNvSpPr>
          <p:nvPr>
            <p:ph idx="1"/>
          </p:nvPr>
        </p:nvSpPr>
        <p:spPr>
          <a:xfrm>
            <a:off x="221381" y="2002054"/>
            <a:ext cx="6805061" cy="2849079"/>
          </a:xfrm>
        </p:spPr>
        <p:txBody>
          <a:bodyPr/>
          <a:lstStyle/>
          <a:p>
            <a:pPr>
              <a:defRPr/>
            </a:pPr>
            <a:r>
              <a:rPr lang="en-US" dirty="0">
                <a:solidFill>
                  <a:schemeClr val="bg1"/>
                </a:solidFill>
                <a:ea typeface="ＭＳ Ｐゴシック" charset="0"/>
              </a:rPr>
              <a:t>Maximize Disk Storage</a:t>
            </a:r>
          </a:p>
          <a:p>
            <a:pPr>
              <a:defRPr/>
            </a:pPr>
            <a:r>
              <a:rPr lang="en-US" dirty="0">
                <a:solidFill>
                  <a:schemeClr val="bg1"/>
                </a:solidFill>
                <a:ea typeface="ＭＳ Ｐゴシック" charset="0"/>
              </a:rPr>
              <a:t>Improve Backup &amp; Restore Times</a:t>
            </a:r>
          </a:p>
          <a:p>
            <a:pPr>
              <a:defRPr/>
            </a:pPr>
            <a:r>
              <a:rPr lang="en-US" dirty="0">
                <a:solidFill>
                  <a:schemeClr val="bg1"/>
                </a:solidFill>
              </a:rPr>
              <a:t>Protect Data Across Sites </a:t>
            </a:r>
            <a:r>
              <a:rPr lang="en-US" dirty="0" smtClean="0">
                <a:solidFill>
                  <a:schemeClr val="bg1"/>
                </a:solidFill>
              </a:rPr>
              <a:t>&amp;</a:t>
            </a:r>
            <a:br>
              <a:rPr lang="en-US" dirty="0" smtClean="0">
                <a:solidFill>
                  <a:schemeClr val="bg1"/>
                </a:solidFill>
              </a:rPr>
            </a:br>
            <a:r>
              <a:rPr lang="en-US" dirty="0" smtClean="0">
                <a:solidFill>
                  <a:schemeClr val="bg1"/>
                </a:solidFill>
              </a:rPr>
              <a:t>In </a:t>
            </a:r>
            <a:r>
              <a:rPr lang="en-US" dirty="0">
                <a:solidFill>
                  <a:schemeClr val="bg1"/>
                </a:solidFill>
              </a:rPr>
              <a:t>the Cloud</a:t>
            </a:r>
          </a:p>
          <a:p>
            <a:pPr>
              <a:defRPr/>
            </a:pPr>
            <a:r>
              <a:rPr lang="en-US" dirty="0" smtClean="0">
                <a:solidFill>
                  <a:schemeClr val="bg1"/>
                </a:solidFill>
                <a:ea typeface="ＭＳ Ｐゴシック" charset="0"/>
              </a:rPr>
              <a:t>Increase </a:t>
            </a:r>
            <a:r>
              <a:rPr lang="en-US" dirty="0">
                <a:solidFill>
                  <a:schemeClr val="bg1"/>
                </a:solidFill>
                <a:ea typeface="ＭＳ Ｐゴシック" charset="0"/>
              </a:rPr>
              <a:t>IT Staff Productivity</a:t>
            </a:r>
          </a:p>
          <a:p>
            <a:pPr>
              <a:defRPr/>
            </a:pPr>
            <a:r>
              <a:rPr lang="en-US" dirty="0" smtClean="0">
                <a:solidFill>
                  <a:schemeClr val="bg1"/>
                </a:solidFill>
                <a:ea typeface="ＭＳ Ｐゴシック" charset="0"/>
              </a:rPr>
              <a:t>Scale </a:t>
            </a:r>
            <a:r>
              <a:rPr lang="en-US" dirty="0">
                <a:solidFill>
                  <a:schemeClr val="bg1"/>
                </a:solidFill>
                <a:ea typeface="ＭＳ Ｐゴシック" charset="0"/>
              </a:rPr>
              <a:t>on Your Terms</a:t>
            </a:r>
          </a:p>
          <a:p>
            <a:pPr>
              <a:defRPr/>
            </a:pPr>
            <a:r>
              <a:rPr lang="en-US" dirty="0">
                <a:solidFill>
                  <a:schemeClr val="bg1"/>
                </a:solidFill>
                <a:ea typeface="ＭＳ Ｐゴシック" charset="0"/>
              </a:rPr>
              <a:t>Provide Extra Layers of </a:t>
            </a:r>
            <a:r>
              <a:rPr lang="en-US" dirty="0" smtClean="0">
                <a:solidFill>
                  <a:schemeClr val="bg1"/>
                </a:solidFill>
              </a:rPr>
              <a:t>Security</a:t>
            </a:r>
            <a:endParaRPr lang="en-US" b="1" dirty="0">
              <a:solidFill>
                <a:schemeClr val="bg1"/>
              </a:solidFill>
              <a:ea typeface="MS PGothic" pitchFamily="34" charset="-128"/>
            </a:endParaRPr>
          </a:p>
        </p:txBody>
      </p:sp>
      <p:sp>
        <p:nvSpPr>
          <p:cNvPr id="12" name="Rounded Rectangle 11"/>
          <p:cNvSpPr/>
          <p:nvPr/>
        </p:nvSpPr>
        <p:spPr>
          <a:xfrm>
            <a:off x="5080" y="887506"/>
            <a:ext cx="9175758" cy="788894"/>
          </a:xfrm>
          <a:prstGeom prst="roundRect">
            <a:avLst>
              <a:gd name="adj" fmla="val 82"/>
            </a:avLst>
          </a:prstGeom>
          <a:gradFill flip="none" rotWithShape="1">
            <a:gsLst>
              <a:gs pos="100000">
                <a:srgbClr val="0F73C3"/>
              </a:gs>
              <a:gs pos="0">
                <a:srgbClr val="00B6F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0" rIns="182880" bIns="0" rtlCol="0" anchor="ctr"/>
          <a:lstStyle/>
          <a:p>
            <a:pPr algn="ctr">
              <a:lnSpc>
                <a:spcPts val="2500"/>
              </a:lnSpc>
            </a:pPr>
            <a:endParaRPr lang="en-US"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xmlns="" val="0"/>
              </a:ext>
            </a:extLst>
          </a:blip>
          <a:srcRect l="14125" r="14324" b="10172"/>
          <a:stretch/>
        </p:blipFill>
        <p:spPr>
          <a:xfrm>
            <a:off x="6853382" y="-113569"/>
            <a:ext cx="2225964" cy="6971569"/>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xmlns="" val="0"/>
              </a:ext>
            </a:extLst>
          </a:blip>
          <a:srcRect b="16788"/>
          <a:stretch/>
        </p:blipFill>
        <p:spPr>
          <a:xfrm>
            <a:off x="5938829" y="3810000"/>
            <a:ext cx="1528771" cy="1529721"/>
          </a:xfrm>
          <a:prstGeom prst="rect">
            <a:avLst/>
          </a:prstGeom>
          <a:effectLst>
            <a:reflection blurRad="63500" stA="30000" endPos="23000" dir="5400000" sy="-100000" algn="bl" rotWithShape="0"/>
          </a:effectLst>
        </p:spPr>
      </p:pic>
      <p:pic>
        <p:nvPicPr>
          <p:cNvPr id="11" name="Picture 10"/>
          <p:cNvPicPr>
            <a:picLocks noChangeAspect="1"/>
          </p:cNvPicPr>
          <p:nvPr/>
        </p:nvPicPr>
        <p:blipFill rotWithShape="1">
          <a:blip r:embed="rId5" cstate="print">
            <a:extLst/>
          </a:blip>
          <a:srcRect b="1792"/>
          <a:stretch/>
        </p:blipFill>
        <p:spPr>
          <a:xfrm>
            <a:off x="4798023" y="5187216"/>
            <a:ext cx="3381723" cy="1205564"/>
          </a:xfrm>
          <a:prstGeom prst="rect">
            <a:avLst/>
          </a:prstGeom>
          <a:effectLst>
            <a:reflection blurRad="63500" stA="30000" endPos="23000" dir="5400000" sy="-100000" algn="bl" rotWithShape="0"/>
          </a:effectLst>
        </p:spPr>
      </p:pic>
      <p:sp>
        <p:nvSpPr>
          <p:cNvPr id="2" name="Rectangle 1"/>
          <p:cNvSpPr/>
          <p:nvPr/>
        </p:nvSpPr>
        <p:spPr>
          <a:xfrm>
            <a:off x="340659" y="1015425"/>
            <a:ext cx="5598170" cy="523220"/>
          </a:xfrm>
          <a:prstGeom prst="rect">
            <a:avLst/>
          </a:prstGeom>
        </p:spPr>
        <p:txBody>
          <a:bodyPr wrap="square">
            <a:spAutoFit/>
          </a:bodyPr>
          <a:lstStyle/>
          <a:p>
            <a:pPr lvl="0"/>
            <a:r>
              <a:rPr lang="en-US" sz="2800" dirty="0">
                <a:solidFill>
                  <a:prstClr val="white"/>
                </a:solidFill>
                <a:latin typeface="Arial" panose="020B0604020202020204" pitchFamily="34" charset="0"/>
                <a:cs typeface="Arial" panose="020B0604020202020204" pitchFamily="34" charset="0"/>
              </a:rPr>
              <a:t>Intelligent. Simple. </a:t>
            </a:r>
            <a:r>
              <a:rPr lang="en-US" sz="2800" dirty="0" smtClean="0">
                <a:solidFill>
                  <a:prstClr val="white"/>
                </a:solidFill>
                <a:latin typeface="Arial" panose="020B0604020202020204" pitchFamily="34" charset="0"/>
                <a:cs typeface="Arial" panose="020B0604020202020204" pitchFamily="34" charset="0"/>
              </a:rPr>
              <a:t>Powerful</a:t>
            </a:r>
            <a:r>
              <a:rPr lang="en-US" sz="2200" dirty="0" smtClean="0">
                <a:solidFill>
                  <a:prstClr val="white"/>
                </a:solidFill>
                <a:latin typeface="Arial" panose="020B0604020202020204" pitchFamily="34" charset="0"/>
                <a:cs typeface="Arial" panose="020B0604020202020204" pitchFamily="34" charset="0"/>
              </a:rPr>
              <a:t>.</a:t>
            </a:r>
            <a:endParaRPr lang="en-US" sz="26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308695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Licensing</a:t>
            </a:r>
            <a:endParaRPr lang="en-US" dirty="0"/>
          </a:p>
        </p:txBody>
      </p:sp>
      <p:sp>
        <p:nvSpPr>
          <p:cNvPr id="3" name="Content Placeholder 2"/>
          <p:cNvSpPr>
            <a:spLocks noGrp="1"/>
          </p:cNvSpPr>
          <p:nvPr>
            <p:ph idx="1"/>
          </p:nvPr>
        </p:nvSpPr>
        <p:spPr>
          <a:xfrm>
            <a:off x="395805" y="961902"/>
            <a:ext cx="8216220" cy="5581402"/>
          </a:xfrm>
        </p:spPr>
        <p:txBody>
          <a:bodyPr/>
          <a:lstStyle/>
          <a:p>
            <a:r>
              <a:rPr lang="en-US" sz="1800" b="1" dirty="0" smtClean="0"/>
              <a:t>Factory enabled features</a:t>
            </a:r>
          </a:p>
          <a:p>
            <a:pPr lvl="1"/>
            <a:r>
              <a:rPr lang="en-US" sz="1600" dirty="0" smtClean="0"/>
              <a:t>NAS: CIFS &amp; NFS</a:t>
            </a:r>
          </a:p>
          <a:p>
            <a:pPr lvl="1"/>
            <a:r>
              <a:rPr lang="en-US" sz="1600" dirty="0" smtClean="0"/>
              <a:t>OST</a:t>
            </a:r>
          </a:p>
          <a:p>
            <a:pPr lvl="1"/>
            <a:r>
              <a:rPr lang="en-US" sz="1600" dirty="0" smtClean="0"/>
              <a:t>VTL with 160 VTDs</a:t>
            </a:r>
          </a:p>
          <a:p>
            <a:pPr lvl="1"/>
            <a:r>
              <a:rPr lang="en-US" sz="1600" dirty="0" smtClean="0"/>
              <a:t>Replication</a:t>
            </a:r>
          </a:p>
          <a:p>
            <a:pPr lvl="1"/>
            <a:r>
              <a:rPr lang="en-US" sz="1600" dirty="0" err="1" smtClean="0"/>
              <a:t>Deduplication</a:t>
            </a:r>
            <a:endParaRPr lang="en-US" sz="1600" dirty="0" smtClean="0"/>
          </a:p>
          <a:p>
            <a:pPr lvl="1"/>
            <a:r>
              <a:rPr lang="en-US" sz="1600" dirty="0" smtClean="0"/>
              <a:t>NDMP Path to Tape with 24 PTD</a:t>
            </a:r>
          </a:p>
          <a:p>
            <a:pPr lvl="1"/>
            <a:r>
              <a:rPr lang="en-US" sz="1600" dirty="0" smtClean="0"/>
              <a:t>Base Capacity of 17 TB</a:t>
            </a:r>
          </a:p>
          <a:p>
            <a:r>
              <a:rPr lang="en-US" sz="1800" b="1" dirty="0" smtClean="0"/>
              <a:t>Optional Licenses to be installed at Customer site*</a:t>
            </a:r>
            <a:endParaRPr lang="en-US" sz="2000" b="1" dirty="0" smtClean="0"/>
          </a:p>
          <a:p>
            <a:pPr lvl="1"/>
            <a:r>
              <a:rPr lang="en-US" dirty="0" smtClean="0"/>
              <a:t>Additional capacity </a:t>
            </a:r>
          </a:p>
          <a:p>
            <a:pPr lvl="2"/>
            <a:r>
              <a:rPr lang="en-US" dirty="0" smtClean="0"/>
              <a:t>Sold as 17TB increments </a:t>
            </a:r>
          </a:p>
          <a:p>
            <a:pPr lvl="2"/>
            <a:r>
              <a:rPr lang="en-US" dirty="0" smtClean="0"/>
              <a:t>Will be a single Auth Code Certificate for total ordered capacity</a:t>
            </a:r>
          </a:p>
          <a:p>
            <a:pPr lvl="1"/>
            <a:r>
              <a:rPr lang="en-US" dirty="0" smtClean="0"/>
              <a:t>Data-at-Rest Encryption (Not available for restricted countries)</a:t>
            </a:r>
          </a:p>
          <a:p>
            <a:pPr lvl="2"/>
            <a:r>
              <a:rPr lang="en-US" dirty="0" smtClean="0"/>
              <a:t>Same license enablement as 6802 (license key and PFK for each RBOD)</a:t>
            </a:r>
          </a:p>
          <a:p>
            <a:pPr lvl="1"/>
            <a:r>
              <a:rPr lang="en-US" dirty="0" smtClean="0"/>
              <a:t>Expanded VTD (special request to service only)</a:t>
            </a:r>
          </a:p>
          <a:p>
            <a:pPr>
              <a:buNone/>
            </a:pPr>
            <a:endParaRPr lang="en-US" sz="1800" dirty="0" smtClean="0"/>
          </a:p>
          <a:p>
            <a:pPr>
              <a:buNone/>
            </a:pPr>
            <a:r>
              <a:rPr lang="en-US" sz="1800" dirty="0" smtClean="0"/>
              <a:t>*Note: Actual license is obtained on Quantum.com</a:t>
            </a:r>
          </a:p>
          <a:p>
            <a:pPr>
              <a:buNone/>
            </a:pPr>
            <a:r>
              <a:rPr lang="en-US" sz="1800" dirty="0" smtClean="0">
                <a:hlinkClick r:id="rId2"/>
              </a:rPr>
              <a:t>http://www.quantum.com/licensekeys/upgrades/index.aspx</a:t>
            </a:r>
            <a:r>
              <a:rPr lang="en-US" sz="1800" dirty="0" smtClean="0"/>
              <a:t> </a:t>
            </a:r>
          </a:p>
          <a:p>
            <a:pPr>
              <a:buNone/>
            </a:pP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Licensing</a:t>
            </a:r>
            <a:endParaRPr lang="en-US" dirty="0"/>
          </a:p>
        </p:txBody>
      </p:sp>
      <p:sp>
        <p:nvSpPr>
          <p:cNvPr id="3" name="Content Placeholder 2"/>
          <p:cNvSpPr>
            <a:spLocks noGrp="1"/>
          </p:cNvSpPr>
          <p:nvPr>
            <p:ph idx="1"/>
          </p:nvPr>
        </p:nvSpPr>
        <p:spPr>
          <a:xfrm>
            <a:off x="395805" y="938151"/>
            <a:ext cx="8216220" cy="5094514"/>
          </a:xfrm>
        </p:spPr>
        <p:txBody>
          <a:bodyPr/>
          <a:lstStyle/>
          <a:p>
            <a:r>
              <a:rPr lang="en-US" sz="2000" b="1" dirty="0" smtClean="0"/>
              <a:t>Data-in-Flight Encryption License </a:t>
            </a:r>
          </a:p>
          <a:p>
            <a:pPr lvl="1"/>
            <a:r>
              <a:rPr lang="en-US" dirty="0" smtClean="0"/>
              <a:t>Existing Feature now enabled by a DXi license</a:t>
            </a:r>
            <a:endParaRPr lang="en-US" sz="1400" dirty="0" smtClean="0"/>
          </a:p>
          <a:p>
            <a:pPr lvl="1"/>
            <a:r>
              <a:rPr lang="en-US" dirty="0" smtClean="0"/>
              <a:t>Enables an ability to turn off encryption capability for systems sold into Russia.  This is new Russian restriction.</a:t>
            </a:r>
          </a:p>
          <a:p>
            <a:pPr lvl="1"/>
            <a:r>
              <a:rPr lang="en-US" dirty="0" smtClean="0"/>
              <a:t>The license enables encryption for NAS, OST, Accent, replication, opt-dup and failback.</a:t>
            </a:r>
          </a:p>
          <a:p>
            <a:pPr lvl="1"/>
            <a:r>
              <a:rPr lang="en-US" dirty="0" smtClean="0"/>
              <a:t>We tied this option to TPM vs. non-TPM TLAs</a:t>
            </a:r>
          </a:p>
          <a:p>
            <a:pPr lvl="2"/>
            <a:r>
              <a:rPr lang="en-US" dirty="0" smtClean="0"/>
              <a:t>TPM systems </a:t>
            </a:r>
            <a:r>
              <a:rPr lang="en-US" b="1" dirty="0" smtClean="0"/>
              <a:t>will</a:t>
            </a:r>
            <a:r>
              <a:rPr lang="en-US" dirty="0" smtClean="0"/>
              <a:t> have this new license installed in the factory.</a:t>
            </a:r>
          </a:p>
          <a:p>
            <a:pPr lvl="2"/>
            <a:r>
              <a:rPr lang="en-US" dirty="0" smtClean="0"/>
              <a:t>Non-TPM systems </a:t>
            </a:r>
            <a:r>
              <a:rPr lang="en-US" b="1" dirty="0" smtClean="0"/>
              <a:t>will not </a:t>
            </a:r>
            <a:r>
              <a:rPr lang="en-US" dirty="0" smtClean="0"/>
              <a:t>have this new license installed in the factory</a:t>
            </a:r>
          </a:p>
          <a:p>
            <a:pPr lvl="1"/>
            <a:r>
              <a:rPr lang="en-US" dirty="0" smtClean="0"/>
              <a:t>For non-TPM* markets that allow Data-in-Flight Encryption we allow them to select this option and then will deploy an Auth Code Certificate for use at the customer site.</a:t>
            </a:r>
          </a:p>
          <a:p>
            <a:pPr lvl="1"/>
            <a:r>
              <a:rPr lang="en-US" dirty="0" smtClean="0"/>
              <a:t>We  append </a:t>
            </a:r>
            <a:r>
              <a:rPr lang="en-US" sz="2400" dirty="0" smtClean="0"/>
              <a:t>“.</a:t>
            </a:r>
            <a:r>
              <a:rPr lang="en-US" sz="2400" dirty="0" err="1" smtClean="0"/>
              <a:t>nenc</a:t>
            </a:r>
            <a:r>
              <a:rPr lang="en-US" sz="2400" dirty="0" smtClean="0"/>
              <a:t>” </a:t>
            </a:r>
            <a:r>
              <a:rPr lang="en-US" dirty="0" smtClean="0"/>
              <a:t>to the software version displayed by the GUI if this license is not installed. This is a Russian requirement.</a:t>
            </a:r>
          </a:p>
          <a:p>
            <a:pPr>
              <a:buNone/>
            </a:pPr>
            <a:endParaRPr lang="en-US" sz="1600" i="1" dirty="0" smtClean="0"/>
          </a:p>
          <a:p>
            <a:pPr>
              <a:buNone/>
            </a:pPr>
            <a:r>
              <a:rPr lang="en-US" sz="1600" i="1" dirty="0" smtClean="0"/>
              <a:t>*Note: To make matters terribly confusing non-TPM restricted countries do not allow Data-at-Rest Encryption but China does allow and desire Data-in-Flight Encryption.</a:t>
            </a:r>
            <a:r>
              <a:rPr lang="en-US" dirty="0" smtClean="0"/>
              <a:t> </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Deduplication Highlights</a:t>
            </a:r>
            <a:endParaRPr lang="en-US" dirty="0"/>
          </a:p>
        </p:txBody>
      </p:sp>
      <p:sp>
        <p:nvSpPr>
          <p:cNvPr id="6" name="Content Placeholder 5"/>
          <p:cNvSpPr>
            <a:spLocks noGrp="1"/>
          </p:cNvSpPr>
          <p:nvPr>
            <p:ph idx="1"/>
          </p:nvPr>
        </p:nvSpPr>
        <p:spPr/>
        <p:txBody>
          <a:bodyPr/>
          <a:lstStyle/>
          <a:p>
            <a:r>
              <a:rPr lang="en-US" dirty="0" smtClean="0"/>
              <a:t>Improved </a:t>
            </a:r>
            <a:r>
              <a:rPr lang="en-US" dirty="0"/>
              <a:t>BLOB stitching performance </a:t>
            </a:r>
            <a:r>
              <a:rPr lang="en-US" dirty="0" smtClean="0"/>
              <a:t>via deferring </a:t>
            </a:r>
            <a:r>
              <a:rPr lang="en-US" dirty="0"/>
              <a:t>BLOB </a:t>
            </a:r>
            <a:r>
              <a:rPr lang="en-US" dirty="0" smtClean="0"/>
              <a:t>stitching</a:t>
            </a:r>
          </a:p>
          <a:p>
            <a:pPr lvl="1"/>
            <a:r>
              <a:rPr lang="en-US" dirty="0" smtClean="0"/>
              <a:t>PTR 38584 - </a:t>
            </a:r>
            <a:r>
              <a:rPr lang="en-US" dirty="0"/>
              <a:t>Reduces the need to disable BLOB </a:t>
            </a:r>
            <a:r>
              <a:rPr lang="en-US" dirty="0" smtClean="0"/>
              <a:t>stitching </a:t>
            </a:r>
          </a:p>
          <a:p>
            <a:endParaRPr lang="en-US" dirty="0" smtClean="0"/>
          </a:p>
          <a:p>
            <a:r>
              <a:rPr lang="en-US" dirty="0" smtClean="0"/>
              <a:t>Cluster Verification improvements</a:t>
            </a:r>
          </a:p>
          <a:p>
            <a:pPr lvl="1"/>
            <a:r>
              <a:rPr lang="en-US" dirty="0" smtClean="0"/>
              <a:t>PTR 33064 - cluster </a:t>
            </a:r>
            <a:r>
              <a:rPr lang="en-US" dirty="0"/>
              <a:t>header may not correctly </a:t>
            </a:r>
            <a:r>
              <a:rPr lang="en-US" dirty="0" smtClean="0"/>
              <a:t>rebuild</a:t>
            </a:r>
          </a:p>
          <a:p>
            <a:pPr lvl="1"/>
            <a:endParaRPr lang="en-US" dirty="0"/>
          </a:p>
          <a:p>
            <a:r>
              <a:rPr lang="en-US" dirty="0" smtClean="0"/>
              <a:t>Performance </a:t>
            </a:r>
            <a:r>
              <a:rPr lang="en-US" dirty="0"/>
              <a:t>Improvements </a:t>
            </a:r>
          </a:p>
          <a:p>
            <a:pPr lvl="1"/>
            <a:r>
              <a:rPr lang="en-US" dirty="0"/>
              <a:t>Improved index disk cache performance for random reads </a:t>
            </a:r>
            <a:endParaRPr lang="en-US" dirty="0" smtClean="0"/>
          </a:p>
          <a:p>
            <a:pPr lvl="1"/>
            <a:r>
              <a:rPr lang="en-US" dirty="0" smtClean="0"/>
              <a:t>Boot-time index load is now done in the back ground.   Significantly faster reboots and availability for start of ingest</a:t>
            </a:r>
          </a:p>
          <a:p>
            <a:pPr lvl="1"/>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Deduplication Highlights (</a:t>
            </a:r>
            <a:r>
              <a:rPr lang="en-US" dirty="0" err="1" smtClean="0"/>
              <a:t>cont</a:t>
            </a:r>
            <a:r>
              <a:rPr lang="en-US" dirty="0" smtClean="0"/>
              <a:t>)</a:t>
            </a:r>
            <a:endParaRPr lang="en-US" dirty="0"/>
          </a:p>
        </p:txBody>
      </p:sp>
      <p:sp>
        <p:nvSpPr>
          <p:cNvPr id="6" name="Content Placeholder 5"/>
          <p:cNvSpPr>
            <a:spLocks noGrp="1"/>
          </p:cNvSpPr>
          <p:nvPr>
            <p:ph idx="1"/>
          </p:nvPr>
        </p:nvSpPr>
        <p:spPr/>
        <p:txBody>
          <a:bodyPr/>
          <a:lstStyle/>
          <a:p>
            <a:r>
              <a:rPr lang="en-US" dirty="0" smtClean="0"/>
              <a:t>Robustness </a:t>
            </a:r>
            <a:r>
              <a:rPr lang="en-US" dirty="0"/>
              <a:t>Improvements </a:t>
            </a:r>
          </a:p>
          <a:p>
            <a:pPr lvl="1"/>
            <a:r>
              <a:rPr lang="en-US" dirty="0"/>
              <a:t>Reference count verify adds a placeholder for missing </a:t>
            </a:r>
            <a:r>
              <a:rPr lang="en-US" dirty="0" err="1"/>
              <a:t>blocklets</a:t>
            </a:r>
            <a:r>
              <a:rPr lang="en-US" dirty="0"/>
              <a:t>, preventing replication of known corrupt </a:t>
            </a:r>
            <a:r>
              <a:rPr lang="en-US" dirty="0" smtClean="0"/>
              <a:t>data -  PTR 35895</a:t>
            </a:r>
          </a:p>
          <a:p>
            <a:pPr lvl="1"/>
            <a:r>
              <a:rPr lang="en-US" dirty="0" smtClean="0"/>
              <a:t>Remove </a:t>
            </a:r>
            <a:r>
              <a:rPr lang="en-US" dirty="0"/>
              <a:t>clusters from integrity journal </a:t>
            </a:r>
            <a:r>
              <a:rPr lang="en-US" dirty="0" smtClean="0"/>
              <a:t>once verified successfully, improves system usability during </a:t>
            </a:r>
            <a:r>
              <a:rPr lang="en-US" dirty="0" err="1" smtClean="0"/>
              <a:t>blobtree</a:t>
            </a:r>
            <a:r>
              <a:rPr lang="en-US" dirty="0" smtClean="0"/>
              <a:t> repair</a:t>
            </a:r>
          </a:p>
        </p:txBody>
      </p:sp>
    </p:spTree>
    <p:extLst>
      <p:ext uri="{BB962C8B-B14F-4D97-AF65-F5344CB8AC3E}">
        <p14:creationId xmlns="" xmlns:p14="http://schemas.microsoft.com/office/powerpoint/2010/main" val="66165277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PTO Software	</a:t>
            </a:r>
            <a:endParaRPr lang="en-US" dirty="0"/>
          </a:p>
        </p:txBody>
      </p:sp>
      <p:sp>
        <p:nvSpPr>
          <p:cNvPr id="3" name="Content Placeholder 2"/>
          <p:cNvSpPr>
            <a:spLocks noGrp="1"/>
          </p:cNvSpPr>
          <p:nvPr>
            <p:ph idx="1"/>
          </p:nvPr>
        </p:nvSpPr>
        <p:spPr/>
        <p:txBody>
          <a:bodyPr/>
          <a:lstStyle/>
          <a:p>
            <a:r>
              <a:rPr lang="en-US" sz="2000" dirty="0" smtClean="0"/>
              <a:t>New boot time installer menu, perform a PTO install.</a:t>
            </a:r>
          </a:p>
          <a:p>
            <a:pPr lvl="1"/>
            <a:r>
              <a:rPr lang="en-US" sz="1600" dirty="0" smtClean="0"/>
              <a:t>Installs Base and App as usual, but </a:t>
            </a:r>
            <a:r>
              <a:rPr lang="en-US" sz="1600" dirty="0" err="1" smtClean="0"/>
              <a:t>DXi</a:t>
            </a:r>
            <a:r>
              <a:rPr lang="en-US" sz="1600" dirty="0" smtClean="0"/>
              <a:t> software will not activate/configure as it normally would after an App install.</a:t>
            </a:r>
          </a:p>
          <a:p>
            <a:r>
              <a:rPr lang="en-US" sz="2000" dirty="0" smtClean="0"/>
              <a:t>System will boot into PTO mode, regular Linux command line, </a:t>
            </a:r>
            <a:r>
              <a:rPr lang="en-US" sz="2000" dirty="0" err="1" smtClean="0"/>
              <a:t>DXi</a:t>
            </a:r>
            <a:r>
              <a:rPr lang="en-US" sz="2000" dirty="0" smtClean="0"/>
              <a:t> stack will not run.</a:t>
            </a:r>
          </a:p>
          <a:p>
            <a:r>
              <a:rPr lang="en-US" sz="2000" dirty="0" smtClean="0"/>
              <a:t>MFG does their node tests, shutdown, shelf or ship.</a:t>
            </a:r>
          </a:p>
          <a:p>
            <a:r>
              <a:rPr lang="en-US" sz="2000" dirty="0" smtClean="0"/>
              <a:t>At customer site, </a:t>
            </a:r>
          </a:p>
          <a:p>
            <a:pPr lvl="1"/>
            <a:r>
              <a:rPr lang="en-US" sz="1600" dirty="0" smtClean="0"/>
              <a:t>assemble, </a:t>
            </a:r>
          </a:p>
          <a:p>
            <a:pPr lvl="1"/>
            <a:r>
              <a:rPr lang="en-US" sz="1600" dirty="0" smtClean="0"/>
              <a:t>boot, </a:t>
            </a:r>
          </a:p>
          <a:p>
            <a:pPr lvl="1"/>
            <a:r>
              <a:rPr lang="en-US" sz="1600" dirty="0" smtClean="0"/>
              <a:t>use service PTO menu to </a:t>
            </a:r>
          </a:p>
          <a:p>
            <a:pPr lvl="2"/>
            <a:r>
              <a:rPr lang="en-US" sz="1400" dirty="0" smtClean="0"/>
              <a:t>detect hardware, </a:t>
            </a:r>
          </a:p>
          <a:p>
            <a:pPr lvl="2"/>
            <a:r>
              <a:rPr lang="en-US" sz="1400" dirty="0" smtClean="0"/>
              <a:t>check hardware, </a:t>
            </a:r>
          </a:p>
          <a:p>
            <a:pPr lvl="2"/>
            <a:r>
              <a:rPr lang="en-US" sz="1400" dirty="0" smtClean="0"/>
              <a:t>RAID init, </a:t>
            </a:r>
          </a:p>
          <a:p>
            <a:pPr lvl="2"/>
            <a:r>
              <a:rPr lang="en-US" sz="1400" dirty="0" smtClean="0"/>
              <a:t>activate the </a:t>
            </a:r>
            <a:r>
              <a:rPr lang="en-US" sz="1400" dirty="0" err="1" smtClean="0"/>
              <a:t>DXi</a:t>
            </a:r>
            <a:r>
              <a:rPr lang="en-US" sz="1400" dirty="0" smtClean="0"/>
              <a:t> software</a:t>
            </a:r>
          </a:p>
          <a:p>
            <a:pPr lvl="2"/>
            <a:r>
              <a:rPr lang="en-US" sz="1400" dirty="0" smtClean="0"/>
              <a:t>start the </a:t>
            </a:r>
            <a:r>
              <a:rPr lang="en-US" sz="1400" dirty="0" err="1" smtClean="0"/>
              <a:t>DXi</a:t>
            </a:r>
            <a:r>
              <a:rPr lang="en-US" sz="1400" dirty="0" smtClean="0"/>
              <a:t> stack.</a:t>
            </a:r>
            <a:endParaRPr lang="en-US" sz="1400"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Menu PTO</a:t>
            </a:r>
            <a:endParaRPr lang="en-US" dirty="0"/>
          </a:p>
        </p:txBody>
      </p:sp>
      <p:sp>
        <p:nvSpPr>
          <p:cNvPr id="6" name="Content Placeholder 5"/>
          <p:cNvSpPr>
            <a:spLocks noGrp="1"/>
          </p:cNvSpPr>
          <p:nvPr>
            <p:ph idx="1"/>
          </p:nvPr>
        </p:nvSpPr>
        <p:spPr/>
        <p:txBody>
          <a:bodyPr/>
          <a:lstStyle/>
          <a:p>
            <a:r>
              <a:rPr lang="en-US" sz="1600" b="1" dirty="0" smtClean="0">
                <a:latin typeface="Courier New" pitchFamily="49" charset="0"/>
                <a:cs typeface="Courier New" pitchFamily="49" charset="0"/>
              </a:rPr>
              <a:t>*** Pick to Order Menu ***</a:t>
            </a:r>
          </a:p>
          <a:p>
            <a:endParaRPr lang="en-US" sz="1600" b="1" dirty="0" smtClean="0">
              <a:latin typeface="Courier New" pitchFamily="49" charset="0"/>
              <a:cs typeface="Courier New" pitchFamily="49" charset="0"/>
            </a:endParaRPr>
          </a:p>
          <a:p>
            <a:r>
              <a:rPr lang="en-US" sz="1600" b="1" dirty="0" smtClean="0">
                <a:latin typeface="Courier New" pitchFamily="49" charset="0"/>
                <a:cs typeface="Courier New" pitchFamily="49" charset="0"/>
              </a:rPr>
              <a:t>0) Discover Hardware   - Step 0.</a:t>
            </a:r>
          </a:p>
          <a:p>
            <a:r>
              <a:rPr lang="en-US" sz="1600" b="1" dirty="0" smtClean="0">
                <a:latin typeface="Courier New" pitchFamily="49" charset="0"/>
                <a:cs typeface="Courier New" pitchFamily="49" charset="0"/>
              </a:rPr>
              <a:t>1) Check Hardware &gt;&gt;&gt;  - Step 1.</a:t>
            </a:r>
          </a:p>
          <a:p>
            <a:r>
              <a:rPr lang="en-US" sz="1600" b="1" dirty="0" smtClean="0">
                <a:latin typeface="Courier New" pitchFamily="49" charset="0"/>
                <a:cs typeface="Courier New" pitchFamily="49" charset="0"/>
              </a:rPr>
              <a:t>2) RAID initialize     - Step 2.</a:t>
            </a:r>
          </a:p>
          <a:p>
            <a:r>
              <a:rPr lang="en-US" sz="1600" b="1" dirty="0" smtClean="0">
                <a:latin typeface="Courier New" pitchFamily="49" charset="0"/>
                <a:cs typeface="Courier New" pitchFamily="49" charset="0"/>
              </a:rPr>
              <a:t>3) Software initialize - Step 3.</a:t>
            </a:r>
          </a:p>
          <a:p>
            <a:r>
              <a:rPr lang="en-US" sz="1600" b="1" dirty="0" smtClean="0">
                <a:latin typeface="Courier New" pitchFamily="49" charset="0"/>
                <a:cs typeface="Courier New" pitchFamily="49" charset="0"/>
              </a:rPr>
              <a:t>4) Finalize PTO        - Step 4.</a:t>
            </a:r>
          </a:p>
          <a:p>
            <a:r>
              <a:rPr lang="en-US" sz="1600" b="1" dirty="0" smtClean="0">
                <a:latin typeface="Courier New" pitchFamily="49" charset="0"/>
                <a:cs typeface="Courier New" pitchFamily="49" charset="0"/>
              </a:rPr>
              <a:t>5) -----------------------------</a:t>
            </a:r>
          </a:p>
          <a:p>
            <a:r>
              <a:rPr lang="en-US" sz="1600" b="1" dirty="0" smtClean="0">
                <a:latin typeface="Courier New" pitchFamily="49" charset="0"/>
                <a:cs typeface="Courier New" pitchFamily="49" charset="0"/>
              </a:rPr>
              <a:t>6) Enable PTO          - Stop </a:t>
            </a:r>
            <a:r>
              <a:rPr lang="en-US" sz="1600" b="1" dirty="0" err="1" smtClean="0">
                <a:latin typeface="Courier New" pitchFamily="49" charset="0"/>
                <a:cs typeface="Courier New" pitchFamily="49" charset="0"/>
              </a:rPr>
              <a:t>DXi</a:t>
            </a:r>
            <a:r>
              <a:rPr lang="en-US" sz="1600" b="1" dirty="0" smtClean="0">
                <a:latin typeface="Courier New" pitchFamily="49" charset="0"/>
                <a:cs typeface="Courier New" pitchFamily="49" charset="0"/>
              </a:rPr>
              <a:t> stack, switch into PTO mode.</a:t>
            </a:r>
          </a:p>
          <a:p>
            <a:r>
              <a:rPr lang="en-US" sz="1600" b="1" dirty="0" smtClean="0">
                <a:latin typeface="Courier New" pitchFamily="49" charset="0"/>
                <a:cs typeface="Courier New" pitchFamily="49" charset="0"/>
              </a:rPr>
              <a:t>7) Disable PTO         - Turn off PTO mode, enable </a:t>
            </a:r>
            <a:r>
              <a:rPr lang="en-US" sz="1600" b="1" dirty="0" err="1" smtClean="0">
                <a:latin typeface="Courier New" pitchFamily="49" charset="0"/>
                <a:cs typeface="Courier New" pitchFamily="49" charset="0"/>
              </a:rPr>
              <a:t>DXi</a:t>
            </a:r>
            <a:r>
              <a:rPr lang="en-US" sz="1600" b="1" dirty="0" smtClean="0">
                <a:latin typeface="Courier New" pitchFamily="49" charset="0"/>
                <a:cs typeface="Courier New" pitchFamily="49" charset="0"/>
              </a:rPr>
              <a:t> stack.</a:t>
            </a:r>
          </a:p>
          <a:p>
            <a:r>
              <a:rPr lang="en-US" sz="1600" b="1" dirty="0" smtClean="0">
                <a:latin typeface="Courier New" pitchFamily="49" charset="0"/>
                <a:cs typeface="Courier New" pitchFamily="49" charset="0"/>
              </a:rPr>
              <a:t>8) Reset PTO           - Start over with PTO.</a:t>
            </a:r>
          </a:p>
          <a:p>
            <a:r>
              <a:rPr lang="en-US" sz="1600" b="1" dirty="0" smtClean="0">
                <a:latin typeface="Courier New" pitchFamily="49" charset="0"/>
                <a:cs typeface="Courier New" pitchFamily="49" charset="0"/>
              </a:rPr>
              <a:t>9) -----------------------------</a:t>
            </a:r>
          </a:p>
          <a:p>
            <a:r>
              <a:rPr lang="en-US" sz="1600" b="1" dirty="0" smtClean="0">
                <a:latin typeface="Courier New" pitchFamily="49" charset="0"/>
                <a:cs typeface="Courier New" pitchFamily="49" charset="0"/>
              </a:rPr>
              <a:t>10) Show Tickets       - Show Admin and RAS Tickets.</a:t>
            </a:r>
          </a:p>
          <a:p>
            <a:r>
              <a:rPr lang="en-US" sz="1600" b="1" dirty="0" smtClean="0">
                <a:latin typeface="Courier New" pitchFamily="49" charset="0"/>
                <a:cs typeface="Courier New" pitchFamily="49" charset="0"/>
              </a:rPr>
              <a:t>11) Clear Tickets      - Delete Admin and RAS Tickets.</a:t>
            </a:r>
          </a:p>
          <a:p>
            <a:pPr lvl="1"/>
            <a:endParaRPr lang="en-US" sz="1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Maximum Stream Counts</a:t>
            </a:r>
            <a:endParaRPr lang="en-US" dirty="0"/>
          </a:p>
        </p:txBody>
      </p:sp>
      <p:graphicFrame>
        <p:nvGraphicFramePr>
          <p:cNvPr id="6146" name="Object 2"/>
          <p:cNvGraphicFramePr>
            <a:graphicFrameLocks noChangeAspect="1"/>
          </p:cNvGraphicFramePr>
          <p:nvPr/>
        </p:nvGraphicFramePr>
        <p:xfrm>
          <a:off x="1176338" y="1152525"/>
          <a:ext cx="6910387" cy="5534025"/>
        </p:xfrm>
        <a:graphic>
          <a:graphicData uri="http://schemas.openxmlformats.org/presentationml/2006/ole">
            <p:oleObj spid="_x0000_s249858" name="Document" r:id="rId3" imgW="6076760" imgH="4877160" progId="Word.Document.12">
              <p:embed/>
            </p:oleObj>
          </a:graphicData>
        </a:graphic>
      </p:graphicFrame>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Program Management – Bill Weakley </a:t>
            </a:r>
            <a:endParaRPr lang="en-US" dirty="0"/>
          </a:p>
        </p:txBody>
      </p:sp>
      <p:sp>
        <p:nvSpPr>
          <p:cNvPr id="4" name="Title 3"/>
          <p:cNvSpPr>
            <a:spLocks noGrp="1"/>
          </p:cNvSpPr>
          <p:nvPr>
            <p:ph type="title"/>
          </p:nvPr>
        </p:nvSpPr>
        <p:spPr>
          <a:xfrm>
            <a:off x="322780" y="2398816"/>
            <a:ext cx="8358082" cy="2598919"/>
          </a:xfrm>
        </p:spPr>
        <p:txBody>
          <a:bodyPr/>
          <a:lstStyle/>
          <a:p>
            <a:r>
              <a:rPr lang="en-US" sz="5400" dirty="0" smtClean="0"/>
              <a:t>Manufacturing</a:t>
            </a:r>
            <a:br>
              <a:rPr lang="en-US" sz="5400" dirty="0" smtClean="0"/>
            </a:br>
            <a:r>
              <a:rPr lang="en-US" sz="5400" dirty="0" smtClean="0"/>
              <a:t>Installation &amp; Upgrade</a:t>
            </a:r>
            <a:endParaRPr lang="en-US" sz="5400" dirty="0"/>
          </a:p>
        </p:txBody>
      </p:sp>
    </p:spTree>
    <p:extLst>
      <p:ext uri="{BB962C8B-B14F-4D97-AF65-F5344CB8AC3E}">
        <p14:creationId xmlns:p14="http://schemas.microsoft.com/office/powerpoint/2010/main" xmlns="" val="3597148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a:xfrm>
            <a:off x="395805" y="1068778"/>
            <a:ext cx="8216220" cy="5367648"/>
          </a:xfrm>
        </p:spPr>
        <p:txBody>
          <a:bodyPr>
            <a:normAutofit fontScale="92500" lnSpcReduction="10000"/>
          </a:bodyPr>
          <a:lstStyle/>
          <a:p>
            <a:r>
              <a:rPr lang="en-US" sz="2200" b="1" dirty="0" smtClean="0"/>
              <a:t>Pick to Order (PTO) </a:t>
            </a:r>
            <a:r>
              <a:rPr lang="en-US" sz="2200" dirty="0" smtClean="0"/>
              <a:t>is our strategy that enables generic modules to be pre-built to support short lead-time order fulfillment.</a:t>
            </a:r>
          </a:p>
          <a:p>
            <a:pPr lvl="1"/>
            <a:r>
              <a:rPr lang="en-US" sz="1900" dirty="0" smtClean="0"/>
              <a:t>Introduced on the 4701</a:t>
            </a:r>
          </a:p>
          <a:p>
            <a:pPr lvl="1"/>
            <a:r>
              <a:rPr lang="en-US" sz="1900" dirty="0" smtClean="0"/>
              <a:t>Fixed BOMs (not configurable) that can be pre-built</a:t>
            </a:r>
          </a:p>
          <a:p>
            <a:pPr lvl="1"/>
            <a:r>
              <a:rPr lang="en-US" sz="1900" dirty="0" smtClean="0"/>
              <a:t>Each building block will be prebuilt into finished goods.  </a:t>
            </a:r>
          </a:p>
          <a:p>
            <a:pPr lvl="1"/>
            <a:r>
              <a:rPr lang="en-US" sz="1900" dirty="0" smtClean="0"/>
              <a:t>Once customer order arrives, the factory pulls the needed finished good assemblies to complete the order.  </a:t>
            </a:r>
          </a:p>
          <a:p>
            <a:pPr lvl="1"/>
            <a:r>
              <a:rPr lang="en-US" sz="1900" dirty="0" smtClean="0"/>
              <a:t>At the customer site, the assemblies are installed and configured into the customer’s final configuration.</a:t>
            </a:r>
          </a:p>
          <a:p>
            <a:pPr lvl="1"/>
            <a:r>
              <a:rPr lang="en-US" sz="1900" dirty="0" smtClean="0"/>
              <a:t>Leverages the same modules for field upgrades and new systems</a:t>
            </a:r>
          </a:p>
          <a:p>
            <a:pPr lvl="1"/>
            <a:endParaRPr lang="en-US" sz="1600" dirty="0" smtClean="0"/>
          </a:p>
          <a:p>
            <a:r>
              <a:rPr lang="en-US" sz="2200" b="1" dirty="0" smtClean="0"/>
              <a:t>Configure To Order (CTO) </a:t>
            </a:r>
            <a:r>
              <a:rPr lang="en-US" sz="2200" dirty="0" smtClean="0"/>
              <a:t>is used on older existing products which drives a </a:t>
            </a:r>
            <a:r>
              <a:rPr lang="en-US" sz="2200" u="sng" dirty="0" smtClean="0"/>
              <a:t>complete </a:t>
            </a:r>
            <a:r>
              <a:rPr lang="en-US" sz="2200" dirty="0" smtClean="0"/>
              <a:t>system build to specific sales order</a:t>
            </a:r>
          </a:p>
          <a:p>
            <a:pPr lvl="1"/>
            <a:r>
              <a:rPr lang="en-US" sz="1900" dirty="0" smtClean="0"/>
              <a:t>DXi6700, DXi6802, DXi8500</a:t>
            </a:r>
          </a:p>
          <a:p>
            <a:pPr lvl="1"/>
            <a:r>
              <a:rPr lang="en-US" sz="1900" dirty="0" smtClean="0"/>
              <a:t>Limits manufacturing capacity</a:t>
            </a:r>
          </a:p>
          <a:p>
            <a:pPr lvl="1"/>
            <a:r>
              <a:rPr lang="en-US" sz="1900" dirty="0" smtClean="0"/>
              <a:t>Increases lead-times </a:t>
            </a:r>
          </a:p>
          <a:p>
            <a:pPr lvl="1"/>
            <a:r>
              <a:rPr lang="en-US" sz="1900" dirty="0" smtClean="0"/>
              <a:t>Requires separate field upgrades from new systems</a:t>
            </a:r>
          </a:p>
          <a:p>
            <a:pPr lvl="1"/>
            <a:endParaRPr lang="en-US" sz="1400" dirty="0" smtClean="0"/>
          </a:p>
          <a:p>
            <a:pPr lvl="1"/>
            <a:endParaRPr lang="en-US" sz="1400" dirty="0" smtClean="0"/>
          </a:p>
        </p:txBody>
      </p:sp>
      <p:sp>
        <p:nvSpPr>
          <p:cNvPr id="2" name="Title 1"/>
          <p:cNvSpPr>
            <a:spLocks noGrp="1"/>
          </p:cNvSpPr>
          <p:nvPr>
            <p:ph type="title"/>
          </p:nvPr>
        </p:nvSpPr>
        <p:spPr/>
        <p:txBody>
          <a:bodyPr>
            <a:normAutofit/>
          </a:bodyPr>
          <a:lstStyle/>
          <a:p>
            <a:r>
              <a:rPr lang="en-US" sz="3200" dirty="0" smtClean="0"/>
              <a:t>Manufacturing Build Strategy</a:t>
            </a:r>
            <a:endParaRPr lang="en-US" sz="3200" dirty="0"/>
          </a:p>
        </p:txBody>
      </p:sp>
      <p:sp>
        <p:nvSpPr>
          <p:cNvPr id="86017"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6018" name="Rectangle 2"/>
          <p:cNvSpPr>
            <a:spLocks noChangeArrowheads="1"/>
          </p:cNvSpPr>
          <p:nvPr/>
        </p:nvSpPr>
        <p:spPr bwMode="auto">
          <a:xfrm>
            <a:off x="0" y="0"/>
            <a:ext cx="3017838" cy="6350"/>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xmlns="" val="42549907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a:xfrm>
            <a:off x="395804" y="1116280"/>
            <a:ext cx="8463187" cy="5213267"/>
          </a:xfrm>
        </p:spPr>
        <p:txBody>
          <a:bodyPr>
            <a:normAutofit/>
          </a:bodyPr>
          <a:lstStyle/>
          <a:p>
            <a:r>
              <a:rPr lang="en-US" sz="1900" b="1" dirty="0" smtClean="0"/>
              <a:t>New system</a:t>
            </a:r>
          </a:p>
          <a:p>
            <a:pPr marL="1257300" lvl="2" indent="-342900">
              <a:buFont typeface="+mj-lt"/>
              <a:buAutoNum type="arabicPeriod"/>
            </a:pPr>
            <a:r>
              <a:rPr lang="en-US" dirty="0" smtClean="0"/>
              <a:t>Node </a:t>
            </a:r>
          </a:p>
          <a:p>
            <a:pPr marL="1257300" lvl="2" indent="-342900">
              <a:buFont typeface="+mj-lt"/>
              <a:buAutoNum type="arabicPeriod"/>
            </a:pPr>
            <a:r>
              <a:rPr lang="en-US" dirty="0" smtClean="0"/>
              <a:t>Node (non-TPM, non-SED)</a:t>
            </a:r>
          </a:p>
          <a:p>
            <a:pPr marL="1257300" lvl="2" indent="-342900">
              <a:buFont typeface="+mj-lt"/>
              <a:buAutoNum type="arabicPeriod"/>
            </a:pPr>
            <a:r>
              <a:rPr lang="en-US" dirty="0" smtClean="0"/>
              <a:t>RBOD Storage</a:t>
            </a:r>
          </a:p>
          <a:p>
            <a:pPr marL="1257300" lvl="2" indent="-342900">
              <a:buFont typeface="+mj-lt"/>
              <a:buAutoNum type="arabicPeriod"/>
            </a:pPr>
            <a:r>
              <a:rPr lang="en-US" dirty="0" smtClean="0"/>
              <a:t>RBOD Storage (non-SED)</a:t>
            </a:r>
          </a:p>
          <a:p>
            <a:pPr marL="1257300" lvl="2" indent="-342900">
              <a:buFont typeface="+mj-lt"/>
              <a:buAutoNum type="arabicPeriod"/>
            </a:pPr>
            <a:r>
              <a:rPr lang="en-US" dirty="0" smtClean="0"/>
              <a:t>EBOD Storage</a:t>
            </a:r>
          </a:p>
          <a:p>
            <a:pPr marL="1257300" lvl="2" indent="-342900">
              <a:buFont typeface="+mj-lt"/>
              <a:buAutoNum type="arabicPeriod"/>
            </a:pPr>
            <a:r>
              <a:rPr lang="en-US" dirty="0" smtClean="0"/>
              <a:t>EBOD Storage (non-SED)</a:t>
            </a:r>
          </a:p>
          <a:p>
            <a:pPr marL="1257300" lvl="2" indent="-342900">
              <a:buNone/>
            </a:pPr>
            <a:endParaRPr lang="en-US" dirty="0" smtClean="0"/>
          </a:p>
          <a:p>
            <a:pPr marL="457200"/>
            <a:r>
              <a:rPr lang="en-US" sz="1900" b="1" dirty="0" smtClean="0"/>
              <a:t>New and Optional Items</a:t>
            </a:r>
          </a:p>
          <a:p>
            <a:pPr marL="1257300" lvl="2" indent="-342900">
              <a:buFont typeface="+mj-lt"/>
              <a:buAutoNum type="arabicPeriod"/>
            </a:pPr>
            <a:r>
              <a:rPr lang="en-US" dirty="0" smtClean="0"/>
              <a:t>Additional Quad 1GbE HBA</a:t>
            </a:r>
          </a:p>
          <a:p>
            <a:pPr marL="1257300" lvl="2" indent="-342900">
              <a:buFont typeface="+mj-lt"/>
              <a:buAutoNum type="arabicPeriod"/>
            </a:pPr>
            <a:r>
              <a:rPr lang="en-US" dirty="0" smtClean="0"/>
              <a:t>Additional Dual 10GbE HBA with </a:t>
            </a:r>
            <a:r>
              <a:rPr lang="en-US" dirty="0" err="1" smtClean="0"/>
              <a:t>SPF+Optical</a:t>
            </a:r>
            <a:endParaRPr lang="en-US" dirty="0" smtClean="0"/>
          </a:p>
          <a:p>
            <a:pPr marL="1257300" lvl="2" indent="-342900">
              <a:buFont typeface="+mj-lt"/>
              <a:buAutoNum type="arabicPeriod"/>
            </a:pPr>
            <a:r>
              <a:rPr lang="en-US" dirty="0" smtClean="0"/>
              <a:t>Additional Dual 10GbE HBA with </a:t>
            </a:r>
            <a:r>
              <a:rPr lang="en-US" dirty="0" err="1" smtClean="0"/>
              <a:t>Twinax</a:t>
            </a:r>
            <a:endParaRPr lang="en-US" dirty="0" smtClean="0"/>
          </a:p>
          <a:p>
            <a:pPr marL="1257300" lvl="2" indent="-342900">
              <a:buFont typeface="+mj-lt"/>
              <a:buAutoNum type="arabicPeriod"/>
            </a:pPr>
            <a:r>
              <a:rPr lang="en-US" dirty="0" smtClean="0"/>
              <a:t>Data-at-Rest Encryption Certificate (TPM BOM only)</a:t>
            </a:r>
          </a:p>
          <a:p>
            <a:pPr marL="1257300" lvl="2" indent="-342900">
              <a:buFont typeface="+mj-lt"/>
              <a:buAutoNum type="arabicPeriod"/>
            </a:pPr>
            <a:r>
              <a:rPr lang="en-US" dirty="0" smtClean="0"/>
              <a:t>Data-in-Flight Encryption Certificate (non-TPM BOM only)</a:t>
            </a:r>
          </a:p>
          <a:p>
            <a:pPr marL="1257300" lvl="2" indent="-342900">
              <a:buFont typeface="+mj-lt"/>
              <a:buAutoNum type="arabicPeriod"/>
            </a:pPr>
            <a:endParaRPr lang="en-US" dirty="0" smtClean="0"/>
          </a:p>
          <a:p>
            <a:pPr>
              <a:buNone/>
            </a:pPr>
            <a:endParaRPr lang="en-US" sz="1600" dirty="0" smtClean="0"/>
          </a:p>
          <a:p>
            <a:endParaRPr lang="en-US" sz="1600" b="1" dirty="0" smtClean="0"/>
          </a:p>
        </p:txBody>
      </p:sp>
      <p:sp>
        <p:nvSpPr>
          <p:cNvPr id="2" name="Title 1"/>
          <p:cNvSpPr>
            <a:spLocks noGrp="1"/>
          </p:cNvSpPr>
          <p:nvPr>
            <p:ph type="title"/>
          </p:nvPr>
        </p:nvSpPr>
        <p:spPr/>
        <p:txBody>
          <a:bodyPr/>
          <a:lstStyle/>
          <a:p>
            <a:r>
              <a:rPr lang="en-US" dirty="0" smtClean="0"/>
              <a:t>PTO Generic Modules Built in Factory</a:t>
            </a:r>
            <a:endParaRPr lang="en-US" dirty="0"/>
          </a:p>
        </p:txBody>
      </p:sp>
      <p:sp>
        <p:nvSpPr>
          <p:cNvPr id="86017"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6018" name="Rectangle 2"/>
          <p:cNvSpPr>
            <a:spLocks noChangeArrowheads="1"/>
          </p:cNvSpPr>
          <p:nvPr/>
        </p:nvSpPr>
        <p:spPr bwMode="auto">
          <a:xfrm>
            <a:off x="0" y="0"/>
            <a:ext cx="3017838" cy="6350"/>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3"/>
          <p:cNvSpPr txBox="1">
            <a:spLocks noChangeArrowheads="1"/>
          </p:cNvSpPr>
          <p:nvPr/>
        </p:nvSpPr>
        <p:spPr bwMode="auto">
          <a:xfrm>
            <a:off x="5201391" y="1365669"/>
            <a:ext cx="3004458" cy="4251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indent="-342900" defTabSz="457200">
              <a:spcBef>
                <a:spcPct val="20000"/>
              </a:spcBef>
              <a:buClr>
                <a:srgbClr val="0DB6EC"/>
              </a:buClr>
              <a:buFont typeface="+mj-lt"/>
              <a:buAutoNum type="arabicPeriod" startAt="6"/>
            </a:pPr>
            <a:r>
              <a:rPr lang="en-US" sz="1600" dirty="0" smtClean="0">
                <a:solidFill>
                  <a:schemeClr val="tx1">
                    <a:lumMod val="75000"/>
                    <a:lumOff val="25000"/>
                  </a:schemeClr>
                </a:solidFill>
              </a:rPr>
              <a:t>Memory DIMMS</a:t>
            </a:r>
          </a:p>
          <a:p>
            <a:pPr marL="342900" indent="-342900" defTabSz="457200">
              <a:spcBef>
                <a:spcPct val="20000"/>
              </a:spcBef>
              <a:buClr>
                <a:srgbClr val="0DB6EC"/>
              </a:buClr>
              <a:buFont typeface="+mj-lt"/>
              <a:buAutoNum type="arabicPeriod" startAt="6"/>
            </a:pPr>
            <a:r>
              <a:rPr lang="en-US" sz="1600" dirty="0" smtClean="0">
                <a:solidFill>
                  <a:schemeClr val="tx1">
                    <a:lumMod val="75000"/>
                    <a:lumOff val="25000"/>
                  </a:schemeClr>
                </a:solidFill>
              </a:rPr>
              <a:t>Capacity license authorization codes</a:t>
            </a:r>
          </a:p>
          <a:p>
            <a:pPr marL="342900" indent="-342900" defTabSz="457200">
              <a:spcBef>
                <a:spcPct val="20000"/>
              </a:spcBef>
              <a:buClr>
                <a:srgbClr val="0DB6EC"/>
              </a:buClr>
              <a:buFont typeface="+mj-lt"/>
              <a:buAutoNum type="arabicPeriod" startAt="6"/>
            </a:pPr>
            <a:r>
              <a:rPr kumimoji="0" lang="en-US" sz="1600" b="0" i="0" u="none" strike="noStrike" kern="0" cap="none" spc="0" normalizeH="0" baseline="0" noProof="0" dirty="0" smtClean="0">
                <a:ln>
                  <a:noFill/>
                </a:ln>
                <a:solidFill>
                  <a:schemeClr val="tx1">
                    <a:lumMod val="75000"/>
                    <a:lumOff val="25000"/>
                  </a:schemeClr>
                </a:solidFill>
                <a:effectLst/>
                <a:uLnTx/>
                <a:uFillTx/>
                <a:latin typeface="Arial" pitchFamily="34" charset="0"/>
                <a:ea typeface="ＭＳ Ｐゴシック" charset="0"/>
                <a:cs typeface="Arial" pitchFamily="34" charset="0"/>
              </a:rPr>
              <a:t>Cabling Kits</a:t>
            </a:r>
          </a:p>
          <a:p>
            <a:pPr marL="342900" indent="-342900" defTabSz="457200">
              <a:spcBef>
                <a:spcPct val="20000"/>
              </a:spcBef>
              <a:buClr>
                <a:srgbClr val="0DB6EC"/>
              </a:buClr>
              <a:buFont typeface="+mj-lt"/>
              <a:buAutoNum type="arabicPeriod" startAt="6"/>
            </a:pPr>
            <a:endParaRPr kumimoji="0" lang="en-US" sz="1400" b="0" i="0" u="none" strike="noStrike" kern="0" cap="none" spc="0" normalizeH="0" baseline="0" noProof="0" dirty="0" smtClean="0">
              <a:ln>
                <a:noFill/>
              </a:ln>
              <a:solidFill>
                <a:schemeClr val="tx1">
                  <a:lumMod val="75000"/>
                  <a:lumOff val="25000"/>
                </a:schemeClr>
              </a:solidFill>
              <a:effectLst/>
              <a:uLnTx/>
              <a:uFillTx/>
              <a:latin typeface="Arial" pitchFamily="34" charset="0"/>
              <a:ea typeface="ＭＳ Ｐゴシック" charset="0"/>
              <a:cs typeface="Arial" pitchFamily="34" charset="0"/>
            </a:endParaRPr>
          </a:p>
          <a:p>
            <a:pPr marL="342900" marR="0" lvl="0" indent="-342900" algn="l" defTabSz="457200" rtl="0" eaLnBrk="1" fontAlgn="base" latinLnBrk="0" hangingPunct="1">
              <a:lnSpc>
                <a:spcPct val="100000"/>
              </a:lnSpc>
              <a:spcBef>
                <a:spcPct val="20000"/>
              </a:spcBef>
              <a:spcAft>
                <a:spcPct val="0"/>
              </a:spcAft>
              <a:buClr>
                <a:srgbClr val="0DB6EC"/>
              </a:buClr>
              <a:buSzPct val="75000"/>
              <a:buFont typeface="Wingdings" pitchFamily="2" charset="2"/>
              <a:buNone/>
              <a:tabLst/>
              <a:defRPr/>
            </a:pPr>
            <a:endParaRPr kumimoji="0" lang="en-US" sz="1600" b="0" i="0" u="none" strike="noStrike" kern="0" cap="none" spc="0" normalizeH="0" baseline="0" noProof="0" dirty="0" smtClean="0">
              <a:ln>
                <a:noFill/>
              </a:ln>
              <a:solidFill>
                <a:schemeClr val="tx1">
                  <a:lumMod val="75000"/>
                  <a:lumOff val="25000"/>
                </a:schemeClr>
              </a:solidFill>
              <a:effectLst/>
              <a:uLnTx/>
              <a:uFillTx/>
              <a:latin typeface="Arial" pitchFamily="34" charset="0"/>
              <a:ea typeface="ＭＳ Ｐゴシック" charset="0"/>
              <a:cs typeface="Arial" pitchFamily="34" charset="0"/>
            </a:endParaRPr>
          </a:p>
          <a:p>
            <a:pPr marL="342900" marR="0" lvl="0" indent="-342900" algn="l" defTabSz="457200" rtl="0" eaLnBrk="1" fontAlgn="base" latinLnBrk="0" hangingPunct="1">
              <a:lnSpc>
                <a:spcPct val="100000"/>
              </a:lnSpc>
              <a:spcBef>
                <a:spcPct val="20000"/>
              </a:spcBef>
              <a:spcAft>
                <a:spcPct val="0"/>
              </a:spcAft>
              <a:buClr>
                <a:srgbClr val="0DB6EC"/>
              </a:buClr>
              <a:buSzPct val="75000"/>
              <a:buFont typeface="Wingdings" pitchFamily="2" charset="2"/>
              <a:buChar char="§"/>
              <a:tabLst/>
              <a:defRPr/>
            </a:pPr>
            <a:endParaRPr kumimoji="0" lang="en-US" sz="1600" b="1" i="0" u="none" strike="noStrike" kern="0" cap="none" spc="0" normalizeH="0" baseline="0" noProof="0" dirty="0" smtClean="0">
              <a:ln>
                <a:noFill/>
              </a:ln>
              <a:solidFill>
                <a:schemeClr val="tx1">
                  <a:lumMod val="75000"/>
                  <a:lumOff val="25000"/>
                </a:schemeClr>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xmlns="" val="42549907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DXi Deduplication Series</a:t>
            </a:r>
            <a:endParaRPr lang="en-US" dirty="0"/>
          </a:p>
        </p:txBody>
      </p:sp>
      <p:grpSp>
        <p:nvGrpSpPr>
          <p:cNvPr id="3" name="Group 2"/>
          <p:cNvGrpSpPr/>
          <p:nvPr/>
        </p:nvGrpSpPr>
        <p:grpSpPr>
          <a:xfrm>
            <a:off x="0" y="-135439"/>
            <a:ext cx="9144000" cy="6572815"/>
            <a:chOff x="0" y="-135439"/>
            <a:chExt cx="9144000" cy="6572815"/>
          </a:xfrm>
        </p:grpSpPr>
        <p:sp>
          <p:nvSpPr>
            <p:cNvPr id="21" name="Rectangle 20"/>
            <p:cNvSpPr/>
            <p:nvPr/>
          </p:nvSpPr>
          <p:spPr>
            <a:xfrm>
              <a:off x="0" y="1066800"/>
              <a:ext cx="9144000" cy="5370576"/>
            </a:xfrm>
            <a:prstGeom prst="rect">
              <a:avLst/>
            </a:prstGeom>
            <a:gradFill flip="none" rotWithShape="1">
              <a:gsLst>
                <a:gs pos="0">
                  <a:srgbClr val="0F73C3"/>
                </a:gs>
                <a:gs pos="100000">
                  <a:srgbClr val="00B6F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3" cstate="print">
              <a:extLst>
                <a:ext uri="{28A0092B-C50C-407E-A947-70E740481C1C}">
                  <a14:useLocalDpi xmlns:a14="http://schemas.microsoft.com/office/drawing/2010/main" xmlns="" val="0"/>
                </a:ext>
              </a:extLst>
            </a:blip>
            <a:srcRect b="16788"/>
            <a:stretch/>
          </p:blipFill>
          <p:spPr>
            <a:xfrm>
              <a:off x="2104795" y="1447800"/>
              <a:ext cx="1552852" cy="1553816"/>
            </a:xfrm>
            <a:prstGeom prst="rect">
              <a:avLst/>
            </a:prstGeom>
            <a:effectLst>
              <a:reflection blurRad="63500" stA="30000" endPos="23000" dir="5400000" sy="-100000" algn="bl" rotWithShape="0"/>
            </a:effectLst>
          </p:spPr>
        </p:pic>
        <p:pic>
          <p:nvPicPr>
            <p:cNvPr id="33" name="Picture 32"/>
            <p:cNvPicPr>
              <a:picLocks noChangeAspect="1"/>
            </p:cNvPicPr>
            <p:nvPr/>
          </p:nvPicPr>
          <p:blipFill rotWithShape="1">
            <a:blip r:embed="rId4" cstate="print">
              <a:extLst>
                <a:ext uri="{28A0092B-C50C-407E-A947-70E740481C1C}">
                  <a14:useLocalDpi xmlns:a14="http://schemas.microsoft.com/office/drawing/2010/main" xmlns="" val="0"/>
                </a:ext>
              </a:extLst>
            </a:blip>
            <a:srcRect b="1792"/>
            <a:stretch/>
          </p:blipFill>
          <p:spPr>
            <a:xfrm>
              <a:off x="1600200" y="4420647"/>
              <a:ext cx="2562043" cy="913353"/>
            </a:xfrm>
            <a:prstGeom prst="rect">
              <a:avLst/>
            </a:prstGeom>
            <a:effectLst>
              <a:reflection blurRad="63500" stA="30000" endPos="23000" dir="5400000" sy="-100000" algn="bl" rotWithShape="0"/>
            </a:effectLst>
          </p:spPr>
        </p:pic>
        <p:sp>
          <p:nvSpPr>
            <p:cNvPr id="34" name="TextBox 33"/>
            <p:cNvSpPr txBox="1"/>
            <p:nvPr/>
          </p:nvSpPr>
          <p:spPr>
            <a:xfrm>
              <a:off x="1666504" y="5386060"/>
              <a:ext cx="2429435" cy="861774"/>
            </a:xfrm>
            <a:prstGeom prst="rect">
              <a:avLst/>
            </a:prstGeom>
            <a:noFill/>
          </p:spPr>
          <p:txBody>
            <a:bodyPr wrap="square" rtlCol="0">
              <a:spAutoFit/>
            </a:bodyPr>
            <a:lstStyle/>
            <a:p>
              <a:pPr algn="ctr"/>
              <a:r>
                <a:rPr lang="en-US" sz="3000" b="1" dirty="0" smtClean="0">
                  <a:solidFill>
                    <a:schemeClr val="bg1"/>
                  </a:solidFill>
                </a:rPr>
                <a:t>DXi4700</a:t>
              </a:r>
              <a:br>
                <a:rPr lang="en-US" sz="3000" b="1" dirty="0" smtClean="0">
                  <a:solidFill>
                    <a:schemeClr val="bg1"/>
                  </a:solidFill>
                </a:rPr>
              </a:br>
              <a:r>
                <a:rPr lang="en-US" sz="2000" dirty="0" smtClean="0">
                  <a:solidFill>
                    <a:schemeClr val="bg1"/>
                  </a:solidFill>
                </a:rPr>
                <a:t>5-135TB</a:t>
              </a:r>
            </a:p>
          </p:txBody>
        </p:sp>
        <p:pic>
          <p:nvPicPr>
            <p:cNvPr id="37" name="Picture 36"/>
            <p:cNvPicPr>
              <a:picLocks noChangeAspect="1"/>
            </p:cNvPicPr>
            <p:nvPr/>
          </p:nvPicPr>
          <p:blipFill rotWithShape="1">
            <a:blip r:embed="rId5" cstate="print">
              <a:extLst>
                <a:ext uri="{28A0092B-C50C-407E-A947-70E740481C1C}">
                  <a14:useLocalDpi xmlns:a14="http://schemas.microsoft.com/office/drawing/2010/main" xmlns="" val="0"/>
                </a:ext>
              </a:extLst>
            </a:blip>
            <a:srcRect b="18523"/>
            <a:stretch/>
          </p:blipFill>
          <p:spPr>
            <a:xfrm>
              <a:off x="5426245" y="-135439"/>
              <a:ext cx="2803355" cy="5698040"/>
            </a:xfrm>
            <a:prstGeom prst="rect">
              <a:avLst/>
            </a:prstGeom>
            <a:effectLst>
              <a:reflection blurRad="63500" stA="15000" endPos="23000" dir="5400000" sy="-100000" algn="bl" rotWithShape="0"/>
            </a:effectLst>
          </p:spPr>
        </p:pic>
        <p:sp>
          <p:nvSpPr>
            <p:cNvPr id="35" name="TextBox 34"/>
            <p:cNvSpPr txBox="1"/>
            <p:nvPr/>
          </p:nvSpPr>
          <p:spPr>
            <a:xfrm>
              <a:off x="5724395" y="5539936"/>
              <a:ext cx="2207054" cy="861774"/>
            </a:xfrm>
            <a:prstGeom prst="rect">
              <a:avLst/>
            </a:prstGeom>
            <a:noFill/>
          </p:spPr>
          <p:txBody>
            <a:bodyPr wrap="square" rtlCol="0">
              <a:spAutoFit/>
            </a:bodyPr>
            <a:lstStyle/>
            <a:p>
              <a:pPr algn="ctr"/>
              <a:r>
                <a:rPr lang="en-US" sz="3000" b="1" dirty="0" smtClean="0">
                  <a:solidFill>
                    <a:schemeClr val="bg1"/>
                  </a:solidFill>
                </a:rPr>
                <a:t>DXi6900</a:t>
              </a:r>
              <a:br>
                <a:rPr lang="en-US" sz="3000" b="1" dirty="0" smtClean="0">
                  <a:solidFill>
                    <a:schemeClr val="bg1"/>
                  </a:solidFill>
                </a:rPr>
              </a:br>
              <a:r>
                <a:rPr lang="en-US" sz="2000" dirty="0" smtClean="0">
                  <a:solidFill>
                    <a:schemeClr val="bg1"/>
                  </a:solidFill>
                </a:rPr>
                <a:t>17-510TB</a:t>
              </a:r>
            </a:p>
          </p:txBody>
        </p:sp>
        <p:sp>
          <p:nvSpPr>
            <p:cNvPr id="22" name="TextBox 21"/>
            <p:cNvSpPr txBox="1"/>
            <p:nvPr/>
          </p:nvSpPr>
          <p:spPr>
            <a:xfrm>
              <a:off x="1666504" y="3100626"/>
              <a:ext cx="2429435" cy="861774"/>
            </a:xfrm>
            <a:prstGeom prst="rect">
              <a:avLst/>
            </a:prstGeom>
            <a:noFill/>
          </p:spPr>
          <p:txBody>
            <a:bodyPr wrap="square" rtlCol="0">
              <a:spAutoFit/>
            </a:bodyPr>
            <a:lstStyle/>
            <a:p>
              <a:pPr algn="ctr"/>
              <a:r>
                <a:rPr lang="en-US" sz="3000" b="1" dirty="0" smtClean="0">
                  <a:solidFill>
                    <a:schemeClr val="bg1"/>
                  </a:solidFill>
                </a:rPr>
                <a:t>DXi V-Series</a:t>
              </a:r>
            </a:p>
            <a:p>
              <a:pPr algn="ctr"/>
              <a:r>
                <a:rPr lang="en-US" sz="2000" dirty="0" smtClean="0">
                  <a:solidFill>
                    <a:schemeClr val="bg1"/>
                  </a:solidFill>
                </a:rPr>
                <a:t>1-24TB</a:t>
              </a:r>
            </a:p>
          </p:txBody>
        </p:sp>
      </p:grpSp>
    </p:spTree>
    <p:extLst>
      <p:ext uri="{BB962C8B-B14F-4D97-AF65-F5344CB8AC3E}">
        <p14:creationId xmlns:p14="http://schemas.microsoft.com/office/powerpoint/2010/main" xmlns="" val="33348093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Order &amp; Delivery Details – System</a:t>
            </a:r>
            <a:endParaRPr lang="en-US" dirty="0">
              <a:solidFill>
                <a:srgbClr val="FF0000"/>
              </a:solidFill>
            </a:endParaRPr>
          </a:p>
        </p:txBody>
      </p:sp>
      <p:graphicFrame>
        <p:nvGraphicFramePr>
          <p:cNvPr id="15" name="Table 14"/>
          <p:cNvGraphicFramePr>
            <a:graphicFrameLocks noGrp="1"/>
          </p:cNvGraphicFramePr>
          <p:nvPr/>
        </p:nvGraphicFramePr>
        <p:xfrm>
          <a:off x="142505" y="866901"/>
          <a:ext cx="8277101" cy="5872995"/>
        </p:xfrm>
        <a:graphic>
          <a:graphicData uri="http://schemas.openxmlformats.org/drawingml/2006/table">
            <a:tbl>
              <a:tblPr/>
              <a:tblGrid>
                <a:gridCol w="531150"/>
                <a:gridCol w="531150"/>
                <a:gridCol w="431560"/>
                <a:gridCol w="2202065"/>
                <a:gridCol w="1272549"/>
                <a:gridCol w="2246327"/>
                <a:gridCol w="531150"/>
                <a:gridCol w="531150"/>
              </a:tblGrid>
              <a:tr h="264020">
                <a:tc>
                  <a:txBody>
                    <a:bodyPr/>
                    <a:lstStyle/>
                    <a:p>
                      <a:pPr algn="l" fontAlgn="b"/>
                      <a:endParaRPr lang="en-US" sz="1100" b="1" i="0" u="none" strike="noStrike" dirty="0">
                        <a:solidFill>
                          <a:srgbClr val="1F497D"/>
                        </a:solidFill>
                        <a:latin typeface="Calibri"/>
                      </a:endParaRPr>
                    </a:p>
                  </a:txBody>
                  <a:tcPr marL="0" marR="0" marT="0" marB="0" anchor="b">
                    <a:lnL>
                      <a:noFill/>
                    </a:lnL>
                    <a:lnR>
                      <a:noFill/>
                    </a:lnR>
                    <a:lnT>
                      <a:noFill/>
                    </a:lnT>
                    <a:lnB>
                      <a:noFill/>
                    </a:lnB>
                  </a:tcPr>
                </a:tc>
                <a:tc gridSpan="3">
                  <a:txBody>
                    <a:bodyPr/>
                    <a:lstStyle/>
                    <a:p>
                      <a:pPr algn="ctr" fontAlgn="t"/>
                      <a:r>
                        <a:rPr lang="en-US" sz="1800" b="1" i="0" u="none" strike="noStrike" dirty="0">
                          <a:solidFill>
                            <a:srgbClr val="4F6228"/>
                          </a:solidFill>
                          <a:latin typeface="Calibri"/>
                        </a:rPr>
                        <a:t>Customer Orders This:</a:t>
                      </a:r>
                    </a:p>
                  </a:txBody>
                  <a:tcPr marL="0" marR="0" marT="0"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600" b="1" i="0" u="none" strike="noStrike" dirty="0">
                        <a:solidFill>
                          <a:srgbClr val="4F6228"/>
                        </a:solidFill>
                        <a:latin typeface="Calibri"/>
                      </a:endParaRPr>
                    </a:p>
                  </a:txBody>
                  <a:tcPr marL="0" marR="0" marT="0" marB="0" anchor="b">
                    <a:lnL>
                      <a:noFill/>
                    </a:lnL>
                    <a:lnR>
                      <a:noFill/>
                    </a:lnR>
                    <a:lnT>
                      <a:noFill/>
                    </a:lnT>
                    <a:lnB>
                      <a:noFill/>
                    </a:lnB>
                  </a:tcPr>
                </a:tc>
                <a:tc>
                  <a:txBody>
                    <a:bodyPr/>
                    <a:lstStyle/>
                    <a:p>
                      <a:pPr algn="l" fontAlgn="t"/>
                      <a:r>
                        <a:rPr lang="en-US" sz="1800" b="1" i="0" u="none" strike="noStrike" dirty="0">
                          <a:solidFill>
                            <a:srgbClr val="4F6228"/>
                          </a:solidFill>
                          <a:latin typeface="Calibri"/>
                        </a:rPr>
                        <a:t>Customer Receives This:</a:t>
                      </a:r>
                    </a:p>
                  </a:txBody>
                  <a:tcPr marL="0" marR="0" marT="0" marB="0">
                    <a:lnL>
                      <a:noFill/>
                    </a:lnL>
                    <a:lnR>
                      <a:noFill/>
                    </a:lnR>
                    <a:lnT>
                      <a:noFill/>
                    </a:lnT>
                    <a:lnB>
                      <a:noFill/>
                    </a:lnB>
                  </a:tcPr>
                </a:tc>
                <a:tc>
                  <a:txBody>
                    <a:bodyPr/>
                    <a:lstStyle/>
                    <a:p>
                      <a:pPr algn="l" fontAlgn="b"/>
                      <a:endParaRPr lang="en-US" sz="1100" b="1" i="0" u="none" strike="noStrike">
                        <a:solidFill>
                          <a:srgbClr val="1F497D"/>
                        </a:solidFill>
                        <a:latin typeface="Calibri"/>
                      </a:endParaRPr>
                    </a:p>
                  </a:txBody>
                  <a:tcPr marL="0" marR="0" marT="0" marB="0" anchor="b">
                    <a:lnL>
                      <a:noFill/>
                    </a:lnL>
                    <a:lnR>
                      <a:noFill/>
                    </a:lnR>
                    <a:lnT>
                      <a:noFill/>
                    </a:lnT>
                    <a:lnB>
                      <a:noFill/>
                    </a:lnB>
                  </a:tcPr>
                </a:tc>
                <a:tc>
                  <a:txBody>
                    <a:bodyPr/>
                    <a:lstStyle/>
                    <a:p>
                      <a:pPr algn="l" fontAlgn="b"/>
                      <a:endParaRPr lang="en-US" sz="1100" b="1" i="0" u="none" strike="noStrike">
                        <a:solidFill>
                          <a:srgbClr val="1F497D"/>
                        </a:solidFill>
                        <a:latin typeface="Calibri"/>
                      </a:endParaRPr>
                    </a:p>
                  </a:txBody>
                  <a:tcPr marL="0" marR="0" marT="0" marB="0" anchor="b">
                    <a:lnL>
                      <a:noFill/>
                    </a:lnL>
                    <a:lnR>
                      <a:noFill/>
                    </a:lnR>
                    <a:lnT>
                      <a:noFill/>
                    </a:lnT>
                    <a:lnB>
                      <a:noFill/>
                    </a:lnB>
                  </a:tcPr>
                </a:tc>
              </a:tr>
              <a:tr h="188586">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4F6228"/>
                        </a:solidFill>
                        <a:latin typeface="Calibri"/>
                      </a:endParaRPr>
                    </a:p>
                  </a:txBody>
                  <a:tcPr marL="0" marR="0" marT="0" marB="0" anchor="b">
                    <a:lnL>
                      <a:noFill/>
                    </a:lnL>
                    <a:lnR>
                      <a:noFill/>
                    </a:lnR>
                    <a:lnT>
                      <a:noFill/>
                    </a:lnT>
                    <a:lnB>
                      <a:noFill/>
                    </a:lnB>
                  </a:tcPr>
                </a:tc>
                <a:tc>
                  <a:txBody>
                    <a:bodyPr/>
                    <a:lstStyle/>
                    <a:p>
                      <a:pPr algn="l" fontAlgn="t"/>
                      <a:endParaRPr lang="en-US" sz="1100" b="0" i="0" u="none" strike="noStrike">
                        <a:solidFill>
                          <a:srgbClr val="4F6228"/>
                        </a:solidFill>
                        <a:latin typeface="Calibri"/>
                      </a:endParaRPr>
                    </a:p>
                  </a:txBody>
                  <a:tcPr marL="0" marR="0" marT="0" marB="0">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endParaRPr lang="en-US" sz="1100" b="0" i="0" u="none" strike="noStrike">
                        <a:solidFill>
                          <a:srgbClr val="000000"/>
                        </a:solidFill>
                        <a:latin typeface="Calibri"/>
                      </a:endParaRPr>
                    </a:p>
                  </a:txBody>
                  <a:tcPr marL="0" marR="0" marT="0" marB="0">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latin typeface="Calibri"/>
                      </a:endParaRPr>
                    </a:p>
                  </a:txBody>
                  <a:tcPr marL="0" marR="0" marT="0" marB="0">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264020">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rowSpan="2" gridSpan="2">
                  <a:txBody>
                    <a:bodyPr/>
                    <a:lstStyle/>
                    <a:p>
                      <a:pPr algn="ctr" fontAlgn="ctr"/>
                      <a:r>
                        <a:rPr lang="en-US" sz="1400" b="0" i="0" u="none" strike="noStrike">
                          <a:solidFill>
                            <a:srgbClr val="4F6228"/>
                          </a:solidFill>
                          <a:latin typeface="Calibri"/>
                        </a:rPr>
                        <a:t>Select </a:t>
                      </a:r>
                      <a:br>
                        <a:rPr lang="en-US" sz="1400" b="0" i="0" u="none" strike="noStrike">
                          <a:solidFill>
                            <a:srgbClr val="4F6228"/>
                          </a:solidFill>
                          <a:latin typeface="Calibri"/>
                        </a:rPr>
                      </a:br>
                      <a:r>
                        <a:rPr lang="en-US" sz="1400" b="0" i="0" u="none" strike="noStrike">
                          <a:solidFill>
                            <a:srgbClr val="4F6228"/>
                          </a:solidFill>
                          <a:latin typeface="Calibri"/>
                        </a:rPr>
                        <a:t>Base</a:t>
                      </a:r>
                    </a:p>
                  </a:txBody>
                  <a:tcPr marL="0" marR="0" marT="0" marB="0" vert="vert270" anchor="ctr">
                    <a:lnL>
                      <a:noFill/>
                    </a:lnL>
                    <a:lnR w="6350" cap="flat" cmpd="sng" algn="ctr">
                      <a:solidFill>
                        <a:srgbClr val="000000"/>
                      </a:solidFill>
                      <a:prstDash val="solid"/>
                      <a:round/>
                      <a:headEnd type="none" w="med" len="med"/>
                      <a:tailEnd type="none" w="med" len="med"/>
                    </a:lnR>
                    <a:lnT>
                      <a:noFill/>
                    </a:lnT>
                    <a:lnB>
                      <a:noFill/>
                    </a:lnB>
                  </a:tcPr>
                </a:tc>
                <a:tc rowSpan="2" hMerge="1">
                  <a:txBody>
                    <a:bodyPr/>
                    <a:lstStyle/>
                    <a:p>
                      <a:endParaRPr lang="en-US"/>
                    </a:p>
                  </a:txBody>
                  <a:tcPr/>
                </a:tc>
                <a:tc>
                  <a:txBody>
                    <a:bodyPr/>
                    <a:lstStyle/>
                    <a:p>
                      <a:pPr algn="ctr" fontAlgn="t"/>
                      <a:r>
                        <a:rPr lang="en-US" sz="1100" b="0" i="0" u="none" strike="noStrike" dirty="0" smtClean="0">
                          <a:solidFill>
                            <a:srgbClr val="000000"/>
                          </a:solidFill>
                          <a:latin typeface="Calibri"/>
                        </a:rPr>
                        <a:t>DXi6902, 17TB Licensed</a:t>
                      </a:r>
                      <a:endParaRPr lang="en-US" sz="1100" b="0" i="0" u="none" strike="noStrike" dirty="0">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t"/>
                      <a:endParaRPr lang="en-US" sz="1100" b="0" i="0" u="none" strike="noStrike">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rowSpan="2">
                  <a:txBody>
                    <a:bodyPr/>
                    <a:lstStyle/>
                    <a:p>
                      <a:pPr algn="ctr" fontAlgn="ctr"/>
                      <a:r>
                        <a:rPr lang="en-US" sz="1100" b="0" i="0" u="none" strike="noStrike">
                          <a:solidFill>
                            <a:srgbClr val="000000"/>
                          </a:solidFill>
                          <a:latin typeface="Calibri"/>
                        </a:rPr>
                        <a:t>DXi6902, 17TB Licensed Base </a:t>
                      </a:r>
                      <a:br>
                        <a:rPr lang="en-US" sz="1100" b="0" i="0" u="none" strike="noStrike">
                          <a:solidFill>
                            <a:srgbClr val="000000"/>
                          </a:solidFill>
                          <a:latin typeface="Calibri"/>
                        </a:rPr>
                      </a:br>
                      <a:r>
                        <a:rPr lang="en-US" sz="1100" b="0" i="0" u="none" strike="noStrike">
                          <a:solidFill>
                            <a:srgbClr val="000000"/>
                          </a:solidFill>
                          <a:latin typeface="Calibri"/>
                        </a:rPr>
                        <a:t>(without storage array)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264020">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gridSpan="2" vMerge="1">
                  <a:txBody>
                    <a:bodyPr/>
                    <a:lstStyle/>
                    <a:p>
                      <a:endParaRPr lang="en-US"/>
                    </a:p>
                  </a:txBody>
                  <a:tcPr/>
                </a:tc>
                <a:tc hMerge="1" vMerge="1">
                  <a:txBody>
                    <a:bodyPr/>
                    <a:lstStyle/>
                    <a:p>
                      <a:endParaRPr lang="en-US"/>
                    </a:p>
                  </a:txBody>
                  <a:tcPr/>
                </a:tc>
                <a:tc>
                  <a:txBody>
                    <a:bodyPr/>
                    <a:lstStyle/>
                    <a:p>
                      <a:pPr algn="ctr" fontAlgn="t"/>
                      <a:r>
                        <a:rPr lang="en-US" sz="1100" b="0" i="0" u="none" strike="noStrike" dirty="0">
                          <a:solidFill>
                            <a:srgbClr val="000000"/>
                          </a:solidFill>
                          <a:latin typeface="Calibri"/>
                        </a:rPr>
                        <a:t>DXi6902, 17TB Licensed, non-TPM</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l" fontAlgn="b"/>
                      <a:endParaRPr lang="en-US" sz="900" b="0" i="0" u="none" strike="noStrike">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235731">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400" b="0" i="0" u="none" strike="noStrike">
                        <a:solidFill>
                          <a:srgbClr val="4F6228"/>
                        </a:solidFill>
                        <a:latin typeface="Calibri"/>
                      </a:endParaRPr>
                    </a:p>
                  </a:txBody>
                  <a:tcPr marL="0" marR="0" marT="0" marB="0" anchor="b">
                    <a:lnL>
                      <a:noFill/>
                    </a:lnL>
                    <a:lnR>
                      <a:noFill/>
                    </a:lnR>
                    <a:lnT>
                      <a:noFill/>
                    </a:lnT>
                    <a:lnB>
                      <a:noFill/>
                    </a:lnB>
                  </a:tcPr>
                </a:tc>
                <a:tc>
                  <a:txBody>
                    <a:bodyPr/>
                    <a:lstStyle/>
                    <a:p>
                      <a:pPr algn="l" fontAlgn="t"/>
                      <a:endParaRPr lang="en-US" sz="1400" b="0" i="0" u="none" strike="noStrike">
                        <a:solidFill>
                          <a:srgbClr val="4F6228"/>
                        </a:solidFill>
                        <a:latin typeface="Calibri"/>
                      </a:endParaRPr>
                    </a:p>
                  </a:txBody>
                  <a:tcPr marL="0" marR="0" marT="0" marB="0">
                    <a:lnL>
                      <a:noFill/>
                    </a:lnL>
                    <a:lnR>
                      <a:noFill/>
                    </a:lnR>
                    <a:lnT>
                      <a:noFill/>
                    </a:lnT>
                    <a:lnB>
                      <a:noFill/>
                    </a:lnB>
                  </a:tcPr>
                </a:tc>
                <a:tc>
                  <a:txBody>
                    <a:bodyPr/>
                    <a:lstStyle/>
                    <a:p>
                      <a:pPr algn="l" fontAlgn="t"/>
                      <a:endParaRPr lang="en-US" sz="1100" b="0" i="0" u="none" strike="noStrike" dirty="0">
                        <a:solidFill>
                          <a:srgbClr val="000000"/>
                        </a:solidFill>
                        <a:latin typeface="Calibri"/>
                      </a:endParaRP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100" b="0" i="0" u="none" strike="noStrike">
                        <a:solidFill>
                          <a:srgbClr val="000000"/>
                        </a:solidFill>
                        <a:latin typeface="Calibri"/>
                      </a:endParaRPr>
                    </a:p>
                  </a:txBody>
                  <a:tcPr marL="0" marR="0" marT="0" marB="0">
                    <a:lnL>
                      <a:noFill/>
                    </a:lnL>
                    <a:lnR>
                      <a:noFill/>
                    </a:lnR>
                    <a:lnT>
                      <a:noFill/>
                    </a:lnT>
                    <a:lnB>
                      <a:noFill/>
                    </a:lnB>
                  </a:tcPr>
                </a:tc>
                <a:tc>
                  <a:txBody>
                    <a:bodyPr/>
                    <a:lstStyle/>
                    <a:p>
                      <a:pPr algn="ctr" fontAlgn="t"/>
                      <a:endParaRPr lang="en-US" sz="1100" b="0" i="0" u="none" strike="noStrike">
                        <a:solidFill>
                          <a:srgbClr val="000000"/>
                        </a:solidFill>
                        <a:latin typeface="Calibri"/>
                      </a:endParaRP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801490">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gridSpan="2">
                  <a:txBody>
                    <a:bodyPr/>
                    <a:lstStyle/>
                    <a:p>
                      <a:pPr algn="ctr" fontAlgn="ctr"/>
                      <a:r>
                        <a:rPr lang="en-US" sz="1400" b="0" i="0" u="none" strike="noStrike">
                          <a:solidFill>
                            <a:srgbClr val="4F6228"/>
                          </a:solidFill>
                          <a:latin typeface="Calibri"/>
                        </a:rPr>
                        <a:t>Add additional capacity</a:t>
                      </a:r>
                    </a:p>
                  </a:txBody>
                  <a:tcPr marL="0" marR="0" marT="0" marB="0" vert="vert27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ctr" fontAlgn="ctr"/>
                      <a:r>
                        <a:rPr lang="en-US" sz="1100" b="0" i="0" u="none" strike="noStrike" dirty="0">
                          <a:solidFill>
                            <a:srgbClr val="000000"/>
                          </a:solidFill>
                          <a:latin typeface="Calibri"/>
                        </a:rPr>
                        <a:t>17 TB Capacity Increment </a:t>
                      </a:r>
                      <a:br>
                        <a:rPr lang="en-US" sz="1100" b="0" i="0" u="none" strike="noStrike" dirty="0">
                          <a:solidFill>
                            <a:srgbClr val="000000"/>
                          </a:solidFill>
                          <a:latin typeface="Calibri"/>
                        </a:rPr>
                      </a:br>
                      <a:r>
                        <a:rPr lang="en-US" sz="1100" b="0" i="0" u="none" strike="noStrike" dirty="0">
                          <a:solidFill>
                            <a:srgbClr val="000000"/>
                          </a:solidFill>
                          <a:latin typeface="Calibri"/>
                        </a:rPr>
                        <a:t>Quantity 0 to 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100" b="0" i="0" u="none" strike="noStrike">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latin typeface="Calibri"/>
                        </a:rPr>
                        <a:t>A single Capacity License Authorization Certificate with the total Capacity</a:t>
                      </a:r>
                      <a:br>
                        <a:rPr lang="en-US" sz="1100" b="0" i="0" u="none" strike="noStrike" dirty="0">
                          <a:solidFill>
                            <a:srgbClr val="000000"/>
                          </a:solidFill>
                          <a:latin typeface="Calibri"/>
                        </a:rPr>
                      </a:br>
                      <a:r>
                        <a:rPr lang="en-US" sz="1100" b="0" i="0" u="none" strike="noStrike" dirty="0">
                          <a:solidFill>
                            <a:srgbClr val="000000"/>
                          </a:solidFill>
                          <a:latin typeface="Calibri"/>
                        </a:rPr>
                        <a:t>(17TB, 34TB, 51TB, 68TB... </a:t>
                      </a:r>
                      <a:br>
                        <a:rPr lang="en-US" sz="1100" b="0" i="0" u="none" strike="noStrike" dirty="0">
                          <a:solidFill>
                            <a:srgbClr val="000000"/>
                          </a:solidFill>
                          <a:latin typeface="Calibri"/>
                        </a:rPr>
                      </a:br>
                      <a:r>
                        <a:rPr lang="en-US" sz="1100" b="0" i="0" u="none" strike="noStrike" dirty="0">
                          <a:solidFill>
                            <a:srgbClr val="000000"/>
                          </a:solidFill>
                          <a:latin typeface="Calibri"/>
                        </a:rPr>
                        <a:t>…476TB, 493TB)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dirty="0">
                        <a:solidFill>
                          <a:srgbClr val="000000"/>
                        </a:solidFill>
                        <a:latin typeface="Calibri"/>
                      </a:endParaRPr>
                    </a:p>
                  </a:txBody>
                  <a:tcPr marL="0" marR="0" marT="0" marB="0" anchor="b">
                    <a:lnL>
                      <a:noFill/>
                    </a:lnL>
                    <a:lnR>
                      <a:noFill/>
                    </a:lnR>
                    <a:lnT>
                      <a:noFill/>
                    </a:lnT>
                    <a:lnB>
                      <a:noFill/>
                    </a:lnB>
                  </a:tcPr>
                </a:tc>
              </a:tr>
              <a:tr h="165955">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ctr"/>
                      <a:endParaRPr lang="en-US" sz="1400" b="0" i="0" u="none" strike="noStrike">
                        <a:solidFill>
                          <a:srgbClr val="4F6228"/>
                        </a:solidFill>
                        <a:latin typeface="Calibri"/>
                      </a:endParaRPr>
                    </a:p>
                  </a:txBody>
                  <a:tcPr marL="0" marR="0" marT="0" marB="0" vert="vert270" anchor="ctr">
                    <a:lnL>
                      <a:noFill/>
                    </a:lnL>
                    <a:lnR>
                      <a:noFill/>
                    </a:lnR>
                    <a:lnT>
                      <a:noFill/>
                    </a:lnT>
                    <a:lnB>
                      <a:noFill/>
                    </a:lnB>
                  </a:tcPr>
                </a:tc>
                <a:tc>
                  <a:txBody>
                    <a:bodyPr/>
                    <a:lstStyle/>
                    <a:p>
                      <a:pPr algn="ctr" fontAlgn="ctr"/>
                      <a:endParaRPr lang="en-US" sz="1400" b="0" i="0" u="none" strike="noStrike">
                        <a:solidFill>
                          <a:srgbClr val="4F6228"/>
                        </a:solidFill>
                        <a:latin typeface="Calibri"/>
                      </a:endParaRPr>
                    </a:p>
                  </a:txBody>
                  <a:tcPr marL="0" marR="0" marT="0" marB="0" vert="vert270" anchor="ctr">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t"/>
                      <a:endParaRPr lang="en-US" sz="1100" b="0" i="0" u="none" strike="noStrike">
                        <a:solidFill>
                          <a:srgbClr val="000000"/>
                        </a:solidFill>
                        <a:latin typeface="Calibri"/>
                      </a:endParaRPr>
                    </a:p>
                  </a:txBody>
                  <a:tcPr marL="0" marR="0" marT="0" marB="0">
                    <a:lnL>
                      <a:noFill/>
                    </a:lnL>
                    <a:lnR>
                      <a:noFill/>
                    </a:lnR>
                    <a:lnT>
                      <a:noFill/>
                    </a:lnT>
                    <a:lnB>
                      <a:noFill/>
                    </a:lnB>
                  </a:tcPr>
                </a:tc>
                <a:tc>
                  <a:txBody>
                    <a:bodyPr/>
                    <a:lstStyle/>
                    <a:p>
                      <a:pPr algn="ctr" fontAlgn="ctr"/>
                      <a:endParaRPr lang="en-US" sz="1100" b="0" i="0" u="none" strike="noStrike">
                        <a:solidFill>
                          <a:srgbClr val="000000"/>
                        </a:solidFill>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565759">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400" b="0" i="0" u="none" strike="noStrike">
                        <a:solidFill>
                          <a:srgbClr val="4F6228"/>
                        </a:solidFill>
                        <a:latin typeface="Calibri"/>
                      </a:endParaRPr>
                    </a:p>
                  </a:txBody>
                  <a:tcPr marL="0" marR="0" marT="0" marB="0" anchor="b">
                    <a:lnL>
                      <a:noFill/>
                    </a:lnL>
                    <a:lnR>
                      <a:noFill/>
                    </a:lnR>
                    <a:lnT>
                      <a:noFill/>
                    </a:lnT>
                    <a:lnB>
                      <a:noFill/>
                    </a:lnB>
                  </a:tcPr>
                </a:tc>
                <a:tc>
                  <a:txBody>
                    <a:bodyPr/>
                    <a:lstStyle/>
                    <a:p>
                      <a:pPr algn="l" fontAlgn="b"/>
                      <a:endParaRPr lang="en-US" sz="1400" b="0" i="0" u="none" strike="noStrike">
                        <a:solidFill>
                          <a:srgbClr val="4F6228"/>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latin typeface="Calibri"/>
                        </a:rPr>
                        <a:t>RBOD (Encryption or non-encryption) </a:t>
                      </a:r>
                      <a:br>
                        <a:rPr lang="en-US" sz="1100" b="0" i="0" u="none" strike="noStrike" dirty="0">
                          <a:solidFill>
                            <a:srgbClr val="000000"/>
                          </a:solidFill>
                          <a:latin typeface="Calibri"/>
                        </a:rPr>
                      </a:br>
                      <a:r>
                        <a:rPr lang="en-US" sz="1100" b="0" i="0" u="none" strike="noStrike" dirty="0">
                          <a:solidFill>
                            <a:srgbClr val="000000"/>
                          </a:solidFill>
                          <a:latin typeface="Calibri"/>
                        </a:rPr>
                        <a:t>(34TB Expansion HW) </a:t>
                      </a:r>
                      <a:br>
                        <a:rPr lang="en-US" sz="1100" b="0" i="0" u="none" strike="noStrike" dirty="0">
                          <a:solidFill>
                            <a:srgbClr val="000000"/>
                          </a:solidFill>
                          <a:latin typeface="Calibri"/>
                        </a:rPr>
                      </a:br>
                      <a:r>
                        <a:rPr lang="en-US" sz="1100" b="0" i="0" u="none" strike="noStrike" dirty="0">
                          <a:solidFill>
                            <a:srgbClr val="000000"/>
                          </a:solidFill>
                          <a:latin typeface="Calibri"/>
                        </a:rPr>
                        <a:t>Qty 1 or 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211594">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400" b="0" i="0" u="none" strike="noStrike">
                        <a:solidFill>
                          <a:srgbClr val="4F6228"/>
                        </a:solidFill>
                        <a:latin typeface="Calibri"/>
                      </a:endParaRPr>
                    </a:p>
                  </a:txBody>
                  <a:tcPr marL="0" marR="0" marT="0" marB="0" anchor="b">
                    <a:lnL>
                      <a:noFill/>
                    </a:lnL>
                    <a:lnR>
                      <a:noFill/>
                    </a:lnR>
                    <a:lnT>
                      <a:noFill/>
                    </a:lnT>
                    <a:lnB>
                      <a:noFill/>
                    </a:lnB>
                  </a:tcPr>
                </a:tc>
                <a:tc>
                  <a:txBody>
                    <a:bodyPr/>
                    <a:lstStyle/>
                    <a:p>
                      <a:pPr algn="l" fontAlgn="b"/>
                      <a:endParaRPr lang="en-US" sz="1400" b="0" i="0" u="none" strike="noStrike">
                        <a:solidFill>
                          <a:srgbClr val="4F6228"/>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ctr"/>
                      <a:endParaRPr lang="en-US" sz="1100" b="0" i="0" u="none" strike="noStrike">
                        <a:solidFill>
                          <a:srgbClr val="000000"/>
                        </a:solidFill>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565759">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400" b="0" i="0" u="none" strike="noStrike">
                        <a:solidFill>
                          <a:srgbClr val="4F6228"/>
                        </a:solidFill>
                        <a:latin typeface="Calibri"/>
                      </a:endParaRPr>
                    </a:p>
                  </a:txBody>
                  <a:tcPr marL="0" marR="0" marT="0" marB="0" anchor="b">
                    <a:lnL>
                      <a:noFill/>
                    </a:lnL>
                    <a:lnR>
                      <a:noFill/>
                    </a:lnR>
                    <a:lnT>
                      <a:noFill/>
                    </a:lnT>
                    <a:lnB>
                      <a:noFill/>
                    </a:lnB>
                  </a:tcPr>
                </a:tc>
                <a:tc>
                  <a:txBody>
                    <a:bodyPr/>
                    <a:lstStyle/>
                    <a:p>
                      <a:pPr algn="l" fontAlgn="b"/>
                      <a:endParaRPr lang="en-US" sz="1400" b="0" i="0" u="none" strike="noStrike">
                        <a:solidFill>
                          <a:srgbClr val="4F6228"/>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EBOD (Encryption or non-encryption)</a:t>
                      </a:r>
                      <a:br>
                        <a:rPr lang="en-US" sz="1100" b="0" i="0" u="none" strike="noStrike">
                          <a:solidFill>
                            <a:srgbClr val="000000"/>
                          </a:solidFill>
                          <a:latin typeface="Calibri"/>
                        </a:rPr>
                      </a:br>
                      <a:r>
                        <a:rPr lang="en-US" sz="1100" b="0" i="0" u="none" strike="noStrike">
                          <a:solidFill>
                            <a:srgbClr val="000000"/>
                          </a:solidFill>
                          <a:latin typeface="Calibri"/>
                        </a:rPr>
                        <a:t>(34TB Expansion HW) </a:t>
                      </a:r>
                      <a:br>
                        <a:rPr lang="en-US" sz="1100" b="0" i="0" u="none" strike="noStrike">
                          <a:solidFill>
                            <a:srgbClr val="000000"/>
                          </a:solidFill>
                          <a:latin typeface="Calibri"/>
                        </a:rPr>
                      </a:br>
                      <a:r>
                        <a:rPr lang="en-US" sz="1100" b="0" i="0" u="none" strike="noStrike">
                          <a:solidFill>
                            <a:srgbClr val="000000"/>
                          </a:solidFill>
                          <a:latin typeface="Calibri"/>
                        </a:rPr>
                        <a:t>Qty 0 to 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211594">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400" b="0" i="0" u="none" strike="noStrike">
                        <a:solidFill>
                          <a:srgbClr val="4F6228"/>
                        </a:solidFill>
                        <a:latin typeface="Calibri"/>
                      </a:endParaRPr>
                    </a:p>
                  </a:txBody>
                  <a:tcPr marL="0" marR="0" marT="0" marB="0" anchor="b">
                    <a:lnL>
                      <a:noFill/>
                    </a:lnL>
                    <a:lnR>
                      <a:noFill/>
                    </a:lnR>
                    <a:lnT>
                      <a:noFill/>
                    </a:lnT>
                    <a:lnB>
                      <a:noFill/>
                    </a:lnB>
                  </a:tcPr>
                </a:tc>
                <a:tc>
                  <a:txBody>
                    <a:bodyPr/>
                    <a:lstStyle/>
                    <a:p>
                      <a:pPr algn="l" fontAlgn="b"/>
                      <a:endParaRPr lang="en-US" sz="1400" b="0" i="0" u="none" strike="noStrike">
                        <a:solidFill>
                          <a:srgbClr val="4F6228"/>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ctr"/>
                      <a:endParaRPr lang="en-US" sz="1100" b="0" i="0" u="none" strike="noStrike">
                        <a:solidFill>
                          <a:srgbClr val="000000"/>
                        </a:solidFill>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631764">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400" b="0" i="0" u="none" strike="noStrike">
                        <a:solidFill>
                          <a:srgbClr val="4F6228"/>
                        </a:solidFill>
                        <a:latin typeface="Calibri"/>
                      </a:endParaRPr>
                    </a:p>
                  </a:txBody>
                  <a:tcPr marL="0" marR="0" marT="0" marB="0" anchor="b">
                    <a:lnL>
                      <a:noFill/>
                    </a:lnL>
                    <a:lnR>
                      <a:noFill/>
                    </a:lnR>
                    <a:lnT>
                      <a:noFill/>
                    </a:lnT>
                    <a:lnB>
                      <a:noFill/>
                    </a:lnB>
                  </a:tcPr>
                </a:tc>
                <a:tc>
                  <a:txBody>
                    <a:bodyPr/>
                    <a:lstStyle/>
                    <a:p>
                      <a:pPr algn="l" fontAlgn="b"/>
                      <a:endParaRPr lang="en-US" sz="1400" b="0" i="0" u="none" strike="noStrike">
                        <a:solidFill>
                          <a:srgbClr val="4F6228"/>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128GB Memory Upgrade</a:t>
                      </a:r>
                      <a:br>
                        <a:rPr lang="en-US" sz="1100" b="0" i="0" u="none" strike="noStrike">
                          <a:solidFill>
                            <a:srgbClr val="000000"/>
                          </a:solidFill>
                          <a:latin typeface="Calibri"/>
                        </a:rPr>
                      </a:br>
                      <a:r>
                        <a:rPr lang="en-US" sz="1100" b="0" i="0" u="none" strike="noStrike">
                          <a:solidFill>
                            <a:srgbClr val="000000"/>
                          </a:solidFill>
                          <a:latin typeface="Calibri"/>
                        </a:rPr>
                        <a:t>Qty 0 or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211594">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400" b="0" i="0" u="none" strike="noStrike">
                        <a:solidFill>
                          <a:srgbClr val="4F6228"/>
                        </a:solidFill>
                        <a:latin typeface="Calibri"/>
                      </a:endParaRPr>
                    </a:p>
                  </a:txBody>
                  <a:tcPr marL="0" marR="0" marT="0" marB="0" anchor="b">
                    <a:lnL>
                      <a:noFill/>
                    </a:lnL>
                    <a:lnR>
                      <a:noFill/>
                    </a:lnR>
                    <a:lnT>
                      <a:noFill/>
                    </a:lnT>
                    <a:lnB>
                      <a:noFill/>
                    </a:lnB>
                  </a:tcPr>
                </a:tc>
                <a:tc>
                  <a:txBody>
                    <a:bodyPr/>
                    <a:lstStyle/>
                    <a:p>
                      <a:pPr algn="l" fontAlgn="b"/>
                      <a:endParaRPr lang="en-US" sz="1400" b="0" i="0" u="none" strike="noStrike">
                        <a:solidFill>
                          <a:srgbClr val="4F6228"/>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ctr"/>
                      <a:endParaRPr lang="en-US" sz="1100" b="0" i="0" u="none" strike="noStrike">
                        <a:solidFill>
                          <a:srgbClr val="000000"/>
                        </a:solidFill>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367743">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rowSpan="2" gridSpan="2">
                  <a:txBody>
                    <a:bodyPr/>
                    <a:lstStyle/>
                    <a:p>
                      <a:pPr algn="ctr" fontAlgn="ctr"/>
                      <a:r>
                        <a:rPr lang="en-US" sz="1400" b="0" i="0" u="none" strike="noStrike">
                          <a:solidFill>
                            <a:srgbClr val="4F6228"/>
                          </a:solidFill>
                          <a:latin typeface="Calibri"/>
                        </a:rPr>
                        <a:t>Select 10GbE</a:t>
                      </a:r>
                      <a:br>
                        <a:rPr lang="en-US" sz="1400" b="0" i="0" u="none" strike="noStrike">
                          <a:solidFill>
                            <a:srgbClr val="4F6228"/>
                          </a:solidFill>
                          <a:latin typeface="Calibri"/>
                        </a:rPr>
                      </a:br>
                      <a:r>
                        <a:rPr lang="en-US" sz="1400" b="0" i="0" u="none" strike="noStrike">
                          <a:solidFill>
                            <a:srgbClr val="4F6228"/>
                          </a:solidFill>
                          <a:latin typeface="Calibri"/>
                        </a:rPr>
                        <a:t>Cable type</a:t>
                      </a:r>
                    </a:p>
                  </a:txBody>
                  <a:tcPr marL="0" marR="0" marT="0" marB="0" vert="vert270" anchor="ctr">
                    <a:lnL>
                      <a:noFill/>
                    </a:lnL>
                    <a:lnR w="6350" cap="flat" cmpd="sng" algn="ctr">
                      <a:solidFill>
                        <a:srgbClr val="000000"/>
                      </a:solidFill>
                      <a:prstDash val="solid"/>
                      <a:round/>
                      <a:headEnd type="none" w="med" len="med"/>
                      <a:tailEnd type="none" w="med" len="med"/>
                    </a:lnR>
                    <a:lnT>
                      <a:noFill/>
                    </a:lnT>
                    <a:lnB>
                      <a:noFill/>
                    </a:lnB>
                  </a:tcPr>
                </a:tc>
                <a:tc rowSpan="2" hMerge="1">
                  <a:txBody>
                    <a:bodyPr/>
                    <a:lstStyle/>
                    <a:p>
                      <a:endParaRPr lang="en-US"/>
                    </a:p>
                  </a:txBody>
                  <a:tcPr/>
                </a:tc>
                <a:tc>
                  <a:txBody>
                    <a:bodyPr/>
                    <a:lstStyle/>
                    <a:p>
                      <a:pPr algn="ctr" fontAlgn="ctr"/>
                      <a:r>
                        <a:rPr lang="en-US" sz="1100" b="0" i="0" u="none" strike="noStrike">
                          <a:solidFill>
                            <a:srgbClr val="000000"/>
                          </a:solidFill>
                          <a:latin typeface="Calibri"/>
                        </a:rPr>
                        <a:t>10 GbE Optical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rowSpan="2">
                  <a:txBody>
                    <a:bodyPr/>
                    <a:lstStyle/>
                    <a:p>
                      <a:pPr algn="ctr" fontAlgn="ctr"/>
                      <a:r>
                        <a:rPr lang="en-US" sz="1100" b="0" i="0" u="none" strike="noStrike" dirty="0">
                          <a:solidFill>
                            <a:srgbClr val="000000"/>
                          </a:solidFill>
                          <a:latin typeface="Calibri"/>
                        </a:rPr>
                        <a:t>Two Cables either </a:t>
                      </a:r>
                      <a:r>
                        <a:rPr lang="en-US" sz="1100" b="0" i="0" u="none" strike="noStrike" dirty="0" err="1">
                          <a:solidFill>
                            <a:srgbClr val="000000"/>
                          </a:solidFill>
                          <a:latin typeface="Calibri"/>
                        </a:rPr>
                        <a:t>Twinax</a:t>
                      </a:r>
                      <a:r>
                        <a:rPr lang="en-US" sz="1100" b="0" i="0" u="none" strike="noStrike" dirty="0">
                          <a:solidFill>
                            <a:srgbClr val="000000"/>
                          </a:solidFill>
                          <a:latin typeface="Calibri"/>
                        </a:rPr>
                        <a:t> or Optical used with the two 10GbE ports always resident on the base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367743">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gridSpan="2" vMerge="1">
                  <a:txBody>
                    <a:bodyPr/>
                    <a:lstStyle/>
                    <a:p>
                      <a:endParaRPr lang="en-US"/>
                    </a:p>
                  </a:txBody>
                  <a:tcPr/>
                </a:tc>
                <a:tc hMerge="1" vMerge="1">
                  <a:txBody>
                    <a:bodyPr/>
                    <a:lstStyle/>
                    <a:p>
                      <a:endParaRPr lang="en-US"/>
                    </a:p>
                  </a:txBody>
                  <a:tcPr/>
                </a:tc>
                <a:tc>
                  <a:txBody>
                    <a:bodyPr/>
                    <a:lstStyle/>
                    <a:p>
                      <a:pPr algn="ctr" fontAlgn="ctr"/>
                      <a:r>
                        <a:rPr lang="en-US" sz="1100" b="0" i="0" u="none" strike="noStrike">
                          <a:solidFill>
                            <a:srgbClr val="000000"/>
                          </a:solidFill>
                          <a:latin typeface="Calibri"/>
                        </a:rPr>
                        <a:t>10 GbE Twinax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1100" b="0" i="0" u="none" strike="noStrike" dirty="0">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l" fontAlgn="b"/>
                      <a:endParaRPr lang="en-US" sz="900" b="0" i="0" u="none" strike="noStrike">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264020">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ctr"/>
                      <a:endParaRPr lang="en-US" sz="1050" b="0" i="0" u="none" strike="noStrike">
                        <a:solidFill>
                          <a:srgbClr val="4F6228"/>
                        </a:solidFill>
                        <a:latin typeface="Calibri"/>
                      </a:endParaRPr>
                    </a:p>
                  </a:txBody>
                  <a:tcPr marL="0" marR="0" marT="0" marB="0" vert="vert270" anchor="ctr">
                    <a:lnL>
                      <a:noFill/>
                    </a:lnL>
                    <a:lnR>
                      <a:noFill/>
                    </a:lnR>
                    <a:lnT>
                      <a:noFill/>
                    </a:lnT>
                    <a:lnB>
                      <a:noFill/>
                    </a:lnB>
                  </a:tcPr>
                </a:tc>
                <a:tc>
                  <a:txBody>
                    <a:bodyPr/>
                    <a:lstStyle/>
                    <a:p>
                      <a:pPr algn="l" fontAlgn="b"/>
                      <a:endParaRPr lang="en-US" sz="900" b="0" i="0" u="none" strike="noStrike">
                        <a:solidFill>
                          <a:srgbClr val="4F6228"/>
                        </a:solidFill>
                        <a:latin typeface="Calibri"/>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900" b="0" i="0" u="none" strike="noStrike" dirty="0">
                        <a:solidFill>
                          <a:srgbClr val="000000"/>
                        </a:solidFill>
                        <a:latin typeface="Calibri"/>
                      </a:endParaRPr>
                    </a:p>
                  </a:txBody>
                  <a:tcPr marL="0" marR="0" marT="0" marB="0" anchor="b">
                    <a:lnL>
                      <a:noFill/>
                    </a:lnL>
                    <a:lnR>
                      <a:noFill/>
                    </a:lnR>
                    <a:lnT>
                      <a:noFill/>
                    </a:lnT>
                    <a:lnB>
                      <a:noFill/>
                    </a:lnB>
                  </a:tcPr>
                </a:tc>
              </a:tr>
            </a:tbl>
          </a:graphicData>
        </a:graphic>
      </p:graphicFrame>
      <p:sp>
        <p:nvSpPr>
          <p:cNvPr id="16" name="Left Brace 15"/>
          <p:cNvSpPr/>
          <p:nvPr/>
        </p:nvSpPr>
        <p:spPr>
          <a:xfrm>
            <a:off x="4231350" y="3108625"/>
            <a:ext cx="542925" cy="22860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sz="1100"/>
          </a:p>
        </p:txBody>
      </p:sp>
      <p:sp>
        <p:nvSpPr>
          <p:cNvPr id="17" name="Right Arrow 16"/>
          <p:cNvSpPr/>
          <p:nvPr/>
        </p:nvSpPr>
        <p:spPr>
          <a:xfrm rot="1913132">
            <a:off x="2217705" y="3536338"/>
            <a:ext cx="1980650" cy="390525"/>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a:p>
        </p:txBody>
      </p:sp>
      <p:sp>
        <p:nvSpPr>
          <p:cNvPr id="18" name="TextBox 7"/>
          <p:cNvSpPr txBox="1"/>
          <p:nvPr/>
        </p:nvSpPr>
        <p:spPr>
          <a:xfrm rot="2052762">
            <a:off x="1977866" y="3789104"/>
            <a:ext cx="1571545" cy="951703"/>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100" dirty="0"/>
              <a:t>Hardware added</a:t>
            </a:r>
            <a:r>
              <a:rPr lang="en-US" sz="1100" baseline="0" dirty="0"/>
              <a:t> to the kit based on capacity ordered</a:t>
            </a:r>
            <a:endParaRPr lang="en-US" sz="1100" dirty="0"/>
          </a:p>
        </p:txBody>
      </p:sp>
      <p:sp>
        <p:nvSpPr>
          <p:cNvPr id="19" name="Right Arrow 18"/>
          <p:cNvSpPr/>
          <p:nvPr/>
        </p:nvSpPr>
        <p:spPr>
          <a:xfrm>
            <a:off x="3933100" y="2442225"/>
            <a:ext cx="647700" cy="342900"/>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a:p>
        </p:txBody>
      </p:sp>
      <p:sp>
        <p:nvSpPr>
          <p:cNvPr id="20" name="Right Arrow 19"/>
          <p:cNvSpPr/>
          <p:nvPr/>
        </p:nvSpPr>
        <p:spPr>
          <a:xfrm>
            <a:off x="3933100" y="1640750"/>
            <a:ext cx="647700" cy="342900"/>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a:p>
        </p:txBody>
      </p:sp>
      <p:sp>
        <p:nvSpPr>
          <p:cNvPr id="21" name="Right Arrow 20"/>
          <p:cNvSpPr/>
          <p:nvPr/>
        </p:nvSpPr>
        <p:spPr>
          <a:xfrm>
            <a:off x="3937675" y="5679725"/>
            <a:ext cx="647700" cy="342900"/>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a:p>
        </p:txBody>
      </p:sp>
      <p:sp>
        <p:nvSpPr>
          <p:cNvPr id="22" name="Left Brace 21"/>
          <p:cNvSpPr/>
          <p:nvPr/>
        </p:nvSpPr>
        <p:spPr>
          <a:xfrm rot="10800000">
            <a:off x="7249294" y="1483525"/>
            <a:ext cx="542925" cy="47815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sz="1100"/>
          </a:p>
        </p:txBody>
      </p:sp>
      <p:sp>
        <p:nvSpPr>
          <p:cNvPr id="23" name="TextBox 25"/>
          <p:cNvSpPr txBox="1"/>
          <p:nvPr/>
        </p:nvSpPr>
        <p:spPr>
          <a:xfrm rot="16200000">
            <a:off x="6109774" y="3498727"/>
            <a:ext cx="4192507" cy="732628"/>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800" dirty="0"/>
              <a:t>All </a:t>
            </a:r>
            <a:r>
              <a:rPr lang="en-US" sz="1800" dirty="0" smtClean="0"/>
              <a:t>separate</a:t>
            </a:r>
            <a:r>
              <a:rPr lang="en-US" sz="1800" baseline="0" dirty="0" smtClean="0"/>
              <a:t> </a:t>
            </a:r>
            <a:r>
              <a:rPr lang="en-US" sz="1800" baseline="0" dirty="0"/>
              <a:t>components to </a:t>
            </a:r>
            <a:r>
              <a:rPr lang="en-US" sz="1800" baseline="0" dirty="0" smtClean="0"/>
              <a:t>be</a:t>
            </a:r>
            <a:endParaRPr lang="en-US" sz="2000" baseline="0" dirty="0" smtClean="0"/>
          </a:p>
          <a:p>
            <a:pPr algn="ctr"/>
            <a:r>
              <a:rPr lang="en-US" sz="1800" baseline="0" dirty="0" smtClean="0"/>
              <a:t> </a:t>
            </a:r>
            <a:r>
              <a:rPr lang="en-US" sz="1800" baseline="0" dirty="0"/>
              <a:t>installed at customer site</a:t>
            </a:r>
            <a:endParaRPr lang="en-US" sz="1800" dirty="0"/>
          </a:p>
        </p:txBody>
      </p:sp>
      <p:sp>
        <p:nvSpPr>
          <p:cNvPr id="3" name="Cross 2"/>
          <p:cNvSpPr/>
          <p:nvPr/>
        </p:nvSpPr>
        <p:spPr>
          <a:xfrm>
            <a:off x="6116786" y="2108503"/>
            <a:ext cx="288758" cy="252663"/>
          </a:xfrm>
          <a:prstGeom prst="plu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7846887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028" y="234019"/>
            <a:ext cx="8289245" cy="639763"/>
          </a:xfrm>
        </p:spPr>
        <p:txBody>
          <a:bodyPr/>
          <a:lstStyle/>
          <a:p>
            <a:r>
              <a:rPr lang="en-US" dirty="0" smtClean="0"/>
              <a:t>Order &amp; Delivery Details – Optional Items</a:t>
            </a:r>
            <a:endParaRPr lang="en-US" dirty="0"/>
          </a:p>
        </p:txBody>
      </p:sp>
      <p:graphicFrame>
        <p:nvGraphicFramePr>
          <p:cNvPr id="45" name="Table 44"/>
          <p:cNvGraphicFramePr>
            <a:graphicFrameLocks noGrp="1"/>
          </p:cNvGraphicFramePr>
          <p:nvPr/>
        </p:nvGraphicFramePr>
        <p:xfrm>
          <a:off x="787754" y="1347392"/>
          <a:ext cx="6096000" cy="4861526"/>
        </p:xfrm>
        <a:graphic>
          <a:graphicData uri="http://schemas.openxmlformats.org/drawingml/2006/table">
            <a:tbl>
              <a:tblPr/>
              <a:tblGrid>
                <a:gridCol w="1523993"/>
                <a:gridCol w="25400"/>
                <a:gridCol w="1309165"/>
                <a:gridCol w="1309165"/>
                <a:gridCol w="1309165"/>
                <a:gridCol w="309556"/>
                <a:gridCol w="309556"/>
              </a:tblGrid>
              <a:tr h="184727">
                <a:tc rowSpan="9">
                  <a:txBody>
                    <a:bodyPr/>
                    <a:lstStyle/>
                    <a:p>
                      <a:pPr algn="ctr" fontAlgn="b"/>
                      <a:r>
                        <a:rPr lang="en-US" sz="1800" b="0" i="0" u="none" strike="noStrike" dirty="0">
                          <a:solidFill>
                            <a:srgbClr val="4F6228"/>
                          </a:solidFill>
                          <a:latin typeface="Calibri"/>
                        </a:rPr>
                        <a:t>Optional Items</a:t>
                      </a:r>
                      <a:endParaRPr lang="en-US" sz="1400" b="0" i="0" u="none" strike="noStrike" dirty="0">
                        <a:solidFill>
                          <a:srgbClr val="000000"/>
                        </a:solidFill>
                        <a:latin typeface="Calibri"/>
                      </a:endParaRPr>
                    </a:p>
                  </a:txBody>
                  <a:tcPr marL="0" marR="0" marT="0" marB="0" vert="vert270" anchor="ctr">
                    <a:lnL>
                      <a:noFill/>
                    </a:lnL>
                    <a:lnR>
                      <a:noFill/>
                    </a:lnR>
                    <a:lnT>
                      <a:noFill/>
                    </a:lnT>
                    <a:lnB>
                      <a:noFill/>
                    </a:lnB>
                  </a:tcPr>
                </a:tc>
                <a:tc>
                  <a:txBody>
                    <a:bodyPr/>
                    <a:lstStyle/>
                    <a:p>
                      <a:pPr algn="l" fontAlgn="b"/>
                      <a:endParaRPr lang="en-US" sz="900" b="0" i="0" u="none" strike="noStrike">
                        <a:solidFill>
                          <a:srgbClr val="4F6228"/>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50" b="0" i="0" u="none" strike="noStrike">
                          <a:solidFill>
                            <a:srgbClr val="000000"/>
                          </a:solidFill>
                          <a:latin typeface="Calibri"/>
                        </a:rPr>
                        <a:t>10 GbE Dual Port Optical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rowSpan="3">
                  <a:txBody>
                    <a:bodyPr/>
                    <a:lstStyle/>
                    <a:p>
                      <a:pPr algn="ctr" fontAlgn="ctr"/>
                      <a:r>
                        <a:rPr lang="en-US" sz="1050" b="0" i="0" u="none" strike="noStrike" dirty="0">
                          <a:solidFill>
                            <a:srgbClr val="000000"/>
                          </a:solidFill>
                          <a:latin typeface="Calibri"/>
                        </a:rPr>
                        <a:t>10 </a:t>
                      </a:r>
                      <a:r>
                        <a:rPr lang="en-US" sz="1050" b="0" i="0" u="none" strike="noStrike" dirty="0" err="1">
                          <a:solidFill>
                            <a:srgbClr val="000000"/>
                          </a:solidFill>
                          <a:latin typeface="Calibri"/>
                        </a:rPr>
                        <a:t>GbE</a:t>
                      </a:r>
                      <a:r>
                        <a:rPr lang="en-US" sz="1050" b="0" i="0" u="none" strike="noStrike" dirty="0">
                          <a:solidFill>
                            <a:srgbClr val="000000"/>
                          </a:solidFill>
                          <a:latin typeface="Calibri"/>
                        </a:rPr>
                        <a:t> Optical or </a:t>
                      </a:r>
                      <a:r>
                        <a:rPr lang="en-US" sz="1050" b="0" i="0" u="none" strike="noStrike" dirty="0" err="1">
                          <a:solidFill>
                            <a:srgbClr val="000000"/>
                          </a:solidFill>
                          <a:latin typeface="Calibri"/>
                        </a:rPr>
                        <a:t>Twinax</a:t>
                      </a:r>
                      <a:r>
                        <a:rPr lang="en-US" sz="1050" b="0" i="0" u="none" strike="noStrike" dirty="0">
                          <a:solidFill>
                            <a:srgbClr val="000000"/>
                          </a:solidFill>
                          <a:latin typeface="Calibri"/>
                        </a:rPr>
                        <a:t> with two corresponding cables included; or 1 </a:t>
                      </a:r>
                      <a:r>
                        <a:rPr lang="en-US" sz="1050" b="0" i="0" u="none" strike="noStrike" dirty="0" err="1">
                          <a:solidFill>
                            <a:srgbClr val="000000"/>
                          </a:solidFill>
                          <a:latin typeface="Calibri"/>
                        </a:rPr>
                        <a:t>GbE</a:t>
                      </a:r>
                      <a:r>
                        <a:rPr lang="en-US" sz="1050" b="0" i="0" u="none" strike="noStrike" dirty="0">
                          <a:solidFill>
                            <a:srgbClr val="000000"/>
                          </a:solidFill>
                          <a:latin typeface="Calibri"/>
                        </a:rPr>
                        <a:t> quad port NIC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184727">
                <a:tc vMerge="1">
                  <a:txBody>
                    <a:bodyPr/>
                    <a:lstStyle/>
                    <a:p>
                      <a:endParaRPr lang="en-US"/>
                    </a:p>
                  </a:txBody>
                  <a:tcPr/>
                </a:tc>
                <a:tc>
                  <a:txBody>
                    <a:bodyPr/>
                    <a:lstStyle/>
                    <a:p>
                      <a:pPr algn="l" fontAlgn="b"/>
                      <a:endParaRPr lang="en-US" sz="900" b="0" i="0" u="none" strike="noStrike">
                        <a:solidFill>
                          <a:srgbClr val="4F6228"/>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050" b="0" i="0" u="none" strike="noStrike">
                          <a:solidFill>
                            <a:srgbClr val="000000"/>
                          </a:solidFill>
                          <a:latin typeface="Calibri"/>
                        </a:rPr>
                        <a:t>10 GbE Dual Port Twinax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l" fontAlgn="b"/>
                      <a:endParaRPr lang="en-US" sz="900" b="0" i="0" u="none" strike="noStrike">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184727">
                <a:tc vMerge="1">
                  <a:txBody>
                    <a:bodyPr/>
                    <a:lstStyle/>
                    <a:p>
                      <a:endParaRPr lang="en-US"/>
                    </a:p>
                  </a:txBody>
                  <a:tcPr/>
                </a:tc>
                <a:tc>
                  <a:txBody>
                    <a:bodyPr/>
                    <a:lstStyle/>
                    <a:p>
                      <a:pPr algn="l" fontAlgn="b"/>
                      <a:endParaRPr lang="en-US" sz="900" b="0" i="0" u="none" strike="noStrike">
                        <a:solidFill>
                          <a:srgbClr val="4F6228"/>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50" b="0" i="0" u="none" strike="noStrike">
                          <a:solidFill>
                            <a:srgbClr val="000000"/>
                          </a:solidFill>
                          <a:latin typeface="Calibri"/>
                        </a:rPr>
                        <a:t>1 GbE Qaud Port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l" fontAlgn="b"/>
                      <a:endParaRPr lang="en-US" sz="900" b="0" i="0" u="none" strike="noStrike">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184727">
                <a:tc vMerge="1">
                  <a:txBody>
                    <a:bodyPr/>
                    <a:lstStyle/>
                    <a:p>
                      <a:endParaRPr lang="en-US"/>
                    </a:p>
                  </a:txBody>
                  <a:tcPr/>
                </a:tc>
                <a:tc>
                  <a:txBody>
                    <a:bodyPr/>
                    <a:lstStyle/>
                    <a:p>
                      <a:pPr algn="l" fontAlgn="b"/>
                      <a:endParaRPr lang="en-US" sz="900" b="0" i="0" u="none" strike="noStrike">
                        <a:solidFill>
                          <a:srgbClr val="4F6228"/>
                        </a:solidFill>
                        <a:latin typeface="Calibri"/>
                      </a:endParaRPr>
                    </a:p>
                  </a:txBody>
                  <a:tcPr marL="0" marR="0" marT="0" marB="0" anchor="b">
                    <a:lnL>
                      <a:noFill/>
                    </a:lnL>
                    <a:lnR>
                      <a:noFill/>
                    </a:lnR>
                    <a:lnT>
                      <a:noFill/>
                    </a:lnT>
                    <a:lnB>
                      <a:noFill/>
                    </a:lnB>
                  </a:tcPr>
                </a:tc>
                <a:tc>
                  <a:txBody>
                    <a:bodyPr/>
                    <a:lstStyle/>
                    <a:p>
                      <a:pPr algn="l" fontAlgn="b"/>
                      <a:endParaRPr lang="en-US" sz="105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rowSpan="4">
                  <a:txBody>
                    <a:bodyPr/>
                    <a:lstStyle/>
                    <a:p>
                      <a:pPr algn="l" fontAlgn="b"/>
                      <a:endParaRPr lang="en-US" sz="105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05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395844">
                <a:tc vMerge="1">
                  <a:txBody>
                    <a:bodyPr/>
                    <a:lstStyle/>
                    <a:p>
                      <a:endParaRPr lang="en-US"/>
                    </a:p>
                  </a:txBody>
                  <a:tcPr/>
                </a:tc>
                <a:tc>
                  <a:txBody>
                    <a:bodyPr/>
                    <a:lstStyle/>
                    <a:p>
                      <a:pPr algn="l" fontAlgn="ctr"/>
                      <a:endParaRPr lang="en-US" sz="1050" b="0" i="0" u="none" strike="noStrike">
                        <a:solidFill>
                          <a:srgbClr val="4F6228"/>
                        </a:solidFill>
                        <a:latin typeface="Calibri"/>
                      </a:endParaRPr>
                    </a:p>
                  </a:txBody>
                  <a:tcPr marL="0" marR="0" marT="0" marB="0" vert="vert270" anchor="ctr">
                    <a:lnL>
                      <a:noFill/>
                    </a:lnL>
                    <a:lnR>
                      <a:noFill/>
                    </a:lnR>
                    <a:lnT>
                      <a:noFill/>
                    </a:lnT>
                    <a:lnB>
                      <a:noFill/>
                    </a:lnB>
                  </a:tcPr>
                </a:tc>
                <a:tc>
                  <a:txBody>
                    <a:bodyPr/>
                    <a:lstStyle/>
                    <a:p>
                      <a:pPr algn="l" fontAlgn="b"/>
                      <a:endParaRPr lang="en-US" sz="1050" b="0" i="0" u="none" strike="noStrike">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050" b="0" i="0" u="none" strike="noStrike">
                          <a:solidFill>
                            <a:srgbClr val="000000"/>
                          </a:solidFill>
                          <a:latin typeface="Calibri"/>
                        </a:rPr>
                        <a:t>Data-at-Rest Encryption</a:t>
                      </a:r>
                      <a:br>
                        <a:rPr lang="en-US" sz="1050" b="0" i="0" u="none" strike="noStrike">
                          <a:solidFill>
                            <a:srgbClr val="000000"/>
                          </a:solidFill>
                          <a:latin typeface="Calibri"/>
                        </a:rPr>
                      </a:br>
                      <a:r>
                        <a:rPr lang="en-US" sz="1050" b="0" i="0" u="none" strike="noStrike">
                          <a:solidFill>
                            <a:srgbClr val="000000"/>
                          </a:solidFill>
                          <a:latin typeface="Calibri"/>
                        </a:rPr>
                        <a:t>License Authorization Certificate</a:t>
                      </a:r>
                      <a:br>
                        <a:rPr lang="en-US" sz="1050" b="0" i="0" u="none" strike="noStrike">
                          <a:solidFill>
                            <a:srgbClr val="000000"/>
                          </a:solidFill>
                          <a:latin typeface="Calibri"/>
                        </a:rPr>
                      </a:br>
                      <a:r>
                        <a:rPr lang="en-US" sz="1050" b="0" i="0" u="none" strike="noStrike">
                          <a:solidFill>
                            <a:srgbClr val="000000"/>
                          </a:solidFill>
                          <a:latin typeface="Calibri"/>
                        </a:rPr>
                        <a:t>272TB of Less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263896">
                <a:tc vMerge="1">
                  <a:txBody>
                    <a:bodyPr/>
                    <a:lstStyle/>
                    <a:p>
                      <a:endParaRPr lang="en-US"/>
                    </a:p>
                  </a:txBody>
                  <a:tcPr/>
                </a:tc>
                <a:tc>
                  <a:txBody>
                    <a:bodyPr/>
                    <a:lstStyle/>
                    <a:p>
                      <a:pPr algn="l" fontAlgn="ctr"/>
                      <a:endParaRPr lang="en-US" sz="1050" b="0" i="0" u="none" strike="noStrike">
                        <a:solidFill>
                          <a:srgbClr val="4F6228"/>
                        </a:solidFill>
                        <a:latin typeface="Calibri"/>
                      </a:endParaRPr>
                    </a:p>
                  </a:txBody>
                  <a:tcPr marL="0" marR="0" marT="0" marB="0" vert="vert27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50" b="0" i="0" u="none" strike="noStrike">
                          <a:solidFill>
                            <a:srgbClr val="000000"/>
                          </a:solidFill>
                          <a:latin typeface="Calibri"/>
                        </a:rPr>
                        <a:t>Data-at-Rest Encryption</a:t>
                      </a:r>
                      <a:br>
                        <a:rPr lang="en-US" sz="1050" b="0" i="0" u="none" strike="noStrike">
                          <a:solidFill>
                            <a:srgbClr val="000000"/>
                          </a:solidFill>
                          <a:latin typeface="Calibri"/>
                        </a:rPr>
                      </a:br>
                      <a:r>
                        <a:rPr lang="en-US" sz="1050" b="0" i="0" u="none" strike="noStrike">
                          <a:solidFill>
                            <a:srgbClr val="000000"/>
                          </a:solidFill>
                          <a:latin typeface="Calibri"/>
                        </a:rPr>
                        <a:t>(not available on non-TPM BOM)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050" b="0" i="0" u="none" strike="noStrike">
                          <a:solidFill>
                            <a:srgbClr val="000000"/>
                          </a:solidFill>
                          <a:latin typeface="Calibri"/>
                        </a:rPr>
                        <a:t>OR</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395844">
                <a:tc vMerge="1">
                  <a:txBody>
                    <a:bodyPr/>
                    <a:lstStyle/>
                    <a:p>
                      <a:endParaRPr lang="en-US"/>
                    </a:p>
                  </a:txBody>
                  <a:tcPr/>
                </a:tc>
                <a:tc>
                  <a:txBody>
                    <a:bodyPr/>
                    <a:lstStyle/>
                    <a:p>
                      <a:pPr algn="l" fontAlgn="ctr"/>
                      <a:endParaRPr lang="en-US" sz="1050" b="0" i="0" u="none" strike="noStrike">
                        <a:solidFill>
                          <a:srgbClr val="4F6228"/>
                        </a:solidFill>
                        <a:latin typeface="Calibri"/>
                      </a:endParaRPr>
                    </a:p>
                  </a:txBody>
                  <a:tcPr marL="0" marR="0" marT="0" marB="0" vert="vert270" anchor="ctr">
                    <a:lnL>
                      <a:noFill/>
                    </a:lnL>
                    <a:lnR>
                      <a:noFill/>
                    </a:lnR>
                    <a:lnT>
                      <a:noFill/>
                    </a:lnT>
                    <a:lnB>
                      <a:noFill/>
                    </a:lnB>
                  </a:tcPr>
                </a:tc>
                <a:tc>
                  <a:txBody>
                    <a:bodyPr/>
                    <a:lstStyle/>
                    <a:p>
                      <a:pPr algn="l" fontAlgn="ctr"/>
                      <a:endParaRPr lang="en-US" sz="1050" b="0" i="0" u="none" strike="noStrike">
                        <a:solidFill>
                          <a:srgbClr val="000000"/>
                        </a:solidFill>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a:txBody>
                    <a:bodyPr/>
                    <a:lstStyle/>
                    <a:p>
                      <a:pPr algn="ctr" fontAlgn="ctr"/>
                      <a:r>
                        <a:rPr lang="en-US" sz="1050" b="0" i="0" u="none" strike="noStrike">
                          <a:solidFill>
                            <a:srgbClr val="000000"/>
                          </a:solidFill>
                          <a:latin typeface="Calibri"/>
                        </a:rPr>
                        <a:t>Data-at-Rest Encryption</a:t>
                      </a:r>
                      <a:br>
                        <a:rPr lang="en-US" sz="1050" b="0" i="0" u="none" strike="noStrike">
                          <a:solidFill>
                            <a:srgbClr val="000000"/>
                          </a:solidFill>
                          <a:latin typeface="Calibri"/>
                        </a:rPr>
                      </a:br>
                      <a:r>
                        <a:rPr lang="en-US" sz="1050" b="0" i="0" u="none" strike="noStrike">
                          <a:solidFill>
                            <a:srgbClr val="000000"/>
                          </a:solidFill>
                          <a:latin typeface="Calibri"/>
                        </a:rPr>
                        <a:t>License Authorization Certificate</a:t>
                      </a:r>
                      <a:br>
                        <a:rPr lang="en-US" sz="1050" b="0" i="0" u="none" strike="noStrike">
                          <a:solidFill>
                            <a:srgbClr val="000000"/>
                          </a:solidFill>
                          <a:latin typeface="Calibri"/>
                        </a:rPr>
                      </a:br>
                      <a:r>
                        <a:rPr lang="en-US" sz="1050" b="0" i="0" u="none" strike="noStrike">
                          <a:solidFill>
                            <a:srgbClr val="000000"/>
                          </a:solidFill>
                          <a:latin typeface="Calibri"/>
                        </a:rPr>
                        <a:t>289TB or More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131948">
                <a:tc vMerge="1">
                  <a:txBody>
                    <a:bodyPr/>
                    <a:lstStyle/>
                    <a:p>
                      <a:endParaRPr lang="en-US"/>
                    </a:p>
                  </a:txBody>
                  <a:tcPr/>
                </a:tc>
                <a:tc>
                  <a:txBody>
                    <a:bodyPr/>
                    <a:lstStyle/>
                    <a:p>
                      <a:pPr algn="l" fontAlgn="ctr"/>
                      <a:endParaRPr lang="en-US" sz="1050" b="0" i="0" u="none" strike="noStrike">
                        <a:solidFill>
                          <a:srgbClr val="4F6228"/>
                        </a:solidFill>
                        <a:latin typeface="Calibri"/>
                      </a:endParaRPr>
                    </a:p>
                  </a:txBody>
                  <a:tcPr marL="0" marR="0" marT="0" marB="0" vert="vert270" anchor="ctr">
                    <a:lnL>
                      <a:noFill/>
                    </a:lnL>
                    <a:lnR>
                      <a:noFill/>
                    </a:lnR>
                    <a:lnT>
                      <a:noFill/>
                    </a:lnT>
                    <a:lnB>
                      <a:noFill/>
                    </a:lnB>
                  </a:tcPr>
                </a:tc>
                <a:tc>
                  <a:txBody>
                    <a:bodyPr/>
                    <a:lstStyle/>
                    <a:p>
                      <a:pPr algn="ctr" fontAlgn="ctr"/>
                      <a:endParaRPr lang="en-US" sz="1050" b="0" i="0" u="none" strike="noStrike">
                        <a:solidFill>
                          <a:srgbClr val="000000"/>
                        </a:solidFill>
                        <a:latin typeface="Calibri"/>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50" b="0"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ctr"/>
                      <a:endParaRPr lang="en-US" sz="1050" b="0" i="0" u="none" strike="noStrike">
                        <a:solidFill>
                          <a:srgbClr val="000000"/>
                        </a:solidFill>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812800">
                <a:tc vMerge="1">
                  <a:txBody>
                    <a:bodyPr/>
                    <a:lstStyle/>
                    <a:p>
                      <a:endParaRPr lang="en-US"/>
                    </a:p>
                  </a:txBody>
                  <a:tcPr/>
                </a:tc>
                <a:tc>
                  <a:txBody>
                    <a:bodyPr/>
                    <a:lstStyle/>
                    <a:p>
                      <a:pPr algn="l" fontAlgn="ctr"/>
                      <a:endParaRPr lang="en-US" sz="1050" b="0" i="0" u="none" strike="noStrike">
                        <a:solidFill>
                          <a:srgbClr val="4F6228"/>
                        </a:solidFill>
                        <a:latin typeface="Calibri"/>
                      </a:endParaRPr>
                    </a:p>
                  </a:txBody>
                  <a:tcPr marL="0" marR="0" marT="0" marB="0" vert="vert27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50" b="0" i="0" u="none" strike="noStrike" dirty="0">
                          <a:solidFill>
                            <a:srgbClr val="000000"/>
                          </a:solidFill>
                          <a:latin typeface="Calibri"/>
                        </a:rPr>
                        <a:t>Data-in-Flight Encryption</a:t>
                      </a:r>
                      <a:br>
                        <a:rPr lang="en-US" sz="1050" b="0" i="0" u="none" strike="noStrike" dirty="0">
                          <a:solidFill>
                            <a:srgbClr val="000000"/>
                          </a:solidFill>
                          <a:latin typeface="Calibri"/>
                        </a:rPr>
                      </a:br>
                      <a:r>
                        <a:rPr lang="en-US" sz="1050" b="0" i="0" u="none" strike="noStrike" dirty="0">
                          <a:solidFill>
                            <a:srgbClr val="000000"/>
                          </a:solidFill>
                          <a:latin typeface="Calibri"/>
                        </a:rPr>
                        <a:t>(non-TPM BOM only, Russia can't have this; default is "not included" for </a:t>
                      </a:r>
                      <a:r>
                        <a:rPr lang="en-US" sz="1050" b="0" i="0" u="none" strike="noStrike" dirty="0" smtClean="0">
                          <a:solidFill>
                            <a:srgbClr val="000000"/>
                          </a:solidFill>
                          <a:latin typeface="Calibri"/>
                        </a:rPr>
                        <a:t>restricted countries.  </a:t>
                      </a:r>
                      <a:r>
                        <a:rPr lang="en-US" sz="1050" b="0" i="0" u="none" strike="noStrike" dirty="0">
                          <a:solidFill>
                            <a:srgbClr val="000000"/>
                          </a:solidFill>
                          <a:latin typeface="Calibri"/>
                        </a:rPr>
                        <a:t>Other restricted countries, such as China, can order and enable during install)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5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50" b="0" i="0" u="none" strike="noStrike" dirty="0">
                          <a:solidFill>
                            <a:srgbClr val="000000"/>
                          </a:solidFill>
                          <a:latin typeface="Calibri"/>
                        </a:rPr>
                        <a:t>Data-in-Flight Encryption</a:t>
                      </a:r>
                      <a:br>
                        <a:rPr lang="en-US" sz="1050" b="0" i="0" u="none" strike="noStrike" dirty="0">
                          <a:solidFill>
                            <a:srgbClr val="000000"/>
                          </a:solidFill>
                          <a:latin typeface="Calibri"/>
                        </a:rPr>
                      </a:br>
                      <a:r>
                        <a:rPr lang="en-US" sz="1050" b="0" i="0" u="none" strike="noStrike" dirty="0">
                          <a:solidFill>
                            <a:srgbClr val="000000"/>
                          </a:solidFill>
                          <a:latin typeface="Calibri"/>
                        </a:rPr>
                        <a:t>License Authorization Certificate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r>
              <a:tr h="171532">
                <a:tc>
                  <a:txBody>
                    <a:bodyPr/>
                    <a:lstStyle/>
                    <a:p>
                      <a:pPr algn="l" fontAlgn="b"/>
                      <a:endParaRPr lang="en-US" sz="900" b="0" i="0" u="none" strike="noStrike">
                        <a:solidFill>
                          <a:srgbClr val="4F6228"/>
                        </a:solidFill>
                        <a:latin typeface="Calibri"/>
                      </a:endParaRPr>
                    </a:p>
                  </a:txBody>
                  <a:tcPr marL="0" marR="0" marT="0" marB="0" anchor="b">
                    <a:lnL>
                      <a:noFill/>
                    </a:lnL>
                    <a:lnR>
                      <a:noFill/>
                    </a:lnR>
                    <a:lnT>
                      <a:noFill/>
                    </a:lnT>
                    <a:lnB>
                      <a:noFill/>
                    </a:lnB>
                  </a:tcPr>
                </a:tc>
                <a:tc>
                  <a:txBody>
                    <a:bodyPr/>
                    <a:lstStyle/>
                    <a:p>
                      <a:pPr algn="l" fontAlgn="b"/>
                      <a:endParaRPr lang="en-US" sz="900" b="0" i="0" u="none" strike="noStrike">
                        <a:solidFill>
                          <a:srgbClr val="4F6228"/>
                        </a:solidFill>
                        <a:latin typeface="Calibri"/>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900" b="0" i="0" u="none" strike="noStrike" dirty="0">
                        <a:solidFill>
                          <a:srgbClr val="000000"/>
                        </a:solidFill>
                        <a:latin typeface="Calibri"/>
                      </a:endParaRPr>
                    </a:p>
                  </a:txBody>
                  <a:tcPr marL="0" marR="0" marT="0" marB="0" anchor="b">
                    <a:lnL>
                      <a:noFill/>
                    </a:lnL>
                    <a:lnR>
                      <a:noFill/>
                    </a:lnR>
                    <a:lnT>
                      <a:noFill/>
                    </a:lnT>
                    <a:lnB>
                      <a:noFill/>
                    </a:lnB>
                  </a:tcPr>
                </a:tc>
              </a:tr>
            </a:tbl>
          </a:graphicData>
        </a:graphic>
      </p:graphicFrame>
      <p:sp>
        <p:nvSpPr>
          <p:cNvPr id="46" name="Left Brace 45"/>
          <p:cNvSpPr/>
          <p:nvPr/>
        </p:nvSpPr>
        <p:spPr>
          <a:xfrm>
            <a:off x="4217125" y="2429250"/>
            <a:ext cx="542925" cy="17430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sz="1200"/>
          </a:p>
        </p:txBody>
      </p:sp>
      <p:sp>
        <p:nvSpPr>
          <p:cNvPr id="47" name="Right Arrow 46"/>
          <p:cNvSpPr/>
          <p:nvPr/>
        </p:nvSpPr>
        <p:spPr>
          <a:xfrm>
            <a:off x="3798025" y="4762875"/>
            <a:ext cx="647700" cy="342900"/>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200"/>
          </a:p>
        </p:txBody>
      </p:sp>
      <p:sp>
        <p:nvSpPr>
          <p:cNvPr id="48" name="Left Brace 47"/>
          <p:cNvSpPr/>
          <p:nvPr/>
        </p:nvSpPr>
        <p:spPr>
          <a:xfrm>
            <a:off x="1607275" y="1514850"/>
            <a:ext cx="409575" cy="4286250"/>
          </a:xfrm>
          <a:prstGeom prst="leftBrace">
            <a:avLst>
              <a:gd name="adj1" fmla="val 6279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sz="1200"/>
          </a:p>
        </p:txBody>
      </p:sp>
      <p:sp>
        <p:nvSpPr>
          <p:cNvPr id="49" name="Right Arrow 48"/>
          <p:cNvSpPr/>
          <p:nvPr/>
        </p:nvSpPr>
        <p:spPr>
          <a:xfrm>
            <a:off x="3817075" y="1772025"/>
            <a:ext cx="647700" cy="333375"/>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200"/>
          </a:p>
        </p:txBody>
      </p:sp>
      <p:sp>
        <p:nvSpPr>
          <p:cNvPr id="50" name="Right Arrow 49"/>
          <p:cNvSpPr/>
          <p:nvPr/>
        </p:nvSpPr>
        <p:spPr>
          <a:xfrm>
            <a:off x="3731350" y="3105525"/>
            <a:ext cx="647700" cy="342900"/>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200"/>
          </a:p>
        </p:txBody>
      </p:sp>
      <p:sp>
        <p:nvSpPr>
          <p:cNvPr id="51" name="Left Brace 50"/>
          <p:cNvSpPr/>
          <p:nvPr/>
        </p:nvSpPr>
        <p:spPr>
          <a:xfrm rot="10800000">
            <a:off x="6264998" y="1619624"/>
            <a:ext cx="542925" cy="41052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sz="1200"/>
          </a:p>
        </p:txBody>
      </p:sp>
      <p:sp>
        <p:nvSpPr>
          <p:cNvPr id="52" name="TextBox 18"/>
          <p:cNvSpPr txBox="1"/>
          <p:nvPr/>
        </p:nvSpPr>
        <p:spPr>
          <a:xfrm rot="16200000">
            <a:off x="5201812" y="3368615"/>
            <a:ext cx="4192507" cy="732628"/>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dirty="0"/>
              <a:t>All </a:t>
            </a:r>
            <a:r>
              <a:rPr lang="en-US" sz="2000" dirty="0" smtClean="0"/>
              <a:t>separate</a:t>
            </a:r>
            <a:r>
              <a:rPr lang="en-US" sz="2000" baseline="0" dirty="0" smtClean="0"/>
              <a:t> </a:t>
            </a:r>
            <a:r>
              <a:rPr lang="en-US" sz="2000" baseline="0" dirty="0"/>
              <a:t>components to be installed at customer site</a:t>
            </a:r>
            <a:endParaRPr lang="en-US" sz="2000" dirty="0"/>
          </a:p>
        </p:txBody>
      </p:sp>
      <p:sp>
        <p:nvSpPr>
          <p:cNvPr id="53" name="Rectangle 52"/>
          <p:cNvSpPr/>
          <p:nvPr/>
        </p:nvSpPr>
        <p:spPr>
          <a:xfrm>
            <a:off x="1172854" y="893081"/>
            <a:ext cx="2547043" cy="400110"/>
          </a:xfrm>
          <a:prstGeom prst="rect">
            <a:avLst/>
          </a:prstGeom>
        </p:spPr>
        <p:txBody>
          <a:bodyPr wrap="none">
            <a:spAutoFit/>
          </a:bodyPr>
          <a:lstStyle/>
          <a:p>
            <a:pPr algn="ctr" fontAlgn="t"/>
            <a:r>
              <a:rPr lang="en-US" sz="2000" b="1" dirty="0" smtClean="0">
                <a:solidFill>
                  <a:srgbClr val="4F6228"/>
                </a:solidFill>
                <a:latin typeface="Calibri"/>
              </a:rPr>
              <a:t>Customer Orders This:</a:t>
            </a:r>
            <a:endParaRPr lang="en-US" sz="2000" b="1" dirty="0">
              <a:solidFill>
                <a:srgbClr val="4F6228"/>
              </a:solidFill>
              <a:latin typeface="Calibri"/>
            </a:endParaRPr>
          </a:p>
        </p:txBody>
      </p:sp>
      <p:sp>
        <p:nvSpPr>
          <p:cNvPr id="54" name="Rectangle 53"/>
          <p:cNvSpPr/>
          <p:nvPr/>
        </p:nvSpPr>
        <p:spPr>
          <a:xfrm>
            <a:off x="4660666" y="893080"/>
            <a:ext cx="2749151" cy="400110"/>
          </a:xfrm>
          <a:prstGeom prst="rect">
            <a:avLst/>
          </a:prstGeom>
        </p:spPr>
        <p:txBody>
          <a:bodyPr wrap="none">
            <a:spAutoFit/>
          </a:bodyPr>
          <a:lstStyle/>
          <a:p>
            <a:pPr fontAlgn="t"/>
            <a:r>
              <a:rPr lang="en-US" sz="2000" b="1" dirty="0" smtClean="0">
                <a:solidFill>
                  <a:srgbClr val="4F6228"/>
                </a:solidFill>
                <a:latin typeface="Calibri"/>
              </a:rPr>
              <a:t>Customer Receives This:</a:t>
            </a:r>
            <a:endParaRPr lang="en-US" sz="2000" b="1" dirty="0">
              <a:solidFill>
                <a:srgbClr val="4F6228"/>
              </a:solidFill>
              <a:latin typeface="Calibri"/>
            </a:endParaRPr>
          </a:p>
        </p:txBody>
      </p:sp>
    </p:spTree>
    <p:extLst>
      <p:ext uri="{BB962C8B-B14F-4D97-AF65-F5344CB8AC3E}">
        <p14:creationId xmlns:p14="http://schemas.microsoft.com/office/powerpoint/2010/main" xmlns="" val="32793159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Manufacturing the Server Assembly</a:t>
            </a:r>
            <a:endParaRPr lang="en-US" dirty="0"/>
          </a:p>
        </p:txBody>
      </p:sp>
      <p:sp>
        <p:nvSpPr>
          <p:cNvPr id="4" name="Content Placeholder 2"/>
          <p:cNvSpPr>
            <a:spLocks noGrp="1"/>
          </p:cNvSpPr>
          <p:nvPr>
            <p:ph idx="1"/>
          </p:nvPr>
        </p:nvSpPr>
        <p:spPr>
          <a:xfrm>
            <a:off x="395805" y="1066323"/>
            <a:ext cx="8216220" cy="2047576"/>
          </a:xfrm>
        </p:spPr>
        <p:txBody>
          <a:bodyPr/>
          <a:lstStyle/>
          <a:p>
            <a:pPr hangingPunct="0"/>
            <a:r>
              <a:rPr lang="en-US" sz="2000" dirty="0" smtClean="0"/>
              <a:t>Server components are purchased from Dell</a:t>
            </a:r>
          </a:p>
          <a:p>
            <a:pPr hangingPunct="0"/>
            <a:r>
              <a:rPr lang="en-US" sz="2000" dirty="0" smtClean="0"/>
              <a:t>Integration takes place at Avnet</a:t>
            </a:r>
          </a:p>
          <a:p>
            <a:pPr hangingPunct="0"/>
            <a:r>
              <a:rPr lang="en-US" sz="2000" dirty="0" smtClean="0"/>
              <a:t>Quantum developed the Manufacturing test software</a:t>
            </a:r>
          </a:p>
          <a:p>
            <a:pPr hangingPunct="0"/>
            <a:r>
              <a:rPr lang="en-US" sz="2000" dirty="0" smtClean="0"/>
              <a:t>Mfg Test powers, levels FW, validates the integration, loads the DXi software and applies factory licensing</a:t>
            </a:r>
            <a:endParaRPr lang="en-US" sz="2000" dirty="0"/>
          </a:p>
        </p:txBody>
      </p:sp>
      <p:graphicFrame>
        <p:nvGraphicFramePr>
          <p:cNvPr id="5" name="Table 4"/>
          <p:cNvGraphicFramePr>
            <a:graphicFrameLocks noGrp="1"/>
          </p:cNvGraphicFramePr>
          <p:nvPr/>
        </p:nvGraphicFramePr>
        <p:xfrm>
          <a:off x="724395" y="3016331"/>
          <a:ext cx="7588332" cy="3443847"/>
        </p:xfrm>
        <a:graphic>
          <a:graphicData uri="http://schemas.openxmlformats.org/drawingml/2006/table">
            <a:tbl>
              <a:tblPr>
                <a:tableStyleId>{0505E3EF-67EA-436B-97B2-0124C06EBD24}</a:tableStyleId>
              </a:tblPr>
              <a:tblGrid>
                <a:gridCol w="3102920"/>
                <a:gridCol w="1198158"/>
                <a:gridCol w="1198159"/>
                <a:gridCol w="2089095"/>
              </a:tblGrid>
              <a:tr h="285853">
                <a:tc>
                  <a:txBody>
                    <a:bodyPr/>
                    <a:lstStyle/>
                    <a:p>
                      <a:pPr marL="0" marR="0" fontAlgn="auto" hangingPunct="1">
                        <a:spcBef>
                          <a:spcPts val="0"/>
                        </a:spcBef>
                        <a:spcAft>
                          <a:spcPts val="0"/>
                        </a:spcAft>
                        <a:tabLst>
                          <a:tab pos="640080" algn="l"/>
                          <a:tab pos="457200" algn="l"/>
                        </a:tabLst>
                      </a:pPr>
                      <a:r>
                        <a:rPr lang="en-US" sz="1400" b="1" dirty="0">
                          <a:solidFill>
                            <a:schemeClr val="bg1"/>
                          </a:solidFill>
                        </a:rPr>
                        <a:t>Purchased Components</a:t>
                      </a:r>
                      <a:endParaRPr lang="en-US" sz="1400" b="1" dirty="0">
                        <a:solidFill>
                          <a:schemeClr val="bg1"/>
                        </a:solidFill>
                        <a:latin typeface="Arial"/>
                        <a:ea typeface="Times New Roman"/>
                        <a:cs typeface="Times New Roman"/>
                      </a:endParaRPr>
                    </a:p>
                  </a:txBody>
                  <a:tcPr marL="68580" marR="68580" marT="0" marB="0" anchor="ctr">
                    <a:solidFill>
                      <a:schemeClr val="tx2">
                        <a:lumMod val="75000"/>
                      </a:schemeClr>
                    </a:solidFill>
                  </a:tcPr>
                </a:tc>
                <a:tc>
                  <a:txBody>
                    <a:bodyPr/>
                    <a:lstStyle/>
                    <a:p>
                      <a:pPr marL="0" marR="0" algn="ctr" fontAlgn="auto" hangingPunct="1">
                        <a:spcBef>
                          <a:spcPts val="0"/>
                        </a:spcBef>
                        <a:spcAft>
                          <a:spcPts val="0"/>
                        </a:spcAft>
                        <a:tabLst>
                          <a:tab pos="640080" algn="l"/>
                          <a:tab pos="457200" algn="l"/>
                        </a:tabLst>
                      </a:pPr>
                      <a:r>
                        <a:rPr lang="en-US" sz="1400" b="1" dirty="0">
                          <a:solidFill>
                            <a:schemeClr val="bg1"/>
                          </a:solidFill>
                        </a:rPr>
                        <a:t>Qty</a:t>
                      </a:r>
                      <a:endParaRPr lang="en-US" sz="1400" b="1" dirty="0">
                        <a:solidFill>
                          <a:schemeClr val="bg1"/>
                        </a:solidFill>
                        <a:latin typeface="Arial"/>
                        <a:ea typeface="Times New Roman"/>
                        <a:cs typeface="Times New Roman"/>
                      </a:endParaRPr>
                    </a:p>
                  </a:txBody>
                  <a:tcPr marL="68580" marR="68580" marT="0" marB="0" anchor="ctr">
                    <a:solidFill>
                      <a:schemeClr val="tx2">
                        <a:lumMod val="75000"/>
                      </a:schemeClr>
                    </a:solidFill>
                  </a:tcPr>
                </a:tc>
                <a:tc>
                  <a:txBody>
                    <a:bodyPr/>
                    <a:lstStyle/>
                    <a:p>
                      <a:pPr marL="0" marR="0" algn="ctr" fontAlgn="auto" hangingPunct="1">
                        <a:spcBef>
                          <a:spcPts val="0"/>
                        </a:spcBef>
                        <a:spcAft>
                          <a:spcPts val="0"/>
                        </a:spcAft>
                        <a:tabLst>
                          <a:tab pos="640080" algn="l"/>
                          <a:tab pos="457200" algn="l"/>
                        </a:tabLst>
                      </a:pPr>
                      <a:r>
                        <a:rPr lang="en-US" sz="1400" b="1">
                          <a:solidFill>
                            <a:schemeClr val="bg1"/>
                          </a:solidFill>
                        </a:rPr>
                        <a:t>Supplier</a:t>
                      </a:r>
                      <a:endParaRPr lang="en-US" sz="1400" b="1">
                        <a:solidFill>
                          <a:schemeClr val="bg1"/>
                        </a:solidFill>
                        <a:latin typeface="Arial"/>
                        <a:ea typeface="Times New Roman"/>
                        <a:cs typeface="Times New Roman"/>
                      </a:endParaRPr>
                    </a:p>
                  </a:txBody>
                  <a:tcPr marL="68580" marR="68580" marT="0" marB="0" anchor="ctr">
                    <a:solidFill>
                      <a:schemeClr val="tx2">
                        <a:lumMod val="75000"/>
                      </a:schemeClr>
                    </a:solidFill>
                  </a:tcPr>
                </a:tc>
                <a:tc>
                  <a:txBody>
                    <a:bodyPr/>
                    <a:lstStyle/>
                    <a:p>
                      <a:pPr marL="0" marR="0" algn="ctr" fontAlgn="auto" hangingPunct="1">
                        <a:spcBef>
                          <a:spcPts val="0"/>
                        </a:spcBef>
                        <a:spcAft>
                          <a:spcPts val="0"/>
                        </a:spcAft>
                        <a:tabLst>
                          <a:tab pos="640080" algn="l"/>
                          <a:tab pos="457200" algn="l"/>
                        </a:tabLst>
                      </a:pPr>
                      <a:r>
                        <a:rPr lang="en-US" sz="1400" b="1" dirty="0" smtClean="0">
                          <a:solidFill>
                            <a:schemeClr val="bg1"/>
                          </a:solidFill>
                        </a:rPr>
                        <a:t>Factory Strategy</a:t>
                      </a:r>
                      <a:endParaRPr lang="en-US" sz="1400" b="1" dirty="0">
                        <a:solidFill>
                          <a:schemeClr val="bg1"/>
                        </a:solidFill>
                        <a:latin typeface="Arial"/>
                        <a:ea typeface="Times New Roman"/>
                        <a:cs typeface="Times New Roman"/>
                      </a:endParaRPr>
                    </a:p>
                  </a:txBody>
                  <a:tcPr marL="68580" marR="68580" marT="0" marB="0" anchor="ctr">
                    <a:solidFill>
                      <a:schemeClr val="tx2">
                        <a:lumMod val="75000"/>
                      </a:schemeClr>
                    </a:solidFill>
                  </a:tcPr>
                </a:tc>
              </a:tr>
              <a:tr h="299464">
                <a:tc>
                  <a:txBody>
                    <a:bodyPr/>
                    <a:lstStyle/>
                    <a:p>
                      <a:pPr marL="0" marR="0" fontAlgn="auto" hangingPunct="1">
                        <a:spcBef>
                          <a:spcPts val="0"/>
                        </a:spcBef>
                        <a:spcAft>
                          <a:spcPts val="0"/>
                        </a:spcAft>
                        <a:tabLst>
                          <a:tab pos="640080" algn="l"/>
                          <a:tab pos="457200" algn="l"/>
                        </a:tabLst>
                      </a:pPr>
                      <a:r>
                        <a:rPr lang="fr-FR" sz="1400" b="1" dirty="0">
                          <a:solidFill>
                            <a:schemeClr val="tx1">
                              <a:lumMod val="75000"/>
                              <a:lumOff val="25000"/>
                            </a:schemeClr>
                          </a:solidFill>
                        </a:rPr>
                        <a:t>R720XL server (No PCI </a:t>
                      </a:r>
                      <a:r>
                        <a:rPr lang="fr-FR" sz="1400" b="1" dirty="0" err="1">
                          <a:solidFill>
                            <a:schemeClr val="tx1">
                              <a:lumMod val="75000"/>
                              <a:lumOff val="25000"/>
                            </a:schemeClr>
                          </a:solidFill>
                        </a:rPr>
                        <a:t>cards</a:t>
                      </a:r>
                      <a:r>
                        <a:rPr lang="fr-FR" sz="1400" b="1" dirty="0">
                          <a:solidFill>
                            <a:schemeClr val="tx1">
                              <a:lumMod val="75000"/>
                              <a:lumOff val="25000"/>
                            </a:schemeClr>
                          </a:solidFill>
                        </a:rPr>
                        <a:t>)</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dirty="0">
                          <a:solidFill>
                            <a:schemeClr val="tx1">
                              <a:lumMod val="75000"/>
                              <a:lumOff val="25000"/>
                            </a:schemeClr>
                          </a:solidFill>
                        </a:rPr>
                        <a:t>1</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dirty="0">
                          <a:solidFill>
                            <a:schemeClr val="tx1">
                              <a:lumMod val="75000"/>
                              <a:lumOff val="25000"/>
                            </a:schemeClr>
                          </a:solidFill>
                        </a:rPr>
                        <a:t>Dell</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dirty="0" smtClean="0">
                          <a:solidFill>
                            <a:schemeClr val="tx1">
                              <a:lumMod val="75000"/>
                              <a:lumOff val="25000"/>
                            </a:schemeClr>
                          </a:solidFill>
                        </a:rPr>
                        <a:t>Purchased</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r>
              <a:tr h="285853">
                <a:tc>
                  <a:txBody>
                    <a:bodyPr/>
                    <a:lstStyle/>
                    <a:p>
                      <a:pPr marL="0" marR="0" fontAlgn="auto" hangingPunct="1">
                        <a:spcBef>
                          <a:spcPts val="0"/>
                        </a:spcBef>
                        <a:spcAft>
                          <a:spcPts val="0"/>
                        </a:spcAft>
                        <a:tabLst>
                          <a:tab pos="640080" algn="l"/>
                          <a:tab pos="457200" algn="l"/>
                        </a:tabLst>
                      </a:pPr>
                      <a:r>
                        <a:rPr lang="fr-FR" sz="1400" b="1" dirty="0">
                          <a:solidFill>
                            <a:schemeClr val="tx1">
                              <a:lumMod val="75000"/>
                              <a:lumOff val="25000"/>
                            </a:schemeClr>
                          </a:solidFill>
                        </a:rPr>
                        <a:t>Dual 8Gb FC HBA</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a:solidFill>
                            <a:schemeClr val="tx1">
                              <a:lumMod val="75000"/>
                              <a:lumOff val="25000"/>
                            </a:schemeClr>
                          </a:solidFill>
                        </a:rPr>
                        <a:t>1</a:t>
                      </a:r>
                      <a:endParaRPr lang="en-US" sz="1400" b="1">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a:solidFill>
                            <a:schemeClr val="tx1">
                              <a:lumMod val="75000"/>
                              <a:lumOff val="25000"/>
                            </a:schemeClr>
                          </a:solidFill>
                        </a:rPr>
                        <a:t>Dell</a:t>
                      </a:r>
                      <a:endParaRPr lang="en-US" sz="1400" b="1">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dirty="0" smtClean="0">
                          <a:solidFill>
                            <a:schemeClr val="tx1">
                              <a:lumMod val="75000"/>
                              <a:lumOff val="25000"/>
                            </a:schemeClr>
                          </a:solidFill>
                        </a:rPr>
                        <a:t>I</a:t>
                      </a:r>
                      <a:r>
                        <a:rPr lang="en-US" sz="1400" b="1" baseline="0" dirty="0" smtClean="0">
                          <a:solidFill>
                            <a:schemeClr val="tx1">
                              <a:lumMod val="75000"/>
                              <a:lumOff val="25000"/>
                            </a:schemeClr>
                          </a:solidFill>
                        </a:rPr>
                        <a:t>ntegrated in mfg</a:t>
                      </a:r>
                      <a:endParaRPr lang="en-US" sz="1400" b="1" dirty="0" smtClean="0">
                        <a:solidFill>
                          <a:schemeClr val="tx1">
                            <a:lumMod val="75000"/>
                            <a:lumOff val="25000"/>
                          </a:schemeClr>
                        </a:solidFill>
                        <a:latin typeface="Arial"/>
                        <a:ea typeface="Times New Roman"/>
                        <a:cs typeface="Times New Roman"/>
                      </a:endParaRPr>
                    </a:p>
                  </a:txBody>
                  <a:tcPr marL="68580" marR="68580" marT="0" marB="0" anchor="ctr"/>
                </a:tc>
              </a:tr>
              <a:tr h="285853">
                <a:tc>
                  <a:txBody>
                    <a:bodyPr/>
                    <a:lstStyle/>
                    <a:p>
                      <a:pPr marL="0" marR="0" fontAlgn="auto" hangingPunct="1">
                        <a:spcBef>
                          <a:spcPts val="0"/>
                        </a:spcBef>
                        <a:spcAft>
                          <a:spcPts val="0"/>
                        </a:spcAft>
                        <a:tabLst>
                          <a:tab pos="640080" algn="l"/>
                          <a:tab pos="457200" algn="l"/>
                        </a:tabLst>
                      </a:pPr>
                      <a:r>
                        <a:rPr lang="en-US" sz="1400" b="1" dirty="0">
                          <a:solidFill>
                            <a:schemeClr val="tx1">
                              <a:lumMod val="75000"/>
                              <a:lumOff val="25000"/>
                            </a:schemeClr>
                          </a:solidFill>
                        </a:rPr>
                        <a:t>Quad 8Gb FC HBA</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dirty="0">
                          <a:solidFill>
                            <a:schemeClr val="tx1">
                              <a:lumMod val="75000"/>
                              <a:lumOff val="25000"/>
                            </a:schemeClr>
                          </a:solidFill>
                        </a:rPr>
                        <a:t>1</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dirty="0">
                          <a:solidFill>
                            <a:schemeClr val="tx1">
                              <a:lumMod val="75000"/>
                              <a:lumOff val="25000"/>
                            </a:schemeClr>
                          </a:solidFill>
                        </a:rPr>
                        <a:t>Dell</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dirty="0" smtClean="0">
                          <a:solidFill>
                            <a:schemeClr val="tx1">
                              <a:lumMod val="75000"/>
                              <a:lumOff val="25000"/>
                            </a:schemeClr>
                          </a:solidFill>
                        </a:rPr>
                        <a:t>I</a:t>
                      </a:r>
                      <a:r>
                        <a:rPr lang="en-US" sz="1400" b="1" baseline="0" dirty="0" smtClean="0">
                          <a:solidFill>
                            <a:schemeClr val="tx1">
                              <a:lumMod val="75000"/>
                              <a:lumOff val="25000"/>
                            </a:schemeClr>
                          </a:solidFill>
                        </a:rPr>
                        <a:t>ntegrated in mfg</a:t>
                      </a:r>
                      <a:endParaRPr lang="en-US" sz="1400" b="1" dirty="0" smtClean="0">
                        <a:solidFill>
                          <a:schemeClr val="tx1">
                            <a:lumMod val="75000"/>
                            <a:lumOff val="25000"/>
                          </a:schemeClr>
                        </a:solidFill>
                        <a:latin typeface="Arial"/>
                        <a:ea typeface="Times New Roman"/>
                        <a:cs typeface="Times New Roman"/>
                      </a:endParaRPr>
                    </a:p>
                  </a:txBody>
                  <a:tcPr marL="68580" marR="68580" marT="0" marB="0" anchor="ctr"/>
                </a:tc>
              </a:tr>
              <a:tr h="285853">
                <a:tc>
                  <a:txBody>
                    <a:bodyPr/>
                    <a:lstStyle/>
                    <a:p>
                      <a:pPr marL="0" marR="0" fontAlgn="auto" hangingPunct="1">
                        <a:spcBef>
                          <a:spcPts val="0"/>
                        </a:spcBef>
                        <a:spcAft>
                          <a:spcPts val="0"/>
                        </a:spcAft>
                        <a:tabLst>
                          <a:tab pos="640080" algn="l"/>
                          <a:tab pos="457200" algn="l"/>
                        </a:tabLst>
                      </a:pPr>
                      <a:r>
                        <a:rPr lang="en-US" sz="1400" b="1" dirty="0">
                          <a:solidFill>
                            <a:schemeClr val="tx1">
                              <a:lumMod val="75000"/>
                              <a:lumOff val="25000"/>
                            </a:schemeClr>
                          </a:solidFill>
                        </a:rPr>
                        <a:t>Quad 6Gb SAS HBA</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a:solidFill>
                            <a:schemeClr val="tx1">
                              <a:lumMod val="75000"/>
                              <a:lumOff val="25000"/>
                            </a:schemeClr>
                          </a:solidFill>
                        </a:rPr>
                        <a:t>2</a:t>
                      </a:r>
                      <a:endParaRPr lang="en-US" sz="1400" b="1">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dirty="0">
                          <a:solidFill>
                            <a:schemeClr val="tx1">
                              <a:lumMod val="75000"/>
                              <a:lumOff val="25000"/>
                            </a:schemeClr>
                          </a:solidFill>
                        </a:rPr>
                        <a:t>Dell</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dirty="0" smtClean="0">
                          <a:solidFill>
                            <a:schemeClr val="tx1">
                              <a:lumMod val="75000"/>
                              <a:lumOff val="25000"/>
                            </a:schemeClr>
                          </a:solidFill>
                        </a:rPr>
                        <a:t>I</a:t>
                      </a:r>
                      <a:r>
                        <a:rPr lang="en-US" sz="1400" b="1" baseline="0" dirty="0" smtClean="0">
                          <a:solidFill>
                            <a:schemeClr val="tx1">
                              <a:lumMod val="75000"/>
                              <a:lumOff val="25000"/>
                            </a:schemeClr>
                          </a:solidFill>
                        </a:rPr>
                        <a:t>ntegrated in mfg</a:t>
                      </a:r>
                      <a:endParaRPr lang="en-US" sz="1400" b="1" dirty="0" smtClean="0">
                        <a:solidFill>
                          <a:schemeClr val="tx1">
                            <a:lumMod val="75000"/>
                            <a:lumOff val="25000"/>
                          </a:schemeClr>
                        </a:solidFill>
                        <a:latin typeface="Arial"/>
                        <a:ea typeface="Times New Roman"/>
                        <a:cs typeface="Times New Roman"/>
                      </a:endParaRPr>
                    </a:p>
                  </a:txBody>
                  <a:tcPr marL="68580" marR="68580" marT="0" marB="0" anchor="ctr"/>
                </a:tc>
              </a:tr>
              <a:tr h="285853">
                <a:tc>
                  <a:txBody>
                    <a:bodyPr/>
                    <a:lstStyle/>
                    <a:p>
                      <a:pPr marL="0" marR="0" fontAlgn="auto" hangingPunct="1">
                        <a:spcBef>
                          <a:spcPts val="0"/>
                        </a:spcBef>
                        <a:spcAft>
                          <a:spcPts val="0"/>
                        </a:spcAft>
                        <a:tabLst>
                          <a:tab pos="640080" algn="l"/>
                          <a:tab pos="457200" algn="l"/>
                        </a:tabLst>
                      </a:pPr>
                      <a:r>
                        <a:rPr lang="fr-FR" sz="1400" b="1" dirty="0" err="1" smtClean="0">
                          <a:solidFill>
                            <a:schemeClr val="tx1">
                              <a:lumMod val="75000"/>
                              <a:lumOff val="25000"/>
                            </a:schemeClr>
                          </a:solidFill>
                        </a:rPr>
                        <a:t>Optional</a:t>
                      </a:r>
                      <a:r>
                        <a:rPr lang="fr-FR" sz="1400" b="1" dirty="0" smtClean="0">
                          <a:solidFill>
                            <a:schemeClr val="tx1">
                              <a:lumMod val="75000"/>
                              <a:lumOff val="25000"/>
                            </a:schemeClr>
                          </a:solidFill>
                        </a:rPr>
                        <a:t> Dual </a:t>
                      </a:r>
                      <a:r>
                        <a:rPr lang="fr-FR" sz="1400" b="1" dirty="0">
                          <a:solidFill>
                            <a:schemeClr val="tx1">
                              <a:lumMod val="75000"/>
                              <a:lumOff val="25000"/>
                            </a:schemeClr>
                          </a:solidFill>
                        </a:rPr>
                        <a:t>10GbE SFP+ NIC</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a:solidFill>
                            <a:schemeClr val="tx1">
                              <a:lumMod val="75000"/>
                              <a:lumOff val="25000"/>
                            </a:schemeClr>
                          </a:solidFill>
                        </a:rPr>
                        <a:t>1</a:t>
                      </a:r>
                      <a:endParaRPr lang="en-US" sz="1400" b="1">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dirty="0">
                          <a:solidFill>
                            <a:schemeClr val="tx1">
                              <a:lumMod val="75000"/>
                              <a:lumOff val="25000"/>
                            </a:schemeClr>
                          </a:solidFill>
                        </a:rPr>
                        <a:t>Dell</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dirty="0" smtClean="0">
                          <a:solidFill>
                            <a:schemeClr val="tx1">
                              <a:lumMod val="75000"/>
                              <a:lumOff val="25000"/>
                            </a:schemeClr>
                          </a:solidFill>
                        </a:rPr>
                        <a:t>I</a:t>
                      </a:r>
                      <a:r>
                        <a:rPr lang="en-US" sz="1400" b="1" baseline="0" dirty="0" smtClean="0">
                          <a:solidFill>
                            <a:schemeClr val="tx1">
                              <a:lumMod val="75000"/>
                              <a:lumOff val="25000"/>
                            </a:schemeClr>
                          </a:solidFill>
                        </a:rPr>
                        <a:t>ntegrated in mfg</a:t>
                      </a:r>
                      <a:endParaRPr lang="en-US" sz="1400" b="1" dirty="0" smtClean="0">
                        <a:solidFill>
                          <a:schemeClr val="tx1">
                            <a:lumMod val="75000"/>
                            <a:lumOff val="25000"/>
                          </a:schemeClr>
                        </a:solidFill>
                        <a:latin typeface="Arial"/>
                        <a:ea typeface="Times New Roman"/>
                        <a:cs typeface="Times New Roman"/>
                      </a:endParaRPr>
                    </a:p>
                  </a:txBody>
                  <a:tcPr marL="68580" marR="68580" marT="0" marB="0" anchor="ctr"/>
                </a:tc>
              </a:tr>
              <a:tr h="285853">
                <a:tc>
                  <a:txBody>
                    <a:bodyPr/>
                    <a:lstStyle/>
                    <a:p>
                      <a:pPr marL="0" marR="0" fontAlgn="auto" hangingPunct="1">
                        <a:spcBef>
                          <a:spcPts val="0"/>
                        </a:spcBef>
                        <a:spcAft>
                          <a:spcPts val="0"/>
                        </a:spcAft>
                        <a:tabLst>
                          <a:tab pos="640080" algn="l"/>
                          <a:tab pos="457200" algn="l"/>
                        </a:tabLst>
                      </a:pPr>
                      <a:r>
                        <a:rPr lang="en-US" sz="1400" b="1" dirty="0" smtClean="0">
                          <a:solidFill>
                            <a:schemeClr val="tx1">
                              <a:lumMod val="75000"/>
                              <a:lumOff val="25000"/>
                            </a:schemeClr>
                          </a:solidFill>
                        </a:rPr>
                        <a:t>Optional</a:t>
                      </a:r>
                      <a:r>
                        <a:rPr lang="en-US" sz="1400" b="1" baseline="0" dirty="0" smtClean="0">
                          <a:solidFill>
                            <a:schemeClr val="tx1">
                              <a:lumMod val="75000"/>
                              <a:lumOff val="25000"/>
                            </a:schemeClr>
                          </a:solidFill>
                        </a:rPr>
                        <a:t> </a:t>
                      </a:r>
                      <a:r>
                        <a:rPr lang="en-US" sz="1400" b="1" dirty="0" smtClean="0">
                          <a:solidFill>
                            <a:schemeClr val="tx1">
                              <a:lumMod val="75000"/>
                              <a:lumOff val="25000"/>
                            </a:schemeClr>
                          </a:solidFill>
                        </a:rPr>
                        <a:t>Quad </a:t>
                      </a:r>
                      <a:r>
                        <a:rPr lang="en-US" sz="1400" b="1" dirty="0">
                          <a:solidFill>
                            <a:schemeClr val="tx1">
                              <a:lumMod val="75000"/>
                              <a:lumOff val="25000"/>
                            </a:schemeClr>
                          </a:solidFill>
                        </a:rPr>
                        <a:t>1G NIC</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a:solidFill>
                            <a:schemeClr val="tx1">
                              <a:lumMod val="75000"/>
                              <a:lumOff val="25000"/>
                            </a:schemeClr>
                          </a:solidFill>
                        </a:rPr>
                        <a:t>1</a:t>
                      </a:r>
                      <a:endParaRPr lang="en-US" sz="1400" b="1">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a:solidFill>
                            <a:schemeClr val="tx1">
                              <a:lumMod val="75000"/>
                              <a:lumOff val="25000"/>
                            </a:schemeClr>
                          </a:solidFill>
                        </a:rPr>
                        <a:t>Dell</a:t>
                      </a:r>
                      <a:endParaRPr lang="en-US" sz="1400" b="1">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dirty="0" smtClean="0">
                          <a:solidFill>
                            <a:schemeClr val="tx1">
                              <a:lumMod val="75000"/>
                              <a:lumOff val="25000"/>
                            </a:schemeClr>
                          </a:solidFill>
                        </a:rPr>
                        <a:t>Separate</a:t>
                      </a:r>
                      <a:r>
                        <a:rPr lang="en-US" sz="1400" b="1" baseline="0" dirty="0" smtClean="0">
                          <a:solidFill>
                            <a:schemeClr val="tx1">
                              <a:lumMod val="75000"/>
                              <a:lumOff val="25000"/>
                            </a:schemeClr>
                          </a:solidFill>
                        </a:rPr>
                        <a:t> Customer Kit</a:t>
                      </a:r>
                      <a:endParaRPr lang="en-US" sz="1400" b="1" dirty="0" smtClean="0">
                        <a:solidFill>
                          <a:schemeClr val="tx1">
                            <a:lumMod val="75000"/>
                            <a:lumOff val="25000"/>
                          </a:schemeClr>
                        </a:solidFill>
                        <a:latin typeface="Arial"/>
                        <a:ea typeface="Times New Roman"/>
                        <a:cs typeface="Times New Roman"/>
                      </a:endParaRPr>
                    </a:p>
                  </a:txBody>
                  <a:tcPr marL="68580" marR="68580" marT="0" marB="0" anchor="ctr"/>
                </a:tc>
              </a:tr>
              <a:tr h="285853">
                <a:tc>
                  <a:txBody>
                    <a:bodyPr/>
                    <a:lstStyle/>
                    <a:p>
                      <a:pPr marL="0" marR="0" fontAlgn="auto" hangingPunct="1">
                        <a:spcBef>
                          <a:spcPts val="0"/>
                        </a:spcBef>
                        <a:spcAft>
                          <a:spcPts val="0"/>
                        </a:spcAft>
                        <a:tabLst>
                          <a:tab pos="640080" algn="l"/>
                          <a:tab pos="457200" algn="l"/>
                        </a:tabLst>
                      </a:pPr>
                      <a:r>
                        <a:rPr lang="en-US" sz="1400" b="1" dirty="0" smtClean="0">
                          <a:solidFill>
                            <a:schemeClr val="tx1">
                              <a:lumMod val="75000"/>
                              <a:lumOff val="25000"/>
                            </a:schemeClr>
                          </a:solidFill>
                        </a:rPr>
                        <a:t>Licensing</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dirty="0" smtClean="0">
                          <a:solidFill>
                            <a:schemeClr val="tx1">
                              <a:lumMod val="75000"/>
                              <a:lumOff val="25000"/>
                            </a:schemeClr>
                          </a:solidFill>
                        </a:rPr>
                        <a:t>1</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dirty="0" smtClean="0">
                          <a:solidFill>
                            <a:schemeClr val="tx1">
                              <a:lumMod val="75000"/>
                              <a:lumOff val="25000"/>
                            </a:schemeClr>
                          </a:solidFill>
                        </a:rPr>
                        <a:t>QTM </a:t>
                      </a:r>
                      <a:r>
                        <a:rPr lang="en-US" sz="1400" b="1" baseline="0" dirty="0" smtClean="0">
                          <a:solidFill>
                            <a:schemeClr val="tx1">
                              <a:lumMod val="75000"/>
                              <a:lumOff val="25000"/>
                            </a:schemeClr>
                          </a:solidFill>
                        </a:rPr>
                        <a:t>Test</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dirty="0" smtClean="0">
                          <a:solidFill>
                            <a:schemeClr val="tx1">
                              <a:lumMod val="75000"/>
                              <a:lumOff val="25000"/>
                            </a:schemeClr>
                          </a:solidFill>
                        </a:rPr>
                        <a:t>Various</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r>
              <a:tr h="285853">
                <a:tc>
                  <a:txBody>
                    <a:bodyPr/>
                    <a:lstStyle/>
                    <a:p>
                      <a:pPr marL="0" marR="0" fontAlgn="auto" hangingPunct="1">
                        <a:spcBef>
                          <a:spcPts val="0"/>
                        </a:spcBef>
                        <a:spcAft>
                          <a:spcPts val="0"/>
                        </a:spcAft>
                        <a:tabLst>
                          <a:tab pos="640080" algn="l"/>
                          <a:tab pos="457200" algn="l"/>
                        </a:tabLst>
                      </a:pPr>
                      <a:r>
                        <a:rPr lang="en-US" sz="1400" b="1" dirty="0">
                          <a:solidFill>
                            <a:schemeClr val="tx1">
                              <a:lumMod val="75000"/>
                              <a:lumOff val="25000"/>
                            </a:schemeClr>
                          </a:solidFill>
                        </a:rPr>
                        <a:t>DXi6902 Bezel</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a:solidFill>
                            <a:schemeClr val="tx1">
                              <a:lumMod val="75000"/>
                              <a:lumOff val="25000"/>
                            </a:schemeClr>
                          </a:solidFill>
                        </a:rPr>
                        <a:t>1</a:t>
                      </a:r>
                      <a:endParaRPr lang="en-US" sz="1400" b="1">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a:solidFill>
                            <a:schemeClr val="tx1">
                              <a:lumMod val="75000"/>
                              <a:lumOff val="25000"/>
                            </a:schemeClr>
                          </a:solidFill>
                        </a:rPr>
                        <a:t>Dell</a:t>
                      </a:r>
                      <a:endParaRPr lang="en-US" sz="1400" b="1">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dirty="0" smtClean="0">
                          <a:solidFill>
                            <a:schemeClr val="tx1">
                              <a:lumMod val="75000"/>
                              <a:lumOff val="25000"/>
                            </a:schemeClr>
                          </a:solidFill>
                        </a:rPr>
                        <a:t>Added</a:t>
                      </a:r>
                      <a:r>
                        <a:rPr lang="en-US" sz="1400" b="1" baseline="0" dirty="0" smtClean="0">
                          <a:solidFill>
                            <a:schemeClr val="tx1">
                              <a:lumMod val="75000"/>
                              <a:lumOff val="25000"/>
                            </a:schemeClr>
                          </a:solidFill>
                        </a:rPr>
                        <a:t> to the </a:t>
                      </a:r>
                      <a:r>
                        <a:rPr lang="en-US" sz="1400" b="1" baseline="0" dirty="0" err="1" smtClean="0">
                          <a:solidFill>
                            <a:schemeClr val="tx1">
                              <a:lumMod val="75000"/>
                              <a:lumOff val="25000"/>
                            </a:schemeClr>
                          </a:solidFill>
                        </a:rPr>
                        <a:t>Accy</a:t>
                      </a:r>
                      <a:r>
                        <a:rPr lang="en-US" sz="1400" b="1" baseline="0" dirty="0" smtClean="0">
                          <a:solidFill>
                            <a:schemeClr val="tx1">
                              <a:lumMod val="75000"/>
                              <a:lumOff val="25000"/>
                            </a:schemeClr>
                          </a:solidFill>
                        </a:rPr>
                        <a:t> Kit</a:t>
                      </a:r>
                      <a:endParaRPr lang="en-US" sz="1400" b="1" dirty="0" smtClean="0">
                        <a:solidFill>
                          <a:schemeClr val="tx1">
                            <a:lumMod val="75000"/>
                            <a:lumOff val="25000"/>
                          </a:schemeClr>
                        </a:solidFill>
                        <a:latin typeface="Arial"/>
                        <a:ea typeface="Times New Roman"/>
                        <a:cs typeface="Times New Roman"/>
                      </a:endParaRPr>
                    </a:p>
                  </a:txBody>
                  <a:tcPr marL="68580" marR="68580" marT="0" marB="0" anchor="ctr"/>
                </a:tc>
              </a:tr>
              <a:tr h="285853">
                <a:tc>
                  <a:txBody>
                    <a:bodyPr/>
                    <a:lstStyle/>
                    <a:p>
                      <a:pPr marL="0" marR="0" fontAlgn="auto" hangingPunct="1">
                        <a:spcBef>
                          <a:spcPts val="0"/>
                        </a:spcBef>
                        <a:spcAft>
                          <a:spcPts val="0"/>
                        </a:spcAft>
                        <a:tabLst>
                          <a:tab pos="640080" algn="l"/>
                          <a:tab pos="457200" algn="l"/>
                        </a:tabLst>
                      </a:pPr>
                      <a:r>
                        <a:rPr lang="en-US" sz="1400" b="1" dirty="0">
                          <a:solidFill>
                            <a:schemeClr val="tx1">
                              <a:lumMod val="75000"/>
                              <a:lumOff val="25000"/>
                            </a:schemeClr>
                          </a:solidFill>
                        </a:rPr>
                        <a:t>Labels</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dirty="0" smtClean="0">
                          <a:solidFill>
                            <a:schemeClr val="tx1">
                              <a:lumMod val="75000"/>
                              <a:lumOff val="25000"/>
                            </a:schemeClr>
                          </a:solidFill>
                        </a:rPr>
                        <a:t>Few</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a:solidFill>
                            <a:schemeClr val="tx1">
                              <a:lumMod val="75000"/>
                              <a:lumOff val="25000"/>
                            </a:schemeClr>
                          </a:solidFill>
                        </a:rPr>
                        <a:t>Avnet</a:t>
                      </a:r>
                      <a:endParaRPr lang="en-US" sz="1400" b="1">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dirty="0" smtClean="0">
                          <a:solidFill>
                            <a:schemeClr val="tx1">
                              <a:lumMod val="75000"/>
                              <a:lumOff val="25000"/>
                            </a:schemeClr>
                          </a:solidFill>
                        </a:rPr>
                        <a:t>I</a:t>
                      </a:r>
                      <a:r>
                        <a:rPr lang="en-US" sz="1400" b="1" baseline="0" dirty="0" smtClean="0">
                          <a:solidFill>
                            <a:schemeClr val="tx1">
                              <a:lumMod val="75000"/>
                              <a:lumOff val="25000"/>
                            </a:schemeClr>
                          </a:solidFill>
                        </a:rPr>
                        <a:t>ntegrated in mfg</a:t>
                      </a:r>
                      <a:endParaRPr lang="en-US" sz="1400" b="1" dirty="0" smtClean="0">
                        <a:solidFill>
                          <a:schemeClr val="tx1">
                            <a:lumMod val="75000"/>
                            <a:lumOff val="25000"/>
                          </a:schemeClr>
                        </a:solidFill>
                        <a:latin typeface="Arial"/>
                        <a:ea typeface="Times New Roman"/>
                        <a:cs typeface="Times New Roman"/>
                      </a:endParaRPr>
                    </a:p>
                  </a:txBody>
                  <a:tcPr marL="68580" marR="68580" marT="0" marB="0" anchor="ctr"/>
                </a:tc>
              </a:tr>
              <a:tr h="285853">
                <a:tc>
                  <a:txBody>
                    <a:bodyPr/>
                    <a:lstStyle/>
                    <a:p>
                      <a:pPr marL="0" marR="0" fontAlgn="auto" hangingPunct="1">
                        <a:spcBef>
                          <a:spcPts val="0"/>
                        </a:spcBef>
                        <a:spcAft>
                          <a:spcPts val="0"/>
                        </a:spcAft>
                        <a:tabLst>
                          <a:tab pos="640080" algn="l"/>
                          <a:tab pos="457200" algn="l"/>
                        </a:tabLst>
                      </a:pPr>
                      <a:r>
                        <a:rPr lang="en-US" sz="1400" b="1">
                          <a:solidFill>
                            <a:schemeClr val="tx1">
                              <a:lumMod val="75000"/>
                              <a:lumOff val="25000"/>
                            </a:schemeClr>
                          </a:solidFill>
                        </a:rPr>
                        <a:t>Document</a:t>
                      </a:r>
                      <a:endParaRPr lang="en-US" sz="1400" b="1">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dirty="0" smtClean="0">
                          <a:solidFill>
                            <a:schemeClr val="tx1">
                              <a:lumMod val="75000"/>
                              <a:lumOff val="25000"/>
                            </a:schemeClr>
                          </a:solidFill>
                          <a:latin typeface="+mn-lt"/>
                          <a:ea typeface="+mn-ea"/>
                          <a:cs typeface="+mn-cs"/>
                        </a:rPr>
                        <a:t>Few</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a:solidFill>
                            <a:schemeClr val="tx1">
                              <a:lumMod val="75000"/>
                              <a:lumOff val="25000"/>
                            </a:schemeClr>
                          </a:solidFill>
                        </a:rPr>
                        <a:t>Avnet</a:t>
                      </a:r>
                      <a:endParaRPr lang="en-US" sz="1400" b="1">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dirty="0" smtClean="0">
                          <a:solidFill>
                            <a:schemeClr val="tx1">
                              <a:lumMod val="75000"/>
                              <a:lumOff val="25000"/>
                            </a:schemeClr>
                          </a:solidFill>
                        </a:rPr>
                        <a:t>Added</a:t>
                      </a:r>
                      <a:r>
                        <a:rPr lang="en-US" sz="1400" b="1" baseline="0" dirty="0" smtClean="0">
                          <a:solidFill>
                            <a:schemeClr val="tx1">
                              <a:lumMod val="75000"/>
                              <a:lumOff val="25000"/>
                            </a:schemeClr>
                          </a:solidFill>
                        </a:rPr>
                        <a:t> to the </a:t>
                      </a:r>
                      <a:r>
                        <a:rPr lang="en-US" sz="1400" b="1" baseline="0" dirty="0" err="1" smtClean="0">
                          <a:solidFill>
                            <a:schemeClr val="tx1">
                              <a:lumMod val="75000"/>
                              <a:lumOff val="25000"/>
                            </a:schemeClr>
                          </a:solidFill>
                        </a:rPr>
                        <a:t>Accy</a:t>
                      </a:r>
                      <a:r>
                        <a:rPr lang="en-US" sz="1400" b="1" baseline="0" dirty="0" smtClean="0">
                          <a:solidFill>
                            <a:schemeClr val="tx1">
                              <a:lumMod val="75000"/>
                              <a:lumOff val="25000"/>
                            </a:schemeClr>
                          </a:solidFill>
                        </a:rPr>
                        <a:t> Kit</a:t>
                      </a:r>
                      <a:endParaRPr lang="en-US" sz="1400" b="1" dirty="0" smtClean="0">
                        <a:solidFill>
                          <a:schemeClr val="tx1">
                            <a:lumMod val="75000"/>
                            <a:lumOff val="25000"/>
                          </a:schemeClr>
                        </a:solidFill>
                        <a:latin typeface="Arial"/>
                        <a:ea typeface="Times New Roman"/>
                        <a:cs typeface="Times New Roman"/>
                      </a:endParaRPr>
                    </a:p>
                  </a:txBody>
                  <a:tcPr marL="68580" marR="68580" marT="0" marB="0" anchor="ctr"/>
                </a:tc>
              </a:tr>
              <a:tr h="285853">
                <a:tc>
                  <a:txBody>
                    <a:bodyPr/>
                    <a:lstStyle/>
                    <a:p>
                      <a:pPr marL="0" marR="0" fontAlgn="auto" hangingPunct="1">
                        <a:spcBef>
                          <a:spcPts val="0"/>
                        </a:spcBef>
                        <a:spcAft>
                          <a:spcPts val="0"/>
                        </a:spcAft>
                        <a:tabLst>
                          <a:tab pos="640080" algn="l"/>
                          <a:tab pos="457200" algn="l"/>
                        </a:tabLst>
                      </a:pPr>
                      <a:r>
                        <a:rPr lang="en-US" sz="1400" b="1" dirty="0" smtClean="0">
                          <a:solidFill>
                            <a:schemeClr val="tx1">
                              <a:lumMod val="75000"/>
                              <a:lumOff val="25000"/>
                            </a:schemeClr>
                          </a:solidFill>
                        </a:rPr>
                        <a:t>Cables</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dirty="0" smtClean="0">
                          <a:solidFill>
                            <a:schemeClr val="tx1">
                              <a:lumMod val="75000"/>
                              <a:lumOff val="25000"/>
                            </a:schemeClr>
                          </a:solidFill>
                          <a:latin typeface="+mn-lt"/>
                          <a:ea typeface="+mn-ea"/>
                          <a:cs typeface="+mn-cs"/>
                        </a:rPr>
                        <a:t>Few</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algn="ctr" fontAlgn="auto" hangingPunct="1">
                        <a:spcBef>
                          <a:spcPts val="0"/>
                        </a:spcBef>
                        <a:spcAft>
                          <a:spcPts val="0"/>
                        </a:spcAft>
                        <a:tabLst>
                          <a:tab pos="640080" algn="l"/>
                          <a:tab pos="457200" algn="l"/>
                        </a:tabLst>
                      </a:pPr>
                      <a:r>
                        <a:rPr lang="en-US" sz="1400" b="1" dirty="0">
                          <a:solidFill>
                            <a:schemeClr val="tx1">
                              <a:lumMod val="75000"/>
                              <a:lumOff val="25000"/>
                            </a:schemeClr>
                          </a:solidFill>
                        </a:rPr>
                        <a:t>Avnet</a:t>
                      </a:r>
                      <a:endParaRPr lang="en-US" sz="1400" b="1" dirty="0">
                        <a:solidFill>
                          <a:schemeClr val="tx1">
                            <a:lumMod val="75000"/>
                            <a:lumOff val="25000"/>
                          </a:schemeClr>
                        </a:solidFill>
                        <a:latin typeface="Arial"/>
                        <a:ea typeface="Times New Roman"/>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dirty="0" smtClean="0">
                          <a:solidFill>
                            <a:schemeClr val="tx1">
                              <a:lumMod val="75000"/>
                              <a:lumOff val="25000"/>
                            </a:schemeClr>
                          </a:solidFill>
                        </a:rPr>
                        <a:t>Added</a:t>
                      </a:r>
                      <a:r>
                        <a:rPr lang="en-US" sz="1400" b="1" baseline="0" dirty="0" smtClean="0">
                          <a:solidFill>
                            <a:schemeClr val="tx1">
                              <a:lumMod val="75000"/>
                              <a:lumOff val="25000"/>
                            </a:schemeClr>
                          </a:solidFill>
                        </a:rPr>
                        <a:t> to the </a:t>
                      </a:r>
                      <a:r>
                        <a:rPr lang="en-US" sz="1400" b="1" baseline="0" dirty="0" err="1" smtClean="0">
                          <a:solidFill>
                            <a:schemeClr val="tx1">
                              <a:lumMod val="75000"/>
                              <a:lumOff val="25000"/>
                            </a:schemeClr>
                          </a:solidFill>
                        </a:rPr>
                        <a:t>Accy</a:t>
                      </a:r>
                      <a:r>
                        <a:rPr lang="en-US" sz="1400" b="1" baseline="0" dirty="0" smtClean="0">
                          <a:solidFill>
                            <a:schemeClr val="tx1">
                              <a:lumMod val="75000"/>
                              <a:lumOff val="25000"/>
                            </a:schemeClr>
                          </a:solidFill>
                        </a:rPr>
                        <a:t> Kit</a:t>
                      </a:r>
                      <a:endParaRPr lang="en-US" sz="1400" b="1" dirty="0" smtClean="0">
                        <a:solidFill>
                          <a:schemeClr val="tx1">
                            <a:lumMod val="75000"/>
                            <a:lumOff val="25000"/>
                          </a:schemeClr>
                        </a:solidFill>
                        <a:latin typeface="Arial"/>
                        <a:ea typeface="Times New Roman"/>
                        <a:cs typeface="Times New Roman"/>
                      </a:endParaRPr>
                    </a:p>
                  </a:txBody>
                  <a:tcPr marL="68580" marR="68580" marT="0" marB="0" anchor="ct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Manufacturing the Storage Assemblies</a:t>
            </a:r>
            <a:endParaRPr lang="en-US" dirty="0"/>
          </a:p>
        </p:txBody>
      </p:sp>
      <p:sp>
        <p:nvSpPr>
          <p:cNvPr id="4" name="Content Placeholder 2"/>
          <p:cNvSpPr>
            <a:spLocks noGrp="1"/>
          </p:cNvSpPr>
          <p:nvPr>
            <p:ph idx="1"/>
          </p:nvPr>
        </p:nvSpPr>
        <p:spPr>
          <a:xfrm>
            <a:off x="395805" y="1066323"/>
            <a:ext cx="8216220" cy="2047576"/>
          </a:xfrm>
        </p:spPr>
        <p:txBody>
          <a:bodyPr/>
          <a:lstStyle/>
          <a:p>
            <a:pPr hangingPunct="0"/>
            <a:r>
              <a:rPr lang="en-US" sz="2000" dirty="0" smtClean="0"/>
              <a:t>Storage components are purchased from </a:t>
            </a:r>
            <a:r>
              <a:rPr lang="en-US" sz="2000" dirty="0" err="1" smtClean="0"/>
              <a:t>NetApp</a:t>
            </a:r>
            <a:endParaRPr lang="en-US" sz="2000" dirty="0" smtClean="0"/>
          </a:p>
          <a:p>
            <a:pPr hangingPunct="0"/>
            <a:r>
              <a:rPr lang="en-US" sz="2000" dirty="0" smtClean="0"/>
              <a:t>Integration takes place at Avnet</a:t>
            </a:r>
          </a:p>
          <a:p>
            <a:pPr hangingPunct="0"/>
            <a:r>
              <a:rPr lang="en-US" sz="2000" dirty="0" smtClean="0"/>
              <a:t>Quantum developed the Manufacturing test software</a:t>
            </a:r>
          </a:p>
          <a:p>
            <a:pPr hangingPunct="0"/>
            <a:r>
              <a:rPr lang="en-US" sz="2000" dirty="0" smtClean="0"/>
              <a:t>Mfg Test powers, levels FW and validates the integration</a:t>
            </a:r>
          </a:p>
        </p:txBody>
      </p:sp>
      <p:graphicFrame>
        <p:nvGraphicFramePr>
          <p:cNvPr id="5" name="Table 4"/>
          <p:cNvGraphicFramePr>
            <a:graphicFrameLocks noGrp="1"/>
          </p:cNvGraphicFramePr>
          <p:nvPr/>
        </p:nvGraphicFramePr>
        <p:xfrm>
          <a:off x="629394" y="3040088"/>
          <a:ext cx="7790211" cy="2941240"/>
        </p:xfrm>
        <a:graphic>
          <a:graphicData uri="http://schemas.openxmlformats.org/drawingml/2006/table">
            <a:tbl>
              <a:tblPr>
                <a:tableStyleId>{8A107856-5554-42FB-B03E-39F5DBC370BA}</a:tableStyleId>
              </a:tblPr>
              <a:tblGrid>
                <a:gridCol w="3063832"/>
                <a:gridCol w="914400"/>
                <a:gridCol w="1484416"/>
                <a:gridCol w="2327563"/>
              </a:tblGrid>
              <a:tr h="272570">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a:solidFill>
                            <a:schemeClr val="bg1"/>
                          </a:solidFill>
                        </a:rPr>
                        <a:t>Purchased Components</a:t>
                      </a:r>
                      <a:endParaRPr lang="en-US" sz="1400" b="1" kern="1200" dirty="0">
                        <a:solidFill>
                          <a:schemeClr val="bg1"/>
                        </a:solidFill>
                        <a:latin typeface="+mn-lt"/>
                        <a:ea typeface="+mn-ea"/>
                        <a:cs typeface="+mn-cs"/>
                      </a:endParaRPr>
                    </a:p>
                  </a:txBody>
                  <a:tcPr marL="68580" marR="68580" marT="0" marB="0" anchor="ctr">
                    <a:solidFill>
                      <a:schemeClr val="accent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a:solidFill>
                            <a:schemeClr val="bg1"/>
                          </a:solidFill>
                        </a:rPr>
                        <a:t>Qty</a:t>
                      </a:r>
                      <a:endParaRPr lang="en-US" sz="1400" b="1" kern="1200" dirty="0">
                        <a:solidFill>
                          <a:schemeClr val="bg1"/>
                        </a:solidFill>
                        <a:latin typeface="+mn-lt"/>
                        <a:ea typeface="+mn-ea"/>
                        <a:cs typeface="+mn-cs"/>
                      </a:endParaRPr>
                    </a:p>
                  </a:txBody>
                  <a:tcPr marL="68580" marR="68580" marT="0" marB="0" anchor="ctr">
                    <a:solidFill>
                      <a:schemeClr val="accent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a:solidFill>
                            <a:schemeClr val="bg1"/>
                          </a:solidFill>
                        </a:rPr>
                        <a:t>Supplier</a:t>
                      </a:r>
                      <a:endParaRPr lang="en-US" sz="1400" b="1" kern="1200" dirty="0">
                        <a:solidFill>
                          <a:schemeClr val="bg1"/>
                        </a:solidFill>
                        <a:latin typeface="+mn-lt"/>
                        <a:ea typeface="+mn-ea"/>
                        <a:cs typeface="+mn-cs"/>
                      </a:endParaRPr>
                    </a:p>
                  </a:txBody>
                  <a:tcPr marL="68580" marR="68580" marT="0" marB="0" anchor="ctr">
                    <a:solidFill>
                      <a:schemeClr val="accent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smtClean="0">
                          <a:solidFill>
                            <a:schemeClr val="bg1"/>
                          </a:solidFill>
                        </a:rPr>
                        <a:t>Factory Strategy</a:t>
                      </a:r>
                      <a:endParaRPr lang="en-US" sz="1400" b="1" kern="1200" dirty="0">
                        <a:solidFill>
                          <a:schemeClr val="bg1"/>
                        </a:solidFill>
                        <a:latin typeface="+mn-lt"/>
                        <a:ea typeface="+mn-ea"/>
                        <a:cs typeface="+mn-cs"/>
                      </a:endParaRPr>
                    </a:p>
                  </a:txBody>
                  <a:tcPr marL="68580" marR="68580" marT="0" marB="0" anchor="ctr">
                    <a:solidFill>
                      <a:schemeClr val="accent2">
                        <a:lumMod val="75000"/>
                      </a:schemeClr>
                    </a:solidFill>
                  </a:tcPr>
                </a:tc>
              </a:tr>
              <a:tr h="323538">
                <a:tc>
                  <a:txBody>
                    <a:bodyPr/>
                    <a:lstStyle/>
                    <a:p>
                      <a:pPr marL="0" marR="0" indent="0" algn="l"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smtClean="0">
                          <a:solidFill>
                            <a:schemeClr val="tx1">
                              <a:lumMod val="75000"/>
                              <a:lumOff val="25000"/>
                            </a:schemeClr>
                          </a:solidFill>
                        </a:rPr>
                        <a:t>RBOD Dual Controllers</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smtClean="0">
                          <a:solidFill>
                            <a:schemeClr val="tx1">
                              <a:lumMod val="75000"/>
                              <a:lumOff val="25000"/>
                            </a:schemeClr>
                          </a:solidFill>
                        </a:rPr>
                        <a:t>1</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err="1" smtClean="0">
                          <a:solidFill>
                            <a:schemeClr val="tx1">
                              <a:lumMod val="75000"/>
                              <a:lumOff val="25000"/>
                            </a:schemeClr>
                          </a:solidFill>
                        </a:rPr>
                        <a:t>NetApp</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dirty="0" smtClean="0">
                          <a:solidFill>
                            <a:schemeClr val="tx1">
                              <a:lumMod val="75000"/>
                              <a:lumOff val="25000"/>
                            </a:schemeClr>
                          </a:solidFill>
                        </a:rPr>
                        <a:t>Purchased</a:t>
                      </a:r>
                      <a:endParaRPr lang="en-US" sz="1400" b="1" kern="1200" dirty="0">
                        <a:solidFill>
                          <a:schemeClr val="tx1">
                            <a:lumMod val="75000"/>
                            <a:lumOff val="25000"/>
                          </a:schemeClr>
                        </a:solidFill>
                        <a:latin typeface="+mn-lt"/>
                        <a:ea typeface="+mn-ea"/>
                        <a:cs typeface="+mn-cs"/>
                      </a:endParaRPr>
                    </a:p>
                  </a:txBody>
                  <a:tcPr marL="68580" marR="68580" marT="0" marB="0" anchor="ctr"/>
                </a:tc>
              </a:tr>
              <a:tr h="272570">
                <a:tc>
                  <a:txBody>
                    <a:bodyPr/>
                    <a:lstStyle/>
                    <a:p>
                      <a:pPr marL="0" marR="0" indent="0" algn="l"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smtClean="0">
                          <a:solidFill>
                            <a:schemeClr val="tx1">
                              <a:lumMod val="75000"/>
                              <a:lumOff val="25000"/>
                            </a:schemeClr>
                          </a:solidFill>
                        </a:rPr>
                        <a:t>EBOD Dual ESM</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smtClean="0">
                          <a:solidFill>
                            <a:schemeClr val="tx1">
                              <a:lumMod val="75000"/>
                              <a:lumOff val="25000"/>
                            </a:schemeClr>
                          </a:solidFill>
                        </a:rPr>
                        <a:t>1</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err="1" smtClean="0">
                          <a:solidFill>
                            <a:schemeClr val="tx1">
                              <a:lumMod val="75000"/>
                              <a:lumOff val="25000"/>
                            </a:schemeClr>
                          </a:solidFill>
                        </a:rPr>
                        <a:t>NetApp</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dirty="0" smtClean="0">
                          <a:solidFill>
                            <a:schemeClr val="tx1">
                              <a:lumMod val="75000"/>
                              <a:lumOff val="25000"/>
                            </a:schemeClr>
                          </a:solidFill>
                        </a:rPr>
                        <a:t>Purchased</a:t>
                      </a:r>
                      <a:endParaRPr lang="en-US" sz="1400" b="1" kern="1200" dirty="0">
                        <a:solidFill>
                          <a:schemeClr val="tx1">
                            <a:lumMod val="75000"/>
                            <a:lumOff val="25000"/>
                          </a:schemeClr>
                        </a:solidFill>
                        <a:latin typeface="+mn-lt"/>
                        <a:ea typeface="+mn-ea"/>
                        <a:cs typeface="+mn-cs"/>
                      </a:endParaRPr>
                    </a:p>
                  </a:txBody>
                  <a:tcPr marL="68580" marR="68580" marT="0" marB="0" anchor="ctr"/>
                </a:tc>
              </a:tr>
              <a:tr h="272570">
                <a:tc>
                  <a:txBody>
                    <a:bodyPr/>
                    <a:lstStyle/>
                    <a:p>
                      <a:pPr marL="0" marR="0" indent="0" algn="l" defTabSz="914400" rtl="0" eaLnBrk="1" fontAlgn="auto" latinLnBrk="0" hangingPunct="1">
                        <a:lnSpc>
                          <a:spcPct val="100000"/>
                        </a:lnSpc>
                        <a:spcBef>
                          <a:spcPts val="0"/>
                        </a:spcBef>
                        <a:spcAft>
                          <a:spcPts val="0"/>
                        </a:spcAft>
                        <a:buClrTx/>
                        <a:buSzTx/>
                        <a:buFontTx/>
                        <a:buNone/>
                        <a:tabLst>
                          <a:tab pos="640080" algn="l"/>
                          <a:tab pos="457200" algn="l"/>
                        </a:tabLst>
                        <a:defRPr/>
                      </a:pPr>
                      <a:r>
                        <a:rPr lang="fr-FR" sz="1400" b="1" kern="1200" dirty="0">
                          <a:solidFill>
                            <a:schemeClr val="tx1">
                              <a:lumMod val="75000"/>
                              <a:lumOff val="25000"/>
                            </a:schemeClr>
                          </a:solidFill>
                        </a:rPr>
                        <a:t>Drives</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a:solidFill>
                            <a:schemeClr val="tx1">
                              <a:lumMod val="75000"/>
                              <a:lumOff val="25000"/>
                            </a:schemeClr>
                          </a:solidFill>
                        </a:rPr>
                        <a:t>12</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err="1">
                          <a:solidFill>
                            <a:schemeClr val="tx1">
                              <a:lumMod val="75000"/>
                              <a:lumOff val="25000"/>
                            </a:schemeClr>
                          </a:solidFill>
                        </a:rPr>
                        <a:t>NetApp</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dirty="0" smtClean="0">
                          <a:solidFill>
                            <a:schemeClr val="tx1">
                              <a:lumMod val="75000"/>
                              <a:lumOff val="25000"/>
                            </a:schemeClr>
                          </a:solidFill>
                        </a:rPr>
                        <a:t>I</a:t>
                      </a:r>
                      <a:r>
                        <a:rPr lang="en-US" sz="1400" b="1" baseline="0" dirty="0" smtClean="0">
                          <a:solidFill>
                            <a:schemeClr val="tx1">
                              <a:lumMod val="75000"/>
                              <a:lumOff val="25000"/>
                            </a:schemeClr>
                          </a:solidFill>
                        </a:rPr>
                        <a:t>ntegrated in mfg</a:t>
                      </a:r>
                      <a:endParaRPr lang="en-US" sz="1400" b="1" dirty="0" smtClean="0">
                        <a:solidFill>
                          <a:schemeClr val="tx1">
                            <a:lumMod val="75000"/>
                            <a:lumOff val="25000"/>
                          </a:schemeClr>
                        </a:solidFill>
                        <a:latin typeface="Arial"/>
                        <a:ea typeface="Times New Roman"/>
                        <a:cs typeface="Times New Roman"/>
                      </a:endParaRPr>
                    </a:p>
                  </a:txBody>
                  <a:tcPr marL="68580" marR="68580" marT="0" marB="0" anchor="ctr"/>
                </a:tc>
              </a:tr>
              <a:tr h="272570">
                <a:tc>
                  <a:txBody>
                    <a:bodyPr/>
                    <a:lstStyle/>
                    <a:p>
                      <a:pPr marL="0" marR="0" indent="0" algn="l" defTabSz="914400" rtl="0" eaLnBrk="1" fontAlgn="auto" latinLnBrk="0" hangingPunct="1">
                        <a:lnSpc>
                          <a:spcPct val="100000"/>
                        </a:lnSpc>
                        <a:spcBef>
                          <a:spcPts val="0"/>
                        </a:spcBef>
                        <a:spcAft>
                          <a:spcPts val="0"/>
                        </a:spcAft>
                        <a:buClrTx/>
                        <a:buSzTx/>
                        <a:buFontTx/>
                        <a:buNone/>
                        <a:tabLst>
                          <a:tab pos="640080" algn="l"/>
                          <a:tab pos="457200" algn="l"/>
                        </a:tabLst>
                        <a:defRPr/>
                      </a:pPr>
                      <a:r>
                        <a:rPr lang="fr-FR" sz="1400" b="1" kern="1200" dirty="0">
                          <a:solidFill>
                            <a:schemeClr val="tx1">
                              <a:lumMod val="75000"/>
                              <a:lumOff val="25000"/>
                            </a:schemeClr>
                          </a:solidFill>
                        </a:rPr>
                        <a:t>Turbo PFK</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a:solidFill>
                            <a:schemeClr val="tx1">
                              <a:lumMod val="75000"/>
                              <a:lumOff val="25000"/>
                            </a:schemeClr>
                          </a:solidFill>
                        </a:rPr>
                        <a:t>1</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a:solidFill>
                            <a:schemeClr val="tx1">
                              <a:lumMod val="75000"/>
                              <a:lumOff val="25000"/>
                            </a:schemeClr>
                          </a:solidFill>
                        </a:rPr>
                        <a:t>QTM </a:t>
                      </a:r>
                      <a:r>
                        <a:rPr lang="en-US" sz="1400" b="1" kern="1200" dirty="0" smtClean="0">
                          <a:solidFill>
                            <a:schemeClr val="tx1">
                              <a:lumMod val="75000"/>
                              <a:lumOff val="25000"/>
                            </a:schemeClr>
                          </a:solidFill>
                        </a:rPr>
                        <a:t>KIOSC</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dirty="0" smtClean="0">
                          <a:solidFill>
                            <a:schemeClr val="tx1">
                              <a:lumMod val="75000"/>
                              <a:lumOff val="25000"/>
                            </a:schemeClr>
                          </a:solidFill>
                        </a:rPr>
                        <a:t>I</a:t>
                      </a:r>
                      <a:r>
                        <a:rPr lang="en-US" sz="1400" b="1" baseline="0" dirty="0" smtClean="0">
                          <a:solidFill>
                            <a:schemeClr val="tx1">
                              <a:lumMod val="75000"/>
                              <a:lumOff val="25000"/>
                            </a:schemeClr>
                          </a:solidFill>
                        </a:rPr>
                        <a:t>ntegrated in mfg</a:t>
                      </a:r>
                      <a:endParaRPr lang="en-US" sz="1400" b="1" dirty="0" smtClean="0">
                        <a:solidFill>
                          <a:schemeClr val="tx1">
                            <a:lumMod val="75000"/>
                            <a:lumOff val="25000"/>
                          </a:schemeClr>
                        </a:solidFill>
                        <a:latin typeface="Arial"/>
                        <a:ea typeface="Times New Roman"/>
                        <a:cs typeface="Times New Roman"/>
                      </a:endParaRPr>
                    </a:p>
                  </a:txBody>
                  <a:tcPr marL="68580" marR="68580" marT="0" marB="0" anchor="ctr"/>
                </a:tc>
              </a:tr>
              <a:tr h="437142">
                <a:tc>
                  <a:txBody>
                    <a:bodyPr/>
                    <a:lstStyle/>
                    <a:p>
                      <a:pPr marL="0" marR="0" indent="0" algn="l"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a:solidFill>
                            <a:schemeClr val="tx1">
                              <a:lumMod val="75000"/>
                              <a:lumOff val="25000"/>
                            </a:schemeClr>
                          </a:solidFill>
                        </a:rPr>
                        <a:t>Rails</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a:solidFill>
                            <a:schemeClr val="tx1">
                              <a:lumMod val="75000"/>
                              <a:lumOff val="25000"/>
                            </a:schemeClr>
                          </a:solidFill>
                        </a:rPr>
                        <a:t>1</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smtClean="0">
                          <a:solidFill>
                            <a:schemeClr val="tx1">
                              <a:lumMod val="75000"/>
                              <a:lumOff val="25000"/>
                            </a:schemeClr>
                          </a:solidFill>
                        </a:rPr>
                        <a:t>Dell</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dirty="0" smtClean="0">
                          <a:solidFill>
                            <a:schemeClr val="tx1">
                              <a:lumMod val="75000"/>
                              <a:lumOff val="25000"/>
                            </a:schemeClr>
                          </a:solidFill>
                        </a:rPr>
                        <a:t>Added</a:t>
                      </a:r>
                      <a:r>
                        <a:rPr lang="en-US" sz="1400" b="1" baseline="0" dirty="0" smtClean="0">
                          <a:solidFill>
                            <a:schemeClr val="tx1">
                              <a:lumMod val="75000"/>
                              <a:lumOff val="25000"/>
                            </a:schemeClr>
                          </a:solidFill>
                        </a:rPr>
                        <a:t> to the </a:t>
                      </a:r>
                      <a:r>
                        <a:rPr lang="en-US" sz="1400" b="1" baseline="0" dirty="0" err="1" smtClean="0">
                          <a:solidFill>
                            <a:schemeClr val="tx1">
                              <a:lumMod val="75000"/>
                              <a:lumOff val="25000"/>
                            </a:schemeClr>
                          </a:solidFill>
                        </a:rPr>
                        <a:t>Accy</a:t>
                      </a:r>
                      <a:r>
                        <a:rPr lang="en-US" sz="1400" b="1" baseline="0" dirty="0" smtClean="0">
                          <a:solidFill>
                            <a:schemeClr val="tx1">
                              <a:lumMod val="75000"/>
                              <a:lumOff val="25000"/>
                            </a:schemeClr>
                          </a:solidFill>
                        </a:rPr>
                        <a:t> Kit</a:t>
                      </a:r>
                      <a:endParaRPr lang="en-US" sz="1400" b="1" dirty="0" smtClean="0">
                        <a:solidFill>
                          <a:schemeClr val="tx1">
                            <a:lumMod val="75000"/>
                            <a:lumOff val="25000"/>
                          </a:schemeClr>
                        </a:solidFill>
                        <a:latin typeface="Arial"/>
                        <a:ea typeface="Times New Roman"/>
                        <a:cs typeface="Times New Roman"/>
                      </a:endParaRPr>
                    </a:p>
                  </a:txBody>
                  <a:tcPr marL="68580" marR="68580" marT="0" marB="0" anchor="ctr"/>
                </a:tc>
              </a:tr>
              <a:tr h="272570">
                <a:tc>
                  <a:txBody>
                    <a:bodyPr/>
                    <a:lstStyle/>
                    <a:p>
                      <a:pPr marL="0" marR="0" indent="0" algn="l"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a:solidFill>
                            <a:schemeClr val="tx1">
                              <a:lumMod val="75000"/>
                              <a:lumOff val="25000"/>
                            </a:schemeClr>
                          </a:solidFill>
                        </a:rPr>
                        <a:t>Labels</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smtClean="0">
                          <a:solidFill>
                            <a:schemeClr val="tx1">
                              <a:lumMod val="75000"/>
                              <a:lumOff val="25000"/>
                            </a:schemeClr>
                          </a:solidFill>
                          <a:latin typeface="+mn-lt"/>
                          <a:ea typeface="+mn-ea"/>
                          <a:cs typeface="+mn-cs"/>
                        </a:rPr>
                        <a:t>Few</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a:solidFill>
                            <a:schemeClr val="tx1">
                              <a:lumMod val="75000"/>
                              <a:lumOff val="25000"/>
                            </a:schemeClr>
                          </a:solidFill>
                        </a:rPr>
                        <a:t>Avnet</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dirty="0" smtClean="0">
                          <a:solidFill>
                            <a:schemeClr val="tx1">
                              <a:lumMod val="75000"/>
                              <a:lumOff val="25000"/>
                            </a:schemeClr>
                          </a:solidFill>
                        </a:rPr>
                        <a:t>I</a:t>
                      </a:r>
                      <a:r>
                        <a:rPr lang="en-US" sz="1400" b="1" baseline="0" dirty="0" smtClean="0">
                          <a:solidFill>
                            <a:schemeClr val="tx1">
                              <a:lumMod val="75000"/>
                              <a:lumOff val="25000"/>
                            </a:schemeClr>
                          </a:solidFill>
                        </a:rPr>
                        <a:t>ntegrated in mfg</a:t>
                      </a:r>
                      <a:endParaRPr lang="en-US" sz="1400" b="1" dirty="0" smtClean="0">
                        <a:solidFill>
                          <a:schemeClr val="tx1">
                            <a:lumMod val="75000"/>
                            <a:lumOff val="25000"/>
                          </a:schemeClr>
                        </a:solidFill>
                        <a:latin typeface="Arial"/>
                        <a:ea typeface="Times New Roman"/>
                        <a:cs typeface="Times New Roman"/>
                      </a:endParaRPr>
                    </a:p>
                  </a:txBody>
                  <a:tcPr marL="68580" marR="68580" marT="0" marB="0" anchor="ctr"/>
                </a:tc>
              </a:tr>
              <a:tr h="272570">
                <a:tc>
                  <a:txBody>
                    <a:bodyPr/>
                    <a:lstStyle/>
                    <a:p>
                      <a:pPr marL="0" marR="0" indent="0" algn="l"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a:solidFill>
                            <a:schemeClr val="tx1">
                              <a:lumMod val="75000"/>
                              <a:lumOff val="25000"/>
                            </a:schemeClr>
                          </a:solidFill>
                        </a:rPr>
                        <a:t>Document</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smtClean="0">
                          <a:solidFill>
                            <a:schemeClr val="tx1">
                              <a:lumMod val="75000"/>
                              <a:lumOff val="25000"/>
                            </a:schemeClr>
                          </a:solidFill>
                        </a:rPr>
                        <a:t>Few</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a:solidFill>
                            <a:schemeClr val="tx1">
                              <a:lumMod val="75000"/>
                              <a:lumOff val="25000"/>
                            </a:schemeClr>
                          </a:solidFill>
                        </a:rPr>
                        <a:t>Avnet</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dirty="0" smtClean="0">
                          <a:solidFill>
                            <a:schemeClr val="tx1">
                              <a:lumMod val="75000"/>
                              <a:lumOff val="25000"/>
                            </a:schemeClr>
                          </a:solidFill>
                        </a:rPr>
                        <a:t>Added</a:t>
                      </a:r>
                      <a:r>
                        <a:rPr lang="en-US" sz="1400" b="1" baseline="0" dirty="0" smtClean="0">
                          <a:solidFill>
                            <a:schemeClr val="tx1">
                              <a:lumMod val="75000"/>
                              <a:lumOff val="25000"/>
                            </a:schemeClr>
                          </a:solidFill>
                        </a:rPr>
                        <a:t> to the </a:t>
                      </a:r>
                      <a:r>
                        <a:rPr lang="en-US" sz="1400" b="1" baseline="0" dirty="0" err="1" smtClean="0">
                          <a:solidFill>
                            <a:schemeClr val="tx1">
                              <a:lumMod val="75000"/>
                              <a:lumOff val="25000"/>
                            </a:schemeClr>
                          </a:solidFill>
                        </a:rPr>
                        <a:t>Accy</a:t>
                      </a:r>
                      <a:r>
                        <a:rPr lang="en-US" sz="1400" b="1" baseline="0" dirty="0" smtClean="0">
                          <a:solidFill>
                            <a:schemeClr val="tx1">
                              <a:lumMod val="75000"/>
                              <a:lumOff val="25000"/>
                            </a:schemeClr>
                          </a:solidFill>
                        </a:rPr>
                        <a:t> Kit</a:t>
                      </a:r>
                      <a:endParaRPr lang="en-US" sz="1400" b="1" dirty="0" smtClean="0">
                        <a:solidFill>
                          <a:schemeClr val="tx1">
                            <a:lumMod val="75000"/>
                            <a:lumOff val="25000"/>
                          </a:schemeClr>
                        </a:solidFill>
                        <a:latin typeface="Arial"/>
                        <a:ea typeface="Times New Roman"/>
                        <a:cs typeface="Times New Roman"/>
                      </a:endParaRPr>
                    </a:p>
                  </a:txBody>
                  <a:tcPr marL="68580" marR="68580" marT="0" marB="0" anchor="ctr"/>
                </a:tc>
              </a:tr>
              <a:tr h="272570">
                <a:tc>
                  <a:txBody>
                    <a:bodyPr/>
                    <a:lstStyle/>
                    <a:p>
                      <a:pPr marL="0" marR="0" indent="0" algn="l"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a:solidFill>
                            <a:schemeClr val="tx1">
                              <a:lumMod val="75000"/>
                              <a:lumOff val="25000"/>
                            </a:schemeClr>
                          </a:solidFill>
                        </a:rPr>
                        <a:t>Power </a:t>
                      </a:r>
                      <a:r>
                        <a:rPr lang="en-US" sz="1400" b="1" kern="1200" dirty="0" smtClean="0">
                          <a:solidFill>
                            <a:schemeClr val="tx1">
                              <a:lumMod val="75000"/>
                              <a:lumOff val="25000"/>
                            </a:schemeClr>
                          </a:solidFill>
                        </a:rPr>
                        <a:t>Cords</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smtClean="0">
                          <a:solidFill>
                            <a:schemeClr val="tx1">
                              <a:lumMod val="75000"/>
                              <a:lumOff val="25000"/>
                            </a:schemeClr>
                          </a:solidFill>
                          <a:latin typeface="+mn-lt"/>
                          <a:ea typeface="+mn-ea"/>
                          <a:cs typeface="+mn-cs"/>
                        </a:rPr>
                        <a:t>4</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err="1" smtClean="0">
                          <a:solidFill>
                            <a:schemeClr val="tx1">
                              <a:lumMod val="75000"/>
                              <a:lumOff val="25000"/>
                            </a:schemeClr>
                          </a:solidFill>
                          <a:latin typeface="+mn-lt"/>
                          <a:ea typeface="+mn-ea"/>
                          <a:cs typeface="+mn-cs"/>
                        </a:rPr>
                        <a:t>NetApp</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dirty="0" smtClean="0">
                          <a:solidFill>
                            <a:schemeClr val="tx1">
                              <a:lumMod val="75000"/>
                              <a:lumOff val="25000"/>
                            </a:schemeClr>
                          </a:solidFill>
                        </a:rPr>
                        <a:t>Purchased w/BODs</a:t>
                      </a:r>
                      <a:endParaRPr lang="en-US" sz="1400" b="1" dirty="0" smtClean="0">
                        <a:solidFill>
                          <a:schemeClr val="tx1">
                            <a:lumMod val="75000"/>
                            <a:lumOff val="25000"/>
                          </a:schemeClr>
                        </a:solidFill>
                        <a:latin typeface="Arial"/>
                        <a:ea typeface="Times New Roman"/>
                        <a:cs typeface="Times New Roman"/>
                      </a:endParaRPr>
                    </a:p>
                  </a:txBody>
                  <a:tcPr marL="68580" marR="68580" marT="0" marB="0" anchor="ctr"/>
                </a:tc>
              </a:tr>
              <a:tr h="272570">
                <a:tc>
                  <a:txBody>
                    <a:bodyPr/>
                    <a:lstStyle/>
                    <a:p>
                      <a:pPr marL="0" marR="0" indent="0" algn="l"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dirty="0">
                          <a:solidFill>
                            <a:schemeClr val="tx1">
                              <a:lumMod val="75000"/>
                              <a:lumOff val="25000"/>
                            </a:schemeClr>
                          </a:solidFill>
                        </a:rPr>
                        <a:t>Cables SAS mini cable </a:t>
                      </a:r>
                      <a:endParaRPr lang="en-US" sz="1400" b="1" kern="1200" dirty="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a:solidFill>
                            <a:schemeClr val="tx1">
                              <a:lumMod val="75000"/>
                              <a:lumOff val="25000"/>
                            </a:schemeClr>
                          </a:solidFill>
                        </a:rPr>
                        <a:t>2</a:t>
                      </a:r>
                      <a:endParaRPr lang="en-US" sz="1400" b="1" kern="120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kern="1200">
                          <a:solidFill>
                            <a:schemeClr val="tx1">
                              <a:lumMod val="75000"/>
                              <a:lumOff val="25000"/>
                            </a:schemeClr>
                          </a:solidFill>
                        </a:rPr>
                        <a:t>Avnet</a:t>
                      </a:r>
                      <a:endParaRPr lang="en-US" sz="1400" b="1" kern="1200">
                        <a:solidFill>
                          <a:schemeClr val="tx1">
                            <a:lumMod val="75000"/>
                            <a:lumOff val="25000"/>
                          </a:schemeClr>
                        </a:solidFill>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640080" algn="l"/>
                          <a:tab pos="457200" algn="l"/>
                        </a:tabLst>
                        <a:defRPr/>
                      </a:pPr>
                      <a:r>
                        <a:rPr lang="en-US" sz="1400" b="1" dirty="0" smtClean="0">
                          <a:solidFill>
                            <a:schemeClr val="tx1">
                              <a:lumMod val="75000"/>
                              <a:lumOff val="25000"/>
                            </a:schemeClr>
                          </a:solidFill>
                        </a:rPr>
                        <a:t>Purchased w/BODs</a:t>
                      </a:r>
                      <a:endParaRPr lang="en-US" sz="1400" b="1" dirty="0" smtClean="0">
                        <a:solidFill>
                          <a:schemeClr val="tx1">
                            <a:lumMod val="75000"/>
                            <a:lumOff val="25000"/>
                          </a:schemeClr>
                        </a:solidFill>
                        <a:latin typeface="Arial"/>
                        <a:ea typeface="Times New Roman"/>
                        <a:cs typeface="Times New Roman"/>
                      </a:endParaRPr>
                    </a:p>
                  </a:txBody>
                  <a:tcPr marL="68580" marR="68580" marT="0" marB="0" anchor="ct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a:xfrm>
            <a:off x="395805" y="997527"/>
            <a:ext cx="8216220" cy="5355772"/>
          </a:xfrm>
        </p:spPr>
        <p:txBody>
          <a:bodyPr>
            <a:normAutofit/>
          </a:bodyPr>
          <a:lstStyle/>
          <a:p>
            <a:pPr marL="342900" lvl="1" indent="-342900">
              <a:buSzPct val="75000"/>
              <a:buFont typeface="Wingdings" pitchFamily="2" charset="2"/>
              <a:buChar char="§"/>
            </a:pPr>
            <a:r>
              <a:rPr lang="en-US" sz="2100" b="1" dirty="0" smtClean="0">
                <a:solidFill>
                  <a:schemeClr val="accent6">
                    <a:lumMod val="60000"/>
                    <a:lumOff val="40000"/>
                  </a:schemeClr>
                </a:solidFill>
              </a:rPr>
              <a:t>Full systems require service installation</a:t>
            </a:r>
          </a:p>
          <a:p>
            <a:pPr marL="342900" lvl="1" indent="-342900">
              <a:buSzPct val="75000"/>
              <a:buFont typeface="Wingdings" pitchFamily="2" charset="2"/>
              <a:buChar char="§"/>
            </a:pPr>
            <a:r>
              <a:rPr lang="en-US" sz="2100" b="1" dirty="0" smtClean="0">
                <a:solidFill>
                  <a:schemeClr val="accent6">
                    <a:lumMod val="60000"/>
                    <a:lumOff val="40000"/>
                  </a:schemeClr>
                </a:solidFill>
              </a:rPr>
              <a:t>Physical storage expansions require service installation</a:t>
            </a:r>
            <a:endParaRPr lang="en-US" sz="2100" dirty="0" smtClean="0">
              <a:solidFill>
                <a:schemeClr val="accent6">
                  <a:lumMod val="60000"/>
                  <a:lumOff val="40000"/>
                </a:schemeClr>
              </a:solidFill>
            </a:endParaRPr>
          </a:p>
          <a:p>
            <a:r>
              <a:rPr lang="en-US" sz="2100" b="1" dirty="0" smtClean="0">
                <a:solidFill>
                  <a:schemeClr val="accent2">
                    <a:lumMod val="50000"/>
                  </a:schemeClr>
                </a:solidFill>
              </a:rPr>
              <a:t>Customer installable options include:</a:t>
            </a:r>
          </a:p>
          <a:p>
            <a:pPr marL="857250" lvl="1" indent="-342900">
              <a:buFont typeface="+mj-lt"/>
              <a:buAutoNum type="arabicPeriod"/>
            </a:pPr>
            <a:r>
              <a:rPr lang="en-US" dirty="0" smtClean="0">
                <a:solidFill>
                  <a:schemeClr val="accent2">
                    <a:lumMod val="50000"/>
                  </a:schemeClr>
                </a:solidFill>
              </a:rPr>
              <a:t>Additional Quad 1GbE HBA</a:t>
            </a:r>
          </a:p>
          <a:p>
            <a:pPr marL="857250" lvl="1" indent="-342900">
              <a:buFont typeface="+mj-lt"/>
              <a:buAutoNum type="arabicPeriod"/>
            </a:pPr>
            <a:r>
              <a:rPr lang="en-US" dirty="0" smtClean="0">
                <a:solidFill>
                  <a:schemeClr val="accent2">
                    <a:lumMod val="50000"/>
                  </a:schemeClr>
                </a:solidFill>
              </a:rPr>
              <a:t>Additional Dual 10GbE HBA with </a:t>
            </a:r>
            <a:r>
              <a:rPr lang="en-US" dirty="0" err="1" smtClean="0">
                <a:solidFill>
                  <a:schemeClr val="accent2">
                    <a:lumMod val="50000"/>
                  </a:schemeClr>
                </a:solidFill>
              </a:rPr>
              <a:t>SPF+Optical</a:t>
            </a:r>
            <a:r>
              <a:rPr lang="en-US" dirty="0" smtClean="0">
                <a:solidFill>
                  <a:schemeClr val="accent2">
                    <a:lumMod val="50000"/>
                  </a:schemeClr>
                </a:solidFill>
              </a:rPr>
              <a:t> or </a:t>
            </a:r>
            <a:r>
              <a:rPr lang="en-US" dirty="0" err="1" smtClean="0">
                <a:solidFill>
                  <a:schemeClr val="accent2">
                    <a:lumMod val="50000"/>
                  </a:schemeClr>
                </a:solidFill>
              </a:rPr>
              <a:t>Twinax</a:t>
            </a:r>
            <a:endParaRPr lang="en-US" dirty="0" smtClean="0">
              <a:solidFill>
                <a:schemeClr val="accent2">
                  <a:lumMod val="50000"/>
                </a:schemeClr>
              </a:solidFill>
            </a:endParaRPr>
          </a:p>
          <a:p>
            <a:pPr marL="857250" lvl="1" indent="-342900">
              <a:buFont typeface="+mj-lt"/>
              <a:buAutoNum type="arabicPeriod"/>
            </a:pPr>
            <a:r>
              <a:rPr lang="en-US" dirty="0" smtClean="0">
                <a:solidFill>
                  <a:schemeClr val="accent2">
                    <a:lumMod val="50000"/>
                  </a:schemeClr>
                </a:solidFill>
              </a:rPr>
              <a:t>Data-at-Rest Encryption</a:t>
            </a:r>
          </a:p>
          <a:p>
            <a:pPr marL="857250" lvl="1" indent="-342900">
              <a:buFont typeface="+mj-lt"/>
              <a:buAutoNum type="arabicPeriod"/>
            </a:pPr>
            <a:r>
              <a:rPr lang="en-US" dirty="0" smtClean="0">
                <a:solidFill>
                  <a:schemeClr val="accent2">
                    <a:lumMod val="50000"/>
                  </a:schemeClr>
                </a:solidFill>
              </a:rPr>
              <a:t>CoD Storage License (no HW needed)</a:t>
            </a:r>
          </a:p>
          <a:p>
            <a:pPr marL="857250" lvl="1" indent="-342900">
              <a:buFont typeface="+mj-lt"/>
              <a:buAutoNum type="arabicPeriod"/>
            </a:pPr>
            <a:r>
              <a:rPr lang="en-US" dirty="0" smtClean="0">
                <a:solidFill>
                  <a:schemeClr val="accent2">
                    <a:lumMod val="50000"/>
                  </a:schemeClr>
                </a:solidFill>
              </a:rPr>
              <a:t>Future Software Upgrades</a:t>
            </a:r>
          </a:p>
          <a:p>
            <a:pPr marL="857250" lvl="1" indent="-342900">
              <a:buFont typeface="+mj-lt"/>
              <a:buAutoNum type="arabicPeriod"/>
            </a:pPr>
            <a:r>
              <a:rPr lang="en-US" dirty="0" smtClean="0">
                <a:solidFill>
                  <a:schemeClr val="accent2">
                    <a:lumMod val="50000"/>
                  </a:schemeClr>
                </a:solidFill>
              </a:rPr>
              <a:t>Data-in-Flight Encryption</a:t>
            </a:r>
          </a:p>
          <a:p>
            <a:pPr marL="857250" lvl="1" indent="-342900">
              <a:buFont typeface="+mj-lt"/>
              <a:buAutoNum type="arabicPeriod"/>
            </a:pPr>
            <a:r>
              <a:rPr lang="en-US" dirty="0" smtClean="0">
                <a:solidFill>
                  <a:schemeClr val="accent2">
                    <a:lumMod val="50000"/>
                  </a:schemeClr>
                </a:solidFill>
              </a:rPr>
              <a:t>Expanded VTDs</a:t>
            </a:r>
          </a:p>
          <a:p>
            <a:pPr lvl="1"/>
            <a:endParaRPr lang="en-US" sz="1000" b="1" dirty="0" smtClean="0"/>
          </a:p>
          <a:p>
            <a:pPr>
              <a:buNone/>
            </a:pPr>
            <a:endParaRPr lang="en-US" sz="1600" b="1" dirty="0" smtClean="0"/>
          </a:p>
        </p:txBody>
      </p:sp>
      <p:sp>
        <p:nvSpPr>
          <p:cNvPr id="2" name="Title 1"/>
          <p:cNvSpPr>
            <a:spLocks noGrp="1"/>
          </p:cNvSpPr>
          <p:nvPr>
            <p:ph type="title"/>
          </p:nvPr>
        </p:nvSpPr>
        <p:spPr/>
        <p:txBody>
          <a:bodyPr/>
          <a:lstStyle/>
          <a:p>
            <a:r>
              <a:rPr lang="en-US" dirty="0" smtClean="0"/>
              <a:t>Installation Engagement</a:t>
            </a:r>
            <a:endParaRPr lang="en-US" dirty="0"/>
          </a:p>
        </p:txBody>
      </p:sp>
      <p:sp>
        <p:nvSpPr>
          <p:cNvPr id="86017"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6018" name="Rectangle 2"/>
          <p:cNvSpPr>
            <a:spLocks noChangeArrowheads="1"/>
          </p:cNvSpPr>
          <p:nvPr/>
        </p:nvSpPr>
        <p:spPr bwMode="auto">
          <a:xfrm>
            <a:off x="0" y="0"/>
            <a:ext cx="3017838" cy="6350"/>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xmlns="" val="42549907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a:xfrm>
            <a:off x="395805" y="997527"/>
            <a:ext cx="8216220" cy="5355772"/>
          </a:xfrm>
        </p:spPr>
        <p:txBody>
          <a:bodyPr>
            <a:normAutofit/>
          </a:bodyPr>
          <a:lstStyle/>
          <a:p>
            <a:pPr>
              <a:spcBef>
                <a:spcPts val="600"/>
              </a:spcBef>
            </a:pPr>
            <a:r>
              <a:rPr lang="en-US" sz="2000" b="1" dirty="0" smtClean="0"/>
              <a:t>All the hardware can be built together before initial power-up</a:t>
            </a:r>
          </a:p>
          <a:p>
            <a:pPr lvl="1">
              <a:spcBef>
                <a:spcPts val="600"/>
              </a:spcBef>
            </a:pPr>
            <a:r>
              <a:rPr lang="en-US" dirty="0" smtClean="0"/>
              <a:t>Including multiple expansion trays being connected at once</a:t>
            </a:r>
          </a:p>
          <a:p>
            <a:pPr>
              <a:spcBef>
                <a:spcPts val="600"/>
              </a:spcBef>
            </a:pPr>
            <a:r>
              <a:rPr lang="en-US" sz="2000" b="1" dirty="0" smtClean="0"/>
              <a:t>Initial bring-up will include initializing the expansion disk pools</a:t>
            </a:r>
          </a:p>
          <a:p>
            <a:pPr>
              <a:spcBef>
                <a:spcPts val="600"/>
              </a:spcBef>
            </a:pPr>
            <a:r>
              <a:rPr lang="en-US" sz="2000" b="1" dirty="0" smtClean="0"/>
              <a:t>Initializing the disk pools will happen in the back-ground with minimal performance impact</a:t>
            </a:r>
          </a:p>
          <a:p>
            <a:pPr>
              <a:spcBef>
                <a:spcPts val="600"/>
              </a:spcBef>
            </a:pPr>
            <a:r>
              <a:rPr lang="en-US" sz="2000" b="1" dirty="0" smtClean="0"/>
              <a:t>All the expansion storage will be available for use while initializing</a:t>
            </a:r>
          </a:p>
          <a:p>
            <a:pPr>
              <a:spcBef>
                <a:spcPts val="600"/>
              </a:spcBef>
            </a:pPr>
            <a:r>
              <a:rPr lang="en-US" sz="2000" b="1" dirty="0" smtClean="0"/>
              <a:t>Initialization takes place generally in the first 24 hours.</a:t>
            </a:r>
          </a:p>
          <a:p>
            <a:pPr>
              <a:spcBef>
                <a:spcPts val="600"/>
              </a:spcBef>
            </a:pPr>
            <a:r>
              <a:rPr lang="en-US" sz="2000" b="1" dirty="0" smtClean="0"/>
              <a:t>A single capacity license can be applied after expansion</a:t>
            </a:r>
          </a:p>
          <a:p>
            <a:pPr>
              <a:spcBef>
                <a:spcPts val="600"/>
              </a:spcBef>
            </a:pPr>
            <a:r>
              <a:rPr lang="en-US" sz="2000" b="1" dirty="0" smtClean="0"/>
              <a:t>No system rack is included</a:t>
            </a:r>
          </a:p>
          <a:p>
            <a:pPr marL="342900" lvl="1" indent="-342900">
              <a:buSzPct val="75000"/>
              <a:buFont typeface="Wingdings" pitchFamily="2" charset="2"/>
              <a:buChar char="§"/>
            </a:pPr>
            <a:endParaRPr lang="en-US" dirty="0" smtClean="0"/>
          </a:p>
          <a:p>
            <a:pPr lvl="1"/>
            <a:endParaRPr lang="en-US" sz="1000" b="1" dirty="0" smtClean="0"/>
          </a:p>
          <a:p>
            <a:pPr>
              <a:buNone/>
            </a:pPr>
            <a:endParaRPr lang="en-US" sz="1600" b="1" dirty="0" smtClean="0"/>
          </a:p>
        </p:txBody>
      </p:sp>
      <p:sp>
        <p:nvSpPr>
          <p:cNvPr id="2" name="Title 1"/>
          <p:cNvSpPr>
            <a:spLocks noGrp="1"/>
          </p:cNvSpPr>
          <p:nvPr>
            <p:ph type="title"/>
          </p:nvPr>
        </p:nvSpPr>
        <p:spPr/>
        <p:txBody>
          <a:bodyPr/>
          <a:lstStyle/>
          <a:p>
            <a:r>
              <a:rPr lang="en-US" dirty="0" smtClean="0"/>
              <a:t>Installation Highlights</a:t>
            </a:r>
            <a:endParaRPr lang="en-US" dirty="0"/>
          </a:p>
        </p:txBody>
      </p:sp>
      <p:sp>
        <p:nvSpPr>
          <p:cNvPr id="86017"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6018" name="Rectangle 2"/>
          <p:cNvSpPr>
            <a:spLocks noChangeArrowheads="1"/>
          </p:cNvSpPr>
          <p:nvPr/>
        </p:nvSpPr>
        <p:spPr bwMode="auto">
          <a:xfrm>
            <a:off x="0" y="0"/>
            <a:ext cx="3017838" cy="6350"/>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xmlns="" val="42549907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Installation Process: Whole System</a:t>
            </a:r>
            <a:endParaRPr lang="en-US" dirty="0"/>
          </a:p>
        </p:txBody>
      </p:sp>
      <p:sp>
        <p:nvSpPr>
          <p:cNvPr id="3" name="Content Placeholder 2"/>
          <p:cNvSpPr>
            <a:spLocks noGrp="1"/>
          </p:cNvSpPr>
          <p:nvPr>
            <p:ph idx="1"/>
          </p:nvPr>
        </p:nvSpPr>
        <p:spPr>
          <a:xfrm>
            <a:off x="395805" y="890649"/>
            <a:ext cx="8216220" cy="5438899"/>
          </a:xfrm>
        </p:spPr>
        <p:txBody>
          <a:bodyPr/>
          <a:lstStyle/>
          <a:p>
            <a:r>
              <a:rPr lang="en-US" sz="1800" b="1" dirty="0" smtClean="0"/>
              <a:t>Unpack and Prepare</a:t>
            </a:r>
          </a:p>
          <a:p>
            <a:pPr lvl="1"/>
            <a:r>
              <a:rPr lang="en-US" sz="1600" dirty="0" smtClean="0"/>
              <a:t> Verify all necessary components are present (more segregated with PTO)</a:t>
            </a:r>
          </a:p>
          <a:p>
            <a:pPr lvl="1"/>
            <a:r>
              <a:rPr lang="en-US" sz="1600" dirty="0" smtClean="0"/>
              <a:t>There is a component table in the Installation Guide</a:t>
            </a:r>
          </a:p>
          <a:p>
            <a:r>
              <a:rPr lang="en-US" sz="1800" b="1" dirty="0" smtClean="0"/>
              <a:t>Install Additional Hardware in the Node</a:t>
            </a:r>
          </a:p>
          <a:p>
            <a:pPr lvl="1"/>
            <a:r>
              <a:rPr lang="en-US" sz="1600" dirty="0" smtClean="0"/>
              <a:t>Systems 119 TB or greater, add an additional 128 GB of memory</a:t>
            </a:r>
          </a:p>
          <a:p>
            <a:pPr lvl="1"/>
            <a:r>
              <a:rPr lang="en-US" sz="1600" dirty="0" smtClean="0"/>
              <a:t>Install optional Ethernet cards</a:t>
            </a:r>
          </a:p>
          <a:p>
            <a:r>
              <a:rPr lang="en-US" sz="1800" b="1" dirty="0" smtClean="0"/>
              <a:t>Integrate all the modules into the Rack</a:t>
            </a:r>
          </a:p>
          <a:p>
            <a:pPr lvl="1"/>
            <a:r>
              <a:rPr lang="en-US" sz="1600" dirty="0" smtClean="0"/>
              <a:t>Determine the order and locate the mounting positions</a:t>
            </a:r>
          </a:p>
          <a:p>
            <a:pPr lvl="1"/>
            <a:r>
              <a:rPr lang="en-US" sz="1600" dirty="0" smtClean="0"/>
              <a:t>Cable per instruction diagrams</a:t>
            </a:r>
          </a:p>
          <a:p>
            <a:pPr lvl="1"/>
            <a:r>
              <a:rPr lang="en-US" sz="1600" dirty="0" smtClean="0"/>
              <a:t>Notice the improved (Dell) rails on the </a:t>
            </a:r>
            <a:r>
              <a:rPr lang="en-US" sz="1600" dirty="0" err="1" smtClean="0"/>
              <a:t>NetApp</a:t>
            </a:r>
            <a:r>
              <a:rPr lang="en-US" sz="1600" dirty="0" smtClean="0"/>
              <a:t> storage modules</a:t>
            </a:r>
          </a:p>
          <a:p>
            <a:r>
              <a:rPr lang="en-US" sz="1800" b="1" dirty="0" smtClean="0"/>
              <a:t>Initialize the Software and Storage</a:t>
            </a:r>
          </a:p>
          <a:p>
            <a:pPr lvl="1"/>
            <a:r>
              <a:rPr lang="en-US" sz="1600" dirty="0" smtClean="0"/>
              <a:t>Access the Service Menu</a:t>
            </a:r>
          </a:p>
          <a:p>
            <a:pPr lvl="1"/>
            <a:r>
              <a:rPr lang="en-US" sz="1600" dirty="0" smtClean="0"/>
              <a:t>Perform Pick to Order (PTO) configuration</a:t>
            </a:r>
          </a:p>
          <a:p>
            <a:r>
              <a:rPr lang="en-US" sz="1800" b="1" dirty="0" smtClean="0"/>
              <a:t>Perform Initial Configuration</a:t>
            </a:r>
          </a:p>
          <a:p>
            <a:pPr lvl="1"/>
            <a:r>
              <a:rPr lang="en-US" sz="1600" dirty="0" smtClean="0"/>
              <a:t>Getting started wizard</a:t>
            </a:r>
          </a:p>
          <a:p>
            <a:pPr lvl="1"/>
            <a:r>
              <a:rPr lang="en-US" sz="1600" dirty="0" smtClean="0"/>
              <a:t>Connect Ethernet</a:t>
            </a:r>
          </a:p>
          <a:p>
            <a:pPr lvl="1"/>
            <a:r>
              <a:rPr lang="en-US" sz="1600" dirty="0" smtClean="0"/>
              <a:t>Install licensing</a:t>
            </a:r>
          </a:p>
          <a:p>
            <a:pPr lvl="1"/>
            <a:endParaRPr lang="en-US" sz="1600" dirty="0" smtClean="0"/>
          </a:p>
          <a:p>
            <a:pPr>
              <a:buNone/>
            </a:pPr>
            <a:r>
              <a:rPr lang="en-US" sz="1600" i="1" dirty="0" smtClean="0"/>
              <a:t>Refer to the Installation Guide part number 6-68160-01 </a:t>
            </a:r>
            <a:r>
              <a:rPr lang="en-US" sz="1600" i="1" dirty="0" err="1" smtClean="0"/>
              <a:t>RevB</a:t>
            </a:r>
            <a:endParaRPr lang="en-US" sz="1600" i="1" dirty="0" smtClean="0"/>
          </a:p>
          <a:p>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Capacity Expansion Strategy</a:t>
            </a:r>
            <a:endParaRPr lang="en-US" dirty="0"/>
          </a:p>
        </p:txBody>
      </p:sp>
      <p:sp>
        <p:nvSpPr>
          <p:cNvPr id="3" name="Content Placeholder 2"/>
          <p:cNvSpPr>
            <a:spLocks noGrp="1"/>
          </p:cNvSpPr>
          <p:nvPr>
            <p:ph idx="1"/>
          </p:nvPr>
        </p:nvSpPr>
        <p:spPr>
          <a:xfrm>
            <a:off x="395805" y="1021278"/>
            <a:ext cx="8216220" cy="5011387"/>
          </a:xfrm>
        </p:spPr>
        <p:txBody>
          <a:bodyPr/>
          <a:lstStyle/>
          <a:p>
            <a:r>
              <a:rPr lang="en-US" sz="1800" b="1" dirty="0" smtClean="0"/>
              <a:t>Distinction between two types of capacity </a:t>
            </a:r>
          </a:p>
          <a:p>
            <a:pPr lvl="1">
              <a:buFont typeface="+mj-lt"/>
              <a:buAutoNum type="arabicPeriod"/>
            </a:pPr>
            <a:r>
              <a:rPr lang="en-US" sz="1600" dirty="0" smtClean="0"/>
              <a:t>Physical storage capacity</a:t>
            </a:r>
          </a:p>
          <a:p>
            <a:pPr lvl="1">
              <a:buFont typeface="+mj-lt"/>
              <a:buAutoNum type="arabicPeriod"/>
            </a:pPr>
            <a:r>
              <a:rPr lang="en-US" sz="1600" dirty="0" smtClean="0"/>
              <a:t>Licensed storage capacity</a:t>
            </a:r>
          </a:p>
          <a:p>
            <a:r>
              <a:rPr lang="en-US" sz="1800" b="1" dirty="0" smtClean="0"/>
              <a:t>Physical Storage Capacity </a:t>
            </a:r>
          </a:p>
          <a:p>
            <a:pPr lvl="1"/>
            <a:r>
              <a:rPr lang="en-US" sz="1600" dirty="0" smtClean="0"/>
              <a:t>Determined by the number of RBODs and EBODs installed in the system</a:t>
            </a:r>
          </a:p>
          <a:p>
            <a:pPr lvl="1"/>
            <a:r>
              <a:rPr lang="en-US" sz="1600" dirty="0" smtClean="0"/>
              <a:t>Each module provides 34 TB of formatted storage capacity</a:t>
            </a:r>
            <a:endParaRPr lang="en-US" sz="1600" u="sng" dirty="0" smtClean="0"/>
          </a:p>
          <a:p>
            <a:r>
              <a:rPr lang="en-US" sz="1800" b="1" dirty="0" smtClean="0"/>
              <a:t>Licensed Storage Capacity </a:t>
            </a:r>
          </a:p>
          <a:p>
            <a:pPr lvl="1"/>
            <a:r>
              <a:rPr lang="en-US" sz="1600" dirty="0" smtClean="0"/>
              <a:t>The amount of storage capacity the customer is allowed to access and use</a:t>
            </a:r>
          </a:p>
          <a:p>
            <a:pPr lvl="1"/>
            <a:r>
              <a:rPr lang="en-US" sz="1600" dirty="0" smtClean="0"/>
              <a:t>Storage capacity is licensed in 17 TB increments</a:t>
            </a:r>
          </a:p>
          <a:p>
            <a:pPr lvl="1"/>
            <a:r>
              <a:rPr lang="en-US" sz="1600" dirty="0" smtClean="0"/>
              <a:t>2 per physical storage module</a:t>
            </a:r>
          </a:p>
          <a:p>
            <a:r>
              <a:rPr lang="en-US" sz="1800" b="1" dirty="0" smtClean="0"/>
              <a:t>Most upgrades will require additional physical storage capacity</a:t>
            </a:r>
          </a:p>
          <a:p>
            <a:pPr lvl="1"/>
            <a:r>
              <a:rPr lang="en-US" sz="1600" dirty="0" smtClean="0"/>
              <a:t>“Capacity on Demand” License only if they have unlicensed storage already attached (should only be 17TB)</a:t>
            </a:r>
          </a:p>
          <a:p>
            <a:r>
              <a:rPr lang="en-US" sz="1800" b="1" dirty="0" smtClean="0"/>
              <a:t>Additional memory for the node for 1R3E and above</a:t>
            </a:r>
          </a:p>
          <a:p>
            <a:endParaRPr lang="en-US" sz="1800" dirty="0" smtClean="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Capacity Points</a:t>
            </a:r>
            <a:endParaRPr lang="en-US" dirty="0"/>
          </a:p>
        </p:txBody>
      </p:sp>
      <p:sp>
        <p:nvSpPr>
          <p:cNvPr id="86017"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6018" name="Rectangle 2"/>
          <p:cNvSpPr>
            <a:spLocks noChangeArrowheads="1"/>
          </p:cNvSpPr>
          <p:nvPr/>
        </p:nvSpPr>
        <p:spPr bwMode="auto">
          <a:xfrm>
            <a:off x="0" y="0"/>
            <a:ext cx="3017838" cy="6350"/>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Table 7"/>
          <p:cNvGraphicFramePr>
            <a:graphicFrameLocks noGrp="1"/>
          </p:cNvGraphicFramePr>
          <p:nvPr/>
        </p:nvGraphicFramePr>
        <p:xfrm>
          <a:off x="268942" y="1215554"/>
          <a:ext cx="8477024" cy="4452159"/>
        </p:xfrm>
        <a:graphic>
          <a:graphicData uri="http://schemas.openxmlformats.org/drawingml/2006/table">
            <a:tbl>
              <a:tblPr/>
              <a:tblGrid>
                <a:gridCol w="2306249"/>
                <a:gridCol w="997297"/>
                <a:gridCol w="997297"/>
                <a:gridCol w="997297"/>
                <a:gridCol w="1016598"/>
                <a:gridCol w="977996"/>
                <a:gridCol w="1184290"/>
              </a:tblGrid>
              <a:tr h="502040">
                <a:tc>
                  <a:txBody>
                    <a:bodyPr/>
                    <a:lstStyle/>
                    <a:p>
                      <a:pPr algn="ctr" fontAlgn="b"/>
                      <a:r>
                        <a:rPr lang="en-US" sz="1400" b="1" i="1" u="none" strike="noStrike" dirty="0" smtClean="0">
                          <a:solidFill>
                            <a:srgbClr val="000000"/>
                          </a:solidFill>
                          <a:latin typeface="Calibri"/>
                        </a:rPr>
                        <a:t>Useable Capacity </a:t>
                      </a:r>
                      <a:r>
                        <a:rPr lang="en-US" sz="1400" b="1" i="1" u="none" strike="noStrike" dirty="0">
                          <a:solidFill>
                            <a:srgbClr val="000000"/>
                          </a:solidFill>
                          <a:latin typeface="Calibri"/>
                        </a:rPr>
                        <a:t>(TB)</a:t>
                      </a: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1" i="1" u="none" strike="noStrike" dirty="0" smtClean="0">
                          <a:solidFill>
                            <a:srgbClr val="000000"/>
                          </a:solidFill>
                          <a:latin typeface="Calibri"/>
                        </a:rPr>
                        <a:t>Dell</a:t>
                      </a:r>
                    </a:p>
                    <a:p>
                      <a:pPr algn="ctr" fontAlgn="b"/>
                      <a:r>
                        <a:rPr lang="en-US" sz="1400" b="1" i="1" u="none" strike="noStrike" dirty="0" smtClean="0">
                          <a:solidFill>
                            <a:srgbClr val="000000"/>
                          </a:solidFill>
                          <a:latin typeface="Calibri"/>
                        </a:rPr>
                        <a:t>R720</a:t>
                      </a:r>
                      <a:endParaRPr lang="en-US" sz="1400" b="1" i="1" u="none" strike="noStrike" dirty="0">
                        <a:solidFill>
                          <a:srgbClr val="000000"/>
                        </a:solidFill>
                        <a:latin typeface="Calibri"/>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1" i="1" u="none" strike="noStrike" dirty="0" smtClean="0">
                          <a:solidFill>
                            <a:srgbClr val="000000"/>
                          </a:solidFill>
                          <a:latin typeface="Calibri"/>
                        </a:rPr>
                        <a:t>Dell Memory</a:t>
                      </a:r>
                      <a:endParaRPr lang="en-US" sz="1400" b="1" i="1" u="none" strike="noStrike" dirty="0">
                        <a:solidFill>
                          <a:srgbClr val="000000"/>
                        </a:solidFill>
                        <a:latin typeface="Calibri"/>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1" i="1" u="none" strike="noStrike" dirty="0" err="1" smtClean="0">
                          <a:solidFill>
                            <a:srgbClr val="000000"/>
                          </a:solidFill>
                          <a:latin typeface="Calibri"/>
                        </a:rPr>
                        <a:t>NetApp</a:t>
                      </a:r>
                      <a:r>
                        <a:rPr lang="en-US" sz="1400" b="1" i="1" u="none" strike="noStrike" dirty="0" smtClean="0">
                          <a:solidFill>
                            <a:srgbClr val="000000"/>
                          </a:solidFill>
                          <a:latin typeface="Calibri"/>
                        </a:rPr>
                        <a:t> </a:t>
                      </a:r>
                      <a:r>
                        <a:rPr lang="en-US" sz="1400" b="1" i="1" u="none" strike="noStrike" dirty="0">
                          <a:solidFill>
                            <a:srgbClr val="000000"/>
                          </a:solidFill>
                          <a:latin typeface="Calibri"/>
                        </a:rPr>
                        <a:t>RBOD</a:t>
                      </a: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1" i="1" u="none" strike="noStrike" dirty="0" err="1" smtClean="0">
                          <a:solidFill>
                            <a:srgbClr val="000000"/>
                          </a:solidFill>
                          <a:latin typeface="Calibri"/>
                        </a:rPr>
                        <a:t>NetApp</a:t>
                      </a:r>
                      <a:r>
                        <a:rPr lang="en-US" sz="1400" b="1" i="1" u="none" strike="noStrike" dirty="0" smtClean="0">
                          <a:solidFill>
                            <a:srgbClr val="000000"/>
                          </a:solidFill>
                          <a:latin typeface="Calibri"/>
                        </a:rPr>
                        <a:t> </a:t>
                      </a:r>
                      <a:r>
                        <a:rPr lang="en-US" sz="1400" b="1" i="1" u="none" strike="noStrike" dirty="0">
                          <a:solidFill>
                            <a:srgbClr val="000000"/>
                          </a:solidFill>
                          <a:latin typeface="Calibri"/>
                        </a:rPr>
                        <a:t>EBOD</a:t>
                      </a: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1" i="1" u="none" strike="noStrike" dirty="0" smtClean="0">
                          <a:solidFill>
                            <a:srgbClr val="000000"/>
                          </a:solidFill>
                          <a:latin typeface="Calibri"/>
                        </a:rPr>
                        <a:t>Turbo </a:t>
                      </a:r>
                    </a:p>
                    <a:p>
                      <a:pPr algn="ctr" fontAlgn="b"/>
                      <a:r>
                        <a:rPr lang="en-US" sz="1400" b="1" i="1" u="none" strike="noStrike" dirty="0" smtClean="0">
                          <a:solidFill>
                            <a:srgbClr val="000000"/>
                          </a:solidFill>
                          <a:latin typeface="Calibri"/>
                        </a:rPr>
                        <a:t>PFK</a:t>
                      </a:r>
                    </a:p>
                    <a:p>
                      <a:pPr algn="ctr" fontAlgn="b"/>
                      <a:r>
                        <a:rPr lang="en-US" sz="1400" b="1" i="1" u="none" strike="noStrike" dirty="0" smtClean="0">
                          <a:solidFill>
                            <a:srgbClr val="000000"/>
                          </a:solidFill>
                          <a:latin typeface="Calibri"/>
                        </a:rPr>
                        <a:t>(included)</a:t>
                      </a:r>
                      <a:endParaRPr lang="en-US" sz="1400" b="1" i="1" u="none" strike="noStrike" dirty="0">
                        <a:solidFill>
                          <a:srgbClr val="000000"/>
                        </a:solidFill>
                        <a:latin typeface="Calibri"/>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1" i="1" u="none" strike="noStrike" dirty="0" smtClean="0">
                          <a:solidFill>
                            <a:srgbClr val="000000"/>
                          </a:solidFill>
                          <a:latin typeface="Calibri"/>
                        </a:rPr>
                        <a:t>Encryption</a:t>
                      </a:r>
                      <a:r>
                        <a:rPr lang="en-US" sz="1400" b="1" i="1" u="none" strike="noStrike" dirty="0">
                          <a:solidFill>
                            <a:srgbClr val="000000"/>
                          </a:solidFill>
                          <a:latin typeface="Calibri"/>
                        </a:rPr>
                        <a:t/>
                      </a:r>
                      <a:br>
                        <a:rPr lang="en-US" sz="1400" b="1" i="1" u="none" strike="noStrike" dirty="0">
                          <a:solidFill>
                            <a:srgbClr val="000000"/>
                          </a:solidFill>
                          <a:latin typeface="Calibri"/>
                        </a:rPr>
                      </a:br>
                      <a:r>
                        <a:rPr lang="en-US" sz="1400" b="1" i="1" u="none" strike="noStrike" dirty="0" smtClean="0">
                          <a:solidFill>
                            <a:srgbClr val="000000"/>
                          </a:solidFill>
                          <a:latin typeface="Calibri"/>
                        </a:rPr>
                        <a:t>PFK</a:t>
                      </a:r>
                    </a:p>
                    <a:p>
                      <a:pPr algn="ctr" fontAlgn="b"/>
                      <a:r>
                        <a:rPr lang="en-US" sz="1400" b="1" i="1" u="none" strike="noStrike" dirty="0" smtClean="0">
                          <a:solidFill>
                            <a:srgbClr val="000000"/>
                          </a:solidFill>
                          <a:latin typeface="Calibri"/>
                        </a:rPr>
                        <a:t>(Option)</a:t>
                      </a:r>
                      <a:endParaRPr lang="en-US" sz="1400" b="1" i="1" u="none" strike="noStrike" dirty="0">
                        <a:solidFill>
                          <a:srgbClr val="000000"/>
                        </a:solidFill>
                        <a:latin typeface="Calibri"/>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251020">
                <a:tc>
                  <a:txBody>
                    <a:bodyPr/>
                    <a:lstStyle/>
                    <a:p>
                      <a:pPr algn="ctr" fontAlgn="b"/>
                      <a:r>
                        <a:rPr lang="en-US" sz="1400" b="1" i="0" u="none" strike="noStrike" dirty="0" smtClean="0">
                          <a:solidFill>
                            <a:srgbClr val="000000"/>
                          </a:solidFill>
                          <a:latin typeface="Calibri"/>
                        </a:rPr>
                        <a:t>17 </a:t>
                      </a:r>
                      <a:r>
                        <a:rPr lang="en-US" sz="1400" b="0" i="0" u="none" strike="noStrike" dirty="0" smtClean="0">
                          <a:solidFill>
                            <a:srgbClr val="000000"/>
                          </a:solidFill>
                          <a:latin typeface="Calibri"/>
                        </a:rPr>
                        <a:t>or </a:t>
                      </a:r>
                      <a:r>
                        <a:rPr lang="en-US" sz="1400" b="1" i="0" u="none" strike="noStrike" dirty="0" smtClean="0">
                          <a:solidFill>
                            <a:srgbClr val="000000"/>
                          </a:solidFill>
                          <a:latin typeface="Calibri"/>
                        </a:rPr>
                        <a:t>34</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dirty="0">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128GB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0</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1</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1020">
                <a:tc>
                  <a:txBody>
                    <a:bodyPr/>
                    <a:lstStyle/>
                    <a:p>
                      <a:pPr algn="ctr" fontAlgn="b"/>
                      <a:r>
                        <a:rPr lang="en-US" sz="1400" b="1" i="0" u="none" strike="noStrike" dirty="0" smtClean="0">
                          <a:solidFill>
                            <a:srgbClr val="000000"/>
                          </a:solidFill>
                          <a:latin typeface="Calibri"/>
                        </a:rPr>
                        <a:t>51 </a:t>
                      </a:r>
                      <a:r>
                        <a:rPr lang="en-US" sz="1400" b="0" i="0" u="none" strike="noStrike" dirty="0" smtClean="0">
                          <a:solidFill>
                            <a:srgbClr val="000000"/>
                          </a:solidFill>
                          <a:latin typeface="Calibri"/>
                        </a:rPr>
                        <a:t>or</a:t>
                      </a:r>
                      <a:r>
                        <a:rPr lang="en-US" sz="1400" b="1" i="0" u="none" strike="noStrike" dirty="0" smtClean="0">
                          <a:solidFill>
                            <a:srgbClr val="000000"/>
                          </a:solidFill>
                          <a:latin typeface="Calibri"/>
                        </a:rPr>
                        <a:t> 68</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128GB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smtClean="0">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1020">
                <a:tc>
                  <a:txBody>
                    <a:bodyPr/>
                    <a:lstStyle/>
                    <a:p>
                      <a:pPr algn="ctr" fontAlgn="b"/>
                      <a:r>
                        <a:rPr lang="en-US" sz="1400" b="1" i="0" u="none" strike="noStrike" dirty="0" smtClean="0">
                          <a:solidFill>
                            <a:srgbClr val="000000"/>
                          </a:solidFill>
                          <a:latin typeface="Calibri"/>
                        </a:rPr>
                        <a:t>85 </a:t>
                      </a:r>
                      <a:r>
                        <a:rPr lang="en-US" sz="1400" b="0" i="0" u="none" strike="noStrike" dirty="0" smtClean="0">
                          <a:solidFill>
                            <a:srgbClr val="000000"/>
                          </a:solidFill>
                          <a:latin typeface="Calibri"/>
                        </a:rPr>
                        <a:t>or</a:t>
                      </a:r>
                      <a:r>
                        <a:rPr lang="en-US" sz="1400" b="1" i="0" u="none" strike="noStrike" dirty="0" smtClean="0">
                          <a:solidFill>
                            <a:srgbClr val="000000"/>
                          </a:solidFill>
                          <a:latin typeface="Calibri"/>
                        </a:rPr>
                        <a:t> 102</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128GB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1</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1020">
                <a:tc>
                  <a:txBody>
                    <a:bodyPr/>
                    <a:lstStyle/>
                    <a:p>
                      <a:pPr algn="ctr" fontAlgn="b"/>
                      <a:r>
                        <a:rPr lang="en-US" sz="1400" b="1" i="0" u="none" strike="noStrike" dirty="0" smtClean="0">
                          <a:solidFill>
                            <a:srgbClr val="000000"/>
                          </a:solidFill>
                          <a:latin typeface="Calibri"/>
                        </a:rPr>
                        <a:t>119 </a:t>
                      </a:r>
                      <a:r>
                        <a:rPr lang="en-US" sz="1400" b="0" i="0" u="none" strike="noStrike" dirty="0" smtClean="0">
                          <a:solidFill>
                            <a:srgbClr val="000000"/>
                          </a:solidFill>
                          <a:latin typeface="Calibri"/>
                        </a:rPr>
                        <a:t>or</a:t>
                      </a:r>
                      <a:r>
                        <a:rPr lang="en-US" sz="1400" b="1" i="0" u="none" strike="noStrike" dirty="0" smtClean="0">
                          <a:solidFill>
                            <a:srgbClr val="000000"/>
                          </a:solidFill>
                          <a:latin typeface="Calibri"/>
                        </a:rPr>
                        <a:t> 136</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3</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1</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1020">
                <a:tc>
                  <a:txBody>
                    <a:bodyPr/>
                    <a:lstStyle/>
                    <a:p>
                      <a:pPr algn="ctr" fontAlgn="b"/>
                      <a:r>
                        <a:rPr lang="en-US" sz="1400" b="1" i="0" u="none" strike="noStrike" dirty="0" smtClean="0">
                          <a:solidFill>
                            <a:srgbClr val="000000"/>
                          </a:solidFill>
                          <a:latin typeface="Calibri"/>
                        </a:rPr>
                        <a:t>153 </a:t>
                      </a:r>
                      <a:r>
                        <a:rPr lang="en-US" sz="1400" b="0" i="0" u="none" strike="noStrike" dirty="0" smtClean="0">
                          <a:solidFill>
                            <a:srgbClr val="000000"/>
                          </a:solidFill>
                          <a:latin typeface="Calibri"/>
                        </a:rPr>
                        <a:t>or</a:t>
                      </a:r>
                      <a:r>
                        <a:rPr lang="en-US" sz="1400" b="1" i="0" u="none" strike="noStrike" baseline="0" dirty="0" smtClean="0">
                          <a:solidFill>
                            <a:srgbClr val="000000"/>
                          </a:solidFill>
                          <a:latin typeface="Calibri"/>
                        </a:rPr>
                        <a:t> </a:t>
                      </a:r>
                      <a:r>
                        <a:rPr lang="en-US" sz="1400" b="1" i="0" u="none" strike="noStrike" dirty="0" smtClean="0">
                          <a:solidFill>
                            <a:srgbClr val="000000"/>
                          </a:solidFill>
                          <a:latin typeface="Calibri"/>
                        </a:rPr>
                        <a:t>170</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4</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1</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3571">
                <a:tc>
                  <a:txBody>
                    <a:bodyPr/>
                    <a:lstStyle/>
                    <a:p>
                      <a:pPr algn="ctr" fontAlgn="b"/>
                      <a:r>
                        <a:rPr lang="en-US" sz="1400" b="1" i="0" u="none" strike="noStrike" dirty="0" smtClean="0">
                          <a:solidFill>
                            <a:srgbClr val="000000"/>
                          </a:solidFill>
                          <a:latin typeface="Calibri"/>
                        </a:rPr>
                        <a:t>187 </a:t>
                      </a:r>
                      <a:r>
                        <a:rPr lang="en-US" sz="1400" b="0" i="0" u="none" strike="noStrike" dirty="0" smtClean="0">
                          <a:solidFill>
                            <a:srgbClr val="000000"/>
                          </a:solidFill>
                          <a:latin typeface="Calibri"/>
                        </a:rPr>
                        <a:t>or</a:t>
                      </a:r>
                      <a:r>
                        <a:rPr lang="en-US" sz="1400" b="1" i="0" u="none" strike="noStrike" dirty="0" smtClean="0">
                          <a:solidFill>
                            <a:srgbClr val="000000"/>
                          </a:solidFill>
                          <a:latin typeface="Calibri"/>
                        </a:rPr>
                        <a:t> 204</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5</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1</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1020">
                <a:tc>
                  <a:txBody>
                    <a:bodyPr/>
                    <a:lstStyle/>
                    <a:p>
                      <a:pPr algn="ctr" fontAlgn="b"/>
                      <a:r>
                        <a:rPr lang="en-US" sz="1400" b="1" i="0" u="none" strike="noStrike" dirty="0" smtClean="0">
                          <a:solidFill>
                            <a:srgbClr val="000000"/>
                          </a:solidFill>
                          <a:latin typeface="Calibri"/>
                        </a:rPr>
                        <a:t>221 </a:t>
                      </a:r>
                      <a:r>
                        <a:rPr lang="en-US" sz="1400" b="0" i="0" u="none" strike="noStrike" dirty="0" smtClean="0">
                          <a:solidFill>
                            <a:srgbClr val="000000"/>
                          </a:solidFill>
                          <a:latin typeface="Calibri"/>
                        </a:rPr>
                        <a:t>or</a:t>
                      </a:r>
                      <a:r>
                        <a:rPr lang="en-US" sz="1400" b="1" i="0" u="none" strike="noStrike" baseline="0" dirty="0" smtClean="0">
                          <a:solidFill>
                            <a:srgbClr val="000000"/>
                          </a:solidFill>
                          <a:latin typeface="Calibri"/>
                        </a:rPr>
                        <a:t> </a:t>
                      </a:r>
                      <a:r>
                        <a:rPr lang="en-US" sz="1400" b="1" i="0" u="none" strike="noStrike" dirty="0" smtClean="0">
                          <a:solidFill>
                            <a:srgbClr val="000000"/>
                          </a:solidFill>
                          <a:latin typeface="Calibri"/>
                        </a:rPr>
                        <a:t>238</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6</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1</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1020">
                <a:tc>
                  <a:txBody>
                    <a:bodyPr/>
                    <a:lstStyle/>
                    <a:p>
                      <a:pPr algn="ctr" fontAlgn="b"/>
                      <a:r>
                        <a:rPr lang="en-US" sz="1400" b="1" i="0" u="none" strike="noStrike" dirty="0" smtClean="0">
                          <a:solidFill>
                            <a:srgbClr val="000000"/>
                          </a:solidFill>
                          <a:latin typeface="Calibri"/>
                        </a:rPr>
                        <a:t>255 </a:t>
                      </a:r>
                      <a:r>
                        <a:rPr lang="en-US" sz="1400" b="0" i="0" u="none" strike="noStrike" dirty="0" smtClean="0">
                          <a:solidFill>
                            <a:srgbClr val="000000"/>
                          </a:solidFill>
                          <a:latin typeface="Calibri"/>
                        </a:rPr>
                        <a:t>or</a:t>
                      </a:r>
                      <a:r>
                        <a:rPr lang="en-US" sz="1400" b="1" i="0" u="none" strike="noStrike" dirty="0" smtClean="0">
                          <a:solidFill>
                            <a:srgbClr val="000000"/>
                          </a:solidFill>
                          <a:latin typeface="Calibri"/>
                        </a:rPr>
                        <a:t> 272</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7</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1</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1020">
                <a:tc>
                  <a:txBody>
                    <a:bodyPr/>
                    <a:lstStyle/>
                    <a:p>
                      <a:pPr algn="ctr" fontAlgn="b"/>
                      <a:r>
                        <a:rPr lang="en-US" sz="1400" b="1" i="0" u="none" strike="noStrike" dirty="0" smtClean="0">
                          <a:solidFill>
                            <a:srgbClr val="000000"/>
                          </a:solidFill>
                          <a:latin typeface="Calibri"/>
                        </a:rPr>
                        <a:t>289 </a:t>
                      </a:r>
                      <a:r>
                        <a:rPr lang="en-US" sz="1400" b="0" i="0" u="none" strike="noStrike" dirty="0" smtClean="0">
                          <a:solidFill>
                            <a:srgbClr val="000000"/>
                          </a:solidFill>
                          <a:latin typeface="Calibri"/>
                        </a:rPr>
                        <a:t>or</a:t>
                      </a:r>
                      <a:r>
                        <a:rPr lang="en-US" sz="1400" b="1" i="0" u="none" strike="noStrike" dirty="0" smtClean="0">
                          <a:solidFill>
                            <a:srgbClr val="000000"/>
                          </a:solidFill>
                          <a:latin typeface="Calibri"/>
                        </a:rPr>
                        <a:t> 306</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7</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2</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63571">
                <a:tc>
                  <a:txBody>
                    <a:bodyPr/>
                    <a:lstStyle/>
                    <a:p>
                      <a:pPr algn="ctr" fontAlgn="b"/>
                      <a:r>
                        <a:rPr lang="en-US" sz="1400" b="1" i="0" u="none" strike="noStrike" dirty="0" smtClean="0">
                          <a:solidFill>
                            <a:srgbClr val="000000"/>
                          </a:solidFill>
                          <a:latin typeface="Calibri"/>
                        </a:rPr>
                        <a:t>223 </a:t>
                      </a:r>
                      <a:r>
                        <a:rPr lang="en-US" sz="1400" b="0" i="0" u="none" strike="noStrike" dirty="0" smtClean="0">
                          <a:solidFill>
                            <a:srgbClr val="000000"/>
                          </a:solidFill>
                          <a:latin typeface="Calibri"/>
                        </a:rPr>
                        <a:t>or</a:t>
                      </a:r>
                      <a:r>
                        <a:rPr lang="en-US" sz="1400" b="1" i="0" u="none" strike="noStrike" dirty="0" smtClean="0">
                          <a:solidFill>
                            <a:srgbClr val="000000"/>
                          </a:solidFill>
                          <a:latin typeface="Calibri"/>
                        </a:rPr>
                        <a:t> 340</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8</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smtClean="0">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63571">
                <a:tc>
                  <a:txBody>
                    <a:bodyPr/>
                    <a:lstStyle/>
                    <a:p>
                      <a:pPr algn="ctr" fontAlgn="b"/>
                      <a:r>
                        <a:rPr lang="en-US" sz="1400" b="1" i="0" u="none" strike="noStrike" dirty="0" smtClean="0">
                          <a:solidFill>
                            <a:srgbClr val="000000"/>
                          </a:solidFill>
                          <a:latin typeface="Calibri"/>
                        </a:rPr>
                        <a:t>357 </a:t>
                      </a:r>
                      <a:r>
                        <a:rPr lang="en-US" sz="1400" b="0" i="0" u="none" strike="noStrike" dirty="0" smtClean="0">
                          <a:solidFill>
                            <a:srgbClr val="000000"/>
                          </a:solidFill>
                          <a:latin typeface="Calibri"/>
                        </a:rPr>
                        <a:t>or</a:t>
                      </a:r>
                      <a:r>
                        <a:rPr lang="en-US" sz="1400" b="1" i="0" u="none" strike="noStrike" dirty="0" smtClean="0">
                          <a:solidFill>
                            <a:srgbClr val="000000"/>
                          </a:solidFill>
                          <a:latin typeface="Calibri"/>
                        </a:rPr>
                        <a:t> 374</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9</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smtClean="0">
                          <a:solidFill>
                            <a:srgbClr val="000000"/>
                          </a:solidFill>
                          <a:latin typeface="Calibri"/>
                        </a:rPr>
                        <a:t>2</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51020">
                <a:tc>
                  <a:txBody>
                    <a:bodyPr/>
                    <a:lstStyle/>
                    <a:p>
                      <a:pPr algn="ctr" fontAlgn="b"/>
                      <a:r>
                        <a:rPr lang="en-US" sz="1400" b="1" i="1" u="none" strike="noStrike" dirty="0" smtClean="0">
                          <a:solidFill>
                            <a:srgbClr val="000000"/>
                          </a:solidFill>
                          <a:latin typeface="Calibri"/>
                        </a:rPr>
                        <a:t>391</a:t>
                      </a:r>
                      <a:r>
                        <a:rPr lang="en-US" sz="1400" b="1" i="1" u="none" strike="noStrike" baseline="0" dirty="0" smtClean="0">
                          <a:solidFill>
                            <a:srgbClr val="000000"/>
                          </a:solidFill>
                          <a:latin typeface="Calibri"/>
                        </a:rPr>
                        <a:t> </a:t>
                      </a:r>
                      <a:r>
                        <a:rPr lang="en-US" sz="1400" b="0" i="0" u="none" strike="noStrike" dirty="0" smtClean="0">
                          <a:solidFill>
                            <a:srgbClr val="000000"/>
                          </a:solidFill>
                          <a:latin typeface="Calibri"/>
                        </a:rPr>
                        <a:t>or</a:t>
                      </a:r>
                      <a:r>
                        <a:rPr lang="en-US" sz="1400" b="1" i="1" u="none" strike="noStrike" baseline="0" dirty="0" smtClean="0">
                          <a:solidFill>
                            <a:srgbClr val="000000"/>
                          </a:solidFill>
                          <a:latin typeface="Calibri"/>
                        </a:rPr>
                        <a:t> </a:t>
                      </a:r>
                      <a:r>
                        <a:rPr lang="en-US" sz="1400" b="1" i="1" u="none" strike="noStrike" dirty="0" smtClean="0">
                          <a:solidFill>
                            <a:srgbClr val="000000"/>
                          </a:solidFill>
                          <a:latin typeface="Calibri"/>
                        </a:rPr>
                        <a:t>408</a:t>
                      </a:r>
                      <a:endParaRPr lang="en-US" sz="1400" b="1" i="1"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10</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2</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51020">
                <a:tc>
                  <a:txBody>
                    <a:bodyPr/>
                    <a:lstStyle/>
                    <a:p>
                      <a:pPr algn="ctr" fontAlgn="b"/>
                      <a:r>
                        <a:rPr lang="en-US" sz="1400" b="1" i="0" u="none" strike="noStrike" dirty="0" smtClean="0">
                          <a:solidFill>
                            <a:srgbClr val="000000"/>
                          </a:solidFill>
                          <a:latin typeface="Calibri"/>
                        </a:rPr>
                        <a:t>425</a:t>
                      </a:r>
                      <a:r>
                        <a:rPr lang="en-US" sz="1400" b="1" i="0" u="none" strike="noStrike" baseline="0" dirty="0" smtClean="0">
                          <a:solidFill>
                            <a:srgbClr val="000000"/>
                          </a:solidFill>
                          <a:latin typeface="Calibri"/>
                        </a:rPr>
                        <a:t> </a:t>
                      </a:r>
                      <a:r>
                        <a:rPr lang="en-US" sz="1400" b="0" i="0" u="none" strike="noStrike" baseline="0" dirty="0" smtClean="0">
                          <a:solidFill>
                            <a:srgbClr val="000000"/>
                          </a:solidFill>
                          <a:latin typeface="Calibri"/>
                        </a:rPr>
                        <a:t>or</a:t>
                      </a:r>
                      <a:r>
                        <a:rPr lang="en-US" sz="1400" b="1" i="0" u="none" strike="noStrike" baseline="0" dirty="0" smtClean="0">
                          <a:solidFill>
                            <a:srgbClr val="000000"/>
                          </a:solidFill>
                          <a:latin typeface="Calibri"/>
                        </a:rPr>
                        <a:t> </a:t>
                      </a:r>
                      <a:r>
                        <a:rPr lang="en-US" sz="1400" b="1" i="0" u="none" strike="noStrike" dirty="0" smtClean="0">
                          <a:solidFill>
                            <a:srgbClr val="000000"/>
                          </a:solidFill>
                          <a:latin typeface="Calibri"/>
                        </a:rPr>
                        <a:t>442</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11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2</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51020">
                <a:tc>
                  <a:txBody>
                    <a:bodyPr/>
                    <a:lstStyle/>
                    <a:p>
                      <a:pPr algn="ctr" fontAlgn="b"/>
                      <a:r>
                        <a:rPr lang="en-US" sz="1400" b="1" i="0" u="none" strike="noStrike" dirty="0" smtClean="0">
                          <a:solidFill>
                            <a:srgbClr val="000000"/>
                          </a:solidFill>
                          <a:latin typeface="Calibri"/>
                        </a:rPr>
                        <a:t>459 </a:t>
                      </a:r>
                      <a:r>
                        <a:rPr lang="en-US" sz="1400" b="0" i="0" u="none" strike="noStrike" dirty="0" smtClean="0">
                          <a:solidFill>
                            <a:srgbClr val="000000"/>
                          </a:solidFill>
                          <a:latin typeface="Calibri"/>
                        </a:rPr>
                        <a:t>or</a:t>
                      </a:r>
                      <a:r>
                        <a:rPr lang="en-US" sz="1400" b="1" i="0" u="none" strike="noStrike" dirty="0" smtClean="0">
                          <a:solidFill>
                            <a:srgbClr val="000000"/>
                          </a:solidFill>
                          <a:latin typeface="Calibri"/>
                        </a:rPr>
                        <a:t> 476</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12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2</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51020">
                <a:tc>
                  <a:txBody>
                    <a:bodyPr/>
                    <a:lstStyle/>
                    <a:p>
                      <a:pPr algn="ctr" fontAlgn="b"/>
                      <a:r>
                        <a:rPr lang="en-US" sz="1400" b="1" i="0" u="none" strike="noStrike" dirty="0" smtClean="0">
                          <a:solidFill>
                            <a:srgbClr val="000000"/>
                          </a:solidFill>
                          <a:latin typeface="Calibri"/>
                        </a:rPr>
                        <a:t>493</a:t>
                      </a:r>
                      <a:r>
                        <a:rPr lang="en-US" sz="1400" b="1" i="0" u="none" strike="noStrike" baseline="0" dirty="0" smtClean="0">
                          <a:solidFill>
                            <a:srgbClr val="000000"/>
                          </a:solidFill>
                          <a:latin typeface="Calibri"/>
                        </a:rPr>
                        <a:t> </a:t>
                      </a:r>
                      <a:r>
                        <a:rPr lang="en-US" sz="1400" b="0" i="0" u="none" strike="noStrike" baseline="0" dirty="0" smtClean="0">
                          <a:solidFill>
                            <a:srgbClr val="000000"/>
                          </a:solidFill>
                          <a:latin typeface="Calibri"/>
                        </a:rPr>
                        <a:t>or</a:t>
                      </a:r>
                      <a:r>
                        <a:rPr lang="en-US" sz="1400" b="1" i="0" u="none" strike="noStrike" baseline="0" dirty="0" smtClean="0">
                          <a:solidFill>
                            <a:srgbClr val="000000"/>
                          </a:solidFill>
                          <a:latin typeface="Calibri"/>
                        </a:rPr>
                        <a:t> </a:t>
                      </a:r>
                      <a:r>
                        <a:rPr lang="en-US" sz="1400" b="1" i="0" u="none" strike="noStrike" dirty="0" smtClean="0">
                          <a:solidFill>
                            <a:srgbClr val="000000"/>
                          </a:solidFill>
                          <a:latin typeface="Calibri"/>
                        </a:rPr>
                        <a:t>510</a:t>
                      </a:r>
                      <a:endParaRPr lang="en-US" sz="1400" b="1"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400" b="0" i="0" u="none" strike="noStrike">
                          <a:solidFill>
                            <a:srgbClr val="000000"/>
                          </a:solidFill>
                          <a:latin typeface="Calibri"/>
                        </a:rPr>
                        <a:t>1</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256GB</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13</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 </a:t>
                      </a:r>
                      <a:r>
                        <a:rPr lang="en-US" sz="1400" b="0" i="0" u="none" strike="noStrike" dirty="0" smtClean="0">
                          <a:solidFill>
                            <a:srgbClr val="000000"/>
                          </a:solidFill>
                          <a:latin typeface="Calibri"/>
                        </a:rPr>
                        <a:t>2</a:t>
                      </a:r>
                      <a:endParaRPr lang="en-US" sz="1400" b="0" i="0" u="none" strike="noStrike" dirty="0">
                        <a:solidFill>
                          <a:srgbClr val="000000"/>
                        </a:solidFill>
                        <a:latin typeface="Calibri"/>
                      </a:endParaRP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dirty="0">
                          <a:solidFill>
                            <a:srgbClr val="000000"/>
                          </a:solidFill>
                          <a:latin typeface="Calibri"/>
                        </a:rPr>
                        <a:t>2</a:t>
                      </a:r>
                    </a:p>
                  </a:txBody>
                  <a:tcPr marL="9126" marR="9126" marT="91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xmlns="" val="42549907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a:xfrm>
            <a:off x="395804" y="1116280"/>
            <a:ext cx="8463187" cy="5213267"/>
          </a:xfrm>
        </p:spPr>
        <p:txBody>
          <a:bodyPr>
            <a:normAutofit/>
          </a:bodyPr>
          <a:lstStyle/>
          <a:p>
            <a:r>
              <a:rPr lang="en-US" sz="1900" b="1" dirty="0" smtClean="0"/>
              <a:t>Capacity Upgrade Items</a:t>
            </a:r>
          </a:p>
          <a:p>
            <a:pPr marL="1257300" lvl="2" indent="-342900">
              <a:buFont typeface="+mj-lt"/>
              <a:buAutoNum type="arabicPeriod"/>
            </a:pPr>
            <a:r>
              <a:rPr lang="en-US" dirty="0" smtClean="0"/>
              <a:t>RBOD Storage</a:t>
            </a:r>
          </a:p>
          <a:p>
            <a:pPr marL="1257300" lvl="2" indent="-342900">
              <a:buFont typeface="+mj-lt"/>
              <a:buAutoNum type="arabicPeriod"/>
            </a:pPr>
            <a:r>
              <a:rPr lang="en-US" dirty="0" smtClean="0"/>
              <a:t>RBOD Storage (non-SED)</a:t>
            </a:r>
          </a:p>
          <a:p>
            <a:pPr marL="1257300" lvl="2" indent="-342900">
              <a:buFont typeface="+mj-lt"/>
              <a:buAutoNum type="arabicPeriod"/>
            </a:pPr>
            <a:r>
              <a:rPr lang="en-US" dirty="0" smtClean="0"/>
              <a:t>EBOD Storage</a:t>
            </a:r>
          </a:p>
          <a:p>
            <a:pPr marL="1257300" lvl="2" indent="-342900">
              <a:buFont typeface="+mj-lt"/>
              <a:buAutoNum type="arabicPeriod"/>
            </a:pPr>
            <a:r>
              <a:rPr lang="en-US" dirty="0" smtClean="0"/>
              <a:t>EBOD Storage (non-SED)</a:t>
            </a:r>
          </a:p>
          <a:p>
            <a:pPr marL="1257300" lvl="2" indent="-342900">
              <a:buFont typeface="+mj-lt"/>
              <a:buAutoNum type="arabicPeriod"/>
            </a:pPr>
            <a:r>
              <a:rPr lang="en-US" dirty="0" smtClean="0"/>
              <a:t>Memory DIMMS</a:t>
            </a:r>
          </a:p>
          <a:p>
            <a:pPr marL="1257300" lvl="2" indent="-342900">
              <a:buFont typeface="+mj-lt"/>
              <a:buAutoNum type="arabicPeriod"/>
            </a:pPr>
            <a:endParaRPr lang="en-US" dirty="0" smtClean="0"/>
          </a:p>
          <a:p>
            <a:pPr marL="1257300" lvl="2" indent="-342900">
              <a:buNone/>
            </a:pPr>
            <a:endParaRPr lang="en-US" dirty="0" smtClean="0"/>
          </a:p>
          <a:p>
            <a:pPr marL="457200"/>
            <a:r>
              <a:rPr lang="en-US" sz="1900" b="1" dirty="0" smtClean="0"/>
              <a:t>Other Install Base Upgrade options</a:t>
            </a:r>
          </a:p>
          <a:p>
            <a:pPr marL="1257300" lvl="2" indent="-342900">
              <a:buFont typeface="+mj-lt"/>
              <a:buAutoNum type="arabicPeriod"/>
            </a:pPr>
            <a:r>
              <a:rPr lang="en-US" dirty="0" smtClean="0"/>
              <a:t>Additional Quad 1GbE HBA</a:t>
            </a:r>
          </a:p>
          <a:p>
            <a:pPr marL="1257300" lvl="2" indent="-342900">
              <a:buFont typeface="+mj-lt"/>
              <a:buAutoNum type="arabicPeriod"/>
            </a:pPr>
            <a:r>
              <a:rPr lang="en-US" dirty="0" smtClean="0"/>
              <a:t>Additional Dual 10GbE HBA with </a:t>
            </a:r>
            <a:r>
              <a:rPr lang="en-US" dirty="0" err="1" smtClean="0"/>
              <a:t>SPF+Optical</a:t>
            </a:r>
            <a:endParaRPr lang="en-US" dirty="0" smtClean="0"/>
          </a:p>
          <a:p>
            <a:pPr marL="1257300" lvl="2" indent="-342900">
              <a:buFont typeface="+mj-lt"/>
              <a:buAutoNum type="arabicPeriod"/>
            </a:pPr>
            <a:r>
              <a:rPr lang="en-US" dirty="0" smtClean="0"/>
              <a:t>Additional Dual 10GbE HBA with </a:t>
            </a:r>
            <a:r>
              <a:rPr lang="en-US" dirty="0" err="1" smtClean="0"/>
              <a:t>Twinax</a:t>
            </a:r>
            <a:endParaRPr lang="en-US" dirty="0" smtClean="0"/>
          </a:p>
          <a:p>
            <a:pPr marL="1257300" lvl="2" indent="-342900">
              <a:buFont typeface="+mj-lt"/>
              <a:buAutoNum type="arabicPeriod"/>
            </a:pPr>
            <a:r>
              <a:rPr lang="en-US" dirty="0" smtClean="0"/>
              <a:t>Data-at-Rest Encryption Certificate (TPM only)</a:t>
            </a:r>
          </a:p>
          <a:p>
            <a:pPr marL="1257300" lvl="2" indent="-342900">
              <a:buFont typeface="+mj-lt"/>
              <a:buAutoNum type="arabicPeriod"/>
            </a:pPr>
            <a:r>
              <a:rPr lang="en-US" dirty="0" smtClean="0"/>
              <a:t>Data-in-Flight Encryption Certificate (non-TPM only)</a:t>
            </a:r>
          </a:p>
          <a:p>
            <a:pPr marL="1257300" lvl="2" indent="-342900">
              <a:buFont typeface="+mj-lt"/>
              <a:buAutoNum type="arabicPeriod"/>
            </a:pPr>
            <a:r>
              <a:rPr lang="en-US" dirty="0" smtClean="0"/>
              <a:t>VTD (352) Upgrade License (Service deployment only)</a:t>
            </a:r>
          </a:p>
          <a:p>
            <a:pPr marL="1257300" lvl="2" indent="-342900">
              <a:buFont typeface="+mj-lt"/>
              <a:buAutoNum type="arabicPeriod"/>
            </a:pPr>
            <a:endParaRPr lang="en-US" dirty="0" smtClean="0"/>
          </a:p>
          <a:p>
            <a:pPr>
              <a:buNone/>
            </a:pPr>
            <a:endParaRPr lang="en-US" sz="1600" dirty="0" smtClean="0"/>
          </a:p>
          <a:p>
            <a:endParaRPr lang="en-US" sz="1600" b="1" dirty="0" smtClean="0"/>
          </a:p>
        </p:txBody>
      </p:sp>
      <p:sp>
        <p:nvSpPr>
          <p:cNvPr id="2" name="Title 1"/>
          <p:cNvSpPr>
            <a:spLocks noGrp="1"/>
          </p:cNvSpPr>
          <p:nvPr>
            <p:ph type="title"/>
          </p:nvPr>
        </p:nvSpPr>
        <p:spPr/>
        <p:txBody>
          <a:bodyPr/>
          <a:lstStyle/>
          <a:p>
            <a:r>
              <a:rPr lang="en-US" dirty="0" smtClean="0"/>
              <a:t>Upgrade Kits Built in Factory</a:t>
            </a:r>
            <a:endParaRPr lang="en-US" dirty="0"/>
          </a:p>
        </p:txBody>
      </p:sp>
      <p:sp>
        <p:nvSpPr>
          <p:cNvPr id="86017"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6018" name="Rectangle 2"/>
          <p:cNvSpPr>
            <a:spLocks noChangeArrowheads="1"/>
          </p:cNvSpPr>
          <p:nvPr/>
        </p:nvSpPr>
        <p:spPr bwMode="auto">
          <a:xfrm>
            <a:off x="0" y="0"/>
            <a:ext cx="3017838" cy="6350"/>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3"/>
          <p:cNvSpPr txBox="1">
            <a:spLocks noChangeArrowheads="1"/>
          </p:cNvSpPr>
          <p:nvPr/>
        </p:nvSpPr>
        <p:spPr bwMode="auto">
          <a:xfrm>
            <a:off x="4726380" y="1365669"/>
            <a:ext cx="4001984" cy="4251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indent="-342900" defTabSz="457200">
              <a:spcBef>
                <a:spcPct val="20000"/>
              </a:spcBef>
              <a:buClr>
                <a:srgbClr val="0DB6EC"/>
              </a:buClr>
              <a:buFont typeface="+mj-lt"/>
              <a:buAutoNum type="arabicPeriod" startAt="6"/>
            </a:pPr>
            <a:r>
              <a:rPr lang="en-US" sz="1600" dirty="0" smtClean="0">
                <a:solidFill>
                  <a:schemeClr val="tx1">
                    <a:lumMod val="75000"/>
                    <a:lumOff val="25000"/>
                  </a:schemeClr>
                </a:solidFill>
              </a:rPr>
              <a:t>Capacity license authorization codes</a:t>
            </a:r>
          </a:p>
          <a:p>
            <a:pPr marL="342900" indent="-342900" defTabSz="457200">
              <a:spcBef>
                <a:spcPct val="20000"/>
              </a:spcBef>
              <a:buClr>
                <a:srgbClr val="0DB6EC"/>
              </a:buClr>
              <a:buFont typeface="+mj-lt"/>
              <a:buAutoNum type="arabicPeriod" startAt="6"/>
            </a:pPr>
            <a:r>
              <a:rPr lang="en-US" sz="1600" dirty="0" smtClean="0">
                <a:solidFill>
                  <a:schemeClr val="tx1">
                    <a:lumMod val="75000"/>
                    <a:lumOff val="25000"/>
                  </a:schemeClr>
                </a:solidFill>
              </a:rPr>
              <a:t>Capacity Upgrade Accessory kit</a:t>
            </a:r>
          </a:p>
          <a:p>
            <a:pPr marL="800100" lvl="1" indent="-342900" defTabSz="457200">
              <a:spcBef>
                <a:spcPct val="20000"/>
              </a:spcBef>
              <a:buClr>
                <a:srgbClr val="0DB6EC"/>
              </a:buClr>
            </a:pPr>
            <a:r>
              <a:rPr lang="en-US" sz="1400" dirty="0" smtClean="0">
                <a:solidFill>
                  <a:schemeClr val="tx1">
                    <a:lumMod val="75000"/>
                    <a:lumOff val="25000"/>
                  </a:schemeClr>
                </a:solidFill>
              </a:rPr>
              <a:t>(Doc Guide, ESD Strap)</a:t>
            </a:r>
          </a:p>
          <a:p>
            <a:pPr marL="342900" indent="-342900" defTabSz="457200">
              <a:spcBef>
                <a:spcPct val="20000"/>
              </a:spcBef>
              <a:buClr>
                <a:srgbClr val="0DB6EC"/>
              </a:buClr>
              <a:buFont typeface="+mj-lt"/>
              <a:buAutoNum type="arabicPeriod" startAt="6"/>
            </a:pPr>
            <a:r>
              <a:rPr lang="en-US" sz="1600" dirty="0" smtClean="0">
                <a:solidFill>
                  <a:schemeClr val="tx1">
                    <a:lumMod val="75000"/>
                    <a:lumOff val="25000"/>
                  </a:schemeClr>
                </a:solidFill>
              </a:rPr>
              <a:t>Capacity Upgrade Cable Kit</a:t>
            </a:r>
          </a:p>
          <a:p>
            <a:pPr marL="342900" indent="-342900" defTabSz="457200">
              <a:spcBef>
                <a:spcPct val="20000"/>
              </a:spcBef>
              <a:buClr>
                <a:srgbClr val="0DB6EC"/>
              </a:buClr>
              <a:buFont typeface="+mj-lt"/>
              <a:buAutoNum type="arabicPeriod" startAt="6"/>
            </a:pPr>
            <a:r>
              <a:rPr lang="en-US" sz="1600" dirty="0" smtClean="0">
                <a:solidFill>
                  <a:schemeClr val="tx1">
                    <a:lumMod val="75000"/>
                    <a:lumOff val="25000"/>
                  </a:schemeClr>
                </a:solidFill>
              </a:rPr>
              <a:t>Data-at-Rest Encryption PFK      </a:t>
            </a:r>
          </a:p>
          <a:p>
            <a:pPr marL="800100" lvl="1" indent="-342900" defTabSz="457200">
              <a:spcBef>
                <a:spcPct val="20000"/>
              </a:spcBef>
              <a:buClr>
                <a:srgbClr val="0DB6EC"/>
              </a:buClr>
            </a:pPr>
            <a:r>
              <a:rPr lang="en-US" sz="1400" dirty="0" smtClean="0">
                <a:solidFill>
                  <a:schemeClr val="tx1">
                    <a:lumMod val="75000"/>
                    <a:lumOff val="25000"/>
                  </a:schemeClr>
                </a:solidFill>
              </a:rPr>
              <a:t>(if they already have the feature)</a:t>
            </a:r>
          </a:p>
          <a:p>
            <a:pPr marL="342900" indent="-342900" defTabSz="457200">
              <a:spcBef>
                <a:spcPct val="20000"/>
              </a:spcBef>
              <a:buClr>
                <a:srgbClr val="0DB6EC"/>
              </a:buClr>
              <a:buFont typeface="+mj-lt"/>
              <a:buAutoNum type="arabicPeriod" startAt="6"/>
            </a:pPr>
            <a:endParaRPr lang="en-US" sz="1600" dirty="0" smtClean="0">
              <a:solidFill>
                <a:schemeClr val="tx1">
                  <a:lumMod val="75000"/>
                  <a:lumOff val="25000"/>
                </a:schemeClr>
              </a:solidFill>
            </a:endParaRPr>
          </a:p>
          <a:p>
            <a:pPr marL="342900" indent="-342900" defTabSz="457200">
              <a:spcBef>
                <a:spcPct val="20000"/>
              </a:spcBef>
              <a:buClr>
                <a:srgbClr val="0DB6EC"/>
              </a:buClr>
              <a:buFont typeface="+mj-lt"/>
              <a:buAutoNum type="arabicPeriod" startAt="6"/>
            </a:pPr>
            <a:endParaRPr kumimoji="0" lang="en-US" sz="1400" b="0" i="0" u="none" strike="noStrike" kern="0" cap="none" spc="0" normalizeH="0" baseline="0" noProof="0" dirty="0" smtClean="0">
              <a:ln>
                <a:noFill/>
              </a:ln>
              <a:solidFill>
                <a:schemeClr val="tx1">
                  <a:lumMod val="75000"/>
                  <a:lumOff val="25000"/>
                </a:schemeClr>
              </a:solidFill>
              <a:effectLst/>
              <a:uLnTx/>
              <a:uFillTx/>
              <a:latin typeface="Arial" pitchFamily="34" charset="0"/>
              <a:ea typeface="ＭＳ Ｐゴシック" charset="0"/>
              <a:cs typeface="Arial" pitchFamily="34" charset="0"/>
            </a:endParaRPr>
          </a:p>
          <a:p>
            <a:pPr marL="342900" marR="0" lvl="0" indent="-342900" algn="l" defTabSz="457200" rtl="0" eaLnBrk="1" fontAlgn="base" latinLnBrk="0" hangingPunct="1">
              <a:lnSpc>
                <a:spcPct val="100000"/>
              </a:lnSpc>
              <a:spcBef>
                <a:spcPct val="20000"/>
              </a:spcBef>
              <a:spcAft>
                <a:spcPct val="0"/>
              </a:spcAft>
              <a:buClr>
                <a:srgbClr val="0DB6EC"/>
              </a:buClr>
              <a:buSzPct val="75000"/>
              <a:buFont typeface="Wingdings" pitchFamily="2" charset="2"/>
              <a:buNone/>
              <a:tabLst/>
              <a:defRPr/>
            </a:pPr>
            <a:endParaRPr kumimoji="0" lang="en-US" sz="1600" b="0" i="0" u="none" strike="noStrike" kern="0" cap="none" spc="0" normalizeH="0" baseline="0" noProof="0" dirty="0" smtClean="0">
              <a:ln>
                <a:noFill/>
              </a:ln>
              <a:solidFill>
                <a:schemeClr val="tx1">
                  <a:lumMod val="75000"/>
                  <a:lumOff val="25000"/>
                </a:schemeClr>
              </a:solidFill>
              <a:effectLst/>
              <a:uLnTx/>
              <a:uFillTx/>
              <a:latin typeface="Arial" pitchFamily="34" charset="0"/>
              <a:ea typeface="ＭＳ Ｐゴシック" charset="0"/>
              <a:cs typeface="Arial" pitchFamily="34" charset="0"/>
            </a:endParaRPr>
          </a:p>
          <a:p>
            <a:pPr marL="342900" marR="0" lvl="0" indent="-342900" algn="l" defTabSz="457200" rtl="0" eaLnBrk="1" fontAlgn="base" latinLnBrk="0" hangingPunct="1">
              <a:lnSpc>
                <a:spcPct val="100000"/>
              </a:lnSpc>
              <a:spcBef>
                <a:spcPct val="20000"/>
              </a:spcBef>
              <a:spcAft>
                <a:spcPct val="0"/>
              </a:spcAft>
              <a:buClr>
                <a:srgbClr val="0DB6EC"/>
              </a:buClr>
              <a:buSzPct val="75000"/>
              <a:buFont typeface="Wingdings" pitchFamily="2" charset="2"/>
              <a:buChar char="§"/>
              <a:tabLst/>
              <a:defRPr/>
            </a:pPr>
            <a:endParaRPr kumimoji="0" lang="en-US" sz="1600" b="1" i="0" u="none" strike="noStrike" kern="0" cap="none" spc="0" normalizeH="0" baseline="0" noProof="0" dirty="0" smtClean="0">
              <a:ln>
                <a:noFill/>
              </a:ln>
              <a:solidFill>
                <a:schemeClr val="tx1">
                  <a:lumMod val="75000"/>
                  <a:lumOff val="25000"/>
                </a:schemeClr>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xmlns="" val="42549907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DXi6900 Deduplication Series</a:t>
            </a:r>
            <a:endParaRPr lang="en-US" dirty="0"/>
          </a:p>
        </p:txBody>
      </p:sp>
      <p:grpSp>
        <p:nvGrpSpPr>
          <p:cNvPr id="3" name="Group 2"/>
          <p:cNvGrpSpPr/>
          <p:nvPr/>
        </p:nvGrpSpPr>
        <p:grpSpPr>
          <a:xfrm>
            <a:off x="0" y="-135439"/>
            <a:ext cx="9144000" cy="6572815"/>
            <a:chOff x="0" y="-135439"/>
            <a:chExt cx="9144000" cy="6572815"/>
          </a:xfrm>
        </p:grpSpPr>
        <p:sp>
          <p:nvSpPr>
            <p:cNvPr id="21" name="Rectangle 20"/>
            <p:cNvSpPr/>
            <p:nvPr/>
          </p:nvSpPr>
          <p:spPr>
            <a:xfrm>
              <a:off x="0" y="1066800"/>
              <a:ext cx="9144000" cy="5370576"/>
            </a:xfrm>
            <a:prstGeom prst="rect">
              <a:avLst/>
            </a:prstGeom>
            <a:gradFill flip="none" rotWithShape="1">
              <a:gsLst>
                <a:gs pos="0">
                  <a:srgbClr val="0F73C3"/>
                </a:gs>
                <a:gs pos="100000">
                  <a:srgbClr val="00B6F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rotWithShape="1">
            <a:blip r:embed="rId3" cstate="print">
              <a:extLst>
                <a:ext uri="{28A0092B-C50C-407E-A947-70E740481C1C}">
                  <a14:useLocalDpi xmlns:a14="http://schemas.microsoft.com/office/drawing/2010/main" xmlns="" val="0"/>
                </a:ext>
              </a:extLst>
            </a:blip>
            <a:srcRect b="18523"/>
            <a:stretch/>
          </p:blipFill>
          <p:spPr>
            <a:xfrm>
              <a:off x="5958908" y="-135439"/>
              <a:ext cx="2803355" cy="5698040"/>
            </a:xfrm>
            <a:prstGeom prst="rect">
              <a:avLst/>
            </a:prstGeom>
            <a:effectLst>
              <a:reflection blurRad="63500" stA="15000" endPos="23000" dir="5400000" sy="-100000" algn="bl" rotWithShape="0"/>
            </a:effectLst>
          </p:spPr>
        </p:pic>
        <p:sp>
          <p:nvSpPr>
            <p:cNvPr id="35" name="TextBox 34"/>
            <p:cNvSpPr txBox="1"/>
            <p:nvPr/>
          </p:nvSpPr>
          <p:spPr>
            <a:xfrm>
              <a:off x="6257058" y="5554661"/>
              <a:ext cx="2207054" cy="861774"/>
            </a:xfrm>
            <a:prstGeom prst="rect">
              <a:avLst/>
            </a:prstGeom>
            <a:noFill/>
          </p:spPr>
          <p:txBody>
            <a:bodyPr wrap="square" rtlCol="0">
              <a:spAutoFit/>
            </a:bodyPr>
            <a:lstStyle/>
            <a:p>
              <a:pPr algn="ctr"/>
              <a:r>
                <a:rPr lang="en-US" sz="3000" b="1" dirty="0" smtClean="0">
                  <a:solidFill>
                    <a:schemeClr val="bg1"/>
                  </a:solidFill>
                </a:rPr>
                <a:t>DXi6900</a:t>
              </a:r>
              <a:br>
                <a:rPr lang="en-US" sz="3000" b="1" dirty="0" smtClean="0">
                  <a:solidFill>
                    <a:schemeClr val="bg1"/>
                  </a:solidFill>
                </a:rPr>
              </a:br>
              <a:r>
                <a:rPr lang="en-US" sz="2000" dirty="0" smtClean="0">
                  <a:solidFill>
                    <a:schemeClr val="bg1"/>
                  </a:solidFill>
                </a:rPr>
                <a:t>17-510TB</a:t>
              </a:r>
            </a:p>
          </p:txBody>
        </p:sp>
      </p:grpSp>
      <p:sp>
        <p:nvSpPr>
          <p:cNvPr id="11" name="Content Placeholder 2"/>
          <p:cNvSpPr>
            <a:spLocks noGrp="1"/>
          </p:cNvSpPr>
          <p:nvPr>
            <p:ph idx="1"/>
          </p:nvPr>
        </p:nvSpPr>
        <p:spPr>
          <a:xfrm>
            <a:off x="322779" y="1290742"/>
            <a:ext cx="6141670" cy="4906858"/>
          </a:xfrm>
          <a:prstGeom prst="rect">
            <a:avLst/>
          </a:prstGeom>
        </p:spPr>
        <p:txBody>
          <a:bodyPr>
            <a:normAutofit/>
          </a:bodyPr>
          <a:lstStyle/>
          <a:p>
            <a:pPr>
              <a:lnSpc>
                <a:spcPct val="150000"/>
              </a:lnSpc>
            </a:pPr>
            <a:r>
              <a:rPr lang="en-US" dirty="0" smtClean="0">
                <a:solidFill>
                  <a:srgbClr val="FFFFFF"/>
                </a:solidFill>
              </a:rPr>
              <a:t>New Enterprise DXi Appliance</a:t>
            </a:r>
          </a:p>
          <a:p>
            <a:pPr lvl="1"/>
            <a:r>
              <a:rPr lang="en-US" sz="2400" dirty="0" smtClean="0">
                <a:solidFill>
                  <a:srgbClr val="FFFFFF"/>
                </a:solidFill>
              </a:rPr>
              <a:t>Pay-as-You-Grow Scalability</a:t>
            </a:r>
          </a:p>
          <a:p>
            <a:pPr lvl="1"/>
            <a:r>
              <a:rPr lang="en-US" sz="2400" dirty="0" smtClean="0">
                <a:solidFill>
                  <a:srgbClr val="FFFFFF"/>
                </a:solidFill>
              </a:rPr>
              <a:t>4TB Self-Encrypting Drives</a:t>
            </a:r>
          </a:p>
          <a:p>
            <a:pPr lvl="1"/>
            <a:r>
              <a:rPr lang="en-US" sz="2400" dirty="0" smtClean="0">
                <a:solidFill>
                  <a:srgbClr val="FFFFFF"/>
                </a:solidFill>
              </a:rPr>
              <a:t>Dual Controllers</a:t>
            </a:r>
          </a:p>
          <a:p>
            <a:pPr lvl="1"/>
            <a:r>
              <a:rPr lang="en-US" sz="2400" dirty="0" smtClean="0">
                <a:solidFill>
                  <a:srgbClr val="FFFFFF"/>
                </a:solidFill>
              </a:rPr>
              <a:t>Enterprise Performance</a:t>
            </a:r>
          </a:p>
          <a:p>
            <a:pPr lvl="1"/>
            <a:r>
              <a:rPr lang="en-US" sz="2400" dirty="0" smtClean="0">
                <a:solidFill>
                  <a:srgbClr val="FFFFFF"/>
                </a:solidFill>
              </a:rPr>
              <a:t>New DXi 3.0 Software</a:t>
            </a:r>
          </a:p>
          <a:p>
            <a:pPr lvl="2"/>
            <a:r>
              <a:rPr lang="en-US" sz="2200" dirty="0" smtClean="0">
                <a:solidFill>
                  <a:srgbClr val="FFFFFF"/>
                </a:solidFill>
              </a:rPr>
              <a:t>New operating system</a:t>
            </a:r>
          </a:p>
          <a:p>
            <a:pPr lvl="2"/>
            <a:r>
              <a:rPr lang="en-US" sz="2200" dirty="0" smtClean="0">
                <a:solidFill>
                  <a:srgbClr val="FFFFFF"/>
                </a:solidFill>
              </a:rPr>
              <a:t>StorNext 5 File System</a:t>
            </a:r>
          </a:p>
          <a:p>
            <a:pPr lvl="1"/>
            <a:r>
              <a:rPr lang="en-US" sz="2400" dirty="0" smtClean="0">
                <a:solidFill>
                  <a:srgbClr val="FFFFFF"/>
                </a:solidFill>
              </a:rPr>
              <a:t>Dynamic Disk Pools</a:t>
            </a:r>
          </a:p>
          <a:p>
            <a:pPr lvl="1"/>
            <a:r>
              <a:rPr lang="en-US" sz="2400" dirty="0" smtClean="0">
                <a:solidFill>
                  <a:srgbClr val="FFFFFF"/>
                </a:solidFill>
              </a:rPr>
              <a:t>Multiprotocol Support</a:t>
            </a:r>
          </a:p>
          <a:p>
            <a:pPr lvl="1"/>
            <a:endParaRPr lang="en-US" sz="1600" dirty="0" smtClean="0"/>
          </a:p>
        </p:txBody>
      </p:sp>
    </p:spTree>
    <p:extLst>
      <p:ext uri="{BB962C8B-B14F-4D97-AF65-F5344CB8AC3E}">
        <p14:creationId xmlns:p14="http://schemas.microsoft.com/office/powerpoint/2010/main" xmlns="" val="2479194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Installation Process: Capacity Upgrade</a:t>
            </a:r>
            <a:endParaRPr lang="en-US" dirty="0"/>
          </a:p>
        </p:txBody>
      </p:sp>
      <p:sp>
        <p:nvSpPr>
          <p:cNvPr id="3" name="Content Placeholder 2"/>
          <p:cNvSpPr>
            <a:spLocks noGrp="1"/>
          </p:cNvSpPr>
          <p:nvPr>
            <p:ph idx="1"/>
          </p:nvPr>
        </p:nvSpPr>
        <p:spPr>
          <a:xfrm>
            <a:off x="395805" y="890649"/>
            <a:ext cx="8216220" cy="5438899"/>
          </a:xfrm>
        </p:spPr>
        <p:txBody>
          <a:bodyPr/>
          <a:lstStyle/>
          <a:p>
            <a:r>
              <a:rPr lang="en-US" sz="1800" b="1" dirty="0" smtClean="0"/>
              <a:t>Shut Down the System</a:t>
            </a:r>
          </a:p>
          <a:p>
            <a:pPr lvl="1"/>
            <a:r>
              <a:rPr lang="en-US" sz="1600" dirty="0" smtClean="0"/>
              <a:t>Before adding the Storage modules</a:t>
            </a:r>
          </a:p>
          <a:p>
            <a:r>
              <a:rPr lang="en-US" sz="1800" b="1" dirty="0" smtClean="0"/>
              <a:t>Install Additional Memory in the Node</a:t>
            </a:r>
          </a:p>
          <a:p>
            <a:pPr lvl="1"/>
            <a:r>
              <a:rPr lang="en-US" sz="1600" dirty="0" smtClean="0"/>
              <a:t>Systems 119 TB or greater, add an additional 128 GB of memory</a:t>
            </a:r>
          </a:p>
          <a:p>
            <a:r>
              <a:rPr lang="en-US" sz="1800" b="1" dirty="0" smtClean="0"/>
              <a:t>Unpack and Prepare the Storage Modules</a:t>
            </a:r>
          </a:p>
          <a:p>
            <a:pPr lvl="1"/>
            <a:r>
              <a:rPr lang="en-US" sz="1600" dirty="0" smtClean="0"/>
              <a:t>Verify all necessary components are present (more segregated with PTO)</a:t>
            </a:r>
          </a:p>
          <a:p>
            <a:pPr lvl="1"/>
            <a:r>
              <a:rPr lang="en-US" sz="1600" dirty="0" smtClean="0"/>
              <a:t>There is a component table in the Capacity Upgrade Guide</a:t>
            </a:r>
          </a:p>
          <a:p>
            <a:r>
              <a:rPr lang="en-US" sz="1800" b="1" dirty="0" smtClean="0"/>
              <a:t>Integrate all the modules into the Rack</a:t>
            </a:r>
          </a:p>
          <a:p>
            <a:pPr lvl="1"/>
            <a:r>
              <a:rPr lang="en-US" sz="1600" dirty="0" smtClean="0"/>
              <a:t>Determine the order and locate the mounting positions</a:t>
            </a:r>
          </a:p>
          <a:p>
            <a:pPr lvl="1"/>
            <a:r>
              <a:rPr lang="en-US" sz="1600" dirty="0" smtClean="0"/>
              <a:t>Cable per instruction diagrams</a:t>
            </a:r>
          </a:p>
          <a:p>
            <a:r>
              <a:rPr lang="en-US" sz="1800" b="1" dirty="0" smtClean="0"/>
              <a:t>Add the new Storage to the System</a:t>
            </a:r>
          </a:p>
          <a:p>
            <a:pPr lvl="1"/>
            <a:r>
              <a:rPr lang="en-US" sz="1600" dirty="0" smtClean="0"/>
              <a:t>Access the Service Menu</a:t>
            </a:r>
          </a:p>
          <a:p>
            <a:pPr lvl="1"/>
            <a:r>
              <a:rPr lang="en-US" sz="1600" dirty="0" smtClean="0"/>
              <a:t>Perform Hardware configuration: Setup Storage</a:t>
            </a:r>
          </a:p>
          <a:p>
            <a:pPr lvl="1"/>
            <a:r>
              <a:rPr lang="en-US" sz="1600" dirty="0" smtClean="0"/>
              <a:t>The system will detect the storage and begin background initialization</a:t>
            </a:r>
          </a:p>
          <a:p>
            <a:pPr lvl="1"/>
            <a:r>
              <a:rPr lang="en-US" sz="1600" dirty="0" smtClean="0"/>
              <a:t>Install licensing</a:t>
            </a:r>
            <a:endParaRPr lang="en-US" sz="1600" i="1" dirty="0" smtClean="0"/>
          </a:p>
          <a:p>
            <a:pPr>
              <a:buNone/>
            </a:pPr>
            <a:endParaRPr lang="en-US" sz="1600" i="1" dirty="0" smtClean="0"/>
          </a:p>
          <a:p>
            <a:pPr>
              <a:buNone/>
            </a:pPr>
            <a:r>
              <a:rPr lang="en-US" sz="1600" i="1" dirty="0" smtClean="0"/>
              <a:t>Refer to the Capacity Upgrade Guide part number 6-68162-01</a:t>
            </a:r>
          </a:p>
          <a:p>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Installation Process: Licensing</a:t>
            </a:r>
            <a:endParaRPr lang="en-US" dirty="0"/>
          </a:p>
        </p:txBody>
      </p:sp>
      <p:sp>
        <p:nvSpPr>
          <p:cNvPr id="3" name="Content Placeholder 2"/>
          <p:cNvSpPr>
            <a:spLocks noGrp="1"/>
          </p:cNvSpPr>
          <p:nvPr>
            <p:ph idx="1"/>
          </p:nvPr>
        </p:nvSpPr>
        <p:spPr>
          <a:xfrm>
            <a:off x="395805" y="938151"/>
            <a:ext cx="8216220" cy="4952014"/>
          </a:xfrm>
        </p:spPr>
        <p:txBody>
          <a:bodyPr/>
          <a:lstStyle/>
          <a:p>
            <a:pPr>
              <a:spcBef>
                <a:spcPts val="400"/>
              </a:spcBef>
            </a:pPr>
            <a:r>
              <a:rPr lang="en-US" sz="2000" b="1" dirty="0" smtClean="0"/>
              <a:t>Storage Capacity License</a:t>
            </a:r>
          </a:p>
          <a:p>
            <a:pPr lvl="1">
              <a:spcBef>
                <a:spcPts val="400"/>
              </a:spcBef>
            </a:pPr>
            <a:r>
              <a:rPr lang="en-US" sz="1600" dirty="0" smtClean="0"/>
              <a:t>Certificate included with the delivered kit</a:t>
            </a:r>
          </a:p>
          <a:p>
            <a:pPr lvl="1">
              <a:spcBef>
                <a:spcPts val="400"/>
              </a:spcBef>
            </a:pPr>
            <a:r>
              <a:rPr lang="en-US" sz="1600" dirty="0" smtClean="0"/>
              <a:t>Certificate will be for the total additional system capacity </a:t>
            </a:r>
          </a:p>
          <a:p>
            <a:pPr lvl="2">
              <a:spcBef>
                <a:spcPts val="400"/>
              </a:spcBef>
            </a:pPr>
            <a:r>
              <a:rPr lang="en-US" sz="1400" dirty="0" smtClean="0"/>
              <a:t>Base already has 17TB licensed</a:t>
            </a:r>
          </a:p>
          <a:p>
            <a:pPr lvl="1">
              <a:spcBef>
                <a:spcPts val="400"/>
              </a:spcBef>
            </a:pPr>
            <a:r>
              <a:rPr lang="en-US" sz="1600" dirty="0" smtClean="0"/>
              <a:t>Continues to use the Quantum.com licensing website</a:t>
            </a:r>
          </a:p>
          <a:p>
            <a:pPr lvl="1">
              <a:spcBef>
                <a:spcPts val="400"/>
              </a:spcBef>
            </a:pPr>
            <a:r>
              <a:rPr lang="en-US" sz="1600" dirty="0" smtClean="0"/>
              <a:t>Storage is only available after the license is installed</a:t>
            </a:r>
          </a:p>
          <a:p>
            <a:pPr>
              <a:spcBef>
                <a:spcPts val="400"/>
              </a:spcBef>
            </a:pPr>
            <a:r>
              <a:rPr lang="en-US" sz="2000" b="1" dirty="0" smtClean="0"/>
              <a:t>Data-at-Rest Encryption License</a:t>
            </a:r>
          </a:p>
          <a:p>
            <a:pPr lvl="1">
              <a:spcBef>
                <a:spcPts val="400"/>
              </a:spcBef>
            </a:pPr>
            <a:r>
              <a:rPr lang="en-US" sz="1600" dirty="0" smtClean="0"/>
              <a:t>Certificate included with the delivered kit</a:t>
            </a:r>
          </a:p>
          <a:p>
            <a:pPr lvl="1">
              <a:spcBef>
                <a:spcPts val="400"/>
              </a:spcBef>
            </a:pPr>
            <a:r>
              <a:rPr lang="en-US" sz="1600" dirty="0" smtClean="0"/>
              <a:t>Will need to apply a DXi license key and upload a PFK file</a:t>
            </a:r>
          </a:p>
          <a:p>
            <a:pPr>
              <a:spcBef>
                <a:spcPts val="400"/>
              </a:spcBef>
            </a:pPr>
            <a:r>
              <a:rPr lang="en-US" sz="2000" b="1" dirty="0" smtClean="0"/>
              <a:t>Data-at-Rest Encryption License: Upgrade</a:t>
            </a:r>
          </a:p>
          <a:p>
            <a:pPr lvl="1">
              <a:spcBef>
                <a:spcPts val="400"/>
              </a:spcBef>
            </a:pPr>
            <a:r>
              <a:rPr lang="en-US" sz="1600" dirty="0" smtClean="0"/>
              <a:t>If Data-at-Rest Encryption is enabled on the DXi6902 </a:t>
            </a:r>
            <a:r>
              <a:rPr lang="en-US" sz="1600" i="1" dirty="0" smtClean="0"/>
              <a:t>and </a:t>
            </a:r>
            <a:r>
              <a:rPr lang="en-US" sz="1600" dirty="0" smtClean="0"/>
              <a:t>you added a new RBOD to the system, you must upload a Data-at-Rest Premium Feature Key (PFK) file to the new Array Module. The PFK file is required to encrypt the hard drives in the new Array Module and in any attached EBODs.</a:t>
            </a:r>
          </a:p>
          <a:p>
            <a:pPr>
              <a:spcBef>
                <a:spcPts val="400"/>
              </a:spcBef>
            </a:pPr>
            <a:r>
              <a:rPr lang="en-US" sz="1800" b="1" dirty="0" smtClean="0"/>
              <a:t>Data-in-Flight Encryption License</a:t>
            </a:r>
          </a:p>
          <a:p>
            <a:pPr lvl="1">
              <a:spcBef>
                <a:spcPts val="400"/>
              </a:spcBef>
            </a:pPr>
            <a:r>
              <a:rPr lang="en-US" sz="1600" dirty="0" smtClean="0"/>
              <a:t>Certificate included with the delivered kit</a:t>
            </a:r>
          </a:p>
          <a:p>
            <a:pPr lvl="1">
              <a:spcBef>
                <a:spcPts val="400"/>
              </a:spcBef>
            </a:pPr>
            <a:r>
              <a:rPr lang="en-US" sz="1600" dirty="0" smtClean="0"/>
              <a:t>Will need to apply a DXi license key (no PFK)</a:t>
            </a:r>
          </a:p>
          <a:p>
            <a:pPr lvl="1">
              <a:spcBef>
                <a:spcPts val="400"/>
              </a:spcBef>
            </a:pPr>
            <a:endParaRPr lang="en-US" sz="1600" dirty="0" smtClean="0"/>
          </a:p>
          <a:p>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Supplier Quality Manager – Rick Courrau</a:t>
            </a:r>
          </a:p>
          <a:p>
            <a:r>
              <a:rPr lang="en-US" dirty="0" smtClean="0"/>
              <a:t>Product Quality Manager – Dave Thomas</a:t>
            </a:r>
            <a:endParaRPr lang="en-US" dirty="0"/>
          </a:p>
        </p:txBody>
      </p:sp>
      <p:sp>
        <p:nvSpPr>
          <p:cNvPr id="3" name="Title 2"/>
          <p:cNvSpPr>
            <a:spLocks noGrp="1"/>
          </p:cNvSpPr>
          <p:nvPr>
            <p:ph type="title"/>
          </p:nvPr>
        </p:nvSpPr>
        <p:spPr>
          <a:xfrm>
            <a:off x="322780" y="3645425"/>
            <a:ext cx="8821220" cy="1352310"/>
          </a:xfrm>
        </p:spPr>
        <p:txBody>
          <a:bodyPr/>
          <a:lstStyle/>
          <a:p>
            <a:r>
              <a:rPr lang="en-US" sz="5400" dirty="0" smtClean="0"/>
              <a:t>Quality</a:t>
            </a:r>
            <a:endParaRPr lang="en-US" sz="5400"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Metrics</a:t>
            </a:r>
            <a:endParaRPr lang="en-US" dirty="0"/>
          </a:p>
        </p:txBody>
      </p:sp>
      <p:sp>
        <p:nvSpPr>
          <p:cNvPr id="4" name="Content Placeholder 3"/>
          <p:cNvSpPr>
            <a:spLocks noGrp="1"/>
          </p:cNvSpPr>
          <p:nvPr>
            <p:ph idx="1"/>
          </p:nvPr>
        </p:nvSpPr>
        <p:spPr>
          <a:xfrm>
            <a:off x="249382" y="979027"/>
            <a:ext cx="8633361" cy="742895"/>
          </a:xfrm>
        </p:spPr>
        <p:txBody>
          <a:bodyPr/>
          <a:lstStyle/>
          <a:p>
            <a:r>
              <a:rPr lang="en-US" dirty="0" smtClean="0"/>
              <a:t>DXi6902 First Year SR Rate Goal is </a:t>
            </a:r>
            <a:r>
              <a:rPr lang="en-US" u="sng" dirty="0" smtClean="0"/>
              <a:t>&lt;</a:t>
            </a:r>
            <a:r>
              <a:rPr lang="en-US" dirty="0" smtClean="0"/>
              <a:t>3.0 SR/SYS/YEAR</a:t>
            </a:r>
          </a:p>
          <a:p>
            <a:pPr lvl="1"/>
            <a:r>
              <a:rPr lang="en-US" dirty="0" smtClean="0"/>
              <a:t>DXi8500 goal is  </a:t>
            </a:r>
            <a:r>
              <a:rPr lang="en-US" u="sng" dirty="0" smtClean="0"/>
              <a:t>&lt;</a:t>
            </a:r>
            <a:r>
              <a:rPr lang="en-US" dirty="0" smtClean="0"/>
              <a:t>3.5 (currently 3.82), DXi6802 goal is </a:t>
            </a:r>
            <a:r>
              <a:rPr lang="en-US" u="sng" dirty="0" smtClean="0"/>
              <a:t>&lt;</a:t>
            </a:r>
            <a:r>
              <a:rPr lang="en-US" dirty="0" smtClean="0"/>
              <a:t>2.5 (currently 1.94)</a:t>
            </a:r>
          </a:p>
          <a:p>
            <a:endParaRPr lang="en-US" dirty="0" smtClean="0"/>
          </a:p>
        </p:txBody>
      </p:sp>
      <p:pic>
        <p:nvPicPr>
          <p:cNvPr id="6" name="Picture 5"/>
          <p:cNvPicPr>
            <a:picLocks noChangeAspect="1" noChangeArrowheads="1"/>
          </p:cNvPicPr>
          <p:nvPr/>
        </p:nvPicPr>
        <p:blipFill>
          <a:blip r:embed="rId2" cstate="print"/>
          <a:srcRect/>
          <a:stretch>
            <a:fillRect/>
          </a:stretch>
        </p:blipFill>
        <p:spPr bwMode="auto">
          <a:xfrm>
            <a:off x="536409" y="4180115"/>
            <a:ext cx="8061326" cy="2312377"/>
          </a:xfrm>
          <a:prstGeom prst="rect">
            <a:avLst/>
          </a:prstGeom>
          <a:noFill/>
          <a:ln w="9525">
            <a:noFill/>
            <a:miter lim="800000"/>
            <a:headEnd/>
            <a:tailEnd/>
          </a:ln>
          <a:effectLst/>
        </p:spPr>
      </p:pic>
      <p:pic>
        <p:nvPicPr>
          <p:cNvPr id="192515" name="Picture 3"/>
          <p:cNvPicPr>
            <a:picLocks noChangeAspect="1" noChangeArrowheads="1"/>
          </p:cNvPicPr>
          <p:nvPr/>
        </p:nvPicPr>
        <p:blipFill>
          <a:blip r:embed="rId3" cstate="print"/>
          <a:srcRect/>
          <a:stretch>
            <a:fillRect/>
          </a:stretch>
        </p:blipFill>
        <p:spPr bwMode="auto">
          <a:xfrm>
            <a:off x="570015" y="1736891"/>
            <a:ext cx="8017217" cy="244116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79" y="257770"/>
            <a:ext cx="8298707" cy="639763"/>
          </a:xfrm>
        </p:spPr>
        <p:txBody>
          <a:bodyPr/>
          <a:lstStyle/>
          <a:p>
            <a:r>
              <a:rPr lang="en-US" dirty="0" smtClean="0"/>
              <a:t>Bug Fixes, Improvements</a:t>
            </a:r>
            <a:endParaRPr lang="en-US" dirty="0"/>
          </a:p>
        </p:txBody>
      </p:sp>
      <p:sp>
        <p:nvSpPr>
          <p:cNvPr id="4" name="Content Placeholder 3"/>
          <p:cNvSpPr>
            <a:spLocks noGrp="1"/>
          </p:cNvSpPr>
          <p:nvPr>
            <p:ph idx="1"/>
          </p:nvPr>
        </p:nvSpPr>
        <p:spPr>
          <a:xfrm>
            <a:off x="395804" y="1264034"/>
            <a:ext cx="8439438" cy="5189017"/>
          </a:xfrm>
        </p:spPr>
        <p:txBody>
          <a:bodyPr/>
          <a:lstStyle/>
          <a:p>
            <a:pPr marL="342900" lvl="1" indent="-342900">
              <a:buSzPct val="75000"/>
              <a:buFont typeface="Wingdings" pitchFamily="2" charset="2"/>
              <a:buChar char="§"/>
            </a:pPr>
            <a:r>
              <a:rPr lang="en-US" sz="2400" dirty="0" smtClean="0"/>
              <a:t>RCV Improvements, Bugs </a:t>
            </a:r>
            <a:r>
              <a:rPr lang="en-AU" sz="2400" dirty="0" smtClean="0"/>
              <a:t>39796, 39797, 39798</a:t>
            </a:r>
            <a:r>
              <a:rPr lang="en-US" sz="2400" dirty="0" smtClean="0"/>
              <a:t>, 39799:</a:t>
            </a:r>
          </a:p>
          <a:p>
            <a:pPr lvl="1"/>
            <a:r>
              <a:rPr lang="en-US" dirty="0" smtClean="0"/>
              <a:t>When a negative Reference Count is detected, 3.0 will limit tenure to the immediate cluster only (which is up to 12 MB for the affected blocklet).  Previous releases tenured the entire Blockpool.</a:t>
            </a:r>
          </a:p>
          <a:p>
            <a:pPr lvl="1"/>
            <a:r>
              <a:rPr lang="en-US" dirty="0" smtClean="0"/>
              <a:t>RAS ticket text toned down to reflect lower urgency (still a severity 1 alert)</a:t>
            </a:r>
          </a:p>
          <a:p>
            <a:pPr lvl="1"/>
            <a:r>
              <a:rPr lang="en-US" dirty="0" smtClean="0"/>
              <a:t>Forensic logging added to help diagnose the source of RC inconsistencies</a:t>
            </a:r>
          </a:p>
          <a:p>
            <a:pPr lvl="1"/>
            <a:r>
              <a:rPr lang="en-US" dirty="0" smtClean="0"/>
              <a:t>Multi-threaded RCV significantly improves RCV run time (30%+ reduction)</a:t>
            </a:r>
          </a:p>
          <a:p>
            <a:pPr marL="342900" lvl="1" indent="-342900">
              <a:buSzPct val="75000"/>
              <a:buFont typeface="Wingdings" pitchFamily="2" charset="2"/>
              <a:buChar char="§"/>
            </a:pPr>
            <a:r>
              <a:rPr lang="en-US" sz="2400" dirty="0" smtClean="0"/>
              <a:t>Serviceability Enhancement, Capacity Exp Bug 38703:</a:t>
            </a:r>
          </a:p>
          <a:p>
            <a:pPr lvl="1"/>
            <a:r>
              <a:rPr lang="en-US" dirty="0" smtClean="0"/>
              <a:t>EBOD addition won’t be permitted if Qarray RBOD has not been added</a:t>
            </a:r>
          </a:p>
          <a:p>
            <a:pPr marL="342900" lvl="1" indent="-342900">
              <a:buSzPct val="75000"/>
              <a:buFont typeface="Wingdings" pitchFamily="2" charset="2"/>
              <a:buChar char="§"/>
            </a:pPr>
            <a:r>
              <a:rPr lang="en-US" sz="2400" dirty="0" smtClean="0"/>
              <a:t>Factory Process Improvement, DOA BBU Bug 37573:</a:t>
            </a:r>
          </a:p>
          <a:p>
            <a:pPr lvl="1"/>
            <a:r>
              <a:rPr lang="en-US" dirty="0" smtClean="0"/>
              <a:t>Sleep Mode set after system test to prevent premature BBU discharge</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Known Issues</a:t>
            </a:r>
            <a:endParaRPr lang="en-US" dirty="0"/>
          </a:p>
        </p:txBody>
      </p:sp>
      <p:sp>
        <p:nvSpPr>
          <p:cNvPr id="4" name="Content Placeholder 3"/>
          <p:cNvSpPr>
            <a:spLocks noGrp="1"/>
          </p:cNvSpPr>
          <p:nvPr>
            <p:ph idx="1"/>
          </p:nvPr>
        </p:nvSpPr>
        <p:spPr>
          <a:xfrm>
            <a:off x="395804" y="1264034"/>
            <a:ext cx="8494196" cy="5073265"/>
          </a:xfrm>
        </p:spPr>
        <p:txBody>
          <a:bodyPr/>
          <a:lstStyle/>
          <a:p>
            <a:pPr marL="342900" lvl="1" indent="-342900">
              <a:buSzPct val="75000"/>
              <a:buFont typeface="Wingdings" pitchFamily="2" charset="2"/>
              <a:buChar char="§"/>
            </a:pPr>
            <a:r>
              <a:rPr lang="en-US" sz="2400" dirty="0" smtClean="0"/>
              <a:t>335 of 418 Bugs Found in Eng Tests Fixed or Resolved</a:t>
            </a:r>
          </a:p>
          <a:p>
            <a:pPr lvl="1">
              <a:buSzPct val="75000"/>
            </a:pPr>
            <a:r>
              <a:rPr lang="en-US" dirty="0" smtClean="0"/>
              <a:t>See 3.0 Release Notes for deferred bugs &amp; known issues, PN 6-68166-02</a:t>
            </a:r>
          </a:p>
          <a:p>
            <a:pPr marL="342900" lvl="1" indent="-342900">
              <a:buSzPct val="75000"/>
              <a:buFont typeface="Wingdings" pitchFamily="2" charset="2"/>
              <a:buChar char="§"/>
            </a:pPr>
            <a:r>
              <a:rPr lang="en-US" sz="2400" dirty="0" smtClean="0"/>
              <a:t>BBU Failures Reported in DVT, Bug 39261</a:t>
            </a:r>
          </a:p>
          <a:p>
            <a:pPr lvl="1">
              <a:buSzPct val="75000"/>
            </a:pPr>
            <a:r>
              <a:rPr lang="en-US" dirty="0" smtClean="0"/>
              <a:t>BBUs failed during course of tests, unlike DXi6802 DOA field failures</a:t>
            </a:r>
          </a:p>
          <a:p>
            <a:pPr lvl="1">
              <a:buSzPct val="75000"/>
            </a:pPr>
            <a:r>
              <a:rPr lang="en-US" dirty="0" smtClean="0"/>
              <a:t>1 BBU failed for “cell imbalance” issue. Balancing function is now disabled.</a:t>
            </a:r>
          </a:p>
          <a:p>
            <a:pPr lvl="1">
              <a:buSzPct val="75000"/>
            </a:pPr>
            <a:r>
              <a:rPr lang="en-US" dirty="0" smtClean="0"/>
              <a:t>Suspect BBU have been quarantined at Avnet Fresh-lot and FRU stock</a:t>
            </a:r>
          </a:p>
          <a:p>
            <a:pPr lvl="1">
              <a:buSzPct val="75000"/>
            </a:pPr>
            <a:r>
              <a:rPr lang="en-US" dirty="0" smtClean="0"/>
              <a:t>4 failed due to false overcharge error. Controller FW fix will be in next MR.</a:t>
            </a:r>
          </a:p>
          <a:p>
            <a:pPr marL="342900" lvl="1" indent="-342900">
              <a:buSzPct val="75000"/>
              <a:buFont typeface="Wingdings" pitchFamily="2" charset="2"/>
              <a:buChar char="§"/>
            </a:pPr>
            <a:r>
              <a:rPr lang="en-US" sz="2400" dirty="0" smtClean="0"/>
              <a:t>TSBs will be issued for 6 Bugs</a:t>
            </a:r>
          </a:p>
          <a:p>
            <a:pPr lvl="1">
              <a:buSzPct val="75000"/>
            </a:pPr>
            <a:r>
              <a:rPr lang="en-US" dirty="0" smtClean="0"/>
              <a:t>27486: Request for mechanism to reset the GUI admin password</a:t>
            </a:r>
          </a:p>
          <a:p>
            <a:pPr lvl="1">
              <a:buSzPct val="75000"/>
            </a:pPr>
            <a:r>
              <a:rPr lang="en-US" dirty="0" smtClean="0"/>
              <a:t>37652: Deleting user via syscli with CIFS mounted, can’t add/del user</a:t>
            </a:r>
          </a:p>
          <a:p>
            <a:pPr lvl="1">
              <a:buSzPct val="75000"/>
            </a:pPr>
            <a:r>
              <a:rPr lang="en-US" dirty="0" smtClean="0"/>
              <a:t>39053: OST NBU jobs may fail under heavy loads on Unix media servers</a:t>
            </a:r>
          </a:p>
          <a:p>
            <a:pPr lvl="1">
              <a:buSzPct val="75000"/>
            </a:pPr>
            <a:r>
              <a:rPr lang="en-US" dirty="0" smtClean="0"/>
              <a:t>39728: NBU reports “External event caused rewind during write, data lost” </a:t>
            </a:r>
          </a:p>
          <a:p>
            <a:pPr lvl="1">
              <a:buSzPct val="75000"/>
            </a:pPr>
            <a:r>
              <a:rPr lang="en-US" dirty="0" smtClean="0"/>
              <a:t>39766: GUI has wrong storage array controller status for SAS cable pull</a:t>
            </a:r>
          </a:p>
          <a:p>
            <a:pPr lvl="1">
              <a:buSzPct val="75000"/>
            </a:pPr>
            <a:r>
              <a:rPr lang="en-US" dirty="0" smtClean="0"/>
              <a:t>39853: Kernel stack trace from 10G igxbe driver &amp; NS replication failure</a:t>
            </a:r>
          </a:p>
          <a:p>
            <a:pPr marL="342900" lvl="1" indent="-342900">
              <a:buSzPct val="75000"/>
              <a:buFont typeface="Wingdings" pitchFamily="2" charset="2"/>
              <a:buChar char="§"/>
            </a:pP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Initiatives</a:t>
            </a:r>
            <a:endParaRPr lang="en-US" dirty="0">
              <a:solidFill>
                <a:srgbClr val="FF0000"/>
              </a:solidFill>
            </a:endParaRPr>
          </a:p>
        </p:txBody>
      </p:sp>
      <p:sp>
        <p:nvSpPr>
          <p:cNvPr id="4" name="Content Placeholder 3"/>
          <p:cNvSpPr>
            <a:spLocks noGrp="1"/>
          </p:cNvSpPr>
          <p:nvPr>
            <p:ph idx="1"/>
          </p:nvPr>
        </p:nvSpPr>
        <p:spPr>
          <a:xfrm>
            <a:off x="395804" y="1264034"/>
            <a:ext cx="8439438" cy="5124065"/>
          </a:xfrm>
        </p:spPr>
        <p:txBody>
          <a:bodyPr/>
          <a:lstStyle/>
          <a:p>
            <a:pPr marL="342900" lvl="1" indent="-342900">
              <a:buSzPct val="75000"/>
              <a:buFont typeface="Wingdings" pitchFamily="2" charset="2"/>
              <a:buChar char="§"/>
            </a:pPr>
            <a:r>
              <a:rPr lang="en-US" sz="2400" dirty="0" smtClean="0"/>
              <a:t>Knowledgebase, Customer Self-Help Improvements </a:t>
            </a:r>
          </a:p>
          <a:p>
            <a:pPr lvl="1">
              <a:buSzPct val="75000"/>
            </a:pPr>
            <a:r>
              <a:rPr lang="en-US" dirty="0" smtClean="0"/>
              <a:t>KB Content: Address top 20% of customer issues to resolve 80% of calls</a:t>
            </a:r>
          </a:p>
          <a:p>
            <a:pPr lvl="1">
              <a:buSzPct val="75000"/>
            </a:pPr>
            <a:r>
              <a:rPr lang="en-US" dirty="0" smtClean="0"/>
              <a:t>KB Tools: Effective search engine, ease of accessibility and usability</a:t>
            </a:r>
          </a:p>
          <a:p>
            <a:pPr lvl="1">
              <a:buSzPct val="75000"/>
            </a:pPr>
            <a:r>
              <a:rPr lang="en-US" dirty="0" smtClean="0"/>
              <a:t>KB Metrics: Track page views, search engine accuracy, customer sat.</a:t>
            </a:r>
          </a:p>
          <a:p>
            <a:pPr lvl="1">
              <a:buSzPct val="75000"/>
            </a:pPr>
            <a:r>
              <a:rPr lang="en-US" dirty="0" smtClean="0"/>
              <a:t>Request Service/Support teams’ help to identify top issues and content</a:t>
            </a:r>
          </a:p>
          <a:p>
            <a:pPr lvl="1">
              <a:buSzPct val="75000"/>
            </a:pPr>
            <a:r>
              <a:rPr lang="en-US" dirty="0" smtClean="0"/>
              <a:t>Share information used to resolve issues and get customers back on track</a:t>
            </a:r>
          </a:p>
          <a:p>
            <a:pPr lvl="1">
              <a:buSzPct val="75000"/>
            </a:pPr>
            <a:endParaRPr lang="en-US" dirty="0" smtClean="0"/>
          </a:p>
          <a:p>
            <a:pPr marL="342900" lvl="1" indent="-342900">
              <a:buSzPct val="75000"/>
              <a:buFont typeface="Wingdings" pitchFamily="2" charset="2"/>
              <a:buChar char="§"/>
            </a:pPr>
            <a:r>
              <a:rPr lang="en-US" sz="2400" dirty="0" smtClean="0"/>
              <a:t>Product Caused versus Non-Product Caused SR</a:t>
            </a:r>
          </a:p>
          <a:p>
            <a:pPr lvl="1">
              <a:buSzPct val="75000"/>
            </a:pPr>
            <a:r>
              <a:rPr lang="en-US" dirty="0" smtClean="0"/>
              <a:t>Product Quality Metrics traditionally discounted non-product related issues</a:t>
            </a:r>
          </a:p>
          <a:p>
            <a:pPr lvl="1">
              <a:buSzPct val="75000"/>
            </a:pPr>
            <a:r>
              <a:rPr lang="en-US" dirty="0" smtClean="0"/>
              <a:t>Focus shifting from product caused SR to all issues impacting experience</a:t>
            </a:r>
          </a:p>
          <a:p>
            <a:pPr lvl="1">
              <a:buSzPct val="75000"/>
            </a:pPr>
            <a:r>
              <a:rPr lang="en-US" dirty="0" smtClean="0"/>
              <a:t>General questions, customer caused, duplicate SRs impact TS resources</a:t>
            </a:r>
          </a:p>
          <a:p>
            <a:pPr lvl="1">
              <a:buSzPct val="75000"/>
            </a:pPr>
            <a:r>
              <a:rPr lang="en-US" dirty="0" smtClean="0"/>
              <a:t>Need details in Resolution Summary that clearly define SR cause/actions</a:t>
            </a:r>
          </a:p>
          <a:p>
            <a:pPr lvl="1">
              <a:buSzPct val="75000"/>
            </a:pPr>
            <a:r>
              <a:rPr lang="en-US" dirty="0" smtClean="0"/>
              <a:t>Example: “</a:t>
            </a:r>
            <a:r>
              <a:rPr lang="en-US" i="1" dirty="0" smtClean="0"/>
              <a:t>Fixed AIX/TSM config +IBM TSM support provided procedure for detecting robots and proper device drivers  to customer + using hp drives emulation</a:t>
            </a:r>
            <a:r>
              <a:rPr lang="en-US" dirty="0" smtClean="0"/>
              <a:t>.” </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Avnet Executive Dashboard Summary</a:t>
            </a:r>
            <a:endParaRPr lang="en-US" dirty="0"/>
          </a:p>
        </p:txBody>
      </p:sp>
      <p:sp>
        <p:nvSpPr>
          <p:cNvPr id="3" name="Content Placeholder 2"/>
          <p:cNvSpPr>
            <a:spLocks noGrp="1"/>
          </p:cNvSpPr>
          <p:nvPr>
            <p:ph idx="1"/>
          </p:nvPr>
        </p:nvSpPr>
        <p:spPr>
          <a:xfrm>
            <a:off x="301624" y="1143000"/>
            <a:ext cx="8308975" cy="5029200"/>
          </a:xfrm>
        </p:spPr>
        <p:txBody>
          <a:bodyPr/>
          <a:lstStyle/>
          <a:p>
            <a:pPr marL="0" indent="0">
              <a:buNone/>
            </a:pPr>
            <a:r>
              <a:rPr lang="en-US" b="1" dirty="0" smtClean="0">
                <a:solidFill>
                  <a:schemeClr val="tx2"/>
                </a:solidFill>
              </a:rPr>
              <a:t>Disk Products</a:t>
            </a:r>
          </a:p>
        </p:txBody>
      </p:sp>
      <p:graphicFrame>
        <p:nvGraphicFramePr>
          <p:cNvPr id="4" name="Table 3"/>
          <p:cNvGraphicFramePr>
            <a:graphicFrameLocks noGrp="1"/>
          </p:cNvGraphicFramePr>
          <p:nvPr>
            <p:extLst>
              <p:ext uri="{D42A27DB-BD31-4B8C-83A1-F6EECF244321}">
                <p14:modId xmlns:p14="http://schemas.microsoft.com/office/powerpoint/2010/main" xmlns="" val="3582090269"/>
              </p:ext>
            </p:extLst>
          </p:nvPr>
        </p:nvGraphicFramePr>
        <p:xfrm>
          <a:off x="381000" y="1689096"/>
          <a:ext cx="7886699" cy="4203708"/>
        </p:xfrm>
        <a:graphic>
          <a:graphicData uri="http://schemas.openxmlformats.org/drawingml/2006/table">
            <a:tbl>
              <a:tblPr firstRow="1" bandRow="1">
                <a:tableStyleId>{5C22544A-7EE6-4342-B048-85BDC9FD1C3A}</a:tableStyleId>
              </a:tblPr>
              <a:tblGrid>
                <a:gridCol w="2760345"/>
                <a:gridCol w="939588"/>
                <a:gridCol w="1557866"/>
                <a:gridCol w="2628900"/>
              </a:tblGrid>
              <a:tr h="436516">
                <a:tc>
                  <a:txBody>
                    <a:bodyPr/>
                    <a:lstStyle/>
                    <a:p>
                      <a:r>
                        <a:rPr lang="en-US" dirty="0" smtClean="0"/>
                        <a:t>Product</a:t>
                      </a:r>
                      <a:endParaRPr lang="en-US" dirty="0"/>
                    </a:p>
                  </a:txBody>
                  <a:tcPr/>
                </a:tc>
                <a:tc gridSpan="2">
                  <a:txBody>
                    <a:bodyPr/>
                    <a:lstStyle/>
                    <a:p>
                      <a:pPr algn="ctr"/>
                      <a:r>
                        <a:rPr lang="en-US" dirty="0" smtClean="0"/>
                        <a:t>Fresh Lot</a:t>
                      </a:r>
                      <a:endParaRPr lang="en-US" dirty="0"/>
                    </a:p>
                  </a:txBody>
                  <a:tcPr/>
                </a:tc>
                <a:tc hMerge="1">
                  <a:txBody>
                    <a:bodyPr/>
                    <a:lstStyle/>
                    <a:p>
                      <a:pPr algn="ctr"/>
                      <a:endParaRPr lang="en-US" dirty="0"/>
                    </a:p>
                  </a:txBody>
                  <a:tcPr>
                    <a:lnL w="12700" cap="flat" cmpd="sng" algn="ctr">
                      <a:solidFill>
                        <a:schemeClr val="tx1"/>
                      </a:solidFill>
                      <a:prstDash val="solid"/>
                      <a:round/>
                      <a:headEnd type="none" w="med" len="med"/>
                      <a:tailEnd type="none" w="med" len="med"/>
                    </a:lnL>
                  </a:tcPr>
                </a:tc>
                <a:tc>
                  <a:txBody>
                    <a:bodyPr/>
                    <a:lstStyle/>
                    <a:p>
                      <a:pPr algn="ctr"/>
                      <a:r>
                        <a:rPr lang="en-US" dirty="0" smtClean="0"/>
                        <a:t>Comments</a:t>
                      </a:r>
                      <a:endParaRPr lang="en-US" dirty="0"/>
                    </a:p>
                  </a:txBody>
                  <a:tcPr/>
                </a:tc>
              </a:tr>
              <a:tr h="281044">
                <a:tc>
                  <a:txBody>
                    <a:bodyPr/>
                    <a:lstStyle/>
                    <a:p>
                      <a:pPr algn="l"/>
                      <a:r>
                        <a:rPr lang="en-US" sz="900" dirty="0" smtClean="0">
                          <a:solidFill>
                            <a:schemeClr val="bg1">
                              <a:lumMod val="50000"/>
                            </a:schemeClr>
                          </a:solidFill>
                        </a:rPr>
                        <a:t>Product Line</a:t>
                      </a:r>
                      <a:endParaRPr lang="en-US" sz="900" b="1" dirty="0">
                        <a:solidFill>
                          <a:schemeClr val="bg1">
                            <a:lumMod val="50000"/>
                          </a:schemeClr>
                        </a:solidFill>
                      </a:endParaRPr>
                    </a:p>
                  </a:txBody>
                  <a:tcPr marL="45720" marR="45720" anchor="ctr"/>
                </a:tc>
                <a:tc>
                  <a:txBody>
                    <a:bodyPr/>
                    <a:lstStyle/>
                    <a:p>
                      <a:pPr algn="ctr"/>
                      <a:r>
                        <a:rPr lang="en-US" sz="900" dirty="0" smtClean="0">
                          <a:solidFill>
                            <a:schemeClr val="bg1">
                              <a:lumMod val="50000"/>
                            </a:schemeClr>
                          </a:solidFill>
                        </a:rPr>
                        <a:t>Yield</a:t>
                      </a:r>
                      <a:endParaRPr lang="en-US" sz="900" b="1" dirty="0">
                        <a:solidFill>
                          <a:schemeClr val="bg1">
                            <a:lumMod val="50000"/>
                          </a:schemeClr>
                        </a:solidFill>
                      </a:endParaRPr>
                    </a:p>
                  </a:txBody>
                  <a:tcPr marL="45720" marR="45720" anchor="ctr"/>
                </a:tc>
                <a:tc>
                  <a:txBody>
                    <a:bodyPr/>
                    <a:lstStyle/>
                    <a:p>
                      <a:pPr marL="0" algn="ctr" defTabSz="914400" rtl="0" eaLnBrk="1" latinLnBrk="0" hangingPunct="1"/>
                      <a:r>
                        <a:rPr lang="en-US" sz="900" kern="1200" dirty="0" smtClean="0">
                          <a:solidFill>
                            <a:schemeClr val="bg1">
                              <a:lumMod val="50000"/>
                            </a:schemeClr>
                          </a:solidFill>
                        </a:rPr>
                        <a:t>Status</a:t>
                      </a:r>
                      <a:endParaRPr lang="en-US" sz="900" b="1" kern="1200" dirty="0">
                        <a:solidFill>
                          <a:schemeClr val="bg1">
                            <a:lumMod val="50000"/>
                          </a:schemeClr>
                        </a:solidFill>
                        <a:latin typeface="+mn-lt"/>
                        <a:ea typeface="+mn-ea"/>
                        <a:cs typeface="+mn-cs"/>
                      </a:endParaRPr>
                    </a:p>
                  </a:txBody>
                  <a:tcPr marL="45720" marR="45720" anchor="ctr"/>
                </a:tc>
                <a:tc>
                  <a:txBody>
                    <a:bodyPr/>
                    <a:lstStyle/>
                    <a:p>
                      <a:pPr algn="l"/>
                      <a:r>
                        <a:rPr lang="en-US" sz="900" b="0" dirty="0" smtClean="0">
                          <a:solidFill>
                            <a:schemeClr val="bg1">
                              <a:lumMod val="50000"/>
                            </a:schemeClr>
                          </a:solidFill>
                        </a:rPr>
                        <a:t>Notes</a:t>
                      </a:r>
                      <a:endParaRPr lang="en-US" sz="900" b="1" dirty="0">
                        <a:solidFill>
                          <a:schemeClr val="bg1">
                            <a:lumMod val="50000"/>
                          </a:schemeClr>
                        </a:solidFill>
                      </a:endParaRPr>
                    </a:p>
                  </a:txBody>
                  <a:tcPr marL="45720" marR="45720" anchor="ctr"/>
                </a:tc>
              </a:tr>
              <a:tr h="436516">
                <a:tc>
                  <a:txBody>
                    <a:bodyPr/>
                    <a:lstStyle/>
                    <a:p>
                      <a:r>
                        <a:rPr lang="en-US" dirty="0" smtClean="0"/>
                        <a:t>DXi4701</a:t>
                      </a:r>
                      <a:endParaRPr lang="en-US" dirty="0">
                        <a:solidFill>
                          <a:schemeClr val="tx2"/>
                        </a:solidFill>
                      </a:endParaRPr>
                    </a:p>
                  </a:txBody>
                  <a:tcPr/>
                </a:tc>
                <a:tc>
                  <a:txBody>
                    <a:bodyPr/>
                    <a:lstStyle/>
                    <a:p>
                      <a:pPr algn="r"/>
                      <a:r>
                        <a:rPr lang="en-US" dirty="0" smtClean="0"/>
                        <a:t>87%</a:t>
                      </a:r>
                      <a:endParaRPr lang="en-US" dirty="0"/>
                    </a:p>
                  </a:txBody>
                  <a:tcPr/>
                </a:tc>
                <a:tc>
                  <a:txBody>
                    <a:bodyPr/>
                    <a:lstStyle/>
                    <a:p>
                      <a:pPr marL="0" algn="ctr" defTabSz="914400" rtl="0" eaLnBrk="1" latinLnBrk="0" hangingPunct="1"/>
                      <a:r>
                        <a:rPr lang="en-US" sz="1800" kern="1200" dirty="0" smtClean="0">
                          <a:effectLst>
                            <a:glow rad="101600">
                              <a:schemeClr val="accent2">
                                <a:alpha val="60000"/>
                              </a:schemeClr>
                            </a:glow>
                          </a:effectLst>
                        </a:rPr>
                        <a:t>Green</a:t>
                      </a:r>
                      <a:endParaRPr lang="en-US" sz="1800" kern="1200" dirty="0">
                        <a:solidFill>
                          <a:schemeClr val="dk1"/>
                        </a:solidFill>
                        <a:effectLst>
                          <a:glow rad="101600">
                            <a:schemeClr val="accent2">
                              <a:alpha val="60000"/>
                            </a:schemeClr>
                          </a:glow>
                        </a:effectLst>
                        <a:latin typeface="+mn-lt"/>
                        <a:ea typeface="+mn-ea"/>
                        <a:cs typeface="+mn-cs"/>
                      </a:endParaRPr>
                    </a:p>
                  </a:txBody>
                  <a:tcPr/>
                </a:tc>
                <a:tc>
                  <a:txBody>
                    <a:bodyPr/>
                    <a:lstStyle/>
                    <a:p>
                      <a:pPr algn="l"/>
                      <a:endParaRPr lang="en-US" dirty="0"/>
                    </a:p>
                  </a:txBody>
                  <a:tcPr/>
                </a:tc>
              </a:tr>
              <a:tr h="436516">
                <a:tc>
                  <a:txBody>
                    <a:bodyPr/>
                    <a:lstStyle/>
                    <a:p>
                      <a:r>
                        <a:rPr lang="en-US" dirty="0" smtClean="0"/>
                        <a:t>DXi6700</a:t>
                      </a:r>
                      <a:endParaRPr lang="en-US" dirty="0"/>
                    </a:p>
                  </a:txBody>
                  <a:tcPr/>
                </a:tc>
                <a:tc>
                  <a:txBody>
                    <a:bodyPr/>
                    <a:lstStyle/>
                    <a:p>
                      <a:pPr algn="r"/>
                      <a:r>
                        <a:rPr lang="en-US" dirty="0" smtClean="0"/>
                        <a:t>72%</a:t>
                      </a:r>
                      <a:endParaRPr lang="en-US" dirty="0"/>
                    </a:p>
                  </a:txBody>
                  <a:tcPr/>
                </a:tc>
                <a:tc>
                  <a:txBody>
                    <a:bodyPr/>
                    <a:lstStyle/>
                    <a:p>
                      <a:pPr marL="0" algn="ctr" defTabSz="914400" rtl="0" eaLnBrk="1" latinLnBrk="0" hangingPunct="1"/>
                      <a:r>
                        <a:rPr lang="en-US" sz="1800" kern="1200" dirty="0" smtClean="0">
                          <a:solidFill>
                            <a:schemeClr val="dk1"/>
                          </a:solidFill>
                          <a:effectLst>
                            <a:glow rad="101600">
                              <a:schemeClr val="accent2">
                                <a:alpha val="60000"/>
                              </a:schemeClr>
                            </a:glow>
                          </a:effectLst>
                          <a:latin typeface="+mn-lt"/>
                          <a:ea typeface="+mn-ea"/>
                          <a:cs typeface="+mn-cs"/>
                        </a:rPr>
                        <a:t>Green</a:t>
                      </a:r>
                      <a:endParaRPr lang="en-US" sz="1800" kern="1200" dirty="0">
                        <a:solidFill>
                          <a:schemeClr val="dk1"/>
                        </a:solidFill>
                        <a:effectLst>
                          <a:glow rad="101600">
                            <a:schemeClr val="accent2">
                              <a:alpha val="60000"/>
                            </a:schemeClr>
                          </a:glow>
                        </a:effectLst>
                        <a:latin typeface="+mn-lt"/>
                        <a:ea typeface="+mn-ea"/>
                        <a:cs typeface="+mn-cs"/>
                      </a:endParaRPr>
                    </a:p>
                  </a:txBody>
                  <a:tcPr/>
                </a:tc>
                <a:tc>
                  <a:txBody>
                    <a:bodyPr/>
                    <a:lstStyle/>
                    <a:p>
                      <a:pPr algn="l"/>
                      <a:r>
                        <a:rPr lang="en-US" dirty="0" smtClean="0">
                          <a:latin typeface="Calibri"/>
                          <a:cs typeface="Calibri"/>
                        </a:rPr>
                        <a:t>↑ 2%</a:t>
                      </a:r>
                      <a:endParaRPr lang="en-US" dirty="0"/>
                    </a:p>
                  </a:txBody>
                  <a:tcPr/>
                </a:tc>
              </a:tr>
              <a:tr h="436516">
                <a:tc>
                  <a:txBody>
                    <a:bodyPr/>
                    <a:lstStyle/>
                    <a:p>
                      <a:r>
                        <a:rPr lang="en-US" dirty="0" smtClean="0"/>
                        <a:t>DXi6802</a:t>
                      </a:r>
                      <a:endParaRPr lang="en-US" dirty="0"/>
                    </a:p>
                  </a:txBody>
                  <a:tcPr/>
                </a:tc>
                <a:tc>
                  <a:txBody>
                    <a:bodyPr/>
                    <a:lstStyle/>
                    <a:p>
                      <a:pPr algn="r"/>
                      <a:r>
                        <a:rPr lang="en-US" dirty="0" smtClean="0"/>
                        <a:t>73%</a:t>
                      </a:r>
                      <a:endParaRPr lang="en-US" dirty="0"/>
                    </a:p>
                  </a:txBody>
                  <a:tcPr/>
                </a:tc>
                <a:tc>
                  <a:txBody>
                    <a:bodyPr/>
                    <a:lstStyle/>
                    <a:p>
                      <a:pPr marL="0" algn="ctr" defTabSz="914400" rtl="0" eaLnBrk="1" latinLnBrk="0" hangingPunct="1"/>
                      <a:r>
                        <a:rPr lang="en-US" sz="1800" kern="1200" dirty="0" smtClean="0">
                          <a:solidFill>
                            <a:schemeClr val="dk1"/>
                          </a:solidFill>
                          <a:effectLst>
                            <a:glow rad="101600">
                              <a:schemeClr val="accent2">
                                <a:alpha val="60000"/>
                              </a:schemeClr>
                            </a:glow>
                          </a:effectLst>
                          <a:latin typeface="+mn-lt"/>
                          <a:ea typeface="+mn-ea"/>
                          <a:cs typeface="+mn-cs"/>
                        </a:rPr>
                        <a:t>Green</a:t>
                      </a:r>
                      <a:endParaRPr lang="en-US" sz="1800" kern="1200" dirty="0">
                        <a:solidFill>
                          <a:schemeClr val="dk1"/>
                        </a:solidFill>
                        <a:effectLst>
                          <a:glow rad="101600">
                            <a:schemeClr val="accent2">
                              <a:alpha val="60000"/>
                            </a:schemeClr>
                          </a:glow>
                        </a:effectLst>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cs typeface="Calibri"/>
                        </a:rPr>
                        <a:t>↑ 3%</a:t>
                      </a:r>
                      <a:endParaRPr lang="en-US" dirty="0" smtClean="0"/>
                    </a:p>
                  </a:txBody>
                  <a:tcPr/>
                </a:tc>
              </a:tr>
              <a:tr h="436516">
                <a:tc>
                  <a:txBody>
                    <a:bodyPr/>
                    <a:lstStyle/>
                    <a:p>
                      <a:r>
                        <a:rPr lang="en-US" dirty="0" smtClean="0"/>
                        <a:t>DXi8500</a:t>
                      </a:r>
                      <a:endParaRPr lang="en-US" dirty="0"/>
                    </a:p>
                  </a:txBody>
                  <a:tcPr/>
                </a:tc>
                <a:tc>
                  <a:txBody>
                    <a:bodyPr/>
                    <a:lstStyle/>
                    <a:p>
                      <a:pPr algn="r"/>
                      <a:r>
                        <a:rPr lang="en-US" dirty="0" smtClean="0"/>
                        <a:t>13%</a:t>
                      </a:r>
                      <a:endParaRPr lang="en-US" dirty="0"/>
                    </a:p>
                  </a:txBody>
                  <a:tcPr/>
                </a:tc>
                <a:tc>
                  <a:txBody>
                    <a:bodyPr/>
                    <a:lstStyle/>
                    <a:p>
                      <a:pPr marL="0" algn="ctr" defTabSz="914400" rtl="0" eaLnBrk="1" latinLnBrk="0" hangingPunct="1"/>
                      <a:r>
                        <a:rPr lang="en-US" sz="1800" kern="1200" dirty="0" smtClean="0">
                          <a:effectLst>
                            <a:glow rad="101600">
                              <a:srgbClr val="FFFF00">
                                <a:alpha val="60000"/>
                              </a:srgbClr>
                            </a:glow>
                          </a:effectLst>
                        </a:rPr>
                        <a:t>Yellow</a:t>
                      </a:r>
                      <a:endParaRPr lang="en-US" sz="1800" kern="1200" dirty="0">
                        <a:solidFill>
                          <a:schemeClr val="dk1"/>
                        </a:solidFill>
                        <a:effectLst>
                          <a:glow rad="101600">
                            <a:srgbClr val="FFFF00">
                              <a:alpha val="60000"/>
                            </a:srgbClr>
                          </a:glow>
                        </a:effectLst>
                        <a:latin typeface="+mn-lt"/>
                        <a:ea typeface="+mn-ea"/>
                        <a:cs typeface="+mn-cs"/>
                      </a:endParaRPr>
                    </a:p>
                  </a:txBody>
                  <a:tcPr/>
                </a:tc>
                <a:tc>
                  <a:txBody>
                    <a:bodyPr/>
                    <a:lstStyle/>
                    <a:p>
                      <a:pPr algn="l"/>
                      <a:r>
                        <a:rPr lang="en-US" dirty="0" smtClean="0"/>
                        <a:t>Low volumes</a:t>
                      </a:r>
                      <a:endParaRPr lang="en-US" dirty="0"/>
                    </a:p>
                  </a:txBody>
                  <a:tcPr/>
                </a:tc>
              </a:tr>
              <a:tr h="4305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StorNext</a:t>
                      </a:r>
                      <a:r>
                        <a:rPr lang="en-US" baseline="0" dirty="0" smtClean="0"/>
                        <a:t> G-Series</a:t>
                      </a:r>
                      <a:endParaRPr lang="en-US" dirty="0" smtClean="0"/>
                    </a:p>
                  </a:txBody>
                  <a:tcPr/>
                </a:tc>
                <a:tc>
                  <a:txBody>
                    <a:bodyPr/>
                    <a:lstStyle/>
                    <a:p>
                      <a:pPr marL="0" algn="r" defTabSz="914400" rtl="0" eaLnBrk="1" latinLnBrk="0" hangingPunct="1"/>
                      <a:r>
                        <a:rPr lang="en-US" sz="1800" kern="1200" dirty="0" smtClean="0">
                          <a:solidFill>
                            <a:schemeClr val="dk1"/>
                          </a:solidFill>
                          <a:latin typeface="+mn-lt"/>
                          <a:ea typeface="+mn-ea"/>
                          <a:cs typeface="+mn-cs"/>
                        </a:rPr>
                        <a:t>63%</a:t>
                      </a:r>
                    </a:p>
                  </a:txBody>
                  <a:tcPr/>
                </a:tc>
                <a:tc>
                  <a:txBody>
                    <a:bodyPr/>
                    <a:lstStyle/>
                    <a:p>
                      <a:pPr marL="0" algn="ctr" defTabSz="914400" rtl="0" eaLnBrk="1" latinLnBrk="0" hangingPunct="1"/>
                      <a:r>
                        <a:rPr lang="en-US" sz="1800" kern="1200" dirty="0" smtClean="0">
                          <a:solidFill>
                            <a:schemeClr val="dk1"/>
                          </a:solidFill>
                          <a:effectLst>
                            <a:glow rad="101600">
                              <a:schemeClr val="accent2">
                                <a:alpha val="60000"/>
                              </a:schemeClr>
                            </a:glow>
                          </a:effectLst>
                          <a:latin typeface="+mn-lt"/>
                          <a:ea typeface="+mn-ea"/>
                          <a:cs typeface="+mn-cs"/>
                        </a:rPr>
                        <a:t>Green</a:t>
                      </a:r>
                      <a:endParaRPr lang="en-US" sz="1800" kern="1200" dirty="0">
                        <a:solidFill>
                          <a:schemeClr val="dk1"/>
                        </a:solidFill>
                        <a:effectLst>
                          <a:glow rad="101600">
                            <a:schemeClr val="accent2">
                              <a:alpha val="60000"/>
                            </a:schemeClr>
                          </a:glow>
                        </a:effectLst>
                        <a:latin typeface="+mn-lt"/>
                        <a:ea typeface="+mn-ea"/>
                        <a:cs typeface="+mn-cs"/>
                      </a:endParaRPr>
                    </a:p>
                  </a:txBody>
                  <a:tcPr/>
                </a:tc>
                <a:tc>
                  <a:txBody>
                    <a:bodyPr/>
                    <a:lstStyle/>
                    <a:p>
                      <a:pPr algn="l"/>
                      <a:endParaRPr lang="en-US" dirty="0"/>
                    </a:p>
                  </a:txBody>
                  <a:tcPr/>
                </a:tc>
              </a:tr>
              <a:tr h="436516">
                <a:tc>
                  <a:txBody>
                    <a:bodyPr/>
                    <a:lstStyle/>
                    <a:p>
                      <a:r>
                        <a:rPr lang="en-US" dirty="0" smtClean="0"/>
                        <a:t>StorNext Q-Series</a:t>
                      </a:r>
                      <a:endParaRPr lang="en-US" dirty="0"/>
                    </a:p>
                  </a:txBody>
                  <a:tcPr/>
                </a:tc>
                <a:tc>
                  <a:txBody>
                    <a:bodyPr/>
                    <a:lstStyle/>
                    <a:p>
                      <a:pPr marL="0" algn="r" defTabSz="914400" rtl="0" eaLnBrk="1" latinLnBrk="0" hangingPunct="1"/>
                      <a:r>
                        <a:rPr lang="en-US" sz="1800" kern="1200" dirty="0" smtClean="0">
                          <a:solidFill>
                            <a:schemeClr val="dk1"/>
                          </a:solidFill>
                          <a:latin typeface="+mn-lt"/>
                          <a:ea typeface="+mn-ea"/>
                          <a:cs typeface="+mn-cs"/>
                        </a:rPr>
                        <a:t>-</a:t>
                      </a:r>
                      <a:endParaRPr lang="en-US" sz="1800" kern="1200" dirty="0">
                        <a:solidFill>
                          <a:schemeClr val="dk1"/>
                        </a:solidFill>
                        <a:latin typeface="+mn-lt"/>
                        <a:ea typeface="+mn-ea"/>
                        <a:cs typeface="+mn-cs"/>
                      </a:endParaRPr>
                    </a:p>
                  </a:txBody>
                  <a:tcPr>
                    <a:solidFill>
                      <a:schemeClr val="bg1">
                        <a:lumMod val="85000"/>
                      </a:schemeClr>
                    </a:solidFill>
                  </a:tcPr>
                </a:tc>
                <a:tc>
                  <a:txBody>
                    <a:bodyPr/>
                    <a:lstStyle/>
                    <a:p>
                      <a:pPr marL="0" algn="ctr" defTabSz="914400" rtl="0" eaLnBrk="1" latinLnBrk="0" hangingPunct="1"/>
                      <a:r>
                        <a:rPr lang="en-US" sz="1800" kern="1200" dirty="0" smtClean="0">
                          <a:solidFill>
                            <a:schemeClr val="dk1"/>
                          </a:solidFill>
                          <a:latin typeface="+mn-lt"/>
                          <a:ea typeface="+mn-ea"/>
                          <a:cs typeface="+mn-cs"/>
                        </a:rPr>
                        <a:t>N/A</a:t>
                      </a:r>
                      <a:endParaRPr lang="en-US" sz="1800" kern="1200" dirty="0">
                        <a:solidFill>
                          <a:schemeClr val="dk1"/>
                        </a:solidFill>
                        <a:latin typeface="+mn-lt"/>
                        <a:ea typeface="+mn-ea"/>
                        <a:cs typeface="+mn-cs"/>
                      </a:endParaRPr>
                    </a:p>
                  </a:txBody>
                  <a:tcPr>
                    <a:solidFill>
                      <a:schemeClr val="bg1">
                        <a:lumMod val="85000"/>
                      </a:schemeClr>
                    </a:solid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solidFill>
                      <a:schemeClr val="bg1">
                        <a:lumMod val="85000"/>
                      </a:schemeClr>
                    </a:solidFill>
                  </a:tcPr>
                </a:tc>
              </a:tr>
              <a:tr h="436516">
                <a:tc>
                  <a:txBody>
                    <a:bodyPr/>
                    <a:lstStyle/>
                    <a:p>
                      <a:r>
                        <a:rPr lang="en-US" dirty="0" smtClean="0"/>
                        <a:t>StorNext M-Series</a:t>
                      </a:r>
                      <a:endParaRPr lang="en-US" dirty="0"/>
                    </a:p>
                  </a:txBody>
                  <a:tcPr/>
                </a:tc>
                <a:tc>
                  <a:txBody>
                    <a:bodyPr/>
                    <a:lstStyle/>
                    <a:p>
                      <a:pPr algn="r"/>
                      <a:r>
                        <a:rPr lang="en-US" dirty="0" smtClean="0"/>
                        <a:t>52%</a:t>
                      </a:r>
                      <a:endParaRPr lang="en-US" dirty="0"/>
                    </a:p>
                  </a:txBody>
                  <a:tcPr/>
                </a:tc>
                <a:tc>
                  <a:txBody>
                    <a:bodyPr/>
                    <a:lstStyle/>
                    <a:p>
                      <a:pPr marL="0" algn="ctr" defTabSz="914400" rtl="0" eaLnBrk="1" latinLnBrk="0" hangingPunct="1"/>
                      <a:r>
                        <a:rPr lang="en-US" sz="1800" kern="1200" dirty="0" smtClean="0">
                          <a:solidFill>
                            <a:schemeClr val="dk1"/>
                          </a:solidFill>
                          <a:effectLst>
                            <a:glow rad="101600">
                              <a:schemeClr val="accent2">
                                <a:alpha val="60000"/>
                              </a:schemeClr>
                            </a:glow>
                          </a:effectLst>
                          <a:latin typeface="+mn-lt"/>
                          <a:ea typeface="+mn-ea"/>
                          <a:cs typeface="+mn-cs"/>
                        </a:rPr>
                        <a:t>Green</a:t>
                      </a:r>
                      <a:endParaRPr lang="en-US" sz="1800" kern="1200" dirty="0">
                        <a:solidFill>
                          <a:schemeClr val="dk1"/>
                        </a:solidFill>
                        <a:effectLst>
                          <a:glow rad="101600">
                            <a:schemeClr val="accent2">
                              <a:alpha val="60000"/>
                            </a:schemeClr>
                          </a:glow>
                        </a:effectLst>
                        <a:latin typeface="+mn-lt"/>
                        <a:ea typeface="+mn-ea"/>
                        <a:cs typeface="+mn-cs"/>
                      </a:endParaRPr>
                    </a:p>
                  </a:txBody>
                  <a:tcPr/>
                </a:tc>
                <a:tc>
                  <a:txBody>
                    <a:bodyPr/>
                    <a:lstStyle/>
                    <a:p>
                      <a:pPr algn="l"/>
                      <a:endParaRPr lang="en-US" dirty="0"/>
                    </a:p>
                  </a:txBody>
                  <a:tcPr/>
                </a:tc>
              </a:tr>
              <a:tr h="436516">
                <a:tc>
                  <a:txBody>
                    <a:bodyPr/>
                    <a:lstStyle/>
                    <a:p>
                      <a:r>
                        <a:rPr lang="en-US" dirty="0" smtClean="0"/>
                        <a:t>Scalar LTFS</a:t>
                      </a:r>
                      <a:endParaRPr lang="en-US" dirty="0"/>
                    </a:p>
                  </a:txBody>
                  <a:tcPr/>
                </a:tc>
                <a:tc>
                  <a:txBody>
                    <a:bodyPr/>
                    <a:lstStyle/>
                    <a:p>
                      <a:pPr algn="r"/>
                      <a:r>
                        <a:rPr lang="en-US" dirty="0" smtClean="0"/>
                        <a:t>-</a:t>
                      </a:r>
                      <a:endParaRPr lang="en-US" dirty="0"/>
                    </a:p>
                  </a:txBody>
                  <a:tcPr>
                    <a:solidFill>
                      <a:schemeClr val="bg1">
                        <a:lumMod val="85000"/>
                      </a:schemeClr>
                    </a:solidFill>
                  </a:tcPr>
                </a:tc>
                <a:tc>
                  <a:txBody>
                    <a:bodyPr/>
                    <a:lstStyle/>
                    <a:p>
                      <a:pPr marL="0" algn="ctr" defTabSz="914400" rtl="0" eaLnBrk="1" latinLnBrk="0" hangingPunct="1"/>
                      <a:r>
                        <a:rPr lang="en-US" sz="1800" kern="1200" dirty="0" smtClean="0"/>
                        <a:t>N/A</a:t>
                      </a:r>
                      <a:endParaRPr lang="en-US" sz="1800" kern="1200" dirty="0">
                        <a:solidFill>
                          <a:schemeClr val="dk1"/>
                        </a:solidFill>
                        <a:latin typeface="+mn-lt"/>
                        <a:ea typeface="+mn-ea"/>
                        <a:cs typeface="+mn-cs"/>
                      </a:endParaRPr>
                    </a:p>
                  </a:txBody>
                  <a:tcPr>
                    <a:solidFill>
                      <a:schemeClr val="bg1">
                        <a:lumMod val="85000"/>
                      </a:schemeClr>
                    </a:solidFill>
                  </a:tcPr>
                </a:tc>
                <a:tc>
                  <a:txBody>
                    <a:bodyPr/>
                    <a:lstStyle/>
                    <a:p>
                      <a:pPr algn="l"/>
                      <a:endParaRPr lang="en-US" dirty="0"/>
                    </a:p>
                  </a:txBody>
                  <a:tcPr>
                    <a:solidFill>
                      <a:schemeClr val="bg1">
                        <a:lumMod val="85000"/>
                      </a:schemeClr>
                    </a:solidFill>
                  </a:tcPr>
                </a:tc>
              </a:tr>
            </a:tbl>
          </a:graphicData>
        </a:graphic>
      </p:graphicFrame>
    </p:spTree>
    <p:extLst>
      <p:ext uri="{BB962C8B-B14F-4D97-AF65-F5344CB8AC3E}">
        <p14:creationId xmlns:p14="http://schemas.microsoft.com/office/powerpoint/2010/main" xmlns="" val="21297237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Information Solutions – Mark Anthony</a:t>
            </a:r>
            <a:endParaRPr lang="en-US" dirty="0"/>
          </a:p>
        </p:txBody>
      </p:sp>
      <p:sp>
        <p:nvSpPr>
          <p:cNvPr id="3" name="Title 2"/>
          <p:cNvSpPr>
            <a:spLocks noGrp="1"/>
          </p:cNvSpPr>
          <p:nvPr>
            <p:ph type="title"/>
          </p:nvPr>
        </p:nvSpPr>
        <p:spPr>
          <a:xfrm>
            <a:off x="322780" y="3645425"/>
            <a:ext cx="8821220" cy="1352310"/>
          </a:xfrm>
        </p:spPr>
        <p:txBody>
          <a:bodyPr/>
          <a:lstStyle/>
          <a:p>
            <a:r>
              <a:rPr lang="en-US" sz="5400" dirty="0" smtClean="0"/>
              <a:t>Documentation and Training Updates</a:t>
            </a:r>
            <a:endParaRPr lang="en-US" sz="5400"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a:spLocks noGrp="1"/>
          </p:cNvSpPr>
          <p:nvPr>
            <p:ph type="body" sz="quarter" idx="11"/>
          </p:nvPr>
        </p:nvSpPr>
        <p:spPr/>
        <p:txBody>
          <a:bodyPr/>
          <a:lstStyle/>
          <a:p>
            <a:r>
              <a:rPr lang="en-US" dirty="0" smtClean="0"/>
              <a:t>Mark Anthony, Alex Duncan,  </a:t>
            </a:r>
            <a:br>
              <a:rPr lang="en-US" dirty="0" smtClean="0"/>
            </a:br>
            <a:r>
              <a:rPr lang="en-US" dirty="0" smtClean="0"/>
              <a:t>and Jim Bell</a:t>
            </a:r>
            <a:endParaRPr lang="en-US" dirty="0"/>
          </a:p>
        </p:txBody>
      </p:sp>
      <p:sp>
        <p:nvSpPr>
          <p:cNvPr id="13314" name="Title 5"/>
          <p:cNvSpPr>
            <a:spLocks noGrp="1"/>
          </p:cNvSpPr>
          <p:nvPr>
            <p:ph type="title"/>
          </p:nvPr>
        </p:nvSpPr>
        <p:spPr/>
        <p:txBody>
          <a:bodyPr/>
          <a:lstStyle/>
          <a:p>
            <a:r>
              <a:rPr dirty="0" smtClean="0"/>
              <a:t>Information Solutions Updates</a:t>
            </a:r>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4884472" y="1911822"/>
            <a:ext cx="2924175" cy="3776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 name="Picture 3"/>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299625" y="3016333"/>
            <a:ext cx="3867005" cy="2896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med">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DXi6902 List Price Comparison </a:t>
            </a:r>
            <a:endParaRPr lang="en-US" dirty="0"/>
          </a:p>
        </p:txBody>
      </p:sp>
      <p:sp>
        <p:nvSpPr>
          <p:cNvPr id="3" name="TextBox 2"/>
          <p:cNvSpPr txBox="1"/>
          <p:nvPr/>
        </p:nvSpPr>
        <p:spPr>
          <a:xfrm>
            <a:off x="1884406" y="6056415"/>
            <a:ext cx="5375189" cy="276999"/>
          </a:xfrm>
          <a:prstGeom prst="rect">
            <a:avLst/>
          </a:prstGeom>
          <a:noFill/>
        </p:spPr>
        <p:txBody>
          <a:bodyPr wrap="none" rtlCol="0">
            <a:spAutoFit/>
          </a:bodyPr>
          <a:lstStyle/>
          <a:p>
            <a:r>
              <a:rPr lang="en-US" sz="1200" dirty="0" smtClean="0"/>
              <a:t>*Comparison is against EMC DD list price and does not include DD licensing</a:t>
            </a:r>
            <a:endParaRPr lang="en-US" sz="1200" dirty="0"/>
          </a:p>
        </p:txBody>
      </p:sp>
      <p:graphicFrame>
        <p:nvGraphicFramePr>
          <p:cNvPr id="7" name="Content Placeholder 6"/>
          <p:cNvGraphicFramePr>
            <a:graphicFrameLocks noGrp="1"/>
          </p:cNvGraphicFramePr>
          <p:nvPr>
            <p:ph idx="1"/>
            <p:extLst/>
          </p:nvPr>
        </p:nvGraphicFramePr>
        <p:xfrm>
          <a:off x="395288" y="1263650"/>
          <a:ext cx="8216900" cy="47688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7127622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79" y="257770"/>
            <a:ext cx="8607465" cy="639763"/>
          </a:xfrm>
        </p:spPr>
        <p:txBody>
          <a:bodyPr/>
          <a:lstStyle/>
          <a:p>
            <a:r>
              <a:rPr lang="en-US" dirty="0" smtClean="0">
                <a:latin typeface="Arial" charset="0"/>
                <a:ea typeface="ＭＳ Ｐゴシック" pitchFamily="34" charset="-128"/>
                <a:cs typeface="Arial" charset="0"/>
              </a:rPr>
              <a:t>Documentation for Customers and Service</a:t>
            </a:r>
            <a:endParaRPr lang="en-US" dirty="0"/>
          </a:p>
        </p:txBody>
      </p:sp>
      <p:sp>
        <p:nvSpPr>
          <p:cNvPr id="3" name="Content Placeholder 2"/>
          <p:cNvSpPr>
            <a:spLocks noGrp="1"/>
          </p:cNvSpPr>
          <p:nvPr>
            <p:ph idx="1"/>
          </p:nvPr>
        </p:nvSpPr>
        <p:spPr>
          <a:xfrm>
            <a:off x="395805" y="1145285"/>
            <a:ext cx="8216220" cy="4768630"/>
          </a:xfrm>
        </p:spPr>
        <p:txBody>
          <a:bodyPr/>
          <a:lstStyle/>
          <a:p>
            <a:pPr marL="231775" indent="-231775">
              <a:spcAft>
                <a:spcPts val="300"/>
              </a:spcAft>
            </a:pPr>
            <a:r>
              <a:rPr lang="en-US" i="1" dirty="0" smtClean="0">
                <a:latin typeface="Arial" charset="0"/>
                <a:ea typeface="ＭＳ Ｐゴシック" pitchFamily="34" charset="-128"/>
                <a:cs typeface="Arial" charset="0"/>
              </a:rPr>
              <a:t>DXi6902 Site Planning Guide </a:t>
            </a:r>
            <a:r>
              <a:rPr lang="en-US" dirty="0" smtClean="0">
                <a:solidFill>
                  <a:schemeClr val="bg2"/>
                </a:solidFill>
                <a:latin typeface="Arial" charset="0"/>
                <a:ea typeface="ＭＳ Ｐゴシック" pitchFamily="34" charset="-128"/>
                <a:cs typeface="Arial" charset="0"/>
              </a:rPr>
              <a:t>(New)</a:t>
            </a:r>
          </a:p>
          <a:p>
            <a:pPr marL="231775" indent="-231775">
              <a:spcAft>
                <a:spcPts val="300"/>
              </a:spcAft>
            </a:pPr>
            <a:r>
              <a:rPr lang="en-US" i="1" dirty="0" smtClean="0">
                <a:latin typeface="Arial" charset="0"/>
                <a:ea typeface="ＭＳ Ｐゴシック" pitchFamily="34" charset="-128"/>
                <a:cs typeface="Arial" charset="0"/>
              </a:rPr>
              <a:t>DXi6902 Installation and Configuration Guide </a:t>
            </a:r>
            <a:r>
              <a:rPr lang="en-US" dirty="0" smtClean="0">
                <a:solidFill>
                  <a:schemeClr val="bg2"/>
                </a:solidFill>
                <a:latin typeface="Arial" charset="0"/>
                <a:ea typeface="ＭＳ Ｐゴシック" pitchFamily="34" charset="-128"/>
                <a:cs typeface="Arial" charset="0"/>
              </a:rPr>
              <a:t>(New)</a:t>
            </a:r>
            <a:endParaRPr lang="en-US" i="1" dirty="0" smtClean="0">
              <a:latin typeface="Arial" charset="0"/>
              <a:ea typeface="ＭＳ Ｐゴシック" pitchFamily="34" charset="-128"/>
              <a:cs typeface="Arial" charset="0"/>
            </a:endParaRPr>
          </a:p>
          <a:p>
            <a:pPr marL="231775" indent="-231775">
              <a:spcAft>
                <a:spcPts val="300"/>
              </a:spcAft>
            </a:pPr>
            <a:r>
              <a:rPr lang="en-US" i="1" dirty="0" smtClean="0">
                <a:latin typeface="Arial" charset="0"/>
                <a:ea typeface="ＭＳ Ｐゴシック" pitchFamily="34" charset="-128"/>
                <a:cs typeface="Arial" charset="0"/>
              </a:rPr>
              <a:t>DXi6902 User’s Guide </a:t>
            </a:r>
            <a:r>
              <a:rPr lang="en-US" dirty="0" smtClean="0">
                <a:solidFill>
                  <a:schemeClr val="bg2"/>
                </a:solidFill>
                <a:latin typeface="Arial" charset="0"/>
                <a:ea typeface="ＭＳ Ｐゴシック" pitchFamily="34" charset="-128"/>
                <a:cs typeface="Arial" charset="0"/>
              </a:rPr>
              <a:t>(New)</a:t>
            </a:r>
          </a:p>
          <a:p>
            <a:pPr marL="231775" indent="-231775">
              <a:spcAft>
                <a:spcPts val="300"/>
              </a:spcAft>
            </a:pPr>
            <a:r>
              <a:rPr lang="en-US" i="1" dirty="0" smtClean="0">
                <a:latin typeface="Arial" charset="0"/>
                <a:ea typeface="ＭＳ Ｐゴシック" pitchFamily="34" charset="-128"/>
                <a:cs typeface="Arial" charset="0"/>
              </a:rPr>
              <a:t>DXi6902 Online Help </a:t>
            </a:r>
            <a:r>
              <a:rPr lang="en-US" dirty="0" smtClean="0">
                <a:solidFill>
                  <a:schemeClr val="bg2"/>
                </a:solidFill>
                <a:latin typeface="Arial" charset="0"/>
                <a:ea typeface="ＭＳ Ｐゴシック" pitchFamily="34" charset="-128"/>
                <a:cs typeface="Arial" charset="0"/>
              </a:rPr>
              <a:t>(New)</a:t>
            </a:r>
          </a:p>
          <a:p>
            <a:pPr marL="231775" indent="-231775">
              <a:spcAft>
                <a:spcPts val="300"/>
              </a:spcAft>
            </a:pPr>
            <a:r>
              <a:rPr lang="en-US" i="1" dirty="0" smtClean="0">
                <a:latin typeface="Arial" charset="0"/>
                <a:ea typeface="ＭＳ Ｐゴシック" pitchFamily="34" charset="-128"/>
                <a:cs typeface="Arial" charset="0"/>
              </a:rPr>
              <a:t>DXi6902 User Essentials </a:t>
            </a:r>
            <a:r>
              <a:rPr lang="en-US" dirty="0" smtClean="0">
                <a:solidFill>
                  <a:schemeClr val="bg2"/>
                </a:solidFill>
                <a:latin typeface="Arial" charset="0"/>
                <a:ea typeface="ＭＳ Ｐゴシック" pitchFamily="34" charset="-128"/>
                <a:cs typeface="Arial" charset="0"/>
              </a:rPr>
              <a:t>(New)</a:t>
            </a:r>
            <a:endParaRPr lang="en-US" i="1" dirty="0" smtClean="0">
              <a:latin typeface="Arial" charset="0"/>
              <a:ea typeface="ＭＳ Ｐゴシック" pitchFamily="34" charset="-128"/>
              <a:cs typeface="Arial" charset="0"/>
            </a:endParaRPr>
          </a:p>
          <a:p>
            <a:pPr marL="231775" indent="-231775">
              <a:spcAft>
                <a:spcPts val="300"/>
              </a:spcAft>
            </a:pPr>
            <a:r>
              <a:rPr lang="en-US" i="1" dirty="0" err="1" smtClean="0">
                <a:latin typeface="Arial" charset="0"/>
                <a:ea typeface="ＭＳ Ｐゴシック" pitchFamily="34" charset="-128"/>
                <a:cs typeface="Arial" charset="0"/>
              </a:rPr>
              <a:t>DXi</a:t>
            </a:r>
            <a:r>
              <a:rPr lang="en-US" i="1" dirty="0" smtClean="0">
                <a:latin typeface="Arial" charset="0"/>
                <a:ea typeface="ＭＳ Ｐゴシック" pitchFamily="34" charset="-128"/>
                <a:cs typeface="Arial" charset="0"/>
              </a:rPr>
              <a:t>-Series 3.0.0_69 Release Notes </a:t>
            </a:r>
            <a:r>
              <a:rPr lang="en-US" dirty="0" smtClean="0">
                <a:solidFill>
                  <a:schemeClr val="bg2"/>
                </a:solidFill>
                <a:latin typeface="Arial" charset="0"/>
                <a:ea typeface="ＭＳ Ｐゴシック" pitchFamily="34" charset="-128"/>
                <a:cs typeface="Arial" charset="0"/>
              </a:rPr>
              <a:t>(New)</a:t>
            </a:r>
          </a:p>
          <a:p>
            <a:pPr marL="231775" indent="-231775">
              <a:spcAft>
                <a:spcPts val="300"/>
              </a:spcAft>
            </a:pPr>
            <a:r>
              <a:rPr lang="en-US" i="1" dirty="0" smtClean="0">
                <a:latin typeface="Arial" charset="0"/>
                <a:ea typeface="ＭＳ Ｐゴシック" pitchFamily="34" charset="-128"/>
                <a:cs typeface="Arial" charset="0"/>
              </a:rPr>
              <a:t>DXi6802 and DXi6902 CRU Instructions </a:t>
            </a:r>
            <a:r>
              <a:rPr lang="en-US" i="1" dirty="0" smtClean="0">
                <a:solidFill>
                  <a:schemeClr val="bg2"/>
                </a:solidFill>
                <a:latin typeface="Arial" charset="0"/>
                <a:ea typeface="ＭＳ Ｐゴシック" pitchFamily="34" charset="-128"/>
                <a:cs typeface="Arial" charset="0"/>
              </a:rPr>
              <a:t>(Updated)</a:t>
            </a:r>
          </a:p>
          <a:p>
            <a:pPr lvl="1"/>
            <a:r>
              <a:rPr lang="en-US" dirty="0" smtClean="0">
                <a:latin typeface="Arial" charset="0"/>
                <a:ea typeface="ＭＳ Ｐゴシック" pitchFamily="34" charset="-128"/>
                <a:cs typeface="Arial" charset="0"/>
              </a:rPr>
              <a:t>Hard Drives, Power Supply, and Rack Mount Rails</a:t>
            </a:r>
          </a:p>
          <a:p>
            <a:pPr marL="231775" indent="-231775"/>
            <a:r>
              <a:rPr lang="en-US" i="1" dirty="0" err="1" smtClean="0">
                <a:latin typeface="Arial" charset="0"/>
                <a:ea typeface="ＭＳ Ｐゴシック" pitchFamily="34" charset="-128"/>
                <a:cs typeface="Arial" charset="0"/>
              </a:rPr>
              <a:t>DXi</a:t>
            </a:r>
            <a:r>
              <a:rPr lang="en-US" i="1" dirty="0" smtClean="0">
                <a:latin typeface="Arial" charset="0"/>
                <a:ea typeface="ＭＳ Ｐゴシック" pitchFamily="34" charset="-128"/>
                <a:cs typeface="Arial" charset="0"/>
              </a:rPr>
              <a:t> Advanced Reporting Documentation </a:t>
            </a:r>
            <a:r>
              <a:rPr lang="en-US" dirty="0" smtClean="0">
                <a:solidFill>
                  <a:schemeClr val="bg2"/>
                </a:solidFill>
                <a:latin typeface="Arial" charset="0"/>
                <a:ea typeface="ＭＳ Ｐゴシック" pitchFamily="34" charset="-128"/>
                <a:cs typeface="Arial" charset="0"/>
              </a:rPr>
              <a:t>(Updated)</a:t>
            </a:r>
            <a:endParaRPr lang="en-US" i="1" dirty="0" smtClean="0">
              <a:latin typeface="Arial" charset="0"/>
              <a:ea typeface="ＭＳ Ｐゴシック" pitchFamily="34" charset="-128"/>
              <a:cs typeface="Arial" charset="0"/>
            </a:endParaRPr>
          </a:p>
          <a:p>
            <a:pPr lvl="1">
              <a:buSzPct val="75000"/>
            </a:pPr>
            <a:r>
              <a:rPr lang="en-US" dirty="0" smtClean="0">
                <a:latin typeface="Arial" charset="0"/>
                <a:ea typeface="ＭＳ Ｐゴシック" pitchFamily="34" charset="-128"/>
                <a:cs typeface="Arial" charset="0"/>
              </a:rPr>
              <a:t>User’s Guide, Online Help</a:t>
            </a:r>
          </a:p>
          <a:p>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ea typeface="ＭＳ Ｐゴシック" pitchFamily="34" charset="-128"/>
                <a:cs typeface="Arial" charset="0"/>
              </a:rPr>
              <a:t>Documentation for Service Only</a:t>
            </a:r>
            <a:endParaRPr lang="en-US" dirty="0"/>
          </a:p>
        </p:txBody>
      </p:sp>
      <p:sp>
        <p:nvSpPr>
          <p:cNvPr id="4" name="Content Placeholder 6"/>
          <p:cNvSpPr>
            <a:spLocks noGrp="1"/>
          </p:cNvSpPr>
          <p:nvPr>
            <p:ph idx="1"/>
          </p:nvPr>
        </p:nvSpPr>
        <p:spPr>
          <a:xfrm>
            <a:off x="338138" y="969962"/>
            <a:ext cx="4233862" cy="5297833"/>
          </a:xfrm>
        </p:spPr>
        <p:txBody>
          <a:bodyPr>
            <a:normAutofit/>
          </a:bodyPr>
          <a:lstStyle/>
          <a:p>
            <a:r>
              <a:rPr lang="en-US" i="1" dirty="0" smtClean="0">
                <a:latin typeface="Arial" charset="0"/>
                <a:ea typeface="ＭＳ Ｐゴシック" pitchFamily="34" charset="-128"/>
                <a:cs typeface="Arial" charset="0"/>
              </a:rPr>
              <a:t>DXi6902 Capacity Upgrade Guide </a:t>
            </a:r>
            <a:r>
              <a:rPr lang="en-US" dirty="0">
                <a:solidFill>
                  <a:schemeClr val="bg2"/>
                </a:solidFill>
                <a:latin typeface="Arial" charset="0"/>
                <a:ea typeface="ＭＳ Ｐゴシック" pitchFamily="34" charset="-128"/>
                <a:cs typeface="Arial" charset="0"/>
              </a:rPr>
              <a:t>(New)</a:t>
            </a:r>
            <a:endParaRPr lang="en-US" dirty="0">
              <a:latin typeface="Arial" charset="0"/>
              <a:ea typeface="ＭＳ Ｐゴシック" pitchFamily="34" charset="-128"/>
              <a:cs typeface="Arial" charset="0"/>
            </a:endParaRPr>
          </a:p>
          <a:p>
            <a:r>
              <a:rPr lang="en-US" i="1" dirty="0">
                <a:latin typeface="Arial" charset="0"/>
                <a:ea typeface="ＭＳ Ｐゴシック" pitchFamily="34" charset="-128"/>
                <a:cs typeface="Arial" charset="0"/>
              </a:rPr>
              <a:t>DXi6902 Field Service Manual </a:t>
            </a:r>
            <a:r>
              <a:rPr lang="en-US" dirty="0">
                <a:solidFill>
                  <a:schemeClr val="bg2"/>
                </a:solidFill>
                <a:latin typeface="Arial" charset="0"/>
                <a:ea typeface="ＭＳ Ｐゴシック" pitchFamily="34" charset="-128"/>
                <a:cs typeface="Arial" charset="0"/>
              </a:rPr>
              <a:t>(New)</a:t>
            </a:r>
            <a:endParaRPr lang="en-US" dirty="0">
              <a:latin typeface="Arial" charset="0"/>
              <a:ea typeface="ＭＳ Ｐゴシック" pitchFamily="34" charset="-128"/>
              <a:cs typeface="Arial" charset="0"/>
            </a:endParaRPr>
          </a:p>
          <a:p>
            <a:r>
              <a:rPr lang="en-US" i="1" dirty="0" err="1" smtClean="0">
                <a:latin typeface="Arial" charset="0"/>
                <a:ea typeface="ＭＳ Ｐゴシック" pitchFamily="34" charset="-128"/>
                <a:cs typeface="Arial" charset="0"/>
              </a:rPr>
              <a:t>DXi</a:t>
            </a:r>
            <a:r>
              <a:rPr lang="en-US" i="1" dirty="0" smtClean="0">
                <a:latin typeface="Arial" charset="0"/>
                <a:ea typeface="ＭＳ Ｐゴシック" pitchFamily="34" charset="-128"/>
                <a:cs typeface="Arial" charset="0"/>
              </a:rPr>
              <a:t>-Series 3.0.0_69 Software Installation and Upgrade Guide </a:t>
            </a:r>
            <a:r>
              <a:rPr lang="en-US" dirty="0" smtClean="0">
                <a:solidFill>
                  <a:schemeClr val="bg2"/>
                </a:solidFill>
                <a:latin typeface="Arial" charset="0"/>
                <a:ea typeface="ＭＳ Ｐゴシック" pitchFamily="34" charset="-128"/>
                <a:cs typeface="Arial" charset="0"/>
              </a:rPr>
              <a:t>(Updated)</a:t>
            </a:r>
          </a:p>
          <a:p>
            <a:pPr lvl="1">
              <a:buSzPct val="75000"/>
            </a:pPr>
            <a:r>
              <a:rPr lang="en-US" dirty="0" smtClean="0">
                <a:latin typeface="Arial" charset="0"/>
                <a:ea typeface="ＭＳ Ｐゴシック" pitchFamily="34" charset="-128"/>
                <a:cs typeface="Arial" charset="0"/>
              </a:rPr>
              <a:t>Fresh installs of 3.0.0_69</a:t>
            </a:r>
          </a:p>
          <a:p>
            <a:r>
              <a:rPr lang="en-US" i="1" dirty="0" smtClean="0">
                <a:latin typeface="Arial" charset="0"/>
                <a:ea typeface="ＭＳ Ｐゴシック" pitchFamily="34" charset="-128"/>
                <a:cs typeface="Arial" charset="0"/>
              </a:rPr>
              <a:t>DXi6902 At a Glance document </a:t>
            </a:r>
            <a:r>
              <a:rPr lang="en-US" dirty="0" smtClean="0">
                <a:latin typeface="Arial" charset="0"/>
                <a:ea typeface="ＭＳ Ｐゴシック" pitchFamily="34" charset="-128"/>
                <a:cs typeface="Arial" charset="0"/>
              </a:rPr>
              <a:t>(GCH) </a:t>
            </a:r>
            <a:r>
              <a:rPr lang="en-US" dirty="0" smtClean="0">
                <a:solidFill>
                  <a:schemeClr val="bg2"/>
                </a:solidFill>
                <a:latin typeface="Arial" charset="0"/>
                <a:ea typeface="ＭＳ Ｐゴシック" pitchFamily="34" charset="-128"/>
                <a:cs typeface="Arial" charset="0"/>
              </a:rPr>
              <a:t>(New)</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4725315" y="1076760"/>
            <a:ext cx="3673692" cy="47474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Resources for Customers</a:t>
            </a:r>
            <a:endParaRPr lang="en-US" dirty="0"/>
          </a:p>
        </p:txBody>
      </p:sp>
      <p:sp>
        <p:nvSpPr>
          <p:cNvPr id="3" name="Content Placeholder 2"/>
          <p:cNvSpPr>
            <a:spLocks noGrp="1"/>
          </p:cNvSpPr>
          <p:nvPr>
            <p:ph idx="1"/>
          </p:nvPr>
        </p:nvSpPr>
        <p:spPr/>
        <p:txBody>
          <a:bodyPr/>
          <a:lstStyle/>
          <a:p>
            <a:pPr marL="231775" indent="-231775">
              <a:spcAft>
                <a:spcPts val="300"/>
              </a:spcAft>
            </a:pPr>
            <a:r>
              <a:rPr lang="en-US" dirty="0" err="1" smtClean="0">
                <a:latin typeface="Arial" charset="0"/>
                <a:ea typeface="ＭＳ Ｐゴシック" pitchFamily="34" charset="-128"/>
                <a:cs typeface="Arial" charset="0"/>
              </a:rPr>
              <a:t>DXi</a:t>
            </a:r>
            <a:r>
              <a:rPr lang="en-US" dirty="0" smtClean="0">
                <a:latin typeface="Arial" charset="0"/>
                <a:ea typeface="ＭＳ Ｐゴシック" pitchFamily="34" charset="-128"/>
                <a:cs typeface="Arial" charset="0"/>
              </a:rPr>
              <a:t>-Series Customer Orientation (1-4456 Virtual Class)</a:t>
            </a:r>
          </a:p>
          <a:p>
            <a:pPr lvl="1">
              <a:spcAft>
                <a:spcPts val="300"/>
              </a:spcAft>
            </a:pPr>
            <a:r>
              <a:rPr lang="en-US" dirty="0" smtClean="0"/>
              <a:t>Introduction to </a:t>
            </a:r>
            <a:r>
              <a:rPr lang="en-US" dirty="0" err="1" smtClean="0"/>
              <a:t>DXi</a:t>
            </a:r>
            <a:r>
              <a:rPr lang="en-US" dirty="0" smtClean="0"/>
              <a:t> systems including core concepts, best practices, Quantum tech support, resources on quantum.com, use of Quantum </a:t>
            </a:r>
            <a:r>
              <a:rPr lang="en-US" dirty="0" err="1" smtClean="0"/>
              <a:t>DXi</a:t>
            </a:r>
            <a:r>
              <a:rPr lang="en-US" dirty="0" smtClean="0"/>
              <a:t> technical documents, configuration videos, online service tools.</a:t>
            </a:r>
            <a:endParaRPr lang="en-US" dirty="0" smtClean="0">
              <a:latin typeface="Arial" charset="0"/>
              <a:ea typeface="ＭＳ Ｐゴシック" pitchFamily="34" charset="-128"/>
              <a:cs typeface="Arial" charset="0"/>
            </a:endParaRPr>
          </a:p>
          <a:p>
            <a:pPr marL="231775" indent="-231775">
              <a:spcAft>
                <a:spcPts val="300"/>
              </a:spcAft>
            </a:pPr>
            <a:r>
              <a:rPr lang="en-US" dirty="0" err="1" smtClean="0">
                <a:latin typeface="Arial" charset="0"/>
                <a:ea typeface="ＭＳ Ｐゴシック" pitchFamily="34" charset="-128"/>
                <a:cs typeface="Arial" charset="0"/>
              </a:rPr>
              <a:t>DXi</a:t>
            </a:r>
            <a:r>
              <a:rPr lang="en-US" dirty="0" smtClean="0">
                <a:latin typeface="Arial" charset="0"/>
                <a:ea typeface="ＭＳ Ｐゴシック" pitchFamily="34" charset="-128"/>
                <a:cs typeface="Arial" charset="0"/>
              </a:rPr>
              <a:t>-Series Configuration and How-To videos (2.3.x)</a:t>
            </a:r>
          </a:p>
          <a:p>
            <a:pPr lvl="1">
              <a:spcAft>
                <a:spcPts val="300"/>
              </a:spcAft>
            </a:pPr>
            <a:r>
              <a:rPr lang="en-US" dirty="0" smtClean="0">
                <a:latin typeface="Arial" charset="0"/>
                <a:ea typeface="ＭＳ Ｐゴシック" pitchFamily="34" charset="-128"/>
                <a:cs typeface="Arial" charset="0"/>
              </a:rPr>
              <a:t>12 videos on YouTube </a:t>
            </a:r>
            <a:r>
              <a:rPr lang="en-US" dirty="0" err="1" smtClean="0">
                <a:latin typeface="Arial" charset="0"/>
                <a:ea typeface="ＭＳ Ｐゴシック" pitchFamily="34" charset="-128"/>
                <a:cs typeface="Arial" charset="0"/>
              </a:rPr>
              <a:t>QuantumKnowHow</a:t>
            </a:r>
            <a:r>
              <a:rPr lang="en-US" dirty="0" smtClean="0">
                <a:latin typeface="Arial" charset="0"/>
                <a:ea typeface="ＭＳ Ｐゴシック" pitchFamily="34" charset="-128"/>
                <a:cs typeface="Arial" charset="0"/>
              </a:rPr>
              <a:t> channel</a:t>
            </a:r>
          </a:p>
          <a:p>
            <a:pPr>
              <a:spcAft>
                <a:spcPts val="300"/>
              </a:spcAft>
            </a:pPr>
            <a:r>
              <a:rPr lang="en-US" dirty="0" err="1" smtClean="0">
                <a:latin typeface="Arial" charset="0"/>
                <a:ea typeface="ＭＳ Ｐゴシック" pitchFamily="34" charset="-128"/>
                <a:cs typeface="Arial" charset="0"/>
              </a:rPr>
              <a:t>DXi</a:t>
            </a:r>
            <a:r>
              <a:rPr lang="en-US" dirty="0" smtClean="0">
                <a:latin typeface="Arial" charset="0"/>
                <a:ea typeface="ＭＳ Ｐゴシック" pitchFamily="34" charset="-128"/>
                <a:cs typeface="Arial" charset="0"/>
              </a:rPr>
              <a:t>-Series Core Concepts Explained</a:t>
            </a:r>
            <a:br>
              <a:rPr lang="en-US" dirty="0" smtClean="0">
                <a:latin typeface="Arial" charset="0"/>
                <a:ea typeface="ＭＳ Ｐゴシック" pitchFamily="34" charset="-128"/>
                <a:cs typeface="Arial" charset="0"/>
              </a:rPr>
            </a:br>
            <a:r>
              <a:rPr lang="en-US" dirty="0" smtClean="0">
                <a:latin typeface="Arial" charset="0"/>
                <a:ea typeface="ＭＳ Ｐゴシック" pitchFamily="34" charset="-128"/>
                <a:cs typeface="Arial" charset="0"/>
              </a:rPr>
              <a:t>(6-66757-02 document) </a:t>
            </a:r>
            <a:r>
              <a:rPr lang="en-US" dirty="0" smtClean="0">
                <a:solidFill>
                  <a:schemeClr val="bg2"/>
                </a:solidFill>
                <a:latin typeface="Arial" charset="0"/>
                <a:ea typeface="ＭＳ Ｐゴシック" pitchFamily="34" charset="-128"/>
                <a:cs typeface="Arial" charset="0"/>
              </a:rPr>
              <a:t>(Updated)</a:t>
            </a:r>
          </a:p>
          <a:p>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Resources for Service</a:t>
            </a:r>
            <a:endParaRPr lang="en-US" dirty="0"/>
          </a:p>
        </p:txBody>
      </p:sp>
      <p:sp>
        <p:nvSpPr>
          <p:cNvPr id="3" name="Content Placeholder 2"/>
          <p:cNvSpPr>
            <a:spLocks noGrp="1"/>
          </p:cNvSpPr>
          <p:nvPr>
            <p:ph idx="1"/>
          </p:nvPr>
        </p:nvSpPr>
        <p:spPr>
          <a:xfrm>
            <a:off x="395805" y="1109660"/>
            <a:ext cx="8216220" cy="4768630"/>
          </a:xfrm>
        </p:spPr>
        <p:txBody>
          <a:bodyPr/>
          <a:lstStyle/>
          <a:p>
            <a:r>
              <a:rPr lang="en-US" dirty="0" smtClean="0"/>
              <a:t>DXi6902 Installation (2-4473 Online Self-Paced) </a:t>
            </a:r>
            <a:r>
              <a:rPr lang="en-US" dirty="0" smtClean="0">
                <a:solidFill>
                  <a:schemeClr val="bg2"/>
                </a:solidFill>
                <a:latin typeface="Arial" charset="0"/>
                <a:ea typeface="ＭＳ Ｐゴシック" pitchFamily="34" charset="-128"/>
                <a:cs typeface="Arial" charset="0"/>
              </a:rPr>
              <a:t>(New)</a:t>
            </a:r>
          </a:p>
          <a:p>
            <a:pPr lvl="1"/>
            <a:r>
              <a:rPr lang="en-US" dirty="0" smtClean="0"/>
              <a:t>Hardware installation</a:t>
            </a:r>
          </a:p>
          <a:p>
            <a:pPr lvl="1"/>
            <a:r>
              <a:rPr lang="en-US" dirty="0" smtClean="0"/>
              <a:t>Initial configuration</a:t>
            </a:r>
          </a:p>
          <a:p>
            <a:pPr lvl="1"/>
            <a:r>
              <a:rPr lang="en-US" dirty="0" smtClean="0"/>
              <a:t>Troubleshooting the installation</a:t>
            </a:r>
          </a:p>
          <a:p>
            <a:pPr lvl="1"/>
            <a:r>
              <a:rPr lang="en-US" dirty="0" smtClean="0"/>
              <a:t>Customer handoff</a:t>
            </a:r>
          </a:p>
          <a:p>
            <a:r>
              <a:rPr lang="en-US" dirty="0" smtClean="0"/>
              <a:t>DXi6902 Curriculum (C-2-4474):</a:t>
            </a:r>
          </a:p>
          <a:p>
            <a:pPr lvl="1"/>
            <a:r>
              <a:rPr lang="en-US" dirty="0" smtClean="0"/>
              <a:t>DXi6902 Installation (2-4473 Online Self-Paced) </a:t>
            </a:r>
            <a:r>
              <a:rPr lang="en-US" dirty="0" smtClean="0">
                <a:solidFill>
                  <a:schemeClr val="bg2"/>
                </a:solidFill>
              </a:rPr>
              <a:t>(New)</a:t>
            </a:r>
          </a:p>
          <a:p>
            <a:pPr lvl="1"/>
            <a:r>
              <a:rPr lang="en-US" dirty="0" err="1" smtClean="0"/>
              <a:t>DXi</a:t>
            </a:r>
            <a:r>
              <a:rPr lang="en-US" dirty="0" smtClean="0"/>
              <a:t>-Series Core Concepts (2-0443 Online Self-Paced) </a:t>
            </a:r>
            <a:r>
              <a:rPr lang="en-US" dirty="0" smtClean="0">
                <a:solidFill>
                  <a:schemeClr val="bg2"/>
                </a:solidFill>
              </a:rPr>
              <a:t>(Updated)</a:t>
            </a:r>
          </a:p>
          <a:p>
            <a:pPr lvl="1"/>
            <a:r>
              <a:rPr lang="en-US" dirty="0" err="1" smtClean="0"/>
              <a:t>DXi</a:t>
            </a:r>
            <a:r>
              <a:rPr lang="en-US" dirty="0" smtClean="0"/>
              <a:t>-Series Installation and Hardware Replacement (2-0413 Classroom) </a:t>
            </a:r>
            <a:r>
              <a:rPr lang="en-US" dirty="0" smtClean="0">
                <a:solidFill>
                  <a:schemeClr val="bg2"/>
                </a:solidFill>
              </a:rPr>
              <a:t>(Updated)</a:t>
            </a:r>
            <a:endParaRPr lang="en-US" dirty="0" smtClean="0"/>
          </a:p>
          <a:p>
            <a:pPr lvl="1"/>
            <a:r>
              <a:rPr lang="en-US" dirty="0" err="1" smtClean="0"/>
              <a:t>DXi</a:t>
            </a:r>
            <a:r>
              <a:rPr lang="en-US" dirty="0" smtClean="0"/>
              <a:t>-Series 2.x Configuration (2-2482 Online Self-Paced)</a:t>
            </a:r>
          </a:p>
          <a:p>
            <a:pPr lvl="1"/>
            <a:r>
              <a:rPr lang="en-US" dirty="0" err="1" smtClean="0"/>
              <a:t>DXi</a:t>
            </a:r>
            <a:r>
              <a:rPr lang="en-US" dirty="0" smtClean="0"/>
              <a:t>-Series 2.x Configuration Hands-on Practice (3-2432 Virtual Class)</a:t>
            </a:r>
          </a:p>
          <a:p>
            <a:pPr lvl="1"/>
            <a:r>
              <a:rPr lang="en-US" dirty="0" err="1" smtClean="0"/>
              <a:t>DXi</a:t>
            </a:r>
            <a:r>
              <a:rPr lang="en-US" dirty="0" smtClean="0"/>
              <a:t>-Series Linux CLI Basics (2-4453 Online Self-Paced)</a:t>
            </a:r>
          </a:p>
          <a:p>
            <a:pPr lvl="1"/>
            <a:r>
              <a:rPr lang="en-US" dirty="0" err="1" smtClean="0"/>
              <a:t>DXi</a:t>
            </a:r>
            <a:r>
              <a:rPr lang="en-US" dirty="0" smtClean="0"/>
              <a:t> Advanced Reporting Service Training (2-2412 Online Self-Paced)</a:t>
            </a:r>
          </a:p>
          <a:p>
            <a:pPr lvl="1"/>
            <a:r>
              <a:rPr lang="en-US" dirty="0" smtClean="0"/>
              <a:t>Stay Current: </a:t>
            </a:r>
            <a:r>
              <a:rPr lang="en-US" dirty="0" err="1" smtClean="0"/>
              <a:t>DXi</a:t>
            </a:r>
            <a:r>
              <a:rPr lang="en-US" dirty="0" smtClean="0"/>
              <a:t>-Series Service Updates and Configuration Demos</a:t>
            </a:r>
            <a:br>
              <a:rPr lang="en-US" dirty="0" smtClean="0"/>
            </a:br>
            <a:r>
              <a:rPr lang="en-US" dirty="0" smtClean="0"/>
              <a:t>(2-3420 Online Document)</a:t>
            </a:r>
          </a:p>
          <a:p>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79" y="257770"/>
            <a:ext cx="8559964" cy="639763"/>
          </a:xfrm>
        </p:spPr>
        <p:txBody>
          <a:bodyPr/>
          <a:lstStyle/>
          <a:p>
            <a:r>
              <a:rPr lang="en-US" sz="2800" dirty="0" smtClean="0"/>
              <a:t>Training Resources for Service Partners (TPMs)</a:t>
            </a:r>
            <a:endParaRPr lang="en-US" sz="2800" dirty="0"/>
          </a:p>
        </p:txBody>
      </p:sp>
      <p:sp>
        <p:nvSpPr>
          <p:cNvPr id="3" name="Content Placeholder 2"/>
          <p:cNvSpPr>
            <a:spLocks noGrp="1"/>
          </p:cNvSpPr>
          <p:nvPr>
            <p:ph idx="1"/>
          </p:nvPr>
        </p:nvSpPr>
        <p:spPr/>
        <p:txBody>
          <a:bodyPr/>
          <a:lstStyle/>
          <a:p>
            <a:r>
              <a:rPr lang="en-US" dirty="0" smtClean="0"/>
              <a:t>DXi6902 Installation (2-4473 Online Self-Paced) </a:t>
            </a:r>
            <a:r>
              <a:rPr lang="en-US" dirty="0" smtClean="0">
                <a:solidFill>
                  <a:schemeClr val="bg2"/>
                </a:solidFill>
                <a:latin typeface="Arial" charset="0"/>
                <a:ea typeface="ＭＳ Ｐゴシック" pitchFamily="34" charset="-128"/>
                <a:cs typeface="Arial" charset="0"/>
              </a:rPr>
              <a:t>(New)</a:t>
            </a:r>
          </a:p>
          <a:p>
            <a:pPr lvl="1"/>
            <a:r>
              <a:rPr lang="en-US" dirty="0" smtClean="0"/>
              <a:t>Hardware installation</a:t>
            </a:r>
          </a:p>
          <a:p>
            <a:pPr lvl="1"/>
            <a:r>
              <a:rPr lang="en-US" dirty="0" smtClean="0"/>
              <a:t>Initial configuration</a:t>
            </a:r>
          </a:p>
          <a:p>
            <a:pPr lvl="1"/>
            <a:r>
              <a:rPr lang="en-US" dirty="0" smtClean="0"/>
              <a:t>Troubleshooting the installation</a:t>
            </a:r>
          </a:p>
          <a:p>
            <a:pPr lvl="1"/>
            <a:r>
              <a:rPr lang="en-US" dirty="0" smtClean="0"/>
              <a:t>Customer handoff</a:t>
            </a:r>
          </a:p>
          <a:p>
            <a:r>
              <a:rPr lang="en-US" dirty="0" err="1" smtClean="0"/>
              <a:t>DXi</a:t>
            </a:r>
            <a:r>
              <a:rPr lang="en-US" dirty="0" smtClean="0"/>
              <a:t>-Series Service Partner Training (2-4459 Virtual Class) </a:t>
            </a:r>
            <a:r>
              <a:rPr lang="en-US" dirty="0" smtClean="0">
                <a:solidFill>
                  <a:schemeClr val="bg2"/>
                </a:solidFill>
              </a:rPr>
              <a:t>(Updated)</a:t>
            </a:r>
            <a:endParaRPr lang="en-US" dirty="0" smtClean="0"/>
          </a:p>
          <a:p>
            <a:r>
              <a:rPr lang="en-US" dirty="0" err="1" smtClean="0"/>
              <a:t>DXi</a:t>
            </a:r>
            <a:r>
              <a:rPr lang="en-US" dirty="0" smtClean="0"/>
              <a:t>-Series Core Concepts (2-0443 Online Self-Paced) </a:t>
            </a:r>
            <a:r>
              <a:rPr lang="en-US" dirty="0" smtClean="0">
                <a:solidFill>
                  <a:schemeClr val="bg2"/>
                </a:solidFill>
              </a:rPr>
              <a:t>(Updated)</a:t>
            </a:r>
          </a:p>
          <a:p>
            <a:r>
              <a:rPr lang="en-US" dirty="0" err="1" smtClean="0"/>
              <a:t>DXi</a:t>
            </a:r>
            <a:r>
              <a:rPr lang="en-US" dirty="0" smtClean="0"/>
              <a:t>-Series Linux CLI Basics (2-4453 Online Self-Paced)</a:t>
            </a:r>
          </a:p>
          <a:p>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Resources from GUI</a:t>
            </a:r>
            <a:endParaRPr lang="en-US" dirty="0"/>
          </a:p>
        </p:txBody>
      </p:sp>
      <p:sp>
        <p:nvSpPr>
          <p:cNvPr id="4" name="Content Placeholder 2"/>
          <p:cNvSpPr>
            <a:spLocks noGrp="1"/>
          </p:cNvSpPr>
          <p:nvPr>
            <p:ph idx="1"/>
          </p:nvPr>
        </p:nvSpPr>
        <p:spPr>
          <a:xfrm>
            <a:off x="200024" y="990600"/>
            <a:ext cx="8658225" cy="5410200"/>
          </a:xfrm>
        </p:spPr>
        <p:txBody>
          <a:bodyPr/>
          <a:lstStyle/>
          <a:p>
            <a:r>
              <a:rPr lang="en-US" dirty="0" smtClean="0">
                <a:latin typeface="Arial" charset="0"/>
                <a:ea typeface="ＭＳ Ｐゴシック" pitchFamily="34" charset="-128"/>
                <a:cs typeface="Arial" charset="0"/>
              </a:rPr>
              <a:t>In DXi6902 GUI, click </a:t>
            </a:r>
            <a:r>
              <a:rPr lang="en-US" b="1" dirty="0" smtClean="0">
                <a:latin typeface="Arial" charset="0"/>
                <a:ea typeface="ＭＳ Ｐゴシック" pitchFamily="34" charset="-128"/>
                <a:cs typeface="Arial" charset="0"/>
              </a:rPr>
              <a:t>Help &gt; Online Documentation</a:t>
            </a:r>
          </a:p>
          <a:p>
            <a:r>
              <a:rPr lang="en-US" dirty="0" smtClean="0">
                <a:latin typeface="Arial" charset="0"/>
                <a:ea typeface="ＭＳ Ｐゴシック" pitchFamily="34" charset="-128"/>
                <a:cs typeface="Arial" charset="0"/>
              </a:rPr>
              <a:t>Links to DXi6900 Series Support Page at:</a:t>
            </a:r>
          </a:p>
          <a:p>
            <a:pPr lvl="1"/>
            <a:r>
              <a:rPr lang="en-US" dirty="0" smtClean="0">
                <a:latin typeface="Arial" charset="0"/>
                <a:ea typeface="ＭＳ Ｐゴシック" pitchFamily="34" charset="-128"/>
                <a:cs typeface="Arial" charset="0"/>
                <a:hlinkClick r:id="rId2"/>
              </a:rPr>
              <a:t>http://www.quantum.com/dxi6900docs</a:t>
            </a:r>
            <a:endParaRPr lang="en-US" dirty="0" smtClean="0">
              <a:latin typeface="Arial" charset="0"/>
              <a:ea typeface="ＭＳ Ｐゴシック" pitchFamily="34" charset="-128"/>
              <a:cs typeface="Arial" charset="0"/>
            </a:endParaRPr>
          </a:p>
          <a:p>
            <a:endParaRPr lang="en-US" b="1" dirty="0" smtClean="0">
              <a:latin typeface="Arial" charset="0"/>
              <a:ea typeface="ＭＳ Ｐゴシック" pitchFamily="34" charset="-128"/>
              <a:cs typeface="Arial" charset="0"/>
            </a:endParaRPr>
          </a:p>
          <a:p>
            <a:endParaRPr lang="en-US" b="1" dirty="0" smtClean="0">
              <a:latin typeface="Arial" charset="0"/>
              <a:ea typeface="ＭＳ Ｐゴシック" pitchFamily="34" charset="-128"/>
              <a:cs typeface="Arial" charset="0"/>
            </a:endParaRPr>
          </a:p>
          <a:p>
            <a:endParaRPr lang="en-US" b="1" dirty="0" smtClean="0">
              <a:latin typeface="Arial" charset="0"/>
              <a:ea typeface="ＭＳ Ｐゴシック" pitchFamily="34" charset="-128"/>
              <a:cs typeface="Arial" charset="0"/>
            </a:endParaRPr>
          </a:p>
          <a:p>
            <a:endParaRPr lang="en-US" dirty="0" smtClean="0">
              <a:latin typeface="Arial" charset="0"/>
              <a:ea typeface="ＭＳ Ｐゴシック" pitchFamily="34" charset="-128"/>
              <a:cs typeface="Arial" charset="0"/>
            </a:endParaRPr>
          </a:p>
          <a:p>
            <a:endParaRPr lang="en-US" dirty="0" smtClean="0">
              <a:latin typeface="Arial" charset="0"/>
              <a:ea typeface="ＭＳ Ｐゴシック" pitchFamily="34" charset="-128"/>
              <a:cs typeface="Arial" charset="0"/>
            </a:endParaRPr>
          </a:p>
          <a:p>
            <a:endParaRPr lang="en-US" dirty="0" smtClean="0">
              <a:latin typeface="Arial" charset="0"/>
              <a:ea typeface="ＭＳ Ｐゴシック" pitchFamily="34" charset="-128"/>
              <a:cs typeface="Arial" charset="0"/>
            </a:endParaRPr>
          </a:p>
          <a:p>
            <a:endParaRPr lang="en-US" dirty="0" smtClean="0">
              <a:latin typeface="Arial" charset="0"/>
              <a:ea typeface="ＭＳ Ｐゴシック" pitchFamily="34" charset="-128"/>
              <a:cs typeface="Arial" charset="0"/>
            </a:endParaRPr>
          </a:p>
          <a:p>
            <a:endParaRPr lang="en-US" dirty="0"/>
          </a:p>
        </p:txBody>
      </p:sp>
      <p:pic>
        <p:nvPicPr>
          <p:cNvPr id="5" name="Picture 3"/>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065209" y="2389435"/>
            <a:ext cx="7011987" cy="3722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a:xfrm>
            <a:off x="6911434" y="2713513"/>
            <a:ext cx="1177637" cy="2671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DXi6900 Series Support Page</a:t>
            </a:r>
            <a:endParaRPr lang="en-US" dirty="0"/>
          </a:p>
        </p:txBody>
      </p:sp>
      <p:sp>
        <p:nvSpPr>
          <p:cNvPr id="4" name="Content Placeholder 2"/>
          <p:cNvSpPr>
            <a:spLocks noGrp="1"/>
          </p:cNvSpPr>
          <p:nvPr>
            <p:ph idx="1"/>
          </p:nvPr>
        </p:nvSpPr>
        <p:spPr>
          <a:xfrm>
            <a:off x="200024" y="990600"/>
            <a:ext cx="8658225" cy="5410200"/>
          </a:xfrm>
        </p:spPr>
        <p:txBody>
          <a:bodyPr/>
          <a:lstStyle/>
          <a:p>
            <a:r>
              <a:rPr lang="en-US" dirty="0" smtClean="0"/>
              <a:t>Product documentation</a:t>
            </a:r>
          </a:p>
          <a:p>
            <a:r>
              <a:rPr lang="en-US" dirty="0" smtClean="0"/>
              <a:t>How-to videos</a:t>
            </a:r>
          </a:p>
          <a:p>
            <a:pPr>
              <a:buNone/>
            </a:pPr>
            <a:endParaRPr lang="en-US" dirty="0" smtClean="0"/>
          </a:p>
        </p:txBody>
      </p:sp>
      <p:pic>
        <p:nvPicPr>
          <p:cNvPr id="5" name="Picture 10"/>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389063" y="2058700"/>
            <a:ext cx="6364287" cy="4171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Service NPI – Jim Hibbard</a:t>
            </a:r>
            <a:endParaRPr lang="en-US" dirty="0"/>
          </a:p>
        </p:txBody>
      </p:sp>
      <p:sp>
        <p:nvSpPr>
          <p:cNvPr id="3" name="Title 2"/>
          <p:cNvSpPr>
            <a:spLocks noGrp="1"/>
          </p:cNvSpPr>
          <p:nvPr>
            <p:ph type="title"/>
          </p:nvPr>
        </p:nvSpPr>
        <p:spPr>
          <a:xfrm>
            <a:off x="322780" y="3645425"/>
            <a:ext cx="8821220" cy="1352310"/>
          </a:xfrm>
        </p:spPr>
        <p:txBody>
          <a:bodyPr/>
          <a:lstStyle/>
          <a:p>
            <a:r>
              <a:rPr lang="en-US" sz="5400" dirty="0" smtClean="0"/>
              <a:t>Service Model</a:t>
            </a:r>
            <a:endParaRPr lang="en-US" sz="5400"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Service Model Summary</a:t>
            </a:r>
          </a:p>
        </p:txBody>
      </p:sp>
      <p:sp>
        <p:nvSpPr>
          <p:cNvPr id="15363" name="Content Placeholder 2"/>
          <p:cNvSpPr>
            <a:spLocks noGrp="1"/>
          </p:cNvSpPr>
          <p:nvPr>
            <p:ph idx="1"/>
          </p:nvPr>
        </p:nvSpPr>
        <p:spPr>
          <a:xfrm>
            <a:off x="395805" y="931535"/>
            <a:ext cx="8216220" cy="4768630"/>
          </a:xfrm>
          <a:prstGeom prst="rect">
            <a:avLst/>
          </a:prstGeom>
        </p:spPr>
        <p:txBody>
          <a:bodyPr/>
          <a:lstStyle/>
          <a:p>
            <a:r>
              <a:rPr lang="en-US" sz="2000" dirty="0" smtClean="0"/>
              <a:t>Case Management: </a:t>
            </a:r>
          </a:p>
          <a:p>
            <a:pPr lvl="1"/>
            <a:r>
              <a:rPr lang="en-US" sz="1400" dirty="0" smtClean="0"/>
              <a:t>Global Call Handling (GCH), CDS, Kuala Lumpur</a:t>
            </a:r>
          </a:p>
          <a:p>
            <a:r>
              <a:rPr lang="en-US" sz="2000" dirty="0" smtClean="0"/>
              <a:t>Technical Support: </a:t>
            </a:r>
          </a:p>
          <a:p>
            <a:pPr lvl="1"/>
            <a:r>
              <a:rPr lang="en-US" sz="1400" dirty="0" smtClean="0"/>
              <a:t>Advanced Solutions Product Support (ASPS)</a:t>
            </a:r>
          </a:p>
          <a:p>
            <a:pPr lvl="1">
              <a:buSzPct val="75000"/>
            </a:pPr>
            <a:r>
              <a:rPr lang="en-US" sz="1400" dirty="0" smtClean="0"/>
              <a:t>Dell and </a:t>
            </a:r>
            <a:r>
              <a:rPr lang="en-US" sz="1400" dirty="0" err="1" smtClean="0"/>
              <a:t>NetApp</a:t>
            </a:r>
            <a:r>
              <a:rPr lang="en-US" sz="1400" dirty="0" smtClean="0"/>
              <a:t> Technical Support can be leveraged for diagnostics assistance.</a:t>
            </a:r>
          </a:p>
          <a:p>
            <a:r>
              <a:rPr lang="en-US" sz="2000" dirty="0" smtClean="0"/>
              <a:t>Field Support: </a:t>
            </a:r>
          </a:p>
          <a:p>
            <a:pPr lvl="1"/>
            <a:r>
              <a:rPr lang="en-US" sz="1400" dirty="0" smtClean="0"/>
              <a:t>We will entitle field support with the TPMs.  </a:t>
            </a:r>
          </a:p>
          <a:p>
            <a:pPr lvl="1"/>
            <a:r>
              <a:rPr lang="en-US" sz="1400" dirty="0" smtClean="0"/>
              <a:t>QFEs will be leveraged for onsite installations.</a:t>
            </a:r>
          </a:p>
          <a:p>
            <a:r>
              <a:rPr lang="en-US" sz="2000" dirty="0" smtClean="0"/>
              <a:t>Escalation Support: </a:t>
            </a:r>
          </a:p>
          <a:p>
            <a:pPr lvl="1"/>
            <a:r>
              <a:rPr lang="en-US" sz="1400" dirty="0" smtClean="0"/>
              <a:t>Dell Technical Support, </a:t>
            </a:r>
            <a:r>
              <a:rPr lang="en-US" sz="1400" dirty="0" err="1" smtClean="0"/>
              <a:t>NetApp</a:t>
            </a:r>
            <a:r>
              <a:rPr lang="en-US" sz="1400" dirty="0" smtClean="0"/>
              <a:t> Technical Support, Service Engineering Specialists (SES), DXi Sustaining Engineering (SUS), Regional Technical Specialists (RTS)</a:t>
            </a:r>
          </a:p>
          <a:p>
            <a:r>
              <a:rPr lang="en-US" sz="2000" dirty="0" smtClean="0"/>
              <a:t>Replacement Part Fulfillment: </a:t>
            </a:r>
          </a:p>
          <a:p>
            <a:pPr lvl="1"/>
            <a:r>
              <a:rPr lang="en-US" sz="1600" dirty="0" smtClean="0"/>
              <a:t>Mixed CRU and FRU model</a:t>
            </a:r>
          </a:p>
          <a:p>
            <a:pPr lvl="1">
              <a:buSzPct val="75000"/>
            </a:pPr>
            <a:r>
              <a:rPr lang="en-US" sz="1600" dirty="0" smtClean="0"/>
              <a:t>Dell server node FRUs are ordered from Dell.  </a:t>
            </a:r>
          </a:p>
          <a:p>
            <a:pPr lvl="1">
              <a:buSzPct val="75000"/>
            </a:pPr>
            <a:r>
              <a:rPr lang="en-US" sz="1600" dirty="0" err="1" smtClean="0"/>
              <a:t>NetApp</a:t>
            </a:r>
            <a:r>
              <a:rPr lang="en-US" sz="1600" dirty="0" smtClean="0"/>
              <a:t> Storage Modules are ordered from Quantum (Choice Logistics)</a:t>
            </a:r>
          </a:p>
          <a:p>
            <a:pPr lvl="1">
              <a:buSzPct val="75000"/>
            </a:pPr>
            <a:r>
              <a:rPr lang="en-US" sz="1600" dirty="0" smtClean="0"/>
              <a:t>Refer to the Logistics Parts Catalogue or Customer Self Service Portal (CSSP) for a list of FRUs and CRUs</a:t>
            </a:r>
            <a:r>
              <a:rPr lang="en-US" sz="1600" dirty="0" smtClean="0"/>
              <a:t>.</a:t>
            </a:r>
          </a:p>
          <a:p>
            <a:r>
              <a:rPr lang="en-US" sz="2000" dirty="0" smtClean="0"/>
              <a:t>Refer to the Service Plan for details.</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Third Party Maintainer (TPM) Engagement</a:t>
            </a:r>
            <a:endParaRPr lang="en-US" dirty="0"/>
          </a:p>
        </p:txBody>
      </p:sp>
      <p:sp>
        <p:nvSpPr>
          <p:cNvPr id="3" name="Content Placeholder 2"/>
          <p:cNvSpPr>
            <a:spLocks noGrp="1"/>
          </p:cNvSpPr>
          <p:nvPr>
            <p:ph idx="1"/>
          </p:nvPr>
        </p:nvSpPr>
        <p:spPr/>
        <p:txBody>
          <a:bodyPr/>
          <a:lstStyle/>
          <a:p>
            <a:pPr lvl="0"/>
            <a:r>
              <a:rPr lang="en-US" sz="1800" dirty="0" smtClean="0"/>
              <a:t>TPMs will be used more and more for onsite efforts.  </a:t>
            </a:r>
          </a:p>
          <a:p>
            <a:pPr lvl="0"/>
            <a:r>
              <a:rPr lang="en-US" sz="1800" dirty="0" smtClean="0"/>
              <a:t>TPMs will charge T&amp;M for activities they’re not contracted to do.</a:t>
            </a:r>
          </a:p>
          <a:p>
            <a:pPr lvl="0"/>
            <a:r>
              <a:rPr lang="en-US" sz="1800" dirty="0" smtClean="0"/>
              <a:t>Our Strategy</a:t>
            </a:r>
          </a:p>
          <a:p>
            <a:pPr lvl="1"/>
            <a:r>
              <a:rPr lang="en-US" sz="1400" dirty="0" smtClean="0"/>
              <a:t>Avoid time and materials TPM engagement</a:t>
            </a:r>
          </a:p>
          <a:p>
            <a:pPr lvl="0"/>
            <a:r>
              <a:rPr lang="en-US" sz="1800" dirty="0" smtClean="0"/>
              <a:t>Guidelines </a:t>
            </a:r>
            <a:r>
              <a:rPr lang="en-US" sz="1800" dirty="0" smtClean="0"/>
              <a:t>for what is currently covered by TPM maintenance contracts:</a:t>
            </a:r>
          </a:p>
          <a:p>
            <a:pPr lvl="1"/>
            <a:r>
              <a:rPr lang="en-US" sz="1400" dirty="0" smtClean="0"/>
              <a:t>TPMs are contracted for onsite break fix activity.  This is basically the replacement of FRUs and CRUs deemed necessary by Quantum ASPS.</a:t>
            </a:r>
          </a:p>
          <a:p>
            <a:pPr lvl="1"/>
            <a:r>
              <a:rPr lang="en-US" sz="1400" dirty="0" smtClean="0"/>
              <a:t>FW upgrades for known bug fixes. (TBD, currently under negotiation)</a:t>
            </a:r>
          </a:p>
          <a:p>
            <a:r>
              <a:rPr lang="en-US" sz="1800" dirty="0" smtClean="0"/>
              <a:t>Guidelines for what is NOT currently covered by TPM contracts:</a:t>
            </a:r>
          </a:p>
          <a:p>
            <a:pPr lvl="1"/>
            <a:r>
              <a:rPr lang="en-US" sz="1400" dirty="0" smtClean="0"/>
              <a:t>Onsite installations.  Instead QFEs/TAMs will be leveraged.</a:t>
            </a:r>
          </a:p>
          <a:p>
            <a:pPr lvl="1"/>
            <a:r>
              <a:rPr lang="en-US" sz="1400" dirty="0" smtClean="0"/>
              <a:t>Proactive SW/FW Upgrades</a:t>
            </a:r>
          </a:p>
          <a:p>
            <a:pPr lvl="1"/>
            <a:r>
              <a:rPr lang="en-US" sz="1400" dirty="0" smtClean="0"/>
              <a:t>Onsite Troubleshooting/Diagnostics –  If ASPS requires additional onsite troubleshooting, QFE/TAM should be dispatched to site. </a:t>
            </a:r>
          </a:p>
          <a:p>
            <a:endParaRPr lang="en-US" sz="2000" dirty="0" smtClean="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3" y="1799342"/>
          <a:ext cx="8762997" cy="2141982"/>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1573925"/>
                <a:gridCol w="1460668"/>
                <a:gridCol w="1460668"/>
                <a:gridCol w="1460668"/>
                <a:gridCol w="1342247"/>
                <a:gridCol w="1464821"/>
              </a:tblGrid>
              <a:tr h="411111">
                <a:tc>
                  <a:txBody>
                    <a:bodyPr/>
                    <a:lstStyle/>
                    <a:p>
                      <a:r>
                        <a:rPr lang="en-US" sz="1600" b="0" dirty="0" smtClean="0">
                          <a:solidFill>
                            <a:schemeClr val="bg1"/>
                          </a:solidFill>
                          <a:latin typeface="+mj-lt"/>
                        </a:rPr>
                        <a:t>Model</a:t>
                      </a:r>
                      <a:endParaRPr lang="en-US" sz="1600" b="0" dirty="0">
                        <a:solidFill>
                          <a:schemeClr val="bg1"/>
                        </a:solidFill>
                        <a:latin typeface="+mj-lt"/>
                      </a:endParaRPr>
                    </a:p>
                  </a:txBody>
                  <a:tcPr anchor="ctr">
                    <a:lnL w="31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algn="ctr" fontAlgn="b"/>
                      <a:r>
                        <a:rPr lang="en-US" sz="1600" b="1" i="0" u="none" strike="noStrike" dirty="0" smtClean="0">
                          <a:solidFill>
                            <a:schemeClr val="bg1"/>
                          </a:solidFill>
                          <a:latin typeface="+mj-lt"/>
                        </a:rPr>
                        <a:t>DD4200</a:t>
                      </a:r>
                      <a:endParaRPr lang="en-US" sz="1600" b="1" i="0" u="none" strike="noStrike" dirty="0">
                        <a:solidFill>
                          <a:schemeClr val="bg1"/>
                        </a:solidFill>
                        <a:latin typeface="+mj-lt"/>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1600" b="1" i="0" u="none" strike="noStrike" dirty="0" smtClean="0">
                          <a:solidFill>
                            <a:schemeClr val="bg1"/>
                          </a:solidFill>
                          <a:latin typeface="+mj-lt"/>
                        </a:rPr>
                        <a:t>DXi6900</a:t>
                      </a:r>
                      <a:endParaRPr lang="en-US" sz="1600" b="1" i="0" u="none" strike="noStrike" dirty="0">
                        <a:solidFill>
                          <a:schemeClr val="bg1"/>
                        </a:solidFill>
                        <a:latin typeface="+mj-lt"/>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1">
                        <a:lumMod val="75000"/>
                        <a:lumOff val="25000"/>
                      </a:schemeClr>
                    </a:solidFill>
                  </a:tcPr>
                </a:tc>
                <a:tc>
                  <a:txBody>
                    <a:bodyPr/>
                    <a:lstStyle/>
                    <a:p>
                      <a:pPr algn="ctr" fontAlgn="b"/>
                      <a:r>
                        <a:rPr lang="en-US" sz="1600" b="1" i="0" u="none" strike="noStrike" dirty="0" smtClean="0">
                          <a:solidFill>
                            <a:schemeClr val="bg1"/>
                          </a:solidFill>
                          <a:latin typeface="+mj-lt"/>
                        </a:rPr>
                        <a:t>DD4500</a:t>
                      </a:r>
                      <a:endParaRPr lang="en-US" sz="1600" b="1" i="0" u="none" strike="noStrike" dirty="0">
                        <a:solidFill>
                          <a:schemeClr val="bg1"/>
                        </a:solidFill>
                        <a:latin typeface="+mj-lt"/>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1600" b="1" i="0" u="none" strike="noStrike" dirty="0" smtClean="0">
                          <a:solidFill>
                            <a:schemeClr val="bg1"/>
                          </a:solidFill>
                          <a:latin typeface="+mj-lt"/>
                        </a:rPr>
                        <a:t>DD7200</a:t>
                      </a:r>
                      <a:endParaRPr lang="en-US" sz="1600" b="1" i="0" u="none" strike="noStrike" dirty="0">
                        <a:solidFill>
                          <a:schemeClr val="bg1"/>
                        </a:solidFill>
                        <a:latin typeface="+mj-lt"/>
                      </a:endParaRPr>
                    </a:p>
                  </a:txBody>
                  <a:tcPr marL="9525" marR="9525" marT="9525" marB="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tc>
                  <a:txBody>
                    <a:bodyPr/>
                    <a:lstStyle/>
                    <a:p>
                      <a:pPr algn="ctr" fontAlgn="b"/>
                      <a:r>
                        <a:rPr lang="en-US" sz="1600" b="1" i="0" u="none" strike="noStrike" dirty="0" smtClean="0">
                          <a:solidFill>
                            <a:schemeClr val="bg1"/>
                          </a:solidFill>
                          <a:latin typeface="+mj-lt"/>
                        </a:rPr>
                        <a:t>DD990</a:t>
                      </a:r>
                      <a:endParaRPr lang="en-US" sz="1600" b="1" i="0" u="none" strike="noStrike" dirty="0">
                        <a:solidFill>
                          <a:schemeClr val="bg1"/>
                        </a:solidFill>
                        <a:latin typeface="+mj-lt"/>
                      </a:endParaRP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tr>
              <a:tr h="710101">
                <a:tc>
                  <a:txBody>
                    <a:bodyPr/>
                    <a:lstStyle/>
                    <a:p>
                      <a:r>
                        <a:rPr lang="en-US" sz="1600" b="0" dirty="0" smtClean="0">
                          <a:solidFill>
                            <a:schemeClr val="bg1"/>
                          </a:solidFill>
                          <a:latin typeface="+mj-lt"/>
                        </a:rPr>
                        <a:t>Usable Capacity (TB)</a:t>
                      </a:r>
                      <a:endParaRPr lang="en-US" sz="1600" b="0" dirty="0">
                        <a:solidFill>
                          <a:schemeClr val="bg1"/>
                        </a:solidFill>
                        <a:latin typeface="+mj-lt"/>
                      </a:endParaRPr>
                    </a:p>
                  </a:txBody>
                  <a:tcPr anchor="ctr">
                    <a:lnL w="31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algn="ctr" fontAlgn="b"/>
                      <a:r>
                        <a:rPr lang="en-US" sz="1600" b="0" i="0" u="none" strike="noStrike" dirty="0" smtClean="0">
                          <a:solidFill>
                            <a:schemeClr val="tx1"/>
                          </a:solidFill>
                          <a:latin typeface="+mj-lt"/>
                        </a:rPr>
                        <a:t>36 – 180</a:t>
                      </a:r>
                      <a:endParaRPr lang="en-US" sz="1600" b="0" i="0" u="none" strike="noStrike" dirty="0">
                        <a:solidFill>
                          <a:schemeClr val="tx1"/>
                        </a:solidFill>
                        <a:latin typeface="+mj-lt"/>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mj-lt"/>
                          <a:cs typeface="Arial" charset="0"/>
                        </a:rPr>
                        <a:t>17 - 510</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1">
                        <a:lumMod val="75000"/>
                        <a:lumOff val="25000"/>
                      </a:schemeClr>
                    </a:solidFill>
                  </a:tcPr>
                </a:tc>
                <a:tc>
                  <a:txBody>
                    <a:bodyPr/>
                    <a:lstStyle/>
                    <a:p>
                      <a:pPr algn="ctr" fontAlgn="b"/>
                      <a:r>
                        <a:rPr lang="en-US" sz="1600" b="0" i="0" u="none" strike="noStrike" dirty="0" smtClean="0">
                          <a:solidFill>
                            <a:schemeClr val="tx1"/>
                          </a:solidFill>
                          <a:latin typeface="+mj-lt"/>
                        </a:rPr>
                        <a:t>72 – 288</a:t>
                      </a:r>
                      <a:endParaRPr lang="en-US" sz="1600" b="0" i="0" u="none" strike="noStrike" dirty="0">
                        <a:solidFill>
                          <a:schemeClr val="tx1"/>
                        </a:solidFill>
                        <a:latin typeface="+mj-lt"/>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r>
                        <a:rPr lang="en-US" sz="1600" b="0" i="0" u="none" strike="noStrike" dirty="0" smtClean="0">
                          <a:solidFill>
                            <a:schemeClr val="tx1"/>
                          </a:solidFill>
                          <a:latin typeface="+mj-lt"/>
                        </a:rPr>
                        <a:t>108 – 432</a:t>
                      </a:r>
                      <a:endParaRPr lang="en-US" sz="1600" b="0" i="0" u="none" strike="noStrike" dirty="0">
                        <a:solidFill>
                          <a:schemeClr val="tx1"/>
                        </a:solidFill>
                        <a:latin typeface="+mj-lt"/>
                      </a:endParaRPr>
                    </a:p>
                  </a:txBody>
                  <a:tcPr marL="9525" marR="9525" marT="9525" marB="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r>
                        <a:rPr lang="en-US" sz="1600" b="0" i="0" u="none" strike="noStrike" dirty="0" smtClean="0">
                          <a:solidFill>
                            <a:schemeClr val="tx1"/>
                          </a:solidFill>
                          <a:latin typeface="+mj-lt"/>
                        </a:rPr>
                        <a:t>144 – 576</a:t>
                      </a:r>
                      <a:endParaRPr lang="en-US" sz="1600" b="0" i="0" u="none" strike="noStrike" dirty="0">
                        <a:solidFill>
                          <a:schemeClr val="tx1"/>
                        </a:solidFill>
                        <a:latin typeface="+mj-lt"/>
                      </a:endParaRP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85000"/>
                      </a:schemeClr>
                    </a:solidFill>
                  </a:tcPr>
                </a:tc>
              </a:tr>
              <a:tr h="411111">
                <a:tc>
                  <a:txBody>
                    <a:bodyPr/>
                    <a:lstStyle/>
                    <a:p>
                      <a:r>
                        <a:rPr lang="en-US" sz="1600" b="0" dirty="0" smtClean="0">
                          <a:solidFill>
                            <a:schemeClr val="bg1"/>
                          </a:solidFill>
                          <a:latin typeface="+mj-lt"/>
                        </a:rPr>
                        <a:t>Dual Controllers</a:t>
                      </a:r>
                      <a:endParaRPr lang="en-US" sz="1600" b="0" dirty="0">
                        <a:solidFill>
                          <a:schemeClr val="bg1"/>
                        </a:solidFill>
                        <a:latin typeface="+mj-lt"/>
                      </a:endParaRPr>
                    </a:p>
                  </a:txBody>
                  <a:tcPr anchor="ctr">
                    <a:lnL w="31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algn="ctr" fontAlgn="b"/>
                      <a:r>
                        <a:rPr lang="en-US" sz="1600" b="0" i="0" u="none" strike="noStrike" dirty="0" smtClean="0">
                          <a:solidFill>
                            <a:srgbClr val="000000"/>
                          </a:solidFill>
                          <a:latin typeface="+mj-lt"/>
                        </a:rPr>
                        <a:t>YES</a:t>
                      </a:r>
                      <a:endParaRPr lang="en-US" sz="1600" b="0" i="0" u="none" strike="noStrike" dirty="0">
                        <a:solidFill>
                          <a:srgbClr val="000000"/>
                        </a:solidFill>
                        <a:latin typeface="+mj-lt"/>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mj-lt"/>
                          <a:cs typeface="Arial" charset="0"/>
                        </a:rPr>
                        <a:t>YES</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1">
                        <a:lumMod val="75000"/>
                        <a:lumOff val="25000"/>
                      </a:schemeClr>
                    </a:solidFill>
                  </a:tcPr>
                </a:tc>
                <a:tc>
                  <a:txBody>
                    <a:bodyPr/>
                    <a:lstStyle/>
                    <a:p>
                      <a:pPr algn="ctr" fontAlgn="b"/>
                      <a:r>
                        <a:rPr lang="en-US" sz="1600" b="0" i="0" u="none" strike="noStrike" dirty="0" smtClean="0">
                          <a:solidFill>
                            <a:srgbClr val="000000"/>
                          </a:solidFill>
                          <a:latin typeface="+mj-lt"/>
                        </a:rPr>
                        <a:t>YES</a:t>
                      </a:r>
                      <a:endParaRPr lang="en-US" sz="1600" b="0" i="0" u="none" strike="noStrike" dirty="0">
                        <a:solidFill>
                          <a:srgbClr val="000000"/>
                        </a:solidFill>
                        <a:latin typeface="+mj-lt"/>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kern="1200" dirty="0" smtClean="0">
                          <a:solidFill>
                            <a:schemeClr val="dk1"/>
                          </a:solidFill>
                          <a:latin typeface="+mj-lt"/>
                          <a:ea typeface="+mn-ea"/>
                          <a:cs typeface="+mn-cs"/>
                        </a:rPr>
                        <a:t>YES</a:t>
                      </a:r>
                    </a:p>
                  </a:txBody>
                  <a:tcPr marL="9525" marR="9525" marT="9525" marB="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r>
                        <a:rPr lang="en-US" sz="1600" b="0" i="0" u="none" strike="noStrike" dirty="0" smtClean="0">
                          <a:solidFill>
                            <a:srgbClr val="000000"/>
                          </a:solidFill>
                          <a:latin typeface="+mj-lt"/>
                        </a:rPr>
                        <a:t>YES</a:t>
                      </a:r>
                      <a:endParaRPr lang="en-US" sz="1600" b="0" i="0" u="none" strike="noStrike" dirty="0">
                        <a:solidFill>
                          <a:srgbClr val="000000"/>
                        </a:solidFill>
                        <a:latin typeface="+mj-lt"/>
                      </a:endParaRP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85000"/>
                      </a:schemeClr>
                    </a:solidFill>
                  </a:tcPr>
                </a:tc>
              </a:tr>
              <a:tr h="609659">
                <a:tc>
                  <a:txBody>
                    <a:bodyPr/>
                    <a:lstStyle/>
                    <a:p>
                      <a:r>
                        <a:rPr lang="en-US" sz="1600" b="0" dirty="0" smtClean="0">
                          <a:solidFill>
                            <a:schemeClr val="bg1"/>
                          </a:solidFill>
                          <a:latin typeface="+mj-lt"/>
                        </a:rPr>
                        <a:t>List</a:t>
                      </a:r>
                      <a:r>
                        <a:rPr lang="en-US" sz="1600" b="0" baseline="0" dirty="0" smtClean="0">
                          <a:solidFill>
                            <a:schemeClr val="bg1"/>
                          </a:solidFill>
                          <a:latin typeface="+mj-lt"/>
                        </a:rPr>
                        <a:t> Price*</a:t>
                      </a:r>
                      <a:endParaRPr lang="en-US" sz="1600" b="0" dirty="0">
                        <a:solidFill>
                          <a:schemeClr val="bg1"/>
                        </a:solidFill>
                        <a:latin typeface="+mj-lt"/>
                      </a:endParaRPr>
                    </a:p>
                  </a:txBody>
                  <a:tcPr anchor="ctr">
                    <a:lnL w="31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algn="ctr" fontAlgn="b"/>
                      <a:r>
                        <a:rPr lang="en-US" sz="1600" b="0" i="0" u="none" strike="noStrike" dirty="0" smtClean="0">
                          <a:solidFill>
                            <a:srgbClr val="000000"/>
                          </a:solidFill>
                          <a:latin typeface="+mj-lt"/>
                        </a:rPr>
                        <a:t>$147,000</a:t>
                      </a:r>
                      <a:r>
                        <a:rPr lang="en-US" sz="1600" b="0" i="0" u="none" strike="noStrike" baseline="0" dirty="0" smtClean="0">
                          <a:solidFill>
                            <a:srgbClr val="000000"/>
                          </a:solidFill>
                          <a:latin typeface="+mj-lt"/>
                        </a:rPr>
                        <a:t> - $647,000</a:t>
                      </a:r>
                      <a:endParaRPr lang="en-US" sz="1600" b="0" i="0" u="none" strike="noStrike" dirty="0">
                        <a:solidFill>
                          <a:srgbClr val="000000"/>
                        </a:solidFill>
                        <a:latin typeface="+mj-lt"/>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mj-lt"/>
                          <a:cs typeface="Arial" charset="0"/>
                        </a:rPr>
                        <a:t>$88,000</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1">
                        <a:lumMod val="75000"/>
                        <a:lumOff val="25000"/>
                      </a:schemeClr>
                    </a:solidFill>
                  </a:tcPr>
                </a:tc>
                <a:tc>
                  <a:txBody>
                    <a:bodyPr/>
                    <a:lstStyle/>
                    <a:p>
                      <a:pPr algn="ctr" fontAlgn="b"/>
                      <a:r>
                        <a:rPr lang="en-US" sz="1600" b="0" i="0" u="none" strike="noStrike" dirty="0" smtClean="0">
                          <a:solidFill>
                            <a:srgbClr val="000000"/>
                          </a:solidFill>
                          <a:latin typeface="+mj-lt"/>
                        </a:rPr>
                        <a:t>$419,000 - $1,169,000</a:t>
                      </a:r>
                      <a:endParaRPr lang="en-US" sz="1600" b="0" i="0" u="none" strike="noStrike" dirty="0">
                        <a:solidFill>
                          <a:srgbClr val="000000"/>
                        </a:solidFill>
                        <a:latin typeface="+mj-lt"/>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kern="1200" dirty="0" smtClean="0">
                          <a:solidFill>
                            <a:schemeClr val="dk1"/>
                          </a:solidFill>
                          <a:latin typeface="+mj-lt"/>
                          <a:ea typeface="+mn-ea"/>
                          <a:cs typeface="+mn-cs"/>
                        </a:rPr>
                        <a:t>$718,000 - $1,843,000</a:t>
                      </a:r>
                    </a:p>
                  </a:txBody>
                  <a:tcPr marL="9525" marR="9525" marT="9525" marB="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r>
                        <a:rPr lang="en-US" sz="1600" b="0" i="0" u="none" strike="noStrike" dirty="0" smtClean="0">
                          <a:solidFill>
                            <a:srgbClr val="000000"/>
                          </a:solidFill>
                          <a:latin typeface="+mj-lt"/>
                        </a:rPr>
                        <a:t>$885,000 - $2,475,008</a:t>
                      </a:r>
                      <a:endParaRPr lang="en-US" sz="1600" b="0" i="0" u="none" strike="noStrike" dirty="0">
                        <a:solidFill>
                          <a:srgbClr val="000000"/>
                        </a:solidFill>
                        <a:latin typeface="+mj-lt"/>
                      </a:endParaRP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85000"/>
                      </a:schemeClr>
                    </a:solidFill>
                  </a:tcPr>
                </a:tc>
              </a:tr>
            </a:tbl>
          </a:graphicData>
        </a:graphic>
      </p:graphicFrame>
      <p:pic>
        <p:nvPicPr>
          <p:cNvPr id="7" name="Picture 2" descr="DD990"/>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8001003" y="1047129"/>
            <a:ext cx="375692" cy="706302"/>
          </a:xfrm>
          <a:prstGeom prst="rect">
            <a:avLst/>
          </a:prstGeom>
          <a:noFill/>
        </p:spPr>
      </p:pic>
      <p:pic>
        <p:nvPicPr>
          <p:cNvPr id="11" name="Picture 4" descr="Data Domain DD4200"/>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2095503" y="1298238"/>
            <a:ext cx="685800" cy="457200"/>
          </a:xfrm>
          <a:prstGeom prst="rect">
            <a:avLst/>
          </a:prstGeom>
          <a:noFill/>
        </p:spPr>
      </p:pic>
      <p:pic>
        <p:nvPicPr>
          <p:cNvPr id="12" name="Picture 6" descr="Data Domain DD4500"/>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5171436" y="1183357"/>
            <a:ext cx="477533" cy="568492"/>
          </a:xfrm>
          <a:prstGeom prst="rect">
            <a:avLst/>
          </a:prstGeom>
          <a:noFill/>
        </p:spPr>
      </p:pic>
      <p:pic>
        <p:nvPicPr>
          <p:cNvPr id="13" name="Picture 8" descr="Data Domain DD7200"/>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6553203" y="1034534"/>
            <a:ext cx="497415" cy="731492"/>
          </a:xfrm>
          <a:prstGeom prst="rect">
            <a:avLst/>
          </a:prstGeom>
          <a:noFill/>
        </p:spPr>
      </p:pic>
      <p:sp>
        <p:nvSpPr>
          <p:cNvPr id="16" name="Title 1"/>
          <p:cNvSpPr txBox="1">
            <a:spLocks/>
          </p:cNvSpPr>
          <p:nvPr/>
        </p:nvSpPr>
        <p:spPr>
          <a:xfrm>
            <a:off x="322779" y="257770"/>
            <a:ext cx="8289245" cy="639763"/>
          </a:xfrm>
          <a:prstGeom prst="rect">
            <a:avLst/>
          </a:prstGeom>
        </p:spPr>
        <p:txBody>
          <a:bodyPr/>
          <a:lstStyle>
            <a:lvl1pPr algn="l" rtl="0" eaLnBrk="1" fontAlgn="base" hangingPunct="1">
              <a:spcBef>
                <a:spcPct val="0"/>
              </a:spcBef>
              <a:spcAft>
                <a:spcPct val="0"/>
              </a:spcAft>
              <a:defRPr lang="en-US" sz="3200" b="1" kern="1200" dirty="0">
                <a:solidFill>
                  <a:srgbClr val="0076BB"/>
                </a:solidFill>
                <a:latin typeface="Arial" pitchFamily="34" charset="0"/>
                <a:ea typeface="ＭＳ Ｐゴシック" charset="-128"/>
                <a:cs typeface="Arial" pitchFamily="34" charset="0"/>
              </a:defRPr>
            </a:lvl1pPr>
            <a:lvl2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2pPr>
            <a:lvl3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3pPr>
            <a:lvl4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4pPr>
            <a:lvl5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5pPr>
            <a:lvl6pPr marL="457200" algn="l" rtl="0" eaLnBrk="1" fontAlgn="base" hangingPunct="1">
              <a:spcBef>
                <a:spcPct val="0"/>
              </a:spcBef>
              <a:spcAft>
                <a:spcPct val="0"/>
              </a:spcAft>
              <a:defRPr sz="3200">
                <a:solidFill>
                  <a:srgbClr val="0076BB"/>
                </a:solidFill>
                <a:latin typeface="Arial" charset="0"/>
                <a:ea typeface="ＭＳ Ｐゴシック" charset="-128"/>
                <a:cs typeface="Arial" charset="0"/>
              </a:defRPr>
            </a:lvl6pPr>
            <a:lvl7pPr marL="914400" algn="l" rtl="0" eaLnBrk="1" fontAlgn="base" hangingPunct="1">
              <a:spcBef>
                <a:spcPct val="0"/>
              </a:spcBef>
              <a:spcAft>
                <a:spcPct val="0"/>
              </a:spcAft>
              <a:defRPr sz="3200">
                <a:solidFill>
                  <a:srgbClr val="0076BB"/>
                </a:solidFill>
                <a:latin typeface="Arial" charset="0"/>
                <a:ea typeface="ＭＳ Ｐゴシック" charset="-128"/>
                <a:cs typeface="Arial" charset="0"/>
              </a:defRPr>
            </a:lvl7pPr>
            <a:lvl8pPr marL="1371600" algn="l" rtl="0" eaLnBrk="1" fontAlgn="base" hangingPunct="1">
              <a:spcBef>
                <a:spcPct val="0"/>
              </a:spcBef>
              <a:spcAft>
                <a:spcPct val="0"/>
              </a:spcAft>
              <a:defRPr sz="3200">
                <a:solidFill>
                  <a:srgbClr val="0076BB"/>
                </a:solidFill>
                <a:latin typeface="Arial" charset="0"/>
                <a:ea typeface="ＭＳ Ｐゴシック" charset="-128"/>
                <a:cs typeface="Arial" charset="0"/>
              </a:defRPr>
            </a:lvl8pPr>
            <a:lvl9pPr marL="1828800" algn="l" rtl="0" eaLnBrk="1" fontAlgn="base" hangingPunct="1">
              <a:spcBef>
                <a:spcPct val="0"/>
              </a:spcBef>
              <a:spcAft>
                <a:spcPct val="0"/>
              </a:spcAft>
              <a:defRPr sz="3200">
                <a:solidFill>
                  <a:srgbClr val="0076BB"/>
                </a:solidFill>
                <a:latin typeface="Arial" charset="0"/>
                <a:ea typeface="ＭＳ Ｐゴシック" charset="-128"/>
                <a:cs typeface="Arial" charset="0"/>
              </a:defRPr>
            </a:lvl9pPr>
          </a:lstStyle>
          <a:p>
            <a:r>
              <a:rPr lang="en-US" dirty="0" smtClean="0"/>
              <a:t>DXi6900 Competitive Comparison</a:t>
            </a:r>
            <a:endParaRPr lang="en-US" dirty="0"/>
          </a:p>
        </p:txBody>
      </p:sp>
      <p:sp>
        <p:nvSpPr>
          <p:cNvPr id="19" name="TextBox 18"/>
          <p:cNvSpPr txBox="1"/>
          <p:nvPr/>
        </p:nvSpPr>
        <p:spPr>
          <a:xfrm>
            <a:off x="152403" y="5253335"/>
            <a:ext cx="7543797" cy="430887"/>
          </a:xfrm>
          <a:prstGeom prst="rect">
            <a:avLst/>
          </a:prstGeom>
          <a:noFill/>
        </p:spPr>
        <p:txBody>
          <a:bodyPr wrap="square" rtlCol="0">
            <a:spAutoFit/>
          </a:bodyPr>
          <a:lstStyle/>
          <a:p>
            <a:r>
              <a:rPr lang="en-US" sz="1100" dirty="0" smtClean="0">
                <a:solidFill>
                  <a:prstClr val="black"/>
                </a:solidFill>
              </a:rPr>
              <a:t>*EMC pricing includes replication license and either OST or VTL license to reflect standard use case.</a:t>
            </a:r>
          </a:p>
          <a:p>
            <a:r>
              <a:rPr lang="en-US" sz="1100" dirty="0" smtClean="0">
                <a:solidFill>
                  <a:prstClr val="black"/>
                </a:solidFill>
              </a:rPr>
              <a:t>Quantum does not charge separately for these features.</a:t>
            </a:r>
            <a:endParaRPr lang="en-US" sz="1100" dirty="0">
              <a:solidFill>
                <a:prstClr val="black"/>
              </a:solidFill>
            </a:endParaRPr>
          </a:p>
        </p:txBody>
      </p:sp>
      <p:pic>
        <p:nvPicPr>
          <p:cNvPr id="10" name="Picture 9"/>
          <p:cNvPicPr>
            <a:picLocks noChangeAspect="1" noChangeArrowheads="1"/>
          </p:cNvPicPr>
          <p:nvPr/>
        </p:nvPicPr>
        <p:blipFill>
          <a:blip r:embed="rId6" cstate="print"/>
          <a:srcRect/>
          <a:stretch>
            <a:fillRect/>
          </a:stretch>
        </p:blipFill>
        <p:spPr bwMode="auto">
          <a:xfrm>
            <a:off x="3650792" y="1363691"/>
            <a:ext cx="550627" cy="395156"/>
          </a:xfrm>
          <a:prstGeom prst="rect">
            <a:avLst/>
          </a:prstGeom>
          <a:noFill/>
          <a:ln w="9525">
            <a:noFill/>
            <a:miter lim="800000"/>
            <a:headEnd/>
            <a:tailEnd/>
          </a:ln>
        </p:spPr>
      </p:pic>
    </p:spTree>
    <p:extLst>
      <p:ext uri="{BB962C8B-B14F-4D97-AF65-F5344CB8AC3E}">
        <p14:creationId xmlns:p14="http://schemas.microsoft.com/office/powerpoint/2010/main" xmlns="" val="293212342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Offerings</a:t>
            </a:r>
            <a:endParaRPr lang="en-US" dirty="0"/>
          </a:p>
        </p:txBody>
      </p:sp>
      <p:sp>
        <p:nvSpPr>
          <p:cNvPr id="3" name="Content Placeholder 2"/>
          <p:cNvSpPr>
            <a:spLocks noGrp="1"/>
          </p:cNvSpPr>
          <p:nvPr>
            <p:ph idx="1"/>
          </p:nvPr>
        </p:nvSpPr>
        <p:spPr>
          <a:xfrm>
            <a:off x="395805" y="1014660"/>
            <a:ext cx="8216220" cy="4768630"/>
          </a:xfrm>
        </p:spPr>
        <p:txBody>
          <a:bodyPr/>
          <a:lstStyle/>
          <a:p>
            <a:r>
              <a:rPr lang="en-US" sz="2000" dirty="0" smtClean="0"/>
              <a:t>Standard Warranty</a:t>
            </a:r>
          </a:p>
          <a:p>
            <a:pPr lvl="1"/>
            <a:r>
              <a:rPr lang="en-US" sz="1400" cap="all" dirty="0" smtClean="0"/>
              <a:t>WARRANTY</a:t>
            </a:r>
            <a:r>
              <a:rPr lang="en-US" sz="1400" dirty="0" smtClean="0"/>
              <a:t> – One-Year Warranty. Service Requests (SRs) can be submitted via Quantum's Online Service Request Form or telephone 24x7x365.  SRs will receive a response no later than the next business day. Telephone support will include diagnosis of covered warranty issues and parts replacement. Replacement Parts will be shipped within one business day of Quantum's determination that a replacement part is required. Customer will perform the replacement and return of all identified CRU components. Identified FRU components will be replaced onsite by a QFE/TPM with a next business day onsite response.</a:t>
            </a:r>
            <a:endParaRPr lang="en-US" dirty="0" smtClean="0"/>
          </a:p>
          <a:p>
            <a:r>
              <a:rPr lang="en-US" sz="2000" dirty="0" smtClean="0"/>
              <a:t>Warranty Uplifts, Extensions, and Renewals (all CRU based)</a:t>
            </a:r>
          </a:p>
          <a:p>
            <a:pPr lvl="1"/>
            <a:r>
              <a:rPr lang="en-US" sz="1400" cap="all" dirty="0" smtClean="0"/>
              <a:t>BRONZE SUPPORT PLAN</a:t>
            </a:r>
          </a:p>
          <a:p>
            <a:pPr lvl="1"/>
            <a:r>
              <a:rPr lang="en-US" sz="1400" cap="all" dirty="0" smtClean="0"/>
              <a:t>NEXT BUSINESS DAY GOLD</a:t>
            </a:r>
          </a:p>
          <a:p>
            <a:pPr lvl="1"/>
            <a:r>
              <a:rPr lang="en-US" sz="1400" cap="all" dirty="0" smtClean="0"/>
              <a:t>GOLD SUPPORT PLAN</a:t>
            </a:r>
          </a:p>
          <a:p>
            <a:pPr lvl="1"/>
            <a:r>
              <a:rPr lang="en-US" sz="1400" dirty="0" smtClean="0"/>
              <a:t>Supplemental Uplift: Bronze and NBD Gold Support Contract uplift for customers that require Quantum resources to replace all field replaceable components independent of CRU vs. FRU.</a:t>
            </a:r>
          </a:p>
          <a:p>
            <a:pPr lvl="1"/>
            <a:r>
              <a:rPr lang="en-US" sz="1400" dirty="0" smtClean="0"/>
              <a:t>Annual renewals and extensions are available (Bronze, NBD Gold, and Gold)</a:t>
            </a:r>
          </a:p>
          <a:p>
            <a:r>
              <a:rPr lang="en-US" sz="2000" dirty="0" smtClean="0"/>
              <a:t>Installation and Integration Services</a:t>
            </a:r>
          </a:p>
          <a:p>
            <a:pPr lvl="1"/>
            <a:r>
              <a:rPr lang="en-US" sz="1400" dirty="0" smtClean="0"/>
              <a:t>DXi6902 is not customer installable.  Installation and Integration services will be offered for a fee.   </a:t>
            </a:r>
          </a:p>
          <a:p>
            <a:r>
              <a:rPr lang="en-US" sz="1200" dirty="0" smtClean="0"/>
              <a:t>NOTE: Quantum’s standard warranty from Dell on every R720 System Node and parts will be 3 years of </a:t>
            </a:r>
            <a:r>
              <a:rPr lang="en-US" sz="1200" dirty="0" err="1" smtClean="0"/>
              <a:t>ProSupport</a:t>
            </a:r>
            <a:r>
              <a:rPr lang="en-US" sz="1200" dirty="0" smtClean="0"/>
              <a:t> for OEM w/4hour Onsite.</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FRU/CRU Strategy</a:t>
            </a:r>
            <a:endParaRPr lang="en-US" dirty="0">
              <a:solidFill>
                <a:srgbClr val="FF0000"/>
              </a:solidFill>
            </a:endParaRPr>
          </a:p>
        </p:txBody>
      </p:sp>
      <p:sp>
        <p:nvSpPr>
          <p:cNvPr id="6" name="TextBox 5"/>
          <p:cNvSpPr txBox="1"/>
          <p:nvPr/>
        </p:nvSpPr>
        <p:spPr>
          <a:xfrm>
            <a:off x="812799" y="5493624"/>
            <a:ext cx="7824574" cy="1058751"/>
          </a:xfrm>
          <a:prstGeom prst="rect">
            <a:avLst/>
          </a:prstGeom>
          <a:noFill/>
        </p:spPr>
        <p:txBody>
          <a:bodyPr wrap="square" rtlCol="0">
            <a:spAutoFit/>
          </a:bodyPr>
          <a:lstStyle/>
          <a:p>
            <a:pPr marL="342900" indent="-342900" defTabSz="457200">
              <a:spcBef>
                <a:spcPct val="20000"/>
              </a:spcBef>
              <a:buClr>
                <a:srgbClr val="0DB6EC"/>
              </a:buClr>
              <a:buSzPct val="75000"/>
              <a:buFont typeface="Wingdings" pitchFamily="2" charset="2"/>
              <a:buChar char="§"/>
            </a:pPr>
            <a:r>
              <a:rPr lang="en-US" sz="1400" dirty="0" smtClean="0">
                <a:solidFill>
                  <a:schemeClr val="tx1">
                    <a:lumMod val="75000"/>
                    <a:lumOff val="25000"/>
                  </a:schemeClr>
                </a:solidFill>
                <a:latin typeface="Arial" pitchFamily="34" charset="0"/>
                <a:ea typeface="ＭＳ Ｐゴシック" charset="0"/>
                <a:cs typeface="Arial" pitchFamily="34" charset="0"/>
              </a:rPr>
              <a:t>FRU/CRU list posted on </a:t>
            </a:r>
            <a:r>
              <a:rPr lang="en-US" sz="1400" dirty="0" err="1" smtClean="0">
                <a:solidFill>
                  <a:schemeClr val="tx1">
                    <a:lumMod val="75000"/>
                    <a:lumOff val="25000"/>
                  </a:schemeClr>
                </a:solidFill>
                <a:latin typeface="Arial" pitchFamily="34" charset="0"/>
                <a:ea typeface="ＭＳ Ｐゴシック" charset="0"/>
                <a:cs typeface="Arial" pitchFamily="34" charset="0"/>
              </a:rPr>
              <a:t>CSWeb</a:t>
            </a:r>
            <a:r>
              <a:rPr lang="en-US" sz="1400" dirty="0" smtClean="0">
                <a:solidFill>
                  <a:schemeClr val="tx1">
                    <a:lumMod val="75000"/>
                    <a:lumOff val="25000"/>
                  </a:schemeClr>
                </a:solidFill>
                <a:latin typeface="Arial" pitchFamily="34" charset="0"/>
                <a:ea typeface="ＭＳ Ｐゴシック" charset="0"/>
                <a:cs typeface="Arial" pitchFamily="34" charset="0"/>
              </a:rPr>
              <a:t> ( part number 6-68158-01)</a:t>
            </a:r>
          </a:p>
          <a:p>
            <a:pPr marL="342900" indent="-342900" defTabSz="457200">
              <a:spcBef>
                <a:spcPct val="20000"/>
              </a:spcBef>
              <a:buClr>
                <a:srgbClr val="0DB6EC"/>
              </a:buClr>
              <a:buSzPct val="75000"/>
              <a:buFont typeface="Wingdings" pitchFamily="2" charset="2"/>
              <a:buChar char="§"/>
            </a:pPr>
            <a:r>
              <a:rPr lang="en-US" sz="1400" dirty="0" smtClean="0">
                <a:solidFill>
                  <a:schemeClr val="tx1">
                    <a:lumMod val="75000"/>
                    <a:lumOff val="25000"/>
                  </a:schemeClr>
                </a:solidFill>
                <a:latin typeface="Arial" pitchFamily="34" charset="0"/>
                <a:ea typeface="ＭＳ Ｐゴシック" charset="0"/>
                <a:cs typeface="Arial" pitchFamily="34" charset="0"/>
              </a:rPr>
              <a:t>Most CRUs are limited by a single failure in the system.  Multiple simultaneous failures require service support as a FRU.</a:t>
            </a:r>
          </a:p>
          <a:p>
            <a:endParaRPr lang="en-US" dirty="0"/>
          </a:p>
        </p:txBody>
      </p:sp>
      <p:graphicFrame>
        <p:nvGraphicFramePr>
          <p:cNvPr id="5" name="Table 4"/>
          <p:cNvGraphicFramePr>
            <a:graphicFrameLocks noGrp="1"/>
          </p:cNvGraphicFramePr>
          <p:nvPr/>
        </p:nvGraphicFramePr>
        <p:xfrm>
          <a:off x="1345870" y="1128736"/>
          <a:ext cx="6095999" cy="3959260"/>
        </p:xfrm>
        <a:graphic>
          <a:graphicData uri="http://schemas.openxmlformats.org/drawingml/2006/table">
            <a:tbl>
              <a:tblPr/>
              <a:tblGrid>
                <a:gridCol w="2853179"/>
                <a:gridCol w="1080940"/>
                <a:gridCol w="1080940"/>
                <a:gridCol w="1080940"/>
              </a:tblGrid>
              <a:tr h="197963">
                <a:tc>
                  <a:txBody>
                    <a:bodyPr/>
                    <a:lstStyle/>
                    <a:p>
                      <a:pPr algn="l" rtl="0" fontAlgn="t"/>
                      <a:r>
                        <a:rPr lang="en-US" sz="1100" b="1" i="0" u="none" strike="noStrike">
                          <a:solidFill>
                            <a:srgbClr val="000000"/>
                          </a:solidFill>
                          <a:latin typeface="Arial"/>
                        </a:rPr>
                        <a:t>Component / Module</a:t>
                      </a:r>
                      <a:r>
                        <a:rPr lang="en-US" sz="1100" b="0" i="0" u="none" strike="noStrike">
                          <a:solidFill>
                            <a:srgbClr val="000000"/>
                          </a:solidFill>
                          <a:latin typeface="Arial"/>
                        </a:rPr>
                        <a:t> </a:t>
                      </a:r>
                      <a:r>
                        <a:rPr lang="en-US" sz="1100" b="1"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rtl="0" fontAlgn="t"/>
                      <a:r>
                        <a:rPr lang="en-US" sz="1100" b="1" i="0" u="none" strike="noStrike">
                          <a:solidFill>
                            <a:srgbClr val="000000"/>
                          </a:solidFill>
                          <a:latin typeface="Arial"/>
                        </a:rPr>
                        <a:t>Hot Swap CRU</a:t>
                      </a:r>
                      <a:r>
                        <a:rPr lang="en-US" sz="1100" b="0" i="0" u="none" strike="noStrike">
                          <a:solidFill>
                            <a:srgbClr val="000000"/>
                          </a:solidFill>
                          <a:latin typeface="Arial"/>
                        </a:rPr>
                        <a:t> </a:t>
                      </a:r>
                      <a:r>
                        <a:rPr lang="en-US" sz="1100" b="1"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rtl="0" fontAlgn="t"/>
                      <a:r>
                        <a:rPr lang="en-US" sz="1100" b="1" i="0" u="none" strike="noStrike">
                          <a:solidFill>
                            <a:srgbClr val="000000"/>
                          </a:solidFill>
                          <a:latin typeface="Arial"/>
                        </a:rPr>
                        <a:t>CRU</a:t>
                      </a:r>
                      <a:r>
                        <a:rPr lang="en-US" sz="1100" b="0" i="0" u="none" strike="noStrike">
                          <a:solidFill>
                            <a:srgbClr val="000000"/>
                          </a:solidFill>
                          <a:latin typeface="Arial"/>
                        </a:rPr>
                        <a:t> </a:t>
                      </a:r>
                      <a:r>
                        <a:rPr lang="en-US" sz="1100" b="1"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rtl="0" fontAlgn="t"/>
                      <a:r>
                        <a:rPr lang="en-US" sz="1100" b="1" i="0" u="none" strike="noStrike">
                          <a:solidFill>
                            <a:srgbClr val="000000"/>
                          </a:solidFill>
                          <a:latin typeface="Arial"/>
                        </a:rPr>
                        <a:t>FRU</a:t>
                      </a:r>
                      <a:r>
                        <a:rPr lang="en-US" sz="1100" b="0" i="0" u="none" strike="noStrike">
                          <a:solidFill>
                            <a:srgbClr val="000000"/>
                          </a:solidFill>
                          <a:latin typeface="Arial"/>
                        </a:rPr>
                        <a:t> </a:t>
                      </a:r>
                      <a:r>
                        <a:rPr lang="en-US" sz="1100" b="1"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197963">
                <a:tc>
                  <a:txBody>
                    <a:bodyPr/>
                    <a:lstStyle/>
                    <a:p>
                      <a:pPr algn="l" rtl="0" fontAlgn="t"/>
                      <a:r>
                        <a:rPr lang="en-US" sz="1100" b="0" i="0" u="none" strike="noStrike">
                          <a:solidFill>
                            <a:srgbClr val="000000"/>
                          </a:solidFill>
                          <a:latin typeface="Arial"/>
                        </a:rPr>
                        <a:t>Server PSU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Y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63">
                <a:tc>
                  <a:txBody>
                    <a:bodyPr/>
                    <a:lstStyle/>
                    <a:p>
                      <a:pPr algn="l" rtl="0" fontAlgn="t"/>
                      <a:r>
                        <a:rPr lang="en-US" sz="1100" b="0" i="0" u="none" strike="noStrike">
                          <a:solidFill>
                            <a:srgbClr val="000000"/>
                          </a:solidFill>
                          <a:latin typeface="Arial"/>
                        </a:rPr>
                        <a:t>External Storage (RBOD/EBOD)  PSU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Y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63">
                <a:tc>
                  <a:txBody>
                    <a:bodyPr/>
                    <a:lstStyle/>
                    <a:p>
                      <a:pPr algn="l" rtl="0" fontAlgn="t"/>
                      <a:r>
                        <a:rPr lang="en-US" sz="1100" b="0" i="0" u="none" strike="noStrike">
                          <a:solidFill>
                            <a:srgbClr val="000000"/>
                          </a:solidFill>
                          <a:latin typeface="Arial"/>
                        </a:rPr>
                        <a:t>Server HDDs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Y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63">
                <a:tc>
                  <a:txBody>
                    <a:bodyPr/>
                    <a:lstStyle/>
                    <a:p>
                      <a:pPr algn="l" rtl="0" fontAlgn="t"/>
                      <a:r>
                        <a:rPr lang="en-US" sz="1100" b="0" i="0" u="none" strike="noStrike">
                          <a:solidFill>
                            <a:srgbClr val="000000"/>
                          </a:solidFill>
                          <a:latin typeface="Arial"/>
                        </a:rPr>
                        <a:t>External Storage HDDs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Y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63">
                <a:tc>
                  <a:txBody>
                    <a:bodyPr/>
                    <a:lstStyle/>
                    <a:p>
                      <a:pPr algn="l" rtl="0" fontAlgn="t"/>
                      <a:r>
                        <a:rPr lang="en-US" sz="1100" b="0" i="0" u="none" strike="noStrike">
                          <a:solidFill>
                            <a:srgbClr val="000000"/>
                          </a:solidFill>
                          <a:latin typeface="Arial"/>
                        </a:rPr>
                        <a:t>External cables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Y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63">
                <a:tc>
                  <a:txBody>
                    <a:bodyPr/>
                    <a:lstStyle/>
                    <a:p>
                      <a:pPr algn="l" rtl="0" fontAlgn="t"/>
                      <a:r>
                        <a:rPr lang="en-US" sz="1100" b="0" i="0" u="none" strike="noStrike">
                          <a:solidFill>
                            <a:srgbClr val="000000"/>
                          </a:solidFill>
                          <a:latin typeface="Arial"/>
                        </a:rPr>
                        <a:t>DXi software updates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Y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63">
                <a:tc>
                  <a:txBody>
                    <a:bodyPr/>
                    <a:lstStyle/>
                    <a:p>
                      <a:pPr algn="l" rtl="0" fontAlgn="t"/>
                      <a:r>
                        <a:rPr lang="en-US" sz="1100" b="0" i="0" u="none" strike="noStrike">
                          <a:solidFill>
                            <a:srgbClr val="000000"/>
                          </a:solidFill>
                          <a:latin typeface="Arial"/>
                        </a:rPr>
                        <a:t>Data-at-Rest Encryption License</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Y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63">
                <a:tc>
                  <a:txBody>
                    <a:bodyPr/>
                    <a:lstStyle/>
                    <a:p>
                      <a:pPr algn="l" rtl="0" fontAlgn="t"/>
                      <a:r>
                        <a:rPr lang="en-US" sz="1100" b="0" i="0" u="none" strike="noStrike">
                          <a:solidFill>
                            <a:srgbClr val="000000"/>
                          </a:solidFill>
                          <a:latin typeface="Arial"/>
                        </a:rPr>
                        <a:t>RBOD Controllers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Y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63">
                <a:tc>
                  <a:txBody>
                    <a:bodyPr/>
                    <a:lstStyle/>
                    <a:p>
                      <a:pPr algn="l" rtl="0" fontAlgn="t"/>
                      <a:r>
                        <a:rPr lang="en-US" sz="1100" b="0" i="0" u="none" strike="noStrike">
                          <a:solidFill>
                            <a:srgbClr val="000000"/>
                          </a:solidFill>
                          <a:latin typeface="Arial"/>
                        </a:rPr>
                        <a:t>EBOD ESM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Y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63">
                <a:tc>
                  <a:txBody>
                    <a:bodyPr/>
                    <a:lstStyle/>
                    <a:p>
                      <a:pPr algn="l" rtl="0" fontAlgn="t"/>
                      <a:r>
                        <a:rPr lang="en-US" sz="1100" b="0" i="0" u="none" strike="noStrike">
                          <a:solidFill>
                            <a:srgbClr val="000000"/>
                          </a:solidFill>
                          <a:latin typeface="Arial"/>
                        </a:rPr>
                        <a:t>Server Fans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Y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63">
                <a:tc>
                  <a:txBody>
                    <a:bodyPr/>
                    <a:lstStyle/>
                    <a:p>
                      <a:pPr algn="l" rtl="0" fontAlgn="t"/>
                      <a:r>
                        <a:rPr lang="en-US" sz="1100" b="0" i="0" u="none" strike="noStrike">
                          <a:solidFill>
                            <a:srgbClr val="000000"/>
                          </a:solidFill>
                          <a:latin typeface="Arial"/>
                        </a:rPr>
                        <a:t>Ethernet interface cards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Y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63">
                <a:tc>
                  <a:txBody>
                    <a:bodyPr/>
                    <a:lstStyle/>
                    <a:p>
                      <a:pPr algn="l" rtl="0" fontAlgn="t"/>
                      <a:r>
                        <a:rPr lang="en-US" sz="1100" b="0" i="0" u="none" strike="noStrike">
                          <a:solidFill>
                            <a:srgbClr val="000000"/>
                          </a:solidFill>
                          <a:latin typeface="Arial"/>
                        </a:rPr>
                        <a:t>FC Interface cards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Y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63">
                <a:tc>
                  <a:txBody>
                    <a:bodyPr/>
                    <a:lstStyle/>
                    <a:p>
                      <a:pPr algn="l" rtl="0" fontAlgn="t"/>
                      <a:r>
                        <a:rPr lang="en-US" sz="1100" b="0" i="0" u="none" strike="noStrike">
                          <a:solidFill>
                            <a:srgbClr val="000000"/>
                          </a:solidFill>
                          <a:latin typeface="Arial"/>
                        </a:rPr>
                        <a:t>SAS HBA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Y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63">
                <a:tc>
                  <a:txBody>
                    <a:bodyPr/>
                    <a:lstStyle/>
                    <a:p>
                      <a:pPr algn="l" rtl="0" fontAlgn="t"/>
                      <a:r>
                        <a:rPr lang="en-US" sz="1100" b="0" i="0" u="none" strike="noStrike">
                          <a:solidFill>
                            <a:srgbClr val="000000"/>
                          </a:solidFill>
                          <a:latin typeface="Arial"/>
                        </a:rPr>
                        <a:t>Internal RAID Controllers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Y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63">
                <a:tc>
                  <a:txBody>
                    <a:bodyPr/>
                    <a:lstStyle/>
                    <a:p>
                      <a:pPr algn="l" rtl="0" fontAlgn="t"/>
                      <a:r>
                        <a:rPr lang="en-US" sz="1100" b="0" i="0" u="none" strike="noStrike">
                          <a:solidFill>
                            <a:srgbClr val="000000"/>
                          </a:solidFill>
                          <a:latin typeface="Arial"/>
                        </a:rPr>
                        <a:t>Battery Backup for RBOD Controller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a:solidFill>
                            <a:srgbClr val="000000"/>
                          </a:solidFill>
                          <a:latin typeface="Arial"/>
                        </a:rPr>
                        <a:t> </a:t>
                      </a: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a:solidFill>
                            <a:srgbClr val="000000"/>
                          </a:solidFill>
                          <a:latin typeface="Arial"/>
                        </a:rPr>
                        <a:t> </a:t>
                      </a: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a:solidFill>
                            <a:srgbClr val="000000"/>
                          </a:solidFill>
                          <a:latin typeface="Arial"/>
                        </a:rPr>
                        <a:t>Y </a:t>
                      </a:r>
                    </a:p>
                  </a:txBody>
                  <a:tcPr marL="9427" marR="9427" marT="94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63">
                <a:tc>
                  <a:txBody>
                    <a:bodyPr/>
                    <a:lstStyle/>
                    <a:p>
                      <a:pPr algn="l" rtl="0" fontAlgn="t"/>
                      <a:r>
                        <a:rPr lang="en-US" sz="1100" b="0" i="0" u="none" strike="noStrike">
                          <a:solidFill>
                            <a:srgbClr val="000000"/>
                          </a:solidFill>
                          <a:latin typeface="Arial"/>
                        </a:rPr>
                        <a:t>Memory Modules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Y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63">
                <a:tc>
                  <a:txBody>
                    <a:bodyPr/>
                    <a:lstStyle/>
                    <a:p>
                      <a:pPr algn="l" rtl="0" fontAlgn="t"/>
                      <a:r>
                        <a:rPr lang="en-US" sz="1100" b="0" i="0" u="none" strike="noStrike">
                          <a:solidFill>
                            <a:srgbClr val="000000"/>
                          </a:solidFill>
                          <a:latin typeface="Arial"/>
                        </a:rPr>
                        <a:t>Chassis: Server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Y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63">
                <a:tc>
                  <a:txBody>
                    <a:bodyPr/>
                    <a:lstStyle/>
                    <a:p>
                      <a:pPr algn="l" rtl="0" fontAlgn="t"/>
                      <a:r>
                        <a:rPr lang="en-US" sz="1100" b="0" i="0" u="none" strike="noStrike">
                          <a:solidFill>
                            <a:srgbClr val="000000"/>
                          </a:solidFill>
                          <a:latin typeface="Arial"/>
                        </a:rPr>
                        <a:t>Chassis: External Storage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Y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63">
                <a:tc>
                  <a:txBody>
                    <a:bodyPr/>
                    <a:lstStyle/>
                    <a:p>
                      <a:pPr algn="l" rtl="0" fontAlgn="t"/>
                      <a:r>
                        <a:rPr lang="en-US" sz="1100" b="0" i="0" u="none" strike="noStrike">
                          <a:solidFill>
                            <a:srgbClr val="000000"/>
                          </a:solidFill>
                          <a:latin typeface="Arial"/>
                        </a:rPr>
                        <a:t>Various Server components defined by Dell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a:solidFill>
                            <a:srgbClr val="000000"/>
                          </a:solidFill>
                          <a:latin typeface="Arial"/>
                        </a:rPr>
                        <a:t>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dirty="0">
                          <a:solidFill>
                            <a:srgbClr val="000000"/>
                          </a:solidFill>
                          <a:latin typeface="Arial"/>
                        </a:rPr>
                        <a:t>Y </a:t>
                      </a:r>
                    </a:p>
                  </a:txBody>
                  <a:tcPr marL="9427" marR="9427" marT="9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Postings</a:t>
            </a:r>
            <a:endParaRPr lang="en-US" dirty="0">
              <a:solidFill>
                <a:srgbClr val="FF0000"/>
              </a:solidFill>
            </a:endParaRPr>
          </a:p>
        </p:txBody>
      </p:sp>
      <p:sp>
        <p:nvSpPr>
          <p:cNvPr id="3" name="Content Placeholder 2"/>
          <p:cNvSpPr>
            <a:spLocks noGrp="1"/>
          </p:cNvSpPr>
          <p:nvPr>
            <p:ph idx="1"/>
          </p:nvPr>
        </p:nvSpPr>
        <p:spPr>
          <a:xfrm>
            <a:off x="395805" y="1062160"/>
            <a:ext cx="4081192" cy="4768630"/>
          </a:xfrm>
        </p:spPr>
        <p:txBody>
          <a:bodyPr/>
          <a:lstStyle/>
          <a:p>
            <a:r>
              <a:rPr lang="en-US" dirty="0" err="1" smtClean="0"/>
              <a:t>CSWeb</a:t>
            </a:r>
            <a:endParaRPr lang="en-US" dirty="0" smtClean="0"/>
          </a:p>
          <a:p>
            <a:pPr lvl="1"/>
            <a:r>
              <a:rPr lang="en-US" dirty="0" smtClean="0"/>
              <a:t>Docs, SW, Utilities, Training Courses</a:t>
            </a:r>
          </a:p>
          <a:p>
            <a:pPr lvl="1"/>
            <a:r>
              <a:rPr lang="en-US" dirty="0" smtClean="0"/>
              <a:t>Service Plan</a:t>
            </a:r>
          </a:p>
          <a:p>
            <a:pPr lvl="1">
              <a:buNone/>
            </a:pPr>
            <a:endParaRPr lang="en-US" dirty="0" smtClean="0"/>
          </a:p>
          <a:p>
            <a:r>
              <a:rPr lang="en-US" dirty="0" smtClean="0"/>
              <a:t>Quantum.com</a:t>
            </a:r>
          </a:p>
          <a:p>
            <a:pPr lvl="1"/>
            <a:r>
              <a:rPr lang="en-US" dirty="0" smtClean="0"/>
              <a:t>Customer-facing Docs</a:t>
            </a:r>
          </a:p>
          <a:p>
            <a:pPr lvl="1"/>
            <a:r>
              <a:rPr lang="en-US" dirty="0" err="1" smtClean="0"/>
              <a:t>DXi</a:t>
            </a:r>
            <a:r>
              <a:rPr lang="en-US" dirty="0" smtClean="0"/>
              <a:t> SW with serial number validation and contract check</a:t>
            </a:r>
          </a:p>
          <a:p>
            <a:pPr lvl="1">
              <a:buNone/>
            </a:pPr>
            <a:endParaRPr lang="en-US" dirty="0" smtClean="0"/>
          </a:p>
          <a:p>
            <a:r>
              <a:rPr lang="en-US" dirty="0" smtClean="0"/>
              <a:t>Customer Self Service Portal (CSSP)</a:t>
            </a:r>
          </a:p>
          <a:p>
            <a:pPr lvl="1"/>
            <a:r>
              <a:rPr lang="en-US" dirty="0" smtClean="0"/>
              <a:t>CRUs with access to replacement procedures</a:t>
            </a:r>
          </a:p>
          <a:p>
            <a:pPr lvl="1"/>
            <a:r>
              <a:rPr lang="en-US" dirty="0" smtClean="0"/>
              <a:t>Continue to evangelize with Customers…</a:t>
            </a:r>
            <a:endParaRPr lang="en-US" dirty="0"/>
          </a:p>
        </p:txBody>
      </p:sp>
      <p:pic>
        <p:nvPicPr>
          <p:cNvPr id="7" name="Picture 6"/>
          <p:cNvPicPr/>
          <p:nvPr/>
        </p:nvPicPr>
        <p:blipFill>
          <a:blip r:embed="rId2" cstate="print"/>
          <a:srcRect t="19658" r="49679" b="3846"/>
          <a:stretch>
            <a:fillRect/>
          </a:stretch>
        </p:blipFill>
        <p:spPr bwMode="auto">
          <a:xfrm>
            <a:off x="5510950" y="902137"/>
            <a:ext cx="2990850" cy="1704975"/>
          </a:xfrm>
          <a:prstGeom prst="rect">
            <a:avLst/>
          </a:prstGeom>
          <a:noFill/>
          <a:ln w="9525">
            <a:noFill/>
            <a:miter lim="800000"/>
            <a:headEnd/>
            <a:tailEnd/>
          </a:ln>
        </p:spPr>
      </p:pic>
      <p:pic>
        <p:nvPicPr>
          <p:cNvPr id="8" name="Picture 7"/>
          <p:cNvPicPr/>
          <p:nvPr/>
        </p:nvPicPr>
        <p:blipFill>
          <a:blip r:embed="rId3" cstate="print"/>
          <a:srcRect t="18803" r="49679" b="8120"/>
          <a:stretch>
            <a:fillRect/>
          </a:stretch>
        </p:blipFill>
        <p:spPr bwMode="auto">
          <a:xfrm>
            <a:off x="5499141" y="2792741"/>
            <a:ext cx="2990850" cy="1628775"/>
          </a:xfrm>
          <a:prstGeom prst="rect">
            <a:avLst/>
          </a:prstGeom>
          <a:noFill/>
          <a:ln w="9525">
            <a:noFill/>
            <a:miter lim="800000"/>
            <a:headEnd/>
            <a:tailEnd/>
          </a:ln>
        </p:spPr>
      </p:pic>
      <p:pic>
        <p:nvPicPr>
          <p:cNvPr id="9" name="Picture 8"/>
          <p:cNvPicPr/>
          <p:nvPr/>
        </p:nvPicPr>
        <p:blipFill>
          <a:blip r:embed="rId4" cstate="print"/>
          <a:srcRect t="18803" r="49679" b="8547"/>
          <a:stretch>
            <a:fillRect/>
          </a:stretch>
        </p:blipFill>
        <p:spPr bwMode="auto">
          <a:xfrm>
            <a:off x="5499141" y="4697557"/>
            <a:ext cx="2990850" cy="16192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DXi</a:t>
            </a:r>
            <a:r>
              <a:rPr lang="en-US" dirty="0" smtClean="0"/>
              <a:t> SW Upgrades (reminder)</a:t>
            </a:r>
            <a:endParaRPr lang="en-US" dirty="0"/>
          </a:p>
        </p:txBody>
      </p:sp>
      <p:sp>
        <p:nvSpPr>
          <p:cNvPr id="3" name="Content Placeholder 2"/>
          <p:cNvSpPr>
            <a:spLocks noGrp="1"/>
          </p:cNvSpPr>
          <p:nvPr>
            <p:ph idx="1"/>
          </p:nvPr>
        </p:nvSpPr>
        <p:spPr/>
        <p:txBody>
          <a:bodyPr/>
          <a:lstStyle/>
          <a:p>
            <a:r>
              <a:rPr lang="en-US" dirty="0" smtClean="0"/>
              <a:t>Recall that </a:t>
            </a:r>
            <a:r>
              <a:rPr lang="en-US" dirty="0" err="1" smtClean="0"/>
              <a:t>DXi</a:t>
            </a:r>
            <a:r>
              <a:rPr lang="en-US" dirty="0" smtClean="0"/>
              <a:t> SW is customer upgradeable via the GUI SW Upgrade Utility (introduced in </a:t>
            </a:r>
            <a:r>
              <a:rPr lang="en-US" dirty="0" err="1" smtClean="0"/>
              <a:t>DXi</a:t>
            </a:r>
            <a:r>
              <a:rPr lang="en-US" dirty="0" smtClean="0"/>
              <a:t> SW version 2.3).</a:t>
            </a:r>
          </a:p>
          <a:p>
            <a:pPr lvl="1"/>
            <a:r>
              <a:rPr lang="en-US" dirty="0" smtClean="0"/>
              <a:t>Customers connected to the internet can receive alerts, download .FW upgrade files, and initiate a </a:t>
            </a:r>
            <a:r>
              <a:rPr lang="en-US" dirty="0" err="1" smtClean="0"/>
              <a:t>DXi</a:t>
            </a:r>
            <a:r>
              <a:rPr lang="en-US" dirty="0" smtClean="0"/>
              <a:t> SW upgrade from the </a:t>
            </a:r>
            <a:r>
              <a:rPr lang="en-US" dirty="0" err="1" smtClean="0"/>
              <a:t>DXi</a:t>
            </a:r>
            <a:r>
              <a:rPr lang="en-US" dirty="0" smtClean="0"/>
              <a:t> SW GUI</a:t>
            </a:r>
          </a:p>
          <a:p>
            <a:pPr lvl="1"/>
            <a:endParaRPr lang="en-US" dirty="0" smtClean="0"/>
          </a:p>
          <a:p>
            <a:pPr lvl="1" algn="ctr">
              <a:buNone/>
            </a:pPr>
            <a:r>
              <a:rPr lang="en-US" dirty="0" smtClean="0"/>
              <a:t>OR (if not connected to the internet)</a:t>
            </a:r>
          </a:p>
          <a:p>
            <a:pPr lvl="1" algn="ctr">
              <a:buNone/>
            </a:pPr>
            <a:endParaRPr lang="en-US" dirty="0" smtClean="0"/>
          </a:p>
          <a:p>
            <a:pPr lvl="1"/>
            <a:r>
              <a:rPr lang="en-US" dirty="0" smtClean="0"/>
              <a:t>Customers can download .FW files, from an internet-connected machine, on Quantum.com and point the GUI SW Upgrade Utility to the .FW file to upgrade their system</a:t>
            </a:r>
          </a:p>
          <a:p>
            <a:pPr lvl="1">
              <a:buNone/>
            </a:pPr>
            <a:endParaRPr lang="en-US" dirty="0" smtClean="0"/>
          </a:p>
          <a:p>
            <a:r>
              <a:rPr lang="en-US" dirty="0" smtClean="0"/>
              <a:t>We should continue to evangelize this with customers and remind/recommend customers that they can upgrade their </a:t>
            </a:r>
            <a:r>
              <a:rPr lang="en-US" dirty="0" err="1" smtClean="0"/>
              <a:t>DXi</a:t>
            </a:r>
            <a:r>
              <a:rPr lang="en-US" dirty="0" smtClean="0"/>
              <a:t> SW.</a:t>
            </a:r>
          </a:p>
          <a:p>
            <a:pPr lvl="1"/>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.FW Upgrade Files on Quantum.com</a:t>
            </a:r>
            <a:endParaRPr lang="en-US" dirty="0"/>
          </a:p>
        </p:txBody>
      </p:sp>
      <p:sp>
        <p:nvSpPr>
          <p:cNvPr id="3" name="Content Placeholder 2"/>
          <p:cNvSpPr>
            <a:spLocks noGrp="1"/>
          </p:cNvSpPr>
          <p:nvPr>
            <p:ph idx="1"/>
          </p:nvPr>
        </p:nvSpPr>
        <p:spPr>
          <a:xfrm>
            <a:off x="182049" y="4838507"/>
            <a:ext cx="8216220" cy="4768630"/>
          </a:xfrm>
        </p:spPr>
        <p:txBody>
          <a:bodyPr/>
          <a:lstStyle/>
          <a:p>
            <a:r>
              <a:rPr lang="en-US" sz="2000" dirty="0" smtClean="0"/>
              <a:t>.FW upgrade files are now located on Quantum.com</a:t>
            </a:r>
          </a:p>
          <a:p>
            <a:r>
              <a:rPr lang="en-US" sz="2000" dirty="0" smtClean="0"/>
              <a:t>Customers are advised that minimum required version is 2.3</a:t>
            </a:r>
          </a:p>
          <a:p>
            <a:r>
              <a:rPr lang="en-US" sz="2000" dirty="0" smtClean="0"/>
              <a:t>Customers will need to enter a valid </a:t>
            </a:r>
            <a:r>
              <a:rPr lang="en-US" sz="2000" dirty="0" err="1" smtClean="0"/>
              <a:t>DXi</a:t>
            </a:r>
            <a:r>
              <a:rPr lang="en-US" sz="2000" dirty="0" smtClean="0"/>
              <a:t> serial number</a:t>
            </a:r>
          </a:p>
          <a:p>
            <a:pPr lvl="1"/>
            <a:r>
              <a:rPr lang="en-US" dirty="0" smtClean="0"/>
              <a:t>Service contract is validated.  If valid, access to the .FW file is granted.</a:t>
            </a:r>
          </a:p>
          <a:p>
            <a:endParaRPr lang="en-US" dirty="0" smtClean="0"/>
          </a:p>
          <a:p>
            <a:pPr lvl="1"/>
            <a:endParaRPr lang="en-US" dirty="0"/>
          </a:p>
        </p:txBody>
      </p:sp>
      <p:pic>
        <p:nvPicPr>
          <p:cNvPr id="4" name="Picture 3"/>
          <p:cNvPicPr/>
          <p:nvPr/>
        </p:nvPicPr>
        <p:blipFill>
          <a:blip r:embed="rId2" cstate="print"/>
          <a:srcRect t="19658" r="49840" b="8547"/>
          <a:stretch>
            <a:fillRect/>
          </a:stretch>
        </p:blipFill>
        <p:spPr bwMode="auto">
          <a:xfrm>
            <a:off x="1377539" y="1056905"/>
            <a:ext cx="6020788" cy="366947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3804696"/>
            <a:ext cx="9143999" cy="605294"/>
          </a:xfrm>
          <a:prstGeom prst="rect">
            <a:avLst/>
          </a:prstGeom>
        </p:spPr>
        <p:txBody>
          <a:bodyPr wrap="square">
            <a:spAutoFit/>
          </a:bodyPr>
          <a:lstStyle/>
          <a:p>
            <a:pPr algn="ctr" defTabSz="457200">
              <a:lnSpc>
                <a:spcPts val="1950"/>
              </a:lnSpc>
              <a:spcBef>
                <a:spcPct val="20000"/>
              </a:spcBef>
              <a:buClr>
                <a:srgbClr val="0DB6EC"/>
              </a:buClr>
              <a:buSzPct val="75000"/>
              <a:defRPr/>
            </a:pPr>
            <a:r>
              <a:rPr lang="en-US" kern="0" dirty="0" smtClean="0">
                <a:solidFill>
                  <a:schemeClr val="bg1">
                    <a:lumMod val="85000"/>
                  </a:schemeClr>
                </a:solidFill>
                <a:latin typeface="Arial" charset="0"/>
                <a:ea typeface="ＭＳ Ｐゴシック" charset="0"/>
                <a:cs typeface="Arial" pitchFamily="34" charset="0"/>
              </a:rPr>
              <a:t>For meeting with Quantum, the </a:t>
            </a:r>
            <a:r>
              <a:rPr lang="en-US" b="1" kern="0" dirty="0" smtClean="0">
                <a:solidFill>
                  <a:schemeClr val="bg1">
                    <a:lumMod val="85000"/>
                  </a:schemeClr>
                </a:solidFill>
                <a:latin typeface="Arial" charset="0"/>
                <a:ea typeface="ＭＳ Ｐゴシック" charset="0"/>
                <a:cs typeface="Arial" pitchFamily="34" charset="0"/>
              </a:rPr>
              <a:t>LARGEST</a:t>
            </a:r>
            <a:r>
              <a:rPr lang="en-US" kern="0" dirty="0" smtClean="0">
                <a:solidFill>
                  <a:schemeClr val="bg1">
                    <a:lumMod val="85000"/>
                  </a:schemeClr>
                </a:solidFill>
                <a:latin typeface="Arial" charset="0"/>
                <a:ea typeface="ＭＳ Ｐゴシック" charset="0"/>
                <a:cs typeface="Arial" pitchFamily="34" charset="0"/>
              </a:rPr>
              <a:t> Data Protection</a:t>
            </a:r>
            <a:br>
              <a:rPr lang="en-US" kern="0" dirty="0" smtClean="0">
                <a:solidFill>
                  <a:schemeClr val="bg1">
                    <a:lumMod val="85000"/>
                  </a:schemeClr>
                </a:solidFill>
                <a:latin typeface="Arial" charset="0"/>
                <a:ea typeface="ＭＳ Ｐゴシック" charset="0"/>
                <a:cs typeface="Arial" pitchFamily="34" charset="0"/>
              </a:rPr>
            </a:br>
            <a:r>
              <a:rPr lang="en-US" kern="0" dirty="0" smtClean="0">
                <a:solidFill>
                  <a:schemeClr val="bg1">
                    <a:lumMod val="85000"/>
                  </a:schemeClr>
                </a:solidFill>
                <a:latin typeface="Arial" charset="0"/>
                <a:ea typeface="ＭＳ Ｐゴシック" charset="0"/>
                <a:cs typeface="Arial" pitchFamily="34" charset="0"/>
              </a:rPr>
              <a:t>and Big Data management specialist in the world.</a:t>
            </a:r>
            <a:endParaRPr lang="en-US" kern="0" dirty="0">
              <a:solidFill>
                <a:schemeClr val="bg1">
                  <a:lumMod val="85000"/>
                </a:schemeClr>
              </a:solidFill>
              <a:latin typeface="Arial" charset="0"/>
              <a:ea typeface="ＭＳ Ｐゴシック" charset="0"/>
              <a:cs typeface="Arial" pitchFamily="34" charset="0"/>
            </a:endParaRPr>
          </a:p>
        </p:txBody>
      </p:sp>
      <p:sp>
        <p:nvSpPr>
          <p:cNvPr id="8" name="Rectangle 9"/>
          <p:cNvSpPr>
            <a:spLocks noChangeArrowheads="1"/>
          </p:cNvSpPr>
          <p:nvPr/>
        </p:nvSpPr>
        <p:spPr bwMode="auto">
          <a:xfrm>
            <a:off x="0" y="2884236"/>
            <a:ext cx="9143999" cy="1089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lnSpc>
                <a:spcPct val="90000"/>
              </a:lnSpc>
            </a:pPr>
            <a:r>
              <a:rPr lang="en-US" sz="7200" b="1" dirty="0" smtClean="0">
                <a:solidFill>
                  <a:srgbClr val="00B6F1"/>
                </a:solidFill>
              </a:rPr>
              <a:t>THANK YOU</a:t>
            </a:r>
            <a:endParaRPr lang="en-US" sz="7200" dirty="0">
              <a:solidFill>
                <a:srgbClr val="00B6F1"/>
              </a:solidFill>
            </a:endParaRPr>
          </a:p>
        </p:txBody>
      </p:sp>
      <p:sp>
        <p:nvSpPr>
          <p:cNvPr id="17" name="TextBox 16"/>
          <p:cNvSpPr txBox="1"/>
          <p:nvPr/>
        </p:nvSpPr>
        <p:spPr>
          <a:xfrm>
            <a:off x="885825" y="6300788"/>
            <a:ext cx="7310438" cy="338137"/>
          </a:xfrm>
          <a:prstGeom prst="rect">
            <a:avLst/>
          </a:prstGeom>
          <a:noFill/>
        </p:spPr>
        <p:txBody>
          <a:bodyPr>
            <a:spAutoFit/>
          </a:bodyPr>
          <a:lstStyle/>
          <a:p>
            <a:pPr algn="ctr" fontAlgn="auto">
              <a:spcBef>
                <a:spcPts val="0"/>
              </a:spcBef>
              <a:spcAft>
                <a:spcPts val="0"/>
              </a:spcAft>
              <a:defRPr/>
            </a:pPr>
            <a:r>
              <a:rPr lang="en-US" sz="800" kern="0" dirty="0">
                <a:solidFill>
                  <a:schemeClr val="bg1">
                    <a:lumMod val="50000"/>
                  </a:schemeClr>
                </a:solidFill>
                <a:ea typeface="ＭＳ Ｐゴシック" charset="-128"/>
              </a:rPr>
              <a:t>© </a:t>
            </a:r>
            <a:r>
              <a:rPr lang="en-US" sz="800" kern="0" dirty="0" smtClean="0">
                <a:solidFill>
                  <a:schemeClr val="bg1">
                    <a:lumMod val="50000"/>
                  </a:schemeClr>
                </a:solidFill>
                <a:ea typeface="ＭＳ Ｐゴシック" charset="-128"/>
              </a:rPr>
              <a:t>2013 </a:t>
            </a:r>
            <a:r>
              <a:rPr lang="en-US" sz="800" kern="0" dirty="0">
                <a:solidFill>
                  <a:schemeClr val="bg1">
                    <a:lumMod val="50000"/>
                  </a:schemeClr>
                </a:solidFill>
                <a:ea typeface="ＭＳ Ｐゴシック" charset="-128"/>
              </a:rPr>
              <a:t>Quantum Corporation. Company Confidential. Forward-looking information is based upon multiple assumptions and uncertainties,</a:t>
            </a:r>
            <a:br>
              <a:rPr lang="en-US" sz="800" kern="0" dirty="0">
                <a:solidFill>
                  <a:schemeClr val="bg1">
                    <a:lumMod val="50000"/>
                  </a:schemeClr>
                </a:solidFill>
                <a:ea typeface="ＭＳ Ｐゴシック" charset="-128"/>
              </a:rPr>
            </a:br>
            <a:r>
              <a:rPr lang="en-US" sz="800" kern="0" dirty="0">
                <a:solidFill>
                  <a:schemeClr val="bg1">
                    <a:lumMod val="50000"/>
                  </a:schemeClr>
                </a:solidFill>
                <a:ea typeface="ＭＳ Ｐゴシック" charset="-128"/>
              </a:rPr>
              <a:t>does not necessarily represent the company’s outlook and is for planning purposes only.</a:t>
            </a:r>
          </a:p>
        </p:txBody>
      </p:sp>
    </p:spTree>
    <p:extLst>
      <p:ext uri="{BB962C8B-B14F-4D97-AF65-F5344CB8AC3E}">
        <p14:creationId xmlns:p14="http://schemas.microsoft.com/office/powerpoint/2010/main" xmlns="" val="3705713233"/>
      </p:ext>
    </p:extLst>
  </p:cSld>
  <p:clrMapOvr>
    <a:masterClrMapping/>
  </p:clrMapOvr>
  <mc:AlternateContent xmlns:mc="http://schemas.openxmlformats.org/markup-compatibility/2006">
    <mc:Choice xmlns:p14="http://schemas.microsoft.com/office/powerpoint/2010/main" xmlns="" Requires="p14">
      <p:transition spd="slow" p14:dur="225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7&quot;&gt;&lt;property id=&quot;20148&quot; value=&quot;5&quot;/&gt;&lt;property id=&quot;20300&quot; value=&quot;Slide 16&quot;/&gt;&lt;property id=&quot;20307&quot; value=&quot;331&quot;/&gt;&lt;/object&gt;&lt;object type=&quot;3&quot; unique_id=&quot;10082&quot;&gt;&lt;property id=&quot;20148&quot; value=&quot;5&quot;/&gt;&lt;property id=&quot;20300&quot; value=&quot;Slide 1&quot;/&gt;&lt;property id=&quot;20307&quot; value=&quot;346&quot;/&gt;&lt;/object&gt;&lt;object type=&quot;3&quot; unique_id=&quot;10183&quot;&gt;&lt;property id=&quot;20148&quot; value=&quot;5&quot;/&gt;&lt;property id=&quot;20300&quot; value=&quot;Slide 2&quot;/&gt;&lt;property id=&quot;20307&quot; value=&quot;352&quot;/&gt;&lt;/object&gt;&lt;object type=&quot;3&quot; unique_id=&quot;10184&quot;&gt;&lt;property id=&quot;20148&quot; value=&quot;5&quot;/&gt;&lt;property id=&quot;20300&quot; value=&quot;Slide 17 - &amp;quot;CHAPTER HEADLINE&amp;#x0D;&amp;#x0A;GOES HERE&amp;quot;&quot;/&gt;&lt;property id=&quot;20307&quot; value=&quot;348&quot;/&gt;&lt;/object&gt;&lt;object type=&quot;3&quot; unique_id=&quot;10185&quot;&gt;&lt;property id=&quot;20148&quot; value=&quot;5&quot;/&gt;&lt;property id=&quot;20300&quot; value=&quot;Slide 18 - &amp;quot;CHAPTER HEADLINE &amp;#x0D;&amp;#x0A;GOES HERE&amp;quot;&quot;/&gt;&lt;property id=&quot;20307&quot; value=&quot;347&quot;/&gt;&lt;/object&gt;&lt;object type=&quot;3&quot; unique_id=&quot;10186&quot;&gt;&lt;property id=&quot;20148&quot; value=&quot;5&quot;/&gt;&lt;property id=&quot;20300&quot; value=&quot;Slide 19 - &amp;quot;CHAPTER HEADLINE &amp;#x0D;&amp;#x0A;GOES HERE&amp;quot;&quot;/&gt;&lt;property id=&quot;20307&quot; value=&quot;349&quot;/&gt;&lt;/object&gt;&lt;object type=&quot;3&quot; unique_id=&quot;10187&quot;&gt;&lt;property id=&quot;20148&quot; value=&quot;5&quot;/&gt;&lt;property id=&quot;20300&quot; value=&quot;Slide 20 - &amp;quot;CHAPTER HEADLINE&amp;#x0D;&amp;#x0A;GOES HERE&amp;quot;&quot;/&gt;&lt;property id=&quot;20307&quot; value=&quot;350&quot;/&gt;&lt;/object&gt;&lt;object type=&quot;3&quot; unique_id=&quot;10348&quot;&gt;&lt;property id=&quot;20148&quot; value=&quot;5&quot;/&gt;&lt;property id=&quot;20300&quot; value=&quot;Slide 4 - &amp;quot;Before you begin…&amp;quot;&quot;/&gt;&lt;property id=&quot;20307&quot; value=&quot;354&quot;/&gt;&lt;/object&gt;&lt;object type=&quot;3&quot; unique_id=&quot;10349&quot;&gt;&lt;property id=&quot;20148&quot; value=&quot;5&quot;/&gt;&lt;property id=&quot;20300&quot; value=&quot;Slide 5 - &amp;quot;Headline goes here&amp;quot;&quot;/&gt;&lt;property id=&quot;20307&quot; value=&quot;353&quot;/&gt;&lt;/object&gt;&lt;object type=&quot;3&quot; unique_id=&quot;10350&quot;&gt;&lt;property id=&quot;20148&quot; value=&quot;5&quot;/&gt;&lt;property id=&quot;20300&quot; value=&quot;Slide 6 - &amp;quot;Converting old presentations to the new format&amp;quot;&quot;/&gt;&lt;property id=&quot;20307&quot; value=&quot;355&quot;/&gt;&lt;/object&gt;&lt;object type=&quot;3&quot; unique_id=&quot;10351&quot;&gt;&lt;property id=&quot;20148&quot; value=&quot;5&quot;/&gt;&lt;property id=&quot;20300&quot; value=&quot;Slide 7 - &amp;quot;Converting old presentations to the new format&amp;quot;&quot;/&gt;&lt;property id=&quot;20307&quot; value=&quot;356&quot;/&gt;&lt;/object&gt;&lt;object type=&quot;3&quot; unique_id=&quot;10352&quot;&gt;&lt;property id=&quot;20148&quot; value=&quot;5&quot;/&gt;&lt;property id=&quot;20300&quot; value=&quot;Slide 8 - &amp;quot;Converting old presentations to the new format&amp;quot;&quot;/&gt;&lt;property id=&quot;20307&quot; value=&quot;357&quot;/&gt;&lt;/object&gt;&lt;object type=&quot;3&quot; unique_id=&quot;10353&quot;&gt;&lt;property id=&quot;20148&quot; value=&quot;5&quot;/&gt;&lt;property id=&quot;20300&quot; value=&quot;Slide 9 - &amp;quot;Converting old presentations to the new format&amp;quot;&quot;/&gt;&lt;property id=&quot;20307&quot; value=&quot;358&quot;/&gt;&lt;/object&gt;&lt;object type=&quot;3&quot; unique_id=&quot;10354&quot;&gt;&lt;property id=&quot;20148&quot; value=&quot;5&quot;/&gt;&lt;property id=&quot;20300&quot; value=&quot;Slide 10 - &amp;quot;Converting old presentations to the new format&amp;quot;&quot;/&gt;&lt;property id=&quot;20307&quot; value=&quot;359&quot;/&gt;&lt;/object&gt;&lt;object type=&quot;3&quot; unique_id=&quot;10355&quot;&gt;&lt;property id=&quot;20148&quot; value=&quot;5&quot;/&gt;&lt;property id=&quot;20300&quot; value=&quot;Slide 11 - &amp;quot;Converting old presentations to the new format&amp;quot;&quot;/&gt;&lt;property id=&quot;20307&quot; value=&quot;360&quot;/&gt;&lt;/object&gt;&lt;object type=&quot;3&quot; unique_id=&quot;10356&quot;&gt;&lt;property id=&quot;20148&quot; value=&quot;5&quot;/&gt;&lt;property id=&quot;20300&quot; value=&quot;Slide 12 - &amp;quot;Converting old presentations to the new format&amp;quot;&quot;/&gt;&lt;property id=&quot;20307&quot; value=&quot;361&quot;/&gt;&lt;/object&gt;&lt;object type=&quot;3&quot; unique_id=&quot;10357&quot;&gt;&lt;property id=&quot;20148&quot; value=&quot;5&quot;/&gt;&lt;property id=&quot;20300&quot; value=&quot;Slide 13 - &amp;quot;Converting old presentations to the new format&amp;quot;&quot;/&gt;&lt;property id=&quot;20307&quot; value=&quot;362&quot;/&gt;&lt;/object&gt;&lt;object type=&quot;3&quot; unique_id=&quot;10358&quot;&gt;&lt;property id=&quot;20148&quot; value=&quot;5&quot;/&gt;&lt;property id=&quot;20300&quot; value=&quot;Slide 14 - &amp;quot;Converting old presentations to the new format&amp;quot;&quot;/&gt;&lt;property id=&quot;20307&quot; value=&quot;363&quot;/&gt;&lt;/object&gt;&lt;object type=&quot;3&quot; unique_id=&quot;10359&quot;&gt;&lt;property id=&quot;20148&quot; value=&quot;5&quot;/&gt;&lt;property id=&quot;20300&quot; value=&quot;Slide 15 - &amp;quot;Converting old presentations to the new format&amp;quot;&quot;/&gt;&lt;property id=&quot;20307&quot; value=&quot;364&quot;/&gt;&lt;/object&gt;&lt;object type=&quot;3&quot; unique_id=&quot;10427&quot;&gt;&lt;property id=&quot;20148&quot; value=&quot;5&quot;/&gt;&lt;property id=&quot;20300&quot; value=&quot;Slide 3 - &amp;quot;Title Goes Here&amp;quot;&quot;/&gt;&lt;property id=&quot;20307&quot; value=&quot;365&quot;/&gt;&lt;/object&gt;&lt;/object&gt;&lt;/object&gt;&lt;/database&gt;"/>
  <p:tag name="SECTOMILLISECCONVERTED" val="1"/>
</p:tagLst>
</file>

<file path=ppt/theme/theme1.xml><?xml version="1.0" encoding="utf-8"?>
<a:theme xmlns:a="http://schemas.openxmlformats.org/drawingml/2006/main" name="BeCertain2.0_Corporate_PPT_Template_v2">
  <a:themeElements>
    <a:clrScheme name="Quantum">
      <a:dk1>
        <a:sysClr val="windowText" lastClr="000000"/>
      </a:dk1>
      <a:lt1>
        <a:sysClr val="window" lastClr="FFFFFF"/>
      </a:lt1>
      <a:dk2>
        <a:srgbClr val="006AD6"/>
      </a:dk2>
      <a:lt2>
        <a:srgbClr val="FFBA00"/>
      </a:lt2>
      <a:accent1>
        <a:srgbClr val="F47F16"/>
      </a:accent1>
      <a:accent2>
        <a:srgbClr val="7FAD49"/>
      </a:accent2>
      <a:accent3>
        <a:srgbClr val="41A2EF"/>
      </a:accent3>
      <a:accent4>
        <a:srgbClr val="969697"/>
      </a:accent4>
      <a:accent5>
        <a:srgbClr val="666666"/>
      </a:accent5>
      <a:accent6>
        <a:srgbClr val="002878"/>
      </a:accent6>
      <a:hlink>
        <a:srgbClr val="ADC2E4"/>
      </a:hlink>
      <a:folHlink>
        <a:srgbClr val="14B4E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BeCertain-NewTemplate-2013-Standard-Condensed-v2">
  <a:themeElements>
    <a:clrScheme name="Quantum">
      <a:dk1>
        <a:sysClr val="windowText" lastClr="000000"/>
      </a:dk1>
      <a:lt1>
        <a:sysClr val="window" lastClr="FFFFFF"/>
      </a:lt1>
      <a:dk2>
        <a:srgbClr val="006AD6"/>
      </a:dk2>
      <a:lt2>
        <a:srgbClr val="FFBA00"/>
      </a:lt2>
      <a:accent1>
        <a:srgbClr val="F47F16"/>
      </a:accent1>
      <a:accent2>
        <a:srgbClr val="7FAD49"/>
      </a:accent2>
      <a:accent3>
        <a:srgbClr val="41A2EF"/>
      </a:accent3>
      <a:accent4>
        <a:srgbClr val="969697"/>
      </a:accent4>
      <a:accent5>
        <a:srgbClr val="666666"/>
      </a:accent5>
      <a:accent6>
        <a:srgbClr val="002878"/>
      </a:accent6>
      <a:hlink>
        <a:srgbClr val="ADC2E4"/>
      </a:hlink>
      <a:folHlink>
        <a:srgbClr val="14B4E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Content Slide">
  <a:themeElements>
    <a:clrScheme name="Custom 10">
      <a:dk1>
        <a:sysClr val="windowText" lastClr="000000"/>
      </a:dk1>
      <a:lt1>
        <a:sysClr val="window" lastClr="FFFFFF"/>
      </a:lt1>
      <a:dk2>
        <a:srgbClr val="006AD6"/>
      </a:dk2>
      <a:lt2>
        <a:srgbClr val="FFBA00"/>
      </a:lt2>
      <a:accent1>
        <a:srgbClr val="F47F16"/>
      </a:accent1>
      <a:accent2>
        <a:srgbClr val="7FAD49"/>
      </a:accent2>
      <a:accent3>
        <a:srgbClr val="41A2EF"/>
      </a:accent3>
      <a:accent4>
        <a:srgbClr val="969697"/>
      </a:accent4>
      <a:accent5>
        <a:srgbClr val="666666"/>
      </a:accent5>
      <a:accent6>
        <a:srgbClr val="002878"/>
      </a:accent6>
      <a:hlink>
        <a:srgbClr val="00B6F1"/>
      </a:hlink>
      <a:folHlink>
        <a:srgbClr val="00B6F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3924</TotalTime>
  <Words>7809</Words>
  <Application>Microsoft Office PowerPoint</Application>
  <PresentationFormat>On-screen Show (4:3)</PresentationFormat>
  <Paragraphs>1686</Paragraphs>
  <Slides>95</Slides>
  <Notes>22</Notes>
  <HiddenSlides>0</HiddenSlides>
  <MMClips>0</MMClips>
  <ScaleCrop>false</ScaleCrop>
  <HeadingPairs>
    <vt:vector size="6" baseType="variant">
      <vt:variant>
        <vt:lpstr>Theme</vt:lpstr>
      </vt:variant>
      <vt:variant>
        <vt:i4>3</vt:i4>
      </vt:variant>
      <vt:variant>
        <vt:lpstr>Embedded OLE Servers</vt:lpstr>
      </vt:variant>
      <vt:variant>
        <vt:i4>3</vt:i4>
      </vt:variant>
      <vt:variant>
        <vt:lpstr>Slide Titles</vt:lpstr>
      </vt:variant>
      <vt:variant>
        <vt:i4>95</vt:i4>
      </vt:variant>
    </vt:vector>
  </HeadingPairs>
  <TitlesOfParts>
    <vt:vector size="101" baseType="lpstr">
      <vt:lpstr>BeCertain2.0_Corporate_PPT_Template_v2</vt:lpstr>
      <vt:lpstr>BeCertain-NewTemplate-2013-Standard-Condensed-v2</vt:lpstr>
      <vt:lpstr>Content Slide</vt:lpstr>
      <vt:lpstr>Document</vt:lpstr>
      <vt:lpstr>Worksheet</vt:lpstr>
      <vt:lpstr>Visio</vt:lpstr>
      <vt:lpstr>Slide 1</vt:lpstr>
      <vt:lpstr>Please Mute Your Phone Line</vt:lpstr>
      <vt:lpstr>Agenda</vt:lpstr>
      <vt:lpstr>Product Overview</vt:lpstr>
      <vt:lpstr>Slide 5</vt:lpstr>
      <vt:lpstr>DXi Deduplication Series</vt:lpstr>
      <vt:lpstr>DXi6900 Deduplication Series</vt:lpstr>
      <vt:lpstr>DXi6902 List Price Comparison </vt:lpstr>
      <vt:lpstr>Slide 9</vt:lpstr>
      <vt:lpstr>Scale on Your Terms </vt:lpstr>
      <vt:lpstr>DXi6902 Simple Ordering Architecture</vt:lpstr>
      <vt:lpstr>DXi6902</vt:lpstr>
      <vt:lpstr>Performance</vt:lpstr>
      <vt:lpstr>Performance – Let’s Look Deeper - VTL</vt:lpstr>
      <vt:lpstr>Enabler Updates</vt:lpstr>
      <vt:lpstr>Hardware Engineering</vt:lpstr>
      <vt:lpstr>DXi 6902 Hardware Strategy</vt:lpstr>
      <vt:lpstr>Hardware Details</vt:lpstr>
      <vt:lpstr>Hardware Overview</vt:lpstr>
      <vt:lpstr>System Block Diagram</vt:lpstr>
      <vt:lpstr>System Block Diagram</vt:lpstr>
      <vt:lpstr>System Block Diagram</vt:lpstr>
      <vt:lpstr>DXi6802 vs. DXi6902</vt:lpstr>
      <vt:lpstr>Hardware Configuration Overview</vt:lpstr>
      <vt:lpstr>Dell R720 XL Server</vt:lpstr>
      <vt:lpstr>Server Front and Rear Panel Views</vt:lpstr>
      <vt:lpstr>PCI-E Slots</vt:lpstr>
      <vt:lpstr>DXi 6902 PCI-E Layout (3 options for slot 2)</vt:lpstr>
      <vt:lpstr>Power Supply Indicators</vt:lpstr>
      <vt:lpstr>Server Storage RAID</vt:lpstr>
      <vt:lpstr>Memory Slots</vt:lpstr>
      <vt:lpstr>Server BIOS and Component FW </vt:lpstr>
      <vt:lpstr>Connecting to the DXi6902 Node</vt:lpstr>
      <vt:lpstr>New Rails</vt:lpstr>
      <vt:lpstr>Bulk Data Storage Subsystem</vt:lpstr>
      <vt:lpstr>Bulk Data Storage Subsystem – Left side Indicator Details</vt:lpstr>
      <vt:lpstr>Tahoe Controller Status Display</vt:lpstr>
      <vt:lpstr>Tahoe Controller LEDs</vt:lpstr>
      <vt:lpstr>Tahoe Controller Power Supply Indicators</vt:lpstr>
      <vt:lpstr>NVSRAM Secondary Drive SPFA &amp; PFA</vt:lpstr>
      <vt:lpstr>SAS Interconnect – DXi6902 MD Server to RBOD</vt:lpstr>
      <vt:lpstr>RBOD to Expansion (EBOD) SAS Connection</vt:lpstr>
      <vt:lpstr>Expansion (EBOD) to Expansion (EBOD) SAS Connection (cont.)</vt:lpstr>
      <vt:lpstr>Dynamic Disk Pooling</vt:lpstr>
      <vt:lpstr>AC Power Connection</vt:lpstr>
      <vt:lpstr>Power Ratings for complete DXi 6902 System</vt:lpstr>
      <vt:lpstr>DXi SW Version 3.0.0_69</vt:lpstr>
      <vt:lpstr>New Software Features</vt:lpstr>
      <vt:lpstr>New Software Features</vt:lpstr>
      <vt:lpstr>Licensing</vt:lpstr>
      <vt:lpstr>Licensing</vt:lpstr>
      <vt:lpstr>Deduplication Highlights</vt:lpstr>
      <vt:lpstr>Deduplication Highlights (cont)</vt:lpstr>
      <vt:lpstr>PTO Software </vt:lpstr>
      <vt:lpstr>Service Menu PTO</vt:lpstr>
      <vt:lpstr>Maximum Stream Counts</vt:lpstr>
      <vt:lpstr>Manufacturing Installation &amp; Upgrade</vt:lpstr>
      <vt:lpstr>Manufacturing Build Strategy</vt:lpstr>
      <vt:lpstr>PTO Generic Modules Built in Factory</vt:lpstr>
      <vt:lpstr>Order &amp; Delivery Details – System</vt:lpstr>
      <vt:lpstr>Order &amp; Delivery Details – Optional Items</vt:lpstr>
      <vt:lpstr>Manufacturing the Server Assembly</vt:lpstr>
      <vt:lpstr>Manufacturing the Storage Assemblies</vt:lpstr>
      <vt:lpstr>Installation Engagement</vt:lpstr>
      <vt:lpstr>Installation Highlights</vt:lpstr>
      <vt:lpstr>Installation Process: Whole System</vt:lpstr>
      <vt:lpstr>Capacity Expansion Strategy</vt:lpstr>
      <vt:lpstr>Capacity Points</vt:lpstr>
      <vt:lpstr>Upgrade Kits Built in Factory</vt:lpstr>
      <vt:lpstr>Installation Process: Capacity Upgrade</vt:lpstr>
      <vt:lpstr>Installation Process: Licensing</vt:lpstr>
      <vt:lpstr>Quality</vt:lpstr>
      <vt:lpstr>Metrics</vt:lpstr>
      <vt:lpstr>Bug Fixes, Improvements</vt:lpstr>
      <vt:lpstr>Known Issues</vt:lpstr>
      <vt:lpstr>Quality Initiatives</vt:lpstr>
      <vt:lpstr>Avnet Executive Dashboard Summary</vt:lpstr>
      <vt:lpstr>Documentation and Training Updates</vt:lpstr>
      <vt:lpstr>Information Solutions Updates</vt:lpstr>
      <vt:lpstr>Documentation for Customers and Service</vt:lpstr>
      <vt:lpstr>Documentation for Service Only</vt:lpstr>
      <vt:lpstr>Training Resources for Customers</vt:lpstr>
      <vt:lpstr>Training Resources for Service</vt:lpstr>
      <vt:lpstr>Training Resources for Service Partners (TPMs)</vt:lpstr>
      <vt:lpstr>Accessing Resources from GUI</vt:lpstr>
      <vt:lpstr>DXi6900 Series Support Page</vt:lpstr>
      <vt:lpstr>Service Model</vt:lpstr>
      <vt:lpstr>Service Model Summary</vt:lpstr>
      <vt:lpstr>Third Party Maintainer (TPM) Engagement</vt:lpstr>
      <vt:lpstr>Service Offerings</vt:lpstr>
      <vt:lpstr>FRU/CRU Strategy</vt:lpstr>
      <vt:lpstr>Online Postings</vt:lpstr>
      <vt:lpstr>DXi SW Upgrades (reminder)</vt:lpstr>
      <vt:lpstr>.FW Upgrade Files on Quantum.com</vt:lpstr>
      <vt:lpstr>Slide 95</vt:lpstr>
    </vt:vector>
  </TitlesOfParts>
  <Manager>Isaac.Alves@Quantum.Com</Manager>
  <Company>Quantum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Quantum Certainty 2.0 Master Template</dc:subject>
  <dc:creator>jcalash</dc:creator>
  <cp:keywords>Powerpoint, template, Certainty, Certain, Quantum, Be Certain, Be Certain 2.0</cp:keywords>
  <dc:description>Any issues or problems please contact Quantum's creative services at: 
isaac.alves@quantum.com
All feedback or comments are welcome.</dc:description>
  <cp:lastModifiedBy>Jim Hibbard</cp:lastModifiedBy>
  <cp:revision>95</cp:revision>
  <cp:lastPrinted>2012-04-03T01:06:05Z</cp:lastPrinted>
  <dcterms:created xsi:type="dcterms:W3CDTF">2013-09-10T16:48:02Z</dcterms:created>
  <dcterms:modified xsi:type="dcterms:W3CDTF">2014-07-31T13:34:55Z</dcterms:modified>
  <cp:category>Template</cp:category>
  <cp:contentStatus>RELEASED</cp:contentStatus>
</cp:coreProperties>
</file>