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6" r:id="rId2"/>
    <p:sldId id="774" r:id="rId3"/>
    <p:sldId id="1013" r:id="rId4"/>
    <p:sldId id="1014" r:id="rId5"/>
    <p:sldId id="1015" r:id="rId6"/>
    <p:sldId id="1016" r:id="rId7"/>
    <p:sldId id="1017" r:id="rId8"/>
    <p:sldId id="1018" r:id="rId9"/>
    <p:sldId id="1019" r:id="rId10"/>
    <p:sldId id="1023" r:id="rId11"/>
    <p:sldId id="1021" r:id="rId12"/>
    <p:sldId id="1022" r:id="rId13"/>
    <p:sldId id="913" r:id="rId14"/>
    <p:sldId id="914" r:id="rId15"/>
    <p:sldId id="963" r:id="rId16"/>
    <p:sldId id="964" r:id="rId17"/>
    <p:sldId id="965" r:id="rId18"/>
    <p:sldId id="966" r:id="rId19"/>
    <p:sldId id="967" r:id="rId20"/>
    <p:sldId id="968" r:id="rId21"/>
    <p:sldId id="970" r:id="rId22"/>
    <p:sldId id="971" r:id="rId23"/>
    <p:sldId id="959" r:id="rId24"/>
    <p:sldId id="960" r:id="rId25"/>
    <p:sldId id="996" r:id="rId26"/>
    <p:sldId id="1033" r:id="rId27"/>
    <p:sldId id="1025" r:id="rId28"/>
    <p:sldId id="1026" r:id="rId29"/>
    <p:sldId id="1027" r:id="rId30"/>
    <p:sldId id="1028" r:id="rId31"/>
    <p:sldId id="1029" r:id="rId32"/>
    <p:sldId id="1030" r:id="rId33"/>
    <p:sldId id="1031" r:id="rId34"/>
    <p:sldId id="1032" r:id="rId35"/>
    <p:sldId id="979" r:id="rId36"/>
    <p:sldId id="1002" r:id="rId37"/>
    <p:sldId id="1004" r:id="rId38"/>
    <p:sldId id="1005" r:id="rId39"/>
    <p:sldId id="1006" r:id="rId40"/>
    <p:sldId id="1007" r:id="rId41"/>
    <p:sldId id="1008" r:id="rId42"/>
    <p:sldId id="1009" r:id="rId43"/>
    <p:sldId id="1010" r:id="rId44"/>
    <p:sldId id="1011" r:id="rId45"/>
    <p:sldId id="1012" r:id="rId46"/>
    <p:sldId id="981" r:id="rId47"/>
    <p:sldId id="982" r:id="rId48"/>
    <p:sldId id="983" r:id="rId49"/>
    <p:sldId id="984" r:id="rId50"/>
    <p:sldId id="985" r:id="rId51"/>
    <p:sldId id="986" r:id="rId52"/>
    <p:sldId id="987" r:id="rId53"/>
    <p:sldId id="988" r:id="rId54"/>
    <p:sldId id="989" r:id="rId55"/>
    <p:sldId id="990" r:id="rId56"/>
    <p:sldId id="991" r:id="rId57"/>
    <p:sldId id="992" r:id="rId58"/>
    <p:sldId id="993" r:id="rId59"/>
    <p:sldId id="994" r:id="rId60"/>
    <p:sldId id="995" r:id="rId61"/>
    <p:sldId id="827" r:id="rId62"/>
    <p:sldId id="828" r:id="rId63"/>
    <p:sldId id="999" r:id="rId64"/>
    <p:sldId id="1001" r:id="rId65"/>
    <p:sldId id="975" r:id="rId66"/>
    <p:sldId id="976" r:id="rId67"/>
    <p:sldId id="517" r:id="rId68"/>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Hibbard" initials="J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00FF"/>
    <a:srgbClr val="002878"/>
    <a:srgbClr val="0F73C3"/>
    <a:srgbClr val="00B6F1"/>
    <a:srgbClr val="8EBE68"/>
    <a:srgbClr val="DCDCDC"/>
    <a:srgbClr val="F47F16"/>
    <a:srgbClr val="B0B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2"/>
    <p:restoredTop sz="93750" autoAdjust="0"/>
  </p:normalViewPr>
  <p:slideViewPr>
    <p:cSldViewPr snapToGrid="0">
      <p:cViewPr>
        <p:scale>
          <a:sx n="203" d="100"/>
          <a:sy n="203" d="100"/>
        </p:scale>
        <p:origin x="1576" y="1456"/>
      </p:cViewPr>
      <p:guideLst>
        <p:guide orient="horz" pos="1180"/>
        <p:guide pos="2247"/>
      </p:guideLst>
    </p:cSldViewPr>
  </p:slideViewPr>
  <p:notesTextViewPr>
    <p:cViewPr>
      <p:scale>
        <a:sx n="1" d="1"/>
        <a:sy n="1" d="1"/>
      </p:scale>
      <p:origin x="0" y="0"/>
    </p:cViewPr>
  </p:notesTextViewPr>
  <p:sorterViewPr>
    <p:cViewPr>
      <p:scale>
        <a:sx n="120" d="100"/>
        <a:sy n="120" d="100"/>
      </p:scale>
      <p:origin x="0" y="234"/>
    </p:cViewPr>
  </p:sorterViewPr>
  <p:notesViewPr>
    <p:cSldViewPr snapToGrid="0">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commentAuthors" Target="commentAuthors.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9/27/16</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9/27/16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9</a:t>
            </a:fld>
            <a:endParaRPr lang="en-US"/>
          </a:p>
        </p:txBody>
      </p:sp>
    </p:spTree>
    <p:extLst>
      <p:ext uri="{BB962C8B-B14F-4D97-AF65-F5344CB8AC3E}">
        <p14:creationId xmlns:p14="http://schemas.microsoft.com/office/powerpoint/2010/main" val="317089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13</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55</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246541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2013 Quantum Corporation. Company Confidential. Forward-looking information is based upon multiple assumptions and uncertainties, does not necessarily represent the company’s outlook and is for planning purposes only.</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246541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67</a:t>
            </a:fld>
            <a:endParaRPr lang="en-US" dirty="0"/>
          </a:p>
        </p:txBody>
      </p:sp>
    </p:spTree>
    <p:extLst>
      <p:ext uri="{BB962C8B-B14F-4D97-AF65-F5344CB8AC3E}">
        <p14:creationId xmlns:p14="http://schemas.microsoft.com/office/powerpoint/2010/main" val="50420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9" y="4172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474275" y="125260"/>
            <a:ext cx="1417320" cy="2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3599"/>
            <a:ext cx="1806854" cy="750410"/>
          </a:xfrm>
          <a:prstGeom prst="rect">
            <a:avLst/>
          </a:prstGeom>
        </p:spPr>
      </p:pic>
    </p:spTree>
    <p:extLst>
      <p:ext uri="{BB962C8B-B14F-4D97-AF65-F5344CB8AC3E}">
        <p14:creationId xmlns:p14="http://schemas.microsoft.com/office/powerpoint/2010/main" val="32263848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3343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49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2015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4865482"/>
            <a:ext cx="4572000" cy="320279"/>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4844209"/>
            <a:ext cx="171450" cy="185738"/>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smtClean="0"/>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41" r:id="rId9"/>
    <p:sldLayoutId id="2147483742" r:id="rId10"/>
    <p:sldLayoutId id="2147483744" r:id="rId11"/>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14"/>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Worksheet1.xlsx"/><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cid:F3C37564-20EA-4318-9097-AAED989AED40@hsd1.co.comcast.net." TargetMode="External"/><Relationship Id="rId4" Type="http://schemas.openxmlformats.org/officeDocument/2006/relationships/image" Target="../media/image17.png"/><Relationship Id="rId5" Type="http://schemas.openxmlformats.org/officeDocument/2006/relationships/image" Target="cid:EC4BBE5D-B98C-4635-B6BF-B5F2700D5ADB@hsd1.co.comcast.net." TargetMode="External"/><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pcisecuritystandards.org/about_u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en.wikipedia.org/wiki/Transport_Layer_Security" TargetMode="External"/><Relationship Id="rId3" Type="http://schemas.openxmlformats.org/officeDocument/2006/relationships/hyperlink" Target="https://ipAddres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png"/><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9.xml"/><Relationship Id="rId2" Type="http://schemas.openxmlformats.org/officeDocument/2006/relationships/image" Target="../media/image37.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oracle.com/technetwork/database/features/availability/bsp-088814.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r>
              <a:rPr lang="en-US" dirty="0" smtClean="0">
                <a:solidFill>
                  <a:srgbClr val="FF0000"/>
                </a:solidFill>
                <a:latin typeface="Calibri" charset="0"/>
              </a:rPr>
              <a:t>September 2016</a:t>
            </a:r>
          </a:p>
        </p:txBody>
      </p:sp>
      <p:sp>
        <p:nvSpPr>
          <p:cNvPr id="3" name="Text Placeholder 2"/>
          <p:cNvSpPr>
            <a:spLocks noGrp="1"/>
          </p:cNvSpPr>
          <p:nvPr>
            <p:ph type="body" sz="quarter" idx="10"/>
          </p:nvPr>
        </p:nvSpPr>
        <p:spPr>
          <a:xfrm>
            <a:off x="2057400" y="1992716"/>
            <a:ext cx="6705600" cy="1242190"/>
          </a:xfrm>
        </p:spPr>
        <p:txBody>
          <a:bodyPr rtlCol="0">
            <a:normAutofit/>
          </a:bodyPr>
          <a:lstStyle/>
          <a:p>
            <a:pPr>
              <a:defRPr/>
            </a:pPr>
            <a:r>
              <a:rPr lang="en-US" dirty="0" smtClean="0"/>
              <a:t>DXi6900-S TOI for Global Service</a:t>
            </a:r>
          </a:p>
          <a:p>
            <a:pPr>
              <a:defRPr/>
            </a:pPr>
            <a:r>
              <a:rPr lang="en-US" dirty="0" smtClean="0"/>
              <a:t>(Red Rock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Licensing</a:t>
            </a:r>
            <a:endParaRPr lang="en-US" dirty="0"/>
          </a:p>
        </p:txBody>
      </p:sp>
      <p:sp>
        <p:nvSpPr>
          <p:cNvPr id="3" name="Text Placeholder 2"/>
          <p:cNvSpPr>
            <a:spLocks noGrp="1"/>
          </p:cNvSpPr>
          <p:nvPr>
            <p:ph idx="1"/>
          </p:nvPr>
        </p:nvSpPr>
        <p:spPr>
          <a:xfrm>
            <a:off x="395805" y="666750"/>
            <a:ext cx="8216220" cy="4076700"/>
          </a:xfrm>
        </p:spPr>
        <p:txBody>
          <a:bodyPr/>
          <a:lstStyle/>
          <a:p>
            <a:r>
              <a:rPr lang="en-US" sz="2400" dirty="0" smtClean="0"/>
              <a:t>Changes:</a:t>
            </a:r>
          </a:p>
          <a:p>
            <a:pPr lvl="1"/>
            <a:r>
              <a:rPr lang="en-US" dirty="0"/>
              <a:t>New Model Brand on GUI is 6900-S</a:t>
            </a:r>
          </a:p>
          <a:p>
            <a:pPr lvl="1"/>
            <a:r>
              <a:rPr lang="en-US" dirty="0" smtClean="0"/>
              <a:t>Base node and capacity starting at 34TB</a:t>
            </a:r>
          </a:p>
          <a:p>
            <a:pPr lvl="1"/>
            <a:r>
              <a:rPr lang="en-US" dirty="0" smtClean="0"/>
              <a:t>Capacity expansion in 34TB increments</a:t>
            </a:r>
          </a:p>
          <a:p>
            <a:pPr lvl="1"/>
            <a:r>
              <a:rPr lang="en-US" dirty="0" smtClean="0"/>
              <a:t>Data in Flight – license now field installed</a:t>
            </a:r>
          </a:p>
          <a:p>
            <a:r>
              <a:rPr lang="en-US" sz="2400" dirty="0" smtClean="0"/>
              <a:t>Not Changing:</a:t>
            </a:r>
          </a:p>
          <a:p>
            <a:pPr lvl="1"/>
            <a:r>
              <a:rPr lang="en-US" dirty="0" smtClean="0"/>
              <a:t>Data-at-Rest Encryption </a:t>
            </a:r>
          </a:p>
          <a:p>
            <a:pPr lvl="1"/>
            <a:r>
              <a:rPr lang="en-US" dirty="0" smtClean="0"/>
              <a:t>One, two, or three interface cards of any of the following:</a:t>
            </a:r>
          </a:p>
          <a:p>
            <a:pPr lvl="2"/>
            <a:r>
              <a:rPr lang="en-US" sz="1600" dirty="0" smtClean="0"/>
              <a:t>10GbE Optical</a:t>
            </a:r>
          </a:p>
          <a:p>
            <a:pPr lvl="2"/>
            <a:r>
              <a:rPr lang="en-US" sz="1600" dirty="0" smtClean="0"/>
              <a:t>10GbE twinax</a:t>
            </a:r>
          </a:p>
          <a:p>
            <a:pPr lvl="2"/>
            <a:r>
              <a:rPr lang="en-US" sz="1600" dirty="0" smtClean="0"/>
              <a:t>10GbE 10GbaseT</a:t>
            </a:r>
          </a:p>
          <a:p>
            <a:pPr lvl="2"/>
            <a:r>
              <a:rPr lang="en-US" sz="1600" dirty="0" smtClean="0"/>
              <a:t>16Gb FC</a:t>
            </a:r>
          </a:p>
          <a:p>
            <a:pPr lvl="1"/>
            <a:r>
              <a:rPr lang="en-US" dirty="0" smtClean="0"/>
              <a:t>Dedup, NAS, VTL, Replication, PTT, OST included</a:t>
            </a:r>
          </a:p>
          <a:p>
            <a:endParaRPr lang="en-US" sz="1600" dirty="0"/>
          </a:p>
        </p:txBody>
      </p:sp>
    </p:spTree>
    <p:extLst>
      <p:ext uri="{BB962C8B-B14F-4D97-AF65-F5344CB8AC3E}">
        <p14:creationId xmlns:p14="http://schemas.microsoft.com/office/powerpoint/2010/main" val="338422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 Product Family at a Glance </a:t>
            </a:r>
            <a:endParaRPr lang="en-US" dirty="0"/>
          </a:p>
        </p:txBody>
      </p:sp>
      <p:graphicFrame>
        <p:nvGraphicFramePr>
          <p:cNvPr id="4" name="Tableau 2"/>
          <p:cNvGraphicFramePr>
            <a:graphicFrameLocks noGrp="1"/>
          </p:cNvGraphicFramePr>
          <p:nvPr>
            <p:extLst>
              <p:ext uri="{D42A27DB-BD31-4B8C-83A1-F6EECF244321}">
                <p14:modId xmlns:p14="http://schemas.microsoft.com/office/powerpoint/2010/main" val="1399140421"/>
              </p:ext>
            </p:extLst>
          </p:nvPr>
        </p:nvGraphicFramePr>
        <p:xfrm>
          <a:off x="300480" y="708471"/>
          <a:ext cx="8474073" cy="4312159"/>
        </p:xfrm>
        <a:graphic>
          <a:graphicData uri="http://schemas.openxmlformats.org/drawingml/2006/table">
            <a:tbl>
              <a:tblPr firstRow="1" firstCol="1" bandRow="1">
                <a:tableStyleId>{21E4AEA4-8DFA-4A89-87EB-49C32662AFE0}</a:tableStyleId>
              </a:tblPr>
              <a:tblGrid>
                <a:gridCol w="2824691"/>
                <a:gridCol w="2824691"/>
                <a:gridCol w="2824691"/>
              </a:tblGrid>
              <a:tr h="261553">
                <a:tc>
                  <a:txBody>
                    <a:bodyPr/>
                    <a:lstStyle/>
                    <a:p>
                      <a:pPr>
                        <a:lnSpc>
                          <a:spcPct val="115000"/>
                        </a:lnSpc>
                      </a:pPr>
                      <a:endParaRPr lang="fr-FR" sz="1050" dirty="0">
                        <a:solidFill>
                          <a:schemeClr val="tx1">
                            <a:lumMod val="50000"/>
                          </a:schemeClr>
                        </a:solidFill>
                        <a:effectLst/>
                        <a:latin typeface="Calibri" charset="0"/>
                      </a:endParaRPr>
                    </a:p>
                  </a:txBody>
                  <a:tcPr marL="43121" marR="43121" marT="0" marB="0"/>
                </a:tc>
                <a:tc>
                  <a:txBody>
                    <a:bodyPr/>
                    <a:lstStyle/>
                    <a:p>
                      <a:pPr algn="ctr">
                        <a:lnSpc>
                          <a:spcPct val="115000"/>
                        </a:lnSpc>
                        <a:spcAft>
                          <a:spcPts val="0"/>
                        </a:spcAft>
                      </a:pPr>
                      <a:r>
                        <a:rPr lang="en-US" sz="1600">
                          <a:solidFill>
                            <a:schemeClr val="tx1">
                              <a:lumMod val="50000"/>
                            </a:schemeClr>
                          </a:solidFill>
                          <a:effectLst/>
                        </a:rPr>
                        <a:t>DXi6900</a:t>
                      </a:r>
                      <a:endParaRPr lang="fr-FR" sz="16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600" dirty="0">
                          <a:solidFill>
                            <a:schemeClr val="tx1">
                              <a:lumMod val="50000"/>
                            </a:schemeClr>
                          </a:solidFill>
                          <a:effectLst/>
                        </a:rPr>
                        <a:t>DXi6900-S</a:t>
                      </a:r>
                      <a:endParaRPr lang="fr-FR" sz="1600" dirty="0">
                        <a:solidFill>
                          <a:schemeClr val="tx1">
                            <a:lumMod val="50000"/>
                          </a:schemeClr>
                        </a:solidFill>
                        <a:effectLst/>
                        <a:latin typeface="Calibri" charset="0"/>
                        <a:ea typeface="Calibri" charset="0"/>
                        <a:cs typeface="Times New Roman" charset="0"/>
                      </a:endParaRPr>
                    </a:p>
                  </a:txBody>
                  <a:tcPr marL="43121" marR="43121" marT="0" marB="0"/>
                </a:tc>
              </a:tr>
              <a:tr h="392330">
                <a:tc>
                  <a:txBody>
                    <a:bodyPr/>
                    <a:lstStyle/>
                    <a:p>
                      <a:pPr algn="ctr">
                        <a:lnSpc>
                          <a:spcPct val="115000"/>
                        </a:lnSpc>
                        <a:spcAft>
                          <a:spcPts val="0"/>
                        </a:spcAft>
                      </a:pPr>
                      <a:r>
                        <a:rPr lang="en-US" sz="1200" dirty="0">
                          <a:solidFill>
                            <a:schemeClr val="tx1">
                              <a:lumMod val="50000"/>
                            </a:schemeClr>
                          </a:solidFill>
                          <a:effectLst/>
                        </a:rPr>
                        <a:t>Daily sustained backup performance at steady state</a:t>
                      </a:r>
                      <a:endParaRPr lang="fr-FR" sz="1200" dirty="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Up to 30TB/day</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dirty="0">
                          <a:solidFill>
                            <a:schemeClr val="tx1">
                              <a:lumMod val="50000"/>
                            </a:schemeClr>
                          </a:solidFill>
                          <a:effectLst/>
                        </a:rPr>
                        <a:t>Up to 90TB/day</a:t>
                      </a:r>
                      <a:endParaRPr lang="fr-FR" sz="1400" b="1" dirty="0">
                        <a:solidFill>
                          <a:schemeClr val="tx1">
                            <a:lumMod val="50000"/>
                          </a:schemeClr>
                        </a:solidFill>
                        <a:effectLst/>
                        <a:latin typeface="Calibri" charset="0"/>
                        <a:ea typeface="Calibri" charset="0"/>
                        <a:cs typeface="Times New Roman" charset="0"/>
                      </a:endParaRPr>
                    </a:p>
                  </a:txBody>
                  <a:tcPr marL="43121" marR="43121" marT="0" marB="0"/>
                </a:tc>
              </a:tr>
              <a:tr h="228859">
                <a:tc>
                  <a:txBody>
                    <a:bodyPr/>
                    <a:lstStyle/>
                    <a:p>
                      <a:pPr algn="ctr">
                        <a:lnSpc>
                          <a:spcPct val="115000"/>
                        </a:lnSpc>
                        <a:spcAft>
                          <a:spcPts val="0"/>
                        </a:spcAft>
                      </a:pPr>
                      <a:r>
                        <a:rPr lang="en-US" sz="1200">
                          <a:solidFill>
                            <a:schemeClr val="tx1">
                              <a:lumMod val="50000"/>
                            </a:schemeClr>
                          </a:solidFill>
                          <a:effectLst/>
                        </a:rPr>
                        <a:t>Maximum capacity</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510TB</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a:solidFill>
                            <a:schemeClr val="tx1">
                              <a:lumMod val="50000"/>
                            </a:schemeClr>
                          </a:solidFill>
                          <a:effectLst/>
                        </a:rPr>
                        <a:t>544TB</a:t>
                      </a:r>
                      <a:endParaRPr lang="fr-FR" sz="1400" b="1">
                        <a:solidFill>
                          <a:schemeClr val="tx1">
                            <a:lumMod val="50000"/>
                          </a:schemeClr>
                        </a:solidFill>
                        <a:effectLst/>
                        <a:latin typeface="Calibri" charset="0"/>
                        <a:ea typeface="Calibri" charset="0"/>
                        <a:cs typeface="Times New Roman" charset="0"/>
                      </a:endParaRPr>
                    </a:p>
                  </a:txBody>
                  <a:tcPr marL="43121" marR="43121" marT="0" marB="0"/>
                </a:tc>
              </a:tr>
              <a:tr h="228859">
                <a:tc>
                  <a:txBody>
                    <a:bodyPr/>
                    <a:lstStyle/>
                    <a:p>
                      <a:pPr algn="ctr">
                        <a:lnSpc>
                          <a:spcPct val="115000"/>
                        </a:lnSpc>
                        <a:spcAft>
                          <a:spcPts val="0"/>
                        </a:spcAft>
                      </a:pPr>
                      <a:r>
                        <a:rPr lang="en-US" sz="1200">
                          <a:solidFill>
                            <a:schemeClr val="tx1">
                              <a:lumMod val="50000"/>
                            </a:schemeClr>
                          </a:solidFill>
                          <a:effectLst/>
                        </a:rPr>
                        <a:t>Minimum capacity</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17TB</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a:solidFill>
                            <a:schemeClr val="tx1">
                              <a:lumMod val="50000"/>
                            </a:schemeClr>
                          </a:solidFill>
                          <a:effectLst/>
                        </a:rPr>
                        <a:t>34TB</a:t>
                      </a:r>
                      <a:endParaRPr lang="fr-FR" sz="1400" b="1">
                        <a:solidFill>
                          <a:schemeClr val="tx1">
                            <a:lumMod val="50000"/>
                          </a:schemeClr>
                        </a:solidFill>
                        <a:effectLst/>
                        <a:latin typeface="Calibri" charset="0"/>
                        <a:ea typeface="Calibri" charset="0"/>
                        <a:cs typeface="Times New Roman" charset="0"/>
                      </a:endParaRPr>
                    </a:p>
                  </a:txBody>
                  <a:tcPr marL="43121" marR="43121" marT="0" marB="0"/>
                </a:tc>
              </a:tr>
              <a:tr h="228859">
                <a:tc>
                  <a:txBody>
                    <a:bodyPr/>
                    <a:lstStyle/>
                    <a:p>
                      <a:pPr algn="ctr">
                        <a:lnSpc>
                          <a:spcPct val="115000"/>
                        </a:lnSpc>
                        <a:spcAft>
                          <a:spcPts val="0"/>
                        </a:spcAft>
                      </a:pPr>
                      <a:r>
                        <a:rPr lang="en-US" sz="1200">
                          <a:solidFill>
                            <a:schemeClr val="tx1">
                              <a:lumMod val="50000"/>
                            </a:schemeClr>
                          </a:solidFill>
                          <a:effectLst/>
                        </a:rPr>
                        <a:t>COD</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Yes, 17TB increments</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a:solidFill>
                            <a:schemeClr val="tx1">
                              <a:lumMod val="50000"/>
                            </a:schemeClr>
                          </a:solidFill>
                          <a:effectLst/>
                        </a:rPr>
                        <a:t>Yes, 34TB increments</a:t>
                      </a:r>
                      <a:endParaRPr lang="fr-FR" sz="1400" b="1">
                        <a:solidFill>
                          <a:schemeClr val="tx1">
                            <a:lumMod val="50000"/>
                          </a:schemeClr>
                        </a:solidFill>
                        <a:effectLst/>
                        <a:latin typeface="Calibri" charset="0"/>
                        <a:ea typeface="Calibri" charset="0"/>
                        <a:cs typeface="Times New Roman" charset="0"/>
                      </a:endParaRPr>
                    </a:p>
                  </a:txBody>
                  <a:tcPr marL="43121" marR="43121" marT="0" marB="0"/>
                </a:tc>
              </a:tr>
              <a:tr h="228859">
                <a:tc>
                  <a:txBody>
                    <a:bodyPr/>
                    <a:lstStyle/>
                    <a:p>
                      <a:pPr algn="ctr">
                        <a:lnSpc>
                          <a:spcPct val="115000"/>
                        </a:lnSpc>
                        <a:spcAft>
                          <a:spcPts val="0"/>
                        </a:spcAft>
                      </a:pPr>
                      <a:r>
                        <a:rPr lang="en-US" sz="1200">
                          <a:solidFill>
                            <a:schemeClr val="tx1">
                              <a:lumMod val="50000"/>
                            </a:schemeClr>
                          </a:solidFill>
                          <a:effectLst/>
                        </a:rPr>
                        <a:t>Rack Units for Max. Capacity</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32U (1 Node, 2 RBOD, 13 EBOD)</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a:solidFill>
                            <a:schemeClr val="tx1">
                              <a:lumMod val="50000"/>
                            </a:schemeClr>
                          </a:solidFill>
                          <a:effectLst/>
                        </a:rPr>
                        <a:t>18U (1 Node, 2 RBOD, 6 EBOD)</a:t>
                      </a:r>
                      <a:endParaRPr lang="fr-FR" sz="1400" b="1">
                        <a:solidFill>
                          <a:schemeClr val="tx1">
                            <a:lumMod val="50000"/>
                          </a:schemeClr>
                        </a:solidFill>
                        <a:effectLst/>
                        <a:latin typeface="Calibri" charset="0"/>
                        <a:ea typeface="Calibri" charset="0"/>
                        <a:cs typeface="Times New Roman" charset="0"/>
                      </a:endParaRPr>
                    </a:p>
                  </a:txBody>
                  <a:tcPr marL="43121" marR="43121" marT="0" marB="0"/>
                </a:tc>
              </a:tr>
              <a:tr h="228859">
                <a:tc>
                  <a:txBody>
                    <a:bodyPr/>
                    <a:lstStyle/>
                    <a:p>
                      <a:pPr algn="ctr">
                        <a:lnSpc>
                          <a:spcPct val="115000"/>
                        </a:lnSpc>
                        <a:spcAft>
                          <a:spcPts val="0"/>
                        </a:spcAft>
                      </a:pPr>
                      <a:r>
                        <a:rPr lang="en-US" sz="1200">
                          <a:solidFill>
                            <a:schemeClr val="tx1">
                              <a:lumMod val="50000"/>
                            </a:schemeClr>
                          </a:solidFill>
                          <a:effectLst/>
                        </a:rPr>
                        <a:t>Disk Size</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400">
                          <a:solidFill>
                            <a:schemeClr val="tx1">
                              <a:lumMod val="50000"/>
                            </a:schemeClr>
                          </a:solidFill>
                          <a:effectLst/>
                        </a:rPr>
                        <a:t>4TB</a:t>
                      </a:r>
                      <a:endParaRPr lang="fr-FR" sz="140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400" b="1" dirty="0">
                          <a:solidFill>
                            <a:schemeClr val="tx1">
                              <a:lumMod val="50000"/>
                            </a:schemeClr>
                          </a:solidFill>
                          <a:effectLst/>
                        </a:rPr>
                        <a:t>8TB</a:t>
                      </a:r>
                      <a:endParaRPr lang="fr-FR" sz="1400" b="1" dirty="0">
                        <a:solidFill>
                          <a:schemeClr val="tx1">
                            <a:lumMod val="50000"/>
                          </a:schemeClr>
                        </a:solidFill>
                        <a:effectLst/>
                        <a:latin typeface="Calibri" charset="0"/>
                        <a:ea typeface="Calibri" charset="0"/>
                        <a:cs typeface="Times New Roman" charset="0"/>
                      </a:endParaRPr>
                    </a:p>
                  </a:txBody>
                  <a:tcPr marL="0" marR="0" marT="0" marB="0"/>
                </a:tc>
              </a:tr>
              <a:tr h="227379">
                <a:tc>
                  <a:txBody>
                    <a:bodyPr/>
                    <a:lstStyle/>
                    <a:p>
                      <a:pPr algn="ctr">
                        <a:lnSpc>
                          <a:spcPct val="115000"/>
                        </a:lnSpc>
                        <a:spcAft>
                          <a:spcPts val="0"/>
                        </a:spcAft>
                      </a:pPr>
                      <a:r>
                        <a:rPr lang="en-US" sz="1200">
                          <a:solidFill>
                            <a:schemeClr val="tx1">
                              <a:lumMod val="50000"/>
                            </a:schemeClr>
                          </a:solidFill>
                          <a:effectLst/>
                        </a:rPr>
                        <a:t>Dynamic Disk Pooling in External Storage</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gridSpan="2">
                  <a:txBody>
                    <a:bodyPr/>
                    <a:lstStyle/>
                    <a:p>
                      <a:pPr algn="ctr">
                        <a:lnSpc>
                          <a:spcPct val="115000"/>
                        </a:lnSpc>
                        <a:spcAft>
                          <a:spcPts val="0"/>
                        </a:spcAft>
                      </a:pPr>
                      <a:r>
                        <a:rPr lang="en-US" sz="1200">
                          <a:solidFill>
                            <a:schemeClr val="tx1">
                              <a:lumMod val="50000"/>
                            </a:schemeClr>
                          </a:solidFill>
                          <a:effectLst/>
                        </a:rPr>
                        <a:t>Yes</a:t>
                      </a:r>
                      <a:endParaRPr lang="fr-FR" sz="1200">
                        <a:solidFill>
                          <a:schemeClr val="tx1">
                            <a:lumMod val="50000"/>
                          </a:schemeClr>
                        </a:solidFill>
                        <a:effectLst/>
                        <a:latin typeface="Calibri" charset="0"/>
                        <a:ea typeface="Calibri" charset="0"/>
                        <a:cs typeface="Times New Roman" charset="0"/>
                      </a:endParaRPr>
                    </a:p>
                  </a:txBody>
                  <a:tcPr marL="0" marR="0" marT="0" marB="0"/>
                </a:tc>
                <a:tc hMerge="1">
                  <a:txBody>
                    <a:bodyPr/>
                    <a:lstStyle/>
                    <a:p>
                      <a:endParaRPr lang="fr-FR"/>
                    </a:p>
                  </a:txBody>
                  <a:tcPr/>
                </a:tc>
              </a:tr>
              <a:tr h="196165">
                <a:tc>
                  <a:txBody>
                    <a:bodyPr/>
                    <a:lstStyle/>
                    <a:p>
                      <a:pPr algn="ctr">
                        <a:lnSpc>
                          <a:spcPct val="115000"/>
                        </a:lnSpc>
                        <a:spcAft>
                          <a:spcPts val="0"/>
                        </a:spcAft>
                      </a:pPr>
                      <a:r>
                        <a:rPr lang="en-US" sz="1200">
                          <a:solidFill>
                            <a:schemeClr val="tx1">
                              <a:lumMod val="50000"/>
                            </a:schemeClr>
                          </a:solidFill>
                          <a:effectLst/>
                        </a:rPr>
                        <a:t>Encryption at Rest</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gridSpan="2">
                  <a:txBody>
                    <a:bodyPr/>
                    <a:lstStyle/>
                    <a:p>
                      <a:pPr algn="ctr">
                        <a:lnSpc>
                          <a:spcPct val="115000"/>
                        </a:lnSpc>
                        <a:spcAft>
                          <a:spcPts val="0"/>
                        </a:spcAft>
                      </a:pPr>
                      <a:r>
                        <a:rPr lang="en-US" sz="1200">
                          <a:solidFill>
                            <a:schemeClr val="tx1">
                              <a:lumMod val="50000"/>
                            </a:schemeClr>
                          </a:solidFill>
                          <a:effectLst/>
                        </a:rPr>
                        <a:t>Yes, option</a:t>
                      </a:r>
                      <a:endParaRPr lang="fr-FR" sz="1200">
                        <a:solidFill>
                          <a:schemeClr val="tx1">
                            <a:lumMod val="50000"/>
                          </a:schemeClr>
                        </a:solidFill>
                        <a:effectLst/>
                        <a:latin typeface="Calibri" charset="0"/>
                        <a:ea typeface="Calibri" charset="0"/>
                        <a:cs typeface="Times New Roman" charset="0"/>
                      </a:endParaRPr>
                    </a:p>
                  </a:txBody>
                  <a:tcPr marL="0" marR="0" marT="0" marB="0"/>
                </a:tc>
                <a:tc hMerge="1">
                  <a:txBody>
                    <a:bodyPr/>
                    <a:lstStyle/>
                    <a:p>
                      <a:endParaRPr lang="fr-FR"/>
                    </a:p>
                  </a:txBody>
                  <a:tcPr/>
                </a:tc>
              </a:tr>
              <a:tr h="227379">
                <a:tc>
                  <a:txBody>
                    <a:bodyPr/>
                    <a:lstStyle/>
                    <a:p>
                      <a:pPr algn="ctr">
                        <a:lnSpc>
                          <a:spcPct val="115000"/>
                        </a:lnSpc>
                        <a:spcAft>
                          <a:spcPts val="0"/>
                        </a:spcAft>
                      </a:pPr>
                      <a:r>
                        <a:rPr lang="en-US" sz="1200">
                          <a:solidFill>
                            <a:schemeClr val="tx1">
                              <a:lumMod val="50000"/>
                            </a:schemeClr>
                          </a:solidFill>
                          <a:effectLst/>
                        </a:rPr>
                        <a:t>Connectivity</a:t>
                      </a:r>
                      <a:endParaRPr lang="fr-FR" sz="1200">
                        <a:solidFill>
                          <a:schemeClr val="tx1">
                            <a:lumMod val="50000"/>
                          </a:schemeClr>
                        </a:solidFill>
                        <a:effectLst/>
                        <a:latin typeface="Calibri" charset="0"/>
                        <a:ea typeface="Calibri" charset="0"/>
                        <a:cs typeface="Times New Roman" charset="0"/>
                      </a:endParaRPr>
                    </a:p>
                  </a:txBody>
                  <a:tcPr marL="43121" marR="43121" marT="0" marB="0"/>
                </a:tc>
                <a:tc gridSpan="2">
                  <a:txBody>
                    <a:bodyPr/>
                    <a:lstStyle/>
                    <a:p>
                      <a:pPr algn="ctr">
                        <a:lnSpc>
                          <a:spcPct val="115000"/>
                        </a:lnSpc>
                        <a:spcAft>
                          <a:spcPts val="0"/>
                        </a:spcAft>
                      </a:pPr>
                      <a:r>
                        <a:rPr lang="en-US" sz="1200" dirty="0">
                          <a:solidFill>
                            <a:schemeClr val="tx1">
                              <a:lumMod val="50000"/>
                            </a:schemeClr>
                          </a:solidFill>
                          <a:effectLst/>
                        </a:rPr>
                        <a:t>6 optional ports available for any combination of 16Gb FC, 10GbE optical/</a:t>
                      </a:r>
                      <a:r>
                        <a:rPr lang="en-US" sz="1200" dirty="0" err="1">
                          <a:solidFill>
                            <a:schemeClr val="tx1">
                              <a:lumMod val="50000"/>
                            </a:schemeClr>
                          </a:solidFill>
                          <a:effectLst/>
                        </a:rPr>
                        <a:t>twinax</a:t>
                      </a:r>
                      <a:r>
                        <a:rPr lang="en-US" sz="1200" dirty="0">
                          <a:solidFill>
                            <a:schemeClr val="tx1">
                              <a:lumMod val="50000"/>
                            </a:schemeClr>
                          </a:solidFill>
                          <a:effectLst/>
                        </a:rPr>
                        <a:t>/10GbaseT</a:t>
                      </a:r>
                      <a:endParaRPr lang="fr-FR" sz="1200" dirty="0">
                        <a:solidFill>
                          <a:schemeClr val="tx1">
                            <a:lumMod val="50000"/>
                          </a:schemeClr>
                        </a:solidFill>
                        <a:effectLst/>
                        <a:latin typeface="Calibri" charset="0"/>
                        <a:ea typeface="Calibri" charset="0"/>
                        <a:cs typeface="Times New Roman" charset="0"/>
                      </a:endParaRPr>
                    </a:p>
                  </a:txBody>
                  <a:tcPr marL="0" marR="0" marT="0" marB="0"/>
                </a:tc>
                <a:tc hMerge="1">
                  <a:txBody>
                    <a:bodyPr/>
                    <a:lstStyle/>
                    <a:p>
                      <a:endParaRPr lang="fr-FR"/>
                    </a:p>
                  </a:txBody>
                  <a:tcPr/>
                </a:tc>
              </a:tr>
              <a:tr h="1719229">
                <a:tc>
                  <a:txBody>
                    <a:bodyPr/>
                    <a:lstStyle/>
                    <a:p>
                      <a:pPr algn="ctr">
                        <a:lnSpc>
                          <a:spcPct val="115000"/>
                        </a:lnSpc>
                        <a:spcAft>
                          <a:spcPts val="0"/>
                        </a:spcAft>
                      </a:pPr>
                      <a:r>
                        <a:rPr lang="en-US" sz="1200" dirty="0">
                          <a:solidFill>
                            <a:schemeClr val="tx1">
                              <a:lumMod val="50000"/>
                            </a:schemeClr>
                          </a:solidFill>
                          <a:effectLst/>
                        </a:rPr>
                        <a:t>Power</a:t>
                      </a:r>
                      <a:endParaRPr lang="fr-FR" sz="1200" dirty="0">
                        <a:solidFill>
                          <a:schemeClr val="tx1">
                            <a:lumMod val="50000"/>
                          </a:schemeClr>
                        </a:solidFill>
                        <a:effectLst/>
                        <a:latin typeface="Calibri" charset="0"/>
                        <a:ea typeface="Calibri" charset="0"/>
                        <a:cs typeface="Times New Roman" charset="0"/>
                      </a:endParaRPr>
                    </a:p>
                  </a:txBody>
                  <a:tcPr marL="43121" marR="43121" marT="0" marB="0"/>
                </a:tc>
                <a:tc>
                  <a:txBody>
                    <a:bodyPr/>
                    <a:lstStyle/>
                    <a:p>
                      <a:pPr algn="ctr">
                        <a:lnSpc>
                          <a:spcPct val="115000"/>
                        </a:lnSpc>
                        <a:spcAft>
                          <a:spcPts val="0"/>
                        </a:spcAft>
                      </a:pPr>
                      <a:r>
                        <a:rPr lang="en-US" sz="1050" dirty="0">
                          <a:solidFill>
                            <a:schemeClr val="tx1">
                              <a:lumMod val="50000"/>
                            </a:schemeClr>
                          </a:solidFill>
                          <a:effectLst/>
                        </a:rPr>
                        <a:t>Node:</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613 Watts, 6.1A @100 VAC 2000 BTU/</a:t>
                      </a:r>
                      <a:r>
                        <a:rPr lang="en-US" sz="1050" dirty="0" err="1">
                          <a:solidFill>
                            <a:schemeClr val="tx1">
                              <a:lumMod val="50000"/>
                            </a:schemeClr>
                          </a:solidFill>
                          <a:effectLst/>
                        </a:rPr>
                        <a:t>hr</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613 Watts, 2.6A @240 VAC 2000 BTU/</a:t>
                      </a:r>
                      <a:r>
                        <a:rPr lang="en-US" sz="1050" dirty="0" err="1">
                          <a:solidFill>
                            <a:schemeClr val="tx1">
                              <a:lumMod val="50000"/>
                            </a:schemeClr>
                          </a:solidFill>
                          <a:effectLst/>
                        </a:rPr>
                        <a:t>hr</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Array Module (JBOD):</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334 Watts, 3.3A @100 VAC 1140 BTU/</a:t>
                      </a:r>
                      <a:r>
                        <a:rPr lang="en-US" sz="1050" dirty="0" err="1">
                          <a:solidFill>
                            <a:schemeClr val="tx1">
                              <a:lumMod val="50000"/>
                            </a:schemeClr>
                          </a:solidFill>
                          <a:effectLst/>
                        </a:rPr>
                        <a:t>hr</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334 Watts, 1.4A @240 VAC 1140 BTU/</a:t>
                      </a:r>
                      <a:r>
                        <a:rPr lang="en-US" sz="1050" dirty="0" err="1">
                          <a:solidFill>
                            <a:schemeClr val="tx1">
                              <a:lumMod val="50000"/>
                            </a:schemeClr>
                          </a:solidFill>
                          <a:effectLst/>
                        </a:rPr>
                        <a:t>hr</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Expansion Module (EBOD):</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228 Watts, 2.3A @100 VAC 780 BTU/</a:t>
                      </a:r>
                      <a:r>
                        <a:rPr lang="en-US" sz="1050" dirty="0" err="1">
                          <a:solidFill>
                            <a:schemeClr val="tx1">
                              <a:lumMod val="50000"/>
                            </a:schemeClr>
                          </a:solidFill>
                          <a:effectLst/>
                        </a:rPr>
                        <a:t>hr</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228 Watts, 1.0A @240 VAC 780 BTU/</a:t>
                      </a:r>
                      <a:r>
                        <a:rPr lang="en-US" sz="1050" dirty="0" err="1">
                          <a:solidFill>
                            <a:schemeClr val="tx1">
                              <a:lumMod val="50000"/>
                            </a:schemeClr>
                          </a:solidFill>
                          <a:effectLst/>
                        </a:rPr>
                        <a:t>hr</a:t>
                      </a:r>
                      <a:endParaRPr lang="fr-FR" sz="1050" dirty="0">
                        <a:solidFill>
                          <a:schemeClr val="tx1">
                            <a:lumMod val="50000"/>
                          </a:schemeClr>
                        </a:solidFill>
                        <a:effectLst/>
                        <a:latin typeface="Calibri" charset="0"/>
                        <a:ea typeface="Calibri" charset="0"/>
                        <a:cs typeface="Times New Roman" charset="0"/>
                      </a:endParaRPr>
                    </a:p>
                  </a:txBody>
                  <a:tcPr marL="0" marR="0" marT="0" marB="0"/>
                </a:tc>
                <a:tc>
                  <a:txBody>
                    <a:bodyPr/>
                    <a:lstStyle/>
                    <a:p>
                      <a:pPr algn="ctr">
                        <a:lnSpc>
                          <a:spcPct val="115000"/>
                        </a:lnSpc>
                        <a:spcAft>
                          <a:spcPts val="0"/>
                        </a:spcAft>
                      </a:pPr>
                      <a:r>
                        <a:rPr lang="en-US" sz="1050" dirty="0">
                          <a:solidFill>
                            <a:schemeClr val="tx1">
                              <a:lumMod val="50000"/>
                            </a:schemeClr>
                          </a:solidFill>
                          <a:effectLst/>
                        </a:rPr>
                        <a:t>Node:</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468 Watts, 4.7A @100 VAC 1597 BTU/</a:t>
                      </a:r>
                      <a:r>
                        <a:rPr lang="en-US" sz="1050" dirty="0" err="1">
                          <a:solidFill>
                            <a:schemeClr val="tx1">
                              <a:lumMod val="50000"/>
                            </a:schemeClr>
                          </a:solidFill>
                          <a:effectLst/>
                        </a:rPr>
                        <a:t>hr</a:t>
                      </a:r>
                      <a:r>
                        <a:rPr lang="en-US" sz="1050" dirty="0">
                          <a:solidFill>
                            <a:schemeClr val="tx1">
                              <a:lumMod val="50000"/>
                            </a:schemeClr>
                          </a:solidFill>
                          <a:effectLst/>
                        </a:rPr>
                        <a:t> </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468 Watts, 1.9A @240 VAC 1597 BTU/</a:t>
                      </a:r>
                      <a:r>
                        <a:rPr lang="en-US" sz="1050" dirty="0" err="1">
                          <a:solidFill>
                            <a:schemeClr val="tx1">
                              <a:lumMod val="50000"/>
                            </a:schemeClr>
                          </a:solidFill>
                          <a:effectLst/>
                        </a:rPr>
                        <a:t>hr</a:t>
                      </a:r>
                      <a:r>
                        <a:rPr lang="en-US" sz="1050" dirty="0">
                          <a:solidFill>
                            <a:schemeClr val="tx1">
                              <a:lumMod val="50000"/>
                            </a:schemeClr>
                          </a:solidFill>
                          <a:effectLst/>
                        </a:rPr>
                        <a:t> </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Array Module (RBOD):</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276 Watts, 2.8A @100 VAC 942 BTU/</a:t>
                      </a:r>
                      <a:r>
                        <a:rPr lang="en-US" sz="1050" dirty="0" err="1">
                          <a:solidFill>
                            <a:schemeClr val="tx1">
                              <a:lumMod val="50000"/>
                            </a:schemeClr>
                          </a:solidFill>
                          <a:effectLst/>
                        </a:rPr>
                        <a:t>hr</a:t>
                      </a:r>
                      <a:r>
                        <a:rPr lang="en-US" sz="1050" dirty="0">
                          <a:solidFill>
                            <a:schemeClr val="tx1">
                              <a:lumMod val="50000"/>
                            </a:schemeClr>
                          </a:solidFill>
                          <a:effectLst/>
                        </a:rPr>
                        <a:t> 276 Watts, 1.2A @240 VAC 942 BTU/</a:t>
                      </a:r>
                      <a:r>
                        <a:rPr lang="en-US" sz="1050" dirty="0" err="1">
                          <a:solidFill>
                            <a:schemeClr val="tx1">
                              <a:lumMod val="50000"/>
                            </a:schemeClr>
                          </a:solidFill>
                          <a:effectLst/>
                        </a:rPr>
                        <a:t>hr</a:t>
                      </a:r>
                      <a:r>
                        <a:rPr lang="en-US" sz="1050" dirty="0">
                          <a:solidFill>
                            <a:schemeClr val="tx1">
                              <a:lumMod val="50000"/>
                            </a:schemeClr>
                          </a:solidFill>
                          <a:effectLst/>
                        </a:rPr>
                        <a:t> </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Expansion Module (EBOD):</a:t>
                      </a:r>
                      <a:endParaRPr lang="fr-FR" sz="1050" dirty="0">
                        <a:solidFill>
                          <a:schemeClr val="tx1">
                            <a:lumMod val="50000"/>
                          </a:schemeClr>
                        </a:solidFill>
                        <a:effectLst/>
                      </a:endParaRPr>
                    </a:p>
                    <a:p>
                      <a:pPr algn="ctr">
                        <a:lnSpc>
                          <a:spcPct val="115000"/>
                        </a:lnSpc>
                        <a:spcAft>
                          <a:spcPts val="0"/>
                        </a:spcAft>
                      </a:pPr>
                      <a:r>
                        <a:rPr lang="en-US" sz="1050" dirty="0">
                          <a:solidFill>
                            <a:schemeClr val="tx1">
                              <a:lumMod val="50000"/>
                            </a:schemeClr>
                          </a:solidFill>
                          <a:effectLst/>
                        </a:rPr>
                        <a:t>168 Watts, 1.8A @100 VAC 780 573 BTU/</a:t>
                      </a:r>
                      <a:r>
                        <a:rPr lang="en-US" sz="1050" dirty="0" err="1">
                          <a:solidFill>
                            <a:schemeClr val="tx1">
                              <a:lumMod val="50000"/>
                            </a:schemeClr>
                          </a:solidFill>
                          <a:effectLst/>
                        </a:rPr>
                        <a:t>hr</a:t>
                      </a:r>
                      <a:r>
                        <a:rPr lang="en-US" sz="1050" dirty="0">
                          <a:solidFill>
                            <a:schemeClr val="tx1">
                              <a:lumMod val="50000"/>
                            </a:schemeClr>
                          </a:solidFill>
                          <a:effectLst/>
                        </a:rPr>
                        <a:t> 168 Watts, 0.8A @240 VAC 780 573 BTU/</a:t>
                      </a:r>
                      <a:r>
                        <a:rPr lang="en-US" sz="1050" dirty="0" err="1">
                          <a:solidFill>
                            <a:schemeClr val="tx1">
                              <a:lumMod val="50000"/>
                            </a:schemeClr>
                          </a:solidFill>
                          <a:effectLst/>
                        </a:rPr>
                        <a:t>hr</a:t>
                      </a:r>
                      <a:endParaRPr lang="fr-FR" sz="1050" dirty="0">
                        <a:solidFill>
                          <a:schemeClr val="tx1">
                            <a:lumMod val="50000"/>
                          </a:schemeClr>
                        </a:solidFill>
                        <a:effectLst/>
                        <a:latin typeface="Calibri" charset="0"/>
                        <a:ea typeface="Calibri" charset="0"/>
                        <a:cs typeface="Times New Roman" charset="0"/>
                      </a:endParaRPr>
                    </a:p>
                  </a:txBody>
                  <a:tcPr marL="0" marR="0" marT="0" marB="0"/>
                </a:tc>
              </a:tr>
            </a:tbl>
          </a:graphicData>
        </a:graphic>
      </p:graphicFrame>
    </p:spTree>
    <p:extLst>
      <p:ext uri="{BB962C8B-B14F-4D97-AF65-F5344CB8AC3E}">
        <p14:creationId xmlns:p14="http://schemas.microsoft.com/office/powerpoint/2010/main" val="280228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 Co-brand Update</a:t>
            </a:r>
            <a:endParaRPr lang="en-US" dirty="0"/>
          </a:p>
        </p:txBody>
      </p:sp>
      <p:sp>
        <p:nvSpPr>
          <p:cNvPr id="3" name="Text Placeholder 2"/>
          <p:cNvSpPr>
            <a:spLocks noGrp="1"/>
          </p:cNvSpPr>
          <p:nvPr>
            <p:ph idx="1"/>
          </p:nvPr>
        </p:nvSpPr>
        <p:spPr>
          <a:xfrm>
            <a:off x="395805" y="666750"/>
            <a:ext cx="8216220" cy="4076700"/>
          </a:xfrm>
        </p:spPr>
        <p:txBody>
          <a:bodyPr/>
          <a:lstStyle/>
          <a:p>
            <a:r>
              <a:rPr lang="en-US" dirty="0" smtClean="0"/>
              <a:t>DXi6900 co-brand is an option that includes DXi6900 node installed with NetApp 4TB branded HDD primarily in EMEA</a:t>
            </a:r>
          </a:p>
          <a:p>
            <a:r>
              <a:rPr lang="en-US" dirty="0" smtClean="0"/>
              <a:t>Not supported on the DXi6900-S</a:t>
            </a:r>
          </a:p>
          <a:p>
            <a:r>
              <a:rPr lang="en-US" dirty="0" smtClean="0"/>
              <a:t>NetApp has </a:t>
            </a:r>
            <a:r>
              <a:rPr lang="en-US" dirty="0" err="1" smtClean="0"/>
              <a:t>EOL’d</a:t>
            </a:r>
            <a:r>
              <a:rPr lang="en-US" dirty="0" smtClean="0"/>
              <a:t> 4TB NetApp SED drives which forces Quantum to EOL the DXi6900 SED and data-at-rest encryption for co-branded</a:t>
            </a:r>
          </a:p>
          <a:p>
            <a:r>
              <a:rPr lang="en-US" dirty="0" smtClean="0"/>
              <a:t>Co-branded DXi6900 will still be sold with NetApp 4TB non-SED drives</a:t>
            </a:r>
          </a:p>
          <a:p>
            <a:r>
              <a:rPr lang="en-US" dirty="0" smtClean="0"/>
              <a:t>Capacity Expansions will be provided with non-SED expansions made possible because there are no data-at-rest encryption co-branded systems installed</a:t>
            </a:r>
          </a:p>
          <a:p>
            <a:r>
              <a:rPr lang="en-US" dirty="0" smtClean="0"/>
              <a:t>FRU disk will be available for NetApp non-SED and Quantum branded SED drives</a:t>
            </a:r>
          </a:p>
          <a:p>
            <a:endParaRPr lang="en-US" sz="2400" dirty="0" smtClean="0"/>
          </a:p>
          <a:p>
            <a:endParaRPr lang="en-US" sz="1600" dirty="0"/>
          </a:p>
        </p:txBody>
      </p:sp>
    </p:spTree>
    <p:extLst>
      <p:ext uri="{BB962C8B-B14F-4D97-AF65-F5344CB8AC3E}">
        <p14:creationId xmlns:p14="http://schemas.microsoft.com/office/powerpoint/2010/main" val="66557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9" y="4172094"/>
            <a:ext cx="8623091" cy="737463"/>
          </a:xfrm>
        </p:spPr>
        <p:txBody>
          <a:bodyPr/>
          <a:lstStyle/>
          <a:p>
            <a:r>
              <a:rPr lang="en-US" sz="2400" dirty="0" smtClean="0"/>
              <a:t>Jurgen van der Linden/Felix Blyakher/Byron Hack/Ken Dickerson</a:t>
            </a:r>
            <a:endParaRPr lang="en-US" sz="2400" dirty="0"/>
          </a:p>
        </p:txBody>
      </p:sp>
      <p:sp>
        <p:nvSpPr>
          <p:cNvPr id="4" name="Title 3"/>
          <p:cNvSpPr>
            <a:spLocks noGrp="1"/>
          </p:cNvSpPr>
          <p:nvPr>
            <p:ph type="title"/>
          </p:nvPr>
        </p:nvSpPr>
        <p:spPr>
          <a:xfrm>
            <a:off x="322780" y="2734069"/>
            <a:ext cx="8629834" cy="1014233"/>
          </a:xfrm>
        </p:spPr>
        <p:txBody>
          <a:bodyPr/>
          <a:lstStyle/>
          <a:p>
            <a:r>
              <a:rPr lang="en-US" sz="4800" dirty="0" smtClean="0"/>
              <a:t>Technical Overview</a:t>
            </a:r>
            <a:endParaRPr lang="en-US" sz="4800" dirty="0"/>
          </a:p>
        </p:txBody>
      </p:sp>
    </p:spTree>
    <p:extLst>
      <p:ext uri="{BB962C8B-B14F-4D97-AF65-F5344CB8AC3E}">
        <p14:creationId xmlns:p14="http://schemas.microsoft.com/office/powerpoint/2010/main" val="3886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Overview Agenda</a:t>
            </a:r>
            <a:endParaRPr lang="en-US" dirty="0"/>
          </a:p>
        </p:txBody>
      </p:sp>
      <p:sp>
        <p:nvSpPr>
          <p:cNvPr id="4" name="Content Placeholder 3"/>
          <p:cNvSpPr>
            <a:spLocks noGrp="1"/>
          </p:cNvSpPr>
          <p:nvPr>
            <p:ph idx="1"/>
          </p:nvPr>
        </p:nvSpPr>
        <p:spPr/>
        <p:txBody>
          <a:bodyPr>
            <a:normAutofit/>
          </a:bodyPr>
          <a:lstStyle/>
          <a:p>
            <a:r>
              <a:rPr lang="en-US" dirty="0"/>
              <a:t>DXi6900-S </a:t>
            </a:r>
          </a:p>
          <a:p>
            <a:r>
              <a:rPr lang="en-US" dirty="0"/>
              <a:t>RMAN Plugin</a:t>
            </a:r>
          </a:p>
          <a:p>
            <a:r>
              <a:rPr lang="en-US" dirty="0"/>
              <a:t>RMAN and LDAP</a:t>
            </a:r>
          </a:p>
        </p:txBody>
      </p:sp>
    </p:spTree>
    <p:extLst>
      <p:ext uri="{BB962C8B-B14F-4D97-AF65-F5344CB8AC3E}">
        <p14:creationId xmlns:p14="http://schemas.microsoft.com/office/powerpoint/2010/main" val="33533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6900 </a:t>
            </a:r>
            <a:r>
              <a:rPr lang="en-US" dirty="0"/>
              <a:t>Family </a:t>
            </a:r>
            <a:r>
              <a:rPr lang="en-US" dirty="0" smtClean="0"/>
              <a:t>Hardware Configuration Summary</a:t>
            </a:r>
            <a:endParaRPr lang="en-US" sz="2000" i="1" dirty="0">
              <a:solidFill>
                <a:srgbClr val="00B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25786139"/>
              </p:ext>
            </p:extLst>
          </p:nvPr>
        </p:nvGraphicFramePr>
        <p:xfrm>
          <a:off x="1155941" y="824178"/>
          <a:ext cx="6460902" cy="3919935"/>
        </p:xfrm>
        <a:graphic>
          <a:graphicData uri="http://schemas.openxmlformats.org/drawingml/2006/table">
            <a:tbl>
              <a:tblPr firstRow="1" bandRow="1">
                <a:tableStyleId>{5C22544A-7EE6-4342-B048-85BDC9FD1C3A}</a:tableStyleId>
              </a:tblPr>
              <a:tblGrid>
                <a:gridCol w="2004812"/>
                <a:gridCol w="2170091"/>
                <a:gridCol w="2285999"/>
              </a:tblGrid>
              <a:tr h="374650">
                <a:tc>
                  <a:txBody>
                    <a:bodyPr/>
                    <a:lstStyle/>
                    <a:p>
                      <a:pPr algn="ctr"/>
                      <a:r>
                        <a:rPr lang="en-US" sz="1200" dirty="0" smtClean="0">
                          <a:solidFill>
                            <a:schemeClr val="bg1">
                              <a:lumMod val="95000"/>
                            </a:schemeClr>
                          </a:solidFill>
                        </a:rPr>
                        <a:t>6902</a:t>
                      </a:r>
                      <a:endParaRPr lang="en-US" sz="1200" dirty="0">
                        <a:solidFill>
                          <a:schemeClr val="bg1">
                            <a:lumMod val="95000"/>
                          </a:schemeClr>
                        </a:solidFill>
                      </a:endParaRPr>
                    </a:p>
                  </a:txBody>
                  <a:tcPr/>
                </a:tc>
                <a:tc>
                  <a:txBody>
                    <a:bodyPr/>
                    <a:lstStyle/>
                    <a:p>
                      <a:pPr algn="ctr"/>
                      <a:r>
                        <a:rPr lang="en-US" sz="1200" dirty="0" smtClean="0">
                          <a:solidFill>
                            <a:schemeClr val="bg1">
                              <a:lumMod val="95000"/>
                            </a:schemeClr>
                          </a:solidFill>
                        </a:rPr>
                        <a:t>6900</a:t>
                      </a:r>
                      <a:r>
                        <a:rPr lang="en-US" sz="1200" baseline="0" dirty="0" smtClean="0">
                          <a:solidFill>
                            <a:schemeClr val="bg1">
                              <a:lumMod val="95000"/>
                            </a:schemeClr>
                          </a:solidFill>
                        </a:rPr>
                        <a:t> G2</a:t>
                      </a:r>
                    </a:p>
                    <a:p>
                      <a:pPr algn="ctr"/>
                      <a:r>
                        <a:rPr lang="en-US" sz="1200" baseline="0" dirty="0" smtClean="0">
                          <a:solidFill>
                            <a:schemeClr val="bg1">
                              <a:lumMod val="95000"/>
                            </a:schemeClr>
                          </a:solidFill>
                        </a:rPr>
                        <a:t>(Configurable Connectivity)</a:t>
                      </a:r>
                      <a:endParaRPr lang="en-US" sz="1200" dirty="0">
                        <a:solidFill>
                          <a:schemeClr val="bg1">
                            <a:lumMod val="95000"/>
                          </a:schemeClr>
                        </a:solidFill>
                      </a:endParaRPr>
                    </a:p>
                  </a:txBody>
                  <a:tcPr/>
                </a:tc>
                <a:tc>
                  <a:txBody>
                    <a:bodyPr/>
                    <a:lstStyle/>
                    <a:p>
                      <a:pPr algn="ctr"/>
                      <a:r>
                        <a:rPr lang="en-US" sz="1200" dirty="0" smtClean="0">
                          <a:solidFill>
                            <a:schemeClr val="accent3">
                              <a:lumMod val="40000"/>
                              <a:lumOff val="60000"/>
                            </a:schemeClr>
                          </a:solidFill>
                        </a:rPr>
                        <a:t>6900-S</a:t>
                      </a:r>
                    </a:p>
                    <a:p>
                      <a:pPr algn="ctr"/>
                      <a:r>
                        <a:rPr lang="en-US" sz="1200" dirty="0" smtClean="0">
                          <a:solidFill>
                            <a:schemeClr val="accent3">
                              <a:lumMod val="40000"/>
                              <a:lumOff val="60000"/>
                            </a:schemeClr>
                          </a:solidFill>
                        </a:rPr>
                        <a:t> (High-Performance</a:t>
                      </a:r>
                      <a:r>
                        <a:rPr lang="en-US" sz="1200" baseline="0" dirty="0" smtClean="0">
                          <a:solidFill>
                            <a:schemeClr val="accent3">
                              <a:lumMod val="40000"/>
                              <a:lumOff val="60000"/>
                            </a:schemeClr>
                          </a:solidFill>
                        </a:rPr>
                        <a:t>)</a:t>
                      </a:r>
                      <a:endParaRPr lang="en-US" sz="1200" dirty="0">
                        <a:solidFill>
                          <a:schemeClr val="accent3">
                            <a:lumMod val="40000"/>
                            <a:lumOff val="60000"/>
                          </a:schemeClr>
                        </a:solidFill>
                      </a:endParaRPr>
                    </a:p>
                  </a:txBody>
                  <a:tcPr/>
                </a:tc>
              </a:tr>
              <a:tr h="318627">
                <a:tc>
                  <a:txBody>
                    <a:bodyPr/>
                    <a:lstStyle/>
                    <a:p>
                      <a:pPr lvl="0"/>
                      <a:r>
                        <a:rPr lang="en-US" sz="900" dirty="0" smtClean="0">
                          <a:solidFill>
                            <a:schemeClr val="tx1">
                              <a:lumMod val="60000"/>
                              <a:lumOff val="40000"/>
                            </a:schemeClr>
                          </a:solidFill>
                        </a:rPr>
                        <a:t>Connectivity</a:t>
                      </a:r>
                      <a:r>
                        <a:rPr lang="en-US" sz="900" baseline="0" dirty="0" smtClean="0">
                          <a:solidFill>
                            <a:schemeClr val="tx1">
                              <a:lumMod val="60000"/>
                              <a:lumOff val="40000"/>
                            </a:schemeClr>
                          </a:solidFill>
                        </a:rPr>
                        <a:t> Included with some optional 10GbE</a:t>
                      </a:r>
                      <a:endParaRPr lang="en-US" sz="900" dirty="0">
                        <a:solidFill>
                          <a:schemeClr val="tx1">
                            <a:lumMod val="60000"/>
                            <a:lumOff val="40000"/>
                          </a:schemeClr>
                        </a:solidFill>
                      </a:endParaRPr>
                    </a:p>
                  </a:txBody>
                  <a:tcPr/>
                </a:tc>
                <a:tc>
                  <a:txBody>
                    <a:bodyPr/>
                    <a:lstStyle/>
                    <a:p>
                      <a:pPr lvl="0"/>
                      <a:r>
                        <a:rPr lang="en-US" sz="900" dirty="0" smtClean="0">
                          <a:solidFill>
                            <a:schemeClr val="tx1">
                              <a:lumMod val="60000"/>
                              <a:lumOff val="40000"/>
                            </a:schemeClr>
                          </a:solidFill>
                        </a:rPr>
                        <a:t>G2 indicates introduction to new Configurable Connectivity &amp; 16GB</a:t>
                      </a:r>
                      <a:r>
                        <a:rPr lang="en-US" sz="900" baseline="0" dirty="0" smtClean="0">
                          <a:solidFill>
                            <a:schemeClr val="tx1">
                              <a:lumMod val="60000"/>
                              <a:lumOff val="40000"/>
                            </a:schemeClr>
                          </a:solidFill>
                        </a:rPr>
                        <a:t> FC</a:t>
                      </a:r>
                      <a:endParaRPr lang="en-US" sz="900" dirty="0" smtClean="0">
                        <a:solidFill>
                          <a:schemeClr val="tx1">
                            <a:lumMod val="60000"/>
                            <a:lumOff val="4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rPr>
                        <a:t>Indicates High-Performance with 8TB Storage</a:t>
                      </a:r>
                    </a:p>
                  </a:txBody>
                  <a:tcPr/>
                </a:tc>
              </a:tr>
              <a:tr h="503438">
                <a:tc>
                  <a:txBody>
                    <a:bodyPr/>
                    <a:lstStyle/>
                    <a:p>
                      <a:r>
                        <a:rPr lang="en-US" sz="900" dirty="0" smtClean="0">
                          <a:solidFill>
                            <a:schemeClr val="tx1">
                              <a:lumMod val="60000"/>
                              <a:lumOff val="40000"/>
                            </a:schemeClr>
                          </a:solidFill>
                        </a:rPr>
                        <a:t>Base System:</a:t>
                      </a:r>
                    </a:p>
                    <a:p>
                      <a:pPr lvl="1"/>
                      <a:r>
                        <a:rPr lang="en-US" sz="900" dirty="0" smtClean="0">
                          <a:solidFill>
                            <a:schemeClr val="tx1">
                              <a:lumMod val="60000"/>
                              <a:lumOff val="40000"/>
                            </a:schemeClr>
                          </a:solidFill>
                        </a:rPr>
                        <a:t>Node</a:t>
                      </a:r>
                      <a:r>
                        <a:rPr lang="en-US" sz="900" baseline="0" dirty="0" smtClean="0">
                          <a:solidFill>
                            <a:schemeClr val="tx1">
                              <a:lumMod val="60000"/>
                              <a:lumOff val="40000"/>
                            </a:schemeClr>
                          </a:solidFill>
                        </a:rPr>
                        <a:t> R720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lumMod val="60000"/>
                              <a:lumOff val="40000"/>
                            </a:schemeClr>
                          </a:solidFill>
                        </a:rPr>
                        <a:t>w/900GB HDD (16)</a:t>
                      </a:r>
                    </a:p>
                    <a:p>
                      <a:pPr lvl="1"/>
                      <a:r>
                        <a:rPr lang="en-US" sz="900" baseline="0" dirty="0" smtClean="0">
                          <a:solidFill>
                            <a:schemeClr val="tx1">
                              <a:lumMod val="60000"/>
                              <a:lumOff val="40000"/>
                            </a:schemeClr>
                          </a:solidFill>
                        </a:rPr>
                        <a:t>17TB licensed</a:t>
                      </a:r>
                    </a:p>
                    <a:p>
                      <a:pPr lvl="1"/>
                      <a:r>
                        <a:rPr lang="en-US" sz="900" baseline="0" dirty="0" smtClean="0">
                          <a:solidFill>
                            <a:schemeClr val="tx1">
                              <a:lumMod val="60000"/>
                              <a:lumOff val="40000"/>
                            </a:schemeClr>
                          </a:solidFill>
                        </a:rPr>
                        <a:t>RBOD – 4TB</a:t>
                      </a:r>
                      <a:endParaRPr lang="en-US" sz="900" dirty="0">
                        <a:solidFill>
                          <a:schemeClr val="tx1">
                            <a:lumMod val="60000"/>
                            <a:lumOff val="40000"/>
                          </a:schemeClr>
                        </a:solidFill>
                      </a:endParaRPr>
                    </a:p>
                  </a:txBody>
                  <a:tcPr/>
                </a:tc>
                <a:tc>
                  <a:txBody>
                    <a:bodyPr/>
                    <a:lstStyle/>
                    <a:p>
                      <a:r>
                        <a:rPr lang="en-US" sz="900" dirty="0" smtClean="0">
                          <a:solidFill>
                            <a:schemeClr val="tx1">
                              <a:lumMod val="60000"/>
                              <a:lumOff val="40000"/>
                            </a:schemeClr>
                          </a:solidFill>
                        </a:rPr>
                        <a:t>Base System:</a:t>
                      </a:r>
                    </a:p>
                    <a:p>
                      <a:pPr lvl="1"/>
                      <a:r>
                        <a:rPr lang="en-US" sz="900" dirty="0" smtClean="0">
                          <a:solidFill>
                            <a:schemeClr val="tx1">
                              <a:lumMod val="60000"/>
                              <a:lumOff val="40000"/>
                            </a:schemeClr>
                          </a:solidFill>
                        </a:rPr>
                        <a:t>Node</a:t>
                      </a:r>
                      <a:r>
                        <a:rPr lang="en-US" sz="900" baseline="0" dirty="0" smtClean="0">
                          <a:solidFill>
                            <a:schemeClr val="tx1">
                              <a:lumMod val="60000"/>
                              <a:lumOff val="40000"/>
                            </a:schemeClr>
                          </a:solidFill>
                        </a:rPr>
                        <a:t> R730</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lumMod val="60000"/>
                              <a:lumOff val="40000"/>
                            </a:schemeClr>
                          </a:solidFill>
                        </a:rPr>
                        <a:t>w/1.2 TB HDD (16)(6or12Ggbs)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lumMod val="60000"/>
                              <a:lumOff val="40000"/>
                            </a:schemeClr>
                          </a:solidFill>
                        </a:rPr>
                        <a:t>17TB licensed</a:t>
                      </a:r>
                    </a:p>
                    <a:p>
                      <a:pPr lvl="1"/>
                      <a:r>
                        <a:rPr lang="en-US" sz="900" baseline="0" dirty="0" smtClean="0">
                          <a:solidFill>
                            <a:schemeClr val="tx1">
                              <a:lumMod val="60000"/>
                              <a:lumOff val="40000"/>
                            </a:schemeClr>
                          </a:solidFill>
                        </a:rPr>
                        <a:t>RBOD – 4TB</a:t>
                      </a:r>
                      <a:endParaRPr lang="en-US" sz="900" dirty="0" smtClean="0">
                        <a:solidFill>
                          <a:schemeClr val="tx1">
                            <a:lumMod val="60000"/>
                            <a:lumOff val="40000"/>
                          </a:schemeClr>
                        </a:solidFill>
                      </a:endParaRPr>
                    </a:p>
                  </a:txBody>
                  <a:tcPr/>
                </a:tc>
                <a:tc>
                  <a:txBody>
                    <a:bodyPr/>
                    <a:lstStyle/>
                    <a:p>
                      <a:r>
                        <a:rPr lang="en-US" sz="900" b="1" dirty="0" smtClean="0">
                          <a:solidFill>
                            <a:schemeClr val="accent3">
                              <a:lumMod val="75000"/>
                            </a:schemeClr>
                          </a:solidFill>
                        </a:rPr>
                        <a:t>Base System:</a:t>
                      </a:r>
                    </a:p>
                    <a:p>
                      <a:pPr lvl="1"/>
                      <a:r>
                        <a:rPr lang="en-US" sz="900" b="1" dirty="0" smtClean="0">
                          <a:solidFill>
                            <a:schemeClr val="accent3">
                              <a:lumMod val="75000"/>
                            </a:schemeClr>
                          </a:solidFill>
                        </a:rPr>
                        <a:t>Node</a:t>
                      </a:r>
                      <a:r>
                        <a:rPr lang="en-US" sz="900" b="1" baseline="0" dirty="0" smtClean="0">
                          <a:solidFill>
                            <a:schemeClr val="accent3">
                              <a:lumMod val="75000"/>
                            </a:schemeClr>
                          </a:solidFill>
                        </a:rPr>
                        <a:t> R730</a:t>
                      </a:r>
                    </a:p>
                    <a:p>
                      <a:pPr lvl="1"/>
                      <a:r>
                        <a:rPr lang="en-US" sz="900" b="1" baseline="0" dirty="0" smtClean="0">
                          <a:solidFill>
                            <a:schemeClr val="accent3">
                              <a:lumMod val="75000"/>
                            </a:schemeClr>
                          </a:solidFill>
                        </a:rPr>
                        <a:t>w/800GB SSD (13)</a:t>
                      </a:r>
                    </a:p>
                    <a:p>
                      <a:pPr lvl="1"/>
                      <a:r>
                        <a:rPr lang="en-US" sz="900" b="1" baseline="0" dirty="0" smtClean="0">
                          <a:solidFill>
                            <a:schemeClr val="accent3">
                              <a:lumMod val="75000"/>
                            </a:schemeClr>
                          </a:solidFill>
                        </a:rPr>
                        <a:t>34TB licensed</a:t>
                      </a:r>
                    </a:p>
                    <a:p>
                      <a:pPr lvl="1"/>
                      <a:r>
                        <a:rPr lang="en-US" sz="900" b="1" baseline="0" dirty="0" smtClean="0">
                          <a:solidFill>
                            <a:schemeClr val="accent3">
                              <a:lumMod val="75000"/>
                            </a:schemeClr>
                          </a:solidFill>
                        </a:rPr>
                        <a:t>RBOD – 8TB</a:t>
                      </a:r>
                      <a:endParaRPr lang="en-US" sz="900" b="1" dirty="0" smtClean="0">
                        <a:solidFill>
                          <a:schemeClr val="accent3">
                            <a:lumMod val="75000"/>
                          </a:schemeClr>
                        </a:solidFill>
                      </a:endParaRPr>
                    </a:p>
                  </a:txBody>
                  <a:tcPr/>
                </a:tc>
              </a:tr>
              <a:tr h="232657">
                <a:tc>
                  <a:txBody>
                    <a:bodyPr/>
                    <a:lstStyle/>
                    <a:p>
                      <a:r>
                        <a:rPr lang="en-US" sz="900" dirty="0" smtClean="0">
                          <a:solidFill>
                            <a:schemeClr val="tx1">
                              <a:lumMod val="60000"/>
                              <a:lumOff val="40000"/>
                            </a:schemeClr>
                          </a:solidFill>
                        </a:rPr>
                        <a:t>Processor: Original</a:t>
                      </a:r>
                    </a:p>
                  </a:txBody>
                  <a:tcPr/>
                </a:tc>
                <a:tc>
                  <a:txBody>
                    <a:bodyPr/>
                    <a:lstStyle/>
                    <a:p>
                      <a:r>
                        <a:rPr lang="en-US" sz="900" kern="1200" baseline="0" dirty="0" smtClean="0">
                          <a:solidFill>
                            <a:schemeClr val="tx1">
                              <a:lumMod val="60000"/>
                              <a:lumOff val="40000"/>
                            </a:schemeClr>
                          </a:solidFill>
                          <a:latin typeface="+mn-lt"/>
                          <a:ea typeface="+mn-ea"/>
                          <a:cs typeface="+mn-cs"/>
                        </a:rPr>
                        <a:t>Processor: Existing</a:t>
                      </a:r>
                    </a:p>
                  </a:txBody>
                  <a:tcPr/>
                </a:tc>
                <a:tc>
                  <a:txBody>
                    <a:bodyPr/>
                    <a:lstStyle/>
                    <a:p>
                      <a:r>
                        <a:rPr lang="en-US" sz="900" b="1" dirty="0" smtClean="0">
                          <a:solidFill>
                            <a:schemeClr val="accent3">
                              <a:lumMod val="75000"/>
                            </a:schemeClr>
                          </a:solidFill>
                        </a:rPr>
                        <a:t>Processor: Existing</a:t>
                      </a:r>
                    </a:p>
                  </a:txBody>
                  <a:tcPr/>
                </a:tc>
              </a:tr>
              <a:tr h="232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lumMod val="60000"/>
                              <a:lumOff val="40000"/>
                            </a:schemeClr>
                          </a:solidFill>
                        </a:rPr>
                        <a:t>Memory: Expandable</a:t>
                      </a:r>
                      <a:r>
                        <a:rPr lang="en-US" sz="900" kern="1200" dirty="0" smtClean="0">
                          <a:solidFill>
                            <a:schemeClr val="tx1">
                              <a:lumMod val="60000"/>
                              <a:lumOff val="40000"/>
                            </a:schemeClr>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60000"/>
                              <a:lumOff val="40000"/>
                            </a:schemeClr>
                          </a:solidFill>
                          <a:latin typeface="+mn-lt"/>
                          <a:ea typeface="+mn-ea"/>
                          <a:cs typeface="+mn-cs"/>
                        </a:rPr>
                        <a:t>128GB min to 256GB total @3rd EBOD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lumMod val="60000"/>
                              <a:lumOff val="40000"/>
                            </a:schemeClr>
                          </a:solidFill>
                        </a:rPr>
                        <a:t>Memory: Expandable</a:t>
                      </a:r>
                      <a:r>
                        <a:rPr lang="en-US" sz="900" kern="1200" dirty="0" smtClean="0">
                          <a:solidFill>
                            <a:schemeClr val="tx1">
                              <a:lumMod val="60000"/>
                              <a:lumOff val="40000"/>
                            </a:schemeClr>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lumMod val="60000"/>
                              <a:lumOff val="40000"/>
                            </a:schemeClr>
                          </a:solidFill>
                          <a:latin typeface="+mn-lt"/>
                          <a:ea typeface="+mn-ea"/>
                          <a:cs typeface="+mn-cs"/>
                        </a:rPr>
                        <a:t>128GB min to 256GB total @3rd EBOD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rPr>
                        <a:t>Memory: All included </a:t>
                      </a:r>
                      <a:r>
                        <a:rPr lang="en-US" sz="900" b="1" baseline="0" dirty="0" smtClean="0">
                          <a:solidFill>
                            <a:schemeClr val="accent3">
                              <a:lumMod val="75000"/>
                            </a:schemeClr>
                          </a:solidFill>
                        </a:rPr>
                        <a:t>256GB</a:t>
                      </a:r>
                      <a:endParaRPr lang="en-US" sz="900" b="1" dirty="0" smtClean="0">
                        <a:solidFill>
                          <a:schemeClr val="accent3">
                            <a:lumMod val="75000"/>
                          </a:schemeClr>
                        </a:solidFill>
                      </a:endParaRPr>
                    </a:p>
                    <a:p>
                      <a:pPr lvl="0"/>
                      <a:endParaRPr lang="en-US" sz="900" b="1" dirty="0" smtClean="0">
                        <a:solidFill>
                          <a:srgbClr val="C00000"/>
                        </a:solidFill>
                      </a:endParaRPr>
                    </a:p>
                  </a:txBody>
                  <a:tcPr/>
                </a:tc>
              </a:tr>
              <a:tr h="232657">
                <a:tc>
                  <a:txBody>
                    <a:bodyPr/>
                    <a:lstStyle/>
                    <a:p>
                      <a:r>
                        <a:rPr lang="en-US" sz="900" dirty="0" smtClean="0">
                          <a:solidFill>
                            <a:schemeClr val="tx1">
                              <a:lumMod val="60000"/>
                              <a:lumOff val="40000"/>
                            </a:schemeClr>
                          </a:solidFill>
                        </a:rPr>
                        <a:t>Factory SW: EOL</a:t>
                      </a:r>
                    </a:p>
                  </a:txBody>
                  <a:tcPr/>
                </a:tc>
                <a:tc>
                  <a:txBody>
                    <a:bodyPr/>
                    <a:lstStyle/>
                    <a:p>
                      <a:r>
                        <a:rPr lang="en-US" sz="900" dirty="0" smtClean="0">
                          <a:solidFill>
                            <a:schemeClr val="tx1">
                              <a:lumMod val="60000"/>
                              <a:lumOff val="40000"/>
                            </a:schemeClr>
                          </a:solidFill>
                        </a:rPr>
                        <a:t>Factory SW: 3.2.0.2 </a:t>
                      </a:r>
                      <a:r>
                        <a:rPr lang="en-US" sz="900" baseline="0" dirty="0" smtClean="0">
                          <a:solidFill>
                            <a:schemeClr val="tx1">
                              <a:lumMod val="60000"/>
                              <a:lumOff val="40000"/>
                            </a:schemeClr>
                          </a:solidFill>
                        </a:rPr>
                        <a:t>FRU-Image</a:t>
                      </a:r>
                    </a:p>
                  </a:txBody>
                  <a:tcPr/>
                </a:tc>
                <a:tc>
                  <a:txBody>
                    <a:bodyPr/>
                    <a:lstStyle/>
                    <a:p>
                      <a:r>
                        <a:rPr lang="en-US" sz="900" b="1" dirty="0" smtClean="0">
                          <a:solidFill>
                            <a:schemeClr val="accent3">
                              <a:lumMod val="75000"/>
                            </a:schemeClr>
                          </a:solidFill>
                        </a:rPr>
                        <a:t>Factory SW: Red Rock</a:t>
                      </a:r>
                      <a:r>
                        <a:rPr lang="en-US" sz="900" b="1" baseline="0" dirty="0" smtClean="0">
                          <a:solidFill>
                            <a:schemeClr val="accent3">
                              <a:lumMod val="75000"/>
                            </a:schemeClr>
                          </a:solidFill>
                        </a:rPr>
                        <a:t> FRU-Image</a:t>
                      </a:r>
                      <a:endParaRPr lang="en-US" sz="900" b="1" dirty="0" smtClean="0">
                        <a:solidFill>
                          <a:schemeClr val="accent3">
                            <a:lumMod val="75000"/>
                          </a:schemeClr>
                        </a:solidFill>
                      </a:endParaRPr>
                    </a:p>
                  </a:txBody>
                  <a:tcPr/>
                </a:tc>
              </a:tr>
              <a:tr h="237229">
                <a:tc>
                  <a:txBody>
                    <a:bodyPr/>
                    <a:lstStyle/>
                    <a:p>
                      <a:r>
                        <a:rPr lang="en-US" sz="900" dirty="0" smtClean="0">
                          <a:solidFill>
                            <a:schemeClr val="tx1">
                              <a:lumMod val="60000"/>
                              <a:lumOff val="40000"/>
                            </a:schemeClr>
                          </a:solidFill>
                        </a:rPr>
                        <a:t>IB Record: “</a:t>
                      </a:r>
                      <a:r>
                        <a:rPr lang="en-US" sz="900" baseline="0" dirty="0" smtClean="0">
                          <a:solidFill>
                            <a:schemeClr val="tx1">
                              <a:lumMod val="60000"/>
                              <a:lumOff val="40000"/>
                            </a:schemeClr>
                          </a:solidFill>
                        </a:rPr>
                        <a:t>6902” Node Description</a:t>
                      </a:r>
                      <a:endParaRPr lang="en-US" sz="900" dirty="0" smtClean="0">
                        <a:solidFill>
                          <a:schemeClr val="tx1">
                            <a:lumMod val="60000"/>
                            <a:lumOff val="40000"/>
                          </a:schemeClr>
                        </a:solidFill>
                      </a:endParaRPr>
                    </a:p>
                  </a:txBody>
                  <a:tcPr/>
                </a:tc>
                <a:tc>
                  <a:txBody>
                    <a:bodyPr/>
                    <a:lstStyle/>
                    <a:p>
                      <a:r>
                        <a:rPr lang="en-US" sz="900" dirty="0" smtClean="0">
                          <a:solidFill>
                            <a:schemeClr val="tx1">
                              <a:lumMod val="60000"/>
                              <a:lumOff val="40000"/>
                            </a:schemeClr>
                          </a:solidFill>
                        </a:rPr>
                        <a:t>IB Record: </a:t>
                      </a:r>
                      <a:r>
                        <a:rPr lang="en-US" sz="900" baseline="0" dirty="0" smtClean="0">
                          <a:solidFill>
                            <a:schemeClr val="tx1">
                              <a:lumMod val="60000"/>
                              <a:lumOff val="40000"/>
                            </a:schemeClr>
                          </a:solidFill>
                        </a:rPr>
                        <a:t>“G2” Node Description</a:t>
                      </a:r>
                      <a:endParaRPr lang="en-US" sz="900" dirty="0" smtClean="0">
                        <a:solidFill>
                          <a:schemeClr val="tx1">
                            <a:lumMod val="60000"/>
                            <a:lumOff val="40000"/>
                          </a:schemeClr>
                        </a:solidFill>
                      </a:endParaRPr>
                    </a:p>
                  </a:txBody>
                  <a:tcPr/>
                </a:tc>
                <a:tc>
                  <a:txBody>
                    <a:bodyPr/>
                    <a:lstStyle/>
                    <a:p>
                      <a:r>
                        <a:rPr lang="en-US" sz="900" b="1" dirty="0" smtClean="0">
                          <a:solidFill>
                            <a:schemeClr val="accent3">
                              <a:lumMod val="75000"/>
                            </a:schemeClr>
                          </a:solidFill>
                        </a:rPr>
                        <a:t>IB Record: </a:t>
                      </a:r>
                      <a:r>
                        <a:rPr lang="en-US" sz="900" b="1" baseline="0" dirty="0" smtClean="0">
                          <a:solidFill>
                            <a:schemeClr val="accent3">
                              <a:lumMod val="75000"/>
                            </a:schemeClr>
                          </a:solidFill>
                        </a:rPr>
                        <a:t>“6900-S” Node Description</a:t>
                      </a:r>
                      <a:endParaRPr lang="en-US" sz="900" b="1" dirty="0" smtClean="0">
                        <a:solidFill>
                          <a:schemeClr val="accent3">
                            <a:lumMod val="75000"/>
                          </a:schemeClr>
                        </a:solidFill>
                      </a:endParaRPr>
                    </a:p>
                  </a:txBody>
                  <a:tcPr/>
                </a:tc>
              </a:tr>
              <a:tr h="512128">
                <a:tc>
                  <a:txBody>
                    <a:bodyPr/>
                    <a:lstStyle/>
                    <a:p>
                      <a:r>
                        <a:rPr lang="en-US" sz="900" dirty="0" smtClean="0">
                          <a:solidFill>
                            <a:schemeClr val="tx1">
                              <a:lumMod val="60000"/>
                              <a:lumOff val="40000"/>
                            </a:schemeClr>
                          </a:solidFill>
                        </a:rPr>
                        <a:t>Capacity Upgrades:</a:t>
                      </a:r>
                    </a:p>
                    <a:p>
                      <a:pPr lvl="1"/>
                      <a:r>
                        <a:rPr lang="en-US" sz="900" dirty="0" smtClean="0">
                          <a:solidFill>
                            <a:schemeClr val="tx1">
                              <a:lumMod val="60000"/>
                              <a:lumOff val="40000"/>
                            </a:schemeClr>
                          </a:solidFill>
                        </a:rPr>
                        <a:t>17TB license increments</a:t>
                      </a:r>
                    </a:p>
                    <a:p>
                      <a:pPr lvl="1"/>
                      <a:r>
                        <a:rPr lang="en-US" sz="900" dirty="0" smtClean="0">
                          <a:solidFill>
                            <a:schemeClr val="tx1">
                              <a:lumMod val="60000"/>
                              <a:lumOff val="40000"/>
                            </a:schemeClr>
                          </a:solidFill>
                        </a:rPr>
                        <a:t>RBODs/EBODs - </a:t>
                      </a:r>
                      <a:r>
                        <a:rPr lang="en-US" sz="900" baseline="0" dirty="0" smtClean="0">
                          <a:solidFill>
                            <a:schemeClr val="tx1">
                              <a:lumMod val="60000"/>
                              <a:lumOff val="40000"/>
                            </a:schemeClr>
                          </a:solidFill>
                        </a:rPr>
                        <a:t>4TB HDDs</a:t>
                      </a:r>
                    </a:p>
                    <a:p>
                      <a:pPr lvl="1"/>
                      <a:r>
                        <a:rPr lang="en-US" sz="900" baseline="0" dirty="0" smtClean="0">
                          <a:solidFill>
                            <a:schemeClr val="tx1">
                              <a:lumMod val="60000"/>
                              <a:lumOff val="40000"/>
                            </a:schemeClr>
                          </a:solidFill>
                        </a:rPr>
                        <a:t>510TB Max</a:t>
                      </a:r>
                    </a:p>
                    <a:p>
                      <a:pPr lvl="1"/>
                      <a:r>
                        <a:rPr lang="en-US" sz="900" baseline="0" dirty="0" smtClean="0">
                          <a:solidFill>
                            <a:schemeClr val="tx1">
                              <a:lumMod val="60000"/>
                              <a:lumOff val="40000"/>
                            </a:schemeClr>
                          </a:solidFill>
                        </a:rPr>
                        <a:t>R+7E+R+6E</a:t>
                      </a:r>
                      <a:endParaRPr lang="en-US" sz="900" dirty="0" smtClean="0">
                        <a:solidFill>
                          <a:schemeClr val="tx1">
                            <a:lumMod val="60000"/>
                            <a:lumOff val="40000"/>
                          </a:schemeClr>
                        </a:solidFill>
                      </a:endParaRPr>
                    </a:p>
                  </a:txBody>
                  <a:tcPr/>
                </a:tc>
                <a:tc>
                  <a:txBody>
                    <a:bodyPr/>
                    <a:lstStyle/>
                    <a:p>
                      <a:r>
                        <a:rPr lang="en-US" sz="900" dirty="0" smtClean="0">
                          <a:solidFill>
                            <a:schemeClr val="tx1">
                              <a:lumMod val="60000"/>
                              <a:lumOff val="40000"/>
                            </a:schemeClr>
                          </a:solidFill>
                        </a:rPr>
                        <a:t>Capacity Upgrades:</a:t>
                      </a:r>
                    </a:p>
                    <a:p>
                      <a:pPr lvl="1"/>
                      <a:r>
                        <a:rPr lang="en-US" sz="900" dirty="0" smtClean="0">
                          <a:solidFill>
                            <a:schemeClr val="tx1">
                              <a:lumMod val="60000"/>
                              <a:lumOff val="40000"/>
                            </a:schemeClr>
                          </a:solidFill>
                        </a:rPr>
                        <a:t>17TB license increments</a:t>
                      </a:r>
                    </a:p>
                    <a:p>
                      <a:pPr lvl="1"/>
                      <a:r>
                        <a:rPr lang="en-US" sz="900" dirty="0" smtClean="0">
                          <a:solidFill>
                            <a:schemeClr val="tx1">
                              <a:lumMod val="60000"/>
                              <a:lumOff val="40000"/>
                            </a:schemeClr>
                          </a:solidFill>
                        </a:rPr>
                        <a:t>RBODs/EBODs - </a:t>
                      </a:r>
                      <a:r>
                        <a:rPr lang="en-US" sz="900" baseline="0" dirty="0" smtClean="0">
                          <a:solidFill>
                            <a:schemeClr val="tx1">
                              <a:lumMod val="60000"/>
                              <a:lumOff val="40000"/>
                            </a:schemeClr>
                          </a:solidFill>
                        </a:rPr>
                        <a:t>4TB HDDs</a:t>
                      </a:r>
                    </a:p>
                    <a:p>
                      <a:pPr lvl="1"/>
                      <a:r>
                        <a:rPr lang="en-US" sz="900" baseline="0" dirty="0" smtClean="0">
                          <a:solidFill>
                            <a:schemeClr val="tx1">
                              <a:lumMod val="60000"/>
                              <a:lumOff val="40000"/>
                            </a:schemeClr>
                          </a:solidFill>
                        </a:rPr>
                        <a:t>510TB Max</a:t>
                      </a:r>
                    </a:p>
                    <a:p>
                      <a:pPr lvl="1"/>
                      <a:r>
                        <a:rPr lang="en-US" sz="900" baseline="0" dirty="0" smtClean="0">
                          <a:solidFill>
                            <a:schemeClr val="tx1">
                              <a:lumMod val="60000"/>
                              <a:lumOff val="40000"/>
                            </a:schemeClr>
                          </a:solidFill>
                        </a:rPr>
                        <a:t>R+7E+R+6E</a:t>
                      </a:r>
                      <a:endParaRPr lang="en-US" sz="900" dirty="0" smtClean="0">
                        <a:solidFill>
                          <a:schemeClr val="tx1">
                            <a:lumMod val="60000"/>
                            <a:lumOff val="40000"/>
                          </a:schemeClr>
                        </a:solidFill>
                      </a:endParaRPr>
                    </a:p>
                  </a:txBody>
                  <a:tcPr/>
                </a:tc>
                <a:tc>
                  <a:txBody>
                    <a:bodyPr/>
                    <a:lstStyle/>
                    <a:p>
                      <a:r>
                        <a:rPr lang="en-US" sz="900" b="1" dirty="0" smtClean="0">
                          <a:solidFill>
                            <a:schemeClr val="accent3">
                              <a:lumMod val="75000"/>
                            </a:schemeClr>
                          </a:solidFill>
                        </a:rPr>
                        <a:t>Capacity Upgrades:</a:t>
                      </a:r>
                    </a:p>
                    <a:p>
                      <a:pPr lvl="1"/>
                      <a:r>
                        <a:rPr lang="en-US" sz="900" b="1" dirty="0" smtClean="0">
                          <a:solidFill>
                            <a:schemeClr val="accent3">
                              <a:lumMod val="75000"/>
                            </a:schemeClr>
                          </a:solidFill>
                        </a:rPr>
                        <a:t>34TB license increments</a:t>
                      </a:r>
                    </a:p>
                    <a:p>
                      <a:pPr lvl="1"/>
                      <a:r>
                        <a:rPr lang="en-US" sz="900" b="1" dirty="0" smtClean="0">
                          <a:solidFill>
                            <a:schemeClr val="accent3">
                              <a:lumMod val="75000"/>
                            </a:schemeClr>
                          </a:solidFill>
                        </a:rPr>
                        <a:t>RBODs/EBODs - </a:t>
                      </a:r>
                      <a:r>
                        <a:rPr lang="en-US" sz="900" b="1" baseline="0" dirty="0" smtClean="0">
                          <a:solidFill>
                            <a:schemeClr val="accent3">
                              <a:lumMod val="75000"/>
                            </a:schemeClr>
                          </a:solidFill>
                        </a:rPr>
                        <a:t>8TB HDDs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accent3">
                              <a:lumMod val="75000"/>
                            </a:schemeClr>
                          </a:solidFill>
                        </a:rPr>
                        <a:t>544TB Max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accent3">
                              <a:lumMod val="75000"/>
                            </a:schemeClr>
                          </a:solidFill>
                        </a:rPr>
                        <a:t>R+E+R+E+E+E+E+E </a:t>
                      </a:r>
                      <a:endParaRPr lang="en-US" sz="900" b="1" dirty="0" smtClean="0">
                        <a:solidFill>
                          <a:schemeClr val="accent3">
                            <a:lumMod val="75000"/>
                          </a:schemeClr>
                        </a:solidFill>
                      </a:endParaRPr>
                    </a:p>
                  </a:txBody>
                  <a:tcPr/>
                </a:tc>
              </a:tr>
              <a:tr h="237096">
                <a:tc>
                  <a:txBody>
                    <a:bodyPr/>
                    <a:lstStyle/>
                    <a:p>
                      <a:r>
                        <a:rPr lang="en-US" sz="900" dirty="0" smtClean="0">
                          <a:solidFill>
                            <a:schemeClr val="tx1">
                              <a:lumMod val="60000"/>
                              <a:lumOff val="40000"/>
                            </a:schemeClr>
                          </a:solidFill>
                        </a:rPr>
                        <a:t>Conversion: </a:t>
                      </a:r>
                      <a:r>
                        <a:rPr lang="en-US" sz="900" baseline="0" dirty="0" smtClean="0">
                          <a:solidFill>
                            <a:schemeClr val="tx1">
                              <a:lumMod val="60000"/>
                              <a:lumOff val="40000"/>
                            </a:schemeClr>
                          </a:solidFill>
                        </a:rPr>
                        <a:t>8Gb to 16Gb </a:t>
                      </a:r>
                      <a:endParaRPr lang="en-US" sz="900" dirty="0" smtClean="0">
                        <a:solidFill>
                          <a:schemeClr val="tx1">
                            <a:lumMod val="60000"/>
                            <a:lumOff val="40000"/>
                          </a:schemeClr>
                        </a:solidFill>
                      </a:endParaRPr>
                    </a:p>
                  </a:txBody>
                  <a:tcPr/>
                </a:tc>
                <a:tc>
                  <a:txBody>
                    <a:bodyPr/>
                    <a:lstStyle/>
                    <a:p>
                      <a:r>
                        <a:rPr lang="en-US" sz="900" dirty="0" smtClean="0">
                          <a:solidFill>
                            <a:schemeClr val="tx1">
                              <a:lumMod val="60000"/>
                              <a:lumOff val="40000"/>
                            </a:schemeClr>
                          </a:solidFill>
                        </a:rPr>
                        <a:t>Conversion:</a:t>
                      </a:r>
                      <a:r>
                        <a:rPr lang="en-US" sz="900" baseline="0" dirty="0" smtClean="0">
                          <a:solidFill>
                            <a:schemeClr val="tx1">
                              <a:lumMod val="60000"/>
                              <a:lumOff val="40000"/>
                            </a:schemeClr>
                          </a:solidFill>
                        </a:rPr>
                        <a:t> none</a:t>
                      </a:r>
                      <a:endParaRPr lang="en-US" sz="900" dirty="0" smtClean="0">
                        <a:solidFill>
                          <a:schemeClr val="tx1">
                            <a:lumMod val="60000"/>
                            <a:lumOff val="4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rPr>
                        <a:t>Conversion:</a:t>
                      </a:r>
                      <a:r>
                        <a:rPr lang="en-US" sz="900" b="1" baseline="0" dirty="0" smtClean="0">
                          <a:solidFill>
                            <a:schemeClr val="accent3">
                              <a:lumMod val="75000"/>
                            </a:schemeClr>
                          </a:solidFill>
                        </a:rPr>
                        <a:t> none</a:t>
                      </a:r>
                      <a:endParaRPr lang="en-US" sz="900" b="1" dirty="0" smtClean="0">
                        <a:solidFill>
                          <a:schemeClr val="accent3">
                            <a:lumMod val="75000"/>
                          </a:schemeClr>
                        </a:solidFill>
                      </a:endParaRPr>
                    </a:p>
                  </a:txBody>
                  <a:tcPr/>
                </a:tc>
              </a:tr>
              <a:tr h="237096">
                <a:tc>
                  <a:txBody>
                    <a:bodyPr/>
                    <a:lstStyle/>
                    <a:p>
                      <a:r>
                        <a:rPr lang="en-US" sz="900" dirty="0" smtClean="0">
                          <a:solidFill>
                            <a:schemeClr val="tx1">
                              <a:lumMod val="60000"/>
                              <a:lumOff val="40000"/>
                            </a:schemeClr>
                          </a:solidFill>
                        </a:rPr>
                        <a:t>Co-Brand</a:t>
                      </a:r>
                      <a:r>
                        <a:rPr lang="en-US" sz="900" baseline="0" dirty="0" smtClean="0">
                          <a:solidFill>
                            <a:schemeClr val="tx1">
                              <a:lumMod val="60000"/>
                              <a:lumOff val="40000"/>
                            </a:schemeClr>
                          </a:solidFill>
                        </a:rPr>
                        <a:t> Support</a:t>
                      </a:r>
                      <a:endParaRPr lang="en-US" sz="900" dirty="0" smtClean="0">
                        <a:solidFill>
                          <a:schemeClr val="tx1">
                            <a:lumMod val="60000"/>
                            <a:lumOff val="40000"/>
                          </a:schemeClr>
                        </a:solidFill>
                      </a:endParaRPr>
                    </a:p>
                  </a:txBody>
                  <a:tcPr/>
                </a:tc>
                <a:tc>
                  <a:txBody>
                    <a:bodyPr/>
                    <a:lstStyle/>
                    <a:p>
                      <a:r>
                        <a:rPr lang="en-US" sz="900" dirty="0" smtClean="0">
                          <a:solidFill>
                            <a:schemeClr val="tx1">
                              <a:lumMod val="60000"/>
                              <a:lumOff val="40000"/>
                            </a:schemeClr>
                          </a:solidFill>
                        </a:rPr>
                        <a:t>Co-Brand</a:t>
                      </a:r>
                      <a:r>
                        <a:rPr lang="en-US" sz="900" baseline="0" dirty="0" smtClean="0">
                          <a:solidFill>
                            <a:schemeClr val="tx1">
                              <a:lumMod val="60000"/>
                              <a:lumOff val="40000"/>
                            </a:schemeClr>
                          </a:solidFill>
                        </a:rPr>
                        <a:t> Support</a:t>
                      </a:r>
                      <a:endParaRPr lang="en-US" sz="900" dirty="0" smtClean="0">
                        <a:solidFill>
                          <a:schemeClr val="tx1">
                            <a:lumMod val="60000"/>
                            <a:lumOff val="4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75000"/>
                            </a:schemeClr>
                          </a:solidFill>
                        </a:rPr>
                        <a:t>No</a:t>
                      </a:r>
                      <a:r>
                        <a:rPr lang="en-US" sz="900" b="1" baseline="0" dirty="0" smtClean="0">
                          <a:solidFill>
                            <a:schemeClr val="accent3">
                              <a:lumMod val="75000"/>
                            </a:schemeClr>
                          </a:solidFill>
                        </a:rPr>
                        <a:t> Co-Brand Support</a:t>
                      </a:r>
                      <a:endParaRPr lang="en-US" sz="900" b="1" dirty="0" smtClean="0">
                        <a:solidFill>
                          <a:schemeClr val="accent3">
                            <a:lumMod val="75000"/>
                          </a:schemeClr>
                        </a:solidFill>
                      </a:endParaRPr>
                    </a:p>
                  </a:txBody>
                  <a:tcPr/>
                </a:tc>
              </a:tr>
            </a:tbl>
          </a:graphicData>
        </a:graphic>
      </p:graphicFrame>
    </p:spTree>
    <p:extLst>
      <p:ext uri="{BB962C8B-B14F-4D97-AF65-F5344CB8AC3E}">
        <p14:creationId xmlns:p14="http://schemas.microsoft.com/office/powerpoint/2010/main" val="351521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6900 </a:t>
            </a:r>
            <a:r>
              <a:rPr lang="en-US" dirty="0"/>
              <a:t>Family </a:t>
            </a:r>
            <a:r>
              <a:rPr lang="en-US" dirty="0" smtClean="0"/>
              <a:t>Configuration Comparison </a:t>
            </a:r>
            <a:endParaRPr lang="en-US" sz="2000" i="1"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24931531"/>
              </p:ext>
            </p:extLst>
          </p:nvPr>
        </p:nvGraphicFramePr>
        <p:xfrm>
          <a:off x="728663" y="768350"/>
          <a:ext cx="6764337" cy="4171950"/>
        </p:xfrm>
        <a:graphic>
          <a:graphicData uri="http://schemas.openxmlformats.org/presentationml/2006/ole">
            <mc:AlternateContent xmlns:mc="http://schemas.openxmlformats.org/markup-compatibility/2006">
              <mc:Choice xmlns:v="urn:schemas-microsoft-com:vml" Requires="v">
                <p:oleObj spid="_x0000_s12374" name="Worksheet" r:id="rId4" imgW="7688564" imgH="4739602" progId="Excel.Sheet.12">
                  <p:embed/>
                </p:oleObj>
              </mc:Choice>
              <mc:Fallback>
                <p:oleObj name="Worksheet" r:id="rId4" imgW="7688564" imgH="4739602" progId="Excel.Sheet.12">
                  <p:embed/>
                  <p:pic>
                    <p:nvPicPr>
                      <p:cNvPr id="0" name=""/>
                      <p:cNvPicPr/>
                      <p:nvPr/>
                    </p:nvPicPr>
                    <p:blipFill>
                      <a:blip r:embed="rId5"/>
                      <a:stretch>
                        <a:fillRect/>
                      </a:stretch>
                    </p:blipFill>
                    <p:spPr>
                      <a:xfrm>
                        <a:off x="728663" y="768350"/>
                        <a:ext cx="6764337" cy="4171950"/>
                      </a:xfrm>
                      <a:prstGeom prst="rect">
                        <a:avLst/>
                      </a:prstGeom>
                    </p:spPr>
                  </p:pic>
                </p:oleObj>
              </mc:Fallback>
            </mc:AlternateContent>
          </a:graphicData>
        </a:graphic>
      </p:graphicFrame>
    </p:spTree>
    <p:extLst>
      <p:ext uri="{BB962C8B-B14F-4D97-AF65-F5344CB8AC3E}">
        <p14:creationId xmlns:p14="http://schemas.microsoft.com/office/powerpoint/2010/main" val="268087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Building Blocks</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87931252"/>
              </p:ext>
            </p:extLst>
          </p:nvPr>
        </p:nvGraphicFramePr>
        <p:xfrm>
          <a:off x="1608667" y="659945"/>
          <a:ext cx="3953933" cy="4126122"/>
        </p:xfrm>
        <a:graphic>
          <a:graphicData uri="http://schemas.openxmlformats.org/presentationml/2006/ole">
            <mc:AlternateContent xmlns:mc="http://schemas.openxmlformats.org/markup-compatibility/2006">
              <mc:Choice xmlns:v="urn:schemas-microsoft-com:vml" Requires="v">
                <p:oleObj spid="_x0000_s13397" name="Visio" r:id="rId3" imgW="2811819" imgH="2936313" progId="Visio.Drawing.11">
                  <p:embed/>
                </p:oleObj>
              </mc:Choice>
              <mc:Fallback>
                <p:oleObj name="Visio" r:id="rId3" imgW="2811819" imgH="293631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667" y="659945"/>
                        <a:ext cx="3953933" cy="4126122"/>
                      </a:xfrm>
                      <a:prstGeom prst="rect">
                        <a:avLst/>
                      </a:prstGeom>
                      <a:noFill/>
                    </p:spPr>
                  </p:pic>
                </p:oleObj>
              </mc:Fallback>
            </mc:AlternateContent>
          </a:graphicData>
        </a:graphic>
      </p:graphicFrame>
    </p:spTree>
    <p:extLst>
      <p:ext uri="{BB962C8B-B14F-4D97-AF65-F5344CB8AC3E}">
        <p14:creationId xmlns:p14="http://schemas.microsoft.com/office/powerpoint/2010/main" val="3826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System Block Diagram</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483026244"/>
              </p:ext>
            </p:extLst>
          </p:nvPr>
        </p:nvGraphicFramePr>
        <p:xfrm>
          <a:off x="2446866" y="677335"/>
          <a:ext cx="3791412" cy="4406901"/>
        </p:xfrm>
        <a:graphic>
          <a:graphicData uri="http://schemas.openxmlformats.org/presentationml/2006/ole">
            <mc:AlternateContent xmlns:mc="http://schemas.openxmlformats.org/markup-compatibility/2006">
              <mc:Choice xmlns:v="urn:schemas-microsoft-com:vml" Requires="v">
                <p:oleObj spid="_x0000_s14421" name="Visio" r:id="rId3" imgW="5866770" imgH="6816798" progId="Visio.Drawing.11">
                  <p:embed/>
                </p:oleObj>
              </mc:Choice>
              <mc:Fallback>
                <p:oleObj name="Visio" r:id="rId3" imgW="5866770" imgH="681679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66" y="677335"/>
                        <a:ext cx="3791412" cy="4406901"/>
                      </a:xfrm>
                      <a:prstGeom prst="rect">
                        <a:avLst/>
                      </a:prstGeom>
                      <a:noFill/>
                    </p:spPr>
                  </p:pic>
                </p:oleObj>
              </mc:Fallback>
            </mc:AlternateContent>
          </a:graphicData>
        </a:graphic>
      </p:graphicFrame>
    </p:spTree>
    <p:extLst>
      <p:ext uri="{BB962C8B-B14F-4D97-AF65-F5344CB8AC3E}">
        <p14:creationId xmlns:p14="http://schemas.microsoft.com/office/powerpoint/2010/main" val="41620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6900-S Node RAID</a:t>
            </a:r>
            <a:endParaRPr lang="en-US" dirty="0"/>
          </a:p>
        </p:txBody>
      </p:sp>
      <p:sp>
        <p:nvSpPr>
          <p:cNvPr id="3" name="Content Placeholder 2"/>
          <p:cNvSpPr>
            <a:spLocks noGrp="1"/>
          </p:cNvSpPr>
          <p:nvPr>
            <p:ph idx="1"/>
          </p:nvPr>
        </p:nvSpPr>
        <p:spPr/>
        <p:txBody>
          <a:bodyPr/>
          <a:lstStyle/>
          <a:p>
            <a:r>
              <a:rPr lang="en-US" dirty="0" smtClean="0"/>
              <a:t>6900 G1/G2:</a:t>
            </a:r>
          </a:p>
          <a:p>
            <a:pPr lvl="1"/>
            <a:r>
              <a:rPr lang="en-US" dirty="0" smtClean="0"/>
              <a:t>7x RAID1 + 2 </a:t>
            </a:r>
            <a:r>
              <a:rPr lang="en-US" dirty="0" err="1" smtClean="0"/>
              <a:t>hotspares</a:t>
            </a:r>
            <a:r>
              <a:rPr lang="en-US" dirty="0" smtClean="0"/>
              <a:t>. 1x RAID1 for boot, 6x RAID1 for metadata</a:t>
            </a:r>
          </a:p>
          <a:p>
            <a:r>
              <a:rPr lang="en-US" dirty="0" smtClean="0"/>
              <a:t>6900-S:</a:t>
            </a:r>
          </a:p>
          <a:p>
            <a:pPr lvl="1"/>
            <a:r>
              <a:rPr lang="en-US" dirty="0" smtClean="0"/>
              <a:t>(11+2) RAID6, LUN carving (similar as the 4700)</a:t>
            </a:r>
          </a:p>
          <a:p>
            <a:pPr lvl="2"/>
            <a:r>
              <a:rPr lang="en-US" dirty="0" smtClean="0"/>
              <a:t>Boot LUN</a:t>
            </a:r>
          </a:p>
          <a:p>
            <a:pPr lvl="2"/>
            <a:r>
              <a:rPr lang="en-US" dirty="0" err="1" smtClean="0"/>
              <a:t>StorNext</a:t>
            </a:r>
            <a:r>
              <a:rPr lang="en-US" dirty="0" smtClean="0"/>
              <a:t> </a:t>
            </a:r>
            <a:r>
              <a:rPr lang="en-US" dirty="0" err="1" smtClean="0"/>
              <a:t>blockpool</a:t>
            </a:r>
            <a:r>
              <a:rPr lang="en-US" dirty="0" smtClean="0"/>
              <a:t> journal LUN</a:t>
            </a:r>
          </a:p>
          <a:p>
            <a:pPr lvl="2"/>
            <a:r>
              <a:rPr lang="en-US" dirty="0" err="1" smtClean="0"/>
              <a:t>StorNext</a:t>
            </a:r>
            <a:r>
              <a:rPr lang="en-US" dirty="0" smtClean="0"/>
              <a:t> </a:t>
            </a:r>
            <a:r>
              <a:rPr lang="en-US" dirty="0" err="1" smtClean="0"/>
              <a:t>bulkdata</a:t>
            </a:r>
            <a:r>
              <a:rPr lang="en-US" dirty="0" smtClean="0"/>
              <a:t> journal LUN</a:t>
            </a:r>
          </a:p>
          <a:p>
            <a:pPr lvl="2"/>
            <a:r>
              <a:rPr lang="en-US" dirty="0" err="1" smtClean="0"/>
              <a:t>StorNext</a:t>
            </a:r>
            <a:r>
              <a:rPr lang="en-US" dirty="0" smtClean="0"/>
              <a:t> </a:t>
            </a:r>
            <a:r>
              <a:rPr lang="en-US" dirty="0" err="1" smtClean="0"/>
              <a:t>blockpool</a:t>
            </a:r>
            <a:r>
              <a:rPr lang="en-US" dirty="0" smtClean="0"/>
              <a:t> metadata LUN</a:t>
            </a:r>
          </a:p>
          <a:p>
            <a:pPr lvl="2"/>
            <a:r>
              <a:rPr lang="en-US" dirty="0" err="1" smtClean="0"/>
              <a:t>StorNext</a:t>
            </a:r>
            <a:r>
              <a:rPr lang="en-US" dirty="0" smtClean="0"/>
              <a:t> </a:t>
            </a:r>
            <a:r>
              <a:rPr lang="en-US" dirty="0" err="1" smtClean="0"/>
              <a:t>bulkdata</a:t>
            </a:r>
            <a:r>
              <a:rPr lang="en-US" dirty="0" smtClean="0"/>
              <a:t> metadata LUN</a:t>
            </a:r>
          </a:p>
          <a:p>
            <a:pPr lvl="2"/>
            <a:r>
              <a:rPr lang="en-US" dirty="0" err="1" smtClean="0"/>
              <a:t>Blockpool</a:t>
            </a:r>
            <a:r>
              <a:rPr lang="en-US" dirty="0" smtClean="0"/>
              <a:t> metadata LUN</a:t>
            </a:r>
          </a:p>
          <a:p>
            <a:pPr lvl="1"/>
            <a:r>
              <a:rPr lang="en-US" dirty="0" smtClean="0"/>
              <a:t>SSD quantity and RAID selected based on:</a:t>
            </a:r>
          </a:p>
          <a:p>
            <a:pPr lvl="2"/>
            <a:r>
              <a:rPr lang="en-US" dirty="0" smtClean="0"/>
              <a:t>Required amount of disk space</a:t>
            </a:r>
          </a:p>
          <a:p>
            <a:pPr lvl="2"/>
            <a:r>
              <a:rPr lang="en-US" dirty="0" smtClean="0"/>
              <a:t>Sufficient over-provisioning (combat wear)</a:t>
            </a:r>
          </a:p>
          <a:p>
            <a:pPr lvl="2"/>
            <a:r>
              <a:rPr lang="en-US" dirty="0" smtClean="0"/>
              <a:t>Performance</a:t>
            </a:r>
          </a:p>
        </p:txBody>
      </p:sp>
    </p:spTree>
    <p:extLst>
      <p:ext uri="{BB962C8B-B14F-4D97-AF65-F5344CB8AC3E}">
        <p14:creationId xmlns:p14="http://schemas.microsoft.com/office/powerpoint/2010/main" val="355099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solidFill>
                <a:srgbClr val="FF0000"/>
              </a:solidFill>
            </a:endParaRPr>
          </a:p>
        </p:txBody>
      </p:sp>
      <p:sp>
        <p:nvSpPr>
          <p:cNvPr id="4" name="Content Placeholder 3"/>
          <p:cNvSpPr>
            <a:spLocks noGrp="1"/>
          </p:cNvSpPr>
          <p:nvPr>
            <p:ph idx="1"/>
          </p:nvPr>
        </p:nvSpPr>
        <p:spPr>
          <a:xfrm>
            <a:off x="395805" y="812042"/>
            <a:ext cx="8216220" cy="3978322"/>
          </a:xfrm>
        </p:spPr>
        <p:txBody>
          <a:bodyPr>
            <a:normAutofit lnSpcReduction="10000"/>
          </a:bodyPr>
          <a:lstStyle/>
          <a:p>
            <a:r>
              <a:rPr lang="en-US" dirty="0"/>
              <a:t>Product </a:t>
            </a:r>
            <a:r>
              <a:rPr lang="en-US" dirty="0" smtClean="0"/>
              <a:t>Overview</a:t>
            </a:r>
            <a:endParaRPr lang="en-US" dirty="0"/>
          </a:p>
          <a:p>
            <a:r>
              <a:rPr lang="en-US" dirty="0" smtClean="0"/>
              <a:t>Technical </a:t>
            </a:r>
            <a:r>
              <a:rPr lang="en-US" dirty="0"/>
              <a:t>Overview</a:t>
            </a:r>
          </a:p>
          <a:p>
            <a:pPr lvl="1"/>
            <a:r>
              <a:rPr lang="en-US" dirty="0"/>
              <a:t>DXi6900-S </a:t>
            </a:r>
          </a:p>
          <a:p>
            <a:pPr lvl="1"/>
            <a:r>
              <a:rPr lang="en-US" dirty="0"/>
              <a:t>RMAN Plugin</a:t>
            </a:r>
          </a:p>
          <a:p>
            <a:pPr lvl="1"/>
            <a:r>
              <a:rPr lang="en-US" dirty="0"/>
              <a:t>RMAN and LDAP</a:t>
            </a:r>
          </a:p>
          <a:p>
            <a:r>
              <a:rPr lang="en-US" dirty="0"/>
              <a:t>Training and </a:t>
            </a:r>
            <a:r>
              <a:rPr lang="en-US" dirty="0" smtClean="0"/>
              <a:t>Documentation Updates</a:t>
            </a:r>
            <a:endParaRPr lang="en-US" dirty="0"/>
          </a:p>
          <a:p>
            <a:r>
              <a:rPr lang="en-US" dirty="0"/>
              <a:t>Service </a:t>
            </a:r>
            <a:r>
              <a:rPr lang="en-US" dirty="0" smtClean="0"/>
              <a:t>Model</a:t>
            </a:r>
            <a:endParaRPr lang="en-US" dirty="0"/>
          </a:p>
          <a:p>
            <a:pPr>
              <a:buFont typeface="Arial" panose="020B0604020202020204" pitchFamily="34" charset="0"/>
              <a:buChar char="•"/>
            </a:pPr>
            <a:endParaRPr lang="en-US" sz="2800" dirty="0"/>
          </a:p>
          <a:p>
            <a:pPr marL="0" indent="0">
              <a:buNone/>
            </a:pPr>
            <a:r>
              <a:rPr lang="en-US" dirty="0"/>
              <a:t>Notes:</a:t>
            </a:r>
          </a:p>
          <a:p>
            <a:pPr lvl="1"/>
            <a:r>
              <a:rPr lang="en-US" dirty="0"/>
              <a:t>Please ask questions as we go</a:t>
            </a:r>
          </a:p>
          <a:p>
            <a:pPr lvl="1"/>
            <a:r>
              <a:rPr lang="en-US" dirty="0"/>
              <a:t>Please mute your phone line unless asking a question</a:t>
            </a:r>
          </a:p>
          <a:p>
            <a:pPr lvl="1"/>
            <a:r>
              <a:rPr lang="en-US" dirty="0"/>
              <a:t>Recording will be posted on </a:t>
            </a:r>
            <a:r>
              <a:rPr lang="en-US" dirty="0" err="1" smtClean="0"/>
              <a:t>Qwikipedia</a:t>
            </a:r>
            <a:endParaRPr lang="en-US" dirty="0"/>
          </a:p>
        </p:txBody>
      </p:sp>
    </p:spTree>
    <p:extLst>
      <p:ext uri="{BB962C8B-B14F-4D97-AF65-F5344CB8AC3E}">
        <p14:creationId xmlns:p14="http://schemas.microsoft.com/office/powerpoint/2010/main" val="29939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6900-S SSD wear-out</a:t>
            </a:r>
            <a:endParaRPr lang="en-US" dirty="0"/>
          </a:p>
        </p:txBody>
      </p:sp>
      <p:sp>
        <p:nvSpPr>
          <p:cNvPr id="3" name="Content Placeholder 2"/>
          <p:cNvSpPr>
            <a:spLocks noGrp="1"/>
          </p:cNvSpPr>
          <p:nvPr>
            <p:ph idx="1"/>
          </p:nvPr>
        </p:nvSpPr>
        <p:spPr/>
        <p:txBody>
          <a:bodyPr/>
          <a:lstStyle/>
          <a:p>
            <a:r>
              <a:rPr lang="en-US" smtClean="0"/>
              <a:t>SSD wear out study</a:t>
            </a:r>
          </a:p>
          <a:p>
            <a:pPr lvl="1"/>
            <a:r>
              <a:rPr lang="en-US" altLang="en-US" smtClean="0"/>
              <a:t>Dell variant of Intel S3610 SSD, 800 GB (SSDSC2BX800G4R) 	</a:t>
            </a:r>
          </a:p>
          <a:p>
            <a:pPr lvl="1"/>
            <a:r>
              <a:rPr lang="en-US" altLang="en-US" smtClean="0"/>
              <a:t>S3610 endurance is 3 Drive Writes Per Day (DWPD) for 5 years (2.4 TB/day/drive)</a:t>
            </a:r>
          </a:p>
          <a:p>
            <a:pPr lvl="1"/>
            <a:r>
              <a:rPr lang="en-US" altLang="en-US" smtClean="0"/>
              <a:t>Design goal for DXi is 5 year wear out life for SSDs</a:t>
            </a:r>
          </a:p>
          <a:p>
            <a:r>
              <a:rPr lang="en-US" smtClean="0"/>
              <a:t>Intel supplies internal SSD wear prediction counters:</a:t>
            </a:r>
          </a:p>
          <a:p>
            <a:pPr lvl="1"/>
            <a:r>
              <a:rPr lang="en-US" altLang="en-US" smtClean="0"/>
              <a:t>3 cycles of worst case ingest and GC in parallel</a:t>
            </a:r>
          </a:p>
          <a:p>
            <a:pPr lvl="1"/>
            <a:r>
              <a:rPr lang="en-US" altLang="en-US" smtClean="0"/>
              <a:t>The returned values indicated 0.000653% to 0.000654% wear per hour</a:t>
            </a:r>
          </a:p>
          <a:p>
            <a:pPr lvl="1"/>
            <a:r>
              <a:rPr lang="en-US" altLang="en-US" smtClean="0"/>
              <a:t>Wear out would occur in 17 years</a:t>
            </a:r>
          </a:p>
          <a:p>
            <a:pPr lvl="1"/>
            <a:r>
              <a:rPr lang="en-US" altLang="en-US" smtClean="0"/>
              <a:t>The largest system showed 1.22 times the metadata load of our test system =&gt; 14 years life expectation worst case</a:t>
            </a:r>
          </a:p>
          <a:p>
            <a:r>
              <a:rPr lang="en-US" altLang="en-US" smtClean="0"/>
              <a:t>Monitoring Field </a:t>
            </a:r>
          </a:p>
          <a:p>
            <a:pPr lvl="1"/>
            <a:r>
              <a:rPr lang="en-US" altLang="en-US" smtClean="0"/>
              <a:t>On 6500/6700, wear out RAS warning at 5%, RAS error at 1% </a:t>
            </a:r>
          </a:p>
          <a:p>
            <a:pPr lvl="1"/>
            <a:r>
              <a:rPr lang="en-US" altLang="en-US" smtClean="0"/>
              <a:t>Wear Out Data is in Collect logs (@ 1% granularity)</a:t>
            </a:r>
          </a:p>
          <a:p>
            <a:pPr lvl="1"/>
            <a:endParaRPr lang="en-US" dirty="0"/>
          </a:p>
        </p:txBody>
      </p:sp>
    </p:spTree>
    <p:extLst>
      <p:ext uri="{BB962C8B-B14F-4D97-AF65-F5344CB8AC3E}">
        <p14:creationId xmlns:p14="http://schemas.microsoft.com/office/powerpoint/2010/main" val="10128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Bulkdata Expansion</a:t>
            </a:r>
            <a:endParaRPr lang="en-US" dirty="0"/>
          </a:p>
        </p:txBody>
      </p:sp>
      <p:sp>
        <p:nvSpPr>
          <p:cNvPr id="3" name="Content Placeholder 2"/>
          <p:cNvSpPr>
            <a:spLocks noGrp="1"/>
          </p:cNvSpPr>
          <p:nvPr>
            <p:ph idx="1"/>
          </p:nvPr>
        </p:nvSpPr>
        <p:spPr/>
        <p:txBody>
          <a:bodyPr/>
          <a:lstStyle/>
          <a:p>
            <a:r>
              <a:rPr lang="en-US" smtClean="0"/>
              <a:t>6900 expansion:</a:t>
            </a:r>
          </a:p>
          <a:p>
            <a:pPr lvl="1"/>
            <a:r>
              <a:rPr lang="en-US" smtClean="0"/>
              <a:t>RBOD1, add 1-7 EBODs</a:t>
            </a:r>
          </a:p>
          <a:p>
            <a:pPr lvl="1"/>
            <a:r>
              <a:rPr lang="en-US" smtClean="0"/>
              <a:t>RBOD2, add 1-6 EBODs</a:t>
            </a:r>
          </a:p>
          <a:p>
            <a:r>
              <a:rPr lang="en-US" smtClean="0"/>
              <a:t>6900-S expansion:</a:t>
            </a:r>
          </a:p>
          <a:p>
            <a:pPr lvl="1"/>
            <a:r>
              <a:rPr lang="en-US" smtClean="0"/>
              <a:t>RBOD1, add EBOD</a:t>
            </a:r>
          </a:p>
          <a:p>
            <a:pPr lvl="1"/>
            <a:r>
              <a:rPr lang="en-US" smtClean="0"/>
              <a:t>RBOD2, add EBOD</a:t>
            </a:r>
          </a:p>
          <a:p>
            <a:pPr lvl="1"/>
            <a:r>
              <a:rPr lang="en-US" smtClean="0"/>
              <a:t>Add EBOD to alternating RBOD1 or RBOD2</a:t>
            </a:r>
          </a:p>
          <a:p>
            <a:r>
              <a:rPr lang="en-US" smtClean="0"/>
              <a:t>Not enforced, other combination should work, not tested.</a:t>
            </a:r>
          </a:p>
          <a:p>
            <a:r>
              <a:rPr lang="en-US" smtClean="0"/>
              <a:t>Expansion is improved:</a:t>
            </a:r>
          </a:p>
          <a:p>
            <a:pPr lvl="1"/>
            <a:r>
              <a:rPr lang="en-US" smtClean="0"/>
              <a:t>Previous: do 1 tray at a time and reboot.</a:t>
            </a:r>
          </a:p>
          <a:p>
            <a:pPr lvl="1"/>
            <a:r>
              <a:rPr lang="en-US" smtClean="0"/>
              <a:t>Now: hook up all new storage, and reboot.</a:t>
            </a:r>
          </a:p>
          <a:p>
            <a:pPr lvl="1"/>
            <a:endParaRPr lang="en-US" dirty="0"/>
          </a:p>
        </p:txBody>
      </p:sp>
    </p:spTree>
    <p:extLst>
      <p:ext uri="{BB962C8B-B14F-4D97-AF65-F5344CB8AC3E}">
        <p14:creationId xmlns:p14="http://schemas.microsoft.com/office/powerpoint/2010/main" val="15721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 G2 and DXi6900-S PCI-E Layout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881842"/>
            <a:ext cx="5966883" cy="420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70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Overview – 6900SSD High Performance System</a:t>
            </a:r>
            <a:endParaRPr lang="en-US" dirty="0"/>
          </a:p>
        </p:txBody>
      </p:sp>
      <p:sp>
        <p:nvSpPr>
          <p:cNvPr id="3" name="Text Placeholder 2"/>
          <p:cNvSpPr>
            <a:spLocks noGrp="1"/>
          </p:cNvSpPr>
          <p:nvPr>
            <p:ph idx="1"/>
          </p:nvPr>
        </p:nvSpPr>
        <p:spPr>
          <a:xfrm>
            <a:off x="405330" y="802914"/>
            <a:ext cx="8216220" cy="3576473"/>
          </a:xfrm>
        </p:spPr>
        <p:txBody>
          <a:bodyPr/>
          <a:lstStyle/>
          <a:p>
            <a:r>
              <a:rPr lang="en-US" sz="1400" dirty="0" smtClean="0"/>
              <a:t>R730-SSD Node</a:t>
            </a:r>
          </a:p>
          <a:p>
            <a:pPr lvl="1"/>
            <a:r>
              <a:rPr lang="en-US" sz="1100" dirty="0" smtClean="0"/>
              <a:t>SSDs (13): Dell Branded Intel 800GB (All Countries)</a:t>
            </a:r>
          </a:p>
          <a:p>
            <a:pPr lvl="1"/>
            <a:r>
              <a:rPr lang="en-US" sz="1100" dirty="0" smtClean="0"/>
              <a:t>Memory 256GB included, no expansion needed</a:t>
            </a:r>
          </a:p>
          <a:p>
            <a:r>
              <a:rPr lang="en-US" sz="1400" dirty="0" smtClean="0"/>
              <a:t>Storage &amp; Expansion</a:t>
            </a:r>
          </a:p>
          <a:p>
            <a:pPr lvl="1"/>
            <a:r>
              <a:rPr lang="en-US" sz="1100" dirty="0" smtClean="0"/>
              <a:t>8TB NetApp Storage Only (FDE &amp; non-FDE)</a:t>
            </a:r>
          </a:p>
          <a:p>
            <a:pPr lvl="1"/>
            <a:r>
              <a:rPr lang="en-US" sz="1100" dirty="0" smtClean="0"/>
              <a:t>Compatible with current E2700 Raid from NetApp</a:t>
            </a:r>
          </a:p>
          <a:p>
            <a:pPr lvl="1"/>
            <a:r>
              <a:rPr lang="en-US" sz="1100" dirty="0" smtClean="0"/>
              <a:t>Expansion Configuration (Diagram) </a:t>
            </a:r>
          </a:p>
          <a:p>
            <a:pPr lvl="2"/>
            <a:r>
              <a:rPr lang="en-US" sz="1050" dirty="0" smtClean="0"/>
              <a:t>R+E+R+E+E+E+E+E  w/alternating E to R connections</a:t>
            </a:r>
          </a:p>
          <a:p>
            <a:pPr lvl="2"/>
            <a:r>
              <a:rPr lang="en-US" sz="1050" dirty="0" smtClean="0"/>
              <a:t>Optimized for high performance</a:t>
            </a:r>
          </a:p>
          <a:p>
            <a:pPr lvl="1"/>
            <a:r>
              <a:rPr lang="en-US" sz="1100" dirty="0" smtClean="0"/>
              <a:t>Co-Brand NOT supported</a:t>
            </a:r>
          </a:p>
          <a:p>
            <a:pPr lvl="1"/>
            <a:r>
              <a:rPr lang="en-US" sz="1100" dirty="0" smtClean="0"/>
              <a:t>Performance PFK added with each RBOD</a:t>
            </a:r>
          </a:p>
          <a:p>
            <a:r>
              <a:rPr lang="en-US" sz="1400" dirty="0" smtClean="0"/>
              <a:t>Standard 6900 to 6900SSD conversion NOT supported</a:t>
            </a:r>
          </a:p>
          <a:p>
            <a:r>
              <a:rPr lang="en-US" sz="1400" dirty="0" smtClean="0"/>
              <a:t>Data-at-Rest Encryption</a:t>
            </a:r>
          </a:p>
          <a:p>
            <a:pPr lvl="1"/>
            <a:r>
              <a:rPr lang="en-US" sz="1100" dirty="0" smtClean="0"/>
              <a:t>Supported on the NetApp arrays but not on the SSD node</a:t>
            </a:r>
          </a:p>
          <a:p>
            <a:pPr lvl="2"/>
            <a:r>
              <a:rPr lang="en-US" sz="1050" dirty="0" smtClean="0"/>
              <a:t>(No Dell supported SATA SSD available in the market)</a:t>
            </a:r>
          </a:p>
          <a:p>
            <a:pPr lvl="1"/>
            <a:r>
              <a:rPr lang="en-US" sz="1100" dirty="0" smtClean="0"/>
              <a:t>No GUI changes</a:t>
            </a:r>
          </a:p>
          <a:p>
            <a:r>
              <a:rPr lang="en-US" sz="1400" dirty="0" smtClean="0"/>
              <a:t>Sustained Daily Performance</a:t>
            </a:r>
          </a:p>
          <a:p>
            <a:pPr lvl="1"/>
            <a:r>
              <a:rPr lang="en-US" sz="1100" dirty="0" smtClean="0"/>
              <a:t>3X increase on ingest over standard 6900 in Aged </a:t>
            </a:r>
            <a:r>
              <a:rPr lang="en-US" sz="1100" dirty="0" err="1" smtClean="0"/>
              <a:t>Blockpool</a:t>
            </a:r>
            <a:r>
              <a:rPr lang="en-US" sz="1100" dirty="0" smtClean="0"/>
              <a:t> (all interfaces)</a:t>
            </a:r>
          </a:p>
          <a:p>
            <a:endParaRPr lang="en-US"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320" y="646440"/>
            <a:ext cx="2530622" cy="388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Overview – R730 Node Updates</a:t>
            </a:r>
          </a:p>
        </p:txBody>
      </p:sp>
      <p:sp>
        <p:nvSpPr>
          <p:cNvPr id="3" name="Text Placeholder 2"/>
          <p:cNvSpPr>
            <a:spLocks noGrp="1"/>
          </p:cNvSpPr>
          <p:nvPr>
            <p:ph idx="1"/>
          </p:nvPr>
        </p:nvSpPr>
        <p:spPr/>
        <p:txBody>
          <a:bodyPr>
            <a:normAutofit/>
          </a:bodyPr>
          <a:lstStyle/>
          <a:p>
            <a:r>
              <a:rPr lang="en-US" sz="1600" b="1" dirty="0"/>
              <a:t>6900 R730 Node updates for existing 6900 product</a:t>
            </a:r>
          </a:p>
          <a:p>
            <a:pPr lvl="1"/>
            <a:r>
              <a:rPr lang="en-US" sz="1400" dirty="0"/>
              <a:t>Memory: Dell has moved to a new version in today’s node; this program will formally test it. </a:t>
            </a:r>
          </a:p>
          <a:p>
            <a:pPr lvl="1"/>
            <a:r>
              <a:rPr lang="en-US" sz="1400" dirty="0"/>
              <a:t>Will integrate 12Gbps 1.2TB HDD’s (6Gbps no longer </a:t>
            </a:r>
            <a:r>
              <a:rPr lang="en-US" sz="1400" dirty="0" smtClean="0"/>
              <a:t>available as </a:t>
            </a:r>
            <a:r>
              <a:rPr lang="en-US" sz="1400" dirty="0"/>
              <a:t>alternate source). </a:t>
            </a:r>
          </a:p>
          <a:p>
            <a:pPr lvl="2"/>
            <a:r>
              <a:rPr lang="en-US" sz="1200" dirty="0"/>
              <a:t>Supports release of T-10PI on these drives (Future SW)</a:t>
            </a:r>
          </a:p>
          <a:p>
            <a:pPr lvl="1"/>
            <a:r>
              <a:rPr lang="en-US" dirty="0"/>
              <a:t>New </a:t>
            </a:r>
            <a:r>
              <a:rPr lang="en-US" dirty="0" smtClean="0"/>
              <a:t>BIOS</a:t>
            </a:r>
            <a:endParaRPr lang="en-US" dirty="0"/>
          </a:p>
        </p:txBody>
      </p:sp>
    </p:spTree>
    <p:extLst>
      <p:ext uri="{BB962C8B-B14F-4D97-AF65-F5344CB8AC3E}">
        <p14:creationId xmlns:p14="http://schemas.microsoft.com/office/powerpoint/2010/main" val="161180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6900-S RAID rebuild times</a:t>
            </a:r>
            <a:endParaRPr lang="en-US" dirty="0"/>
          </a:p>
        </p:txBody>
      </p:sp>
      <p:sp>
        <p:nvSpPr>
          <p:cNvPr id="3" name="Content Placeholder 2"/>
          <p:cNvSpPr>
            <a:spLocks noGrp="1"/>
          </p:cNvSpPr>
          <p:nvPr>
            <p:ph idx="1"/>
          </p:nvPr>
        </p:nvSpPr>
        <p:spPr/>
        <p:txBody>
          <a:bodyPr/>
          <a:lstStyle/>
          <a:p>
            <a:r>
              <a:rPr lang="en-US" sz="1800" dirty="0"/>
              <a:t>8T RAID:</a:t>
            </a:r>
          </a:p>
          <a:p>
            <a:pPr lvl="1"/>
            <a:r>
              <a:rPr lang="en-US" sz="1400" dirty="0" smtClean="0"/>
              <a:t>8T </a:t>
            </a:r>
            <a:r>
              <a:rPr lang="en-US" sz="1400" dirty="0"/>
              <a:t>RAID </a:t>
            </a:r>
            <a:r>
              <a:rPr lang="en-US" sz="1400" dirty="0" err="1"/>
              <a:t>Init</a:t>
            </a:r>
            <a:r>
              <a:rPr lang="en-US" sz="1400" dirty="0"/>
              <a:t> time with I/O approximately </a:t>
            </a:r>
            <a:r>
              <a:rPr lang="en-US" sz="1400" b="1" dirty="0"/>
              <a:t>67 hours</a:t>
            </a:r>
            <a:endParaRPr lang="en-US" sz="1400" dirty="0"/>
          </a:p>
          <a:p>
            <a:pPr lvl="1"/>
            <a:r>
              <a:rPr lang="en-US" sz="1400" dirty="0" smtClean="0"/>
              <a:t>RAID </a:t>
            </a:r>
            <a:r>
              <a:rPr lang="en-US" sz="1400" dirty="0"/>
              <a:t>rebuild time when 2 HDD failed on different trays and system idle: </a:t>
            </a:r>
            <a:r>
              <a:rPr lang="en-US" sz="1400" b="1" dirty="0" smtClean="0"/>
              <a:t>58 </a:t>
            </a:r>
            <a:r>
              <a:rPr lang="en-US" sz="1400" b="1" dirty="0"/>
              <a:t>hours and 20 min</a:t>
            </a:r>
            <a:endParaRPr lang="en-US" sz="1400" dirty="0"/>
          </a:p>
          <a:p>
            <a:pPr lvl="1"/>
            <a:r>
              <a:rPr lang="en-US" sz="1400" dirty="0" smtClean="0"/>
              <a:t>RAID </a:t>
            </a:r>
            <a:r>
              <a:rPr lang="en-US" sz="1400" dirty="0"/>
              <a:t>rebuild time when 2 HDD failed on the same tray and system idle: </a:t>
            </a:r>
            <a:r>
              <a:rPr lang="en-US" sz="1400" b="1" dirty="0" smtClean="0"/>
              <a:t>30 </a:t>
            </a:r>
            <a:r>
              <a:rPr lang="en-US" sz="1400" b="1" dirty="0"/>
              <a:t>hours and 10 </a:t>
            </a:r>
            <a:r>
              <a:rPr lang="en-US" sz="1400" b="1" dirty="0" smtClean="0"/>
              <a:t>in</a:t>
            </a:r>
            <a:r>
              <a:rPr lang="en-US" sz="1800" dirty="0"/>
              <a:t> </a:t>
            </a:r>
          </a:p>
          <a:p>
            <a:r>
              <a:rPr lang="en-US" sz="1800" dirty="0"/>
              <a:t>SSD rebuild time:</a:t>
            </a:r>
          </a:p>
          <a:p>
            <a:pPr lvl="1"/>
            <a:r>
              <a:rPr lang="en-US" sz="1400" dirty="0" smtClean="0"/>
              <a:t>SSD </a:t>
            </a:r>
            <a:r>
              <a:rPr lang="en-US" sz="1400" dirty="0"/>
              <a:t>RAID rebuild time with 1 drive failed and system idle approximately: </a:t>
            </a:r>
            <a:r>
              <a:rPr lang="en-US" sz="1400" b="1" dirty="0"/>
              <a:t>43 min</a:t>
            </a:r>
            <a:endParaRPr lang="en-US" sz="1400" dirty="0"/>
          </a:p>
          <a:p>
            <a:pPr lvl="1"/>
            <a:r>
              <a:rPr lang="en-US" sz="1400" dirty="0"/>
              <a:t>S</a:t>
            </a:r>
            <a:r>
              <a:rPr lang="en-US" sz="1400" dirty="0" smtClean="0"/>
              <a:t>SD</a:t>
            </a:r>
            <a:r>
              <a:rPr lang="en-US" sz="1400" b="1" dirty="0" smtClean="0"/>
              <a:t> </a:t>
            </a:r>
            <a:r>
              <a:rPr lang="en-US" sz="1400" dirty="0"/>
              <a:t>RAID rebuild time with 1 drive failed and system with I/O in progress </a:t>
            </a:r>
            <a:r>
              <a:rPr lang="en-US" sz="1400" dirty="0" smtClean="0"/>
              <a:t>:</a:t>
            </a:r>
            <a:r>
              <a:rPr lang="en-US" sz="1400" b="1" dirty="0" smtClean="0"/>
              <a:t> </a:t>
            </a:r>
            <a:r>
              <a:rPr lang="en-US" sz="1400" b="1" dirty="0"/>
              <a:t>46 min</a:t>
            </a:r>
            <a:endParaRPr lang="en-US" sz="1400" dirty="0"/>
          </a:p>
          <a:p>
            <a:pPr lvl="1"/>
            <a:r>
              <a:rPr lang="en-US" sz="1400" dirty="0" smtClean="0"/>
              <a:t>SSD </a:t>
            </a:r>
            <a:r>
              <a:rPr lang="en-US" sz="1400" dirty="0"/>
              <a:t>RAID rebuild time with 2 drives failed and system idle  approximately: </a:t>
            </a:r>
            <a:r>
              <a:rPr lang="en-US" sz="1400" b="1" dirty="0"/>
              <a:t>88 min</a:t>
            </a:r>
            <a:endParaRPr lang="en-US" sz="1400" dirty="0"/>
          </a:p>
          <a:p>
            <a:pPr lvl="1"/>
            <a:r>
              <a:rPr lang="en-US" sz="1400" dirty="0" smtClean="0"/>
              <a:t>SSD </a:t>
            </a:r>
            <a:r>
              <a:rPr lang="en-US" sz="1400" dirty="0"/>
              <a:t>RAID rebuild time with 2 drives failed and system with I/O in </a:t>
            </a:r>
            <a:r>
              <a:rPr lang="en-US" sz="1400" dirty="0" smtClean="0"/>
              <a:t>progress: </a:t>
            </a:r>
            <a:r>
              <a:rPr lang="en-US" sz="1400" b="1" dirty="0"/>
              <a:t>104 min</a:t>
            </a:r>
            <a:endParaRPr lang="en-US" sz="1400" dirty="0"/>
          </a:p>
        </p:txBody>
      </p:sp>
    </p:spTree>
    <p:extLst>
      <p:ext uri="{BB962C8B-B14F-4D97-AF65-F5344CB8AC3E}">
        <p14:creationId xmlns:p14="http://schemas.microsoft.com/office/powerpoint/2010/main" val="39520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  Addendum Slide </a:t>
            </a:r>
            <a:endParaRPr lang="en-US" dirty="0"/>
          </a:p>
        </p:txBody>
      </p:sp>
      <p:sp>
        <p:nvSpPr>
          <p:cNvPr id="3" name="Content Placeholder 2"/>
          <p:cNvSpPr>
            <a:spLocks noGrp="1"/>
          </p:cNvSpPr>
          <p:nvPr>
            <p:ph idx="1"/>
          </p:nvPr>
        </p:nvSpPr>
        <p:spPr/>
        <p:txBody>
          <a:bodyPr/>
          <a:lstStyle/>
          <a:p>
            <a:r>
              <a:rPr lang="en-US" sz="1800" dirty="0" smtClean="0"/>
              <a:t>This slide was not presented in the live TOI but Kempton Redhead did speak to the following points:</a:t>
            </a:r>
          </a:p>
          <a:p>
            <a:pPr lvl="0"/>
            <a:r>
              <a:rPr lang="en-US" sz="1800" dirty="0"/>
              <a:t>6900-S node uses RAID6, not RAID1.</a:t>
            </a:r>
          </a:p>
          <a:p>
            <a:pPr lvl="0"/>
            <a:r>
              <a:rPr lang="en-US" sz="1800" dirty="0"/>
              <a:t>6900-S node uses non-SED SSD, cleared for shipping worldwide.</a:t>
            </a:r>
          </a:p>
          <a:p>
            <a:pPr lvl="0"/>
            <a:r>
              <a:rPr lang="en-US" sz="1800" dirty="0"/>
              <a:t>6900-S node does not uses data-at-rest encryption for the SSD drives (they are non-SED), only for backend NetApp storage</a:t>
            </a:r>
          </a:p>
          <a:p>
            <a:pPr marL="515938" lvl="2" indent="-227013">
              <a:spcBef>
                <a:spcPts val="300"/>
              </a:spcBef>
              <a:spcAft>
                <a:spcPts val="300"/>
              </a:spcAft>
              <a:buBlip>
                <a:blip r:embed="rId2"/>
              </a:buBlip>
            </a:pPr>
            <a:r>
              <a:rPr lang="en-US" dirty="0">
                <a:cs typeface="ＭＳ Ｐゴシック" charset="0"/>
              </a:rPr>
              <a:t>(regular 6900 will have data-at-rest encryption for the node drives and backend storage)</a:t>
            </a:r>
          </a:p>
          <a:p>
            <a:endParaRPr lang="en-US" sz="1400" dirty="0"/>
          </a:p>
        </p:txBody>
      </p:sp>
    </p:spTree>
    <p:extLst>
      <p:ext uri="{BB962C8B-B14F-4D97-AF65-F5344CB8AC3E}">
        <p14:creationId xmlns:p14="http://schemas.microsoft.com/office/powerpoint/2010/main" val="351638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Plugin Facts</a:t>
            </a:r>
            <a:endParaRPr lang="en-US" dirty="0"/>
          </a:p>
        </p:txBody>
      </p:sp>
      <p:sp>
        <p:nvSpPr>
          <p:cNvPr id="4" name="Content Placeholder 3"/>
          <p:cNvSpPr>
            <a:spLocks noGrp="1"/>
          </p:cNvSpPr>
          <p:nvPr>
            <p:ph idx="1"/>
          </p:nvPr>
        </p:nvSpPr>
        <p:spPr>
          <a:xfrm>
            <a:off x="395805" y="885835"/>
            <a:ext cx="8216220" cy="4076699"/>
          </a:xfrm>
        </p:spPr>
        <p:txBody>
          <a:bodyPr/>
          <a:lstStyle/>
          <a:p>
            <a:r>
              <a:rPr lang="en-US" sz="1800" dirty="0" smtClean="0"/>
              <a:t>For RMAN we added a new share type – Application specific.  This holds open the possibility of other future integrations, although none are planned currently.</a:t>
            </a:r>
          </a:p>
          <a:p>
            <a:r>
              <a:rPr lang="en-US" sz="1800" dirty="0" smtClean="0"/>
              <a:t>Application specific shares support Trigger-based replication only</a:t>
            </a:r>
          </a:p>
          <a:p>
            <a:r>
              <a:rPr lang="en-US" sz="1800" dirty="0" smtClean="0"/>
              <a:t>Will support the following server OSes': RHEL 7, OL 7</a:t>
            </a:r>
          </a:p>
          <a:p>
            <a:r>
              <a:rPr lang="en-US" sz="1800" dirty="0" smtClean="0"/>
              <a:t>OST and RMAN running on one client at the same time is not supported</a:t>
            </a:r>
          </a:p>
          <a:p>
            <a:r>
              <a:rPr lang="en-US" sz="1800" dirty="0" smtClean="0"/>
              <a:t>The RMAN plug-in will be separate from the OST Plug-in</a:t>
            </a:r>
          </a:p>
          <a:p>
            <a:r>
              <a:rPr lang="en-US" sz="1800" dirty="0" smtClean="0"/>
              <a:t>Support the RMAN API version 2.1</a:t>
            </a:r>
          </a:p>
          <a:p>
            <a:r>
              <a:rPr lang="en-US" sz="1800" dirty="0" smtClean="0"/>
              <a:t>Support RMAN compatible with Oracle v11</a:t>
            </a:r>
          </a:p>
          <a:p>
            <a:r>
              <a:rPr lang="en-US" sz="1800" dirty="0" smtClean="0"/>
              <a:t>Oracle v11 RAC is not supported</a:t>
            </a:r>
          </a:p>
          <a:p>
            <a:r>
              <a:rPr lang="en-US" sz="1800" dirty="0" smtClean="0"/>
              <a:t>RMAN Self-certification submittal and Oracle site posting is in progress</a:t>
            </a:r>
          </a:p>
          <a:p>
            <a:pPr lvl="1"/>
            <a:r>
              <a:rPr lang="en-US" sz="1400" dirty="0" smtClean="0"/>
              <a:t>See test certification testing performed in Appendix</a:t>
            </a:r>
          </a:p>
        </p:txBody>
      </p:sp>
    </p:spTree>
    <p:extLst>
      <p:ext uri="{BB962C8B-B14F-4D97-AF65-F5344CB8AC3E}">
        <p14:creationId xmlns:p14="http://schemas.microsoft.com/office/powerpoint/2010/main" val="269863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Plugin secure connection and authentication</a:t>
            </a:r>
            <a:endParaRPr lang="en-US" dirty="0"/>
          </a:p>
        </p:txBody>
      </p:sp>
      <p:sp>
        <p:nvSpPr>
          <p:cNvPr id="4" name="Content Placeholder 3"/>
          <p:cNvSpPr>
            <a:spLocks noGrp="1"/>
          </p:cNvSpPr>
          <p:nvPr>
            <p:ph idx="1"/>
          </p:nvPr>
        </p:nvSpPr>
        <p:spPr/>
        <p:txBody>
          <a:bodyPr/>
          <a:lstStyle/>
          <a:p>
            <a:r>
              <a:rPr lang="en-AU" dirty="0" smtClean="0"/>
              <a:t>RMAN client communicates with DXi over secure TLS connection.</a:t>
            </a:r>
          </a:p>
          <a:p>
            <a:pPr lvl="1"/>
            <a:r>
              <a:rPr lang="en-AU" dirty="0" smtClean="0"/>
              <a:t>Certificate and key are provided in RMAN Plugin package</a:t>
            </a:r>
          </a:p>
          <a:p>
            <a:r>
              <a:rPr lang="en-AU" dirty="0" smtClean="0"/>
              <a:t>RMAN </a:t>
            </a:r>
            <a:r>
              <a:rPr lang="en-AU" dirty="0"/>
              <a:t>client is authenticated by the DXi with user’s credentials</a:t>
            </a:r>
            <a:r>
              <a:rPr lang="en-AU" dirty="0" smtClean="0"/>
              <a:t>.</a:t>
            </a:r>
            <a:endParaRPr lang="en-US" dirty="0" smtClean="0"/>
          </a:p>
          <a:p>
            <a:pPr lvl="0"/>
            <a:r>
              <a:rPr lang="en-US" dirty="0"/>
              <a:t>Credentials are created using the run block –set creds command (set step is run once)</a:t>
            </a:r>
          </a:p>
          <a:p>
            <a:pPr lvl="0"/>
            <a:r>
              <a:rPr lang="en-US" dirty="0" smtClean="0"/>
              <a:t>For backup and restore credentials </a:t>
            </a:r>
            <a:r>
              <a:rPr lang="en-US" dirty="0"/>
              <a:t>are specified via the </a:t>
            </a:r>
            <a:r>
              <a:rPr lang="en-US" dirty="0" err="1"/>
              <a:t>parms</a:t>
            </a:r>
            <a:r>
              <a:rPr lang="en-US" dirty="0"/>
              <a:t> section of the allocate channel call as “BACKUP_CREDID=&lt;</a:t>
            </a:r>
            <a:r>
              <a:rPr lang="en-US" dirty="0" err="1"/>
              <a:t>credid</a:t>
            </a:r>
            <a:r>
              <a:rPr lang="en-US" dirty="0"/>
              <a:t>&gt;”</a:t>
            </a:r>
          </a:p>
          <a:p>
            <a:pPr lvl="0"/>
            <a:r>
              <a:rPr lang="en-AU" dirty="0"/>
              <a:t>Optionally username and password can be passed directly instead, mostly for </a:t>
            </a:r>
            <a:r>
              <a:rPr lang="en-AU" dirty="0" smtClean="0"/>
              <a:t>testing</a:t>
            </a:r>
          </a:p>
          <a:p>
            <a:pPr lvl="0"/>
            <a:r>
              <a:rPr lang="en-AU" dirty="0" smtClean="0"/>
              <a:t>Details on setting up user credentials </a:t>
            </a:r>
            <a:r>
              <a:rPr lang="en-AU" dirty="0"/>
              <a:t>are provided in </a:t>
            </a:r>
            <a:r>
              <a:rPr lang="en-AU" dirty="0" smtClean="0"/>
              <a:t>RMAN </a:t>
            </a:r>
            <a:r>
              <a:rPr lang="en-AU" dirty="0"/>
              <a:t>Configuration </a:t>
            </a:r>
            <a:r>
              <a:rPr lang="en-AU" dirty="0" smtClean="0"/>
              <a:t>Guide.</a:t>
            </a:r>
            <a:endParaRPr lang="en-US" dirty="0"/>
          </a:p>
        </p:txBody>
      </p:sp>
    </p:spTree>
    <p:extLst>
      <p:ext uri="{BB962C8B-B14F-4D97-AF65-F5344CB8AC3E}">
        <p14:creationId xmlns:p14="http://schemas.microsoft.com/office/powerpoint/2010/main" val="36275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Feature – Accent (Client Side </a:t>
            </a:r>
            <a:r>
              <a:rPr lang="en-US" dirty="0" err="1" smtClean="0"/>
              <a:t>Dedupe</a:t>
            </a:r>
            <a:r>
              <a:rPr lang="en-US" dirty="0" smtClean="0"/>
              <a:t>)</a:t>
            </a:r>
            <a:endParaRPr lang="en-US" dirty="0"/>
          </a:p>
        </p:txBody>
      </p:sp>
      <p:sp>
        <p:nvSpPr>
          <p:cNvPr id="3" name="Text Placeholder 2"/>
          <p:cNvSpPr>
            <a:spLocks noGrp="1"/>
          </p:cNvSpPr>
          <p:nvPr>
            <p:ph idx="1"/>
          </p:nvPr>
        </p:nvSpPr>
        <p:spPr>
          <a:xfrm>
            <a:off x="395805" y="948051"/>
            <a:ext cx="4337062" cy="3576473"/>
          </a:xfrm>
        </p:spPr>
        <p:txBody>
          <a:bodyPr>
            <a:normAutofit/>
          </a:bodyPr>
          <a:lstStyle/>
          <a:p>
            <a:pPr marL="0" indent="-251460"/>
            <a:r>
              <a:rPr lang="en-US" sz="1800" dirty="0" smtClean="0"/>
              <a:t>Will </a:t>
            </a:r>
            <a:r>
              <a:rPr lang="en-US" sz="1800" dirty="0"/>
              <a:t>support Client Side </a:t>
            </a:r>
            <a:r>
              <a:rPr lang="en-US" sz="1800" dirty="0" err="1"/>
              <a:t>Dedupe</a:t>
            </a:r>
            <a:endParaRPr lang="en-US" sz="1800" dirty="0"/>
          </a:p>
          <a:p>
            <a:pPr marL="320040" lvl="1" indent="-228600"/>
            <a:r>
              <a:rPr lang="en-US" i="1" dirty="0">
                <a:solidFill>
                  <a:srgbClr val="0F73C3"/>
                </a:solidFill>
              </a:rPr>
              <a:t>See </a:t>
            </a:r>
            <a:r>
              <a:rPr lang="en-US" i="1" dirty="0">
                <a:solidFill>
                  <a:srgbClr val="F47F16"/>
                </a:solidFill>
              </a:rPr>
              <a:t>Diagram A.</a:t>
            </a:r>
          </a:p>
          <a:p>
            <a:pPr marL="0" indent="-251460"/>
            <a:r>
              <a:rPr lang="en-US" sz="1800" dirty="0"/>
              <a:t>Will support incremental recovery through the plug-in to make that process as simple and problem free as possible. </a:t>
            </a:r>
            <a:endParaRPr lang="en-US" sz="1800" b="1" dirty="0"/>
          </a:p>
          <a:p>
            <a:pPr marL="320040" lvl="1" indent="-228600"/>
            <a:r>
              <a:rPr lang="en-US" i="1" dirty="0">
                <a:solidFill>
                  <a:srgbClr val="0F73C3"/>
                </a:solidFill>
              </a:rPr>
              <a:t>Internally this is part of the ‘</a:t>
            </a:r>
            <a:r>
              <a:rPr lang="en-US" b="1" i="1" dirty="0">
                <a:solidFill>
                  <a:srgbClr val="0F73C3"/>
                </a:solidFill>
              </a:rPr>
              <a:t>Restore from Backup</a:t>
            </a:r>
            <a:r>
              <a:rPr lang="en-US" i="1" dirty="0">
                <a:solidFill>
                  <a:srgbClr val="0F73C3"/>
                </a:solidFill>
              </a:rPr>
              <a:t>’ design. </a:t>
            </a:r>
          </a:p>
          <a:p>
            <a:pPr marL="0" indent="-251460"/>
            <a:r>
              <a:rPr lang="en-US" sz="1800" dirty="0"/>
              <a:t>Will support an RMAN share on a </a:t>
            </a:r>
            <a:r>
              <a:rPr lang="en-US" sz="1800" dirty="0" err="1"/>
              <a:t>DXi</a:t>
            </a:r>
            <a:r>
              <a:rPr lang="en-US" sz="1800" dirty="0"/>
              <a:t> source performing replication to a </a:t>
            </a:r>
            <a:r>
              <a:rPr lang="en-US" sz="1800" dirty="0" err="1"/>
              <a:t>DXi</a:t>
            </a:r>
            <a:r>
              <a:rPr lang="en-US" sz="1800" dirty="0"/>
              <a:t> target that has RMAN share capability</a:t>
            </a:r>
          </a:p>
          <a:p>
            <a:pPr marL="320040" lvl="1" indent="-228600"/>
            <a:r>
              <a:rPr lang="en-US" i="1" dirty="0">
                <a:solidFill>
                  <a:srgbClr val="0F73C3"/>
                </a:solidFill>
              </a:rPr>
              <a:t>See </a:t>
            </a:r>
            <a:r>
              <a:rPr lang="en-US" i="1" dirty="0">
                <a:solidFill>
                  <a:srgbClr val="F47F16"/>
                </a:solidFill>
              </a:rPr>
              <a:t>Diagram B</a:t>
            </a:r>
            <a:r>
              <a:rPr lang="en-US" i="1" dirty="0">
                <a:solidFill>
                  <a:srgbClr val="0F73C3"/>
                </a:solidFill>
              </a:rPr>
              <a:t>.</a:t>
            </a:r>
            <a:endParaRPr lang="en-US" dirty="0"/>
          </a:p>
          <a:p>
            <a:pPr marL="0" indent="0">
              <a:buNone/>
            </a:pPr>
            <a:endParaRPr lang="en-US" dirty="0"/>
          </a:p>
        </p:txBody>
      </p:sp>
      <p:grpSp>
        <p:nvGrpSpPr>
          <p:cNvPr id="4" name="Group 3"/>
          <p:cNvGrpSpPr/>
          <p:nvPr/>
        </p:nvGrpSpPr>
        <p:grpSpPr>
          <a:xfrm>
            <a:off x="4940215" y="887934"/>
            <a:ext cx="4142416" cy="3684066"/>
            <a:chOff x="184003" y="809022"/>
            <a:chExt cx="3449049" cy="2961648"/>
          </a:xfrm>
        </p:grpSpPr>
        <p:grpSp>
          <p:nvGrpSpPr>
            <p:cNvPr id="5" name="Group 4"/>
            <p:cNvGrpSpPr/>
            <p:nvPr/>
          </p:nvGrpSpPr>
          <p:grpSpPr>
            <a:xfrm>
              <a:off x="184003" y="809022"/>
              <a:ext cx="1675482" cy="2961648"/>
              <a:chOff x="5326735" y="69987"/>
              <a:chExt cx="2426615" cy="4947858"/>
            </a:xfrm>
          </p:grpSpPr>
          <p:pic>
            <p:nvPicPr>
              <p:cNvPr id="9" name="4D6754BA-189D-4A91-96F4-C67A4410404B" descr="cid:F3C37564-20EA-4318-9097-AAED989AED40@hsd1.co.comcast.ne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26737" y="69987"/>
                <a:ext cx="2426613" cy="49478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26735" y="69987"/>
                <a:ext cx="1213308" cy="341020"/>
              </a:xfrm>
              <a:prstGeom prst="rect">
                <a:avLst/>
              </a:prstGeom>
              <a:noFill/>
            </p:spPr>
            <p:txBody>
              <a:bodyPr wrap="square" rtlCol="0">
                <a:spAutoFit/>
              </a:bodyPr>
              <a:lstStyle/>
              <a:p>
                <a:pPr fontAlgn="base">
                  <a:spcBef>
                    <a:spcPct val="0"/>
                  </a:spcBef>
                  <a:spcAft>
                    <a:spcPct val="0"/>
                  </a:spcAft>
                </a:pPr>
                <a:r>
                  <a:rPr lang="en-US" sz="1050" b="1" dirty="0">
                    <a:solidFill>
                      <a:srgbClr val="F47F16"/>
                    </a:solidFill>
                    <a:ea typeface="ＭＳ Ｐゴシック" charset="0"/>
                  </a:rPr>
                  <a:t>Diagram A</a:t>
                </a:r>
              </a:p>
            </p:txBody>
          </p:sp>
        </p:grpSp>
        <p:grpSp>
          <p:nvGrpSpPr>
            <p:cNvPr id="6" name="Group 5"/>
            <p:cNvGrpSpPr/>
            <p:nvPr/>
          </p:nvGrpSpPr>
          <p:grpSpPr>
            <a:xfrm>
              <a:off x="1868490" y="809022"/>
              <a:ext cx="1764562" cy="2961648"/>
              <a:chOff x="5086819" y="67168"/>
              <a:chExt cx="2666531" cy="4891458"/>
            </a:xfrm>
          </p:grpSpPr>
          <p:pic>
            <p:nvPicPr>
              <p:cNvPr id="7" name="E4D4749F-1E93-4ABB-A6B6-4CEB27481B4F" descr="cid:EC4BBE5D-B98C-4635-B6BF-B5F2700D5ADB@hsd1.co.comcast.net."/>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86819" y="69986"/>
                <a:ext cx="2666531" cy="4888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86819" y="67168"/>
                <a:ext cx="1201263" cy="337133"/>
              </a:xfrm>
              <a:prstGeom prst="rect">
                <a:avLst/>
              </a:prstGeom>
              <a:noFill/>
            </p:spPr>
            <p:txBody>
              <a:bodyPr wrap="square" rtlCol="0">
                <a:spAutoFit/>
              </a:bodyPr>
              <a:lstStyle/>
              <a:p>
                <a:pPr fontAlgn="base">
                  <a:spcBef>
                    <a:spcPct val="0"/>
                  </a:spcBef>
                  <a:spcAft>
                    <a:spcPct val="0"/>
                  </a:spcAft>
                </a:pPr>
                <a:r>
                  <a:rPr lang="en-US" sz="1050" b="1" dirty="0">
                    <a:solidFill>
                      <a:srgbClr val="F47F16"/>
                    </a:solidFill>
                    <a:ea typeface="ＭＳ Ｐゴシック" charset="0"/>
                  </a:rPr>
                  <a:t>Diagram B</a:t>
                </a:r>
              </a:p>
            </p:txBody>
          </p:sp>
        </p:grpSp>
      </p:grpSp>
    </p:spTree>
    <p:extLst>
      <p:ext uri="{BB962C8B-B14F-4D97-AF65-F5344CB8AC3E}">
        <p14:creationId xmlns:p14="http://schemas.microsoft.com/office/powerpoint/2010/main" val="278853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Mike Simone– </a:t>
            </a:r>
            <a:r>
              <a:rPr lang="en-US" dirty="0"/>
              <a:t>Product Management</a:t>
            </a:r>
          </a:p>
        </p:txBody>
      </p:sp>
      <p:sp>
        <p:nvSpPr>
          <p:cNvPr id="4" name="Title 3"/>
          <p:cNvSpPr>
            <a:spLocks noGrp="1"/>
          </p:cNvSpPr>
          <p:nvPr>
            <p:ph type="title"/>
          </p:nvPr>
        </p:nvSpPr>
        <p:spPr>
          <a:xfrm>
            <a:off x="322780" y="2734069"/>
            <a:ext cx="8629834" cy="1014233"/>
          </a:xfrm>
        </p:spPr>
        <p:txBody>
          <a:bodyPr/>
          <a:lstStyle/>
          <a:p>
            <a:r>
              <a:rPr lang="en-US" sz="4800" dirty="0"/>
              <a:t/>
            </a:r>
            <a:br>
              <a:rPr lang="en-US" sz="4800" dirty="0"/>
            </a:br>
            <a:r>
              <a:rPr lang="en-US" sz="4800" dirty="0"/>
              <a:t>Product Overview</a:t>
            </a:r>
          </a:p>
        </p:txBody>
      </p:sp>
    </p:spTree>
    <p:extLst>
      <p:ext uri="{BB962C8B-B14F-4D97-AF65-F5344CB8AC3E}">
        <p14:creationId xmlns:p14="http://schemas.microsoft.com/office/powerpoint/2010/main" val="40026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Feature – Server Side Copy (DXi 3.2.5)</a:t>
            </a:r>
            <a:endParaRPr lang="en-US" dirty="0"/>
          </a:p>
        </p:txBody>
      </p:sp>
      <p:sp>
        <p:nvSpPr>
          <p:cNvPr id="3" name="Text Placeholder 2"/>
          <p:cNvSpPr>
            <a:spLocks noGrp="1"/>
          </p:cNvSpPr>
          <p:nvPr>
            <p:ph idx="1"/>
          </p:nvPr>
        </p:nvSpPr>
        <p:spPr>
          <a:xfrm>
            <a:off x="395805" y="948067"/>
            <a:ext cx="3518970" cy="3919249"/>
          </a:xfrm>
        </p:spPr>
        <p:txBody>
          <a:bodyPr>
            <a:normAutofit fontScale="92500" lnSpcReduction="20000"/>
          </a:bodyPr>
          <a:lstStyle/>
          <a:p>
            <a:r>
              <a:rPr lang="en-US" sz="2100" dirty="0"/>
              <a:t>Used with Oracle RMAN Incrementally Updated Backups</a:t>
            </a:r>
          </a:p>
          <a:p>
            <a:r>
              <a:rPr lang="en-US" sz="2100" dirty="0"/>
              <a:t>Provides CLI and </a:t>
            </a:r>
            <a:r>
              <a:rPr lang="en-US" sz="2100" dirty="0" err="1"/>
              <a:t>RESTful</a:t>
            </a:r>
            <a:r>
              <a:rPr lang="en-US" sz="2100" dirty="0"/>
              <a:t> interfaces</a:t>
            </a:r>
          </a:p>
          <a:p>
            <a:pPr lvl="0"/>
            <a:r>
              <a:rPr lang="en-AU" dirty="0"/>
              <a:t>Prior to </a:t>
            </a:r>
            <a:r>
              <a:rPr lang="en-AU" dirty="0" smtClean="0"/>
              <a:t>Incremental </a:t>
            </a:r>
            <a:r>
              <a:rPr lang="en-AU" dirty="0"/>
              <a:t>U</a:t>
            </a:r>
            <a:r>
              <a:rPr lang="en-AU" dirty="0" smtClean="0"/>
              <a:t>pdate</a:t>
            </a:r>
            <a:r>
              <a:rPr lang="en-US" dirty="0" smtClean="0"/>
              <a:t> </a:t>
            </a:r>
            <a:r>
              <a:rPr lang="en-US" dirty="0"/>
              <a:t>use Server Side Copy</a:t>
            </a:r>
          </a:p>
          <a:p>
            <a:pPr lvl="1"/>
            <a:r>
              <a:rPr lang="en-US" dirty="0"/>
              <a:t>Fast operation and storage is </a:t>
            </a:r>
            <a:r>
              <a:rPr lang="en-US" dirty="0" err="1"/>
              <a:t>deduped</a:t>
            </a:r>
            <a:endParaRPr lang="en-US" dirty="0"/>
          </a:p>
          <a:p>
            <a:pPr lvl="0"/>
            <a:r>
              <a:rPr lang="en-US" dirty="0"/>
              <a:t>Provides a restore path to the original image</a:t>
            </a:r>
          </a:p>
          <a:p>
            <a:pPr lvl="0"/>
            <a:r>
              <a:rPr lang="en-US" dirty="0"/>
              <a:t>Net effect is similar to using “synthetic full”</a:t>
            </a:r>
          </a:p>
          <a:p>
            <a:pPr lvl="1"/>
            <a:r>
              <a:rPr lang="en-US" dirty="0"/>
              <a:t>multiple full images created</a:t>
            </a:r>
          </a:p>
          <a:p>
            <a:pPr lvl="1"/>
            <a:r>
              <a:rPr lang="en-US" dirty="0"/>
              <a:t>only the new data sent to the DXi </a:t>
            </a:r>
          </a:p>
          <a:p>
            <a:pPr marL="0" indent="0">
              <a:buNone/>
            </a:pPr>
            <a:endParaRPr lang="en-US" sz="1800" dirty="0">
              <a:solidFill>
                <a:srgbClr val="414141"/>
              </a:solidFill>
            </a:endParaRPr>
          </a:p>
        </p:txBody>
      </p:sp>
      <p:pic>
        <p:nvPicPr>
          <p:cNvPr id="15364" name="29E96E6C-1FD5-45F8-AB71-56CDC5593BF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95" y="923926"/>
            <a:ext cx="2663393" cy="28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D6FADBD4-BF41-4026-A4DA-1AA7D2E9196E"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69" y="821569"/>
            <a:ext cx="2484553" cy="290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Limitations (vs. NAS/local disk)</a:t>
            </a:r>
            <a:endParaRPr lang="en-US" dirty="0"/>
          </a:p>
        </p:txBody>
      </p:sp>
      <p:sp>
        <p:nvSpPr>
          <p:cNvPr id="4" name="Content Placeholder 3"/>
          <p:cNvSpPr>
            <a:spLocks noGrp="1"/>
          </p:cNvSpPr>
          <p:nvPr>
            <p:ph idx="1"/>
          </p:nvPr>
        </p:nvSpPr>
        <p:spPr>
          <a:xfrm>
            <a:off x="443430" y="1024227"/>
            <a:ext cx="8216220" cy="4119273"/>
          </a:xfrm>
        </p:spPr>
        <p:txBody>
          <a:bodyPr/>
          <a:lstStyle/>
          <a:p>
            <a:r>
              <a:rPr lang="en-US" sz="1200" dirty="0" smtClean="0"/>
              <a:t>Oracle imposed limitations</a:t>
            </a:r>
          </a:p>
          <a:p>
            <a:pPr lvl="1"/>
            <a:r>
              <a:rPr lang="en-US" sz="1200" dirty="0" smtClean="0"/>
              <a:t>when </a:t>
            </a:r>
            <a:r>
              <a:rPr lang="en-US" sz="1200" dirty="0"/>
              <a:t>using SBT storage (including RMAN Plugin), Oracle prohibits backup as copy, and/or Incrementally Updated Backups (</a:t>
            </a:r>
            <a:r>
              <a:rPr lang="en-US" sz="1200" dirty="0" smtClean="0"/>
              <a:t>must be a disk target)</a:t>
            </a:r>
          </a:p>
          <a:p>
            <a:pPr lvl="1"/>
            <a:r>
              <a:rPr lang="en-US" sz="1200" dirty="0" smtClean="0"/>
              <a:t>catalog recovery with SBT storage (including </a:t>
            </a:r>
            <a:r>
              <a:rPr lang="en-US" sz="1200" dirty="0"/>
              <a:t>RMAN Plugin</a:t>
            </a:r>
            <a:r>
              <a:rPr lang="en-US" sz="1200" dirty="0" smtClean="0"/>
              <a:t>) requires special instructions (well beyond the local disk procedure)</a:t>
            </a:r>
          </a:p>
          <a:p>
            <a:pPr lvl="1"/>
            <a:r>
              <a:rPr lang="en-US" sz="1200" dirty="0" smtClean="0"/>
              <a:t>in DR scenario  where data  needs to be recovered from a  TBR target, Oracle  host needs to catalog backup files</a:t>
            </a:r>
          </a:p>
          <a:p>
            <a:pPr lvl="1"/>
            <a:r>
              <a:rPr lang="en-US" sz="1200" dirty="0"/>
              <a:t>b</a:t>
            </a:r>
            <a:r>
              <a:rPr lang="en-US" sz="1200" dirty="0" smtClean="0"/>
              <a:t>ackup block size parameters should be the same for restore (applies to SBT storage only)</a:t>
            </a:r>
          </a:p>
          <a:p>
            <a:pPr lvl="1"/>
            <a:r>
              <a:rPr lang="en-US" sz="1200" dirty="0"/>
              <a:t>RMAN client side encryption – </a:t>
            </a:r>
            <a:r>
              <a:rPr lang="en-US" sz="1200" dirty="0" smtClean="0"/>
              <a:t>not supported without Oracle Secure Backup</a:t>
            </a:r>
          </a:p>
          <a:p>
            <a:r>
              <a:rPr lang="en-US" sz="1200" dirty="0" smtClean="0"/>
              <a:t>DXi imposed limitations and Best Practices</a:t>
            </a:r>
          </a:p>
          <a:p>
            <a:pPr lvl="1"/>
            <a:r>
              <a:rPr lang="en-US" sz="1200" dirty="0" smtClean="0"/>
              <a:t>backup format outlay - currently absolute path must be avoided when specifying format.  </a:t>
            </a:r>
            <a:r>
              <a:rPr lang="en-US" sz="1200" dirty="0" err="1" smtClean="0"/>
              <a:t>DXi</a:t>
            </a:r>
            <a:r>
              <a:rPr lang="en-US" sz="1200" dirty="0" smtClean="0"/>
              <a:t> will not create recursive directories from a plugin invoked backup</a:t>
            </a:r>
          </a:p>
          <a:p>
            <a:pPr lvl="1"/>
            <a:r>
              <a:rPr lang="en-US" sz="1200" dirty="0" smtClean="0"/>
              <a:t>replication - only trigger based replication is supported for application specific shares</a:t>
            </a:r>
          </a:p>
          <a:p>
            <a:pPr lvl="1"/>
            <a:r>
              <a:rPr lang="en-US" sz="1200" dirty="0" smtClean="0"/>
              <a:t>replication - target must be at supported </a:t>
            </a:r>
            <a:r>
              <a:rPr lang="en-US" sz="1200" dirty="0" err="1" smtClean="0"/>
              <a:t>DXi</a:t>
            </a:r>
            <a:r>
              <a:rPr lang="en-US" sz="1200" dirty="0" smtClean="0"/>
              <a:t> revision to enable TBR receive (must support application specific share)</a:t>
            </a:r>
          </a:p>
          <a:p>
            <a:pPr lvl="1"/>
            <a:r>
              <a:rPr lang="en-US" sz="1200" dirty="0" smtClean="0"/>
              <a:t>RMAN client side compression </a:t>
            </a:r>
            <a:r>
              <a:rPr lang="en-US" sz="1200" dirty="0"/>
              <a:t>– Discouraged as best </a:t>
            </a:r>
            <a:r>
              <a:rPr lang="en-US" sz="1200" dirty="0" smtClean="0"/>
              <a:t>practice, </a:t>
            </a:r>
            <a:r>
              <a:rPr lang="en-US" sz="1200" dirty="0"/>
              <a:t>as  it causes </a:t>
            </a:r>
            <a:r>
              <a:rPr lang="en-US" sz="1200" dirty="0" smtClean="0"/>
              <a:t> performance/deduplication </a:t>
            </a:r>
            <a:r>
              <a:rPr lang="en-US" sz="1200" dirty="0"/>
              <a:t>penalty</a:t>
            </a:r>
            <a:endParaRPr lang="en-US" sz="1200" dirty="0" smtClean="0"/>
          </a:p>
          <a:p>
            <a:pPr lvl="1"/>
            <a:r>
              <a:rPr lang="en-US" sz="1200" dirty="0" smtClean="0"/>
              <a:t>OST Plugin and RMAN plugin residing on same client is prohibited - for initial release OST and RMAN plugin co-existence on the same host is not supported</a:t>
            </a:r>
          </a:p>
          <a:p>
            <a:pPr lvl="1"/>
            <a:r>
              <a:rPr lang="en-US" sz="1200" dirty="0" smtClean="0"/>
              <a:t>Server Side Copy - Only useful </a:t>
            </a:r>
            <a:r>
              <a:rPr lang="en-US" sz="1200" dirty="0"/>
              <a:t>for RMAN stored DXi NAS shares (not via plugin) due to Oracle limitation</a:t>
            </a:r>
            <a:r>
              <a:rPr lang="en-US" sz="1200" dirty="0" smtClean="0"/>
              <a:t>.</a:t>
            </a:r>
            <a:endParaRPr lang="en-US" sz="1200" dirty="0"/>
          </a:p>
        </p:txBody>
      </p:sp>
    </p:spTree>
    <p:extLst>
      <p:ext uri="{BB962C8B-B14F-4D97-AF65-F5344CB8AC3E}">
        <p14:creationId xmlns:p14="http://schemas.microsoft.com/office/powerpoint/2010/main" val="17675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RMAN Plugin </a:t>
            </a:r>
            <a:r>
              <a:rPr lang="fr-FR" dirty="0" err="1" smtClean="0"/>
              <a:t>Logging</a:t>
            </a:r>
            <a:r>
              <a:rPr lang="fr-FR" dirty="0" smtClean="0"/>
              <a:t> </a:t>
            </a:r>
            <a:endParaRPr lang="en-US" dirty="0"/>
          </a:p>
        </p:txBody>
      </p:sp>
      <p:sp>
        <p:nvSpPr>
          <p:cNvPr id="3" name="Content Placeholder 2"/>
          <p:cNvSpPr>
            <a:spLocks noGrp="1"/>
          </p:cNvSpPr>
          <p:nvPr>
            <p:ph idx="1"/>
          </p:nvPr>
        </p:nvSpPr>
        <p:spPr>
          <a:xfrm>
            <a:off x="395805" y="948042"/>
            <a:ext cx="8216220" cy="3900199"/>
          </a:xfrm>
        </p:spPr>
        <p:txBody>
          <a:bodyPr/>
          <a:lstStyle/>
          <a:p>
            <a:r>
              <a:rPr lang="en-US" sz="1800" dirty="0" smtClean="0"/>
              <a:t>Service may access the rman logs (contained in the /</a:t>
            </a:r>
            <a:r>
              <a:rPr lang="en-US" sz="1800" dirty="0" err="1" smtClean="0"/>
              <a:t>usr</a:t>
            </a:r>
            <a:r>
              <a:rPr lang="en-US" sz="1800" dirty="0" smtClean="0"/>
              <a:t>/Quantum/log directory).  </a:t>
            </a:r>
          </a:p>
          <a:p>
            <a:r>
              <a:rPr lang="en-US" sz="1800" dirty="0" smtClean="0"/>
              <a:t>Log level is controlled similarly to OST plugin with different settings modified in the QuantumPlugin.conf file.</a:t>
            </a:r>
          </a:p>
          <a:p>
            <a:r>
              <a:rPr lang="en-US" sz="1800" dirty="0" smtClean="0"/>
              <a:t>The rman log will also identify an Oracle trace file to review:</a:t>
            </a:r>
          </a:p>
          <a:p>
            <a:pPr marL="0" indent="0">
              <a:buNone/>
            </a:pPr>
            <a:r>
              <a:rPr lang="en-US" sz="1400" dirty="0" smtClean="0"/>
              <a:t>     INFO     - 20160922 11:29:51.374 23644 rman_pgn_api.cpp:868 tracing to file '/home/oracle/app/oracle/</a:t>
            </a:r>
            <a:r>
              <a:rPr lang="en-US" sz="1400" dirty="0" err="1" smtClean="0"/>
              <a:t>diag</a:t>
            </a:r>
            <a:r>
              <a:rPr lang="en-US" sz="1400" dirty="0" smtClean="0"/>
              <a:t>/</a:t>
            </a:r>
            <a:r>
              <a:rPr lang="en-US" sz="1400" dirty="0" err="1" smtClean="0"/>
              <a:t>rdbms</a:t>
            </a:r>
            <a:r>
              <a:rPr lang="en-US" sz="1400" dirty="0" smtClean="0"/>
              <a:t>/</a:t>
            </a:r>
            <a:r>
              <a:rPr lang="en-US" sz="1400" dirty="0" err="1" smtClean="0"/>
              <a:t>orcl</a:t>
            </a:r>
            <a:r>
              <a:rPr lang="en-US" sz="1400" dirty="0" smtClean="0"/>
              <a:t>/</a:t>
            </a:r>
            <a:r>
              <a:rPr lang="en-US" sz="1400" dirty="0" err="1" smtClean="0"/>
              <a:t>orcl</a:t>
            </a:r>
            <a:r>
              <a:rPr lang="en-US" sz="1400" dirty="0" smtClean="0"/>
              <a:t>/trace/sbtio.log' at level 0</a:t>
            </a:r>
          </a:p>
          <a:p>
            <a:r>
              <a:rPr lang="en-US" sz="1800" dirty="0" smtClean="0"/>
              <a:t>This can be accomplished by adding a trace &lt;0-2&gt; to the end of the allocate channel call when setting up the data transfer.  This sbtio.log will be needed when troubleshooting RMAN failures.</a:t>
            </a:r>
          </a:p>
          <a:p>
            <a:r>
              <a:rPr lang="en-US" sz="1800" dirty="0" smtClean="0"/>
              <a:t>Its usefulness depends on the trace level set by the user during the allocate channel call.  If an operation repeatedly fails, the trace level should be increased to help identify the root cause of the issue.</a:t>
            </a:r>
          </a:p>
          <a:p>
            <a:r>
              <a:rPr lang="en-US" sz="1800" dirty="0" smtClean="0"/>
              <a:t>By default tracing occurs at level 0, which logs errors only.</a:t>
            </a:r>
            <a:endParaRPr lang="en-US" sz="1800" dirty="0"/>
          </a:p>
        </p:txBody>
      </p:sp>
    </p:spTree>
    <p:extLst>
      <p:ext uri="{BB962C8B-B14F-4D97-AF65-F5344CB8AC3E}">
        <p14:creationId xmlns:p14="http://schemas.microsoft.com/office/powerpoint/2010/main" val="3277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Oracle Client Plugin Installation </a:t>
            </a:r>
            <a:r>
              <a:rPr lang="fr-FR" dirty="0" err="1" smtClean="0"/>
              <a:t>Process</a:t>
            </a:r>
            <a:endParaRPr lang="en-US" dirty="0"/>
          </a:p>
        </p:txBody>
      </p:sp>
      <p:sp>
        <p:nvSpPr>
          <p:cNvPr id="3" name="Content Placeholder 2"/>
          <p:cNvSpPr>
            <a:spLocks noGrp="1"/>
          </p:cNvSpPr>
          <p:nvPr>
            <p:ph idx="1"/>
          </p:nvPr>
        </p:nvSpPr>
        <p:spPr/>
        <p:txBody>
          <a:bodyPr/>
          <a:lstStyle/>
          <a:p>
            <a:r>
              <a:rPr lang="en-US" dirty="0" smtClean="0"/>
              <a:t>RPM installation instead of manual by customer used with OST Plugin.</a:t>
            </a:r>
          </a:p>
          <a:p>
            <a:r>
              <a:rPr lang="en-US" dirty="0" smtClean="0"/>
              <a:t>Plugin packaged in ZIP file downloaded from Quantum Website (same page as OST).</a:t>
            </a:r>
          </a:p>
          <a:p>
            <a:r>
              <a:rPr lang="en-US" dirty="0" smtClean="0"/>
              <a:t>RPM signed with Quantum Public Key and can be verified.</a:t>
            </a:r>
          </a:p>
          <a:p>
            <a:r>
              <a:rPr lang="en-US" dirty="0" smtClean="0"/>
              <a:t>Refer to the Plugin Installation Guide for specific Plugin RPM installation instructions.</a:t>
            </a:r>
          </a:p>
          <a:p>
            <a:r>
              <a:rPr lang="en-US" dirty="0" smtClean="0"/>
              <a:t>Plugin is installed with the following commands:</a:t>
            </a:r>
          </a:p>
          <a:p>
            <a:pPr lvl="1">
              <a:buFont typeface="Arial" panose="020B0604020202020204" pitchFamily="34" charset="0"/>
              <a:buChar char="•"/>
            </a:pPr>
            <a:r>
              <a:rPr lang="en-US" dirty="0" smtClean="0">
                <a:solidFill>
                  <a:srgbClr val="454545">
                    <a:lumMod val="75000"/>
                    <a:lumOff val="25000"/>
                  </a:srgbClr>
                </a:solidFill>
              </a:rPr>
              <a:t>unzip &lt;RMAN-Plugin.zip&gt;</a:t>
            </a:r>
            <a:endParaRPr lang="en-US" dirty="0" smtClean="0"/>
          </a:p>
          <a:p>
            <a:pPr lvl="1">
              <a:buFont typeface="Arial" panose="020B0604020202020204" pitchFamily="34" charset="0"/>
              <a:buChar char="•"/>
            </a:pPr>
            <a:r>
              <a:rPr lang="en-US" dirty="0" smtClean="0"/>
              <a:t>rpm </a:t>
            </a:r>
            <a:r>
              <a:rPr lang="en-US" dirty="0"/>
              <a:t>--import QTM-DXi-Public-GPG-Key.txt</a:t>
            </a:r>
            <a:endParaRPr lang="en-US" dirty="0" smtClean="0"/>
          </a:p>
          <a:p>
            <a:pPr lvl="1">
              <a:buFont typeface="Arial" panose="020B0604020202020204" pitchFamily="34" charset="0"/>
              <a:buChar char="•"/>
            </a:pPr>
            <a:r>
              <a:rPr lang="en-US" dirty="0" smtClean="0"/>
              <a:t>rpm -</a:t>
            </a:r>
            <a:r>
              <a:rPr lang="en-US" dirty="0" err="1" smtClean="0"/>
              <a:t>ivh</a:t>
            </a:r>
            <a:r>
              <a:rPr lang="en-US" dirty="0" smtClean="0"/>
              <a:t> </a:t>
            </a:r>
            <a:r>
              <a:rPr lang="en-US" dirty="0"/>
              <a:t>QuantumRMANPlugin-1.0.0-3204.x86_64.rpm </a:t>
            </a:r>
            <a:endParaRPr lang="en-US" dirty="0" smtClean="0"/>
          </a:p>
          <a:p>
            <a:pPr marL="0" indent="0">
              <a:buNone/>
            </a:pP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345611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Oracle Client Plugin Installation </a:t>
            </a:r>
            <a:r>
              <a:rPr lang="fr-FR" dirty="0" err="1" smtClean="0"/>
              <a:t>Verification</a:t>
            </a:r>
            <a:r>
              <a:rPr lang="fr-FR" dirty="0" smtClean="0"/>
              <a:t> </a:t>
            </a:r>
            <a:r>
              <a:rPr lang="fr-FR" dirty="0" err="1" smtClean="0"/>
              <a:t>Process</a:t>
            </a:r>
            <a:endParaRPr lang="en-US" dirty="0"/>
          </a:p>
        </p:txBody>
      </p:sp>
      <p:sp>
        <p:nvSpPr>
          <p:cNvPr id="3" name="Content Placeholder 2"/>
          <p:cNvSpPr>
            <a:spLocks noGrp="1"/>
          </p:cNvSpPr>
          <p:nvPr>
            <p:ph idx="1"/>
          </p:nvPr>
        </p:nvSpPr>
        <p:spPr/>
        <p:txBody>
          <a:bodyPr/>
          <a:lstStyle/>
          <a:p>
            <a:r>
              <a:rPr lang="en-US" dirty="0" smtClean="0"/>
              <a:t>After the plugin is successfully installed, a quick method to verify plugin to DXi communication is to run </a:t>
            </a:r>
            <a:r>
              <a:rPr lang="en-US" dirty="0" err="1" smtClean="0"/>
              <a:t>sbttest</a:t>
            </a:r>
            <a:r>
              <a:rPr lang="en-US" dirty="0" smtClean="0"/>
              <a:t>, the utility in </a:t>
            </a:r>
            <a:r>
              <a:rPr lang="en-US" dirty="0"/>
              <a:t>standard  Oracle </a:t>
            </a:r>
            <a:r>
              <a:rPr lang="en-US" dirty="0" smtClean="0"/>
              <a:t>installation.   In order to run </a:t>
            </a:r>
            <a:r>
              <a:rPr lang="en-US" dirty="0" err="1" smtClean="0"/>
              <a:t>sbttest</a:t>
            </a:r>
            <a:r>
              <a:rPr lang="en-US" dirty="0" smtClean="0"/>
              <a:t>:</a:t>
            </a:r>
          </a:p>
          <a:p>
            <a:pPr lvl="1"/>
            <a:r>
              <a:rPr lang="en-US" dirty="0" smtClean="0"/>
              <a:t>1. log in as oracle, export the following environment variables:</a:t>
            </a:r>
          </a:p>
          <a:p>
            <a:pPr marL="342900" lvl="1" indent="0">
              <a:buNone/>
            </a:pPr>
            <a:r>
              <a:rPr lang="en-US" dirty="0" smtClean="0"/>
              <a:t>            </a:t>
            </a:r>
            <a:r>
              <a:rPr lang="en-US" sz="1200" dirty="0" smtClean="0"/>
              <a:t>export BACKUP_HOST=&lt;</a:t>
            </a:r>
            <a:r>
              <a:rPr lang="en-US" sz="1200" dirty="0" err="1" smtClean="0"/>
              <a:t>ip</a:t>
            </a:r>
            <a:r>
              <a:rPr lang="en-US" sz="1200" dirty="0" smtClean="0"/>
              <a:t> address of </a:t>
            </a:r>
            <a:r>
              <a:rPr lang="en-US" sz="1200" dirty="0" err="1" smtClean="0"/>
              <a:t>DXi</a:t>
            </a:r>
            <a:r>
              <a:rPr lang="en-US" sz="1200" dirty="0" smtClean="0"/>
              <a:t>&gt;</a:t>
            </a:r>
          </a:p>
          <a:p>
            <a:pPr marL="342900" lvl="1" indent="0">
              <a:buNone/>
            </a:pPr>
            <a:r>
              <a:rPr lang="en-US" sz="1200" dirty="0" smtClean="0"/>
              <a:t>                export BACKUP_SHARE=&lt;application specific share on </a:t>
            </a:r>
            <a:r>
              <a:rPr lang="en-US" sz="1200" dirty="0" err="1" smtClean="0"/>
              <a:t>DXi</a:t>
            </a:r>
            <a:r>
              <a:rPr lang="en-US" sz="1200" dirty="0" smtClean="0"/>
              <a:t>&gt;</a:t>
            </a:r>
          </a:p>
          <a:p>
            <a:pPr marL="342900" lvl="1" indent="0">
              <a:buNone/>
            </a:pPr>
            <a:r>
              <a:rPr lang="en-US" sz="1200" dirty="0" smtClean="0"/>
              <a:t>                export BACKUP_USERNAME=&lt;user name&gt;</a:t>
            </a:r>
          </a:p>
          <a:p>
            <a:pPr marL="342900" lvl="1" indent="0">
              <a:buNone/>
            </a:pPr>
            <a:r>
              <a:rPr lang="en-US" sz="1200" dirty="0" smtClean="0"/>
              <a:t>                export BACKUP_PASSWORD=&lt;password&gt;</a:t>
            </a:r>
          </a:p>
          <a:p>
            <a:pPr marL="342900" lvl="1" indent="0">
              <a:buNone/>
            </a:pPr>
            <a:r>
              <a:rPr lang="en-US" sz="1200" dirty="0"/>
              <a:t> </a:t>
            </a:r>
            <a:r>
              <a:rPr lang="en-US" sz="1200" dirty="0" smtClean="0"/>
              <a:t>           Note, share, user and password should already exist on DXi specified in BACKUP_HOST.</a:t>
            </a:r>
          </a:p>
          <a:p>
            <a:pPr lvl="1"/>
            <a:r>
              <a:rPr lang="en-US" dirty="0" smtClean="0"/>
              <a:t>2. invoke the following command: </a:t>
            </a:r>
            <a:br>
              <a:rPr lang="en-US" dirty="0" smtClean="0"/>
            </a:br>
            <a:r>
              <a:rPr lang="en-US" dirty="0" smtClean="0"/>
              <a:t> </a:t>
            </a:r>
            <a:r>
              <a:rPr lang="en-US" sz="1200" dirty="0">
                <a:solidFill>
                  <a:srgbClr val="454545">
                    <a:lumMod val="75000"/>
                    <a:lumOff val="25000"/>
                  </a:srgbClr>
                </a:solidFill>
              </a:rPr>
              <a:t> </a:t>
            </a:r>
            <a:r>
              <a:rPr lang="en-US" sz="1200" dirty="0" smtClean="0">
                <a:solidFill>
                  <a:srgbClr val="454545">
                    <a:lumMod val="75000"/>
                    <a:lumOff val="25000"/>
                  </a:srgbClr>
                </a:solidFill>
              </a:rPr>
              <a:t>   </a:t>
            </a:r>
            <a:r>
              <a:rPr lang="en-US" sz="1200" dirty="0" err="1">
                <a:solidFill>
                  <a:srgbClr val="454545">
                    <a:lumMod val="75000"/>
                    <a:lumOff val="25000"/>
                  </a:srgbClr>
                </a:solidFill>
              </a:rPr>
              <a:t>sbttest</a:t>
            </a:r>
            <a:r>
              <a:rPr lang="en-US" sz="1200" dirty="0">
                <a:solidFill>
                  <a:srgbClr val="454545">
                    <a:lumMod val="75000"/>
                    <a:lumOff val="25000"/>
                  </a:srgbClr>
                </a:solidFill>
              </a:rPr>
              <a:t> &lt;arbitrary string used to identify test&gt; -</a:t>
            </a:r>
            <a:r>
              <a:rPr lang="en-US" sz="1200" dirty="0" err="1">
                <a:solidFill>
                  <a:srgbClr val="454545">
                    <a:lumMod val="75000"/>
                    <a:lumOff val="25000"/>
                  </a:srgbClr>
                </a:solidFill>
              </a:rPr>
              <a:t>libname</a:t>
            </a:r>
            <a:r>
              <a:rPr lang="en-US" sz="1200" dirty="0">
                <a:solidFill>
                  <a:srgbClr val="454545">
                    <a:lumMod val="75000"/>
                    <a:lumOff val="25000"/>
                  </a:srgbClr>
                </a:solidFill>
              </a:rPr>
              <a:t> libQuantumobk.so</a:t>
            </a:r>
          </a:p>
          <a:p>
            <a:pPr lvl="1"/>
            <a:r>
              <a:rPr lang="en-US" dirty="0" smtClean="0"/>
              <a:t>3. verify the test passes without any reported errors</a:t>
            </a:r>
          </a:p>
        </p:txBody>
      </p:sp>
    </p:spTree>
    <p:extLst>
      <p:ext uri="{BB962C8B-B14F-4D97-AF65-F5344CB8AC3E}">
        <p14:creationId xmlns:p14="http://schemas.microsoft.com/office/powerpoint/2010/main" val="36443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Oracle Client Plugin Installation Verification </a:t>
            </a:r>
            <a:r>
              <a:rPr lang="fr-FR" dirty="0" err="1" smtClean="0"/>
              <a:t>Process</a:t>
            </a:r>
            <a:r>
              <a:rPr lang="fr-FR" dirty="0" smtClean="0"/>
              <a:t> </a:t>
            </a:r>
            <a:r>
              <a:rPr lang="fr-FR" dirty="0" err="1" smtClean="0"/>
              <a:t>Results</a:t>
            </a:r>
            <a:endParaRPr lang="en-US" dirty="0"/>
          </a:p>
        </p:txBody>
      </p:sp>
      <p:sp>
        <p:nvSpPr>
          <p:cNvPr id="3" name="Content Placeholder 2"/>
          <p:cNvSpPr>
            <a:spLocks noGrp="1"/>
          </p:cNvSpPr>
          <p:nvPr>
            <p:ph idx="1"/>
          </p:nvPr>
        </p:nvSpPr>
        <p:spPr>
          <a:xfrm>
            <a:off x="395805" y="805151"/>
            <a:ext cx="3528495" cy="4090699"/>
          </a:xfrm>
        </p:spPr>
        <p:txBody>
          <a:bodyPr/>
          <a:lstStyle/>
          <a:p>
            <a:pPr marL="0" indent="0">
              <a:buNone/>
            </a:pPr>
            <a:r>
              <a:rPr lang="en-US" sz="1000" dirty="0" smtClean="0"/>
              <a:t>[</a:t>
            </a:r>
            <a:r>
              <a:rPr lang="en-US" sz="1000" dirty="0"/>
              <a:t>oracle@rman1 ~]$ </a:t>
            </a:r>
            <a:r>
              <a:rPr lang="en-US" sz="1000" dirty="0" err="1"/>
              <a:t>sbttest</a:t>
            </a:r>
            <a:r>
              <a:rPr lang="en-US" sz="1000" dirty="0"/>
              <a:t> test -</a:t>
            </a:r>
            <a:r>
              <a:rPr lang="en-US" sz="1000" dirty="0" err="1"/>
              <a:t>libname</a:t>
            </a:r>
            <a:r>
              <a:rPr lang="en-US" sz="1000" dirty="0"/>
              <a:t> libQuantumobk.so</a:t>
            </a:r>
          </a:p>
          <a:p>
            <a:pPr marL="0" indent="0">
              <a:buNone/>
            </a:pPr>
            <a:r>
              <a:rPr lang="en-US" sz="1000" dirty="0"/>
              <a:t>The </a:t>
            </a:r>
            <a:r>
              <a:rPr lang="en-US" sz="1000" dirty="0" err="1"/>
              <a:t>sbt</a:t>
            </a:r>
            <a:r>
              <a:rPr lang="en-US" sz="1000" dirty="0"/>
              <a:t> function pointers are loaded from libQuantumobk.so library.</a:t>
            </a:r>
          </a:p>
          <a:p>
            <a:pPr marL="0" indent="0">
              <a:buNone/>
            </a:pPr>
            <a:r>
              <a:rPr lang="en-US" sz="1000" dirty="0"/>
              <a:t>-- </a:t>
            </a:r>
            <a:r>
              <a:rPr lang="en-US" sz="1000" dirty="0" err="1"/>
              <a:t>sbtinit</a:t>
            </a:r>
            <a:r>
              <a:rPr lang="en-US" sz="1000" dirty="0"/>
              <a:t> succeeded</a:t>
            </a:r>
          </a:p>
          <a:p>
            <a:pPr marL="0" indent="0">
              <a:buNone/>
            </a:pPr>
            <a:r>
              <a:rPr lang="en-US" sz="1000" dirty="0"/>
              <a:t>-- </a:t>
            </a:r>
            <a:r>
              <a:rPr lang="en-US" sz="1000" dirty="0" err="1"/>
              <a:t>sbtinit</a:t>
            </a:r>
            <a:r>
              <a:rPr lang="en-US" sz="1000" dirty="0"/>
              <a:t> (2nd time) succeeded</a:t>
            </a:r>
          </a:p>
          <a:p>
            <a:pPr marL="0" indent="0">
              <a:buNone/>
            </a:pPr>
            <a:r>
              <a:rPr lang="en-US" sz="1000" dirty="0" err="1"/>
              <a:t>sbtinit</a:t>
            </a:r>
            <a:r>
              <a:rPr lang="en-US" sz="1000" dirty="0"/>
              <a:t>: vendor description string=Quantum MMS for RMAN 1.0.0.3204</a:t>
            </a:r>
          </a:p>
          <a:p>
            <a:pPr marL="0" indent="0">
              <a:buNone/>
            </a:pPr>
            <a:r>
              <a:rPr lang="en-US" sz="1000" dirty="0" err="1"/>
              <a:t>sbtinit</a:t>
            </a:r>
            <a:r>
              <a:rPr lang="en-US" sz="1000" dirty="0"/>
              <a:t>: Media manager is version 1.0.0.132</a:t>
            </a:r>
          </a:p>
          <a:p>
            <a:pPr marL="0" indent="0">
              <a:buNone/>
            </a:pPr>
            <a:r>
              <a:rPr lang="en-US" sz="1000" dirty="0" err="1"/>
              <a:t>sbtinit</a:t>
            </a:r>
            <a:r>
              <a:rPr lang="en-US" sz="1000" dirty="0"/>
              <a:t>: Media manager supports SBT API version 2.0</a:t>
            </a:r>
          </a:p>
          <a:p>
            <a:pPr marL="0" indent="0">
              <a:buNone/>
            </a:pPr>
            <a:r>
              <a:rPr lang="en-US" sz="1000" dirty="0" err="1"/>
              <a:t>sbtinit</a:t>
            </a:r>
            <a:r>
              <a:rPr lang="en-US" sz="1000" dirty="0"/>
              <a:t>: allocated </a:t>
            </a:r>
            <a:r>
              <a:rPr lang="en-US" sz="1000" dirty="0" err="1"/>
              <a:t>sbt</a:t>
            </a:r>
            <a:r>
              <a:rPr lang="en-US" sz="1000" dirty="0"/>
              <a:t> context area of 3888 bytes</a:t>
            </a:r>
          </a:p>
          <a:p>
            <a:pPr marL="0" indent="0">
              <a:buNone/>
            </a:pPr>
            <a:r>
              <a:rPr lang="en-US" sz="1000" dirty="0"/>
              <a:t>-- sbtinit2 succeeded</a:t>
            </a:r>
          </a:p>
          <a:p>
            <a:pPr marL="0" indent="0">
              <a:buNone/>
            </a:pPr>
            <a:r>
              <a:rPr lang="en-US" sz="1000" dirty="0"/>
              <a:t>-- </a:t>
            </a:r>
            <a:r>
              <a:rPr lang="en-US" sz="1000" dirty="0" err="1"/>
              <a:t>regular_backup_restore</a:t>
            </a:r>
            <a:r>
              <a:rPr lang="en-US" sz="1000" dirty="0"/>
              <a:t> starts ................................</a:t>
            </a:r>
          </a:p>
          <a:p>
            <a:pPr marL="0" indent="0">
              <a:buNone/>
            </a:pPr>
            <a:r>
              <a:rPr lang="en-US" sz="1000" dirty="0"/>
              <a:t>-- </a:t>
            </a:r>
            <a:r>
              <a:rPr lang="en-US" sz="1000" dirty="0" err="1"/>
              <a:t>sbtbackup</a:t>
            </a:r>
            <a:r>
              <a:rPr lang="en-US" sz="1000" dirty="0"/>
              <a:t> succeeded</a:t>
            </a:r>
          </a:p>
          <a:p>
            <a:pPr marL="0" indent="0">
              <a:buNone/>
            </a:pPr>
            <a:r>
              <a:rPr lang="en-US" sz="1000" dirty="0"/>
              <a:t>write 100 blocks</a:t>
            </a:r>
          </a:p>
          <a:p>
            <a:pPr marL="0" indent="0">
              <a:buNone/>
            </a:pPr>
            <a:r>
              <a:rPr lang="en-US" sz="1000" dirty="0"/>
              <a:t>-- sbtwrite2 succeeded</a:t>
            </a:r>
          </a:p>
          <a:p>
            <a:pPr marL="0" indent="0">
              <a:buNone/>
            </a:pPr>
            <a:r>
              <a:rPr lang="en-US" sz="1000" dirty="0"/>
              <a:t>-- sbtclose2 succeeded</a:t>
            </a:r>
          </a:p>
          <a:p>
            <a:pPr marL="0" indent="0">
              <a:buNone/>
            </a:pPr>
            <a:r>
              <a:rPr lang="en-US" sz="1000" dirty="0"/>
              <a:t>sbtinfo2: SBTBFINFO_NAME=test</a:t>
            </a:r>
          </a:p>
          <a:p>
            <a:pPr marL="0" indent="0">
              <a:buNone/>
            </a:pPr>
            <a:r>
              <a:rPr lang="en-US" sz="1000" dirty="0"/>
              <a:t>sbtinfo2: </a:t>
            </a:r>
            <a:r>
              <a:rPr lang="en-US" sz="1000" dirty="0" smtClean="0"/>
              <a:t>SBTBFINFO_METHOD=stream</a:t>
            </a:r>
            <a:endParaRPr lang="en-US" sz="1000" dirty="0"/>
          </a:p>
        </p:txBody>
      </p:sp>
      <p:sp>
        <p:nvSpPr>
          <p:cNvPr id="4" name="Content Placeholder 2"/>
          <p:cNvSpPr txBox="1">
            <a:spLocks/>
          </p:cNvSpPr>
          <p:nvPr/>
        </p:nvSpPr>
        <p:spPr bwMode="auto">
          <a:xfrm>
            <a:off x="4767780" y="805151"/>
            <a:ext cx="3528495" cy="409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1000" dirty="0" smtClean="0"/>
              <a:t>sbtinfo2: SBTBFINFO_SHARE=multiple users</a:t>
            </a:r>
          </a:p>
          <a:p>
            <a:pPr marL="0" indent="0">
              <a:buFontTx/>
              <a:buNone/>
            </a:pPr>
            <a:r>
              <a:rPr lang="en-US" sz="1000" dirty="0" smtClean="0"/>
              <a:t>sbtinfo2: SBTBFINFO_CRETIME=Wed Sep 21 13:42:47 2016</a:t>
            </a:r>
          </a:p>
          <a:p>
            <a:pPr marL="0" indent="0">
              <a:buFontTx/>
              <a:buNone/>
            </a:pPr>
            <a:r>
              <a:rPr lang="en-US" sz="1000" dirty="0" smtClean="0"/>
              <a:t>sbtinfo2: SBTBFINFO_LABEL=10.20.165.14_sdk</a:t>
            </a:r>
          </a:p>
          <a:p>
            <a:pPr marL="0" indent="0">
              <a:buFontTx/>
              <a:buNone/>
            </a:pPr>
            <a:r>
              <a:rPr lang="en-US" sz="1000" dirty="0" smtClean="0"/>
              <a:t>-- sbtinfo2 succeeded</a:t>
            </a:r>
          </a:p>
          <a:p>
            <a:pPr marL="0" indent="0">
              <a:buFontTx/>
              <a:buNone/>
            </a:pPr>
            <a:r>
              <a:rPr lang="en-US" sz="1000" dirty="0" smtClean="0"/>
              <a:t>-- </a:t>
            </a:r>
            <a:r>
              <a:rPr lang="en-US" sz="1000" dirty="0" err="1" smtClean="0"/>
              <a:t>sbtrestore</a:t>
            </a:r>
            <a:r>
              <a:rPr lang="en-US" sz="1000" dirty="0" smtClean="0"/>
              <a:t> succeeded</a:t>
            </a:r>
          </a:p>
          <a:p>
            <a:pPr marL="0" indent="0">
              <a:buFontTx/>
              <a:buNone/>
            </a:pPr>
            <a:r>
              <a:rPr lang="en-US" sz="1000" dirty="0" smtClean="0"/>
              <a:t>file was created by this program:</a:t>
            </a:r>
          </a:p>
          <a:p>
            <a:pPr marL="0" indent="0">
              <a:buFontTx/>
              <a:buNone/>
            </a:pPr>
            <a:r>
              <a:rPr lang="en-US" sz="1000" dirty="0" smtClean="0"/>
              <a:t>     seed=457752398, </a:t>
            </a:r>
            <a:r>
              <a:rPr lang="en-US" sz="1000" dirty="0" err="1" smtClean="0"/>
              <a:t>blk_size</a:t>
            </a:r>
            <a:r>
              <a:rPr lang="en-US" sz="1000" dirty="0" smtClean="0"/>
              <a:t>=16384, </a:t>
            </a:r>
            <a:r>
              <a:rPr lang="en-US" sz="1000" dirty="0" err="1" smtClean="0"/>
              <a:t>blk_count</a:t>
            </a:r>
            <a:r>
              <a:rPr lang="en-US" sz="1000" dirty="0" smtClean="0"/>
              <a:t>=100</a:t>
            </a:r>
          </a:p>
          <a:p>
            <a:pPr marL="0" indent="0">
              <a:buFontTx/>
              <a:buNone/>
            </a:pPr>
            <a:r>
              <a:rPr lang="en-US" sz="1000" dirty="0" smtClean="0"/>
              <a:t>read 100 buffers</a:t>
            </a:r>
          </a:p>
          <a:p>
            <a:pPr marL="0" indent="0">
              <a:buFontTx/>
              <a:buNone/>
            </a:pPr>
            <a:r>
              <a:rPr lang="en-US" sz="1000" dirty="0" smtClean="0"/>
              <a:t>-- sbtread2 succeeded</a:t>
            </a:r>
          </a:p>
          <a:p>
            <a:pPr marL="0" indent="0">
              <a:buFontTx/>
              <a:buNone/>
            </a:pPr>
            <a:r>
              <a:rPr lang="en-US" sz="1000" dirty="0" smtClean="0"/>
              <a:t>-- sbtclose2 succeeded</a:t>
            </a:r>
          </a:p>
          <a:p>
            <a:pPr marL="0" indent="0">
              <a:buFontTx/>
              <a:buNone/>
            </a:pPr>
            <a:r>
              <a:rPr lang="en-US" sz="1000" dirty="0" smtClean="0"/>
              <a:t>-- sbtremove2 succeeded</a:t>
            </a:r>
          </a:p>
          <a:p>
            <a:pPr marL="0" indent="0">
              <a:buFontTx/>
              <a:buNone/>
            </a:pPr>
            <a:r>
              <a:rPr lang="en-US" sz="1000" dirty="0" smtClean="0"/>
              <a:t>-- </a:t>
            </a:r>
            <a:r>
              <a:rPr lang="en-US" sz="1000" dirty="0" err="1" smtClean="0"/>
              <a:t>regular_backup_restore</a:t>
            </a:r>
            <a:r>
              <a:rPr lang="en-US" sz="1000" dirty="0" smtClean="0"/>
              <a:t> ends   ................................</a:t>
            </a:r>
          </a:p>
          <a:p>
            <a:pPr marL="0" indent="0">
              <a:buFontTx/>
              <a:buNone/>
            </a:pPr>
            <a:r>
              <a:rPr lang="en-US" sz="1000" dirty="0" smtClean="0"/>
              <a:t>-- </a:t>
            </a:r>
            <a:r>
              <a:rPr lang="en-US" sz="1000" dirty="0" err="1" smtClean="0"/>
              <a:t>sbtcommand</a:t>
            </a:r>
            <a:r>
              <a:rPr lang="en-US" sz="1000" dirty="0" smtClean="0"/>
              <a:t> succeeded</a:t>
            </a:r>
          </a:p>
          <a:p>
            <a:pPr marL="0" indent="0">
              <a:buFontTx/>
              <a:buNone/>
            </a:pPr>
            <a:r>
              <a:rPr lang="en-US" sz="1000" dirty="0" smtClean="0"/>
              <a:t>proxy copy is not supported</a:t>
            </a:r>
          </a:p>
          <a:p>
            <a:pPr marL="0" indent="0">
              <a:buFontTx/>
              <a:buNone/>
            </a:pPr>
            <a:r>
              <a:rPr lang="en-US" sz="1000" dirty="0" smtClean="0"/>
              <a:t>-- </a:t>
            </a:r>
            <a:r>
              <a:rPr lang="en-US" sz="1000" dirty="0" err="1" smtClean="0"/>
              <a:t>sbtend</a:t>
            </a:r>
            <a:r>
              <a:rPr lang="en-US" sz="1000" dirty="0" smtClean="0"/>
              <a:t> succeeded</a:t>
            </a:r>
          </a:p>
          <a:p>
            <a:pPr marL="0" indent="0">
              <a:buFontTx/>
              <a:buNone/>
            </a:pPr>
            <a:r>
              <a:rPr lang="en-US" sz="1000" dirty="0" smtClean="0"/>
              <a:t>*** The SBT API test was successful ***</a:t>
            </a:r>
          </a:p>
          <a:p>
            <a:endParaRPr lang="en-US" dirty="0"/>
          </a:p>
        </p:txBody>
      </p:sp>
    </p:spTree>
    <p:extLst>
      <p:ext uri="{BB962C8B-B14F-4D97-AF65-F5344CB8AC3E}">
        <p14:creationId xmlns:p14="http://schemas.microsoft.com/office/powerpoint/2010/main" val="384193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Oracle Client Plugin Installation </a:t>
            </a:r>
            <a:r>
              <a:rPr lang="fr-FR" dirty="0" err="1" smtClean="0"/>
              <a:t>Verification</a:t>
            </a:r>
            <a:r>
              <a:rPr lang="fr-FR" dirty="0" smtClean="0"/>
              <a:t> </a:t>
            </a:r>
            <a:r>
              <a:rPr lang="fr-FR" dirty="0" err="1" smtClean="0"/>
              <a:t>Process</a:t>
            </a:r>
            <a:r>
              <a:rPr lang="fr-FR" dirty="0" smtClean="0"/>
              <a:t> – </a:t>
            </a:r>
            <a:r>
              <a:rPr lang="fr-FR" dirty="0" err="1" smtClean="0"/>
              <a:t>Failure</a:t>
            </a:r>
            <a:r>
              <a:rPr lang="fr-FR" dirty="0" smtClean="0"/>
              <a:t> </a:t>
            </a:r>
            <a:endParaRPr lang="en-US" dirty="0"/>
          </a:p>
        </p:txBody>
      </p:sp>
      <p:sp>
        <p:nvSpPr>
          <p:cNvPr id="3" name="Content Placeholder 2"/>
          <p:cNvSpPr>
            <a:spLocks noGrp="1"/>
          </p:cNvSpPr>
          <p:nvPr>
            <p:ph idx="1"/>
          </p:nvPr>
        </p:nvSpPr>
        <p:spPr/>
        <p:txBody>
          <a:bodyPr/>
          <a:lstStyle/>
          <a:p>
            <a:r>
              <a:rPr lang="en-US" dirty="0"/>
              <a:t>In this case the exported password was incorrect, so authentication fails (useful troubleshooting tool):</a:t>
            </a:r>
          </a:p>
          <a:p>
            <a:pPr lvl="1"/>
            <a:r>
              <a:rPr lang="en-US" dirty="0" smtClean="0"/>
              <a:t>[</a:t>
            </a:r>
            <a:r>
              <a:rPr lang="en-US" dirty="0"/>
              <a:t>oracle@oel72rman1 temp]$ </a:t>
            </a:r>
            <a:r>
              <a:rPr lang="en-US" dirty="0" err="1"/>
              <a:t>sbttest</a:t>
            </a:r>
            <a:r>
              <a:rPr lang="en-US" dirty="0"/>
              <a:t> fail -</a:t>
            </a:r>
            <a:r>
              <a:rPr lang="en-US" dirty="0" err="1"/>
              <a:t>libname</a:t>
            </a:r>
            <a:r>
              <a:rPr lang="en-US" dirty="0"/>
              <a:t> libQuantumobk.so</a:t>
            </a:r>
          </a:p>
          <a:p>
            <a:pPr lvl="1"/>
            <a:r>
              <a:rPr lang="en-US" dirty="0"/>
              <a:t>The </a:t>
            </a:r>
            <a:r>
              <a:rPr lang="en-US" dirty="0" err="1"/>
              <a:t>sbt</a:t>
            </a:r>
            <a:r>
              <a:rPr lang="en-US" dirty="0"/>
              <a:t> function pointers are loaded from libQuantumobk.so library.</a:t>
            </a:r>
          </a:p>
          <a:p>
            <a:pPr lvl="1"/>
            <a:r>
              <a:rPr lang="en-US" dirty="0"/>
              <a:t>-- </a:t>
            </a:r>
            <a:r>
              <a:rPr lang="en-US" dirty="0" err="1"/>
              <a:t>sbtinit</a:t>
            </a:r>
            <a:r>
              <a:rPr lang="en-US" dirty="0"/>
              <a:t> succeeded</a:t>
            </a:r>
          </a:p>
          <a:p>
            <a:pPr lvl="1"/>
            <a:r>
              <a:rPr lang="en-US" dirty="0"/>
              <a:t>-- </a:t>
            </a:r>
            <a:r>
              <a:rPr lang="en-US" dirty="0" err="1"/>
              <a:t>sbtinit</a:t>
            </a:r>
            <a:r>
              <a:rPr lang="en-US" dirty="0"/>
              <a:t> (2nd time) succeeded</a:t>
            </a:r>
          </a:p>
          <a:p>
            <a:pPr lvl="1"/>
            <a:r>
              <a:rPr lang="en-US" dirty="0" err="1"/>
              <a:t>sbtinit</a:t>
            </a:r>
            <a:r>
              <a:rPr lang="en-US" dirty="0"/>
              <a:t>: vendor description string=Quantum MMS for RMAN 1.0.0.3204</a:t>
            </a:r>
          </a:p>
          <a:p>
            <a:pPr lvl="1"/>
            <a:r>
              <a:rPr lang="en-US" dirty="0" err="1"/>
              <a:t>sbtinit</a:t>
            </a:r>
            <a:r>
              <a:rPr lang="en-US" dirty="0"/>
              <a:t>: Media manager is version 1.0.0.132</a:t>
            </a:r>
          </a:p>
          <a:p>
            <a:pPr lvl="1"/>
            <a:r>
              <a:rPr lang="en-US" dirty="0" err="1"/>
              <a:t>sbtinit</a:t>
            </a:r>
            <a:r>
              <a:rPr lang="en-US" dirty="0"/>
              <a:t>: Media manager supports SBT API version 2.0</a:t>
            </a:r>
          </a:p>
          <a:p>
            <a:pPr lvl="1"/>
            <a:r>
              <a:rPr lang="en-US" dirty="0" err="1"/>
              <a:t>sbtinit</a:t>
            </a:r>
            <a:r>
              <a:rPr lang="en-US" dirty="0"/>
              <a:t>: allocated </a:t>
            </a:r>
            <a:r>
              <a:rPr lang="en-US" dirty="0" err="1"/>
              <a:t>sbt</a:t>
            </a:r>
            <a:r>
              <a:rPr lang="en-US" dirty="0"/>
              <a:t> context area of 3888 bytes</a:t>
            </a:r>
          </a:p>
          <a:p>
            <a:pPr lvl="1"/>
            <a:r>
              <a:rPr lang="en-US" dirty="0"/>
              <a:t>MMAPI error from sbtinit2: 7501, sbtinit2: authentication to server 10.20.165.14 username = chuck failed: MI_STS_EAUTH</a:t>
            </a:r>
          </a:p>
          <a:p>
            <a:pPr lvl="1"/>
            <a:r>
              <a:rPr lang="en-US" dirty="0"/>
              <a:t>-- sbtinit2 failed</a:t>
            </a:r>
          </a:p>
        </p:txBody>
      </p:sp>
    </p:spTree>
    <p:extLst>
      <p:ext uri="{BB962C8B-B14F-4D97-AF65-F5344CB8AC3E}">
        <p14:creationId xmlns:p14="http://schemas.microsoft.com/office/powerpoint/2010/main" val="37540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0798" y="1029853"/>
            <a:ext cx="7365428" cy="3855414"/>
          </a:xfrm>
          <a:prstGeom prst="rect">
            <a:avLst/>
          </a:prstGeom>
        </p:spPr>
      </p:pic>
      <p:sp>
        <p:nvSpPr>
          <p:cNvPr id="2" name="Title 1"/>
          <p:cNvSpPr>
            <a:spLocks noGrp="1"/>
          </p:cNvSpPr>
          <p:nvPr>
            <p:ph type="title"/>
          </p:nvPr>
        </p:nvSpPr>
        <p:spPr/>
        <p:txBody>
          <a:bodyPr/>
          <a:lstStyle/>
          <a:p>
            <a:r>
              <a:rPr lang="en-US" dirty="0" smtClean="0"/>
              <a:t>RMAN impact on </a:t>
            </a:r>
            <a:r>
              <a:rPr lang="en-US" dirty="0" err="1" smtClean="0"/>
              <a:t>DXi</a:t>
            </a:r>
            <a:r>
              <a:rPr lang="en-US" dirty="0" smtClean="0"/>
              <a:t> GUI</a:t>
            </a:r>
            <a:endParaRPr lang="en-US" dirty="0"/>
          </a:p>
        </p:txBody>
      </p:sp>
      <p:sp>
        <p:nvSpPr>
          <p:cNvPr id="3" name="Content Placeholder 2"/>
          <p:cNvSpPr>
            <a:spLocks noGrp="1"/>
          </p:cNvSpPr>
          <p:nvPr>
            <p:ph idx="1"/>
          </p:nvPr>
        </p:nvSpPr>
        <p:spPr>
          <a:xfrm>
            <a:off x="395805" y="651934"/>
            <a:ext cx="8216220" cy="3872566"/>
          </a:xfrm>
        </p:spPr>
        <p:txBody>
          <a:bodyPr/>
          <a:lstStyle/>
          <a:p>
            <a:r>
              <a:rPr lang="en-US" dirty="0" smtClean="0"/>
              <a:t>Configuring an Application Specific (RMAN) share (Configuration &gt; NAS Add)</a:t>
            </a:r>
            <a:endParaRPr lang="en-US" dirty="0"/>
          </a:p>
        </p:txBody>
      </p:sp>
      <p:sp>
        <p:nvSpPr>
          <p:cNvPr id="5" name="Left Brace 4"/>
          <p:cNvSpPr/>
          <p:nvPr/>
        </p:nvSpPr>
        <p:spPr>
          <a:xfrm>
            <a:off x="1159934" y="3047999"/>
            <a:ext cx="321734" cy="1176868"/>
          </a:xfrm>
          <a:prstGeom prst="leftBrace">
            <a:avLst/>
          </a:prstGeom>
          <a:ln w="952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4667" y="2963333"/>
            <a:ext cx="1202266" cy="1223412"/>
          </a:xfrm>
          <a:prstGeom prst="rect">
            <a:avLst/>
          </a:prstGeom>
          <a:noFill/>
        </p:spPr>
        <p:txBody>
          <a:bodyPr wrap="square" rtlCol="0">
            <a:spAutoFit/>
          </a:bodyPr>
          <a:lstStyle/>
          <a:p>
            <a:pPr algn="ctr"/>
            <a:r>
              <a:rPr lang="en-US" sz="1050" dirty="0" smtClean="0"/>
              <a:t>Selection for App Specific Shares, Requires </a:t>
            </a:r>
            <a:r>
              <a:rPr lang="en-US" sz="1050" dirty="0" err="1" smtClean="0"/>
              <a:t>Dedup</a:t>
            </a:r>
            <a:r>
              <a:rPr lang="en-US" sz="1050" dirty="0" smtClean="0"/>
              <a:t> Enabled (</a:t>
            </a:r>
            <a:r>
              <a:rPr lang="en-US" sz="1050" dirty="0" err="1" smtClean="0"/>
              <a:t>Dedup</a:t>
            </a:r>
            <a:r>
              <a:rPr lang="en-US" sz="1050" dirty="0" smtClean="0"/>
              <a:t> setting checked, cannot be changed).</a:t>
            </a:r>
            <a:endParaRPr lang="en-US" sz="1050" dirty="0"/>
          </a:p>
        </p:txBody>
      </p:sp>
      <p:sp>
        <p:nvSpPr>
          <p:cNvPr id="8" name="Rounded Rectangular Callout 7"/>
          <p:cNvSpPr/>
          <p:nvPr/>
        </p:nvSpPr>
        <p:spPr>
          <a:xfrm>
            <a:off x="6731001" y="1092199"/>
            <a:ext cx="1972732" cy="841248"/>
          </a:xfrm>
          <a:prstGeom prst="wedgeRoundRect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600" dirty="0" smtClean="0">
                <a:solidFill>
                  <a:srgbClr val="FFFFFF"/>
                </a:solidFill>
              </a:rPr>
              <a:t>Only Directory/File (Trigger) Based Replication</a:t>
            </a:r>
            <a:endParaRPr lang="en-US" sz="1600" dirty="0">
              <a:solidFill>
                <a:srgbClr val="FFFFFF"/>
              </a:solidFill>
            </a:endParaRPr>
          </a:p>
        </p:txBody>
      </p:sp>
      <p:cxnSp>
        <p:nvCxnSpPr>
          <p:cNvPr id="10" name="Straight Arrow Connector 9"/>
          <p:cNvCxnSpPr/>
          <p:nvPr/>
        </p:nvCxnSpPr>
        <p:spPr>
          <a:xfrm flipH="1" flipV="1">
            <a:off x="1058333" y="2159000"/>
            <a:ext cx="601133" cy="372533"/>
          </a:xfrm>
          <a:prstGeom prst="straightConnector1">
            <a:avLst/>
          </a:prstGeom>
          <a:ln w="9525" cmpd="sng">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30203" y="1778001"/>
            <a:ext cx="914399" cy="707886"/>
          </a:xfrm>
          <a:prstGeom prst="rect">
            <a:avLst/>
          </a:prstGeom>
          <a:noFill/>
        </p:spPr>
        <p:txBody>
          <a:bodyPr wrap="square" rtlCol="0">
            <a:spAutoFit/>
          </a:bodyPr>
          <a:lstStyle/>
          <a:p>
            <a:r>
              <a:rPr lang="en-US" sz="1000" dirty="0" smtClean="0"/>
              <a:t>CIFS changed </a:t>
            </a:r>
          </a:p>
          <a:p>
            <a:r>
              <a:rPr lang="en-US" sz="1000" dirty="0" smtClean="0"/>
              <a:t>to CIFS/SMB throughout GUI and CLI</a:t>
            </a:r>
            <a:endParaRPr lang="en-US" sz="1000" dirty="0"/>
          </a:p>
        </p:txBody>
      </p:sp>
    </p:spTree>
    <p:extLst>
      <p:ext uri="{BB962C8B-B14F-4D97-AF65-F5344CB8AC3E}">
        <p14:creationId xmlns:p14="http://schemas.microsoft.com/office/powerpoint/2010/main" val="13898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 Summary Page</a:t>
            </a:r>
            <a:endParaRPr lang="en-US" dirty="0"/>
          </a:p>
        </p:txBody>
      </p:sp>
      <p:sp>
        <p:nvSpPr>
          <p:cNvPr id="3" name="Content Placeholder 2"/>
          <p:cNvSpPr>
            <a:spLocks noGrp="1"/>
          </p:cNvSpPr>
          <p:nvPr>
            <p:ph idx="1"/>
          </p:nvPr>
        </p:nvSpPr>
        <p:spPr>
          <a:xfrm>
            <a:off x="395805" y="761758"/>
            <a:ext cx="8216220" cy="3576473"/>
          </a:xfrm>
        </p:spPr>
        <p:txBody>
          <a:bodyPr/>
          <a:lstStyle/>
          <a:p>
            <a:r>
              <a:rPr lang="en-US" dirty="0" smtClean="0"/>
              <a:t>Application Specific Shares count against maximum of 128 shares</a:t>
            </a:r>
            <a:endParaRPr lang="en-US" dirty="0"/>
          </a:p>
        </p:txBody>
      </p:sp>
      <p:pic>
        <p:nvPicPr>
          <p:cNvPr id="5" name="Picture 4"/>
          <p:cNvPicPr>
            <a:picLocks noChangeAspect="1"/>
          </p:cNvPicPr>
          <p:nvPr/>
        </p:nvPicPr>
        <p:blipFill>
          <a:blip r:embed="rId2"/>
          <a:stretch>
            <a:fillRect/>
          </a:stretch>
        </p:blipFill>
        <p:spPr>
          <a:xfrm>
            <a:off x="338667" y="1337746"/>
            <a:ext cx="7912100" cy="2806700"/>
          </a:xfrm>
          <a:prstGeom prst="rect">
            <a:avLst/>
          </a:prstGeom>
        </p:spPr>
      </p:pic>
    </p:spTree>
    <p:extLst>
      <p:ext uri="{BB962C8B-B14F-4D97-AF65-F5344CB8AC3E}">
        <p14:creationId xmlns:p14="http://schemas.microsoft.com/office/powerpoint/2010/main" val="136912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a:t>
            </a:r>
            <a:r>
              <a:rPr lang="en-US" dirty="0" err="1" smtClean="0"/>
              <a:t>DXi</a:t>
            </a:r>
            <a:r>
              <a:rPr lang="en-US" dirty="0" smtClean="0"/>
              <a:t> GUI </a:t>
            </a:r>
            <a:endParaRPr lang="en-US" dirty="0"/>
          </a:p>
        </p:txBody>
      </p:sp>
      <p:sp>
        <p:nvSpPr>
          <p:cNvPr id="3" name="Content Placeholder 2"/>
          <p:cNvSpPr>
            <a:spLocks noGrp="1"/>
          </p:cNvSpPr>
          <p:nvPr>
            <p:ph idx="1"/>
          </p:nvPr>
        </p:nvSpPr>
        <p:spPr>
          <a:xfrm>
            <a:off x="395805" y="710959"/>
            <a:ext cx="8216220" cy="3576473"/>
          </a:xfrm>
        </p:spPr>
        <p:txBody>
          <a:bodyPr/>
          <a:lstStyle/>
          <a:p>
            <a:r>
              <a:rPr lang="en-US" dirty="0" smtClean="0"/>
              <a:t>Send Replication </a:t>
            </a:r>
          </a:p>
          <a:p>
            <a:pPr lvl="1"/>
            <a:r>
              <a:rPr lang="en-US" dirty="0" smtClean="0"/>
              <a:t>Replicate Now and Scheduler buttons disabled for Application Specific shares</a:t>
            </a:r>
          </a:p>
          <a:p>
            <a:pPr lvl="1"/>
            <a:r>
              <a:rPr lang="en-US" dirty="0" smtClean="0"/>
              <a:t>Can only configure </a:t>
            </a:r>
            <a:r>
              <a:rPr lang="en-US" dirty="0" err="1" smtClean="0"/>
              <a:t>Dir</a:t>
            </a:r>
            <a:r>
              <a:rPr lang="en-US" dirty="0" smtClean="0"/>
              <a:t>/File (Trigger) Based replication for Application Specific shares</a:t>
            </a:r>
          </a:p>
          <a:p>
            <a:pPr marL="0" indent="0">
              <a:buNone/>
            </a:pPr>
            <a:endParaRPr lang="en-US" dirty="0"/>
          </a:p>
        </p:txBody>
      </p:sp>
      <p:pic>
        <p:nvPicPr>
          <p:cNvPr id="6" name="Picture 5"/>
          <p:cNvPicPr>
            <a:picLocks noChangeAspect="1"/>
          </p:cNvPicPr>
          <p:nvPr/>
        </p:nvPicPr>
        <p:blipFill rotWithShape="1">
          <a:blip r:embed="rId2"/>
          <a:srcRect l="737" t="-1138" r="920" b="10353"/>
          <a:stretch/>
        </p:blipFill>
        <p:spPr>
          <a:xfrm>
            <a:off x="1786467" y="1650998"/>
            <a:ext cx="6781800" cy="3378200"/>
          </a:xfrm>
          <a:prstGeom prst="rect">
            <a:avLst/>
          </a:prstGeom>
        </p:spPr>
      </p:pic>
    </p:spTree>
    <p:extLst>
      <p:ext uri="{BB962C8B-B14F-4D97-AF65-F5344CB8AC3E}">
        <p14:creationId xmlns:p14="http://schemas.microsoft.com/office/powerpoint/2010/main" val="278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and Red Rock Software 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2315941"/>
              </p:ext>
            </p:extLst>
          </p:nvPr>
        </p:nvGraphicFramePr>
        <p:xfrm>
          <a:off x="238125" y="1104899"/>
          <a:ext cx="8315324" cy="3696788"/>
        </p:xfrm>
        <a:graphic>
          <a:graphicData uri="http://schemas.openxmlformats.org/drawingml/2006/table">
            <a:tbl>
              <a:tblPr firstRow="1" bandRow="1">
                <a:tableStyleId>{5C22544A-7EE6-4342-B048-85BDC9FD1C3A}</a:tableStyleId>
              </a:tblPr>
              <a:tblGrid>
                <a:gridCol w="2078831"/>
                <a:gridCol w="2078831"/>
                <a:gridCol w="2078831"/>
                <a:gridCol w="2078831"/>
              </a:tblGrid>
              <a:tr h="876029">
                <a:tc>
                  <a:txBody>
                    <a:bodyPr/>
                    <a:lstStyle/>
                    <a:p>
                      <a:endParaRPr lang="en-US" dirty="0"/>
                    </a:p>
                  </a:txBody>
                  <a:tcPr/>
                </a:tc>
                <a:tc>
                  <a:txBody>
                    <a:bodyPr/>
                    <a:lstStyle/>
                    <a:p>
                      <a:pPr algn="ctr"/>
                      <a:r>
                        <a:rPr lang="en-US" sz="2400" b="1" baseline="0" dirty="0" smtClean="0">
                          <a:solidFill>
                            <a:schemeClr val="accent5">
                              <a:lumMod val="20000"/>
                              <a:lumOff val="80000"/>
                            </a:schemeClr>
                          </a:solidFill>
                        </a:rPr>
                        <a:t>v3.2.4</a:t>
                      </a:r>
                      <a:endParaRPr lang="en-US" sz="2400" b="1" dirty="0">
                        <a:solidFill>
                          <a:schemeClr val="accent5">
                            <a:lumMod val="20000"/>
                            <a:lumOff val="80000"/>
                          </a:schemeClr>
                        </a:solidFill>
                      </a:endParaRPr>
                    </a:p>
                  </a:txBody>
                  <a:tcPr anchor="ctr"/>
                </a:tc>
                <a:tc>
                  <a:txBody>
                    <a:bodyPr/>
                    <a:lstStyle/>
                    <a:p>
                      <a:pPr algn="ctr"/>
                      <a:r>
                        <a:rPr lang="en-US" sz="2400" dirty="0" smtClean="0">
                          <a:solidFill>
                            <a:schemeClr val="accent5">
                              <a:lumMod val="20000"/>
                              <a:lumOff val="80000"/>
                            </a:schemeClr>
                          </a:solidFill>
                        </a:rPr>
                        <a:t>v3.2.4.1</a:t>
                      </a:r>
                      <a:endParaRPr lang="en-US" sz="2400" dirty="0">
                        <a:solidFill>
                          <a:schemeClr val="accent5">
                            <a:lumMod val="20000"/>
                            <a:lumOff val="80000"/>
                          </a:schemeClr>
                        </a:solidFill>
                      </a:endParaRPr>
                    </a:p>
                  </a:txBody>
                  <a:tcPr anchor="ctr"/>
                </a:tc>
                <a:tc>
                  <a:txBody>
                    <a:bodyPr/>
                    <a:lstStyle/>
                    <a:p>
                      <a:pPr algn="ctr"/>
                      <a:r>
                        <a:rPr lang="en-US" sz="2400" dirty="0" smtClean="0">
                          <a:solidFill>
                            <a:schemeClr val="accent5">
                              <a:lumMod val="20000"/>
                              <a:lumOff val="80000"/>
                            </a:schemeClr>
                          </a:solidFill>
                        </a:rPr>
                        <a:t>V3.2.5</a:t>
                      </a:r>
                      <a:endParaRPr lang="en-US" sz="2400" dirty="0">
                        <a:solidFill>
                          <a:schemeClr val="accent5">
                            <a:lumMod val="20000"/>
                            <a:lumOff val="80000"/>
                          </a:schemeClr>
                        </a:solidFill>
                      </a:endParaRPr>
                    </a:p>
                  </a:txBody>
                  <a:tcPr anchor="ctr"/>
                </a:tc>
              </a:tr>
              <a:tr h="972365">
                <a:tc>
                  <a:txBody>
                    <a:bodyPr/>
                    <a:lstStyle/>
                    <a:p>
                      <a:pPr algn="ctr"/>
                      <a:r>
                        <a:rPr lang="en-US" sz="2400" b="1" dirty="0" smtClean="0">
                          <a:solidFill>
                            <a:sysClr val="windowText" lastClr="000000"/>
                          </a:solidFill>
                        </a:rPr>
                        <a:t>When Released</a:t>
                      </a:r>
                      <a:endParaRPr lang="en-US" sz="2400" b="1" dirty="0">
                        <a:solidFill>
                          <a:sysClr val="windowText" lastClr="000000"/>
                        </a:solidFill>
                      </a:endParaRPr>
                    </a:p>
                  </a:txBody>
                  <a:tcPr anchor="ctr"/>
                </a:tc>
                <a:tc>
                  <a:txBody>
                    <a:bodyPr/>
                    <a:lstStyle/>
                    <a:p>
                      <a:pPr algn="ctr"/>
                      <a:r>
                        <a:rPr lang="en-US" baseline="0" dirty="0" smtClean="0">
                          <a:solidFill>
                            <a:sysClr val="windowText" lastClr="000000"/>
                          </a:solidFill>
                        </a:rPr>
                        <a:t>2 SEP 2016</a:t>
                      </a:r>
                      <a:endParaRPr lang="en-US" dirty="0">
                        <a:solidFill>
                          <a:sysClr val="windowText" lastClr="000000"/>
                        </a:solidFill>
                      </a:endParaRPr>
                    </a:p>
                  </a:txBody>
                  <a:tcPr/>
                </a:tc>
                <a:tc>
                  <a:txBody>
                    <a:bodyPr/>
                    <a:lstStyle/>
                    <a:p>
                      <a:pPr algn="ctr"/>
                      <a:r>
                        <a:rPr lang="en-US" dirty="0" smtClean="0">
                          <a:solidFill>
                            <a:sysClr val="windowText" lastClr="000000"/>
                          </a:solidFill>
                        </a:rPr>
                        <a:t>21 SEP 2016</a:t>
                      </a:r>
                      <a:endParaRPr lang="en-US" dirty="0">
                        <a:solidFill>
                          <a:sysClr val="windowText" lastClr="000000"/>
                        </a:solidFill>
                      </a:endParaRPr>
                    </a:p>
                  </a:txBody>
                  <a:tcPr/>
                </a:tc>
                <a:tc>
                  <a:txBody>
                    <a:bodyPr/>
                    <a:lstStyle/>
                    <a:p>
                      <a:pPr algn="ctr"/>
                      <a:r>
                        <a:rPr lang="en-US" dirty="0" smtClean="0">
                          <a:solidFill>
                            <a:srgbClr val="000000"/>
                          </a:solidFill>
                        </a:rPr>
                        <a:t>Late Nov-Early</a:t>
                      </a:r>
                      <a:r>
                        <a:rPr lang="en-US" baseline="0" dirty="0" smtClean="0">
                          <a:solidFill>
                            <a:srgbClr val="000000"/>
                          </a:solidFill>
                        </a:rPr>
                        <a:t> Dec ‘16</a:t>
                      </a:r>
                      <a:endParaRPr lang="en-US" dirty="0">
                        <a:solidFill>
                          <a:srgbClr val="000000"/>
                        </a:solidFill>
                      </a:endParaRPr>
                    </a:p>
                  </a:txBody>
                  <a:tcPr/>
                </a:tc>
              </a:tr>
              <a:tr h="972365">
                <a:tc>
                  <a:txBody>
                    <a:bodyPr/>
                    <a:lstStyle/>
                    <a:p>
                      <a:pPr algn="ctr"/>
                      <a:r>
                        <a:rPr lang="en-US" sz="2400" b="1" dirty="0" smtClean="0">
                          <a:solidFill>
                            <a:sysClr val="windowText" lastClr="000000"/>
                          </a:solidFill>
                        </a:rPr>
                        <a:t>Platform</a:t>
                      </a:r>
                      <a:endParaRPr lang="en-US" sz="2400" b="1" dirty="0">
                        <a:solidFill>
                          <a:sysClr val="windowText" lastClr="000000"/>
                        </a:solidFill>
                      </a:endParaRPr>
                    </a:p>
                  </a:txBody>
                  <a:tcPr anchor="ctr"/>
                </a:tc>
                <a:tc>
                  <a:txBody>
                    <a:bodyPr/>
                    <a:lstStyle/>
                    <a:p>
                      <a:pPr algn="ctr"/>
                      <a:r>
                        <a:rPr lang="en-US" dirty="0" smtClean="0">
                          <a:solidFill>
                            <a:sysClr val="windowText" lastClr="000000"/>
                          </a:solidFill>
                        </a:rPr>
                        <a:t>DXi6900-S</a:t>
                      </a:r>
                      <a:endParaRPr lang="en-US" dirty="0">
                        <a:solidFill>
                          <a:sysClr val="windowText" lastClr="000000"/>
                        </a:solidFill>
                      </a:endParaRPr>
                    </a:p>
                  </a:txBody>
                  <a:tcPr/>
                </a:tc>
                <a:tc>
                  <a:txBody>
                    <a:bodyPr/>
                    <a:lstStyle/>
                    <a:p>
                      <a:pPr algn="ctr"/>
                      <a:r>
                        <a:rPr lang="en-US" dirty="0" smtClean="0">
                          <a:solidFill>
                            <a:sysClr val="windowText" lastClr="000000"/>
                          </a:solidFill>
                        </a:rPr>
                        <a:t>DXi6900-S</a:t>
                      </a:r>
                      <a:endParaRPr lang="en-US" dirty="0">
                        <a:solidFill>
                          <a:sysClr val="windowText" lastClr="000000"/>
                        </a:solidFill>
                      </a:endParaRPr>
                    </a:p>
                  </a:txBody>
                  <a:tcPr/>
                </a:tc>
                <a:tc>
                  <a:txBody>
                    <a:bodyPr/>
                    <a:lstStyle/>
                    <a:p>
                      <a:pPr algn="ctr"/>
                      <a:r>
                        <a:rPr lang="en-US" dirty="0" smtClean="0">
                          <a:solidFill>
                            <a:sysClr val="windowText" lastClr="000000"/>
                          </a:solidFill>
                        </a:rPr>
                        <a:t>DXi6900-S</a:t>
                      </a:r>
                    </a:p>
                    <a:p>
                      <a:pPr algn="ctr"/>
                      <a:r>
                        <a:rPr lang="en-US" dirty="0" smtClean="0">
                          <a:solidFill>
                            <a:sysClr val="windowText" lastClr="000000"/>
                          </a:solidFill>
                        </a:rPr>
                        <a:t>DXi6900</a:t>
                      </a:r>
                    </a:p>
                    <a:p>
                      <a:pPr algn="ctr"/>
                      <a:r>
                        <a:rPr lang="en-US" dirty="0" smtClean="0">
                          <a:solidFill>
                            <a:sysClr val="windowText" lastClr="000000"/>
                          </a:solidFill>
                        </a:rPr>
                        <a:t>DXi4700</a:t>
                      </a:r>
                      <a:endParaRPr lang="en-US" dirty="0">
                        <a:solidFill>
                          <a:sysClr val="windowText" lastClr="000000"/>
                        </a:solidFill>
                      </a:endParaRPr>
                    </a:p>
                  </a:txBody>
                  <a:tcPr/>
                </a:tc>
              </a:tr>
              <a:tr h="876029">
                <a:tc>
                  <a:txBody>
                    <a:bodyPr/>
                    <a:lstStyle/>
                    <a:p>
                      <a:pPr algn="ctr"/>
                      <a:r>
                        <a:rPr lang="en-US" sz="2400" b="1" dirty="0" smtClean="0">
                          <a:solidFill>
                            <a:sysClr val="windowText" lastClr="000000"/>
                          </a:solidFill>
                        </a:rPr>
                        <a:t>New</a:t>
                      </a:r>
                      <a:r>
                        <a:rPr lang="en-US" sz="2400" b="1" baseline="0" dirty="0" smtClean="0">
                          <a:solidFill>
                            <a:sysClr val="windowText" lastClr="000000"/>
                          </a:solidFill>
                        </a:rPr>
                        <a:t> Features</a:t>
                      </a:r>
                      <a:endParaRPr lang="en-US" sz="2400" b="1" dirty="0">
                        <a:solidFill>
                          <a:sysClr val="windowText" lastClr="000000"/>
                        </a:solidFill>
                      </a:endParaRPr>
                    </a:p>
                  </a:txBody>
                  <a:tcPr anchor="ctr"/>
                </a:tc>
                <a:tc>
                  <a:txBody>
                    <a:bodyPr/>
                    <a:lstStyle/>
                    <a:p>
                      <a:pPr algn="ctr"/>
                      <a:r>
                        <a:rPr lang="en-US" dirty="0" smtClean="0">
                          <a:solidFill>
                            <a:sysClr val="windowText" lastClr="000000"/>
                          </a:solidFill>
                        </a:rPr>
                        <a:t>DXi6900-S</a:t>
                      </a:r>
                      <a:r>
                        <a:rPr lang="en-US" baseline="0" dirty="0" smtClean="0">
                          <a:solidFill>
                            <a:sysClr val="windowText" lastClr="000000"/>
                          </a:solidFill>
                        </a:rPr>
                        <a:t> platform</a:t>
                      </a:r>
                      <a:endParaRPr lang="en-US" dirty="0">
                        <a:solidFill>
                          <a:sysClr val="windowText" lastClr="000000"/>
                        </a:solidFill>
                      </a:endParaRPr>
                    </a:p>
                  </a:txBody>
                  <a:tcPr/>
                </a:tc>
                <a:tc>
                  <a:txBody>
                    <a:bodyPr/>
                    <a:lstStyle/>
                    <a:p>
                      <a:pPr algn="ctr"/>
                      <a:r>
                        <a:rPr lang="en-US" dirty="0" smtClean="0">
                          <a:solidFill>
                            <a:sysClr val="windowText" lastClr="000000"/>
                          </a:solidFill>
                        </a:rPr>
                        <a:t>RMAN</a:t>
                      </a:r>
                      <a:endParaRPr lang="en-US" dirty="0">
                        <a:solidFill>
                          <a:sysClr val="windowText" lastClr="000000"/>
                        </a:solidFill>
                      </a:endParaRPr>
                    </a:p>
                  </a:txBody>
                  <a:tcPr/>
                </a:tc>
                <a:tc>
                  <a:txBody>
                    <a:bodyPr/>
                    <a:lstStyle/>
                    <a:p>
                      <a:pPr algn="ctr"/>
                      <a:r>
                        <a:rPr lang="en-US" dirty="0" smtClean="0">
                          <a:solidFill>
                            <a:sysClr val="windowText" lastClr="000000"/>
                          </a:solidFill>
                        </a:rPr>
                        <a:t>RMAN</a:t>
                      </a:r>
                    </a:p>
                    <a:p>
                      <a:pPr algn="ctr"/>
                      <a:r>
                        <a:rPr lang="en-US" dirty="0" smtClean="0">
                          <a:solidFill>
                            <a:sysClr val="windowText" lastClr="000000"/>
                          </a:solidFill>
                        </a:rPr>
                        <a:t>LDAP/AD</a:t>
                      </a:r>
                      <a:endParaRPr lang="en-US" dirty="0">
                        <a:solidFill>
                          <a:sysClr val="windowText" lastClr="000000"/>
                        </a:solidFill>
                      </a:endParaRPr>
                    </a:p>
                  </a:txBody>
                  <a:tcPr/>
                </a:tc>
              </a:tr>
            </a:tbl>
          </a:graphicData>
        </a:graphic>
      </p:graphicFrame>
    </p:spTree>
    <p:extLst>
      <p:ext uri="{BB962C8B-B14F-4D97-AF65-F5344CB8AC3E}">
        <p14:creationId xmlns:p14="http://schemas.microsoft.com/office/powerpoint/2010/main" val="23084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a:t>
            </a:r>
            <a:r>
              <a:rPr lang="en-US" dirty="0" err="1" smtClean="0"/>
              <a:t>DXi</a:t>
            </a:r>
            <a:r>
              <a:rPr lang="en-US" dirty="0" smtClean="0"/>
              <a:t> GUI</a:t>
            </a:r>
            <a:endParaRPr lang="en-US" dirty="0"/>
          </a:p>
        </p:txBody>
      </p:sp>
      <p:sp>
        <p:nvSpPr>
          <p:cNvPr id="3" name="Content Placeholder 2"/>
          <p:cNvSpPr>
            <a:spLocks noGrp="1"/>
          </p:cNvSpPr>
          <p:nvPr>
            <p:ph idx="1"/>
          </p:nvPr>
        </p:nvSpPr>
        <p:spPr>
          <a:xfrm>
            <a:off x="412738" y="677092"/>
            <a:ext cx="8216220" cy="3576473"/>
          </a:xfrm>
        </p:spPr>
        <p:txBody>
          <a:bodyPr/>
          <a:lstStyle/>
          <a:p>
            <a:r>
              <a:rPr lang="en-US" dirty="0"/>
              <a:t>Home page – Current Activity</a:t>
            </a:r>
          </a:p>
          <a:p>
            <a:pPr marL="0" indent="0">
              <a:buNone/>
            </a:pPr>
            <a:endParaRPr lang="en-US" dirty="0"/>
          </a:p>
        </p:txBody>
      </p:sp>
      <p:pic>
        <p:nvPicPr>
          <p:cNvPr id="4" name="Picture 3"/>
          <p:cNvPicPr>
            <a:picLocks noChangeAspect="1"/>
          </p:cNvPicPr>
          <p:nvPr/>
        </p:nvPicPr>
        <p:blipFill>
          <a:blip r:embed="rId2"/>
          <a:stretch>
            <a:fillRect/>
          </a:stretch>
        </p:blipFill>
        <p:spPr>
          <a:xfrm>
            <a:off x="1913466" y="1032933"/>
            <a:ext cx="7112000" cy="3556000"/>
          </a:xfrm>
          <a:prstGeom prst="rect">
            <a:avLst/>
          </a:prstGeom>
        </p:spPr>
      </p:pic>
      <p:sp>
        <p:nvSpPr>
          <p:cNvPr id="5" name="Left Brace 4"/>
          <p:cNvSpPr/>
          <p:nvPr/>
        </p:nvSpPr>
        <p:spPr>
          <a:xfrm>
            <a:off x="1735667" y="2616202"/>
            <a:ext cx="364066" cy="922867"/>
          </a:xfrm>
          <a:prstGeom prst="leftBrace">
            <a:avLst/>
          </a:prstGeom>
          <a:ln w="952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262467" y="2590800"/>
            <a:ext cx="1591742" cy="1015663"/>
          </a:xfrm>
          <a:prstGeom prst="rect">
            <a:avLst/>
          </a:prstGeom>
          <a:noFill/>
        </p:spPr>
        <p:txBody>
          <a:bodyPr wrap="square" rtlCol="0">
            <a:spAutoFit/>
          </a:bodyPr>
          <a:lstStyle/>
          <a:p>
            <a:r>
              <a:rPr lang="en-US" sz="1200" dirty="0" smtClean="0"/>
              <a:t>Includes Application Specific share data.  Previously under OST, and only displayed if OST Accent enabled.</a:t>
            </a:r>
          </a:p>
        </p:txBody>
      </p:sp>
    </p:spTree>
    <p:extLst>
      <p:ext uri="{BB962C8B-B14F-4D97-AF65-F5344CB8AC3E}">
        <p14:creationId xmlns:p14="http://schemas.microsoft.com/office/powerpoint/2010/main" val="291200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a:t>
            </a:r>
            <a:r>
              <a:rPr lang="en-US" dirty="0" err="1" smtClean="0"/>
              <a:t>DXi</a:t>
            </a:r>
            <a:r>
              <a:rPr lang="en-US" dirty="0" smtClean="0"/>
              <a:t> GUI</a:t>
            </a:r>
            <a:endParaRPr lang="en-US" dirty="0"/>
          </a:p>
        </p:txBody>
      </p:sp>
      <p:sp>
        <p:nvSpPr>
          <p:cNvPr id="3" name="Content Placeholder 2"/>
          <p:cNvSpPr>
            <a:spLocks noGrp="1"/>
          </p:cNvSpPr>
          <p:nvPr>
            <p:ph idx="1"/>
          </p:nvPr>
        </p:nvSpPr>
        <p:spPr>
          <a:xfrm>
            <a:off x="387338" y="668626"/>
            <a:ext cx="8216220" cy="1498841"/>
          </a:xfrm>
        </p:spPr>
        <p:txBody>
          <a:bodyPr/>
          <a:lstStyle/>
          <a:p>
            <a:r>
              <a:rPr lang="en-US" dirty="0" smtClean="0"/>
              <a:t>Data Reduction Statistics </a:t>
            </a:r>
          </a:p>
          <a:p>
            <a:pPr lvl="1"/>
            <a:r>
              <a:rPr lang="en-US" dirty="0" smtClean="0"/>
              <a:t>Data for Application Specific shares not included in Data Reduction Statistics in </a:t>
            </a:r>
            <a:r>
              <a:rPr lang="en-US" b="1" dirty="0" smtClean="0">
                <a:solidFill>
                  <a:srgbClr val="800000"/>
                </a:solidFill>
              </a:rPr>
              <a:t>3.2.4.1</a:t>
            </a:r>
            <a:r>
              <a:rPr lang="en-US" dirty="0" smtClean="0"/>
              <a:t> on Home page and Status &gt; Disk Usage page</a:t>
            </a:r>
          </a:p>
          <a:p>
            <a:pPr lvl="1"/>
            <a:r>
              <a:rPr lang="en-US" dirty="0" smtClean="0"/>
              <a:t>Documented in Release Note for 3.2.4.1</a:t>
            </a:r>
          </a:p>
          <a:p>
            <a:pPr lvl="1"/>
            <a:r>
              <a:rPr lang="en-US" dirty="0" smtClean="0"/>
              <a:t>Will be fixed in </a:t>
            </a:r>
            <a:r>
              <a:rPr lang="en-US" b="1" dirty="0" smtClean="0">
                <a:solidFill>
                  <a:srgbClr val="800000"/>
                </a:solidFill>
              </a:rPr>
              <a:t>3.2.5</a:t>
            </a:r>
          </a:p>
        </p:txBody>
      </p:sp>
      <p:pic>
        <p:nvPicPr>
          <p:cNvPr id="4" name="Picture 3"/>
          <p:cNvPicPr>
            <a:picLocks noChangeAspect="1"/>
          </p:cNvPicPr>
          <p:nvPr/>
        </p:nvPicPr>
        <p:blipFill rotWithShape="1">
          <a:blip r:embed="rId2"/>
          <a:srcRect l="1587" t="7143" r="4856"/>
          <a:stretch/>
        </p:blipFill>
        <p:spPr>
          <a:xfrm>
            <a:off x="4563538" y="2836334"/>
            <a:ext cx="4241800" cy="1981201"/>
          </a:xfrm>
          <a:prstGeom prst="rect">
            <a:avLst/>
          </a:prstGeom>
        </p:spPr>
      </p:pic>
      <p:pic>
        <p:nvPicPr>
          <p:cNvPr id="5" name="Picture 4"/>
          <p:cNvPicPr>
            <a:picLocks noChangeAspect="1"/>
          </p:cNvPicPr>
          <p:nvPr/>
        </p:nvPicPr>
        <p:blipFill>
          <a:blip r:embed="rId3"/>
          <a:stretch>
            <a:fillRect/>
          </a:stretch>
        </p:blipFill>
        <p:spPr>
          <a:xfrm>
            <a:off x="336043" y="2836334"/>
            <a:ext cx="4147061" cy="1634066"/>
          </a:xfrm>
          <a:prstGeom prst="rect">
            <a:avLst/>
          </a:prstGeom>
        </p:spPr>
      </p:pic>
      <p:sp>
        <p:nvSpPr>
          <p:cNvPr id="8" name="TextBox 7"/>
          <p:cNvSpPr txBox="1"/>
          <p:nvPr/>
        </p:nvSpPr>
        <p:spPr>
          <a:xfrm>
            <a:off x="6354961" y="2396066"/>
            <a:ext cx="658954" cy="369332"/>
          </a:xfrm>
          <a:prstGeom prst="rect">
            <a:avLst/>
          </a:prstGeom>
          <a:noFill/>
        </p:spPr>
        <p:txBody>
          <a:bodyPr wrap="none" rtlCol="0">
            <a:spAutoFit/>
          </a:bodyPr>
          <a:lstStyle/>
          <a:p>
            <a:r>
              <a:rPr lang="en-US" b="1" dirty="0" smtClean="0">
                <a:solidFill>
                  <a:srgbClr val="800000"/>
                </a:solidFill>
              </a:rPr>
              <a:t>3.2.5</a:t>
            </a:r>
            <a:endParaRPr lang="en-US" b="1" dirty="0">
              <a:solidFill>
                <a:srgbClr val="800000"/>
              </a:solidFill>
            </a:endParaRPr>
          </a:p>
        </p:txBody>
      </p:sp>
      <p:sp>
        <p:nvSpPr>
          <p:cNvPr id="9" name="TextBox 8"/>
          <p:cNvSpPr txBox="1"/>
          <p:nvPr/>
        </p:nvSpPr>
        <p:spPr>
          <a:xfrm>
            <a:off x="1990772" y="2396066"/>
            <a:ext cx="837602" cy="369332"/>
          </a:xfrm>
          <a:prstGeom prst="rect">
            <a:avLst/>
          </a:prstGeom>
          <a:noFill/>
        </p:spPr>
        <p:txBody>
          <a:bodyPr wrap="none" rtlCol="0">
            <a:spAutoFit/>
          </a:bodyPr>
          <a:lstStyle/>
          <a:p>
            <a:r>
              <a:rPr lang="en-US" b="1" dirty="0" smtClean="0">
                <a:solidFill>
                  <a:srgbClr val="800000"/>
                </a:solidFill>
              </a:rPr>
              <a:t>3.2.4.1</a:t>
            </a:r>
            <a:endParaRPr lang="en-US" b="1" dirty="0">
              <a:solidFill>
                <a:srgbClr val="800000"/>
              </a:solidFill>
            </a:endParaRPr>
          </a:p>
        </p:txBody>
      </p:sp>
    </p:spTree>
    <p:extLst>
      <p:ext uri="{BB962C8B-B14F-4D97-AF65-F5344CB8AC3E}">
        <p14:creationId xmlns:p14="http://schemas.microsoft.com/office/powerpoint/2010/main" val="2268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a:t>
            </a:r>
            <a:r>
              <a:rPr lang="en-US" dirty="0" err="1" smtClean="0"/>
              <a:t>DXi</a:t>
            </a:r>
            <a:r>
              <a:rPr lang="en-US" dirty="0" smtClean="0"/>
              <a:t> GUI – Configuration Wizards</a:t>
            </a:r>
            <a:endParaRPr lang="en-US" dirty="0"/>
          </a:p>
        </p:txBody>
      </p:sp>
      <p:sp>
        <p:nvSpPr>
          <p:cNvPr id="3" name="Content Placeholder 2"/>
          <p:cNvSpPr>
            <a:spLocks noGrp="1"/>
          </p:cNvSpPr>
          <p:nvPr>
            <p:ph idx="1"/>
          </p:nvPr>
        </p:nvSpPr>
        <p:spPr>
          <a:xfrm>
            <a:off x="395805" y="711200"/>
            <a:ext cx="8216220" cy="4140200"/>
          </a:xfrm>
        </p:spPr>
        <p:txBody>
          <a:bodyPr/>
          <a:lstStyle/>
          <a:p>
            <a:r>
              <a:rPr lang="en-US" dirty="0" smtClean="0"/>
              <a:t>NAS Wizard</a:t>
            </a:r>
          </a:p>
          <a:p>
            <a:pPr lvl="1"/>
            <a:r>
              <a:rPr lang="en-US" dirty="0" smtClean="0"/>
              <a:t>Remove Protocol step</a:t>
            </a:r>
          </a:p>
          <a:p>
            <a:pPr lvl="1"/>
            <a:r>
              <a:rPr lang="en-US" dirty="0" smtClean="0"/>
              <a:t>Add Application Specific share to Add Share step</a:t>
            </a:r>
          </a:p>
          <a:p>
            <a:pPr lvl="1"/>
            <a:r>
              <a:rPr lang="en-US" dirty="0" smtClean="0"/>
              <a:t>Added Download Client Plug-In as last step (similar to OST Wizard)</a:t>
            </a:r>
          </a:p>
          <a:p>
            <a:r>
              <a:rPr lang="en-US" dirty="0" smtClean="0"/>
              <a:t>Replication Wizard</a:t>
            </a:r>
          </a:p>
          <a:p>
            <a:pPr lvl="1"/>
            <a:r>
              <a:rPr lang="en-US" dirty="0" smtClean="0"/>
              <a:t>Modified to support Application Specific shares</a:t>
            </a:r>
          </a:p>
          <a:p>
            <a:pPr lvl="1"/>
            <a:r>
              <a:rPr lang="en-US" dirty="0" smtClean="0"/>
              <a:t>Can only enable </a:t>
            </a:r>
            <a:r>
              <a:rPr lang="en-US" dirty="0" err="1" smtClean="0"/>
              <a:t>Dir</a:t>
            </a:r>
            <a:r>
              <a:rPr lang="en-US" dirty="0" smtClean="0"/>
              <a:t>/File (Trigger) Based replication for Application Specific Shares</a:t>
            </a:r>
          </a:p>
          <a:p>
            <a:r>
              <a:rPr lang="en-US" dirty="0" smtClean="0"/>
              <a:t>Users Wizard (coming in </a:t>
            </a:r>
            <a:r>
              <a:rPr lang="en-US" b="1" dirty="0" smtClean="0">
                <a:solidFill>
                  <a:srgbClr val="800000"/>
                </a:solidFill>
              </a:rPr>
              <a:t>3.2.5</a:t>
            </a:r>
            <a:r>
              <a:rPr lang="en-US" dirty="0" smtClean="0"/>
              <a:t>)</a:t>
            </a:r>
          </a:p>
          <a:p>
            <a:pPr lvl="1"/>
            <a:r>
              <a:rPr lang="en-US" dirty="0" smtClean="0"/>
              <a:t>One stop shopping to configure </a:t>
            </a:r>
          </a:p>
          <a:p>
            <a:pPr lvl="2"/>
            <a:r>
              <a:rPr lang="en-US" dirty="0"/>
              <a:t>W</a:t>
            </a:r>
            <a:r>
              <a:rPr lang="en-US" dirty="0" smtClean="0"/>
              <a:t>orkgroup users</a:t>
            </a:r>
          </a:p>
          <a:p>
            <a:pPr lvl="2"/>
            <a:r>
              <a:rPr lang="en-US" dirty="0"/>
              <a:t>M</a:t>
            </a:r>
            <a:r>
              <a:rPr lang="en-US" dirty="0" smtClean="0"/>
              <a:t>anage users for Application Specific shares, local users for OST AIR, backup application specific users for PTT</a:t>
            </a:r>
          </a:p>
          <a:p>
            <a:pPr lvl="2"/>
            <a:r>
              <a:rPr lang="en-US" dirty="0" smtClean="0"/>
              <a:t>Remote users for OST AIR</a:t>
            </a:r>
          </a:p>
          <a:p>
            <a:pPr lvl="2"/>
            <a:r>
              <a:rPr lang="en-US" dirty="0" smtClean="0"/>
              <a:t>Share administrators </a:t>
            </a:r>
          </a:p>
          <a:p>
            <a:pPr lvl="1"/>
            <a:endParaRPr lang="en-US" dirty="0" smtClean="0"/>
          </a:p>
        </p:txBody>
      </p:sp>
    </p:spTree>
    <p:extLst>
      <p:ext uri="{BB962C8B-B14F-4D97-AF65-F5344CB8AC3E}">
        <p14:creationId xmlns:p14="http://schemas.microsoft.com/office/powerpoint/2010/main" val="123073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a:t>
            </a:r>
            <a:r>
              <a:rPr lang="en-US" dirty="0" err="1" smtClean="0"/>
              <a:t>DXi</a:t>
            </a:r>
            <a:r>
              <a:rPr lang="en-US" dirty="0" smtClean="0"/>
              <a:t> GUI – Other modified pages</a:t>
            </a:r>
            <a:endParaRPr lang="en-US" dirty="0"/>
          </a:p>
        </p:txBody>
      </p:sp>
      <p:sp>
        <p:nvSpPr>
          <p:cNvPr id="3" name="Content Placeholder 2"/>
          <p:cNvSpPr>
            <a:spLocks noGrp="1"/>
          </p:cNvSpPr>
          <p:nvPr>
            <p:ph idx="1"/>
          </p:nvPr>
        </p:nvSpPr>
        <p:spPr>
          <a:xfrm>
            <a:off x="395804" y="685800"/>
            <a:ext cx="8468795" cy="3838699"/>
          </a:xfrm>
        </p:spPr>
        <p:txBody>
          <a:bodyPr/>
          <a:lstStyle/>
          <a:p>
            <a:r>
              <a:rPr lang="en-US" dirty="0" smtClean="0"/>
              <a:t>Client Plugins: Configuration &gt; System &gt; Client Plug-Ins </a:t>
            </a:r>
          </a:p>
          <a:p>
            <a:pPr lvl="1"/>
            <a:r>
              <a:rPr lang="en-US" dirty="0"/>
              <a:t>P</a:t>
            </a:r>
            <a:r>
              <a:rPr lang="en-US" dirty="0" smtClean="0"/>
              <a:t>reviously </a:t>
            </a:r>
            <a:r>
              <a:rPr lang="en-US" dirty="0"/>
              <a:t>under </a:t>
            </a:r>
            <a:r>
              <a:rPr lang="en-US" dirty="0" smtClean="0"/>
              <a:t>Configuration &gt; OST</a:t>
            </a:r>
          </a:p>
          <a:p>
            <a:pPr lvl="1"/>
            <a:r>
              <a:rPr lang="en-US" dirty="0" smtClean="0"/>
              <a:t>Download both OST and App Specific Plug-Ins</a:t>
            </a:r>
          </a:p>
          <a:p>
            <a:r>
              <a:rPr lang="en-US" dirty="0" smtClean="0"/>
              <a:t>Manage Users: Configuration &gt; System &gt; Manage Users </a:t>
            </a:r>
          </a:p>
          <a:p>
            <a:pPr lvl="1"/>
            <a:r>
              <a:rPr lang="en-US" dirty="0"/>
              <a:t>P</a:t>
            </a:r>
            <a:r>
              <a:rPr lang="en-US" dirty="0" smtClean="0"/>
              <a:t>reviously under Configuration &gt; OST and PTT Backup Applications</a:t>
            </a:r>
          </a:p>
          <a:p>
            <a:pPr lvl="1"/>
            <a:r>
              <a:rPr lang="en-US" dirty="0" smtClean="0"/>
              <a:t>Used to configure </a:t>
            </a:r>
            <a:r>
              <a:rPr lang="en-US" dirty="0"/>
              <a:t>local users for OST AIR, </a:t>
            </a:r>
            <a:r>
              <a:rPr lang="en-US" dirty="0" smtClean="0"/>
              <a:t>manage users for Application Specific shares, and PTT Backup Application users.</a:t>
            </a:r>
          </a:p>
          <a:p>
            <a:r>
              <a:rPr lang="en-US" dirty="0" smtClean="0"/>
              <a:t>Application Specific share data displayed as part of Accent statistics.</a:t>
            </a:r>
          </a:p>
          <a:p>
            <a:pPr lvl="1"/>
            <a:r>
              <a:rPr lang="en-US" dirty="0" smtClean="0"/>
              <a:t>Status &gt; Accent </a:t>
            </a:r>
          </a:p>
          <a:p>
            <a:pPr lvl="1"/>
            <a:r>
              <a:rPr lang="en-US" dirty="0"/>
              <a:t>P</a:t>
            </a:r>
            <a:r>
              <a:rPr lang="en-US" dirty="0" smtClean="0"/>
              <a:t>reviously under Status &gt; OST</a:t>
            </a:r>
          </a:p>
          <a:p>
            <a:pPr lvl="1"/>
            <a:r>
              <a:rPr lang="en-US" dirty="0"/>
              <a:t>D</a:t>
            </a:r>
            <a:r>
              <a:rPr lang="en-US" dirty="0" smtClean="0"/>
              <a:t>isplays data for OST Accent and Application Specific shares</a:t>
            </a:r>
          </a:p>
          <a:p>
            <a:r>
              <a:rPr lang="en-US" dirty="0" smtClean="0"/>
              <a:t>Changes to MAP page for navigation as needed</a:t>
            </a:r>
            <a:endParaRPr lang="en-US" dirty="0"/>
          </a:p>
        </p:txBody>
      </p:sp>
    </p:spTree>
    <p:extLst>
      <p:ext uri="{BB962C8B-B14F-4D97-AF65-F5344CB8AC3E}">
        <p14:creationId xmlns:p14="http://schemas.microsoft.com/office/powerpoint/2010/main" val="15381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CLI Changes</a:t>
            </a:r>
            <a:endParaRPr lang="en-US" dirty="0"/>
          </a:p>
        </p:txBody>
      </p:sp>
      <p:sp>
        <p:nvSpPr>
          <p:cNvPr id="3" name="Content Placeholder 2"/>
          <p:cNvSpPr>
            <a:spLocks noGrp="1"/>
          </p:cNvSpPr>
          <p:nvPr>
            <p:ph idx="1"/>
          </p:nvPr>
        </p:nvSpPr>
        <p:spPr>
          <a:xfrm>
            <a:off x="395805" y="618068"/>
            <a:ext cx="8216220" cy="3906432"/>
          </a:xfrm>
        </p:spPr>
        <p:txBody>
          <a:bodyPr/>
          <a:lstStyle/>
          <a:p>
            <a:r>
              <a:rPr lang="en-US" dirty="0" err="1"/>
              <a:t>syscli</a:t>
            </a:r>
            <a:r>
              <a:rPr lang="en-US" dirty="0"/>
              <a:t> --add share (--name &lt;</a:t>
            </a:r>
            <a:r>
              <a:rPr lang="en-US" dirty="0" err="1"/>
              <a:t>sharename</a:t>
            </a:r>
            <a:r>
              <a:rPr lang="en-US" dirty="0"/>
              <a:t>&gt; --proto {</a:t>
            </a:r>
            <a:r>
              <a:rPr lang="en-US" dirty="0" err="1"/>
              <a:t>cifs|nfs|</a:t>
            </a:r>
            <a:r>
              <a:rPr lang="en-US" b="1" dirty="0" err="1">
                <a:solidFill>
                  <a:srgbClr val="800000"/>
                </a:solidFill>
              </a:rPr>
              <a:t>app_specific</a:t>
            </a:r>
            <a:r>
              <a:rPr lang="en-US" dirty="0"/>
              <a:t>} [--</a:t>
            </a:r>
            <a:r>
              <a:rPr lang="en-US" dirty="0" err="1"/>
              <a:t>desc</a:t>
            </a:r>
            <a:r>
              <a:rPr lang="en-US" dirty="0"/>
              <a:t> &lt;description&gt;] [--</a:t>
            </a:r>
            <a:r>
              <a:rPr lang="en-US" dirty="0" err="1"/>
              <a:t>ro</a:t>
            </a:r>
            <a:r>
              <a:rPr lang="en-US" dirty="0"/>
              <a:t>] [--</a:t>
            </a:r>
            <a:r>
              <a:rPr lang="en-US" dirty="0" err="1"/>
              <a:t>dedup</a:t>
            </a:r>
            <a:r>
              <a:rPr lang="en-US" dirty="0"/>
              <a:t>] [--hidden] [--</a:t>
            </a:r>
            <a:r>
              <a:rPr lang="en-US" dirty="0" err="1"/>
              <a:t>namecase</a:t>
            </a:r>
            <a:r>
              <a:rPr lang="en-US" dirty="0"/>
              <a:t> </a:t>
            </a:r>
            <a:r>
              <a:rPr lang="en-US" dirty="0" err="1"/>
              <a:t>lower|default</a:t>
            </a:r>
            <a:r>
              <a:rPr lang="en-US" dirty="0"/>
              <a:t>] [--squash [root]|none] [--</a:t>
            </a:r>
            <a:r>
              <a:rPr lang="en-US" dirty="0" err="1"/>
              <a:t>anonuid</a:t>
            </a:r>
            <a:r>
              <a:rPr lang="en-US" dirty="0"/>
              <a:t> &lt;</a:t>
            </a:r>
            <a:r>
              <a:rPr lang="en-US" dirty="0" err="1"/>
              <a:t>anonymous_uid</a:t>
            </a:r>
            <a:r>
              <a:rPr lang="en-US" dirty="0"/>
              <a:t>&gt;] [--</a:t>
            </a:r>
            <a:r>
              <a:rPr lang="en-US" dirty="0" err="1"/>
              <a:t>anongid</a:t>
            </a:r>
            <a:r>
              <a:rPr lang="en-US" dirty="0"/>
              <a:t> &lt;</a:t>
            </a:r>
            <a:r>
              <a:rPr lang="en-US" dirty="0" err="1"/>
              <a:t>anonymous_gid</a:t>
            </a:r>
            <a:r>
              <a:rPr lang="en-US" dirty="0"/>
              <a:t>&gt;])</a:t>
            </a:r>
          </a:p>
          <a:p>
            <a:r>
              <a:rPr lang="en-US" dirty="0" err="1" smtClean="0"/>
              <a:t>syscli</a:t>
            </a:r>
            <a:r>
              <a:rPr lang="en-US" dirty="0" smtClean="0"/>
              <a:t> </a:t>
            </a:r>
            <a:r>
              <a:rPr lang="en-US" dirty="0"/>
              <a:t>--list share [{--proto </a:t>
            </a:r>
            <a:r>
              <a:rPr lang="en-US" dirty="0" err="1"/>
              <a:t>cifs|nfs|</a:t>
            </a:r>
            <a:r>
              <a:rPr lang="en-US" b="1" dirty="0" err="1">
                <a:solidFill>
                  <a:srgbClr val="800000"/>
                </a:solidFill>
              </a:rPr>
              <a:t>app_specific</a:t>
            </a:r>
            <a:r>
              <a:rPr lang="en-US" dirty="0"/>
              <a:t>} | {--name &lt;share name&gt;}] [--</a:t>
            </a:r>
            <a:r>
              <a:rPr lang="en-US" dirty="0" err="1"/>
              <a:t>namematch</a:t>
            </a:r>
            <a:r>
              <a:rPr lang="en-US" dirty="0"/>
              <a:t> &lt;pattern&gt;]</a:t>
            </a:r>
          </a:p>
          <a:p>
            <a:r>
              <a:rPr lang="en-US" dirty="0" err="1" smtClean="0"/>
              <a:t>syscli</a:t>
            </a:r>
            <a:r>
              <a:rPr lang="en-US" dirty="0" smtClean="0"/>
              <a:t> </a:t>
            </a:r>
            <a:r>
              <a:rPr lang="en-US" dirty="0"/>
              <a:t>--</a:t>
            </a:r>
            <a:r>
              <a:rPr lang="en-US" dirty="0" err="1"/>
              <a:t>deleteall</a:t>
            </a:r>
            <a:r>
              <a:rPr lang="en-US" dirty="0"/>
              <a:t> share [--proto {</a:t>
            </a:r>
            <a:r>
              <a:rPr lang="en-US" dirty="0" err="1"/>
              <a:t>cifs|nfs|</a:t>
            </a:r>
            <a:r>
              <a:rPr lang="en-US" b="1" dirty="0" err="1">
                <a:solidFill>
                  <a:srgbClr val="800000"/>
                </a:solidFill>
              </a:rPr>
              <a:t>app_specific</a:t>
            </a:r>
            <a:r>
              <a:rPr lang="en-US" dirty="0"/>
              <a:t>}] [--</a:t>
            </a:r>
            <a:r>
              <a:rPr lang="en-US" dirty="0" err="1"/>
              <a:t>namematch</a:t>
            </a:r>
            <a:r>
              <a:rPr lang="en-US" dirty="0"/>
              <a:t> &lt;pattern&gt;] [--sure]</a:t>
            </a:r>
          </a:p>
          <a:p>
            <a:r>
              <a:rPr lang="en-US" dirty="0" err="1" smtClean="0"/>
              <a:t>syscli</a:t>
            </a:r>
            <a:r>
              <a:rPr lang="en-US" dirty="0" smtClean="0"/>
              <a:t> </a:t>
            </a:r>
            <a:r>
              <a:rPr lang="en-US" dirty="0"/>
              <a:t>--list </a:t>
            </a:r>
            <a:r>
              <a:rPr lang="en-US" dirty="0" err="1"/>
              <a:t>sharename</a:t>
            </a:r>
            <a:r>
              <a:rPr lang="en-US" dirty="0"/>
              <a:t> [--proto </a:t>
            </a:r>
            <a:r>
              <a:rPr lang="en-US" dirty="0" err="1"/>
              <a:t>cifs|nfs|</a:t>
            </a:r>
            <a:r>
              <a:rPr lang="en-US" b="1" dirty="0" err="1">
                <a:solidFill>
                  <a:srgbClr val="800000"/>
                </a:solidFill>
              </a:rPr>
              <a:t>app_specific</a:t>
            </a:r>
            <a:r>
              <a:rPr lang="en-US" dirty="0"/>
              <a:t>] [--</a:t>
            </a:r>
            <a:r>
              <a:rPr lang="en-US" dirty="0" err="1"/>
              <a:t>namematch</a:t>
            </a:r>
            <a:r>
              <a:rPr lang="en-US" dirty="0"/>
              <a:t> &lt;pattern&gt;]</a:t>
            </a:r>
          </a:p>
          <a:p>
            <a:r>
              <a:rPr lang="en-US" dirty="0" err="1" smtClean="0"/>
              <a:t>syscli</a:t>
            </a:r>
            <a:r>
              <a:rPr lang="en-US" dirty="0" smtClean="0"/>
              <a:t> </a:t>
            </a:r>
            <a:r>
              <a:rPr lang="en-US" dirty="0"/>
              <a:t>--</a:t>
            </a:r>
            <a:r>
              <a:rPr lang="en-US" dirty="0" err="1"/>
              <a:t>getcount</a:t>
            </a:r>
            <a:r>
              <a:rPr lang="en-US" dirty="0"/>
              <a:t> share [--proto </a:t>
            </a:r>
            <a:r>
              <a:rPr lang="en-US" dirty="0" err="1"/>
              <a:t>cifs|nfs|</a:t>
            </a:r>
            <a:r>
              <a:rPr lang="en-US" b="1" dirty="0" err="1">
                <a:solidFill>
                  <a:srgbClr val="800000"/>
                </a:solidFill>
              </a:rPr>
              <a:t>app_specific</a:t>
            </a:r>
            <a:r>
              <a:rPr lang="en-US" dirty="0"/>
              <a:t>] [--</a:t>
            </a:r>
            <a:r>
              <a:rPr lang="en-US" dirty="0" err="1"/>
              <a:t>namematch</a:t>
            </a:r>
            <a:r>
              <a:rPr lang="en-US" dirty="0"/>
              <a:t> &lt;pattern&gt;]</a:t>
            </a:r>
          </a:p>
        </p:txBody>
      </p:sp>
    </p:spTree>
    <p:extLst>
      <p:ext uri="{BB962C8B-B14F-4D97-AF65-F5344CB8AC3E}">
        <p14:creationId xmlns:p14="http://schemas.microsoft.com/office/powerpoint/2010/main" val="41104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CLI Changes (cont.)</a:t>
            </a:r>
            <a:endParaRPr lang="en-US" dirty="0"/>
          </a:p>
        </p:txBody>
      </p:sp>
      <p:sp>
        <p:nvSpPr>
          <p:cNvPr id="3" name="Content Placeholder 2"/>
          <p:cNvSpPr>
            <a:spLocks noGrp="1"/>
          </p:cNvSpPr>
          <p:nvPr>
            <p:ph idx="1"/>
          </p:nvPr>
        </p:nvSpPr>
        <p:spPr>
          <a:xfrm>
            <a:off x="395805" y="668868"/>
            <a:ext cx="8216220" cy="4157132"/>
          </a:xfrm>
        </p:spPr>
        <p:txBody>
          <a:bodyPr/>
          <a:lstStyle/>
          <a:p>
            <a:r>
              <a:rPr lang="en-US" dirty="0" err="1" smtClean="0"/>
              <a:t>s</a:t>
            </a:r>
            <a:r>
              <a:rPr lang="en-US" dirty="0" err="1"/>
              <a:t>yscli</a:t>
            </a:r>
            <a:r>
              <a:rPr lang="en-US" dirty="0"/>
              <a:t> --replicate </a:t>
            </a:r>
            <a:r>
              <a:rPr lang="en-US" dirty="0" err="1"/>
              <a:t>nas</a:t>
            </a:r>
            <a:r>
              <a:rPr lang="en-US" dirty="0"/>
              <a:t> --name &lt;NAS share name&gt; [--target &lt;</a:t>
            </a:r>
            <a:r>
              <a:rPr lang="en-US" dirty="0" err="1"/>
              <a:t>host_name_or_ip</a:t>
            </a:r>
            <a:r>
              <a:rPr lang="en-US" dirty="0"/>
              <a:t>&gt;] </a:t>
            </a:r>
            <a:r>
              <a:rPr lang="en-US" dirty="0" smtClean="0"/>
              <a:t>[--namespace]</a:t>
            </a:r>
          </a:p>
          <a:p>
            <a:pPr lvl="1"/>
            <a:r>
              <a:rPr lang="en-US" dirty="0"/>
              <a:t>This command cannot be used with application specific shares (use </a:t>
            </a:r>
            <a:r>
              <a:rPr lang="en-US" dirty="0" err="1"/>
              <a:t>syscli</a:t>
            </a:r>
            <a:r>
              <a:rPr lang="en-US" dirty="0"/>
              <a:t> --sync </a:t>
            </a:r>
            <a:r>
              <a:rPr lang="en-US" dirty="0" err="1"/>
              <a:t>nas</a:t>
            </a:r>
            <a:r>
              <a:rPr lang="en-US" dirty="0"/>
              <a:t> instead)</a:t>
            </a:r>
            <a:r>
              <a:rPr lang="en-US" dirty="0" smtClean="0"/>
              <a:t>.</a:t>
            </a:r>
          </a:p>
          <a:p>
            <a:pPr lvl="1"/>
            <a:r>
              <a:rPr lang="en-US" dirty="0"/>
              <a:t>n</a:t>
            </a:r>
            <a:r>
              <a:rPr lang="en-US" dirty="0" smtClean="0"/>
              <a:t>amespace is optional and available for backwards compatibility</a:t>
            </a:r>
          </a:p>
          <a:p>
            <a:r>
              <a:rPr lang="en-US" dirty="0" err="1"/>
              <a:t>syscli</a:t>
            </a:r>
            <a:r>
              <a:rPr lang="en-US" dirty="0"/>
              <a:t> --replicate </a:t>
            </a:r>
            <a:r>
              <a:rPr lang="en-US" dirty="0" err="1"/>
              <a:t>vtl</a:t>
            </a:r>
            <a:r>
              <a:rPr lang="en-US" dirty="0"/>
              <a:t> --name &lt;</a:t>
            </a:r>
            <a:r>
              <a:rPr lang="en-US" dirty="0" err="1"/>
              <a:t>vtlname</a:t>
            </a:r>
            <a:r>
              <a:rPr lang="en-US" dirty="0"/>
              <a:t>&gt; [--target &lt;</a:t>
            </a:r>
            <a:r>
              <a:rPr lang="en-US" dirty="0" err="1"/>
              <a:t>host_name_or_ip</a:t>
            </a:r>
            <a:r>
              <a:rPr lang="en-US" dirty="0"/>
              <a:t>&gt;] [--namespace</a:t>
            </a:r>
            <a:r>
              <a:rPr lang="en-US" dirty="0" smtClean="0"/>
              <a:t>]</a:t>
            </a:r>
          </a:p>
          <a:p>
            <a:pPr lvl="1"/>
            <a:r>
              <a:rPr lang="en-US" dirty="0" smtClean="0"/>
              <a:t>namespace </a:t>
            </a:r>
            <a:r>
              <a:rPr lang="en-US" dirty="0"/>
              <a:t>is optional and available for backwards </a:t>
            </a:r>
            <a:r>
              <a:rPr lang="en-US" dirty="0" smtClean="0"/>
              <a:t>compatibility</a:t>
            </a:r>
          </a:p>
          <a:p>
            <a:pPr lvl="0"/>
            <a:r>
              <a:rPr lang="en-US" sz="1800" dirty="0" err="1" smtClean="0"/>
              <a:t>syscli</a:t>
            </a:r>
            <a:r>
              <a:rPr lang="en-US" sz="1800" dirty="0" smtClean="0"/>
              <a:t> </a:t>
            </a:r>
            <a:r>
              <a:rPr lang="en-US" sz="1800" dirty="0"/>
              <a:t>--</a:t>
            </a:r>
            <a:r>
              <a:rPr lang="en-US" sz="1800" dirty="0" err="1"/>
              <a:t>enablerep</a:t>
            </a:r>
            <a:r>
              <a:rPr lang="en-US" sz="1800" dirty="0"/>
              <a:t> </a:t>
            </a:r>
            <a:r>
              <a:rPr lang="en-US" sz="1800" dirty="0" err="1"/>
              <a:t>nas</a:t>
            </a:r>
            <a:r>
              <a:rPr lang="en-US" sz="1800" dirty="0"/>
              <a:t> --name &lt;</a:t>
            </a:r>
            <a:r>
              <a:rPr lang="en-US" sz="1800" dirty="0" err="1"/>
              <a:t>nas_share</a:t>
            </a:r>
            <a:r>
              <a:rPr lang="en-US" sz="1800" dirty="0"/>
              <a:t>&gt;] [--</a:t>
            </a:r>
            <a:r>
              <a:rPr lang="en-US" sz="1800" dirty="0" err="1"/>
              <a:t>filedirbase</a:t>
            </a:r>
            <a:r>
              <a:rPr lang="en-US" sz="1800" dirty="0"/>
              <a:t>] [--</a:t>
            </a:r>
            <a:r>
              <a:rPr lang="en-US" sz="1800" dirty="0" err="1"/>
              <a:t>syncid</a:t>
            </a:r>
            <a:r>
              <a:rPr lang="en-US" sz="1800" dirty="0"/>
              <a:t> &lt;</a:t>
            </a:r>
            <a:r>
              <a:rPr lang="en-US" sz="1800" dirty="0" err="1"/>
              <a:t>sync_id</a:t>
            </a:r>
            <a:r>
              <a:rPr lang="en-US" sz="1800" dirty="0"/>
              <a:t>&gt;]</a:t>
            </a:r>
          </a:p>
          <a:p>
            <a:pPr lvl="1"/>
            <a:r>
              <a:rPr lang="en-US" sz="1400" dirty="0"/>
              <a:t>for </a:t>
            </a:r>
            <a:r>
              <a:rPr lang="en-US" sz="1400" dirty="0" err="1"/>
              <a:t>app_specific</a:t>
            </a:r>
            <a:r>
              <a:rPr lang="en-US" sz="1400" dirty="0"/>
              <a:t> shares, </a:t>
            </a:r>
            <a:r>
              <a:rPr lang="en-US" sz="1400" dirty="0" smtClean="0"/>
              <a:t>enables </a:t>
            </a:r>
            <a:r>
              <a:rPr lang="en-US" sz="1400" dirty="0" err="1"/>
              <a:t>filedirbase</a:t>
            </a:r>
            <a:r>
              <a:rPr lang="en-US" sz="1400" dirty="0"/>
              <a:t> (trigger) rep even if user doesn't include parameter </a:t>
            </a:r>
          </a:p>
          <a:p>
            <a:pPr lvl="0"/>
            <a:r>
              <a:rPr lang="en-US" dirty="0" err="1"/>
              <a:t>backupuser</a:t>
            </a:r>
            <a:r>
              <a:rPr lang="en-US" dirty="0"/>
              <a:t> commands (add, edit, list, delete, delete all)</a:t>
            </a:r>
            <a:endParaRPr lang="en-US" sz="2800" dirty="0"/>
          </a:p>
          <a:p>
            <a:pPr lvl="1"/>
            <a:r>
              <a:rPr lang="en-US" dirty="0"/>
              <a:t>update help text to include application specific shares</a:t>
            </a:r>
            <a:r>
              <a:rPr lang="en-US" dirty="0" smtClean="0"/>
              <a:t>.</a:t>
            </a:r>
            <a:endParaRPr lang="en-US" sz="2000" dirty="0"/>
          </a:p>
        </p:txBody>
      </p:sp>
    </p:spTree>
    <p:extLst>
      <p:ext uri="{BB962C8B-B14F-4D97-AF65-F5344CB8AC3E}">
        <p14:creationId xmlns:p14="http://schemas.microsoft.com/office/powerpoint/2010/main" val="13258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 3.2.5 Release, NOT 3.2.4.1</a:t>
            </a:r>
            <a:endParaRPr lang="en-US" dirty="0"/>
          </a:p>
        </p:txBody>
      </p:sp>
      <p:sp>
        <p:nvSpPr>
          <p:cNvPr id="4" name="Content Placeholder 3"/>
          <p:cNvSpPr>
            <a:spLocks noGrp="1"/>
          </p:cNvSpPr>
          <p:nvPr>
            <p:ph idx="1"/>
          </p:nvPr>
        </p:nvSpPr>
        <p:spPr>
          <a:xfrm>
            <a:off x="395805" y="617813"/>
            <a:ext cx="8216220" cy="4216654"/>
          </a:xfrm>
        </p:spPr>
        <p:txBody>
          <a:bodyPr>
            <a:noAutofit/>
          </a:bodyPr>
          <a:lstStyle/>
          <a:p>
            <a:r>
              <a:rPr lang="en-US" sz="1400" b="1" dirty="0">
                <a:solidFill>
                  <a:schemeClr val="tx1">
                    <a:lumMod val="75000"/>
                  </a:schemeClr>
                </a:solidFill>
              </a:rPr>
              <a:t>Acronyms</a:t>
            </a:r>
          </a:p>
          <a:p>
            <a:pPr lvl="1"/>
            <a:r>
              <a:rPr lang="en-US" sz="1000" dirty="0"/>
              <a:t>LDAP/AD: Lightweight Directory Access Protocol/Active Directory</a:t>
            </a:r>
          </a:p>
          <a:p>
            <a:pPr lvl="1"/>
            <a:r>
              <a:rPr lang="en-US" sz="1000" dirty="0"/>
              <a:t>LDAPS/AD: Lightweight Directory Access Protocol </a:t>
            </a:r>
            <a:r>
              <a:rPr lang="en-US" sz="1000" u="sng" dirty="0"/>
              <a:t>Secure</a:t>
            </a:r>
            <a:r>
              <a:rPr lang="en-US" sz="1000" dirty="0"/>
              <a:t>/Active Directory</a:t>
            </a:r>
          </a:p>
          <a:p>
            <a:pPr lvl="2"/>
            <a:r>
              <a:rPr lang="en-US" sz="1000" dirty="0"/>
              <a:t>Also known as "Secure LDAP",  or "LDAP over SSL“, </a:t>
            </a:r>
          </a:p>
          <a:p>
            <a:pPr lvl="1"/>
            <a:r>
              <a:rPr lang="en-US" sz="1000" dirty="0" err="1"/>
              <a:t>StartTLS</a:t>
            </a:r>
            <a:r>
              <a:rPr lang="en-US" sz="1000" dirty="0"/>
              <a:t>:  Transport Layer Security    </a:t>
            </a:r>
          </a:p>
          <a:p>
            <a:pPr lvl="1"/>
            <a:r>
              <a:rPr lang="en-US" sz="1000" dirty="0"/>
              <a:t>PCI DSS standard : Payment Card Industry Data Security Standard</a:t>
            </a:r>
          </a:p>
          <a:p>
            <a:r>
              <a:rPr lang="en-US" sz="1400" b="1" dirty="0" smtClean="0">
                <a:solidFill>
                  <a:schemeClr val="tx1">
                    <a:lumMod val="75000"/>
                  </a:schemeClr>
                </a:solidFill>
              </a:rPr>
              <a:t>Why LDAP?</a:t>
            </a:r>
          </a:p>
          <a:p>
            <a:pPr lvl="1"/>
            <a:r>
              <a:rPr lang="en-US" sz="1000" dirty="0"/>
              <a:t>LDAP allows IT to set up </a:t>
            </a:r>
            <a:r>
              <a:rPr lang="en-US" sz="1000" dirty="0" smtClean="0"/>
              <a:t>usernames, passwords, and policies </a:t>
            </a:r>
            <a:r>
              <a:rPr lang="en-US" sz="1000" dirty="0"/>
              <a:t>on their LDAP or AD server.  </a:t>
            </a:r>
          </a:p>
          <a:p>
            <a:pPr lvl="1"/>
            <a:r>
              <a:rPr lang="en-US" sz="1000" dirty="0"/>
              <a:t>For applications that support LDAP, the user can log into the application (Outlook, Cisco </a:t>
            </a:r>
            <a:r>
              <a:rPr lang="en-US" sz="1000" dirty="0" err="1"/>
              <a:t>AnyConnect</a:t>
            </a:r>
            <a:r>
              <a:rPr lang="en-US" sz="1000" dirty="0"/>
              <a:t>, soon </a:t>
            </a:r>
            <a:r>
              <a:rPr lang="en-US" sz="1000" dirty="0" err="1"/>
              <a:t>DXi</a:t>
            </a:r>
            <a:r>
              <a:rPr lang="en-US" sz="1000" dirty="0"/>
              <a:t>) with their corporate username/password. </a:t>
            </a:r>
            <a:r>
              <a:rPr lang="en-US" sz="1200" dirty="0"/>
              <a:t> </a:t>
            </a:r>
          </a:p>
          <a:p>
            <a:pPr lvl="2"/>
            <a:r>
              <a:rPr lang="en-US" sz="1000" dirty="0"/>
              <a:t>If the username and password are found on the LDAP server, and the user has permission to use the application, login </a:t>
            </a:r>
            <a:r>
              <a:rPr lang="en-US" sz="1000" dirty="0" smtClean="0"/>
              <a:t>succeeds</a:t>
            </a:r>
          </a:p>
          <a:p>
            <a:pPr lvl="1"/>
            <a:r>
              <a:rPr lang="en-US" sz="1000" dirty="0"/>
              <a:t>Allows for tracking individual users </a:t>
            </a:r>
            <a:r>
              <a:rPr lang="en-US" sz="1000" dirty="0" smtClean="0"/>
              <a:t>in </a:t>
            </a:r>
            <a:r>
              <a:rPr lang="en-US" sz="1000" dirty="0"/>
              <a:t>Admin Activity log (User Audit Log</a:t>
            </a:r>
            <a:r>
              <a:rPr lang="en-US" sz="1000" dirty="0" smtClean="0"/>
              <a:t>)</a:t>
            </a:r>
          </a:p>
          <a:p>
            <a:pPr lvl="1"/>
            <a:r>
              <a:rPr lang="en-US" sz="1000" dirty="0" smtClean="0">
                <a:solidFill>
                  <a:schemeClr val="tx1">
                    <a:lumMod val="75000"/>
                  </a:schemeClr>
                </a:solidFill>
              </a:rPr>
              <a:t>Typical customer demands for LDAP include PCI DSS Standard</a:t>
            </a:r>
          </a:p>
          <a:p>
            <a:pPr lvl="2"/>
            <a:r>
              <a:rPr lang="en-US" sz="1000" dirty="0"/>
              <a:t>Shall not use customer default passwords</a:t>
            </a:r>
          </a:p>
          <a:p>
            <a:pPr lvl="2"/>
            <a:r>
              <a:rPr lang="en-US" sz="1000" dirty="0" smtClean="0"/>
              <a:t>All </a:t>
            </a:r>
            <a:r>
              <a:rPr lang="en-US" sz="1000" dirty="0"/>
              <a:t>users need to use a unique user </a:t>
            </a:r>
            <a:r>
              <a:rPr lang="en-US" sz="1000" dirty="0" smtClean="0"/>
              <a:t>id</a:t>
            </a:r>
          </a:p>
          <a:p>
            <a:pPr lvl="2"/>
            <a:r>
              <a:rPr lang="en-US" sz="1000" dirty="0"/>
              <a:t>Need to adhere to PCI DSS standard- anyone who holds credit card info about a customer</a:t>
            </a:r>
          </a:p>
          <a:p>
            <a:pPr lvl="2"/>
            <a:r>
              <a:rPr lang="en-US" sz="1000" dirty="0"/>
              <a:t>From </a:t>
            </a:r>
            <a:r>
              <a:rPr lang="en-US" sz="1000" dirty="0">
                <a:hlinkClick r:id="rId2"/>
              </a:rPr>
              <a:t>https://www.pcisecuritystandards.org/about_us/</a:t>
            </a:r>
            <a:r>
              <a:rPr lang="en-US" sz="1000" dirty="0"/>
              <a:t>: “The Council maintains, evolves, and promotes the Payment Card Industry Security Standards.</a:t>
            </a:r>
            <a:r>
              <a:rPr lang="en-US" sz="1000" dirty="0" smtClean="0"/>
              <a:t>”</a:t>
            </a:r>
          </a:p>
          <a:p>
            <a:pPr lvl="1"/>
            <a:r>
              <a:rPr lang="en-US" sz="1000" dirty="0" smtClean="0">
                <a:solidFill>
                  <a:srgbClr val="000000"/>
                </a:solidFill>
              </a:rPr>
              <a:t>Shortfalls of </a:t>
            </a:r>
            <a:r>
              <a:rPr lang="en-US" sz="1000" dirty="0" err="1" smtClean="0">
                <a:solidFill>
                  <a:srgbClr val="000000"/>
                </a:solidFill>
              </a:rPr>
              <a:t>DXi</a:t>
            </a:r>
            <a:r>
              <a:rPr lang="en-US" sz="1000" dirty="0" smtClean="0">
                <a:solidFill>
                  <a:srgbClr val="000000"/>
                </a:solidFill>
              </a:rPr>
              <a:t> software 3.2.4.1 and below:</a:t>
            </a:r>
            <a:endParaRPr lang="en-US" sz="1000" dirty="0">
              <a:solidFill>
                <a:srgbClr val="000000"/>
              </a:solidFill>
            </a:endParaRPr>
          </a:p>
          <a:p>
            <a:pPr lvl="2"/>
            <a:r>
              <a:rPr lang="en-US" sz="1000" dirty="0" smtClean="0"/>
              <a:t>Only </a:t>
            </a:r>
            <a:r>
              <a:rPr lang="en-US" sz="1000" dirty="0"/>
              <a:t>have defined user ids (admin, monitor, </a:t>
            </a:r>
            <a:r>
              <a:rPr lang="en-US" sz="1000" dirty="0" err="1"/>
              <a:t>etc</a:t>
            </a:r>
            <a:r>
              <a:rPr lang="en-US" sz="1000" dirty="0"/>
              <a:t>)</a:t>
            </a:r>
          </a:p>
          <a:p>
            <a:pPr lvl="2"/>
            <a:r>
              <a:rPr lang="en-US" sz="1000" dirty="0"/>
              <a:t>Cannot set password policy for length, strength, or </a:t>
            </a:r>
            <a:r>
              <a:rPr lang="en-US" sz="1000" dirty="0" smtClean="0"/>
              <a:t>expiration</a:t>
            </a:r>
            <a:endParaRPr lang="en-US" sz="1000" dirty="0"/>
          </a:p>
          <a:p>
            <a:pPr lvl="2"/>
            <a:endParaRPr lang="en-US" sz="800" dirty="0">
              <a:solidFill>
                <a:schemeClr val="tx1">
                  <a:lumMod val="75000"/>
                </a:schemeClr>
              </a:solidFill>
            </a:endParaRPr>
          </a:p>
        </p:txBody>
      </p:sp>
      <p:sp>
        <p:nvSpPr>
          <p:cNvPr id="3" name="TextBox 2"/>
          <p:cNvSpPr txBox="1"/>
          <p:nvPr/>
        </p:nvSpPr>
        <p:spPr>
          <a:xfrm>
            <a:off x="1100667" y="4487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4297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412738" y="719426"/>
            <a:ext cx="8216220" cy="4131974"/>
          </a:xfrm>
        </p:spPr>
        <p:txBody>
          <a:bodyPr/>
          <a:lstStyle/>
          <a:p>
            <a:r>
              <a:rPr lang="en-US" sz="1400" dirty="0"/>
              <a:t>Implementation Details </a:t>
            </a:r>
          </a:p>
          <a:p>
            <a:pPr lvl="1"/>
            <a:r>
              <a:rPr lang="en-US" sz="1200" dirty="0"/>
              <a:t>Support for LDAP/AD with </a:t>
            </a:r>
            <a:r>
              <a:rPr lang="en-US" sz="1200" dirty="0" err="1"/>
              <a:t>StartTLS</a:t>
            </a:r>
            <a:endParaRPr lang="en-US" sz="1200" dirty="0"/>
          </a:p>
          <a:p>
            <a:pPr lvl="2"/>
            <a:r>
              <a:rPr lang="en-US" sz="1000" dirty="0"/>
              <a:t>We are using </a:t>
            </a:r>
            <a:r>
              <a:rPr lang="en-US" sz="1000" dirty="0" err="1"/>
              <a:t>OpenLdap</a:t>
            </a:r>
            <a:r>
              <a:rPr lang="en-US" sz="1000" dirty="0"/>
              <a:t> which supports both LDAP and Active Directory, so our implementation will work with both LDAP servers (Linux) and Active Directory servers (Windows/Microsoft)</a:t>
            </a:r>
          </a:p>
          <a:p>
            <a:pPr lvl="2"/>
            <a:r>
              <a:rPr lang="en-US" sz="1000" dirty="0"/>
              <a:t>LDAP with </a:t>
            </a:r>
            <a:r>
              <a:rPr lang="en-US" sz="1000" dirty="0" err="1"/>
              <a:t>StartTLS</a:t>
            </a:r>
            <a:r>
              <a:rPr lang="en-US" sz="1000" dirty="0"/>
              <a:t> uses the LDAPv3 </a:t>
            </a:r>
            <a:r>
              <a:rPr lang="en-US" sz="1000" dirty="0">
                <a:hlinkClick r:id="rId2" tooltip="Transport Layer Security"/>
              </a:rPr>
              <a:t>Transport Layer Security</a:t>
            </a:r>
            <a:r>
              <a:rPr lang="en-US" sz="1000" dirty="0"/>
              <a:t> (TLS) extension for a secure connection.  It’s a newer and better compared to LDAPS, and downloads a certificate from the LDAP or AD Server</a:t>
            </a:r>
          </a:p>
          <a:p>
            <a:pPr lvl="1"/>
            <a:r>
              <a:rPr lang="en-US" sz="1200" dirty="0"/>
              <a:t>Support  for LDAPS/AD </a:t>
            </a:r>
          </a:p>
          <a:p>
            <a:pPr lvl="2"/>
            <a:r>
              <a:rPr lang="en-US" sz="1000" dirty="0"/>
              <a:t>LDAPS (S stands for secure and basically encrypts the password before sending it over the wire to the LDAP server, kind of like the difference between http and https).    </a:t>
            </a:r>
          </a:p>
          <a:p>
            <a:pPr lvl="2"/>
            <a:r>
              <a:rPr lang="en-US" sz="1000" dirty="0"/>
              <a:t>LDAPS differs from LDAP in two ways: </a:t>
            </a:r>
          </a:p>
          <a:p>
            <a:pPr lvl="3"/>
            <a:r>
              <a:rPr lang="en-US" sz="1000" dirty="0"/>
              <a:t>1) upon connect, the client and server establish TLS before any LDAP messages are transferred (without a </a:t>
            </a:r>
            <a:r>
              <a:rPr lang="en-US" sz="1000" dirty="0" err="1"/>
              <a:t>StartTLS</a:t>
            </a:r>
            <a:r>
              <a:rPr lang="en-US" sz="1000" dirty="0"/>
              <a:t> operation) and </a:t>
            </a:r>
          </a:p>
          <a:p>
            <a:pPr lvl="3"/>
            <a:r>
              <a:rPr lang="en-US" sz="1000" dirty="0"/>
              <a:t>2) the LDAPS connection must be closed upon TLS closure.</a:t>
            </a:r>
          </a:p>
          <a:p>
            <a:pPr lvl="1"/>
            <a:r>
              <a:rPr lang="en-US" sz="1200" dirty="0"/>
              <a:t>Unencrypted LDAP is not supported</a:t>
            </a:r>
          </a:p>
          <a:p>
            <a:pPr lvl="2"/>
            <a:r>
              <a:rPr lang="en-US" sz="1000" dirty="0"/>
              <a:t>P</a:t>
            </a:r>
            <a:r>
              <a:rPr lang="en-US" sz="1000" dirty="0" smtClean="0"/>
              <a:t>asswords </a:t>
            </a:r>
            <a:r>
              <a:rPr lang="en-US" sz="1000" dirty="0"/>
              <a:t>are not encrypted when sent to the LDAP </a:t>
            </a:r>
            <a:r>
              <a:rPr lang="en-US" sz="1000" dirty="0" smtClean="0"/>
              <a:t>server.</a:t>
            </a:r>
          </a:p>
          <a:p>
            <a:pPr lvl="2"/>
            <a:r>
              <a:rPr lang="en-US" sz="1000" dirty="0" smtClean="0"/>
              <a:t>Should only be used in conjunction with Kerberos.</a:t>
            </a:r>
          </a:p>
          <a:p>
            <a:pPr lvl="2"/>
            <a:r>
              <a:rPr lang="en-US" sz="1000" dirty="0" smtClean="0"/>
              <a:t>Kerberos provides </a:t>
            </a:r>
            <a:r>
              <a:rPr lang="en-US" sz="1000" dirty="0"/>
              <a:t>authentication of usernames and </a:t>
            </a:r>
            <a:r>
              <a:rPr lang="en-US" sz="1000" dirty="0" smtClean="0"/>
              <a:t>passwords but is NOT supported in this release. </a:t>
            </a:r>
            <a:r>
              <a:rPr lang="en-US" sz="1000" dirty="0"/>
              <a:t> </a:t>
            </a:r>
            <a:endParaRPr lang="en-US" sz="1000" dirty="0" smtClean="0"/>
          </a:p>
          <a:p>
            <a:pPr lvl="2"/>
            <a:r>
              <a:rPr lang="en-US" sz="1000" dirty="0"/>
              <a:t>Note this is the same as LDAP support for Scalar i6K</a:t>
            </a:r>
            <a:r>
              <a:rPr lang="en-US" sz="1000" dirty="0" smtClean="0"/>
              <a:t>.</a:t>
            </a:r>
          </a:p>
          <a:p>
            <a:pPr lvl="1"/>
            <a:r>
              <a:rPr lang="en-US" sz="1200" b="1" dirty="0" smtClean="0">
                <a:solidFill>
                  <a:srgbClr val="FF0000"/>
                </a:solidFill>
              </a:rPr>
              <a:t>Also</a:t>
            </a:r>
            <a:r>
              <a:rPr lang="en-US" sz="1200" b="1" dirty="0" smtClean="0">
                <a:solidFill>
                  <a:srgbClr val="000000"/>
                </a:solidFill>
              </a:rPr>
              <a:t> </a:t>
            </a:r>
            <a:r>
              <a:rPr lang="en-US" sz="1200" dirty="0"/>
              <a:t>- SSL (Secure Socket Layers, </a:t>
            </a:r>
            <a:r>
              <a:rPr lang="en-US" sz="1000" b="1" dirty="0" smtClean="0">
                <a:solidFill>
                  <a:srgbClr val="000000"/>
                </a:solidFill>
                <a:hlinkClick r:id="rId3"/>
              </a:rPr>
              <a:t>https://ipAddress</a:t>
            </a:r>
            <a:r>
              <a:rPr lang="en-US" sz="1000" b="1" dirty="0" smtClean="0">
                <a:solidFill>
                  <a:srgbClr val="000000"/>
                </a:solidFill>
              </a:rPr>
              <a:t> </a:t>
            </a:r>
            <a:r>
              <a:rPr lang="en-US" sz="1200" dirty="0"/>
              <a:t>) is now configured by default on fresh installations</a:t>
            </a:r>
          </a:p>
          <a:p>
            <a:pPr lvl="2"/>
            <a:r>
              <a:rPr lang="en-US" sz="1000" dirty="0" smtClean="0"/>
              <a:t>Provides additional security</a:t>
            </a:r>
          </a:p>
          <a:p>
            <a:pPr lvl="2"/>
            <a:r>
              <a:rPr lang="en-US" sz="1000" dirty="0" smtClean="0"/>
              <a:t>Recommended for all </a:t>
            </a:r>
            <a:r>
              <a:rPr lang="en-US" sz="1000" dirty="0" err="1" smtClean="0"/>
              <a:t>DXi</a:t>
            </a:r>
            <a:r>
              <a:rPr lang="en-US" sz="1000" dirty="0" smtClean="0"/>
              <a:t> users</a:t>
            </a:r>
          </a:p>
          <a:p>
            <a:pPr lvl="2"/>
            <a:r>
              <a:rPr lang="en-US" sz="1000" dirty="0" smtClean="0"/>
              <a:t>CLI command to enable/disable SSL: </a:t>
            </a:r>
            <a:r>
              <a:rPr lang="en-US" sz="1000" dirty="0" err="1" smtClean="0"/>
              <a:t>syscli</a:t>
            </a:r>
            <a:r>
              <a:rPr lang="en-US" sz="1000" dirty="0" smtClean="0"/>
              <a:t> --set </a:t>
            </a:r>
            <a:r>
              <a:rPr lang="en-US" sz="1000" dirty="0" err="1" smtClean="0"/>
              <a:t>tls</a:t>
            </a:r>
            <a:r>
              <a:rPr lang="en-US" sz="1000" dirty="0" smtClean="0"/>
              <a:t> --enabled | --disabled</a:t>
            </a:r>
            <a:endParaRPr lang="en-US" sz="1000" dirty="0"/>
          </a:p>
          <a:p>
            <a:pPr lvl="1"/>
            <a:endParaRPr lang="en-US" dirty="0"/>
          </a:p>
        </p:txBody>
      </p:sp>
    </p:spTree>
    <p:extLst>
      <p:ext uri="{BB962C8B-B14F-4D97-AF65-F5344CB8AC3E}">
        <p14:creationId xmlns:p14="http://schemas.microsoft.com/office/powerpoint/2010/main" val="156219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4" name="Content Placeholder 3"/>
          <p:cNvSpPr>
            <a:spLocks noGrp="1"/>
          </p:cNvSpPr>
          <p:nvPr>
            <p:ph idx="1"/>
          </p:nvPr>
        </p:nvSpPr>
        <p:spPr/>
        <p:txBody>
          <a:bodyPr>
            <a:noAutofit/>
          </a:bodyPr>
          <a:lstStyle/>
          <a:p>
            <a:r>
              <a:rPr lang="en-US" sz="1600" dirty="0"/>
              <a:t>Additional Details</a:t>
            </a:r>
          </a:p>
          <a:p>
            <a:pPr lvl="1"/>
            <a:r>
              <a:rPr lang="en-US" sz="1200" dirty="0"/>
              <a:t>Requires </a:t>
            </a:r>
            <a:r>
              <a:rPr lang="en-US" sz="1200" dirty="0" err="1"/>
              <a:t>OpenLDAP</a:t>
            </a:r>
            <a:r>
              <a:rPr lang="en-US" sz="1200" dirty="0"/>
              <a:t> </a:t>
            </a:r>
            <a:r>
              <a:rPr lang="en-US" sz="1200" dirty="0" err="1"/>
              <a:t>slapo</a:t>
            </a:r>
            <a:r>
              <a:rPr lang="en-US" sz="1200" dirty="0"/>
              <a:t>-member Plug In to be installed on the Open LDAP Server</a:t>
            </a:r>
          </a:p>
          <a:p>
            <a:pPr lvl="2"/>
            <a:r>
              <a:rPr lang="en-US" sz="1000" dirty="0" err="1" smtClean="0"/>
              <a:t>slapo</a:t>
            </a:r>
            <a:r>
              <a:rPr lang="en-US" sz="1000" dirty="0" smtClean="0"/>
              <a:t>-member of</a:t>
            </a:r>
            <a:r>
              <a:rPr lang="en-US" sz="1000" dirty="0"/>
              <a:t> is a plug-in (an overlay in LDAP terminology). </a:t>
            </a:r>
          </a:p>
          <a:p>
            <a:pPr lvl="3"/>
            <a:r>
              <a:rPr lang="en-US" sz="1000" dirty="0"/>
              <a:t>It is not </a:t>
            </a:r>
            <a:r>
              <a:rPr lang="en-US" sz="1000" dirty="0" smtClean="0"/>
              <a:t>required </a:t>
            </a:r>
            <a:r>
              <a:rPr lang="en-US" sz="1000" dirty="0"/>
              <a:t>for security, it provides the cross referencing necessary for determining user roles.  </a:t>
            </a:r>
          </a:p>
          <a:p>
            <a:pPr lvl="3"/>
            <a:r>
              <a:rPr lang="en-US" sz="1000" dirty="0"/>
              <a:t>With the overlay enabled, the user records will contain a list of groups they are members of. </a:t>
            </a:r>
          </a:p>
          <a:p>
            <a:pPr lvl="3"/>
            <a:r>
              <a:rPr lang="en-US" sz="1000" dirty="0" smtClean="0"/>
              <a:t>Used to </a:t>
            </a:r>
            <a:r>
              <a:rPr lang="en-US" sz="1000" dirty="0"/>
              <a:t>determine if a user has administration rights on the </a:t>
            </a:r>
            <a:r>
              <a:rPr lang="en-US" sz="1000" dirty="0" err="1"/>
              <a:t>DXi</a:t>
            </a:r>
            <a:r>
              <a:rPr lang="en-US" sz="1000" dirty="0"/>
              <a:t>, or is only a monitor (read-only) user.  </a:t>
            </a:r>
          </a:p>
          <a:p>
            <a:pPr lvl="3"/>
            <a:r>
              <a:rPr lang="en-US" sz="1000" dirty="0"/>
              <a:t>It is installed on the LDAP server (not the </a:t>
            </a:r>
            <a:r>
              <a:rPr lang="en-US" sz="1000" dirty="0" err="1"/>
              <a:t>DXi</a:t>
            </a:r>
            <a:r>
              <a:rPr lang="en-US" sz="1000" dirty="0"/>
              <a:t>).  </a:t>
            </a:r>
          </a:p>
          <a:p>
            <a:pPr lvl="2"/>
            <a:r>
              <a:rPr lang="en-US" sz="1000" i="1" dirty="0"/>
              <a:t>Scalar i6000 implementation of LDAP has been in the field for years with this same requirement.</a:t>
            </a:r>
          </a:p>
          <a:p>
            <a:pPr lvl="1"/>
            <a:r>
              <a:rPr lang="en-US" sz="1200" dirty="0"/>
              <a:t>Does NOT include ability to configure password policies for local users (i.e. passphrases, length, strength, or expiration)</a:t>
            </a:r>
          </a:p>
          <a:p>
            <a:pPr lvl="1"/>
            <a:r>
              <a:rPr lang="en-US" sz="1200" dirty="0"/>
              <a:t>LDAP Admin users </a:t>
            </a:r>
          </a:p>
          <a:p>
            <a:pPr lvl="2"/>
            <a:r>
              <a:rPr lang="en-US" sz="1000" b="1" dirty="0" smtClean="0">
                <a:solidFill>
                  <a:schemeClr val="accent6"/>
                </a:solidFill>
              </a:rPr>
              <a:t>ARE able to modify passwords of local users (including GUI admin) </a:t>
            </a:r>
          </a:p>
          <a:p>
            <a:pPr lvl="2"/>
            <a:r>
              <a:rPr lang="en-US" sz="1000" b="1" dirty="0" smtClean="0">
                <a:solidFill>
                  <a:schemeClr val="accent6"/>
                </a:solidFill>
              </a:rPr>
              <a:t>CAN disable all local accounts except Local GUI Admin</a:t>
            </a:r>
          </a:p>
          <a:p>
            <a:pPr lvl="2"/>
            <a:r>
              <a:rPr lang="en-US" sz="1000" b="1" dirty="0">
                <a:solidFill>
                  <a:schemeClr val="accent6"/>
                </a:solidFill>
              </a:rPr>
              <a:t>H</a:t>
            </a:r>
            <a:r>
              <a:rPr lang="en-US" sz="1000" b="1" dirty="0" smtClean="0">
                <a:solidFill>
                  <a:schemeClr val="accent6"/>
                </a:solidFill>
              </a:rPr>
              <a:t>ave same permissions as Local Admin GUI and CLI Admin users</a:t>
            </a:r>
          </a:p>
          <a:p>
            <a:pPr lvl="1"/>
            <a:r>
              <a:rPr lang="en-US" sz="1200" dirty="0"/>
              <a:t>Reminder (not new): Changing Local Admin GUI password requires Vision Admin to change Admin password for </a:t>
            </a:r>
            <a:r>
              <a:rPr lang="en-US" sz="1200" dirty="0" err="1"/>
              <a:t>DXi</a:t>
            </a:r>
            <a:r>
              <a:rPr lang="en-US" sz="1200" dirty="0"/>
              <a:t> GUI</a:t>
            </a:r>
          </a:p>
          <a:p>
            <a:pPr lvl="2"/>
            <a:r>
              <a:rPr lang="en-US" sz="1000" dirty="0"/>
              <a:t>Vision uses Local Admin GUI username and password to obtain data from </a:t>
            </a:r>
            <a:r>
              <a:rPr lang="en-US" sz="1000" dirty="0" err="1"/>
              <a:t>DXi</a:t>
            </a:r>
            <a:r>
              <a:rPr lang="en-US" sz="1000" dirty="0"/>
              <a:t>..</a:t>
            </a:r>
          </a:p>
          <a:p>
            <a:pPr lvl="1"/>
            <a:r>
              <a:rPr lang="en-US" sz="1200" dirty="0"/>
              <a:t>Failed login attempts will be counted for LDAP users.</a:t>
            </a:r>
          </a:p>
          <a:p>
            <a:pPr lvl="1"/>
            <a:r>
              <a:rPr lang="en-US" sz="1200" dirty="0"/>
              <a:t>Admin logins will now report failed login attempts for the current user AND a total of all failed login attempts. </a:t>
            </a:r>
          </a:p>
          <a:p>
            <a:pPr lvl="1"/>
            <a:r>
              <a:rPr lang="en-US" sz="1200" dirty="0"/>
              <a:t>The Admin user will be able to clear the count of all failed login attempts.</a:t>
            </a:r>
          </a:p>
        </p:txBody>
      </p:sp>
    </p:spTree>
    <p:extLst>
      <p:ext uri="{BB962C8B-B14F-4D97-AF65-F5344CB8AC3E}">
        <p14:creationId xmlns:p14="http://schemas.microsoft.com/office/powerpoint/2010/main" val="23396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4" y="694266"/>
            <a:ext cx="2448995" cy="3787899"/>
          </a:xfrm>
        </p:spPr>
        <p:txBody>
          <a:bodyPr/>
          <a:lstStyle/>
          <a:p>
            <a:r>
              <a:rPr lang="en-US" dirty="0" smtClean="0"/>
              <a:t>Login Screen, LDAP disabled</a:t>
            </a:r>
            <a:endParaRPr lang="en-US" dirty="0"/>
          </a:p>
        </p:txBody>
      </p:sp>
      <p:pic>
        <p:nvPicPr>
          <p:cNvPr id="6" name="Picture 5"/>
          <p:cNvPicPr>
            <a:picLocks noChangeAspect="1"/>
          </p:cNvPicPr>
          <p:nvPr/>
        </p:nvPicPr>
        <p:blipFill>
          <a:blip r:embed="rId2"/>
          <a:stretch>
            <a:fillRect/>
          </a:stretch>
        </p:blipFill>
        <p:spPr>
          <a:xfrm>
            <a:off x="2870200" y="982133"/>
            <a:ext cx="6083300" cy="3810000"/>
          </a:xfrm>
          <a:prstGeom prst="rect">
            <a:avLst/>
          </a:prstGeom>
        </p:spPr>
      </p:pic>
    </p:spTree>
    <p:extLst>
      <p:ext uri="{BB962C8B-B14F-4D97-AF65-F5344CB8AC3E}">
        <p14:creationId xmlns:p14="http://schemas.microsoft.com/office/powerpoint/2010/main" val="19300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Red Rock Program Objectives</a:t>
            </a:r>
            <a:endParaRPr lang="en-US" dirty="0"/>
          </a:p>
        </p:txBody>
      </p:sp>
      <p:sp>
        <p:nvSpPr>
          <p:cNvPr id="3" name="Text Placeholder 2"/>
          <p:cNvSpPr>
            <a:spLocks noGrp="1"/>
          </p:cNvSpPr>
          <p:nvPr>
            <p:ph idx="1"/>
          </p:nvPr>
        </p:nvSpPr>
        <p:spPr/>
        <p:txBody>
          <a:bodyPr/>
          <a:lstStyle/>
          <a:p>
            <a:r>
              <a:rPr lang="en-US" sz="1800" dirty="0" smtClean="0"/>
              <a:t>Introduce a DXi6900 model with SSDs for High-Performance: at least 3X sustained performance gains over the DXi6900</a:t>
            </a:r>
          </a:p>
          <a:p>
            <a:r>
              <a:rPr lang="en-US" sz="1800" dirty="0" smtClean="0"/>
              <a:t>Reduce footprint and Power requirements by introducing 8TB HDD for bulk storage</a:t>
            </a:r>
          </a:p>
          <a:p>
            <a:pPr marL="227013" lvl="1" indent="-227013">
              <a:spcBef>
                <a:spcPts val="300"/>
              </a:spcBef>
              <a:spcAft>
                <a:spcPts val="300"/>
              </a:spcAft>
              <a:buClrTx/>
              <a:buBlip>
                <a:blip r:embed="rId2"/>
              </a:buBlip>
            </a:pPr>
            <a:r>
              <a:rPr lang="en-US" sz="1800" dirty="0" smtClean="0"/>
              <a:t>Accent for Oracle Recovery Manager (RMAN) integrating DXi with the </a:t>
            </a:r>
            <a:r>
              <a:rPr lang="en-US" sz="1800" dirty="0"/>
              <a:t>most popular enterprise class </a:t>
            </a:r>
            <a:r>
              <a:rPr lang="en-US" sz="1800" dirty="0" smtClean="0"/>
              <a:t>database</a:t>
            </a:r>
          </a:p>
          <a:p>
            <a:pPr lvl="1"/>
            <a:r>
              <a:rPr lang="en-US" dirty="0" smtClean="0"/>
              <a:t>Plugin at the Oracle server provides tighter integration for DB administrators</a:t>
            </a:r>
          </a:p>
          <a:p>
            <a:pPr lvl="1"/>
            <a:r>
              <a:rPr lang="en-US" dirty="0" smtClean="0"/>
              <a:t>Adds to current DXi + RMAN support via:</a:t>
            </a:r>
          </a:p>
          <a:p>
            <a:pPr lvl="2"/>
            <a:r>
              <a:rPr lang="en-US" dirty="0" smtClean="0"/>
              <a:t> NAS for native RMAN backup</a:t>
            </a:r>
          </a:p>
          <a:p>
            <a:pPr lvl="2"/>
            <a:r>
              <a:rPr lang="en-US" dirty="0" smtClean="0"/>
              <a:t>NAS and VTL when RMAN is used in conjunction with a tier-one backup application</a:t>
            </a:r>
          </a:p>
          <a:p>
            <a:pPr lvl="1"/>
            <a:r>
              <a:rPr lang="en-US" dirty="0" smtClean="0"/>
              <a:t>Adds flexibility to move to all RMAN solution rather than use a tier-one backup app </a:t>
            </a:r>
          </a:p>
          <a:p>
            <a:pPr lvl="1"/>
            <a:r>
              <a:rPr lang="en-US" dirty="0" smtClean="0"/>
              <a:t>Reduced bandwidth and increased performance because data is </a:t>
            </a:r>
            <a:r>
              <a:rPr lang="en-US" dirty="0" err="1" smtClean="0"/>
              <a:t>deduplicated</a:t>
            </a:r>
            <a:r>
              <a:rPr lang="en-US" dirty="0" smtClean="0"/>
              <a:t> at the Oracle server rather than at the DXi</a:t>
            </a:r>
          </a:p>
          <a:p>
            <a:pPr lvl="1"/>
            <a:r>
              <a:rPr lang="en-US" dirty="0" smtClean="0"/>
              <a:t>Creates feature parity with our biggest competitors that provide plug-in for RMAN</a:t>
            </a:r>
          </a:p>
          <a:p>
            <a:pPr lvl="1"/>
            <a:endParaRPr lang="en-US" dirty="0" smtClean="0"/>
          </a:p>
        </p:txBody>
      </p:sp>
    </p:spTree>
    <p:extLst>
      <p:ext uri="{BB962C8B-B14F-4D97-AF65-F5344CB8AC3E}">
        <p14:creationId xmlns:p14="http://schemas.microsoft.com/office/powerpoint/2010/main" val="40080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5" y="694268"/>
            <a:ext cx="2432062" cy="3830232"/>
          </a:xfrm>
        </p:spPr>
        <p:txBody>
          <a:bodyPr/>
          <a:lstStyle/>
          <a:p>
            <a:r>
              <a:rPr lang="en-US" dirty="0" smtClean="0"/>
              <a:t>Login Screen, LDAP enabled</a:t>
            </a:r>
          </a:p>
          <a:p>
            <a:pPr marL="0" indent="0">
              <a:buNone/>
            </a:pPr>
            <a:endParaRPr lang="en-US" dirty="0"/>
          </a:p>
        </p:txBody>
      </p:sp>
      <p:pic>
        <p:nvPicPr>
          <p:cNvPr id="4" name="Picture 3"/>
          <p:cNvPicPr>
            <a:picLocks noChangeAspect="1"/>
          </p:cNvPicPr>
          <p:nvPr/>
        </p:nvPicPr>
        <p:blipFill>
          <a:blip r:embed="rId2"/>
          <a:stretch>
            <a:fillRect/>
          </a:stretch>
        </p:blipFill>
        <p:spPr>
          <a:xfrm>
            <a:off x="2882900" y="723901"/>
            <a:ext cx="6070600" cy="4089400"/>
          </a:xfrm>
          <a:prstGeom prst="rect">
            <a:avLst/>
          </a:prstGeom>
        </p:spPr>
      </p:pic>
    </p:spTree>
    <p:extLst>
      <p:ext uri="{BB962C8B-B14F-4D97-AF65-F5344CB8AC3E}">
        <p14:creationId xmlns:p14="http://schemas.microsoft.com/office/powerpoint/2010/main" val="17444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5" y="694271"/>
            <a:ext cx="2575995" cy="3635499"/>
          </a:xfrm>
        </p:spPr>
        <p:txBody>
          <a:bodyPr/>
          <a:lstStyle/>
          <a:p>
            <a:r>
              <a:rPr lang="en-US" dirty="0" smtClean="0"/>
              <a:t>LDAP/AD Configuration Screen (Configure &gt; System &gt; Security &gt; LDAP/AD)</a:t>
            </a:r>
          </a:p>
          <a:p>
            <a:pPr marL="0" indent="0">
              <a:buNone/>
            </a:pPr>
            <a:endParaRPr lang="en-US" dirty="0"/>
          </a:p>
        </p:txBody>
      </p:sp>
      <p:pic>
        <p:nvPicPr>
          <p:cNvPr id="4" name="Picture 3"/>
          <p:cNvPicPr>
            <a:picLocks noChangeAspect="1"/>
          </p:cNvPicPr>
          <p:nvPr/>
        </p:nvPicPr>
        <p:blipFill>
          <a:blip r:embed="rId2"/>
          <a:stretch>
            <a:fillRect/>
          </a:stretch>
        </p:blipFill>
        <p:spPr>
          <a:xfrm>
            <a:off x="3012974" y="634679"/>
            <a:ext cx="5970159" cy="4202333"/>
          </a:xfrm>
          <a:prstGeom prst="rect">
            <a:avLst/>
          </a:prstGeom>
        </p:spPr>
      </p:pic>
    </p:spTree>
    <p:extLst>
      <p:ext uri="{BB962C8B-B14F-4D97-AF65-F5344CB8AC3E}">
        <p14:creationId xmlns:p14="http://schemas.microsoft.com/office/powerpoint/2010/main" val="24376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5" y="846422"/>
            <a:ext cx="8216220" cy="3576473"/>
          </a:xfrm>
        </p:spPr>
        <p:txBody>
          <a:bodyPr/>
          <a:lstStyle/>
          <a:p>
            <a:r>
              <a:rPr lang="en-US" dirty="0" smtClean="0"/>
              <a:t>Clicking the Test User button launches a dialog window</a:t>
            </a:r>
          </a:p>
        </p:txBody>
      </p:sp>
      <p:pic>
        <p:nvPicPr>
          <p:cNvPr id="4" name="Picture 3"/>
          <p:cNvPicPr>
            <a:picLocks noChangeAspect="1"/>
          </p:cNvPicPr>
          <p:nvPr/>
        </p:nvPicPr>
        <p:blipFill>
          <a:blip r:embed="rId2"/>
          <a:stretch>
            <a:fillRect/>
          </a:stretch>
        </p:blipFill>
        <p:spPr>
          <a:xfrm>
            <a:off x="1274233" y="1507067"/>
            <a:ext cx="6629400" cy="2895600"/>
          </a:xfrm>
          <a:prstGeom prst="rect">
            <a:avLst/>
          </a:prstGeom>
        </p:spPr>
      </p:pic>
    </p:spTree>
    <p:extLst>
      <p:ext uri="{BB962C8B-B14F-4D97-AF65-F5344CB8AC3E}">
        <p14:creationId xmlns:p14="http://schemas.microsoft.com/office/powerpoint/2010/main" val="327826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5" y="846422"/>
            <a:ext cx="8216220" cy="3576473"/>
          </a:xfrm>
        </p:spPr>
        <p:txBody>
          <a:bodyPr/>
          <a:lstStyle/>
          <a:p>
            <a:r>
              <a:rPr lang="en-US" dirty="0" smtClean="0"/>
              <a:t>Login by an Admin user with failed login attempts by this user (account) AND other accounts would see this message. Notice the button to reset all counts</a:t>
            </a:r>
            <a:r>
              <a:rPr lang="is-IS" dirty="0" smtClean="0"/>
              <a:t>…</a:t>
            </a:r>
            <a:endParaRPr lang="en-US" dirty="0" smtClean="0"/>
          </a:p>
        </p:txBody>
      </p:sp>
      <p:pic>
        <p:nvPicPr>
          <p:cNvPr id="5" name="Picture 4"/>
          <p:cNvPicPr>
            <a:picLocks noChangeAspect="1"/>
          </p:cNvPicPr>
          <p:nvPr/>
        </p:nvPicPr>
        <p:blipFill>
          <a:blip r:embed="rId2"/>
          <a:stretch>
            <a:fillRect/>
          </a:stretch>
        </p:blipFill>
        <p:spPr>
          <a:xfrm>
            <a:off x="778932" y="2137834"/>
            <a:ext cx="7670800" cy="2120900"/>
          </a:xfrm>
          <a:prstGeom prst="rect">
            <a:avLst/>
          </a:prstGeom>
        </p:spPr>
      </p:pic>
    </p:spTree>
    <p:extLst>
      <p:ext uri="{BB962C8B-B14F-4D97-AF65-F5344CB8AC3E}">
        <p14:creationId xmlns:p14="http://schemas.microsoft.com/office/powerpoint/2010/main" val="153975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(cont.)</a:t>
            </a:r>
            <a:endParaRPr lang="en-US" dirty="0"/>
          </a:p>
        </p:txBody>
      </p:sp>
      <p:sp>
        <p:nvSpPr>
          <p:cNvPr id="3" name="Content Placeholder 2"/>
          <p:cNvSpPr>
            <a:spLocks noGrp="1"/>
          </p:cNvSpPr>
          <p:nvPr>
            <p:ph idx="1"/>
          </p:nvPr>
        </p:nvSpPr>
        <p:spPr>
          <a:xfrm>
            <a:off x="395805" y="846422"/>
            <a:ext cx="8216220" cy="3576473"/>
          </a:xfrm>
        </p:spPr>
        <p:txBody>
          <a:bodyPr/>
          <a:lstStyle/>
          <a:p>
            <a:r>
              <a:rPr lang="en-US" dirty="0" smtClean="0"/>
              <a:t>Activity log will report failed login attempts by username. Notice that the LDAP user “</a:t>
            </a:r>
            <a:r>
              <a:rPr lang="en-US" dirty="0" err="1" smtClean="0"/>
              <a:t>nondxi</a:t>
            </a:r>
            <a:r>
              <a:rPr lang="en-US" dirty="0" smtClean="0"/>
              <a:t>” could not log in. Role is UNKNOWN and authentication failed. The LDAP Admin user “</a:t>
            </a:r>
            <a:r>
              <a:rPr lang="en-US" dirty="0" err="1" smtClean="0"/>
              <a:t>guiadmin</a:t>
            </a:r>
            <a:r>
              <a:rPr lang="en-US" dirty="0" smtClean="0"/>
              <a:t>” entered his password wrong the first time then correctly the second time.</a:t>
            </a:r>
          </a:p>
        </p:txBody>
      </p:sp>
      <p:pic>
        <p:nvPicPr>
          <p:cNvPr id="4" name="Picture 3"/>
          <p:cNvPicPr>
            <a:picLocks noChangeAspect="1"/>
          </p:cNvPicPr>
          <p:nvPr/>
        </p:nvPicPr>
        <p:blipFill>
          <a:blip r:embed="rId2"/>
          <a:stretch>
            <a:fillRect/>
          </a:stretch>
        </p:blipFill>
        <p:spPr>
          <a:xfrm>
            <a:off x="118534" y="3060700"/>
            <a:ext cx="8940800" cy="1032263"/>
          </a:xfrm>
          <a:prstGeom prst="rect">
            <a:avLst/>
          </a:prstGeom>
        </p:spPr>
      </p:pic>
    </p:spTree>
    <p:extLst>
      <p:ext uri="{BB962C8B-B14F-4D97-AF65-F5344CB8AC3E}">
        <p14:creationId xmlns:p14="http://schemas.microsoft.com/office/powerpoint/2010/main" val="40041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9" y="4172094"/>
            <a:ext cx="8229226" cy="737463"/>
          </a:xfrm>
        </p:spPr>
        <p:txBody>
          <a:bodyPr/>
          <a:lstStyle/>
          <a:p>
            <a:r>
              <a:rPr lang="en-US" dirty="0" smtClean="0"/>
              <a:t>Jim Bell and Neal Menke – Training and Documentation</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Documentation and Training</a:t>
            </a:r>
            <a:br>
              <a:rPr lang="en-US" sz="4800" dirty="0" smtClean="0"/>
            </a:br>
            <a:r>
              <a:rPr lang="en-US" sz="4800" dirty="0" smtClean="0"/>
              <a:t>Updates</a:t>
            </a:r>
            <a:endParaRPr lang="en-US" sz="4800" dirty="0"/>
          </a:p>
        </p:txBody>
      </p:sp>
    </p:spTree>
    <p:extLst>
      <p:ext uri="{BB962C8B-B14F-4D97-AF65-F5344CB8AC3E}">
        <p14:creationId xmlns:p14="http://schemas.microsoft.com/office/powerpoint/2010/main" val="11648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Deliverables – </a:t>
            </a:r>
            <a:r>
              <a:rPr lang="en-US" dirty="0" err="1" smtClean="0"/>
              <a:t>DXi</a:t>
            </a:r>
            <a:r>
              <a:rPr lang="en-US" dirty="0" smtClean="0"/>
              <a:t> 3.2.4 (6900-S)</a:t>
            </a:r>
            <a:endParaRPr lang="en-US" dirty="0"/>
          </a:p>
        </p:txBody>
      </p:sp>
      <p:sp>
        <p:nvSpPr>
          <p:cNvPr id="4" name="Content Placeholder 3"/>
          <p:cNvSpPr>
            <a:spLocks noGrp="1"/>
          </p:cNvSpPr>
          <p:nvPr>
            <p:ph idx="1"/>
          </p:nvPr>
        </p:nvSpPr>
        <p:spPr>
          <a:xfrm>
            <a:off x="395805" y="795648"/>
            <a:ext cx="5114345" cy="3978234"/>
          </a:xfrm>
        </p:spPr>
        <p:txBody>
          <a:bodyPr>
            <a:normAutofit fontScale="62500" lnSpcReduction="20000"/>
          </a:bodyPr>
          <a:lstStyle/>
          <a:p>
            <a:pPr lvl="0"/>
            <a:r>
              <a:rPr lang="en-US" sz="2600" b="1" dirty="0" smtClean="0"/>
              <a:t>Release:</a:t>
            </a:r>
            <a:r>
              <a:rPr lang="en-US" sz="2600" dirty="0" smtClean="0"/>
              <a:t> </a:t>
            </a:r>
            <a:r>
              <a:rPr lang="en-US" sz="2600" i="1" dirty="0" smtClean="0"/>
              <a:t>Sept. 7</a:t>
            </a:r>
            <a:r>
              <a:rPr lang="en-US" sz="2600" i="1" baseline="30000" dirty="0" smtClean="0"/>
              <a:t>th</a:t>
            </a:r>
            <a:r>
              <a:rPr lang="en-US" sz="2600" i="1" dirty="0" smtClean="0"/>
              <a:t>.</a:t>
            </a:r>
          </a:p>
          <a:p>
            <a:r>
              <a:rPr lang="en-US" sz="2600" b="1" dirty="0"/>
              <a:t>New:</a:t>
            </a:r>
            <a:r>
              <a:rPr lang="en-US" sz="2600" dirty="0"/>
              <a:t> </a:t>
            </a:r>
            <a:r>
              <a:rPr lang="en-US" sz="2600" i="1" dirty="0"/>
              <a:t>DXi6900-S 3.2.4 Release </a:t>
            </a:r>
            <a:r>
              <a:rPr lang="en-US" sz="2600" i="1" dirty="0" smtClean="0"/>
              <a:t>Notes</a:t>
            </a:r>
            <a:endParaRPr lang="en-US" sz="2600" dirty="0"/>
          </a:p>
          <a:p>
            <a:pPr lvl="0"/>
            <a:r>
              <a:rPr lang="en-US" sz="2600" b="1" dirty="0"/>
              <a:t>New:</a:t>
            </a:r>
            <a:r>
              <a:rPr lang="en-US" sz="2600" dirty="0"/>
              <a:t> </a:t>
            </a:r>
            <a:r>
              <a:rPr lang="en-US" sz="2600" i="1" dirty="0"/>
              <a:t>DXi6900-S User Essentials</a:t>
            </a:r>
            <a:endParaRPr lang="en-US" sz="2600" dirty="0"/>
          </a:p>
          <a:p>
            <a:pPr lvl="0"/>
            <a:r>
              <a:rPr lang="en-US" sz="2600" b="1" dirty="0"/>
              <a:t>New:</a:t>
            </a:r>
            <a:r>
              <a:rPr lang="en-US" sz="2600" dirty="0"/>
              <a:t> </a:t>
            </a:r>
            <a:r>
              <a:rPr lang="en-US" sz="2600" i="1" dirty="0"/>
              <a:t>DXi6900-S Online </a:t>
            </a:r>
            <a:r>
              <a:rPr lang="en-US" sz="2600" i="1" dirty="0" smtClean="0"/>
              <a:t>Help</a:t>
            </a:r>
          </a:p>
          <a:p>
            <a:r>
              <a:rPr lang="en-US" sz="2600" b="1" dirty="0"/>
              <a:t>New:</a:t>
            </a:r>
            <a:r>
              <a:rPr lang="en-US" sz="2600" dirty="0"/>
              <a:t> </a:t>
            </a:r>
            <a:r>
              <a:rPr lang="en-US" sz="2600" i="1" dirty="0"/>
              <a:t>DXi6900-S Installation and Configuration Guide</a:t>
            </a:r>
            <a:endParaRPr lang="en-US" sz="2600" dirty="0"/>
          </a:p>
          <a:p>
            <a:r>
              <a:rPr lang="en-US" sz="2600" b="1" dirty="0"/>
              <a:t>New: </a:t>
            </a:r>
            <a:r>
              <a:rPr lang="en-US" sz="2600" i="1" dirty="0"/>
              <a:t>DXi6900-S Storage Capacity Upgrade </a:t>
            </a:r>
            <a:r>
              <a:rPr lang="en-US" sz="2600" i="1" dirty="0" smtClean="0"/>
              <a:t>Guide</a:t>
            </a:r>
          </a:p>
          <a:p>
            <a:r>
              <a:rPr lang="en-US" sz="2600" b="1" dirty="0"/>
              <a:t>New: </a:t>
            </a:r>
            <a:r>
              <a:rPr lang="en-US" sz="2600" i="1" dirty="0"/>
              <a:t>DXi6900-S </a:t>
            </a:r>
            <a:r>
              <a:rPr lang="en-US" sz="2600" i="1" dirty="0" smtClean="0"/>
              <a:t>Field Service Manual</a:t>
            </a:r>
            <a:endParaRPr lang="en-US" sz="2600" dirty="0"/>
          </a:p>
          <a:p>
            <a:pPr lvl="0"/>
            <a:r>
              <a:rPr lang="en-US" sz="2600" b="1" dirty="0" smtClean="0"/>
              <a:t>Updated</a:t>
            </a:r>
            <a:r>
              <a:rPr lang="en-US" sz="2600" b="1" dirty="0"/>
              <a:t>:</a:t>
            </a:r>
            <a:r>
              <a:rPr lang="en-US" sz="2600" dirty="0"/>
              <a:t> </a:t>
            </a:r>
            <a:r>
              <a:rPr lang="en-US" sz="2600" i="1" dirty="0"/>
              <a:t>DXi6900 User’s </a:t>
            </a:r>
            <a:r>
              <a:rPr lang="en-US" sz="2600" i="1" dirty="0" smtClean="0"/>
              <a:t>Guide</a:t>
            </a:r>
          </a:p>
          <a:p>
            <a:r>
              <a:rPr lang="en-US" sz="2600" b="1" dirty="0"/>
              <a:t>Updated: </a:t>
            </a:r>
            <a:r>
              <a:rPr lang="en-US" sz="2600" i="1" dirty="0"/>
              <a:t>DXi6900 Site Planning Guide</a:t>
            </a:r>
            <a:endParaRPr lang="en-US" sz="2600" dirty="0"/>
          </a:p>
          <a:p>
            <a:r>
              <a:rPr lang="en-US" sz="2600" b="1" dirty="0"/>
              <a:t>Updated:</a:t>
            </a:r>
            <a:r>
              <a:rPr lang="en-US" sz="2600" dirty="0"/>
              <a:t> </a:t>
            </a:r>
            <a:r>
              <a:rPr lang="en-US" sz="2600" i="1" dirty="0"/>
              <a:t>DXi6900 Optional Network Card Installation </a:t>
            </a:r>
            <a:r>
              <a:rPr lang="en-US" sz="2600" i="1" dirty="0" smtClean="0"/>
              <a:t>Instructions</a:t>
            </a:r>
          </a:p>
          <a:p>
            <a:r>
              <a:rPr lang="en-US" sz="2600" b="1" dirty="0"/>
              <a:t>Updated:</a:t>
            </a:r>
            <a:r>
              <a:rPr lang="en-US" sz="2600" dirty="0"/>
              <a:t> </a:t>
            </a:r>
            <a:r>
              <a:rPr lang="en-US" sz="2600" i="1" dirty="0" smtClean="0"/>
              <a:t>DXi6802 and DXi690x: Drive Replacement CRU</a:t>
            </a:r>
          </a:p>
          <a:p>
            <a:pPr lvl="0"/>
            <a:r>
              <a:rPr lang="en-US" sz="2600" b="1" dirty="0"/>
              <a:t>Updated: </a:t>
            </a:r>
            <a:r>
              <a:rPr lang="en-US" sz="2600" i="1" dirty="0"/>
              <a:t>DXi6900 Software </a:t>
            </a:r>
            <a:r>
              <a:rPr lang="en-US" sz="2600" i="1" dirty="0" smtClean="0"/>
              <a:t>Install </a:t>
            </a:r>
            <a:r>
              <a:rPr lang="en-US" sz="2600" i="1" dirty="0"/>
              <a:t>&amp;</a:t>
            </a:r>
            <a:r>
              <a:rPr lang="en-US" sz="2600" i="1" dirty="0" smtClean="0"/>
              <a:t> </a:t>
            </a:r>
            <a:r>
              <a:rPr lang="en-US" sz="2600" i="1" dirty="0"/>
              <a:t>Upgrade </a:t>
            </a:r>
            <a:r>
              <a:rPr lang="en-US" sz="2600" i="1" dirty="0" smtClean="0"/>
              <a:t>Guide</a:t>
            </a:r>
            <a:endParaRPr lang="en-US" sz="2600" i="1" dirty="0"/>
          </a:p>
          <a:p>
            <a:pPr marL="0" indent="0">
              <a:buNone/>
            </a:pPr>
            <a:endParaRPr lang="en-US" i="1" dirty="0" smtClean="0"/>
          </a:p>
          <a:p>
            <a:endParaRPr lang="en-US" dirty="0"/>
          </a:p>
          <a:p>
            <a:pPr marL="0" lvl="0" indent="0">
              <a:buNone/>
            </a:pPr>
            <a:endParaRPr lang="en-US" dirty="0"/>
          </a:p>
          <a:p>
            <a:endParaRPr lang="en-US"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646" y="866897"/>
            <a:ext cx="3444674" cy="2600698"/>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9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Deliverables – </a:t>
            </a:r>
            <a:r>
              <a:rPr lang="en-US" dirty="0" err="1" smtClean="0"/>
              <a:t>DXi</a:t>
            </a:r>
            <a:r>
              <a:rPr lang="en-US" dirty="0" smtClean="0"/>
              <a:t> 3.2.4 (6900-S RMAN)</a:t>
            </a:r>
            <a:endParaRPr lang="en-US" dirty="0"/>
          </a:p>
        </p:txBody>
      </p:sp>
      <p:sp>
        <p:nvSpPr>
          <p:cNvPr id="3" name="Content Placeholder 2"/>
          <p:cNvSpPr>
            <a:spLocks noGrp="1"/>
          </p:cNvSpPr>
          <p:nvPr>
            <p:ph idx="1"/>
          </p:nvPr>
        </p:nvSpPr>
        <p:spPr>
          <a:xfrm>
            <a:off x="395805" y="948026"/>
            <a:ext cx="5423661" cy="3576473"/>
          </a:xfrm>
        </p:spPr>
        <p:txBody>
          <a:bodyPr/>
          <a:lstStyle/>
          <a:p>
            <a:r>
              <a:rPr lang="en-US" b="1" dirty="0" smtClean="0"/>
              <a:t>Release: </a:t>
            </a:r>
            <a:r>
              <a:rPr lang="en-US" i="1" dirty="0" smtClean="0"/>
              <a:t>GA Oct. 7</a:t>
            </a:r>
            <a:r>
              <a:rPr lang="en-US" i="1" baseline="30000" dirty="0" smtClean="0"/>
              <a:t>th</a:t>
            </a:r>
            <a:r>
              <a:rPr lang="en-US" i="1" dirty="0" smtClean="0"/>
              <a:t>. Contact Service for LCR of </a:t>
            </a:r>
            <a:r>
              <a:rPr lang="en-US" i="1" dirty="0" err="1" smtClean="0"/>
              <a:t>DXi</a:t>
            </a:r>
            <a:r>
              <a:rPr lang="en-US" i="1" dirty="0" smtClean="0"/>
              <a:t> 3.2.4.1 documentation.</a:t>
            </a:r>
          </a:p>
          <a:p>
            <a:pPr lvl="0"/>
            <a:r>
              <a:rPr lang="en-US" b="1" dirty="0"/>
              <a:t>New:</a:t>
            </a:r>
            <a:r>
              <a:rPr lang="en-US" dirty="0"/>
              <a:t> </a:t>
            </a:r>
            <a:r>
              <a:rPr lang="en-US" i="1" dirty="0" smtClean="0"/>
              <a:t>DXi6900-S 3.2.4.1 </a:t>
            </a:r>
            <a:r>
              <a:rPr lang="en-US" i="1" dirty="0"/>
              <a:t>Release Notes</a:t>
            </a:r>
            <a:endParaRPr lang="en-US" dirty="0"/>
          </a:p>
          <a:p>
            <a:pPr lvl="0"/>
            <a:r>
              <a:rPr lang="en-US" b="1" dirty="0" smtClean="0"/>
              <a:t>New</a:t>
            </a:r>
            <a:r>
              <a:rPr lang="en-US" b="1" dirty="0"/>
              <a:t>: </a:t>
            </a:r>
            <a:r>
              <a:rPr lang="en-US" i="1" dirty="0"/>
              <a:t>RMAN Plug-in Installation Instructions</a:t>
            </a:r>
            <a:endParaRPr lang="en-US" dirty="0"/>
          </a:p>
          <a:p>
            <a:pPr lvl="0"/>
            <a:r>
              <a:rPr lang="en-US" b="1" dirty="0"/>
              <a:t>New:</a:t>
            </a:r>
            <a:r>
              <a:rPr lang="en-US" dirty="0"/>
              <a:t> </a:t>
            </a:r>
            <a:r>
              <a:rPr lang="en-US" i="1" dirty="0"/>
              <a:t>RMAN Configuration Guide</a:t>
            </a:r>
            <a:endParaRPr lang="en-US" dirty="0"/>
          </a:p>
          <a:p>
            <a:r>
              <a:rPr lang="en-US" b="1" dirty="0" smtClean="0"/>
              <a:t>Updated: </a:t>
            </a:r>
            <a:r>
              <a:rPr lang="en-US" i="1" dirty="0" smtClean="0"/>
              <a:t>DXi6900-S Online Help</a:t>
            </a:r>
          </a:p>
          <a:p>
            <a:r>
              <a:rPr lang="en-US" b="1" dirty="0" smtClean="0"/>
              <a:t>Updated: </a:t>
            </a:r>
            <a:r>
              <a:rPr lang="en-US" i="1" dirty="0" smtClean="0"/>
              <a:t>DXi6900 User’s Guide</a:t>
            </a:r>
          </a:p>
          <a:p>
            <a:r>
              <a:rPr lang="en-US" b="1" dirty="0" smtClean="0"/>
              <a:t>Updated: </a:t>
            </a:r>
            <a:r>
              <a:rPr lang="en-US" i="1" dirty="0" err="1" smtClean="0"/>
              <a:t>DXi</a:t>
            </a:r>
            <a:r>
              <a:rPr lang="en-US" i="1" dirty="0" smtClean="0"/>
              <a:t>-Series CLI Guide</a:t>
            </a:r>
          </a:p>
          <a:p>
            <a:pPr lvl="0"/>
            <a:r>
              <a:rPr lang="en-US" b="1" dirty="0"/>
              <a:t>Updated: </a:t>
            </a:r>
            <a:r>
              <a:rPr lang="en-US" i="1" dirty="0"/>
              <a:t>DXi6900 Software </a:t>
            </a:r>
            <a:r>
              <a:rPr lang="en-US" i="1" dirty="0" smtClean="0"/>
              <a:t>Install </a:t>
            </a:r>
            <a:r>
              <a:rPr lang="en-US" i="1" dirty="0"/>
              <a:t>and Upgrade Guide</a:t>
            </a:r>
            <a:endParaRPr lang="en-US" dirty="0"/>
          </a:p>
          <a:p>
            <a:pPr marL="0" indent="0">
              <a:buNone/>
            </a:pPr>
            <a:endParaRPr lang="en-US" i="1" dirty="0" smtClean="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442" y="2108824"/>
            <a:ext cx="1879703" cy="2410692"/>
          </a:xfrm>
          <a:prstGeom prst="rect">
            <a:avLst/>
          </a:prstGeom>
          <a:noFill/>
          <a:ln w="12700">
            <a:solidFill>
              <a:schemeClr val="tx1"/>
            </a:solid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665" y="938011"/>
            <a:ext cx="1850035" cy="2376159"/>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8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Deliverables – </a:t>
            </a:r>
            <a:r>
              <a:rPr lang="en-US" dirty="0" err="1" smtClean="0"/>
              <a:t>DXi</a:t>
            </a:r>
            <a:r>
              <a:rPr lang="en-US" dirty="0" smtClean="0"/>
              <a:t> 3.2.5 (RMAN/LDAP)</a:t>
            </a:r>
            <a:endParaRPr lang="en-US" dirty="0"/>
          </a:p>
        </p:txBody>
      </p:sp>
      <p:sp>
        <p:nvSpPr>
          <p:cNvPr id="3" name="Content Placeholder 2"/>
          <p:cNvSpPr>
            <a:spLocks noGrp="1"/>
          </p:cNvSpPr>
          <p:nvPr>
            <p:ph idx="1"/>
          </p:nvPr>
        </p:nvSpPr>
        <p:spPr>
          <a:xfrm>
            <a:off x="395805" y="760021"/>
            <a:ext cx="5624985" cy="3990109"/>
          </a:xfrm>
        </p:spPr>
        <p:txBody>
          <a:bodyPr/>
          <a:lstStyle/>
          <a:p>
            <a:r>
              <a:rPr lang="en-US" sz="1800" b="1" dirty="0" smtClean="0"/>
              <a:t>Release:</a:t>
            </a:r>
            <a:r>
              <a:rPr lang="en-US" sz="1800" dirty="0" smtClean="0"/>
              <a:t> </a:t>
            </a:r>
            <a:r>
              <a:rPr lang="en-US" sz="1800" i="1" dirty="0" smtClean="0"/>
              <a:t>Nov. – Dec.</a:t>
            </a:r>
          </a:p>
          <a:p>
            <a:pPr lvl="0"/>
            <a:r>
              <a:rPr lang="en-US" sz="1800" b="1" dirty="0"/>
              <a:t>New:</a:t>
            </a:r>
            <a:r>
              <a:rPr lang="en-US" sz="1800" dirty="0"/>
              <a:t> </a:t>
            </a:r>
            <a:r>
              <a:rPr lang="en-US" sz="1800" i="1" dirty="0" smtClean="0"/>
              <a:t>DXi6900/DXi4700 3.2.5 </a:t>
            </a:r>
            <a:r>
              <a:rPr lang="en-US" sz="1800" i="1" dirty="0"/>
              <a:t>Release </a:t>
            </a:r>
            <a:r>
              <a:rPr lang="en-US" sz="1800" i="1" dirty="0" smtClean="0"/>
              <a:t>Notes</a:t>
            </a:r>
            <a:endParaRPr lang="en-US" sz="1800" dirty="0" smtClean="0"/>
          </a:p>
          <a:p>
            <a:r>
              <a:rPr lang="en-US" sz="1800" b="1" dirty="0" smtClean="0"/>
              <a:t>Updated</a:t>
            </a:r>
            <a:r>
              <a:rPr lang="en-US" sz="1800" b="1" dirty="0"/>
              <a:t>: </a:t>
            </a:r>
            <a:r>
              <a:rPr lang="en-US" sz="1800" i="1" dirty="0"/>
              <a:t>DXi6900-S Online Help</a:t>
            </a:r>
          </a:p>
          <a:p>
            <a:r>
              <a:rPr lang="en-US" sz="1800" b="1" dirty="0"/>
              <a:t>Updated: </a:t>
            </a:r>
            <a:r>
              <a:rPr lang="en-US" sz="1800" i="1" dirty="0" smtClean="0"/>
              <a:t>DXi6900 </a:t>
            </a:r>
            <a:r>
              <a:rPr lang="en-US" sz="1800" i="1" dirty="0"/>
              <a:t>Online Help</a:t>
            </a:r>
          </a:p>
          <a:p>
            <a:r>
              <a:rPr lang="en-US" sz="1800" b="1" dirty="0"/>
              <a:t>Updated: </a:t>
            </a:r>
            <a:r>
              <a:rPr lang="en-US" sz="1800" i="1" dirty="0" smtClean="0"/>
              <a:t>DXi4700 </a:t>
            </a:r>
            <a:r>
              <a:rPr lang="en-US" sz="1800" i="1" dirty="0"/>
              <a:t>Online </a:t>
            </a:r>
            <a:r>
              <a:rPr lang="en-US" sz="1800" i="1" dirty="0" smtClean="0"/>
              <a:t>Help</a:t>
            </a:r>
          </a:p>
          <a:p>
            <a:r>
              <a:rPr lang="en-US" sz="1800" b="1" dirty="0"/>
              <a:t>Updated: </a:t>
            </a:r>
            <a:r>
              <a:rPr lang="en-US" sz="1800" i="1" dirty="0"/>
              <a:t>DXi6900 User’s Guide</a:t>
            </a:r>
          </a:p>
          <a:p>
            <a:r>
              <a:rPr lang="en-US" sz="1800" b="1" dirty="0"/>
              <a:t>Updated: </a:t>
            </a:r>
            <a:r>
              <a:rPr lang="en-US" sz="1800" i="1" dirty="0" smtClean="0"/>
              <a:t>DXi4700 </a:t>
            </a:r>
            <a:r>
              <a:rPr lang="en-US" sz="1800" i="1" dirty="0"/>
              <a:t>User’s </a:t>
            </a:r>
            <a:r>
              <a:rPr lang="en-US" sz="1800" i="1" dirty="0" smtClean="0"/>
              <a:t>Guide</a:t>
            </a:r>
          </a:p>
          <a:p>
            <a:r>
              <a:rPr lang="en-US" sz="1800" b="1" dirty="0"/>
              <a:t>Updated: </a:t>
            </a:r>
            <a:r>
              <a:rPr lang="en-US" sz="1800" i="1" dirty="0" err="1"/>
              <a:t>DXi</a:t>
            </a:r>
            <a:r>
              <a:rPr lang="en-US" sz="1800" i="1" dirty="0"/>
              <a:t>-Series CLI </a:t>
            </a:r>
            <a:r>
              <a:rPr lang="en-US" sz="1800" i="1" dirty="0" smtClean="0"/>
              <a:t>Guide</a:t>
            </a:r>
          </a:p>
          <a:p>
            <a:r>
              <a:rPr lang="en-US" sz="1800" b="1" dirty="0" smtClean="0"/>
              <a:t>Updated: </a:t>
            </a:r>
            <a:r>
              <a:rPr lang="en-US" sz="1800" i="1" dirty="0" smtClean="0"/>
              <a:t>DXi6900 Storage </a:t>
            </a:r>
            <a:r>
              <a:rPr lang="en-US" sz="1800" i="1" dirty="0"/>
              <a:t>Capacity Upgrade </a:t>
            </a:r>
            <a:r>
              <a:rPr lang="en-US" sz="1800" i="1" dirty="0" smtClean="0"/>
              <a:t>Guide</a:t>
            </a:r>
          </a:p>
          <a:p>
            <a:pPr lvl="0"/>
            <a:r>
              <a:rPr lang="en-US" sz="1800" b="1" dirty="0" smtClean="0"/>
              <a:t>Updated</a:t>
            </a:r>
            <a:r>
              <a:rPr lang="en-US" sz="1800" b="1" dirty="0"/>
              <a:t>: </a:t>
            </a:r>
            <a:r>
              <a:rPr lang="en-US" sz="1800" i="1" dirty="0" smtClean="0"/>
              <a:t>DXi6900 Software Install </a:t>
            </a:r>
            <a:r>
              <a:rPr lang="en-US" sz="1800" i="1" dirty="0"/>
              <a:t>and Upgrade </a:t>
            </a:r>
            <a:r>
              <a:rPr lang="en-US" sz="1800" i="1" dirty="0" smtClean="0"/>
              <a:t>Guide</a:t>
            </a:r>
          </a:p>
          <a:p>
            <a:r>
              <a:rPr lang="en-US" sz="1800" b="1" dirty="0"/>
              <a:t>Updated: </a:t>
            </a:r>
            <a:r>
              <a:rPr lang="en-US" sz="1800" i="1" dirty="0" smtClean="0"/>
              <a:t>DXi4700  </a:t>
            </a:r>
            <a:r>
              <a:rPr lang="en-US" sz="1800" i="1" dirty="0"/>
              <a:t>Software Install and Upgrade Guide</a:t>
            </a:r>
          </a:p>
          <a:p>
            <a:pPr marL="0" lvl="0" indent="0">
              <a:buNone/>
            </a:pPr>
            <a:endParaRPr lang="en-US" sz="1800" dirty="0" smtClean="0"/>
          </a:p>
          <a:p>
            <a:pPr marL="0" indent="0">
              <a:buNone/>
            </a:pPr>
            <a:endParaRPr lang="en-US" i="1" dirty="0"/>
          </a:p>
          <a:p>
            <a:pPr marL="0" indent="0">
              <a:buNone/>
            </a:pPr>
            <a:endParaRPr lang="en-US" dirty="0"/>
          </a:p>
          <a:p>
            <a:pPr marL="0" indent="0">
              <a:buNone/>
            </a:pPr>
            <a:endParaRPr lang="en-US" dirty="0"/>
          </a:p>
          <a:p>
            <a:endParaRPr lang="en-US" dirty="0" smtClean="0"/>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923" y="1098310"/>
            <a:ext cx="3971926" cy="2226469"/>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03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Deliverables</a:t>
            </a:r>
            <a:endParaRPr lang="en-US" dirty="0"/>
          </a:p>
        </p:txBody>
      </p:sp>
      <p:sp>
        <p:nvSpPr>
          <p:cNvPr id="3" name="Content Placeholder 2"/>
          <p:cNvSpPr>
            <a:spLocks noGrp="1"/>
          </p:cNvSpPr>
          <p:nvPr>
            <p:ph idx="1"/>
          </p:nvPr>
        </p:nvSpPr>
        <p:spPr>
          <a:xfrm>
            <a:off x="395805" y="959901"/>
            <a:ext cx="5229078" cy="3576473"/>
          </a:xfrm>
        </p:spPr>
        <p:txBody>
          <a:bodyPr/>
          <a:lstStyle/>
          <a:p>
            <a:pPr lvl="0"/>
            <a:r>
              <a:rPr lang="en-US" b="1" dirty="0" smtClean="0"/>
              <a:t>Release: </a:t>
            </a:r>
            <a:r>
              <a:rPr lang="en-US" i="1" dirty="0" smtClean="0"/>
              <a:t> </a:t>
            </a:r>
            <a:r>
              <a:rPr lang="en-US" dirty="0" smtClean="0"/>
              <a:t>Sept. 7</a:t>
            </a:r>
            <a:r>
              <a:rPr lang="en-US" baseline="30000" dirty="0" smtClean="0"/>
              <a:t>th</a:t>
            </a:r>
            <a:endParaRPr lang="en-US" dirty="0" smtClean="0"/>
          </a:p>
          <a:p>
            <a:r>
              <a:rPr lang="en-US" b="1" dirty="0"/>
              <a:t>New: </a:t>
            </a:r>
            <a:r>
              <a:rPr lang="en-US" i="1" dirty="0"/>
              <a:t> </a:t>
            </a:r>
            <a:r>
              <a:rPr lang="en-US" dirty="0"/>
              <a:t>DXi6900-S Service Update (2-4479d Online Self-Paced) </a:t>
            </a:r>
          </a:p>
          <a:p>
            <a:pPr lvl="0"/>
            <a:r>
              <a:rPr lang="en-US" b="1" dirty="0"/>
              <a:t>Updated:</a:t>
            </a:r>
            <a:r>
              <a:rPr lang="en-US" dirty="0"/>
              <a:t> DXi6900-Series Installation (2-2473 Online Self-Paced</a:t>
            </a:r>
            <a:r>
              <a:rPr lang="en-US" dirty="0" smtClean="0"/>
              <a:t>) </a:t>
            </a:r>
          </a:p>
          <a:p>
            <a:pPr lvl="0"/>
            <a:r>
              <a:rPr lang="en-US" b="1" dirty="0"/>
              <a:t>Updated: </a:t>
            </a:r>
            <a:r>
              <a:rPr lang="en-US" dirty="0" err="1"/>
              <a:t>DXi</a:t>
            </a:r>
            <a:r>
              <a:rPr lang="en-US" dirty="0"/>
              <a:t>-Series Service Partner Training </a:t>
            </a:r>
            <a:br>
              <a:rPr lang="en-US" dirty="0"/>
            </a:br>
            <a:r>
              <a:rPr lang="en-US" dirty="0"/>
              <a:t>(4-4459 Virtual Course</a:t>
            </a:r>
            <a:r>
              <a:rPr lang="en-US" dirty="0" smtClean="0"/>
              <a:t>)</a:t>
            </a:r>
          </a:p>
          <a:p>
            <a:pPr lvl="0"/>
            <a:r>
              <a:rPr lang="en-US" b="1" dirty="0"/>
              <a:t>Updated: </a:t>
            </a:r>
            <a:r>
              <a:rPr lang="en-US" i="1" dirty="0"/>
              <a:t>DXi6900-Series At a </a:t>
            </a:r>
            <a:r>
              <a:rPr lang="en-US" i="1" dirty="0" smtClean="0"/>
              <a:t>Glance</a:t>
            </a:r>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883" y="896087"/>
            <a:ext cx="3253866" cy="2322127"/>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9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DXi6900-S Red Rock Program Objectives (cont.)</a:t>
            </a:r>
            <a:endParaRPr lang="en-US" dirty="0"/>
          </a:p>
        </p:txBody>
      </p:sp>
      <p:sp>
        <p:nvSpPr>
          <p:cNvPr id="3" name="Text Placeholder 2"/>
          <p:cNvSpPr>
            <a:spLocks noGrp="1"/>
          </p:cNvSpPr>
          <p:nvPr>
            <p:ph idx="1"/>
          </p:nvPr>
        </p:nvSpPr>
        <p:spPr>
          <a:xfrm>
            <a:off x="395805" y="948026"/>
            <a:ext cx="8216220" cy="2071399"/>
          </a:xfrm>
        </p:spPr>
        <p:txBody>
          <a:bodyPr/>
          <a:lstStyle/>
          <a:p>
            <a:r>
              <a:rPr lang="en-US" sz="1800" dirty="0" smtClean="0"/>
              <a:t>LDAP/AD Support</a:t>
            </a:r>
          </a:p>
          <a:p>
            <a:pPr lvl="1"/>
            <a:r>
              <a:rPr lang="en-US" dirty="0" smtClean="0"/>
              <a:t>Lightweight Directory Access Protocol/Active Directory</a:t>
            </a:r>
          </a:p>
          <a:p>
            <a:pPr lvl="1"/>
            <a:r>
              <a:rPr lang="en-US" dirty="0" smtClean="0"/>
              <a:t>LDAP allows integration with enterprise-wide account and role management, enabling centralized management of any user authorized for DXi administration or monitoring</a:t>
            </a:r>
          </a:p>
          <a:p>
            <a:pPr lvl="1"/>
            <a:r>
              <a:rPr lang="en-US" dirty="0" smtClean="0"/>
              <a:t>LDAP/AD supports security conscious customers who wish to minimize local account management and account sharing</a:t>
            </a:r>
          </a:p>
          <a:p>
            <a:pPr lvl="1"/>
            <a:r>
              <a:rPr lang="en-US" dirty="0" smtClean="0"/>
              <a:t>LDAP (Linux) or AD (Windows/Microsoft) servers are supported</a:t>
            </a:r>
          </a:p>
        </p:txBody>
      </p:sp>
    </p:spTree>
    <p:extLst>
      <p:ext uri="{BB962C8B-B14F-4D97-AF65-F5344CB8AC3E}">
        <p14:creationId xmlns:p14="http://schemas.microsoft.com/office/powerpoint/2010/main" val="151120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Deliverables (2)</a:t>
            </a:r>
            <a:endParaRPr lang="en-US" dirty="0"/>
          </a:p>
        </p:txBody>
      </p:sp>
      <p:sp>
        <p:nvSpPr>
          <p:cNvPr id="3" name="Content Placeholder 2"/>
          <p:cNvSpPr>
            <a:spLocks noGrp="1"/>
          </p:cNvSpPr>
          <p:nvPr>
            <p:ph idx="1"/>
          </p:nvPr>
        </p:nvSpPr>
        <p:spPr>
          <a:xfrm>
            <a:off x="395805" y="948026"/>
            <a:ext cx="5185598" cy="3576473"/>
          </a:xfrm>
        </p:spPr>
        <p:txBody>
          <a:bodyPr/>
          <a:lstStyle/>
          <a:p>
            <a:r>
              <a:rPr lang="en-US" b="1" dirty="0"/>
              <a:t>Release: </a:t>
            </a:r>
            <a:r>
              <a:rPr lang="en-US" dirty="0"/>
              <a:t>Oct. 7</a:t>
            </a:r>
            <a:r>
              <a:rPr lang="en-US" baseline="30000" dirty="0"/>
              <a:t>th</a:t>
            </a:r>
            <a:endParaRPr lang="en-US" dirty="0"/>
          </a:p>
          <a:p>
            <a:pPr lvl="0"/>
            <a:r>
              <a:rPr lang="en-US" b="1" dirty="0"/>
              <a:t>New: </a:t>
            </a:r>
            <a:r>
              <a:rPr lang="en-US" i="1" dirty="0"/>
              <a:t> </a:t>
            </a:r>
            <a:r>
              <a:rPr lang="en-US" dirty="0"/>
              <a:t>DXi6900-S RMAN Service Update (2-4479e Online Self-Paced)</a:t>
            </a:r>
          </a:p>
          <a:p>
            <a:pPr lvl="0"/>
            <a:r>
              <a:rPr lang="en-US" b="1" dirty="0"/>
              <a:t>Updated:</a:t>
            </a:r>
            <a:r>
              <a:rPr lang="en-US" dirty="0"/>
              <a:t> </a:t>
            </a:r>
            <a:r>
              <a:rPr lang="en-US" dirty="0" err="1"/>
              <a:t>DXi</a:t>
            </a:r>
            <a:r>
              <a:rPr lang="en-US" dirty="0"/>
              <a:t>-Series Core Concepts Explained </a:t>
            </a:r>
            <a:endParaRPr lang="en-US" b="1" dirty="0" smtClean="0"/>
          </a:p>
          <a:p>
            <a:pPr lvl="0"/>
            <a:r>
              <a:rPr lang="en-US" b="1" dirty="0" smtClean="0"/>
              <a:t>Updated</a:t>
            </a:r>
            <a:r>
              <a:rPr lang="en-US" b="1" dirty="0"/>
              <a:t>: </a:t>
            </a:r>
            <a:r>
              <a:rPr lang="en-US" dirty="0" err="1"/>
              <a:t>DXi</a:t>
            </a:r>
            <a:r>
              <a:rPr lang="en-US" dirty="0"/>
              <a:t>-Series Installation and Hardware Replacement (2-0413 Classroom)</a:t>
            </a:r>
          </a:p>
          <a:p>
            <a:r>
              <a:rPr lang="en-US" b="1" dirty="0"/>
              <a:t>Updated:</a:t>
            </a:r>
            <a:r>
              <a:rPr lang="en-US" dirty="0"/>
              <a:t> </a:t>
            </a:r>
            <a:r>
              <a:rPr lang="en-US" dirty="0" err="1"/>
              <a:t>DXi</a:t>
            </a:r>
            <a:r>
              <a:rPr lang="en-US" dirty="0"/>
              <a:t>-Series Core Concepts (website)</a:t>
            </a:r>
          </a:p>
        </p:txBody>
      </p:sp>
      <p:grpSp>
        <p:nvGrpSpPr>
          <p:cNvPr id="4" name="Group 3"/>
          <p:cNvGrpSpPr/>
          <p:nvPr/>
        </p:nvGrpSpPr>
        <p:grpSpPr>
          <a:xfrm>
            <a:off x="6170245" y="488153"/>
            <a:ext cx="2310689" cy="771525"/>
            <a:chOff x="5495925" y="742950"/>
            <a:chExt cx="2310689" cy="771525"/>
          </a:xfrm>
          <a:effectLst>
            <a:outerShdw blurRad="50800" dist="38100" dir="2700000" algn="tl" rotWithShape="0">
              <a:prstClr val="black">
                <a:alpha val="40000"/>
              </a:prstClr>
            </a:outerShdw>
          </a:effectLst>
        </p:grpSpPr>
        <p:sp>
          <p:nvSpPr>
            <p:cNvPr id="5" name="Rectangle 4"/>
            <p:cNvSpPr/>
            <p:nvPr/>
          </p:nvSpPr>
          <p:spPr>
            <a:xfrm>
              <a:off x="5495925" y="742950"/>
              <a:ext cx="2310689" cy="771525"/>
            </a:xfrm>
            <a:prstGeom prst="rect">
              <a:avLst/>
            </a:prstGeom>
            <a:solidFill>
              <a:schemeClr val="bg1"/>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619" y="864393"/>
              <a:ext cx="2019300" cy="52863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580" y="1510692"/>
            <a:ext cx="1188720" cy="118872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214" y="1791040"/>
            <a:ext cx="1188720" cy="118872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579" y="3241603"/>
            <a:ext cx="1188720" cy="118872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694" y="3383521"/>
            <a:ext cx="1190625" cy="1190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74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8" y="4172094"/>
            <a:ext cx="8626636" cy="737463"/>
          </a:xfrm>
        </p:spPr>
        <p:txBody>
          <a:bodyPr/>
          <a:lstStyle/>
          <a:p>
            <a:r>
              <a:rPr lang="en-US" dirty="0" smtClean="0"/>
              <a:t>Jim Hibbard – Service NPI</a:t>
            </a:r>
            <a:endParaRPr lang="en-US" dirty="0"/>
          </a:p>
        </p:txBody>
      </p:sp>
      <p:sp>
        <p:nvSpPr>
          <p:cNvPr id="4" name="Title 3"/>
          <p:cNvSpPr>
            <a:spLocks noGrp="1"/>
          </p:cNvSpPr>
          <p:nvPr>
            <p:ph type="title"/>
          </p:nvPr>
        </p:nvSpPr>
        <p:spPr>
          <a:xfrm>
            <a:off x="322779" y="1746850"/>
            <a:ext cx="8208746" cy="2001452"/>
          </a:xfrm>
        </p:spPr>
        <p:txBody>
          <a:bodyPr/>
          <a:lstStyle/>
          <a:p>
            <a:r>
              <a:rPr lang="en-US" sz="4800" dirty="0" smtClean="0"/>
              <a:t/>
            </a:r>
            <a:br>
              <a:rPr lang="en-US" sz="4800" dirty="0" smtClean="0"/>
            </a:br>
            <a:r>
              <a:rPr lang="en-US" sz="4800" dirty="0" smtClean="0"/>
              <a:t>Service Model</a:t>
            </a:r>
            <a:endParaRPr lang="en-US" sz="4800" dirty="0"/>
          </a:p>
        </p:txBody>
      </p:sp>
    </p:spTree>
    <p:extLst>
      <p:ext uri="{BB962C8B-B14F-4D97-AF65-F5344CB8AC3E}">
        <p14:creationId xmlns:p14="http://schemas.microsoft.com/office/powerpoint/2010/main" val="8041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DXi6900-S Service Update</a:t>
            </a:r>
            <a:endParaRPr lang="en-US" dirty="0"/>
          </a:p>
        </p:txBody>
      </p:sp>
      <p:sp>
        <p:nvSpPr>
          <p:cNvPr id="5" name="Text Placeholder 4"/>
          <p:cNvSpPr>
            <a:spLocks noGrp="1"/>
          </p:cNvSpPr>
          <p:nvPr>
            <p:ph idx="1"/>
          </p:nvPr>
        </p:nvSpPr>
        <p:spPr/>
        <p:txBody>
          <a:bodyPr/>
          <a:lstStyle/>
          <a:p>
            <a:pPr lvl="1"/>
            <a:endParaRPr lang="en-US" smtClean="0"/>
          </a:p>
          <a:p>
            <a:endParaRPr lang="en-US" smtClean="0"/>
          </a:p>
          <a:p>
            <a:pPr lvl="1"/>
            <a:endParaRPr lang="en-US" smtClean="0"/>
          </a:p>
          <a:p>
            <a:pPr lvl="1"/>
            <a:endParaRPr lang="en-US" dirty="0"/>
          </a:p>
        </p:txBody>
      </p:sp>
      <p:sp>
        <p:nvSpPr>
          <p:cNvPr id="6" name="Content Placeholder 3"/>
          <p:cNvSpPr txBox="1">
            <a:spLocks/>
          </p:cNvSpPr>
          <p:nvPr/>
        </p:nvSpPr>
        <p:spPr bwMode="auto">
          <a:xfrm>
            <a:off x="395805" y="904875"/>
            <a:ext cx="8216220" cy="374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227013" indent="-227013" algn="l" rtl="0" eaLnBrk="1" fontAlgn="base" hangingPunct="1">
              <a:spcBef>
                <a:spcPts val="300"/>
              </a:spcBef>
              <a:spcAft>
                <a:spcPts val="300"/>
              </a:spcAft>
              <a:buSzPct val="95000"/>
              <a:buBlip>
                <a:blip r:embed="rId2"/>
              </a:buBlip>
              <a:defRPr lang="en-US" sz="2000" kern="1200">
                <a:solidFill>
                  <a:schemeClr val="tx1">
                    <a:lumMod val="75000"/>
                    <a:lumOff val="25000"/>
                  </a:schemeClr>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chemeClr val="tx1">
                    <a:lumMod val="75000"/>
                    <a:lumOff val="25000"/>
                  </a:schemeClr>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chemeClr val="tx1">
                    <a:lumMod val="75000"/>
                    <a:lumOff val="25000"/>
                  </a:schemeClr>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chemeClr val="tx1">
                    <a:lumMod val="75000"/>
                    <a:lumOff val="25000"/>
                  </a:schemeClr>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 change to DXi6900 Service Model</a:t>
            </a:r>
          </a:p>
          <a:p>
            <a:r>
              <a:rPr lang="en-US" dirty="0"/>
              <a:t>Version 3.2.4 initially posted on </a:t>
            </a:r>
            <a:r>
              <a:rPr lang="en-US" dirty="0" err="1"/>
              <a:t>CSWeb</a:t>
            </a:r>
            <a:r>
              <a:rPr lang="en-US" dirty="0"/>
              <a:t> only and since replaced with version 3.2.4.1 (supports RMAN plugin)</a:t>
            </a:r>
          </a:p>
          <a:p>
            <a:pPr lvl="1"/>
            <a:r>
              <a:rPr lang="en-US" dirty="0"/>
              <a:t>Version 3.2.4.1 is not currently posted on Quantum.com.</a:t>
            </a:r>
          </a:p>
          <a:p>
            <a:pPr lvl="1"/>
            <a:r>
              <a:rPr lang="en-US" dirty="0"/>
              <a:t>Install teams will need to download the .FW file from </a:t>
            </a:r>
            <a:r>
              <a:rPr lang="en-US" dirty="0" err="1"/>
              <a:t>CSWeb</a:t>
            </a:r>
            <a:r>
              <a:rPr lang="en-US" dirty="0"/>
              <a:t> to upgrade the FRU image that ships from the factory</a:t>
            </a:r>
          </a:p>
          <a:p>
            <a:pPr lvl="1"/>
            <a:r>
              <a:rPr lang="en-US" dirty="0"/>
              <a:t>.FW is posted on </a:t>
            </a:r>
            <a:r>
              <a:rPr lang="en-US" dirty="0" err="1"/>
              <a:t>CSWeb</a:t>
            </a:r>
            <a:endParaRPr lang="en-US" dirty="0"/>
          </a:p>
          <a:p>
            <a:pPr lvl="1"/>
            <a:r>
              <a:rPr lang="en-US" dirty="0"/>
              <a:t>Version 3.2.4.1 is not supported by YUM.  Next YUM support coming in 3.2.5.</a:t>
            </a:r>
          </a:p>
          <a:p>
            <a:pPr lvl="1"/>
            <a:r>
              <a:rPr lang="en-US" dirty="0"/>
              <a:t>First order received for 9 units for BNPI/BP2i to be shipped late Sept.</a:t>
            </a:r>
          </a:p>
          <a:p>
            <a:r>
              <a:rPr lang="en-US" dirty="0"/>
              <a:t>RMAN Plugin is posted along side the OST Plugin on Quantum.com under the Drivers tab for DXi6900</a:t>
            </a:r>
          </a:p>
          <a:p>
            <a:pPr lvl="1"/>
            <a:r>
              <a:rPr lang="en-US" dirty="0"/>
              <a:t>Reminder that this plugin is supported on DXi6900-S only and requires </a:t>
            </a:r>
            <a:r>
              <a:rPr lang="en-US" dirty="0" err="1"/>
              <a:t>DXi</a:t>
            </a:r>
            <a:r>
              <a:rPr lang="en-US" dirty="0"/>
              <a:t> software version 3.2.4.1.</a:t>
            </a:r>
          </a:p>
        </p:txBody>
      </p:sp>
    </p:spTree>
    <p:extLst>
      <p:ext uri="{BB962C8B-B14F-4D97-AF65-F5344CB8AC3E}">
        <p14:creationId xmlns:p14="http://schemas.microsoft.com/office/powerpoint/2010/main" val="13544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FRU/CRU List</a:t>
            </a:r>
            <a:endParaRPr lang="en-US" dirty="0"/>
          </a:p>
        </p:txBody>
      </p:sp>
      <p:sp>
        <p:nvSpPr>
          <p:cNvPr id="3" name="Content Placeholder 2"/>
          <p:cNvSpPr>
            <a:spLocks noGrp="1"/>
          </p:cNvSpPr>
          <p:nvPr>
            <p:ph idx="1"/>
          </p:nvPr>
        </p:nvSpPr>
        <p:spPr>
          <a:xfrm>
            <a:off x="395805" y="948026"/>
            <a:ext cx="8216220" cy="1137949"/>
          </a:xfrm>
        </p:spPr>
        <p:txBody>
          <a:bodyPr/>
          <a:lstStyle/>
          <a:p>
            <a:r>
              <a:rPr lang="en-US" dirty="0" smtClean="0"/>
              <a:t>The DXi6900 FRU/CRU </a:t>
            </a:r>
            <a:r>
              <a:rPr lang="en-US" dirty="0"/>
              <a:t>list has been updated to include </a:t>
            </a:r>
            <a:r>
              <a:rPr lang="en-US" dirty="0" smtClean="0"/>
              <a:t>DXi6900-S.</a:t>
            </a:r>
            <a:endParaRPr lang="en-US" dirty="0"/>
          </a:p>
          <a:p>
            <a:r>
              <a:rPr lang="en-US" dirty="0" smtClean="0"/>
              <a:t>Pay attention to the “Module” column that identifies where the component is used</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 t="39688" r="59751" b="13281"/>
          <a:stretch/>
        </p:blipFill>
        <p:spPr bwMode="auto">
          <a:xfrm>
            <a:off x="1341576" y="2105025"/>
            <a:ext cx="6357772"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0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SR Root Cause Category Selection Added for 800GB SSD</a:t>
            </a:r>
            <a:endParaRPr lang="en-US" dirty="0"/>
          </a:p>
        </p:txBody>
      </p:sp>
      <p:sp>
        <p:nvSpPr>
          <p:cNvPr id="3" name="Content Placeholder 2"/>
          <p:cNvSpPr>
            <a:spLocks noGrp="1"/>
          </p:cNvSpPr>
          <p:nvPr>
            <p:ph idx="1"/>
          </p:nvPr>
        </p:nvSpPr>
        <p:spPr>
          <a:xfrm>
            <a:off x="419555" y="722394"/>
            <a:ext cx="8245814" cy="441387"/>
          </a:xfrm>
        </p:spPr>
        <p:txBody>
          <a:bodyPr/>
          <a:lstStyle/>
          <a:p>
            <a:r>
              <a:rPr lang="en-US" dirty="0" smtClean="0"/>
              <a:t>Identify SSD related SRs using updated Root Cause Category list   </a:t>
            </a:r>
            <a:endParaRPr lang="en-US" dirty="0"/>
          </a:p>
        </p:txBody>
      </p:sp>
      <p:pic>
        <p:nvPicPr>
          <p:cNvPr id="45058" name="Picture 2"/>
          <p:cNvPicPr>
            <a:picLocks noChangeAspect="1" noChangeArrowheads="1"/>
          </p:cNvPicPr>
          <p:nvPr/>
        </p:nvPicPr>
        <p:blipFill>
          <a:blip r:embed="rId2"/>
          <a:srcRect/>
          <a:stretch>
            <a:fillRect/>
          </a:stretch>
        </p:blipFill>
        <p:spPr bwMode="auto">
          <a:xfrm>
            <a:off x="1246909" y="1120677"/>
            <a:ext cx="6543304" cy="3664036"/>
          </a:xfrm>
          <a:prstGeom prst="rect">
            <a:avLst/>
          </a:prstGeom>
          <a:noFill/>
          <a:ln w="9525">
            <a:noFill/>
            <a:miter lim="800000"/>
            <a:headEnd/>
            <a:tailEnd/>
          </a:ln>
        </p:spPr>
      </p:pic>
      <p:sp>
        <p:nvSpPr>
          <p:cNvPr id="7" name="Oval 6"/>
          <p:cNvSpPr/>
          <p:nvPr/>
        </p:nvSpPr>
        <p:spPr>
          <a:xfrm>
            <a:off x="1487606" y="2770496"/>
            <a:ext cx="1180531" cy="13647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8" name="Oval 7"/>
          <p:cNvSpPr/>
          <p:nvPr/>
        </p:nvSpPr>
        <p:spPr>
          <a:xfrm>
            <a:off x="3684896" y="3555242"/>
            <a:ext cx="1337480" cy="16377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Tree>
    <p:extLst>
      <p:ext uri="{BB962C8B-B14F-4D97-AF65-F5344CB8AC3E}">
        <p14:creationId xmlns:p14="http://schemas.microsoft.com/office/powerpoint/2010/main" val="12242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8" y="4172094"/>
            <a:ext cx="8626636" cy="737463"/>
          </a:xfrm>
        </p:spPr>
        <p:txBody>
          <a:bodyPr/>
          <a:lstStyle/>
          <a:p>
            <a:endParaRPr lang="en-US" dirty="0"/>
          </a:p>
        </p:txBody>
      </p:sp>
      <p:sp>
        <p:nvSpPr>
          <p:cNvPr id="4" name="Title 3"/>
          <p:cNvSpPr>
            <a:spLocks noGrp="1"/>
          </p:cNvSpPr>
          <p:nvPr>
            <p:ph type="title"/>
          </p:nvPr>
        </p:nvSpPr>
        <p:spPr>
          <a:xfrm>
            <a:off x="322779" y="1746850"/>
            <a:ext cx="8208746" cy="2001452"/>
          </a:xfrm>
        </p:spPr>
        <p:txBody>
          <a:bodyPr/>
          <a:lstStyle/>
          <a:p>
            <a:r>
              <a:rPr lang="en-US" sz="4800" dirty="0" smtClean="0"/>
              <a:t/>
            </a:r>
            <a:br>
              <a:rPr lang="en-US" sz="4800" dirty="0" smtClean="0"/>
            </a:br>
            <a:r>
              <a:rPr lang="en-US" sz="4800" dirty="0" smtClean="0"/>
              <a:t>Appendix</a:t>
            </a:r>
            <a:endParaRPr lang="en-US" sz="4800" dirty="0"/>
          </a:p>
        </p:txBody>
      </p:sp>
    </p:spTree>
    <p:extLst>
      <p:ext uri="{BB962C8B-B14F-4D97-AF65-F5344CB8AC3E}">
        <p14:creationId xmlns:p14="http://schemas.microsoft.com/office/powerpoint/2010/main" val="12403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RMAN Plugin Certification</a:t>
            </a:r>
            <a:endParaRPr lang="en-US" dirty="0"/>
          </a:p>
        </p:txBody>
      </p:sp>
      <p:sp>
        <p:nvSpPr>
          <p:cNvPr id="4" name="Content Placeholder 3"/>
          <p:cNvSpPr>
            <a:spLocks noGrp="1"/>
          </p:cNvSpPr>
          <p:nvPr>
            <p:ph idx="1"/>
          </p:nvPr>
        </p:nvSpPr>
        <p:spPr>
          <a:xfrm>
            <a:off x="395805" y="781050"/>
            <a:ext cx="8216220" cy="3743449"/>
          </a:xfrm>
        </p:spPr>
        <p:txBody>
          <a:bodyPr>
            <a:normAutofit fontScale="70000" lnSpcReduction="20000"/>
          </a:bodyPr>
          <a:lstStyle/>
          <a:p>
            <a:pPr lvl="0"/>
            <a:r>
              <a:rPr lang="en-US" dirty="0"/>
              <a:t>Oracle SDK/QA test suite</a:t>
            </a:r>
          </a:p>
          <a:p>
            <a:pPr lvl="1"/>
            <a:r>
              <a:rPr lang="en-US" dirty="0"/>
              <a:t>Contains API specification for SW development</a:t>
            </a:r>
          </a:p>
          <a:p>
            <a:pPr lvl="1"/>
            <a:r>
              <a:rPr lang="en-US" dirty="0"/>
              <a:t>Contains source code for simple API “checker”, executes simple permutations of all required functions as specified by API</a:t>
            </a:r>
          </a:p>
          <a:p>
            <a:pPr lvl="1"/>
            <a:r>
              <a:rPr lang="en-US" dirty="0"/>
              <a:t>Contains QA test suite for basic testing of API implementation</a:t>
            </a:r>
          </a:p>
          <a:p>
            <a:pPr lvl="1"/>
            <a:r>
              <a:rPr lang="en-US" dirty="0"/>
              <a:t>QA test suite contains 15 test cases (not including subtests)</a:t>
            </a:r>
          </a:p>
          <a:p>
            <a:pPr lvl="1"/>
            <a:r>
              <a:rPr lang="en-US" dirty="0"/>
              <a:t>Only 12 are applicable to the RMAN plugin as it does not support proxy copy</a:t>
            </a:r>
          </a:p>
          <a:p>
            <a:pPr lvl="1"/>
            <a:r>
              <a:rPr lang="en-US" dirty="0"/>
              <a:t>Tests range from simple to complex and exercise every required function in the Oracle API</a:t>
            </a:r>
          </a:p>
          <a:p>
            <a:pPr lvl="0"/>
            <a:r>
              <a:rPr lang="en-US" dirty="0"/>
              <a:t>Certification Submittal</a:t>
            </a:r>
          </a:p>
          <a:p>
            <a:pPr lvl="1"/>
            <a:r>
              <a:rPr lang="en-US" dirty="0"/>
              <a:t>Link to Oracle Backup Solutions Program Website:</a:t>
            </a:r>
          </a:p>
          <a:p>
            <a:pPr lvl="1"/>
            <a:r>
              <a:rPr lang="en-US" u="sng" dirty="0">
                <a:hlinkClick r:id="rId2"/>
              </a:rPr>
              <a:t>http://www.oracle.com/technetwork/database/features/availability/bsp-088814.html</a:t>
            </a:r>
            <a:endParaRPr lang="en-US" dirty="0"/>
          </a:p>
          <a:p>
            <a:pPr lvl="1"/>
            <a:r>
              <a:rPr lang="en-US" dirty="0"/>
              <a:t>Information is provided to Oracle to certify the product by the program manager including, Company Name, Product(s), Contact, Email address (alias in our case), and any links to documentation/White Papers (Vendor Discretionary)</a:t>
            </a:r>
          </a:p>
          <a:p>
            <a:pPr lvl="1"/>
            <a:r>
              <a:rPr lang="en-US" dirty="0"/>
              <a:t>This is where we will point customers to confirm we have certified the plugin with Oracle</a:t>
            </a:r>
          </a:p>
          <a:p>
            <a:pPr lvl="1"/>
            <a:r>
              <a:rPr lang="en-US" dirty="0"/>
              <a:t>Quantum is the first line technical support for Oracle issues with the Media Management Software</a:t>
            </a:r>
          </a:p>
          <a:p>
            <a:r>
              <a:rPr lang="en-US" dirty="0"/>
              <a:t> </a:t>
            </a:r>
            <a:r>
              <a:rPr lang="en-US" dirty="0" smtClean="0"/>
              <a:t>Supplemental </a:t>
            </a:r>
            <a:r>
              <a:rPr lang="en-US" dirty="0"/>
              <a:t>Internal Testing</a:t>
            </a:r>
          </a:p>
          <a:p>
            <a:pPr lvl="1"/>
            <a:r>
              <a:rPr lang="en-US" dirty="0"/>
              <a:t>An </a:t>
            </a:r>
            <a:r>
              <a:rPr lang="en-US" dirty="0" err="1"/>
              <a:t>OpenSource</a:t>
            </a:r>
            <a:r>
              <a:rPr lang="en-US" dirty="0"/>
              <a:t> real world RMAN backup script suite was modified and implemented to facilitate additional stability style testing as well as additional functional testing exercising all relevant methods of database backups solely using RMAN (no ISV) and Media Management Software (Plugin).  Script structure follows several Oracle Best Practices (where applicable).</a:t>
            </a:r>
          </a:p>
          <a:p>
            <a:pPr lvl="1"/>
            <a:r>
              <a:rPr lang="en-US" dirty="0"/>
              <a:t>Not all Best Practices are implemented because of performance constraints with a deduplication appliance.  IE no encryption or compression at the RMAN level.</a:t>
            </a:r>
          </a:p>
          <a:p>
            <a:pPr lvl="1"/>
            <a:r>
              <a:rPr lang="en-US" dirty="0"/>
              <a:t>Database is introduced to varying levels of change in the form of overwrite and append between each cycle</a:t>
            </a:r>
          </a:p>
          <a:p>
            <a:pPr lvl="1"/>
            <a:r>
              <a:rPr lang="en-US" dirty="0"/>
              <a:t>More details available upon request</a:t>
            </a:r>
          </a:p>
          <a:p>
            <a:endParaRPr lang="en-US" dirty="0" smtClean="0">
              <a:solidFill>
                <a:srgbClr val="414141"/>
              </a:solidFill>
            </a:endParaRPr>
          </a:p>
          <a:p>
            <a:endParaRPr lang="en-US" dirty="0" smtClean="0">
              <a:solidFill>
                <a:srgbClr val="414141"/>
              </a:solidFill>
            </a:endParaRPr>
          </a:p>
        </p:txBody>
      </p:sp>
    </p:spTree>
    <p:extLst>
      <p:ext uri="{BB962C8B-B14F-4D97-AF65-F5344CB8AC3E}">
        <p14:creationId xmlns:p14="http://schemas.microsoft.com/office/powerpoint/2010/main" val="11562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 y="2853522"/>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kern="0" dirty="0" smtClean="0">
                <a:solidFill>
                  <a:schemeClr val="bg1">
                    <a:lumMod val="85000"/>
                  </a:schemeClr>
                </a:solidFill>
                <a:latin typeface="Arial" charset="0"/>
                <a:ea typeface="ＭＳ Ｐゴシック" charset="0"/>
                <a:cs typeface="Arial" pitchFamily="34" charset="0"/>
              </a:rPr>
              <a:t>For meeting with Quantum, the </a:t>
            </a:r>
            <a:r>
              <a:rPr lang="en-US" b="1" kern="0" dirty="0" smtClean="0">
                <a:solidFill>
                  <a:schemeClr val="bg1">
                    <a:lumMod val="85000"/>
                  </a:schemeClr>
                </a:solidFill>
                <a:latin typeface="Arial" charset="0"/>
                <a:ea typeface="ＭＳ Ｐゴシック" charset="0"/>
                <a:cs typeface="Arial" pitchFamily="34" charset="0"/>
              </a:rPr>
              <a:t>LARGEST</a:t>
            </a:r>
            <a:r>
              <a:rPr lang="en-US" kern="0" dirty="0" smtClean="0">
                <a:solidFill>
                  <a:schemeClr val="bg1">
                    <a:lumMod val="85000"/>
                  </a:schemeClr>
                </a:solidFill>
                <a:latin typeface="Arial" charset="0"/>
                <a:ea typeface="ＭＳ Ｐゴシック" charset="0"/>
                <a:cs typeface="Arial" pitchFamily="34" charset="0"/>
              </a:rPr>
              <a:t> Data Protection</a:t>
            </a:r>
            <a:br>
              <a:rPr lang="en-US" kern="0" dirty="0" smtClean="0">
                <a:solidFill>
                  <a:schemeClr val="bg1">
                    <a:lumMod val="85000"/>
                  </a:schemeClr>
                </a:solidFill>
                <a:latin typeface="Arial" charset="0"/>
                <a:ea typeface="ＭＳ Ｐゴシック" charset="0"/>
                <a:cs typeface="Arial" pitchFamily="34" charset="0"/>
              </a:rPr>
            </a:br>
            <a:r>
              <a:rPr lang="en-US" kern="0" dirty="0" smtClean="0">
                <a:solidFill>
                  <a:schemeClr val="bg1">
                    <a:lumMod val="85000"/>
                  </a:schemeClr>
                </a:solidFill>
                <a:latin typeface="Arial" charset="0"/>
                <a:ea typeface="ＭＳ Ｐゴシック" charset="0"/>
                <a:cs typeface="Arial" pitchFamily="34" charset="0"/>
              </a:rPr>
              <a:t>and Big Data management specialist in the world.</a:t>
            </a:r>
            <a:endParaRPr lang="en-US"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1" y="2163177"/>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sp>
        <p:nvSpPr>
          <p:cNvPr id="17" name="TextBox 16"/>
          <p:cNvSpPr txBox="1"/>
          <p:nvPr/>
        </p:nvSpPr>
        <p:spPr>
          <a:xfrm>
            <a:off x="885825" y="4725591"/>
            <a:ext cx="7310438" cy="338554"/>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spTree>
    <p:extLst>
      <p:ext uri="{BB962C8B-B14F-4D97-AF65-F5344CB8AC3E}">
        <p14:creationId xmlns:p14="http://schemas.microsoft.com/office/powerpoint/2010/main" val="402090162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Overview – 6900-S High Performance System</a:t>
            </a:r>
            <a:endParaRPr lang="en-US" dirty="0"/>
          </a:p>
        </p:txBody>
      </p:sp>
      <p:sp>
        <p:nvSpPr>
          <p:cNvPr id="3" name="Text Placeholder 2"/>
          <p:cNvSpPr>
            <a:spLocks noGrp="1"/>
          </p:cNvSpPr>
          <p:nvPr>
            <p:ph idx="1"/>
          </p:nvPr>
        </p:nvSpPr>
        <p:spPr>
          <a:xfrm>
            <a:off x="395805" y="802914"/>
            <a:ext cx="5062020" cy="3576473"/>
          </a:xfrm>
        </p:spPr>
        <p:txBody>
          <a:bodyPr/>
          <a:lstStyle/>
          <a:p>
            <a:r>
              <a:rPr lang="en-US" sz="1800" dirty="0" smtClean="0"/>
              <a:t>High performance node with SSD</a:t>
            </a:r>
          </a:p>
          <a:p>
            <a:r>
              <a:rPr lang="en-US" sz="1800" dirty="0" smtClean="0"/>
              <a:t>Higher capacity storage shelves: 68TB useable licensed in 34TB increments</a:t>
            </a:r>
          </a:p>
          <a:p>
            <a:r>
              <a:rPr lang="en-US" sz="1800" dirty="0" smtClean="0"/>
              <a:t>Fewer shelves because of higher capacity per self</a:t>
            </a:r>
          </a:p>
          <a:p>
            <a:r>
              <a:rPr lang="en-US" sz="1800" dirty="0" smtClean="0"/>
              <a:t>No memory expansion required; all memory delivered  in initial install</a:t>
            </a:r>
          </a:p>
          <a:p>
            <a:r>
              <a:rPr lang="en-US" sz="1800" dirty="0" smtClean="0"/>
              <a:t>New maximum capacity of 544TB</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6440"/>
            <a:ext cx="2748742" cy="422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5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Overview – General Software Requirements</a:t>
            </a:r>
            <a:endParaRPr lang="en-US" dirty="0"/>
          </a:p>
        </p:txBody>
      </p:sp>
      <p:sp>
        <p:nvSpPr>
          <p:cNvPr id="3" name="Text Placeholder 2"/>
          <p:cNvSpPr>
            <a:spLocks noGrp="1"/>
          </p:cNvSpPr>
          <p:nvPr>
            <p:ph idx="1"/>
          </p:nvPr>
        </p:nvSpPr>
        <p:spPr>
          <a:xfrm>
            <a:off x="395805" y="666750"/>
            <a:ext cx="8216220" cy="3857749"/>
          </a:xfrm>
        </p:spPr>
        <p:txBody>
          <a:bodyPr/>
          <a:lstStyle/>
          <a:p>
            <a:r>
              <a:rPr lang="en-US" sz="1800" dirty="0" smtClean="0"/>
              <a:t>8TB HDD in the NetApp Raid requires a new RAID initialization on the drives in the node and supports a maximum of 544TB</a:t>
            </a:r>
          </a:p>
          <a:p>
            <a:r>
              <a:rPr lang="en-US" sz="1800" dirty="0" smtClean="0"/>
              <a:t>New </a:t>
            </a:r>
            <a:r>
              <a:rPr lang="en-US" sz="1800" dirty="0" err="1" smtClean="0"/>
              <a:t>Blockpool</a:t>
            </a:r>
            <a:r>
              <a:rPr lang="en-US" sz="1800" dirty="0" smtClean="0"/>
              <a:t> to support </a:t>
            </a:r>
          </a:p>
          <a:p>
            <a:pPr lvl="1"/>
            <a:r>
              <a:rPr lang="en-US" dirty="0" smtClean="0"/>
              <a:t>SSD RAID configuration  </a:t>
            </a:r>
          </a:p>
          <a:p>
            <a:pPr lvl="1"/>
            <a:r>
              <a:rPr lang="en-US" dirty="0" smtClean="0"/>
              <a:t>Metadata space to enable the 8TB storage architecture</a:t>
            </a:r>
          </a:p>
          <a:p>
            <a:r>
              <a:rPr lang="en-US" sz="1800" dirty="0" smtClean="0"/>
              <a:t>Upgrade expansion improvements</a:t>
            </a:r>
          </a:p>
          <a:p>
            <a:pPr lvl="1"/>
            <a:r>
              <a:rPr lang="en-US" dirty="0" smtClean="0"/>
              <a:t>Reduce the number of reboots</a:t>
            </a:r>
          </a:p>
          <a:p>
            <a:pPr lvl="1"/>
            <a:r>
              <a:rPr lang="en-US" dirty="0" smtClean="0"/>
              <a:t>Will allow faster and easier expansion of any combination for multiple trays.</a:t>
            </a:r>
          </a:p>
          <a:p>
            <a:r>
              <a:rPr lang="en-US" sz="1800" dirty="0" smtClean="0"/>
              <a:t>New Model Brand on GUI is 6900-S</a:t>
            </a:r>
          </a:p>
          <a:p>
            <a:endParaRPr lang="en-US" sz="1600" dirty="0"/>
          </a:p>
        </p:txBody>
      </p:sp>
    </p:spTree>
    <p:extLst>
      <p:ext uri="{BB962C8B-B14F-4D97-AF65-F5344CB8AC3E}">
        <p14:creationId xmlns:p14="http://schemas.microsoft.com/office/powerpoint/2010/main" val="4941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Rock Software Deployment by Platform</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32876785"/>
              </p:ext>
            </p:extLst>
          </p:nvPr>
        </p:nvGraphicFramePr>
        <p:xfrm>
          <a:off x="209550" y="704715"/>
          <a:ext cx="8362952" cy="3791087"/>
        </p:xfrm>
        <a:graphic>
          <a:graphicData uri="http://schemas.openxmlformats.org/drawingml/2006/table">
            <a:tbl>
              <a:tblPr firstRow="1" bandRow="1">
                <a:tableStyleId>{5C22544A-7EE6-4342-B048-85BDC9FD1C3A}</a:tableStyleId>
              </a:tblPr>
              <a:tblGrid>
                <a:gridCol w="2090738"/>
                <a:gridCol w="2090738"/>
                <a:gridCol w="2090738"/>
                <a:gridCol w="2090738"/>
              </a:tblGrid>
              <a:tr h="613024">
                <a:tc>
                  <a:txBody>
                    <a:bodyPr/>
                    <a:lstStyle/>
                    <a:p>
                      <a:endParaRPr lang="en-US" dirty="0"/>
                    </a:p>
                  </a:txBody>
                  <a:tcPr/>
                </a:tc>
                <a:tc>
                  <a:txBody>
                    <a:bodyPr/>
                    <a:lstStyle/>
                    <a:p>
                      <a:pPr algn="ctr"/>
                      <a:r>
                        <a:rPr lang="en-US" sz="2400" b="1" baseline="0" dirty="0" smtClean="0">
                          <a:solidFill>
                            <a:schemeClr val="accent5">
                              <a:lumMod val="20000"/>
                              <a:lumOff val="80000"/>
                            </a:schemeClr>
                          </a:solidFill>
                        </a:rPr>
                        <a:t>v3.2.4</a:t>
                      </a:r>
                      <a:endParaRPr lang="en-US" sz="2400" b="1" dirty="0">
                        <a:solidFill>
                          <a:schemeClr val="accent5">
                            <a:lumMod val="20000"/>
                            <a:lumOff val="80000"/>
                          </a:schemeClr>
                        </a:solidFill>
                      </a:endParaRPr>
                    </a:p>
                  </a:txBody>
                  <a:tcPr anchor="ctr"/>
                </a:tc>
                <a:tc>
                  <a:txBody>
                    <a:bodyPr/>
                    <a:lstStyle/>
                    <a:p>
                      <a:pPr algn="ctr"/>
                      <a:r>
                        <a:rPr lang="en-US" sz="2400" dirty="0" smtClean="0">
                          <a:solidFill>
                            <a:schemeClr val="accent5">
                              <a:lumMod val="20000"/>
                              <a:lumOff val="80000"/>
                            </a:schemeClr>
                          </a:solidFill>
                        </a:rPr>
                        <a:t>v3.2.4.1</a:t>
                      </a:r>
                      <a:endParaRPr lang="en-US" sz="2400" dirty="0">
                        <a:solidFill>
                          <a:schemeClr val="accent5">
                            <a:lumMod val="20000"/>
                            <a:lumOff val="80000"/>
                          </a:schemeClr>
                        </a:solidFill>
                      </a:endParaRPr>
                    </a:p>
                  </a:txBody>
                  <a:tcPr anchor="ctr"/>
                </a:tc>
                <a:tc>
                  <a:txBody>
                    <a:bodyPr/>
                    <a:lstStyle/>
                    <a:p>
                      <a:pPr algn="ctr"/>
                      <a:r>
                        <a:rPr lang="en-US" sz="2400" dirty="0" smtClean="0">
                          <a:solidFill>
                            <a:schemeClr val="accent5">
                              <a:lumMod val="20000"/>
                              <a:lumOff val="80000"/>
                            </a:schemeClr>
                          </a:solidFill>
                        </a:rPr>
                        <a:t>V3.2.5</a:t>
                      </a:r>
                      <a:endParaRPr lang="en-US" sz="2400" dirty="0">
                        <a:solidFill>
                          <a:schemeClr val="accent5">
                            <a:lumMod val="20000"/>
                            <a:lumOff val="80000"/>
                          </a:schemeClr>
                        </a:solidFill>
                      </a:endParaRPr>
                    </a:p>
                  </a:txBody>
                  <a:tcPr anchor="ctr"/>
                </a:tc>
              </a:tr>
              <a:tr h="960810">
                <a:tc>
                  <a:txBody>
                    <a:bodyPr/>
                    <a:lstStyle/>
                    <a:p>
                      <a:pPr algn="ctr"/>
                      <a:r>
                        <a:rPr lang="en-US" sz="2400" b="1" dirty="0" smtClean="0">
                          <a:solidFill>
                            <a:sysClr val="windowText" lastClr="000000"/>
                          </a:solidFill>
                        </a:rPr>
                        <a:t>6900-S</a:t>
                      </a:r>
                      <a:endParaRPr lang="en-US" sz="2400" b="1" dirty="0">
                        <a:solidFill>
                          <a:sysClr val="windowText" lastClr="000000"/>
                        </a:solidFill>
                      </a:endParaRPr>
                    </a:p>
                  </a:txBody>
                  <a:tcPr anchor="ctr"/>
                </a:tc>
                <a:tc>
                  <a:txBody>
                    <a:bodyPr/>
                    <a:lstStyle/>
                    <a:p>
                      <a:pPr algn="ctr"/>
                      <a:r>
                        <a:rPr lang="en-US" dirty="0" smtClean="0">
                          <a:solidFill>
                            <a:sysClr val="windowText" lastClr="000000"/>
                          </a:solidFill>
                        </a:rPr>
                        <a:t>Factory FRU</a:t>
                      </a:r>
                      <a:r>
                        <a:rPr lang="en-US" baseline="0" dirty="0" smtClean="0">
                          <a:solidFill>
                            <a:sysClr val="windowText" lastClr="000000"/>
                          </a:solidFill>
                        </a:rPr>
                        <a:t> </a:t>
                      </a:r>
                      <a:r>
                        <a:rPr lang="en-US" dirty="0" smtClean="0">
                          <a:solidFill>
                            <a:sysClr val="windowText" lastClr="000000"/>
                          </a:solidFill>
                        </a:rPr>
                        <a:t>image</a:t>
                      </a:r>
                      <a:endParaRPr lang="en-US" dirty="0">
                        <a:solidFill>
                          <a:sysClr val="windowText" lastClr="000000"/>
                        </a:solidFill>
                      </a:endParaRPr>
                    </a:p>
                  </a:txBody>
                  <a:tcPr/>
                </a:tc>
                <a:tc>
                  <a:txBody>
                    <a:bodyPr/>
                    <a:lstStyle/>
                    <a:p>
                      <a:pPr algn="ctr"/>
                      <a:r>
                        <a:rPr lang="en-US" dirty="0" smtClean="0">
                          <a:solidFill>
                            <a:sysClr val="windowText" lastClr="000000"/>
                          </a:solidFill>
                        </a:rPr>
                        <a:t>.FW upgrade from FRU image</a:t>
                      </a:r>
                      <a:endParaRPr lang="en-US" dirty="0">
                        <a:solidFill>
                          <a:sysClr val="windowText" lastClr="000000"/>
                        </a:solidFill>
                      </a:endParaRPr>
                    </a:p>
                  </a:txBody>
                  <a:tcPr/>
                </a:tc>
                <a:tc rowSpan="2">
                  <a:txBody>
                    <a:bodyPr/>
                    <a:lstStyle/>
                    <a:p>
                      <a:pPr algn="ctr"/>
                      <a:r>
                        <a:rPr lang="en-US" dirty="0" smtClean="0">
                          <a:solidFill>
                            <a:sysClr val="windowText" lastClr="000000"/>
                          </a:solidFill>
                        </a:rPr>
                        <a:t>.FW upgrade for </a:t>
                      </a:r>
                      <a:r>
                        <a:rPr lang="en-US" baseline="0" dirty="0" smtClean="0">
                          <a:solidFill>
                            <a:sysClr val="windowText" lastClr="000000"/>
                          </a:solidFill>
                        </a:rPr>
                        <a:t>controlled release </a:t>
                      </a:r>
                    </a:p>
                    <a:p>
                      <a:pPr algn="ctr"/>
                      <a:r>
                        <a:rPr lang="en-US" baseline="0" dirty="0" smtClean="0">
                          <a:solidFill>
                            <a:sysClr val="windowText" lastClr="000000"/>
                          </a:solidFill>
                        </a:rPr>
                        <a:t>YUM upgrade available at GA</a:t>
                      </a:r>
                    </a:p>
                  </a:txBody>
                  <a:tcPr anchor="ctr"/>
                </a:tc>
              </a:tr>
              <a:tr h="960810">
                <a:tc>
                  <a:txBody>
                    <a:bodyPr/>
                    <a:lstStyle/>
                    <a:p>
                      <a:pPr algn="ctr"/>
                      <a:r>
                        <a:rPr lang="en-US" sz="2400" b="1" dirty="0" smtClean="0">
                          <a:solidFill>
                            <a:sysClr val="windowText" lastClr="000000"/>
                          </a:solidFill>
                        </a:rPr>
                        <a:t>DXi4700</a:t>
                      </a:r>
                      <a:r>
                        <a:rPr lang="en-US" sz="2400" b="1" baseline="0" dirty="0" smtClean="0">
                          <a:solidFill>
                            <a:sysClr val="windowText" lastClr="000000"/>
                          </a:solidFill>
                        </a:rPr>
                        <a:t> and DXi6900</a:t>
                      </a:r>
                      <a:endParaRPr lang="en-US" sz="2400" b="1" dirty="0">
                        <a:solidFill>
                          <a:sysClr val="windowText" lastClr="000000"/>
                        </a:solidFill>
                      </a:endParaRPr>
                    </a:p>
                  </a:txBody>
                  <a:tcPr anchor="ctr"/>
                </a:tc>
                <a:tc>
                  <a:txBody>
                    <a:bodyPr/>
                    <a:lstStyle/>
                    <a:p>
                      <a:pPr algn="ctr"/>
                      <a:r>
                        <a:rPr lang="en-US" dirty="0" smtClean="0">
                          <a:solidFill>
                            <a:srgbClr val="FF0000"/>
                          </a:solidFill>
                        </a:rPr>
                        <a:t>Not Supported</a:t>
                      </a:r>
                      <a:endParaRPr lang="en-US" dirty="0">
                        <a:solidFill>
                          <a:srgbClr val="FF0000"/>
                        </a:solidFill>
                      </a:endParaRPr>
                    </a:p>
                  </a:txBody>
                  <a:tcPr/>
                </a:tc>
                <a:tc>
                  <a:txBody>
                    <a:bodyPr/>
                    <a:lstStyle/>
                    <a:p>
                      <a:pPr algn="ctr"/>
                      <a:r>
                        <a:rPr lang="en-US" dirty="0" smtClean="0">
                          <a:solidFill>
                            <a:srgbClr val="FF0000"/>
                          </a:solidFill>
                        </a:rPr>
                        <a:t>Not Supported</a:t>
                      </a:r>
                      <a:endParaRPr lang="en-US" dirty="0">
                        <a:solidFill>
                          <a:srgbClr val="FF0000"/>
                        </a:solidFill>
                      </a:endParaRPr>
                    </a:p>
                  </a:txBody>
                  <a:tcPr/>
                </a:tc>
                <a:tc vMerge="1">
                  <a:txBody>
                    <a:bodyPr/>
                    <a:lstStyle/>
                    <a:p>
                      <a:pPr algn="ctr"/>
                      <a:endParaRPr lang="en-US" dirty="0">
                        <a:solidFill>
                          <a:sysClr val="windowText" lastClr="000000"/>
                        </a:solidFill>
                      </a:endParaRPr>
                    </a:p>
                  </a:txBody>
                  <a:tcPr/>
                </a:tc>
              </a:tr>
              <a:tr h="1256443">
                <a:tc>
                  <a:txBody>
                    <a:bodyPr/>
                    <a:lstStyle/>
                    <a:p>
                      <a:pPr algn="ctr"/>
                      <a:r>
                        <a:rPr lang="en-US" sz="2400" b="1" dirty="0" smtClean="0">
                          <a:solidFill>
                            <a:sysClr val="windowText" lastClr="000000"/>
                          </a:solidFill>
                        </a:rPr>
                        <a:t>Any DXi Running</a:t>
                      </a:r>
                      <a:r>
                        <a:rPr lang="en-US" sz="2400" b="1" baseline="0" dirty="0" smtClean="0">
                          <a:solidFill>
                            <a:sysClr val="windowText" lastClr="000000"/>
                          </a:solidFill>
                        </a:rPr>
                        <a:t> v1.X or v2.X SW</a:t>
                      </a:r>
                      <a:endParaRPr lang="en-US" sz="2400" b="1" dirty="0">
                        <a:solidFill>
                          <a:sysClr val="windowText" lastClr="000000"/>
                        </a:solidFill>
                      </a:endParaRPr>
                    </a:p>
                  </a:txBody>
                  <a:tcPr anchor="ctr"/>
                </a:tc>
                <a:tc>
                  <a:txBody>
                    <a:bodyPr/>
                    <a:lstStyle/>
                    <a:p>
                      <a:pPr algn="ctr"/>
                      <a:r>
                        <a:rPr lang="en-US" smtClean="0">
                          <a:solidFill>
                            <a:srgbClr val="FF0000"/>
                          </a:solidFill>
                        </a:rPr>
                        <a:t>Not Supported</a:t>
                      </a:r>
                      <a:endParaRPr lang="en-US" dirty="0">
                        <a:solidFill>
                          <a:srgbClr val="FF0000"/>
                        </a:solidFill>
                      </a:endParaRPr>
                    </a:p>
                  </a:txBody>
                  <a:tcPr/>
                </a:tc>
                <a:tc>
                  <a:txBody>
                    <a:bodyPr/>
                    <a:lstStyle/>
                    <a:p>
                      <a:pPr algn="ctr"/>
                      <a:r>
                        <a:rPr lang="en-US" smtClean="0">
                          <a:solidFill>
                            <a:srgbClr val="FF0000"/>
                          </a:solidFill>
                        </a:rPr>
                        <a:t>Not Supported</a:t>
                      </a:r>
                      <a:endParaRPr lang="en-US" dirty="0">
                        <a:solidFill>
                          <a:srgbClr val="FF0000"/>
                        </a:solidFill>
                      </a:endParaRPr>
                    </a:p>
                  </a:txBody>
                  <a:tcPr/>
                </a:tc>
                <a:tc>
                  <a:txBody>
                    <a:bodyPr/>
                    <a:lstStyle/>
                    <a:p>
                      <a:pPr algn="ctr"/>
                      <a:r>
                        <a:rPr lang="en-US" dirty="0" smtClean="0">
                          <a:solidFill>
                            <a:srgbClr val="FF0000"/>
                          </a:solidFill>
                        </a:rPr>
                        <a:t>Not Supported</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0890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_New__2015_Quantum_PowerPoint_Template_-_Widescreen_Format_[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_New__2015_Quantum_PowerPoint_Template_-_Widescreen_Format_[P00582A]</Template>
  <TotalTime>12205</TotalTime>
  <Words>4336</Words>
  <Application>Microsoft Macintosh PowerPoint</Application>
  <PresentationFormat>On-screen Show (16:9)</PresentationFormat>
  <Paragraphs>667</Paragraphs>
  <Slides>67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5" baseType="lpstr">
      <vt:lpstr>Arial</vt:lpstr>
      <vt:lpstr>Calibri</vt:lpstr>
      <vt:lpstr>ＭＳ Ｐゴシック</vt:lpstr>
      <vt:lpstr>Times New Roman</vt:lpstr>
      <vt:lpstr>Wingdings</vt:lpstr>
      <vt:lpstr>_New__2015_Quantum_PowerPoint_Template_-_Widescreen_Format_[P00582A]</vt:lpstr>
      <vt:lpstr>Worksheet</vt:lpstr>
      <vt:lpstr>Visio</vt:lpstr>
      <vt:lpstr>PowerPoint Presentation</vt:lpstr>
      <vt:lpstr>Agenda</vt:lpstr>
      <vt:lpstr> Product Overview</vt:lpstr>
      <vt:lpstr>DXi6900-S and Red Rock Software Schedule</vt:lpstr>
      <vt:lpstr>DXi6900-S Red Rock Program Objectives</vt:lpstr>
      <vt:lpstr>DXi6900-S Red Rock Program Objectives (cont.)</vt:lpstr>
      <vt:lpstr>Product Overview – 6900-S High Performance System</vt:lpstr>
      <vt:lpstr>Product Overview – General Software Requirements</vt:lpstr>
      <vt:lpstr>Red Rock Software Deployment by Platform</vt:lpstr>
      <vt:lpstr>DXi6900-S Licensing</vt:lpstr>
      <vt:lpstr>DXi6900 Product Family at a Glance </vt:lpstr>
      <vt:lpstr>DXi6900 Co-brand Update</vt:lpstr>
      <vt:lpstr>Technical Overview</vt:lpstr>
      <vt:lpstr>Technical Overview Agenda</vt:lpstr>
      <vt:lpstr>6900 Family Hardware Configuration Summary</vt:lpstr>
      <vt:lpstr>6900 Family Configuration Comparison </vt:lpstr>
      <vt:lpstr>DXi6900-S Building Blocks</vt:lpstr>
      <vt:lpstr>DXi6900-S System Block Diagram</vt:lpstr>
      <vt:lpstr>6900-S Node RAID</vt:lpstr>
      <vt:lpstr>6900-S SSD wear-out</vt:lpstr>
      <vt:lpstr>Bulkdata Expansion</vt:lpstr>
      <vt:lpstr>DXi6900 G2 and DXi6900-S PCI-E Layout</vt:lpstr>
      <vt:lpstr>Product Overview – 6900SSD High Performance System</vt:lpstr>
      <vt:lpstr>Product Overview – R730 Node Updates</vt:lpstr>
      <vt:lpstr>6900-S RAID rebuild times</vt:lpstr>
      <vt:lpstr>TOI  Addendum Slide </vt:lpstr>
      <vt:lpstr>RMAN Plugin Facts</vt:lpstr>
      <vt:lpstr>RMAN Plugin secure connection and authentication</vt:lpstr>
      <vt:lpstr>RMAN Feature – Accent (Client Side Dedupe)</vt:lpstr>
      <vt:lpstr>RMAN Feature – Server Side Copy (DXi 3.2.5)</vt:lpstr>
      <vt:lpstr>RMAN Limitations (vs. NAS/local disk)</vt:lpstr>
      <vt:lpstr>RMAN Plugin Logging </vt:lpstr>
      <vt:lpstr>Oracle Client Plugin Installation Process</vt:lpstr>
      <vt:lpstr>Oracle Client Plugin Installation Verification Process</vt:lpstr>
      <vt:lpstr> Oracle Client Plugin Installation Verification Process Results</vt:lpstr>
      <vt:lpstr>Oracle Client Plugin Installation Verification Process – Failure </vt:lpstr>
      <vt:lpstr>RMAN impact on DXi GUI</vt:lpstr>
      <vt:lpstr>NAS Summary Page</vt:lpstr>
      <vt:lpstr>RMAN DXi GUI </vt:lpstr>
      <vt:lpstr>RMAN DXi GUI</vt:lpstr>
      <vt:lpstr>RMAN DXi GUI</vt:lpstr>
      <vt:lpstr>RMAN DXi GUI – Configuration Wizards</vt:lpstr>
      <vt:lpstr>RMAN DXi GUI – Other modified pages</vt:lpstr>
      <vt:lpstr>RMAN CLI Changes</vt:lpstr>
      <vt:lpstr>RMAN CLI Changes (cont.)</vt:lpstr>
      <vt:lpstr>LDAP – 3.2.5 Release, NOT 3.2.4.1</vt:lpstr>
      <vt:lpstr>LDAP (cont.)</vt:lpstr>
      <vt:lpstr>LDAP (cont.)</vt:lpstr>
      <vt:lpstr>LDAP (cont.)</vt:lpstr>
      <vt:lpstr>LDAP (cont.)</vt:lpstr>
      <vt:lpstr>LDAP (cont.)</vt:lpstr>
      <vt:lpstr>LDAP (cont.)</vt:lpstr>
      <vt:lpstr>LDAP (cont.)</vt:lpstr>
      <vt:lpstr>LDAP (cont.)</vt:lpstr>
      <vt:lpstr>Documentation and Training Updates</vt:lpstr>
      <vt:lpstr>Documentation Deliverables – DXi 3.2.4 (6900-S)</vt:lpstr>
      <vt:lpstr>Documentation Deliverables – DXi 3.2.4 (6900-S RMAN)</vt:lpstr>
      <vt:lpstr>Documentation Deliverables – DXi 3.2.5 (RMAN/LDAP)</vt:lpstr>
      <vt:lpstr>Training Deliverables</vt:lpstr>
      <vt:lpstr>Training Deliverables (2)</vt:lpstr>
      <vt:lpstr> Service Model</vt:lpstr>
      <vt:lpstr>DXi6900-S Service Update</vt:lpstr>
      <vt:lpstr>FRU/CRU List</vt:lpstr>
      <vt:lpstr>New SR Root Cause Category Selection Added for 800GB SSD</vt:lpstr>
      <vt:lpstr> Appendix</vt:lpstr>
      <vt:lpstr>RMAN Plugin Certification</vt:lpstr>
      <vt:lpstr>PowerPoint Presentation</vt:lpstr>
    </vt:vector>
  </TitlesOfParts>
  <Manager>Isaac Alves</Manager>
  <Company>Quantum Corporation</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Quantum 16:9</dc:subject>
  <dc:creator>Jim Hibbard</dc:creator>
  <cp:keywords>Template Mater 2015</cp:keywords>
  <cp:lastModifiedBy>Dave Mason</cp:lastModifiedBy>
  <cp:revision>483</cp:revision>
  <cp:lastPrinted>2016-09-23T16:03:55Z</cp:lastPrinted>
  <dcterms:created xsi:type="dcterms:W3CDTF">2015-06-29T19:53:47Z</dcterms:created>
  <dcterms:modified xsi:type="dcterms:W3CDTF">2016-09-27T19:25:44Z</dcterms:modified>
</cp:coreProperties>
</file>