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xlsx" ContentType="application/vnd.openxmlformats-officedocument.spreadsheetml.sheet"/>
  <Default Extension="vml" ContentType="application/vnd.openxmlformats-officedocument.vmlDrawing"/>
  <Default Extension="wdp" ContentType="image/vnd.ms-photo"/>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embeddings/oleObject1.bin" ContentType="application/vnd.openxmlformats-officedocument.oleObject"/>
  <Override PartName="/ppt/comments/comment1.xml" ContentType="application/vnd.openxmlformats-officedocument.presentationml.comments+xml"/>
  <Override PartName="/ppt/notesSlides/notesSlide8.xml" ContentType="application/vnd.openxmlformats-officedocument.presentationml.notesSlide+xml"/>
  <Override PartName="/ppt/embeddings/oleObject2.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Lst>
  <p:notesMasterIdLst>
    <p:notesMasterId r:id="rId87"/>
  </p:notesMasterIdLst>
  <p:handoutMasterIdLst>
    <p:handoutMasterId r:id="rId88"/>
  </p:handoutMasterIdLst>
  <p:sldIdLst>
    <p:sldId id="257" r:id="rId2"/>
    <p:sldId id="337" r:id="rId3"/>
    <p:sldId id="338" r:id="rId4"/>
    <p:sldId id="323" r:id="rId5"/>
    <p:sldId id="544" r:id="rId6"/>
    <p:sldId id="545" r:id="rId7"/>
    <p:sldId id="546" r:id="rId8"/>
    <p:sldId id="547" r:id="rId9"/>
    <p:sldId id="339" r:id="rId10"/>
    <p:sldId id="348" r:id="rId11"/>
    <p:sldId id="350" r:id="rId12"/>
    <p:sldId id="490" r:id="rId13"/>
    <p:sldId id="482" r:id="rId14"/>
    <p:sldId id="489" r:id="rId15"/>
    <p:sldId id="484" r:id="rId16"/>
    <p:sldId id="485" r:id="rId17"/>
    <p:sldId id="483" r:id="rId18"/>
    <p:sldId id="403" r:id="rId19"/>
    <p:sldId id="410" r:id="rId20"/>
    <p:sldId id="411" r:id="rId21"/>
    <p:sldId id="412" r:id="rId22"/>
    <p:sldId id="405" r:id="rId23"/>
    <p:sldId id="493" r:id="rId24"/>
    <p:sldId id="494" r:id="rId25"/>
    <p:sldId id="537" r:id="rId26"/>
    <p:sldId id="495" r:id="rId27"/>
    <p:sldId id="496" r:id="rId28"/>
    <p:sldId id="497" r:id="rId29"/>
    <p:sldId id="498" r:id="rId30"/>
    <p:sldId id="500" r:id="rId31"/>
    <p:sldId id="501" r:id="rId32"/>
    <p:sldId id="502" r:id="rId33"/>
    <p:sldId id="542" r:id="rId34"/>
    <p:sldId id="543" r:id="rId35"/>
    <p:sldId id="504" r:id="rId36"/>
    <p:sldId id="505" r:id="rId37"/>
    <p:sldId id="532" r:id="rId38"/>
    <p:sldId id="506" r:id="rId39"/>
    <p:sldId id="507" r:id="rId40"/>
    <p:sldId id="508" r:id="rId41"/>
    <p:sldId id="509" r:id="rId42"/>
    <p:sldId id="510" r:id="rId43"/>
    <p:sldId id="511" r:id="rId44"/>
    <p:sldId id="512" r:id="rId45"/>
    <p:sldId id="513" r:id="rId46"/>
    <p:sldId id="514" r:id="rId47"/>
    <p:sldId id="341" r:id="rId48"/>
    <p:sldId id="407" r:id="rId49"/>
    <p:sldId id="370" r:id="rId50"/>
    <p:sldId id="408" r:id="rId51"/>
    <p:sldId id="373" r:id="rId52"/>
    <p:sldId id="515" r:id="rId53"/>
    <p:sldId id="375" r:id="rId54"/>
    <p:sldId id="343" r:id="rId55"/>
    <p:sldId id="556" r:id="rId56"/>
    <p:sldId id="345" r:id="rId57"/>
    <p:sldId id="538" r:id="rId58"/>
    <p:sldId id="553" r:id="rId59"/>
    <p:sldId id="554" r:id="rId60"/>
    <p:sldId id="555" r:id="rId61"/>
    <p:sldId id="346" r:id="rId62"/>
    <p:sldId id="522" r:id="rId63"/>
    <p:sldId id="523" r:id="rId64"/>
    <p:sldId id="524" r:id="rId65"/>
    <p:sldId id="525" r:id="rId66"/>
    <p:sldId id="527" r:id="rId67"/>
    <p:sldId id="531" r:id="rId68"/>
    <p:sldId id="369" r:id="rId69"/>
    <p:sldId id="526" r:id="rId70"/>
    <p:sldId id="519" r:id="rId71"/>
    <p:sldId id="520" r:id="rId72"/>
    <p:sldId id="521" r:id="rId73"/>
    <p:sldId id="336" r:id="rId74"/>
    <p:sldId id="279" r:id="rId75"/>
    <p:sldId id="548" r:id="rId76"/>
    <p:sldId id="557" r:id="rId77"/>
    <p:sldId id="478" r:id="rId78"/>
    <p:sldId id="533" r:id="rId79"/>
    <p:sldId id="534" r:id="rId80"/>
    <p:sldId id="535" r:id="rId81"/>
    <p:sldId id="549" r:id="rId82"/>
    <p:sldId id="550" r:id="rId83"/>
    <p:sldId id="551" r:id="rId84"/>
    <p:sldId id="552" r:id="rId85"/>
    <p:sldId id="558" r:id="rId86"/>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ill Weakley" initials="BW" lastIdx="19" clrIdx="0"/>
  <p:cmAuthor id="1" name="Jim Hibbard" initials="JH" lastIdx="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703AF"/>
    <a:srgbClr val="AE028D"/>
    <a:srgbClr val="0076BB"/>
    <a:srgbClr val="BED99B"/>
    <a:srgbClr val="666666"/>
    <a:srgbClr val="7DD8F4"/>
    <a:srgbClr val="0000FF"/>
    <a:srgbClr val="CC99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422" autoAdjust="0"/>
    <p:restoredTop sz="98164" autoAdjust="0"/>
  </p:normalViewPr>
  <p:slideViewPr>
    <p:cSldViewPr snapToGrid="0" showGuides="1">
      <p:cViewPr>
        <p:scale>
          <a:sx n="100" d="100"/>
          <a:sy n="100" d="100"/>
        </p:scale>
        <p:origin x="-2840" y="-11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90" Type="http://schemas.openxmlformats.org/officeDocument/2006/relationships/commentAuthors" Target="commentAuthors.xml"/><Relationship Id="rId91" Type="http://schemas.openxmlformats.org/officeDocument/2006/relationships/presProps" Target="presProps.xml"/><Relationship Id="rId92" Type="http://schemas.openxmlformats.org/officeDocument/2006/relationships/viewProps" Target="viewProps.xml"/><Relationship Id="rId93" Type="http://schemas.openxmlformats.org/officeDocument/2006/relationships/theme" Target="theme/theme1.xml"/><Relationship Id="rId94"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notesMaster" Target="notesMasters/notesMaster1.xml"/><Relationship Id="rId88" Type="http://schemas.openxmlformats.org/officeDocument/2006/relationships/handoutMaster" Target="handoutMasters/handoutMaster1.xml"/><Relationship Id="rId89" Type="http://schemas.openxmlformats.org/officeDocument/2006/relationships/printerSettings" Target="printerSettings/printerSettings1.bin"/></Relationships>
</file>

<file path=ppt/comments/comment1.xml><?xml version="1.0" encoding="utf-8"?>
<p:cmLst xmlns:a="http://schemas.openxmlformats.org/drawingml/2006/main" xmlns:r="http://schemas.openxmlformats.org/officeDocument/2006/relationships" xmlns:p="http://schemas.openxmlformats.org/presentationml/2006/main">
  <p:cm authorId="0" dt="2012-12-11T05:23:30.920" idx="17">
    <p:pos x="3282" y="3404"/>
    <p:text>Add to Agenda slide.  Consider Matthew to present this section.</p:text>
  </p:cm>
</p:cmLst>
</file>

<file path=ppt/drawings/_rels/vmlDrawing1.vml.rels><?xml version="1.0" encoding="UTF-8" standalone="yes"?>
<Relationships xmlns="http://schemas.openxmlformats.org/package/2006/relationships"><Relationship Id="rId1" Type="http://schemas.openxmlformats.org/officeDocument/2006/relationships/image" Target="../media/image4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a:defRPr sz="1200"/>
            </a:lvl1pPr>
          </a:lstStyle>
          <a:p>
            <a:fld id="{08141136-222C-44BD-968D-B6921D99AFC3}" type="datetimeFigureOut">
              <a:rPr lang="en-US" smtClean="0"/>
              <a:t>12/20/12</a:t>
            </a:fld>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lvl1pPr algn="r">
              <a:defRPr sz="1200"/>
            </a:lvl1pPr>
          </a:lstStyle>
          <a:p>
            <a:fld id="{9C4648A0-976B-4950-842C-AE92E4A1D474}" type="slidenum">
              <a:rPr lang="en-US" smtClean="0"/>
              <a:t>‹#›</a:t>
            </a:fld>
            <a:endParaRPr lang="en-US"/>
          </a:p>
        </p:txBody>
      </p:sp>
    </p:spTree>
    <p:extLst>
      <p:ext uri="{BB962C8B-B14F-4D97-AF65-F5344CB8AC3E}">
        <p14:creationId xmlns:p14="http://schemas.microsoft.com/office/powerpoint/2010/main" val="7983854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AA99EFDC-4056-4895-9786-E7C6808CC61A}" type="datetimeFigureOut">
              <a:rPr lang="en-US" smtClean="0"/>
              <a:pPr/>
              <a:t>12/20/12</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3B229296-326E-43DF-9CD5-E2CF52FB7BAF}" type="slidenum">
              <a:rPr lang="en-US" smtClean="0"/>
              <a:pPr/>
              <a:t>‹#›</a:t>
            </a:fld>
            <a:endParaRPr lang="en-US"/>
          </a:p>
        </p:txBody>
      </p:sp>
    </p:spTree>
    <p:extLst>
      <p:ext uri="{BB962C8B-B14F-4D97-AF65-F5344CB8AC3E}">
        <p14:creationId xmlns:p14="http://schemas.microsoft.com/office/powerpoint/2010/main" val="21130335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 Id="rId3" Type="http://schemas.openxmlformats.org/officeDocument/2006/relationships/hyperlink" Target="http://www.cpubenchmark.net/multi_cpu.html"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B229296-326E-43DF-9CD5-E2CF52FB7BAF}"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smtClean="0"/>
              <a:t>Is there any upgrade path from DXi6701/02 to DXi6802?</a:t>
            </a:r>
          </a:p>
          <a:p>
            <a:pPr lvl="1"/>
            <a:r>
              <a:rPr lang="en-US" sz="1600" dirty="0" smtClean="0"/>
              <a:t>No, these are two distinctly different products with no storage or controller commonality.  </a:t>
            </a:r>
          </a:p>
          <a:p>
            <a:pPr lvl="1"/>
            <a:r>
              <a:rPr lang="en-US" sz="1600" dirty="0" smtClean="0"/>
              <a:t>Per DXi </a:t>
            </a:r>
            <a:r>
              <a:rPr lang="en-US" sz="1600" dirty="0" err="1" smtClean="0"/>
              <a:t>deduplication</a:t>
            </a:r>
            <a:r>
              <a:rPr lang="en-US" sz="1600" dirty="0" smtClean="0"/>
              <a:t> appliances, replication compatibility exists with existing DXi </a:t>
            </a:r>
            <a:r>
              <a:rPr lang="en-US" sz="1600" dirty="0" err="1" smtClean="0"/>
              <a:t>deduplication</a:t>
            </a:r>
            <a:r>
              <a:rPr lang="en-US" sz="1600" dirty="0" smtClean="0"/>
              <a:t> products.</a:t>
            </a:r>
          </a:p>
          <a:p>
            <a:endParaRPr lang="en-US" dirty="0"/>
          </a:p>
        </p:txBody>
      </p:sp>
      <p:sp>
        <p:nvSpPr>
          <p:cNvPr id="4" name="Slide Number Placeholder 3"/>
          <p:cNvSpPr>
            <a:spLocks noGrp="1"/>
          </p:cNvSpPr>
          <p:nvPr>
            <p:ph type="sldNum" sz="quarter" idx="10"/>
          </p:nvPr>
        </p:nvSpPr>
        <p:spPr/>
        <p:txBody>
          <a:bodyPr/>
          <a:lstStyle/>
          <a:p>
            <a:fld id="{3B229296-326E-43DF-9CD5-E2CF52FB7BAF}" type="slidenum">
              <a:rPr lang="en-US" smtClean="0"/>
              <a:pPr/>
              <a:t>5</a:t>
            </a:fld>
            <a:endParaRPr lang="en-US"/>
          </a:p>
        </p:txBody>
      </p:sp>
    </p:spTree>
    <p:extLst>
      <p:ext uri="{BB962C8B-B14F-4D97-AF65-F5344CB8AC3E}">
        <p14:creationId xmlns:p14="http://schemas.microsoft.com/office/powerpoint/2010/main" val="4229875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a:buFont typeface="Arial" charset="0"/>
              <a:buChar char="•"/>
            </a:pPr>
            <a:r>
              <a:rPr lang="en-US" sz="1100" dirty="0">
                <a:latin typeface="Arial" charset="0"/>
                <a:ea typeface="ＭＳ Ｐゴシック" charset="0"/>
                <a:cs typeface="ＭＳ Ｐゴシック" charset="-128"/>
              </a:rPr>
              <a:t>Not a replacement for the DXI6701/02, those will continue to be offered for the foreseeable future.</a:t>
            </a:r>
          </a:p>
          <a:p>
            <a:pPr>
              <a:buFont typeface="Arial" charset="0"/>
              <a:buChar char="•"/>
            </a:pPr>
            <a:r>
              <a:rPr lang="en-US" sz="1100" dirty="0">
                <a:latin typeface="Arial" charset="0"/>
                <a:ea typeface="ＭＳ Ｐゴシック" charset="0"/>
                <a:cs typeface="ＭＳ Ｐゴシック" charset="-128"/>
              </a:rPr>
              <a:t>Upgrade path?  No, this is an all-new product.  Different disk, different head.</a:t>
            </a:r>
          </a:p>
          <a:p>
            <a:pPr>
              <a:buFont typeface="Arial" charset="0"/>
              <a:buChar char="•"/>
            </a:pPr>
            <a:r>
              <a:rPr lang="en-US" sz="1100" dirty="0">
                <a:latin typeface="Arial" charset="0"/>
                <a:ea typeface="ＭＳ Ｐゴシック" charset="0"/>
                <a:cs typeface="ＭＳ Ｐゴシック" charset="-128"/>
              </a:rPr>
              <a:t>Initial system is customer-installable</a:t>
            </a:r>
          </a:p>
          <a:p>
            <a:pPr>
              <a:buFont typeface="Arial" charset="0"/>
              <a:buChar char="•"/>
            </a:pPr>
            <a:r>
              <a:rPr lang="en-US" sz="1100" dirty="0">
                <a:latin typeface="Arial" charset="0"/>
                <a:ea typeface="ＭＳ Ｐゴシック" charset="0"/>
                <a:cs typeface="ＭＳ Ｐゴシック" charset="-128"/>
              </a:rPr>
              <a:t>Capacity expansions</a:t>
            </a:r>
            <a:endParaRPr lang="en-US" sz="1100" b="1" dirty="0">
              <a:latin typeface="Arial" charset="0"/>
              <a:ea typeface="ＭＳ Ｐゴシック" charset="0"/>
              <a:cs typeface="ＭＳ Ｐゴシック" charset="-128"/>
            </a:endParaRPr>
          </a:p>
          <a:p>
            <a:r>
              <a:rPr lang="en-US" sz="1100" b="1" dirty="0">
                <a:latin typeface="Arial" charset="0"/>
                <a:ea typeface="ＭＳ Ｐゴシック" charset="0"/>
                <a:cs typeface="ＭＳ Ｐゴシック" charset="-128"/>
              </a:rPr>
              <a:t>Product Overview</a:t>
            </a:r>
          </a:p>
          <a:p>
            <a:r>
              <a:rPr lang="en-US" sz="1100" dirty="0">
                <a:latin typeface="Arial" charset="0"/>
                <a:ea typeface="ＭＳ Ｐゴシック" charset="0"/>
                <a:cs typeface="ＭＳ Ｐゴシック" charset="-128"/>
              </a:rPr>
              <a:t>The new DXi6800-series is an extension of Quantum’s DXi midrange deduplication appliances. The DXi6802, which is the first model in the DXi6800-series product line, represents a major new release which significantly increases Quantum’s scalability, performance, availability and security capabilities.</a:t>
            </a:r>
          </a:p>
          <a:p>
            <a:r>
              <a:rPr lang="en-US" sz="1100" b="1" dirty="0">
                <a:latin typeface="Arial" charset="0"/>
                <a:ea typeface="ＭＳ Ｐゴシック" charset="0"/>
                <a:cs typeface="ＭＳ Ｐゴシック" charset="-128"/>
              </a:rPr>
              <a:t> </a:t>
            </a:r>
            <a:endParaRPr lang="en-US" sz="1100" dirty="0">
              <a:latin typeface="Arial" charset="0"/>
              <a:ea typeface="ＭＳ Ｐゴシック" charset="0"/>
              <a:cs typeface="ＭＳ Ｐゴシック" charset="-128"/>
            </a:endParaRPr>
          </a:p>
          <a:p>
            <a:r>
              <a:rPr lang="en-US" sz="1100" b="1" dirty="0">
                <a:latin typeface="Arial" charset="0"/>
                <a:ea typeface="ＭＳ Ｐゴシック" charset="0"/>
                <a:cs typeface="ＭＳ Ｐゴシック" charset="-128"/>
              </a:rPr>
              <a:t>DXi6802 Deduplication Appliance Description</a:t>
            </a:r>
          </a:p>
          <a:p>
            <a:r>
              <a:rPr lang="en-US" sz="1100" dirty="0">
                <a:latin typeface="Arial" charset="0"/>
                <a:ea typeface="ＭＳ Ｐゴシック" charset="0"/>
                <a:cs typeface="ＭＳ Ｐゴシック" charset="-128"/>
              </a:rPr>
              <a:t>The new DXi6802 appliance provides deduplication without compromise, combining the broadest scalability and highest performance with increased security, higher availability and unique extensibility supporting the full range of midrange and enterprise presentation options: NAS, VTL and OST. Built on Quantum's DXi software, the DXi6802 provides up to </a:t>
            </a:r>
            <a:r>
              <a:rPr lang="en-US" sz="1100" dirty="0" smtClean="0">
                <a:latin typeface="Arial" charset="0"/>
                <a:ea typeface="ＭＳ Ｐゴシック" charset="0"/>
                <a:cs typeface="ＭＳ Ｐゴシック" charset="-128"/>
              </a:rPr>
              <a:t>16.3TB/hour </a:t>
            </a:r>
            <a:r>
              <a:rPr lang="en-US" sz="1100" dirty="0">
                <a:latin typeface="Arial" charset="0"/>
                <a:ea typeface="ＭＳ Ｐゴシック" charset="0"/>
                <a:cs typeface="ＭＳ Ｐゴシック" charset="-128"/>
              </a:rPr>
              <a:t>performance and cost-effective capacity-on-demand (CoD) scalability with 3TB self-encrypting drives (SED) from 13 to 156TB of usable capacity in a single system. The DXi6802 provides maximum flexibility and value for investment protection in evolving backup environments and includes all software licenses in its base price, including: NAS, VTL, OST, deduplication, replication, path-to-tape (PTT) and DXi Accent™ software for hybrid deduplication.</a:t>
            </a:r>
          </a:p>
          <a:p>
            <a:endParaRPr lang="en-US" sz="1100" b="1" i="1" dirty="0">
              <a:latin typeface="Arial" charset="0"/>
              <a:ea typeface="ＭＳ Ｐゴシック" charset="0"/>
              <a:cs typeface="ＭＳ Ｐゴシック" charset="-128"/>
            </a:endParaRPr>
          </a:p>
          <a:p>
            <a:r>
              <a:rPr lang="en-US" sz="1100" b="1" dirty="0">
                <a:latin typeface="Arial" charset="0"/>
                <a:ea typeface="ＭＳ Ｐゴシック" charset="0"/>
                <a:cs typeface="ＭＳ Ｐゴシック" charset="-128"/>
              </a:rPr>
              <a:t>Primary Benefits of the DXi6802 Deduplication Appliance</a:t>
            </a:r>
            <a:endParaRPr lang="en-US" sz="1100" dirty="0">
              <a:latin typeface="Arial" charset="0"/>
              <a:ea typeface="ＭＳ Ｐゴシック" charset="0"/>
              <a:cs typeface="ＭＳ Ｐゴシック" charset="-128"/>
            </a:endParaRPr>
          </a:p>
          <a:p>
            <a:pPr lvl="0">
              <a:buFont typeface="Arial" charset="0"/>
              <a:buChar char="•"/>
            </a:pPr>
            <a:r>
              <a:rPr lang="en-US" sz="1100" dirty="0">
                <a:latin typeface="Arial" charset="0"/>
                <a:ea typeface="ＭＳ Ｐゴシック" charset="0"/>
                <a:cs typeface="ＭＳ Ｐゴシック" charset="-128"/>
              </a:rPr>
              <a:t> </a:t>
            </a:r>
            <a:r>
              <a:rPr lang="en-US" sz="1100" b="1" dirty="0">
                <a:latin typeface="Arial" charset="0"/>
                <a:ea typeface="ＭＳ Ｐゴシック" charset="0"/>
                <a:cs typeface="ＭＳ Ｐゴシック" charset="-128"/>
              </a:rPr>
              <a:t>Cost-effective Scalability </a:t>
            </a:r>
            <a:r>
              <a:rPr lang="en-US" sz="1100" dirty="0">
                <a:latin typeface="Arial" charset="0"/>
                <a:ea typeface="ＭＳ Ｐゴシック" charset="0"/>
                <a:cs typeface="ＭＳ Ｐゴシック" charset="-128"/>
              </a:rPr>
              <a:t>through capacity-on-demand (</a:t>
            </a:r>
            <a:r>
              <a:rPr lang="en-US" sz="1100" dirty="0" err="1">
                <a:latin typeface="Arial" charset="0"/>
                <a:ea typeface="ＭＳ Ｐゴシック" charset="0"/>
                <a:cs typeface="ＭＳ Ｐゴシック" charset="-128"/>
              </a:rPr>
              <a:t>CoD</a:t>
            </a:r>
            <a:r>
              <a:rPr lang="en-US" sz="1100" dirty="0">
                <a:latin typeface="Arial" charset="0"/>
                <a:ea typeface="ＭＳ Ｐゴシック" charset="0"/>
                <a:cs typeface="ＭＳ Ｐゴシック" charset="-128"/>
              </a:rPr>
              <a:t>) to provide simple and predictable data growth management</a:t>
            </a:r>
          </a:p>
          <a:p>
            <a:pPr lvl="0">
              <a:buFont typeface="Arial" charset="0"/>
              <a:buChar char="•"/>
            </a:pPr>
            <a:r>
              <a:rPr lang="en-US" sz="1100" dirty="0">
                <a:latin typeface="Arial" charset="0"/>
                <a:ea typeface="ＭＳ Ｐゴシック" charset="0"/>
                <a:cs typeface="ＭＳ Ｐゴシック" charset="-128"/>
              </a:rPr>
              <a:t> </a:t>
            </a:r>
            <a:r>
              <a:rPr lang="en-US" sz="1100" b="1" dirty="0">
                <a:latin typeface="Arial" charset="0"/>
                <a:ea typeface="ＭＳ Ｐゴシック" charset="0"/>
                <a:cs typeface="ＭＳ Ｐゴシック" charset="-128"/>
              </a:rPr>
              <a:t>Higher Capacity </a:t>
            </a:r>
            <a:r>
              <a:rPr lang="en-US" sz="1100" dirty="0">
                <a:latin typeface="Arial" charset="0"/>
                <a:ea typeface="ＭＳ Ｐゴシック" charset="0"/>
                <a:cs typeface="ＭＳ Ｐゴシック" charset="-128"/>
              </a:rPr>
              <a:t>through the use of 3TB drives provides a 95% denser footprint resulting in significant power savings</a:t>
            </a:r>
          </a:p>
          <a:p>
            <a:pPr lvl="0">
              <a:buFont typeface="Arial" charset="0"/>
              <a:buChar char="•"/>
            </a:pPr>
            <a:r>
              <a:rPr lang="en-US" sz="1100" dirty="0">
                <a:latin typeface="Arial" charset="0"/>
                <a:ea typeface="ＭＳ Ｐゴシック" charset="0"/>
                <a:cs typeface="ＭＳ Ｐゴシック" charset="-128"/>
              </a:rPr>
              <a:t> </a:t>
            </a:r>
            <a:r>
              <a:rPr lang="en-US" sz="1100" b="1" dirty="0">
                <a:latin typeface="Arial" charset="0"/>
                <a:ea typeface="ＭＳ Ｐゴシック" charset="0"/>
                <a:cs typeface="ＭＳ Ｐゴシック" charset="-128"/>
              </a:rPr>
              <a:t>Increased Performance </a:t>
            </a:r>
            <a:r>
              <a:rPr lang="en-US" sz="1100" dirty="0">
                <a:latin typeface="Arial" charset="0"/>
                <a:ea typeface="ＭＳ Ｐゴシック" charset="0"/>
                <a:cs typeface="ＭＳ Ｐゴシック" charset="-128"/>
              </a:rPr>
              <a:t>(up to </a:t>
            </a:r>
            <a:r>
              <a:rPr lang="en-US" sz="1100" dirty="0" smtClean="0">
                <a:latin typeface="Arial" charset="0"/>
                <a:ea typeface="ＭＳ Ｐゴシック" charset="0"/>
                <a:cs typeface="ＭＳ Ｐゴシック" charset="-128"/>
              </a:rPr>
              <a:t>16.3TB/hour</a:t>
            </a:r>
            <a:r>
              <a:rPr lang="en-US" sz="1100" dirty="0">
                <a:latin typeface="Arial" charset="0"/>
                <a:ea typeface="ＭＳ Ｐゴシック" charset="0"/>
                <a:cs typeface="ＭＳ Ｐゴシック" charset="-128"/>
              </a:rPr>
              <a:t>) provides a </a:t>
            </a:r>
            <a:r>
              <a:rPr lang="en-US" sz="1100" dirty="0" smtClean="0">
                <a:latin typeface="Arial" charset="0"/>
                <a:ea typeface="ＭＳ Ｐゴシック" charset="0"/>
                <a:cs typeface="ＭＳ Ｐゴシック" charset="-128"/>
              </a:rPr>
              <a:t>faster </a:t>
            </a:r>
            <a:r>
              <a:rPr lang="en-US" sz="1100" dirty="0">
                <a:latin typeface="Arial" charset="0"/>
                <a:ea typeface="ＭＳ Ｐゴシック" charset="0"/>
                <a:cs typeface="ＭＳ Ｐゴシック" charset="-128"/>
              </a:rPr>
              <a:t>system to alleviate the pressure on the backup window – which is increasing as data volumes continue to increase</a:t>
            </a:r>
          </a:p>
          <a:p>
            <a:pPr lvl="0">
              <a:buFont typeface="Arial" charset="0"/>
              <a:buChar char="•"/>
            </a:pPr>
            <a:r>
              <a:rPr lang="en-US" sz="1100" dirty="0">
                <a:latin typeface="Arial" charset="0"/>
                <a:ea typeface="ＭＳ Ｐゴシック" charset="0"/>
                <a:cs typeface="ＭＳ Ｐゴシック" charset="-128"/>
              </a:rPr>
              <a:t> </a:t>
            </a:r>
            <a:r>
              <a:rPr lang="en-US" sz="1100" b="1" dirty="0">
                <a:latin typeface="Arial" charset="0"/>
                <a:ea typeface="ＭＳ Ｐゴシック" charset="0"/>
                <a:cs typeface="ＭＳ Ｐゴシック" charset="-128"/>
              </a:rPr>
              <a:t>Increased Security </a:t>
            </a:r>
            <a:r>
              <a:rPr lang="en-US" sz="1100" dirty="0">
                <a:latin typeface="Arial" charset="0"/>
                <a:ea typeface="ＭＳ Ｐゴシック" charset="0"/>
                <a:cs typeface="ＭＳ Ｐゴシック" charset="-128"/>
              </a:rPr>
              <a:t>through data-at-rest encryption via self-encrypting drives (SED) protects against data breach from physical removal of disk drives </a:t>
            </a:r>
          </a:p>
          <a:p>
            <a:pPr lvl="0">
              <a:buFont typeface="Arial" charset="0"/>
              <a:buChar char="•"/>
            </a:pPr>
            <a:r>
              <a:rPr lang="en-US" sz="1100" dirty="0">
                <a:latin typeface="Arial" charset="0"/>
                <a:ea typeface="ＭＳ Ｐゴシック" charset="0"/>
                <a:cs typeface="ＭＳ Ｐゴシック" charset="-128"/>
              </a:rPr>
              <a:t> </a:t>
            </a:r>
            <a:r>
              <a:rPr lang="en-US" sz="1100" b="1" dirty="0">
                <a:latin typeface="Arial" charset="0"/>
                <a:ea typeface="ＭＳ Ｐゴシック" charset="0"/>
                <a:cs typeface="ＭＳ Ｐゴシック" charset="-128"/>
              </a:rPr>
              <a:t>Higher Data Availability </a:t>
            </a:r>
            <a:r>
              <a:rPr lang="en-US" sz="1100" dirty="0">
                <a:latin typeface="Arial" charset="0"/>
                <a:ea typeface="ＭＳ Ｐゴシック" charset="0"/>
                <a:cs typeface="ＭＳ Ｐゴシック" charset="-128"/>
              </a:rPr>
              <a:t>with the addition of hot spare drives (one per shelf) enables continued backup and restore operations without unplanned system degradation</a:t>
            </a:r>
          </a:p>
          <a:p>
            <a:pPr lvl="2"/>
            <a:endParaRPr lang="en-US" sz="1300" dirty="0"/>
          </a:p>
        </p:txBody>
      </p:sp>
      <p:sp>
        <p:nvSpPr>
          <p:cNvPr id="4" name="Footer Placeholder 3"/>
          <p:cNvSpPr>
            <a:spLocks noGrp="1"/>
          </p:cNvSpPr>
          <p:nvPr>
            <p:ph type="ftr" sz="quarter" idx="10"/>
          </p:nvPr>
        </p:nvSpPr>
        <p:spPr/>
        <p:txBody>
          <a:bodyPr/>
          <a:lstStyle/>
          <a:p>
            <a:pPr>
              <a:defRPr/>
            </a:pPr>
            <a:r>
              <a:rPr lang="en-US" dirty="0" smtClean="0"/>
              <a:t>© 2012 Quantum Corporation. Company Confidential. Forward-looking information is based upon multiple assumptions and uncertainties, does not necessarily represent the company’s outlook and is for planning purposes only.</a:t>
            </a:r>
            <a:endParaRPr lang="en-US" dirty="0"/>
          </a:p>
        </p:txBody>
      </p:sp>
      <p:sp>
        <p:nvSpPr>
          <p:cNvPr id="5" name="Slide Number Placeholder 4"/>
          <p:cNvSpPr>
            <a:spLocks noGrp="1"/>
          </p:cNvSpPr>
          <p:nvPr>
            <p:ph type="sldNum" sz="quarter" idx="11"/>
          </p:nvPr>
        </p:nvSpPr>
        <p:spPr/>
        <p:txBody>
          <a:bodyPr/>
          <a:lstStyle/>
          <a:p>
            <a:pPr>
              <a:defRPr/>
            </a:pPr>
            <a:fld id="{DA3BD94F-28E5-4880-B701-587685D02D5F}" type="slidenum">
              <a:rPr lang="en-US" smtClean="0"/>
              <a:pPr>
                <a:defRPr/>
              </a:pPr>
              <a:t>6</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2000" dirty="0" smtClean="0"/>
              <a:t>Is the DXi6802 customer installable?</a:t>
            </a:r>
          </a:p>
          <a:p>
            <a:pPr lvl="1"/>
            <a:r>
              <a:rPr lang="en-US" sz="1600" dirty="0" smtClean="0"/>
              <a:t>New DXi6802 installations </a:t>
            </a:r>
            <a:r>
              <a:rPr lang="en-US" sz="1600" dirty="0" smtClean="0">
                <a:solidFill>
                  <a:srgbClr val="D703AF"/>
                </a:solidFill>
              </a:rPr>
              <a:t>are </a:t>
            </a:r>
            <a:r>
              <a:rPr lang="en-US" sz="1600" dirty="0" smtClean="0"/>
              <a:t>customer installable</a:t>
            </a:r>
          </a:p>
          <a:p>
            <a:endParaRPr lang="en-US" sz="2000" dirty="0" smtClean="0"/>
          </a:p>
          <a:p>
            <a:endParaRPr lang="en-US" sz="2000" dirty="0" smtClean="0"/>
          </a:p>
          <a:p>
            <a:r>
              <a:rPr lang="en-US" sz="2000" dirty="0" smtClean="0"/>
              <a:t>Are capacity expansion upgrades customer installable?</a:t>
            </a:r>
          </a:p>
          <a:p>
            <a:pPr lvl="1"/>
            <a:r>
              <a:rPr lang="en-US" sz="1600" dirty="0" smtClean="0"/>
              <a:t>Capacity expansion upgrades are only Quantum service installable</a:t>
            </a:r>
          </a:p>
          <a:p>
            <a:endParaRPr lang="en-US" baseline="0" dirty="0" smtClean="0"/>
          </a:p>
        </p:txBody>
      </p:sp>
      <p:sp>
        <p:nvSpPr>
          <p:cNvPr id="4" name="Footer Placeholder 3"/>
          <p:cNvSpPr>
            <a:spLocks noGrp="1"/>
          </p:cNvSpPr>
          <p:nvPr>
            <p:ph type="ftr" sz="quarter" idx="10"/>
          </p:nvPr>
        </p:nvSpPr>
        <p:spPr/>
        <p:txBody>
          <a:bodyPr/>
          <a:lstStyle/>
          <a:p>
            <a:pPr>
              <a:defRPr/>
            </a:pPr>
            <a:r>
              <a:rPr lang="en-US" dirty="0" smtClean="0"/>
              <a:t>© 2010 Quantum Corporation. Company Confidential. Forward-looking information is based upon multiple assumptions and uncertainties, does not necessarily represent the company</a:t>
            </a:r>
            <a:r>
              <a:rPr lang="ja-JP" altLang="en-US" smtClean="0"/>
              <a:t>’</a:t>
            </a:r>
            <a:r>
              <a:rPr lang="en-US" altLang="ja-JP" dirty="0" smtClean="0"/>
              <a:t>s outlook and is for planning purposes only.</a:t>
            </a:r>
            <a:endParaRPr lang="en-US" dirty="0"/>
          </a:p>
        </p:txBody>
      </p:sp>
      <p:sp>
        <p:nvSpPr>
          <p:cNvPr id="5" name="Slide Number Placeholder 4"/>
          <p:cNvSpPr>
            <a:spLocks noGrp="1"/>
          </p:cNvSpPr>
          <p:nvPr>
            <p:ph type="sldNum" sz="quarter" idx="11"/>
          </p:nvPr>
        </p:nvSpPr>
        <p:spPr/>
        <p:txBody>
          <a:bodyPr/>
          <a:lstStyle/>
          <a:p>
            <a:pPr>
              <a:defRPr/>
            </a:pPr>
            <a:fld id="{8C62D5E2-19D2-4FC1-90F2-A2778F4BA0E5}" type="slidenum">
              <a:rPr lang="en-US" smtClean="0"/>
              <a:pPr>
                <a:defRPr/>
              </a:pPr>
              <a:t>8</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Note</a:t>
            </a:r>
            <a:r>
              <a:rPr lang="en-US" baseline="0" dirty="0" smtClean="0"/>
              <a:t> since it’s a dual CPU, highlight that cores/threads are 2x that of a single cpu.</a:t>
            </a:r>
          </a:p>
          <a:p>
            <a:endParaRPr lang="en-US" baseline="0" dirty="0" smtClean="0"/>
          </a:p>
          <a:p>
            <a:r>
              <a:rPr lang="en-US" baseline="0" dirty="0" smtClean="0"/>
              <a:t>The CPU performance benchmark used by our team is referenced at:</a:t>
            </a:r>
          </a:p>
          <a:p>
            <a:endParaRPr lang="en-US" baseline="0" dirty="0" smtClean="0"/>
          </a:p>
          <a:p>
            <a:r>
              <a:rPr lang="en-US" u="sng" dirty="0" smtClean="0">
                <a:hlinkClick r:id="rId3"/>
              </a:rPr>
              <a:t>http://www.cpubenchmark.net/multi_cpu.html</a:t>
            </a:r>
            <a:r>
              <a:rPr lang="en-US" dirty="0" smtClean="0"/>
              <a:t> </a:t>
            </a:r>
          </a:p>
          <a:p>
            <a:endParaRPr lang="en-US" dirty="0"/>
          </a:p>
        </p:txBody>
      </p:sp>
      <p:sp>
        <p:nvSpPr>
          <p:cNvPr id="4" name="Footer Placeholder 3"/>
          <p:cNvSpPr>
            <a:spLocks noGrp="1"/>
          </p:cNvSpPr>
          <p:nvPr>
            <p:ph type="ftr" sz="quarter" idx="10"/>
          </p:nvPr>
        </p:nvSpPr>
        <p:spPr/>
        <p:txBody>
          <a:bodyPr/>
          <a:lstStyle/>
          <a:p>
            <a:pPr>
              <a:defRPr/>
            </a:pPr>
            <a:r>
              <a:rPr lang="en-US" dirty="0" smtClean="0"/>
              <a:t>© 2010 Quantum Corporation. Company Confidential. Forward-looking information is based upon multiple assumptions and uncertainties, does not necessarily represent the company</a:t>
            </a:r>
            <a:r>
              <a:rPr lang="ja-JP" altLang="en-US" smtClean="0"/>
              <a:t>’</a:t>
            </a:r>
            <a:r>
              <a:rPr lang="en-US" altLang="ja-JP" dirty="0" smtClean="0"/>
              <a:t>s outlook and is for planning purposes only.</a:t>
            </a:r>
            <a:endParaRPr lang="en-US" dirty="0"/>
          </a:p>
        </p:txBody>
      </p:sp>
      <p:sp>
        <p:nvSpPr>
          <p:cNvPr id="5" name="Slide Number Placeholder 4"/>
          <p:cNvSpPr>
            <a:spLocks noGrp="1"/>
          </p:cNvSpPr>
          <p:nvPr>
            <p:ph type="sldNum" sz="quarter" idx="11"/>
          </p:nvPr>
        </p:nvSpPr>
        <p:spPr/>
        <p:txBody>
          <a:bodyPr/>
          <a:lstStyle/>
          <a:p>
            <a:pPr>
              <a:defRPr/>
            </a:pPr>
            <a:fld id="{8C62D5E2-19D2-4FC1-90F2-A2778F4BA0E5}" type="slidenum">
              <a:rPr lang="en-US" smtClean="0"/>
              <a:pPr>
                <a:defRPr/>
              </a:pPr>
              <a:t>12</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Single</a:t>
            </a:r>
            <a:r>
              <a:rPr lang="en-US" baseline="0" dirty="0" smtClean="0"/>
              <a:t> HBA controller </a:t>
            </a:r>
            <a:endParaRPr lang="en-US" dirty="0"/>
          </a:p>
        </p:txBody>
      </p:sp>
      <p:sp>
        <p:nvSpPr>
          <p:cNvPr id="4" name="Footer Placeholder 3"/>
          <p:cNvSpPr>
            <a:spLocks noGrp="1"/>
          </p:cNvSpPr>
          <p:nvPr>
            <p:ph type="ftr" sz="quarter" idx="10"/>
          </p:nvPr>
        </p:nvSpPr>
        <p:spPr/>
        <p:txBody>
          <a:bodyPr/>
          <a:lstStyle/>
          <a:p>
            <a:pPr>
              <a:defRPr/>
            </a:pPr>
            <a:r>
              <a:rPr lang="en-US" smtClean="0"/>
              <a:t>© 2010 Quantum Corporation. Company Confidential. Forward-looking information is based upon multiple assumptions and uncertainties, does not necessarily represent the company</a:t>
            </a:r>
            <a:r>
              <a:rPr lang="ja-JP" altLang="en-US" smtClean="0"/>
              <a:t>’</a:t>
            </a:r>
            <a:r>
              <a:rPr lang="en-US" altLang="ja-JP" smtClean="0"/>
              <a:t>s outlook and is for planning purposes only.</a:t>
            </a:r>
            <a:endParaRPr lang="en-US" dirty="0"/>
          </a:p>
        </p:txBody>
      </p:sp>
      <p:sp>
        <p:nvSpPr>
          <p:cNvPr id="5" name="Slide Number Placeholder 4"/>
          <p:cNvSpPr>
            <a:spLocks noGrp="1"/>
          </p:cNvSpPr>
          <p:nvPr>
            <p:ph type="sldNum" sz="quarter" idx="11"/>
          </p:nvPr>
        </p:nvSpPr>
        <p:spPr/>
        <p:txBody>
          <a:bodyPr/>
          <a:lstStyle/>
          <a:p>
            <a:pPr>
              <a:defRPr/>
            </a:pPr>
            <a:fld id="{8C62D5E2-19D2-4FC1-90F2-A2778F4BA0E5}" type="slidenum">
              <a:rPr lang="en-US" smtClean="0"/>
              <a:pPr>
                <a:defRPr/>
              </a:pPr>
              <a:t>14</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3362" name="Rectangle 6"/>
          <p:cNvSpPr txBox="1">
            <a:spLocks noGrp="1" noChangeArrowheads="1"/>
          </p:cNvSpPr>
          <p:nvPr/>
        </p:nvSpPr>
        <p:spPr bwMode="auto">
          <a:xfrm>
            <a:off x="325120" y="9041130"/>
            <a:ext cx="4958080" cy="480060"/>
          </a:xfrm>
          <a:prstGeom prst="rect">
            <a:avLst/>
          </a:prstGeom>
          <a:noFill/>
          <a:ln w="9525">
            <a:noFill/>
            <a:miter lim="800000"/>
            <a:headEnd/>
            <a:tailEnd/>
          </a:ln>
        </p:spPr>
        <p:txBody>
          <a:bodyPr lIns="96647" tIns="48323" rIns="96647" bIns="48323" anchor="b"/>
          <a:lstStyle/>
          <a:p>
            <a:pPr>
              <a:spcBef>
                <a:spcPct val="0"/>
              </a:spcBef>
            </a:pPr>
            <a:r>
              <a:rPr lang="en-US" sz="800" dirty="0"/>
              <a:t>© 2008 Quantum Corporation. Company Confidential. Forward-looking information is based upon multiple assumptions and uncertainties, does not necessarily represent the company’s outlook and is for planning purposes only.</a:t>
            </a:r>
          </a:p>
        </p:txBody>
      </p:sp>
      <p:sp>
        <p:nvSpPr>
          <p:cNvPr id="783363" name="Rectangle 7"/>
          <p:cNvSpPr txBox="1">
            <a:spLocks noGrp="1" noChangeArrowheads="1"/>
          </p:cNvSpPr>
          <p:nvPr/>
        </p:nvSpPr>
        <p:spPr bwMode="auto">
          <a:xfrm>
            <a:off x="5527040" y="9041130"/>
            <a:ext cx="1463040" cy="480060"/>
          </a:xfrm>
          <a:prstGeom prst="rect">
            <a:avLst/>
          </a:prstGeom>
          <a:noFill/>
          <a:ln w="9525">
            <a:noFill/>
            <a:miter lim="800000"/>
            <a:headEnd/>
            <a:tailEnd/>
          </a:ln>
        </p:spPr>
        <p:txBody>
          <a:bodyPr lIns="96647" tIns="48323" rIns="96647" bIns="48323" anchor="b"/>
          <a:lstStyle/>
          <a:p>
            <a:pPr algn="r">
              <a:spcBef>
                <a:spcPct val="0"/>
              </a:spcBef>
            </a:pPr>
            <a:fld id="{2171E126-CAA5-4C19-8ED0-B86287CDC92D}" type="slidenum">
              <a:rPr lang="en-US" b="0"/>
              <a:pPr algn="r">
                <a:spcBef>
                  <a:spcPct val="0"/>
                </a:spcBef>
              </a:pPr>
              <a:t>27</a:t>
            </a:fld>
            <a:endParaRPr lang="en-US" b="0"/>
          </a:p>
        </p:txBody>
      </p:sp>
      <p:sp>
        <p:nvSpPr>
          <p:cNvPr id="783364" name="Rectangle 2"/>
          <p:cNvSpPr>
            <a:spLocks noGrp="1" noRot="1" noChangeAspect="1" noChangeArrowheads="1" noTextEdit="1"/>
          </p:cNvSpPr>
          <p:nvPr>
            <p:ph type="sldImg"/>
          </p:nvPr>
        </p:nvSpPr>
        <p:spPr>
          <a:xfrm>
            <a:off x="1258888" y="720725"/>
            <a:ext cx="4802187" cy="3600450"/>
          </a:xfrm>
          <a:ln/>
        </p:spPr>
      </p:sp>
      <p:sp>
        <p:nvSpPr>
          <p:cNvPr id="783365" name="Rectangle 3"/>
          <p:cNvSpPr>
            <a:spLocks noGrp="1" noChangeArrowheads="1"/>
          </p:cNvSpPr>
          <p:nvPr>
            <p:ph type="body" idx="1"/>
          </p:nvPr>
        </p:nvSpPr>
        <p:spPr>
          <a:xfrm>
            <a:off x="733216" y="4560570"/>
            <a:ext cx="5848773" cy="4320540"/>
          </a:xfrm>
          <a:noFill/>
          <a:ln/>
        </p:spPr>
        <p:txBody>
          <a:bodyPr lIns="96647" tIns="48323" rIns="96647" bIns="48323"/>
          <a:lstStyle/>
          <a:p>
            <a:endParaRPr lang="en-US" smtClean="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Tier</a:t>
            </a:r>
            <a:r>
              <a:rPr lang="en-US" baseline="0" dirty="0" smtClean="0"/>
              <a:t> 1 ISV supported at GA, all others staged per standard release policy (GA + 3 months).  Ref Tom Merkle.</a:t>
            </a:r>
            <a:endParaRPr lang="en-US" dirty="0"/>
          </a:p>
        </p:txBody>
      </p:sp>
      <p:sp>
        <p:nvSpPr>
          <p:cNvPr id="4" name="Footer Placeholder 3"/>
          <p:cNvSpPr>
            <a:spLocks noGrp="1"/>
          </p:cNvSpPr>
          <p:nvPr>
            <p:ph type="ftr" sz="quarter" idx="10"/>
          </p:nvPr>
        </p:nvSpPr>
        <p:spPr/>
        <p:txBody>
          <a:bodyPr/>
          <a:lstStyle/>
          <a:p>
            <a:pPr>
              <a:defRPr/>
            </a:pPr>
            <a:r>
              <a:rPr lang="en-US" dirty="0" smtClean="0"/>
              <a:t>© 2010 Quantum Corporation. Company Confidential. Forward-looking information is based upon multiple assumptions and uncertainties, does not necessarily represent the company</a:t>
            </a:r>
            <a:r>
              <a:rPr lang="ja-JP" altLang="en-US" smtClean="0"/>
              <a:t>’</a:t>
            </a:r>
            <a:r>
              <a:rPr lang="en-US" altLang="ja-JP" dirty="0" smtClean="0"/>
              <a:t>s outlook and is for planning purposes only.</a:t>
            </a:r>
            <a:endParaRPr lang="en-US" dirty="0"/>
          </a:p>
        </p:txBody>
      </p:sp>
      <p:sp>
        <p:nvSpPr>
          <p:cNvPr id="5" name="Slide Number Placeholder 4"/>
          <p:cNvSpPr>
            <a:spLocks noGrp="1"/>
          </p:cNvSpPr>
          <p:nvPr>
            <p:ph type="sldNum" sz="quarter" idx="11"/>
          </p:nvPr>
        </p:nvSpPr>
        <p:spPr/>
        <p:txBody>
          <a:bodyPr/>
          <a:lstStyle/>
          <a:p>
            <a:pPr>
              <a:defRPr/>
            </a:pPr>
            <a:fld id="{8C62D5E2-19D2-4FC1-90F2-A2778F4BA0E5}" type="slidenum">
              <a:rPr lang="en-US" smtClean="0"/>
              <a:pPr>
                <a:defRPr/>
              </a:pPr>
              <a:t>80</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 Id="rId3"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 Id="rId3"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emf"/><Relationship Id="rId3"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2.emf"/><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1">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gradFill>
            <a:gsLst>
              <a:gs pos="0">
                <a:srgbClr val="007AC3"/>
              </a:gs>
              <a:gs pos="50000">
                <a:srgbClr val="0095D7"/>
              </a:gs>
              <a:gs pos="50000">
                <a:srgbClr val="00AFEB"/>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7" name="Picture 5"/>
          <p:cNvPicPr>
            <a:picLocks noChangeAspect="1" noChangeArrowheads="1"/>
          </p:cNvPicPr>
          <p:nvPr/>
        </p:nvPicPr>
        <p:blipFill>
          <a:blip r:embed="rId2" cstate="print"/>
          <a:srcRect/>
          <a:stretch>
            <a:fillRect/>
          </a:stretch>
        </p:blipFill>
        <p:spPr bwMode="auto">
          <a:xfrm>
            <a:off x="1457325" y="1211263"/>
            <a:ext cx="6229350" cy="4435475"/>
          </a:xfrm>
          <a:prstGeom prst="rect">
            <a:avLst/>
          </a:prstGeom>
          <a:noFill/>
          <a:ln w="9525">
            <a:noFill/>
            <a:miter lim="800000"/>
            <a:headEnd/>
            <a:tailEnd/>
          </a:ln>
        </p:spPr>
      </p:pic>
      <p:pic>
        <p:nvPicPr>
          <p:cNvPr id="8" name="Picture 24" descr="QTM_Logo_white"/>
          <p:cNvPicPr>
            <a:picLocks noChangeAspect="1" noChangeArrowheads="1"/>
          </p:cNvPicPr>
          <p:nvPr/>
        </p:nvPicPr>
        <p:blipFill>
          <a:blip r:embed="rId3" cstate="print"/>
          <a:srcRect/>
          <a:stretch>
            <a:fillRect/>
          </a:stretch>
        </p:blipFill>
        <p:spPr bwMode="auto">
          <a:xfrm>
            <a:off x="7370763" y="288925"/>
            <a:ext cx="1416050" cy="212725"/>
          </a:xfrm>
          <a:prstGeom prst="rect">
            <a:avLst/>
          </a:prstGeom>
          <a:noFill/>
          <a:ln w="9525">
            <a:noFill/>
            <a:miter lim="800000"/>
            <a:headEnd/>
            <a:tailEnd/>
          </a:ln>
        </p:spPr>
      </p:pic>
      <p:sp>
        <p:nvSpPr>
          <p:cNvPr id="17" name="Text Placeholder 16"/>
          <p:cNvSpPr>
            <a:spLocks noGrp="1"/>
          </p:cNvSpPr>
          <p:nvPr>
            <p:ph type="body" sz="quarter" idx="13"/>
          </p:nvPr>
        </p:nvSpPr>
        <p:spPr>
          <a:xfrm>
            <a:off x="1981199" y="3140075"/>
            <a:ext cx="3534937" cy="1073150"/>
          </a:xfrm>
          <a:noFill/>
          <a:ln w="9525">
            <a:noFill/>
            <a:miter lim="800000"/>
            <a:headEnd/>
            <a:tailEnd/>
          </a:ln>
        </p:spPr>
        <p:txBody>
          <a:bodyPr>
            <a:normAutofit/>
          </a:bodyPr>
          <a:lstStyle>
            <a:lvl1pPr marL="0" indent="0">
              <a:buNone/>
              <a:defRPr lang="en-US" sz="1600" b="1" i="0" kern="1200" dirty="0" smtClean="0">
                <a:solidFill>
                  <a:srgbClr val="B9CDE5"/>
                </a:solidFill>
                <a:latin typeface="Arial" pitchFamily="34" charset="0"/>
                <a:ea typeface="+mn-ea"/>
                <a:cs typeface="Arial" pitchFamily="34" charset="0"/>
              </a:defRPr>
            </a:lvl1pPr>
          </a:lstStyle>
          <a:p>
            <a:pPr lvl="0"/>
            <a:r>
              <a:rPr lang="en-US" smtClean="0"/>
              <a:t>Click to edit Master text styles</a:t>
            </a:r>
          </a:p>
        </p:txBody>
      </p:sp>
      <p:sp>
        <p:nvSpPr>
          <p:cNvPr id="19" name="Text Placeholder 18"/>
          <p:cNvSpPr>
            <a:spLocks noGrp="1"/>
          </p:cNvSpPr>
          <p:nvPr>
            <p:ph type="body" sz="quarter" idx="14"/>
          </p:nvPr>
        </p:nvSpPr>
        <p:spPr>
          <a:xfrm>
            <a:off x="1981200" y="6248400"/>
            <a:ext cx="3899210" cy="215444"/>
          </a:xfrm>
          <a:noFill/>
          <a:ln w="9525">
            <a:noFill/>
            <a:miter lim="800000"/>
            <a:headEnd/>
            <a:tailEnd/>
          </a:ln>
        </p:spPr>
        <p:txBody>
          <a:bodyPr>
            <a:spAutoFit/>
          </a:bodyPr>
          <a:lstStyle>
            <a:lvl1pPr>
              <a:buNone/>
              <a:defRPr kumimoji="0" lang="en-US" sz="800" b="0" i="0" u="none" strike="noStrike" kern="0" cap="none" spc="0" normalizeH="0" baseline="0" noProof="0" dirty="0" smtClean="0">
                <a:ln>
                  <a:noFill/>
                </a:ln>
                <a:solidFill>
                  <a:srgbClr val="B3DAF9"/>
                </a:solidFill>
                <a:effectLst/>
                <a:uLnTx/>
                <a:uFillTx/>
                <a:latin typeface="Arial" charset="0"/>
                <a:ea typeface="ＭＳ Ｐゴシック" charset="-128"/>
                <a:cs typeface="+mn-cs"/>
              </a:defRPr>
            </a:lvl1pPr>
          </a:lstStyle>
          <a:p>
            <a:pPr lvl="0"/>
            <a:r>
              <a:rPr lang="en-US" smtClean="0"/>
              <a:t>Click to edit Master text styles</a:t>
            </a:r>
          </a:p>
        </p:txBody>
      </p:sp>
      <p:sp>
        <p:nvSpPr>
          <p:cNvPr id="21" name="Text Placeholder 20"/>
          <p:cNvSpPr>
            <a:spLocks noGrp="1"/>
          </p:cNvSpPr>
          <p:nvPr>
            <p:ph type="body" sz="quarter" idx="15"/>
          </p:nvPr>
        </p:nvSpPr>
        <p:spPr>
          <a:xfrm>
            <a:off x="1981200" y="4206875"/>
            <a:ext cx="3549805" cy="338554"/>
          </a:xfrm>
          <a:noFill/>
          <a:ln w="9525">
            <a:noFill/>
            <a:miter lim="800000"/>
            <a:headEnd/>
            <a:tailEnd/>
          </a:ln>
        </p:spPr>
        <p:txBody>
          <a:bodyPr>
            <a:spAutoFit/>
          </a:bodyPr>
          <a:lstStyle>
            <a:lvl1pPr marL="0" indent="0">
              <a:buNone/>
              <a:defRPr kumimoji="0" lang="en-US" sz="1600" b="0" i="0" u="none" strike="noStrike" kern="0" cap="none" spc="0" normalizeH="0" baseline="0" noProof="0" dirty="0" smtClean="0">
                <a:ln>
                  <a:noFill/>
                </a:ln>
                <a:solidFill>
                  <a:srgbClr val="B3DAF9"/>
                </a:solidFill>
                <a:effectLst/>
                <a:uLnTx/>
                <a:uFillTx/>
                <a:latin typeface="Arial" charset="0"/>
                <a:ea typeface="ＭＳ Ｐゴシック" charset="-128"/>
                <a:cs typeface="+mn-cs"/>
              </a:defRPr>
            </a:lvl1pPr>
          </a:lstStyle>
          <a:p>
            <a:pPr lvl="0"/>
            <a:r>
              <a:rPr lang="en-US" smtClean="0"/>
              <a:t>Click to edit Master text styles</a:t>
            </a:r>
          </a:p>
        </p:txBody>
      </p:sp>
      <p:sp>
        <p:nvSpPr>
          <p:cNvPr id="23" name="Text Placeholder 22"/>
          <p:cNvSpPr>
            <a:spLocks noGrp="1"/>
          </p:cNvSpPr>
          <p:nvPr>
            <p:ph type="body" sz="quarter" idx="16"/>
          </p:nvPr>
        </p:nvSpPr>
        <p:spPr>
          <a:xfrm>
            <a:off x="1981200" y="685800"/>
            <a:ext cx="3527502" cy="2530475"/>
          </a:xfrm>
          <a:noFill/>
          <a:ln w="9525">
            <a:noFill/>
            <a:miter lim="800000"/>
            <a:headEnd/>
            <a:tailEnd/>
          </a:ln>
        </p:spPr>
        <p:txBody>
          <a:bodyPr rtlCol="0" anchor="b">
            <a:normAutofit/>
          </a:bodyPr>
          <a:lstStyle>
            <a:lvl1pPr marL="0" indent="0">
              <a:buNone/>
              <a:defRPr kumimoji="0" lang="en-US" sz="3200" b="1" i="0" u="none" strike="noStrike" kern="0" cap="none" spc="0" normalizeH="0" baseline="0" noProof="0" dirty="0" smtClean="0">
                <a:ln>
                  <a:noFill/>
                </a:ln>
                <a:solidFill>
                  <a:srgbClr val="FFFFFF"/>
                </a:solidFill>
                <a:effectLst/>
                <a:uLnTx/>
                <a:uFillTx/>
                <a:latin typeface="Arial" charset="0"/>
                <a:ea typeface="ＭＳ Ｐゴシック" charset="-128"/>
                <a:cs typeface="ＭＳ Ｐゴシック" charset="-128"/>
              </a:defRPr>
            </a:lvl1pPr>
          </a:lstStyle>
          <a:p>
            <a:pPr lvl="0"/>
            <a:r>
              <a:rPr lang="en-US" dirty="0" smtClean="0"/>
              <a:t>Click to edit Master text styles</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hapter Brackets Violet">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Freeform 4"/>
          <p:cNvSpPr/>
          <p:nvPr/>
        </p:nvSpPr>
        <p:spPr>
          <a:xfrm>
            <a:off x="0" y="0"/>
            <a:ext cx="2667000" cy="6858000"/>
          </a:xfrm>
          <a:custGeom>
            <a:avLst/>
            <a:gdLst>
              <a:gd name="connsiteX0" fmla="*/ 0 w 2543175"/>
              <a:gd name="connsiteY0" fmla="*/ 0 h 6848475"/>
              <a:gd name="connsiteX1" fmla="*/ 2533650 w 2543175"/>
              <a:gd name="connsiteY1" fmla="*/ 0 h 6848475"/>
              <a:gd name="connsiteX2" fmla="*/ 2543175 w 2543175"/>
              <a:gd name="connsiteY2" fmla="*/ 114300 h 6848475"/>
              <a:gd name="connsiteX3" fmla="*/ 2419350 w 2543175"/>
              <a:gd name="connsiteY3" fmla="*/ 371475 h 6848475"/>
              <a:gd name="connsiteX4" fmla="*/ 2076450 w 2543175"/>
              <a:gd name="connsiteY4" fmla="*/ 476250 h 6848475"/>
              <a:gd name="connsiteX5" fmla="*/ 1019175 w 2543175"/>
              <a:gd name="connsiteY5" fmla="*/ 476250 h 6848475"/>
              <a:gd name="connsiteX6" fmla="*/ 561975 w 2543175"/>
              <a:gd name="connsiteY6" fmla="*/ 590550 h 6848475"/>
              <a:gd name="connsiteX7" fmla="*/ 438150 w 2543175"/>
              <a:gd name="connsiteY7" fmla="*/ 1047750 h 6848475"/>
              <a:gd name="connsiteX8" fmla="*/ 438150 w 2543175"/>
              <a:gd name="connsiteY8" fmla="*/ 5810250 h 6848475"/>
              <a:gd name="connsiteX9" fmla="*/ 581025 w 2543175"/>
              <a:gd name="connsiteY9" fmla="*/ 6257925 h 6848475"/>
              <a:gd name="connsiteX10" fmla="*/ 1095375 w 2543175"/>
              <a:gd name="connsiteY10" fmla="*/ 6362700 h 6848475"/>
              <a:gd name="connsiteX11" fmla="*/ 2143125 w 2543175"/>
              <a:gd name="connsiteY11" fmla="*/ 6362700 h 6848475"/>
              <a:gd name="connsiteX12" fmla="*/ 2476500 w 2543175"/>
              <a:gd name="connsiteY12" fmla="*/ 6534150 h 6848475"/>
              <a:gd name="connsiteX13" fmla="*/ 2543175 w 2543175"/>
              <a:gd name="connsiteY13" fmla="*/ 6781800 h 6848475"/>
              <a:gd name="connsiteX14" fmla="*/ 2514600 w 2543175"/>
              <a:gd name="connsiteY14" fmla="*/ 6848475 h 6848475"/>
              <a:gd name="connsiteX15" fmla="*/ 0 w 2543175"/>
              <a:gd name="connsiteY15" fmla="*/ 6848475 h 6848475"/>
              <a:gd name="connsiteX16" fmla="*/ 0 w 2543175"/>
              <a:gd name="connsiteY16" fmla="*/ 0 h 6848475"/>
              <a:gd name="connsiteX0" fmla="*/ 0 w 2638425"/>
              <a:gd name="connsiteY0" fmla="*/ 0 h 6848475"/>
              <a:gd name="connsiteX1" fmla="*/ 2628900 w 2638425"/>
              <a:gd name="connsiteY1" fmla="*/ 0 h 6848475"/>
              <a:gd name="connsiteX2" fmla="*/ 2638425 w 2638425"/>
              <a:gd name="connsiteY2" fmla="*/ 114300 h 6848475"/>
              <a:gd name="connsiteX3" fmla="*/ 2514600 w 2638425"/>
              <a:gd name="connsiteY3" fmla="*/ 371475 h 6848475"/>
              <a:gd name="connsiteX4" fmla="*/ 2171700 w 2638425"/>
              <a:gd name="connsiteY4" fmla="*/ 476250 h 6848475"/>
              <a:gd name="connsiteX5" fmla="*/ 1114425 w 2638425"/>
              <a:gd name="connsiteY5" fmla="*/ 476250 h 6848475"/>
              <a:gd name="connsiteX6" fmla="*/ 657225 w 2638425"/>
              <a:gd name="connsiteY6" fmla="*/ 590550 h 6848475"/>
              <a:gd name="connsiteX7" fmla="*/ 533400 w 2638425"/>
              <a:gd name="connsiteY7" fmla="*/ 1047750 h 6848475"/>
              <a:gd name="connsiteX8" fmla="*/ 533400 w 2638425"/>
              <a:gd name="connsiteY8" fmla="*/ 5810250 h 6848475"/>
              <a:gd name="connsiteX9" fmla="*/ 676275 w 2638425"/>
              <a:gd name="connsiteY9" fmla="*/ 6257925 h 6848475"/>
              <a:gd name="connsiteX10" fmla="*/ 1190625 w 2638425"/>
              <a:gd name="connsiteY10" fmla="*/ 6362700 h 6848475"/>
              <a:gd name="connsiteX11" fmla="*/ 2238375 w 2638425"/>
              <a:gd name="connsiteY11" fmla="*/ 6362700 h 6848475"/>
              <a:gd name="connsiteX12" fmla="*/ 2571750 w 2638425"/>
              <a:gd name="connsiteY12" fmla="*/ 6534150 h 6848475"/>
              <a:gd name="connsiteX13" fmla="*/ 2638425 w 2638425"/>
              <a:gd name="connsiteY13" fmla="*/ 6781800 h 6848475"/>
              <a:gd name="connsiteX14" fmla="*/ 2609850 w 2638425"/>
              <a:gd name="connsiteY14" fmla="*/ 6848475 h 6848475"/>
              <a:gd name="connsiteX15" fmla="*/ 95250 w 2638425"/>
              <a:gd name="connsiteY15" fmla="*/ 6848475 h 6848475"/>
              <a:gd name="connsiteX16" fmla="*/ 0 w 2638425"/>
              <a:gd name="connsiteY16" fmla="*/ 0 h 6848475"/>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09850 w 2638425"/>
              <a:gd name="connsiteY14" fmla="*/ 6848475 h 6858000"/>
              <a:gd name="connsiteX15" fmla="*/ 0 w 2638425"/>
              <a:gd name="connsiteY15" fmla="*/ 6858000 h 6858000"/>
              <a:gd name="connsiteX16" fmla="*/ 0 w 2638425"/>
              <a:gd name="connsiteY16" fmla="*/ 0 h 6858000"/>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13025 w 2638425"/>
              <a:gd name="connsiteY14" fmla="*/ 6857999 h 6858000"/>
              <a:gd name="connsiteX15" fmla="*/ 0 w 2638425"/>
              <a:gd name="connsiteY15" fmla="*/ 6858000 h 6858000"/>
              <a:gd name="connsiteX16" fmla="*/ 0 w 2638425"/>
              <a:gd name="connsiteY16" fmla="*/ 0 h 6858000"/>
              <a:gd name="connsiteX0" fmla="*/ 0 w 2644775"/>
              <a:gd name="connsiteY0" fmla="*/ 0 h 6858000"/>
              <a:gd name="connsiteX1" fmla="*/ 2628900 w 2644775"/>
              <a:gd name="connsiteY1" fmla="*/ 0 h 6858000"/>
              <a:gd name="connsiteX2" fmla="*/ 2638425 w 2644775"/>
              <a:gd name="connsiteY2" fmla="*/ 114300 h 6858000"/>
              <a:gd name="connsiteX3" fmla="*/ 2514600 w 2644775"/>
              <a:gd name="connsiteY3" fmla="*/ 371475 h 6858000"/>
              <a:gd name="connsiteX4" fmla="*/ 2171700 w 2644775"/>
              <a:gd name="connsiteY4" fmla="*/ 476250 h 6858000"/>
              <a:gd name="connsiteX5" fmla="*/ 1114425 w 2644775"/>
              <a:gd name="connsiteY5" fmla="*/ 476250 h 6858000"/>
              <a:gd name="connsiteX6" fmla="*/ 657225 w 2644775"/>
              <a:gd name="connsiteY6" fmla="*/ 590550 h 6858000"/>
              <a:gd name="connsiteX7" fmla="*/ 533400 w 2644775"/>
              <a:gd name="connsiteY7" fmla="*/ 1047750 h 6858000"/>
              <a:gd name="connsiteX8" fmla="*/ 533400 w 2644775"/>
              <a:gd name="connsiteY8" fmla="*/ 5810250 h 6858000"/>
              <a:gd name="connsiteX9" fmla="*/ 676275 w 2644775"/>
              <a:gd name="connsiteY9" fmla="*/ 6257925 h 6858000"/>
              <a:gd name="connsiteX10" fmla="*/ 1190625 w 2644775"/>
              <a:gd name="connsiteY10" fmla="*/ 6362700 h 6858000"/>
              <a:gd name="connsiteX11" fmla="*/ 2238375 w 2644775"/>
              <a:gd name="connsiteY11" fmla="*/ 6362700 h 6858000"/>
              <a:gd name="connsiteX12" fmla="*/ 2571750 w 2644775"/>
              <a:gd name="connsiteY12" fmla="*/ 6534150 h 6858000"/>
              <a:gd name="connsiteX13" fmla="*/ 2644775 w 2644775"/>
              <a:gd name="connsiteY13" fmla="*/ 6781800 h 6858000"/>
              <a:gd name="connsiteX14" fmla="*/ 2613025 w 2644775"/>
              <a:gd name="connsiteY14" fmla="*/ 6857999 h 6858000"/>
              <a:gd name="connsiteX15" fmla="*/ 0 w 2644775"/>
              <a:gd name="connsiteY15" fmla="*/ 6858000 h 6858000"/>
              <a:gd name="connsiteX16" fmla="*/ 0 w 2644775"/>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2651654"/>
              <a:gd name="connsiteY0" fmla="*/ 0 h 6858000"/>
              <a:gd name="connsiteX1" fmla="*/ 2628900 w 2651654"/>
              <a:gd name="connsiteY1" fmla="*/ 0 h 6858000"/>
              <a:gd name="connsiteX2" fmla="*/ 2638425 w 2651654"/>
              <a:gd name="connsiteY2" fmla="*/ 114300 h 6858000"/>
              <a:gd name="connsiteX3" fmla="*/ 2514600 w 2651654"/>
              <a:gd name="connsiteY3" fmla="*/ 371475 h 6858000"/>
              <a:gd name="connsiteX4" fmla="*/ 2171700 w 2651654"/>
              <a:gd name="connsiteY4" fmla="*/ 476250 h 6858000"/>
              <a:gd name="connsiteX5" fmla="*/ 1114425 w 2651654"/>
              <a:gd name="connsiteY5" fmla="*/ 476250 h 6858000"/>
              <a:gd name="connsiteX6" fmla="*/ 657225 w 2651654"/>
              <a:gd name="connsiteY6" fmla="*/ 590550 h 6858000"/>
              <a:gd name="connsiteX7" fmla="*/ 533400 w 2651654"/>
              <a:gd name="connsiteY7" fmla="*/ 1047750 h 6858000"/>
              <a:gd name="connsiteX8" fmla="*/ 533400 w 2651654"/>
              <a:gd name="connsiteY8" fmla="*/ 5810250 h 6858000"/>
              <a:gd name="connsiteX9" fmla="*/ 676275 w 2651654"/>
              <a:gd name="connsiteY9" fmla="*/ 6257925 h 6858000"/>
              <a:gd name="connsiteX10" fmla="*/ 1190625 w 2651654"/>
              <a:gd name="connsiteY10" fmla="*/ 6362700 h 6858000"/>
              <a:gd name="connsiteX11" fmla="*/ 2238375 w 2651654"/>
              <a:gd name="connsiteY11" fmla="*/ 6362700 h 6858000"/>
              <a:gd name="connsiteX12" fmla="*/ 2571750 w 2651654"/>
              <a:gd name="connsiteY12" fmla="*/ 6534150 h 6858000"/>
              <a:gd name="connsiteX13" fmla="*/ 2644775 w 2651654"/>
              <a:gd name="connsiteY13" fmla="*/ 6781800 h 6858000"/>
              <a:gd name="connsiteX14" fmla="*/ 2613025 w 2651654"/>
              <a:gd name="connsiteY14" fmla="*/ 6857999 h 6858000"/>
              <a:gd name="connsiteX15" fmla="*/ 0 w 2651654"/>
              <a:gd name="connsiteY15" fmla="*/ 6858000 h 6858000"/>
              <a:gd name="connsiteX16" fmla="*/ 0 w 265165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8479"/>
              <a:gd name="connsiteY0" fmla="*/ 0 h 6858000"/>
              <a:gd name="connsiteX1" fmla="*/ 2628900 w 2648479"/>
              <a:gd name="connsiteY1" fmla="*/ 0 h 6858000"/>
              <a:gd name="connsiteX2" fmla="*/ 2638425 w 2648479"/>
              <a:gd name="connsiteY2" fmla="*/ 114300 h 6858000"/>
              <a:gd name="connsiteX3" fmla="*/ 2514600 w 2648479"/>
              <a:gd name="connsiteY3" fmla="*/ 371475 h 6858000"/>
              <a:gd name="connsiteX4" fmla="*/ 2171700 w 2648479"/>
              <a:gd name="connsiteY4" fmla="*/ 476250 h 6858000"/>
              <a:gd name="connsiteX5" fmla="*/ 1114425 w 2648479"/>
              <a:gd name="connsiteY5" fmla="*/ 476250 h 6858000"/>
              <a:gd name="connsiteX6" fmla="*/ 657225 w 2648479"/>
              <a:gd name="connsiteY6" fmla="*/ 590550 h 6858000"/>
              <a:gd name="connsiteX7" fmla="*/ 533400 w 2648479"/>
              <a:gd name="connsiteY7" fmla="*/ 1047750 h 6858000"/>
              <a:gd name="connsiteX8" fmla="*/ 533400 w 2648479"/>
              <a:gd name="connsiteY8" fmla="*/ 5810250 h 6858000"/>
              <a:gd name="connsiteX9" fmla="*/ 676275 w 2648479"/>
              <a:gd name="connsiteY9" fmla="*/ 6257925 h 6858000"/>
              <a:gd name="connsiteX10" fmla="*/ 1190625 w 2648479"/>
              <a:gd name="connsiteY10" fmla="*/ 6362700 h 6858000"/>
              <a:gd name="connsiteX11" fmla="*/ 2238375 w 2648479"/>
              <a:gd name="connsiteY11" fmla="*/ 6362700 h 6858000"/>
              <a:gd name="connsiteX12" fmla="*/ 2571750 w 2648479"/>
              <a:gd name="connsiteY12" fmla="*/ 6534150 h 6858000"/>
              <a:gd name="connsiteX13" fmla="*/ 2647950 w 2648479"/>
              <a:gd name="connsiteY13" fmla="*/ 6737350 h 6858000"/>
              <a:gd name="connsiteX14" fmla="*/ 2613025 w 2648479"/>
              <a:gd name="connsiteY14" fmla="*/ 6857999 h 6858000"/>
              <a:gd name="connsiteX15" fmla="*/ 0 w 2648479"/>
              <a:gd name="connsiteY15" fmla="*/ 6858000 h 6858000"/>
              <a:gd name="connsiteX16" fmla="*/ 0 w 2648479"/>
              <a:gd name="connsiteY16" fmla="*/ 0 h 6858000"/>
              <a:gd name="connsiteX0" fmla="*/ 0 w 2657475"/>
              <a:gd name="connsiteY0" fmla="*/ 0 h 6858000"/>
              <a:gd name="connsiteX1" fmla="*/ 2628900 w 2657475"/>
              <a:gd name="connsiteY1" fmla="*/ 0 h 6858000"/>
              <a:gd name="connsiteX2" fmla="*/ 2638425 w 2657475"/>
              <a:gd name="connsiteY2" fmla="*/ 114300 h 6858000"/>
              <a:gd name="connsiteX3" fmla="*/ 2514600 w 2657475"/>
              <a:gd name="connsiteY3" fmla="*/ 371475 h 6858000"/>
              <a:gd name="connsiteX4" fmla="*/ 2171700 w 2657475"/>
              <a:gd name="connsiteY4" fmla="*/ 476250 h 6858000"/>
              <a:gd name="connsiteX5" fmla="*/ 1114425 w 2657475"/>
              <a:gd name="connsiteY5" fmla="*/ 476250 h 6858000"/>
              <a:gd name="connsiteX6" fmla="*/ 657225 w 2657475"/>
              <a:gd name="connsiteY6" fmla="*/ 590550 h 6858000"/>
              <a:gd name="connsiteX7" fmla="*/ 533400 w 2657475"/>
              <a:gd name="connsiteY7" fmla="*/ 1047750 h 6858000"/>
              <a:gd name="connsiteX8" fmla="*/ 533400 w 2657475"/>
              <a:gd name="connsiteY8" fmla="*/ 5810250 h 6858000"/>
              <a:gd name="connsiteX9" fmla="*/ 676275 w 2657475"/>
              <a:gd name="connsiteY9" fmla="*/ 6257925 h 6858000"/>
              <a:gd name="connsiteX10" fmla="*/ 1190625 w 2657475"/>
              <a:gd name="connsiteY10" fmla="*/ 6362700 h 6858000"/>
              <a:gd name="connsiteX11" fmla="*/ 2238375 w 2657475"/>
              <a:gd name="connsiteY11" fmla="*/ 6362700 h 6858000"/>
              <a:gd name="connsiteX12" fmla="*/ 2571750 w 2657475"/>
              <a:gd name="connsiteY12" fmla="*/ 6534150 h 6858000"/>
              <a:gd name="connsiteX13" fmla="*/ 2647950 w 2657475"/>
              <a:gd name="connsiteY13" fmla="*/ 6737350 h 6858000"/>
              <a:gd name="connsiteX14" fmla="*/ 2628900 w 2657475"/>
              <a:gd name="connsiteY14" fmla="*/ 6857999 h 6858000"/>
              <a:gd name="connsiteX15" fmla="*/ 0 w 2657475"/>
              <a:gd name="connsiteY15" fmla="*/ 6858000 h 6858000"/>
              <a:gd name="connsiteX16" fmla="*/ 0 w 2657475"/>
              <a:gd name="connsiteY16" fmla="*/ 0 h 6858000"/>
              <a:gd name="connsiteX0" fmla="*/ 0 w 2654829"/>
              <a:gd name="connsiteY0" fmla="*/ 0 h 6858000"/>
              <a:gd name="connsiteX1" fmla="*/ 2628900 w 2654829"/>
              <a:gd name="connsiteY1" fmla="*/ 0 h 6858000"/>
              <a:gd name="connsiteX2" fmla="*/ 2638425 w 2654829"/>
              <a:gd name="connsiteY2" fmla="*/ 114300 h 6858000"/>
              <a:gd name="connsiteX3" fmla="*/ 2514600 w 2654829"/>
              <a:gd name="connsiteY3" fmla="*/ 371475 h 6858000"/>
              <a:gd name="connsiteX4" fmla="*/ 2171700 w 2654829"/>
              <a:gd name="connsiteY4" fmla="*/ 476250 h 6858000"/>
              <a:gd name="connsiteX5" fmla="*/ 1114425 w 2654829"/>
              <a:gd name="connsiteY5" fmla="*/ 476250 h 6858000"/>
              <a:gd name="connsiteX6" fmla="*/ 657225 w 2654829"/>
              <a:gd name="connsiteY6" fmla="*/ 590550 h 6858000"/>
              <a:gd name="connsiteX7" fmla="*/ 533400 w 2654829"/>
              <a:gd name="connsiteY7" fmla="*/ 1047750 h 6858000"/>
              <a:gd name="connsiteX8" fmla="*/ 533400 w 2654829"/>
              <a:gd name="connsiteY8" fmla="*/ 5810250 h 6858000"/>
              <a:gd name="connsiteX9" fmla="*/ 676275 w 2654829"/>
              <a:gd name="connsiteY9" fmla="*/ 6257925 h 6858000"/>
              <a:gd name="connsiteX10" fmla="*/ 1190625 w 2654829"/>
              <a:gd name="connsiteY10" fmla="*/ 6362700 h 6858000"/>
              <a:gd name="connsiteX11" fmla="*/ 2238375 w 2654829"/>
              <a:gd name="connsiteY11" fmla="*/ 6362700 h 6858000"/>
              <a:gd name="connsiteX12" fmla="*/ 2571750 w 2654829"/>
              <a:gd name="connsiteY12" fmla="*/ 6534150 h 6858000"/>
              <a:gd name="connsiteX13" fmla="*/ 2647950 w 2654829"/>
              <a:gd name="connsiteY13" fmla="*/ 6737350 h 6858000"/>
              <a:gd name="connsiteX14" fmla="*/ 2613025 w 2654829"/>
              <a:gd name="connsiteY14" fmla="*/ 6857999 h 6858000"/>
              <a:gd name="connsiteX15" fmla="*/ 0 w 2654829"/>
              <a:gd name="connsiteY15" fmla="*/ 6858000 h 6858000"/>
              <a:gd name="connsiteX16" fmla="*/ 0 w 2654829"/>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3054350"/>
              <a:gd name="connsiteY0" fmla="*/ 0 h 6858000"/>
              <a:gd name="connsiteX1" fmla="*/ 2628900 w 3054350"/>
              <a:gd name="connsiteY1" fmla="*/ 0 h 6858000"/>
              <a:gd name="connsiteX2" fmla="*/ 2638425 w 3054350"/>
              <a:gd name="connsiteY2" fmla="*/ 114300 h 6858000"/>
              <a:gd name="connsiteX3" fmla="*/ 2514600 w 3054350"/>
              <a:gd name="connsiteY3" fmla="*/ 371475 h 6858000"/>
              <a:gd name="connsiteX4" fmla="*/ 2171700 w 3054350"/>
              <a:gd name="connsiteY4" fmla="*/ 476250 h 6858000"/>
              <a:gd name="connsiteX5" fmla="*/ 1114425 w 3054350"/>
              <a:gd name="connsiteY5" fmla="*/ 476250 h 6858000"/>
              <a:gd name="connsiteX6" fmla="*/ 657225 w 3054350"/>
              <a:gd name="connsiteY6" fmla="*/ 590550 h 6858000"/>
              <a:gd name="connsiteX7" fmla="*/ 533400 w 3054350"/>
              <a:gd name="connsiteY7" fmla="*/ 1047750 h 6858000"/>
              <a:gd name="connsiteX8" fmla="*/ 533400 w 3054350"/>
              <a:gd name="connsiteY8" fmla="*/ 5810250 h 6858000"/>
              <a:gd name="connsiteX9" fmla="*/ 676275 w 3054350"/>
              <a:gd name="connsiteY9" fmla="*/ 6257925 h 6858000"/>
              <a:gd name="connsiteX10" fmla="*/ 1190625 w 3054350"/>
              <a:gd name="connsiteY10" fmla="*/ 6362700 h 6858000"/>
              <a:gd name="connsiteX11" fmla="*/ 2238375 w 3054350"/>
              <a:gd name="connsiteY11" fmla="*/ 6362700 h 6858000"/>
              <a:gd name="connsiteX12" fmla="*/ 2571750 w 3054350"/>
              <a:gd name="connsiteY12" fmla="*/ 6534150 h 6858000"/>
              <a:gd name="connsiteX13" fmla="*/ 2625725 w 3054350"/>
              <a:gd name="connsiteY13" fmla="*/ 6857999 h 6858000"/>
              <a:gd name="connsiteX14" fmla="*/ 0 w 3054350"/>
              <a:gd name="connsiteY14" fmla="*/ 6858000 h 6858000"/>
              <a:gd name="connsiteX15" fmla="*/ 0 w 3054350"/>
              <a:gd name="connsiteY15" fmla="*/ 0 h 6858000"/>
              <a:gd name="connsiteX0" fmla="*/ 0 w 2651125"/>
              <a:gd name="connsiteY0" fmla="*/ 0 h 6858000"/>
              <a:gd name="connsiteX1" fmla="*/ 2628900 w 2651125"/>
              <a:gd name="connsiteY1" fmla="*/ 0 h 6858000"/>
              <a:gd name="connsiteX2" fmla="*/ 2638425 w 2651125"/>
              <a:gd name="connsiteY2" fmla="*/ 114300 h 6858000"/>
              <a:gd name="connsiteX3" fmla="*/ 2514600 w 2651125"/>
              <a:gd name="connsiteY3" fmla="*/ 371475 h 6858000"/>
              <a:gd name="connsiteX4" fmla="*/ 2171700 w 2651125"/>
              <a:gd name="connsiteY4" fmla="*/ 476250 h 6858000"/>
              <a:gd name="connsiteX5" fmla="*/ 1114425 w 2651125"/>
              <a:gd name="connsiteY5" fmla="*/ 476250 h 6858000"/>
              <a:gd name="connsiteX6" fmla="*/ 657225 w 2651125"/>
              <a:gd name="connsiteY6" fmla="*/ 590550 h 6858000"/>
              <a:gd name="connsiteX7" fmla="*/ 533400 w 2651125"/>
              <a:gd name="connsiteY7" fmla="*/ 1047750 h 6858000"/>
              <a:gd name="connsiteX8" fmla="*/ 533400 w 2651125"/>
              <a:gd name="connsiteY8" fmla="*/ 5810250 h 6858000"/>
              <a:gd name="connsiteX9" fmla="*/ 676275 w 2651125"/>
              <a:gd name="connsiteY9" fmla="*/ 6257925 h 6858000"/>
              <a:gd name="connsiteX10" fmla="*/ 1190625 w 2651125"/>
              <a:gd name="connsiteY10" fmla="*/ 6362700 h 6858000"/>
              <a:gd name="connsiteX11" fmla="*/ 2238375 w 2651125"/>
              <a:gd name="connsiteY11" fmla="*/ 6362700 h 6858000"/>
              <a:gd name="connsiteX12" fmla="*/ 2571750 w 2651125"/>
              <a:gd name="connsiteY12" fmla="*/ 6534150 h 6858000"/>
              <a:gd name="connsiteX13" fmla="*/ 2625725 w 2651125"/>
              <a:gd name="connsiteY13" fmla="*/ 6857999 h 6858000"/>
              <a:gd name="connsiteX14" fmla="*/ 0 w 2651125"/>
              <a:gd name="connsiteY14" fmla="*/ 6858000 h 6858000"/>
              <a:gd name="connsiteX15" fmla="*/ 0 w 26511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514600 w 2663825"/>
              <a:gd name="connsiteY2" fmla="*/ 371475 h 6858000"/>
              <a:gd name="connsiteX3" fmla="*/ 2171700 w 2663825"/>
              <a:gd name="connsiteY3" fmla="*/ 476250 h 6858000"/>
              <a:gd name="connsiteX4" fmla="*/ 1114425 w 2663825"/>
              <a:gd name="connsiteY4" fmla="*/ 476250 h 6858000"/>
              <a:gd name="connsiteX5" fmla="*/ 663575 w 2663825"/>
              <a:gd name="connsiteY5" fmla="*/ 606425 h 6858000"/>
              <a:gd name="connsiteX6" fmla="*/ 542925 w 2663825"/>
              <a:gd name="connsiteY6" fmla="*/ 1047750 h 6858000"/>
              <a:gd name="connsiteX7" fmla="*/ 542925 w 2663825"/>
              <a:gd name="connsiteY7" fmla="*/ 5797550 h 6858000"/>
              <a:gd name="connsiteX8" fmla="*/ 685800 w 2663825"/>
              <a:gd name="connsiteY8" fmla="*/ 6254750 h 6858000"/>
              <a:gd name="connsiteX9" fmla="*/ 1190625 w 2663825"/>
              <a:gd name="connsiteY9" fmla="*/ 6362700 h 6858000"/>
              <a:gd name="connsiteX10" fmla="*/ 2238375 w 2663825"/>
              <a:gd name="connsiteY10" fmla="*/ 6362700 h 6858000"/>
              <a:gd name="connsiteX11" fmla="*/ 2571750 w 2663825"/>
              <a:gd name="connsiteY11" fmla="*/ 6534150 h 6858000"/>
              <a:gd name="connsiteX12" fmla="*/ 2625725 w 2663825"/>
              <a:gd name="connsiteY12" fmla="*/ 6857999 h 6858000"/>
              <a:gd name="connsiteX13" fmla="*/ 0 w 2663825"/>
              <a:gd name="connsiteY13" fmla="*/ 6858000 h 6858000"/>
              <a:gd name="connsiteX14" fmla="*/ 0 w 2663825"/>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67000" h="6858000">
                <a:moveTo>
                  <a:pt x="0" y="0"/>
                </a:moveTo>
                <a:lnTo>
                  <a:pt x="2628900" y="0"/>
                </a:lnTo>
                <a:cubicBezTo>
                  <a:pt x="2667000" y="127000"/>
                  <a:pt x="2616200" y="263525"/>
                  <a:pt x="2514600" y="371475"/>
                </a:cubicBezTo>
                <a:cubicBezTo>
                  <a:pt x="2422525" y="457200"/>
                  <a:pt x="2308225" y="479425"/>
                  <a:pt x="2171700" y="476250"/>
                </a:cubicBezTo>
                <a:lnTo>
                  <a:pt x="1114425" y="476250"/>
                </a:lnTo>
                <a:cubicBezTo>
                  <a:pt x="884238" y="479425"/>
                  <a:pt x="758825" y="492125"/>
                  <a:pt x="663575" y="606425"/>
                </a:cubicBezTo>
                <a:cubicBezTo>
                  <a:pt x="565150" y="736600"/>
                  <a:pt x="549275" y="873125"/>
                  <a:pt x="542925" y="1047750"/>
                </a:cubicBezTo>
                <a:lnTo>
                  <a:pt x="542925" y="5797550"/>
                </a:lnTo>
                <a:cubicBezTo>
                  <a:pt x="544513" y="5970588"/>
                  <a:pt x="577850" y="6160558"/>
                  <a:pt x="685800" y="6254750"/>
                </a:cubicBezTo>
                <a:cubicBezTo>
                  <a:pt x="793750" y="6348942"/>
                  <a:pt x="993775" y="6359525"/>
                  <a:pt x="1190625" y="6362700"/>
                </a:cubicBezTo>
                <a:lnTo>
                  <a:pt x="2238375" y="6362700"/>
                </a:lnTo>
                <a:cubicBezTo>
                  <a:pt x="2401887" y="6359525"/>
                  <a:pt x="2519892" y="6454775"/>
                  <a:pt x="2571750" y="6534150"/>
                </a:cubicBezTo>
                <a:cubicBezTo>
                  <a:pt x="2636308" y="6616700"/>
                  <a:pt x="2663825" y="6781799"/>
                  <a:pt x="2625725" y="6857999"/>
                </a:cubicBezTo>
                <a:lnTo>
                  <a:pt x="0" y="6858000"/>
                </a:lnTo>
                <a:lnTo>
                  <a:pt x="0" y="0"/>
                </a:lnTo>
                <a:close/>
              </a:path>
            </a:pathLst>
          </a:custGeom>
          <a:gradFill>
            <a:gsLst>
              <a:gs pos="0">
                <a:srgbClr val="B88ABD"/>
              </a:gs>
              <a:gs pos="50000">
                <a:srgbClr val="9163A8"/>
              </a:gs>
              <a:gs pos="50000">
                <a:srgbClr val="6B3C9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Freeform 5"/>
          <p:cNvSpPr/>
          <p:nvPr/>
        </p:nvSpPr>
        <p:spPr>
          <a:xfrm flipH="1">
            <a:off x="6502400" y="0"/>
            <a:ext cx="2667000" cy="6858000"/>
          </a:xfrm>
          <a:custGeom>
            <a:avLst/>
            <a:gdLst>
              <a:gd name="connsiteX0" fmla="*/ 0 w 2543175"/>
              <a:gd name="connsiteY0" fmla="*/ 0 h 6848475"/>
              <a:gd name="connsiteX1" fmla="*/ 2533650 w 2543175"/>
              <a:gd name="connsiteY1" fmla="*/ 0 h 6848475"/>
              <a:gd name="connsiteX2" fmla="*/ 2543175 w 2543175"/>
              <a:gd name="connsiteY2" fmla="*/ 114300 h 6848475"/>
              <a:gd name="connsiteX3" fmla="*/ 2419350 w 2543175"/>
              <a:gd name="connsiteY3" fmla="*/ 371475 h 6848475"/>
              <a:gd name="connsiteX4" fmla="*/ 2076450 w 2543175"/>
              <a:gd name="connsiteY4" fmla="*/ 476250 h 6848475"/>
              <a:gd name="connsiteX5" fmla="*/ 1019175 w 2543175"/>
              <a:gd name="connsiteY5" fmla="*/ 476250 h 6848475"/>
              <a:gd name="connsiteX6" fmla="*/ 561975 w 2543175"/>
              <a:gd name="connsiteY6" fmla="*/ 590550 h 6848475"/>
              <a:gd name="connsiteX7" fmla="*/ 438150 w 2543175"/>
              <a:gd name="connsiteY7" fmla="*/ 1047750 h 6848475"/>
              <a:gd name="connsiteX8" fmla="*/ 438150 w 2543175"/>
              <a:gd name="connsiteY8" fmla="*/ 5810250 h 6848475"/>
              <a:gd name="connsiteX9" fmla="*/ 581025 w 2543175"/>
              <a:gd name="connsiteY9" fmla="*/ 6257925 h 6848475"/>
              <a:gd name="connsiteX10" fmla="*/ 1095375 w 2543175"/>
              <a:gd name="connsiteY10" fmla="*/ 6362700 h 6848475"/>
              <a:gd name="connsiteX11" fmla="*/ 2143125 w 2543175"/>
              <a:gd name="connsiteY11" fmla="*/ 6362700 h 6848475"/>
              <a:gd name="connsiteX12" fmla="*/ 2476500 w 2543175"/>
              <a:gd name="connsiteY12" fmla="*/ 6534150 h 6848475"/>
              <a:gd name="connsiteX13" fmla="*/ 2543175 w 2543175"/>
              <a:gd name="connsiteY13" fmla="*/ 6781800 h 6848475"/>
              <a:gd name="connsiteX14" fmla="*/ 2514600 w 2543175"/>
              <a:gd name="connsiteY14" fmla="*/ 6848475 h 6848475"/>
              <a:gd name="connsiteX15" fmla="*/ 0 w 2543175"/>
              <a:gd name="connsiteY15" fmla="*/ 6848475 h 6848475"/>
              <a:gd name="connsiteX16" fmla="*/ 0 w 2543175"/>
              <a:gd name="connsiteY16" fmla="*/ 0 h 6848475"/>
              <a:gd name="connsiteX0" fmla="*/ 0 w 2638425"/>
              <a:gd name="connsiteY0" fmla="*/ 0 h 6848475"/>
              <a:gd name="connsiteX1" fmla="*/ 2628900 w 2638425"/>
              <a:gd name="connsiteY1" fmla="*/ 0 h 6848475"/>
              <a:gd name="connsiteX2" fmla="*/ 2638425 w 2638425"/>
              <a:gd name="connsiteY2" fmla="*/ 114300 h 6848475"/>
              <a:gd name="connsiteX3" fmla="*/ 2514600 w 2638425"/>
              <a:gd name="connsiteY3" fmla="*/ 371475 h 6848475"/>
              <a:gd name="connsiteX4" fmla="*/ 2171700 w 2638425"/>
              <a:gd name="connsiteY4" fmla="*/ 476250 h 6848475"/>
              <a:gd name="connsiteX5" fmla="*/ 1114425 w 2638425"/>
              <a:gd name="connsiteY5" fmla="*/ 476250 h 6848475"/>
              <a:gd name="connsiteX6" fmla="*/ 657225 w 2638425"/>
              <a:gd name="connsiteY6" fmla="*/ 590550 h 6848475"/>
              <a:gd name="connsiteX7" fmla="*/ 533400 w 2638425"/>
              <a:gd name="connsiteY7" fmla="*/ 1047750 h 6848475"/>
              <a:gd name="connsiteX8" fmla="*/ 533400 w 2638425"/>
              <a:gd name="connsiteY8" fmla="*/ 5810250 h 6848475"/>
              <a:gd name="connsiteX9" fmla="*/ 676275 w 2638425"/>
              <a:gd name="connsiteY9" fmla="*/ 6257925 h 6848475"/>
              <a:gd name="connsiteX10" fmla="*/ 1190625 w 2638425"/>
              <a:gd name="connsiteY10" fmla="*/ 6362700 h 6848475"/>
              <a:gd name="connsiteX11" fmla="*/ 2238375 w 2638425"/>
              <a:gd name="connsiteY11" fmla="*/ 6362700 h 6848475"/>
              <a:gd name="connsiteX12" fmla="*/ 2571750 w 2638425"/>
              <a:gd name="connsiteY12" fmla="*/ 6534150 h 6848475"/>
              <a:gd name="connsiteX13" fmla="*/ 2638425 w 2638425"/>
              <a:gd name="connsiteY13" fmla="*/ 6781800 h 6848475"/>
              <a:gd name="connsiteX14" fmla="*/ 2609850 w 2638425"/>
              <a:gd name="connsiteY14" fmla="*/ 6848475 h 6848475"/>
              <a:gd name="connsiteX15" fmla="*/ 95250 w 2638425"/>
              <a:gd name="connsiteY15" fmla="*/ 6848475 h 6848475"/>
              <a:gd name="connsiteX16" fmla="*/ 0 w 2638425"/>
              <a:gd name="connsiteY16" fmla="*/ 0 h 6848475"/>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09850 w 2638425"/>
              <a:gd name="connsiteY14" fmla="*/ 6848475 h 6858000"/>
              <a:gd name="connsiteX15" fmla="*/ 0 w 2638425"/>
              <a:gd name="connsiteY15" fmla="*/ 6858000 h 6858000"/>
              <a:gd name="connsiteX16" fmla="*/ 0 w 2638425"/>
              <a:gd name="connsiteY16" fmla="*/ 0 h 6858000"/>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13025 w 2638425"/>
              <a:gd name="connsiteY14" fmla="*/ 6857999 h 6858000"/>
              <a:gd name="connsiteX15" fmla="*/ 0 w 2638425"/>
              <a:gd name="connsiteY15" fmla="*/ 6858000 h 6858000"/>
              <a:gd name="connsiteX16" fmla="*/ 0 w 2638425"/>
              <a:gd name="connsiteY16" fmla="*/ 0 h 6858000"/>
              <a:gd name="connsiteX0" fmla="*/ 0 w 2644775"/>
              <a:gd name="connsiteY0" fmla="*/ 0 h 6858000"/>
              <a:gd name="connsiteX1" fmla="*/ 2628900 w 2644775"/>
              <a:gd name="connsiteY1" fmla="*/ 0 h 6858000"/>
              <a:gd name="connsiteX2" fmla="*/ 2638425 w 2644775"/>
              <a:gd name="connsiteY2" fmla="*/ 114300 h 6858000"/>
              <a:gd name="connsiteX3" fmla="*/ 2514600 w 2644775"/>
              <a:gd name="connsiteY3" fmla="*/ 371475 h 6858000"/>
              <a:gd name="connsiteX4" fmla="*/ 2171700 w 2644775"/>
              <a:gd name="connsiteY4" fmla="*/ 476250 h 6858000"/>
              <a:gd name="connsiteX5" fmla="*/ 1114425 w 2644775"/>
              <a:gd name="connsiteY5" fmla="*/ 476250 h 6858000"/>
              <a:gd name="connsiteX6" fmla="*/ 657225 w 2644775"/>
              <a:gd name="connsiteY6" fmla="*/ 590550 h 6858000"/>
              <a:gd name="connsiteX7" fmla="*/ 533400 w 2644775"/>
              <a:gd name="connsiteY7" fmla="*/ 1047750 h 6858000"/>
              <a:gd name="connsiteX8" fmla="*/ 533400 w 2644775"/>
              <a:gd name="connsiteY8" fmla="*/ 5810250 h 6858000"/>
              <a:gd name="connsiteX9" fmla="*/ 676275 w 2644775"/>
              <a:gd name="connsiteY9" fmla="*/ 6257925 h 6858000"/>
              <a:gd name="connsiteX10" fmla="*/ 1190625 w 2644775"/>
              <a:gd name="connsiteY10" fmla="*/ 6362700 h 6858000"/>
              <a:gd name="connsiteX11" fmla="*/ 2238375 w 2644775"/>
              <a:gd name="connsiteY11" fmla="*/ 6362700 h 6858000"/>
              <a:gd name="connsiteX12" fmla="*/ 2571750 w 2644775"/>
              <a:gd name="connsiteY12" fmla="*/ 6534150 h 6858000"/>
              <a:gd name="connsiteX13" fmla="*/ 2644775 w 2644775"/>
              <a:gd name="connsiteY13" fmla="*/ 6781800 h 6858000"/>
              <a:gd name="connsiteX14" fmla="*/ 2613025 w 2644775"/>
              <a:gd name="connsiteY14" fmla="*/ 6857999 h 6858000"/>
              <a:gd name="connsiteX15" fmla="*/ 0 w 2644775"/>
              <a:gd name="connsiteY15" fmla="*/ 6858000 h 6858000"/>
              <a:gd name="connsiteX16" fmla="*/ 0 w 2644775"/>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2651654"/>
              <a:gd name="connsiteY0" fmla="*/ 0 h 6858000"/>
              <a:gd name="connsiteX1" fmla="*/ 2628900 w 2651654"/>
              <a:gd name="connsiteY1" fmla="*/ 0 h 6858000"/>
              <a:gd name="connsiteX2" fmla="*/ 2638425 w 2651654"/>
              <a:gd name="connsiteY2" fmla="*/ 114300 h 6858000"/>
              <a:gd name="connsiteX3" fmla="*/ 2514600 w 2651654"/>
              <a:gd name="connsiteY3" fmla="*/ 371475 h 6858000"/>
              <a:gd name="connsiteX4" fmla="*/ 2171700 w 2651654"/>
              <a:gd name="connsiteY4" fmla="*/ 476250 h 6858000"/>
              <a:gd name="connsiteX5" fmla="*/ 1114425 w 2651654"/>
              <a:gd name="connsiteY5" fmla="*/ 476250 h 6858000"/>
              <a:gd name="connsiteX6" fmla="*/ 657225 w 2651654"/>
              <a:gd name="connsiteY6" fmla="*/ 590550 h 6858000"/>
              <a:gd name="connsiteX7" fmla="*/ 533400 w 2651654"/>
              <a:gd name="connsiteY7" fmla="*/ 1047750 h 6858000"/>
              <a:gd name="connsiteX8" fmla="*/ 533400 w 2651654"/>
              <a:gd name="connsiteY8" fmla="*/ 5810250 h 6858000"/>
              <a:gd name="connsiteX9" fmla="*/ 676275 w 2651654"/>
              <a:gd name="connsiteY9" fmla="*/ 6257925 h 6858000"/>
              <a:gd name="connsiteX10" fmla="*/ 1190625 w 2651654"/>
              <a:gd name="connsiteY10" fmla="*/ 6362700 h 6858000"/>
              <a:gd name="connsiteX11" fmla="*/ 2238375 w 2651654"/>
              <a:gd name="connsiteY11" fmla="*/ 6362700 h 6858000"/>
              <a:gd name="connsiteX12" fmla="*/ 2571750 w 2651654"/>
              <a:gd name="connsiteY12" fmla="*/ 6534150 h 6858000"/>
              <a:gd name="connsiteX13" fmla="*/ 2644775 w 2651654"/>
              <a:gd name="connsiteY13" fmla="*/ 6781800 h 6858000"/>
              <a:gd name="connsiteX14" fmla="*/ 2613025 w 2651654"/>
              <a:gd name="connsiteY14" fmla="*/ 6857999 h 6858000"/>
              <a:gd name="connsiteX15" fmla="*/ 0 w 2651654"/>
              <a:gd name="connsiteY15" fmla="*/ 6858000 h 6858000"/>
              <a:gd name="connsiteX16" fmla="*/ 0 w 265165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8479"/>
              <a:gd name="connsiteY0" fmla="*/ 0 h 6858000"/>
              <a:gd name="connsiteX1" fmla="*/ 2628900 w 2648479"/>
              <a:gd name="connsiteY1" fmla="*/ 0 h 6858000"/>
              <a:gd name="connsiteX2" fmla="*/ 2638425 w 2648479"/>
              <a:gd name="connsiteY2" fmla="*/ 114300 h 6858000"/>
              <a:gd name="connsiteX3" fmla="*/ 2514600 w 2648479"/>
              <a:gd name="connsiteY3" fmla="*/ 371475 h 6858000"/>
              <a:gd name="connsiteX4" fmla="*/ 2171700 w 2648479"/>
              <a:gd name="connsiteY4" fmla="*/ 476250 h 6858000"/>
              <a:gd name="connsiteX5" fmla="*/ 1114425 w 2648479"/>
              <a:gd name="connsiteY5" fmla="*/ 476250 h 6858000"/>
              <a:gd name="connsiteX6" fmla="*/ 657225 w 2648479"/>
              <a:gd name="connsiteY6" fmla="*/ 590550 h 6858000"/>
              <a:gd name="connsiteX7" fmla="*/ 533400 w 2648479"/>
              <a:gd name="connsiteY7" fmla="*/ 1047750 h 6858000"/>
              <a:gd name="connsiteX8" fmla="*/ 533400 w 2648479"/>
              <a:gd name="connsiteY8" fmla="*/ 5810250 h 6858000"/>
              <a:gd name="connsiteX9" fmla="*/ 676275 w 2648479"/>
              <a:gd name="connsiteY9" fmla="*/ 6257925 h 6858000"/>
              <a:gd name="connsiteX10" fmla="*/ 1190625 w 2648479"/>
              <a:gd name="connsiteY10" fmla="*/ 6362700 h 6858000"/>
              <a:gd name="connsiteX11" fmla="*/ 2238375 w 2648479"/>
              <a:gd name="connsiteY11" fmla="*/ 6362700 h 6858000"/>
              <a:gd name="connsiteX12" fmla="*/ 2571750 w 2648479"/>
              <a:gd name="connsiteY12" fmla="*/ 6534150 h 6858000"/>
              <a:gd name="connsiteX13" fmla="*/ 2647950 w 2648479"/>
              <a:gd name="connsiteY13" fmla="*/ 6737350 h 6858000"/>
              <a:gd name="connsiteX14" fmla="*/ 2613025 w 2648479"/>
              <a:gd name="connsiteY14" fmla="*/ 6857999 h 6858000"/>
              <a:gd name="connsiteX15" fmla="*/ 0 w 2648479"/>
              <a:gd name="connsiteY15" fmla="*/ 6858000 h 6858000"/>
              <a:gd name="connsiteX16" fmla="*/ 0 w 2648479"/>
              <a:gd name="connsiteY16" fmla="*/ 0 h 6858000"/>
              <a:gd name="connsiteX0" fmla="*/ 0 w 2657475"/>
              <a:gd name="connsiteY0" fmla="*/ 0 h 6858000"/>
              <a:gd name="connsiteX1" fmla="*/ 2628900 w 2657475"/>
              <a:gd name="connsiteY1" fmla="*/ 0 h 6858000"/>
              <a:gd name="connsiteX2" fmla="*/ 2638425 w 2657475"/>
              <a:gd name="connsiteY2" fmla="*/ 114300 h 6858000"/>
              <a:gd name="connsiteX3" fmla="*/ 2514600 w 2657475"/>
              <a:gd name="connsiteY3" fmla="*/ 371475 h 6858000"/>
              <a:gd name="connsiteX4" fmla="*/ 2171700 w 2657475"/>
              <a:gd name="connsiteY4" fmla="*/ 476250 h 6858000"/>
              <a:gd name="connsiteX5" fmla="*/ 1114425 w 2657475"/>
              <a:gd name="connsiteY5" fmla="*/ 476250 h 6858000"/>
              <a:gd name="connsiteX6" fmla="*/ 657225 w 2657475"/>
              <a:gd name="connsiteY6" fmla="*/ 590550 h 6858000"/>
              <a:gd name="connsiteX7" fmla="*/ 533400 w 2657475"/>
              <a:gd name="connsiteY7" fmla="*/ 1047750 h 6858000"/>
              <a:gd name="connsiteX8" fmla="*/ 533400 w 2657475"/>
              <a:gd name="connsiteY8" fmla="*/ 5810250 h 6858000"/>
              <a:gd name="connsiteX9" fmla="*/ 676275 w 2657475"/>
              <a:gd name="connsiteY9" fmla="*/ 6257925 h 6858000"/>
              <a:gd name="connsiteX10" fmla="*/ 1190625 w 2657475"/>
              <a:gd name="connsiteY10" fmla="*/ 6362700 h 6858000"/>
              <a:gd name="connsiteX11" fmla="*/ 2238375 w 2657475"/>
              <a:gd name="connsiteY11" fmla="*/ 6362700 h 6858000"/>
              <a:gd name="connsiteX12" fmla="*/ 2571750 w 2657475"/>
              <a:gd name="connsiteY12" fmla="*/ 6534150 h 6858000"/>
              <a:gd name="connsiteX13" fmla="*/ 2647950 w 2657475"/>
              <a:gd name="connsiteY13" fmla="*/ 6737350 h 6858000"/>
              <a:gd name="connsiteX14" fmla="*/ 2628900 w 2657475"/>
              <a:gd name="connsiteY14" fmla="*/ 6857999 h 6858000"/>
              <a:gd name="connsiteX15" fmla="*/ 0 w 2657475"/>
              <a:gd name="connsiteY15" fmla="*/ 6858000 h 6858000"/>
              <a:gd name="connsiteX16" fmla="*/ 0 w 2657475"/>
              <a:gd name="connsiteY16" fmla="*/ 0 h 6858000"/>
              <a:gd name="connsiteX0" fmla="*/ 0 w 2654829"/>
              <a:gd name="connsiteY0" fmla="*/ 0 h 6858000"/>
              <a:gd name="connsiteX1" fmla="*/ 2628900 w 2654829"/>
              <a:gd name="connsiteY1" fmla="*/ 0 h 6858000"/>
              <a:gd name="connsiteX2" fmla="*/ 2638425 w 2654829"/>
              <a:gd name="connsiteY2" fmla="*/ 114300 h 6858000"/>
              <a:gd name="connsiteX3" fmla="*/ 2514600 w 2654829"/>
              <a:gd name="connsiteY3" fmla="*/ 371475 h 6858000"/>
              <a:gd name="connsiteX4" fmla="*/ 2171700 w 2654829"/>
              <a:gd name="connsiteY4" fmla="*/ 476250 h 6858000"/>
              <a:gd name="connsiteX5" fmla="*/ 1114425 w 2654829"/>
              <a:gd name="connsiteY5" fmla="*/ 476250 h 6858000"/>
              <a:gd name="connsiteX6" fmla="*/ 657225 w 2654829"/>
              <a:gd name="connsiteY6" fmla="*/ 590550 h 6858000"/>
              <a:gd name="connsiteX7" fmla="*/ 533400 w 2654829"/>
              <a:gd name="connsiteY7" fmla="*/ 1047750 h 6858000"/>
              <a:gd name="connsiteX8" fmla="*/ 533400 w 2654829"/>
              <a:gd name="connsiteY8" fmla="*/ 5810250 h 6858000"/>
              <a:gd name="connsiteX9" fmla="*/ 676275 w 2654829"/>
              <a:gd name="connsiteY9" fmla="*/ 6257925 h 6858000"/>
              <a:gd name="connsiteX10" fmla="*/ 1190625 w 2654829"/>
              <a:gd name="connsiteY10" fmla="*/ 6362700 h 6858000"/>
              <a:gd name="connsiteX11" fmla="*/ 2238375 w 2654829"/>
              <a:gd name="connsiteY11" fmla="*/ 6362700 h 6858000"/>
              <a:gd name="connsiteX12" fmla="*/ 2571750 w 2654829"/>
              <a:gd name="connsiteY12" fmla="*/ 6534150 h 6858000"/>
              <a:gd name="connsiteX13" fmla="*/ 2647950 w 2654829"/>
              <a:gd name="connsiteY13" fmla="*/ 6737350 h 6858000"/>
              <a:gd name="connsiteX14" fmla="*/ 2613025 w 2654829"/>
              <a:gd name="connsiteY14" fmla="*/ 6857999 h 6858000"/>
              <a:gd name="connsiteX15" fmla="*/ 0 w 2654829"/>
              <a:gd name="connsiteY15" fmla="*/ 6858000 h 6858000"/>
              <a:gd name="connsiteX16" fmla="*/ 0 w 2654829"/>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3054350"/>
              <a:gd name="connsiteY0" fmla="*/ 0 h 6858000"/>
              <a:gd name="connsiteX1" fmla="*/ 2628900 w 3054350"/>
              <a:gd name="connsiteY1" fmla="*/ 0 h 6858000"/>
              <a:gd name="connsiteX2" fmla="*/ 2638425 w 3054350"/>
              <a:gd name="connsiteY2" fmla="*/ 114300 h 6858000"/>
              <a:gd name="connsiteX3" fmla="*/ 2514600 w 3054350"/>
              <a:gd name="connsiteY3" fmla="*/ 371475 h 6858000"/>
              <a:gd name="connsiteX4" fmla="*/ 2171700 w 3054350"/>
              <a:gd name="connsiteY4" fmla="*/ 476250 h 6858000"/>
              <a:gd name="connsiteX5" fmla="*/ 1114425 w 3054350"/>
              <a:gd name="connsiteY5" fmla="*/ 476250 h 6858000"/>
              <a:gd name="connsiteX6" fmla="*/ 657225 w 3054350"/>
              <a:gd name="connsiteY6" fmla="*/ 590550 h 6858000"/>
              <a:gd name="connsiteX7" fmla="*/ 533400 w 3054350"/>
              <a:gd name="connsiteY7" fmla="*/ 1047750 h 6858000"/>
              <a:gd name="connsiteX8" fmla="*/ 533400 w 3054350"/>
              <a:gd name="connsiteY8" fmla="*/ 5810250 h 6858000"/>
              <a:gd name="connsiteX9" fmla="*/ 676275 w 3054350"/>
              <a:gd name="connsiteY9" fmla="*/ 6257925 h 6858000"/>
              <a:gd name="connsiteX10" fmla="*/ 1190625 w 3054350"/>
              <a:gd name="connsiteY10" fmla="*/ 6362700 h 6858000"/>
              <a:gd name="connsiteX11" fmla="*/ 2238375 w 3054350"/>
              <a:gd name="connsiteY11" fmla="*/ 6362700 h 6858000"/>
              <a:gd name="connsiteX12" fmla="*/ 2571750 w 3054350"/>
              <a:gd name="connsiteY12" fmla="*/ 6534150 h 6858000"/>
              <a:gd name="connsiteX13" fmla="*/ 2625725 w 3054350"/>
              <a:gd name="connsiteY13" fmla="*/ 6857999 h 6858000"/>
              <a:gd name="connsiteX14" fmla="*/ 0 w 3054350"/>
              <a:gd name="connsiteY14" fmla="*/ 6858000 h 6858000"/>
              <a:gd name="connsiteX15" fmla="*/ 0 w 3054350"/>
              <a:gd name="connsiteY15" fmla="*/ 0 h 6858000"/>
              <a:gd name="connsiteX0" fmla="*/ 0 w 2651125"/>
              <a:gd name="connsiteY0" fmla="*/ 0 h 6858000"/>
              <a:gd name="connsiteX1" fmla="*/ 2628900 w 2651125"/>
              <a:gd name="connsiteY1" fmla="*/ 0 h 6858000"/>
              <a:gd name="connsiteX2" fmla="*/ 2638425 w 2651125"/>
              <a:gd name="connsiteY2" fmla="*/ 114300 h 6858000"/>
              <a:gd name="connsiteX3" fmla="*/ 2514600 w 2651125"/>
              <a:gd name="connsiteY3" fmla="*/ 371475 h 6858000"/>
              <a:gd name="connsiteX4" fmla="*/ 2171700 w 2651125"/>
              <a:gd name="connsiteY4" fmla="*/ 476250 h 6858000"/>
              <a:gd name="connsiteX5" fmla="*/ 1114425 w 2651125"/>
              <a:gd name="connsiteY5" fmla="*/ 476250 h 6858000"/>
              <a:gd name="connsiteX6" fmla="*/ 657225 w 2651125"/>
              <a:gd name="connsiteY6" fmla="*/ 590550 h 6858000"/>
              <a:gd name="connsiteX7" fmla="*/ 533400 w 2651125"/>
              <a:gd name="connsiteY7" fmla="*/ 1047750 h 6858000"/>
              <a:gd name="connsiteX8" fmla="*/ 533400 w 2651125"/>
              <a:gd name="connsiteY8" fmla="*/ 5810250 h 6858000"/>
              <a:gd name="connsiteX9" fmla="*/ 676275 w 2651125"/>
              <a:gd name="connsiteY9" fmla="*/ 6257925 h 6858000"/>
              <a:gd name="connsiteX10" fmla="*/ 1190625 w 2651125"/>
              <a:gd name="connsiteY10" fmla="*/ 6362700 h 6858000"/>
              <a:gd name="connsiteX11" fmla="*/ 2238375 w 2651125"/>
              <a:gd name="connsiteY11" fmla="*/ 6362700 h 6858000"/>
              <a:gd name="connsiteX12" fmla="*/ 2571750 w 2651125"/>
              <a:gd name="connsiteY12" fmla="*/ 6534150 h 6858000"/>
              <a:gd name="connsiteX13" fmla="*/ 2625725 w 2651125"/>
              <a:gd name="connsiteY13" fmla="*/ 6857999 h 6858000"/>
              <a:gd name="connsiteX14" fmla="*/ 0 w 2651125"/>
              <a:gd name="connsiteY14" fmla="*/ 6858000 h 6858000"/>
              <a:gd name="connsiteX15" fmla="*/ 0 w 26511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514600 w 2663825"/>
              <a:gd name="connsiteY2" fmla="*/ 371475 h 6858000"/>
              <a:gd name="connsiteX3" fmla="*/ 2171700 w 2663825"/>
              <a:gd name="connsiteY3" fmla="*/ 476250 h 6858000"/>
              <a:gd name="connsiteX4" fmla="*/ 1114425 w 2663825"/>
              <a:gd name="connsiteY4" fmla="*/ 476250 h 6858000"/>
              <a:gd name="connsiteX5" fmla="*/ 663575 w 2663825"/>
              <a:gd name="connsiteY5" fmla="*/ 606425 h 6858000"/>
              <a:gd name="connsiteX6" fmla="*/ 542925 w 2663825"/>
              <a:gd name="connsiteY6" fmla="*/ 1047750 h 6858000"/>
              <a:gd name="connsiteX7" fmla="*/ 542925 w 2663825"/>
              <a:gd name="connsiteY7" fmla="*/ 5797550 h 6858000"/>
              <a:gd name="connsiteX8" fmla="*/ 685800 w 2663825"/>
              <a:gd name="connsiteY8" fmla="*/ 6254750 h 6858000"/>
              <a:gd name="connsiteX9" fmla="*/ 1190625 w 2663825"/>
              <a:gd name="connsiteY9" fmla="*/ 6362700 h 6858000"/>
              <a:gd name="connsiteX10" fmla="*/ 2238375 w 2663825"/>
              <a:gd name="connsiteY10" fmla="*/ 6362700 h 6858000"/>
              <a:gd name="connsiteX11" fmla="*/ 2571750 w 2663825"/>
              <a:gd name="connsiteY11" fmla="*/ 6534150 h 6858000"/>
              <a:gd name="connsiteX12" fmla="*/ 2625725 w 2663825"/>
              <a:gd name="connsiteY12" fmla="*/ 6857999 h 6858000"/>
              <a:gd name="connsiteX13" fmla="*/ 0 w 2663825"/>
              <a:gd name="connsiteY13" fmla="*/ 6858000 h 6858000"/>
              <a:gd name="connsiteX14" fmla="*/ 0 w 2663825"/>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67000" h="6858000">
                <a:moveTo>
                  <a:pt x="0" y="0"/>
                </a:moveTo>
                <a:lnTo>
                  <a:pt x="2628900" y="0"/>
                </a:lnTo>
                <a:cubicBezTo>
                  <a:pt x="2667000" y="127000"/>
                  <a:pt x="2616200" y="263525"/>
                  <a:pt x="2514600" y="371475"/>
                </a:cubicBezTo>
                <a:cubicBezTo>
                  <a:pt x="2422525" y="457200"/>
                  <a:pt x="2308225" y="479425"/>
                  <a:pt x="2171700" y="476250"/>
                </a:cubicBezTo>
                <a:lnTo>
                  <a:pt x="1114425" y="476250"/>
                </a:lnTo>
                <a:cubicBezTo>
                  <a:pt x="884238" y="479425"/>
                  <a:pt x="758825" y="492125"/>
                  <a:pt x="663575" y="606425"/>
                </a:cubicBezTo>
                <a:cubicBezTo>
                  <a:pt x="565150" y="736600"/>
                  <a:pt x="549275" y="873125"/>
                  <a:pt x="542925" y="1047750"/>
                </a:cubicBezTo>
                <a:lnTo>
                  <a:pt x="542925" y="5797550"/>
                </a:lnTo>
                <a:cubicBezTo>
                  <a:pt x="544513" y="5970588"/>
                  <a:pt x="577850" y="6160558"/>
                  <a:pt x="685800" y="6254750"/>
                </a:cubicBezTo>
                <a:cubicBezTo>
                  <a:pt x="793750" y="6348942"/>
                  <a:pt x="993775" y="6359525"/>
                  <a:pt x="1190625" y="6362700"/>
                </a:cubicBezTo>
                <a:lnTo>
                  <a:pt x="2238375" y="6362700"/>
                </a:lnTo>
                <a:cubicBezTo>
                  <a:pt x="2401887" y="6359525"/>
                  <a:pt x="2519892" y="6454775"/>
                  <a:pt x="2571750" y="6534150"/>
                </a:cubicBezTo>
                <a:cubicBezTo>
                  <a:pt x="2636308" y="6616700"/>
                  <a:pt x="2663825" y="6781799"/>
                  <a:pt x="2625725" y="6857999"/>
                </a:cubicBezTo>
                <a:lnTo>
                  <a:pt x="0" y="6858000"/>
                </a:lnTo>
                <a:lnTo>
                  <a:pt x="0" y="0"/>
                </a:lnTo>
                <a:close/>
              </a:path>
            </a:pathLst>
          </a:custGeom>
          <a:gradFill>
            <a:gsLst>
              <a:gs pos="0">
                <a:srgbClr val="B88ABD"/>
              </a:gs>
              <a:gs pos="50000">
                <a:srgbClr val="9163A8"/>
              </a:gs>
              <a:gs pos="50000">
                <a:srgbClr val="6B3C9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Text Placeholder 15"/>
          <p:cNvSpPr>
            <a:spLocks noGrp="1"/>
          </p:cNvSpPr>
          <p:nvPr>
            <p:ph type="body" sz="quarter" idx="11"/>
          </p:nvPr>
        </p:nvSpPr>
        <p:spPr>
          <a:xfrm>
            <a:off x="904875" y="1970088"/>
            <a:ext cx="3560763" cy="604837"/>
          </a:xfrm>
        </p:spPr>
        <p:txBody>
          <a:bodyPr/>
          <a:lstStyle>
            <a:lvl1pPr marL="342900" indent="-342900">
              <a:buNone/>
              <a:defRPr lang="en-US" sz="1600" b="1" kern="1200" dirty="0" smtClean="0">
                <a:solidFill>
                  <a:srgbClr val="B589BB"/>
                </a:solidFill>
                <a:latin typeface="Arial" charset="0"/>
                <a:ea typeface="ＭＳ Ｐゴシック" charset="-128"/>
                <a:cs typeface="ＭＳ Ｐゴシック" charset="-128"/>
              </a:defRPr>
            </a:lvl1pPr>
          </a:lstStyle>
          <a:p>
            <a:pPr lvl="0"/>
            <a:r>
              <a:rPr lang="en-US" smtClean="0"/>
              <a:t>Click to edit Master text styles</a:t>
            </a:r>
          </a:p>
        </p:txBody>
      </p:sp>
      <p:sp>
        <p:nvSpPr>
          <p:cNvPr id="17" name="Title 16"/>
          <p:cNvSpPr>
            <a:spLocks noGrp="1"/>
          </p:cNvSpPr>
          <p:nvPr>
            <p:ph type="title"/>
          </p:nvPr>
        </p:nvSpPr>
        <p:spPr>
          <a:xfrm>
            <a:off x="875322" y="1066800"/>
            <a:ext cx="7772400" cy="639763"/>
          </a:xfrm>
        </p:spPr>
        <p:txBody>
          <a:bodyPr/>
          <a:lstStyle>
            <a:lvl1pPr algn="l" rtl="0" eaLnBrk="0" fontAlgn="base" hangingPunct="0">
              <a:spcBef>
                <a:spcPct val="0"/>
              </a:spcBef>
              <a:spcAft>
                <a:spcPct val="0"/>
              </a:spcAft>
              <a:defRPr lang="en-US" sz="3200" b="1" kern="1200" dirty="0">
                <a:solidFill>
                  <a:schemeClr val="bg1"/>
                </a:solidFill>
                <a:latin typeface="Arial" charset="0"/>
                <a:ea typeface="ＭＳ Ｐゴシック" pitchFamily="34" charset="-128"/>
                <a:cs typeface="Arial" charset="0"/>
              </a:defRPr>
            </a:lvl1pPr>
          </a:lstStyle>
          <a:p>
            <a:r>
              <a:rPr lang="en-US" smtClean="0"/>
              <a:t>Click to edit Master title style</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hapter Brackets Grey">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Freeform 4"/>
          <p:cNvSpPr/>
          <p:nvPr/>
        </p:nvSpPr>
        <p:spPr>
          <a:xfrm>
            <a:off x="0" y="0"/>
            <a:ext cx="2667000" cy="6858000"/>
          </a:xfrm>
          <a:custGeom>
            <a:avLst/>
            <a:gdLst>
              <a:gd name="connsiteX0" fmla="*/ 0 w 2543175"/>
              <a:gd name="connsiteY0" fmla="*/ 0 h 6848475"/>
              <a:gd name="connsiteX1" fmla="*/ 2533650 w 2543175"/>
              <a:gd name="connsiteY1" fmla="*/ 0 h 6848475"/>
              <a:gd name="connsiteX2" fmla="*/ 2543175 w 2543175"/>
              <a:gd name="connsiteY2" fmla="*/ 114300 h 6848475"/>
              <a:gd name="connsiteX3" fmla="*/ 2419350 w 2543175"/>
              <a:gd name="connsiteY3" fmla="*/ 371475 h 6848475"/>
              <a:gd name="connsiteX4" fmla="*/ 2076450 w 2543175"/>
              <a:gd name="connsiteY4" fmla="*/ 476250 h 6848475"/>
              <a:gd name="connsiteX5" fmla="*/ 1019175 w 2543175"/>
              <a:gd name="connsiteY5" fmla="*/ 476250 h 6848475"/>
              <a:gd name="connsiteX6" fmla="*/ 561975 w 2543175"/>
              <a:gd name="connsiteY6" fmla="*/ 590550 h 6848475"/>
              <a:gd name="connsiteX7" fmla="*/ 438150 w 2543175"/>
              <a:gd name="connsiteY7" fmla="*/ 1047750 h 6848475"/>
              <a:gd name="connsiteX8" fmla="*/ 438150 w 2543175"/>
              <a:gd name="connsiteY8" fmla="*/ 5810250 h 6848475"/>
              <a:gd name="connsiteX9" fmla="*/ 581025 w 2543175"/>
              <a:gd name="connsiteY9" fmla="*/ 6257925 h 6848475"/>
              <a:gd name="connsiteX10" fmla="*/ 1095375 w 2543175"/>
              <a:gd name="connsiteY10" fmla="*/ 6362700 h 6848475"/>
              <a:gd name="connsiteX11" fmla="*/ 2143125 w 2543175"/>
              <a:gd name="connsiteY11" fmla="*/ 6362700 h 6848475"/>
              <a:gd name="connsiteX12" fmla="*/ 2476500 w 2543175"/>
              <a:gd name="connsiteY12" fmla="*/ 6534150 h 6848475"/>
              <a:gd name="connsiteX13" fmla="*/ 2543175 w 2543175"/>
              <a:gd name="connsiteY13" fmla="*/ 6781800 h 6848475"/>
              <a:gd name="connsiteX14" fmla="*/ 2514600 w 2543175"/>
              <a:gd name="connsiteY14" fmla="*/ 6848475 h 6848475"/>
              <a:gd name="connsiteX15" fmla="*/ 0 w 2543175"/>
              <a:gd name="connsiteY15" fmla="*/ 6848475 h 6848475"/>
              <a:gd name="connsiteX16" fmla="*/ 0 w 2543175"/>
              <a:gd name="connsiteY16" fmla="*/ 0 h 6848475"/>
              <a:gd name="connsiteX0" fmla="*/ 0 w 2638425"/>
              <a:gd name="connsiteY0" fmla="*/ 0 h 6848475"/>
              <a:gd name="connsiteX1" fmla="*/ 2628900 w 2638425"/>
              <a:gd name="connsiteY1" fmla="*/ 0 h 6848475"/>
              <a:gd name="connsiteX2" fmla="*/ 2638425 w 2638425"/>
              <a:gd name="connsiteY2" fmla="*/ 114300 h 6848475"/>
              <a:gd name="connsiteX3" fmla="*/ 2514600 w 2638425"/>
              <a:gd name="connsiteY3" fmla="*/ 371475 h 6848475"/>
              <a:gd name="connsiteX4" fmla="*/ 2171700 w 2638425"/>
              <a:gd name="connsiteY4" fmla="*/ 476250 h 6848475"/>
              <a:gd name="connsiteX5" fmla="*/ 1114425 w 2638425"/>
              <a:gd name="connsiteY5" fmla="*/ 476250 h 6848475"/>
              <a:gd name="connsiteX6" fmla="*/ 657225 w 2638425"/>
              <a:gd name="connsiteY6" fmla="*/ 590550 h 6848475"/>
              <a:gd name="connsiteX7" fmla="*/ 533400 w 2638425"/>
              <a:gd name="connsiteY7" fmla="*/ 1047750 h 6848475"/>
              <a:gd name="connsiteX8" fmla="*/ 533400 w 2638425"/>
              <a:gd name="connsiteY8" fmla="*/ 5810250 h 6848475"/>
              <a:gd name="connsiteX9" fmla="*/ 676275 w 2638425"/>
              <a:gd name="connsiteY9" fmla="*/ 6257925 h 6848475"/>
              <a:gd name="connsiteX10" fmla="*/ 1190625 w 2638425"/>
              <a:gd name="connsiteY10" fmla="*/ 6362700 h 6848475"/>
              <a:gd name="connsiteX11" fmla="*/ 2238375 w 2638425"/>
              <a:gd name="connsiteY11" fmla="*/ 6362700 h 6848475"/>
              <a:gd name="connsiteX12" fmla="*/ 2571750 w 2638425"/>
              <a:gd name="connsiteY12" fmla="*/ 6534150 h 6848475"/>
              <a:gd name="connsiteX13" fmla="*/ 2638425 w 2638425"/>
              <a:gd name="connsiteY13" fmla="*/ 6781800 h 6848475"/>
              <a:gd name="connsiteX14" fmla="*/ 2609850 w 2638425"/>
              <a:gd name="connsiteY14" fmla="*/ 6848475 h 6848475"/>
              <a:gd name="connsiteX15" fmla="*/ 95250 w 2638425"/>
              <a:gd name="connsiteY15" fmla="*/ 6848475 h 6848475"/>
              <a:gd name="connsiteX16" fmla="*/ 0 w 2638425"/>
              <a:gd name="connsiteY16" fmla="*/ 0 h 6848475"/>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09850 w 2638425"/>
              <a:gd name="connsiteY14" fmla="*/ 6848475 h 6858000"/>
              <a:gd name="connsiteX15" fmla="*/ 0 w 2638425"/>
              <a:gd name="connsiteY15" fmla="*/ 6858000 h 6858000"/>
              <a:gd name="connsiteX16" fmla="*/ 0 w 2638425"/>
              <a:gd name="connsiteY16" fmla="*/ 0 h 6858000"/>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13025 w 2638425"/>
              <a:gd name="connsiteY14" fmla="*/ 6857999 h 6858000"/>
              <a:gd name="connsiteX15" fmla="*/ 0 w 2638425"/>
              <a:gd name="connsiteY15" fmla="*/ 6858000 h 6858000"/>
              <a:gd name="connsiteX16" fmla="*/ 0 w 2638425"/>
              <a:gd name="connsiteY16" fmla="*/ 0 h 6858000"/>
              <a:gd name="connsiteX0" fmla="*/ 0 w 2644775"/>
              <a:gd name="connsiteY0" fmla="*/ 0 h 6858000"/>
              <a:gd name="connsiteX1" fmla="*/ 2628900 w 2644775"/>
              <a:gd name="connsiteY1" fmla="*/ 0 h 6858000"/>
              <a:gd name="connsiteX2" fmla="*/ 2638425 w 2644775"/>
              <a:gd name="connsiteY2" fmla="*/ 114300 h 6858000"/>
              <a:gd name="connsiteX3" fmla="*/ 2514600 w 2644775"/>
              <a:gd name="connsiteY3" fmla="*/ 371475 h 6858000"/>
              <a:gd name="connsiteX4" fmla="*/ 2171700 w 2644775"/>
              <a:gd name="connsiteY4" fmla="*/ 476250 h 6858000"/>
              <a:gd name="connsiteX5" fmla="*/ 1114425 w 2644775"/>
              <a:gd name="connsiteY5" fmla="*/ 476250 h 6858000"/>
              <a:gd name="connsiteX6" fmla="*/ 657225 w 2644775"/>
              <a:gd name="connsiteY6" fmla="*/ 590550 h 6858000"/>
              <a:gd name="connsiteX7" fmla="*/ 533400 w 2644775"/>
              <a:gd name="connsiteY7" fmla="*/ 1047750 h 6858000"/>
              <a:gd name="connsiteX8" fmla="*/ 533400 w 2644775"/>
              <a:gd name="connsiteY8" fmla="*/ 5810250 h 6858000"/>
              <a:gd name="connsiteX9" fmla="*/ 676275 w 2644775"/>
              <a:gd name="connsiteY9" fmla="*/ 6257925 h 6858000"/>
              <a:gd name="connsiteX10" fmla="*/ 1190625 w 2644775"/>
              <a:gd name="connsiteY10" fmla="*/ 6362700 h 6858000"/>
              <a:gd name="connsiteX11" fmla="*/ 2238375 w 2644775"/>
              <a:gd name="connsiteY11" fmla="*/ 6362700 h 6858000"/>
              <a:gd name="connsiteX12" fmla="*/ 2571750 w 2644775"/>
              <a:gd name="connsiteY12" fmla="*/ 6534150 h 6858000"/>
              <a:gd name="connsiteX13" fmla="*/ 2644775 w 2644775"/>
              <a:gd name="connsiteY13" fmla="*/ 6781800 h 6858000"/>
              <a:gd name="connsiteX14" fmla="*/ 2613025 w 2644775"/>
              <a:gd name="connsiteY14" fmla="*/ 6857999 h 6858000"/>
              <a:gd name="connsiteX15" fmla="*/ 0 w 2644775"/>
              <a:gd name="connsiteY15" fmla="*/ 6858000 h 6858000"/>
              <a:gd name="connsiteX16" fmla="*/ 0 w 2644775"/>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2651654"/>
              <a:gd name="connsiteY0" fmla="*/ 0 h 6858000"/>
              <a:gd name="connsiteX1" fmla="*/ 2628900 w 2651654"/>
              <a:gd name="connsiteY1" fmla="*/ 0 h 6858000"/>
              <a:gd name="connsiteX2" fmla="*/ 2638425 w 2651654"/>
              <a:gd name="connsiteY2" fmla="*/ 114300 h 6858000"/>
              <a:gd name="connsiteX3" fmla="*/ 2514600 w 2651654"/>
              <a:gd name="connsiteY3" fmla="*/ 371475 h 6858000"/>
              <a:gd name="connsiteX4" fmla="*/ 2171700 w 2651654"/>
              <a:gd name="connsiteY4" fmla="*/ 476250 h 6858000"/>
              <a:gd name="connsiteX5" fmla="*/ 1114425 w 2651654"/>
              <a:gd name="connsiteY5" fmla="*/ 476250 h 6858000"/>
              <a:gd name="connsiteX6" fmla="*/ 657225 w 2651654"/>
              <a:gd name="connsiteY6" fmla="*/ 590550 h 6858000"/>
              <a:gd name="connsiteX7" fmla="*/ 533400 w 2651654"/>
              <a:gd name="connsiteY7" fmla="*/ 1047750 h 6858000"/>
              <a:gd name="connsiteX8" fmla="*/ 533400 w 2651654"/>
              <a:gd name="connsiteY8" fmla="*/ 5810250 h 6858000"/>
              <a:gd name="connsiteX9" fmla="*/ 676275 w 2651654"/>
              <a:gd name="connsiteY9" fmla="*/ 6257925 h 6858000"/>
              <a:gd name="connsiteX10" fmla="*/ 1190625 w 2651654"/>
              <a:gd name="connsiteY10" fmla="*/ 6362700 h 6858000"/>
              <a:gd name="connsiteX11" fmla="*/ 2238375 w 2651654"/>
              <a:gd name="connsiteY11" fmla="*/ 6362700 h 6858000"/>
              <a:gd name="connsiteX12" fmla="*/ 2571750 w 2651654"/>
              <a:gd name="connsiteY12" fmla="*/ 6534150 h 6858000"/>
              <a:gd name="connsiteX13" fmla="*/ 2644775 w 2651654"/>
              <a:gd name="connsiteY13" fmla="*/ 6781800 h 6858000"/>
              <a:gd name="connsiteX14" fmla="*/ 2613025 w 2651654"/>
              <a:gd name="connsiteY14" fmla="*/ 6857999 h 6858000"/>
              <a:gd name="connsiteX15" fmla="*/ 0 w 2651654"/>
              <a:gd name="connsiteY15" fmla="*/ 6858000 h 6858000"/>
              <a:gd name="connsiteX16" fmla="*/ 0 w 265165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8479"/>
              <a:gd name="connsiteY0" fmla="*/ 0 h 6858000"/>
              <a:gd name="connsiteX1" fmla="*/ 2628900 w 2648479"/>
              <a:gd name="connsiteY1" fmla="*/ 0 h 6858000"/>
              <a:gd name="connsiteX2" fmla="*/ 2638425 w 2648479"/>
              <a:gd name="connsiteY2" fmla="*/ 114300 h 6858000"/>
              <a:gd name="connsiteX3" fmla="*/ 2514600 w 2648479"/>
              <a:gd name="connsiteY3" fmla="*/ 371475 h 6858000"/>
              <a:gd name="connsiteX4" fmla="*/ 2171700 w 2648479"/>
              <a:gd name="connsiteY4" fmla="*/ 476250 h 6858000"/>
              <a:gd name="connsiteX5" fmla="*/ 1114425 w 2648479"/>
              <a:gd name="connsiteY5" fmla="*/ 476250 h 6858000"/>
              <a:gd name="connsiteX6" fmla="*/ 657225 w 2648479"/>
              <a:gd name="connsiteY6" fmla="*/ 590550 h 6858000"/>
              <a:gd name="connsiteX7" fmla="*/ 533400 w 2648479"/>
              <a:gd name="connsiteY7" fmla="*/ 1047750 h 6858000"/>
              <a:gd name="connsiteX8" fmla="*/ 533400 w 2648479"/>
              <a:gd name="connsiteY8" fmla="*/ 5810250 h 6858000"/>
              <a:gd name="connsiteX9" fmla="*/ 676275 w 2648479"/>
              <a:gd name="connsiteY9" fmla="*/ 6257925 h 6858000"/>
              <a:gd name="connsiteX10" fmla="*/ 1190625 w 2648479"/>
              <a:gd name="connsiteY10" fmla="*/ 6362700 h 6858000"/>
              <a:gd name="connsiteX11" fmla="*/ 2238375 w 2648479"/>
              <a:gd name="connsiteY11" fmla="*/ 6362700 h 6858000"/>
              <a:gd name="connsiteX12" fmla="*/ 2571750 w 2648479"/>
              <a:gd name="connsiteY12" fmla="*/ 6534150 h 6858000"/>
              <a:gd name="connsiteX13" fmla="*/ 2647950 w 2648479"/>
              <a:gd name="connsiteY13" fmla="*/ 6737350 h 6858000"/>
              <a:gd name="connsiteX14" fmla="*/ 2613025 w 2648479"/>
              <a:gd name="connsiteY14" fmla="*/ 6857999 h 6858000"/>
              <a:gd name="connsiteX15" fmla="*/ 0 w 2648479"/>
              <a:gd name="connsiteY15" fmla="*/ 6858000 h 6858000"/>
              <a:gd name="connsiteX16" fmla="*/ 0 w 2648479"/>
              <a:gd name="connsiteY16" fmla="*/ 0 h 6858000"/>
              <a:gd name="connsiteX0" fmla="*/ 0 w 2657475"/>
              <a:gd name="connsiteY0" fmla="*/ 0 h 6858000"/>
              <a:gd name="connsiteX1" fmla="*/ 2628900 w 2657475"/>
              <a:gd name="connsiteY1" fmla="*/ 0 h 6858000"/>
              <a:gd name="connsiteX2" fmla="*/ 2638425 w 2657475"/>
              <a:gd name="connsiteY2" fmla="*/ 114300 h 6858000"/>
              <a:gd name="connsiteX3" fmla="*/ 2514600 w 2657475"/>
              <a:gd name="connsiteY3" fmla="*/ 371475 h 6858000"/>
              <a:gd name="connsiteX4" fmla="*/ 2171700 w 2657475"/>
              <a:gd name="connsiteY4" fmla="*/ 476250 h 6858000"/>
              <a:gd name="connsiteX5" fmla="*/ 1114425 w 2657475"/>
              <a:gd name="connsiteY5" fmla="*/ 476250 h 6858000"/>
              <a:gd name="connsiteX6" fmla="*/ 657225 w 2657475"/>
              <a:gd name="connsiteY6" fmla="*/ 590550 h 6858000"/>
              <a:gd name="connsiteX7" fmla="*/ 533400 w 2657475"/>
              <a:gd name="connsiteY7" fmla="*/ 1047750 h 6858000"/>
              <a:gd name="connsiteX8" fmla="*/ 533400 w 2657475"/>
              <a:gd name="connsiteY8" fmla="*/ 5810250 h 6858000"/>
              <a:gd name="connsiteX9" fmla="*/ 676275 w 2657475"/>
              <a:gd name="connsiteY9" fmla="*/ 6257925 h 6858000"/>
              <a:gd name="connsiteX10" fmla="*/ 1190625 w 2657475"/>
              <a:gd name="connsiteY10" fmla="*/ 6362700 h 6858000"/>
              <a:gd name="connsiteX11" fmla="*/ 2238375 w 2657475"/>
              <a:gd name="connsiteY11" fmla="*/ 6362700 h 6858000"/>
              <a:gd name="connsiteX12" fmla="*/ 2571750 w 2657475"/>
              <a:gd name="connsiteY12" fmla="*/ 6534150 h 6858000"/>
              <a:gd name="connsiteX13" fmla="*/ 2647950 w 2657475"/>
              <a:gd name="connsiteY13" fmla="*/ 6737350 h 6858000"/>
              <a:gd name="connsiteX14" fmla="*/ 2628900 w 2657475"/>
              <a:gd name="connsiteY14" fmla="*/ 6857999 h 6858000"/>
              <a:gd name="connsiteX15" fmla="*/ 0 w 2657475"/>
              <a:gd name="connsiteY15" fmla="*/ 6858000 h 6858000"/>
              <a:gd name="connsiteX16" fmla="*/ 0 w 2657475"/>
              <a:gd name="connsiteY16" fmla="*/ 0 h 6858000"/>
              <a:gd name="connsiteX0" fmla="*/ 0 w 2654829"/>
              <a:gd name="connsiteY0" fmla="*/ 0 h 6858000"/>
              <a:gd name="connsiteX1" fmla="*/ 2628900 w 2654829"/>
              <a:gd name="connsiteY1" fmla="*/ 0 h 6858000"/>
              <a:gd name="connsiteX2" fmla="*/ 2638425 w 2654829"/>
              <a:gd name="connsiteY2" fmla="*/ 114300 h 6858000"/>
              <a:gd name="connsiteX3" fmla="*/ 2514600 w 2654829"/>
              <a:gd name="connsiteY3" fmla="*/ 371475 h 6858000"/>
              <a:gd name="connsiteX4" fmla="*/ 2171700 w 2654829"/>
              <a:gd name="connsiteY4" fmla="*/ 476250 h 6858000"/>
              <a:gd name="connsiteX5" fmla="*/ 1114425 w 2654829"/>
              <a:gd name="connsiteY5" fmla="*/ 476250 h 6858000"/>
              <a:gd name="connsiteX6" fmla="*/ 657225 w 2654829"/>
              <a:gd name="connsiteY6" fmla="*/ 590550 h 6858000"/>
              <a:gd name="connsiteX7" fmla="*/ 533400 w 2654829"/>
              <a:gd name="connsiteY7" fmla="*/ 1047750 h 6858000"/>
              <a:gd name="connsiteX8" fmla="*/ 533400 w 2654829"/>
              <a:gd name="connsiteY8" fmla="*/ 5810250 h 6858000"/>
              <a:gd name="connsiteX9" fmla="*/ 676275 w 2654829"/>
              <a:gd name="connsiteY9" fmla="*/ 6257925 h 6858000"/>
              <a:gd name="connsiteX10" fmla="*/ 1190625 w 2654829"/>
              <a:gd name="connsiteY10" fmla="*/ 6362700 h 6858000"/>
              <a:gd name="connsiteX11" fmla="*/ 2238375 w 2654829"/>
              <a:gd name="connsiteY11" fmla="*/ 6362700 h 6858000"/>
              <a:gd name="connsiteX12" fmla="*/ 2571750 w 2654829"/>
              <a:gd name="connsiteY12" fmla="*/ 6534150 h 6858000"/>
              <a:gd name="connsiteX13" fmla="*/ 2647950 w 2654829"/>
              <a:gd name="connsiteY13" fmla="*/ 6737350 h 6858000"/>
              <a:gd name="connsiteX14" fmla="*/ 2613025 w 2654829"/>
              <a:gd name="connsiteY14" fmla="*/ 6857999 h 6858000"/>
              <a:gd name="connsiteX15" fmla="*/ 0 w 2654829"/>
              <a:gd name="connsiteY15" fmla="*/ 6858000 h 6858000"/>
              <a:gd name="connsiteX16" fmla="*/ 0 w 2654829"/>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3054350"/>
              <a:gd name="connsiteY0" fmla="*/ 0 h 6858000"/>
              <a:gd name="connsiteX1" fmla="*/ 2628900 w 3054350"/>
              <a:gd name="connsiteY1" fmla="*/ 0 h 6858000"/>
              <a:gd name="connsiteX2" fmla="*/ 2638425 w 3054350"/>
              <a:gd name="connsiteY2" fmla="*/ 114300 h 6858000"/>
              <a:gd name="connsiteX3" fmla="*/ 2514600 w 3054350"/>
              <a:gd name="connsiteY3" fmla="*/ 371475 h 6858000"/>
              <a:gd name="connsiteX4" fmla="*/ 2171700 w 3054350"/>
              <a:gd name="connsiteY4" fmla="*/ 476250 h 6858000"/>
              <a:gd name="connsiteX5" fmla="*/ 1114425 w 3054350"/>
              <a:gd name="connsiteY5" fmla="*/ 476250 h 6858000"/>
              <a:gd name="connsiteX6" fmla="*/ 657225 w 3054350"/>
              <a:gd name="connsiteY6" fmla="*/ 590550 h 6858000"/>
              <a:gd name="connsiteX7" fmla="*/ 533400 w 3054350"/>
              <a:gd name="connsiteY7" fmla="*/ 1047750 h 6858000"/>
              <a:gd name="connsiteX8" fmla="*/ 533400 w 3054350"/>
              <a:gd name="connsiteY8" fmla="*/ 5810250 h 6858000"/>
              <a:gd name="connsiteX9" fmla="*/ 676275 w 3054350"/>
              <a:gd name="connsiteY9" fmla="*/ 6257925 h 6858000"/>
              <a:gd name="connsiteX10" fmla="*/ 1190625 w 3054350"/>
              <a:gd name="connsiteY10" fmla="*/ 6362700 h 6858000"/>
              <a:gd name="connsiteX11" fmla="*/ 2238375 w 3054350"/>
              <a:gd name="connsiteY11" fmla="*/ 6362700 h 6858000"/>
              <a:gd name="connsiteX12" fmla="*/ 2571750 w 3054350"/>
              <a:gd name="connsiteY12" fmla="*/ 6534150 h 6858000"/>
              <a:gd name="connsiteX13" fmla="*/ 2625725 w 3054350"/>
              <a:gd name="connsiteY13" fmla="*/ 6857999 h 6858000"/>
              <a:gd name="connsiteX14" fmla="*/ 0 w 3054350"/>
              <a:gd name="connsiteY14" fmla="*/ 6858000 h 6858000"/>
              <a:gd name="connsiteX15" fmla="*/ 0 w 3054350"/>
              <a:gd name="connsiteY15" fmla="*/ 0 h 6858000"/>
              <a:gd name="connsiteX0" fmla="*/ 0 w 2651125"/>
              <a:gd name="connsiteY0" fmla="*/ 0 h 6858000"/>
              <a:gd name="connsiteX1" fmla="*/ 2628900 w 2651125"/>
              <a:gd name="connsiteY1" fmla="*/ 0 h 6858000"/>
              <a:gd name="connsiteX2" fmla="*/ 2638425 w 2651125"/>
              <a:gd name="connsiteY2" fmla="*/ 114300 h 6858000"/>
              <a:gd name="connsiteX3" fmla="*/ 2514600 w 2651125"/>
              <a:gd name="connsiteY3" fmla="*/ 371475 h 6858000"/>
              <a:gd name="connsiteX4" fmla="*/ 2171700 w 2651125"/>
              <a:gd name="connsiteY4" fmla="*/ 476250 h 6858000"/>
              <a:gd name="connsiteX5" fmla="*/ 1114425 w 2651125"/>
              <a:gd name="connsiteY5" fmla="*/ 476250 h 6858000"/>
              <a:gd name="connsiteX6" fmla="*/ 657225 w 2651125"/>
              <a:gd name="connsiteY6" fmla="*/ 590550 h 6858000"/>
              <a:gd name="connsiteX7" fmla="*/ 533400 w 2651125"/>
              <a:gd name="connsiteY7" fmla="*/ 1047750 h 6858000"/>
              <a:gd name="connsiteX8" fmla="*/ 533400 w 2651125"/>
              <a:gd name="connsiteY8" fmla="*/ 5810250 h 6858000"/>
              <a:gd name="connsiteX9" fmla="*/ 676275 w 2651125"/>
              <a:gd name="connsiteY9" fmla="*/ 6257925 h 6858000"/>
              <a:gd name="connsiteX10" fmla="*/ 1190625 w 2651125"/>
              <a:gd name="connsiteY10" fmla="*/ 6362700 h 6858000"/>
              <a:gd name="connsiteX11" fmla="*/ 2238375 w 2651125"/>
              <a:gd name="connsiteY11" fmla="*/ 6362700 h 6858000"/>
              <a:gd name="connsiteX12" fmla="*/ 2571750 w 2651125"/>
              <a:gd name="connsiteY12" fmla="*/ 6534150 h 6858000"/>
              <a:gd name="connsiteX13" fmla="*/ 2625725 w 2651125"/>
              <a:gd name="connsiteY13" fmla="*/ 6857999 h 6858000"/>
              <a:gd name="connsiteX14" fmla="*/ 0 w 2651125"/>
              <a:gd name="connsiteY14" fmla="*/ 6858000 h 6858000"/>
              <a:gd name="connsiteX15" fmla="*/ 0 w 26511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514600 w 2663825"/>
              <a:gd name="connsiteY2" fmla="*/ 371475 h 6858000"/>
              <a:gd name="connsiteX3" fmla="*/ 2171700 w 2663825"/>
              <a:gd name="connsiteY3" fmla="*/ 476250 h 6858000"/>
              <a:gd name="connsiteX4" fmla="*/ 1114425 w 2663825"/>
              <a:gd name="connsiteY4" fmla="*/ 476250 h 6858000"/>
              <a:gd name="connsiteX5" fmla="*/ 663575 w 2663825"/>
              <a:gd name="connsiteY5" fmla="*/ 606425 h 6858000"/>
              <a:gd name="connsiteX6" fmla="*/ 542925 w 2663825"/>
              <a:gd name="connsiteY6" fmla="*/ 1047750 h 6858000"/>
              <a:gd name="connsiteX7" fmla="*/ 542925 w 2663825"/>
              <a:gd name="connsiteY7" fmla="*/ 5797550 h 6858000"/>
              <a:gd name="connsiteX8" fmla="*/ 685800 w 2663825"/>
              <a:gd name="connsiteY8" fmla="*/ 6254750 h 6858000"/>
              <a:gd name="connsiteX9" fmla="*/ 1190625 w 2663825"/>
              <a:gd name="connsiteY9" fmla="*/ 6362700 h 6858000"/>
              <a:gd name="connsiteX10" fmla="*/ 2238375 w 2663825"/>
              <a:gd name="connsiteY10" fmla="*/ 6362700 h 6858000"/>
              <a:gd name="connsiteX11" fmla="*/ 2571750 w 2663825"/>
              <a:gd name="connsiteY11" fmla="*/ 6534150 h 6858000"/>
              <a:gd name="connsiteX12" fmla="*/ 2625725 w 2663825"/>
              <a:gd name="connsiteY12" fmla="*/ 6857999 h 6858000"/>
              <a:gd name="connsiteX13" fmla="*/ 0 w 2663825"/>
              <a:gd name="connsiteY13" fmla="*/ 6858000 h 6858000"/>
              <a:gd name="connsiteX14" fmla="*/ 0 w 2663825"/>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67000" h="6858000">
                <a:moveTo>
                  <a:pt x="0" y="0"/>
                </a:moveTo>
                <a:lnTo>
                  <a:pt x="2628900" y="0"/>
                </a:lnTo>
                <a:cubicBezTo>
                  <a:pt x="2667000" y="127000"/>
                  <a:pt x="2616200" y="263525"/>
                  <a:pt x="2514600" y="371475"/>
                </a:cubicBezTo>
                <a:cubicBezTo>
                  <a:pt x="2422525" y="457200"/>
                  <a:pt x="2308225" y="479425"/>
                  <a:pt x="2171700" y="476250"/>
                </a:cubicBezTo>
                <a:lnTo>
                  <a:pt x="1114425" y="476250"/>
                </a:lnTo>
                <a:cubicBezTo>
                  <a:pt x="884238" y="479425"/>
                  <a:pt x="758825" y="492125"/>
                  <a:pt x="663575" y="606425"/>
                </a:cubicBezTo>
                <a:cubicBezTo>
                  <a:pt x="565150" y="736600"/>
                  <a:pt x="549275" y="873125"/>
                  <a:pt x="542925" y="1047750"/>
                </a:cubicBezTo>
                <a:lnTo>
                  <a:pt x="542925" y="5797550"/>
                </a:lnTo>
                <a:cubicBezTo>
                  <a:pt x="544513" y="5970588"/>
                  <a:pt x="577850" y="6160558"/>
                  <a:pt x="685800" y="6254750"/>
                </a:cubicBezTo>
                <a:cubicBezTo>
                  <a:pt x="793750" y="6348942"/>
                  <a:pt x="993775" y="6359525"/>
                  <a:pt x="1190625" y="6362700"/>
                </a:cubicBezTo>
                <a:lnTo>
                  <a:pt x="2238375" y="6362700"/>
                </a:lnTo>
                <a:cubicBezTo>
                  <a:pt x="2401887" y="6359525"/>
                  <a:pt x="2519892" y="6454775"/>
                  <a:pt x="2571750" y="6534150"/>
                </a:cubicBezTo>
                <a:cubicBezTo>
                  <a:pt x="2636308" y="6616700"/>
                  <a:pt x="2663825" y="6781799"/>
                  <a:pt x="2625725" y="6857999"/>
                </a:cubicBezTo>
                <a:lnTo>
                  <a:pt x="0" y="6858000"/>
                </a:lnTo>
                <a:lnTo>
                  <a:pt x="0" y="0"/>
                </a:lnTo>
                <a:close/>
              </a:path>
            </a:pathLst>
          </a:custGeom>
          <a:gradFill>
            <a:gsLst>
              <a:gs pos="0">
                <a:srgbClr val="758087"/>
              </a:gs>
              <a:gs pos="50000">
                <a:srgbClr val="454E52"/>
              </a:gs>
              <a:gs pos="59000">
                <a:srgbClr val="3E4448"/>
              </a:gs>
              <a:gs pos="100000">
                <a:srgbClr val="171A1D"/>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Freeform 5"/>
          <p:cNvSpPr/>
          <p:nvPr/>
        </p:nvSpPr>
        <p:spPr>
          <a:xfrm flipH="1">
            <a:off x="6502400" y="0"/>
            <a:ext cx="2667000" cy="6858000"/>
          </a:xfrm>
          <a:custGeom>
            <a:avLst/>
            <a:gdLst>
              <a:gd name="connsiteX0" fmla="*/ 0 w 2543175"/>
              <a:gd name="connsiteY0" fmla="*/ 0 h 6848475"/>
              <a:gd name="connsiteX1" fmla="*/ 2533650 w 2543175"/>
              <a:gd name="connsiteY1" fmla="*/ 0 h 6848475"/>
              <a:gd name="connsiteX2" fmla="*/ 2543175 w 2543175"/>
              <a:gd name="connsiteY2" fmla="*/ 114300 h 6848475"/>
              <a:gd name="connsiteX3" fmla="*/ 2419350 w 2543175"/>
              <a:gd name="connsiteY3" fmla="*/ 371475 h 6848475"/>
              <a:gd name="connsiteX4" fmla="*/ 2076450 w 2543175"/>
              <a:gd name="connsiteY4" fmla="*/ 476250 h 6848475"/>
              <a:gd name="connsiteX5" fmla="*/ 1019175 w 2543175"/>
              <a:gd name="connsiteY5" fmla="*/ 476250 h 6848475"/>
              <a:gd name="connsiteX6" fmla="*/ 561975 w 2543175"/>
              <a:gd name="connsiteY6" fmla="*/ 590550 h 6848475"/>
              <a:gd name="connsiteX7" fmla="*/ 438150 w 2543175"/>
              <a:gd name="connsiteY7" fmla="*/ 1047750 h 6848475"/>
              <a:gd name="connsiteX8" fmla="*/ 438150 w 2543175"/>
              <a:gd name="connsiteY8" fmla="*/ 5810250 h 6848475"/>
              <a:gd name="connsiteX9" fmla="*/ 581025 w 2543175"/>
              <a:gd name="connsiteY9" fmla="*/ 6257925 h 6848475"/>
              <a:gd name="connsiteX10" fmla="*/ 1095375 w 2543175"/>
              <a:gd name="connsiteY10" fmla="*/ 6362700 h 6848475"/>
              <a:gd name="connsiteX11" fmla="*/ 2143125 w 2543175"/>
              <a:gd name="connsiteY11" fmla="*/ 6362700 h 6848475"/>
              <a:gd name="connsiteX12" fmla="*/ 2476500 w 2543175"/>
              <a:gd name="connsiteY12" fmla="*/ 6534150 h 6848475"/>
              <a:gd name="connsiteX13" fmla="*/ 2543175 w 2543175"/>
              <a:gd name="connsiteY13" fmla="*/ 6781800 h 6848475"/>
              <a:gd name="connsiteX14" fmla="*/ 2514600 w 2543175"/>
              <a:gd name="connsiteY14" fmla="*/ 6848475 h 6848475"/>
              <a:gd name="connsiteX15" fmla="*/ 0 w 2543175"/>
              <a:gd name="connsiteY15" fmla="*/ 6848475 h 6848475"/>
              <a:gd name="connsiteX16" fmla="*/ 0 w 2543175"/>
              <a:gd name="connsiteY16" fmla="*/ 0 h 6848475"/>
              <a:gd name="connsiteX0" fmla="*/ 0 w 2638425"/>
              <a:gd name="connsiteY0" fmla="*/ 0 h 6848475"/>
              <a:gd name="connsiteX1" fmla="*/ 2628900 w 2638425"/>
              <a:gd name="connsiteY1" fmla="*/ 0 h 6848475"/>
              <a:gd name="connsiteX2" fmla="*/ 2638425 w 2638425"/>
              <a:gd name="connsiteY2" fmla="*/ 114300 h 6848475"/>
              <a:gd name="connsiteX3" fmla="*/ 2514600 w 2638425"/>
              <a:gd name="connsiteY3" fmla="*/ 371475 h 6848475"/>
              <a:gd name="connsiteX4" fmla="*/ 2171700 w 2638425"/>
              <a:gd name="connsiteY4" fmla="*/ 476250 h 6848475"/>
              <a:gd name="connsiteX5" fmla="*/ 1114425 w 2638425"/>
              <a:gd name="connsiteY5" fmla="*/ 476250 h 6848475"/>
              <a:gd name="connsiteX6" fmla="*/ 657225 w 2638425"/>
              <a:gd name="connsiteY6" fmla="*/ 590550 h 6848475"/>
              <a:gd name="connsiteX7" fmla="*/ 533400 w 2638425"/>
              <a:gd name="connsiteY7" fmla="*/ 1047750 h 6848475"/>
              <a:gd name="connsiteX8" fmla="*/ 533400 w 2638425"/>
              <a:gd name="connsiteY8" fmla="*/ 5810250 h 6848475"/>
              <a:gd name="connsiteX9" fmla="*/ 676275 w 2638425"/>
              <a:gd name="connsiteY9" fmla="*/ 6257925 h 6848475"/>
              <a:gd name="connsiteX10" fmla="*/ 1190625 w 2638425"/>
              <a:gd name="connsiteY10" fmla="*/ 6362700 h 6848475"/>
              <a:gd name="connsiteX11" fmla="*/ 2238375 w 2638425"/>
              <a:gd name="connsiteY11" fmla="*/ 6362700 h 6848475"/>
              <a:gd name="connsiteX12" fmla="*/ 2571750 w 2638425"/>
              <a:gd name="connsiteY12" fmla="*/ 6534150 h 6848475"/>
              <a:gd name="connsiteX13" fmla="*/ 2638425 w 2638425"/>
              <a:gd name="connsiteY13" fmla="*/ 6781800 h 6848475"/>
              <a:gd name="connsiteX14" fmla="*/ 2609850 w 2638425"/>
              <a:gd name="connsiteY14" fmla="*/ 6848475 h 6848475"/>
              <a:gd name="connsiteX15" fmla="*/ 95250 w 2638425"/>
              <a:gd name="connsiteY15" fmla="*/ 6848475 h 6848475"/>
              <a:gd name="connsiteX16" fmla="*/ 0 w 2638425"/>
              <a:gd name="connsiteY16" fmla="*/ 0 h 6848475"/>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09850 w 2638425"/>
              <a:gd name="connsiteY14" fmla="*/ 6848475 h 6858000"/>
              <a:gd name="connsiteX15" fmla="*/ 0 w 2638425"/>
              <a:gd name="connsiteY15" fmla="*/ 6858000 h 6858000"/>
              <a:gd name="connsiteX16" fmla="*/ 0 w 2638425"/>
              <a:gd name="connsiteY16" fmla="*/ 0 h 6858000"/>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13025 w 2638425"/>
              <a:gd name="connsiteY14" fmla="*/ 6857999 h 6858000"/>
              <a:gd name="connsiteX15" fmla="*/ 0 w 2638425"/>
              <a:gd name="connsiteY15" fmla="*/ 6858000 h 6858000"/>
              <a:gd name="connsiteX16" fmla="*/ 0 w 2638425"/>
              <a:gd name="connsiteY16" fmla="*/ 0 h 6858000"/>
              <a:gd name="connsiteX0" fmla="*/ 0 w 2644775"/>
              <a:gd name="connsiteY0" fmla="*/ 0 h 6858000"/>
              <a:gd name="connsiteX1" fmla="*/ 2628900 w 2644775"/>
              <a:gd name="connsiteY1" fmla="*/ 0 h 6858000"/>
              <a:gd name="connsiteX2" fmla="*/ 2638425 w 2644775"/>
              <a:gd name="connsiteY2" fmla="*/ 114300 h 6858000"/>
              <a:gd name="connsiteX3" fmla="*/ 2514600 w 2644775"/>
              <a:gd name="connsiteY3" fmla="*/ 371475 h 6858000"/>
              <a:gd name="connsiteX4" fmla="*/ 2171700 w 2644775"/>
              <a:gd name="connsiteY4" fmla="*/ 476250 h 6858000"/>
              <a:gd name="connsiteX5" fmla="*/ 1114425 w 2644775"/>
              <a:gd name="connsiteY5" fmla="*/ 476250 h 6858000"/>
              <a:gd name="connsiteX6" fmla="*/ 657225 w 2644775"/>
              <a:gd name="connsiteY6" fmla="*/ 590550 h 6858000"/>
              <a:gd name="connsiteX7" fmla="*/ 533400 w 2644775"/>
              <a:gd name="connsiteY7" fmla="*/ 1047750 h 6858000"/>
              <a:gd name="connsiteX8" fmla="*/ 533400 w 2644775"/>
              <a:gd name="connsiteY8" fmla="*/ 5810250 h 6858000"/>
              <a:gd name="connsiteX9" fmla="*/ 676275 w 2644775"/>
              <a:gd name="connsiteY9" fmla="*/ 6257925 h 6858000"/>
              <a:gd name="connsiteX10" fmla="*/ 1190625 w 2644775"/>
              <a:gd name="connsiteY10" fmla="*/ 6362700 h 6858000"/>
              <a:gd name="connsiteX11" fmla="*/ 2238375 w 2644775"/>
              <a:gd name="connsiteY11" fmla="*/ 6362700 h 6858000"/>
              <a:gd name="connsiteX12" fmla="*/ 2571750 w 2644775"/>
              <a:gd name="connsiteY12" fmla="*/ 6534150 h 6858000"/>
              <a:gd name="connsiteX13" fmla="*/ 2644775 w 2644775"/>
              <a:gd name="connsiteY13" fmla="*/ 6781800 h 6858000"/>
              <a:gd name="connsiteX14" fmla="*/ 2613025 w 2644775"/>
              <a:gd name="connsiteY14" fmla="*/ 6857999 h 6858000"/>
              <a:gd name="connsiteX15" fmla="*/ 0 w 2644775"/>
              <a:gd name="connsiteY15" fmla="*/ 6858000 h 6858000"/>
              <a:gd name="connsiteX16" fmla="*/ 0 w 2644775"/>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2651654"/>
              <a:gd name="connsiteY0" fmla="*/ 0 h 6858000"/>
              <a:gd name="connsiteX1" fmla="*/ 2628900 w 2651654"/>
              <a:gd name="connsiteY1" fmla="*/ 0 h 6858000"/>
              <a:gd name="connsiteX2" fmla="*/ 2638425 w 2651654"/>
              <a:gd name="connsiteY2" fmla="*/ 114300 h 6858000"/>
              <a:gd name="connsiteX3" fmla="*/ 2514600 w 2651654"/>
              <a:gd name="connsiteY3" fmla="*/ 371475 h 6858000"/>
              <a:gd name="connsiteX4" fmla="*/ 2171700 w 2651654"/>
              <a:gd name="connsiteY4" fmla="*/ 476250 h 6858000"/>
              <a:gd name="connsiteX5" fmla="*/ 1114425 w 2651654"/>
              <a:gd name="connsiteY5" fmla="*/ 476250 h 6858000"/>
              <a:gd name="connsiteX6" fmla="*/ 657225 w 2651654"/>
              <a:gd name="connsiteY6" fmla="*/ 590550 h 6858000"/>
              <a:gd name="connsiteX7" fmla="*/ 533400 w 2651654"/>
              <a:gd name="connsiteY7" fmla="*/ 1047750 h 6858000"/>
              <a:gd name="connsiteX8" fmla="*/ 533400 w 2651654"/>
              <a:gd name="connsiteY8" fmla="*/ 5810250 h 6858000"/>
              <a:gd name="connsiteX9" fmla="*/ 676275 w 2651654"/>
              <a:gd name="connsiteY9" fmla="*/ 6257925 h 6858000"/>
              <a:gd name="connsiteX10" fmla="*/ 1190625 w 2651654"/>
              <a:gd name="connsiteY10" fmla="*/ 6362700 h 6858000"/>
              <a:gd name="connsiteX11" fmla="*/ 2238375 w 2651654"/>
              <a:gd name="connsiteY11" fmla="*/ 6362700 h 6858000"/>
              <a:gd name="connsiteX12" fmla="*/ 2571750 w 2651654"/>
              <a:gd name="connsiteY12" fmla="*/ 6534150 h 6858000"/>
              <a:gd name="connsiteX13" fmla="*/ 2644775 w 2651654"/>
              <a:gd name="connsiteY13" fmla="*/ 6781800 h 6858000"/>
              <a:gd name="connsiteX14" fmla="*/ 2613025 w 2651654"/>
              <a:gd name="connsiteY14" fmla="*/ 6857999 h 6858000"/>
              <a:gd name="connsiteX15" fmla="*/ 0 w 2651654"/>
              <a:gd name="connsiteY15" fmla="*/ 6858000 h 6858000"/>
              <a:gd name="connsiteX16" fmla="*/ 0 w 265165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8479"/>
              <a:gd name="connsiteY0" fmla="*/ 0 h 6858000"/>
              <a:gd name="connsiteX1" fmla="*/ 2628900 w 2648479"/>
              <a:gd name="connsiteY1" fmla="*/ 0 h 6858000"/>
              <a:gd name="connsiteX2" fmla="*/ 2638425 w 2648479"/>
              <a:gd name="connsiteY2" fmla="*/ 114300 h 6858000"/>
              <a:gd name="connsiteX3" fmla="*/ 2514600 w 2648479"/>
              <a:gd name="connsiteY3" fmla="*/ 371475 h 6858000"/>
              <a:gd name="connsiteX4" fmla="*/ 2171700 w 2648479"/>
              <a:gd name="connsiteY4" fmla="*/ 476250 h 6858000"/>
              <a:gd name="connsiteX5" fmla="*/ 1114425 w 2648479"/>
              <a:gd name="connsiteY5" fmla="*/ 476250 h 6858000"/>
              <a:gd name="connsiteX6" fmla="*/ 657225 w 2648479"/>
              <a:gd name="connsiteY6" fmla="*/ 590550 h 6858000"/>
              <a:gd name="connsiteX7" fmla="*/ 533400 w 2648479"/>
              <a:gd name="connsiteY7" fmla="*/ 1047750 h 6858000"/>
              <a:gd name="connsiteX8" fmla="*/ 533400 w 2648479"/>
              <a:gd name="connsiteY8" fmla="*/ 5810250 h 6858000"/>
              <a:gd name="connsiteX9" fmla="*/ 676275 w 2648479"/>
              <a:gd name="connsiteY9" fmla="*/ 6257925 h 6858000"/>
              <a:gd name="connsiteX10" fmla="*/ 1190625 w 2648479"/>
              <a:gd name="connsiteY10" fmla="*/ 6362700 h 6858000"/>
              <a:gd name="connsiteX11" fmla="*/ 2238375 w 2648479"/>
              <a:gd name="connsiteY11" fmla="*/ 6362700 h 6858000"/>
              <a:gd name="connsiteX12" fmla="*/ 2571750 w 2648479"/>
              <a:gd name="connsiteY12" fmla="*/ 6534150 h 6858000"/>
              <a:gd name="connsiteX13" fmla="*/ 2647950 w 2648479"/>
              <a:gd name="connsiteY13" fmla="*/ 6737350 h 6858000"/>
              <a:gd name="connsiteX14" fmla="*/ 2613025 w 2648479"/>
              <a:gd name="connsiteY14" fmla="*/ 6857999 h 6858000"/>
              <a:gd name="connsiteX15" fmla="*/ 0 w 2648479"/>
              <a:gd name="connsiteY15" fmla="*/ 6858000 h 6858000"/>
              <a:gd name="connsiteX16" fmla="*/ 0 w 2648479"/>
              <a:gd name="connsiteY16" fmla="*/ 0 h 6858000"/>
              <a:gd name="connsiteX0" fmla="*/ 0 w 2657475"/>
              <a:gd name="connsiteY0" fmla="*/ 0 h 6858000"/>
              <a:gd name="connsiteX1" fmla="*/ 2628900 w 2657475"/>
              <a:gd name="connsiteY1" fmla="*/ 0 h 6858000"/>
              <a:gd name="connsiteX2" fmla="*/ 2638425 w 2657475"/>
              <a:gd name="connsiteY2" fmla="*/ 114300 h 6858000"/>
              <a:gd name="connsiteX3" fmla="*/ 2514600 w 2657475"/>
              <a:gd name="connsiteY3" fmla="*/ 371475 h 6858000"/>
              <a:gd name="connsiteX4" fmla="*/ 2171700 w 2657475"/>
              <a:gd name="connsiteY4" fmla="*/ 476250 h 6858000"/>
              <a:gd name="connsiteX5" fmla="*/ 1114425 w 2657475"/>
              <a:gd name="connsiteY5" fmla="*/ 476250 h 6858000"/>
              <a:gd name="connsiteX6" fmla="*/ 657225 w 2657475"/>
              <a:gd name="connsiteY6" fmla="*/ 590550 h 6858000"/>
              <a:gd name="connsiteX7" fmla="*/ 533400 w 2657475"/>
              <a:gd name="connsiteY7" fmla="*/ 1047750 h 6858000"/>
              <a:gd name="connsiteX8" fmla="*/ 533400 w 2657475"/>
              <a:gd name="connsiteY8" fmla="*/ 5810250 h 6858000"/>
              <a:gd name="connsiteX9" fmla="*/ 676275 w 2657475"/>
              <a:gd name="connsiteY9" fmla="*/ 6257925 h 6858000"/>
              <a:gd name="connsiteX10" fmla="*/ 1190625 w 2657475"/>
              <a:gd name="connsiteY10" fmla="*/ 6362700 h 6858000"/>
              <a:gd name="connsiteX11" fmla="*/ 2238375 w 2657475"/>
              <a:gd name="connsiteY11" fmla="*/ 6362700 h 6858000"/>
              <a:gd name="connsiteX12" fmla="*/ 2571750 w 2657475"/>
              <a:gd name="connsiteY12" fmla="*/ 6534150 h 6858000"/>
              <a:gd name="connsiteX13" fmla="*/ 2647950 w 2657475"/>
              <a:gd name="connsiteY13" fmla="*/ 6737350 h 6858000"/>
              <a:gd name="connsiteX14" fmla="*/ 2628900 w 2657475"/>
              <a:gd name="connsiteY14" fmla="*/ 6857999 h 6858000"/>
              <a:gd name="connsiteX15" fmla="*/ 0 w 2657475"/>
              <a:gd name="connsiteY15" fmla="*/ 6858000 h 6858000"/>
              <a:gd name="connsiteX16" fmla="*/ 0 w 2657475"/>
              <a:gd name="connsiteY16" fmla="*/ 0 h 6858000"/>
              <a:gd name="connsiteX0" fmla="*/ 0 w 2654829"/>
              <a:gd name="connsiteY0" fmla="*/ 0 h 6858000"/>
              <a:gd name="connsiteX1" fmla="*/ 2628900 w 2654829"/>
              <a:gd name="connsiteY1" fmla="*/ 0 h 6858000"/>
              <a:gd name="connsiteX2" fmla="*/ 2638425 w 2654829"/>
              <a:gd name="connsiteY2" fmla="*/ 114300 h 6858000"/>
              <a:gd name="connsiteX3" fmla="*/ 2514600 w 2654829"/>
              <a:gd name="connsiteY3" fmla="*/ 371475 h 6858000"/>
              <a:gd name="connsiteX4" fmla="*/ 2171700 w 2654829"/>
              <a:gd name="connsiteY4" fmla="*/ 476250 h 6858000"/>
              <a:gd name="connsiteX5" fmla="*/ 1114425 w 2654829"/>
              <a:gd name="connsiteY5" fmla="*/ 476250 h 6858000"/>
              <a:gd name="connsiteX6" fmla="*/ 657225 w 2654829"/>
              <a:gd name="connsiteY6" fmla="*/ 590550 h 6858000"/>
              <a:gd name="connsiteX7" fmla="*/ 533400 w 2654829"/>
              <a:gd name="connsiteY7" fmla="*/ 1047750 h 6858000"/>
              <a:gd name="connsiteX8" fmla="*/ 533400 w 2654829"/>
              <a:gd name="connsiteY8" fmla="*/ 5810250 h 6858000"/>
              <a:gd name="connsiteX9" fmla="*/ 676275 w 2654829"/>
              <a:gd name="connsiteY9" fmla="*/ 6257925 h 6858000"/>
              <a:gd name="connsiteX10" fmla="*/ 1190625 w 2654829"/>
              <a:gd name="connsiteY10" fmla="*/ 6362700 h 6858000"/>
              <a:gd name="connsiteX11" fmla="*/ 2238375 w 2654829"/>
              <a:gd name="connsiteY11" fmla="*/ 6362700 h 6858000"/>
              <a:gd name="connsiteX12" fmla="*/ 2571750 w 2654829"/>
              <a:gd name="connsiteY12" fmla="*/ 6534150 h 6858000"/>
              <a:gd name="connsiteX13" fmla="*/ 2647950 w 2654829"/>
              <a:gd name="connsiteY13" fmla="*/ 6737350 h 6858000"/>
              <a:gd name="connsiteX14" fmla="*/ 2613025 w 2654829"/>
              <a:gd name="connsiteY14" fmla="*/ 6857999 h 6858000"/>
              <a:gd name="connsiteX15" fmla="*/ 0 w 2654829"/>
              <a:gd name="connsiteY15" fmla="*/ 6858000 h 6858000"/>
              <a:gd name="connsiteX16" fmla="*/ 0 w 2654829"/>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3054350"/>
              <a:gd name="connsiteY0" fmla="*/ 0 h 6858000"/>
              <a:gd name="connsiteX1" fmla="*/ 2628900 w 3054350"/>
              <a:gd name="connsiteY1" fmla="*/ 0 h 6858000"/>
              <a:gd name="connsiteX2" fmla="*/ 2638425 w 3054350"/>
              <a:gd name="connsiteY2" fmla="*/ 114300 h 6858000"/>
              <a:gd name="connsiteX3" fmla="*/ 2514600 w 3054350"/>
              <a:gd name="connsiteY3" fmla="*/ 371475 h 6858000"/>
              <a:gd name="connsiteX4" fmla="*/ 2171700 w 3054350"/>
              <a:gd name="connsiteY4" fmla="*/ 476250 h 6858000"/>
              <a:gd name="connsiteX5" fmla="*/ 1114425 w 3054350"/>
              <a:gd name="connsiteY5" fmla="*/ 476250 h 6858000"/>
              <a:gd name="connsiteX6" fmla="*/ 657225 w 3054350"/>
              <a:gd name="connsiteY6" fmla="*/ 590550 h 6858000"/>
              <a:gd name="connsiteX7" fmla="*/ 533400 w 3054350"/>
              <a:gd name="connsiteY7" fmla="*/ 1047750 h 6858000"/>
              <a:gd name="connsiteX8" fmla="*/ 533400 w 3054350"/>
              <a:gd name="connsiteY8" fmla="*/ 5810250 h 6858000"/>
              <a:gd name="connsiteX9" fmla="*/ 676275 w 3054350"/>
              <a:gd name="connsiteY9" fmla="*/ 6257925 h 6858000"/>
              <a:gd name="connsiteX10" fmla="*/ 1190625 w 3054350"/>
              <a:gd name="connsiteY10" fmla="*/ 6362700 h 6858000"/>
              <a:gd name="connsiteX11" fmla="*/ 2238375 w 3054350"/>
              <a:gd name="connsiteY11" fmla="*/ 6362700 h 6858000"/>
              <a:gd name="connsiteX12" fmla="*/ 2571750 w 3054350"/>
              <a:gd name="connsiteY12" fmla="*/ 6534150 h 6858000"/>
              <a:gd name="connsiteX13" fmla="*/ 2625725 w 3054350"/>
              <a:gd name="connsiteY13" fmla="*/ 6857999 h 6858000"/>
              <a:gd name="connsiteX14" fmla="*/ 0 w 3054350"/>
              <a:gd name="connsiteY14" fmla="*/ 6858000 h 6858000"/>
              <a:gd name="connsiteX15" fmla="*/ 0 w 3054350"/>
              <a:gd name="connsiteY15" fmla="*/ 0 h 6858000"/>
              <a:gd name="connsiteX0" fmla="*/ 0 w 2651125"/>
              <a:gd name="connsiteY0" fmla="*/ 0 h 6858000"/>
              <a:gd name="connsiteX1" fmla="*/ 2628900 w 2651125"/>
              <a:gd name="connsiteY1" fmla="*/ 0 h 6858000"/>
              <a:gd name="connsiteX2" fmla="*/ 2638425 w 2651125"/>
              <a:gd name="connsiteY2" fmla="*/ 114300 h 6858000"/>
              <a:gd name="connsiteX3" fmla="*/ 2514600 w 2651125"/>
              <a:gd name="connsiteY3" fmla="*/ 371475 h 6858000"/>
              <a:gd name="connsiteX4" fmla="*/ 2171700 w 2651125"/>
              <a:gd name="connsiteY4" fmla="*/ 476250 h 6858000"/>
              <a:gd name="connsiteX5" fmla="*/ 1114425 w 2651125"/>
              <a:gd name="connsiteY5" fmla="*/ 476250 h 6858000"/>
              <a:gd name="connsiteX6" fmla="*/ 657225 w 2651125"/>
              <a:gd name="connsiteY6" fmla="*/ 590550 h 6858000"/>
              <a:gd name="connsiteX7" fmla="*/ 533400 w 2651125"/>
              <a:gd name="connsiteY7" fmla="*/ 1047750 h 6858000"/>
              <a:gd name="connsiteX8" fmla="*/ 533400 w 2651125"/>
              <a:gd name="connsiteY8" fmla="*/ 5810250 h 6858000"/>
              <a:gd name="connsiteX9" fmla="*/ 676275 w 2651125"/>
              <a:gd name="connsiteY9" fmla="*/ 6257925 h 6858000"/>
              <a:gd name="connsiteX10" fmla="*/ 1190625 w 2651125"/>
              <a:gd name="connsiteY10" fmla="*/ 6362700 h 6858000"/>
              <a:gd name="connsiteX11" fmla="*/ 2238375 w 2651125"/>
              <a:gd name="connsiteY11" fmla="*/ 6362700 h 6858000"/>
              <a:gd name="connsiteX12" fmla="*/ 2571750 w 2651125"/>
              <a:gd name="connsiteY12" fmla="*/ 6534150 h 6858000"/>
              <a:gd name="connsiteX13" fmla="*/ 2625725 w 2651125"/>
              <a:gd name="connsiteY13" fmla="*/ 6857999 h 6858000"/>
              <a:gd name="connsiteX14" fmla="*/ 0 w 2651125"/>
              <a:gd name="connsiteY14" fmla="*/ 6858000 h 6858000"/>
              <a:gd name="connsiteX15" fmla="*/ 0 w 26511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514600 w 2663825"/>
              <a:gd name="connsiteY2" fmla="*/ 371475 h 6858000"/>
              <a:gd name="connsiteX3" fmla="*/ 2171700 w 2663825"/>
              <a:gd name="connsiteY3" fmla="*/ 476250 h 6858000"/>
              <a:gd name="connsiteX4" fmla="*/ 1114425 w 2663825"/>
              <a:gd name="connsiteY4" fmla="*/ 476250 h 6858000"/>
              <a:gd name="connsiteX5" fmla="*/ 663575 w 2663825"/>
              <a:gd name="connsiteY5" fmla="*/ 606425 h 6858000"/>
              <a:gd name="connsiteX6" fmla="*/ 542925 w 2663825"/>
              <a:gd name="connsiteY6" fmla="*/ 1047750 h 6858000"/>
              <a:gd name="connsiteX7" fmla="*/ 542925 w 2663825"/>
              <a:gd name="connsiteY7" fmla="*/ 5797550 h 6858000"/>
              <a:gd name="connsiteX8" fmla="*/ 685800 w 2663825"/>
              <a:gd name="connsiteY8" fmla="*/ 6254750 h 6858000"/>
              <a:gd name="connsiteX9" fmla="*/ 1190625 w 2663825"/>
              <a:gd name="connsiteY9" fmla="*/ 6362700 h 6858000"/>
              <a:gd name="connsiteX10" fmla="*/ 2238375 w 2663825"/>
              <a:gd name="connsiteY10" fmla="*/ 6362700 h 6858000"/>
              <a:gd name="connsiteX11" fmla="*/ 2571750 w 2663825"/>
              <a:gd name="connsiteY11" fmla="*/ 6534150 h 6858000"/>
              <a:gd name="connsiteX12" fmla="*/ 2625725 w 2663825"/>
              <a:gd name="connsiteY12" fmla="*/ 6857999 h 6858000"/>
              <a:gd name="connsiteX13" fmla="*/ 0 w 2663825"/>
              <a:gd name="connsiteY13" fmla="*/ 6858000 h 6858000"/>
              <a:gd name="connsiteX14" fmla="*/ 0 w 2663825"/>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67000" h="6858000">
                <a:moveTo>
                  <a:pt x="0" y="0"/>
                </a:moveTo>
                <a:lnTo>
                  <a:pt x="2628900" y="0"/>
                </a:lnTo>
                <a:cubicBezTo>
                  <a:pt x="2667000" y="127000"/>
                  <a:pt x="2616200" y="263525"/>
                  <a:pt x="2514600" y="371475"/>
                </a:cubicBezTo>
                <a:cubicBezTo>
                  <a:pt x="2422525" y="457200"/>
                  <a:pt x="2308225" y="479425"/>
                  <a:pt x="2171700" y="476250"/>
                </a:cubicBezTo>
                <a:lnTo>
                  <a:pt x="1114425" y="476250"/>
                </a:lnTo>
                <a:cubicBezTo>
                  <a:pt x="884238" y="479425"/>
                  <a:pt x="758825" y="492125"/>
                  <a:pt x="663575" y="606425"/>
                </a:cubicBezTo>
                <a:cubicBezTo>
                  <a:pt x="565150" y="736600"/>
                  <a:pt x="549275" y="873125"/>
                  <a:pt x="542925" y="1047750"/>
                </a:cubicBezTo>
                <a:lnTo>
                  <a:pt x="542925" y="5797550"/>
                </a:lnTo>
                <a:cubicBezTo>
                  <a:pt x="544513" y="5970588"/>
                  <a:pt x="577850" y="6160558"/>
                  <a:pt x="685800" y="6254750"/>
                </a:cubicBezTo>
                <a:cubicBezTo>
                  <a:pt x="793750" y="6348942"/>
                  <a:pt x="993775" y="6359525"/>
                  <a:pt x="1190625" y="6362700"/>
                </a:cubicBezTo>
                <a:lnTo>
                  <a:pt x="2238375" y="6362700"/>
                </a:lnTo>
                <a:cubicBezTo>
                  <a:pt x="2401887" y="6359525"/>
                  <a:pt x="2519892" y="6454775"/>
                  <a:pt x="2571750" y="6534150"/>
                </a:cubicBezTo>
                <a:cubicBezTo>
                  <a:pt x="2636308" y="6616700"/>
                  <a:pt x="2663825" y="6781799"/>
                  <a:pt x="2625725" y="6857999"/>
                </a:cubicBezTo>
                <a:lnTo>
                  <a:pt x="0" y="6858000"/>
                </a:lnTo>
                <a:lnTo>
                  <a:pt x="0" y="0"/>
                </a:lnTo>
                <a:close/>
              </a:path>
            </a:pathLst>
          </a:custGeom>
          <a:gradFill>
            <a:gsLst>
              <a:gs pos="0">
                <a:srgbClr val="758087"/>
              </a:gs>
              <a:gs pos="50000">
                <a:srgbClr val="454E52"/>
              </a:gs>
              <a:gs pos="59000">
                <a:srgbClr val="3E4448"/>
              </a:gs>
              <a:gs pos="100000">
                <a:srgbClr val="171A1D"/>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Text Placeholder 15"/>
          <p:cNvSpPr>
            <a:spLocks noGrp="1"/>
          </p:cNvSpPr>
          <p:nvPr>
            <p:ph type="body" sz="quarter" idx="11"/>
          </p:nvPr>
        </p:nvSpPr>
        <p:spPr>
          <a:xfrm>
            <a:off x="904875" y="1970088"/>
            <a:ext cx="3560763" cy="604837"/>
          </a:xfrm>
        </p:spPr>
        <p:txBody>
          <a:bodyPr/>
          <a:lstStyle>
            <a:lvl1pPr marL="342900" indent="-342900">
              <a:buNone/>
              <a:defRPr lang="en-US" sz="1600" b="1" kern="1200" dirty="0" smtClean="0">
                <a:solidFill>
                  <a:srgbClr val="727D84"/>
                </a:solidFill>
                <a:latin typeface="Arial" charset="0"/>
                <a:ea typeface="ＭＳ Ｐゴシック" charset="-128"/>
                <a:cs typeface="ＭＳ Ｐゴシック" charset="-128"/>
              </a:defRPr>
            </a:lvl1pPr>
          </a:lstStyle>
          <a:p>
            <a:pPr lvl="0"/>
            <a:r>
              <a:rPr lang="en-US" smtClean="0"/>
              <a:t>Click to edit Master text styles</a:t>
            </a:r>
          </a:p>
        </p:txBody>
      </p:sp>
      <p:sp>
        <p:nvSpPr>
          <p:cNvPr id="17" name="Title 16"/>
          <p:cNvSpPr>
            <a:spLocks noGrp="1"/>
          </p:cNvSpPr>
          <p:nvPr>
            <p:ph type="title"/>
          </p:nvPr>
        </p:nvSpPr>
        <p:spPr>
          <a:xfrm>
            <a:off x="875322" y="1066800"/>
            <a:ext cx="7772400" cy="639763"/>
          </a:xfrm>
        </p:spPr>
        <p:txBody>
          <a:bodyPr/>
          <a:lstStyle>
            <a:lvl1pPr algn="l" rtl="0" eaLnBrk="0" fontAlgn="base" hangingPunct="0">
              <a:spcBef>
                <a:spcPct val="0"/>
              </a:spcBef>
              <a:spcAft>
                <a:spcPct val="0"/>
              </a:spcAft>
              <a:defRPr lang="en-US" sz="3200" b="1" kern="1200" dirty="0">
                <a:solidFill>
                  <a:schemeClr val="bg1"/>
                </a:solidFill>
                <a:latin typeface="Arial" charset="0"/>
                <a:ea typeface="ＭＳ Ｐゴシック" pitchFamily="34" charset="-128"/>
                <a:cs typeface="Arial" charset="0"/>
              </a:defRPr>
            </a:lvl1pPr>
          </a:lstStyle>
          <a:p>
            <a:r>
              <a:rPr lang="en-US" smtClean="0"/>
              <a:t>Click to edit Master title style</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e Certain Closer - BLUE">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gradFill>
            <a:gsLst>
              <a:gs pos="0">
                <a:srgbClr val="007AC3"/>
              </a:gs>
              <a:gs pos="50000">
                <a:srgbClr val="0095D7"/>
              </a:gs>
              <a:gs pos="50000">
                <a:srgbClr val="00AFEB"/>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3" name="Group 13"/>
          <p:cNvGrpSpPr>
            <a:grpSpLocks/>
          </p:cNvGrpSpPr>
          <p:nvPr/>
        </p:nvGrpSpPr>
        <p:grpSpPr bwMode="auto">
          <a:xfrm>
            <a:off x="2684463" y="1589088"/>
            <a:ext cx="4791075" cy="3411537"/>
            <a:chOff x="2647950" y="1589088"/>
            <a:chExt cx="4791075" cy="3411537"/>
          </a:xfrm>
        </p:grpSpPr>
        <p:pic>
          <p:nvPicPr>
            <p:cNvPr id="4" name="Picture 5"/>
            <p:cNvPicPr>
              <a:picLocks noChangeAspect="1" noChangeArrowheads="1"/>
            </p:cNvPicPr>
            <p:nvPr/>
          </p:nvPicPr>
          <p:blipFill>
            <a:blip r:embed="rId2" cstate="print"/>
            <a:srcRect/>
            <a:stretch>
              <a:fillRect/>
            </a:stretch>
          </p:blipFill>
          <p:spPr bwMode="auto">
            <a:xfrm>
              <a:off x="2647950" y="1589088"/>
              <a:ext cx="4791075" cy="3411537"/>
            </a:xfrm>
            <a:prstGeom prst="rect">
              <a:avLst/>
            </a:prstGeom>
            <a:noFill/>
            <a:ln w="9525">
              <a:noFill/>
              <a:miter lim="800000"/>
              <a:headEnd/>
              <a:tailEnd/>
            </a:ln>
          </p:spPr>
        </p:pic>
        <p:pic>
          <p:nvPicPr>
            <p:cNvPr id="5" name="Picture 2" descr="F:\My Box Files\Powerpoint\Quantum Certainty Master\Assets\be_certain-white.png"/>
            <p:cNvPicPr>
              <a:picLocks noChangeAspect="1" noChangeArrowheads="1"/>
            </p:cNvPicPr>
            <p:nvPr/>
          </p:nvPicPr>
          <p:blipFill>
            <a:blip r:embed="rId3" cstate="print"/>
            <a:srcRect/>
            <a:stretch>
              <a:fillRect/>
            </a:stretch>
          </p:blipFill>
          <p:spPr bwMode="auto">
            <a:xfrm>
              <a:off x="3460750" y="3095625"/>
              <a:ext cx="2138363" cy="296863"/>
            </a:xfrm>
            <a:prstGeom prst="rect">
              <a:avLst/>
            </a:prstGeom>
            <a:noFill/>
            <a:ln w="9525">
              <a:noFill/>
              <a:miter lim="800000"/>
              <a:headEnd/>
              <a:tailEnd/>
            </a:ln>
          </p:spPr>
        </p:pic>
      </p:grpSp>
      <p:sp>
        <p:nvSpPr>
          <p:cNvPr id="6" name="TextBox 5"/>
          <p:cNvSpPr txBox="1"/>
          <p:nvPr/>
        </p:nvSpPr>
        <p:spPr>
          <a:xfrm>
            <a:off x="885825" y="6300788"/>
            <a:ext cx="7310438" cy="338137"/>
          </a:xfrm>
          <a:prstGeom prst="rect">
            <a:avLst/>
          </a:prstGeom>
          <a:noFill/>
        </p:spPr>
        <p:txBody>
          <a:bodyPr>
            <a:spAutoFit/>
          </a:bodyPr>
          <a:lstStyle/>
          <a:p>
            <a:pPr algn="ctr" fontAlgn="auto">
              <a:spcBef>
                <a:spcPts val="0"/>
              </a:spcBef>
              <a:spcAft>
                <a:spcPts val="0"/>
              </a:spcAft>
              <a:defRPr/>
            </a:pPr>
            <a:r>
              <a:rPr lang="en-US" sz="800" kern="0" dirty="0">
                <a:solidFill>
                  <a:sysClr val="window" lastClr="FFFFFF"/>
                </a:solidFill>
                <a:ea typeface="ＭＳ Ｐゴシック" charset="-128"/>
                <a:cs typeface="+mn-cs"/>
              </a:rPr>
              <a:t>© 2012 Quantum Corporation. Company Confidential. Forward-looking information is based upon multiple assumptions and uncertainties,</a:t>
            </a:r>
            <a:br>
              <a:rPr lang="en-US" sz="800" kern="0" dirty="0">
                <a:solidFill>
                  <a:sysClr val="window" lastClr="FFFFFF"/>
                </a:solidFill>
                <a:ea typeface="ＭＳ Ｐゴシック" charset="-128"/>
                <a:cs typeface="+mn-cs"/>
              </a:rPr>
            </a:br>
            <a:r>
              <a:rPr lang="en-US" sz="800" kern="0" dirty="0">
                <a:solidFill>
                  <a:sysClr val="window" lastClr="FFFFFF"/>
                </a:solidFill>
                <a:ea typeface="ＭＳ Ｐゴシック" charset="-128"/>
                <a:cs typeface="+mn-cs"/>
              </a:rPr>
              <a:t>does not necessarily represent the company’s outlook and is for planning purposes only.</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Be Certain Closer - WHITE">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3" name="Group 8"/>
          <p:cNvGrpSpPr>
            <a:grpSpLocks/>
          </p:cNvGrpSpPr>
          <p:nvPr/>
        </p:nvGrpSpPr>
        <p:grpSpPr bwMode="auto">
          <a:xfrm>
            <a:off x="2687638" y="1589088"/>
            <a:ext cx="4792662" cy="3411537"/>
            <a:chOff x="2646363" y="1589088"/>
            <a:chExt cx="4792662" cy="3411537"/>
          </a:xfrm>
        </p:grpSpPr>
        <p:pic>
          <p:nvPicPr>
            <p:cNvPr id="4" name="Picture 4"/>
            <p:cNvPicPr>
              <a:picLocks noChangeAspect="1" noChangeArrowheads="1"/>
            </p:cNvPicPr>
            <p:nvPr/>
          </p:nvPicPr>
          <p:blipFill>
            <a:blip r:embed="rId2" cstate="print"/>
            <a:srcRect/>
            <a:stretch>
              <a:fillRect/>
            </a:stretch>
          </p:blipFill>
          <p:spPr bwMode="auto">
            <a:xfrm>
              <a:off x="2646363" y="1589088"/>
              <a:ext cx="4792662" cy="3411537"/>
            </a:xfrm>
            <a:prstGeom prst="rect">
              <a:avLst/>
            </a:prstGeom>
            <a:noFill/>
            <a:ln w="9525">
              <a:noFill/>
              <a:miter lim="800000"/>
              <a:headEnd/>
              <a:tailEnd/>
            </a:ln>
          </p:spPr>
        </p:pic>
        <p:pic>
          <p:nvPicPr>
            <p:cNvPr id="5" name="Picture 2" descr="F:\My Box Files\Powerpoint\Quantum Certainty Master\Assets\be_certain-ltblue.png"/>
            <p:cNvPicPr>
              <a:picLocks noChangeAspect="1" noChangeArrowheads="1"/>
            </p:cNvPicPr>
            <p:nvPr/>
          </p:nvPicPr>
          <p:blipFill>
            <a:blip r:embed="rId3" cstate="print"/>
            <a:srcRect/>
            <a:stretch>
              <a:fillRect/>
            </a:stretch>
          </p:blipFill>
          <p:spPr bwMode="auto">
            <a:xfrm>
              <a:off x="3467100" y="3100388"/>
              <a:ext cx="2143125" cy="290512"/>
            </a:xfrm>
            <a:prstGeom prst="rect">
              <a:avLst/>
            </a:prstGeom>
            <a:noFill/>
            <a:ln w="9525">
              <a:noFill/>
              <a:miter lim="800000"/>
              <a:headEnd/>
              <a:tailEnd/>
            </a:ln>
          </p:spPr>
        </p:pic>
      </p:grpSp>
      <p:sp>
        <p:nvSpPr>
          <p:cNvPr id="6" name="TextBox 5"/>
          <p:cNvSpPr txBox="1"/>
          <p:nvPr/>
        </p:nvSpPr>
        <p:spPr>
          <a:xfrm>
            <a:off x="885825" y="6300788"/>
            <a:ext cx="7310438" cy="338137"/>
          </a:xfrm>
          <a:prstGeom prst="rect">
            <a:avLst/>
          </a:prstGeom>
          <a:noFill/>
        </p:spPr>
        <p:txBody>
          <a:bodyPr>
            <a:spAutoFit/>
          </a:bodyPr>
          <a:lstStyle/>
          <a:p>
            <a:pPr algn="ctr" fontAlgn="auto">
              <a:spcBef>
                <a:spcPts val="0"/>
              </a:spcBef>
              <a:spcAft>
                <a:spcPts val="0"/>
              </a:spcAft>
              <a:defRPr/>
            </a:pPr>
            <a:r>
              <a:rPr lang="en-US" sz="800" kern="0" dirty="0">
                <a:solidFill>
                  <a:srgbClr val="00B0F0"/>
                </a:solidFill>
                <a:ea typeface="ＭＳ Ｐゴシック" charset="-128"/>
                <a:cs typeface="+mn-cs"/>
              </a:rPr>
              <a:t>© 2012 Quantum Corporation. Company Confidential. Forward-looking information is based upon multiple assumptions and uncertainties,</a:t>
            </a:r>
            <a:br>
              <a:rPr lang="en-US" sz="800" kern="0" dirty="0">
                <a:solidFill>
                  <a:srgbClr val="00B0F0"/>
                </a:solidFill>
                <a:ea typeface="ＭＳ Ｐゴシック" charset="-128"/>
                <a:cs typeface="+mn-cs"/>
              </a:rPr>
            </a:br>
            <a:r>
              <a:rPr lang="en-US" sz="800" kern="0" dirty="0">
                <a:solidFill>
                  <a:srgbClr val="00B0F0"/>
                </a:solidFill>
                <a:ea typeface="ＭＳ Ｐゴシック" charset="-128"/>
                <a:cs typeface="+mn-cs"/>
              </a:rPr>
              <a:t>does not necessarily represent the company’s outlook and is for planning purposes only.</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B927B1C4-A5E0-4B20-AFB9-DCB4017CC31F}"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ln/>
        </p:spPr>
        <p:txBody>
          <a:bodyPr/>
          <a:lstStyle>
            <a:lvl1pPr>
              <a:defRPr/>
            </a:lvl1pPr>
          </a:lstStyle>
          <a:p>
            <a:pPr>
              <a:defRPr/>
            </a:pPr>
            <a:fld id="{B3B2CDD3-FBA1-4EB2-88FB-421CADA72892}" type="slidenum">
              <a:rPr/>
              <a:pPr>
                <a:defRPr/>
              </a:pPr>
              <a:t>‹#›</a:t>
            </a:fld>
            <a:endParaRPr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ftr" sz="quarter" idx="10"/>
          </p:nvPr>
        </p:nvSpPr>
        <p:spPr>
          <a:xfrm>
            <a:off x="3970338" y="6424613"/>
            <a:ext cx="3276600" cy="396875"/>
          </a:xfrm>
          <a:prstGeom prst="rect">
            <a:avLst/>
          </a:prstGeom>
          <a:ln/>
        </p:spPr>
        <p:txBody>
          <a:bodyPr/>
          <a:lstStyle>
            <a:lvl1pPr>
              <a:defRPr/>
            </a:lvl1pPr>
          </a:lstStyle>
          <a:p>
            <a:pPr>
              <a:defRPr/>
            </a:pPr>
            <a:r>
              <a:rPr lang="en-US"/>
              <a:t>© 2010 Quantum Corporation. Company Confidential. Forward-looking information is based upon multiple assumptions and uncertainties, does not necessarily represent the company’s outlook and is for planning purposes only.</a:t>
            </a:r>
          </a:p>
        </p:txBody>
      </p:sp>
      <p:sp>
        <p:nvSpPr>
          <p:cNvPr id="4" name="Rectangle 6"/>
          <p:cNvSpPr>
            <a:spLocks noGrp="1" noChangeArrowheads="1"/>
          </p:cNvSpPr>
          <p:nvPr>
            <p:ph type="sldNum" sz="quarter" idx="11"/>
          </p:nvPr>
        </p:nvSpPr>
        <p:spPr>
          <a:ln/>
        </p:spPr>
        <p:txBody>
          <a:bodyPr/>
          <a:lstStyle>
            <a:lvl1pPr>
              <a:defRPr/>
            </a:lvl1pPr>
          </a:lstStyle>
          <a:p>
            <a:pPr>
              <a:defRPr/>
            </a:pPr>
            <a:fld id="{92134566-1DAD-4210-9251-466EC440C614}" type="slidenum">
              <a:rPr lang="en-US"/>
              <a:pPr>
                <a:defRPr/>
              </a:pPr>
              <a:t>‹#›</a:t>
            </a:fld>
            <a:r>
              <a:rPr lang="en-US" dirty="0"/>
              <a:t>    </a:t>
            </a:r>
            <a:r>
              <a:rPr lang="en-US" sz="1200" dirty="0"/>
              <a:t>|      DXi Series Introduction</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xfrm>
            <a:off x="3970338" y="6424613"/>
            <a:ext cx="3276600" cy="396875"/>
          </a:xfrm>
          <a:prstGeom prst="rect">
            <a:avLst/>
          </a:prstGeom>
          <a:ln/>
        </p:spPr>
        <p:txBody>
          <a:bodyPr/>
          <a:lstStyle>
            <a:lvl1pPr>
              <a:defRPr/>
            </a:lvl1pPr>
          </a:lstStyle>
          <a:p>
            <a:pPr>
              <a:defRPr/>
            </a:pPr>
            <a:r>
              <a:rPr lang="en-US" dirty="0"/>
              <a:t>© 2010 Quantum Corporation. Company Confidential. Forward-looking information is based upon multiple assumptions and uncertainties, does not necessarily represent the company’s outlook and is for planning purposes only.</a:t>
            </a:r>
          </a:p>
        </p:txBody>
      </p:sp>
      <p:sp>
        <p:nvSpPr>
          <p:cNvPr id="6" name="Rectangle 6"/>
          <p:cNvSpPr>
            <a:spLocks noGrp="1" noChangeArrowheads="1"/>
          </p:cNvSpPr>
          <p:nvPr>
            <p:ph type="sldNum" sz="quarter" idx="11"/>
          </p:nvPr>
        </p:nvSpPr>
        <p:spPr>
          <a:ln/>
        </p:spPr>
        <p:txBody>
          <a:bodyPr/>
          <a:lstStyle>
            <a:lvl1pPr>
              <a:defRPr/>
            </a:lvl1pPr>
          </a:lstStyle>
          <a:p>
            <a:pPr>
              <a:defRPr/>
            </a:pPr>
            <a:fld id="{63141D4B-5881-4DE2-9109-4D17FE3F64F3}" type="slidenum">
              <a:rPr lang="en-US"/>
              <a:pPr>
                <a:defRPr/>
              </a:pPr>
              <a:t>‹#›</a:t>
            </a:fld>
            <a:r>
              <a:rPr lang="en-US" dirty="0"/>
              <a:t>    </a:t>
            </a:r>
            <a:r>
              <a:rPr lang="en-US" sz="1200" dirty="0"/>
              <a:t>|      DXi Series Introduction</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2">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gradFill>
            <a:gsLst>
              <a:gs pos="0">
                <a:srgbClr val="007AC3"/>
              </a:gs>
              <a:gs pos="50000">
                <a:srgbClr val="0095D7"/>
              </a:gs>
              <a:gs pos="50000">
                <a:srgbClr val="00AFEB"/>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7" name="Picture 8" descr="Photo-FPO.jpg"/>
          <p:cNvPicPr>
            <a:picLocks noChangeAspect="1"/>
          </p:cNvPicPr>
          <p:nvPr/>
        </p:nvPicPr>
        <p:blipFill>
          <a:blip r:embed="rId2" cstate="print"/>
          <a:srcRect/>
          <a:stretch>
            <a:fillRect/>
          </a:stretch>
        </p:blipFill>
        <p:spPr bwMode="auto">
          <a:xfrm>
            <a:off x="1271588" y="1820863"/>
            <a:ext cx="3295650" cy="2984500"/>
          </a:xfrm>
          <a:prstGeom prst="rect">
            <a:avLst/>
          </a:prstGeom>
          <a:noFill/>
          <a:ln w="9525">
            <a:noFill/>
            <a:miter lim="800000"/>
            <a:headEnd/>
            <a:tailEnd/>
          </a:ln>
        </p:spPr>
      </p:pic>
      <p:pic>
        <p:nvPicPr>
          <p:cNvPr id="9" name="Picture 24" descr="QTM_Logo_white"/>
          <p:cNvPicPr>
            <a:picLocks noChangeAspect="1" noChangeArrowheads="1"/>
          </p:cNvPicPr>
          <p:nvPr/>
        </p:nvPicPr>
        <p:blipFill>
          <a:blip r:embed="rId3" cstate="print"/>
          <a:srcRect/>
          <a:stretch>
            <a:fillRect/>
          </a:stretch>
        </p:blipFill>
        <p:spPr bwMode="auto">
          <a:xfrm>
            <a:off x="7370763" y="288925"/>
            <a:ext cx="1416050" cy="212725"/>
          </a:xfrm>
          <a:prstGeom prst="rect">
            <a:avLst/>
          </a:prstGeom>
          <a:noFill/>
          <a:ln w="9525">
            <a:noFill/>
            <a:miter lim="800000"/>
            <a:headEnd/>
            <a:tailEnd/>
          </a:ln>
        </p:spPr>
      </p:pic>
      <p:pic>
        <p:nvPicPr>
          <p:cNvPr id="10" name="Picture 5"/>
          <p:cNvPicPr>
            <a:picLocks noChangeAspect="1" noChangeArrowheads="1"/>
          </p:cNvPicPr>
          <p:nvPr/>
        </p:nvPicPr>
        <p:blipFill>
          <a:blip r:embed="rId4" cstate="print"/>
          <a:srcRect/>
          <a:stretch>
            <a:fillRect/>
          </a:stretch>
        </p:blipFill>
        <p:spPr bwMode="auto">
          <a:xfrm>
            <a:off x="1035050" y="1582738"/>
            <a:ext cx="4789488" cy="3409950"/>
          </a:xfrm>
          <a:prstGeom prst="rect">
            <a:avLst/>
          </a:prstGeom>
          <a:noFill/>
          <a:ln w="9525">
            <a:noFill/>
            <a:miter lim="800000"/>
            <a:headEnd/>
            <a:tailEnd/>
          </a:ln>
        </p:spPr>
      </p:pic>
      <p:sp>
        <p:nvSpPr>
          <p:cNvPr id="21" name="Text Placeholder 20"/>
          <p:cNvSpPr>
            <a:spLocks noGrp="1"/>
          </p:cNvSpPr>
          <p:nvPr>
            <p:ph type="body" sz="quarter" idx="15"/>
          </p:nvPr>
        </p:nvSpPr>
        <p:spPr>
          <a:xfrm>
            <a:off x="5064125" y="4114800"/>
            <a:ext cx="3138842" cy="338554"/>
          </a:xfrm>
          <a:noFill/>
          <a:ln w="9525">
            <a:noFill/>
            <a:miter lim="800000"/>
            <a:headEnd/>
            <a:tailEnd/>
          </a:ln>
        </p:spPr>
        <p:txBody>
          <a:bodyPr>
            <a:spAutoFit/>
          </a:bodyPr>
          <a:lstStyle>
            <a:lvl1pPr>
              <a:buNone/>
              <a:defRPr kumimoji="0" lang="en-US" sz="1600" b="0" i="0" u="none" strike="noStrike" kern="0" cap="none" spc="0" normalizeH="0" baseline="0" noProof="0" dirty="0" smtClean="0">
                <a:ln>
                  <a:noFill/>
                </a:ln>
                <a:solidFill>
                  <a:srgbClr val="B3DAF9"/>
                </a:solidFill>
                <a:effectLst/>
                <a:uLnTx/>
                <a:uFillTx/>
                <a:latin typeface="Arial" charset="0"/>
                <a:ea typeface="ＭＳ Ｐゴシック" charset="-128"/>
                <a:cs typeface="+mn-cs"/>
              </a:defRPr>
            </a:lvl1pPr>
          </a:lstStyle>
          <a:p>
            <a:pPr lvl="0"/>
            <a:r>
              <a:rPr lang="en-US" smtClean="0"/>
              <a:t>Click to edit Master text styles</a:t>
            </a:r>
          </a:p>
        </p:txBody>
      </p:sp>
      <p:sp>
        <p:nvSpPr>
          <p:cNvPr id="23" name="Text Placeholder 22"/>
          <p:cNvSpPr>
            <a:spLocks noGrp="1"/>
          </p:cNvSpPr>
          <p:nvPr>
            <p:ph type="body" sz="quarter" idx="16"/>
          </p:nvPr>
        </p:nvSpPr>
        <p:spPr>
          <a:xfrm>
            <a:off x="5029199" y="593725"/>
            <a:ext cx="3539067" cy="2530475"/>
          </a:xfrm>
          <a:noFill/>
          <a:ln w="9525">
            <a:noFill/>
            <a:miter lim="800000"/>
            <a:headEnd/>
            <a:tailEnd/>
          </a:ln>
        </p:spPr>
        <p:txBody>
          <a:bodyPr rtlCol="0" anchor="b">
            <a:normAutofit/>
          </a:bodyPr>
          <a:lstStyle>
            <a:lvl1pPr marL="0" indent="0">
              <a:buNone/>
              <a:defRPr kumimoji="0" lang="en-US" sz="3200" b="1" i="0" u="none" strike="noStrike" kern="0" cap="all" spc="0" normalizeH="0" baseline="0" noProof="0" dirty="0" smtClean="0">
                <a:ln>
                  <a:noFill/>
                </a:ln>
                <a:solidFill>
                  <a:srgbClr val="FFFFFF"/>
                </a:solidFill>
                <a:effectLst/>
                <a:uLnTx/>
                <a:uFillTx/>
                <a:latin typeface="Arial" charset="0"/>
                <a:ea typeface="ＭＳ Ｐゴシック" charset="-128"/>
                <a:cs typeface="ＭＳ Ｐゴシック" charset="-128"/>
              </a:defRPr>
            </a:lvl1pPr>
          </a:lstStyle>
          <a:p>
            <a:pPr lvl="0"/>
            <a:r>
              <a:rPr lang="en-US" smtClean="0"/>
              <a:t>Click to edit Master text styles</a:t>
            </a:r>
          </a:p>
        </p:txBody>
      </p:sp>
      <p:sp>
        <p:nvSpPr>
          <p:cNvPr id="14" name="Text Placeholder 13"/>
          <p:cNvSpPr>
            <a:spLocks noGrp="1"/>
          </p:cNvSpPr>
          <p:nvPr>
            <p:ph type="body" sz="quarter" idx="17"/>
          </p:nvPr>
        </p:nvSpPr>
        <p:spPr>
          <a:xfrm>
            <a:off x="5029200" y="3048000"/>
            <a:ext cx="3403600" cy="914400"/>
          </a:xfrm>
        </p:spPr>
        <p:txBody>
          <a:bodyPr>
            <a:noAutofit/>
          </a:bodyPr>
          <a:lstStyle>
            <a:lvl1pPr marL="0" indent="0">
              <a:buNone/>
              <a:defRPr sz="1600" b="1" i="0">
                <a:solidFill>
                  <a:srgbClr val="B9CDE5"/>
                </a:solidFill>
                <a:latin typeface="Arial" pitchFamily="34" charset="0"/>
                <a:cs typeface="Arial" pitchFamily="34" charset="0"/>
              </a:defRPr>
            </a:lvl1pPr>
            <a:lvl2pPr>
              <a:defRPr sz="1600" b="1" i="0">
                <a:solidFill>
                  <a:srgbClr val="B9CDE5"/>
                </a:solidFill>
                <a:latin typeface="Arial" pitchFamily="34" charset="0"/>
                <a:cs typeface="Arial" pitchFamily="34" charset="0"/>
              </a:defRPr>
            </a:lvl2pPr>
            <a:lvl3pPr>
              <a:defRPr sz="1600" b="1" i="0">
                <a:solidFill>
                  <a:srgbClr val="B9CDE5"/>
                </a:solidFill>
                <a:latin typeface="Arial" pitchFamily="34" charset="0"/>
                <a:cs typeface="Arial" pitchFamily="34" charset="0"/>
              </a:defRPr>
            </a:lvl3pPr>
            <a:lvl4pPr>
              <a:defRPr sz="1600" b="1" i="0">
                <a:solidFill>
                  <a:srgbClr val="B9CDE5"/>
                </a:solidFill>
                <a:latin typeface="Arial" pitchFamily="34" charset="0"/>
                <a:cs typeface="Arial" pitchFamily="34" charset="0"/>
              </a:defRPr>
            </a:lvl4pPr>
            <a:lvl5pPr>
              <a:defRPr sz="1600" b="1" i="0">
                <a:solidFill>
                  <a:srgbClr val="B9CDE5"/>
                </a:solidFill>
                <a:latin typeface="Arial" pitchFamily="34" charset="0"/>
                <a:cs typeface="Arial" pitchFamily="34" charset="0"/>
              </a:defRPr>
            </a:lvl5pPr>
          </a:lstStyle>
          <a:p>
            <a:pPr lvl="0"/>
            <a:r>
              <a:rPr lang="en-US" smtClean="0"/>
              <a:t>Click to edit Master text styles</a:t>
            </a:r>
          </a:p>
        </p:txBody>
      </p:sp>
      <p:sp>
        <p:nvSpPr>
          <p:cNvPr id="8" name="Text Placeholder 18"/>
          <p:cNvSpPr>
            <a:spLocks noGrp="1"/>
          </p:cNvSpPr>
          <p:nvPr>
            <p:ph type="body" sz="quarter" idx="14"/>
          </p:nvPr>
        </p:nvSpPr>
        <p:spPr>
          <a:xfrm>
            <a:off x="1419494" y="6248400"/>
            <a:ext cx="1582484" cy="215444"/>
          </a:xfrm>
          <a:noFill/>
          <a:ln w="9525">
            <a:noFill/>
            <a:miter lim="800000"/>
            <a:headEnd/>
            <a:tailEnd/>
          </a:ln>
        </p:spPr>
        <p:txBody>
          <a:bodyPr wrap="none">
            <a:spAutoFit/>
          </a:bodyPr>
          <a:lstStyle>
            <a:lvl1pPr>
              <a:buNone/>
              <a:defRPr kumimoji="0" lang="en-US" sz="800" b="0" i="0" u="none" strike="noStrike" kern="0" cap="none" spc="0" normalizeH="0" baseline="0" noProof="0" dirty="0" smtClean="0">
                <a:ln>
                  <a:noFill/>
                </a:ln>
                <a:solidFill>
                  <a:srgbClr val="B3DAF9"/>
                </a:solidFill>
                <a:effectLst/>
                <a:uLnTx/>
                <a:uFillTx/>
                <a:latin typeface="Arial" charset="0"/>
                <a:ea typeface="ＭＳ Ｐゴシック" charset="-128"/>
                <a:cs typeface="+mn-cs"/>
              </a:defRPr>
            </a:lvl1pPr>
          </a:lstStyle>
          <a:p>
            <a:pPr lvl="0"/>
            <a:r>
              <a:rPr lang="en-US" smtClean="0"/>
              <a:t>Click to edit Master text styles</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fld id="{B927B1C4-A5E0-4B20-AFB9-DCB4017CC31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Slide Number Placeholder 5"/>
          <p:cNvSpPr>
            <a:spLocks noGrp="1"/>
          </p:cNvSpPr>
          <p:nvPr>
            <p:ph type="sldNum" sz="quarter" idx="10"/>
          </p:nvPr>
        </p:nvSpPr>
        <p:spPr>
          <a:ln/>
        </p:spPr>
        <p:txBody>
          <a:bodyPr/>
          <a:lstStyle>
            <a:lvl1pPr>
              <a:defRPr/>
            </a:lvl1pPr>
          </a:lstStyle>
          <a:p>
            <a:fld id="{B927B1C4-A5E0-4B20-AFB9-DCB4017CC31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hapter Brackets Cyan">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Freeform 4"/>
          <p:cNvSpPr/>
          <p:nvPr/>
        </p:nvSpPr>
        <p:spPr>
          <a:xfrm>
            <a:off x="0" y="0"/>
            <a:ext cx="2667000" cy="6858000"/>
          </a:xfrm>
          <a:custGeom>
            <a:avLst/>
            <a:gdLst>
              <a:gd name="connsiteX0" fmla="*/ 0 w 2543175"/>
              <a:gd name="connsiteY0" fmla="*/ 0 h 6848475"/>
              <a:gd name="connsiteX1" fmla="*/ 2533650 w 2543175"/>
              <a:gd name="connsiteY1" fmla="*/ 0 h 6848475"/>
              <a:gd name="connsiteX2" fmla="*/ 2543175 w 2543175"/>
              <a:gd name="connsiteY2" fmla="*/ 114300 h 6848475"/>
              <a:gd name="connsiteX3" fmla="*/ 2419350 w 2543175"/>
              <a:gd name="connsiteY3" fmla="*/ 371475 h 6848475"/>
              <a:gd name="connsiteX4" fmla="*/ 2076450 w 2543175"/>
              <a:gd name="connsiteY4" fmla="*/ 476250 h 6848475"/>
              <a:gd name="connsiteX5" fmla="*/ 1019175 w 2543175"/>
              <a:gd name="connsiteY5" fmla="*/ 476250 h 6848475"/>
              <a:gd name="connsiteX6" fmla="*/ 561975 w 2543175"/>
              <a:gd name="connsiteY6" fmla="*/ 590550 h 6848475"/>
              <a:gd name="connsiteX7" fmla="*/ 438150 w 2543175"/>
              <a:gd name="connsiteY7" fmla="*/ 1047750 h 6848475"/>
              <a:gd name="connsiteX8" fmla="*/ 438150 w 2543175"/>
              <a:gd name="connsiteY8" fmla="*/ 5810250 h 6848475"/>
              <a:gd name="connsiteX9" fmla="*/ 581025 w 2543175"/>
              <a:gd name="connsiteY9" fmla="*/ 6257925 h 6848475"/>
              <a:gd name="connsiteX10" fmla="*/ 1095375 w 2543175"/>
              <a:gd name="connsiteY10" fmla="*/ 6362700 h 6848475"/>
              <a:gd name="connsiteX11" fmla="*/ 2143125 w 2543175"/>
              <a:gd name="connsiteY11" fmla="*/ 6362700 h 6848475"/>
              <a:gd name="connsiteX12" fmla="*/ 2476500 w 2543175"/>
              <a:gd name="connsiteY12" fmla="*/ 6534150 h 6848475"/>
              <a:gd name="connsiteX13" fmla="*/ 2543175 w 2543175"/>
              <a:gd name="connsiteY13" fmla="*/ 6781800 h 6848475"/>
              <a:gd name="connsiteX14" fmla="*/ 2514600 w 2543175"/>
              <a:gd name="connsiteY14" fmla="*/ 6848475 h 6848475"/>
              <a:gd name="connsiteX15" fmla="*/ 0 w 2543175"/>
              <a:gd name="connsiteY15" fmla="*/ 6848475 h 6848475"/>
              <a:gd name="connsiteX16" fmla="*/ 0 w 2543175"/>
              <a:gd name="connsiteY16" fmla="*/ 0 h 6848475"/>
              <a:gd name="connsiteX0" fmla="*/ 0 w 2638425"/>
              <a:gd name="connsiteY0" fmla="*/ 0 h 6848475"/>
              <a:gd name="connsiteX1" fmla="*/ 2628900 w 2638425"/>
              <a:gd name="connsiteY1" fmla="*/ 0 h 6848475"/>
              <a:gd name="connsiteX2" fmla="*/ 2638425 w 2638425"/>
              <a:gd name="connsiteY2" fmla="*/ 114300 h 6848475"/>
              <a:gd name="connsiteX3" fmla="*/ 2514600 w 2638425"/>
              <a:gd name="connsiteY3" fmla="*/ 371475 h 6848475"/>
              <a:gd name="connsiteX4" fmla="*/ 2171700 w 2638425"/>
              <a:gd name="connsiteY4" fmla="*/ 476250 h 6848475"/>
              <a:gd name="connsiteX5" fmla="*/ 1114425 w 2638425"/>
              <a:gd name="connsiteY5" fmla="*/ 476250 h 6848475"/>
              <a:gd name="connsiteX6" fmla="*/ 657225 w 2638425"/>
              <a:gd name="connsiteY6" fmla="*/ 590550 h 6848475"/>
              <a:gd name="connsiteX7" fmla="*/ 533400 w 2638425"/>
              <a:gd name="connsiteY7" fmla="*/ 1047750 h 6848475"/>
              <a:gd name="connsiteX8" fmla="*/ 533400 w 2638425"/>
              <a:gd name="connsiteY8" fmla="*/ 5810250 h 6848475"/>
              <a:gd name="connsiteX9" fmla="*/ 676275 w 2638425"/>
              <a:gd name="connsiteY9" fmla="*/ 6257925 h 6848475"/>
              <a:gd name="connsiteX10" fmla="*/ 1190625 w 2638425"/>
              <a:gd name="connsiteY10" fmla="*/ 6362700 h 6848475"/>
              <a:gd name="connsiteX11" fmla="*/ 2238375 w 2638425"/>
              <a:gd name="connsiteY11" fmla="*/ 6362700 h 6848475"/>
              <a:gd name="connsiteX12" fmla="*/ 2571750 w 2638425"/>
              <a:gd name="connsiteY12" fmla="*/ 6534150 h 6848475"/>
              <a:gd name="connsiteX13" fmla="*/ 2638425 w 2638425"/>
              <a:gd name="connsiteY13" fmla="*/ 6781800 h 6848475"/>
              <a:gd name="connsiteX14" fmla="*/ 2609850 w 2638425"/>
              <a:gd name="connsiteY14" fmla="*/ 6848475 h 6848475"/>
              <a:gd name="connsiteX15" fmla="*/ 95250 w 2638425"/>
              <a:gd name="connsiteY15" fmla="*/ 6848475 h 6848475"/>
              <a:gd name="connsiteX16" fmla="*/ 0 w 2638425"/>
              <a:gd name="connsiteY16" fmla="*/ 0 h 6848475"/>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09850 w 2638425"/>
              <a:gd name="connsiteY14" fmla="*/ 6848475 h 6858000"/>
              <a:gd name="connsiteX15" fmla="*/ 0 w 2638425"/>
              <a:gd name="connsiteY15" fmla="*/ 6858000 h 6858000"/>
              <a:gd name="connsiteX16" fmla="*/ 0 w 2638425"/>
              <a:gd name="connsiteY16" fmla="*/ 0 h 6858000"/>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13025 w 2638425"/>
              <a:gd name="connsiteY14" fmla="*/ 6857999 h 6858000"/>
              <a:gd name="connsiteX15" fmla="*/ 0 w 2638425"/>
              <a:gd name="connsiteY15" fmla="*/ 6858000 h 6858000"/>
              <a:gd name="connsiteX16" fmla="*/ 0 w 2638425"/>
              <a:gd name="connsiteY16" fmla="*/ 0 h 6858000"/>
              <a:gd name="connsiteX0" fmla="*/ 0 w 2644775"/>
              <a:gd name="connsiteY0" fmla="*/ 0 h 6858000"/>
              <a:gd name="connsiteX1" fmla="*/ 2628900 w 2644775"/>
              <a:gd name="connsiteY1" fmla="*/ 0 h 6858000"/>
              <a:gd name="connsiteX2" fmla="*/ 2638425 w 2644775"/>
              <a:gd name="connsiteY2" fmla="*/ 114300 h 6858000"/>
              <a:gd name="connsiteX3" fmla="*/ 2514600 w 2644775"/>
              <a:gd name="connsiteY3" fmla="*/ 371475 h 6858000"/>
              <a:gd name="connsiteX4" fmla="*/ 2171700 w 2644775"/>
              <a:gd name="connsiteY4" fmla="*/ 476250 h 6858000"/>
              <a:gd name="connsiteX5" fmla="*/ 1114425 w 2644775"/>
              <a:gd name="connsiteY5" fmla="*/ 476250 h 6858000"/>
              <a:gd name="connsiteX6" fmla="*/ 657225 w 2644775"/>
              <a:gd name="connsiteY6" fmla="*/ 590550 h 6858000"/>
              <a:gd name="connsiteX7" fmla="*/ 533400 w 2644775"/>
              <a:gd name="connsiteY7" fmla="*/ 1047750 h 6858000"/>
              <a:gd name="connsiteX8" fmla="*/ 533400 w 2644775"/>
              <a:gd name="connsiteY8" fmla="*/ 5810250 h 6858000"/>
              <a:gd name="connsiteX9" fmla="*/ 676275 w 2644775"/>
              <a:gd name="connsiteY9" fmla="*/ 6257925 h 6858000"/>
              <a:gd name="connsiteX10" fmla="*/ 1190625 w 2644775"/>
              <a:gd name="connsiteY10" fmla="*/ 6362700 h 6858000"/>
              <a:gd name="connsiteX11" fmla="*/ 2238375 w 2644775"/>
              <a:gd name="connsiteY11" fmla="*/ 6362700 h 6858000"/>
              <a:gd name="connsiteX12" fmla="*/ 2571750 w 2644775"/>
              <a:gd name="connsiteY12" fmla="*/ 6534150 h 6858000"/>
              <a:gd name="connsiteX13" fmla="*/ 2644775 w 2644775"/>
              <a:gd name="connsiteY13" fmla="*/ 6781800 h 6858000"/>
              <a:gd name="connsiteX14" fmla="*/ 2613025 w 2644775"/>
              <a:gd name="connsiteY14" fmla="*/ 6857999 h 6858000"/>
              <a:gd name="connsiteX15" fmla="*/ 0 w 2644775"/>
              <a:gd name="connsiteY15" fmla="*/ 6858000 h 6858000"/>
              <a:gd name="connsiteX16" fmla="*/ 0 w 2644775"/>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2651654"/>
              <a:gd name="connsiteY0" fmla="*/ 0 h 6858000"/>
              <a:gd name="connsiteX1" fmla="*/ 2628900 w 2651654"/>
              <a:gd name="connsiteY1" fmla="*/ 0 h 6858000"/>
              <a:gd name="connsiteX2" fmla="*/ 2638425 w 2651654"/>
              <a:gd name="connsiteY2" fmla="*/ 114300 h 6858000"/>
              <a:gd name="connsiteX3" fmla="*/ 2514600 w 2651654"/>
              <a:gd name="connsiteY3" fmla="*/ 371475 h 6858000"/>
              <a:gd name="connsiteX4" fmla="*/ 2171700 w 2651654"/>
              <a:gd name="connsiteY4" fmla="*/ 476250 h 6858000"/>
              <a:gd name="connsiteX5" fmla="*/ 1114425 w 2651654"/>
              <a:gd name="connsiteY5" fmla="*/ 476250 h 6858000"/>
              <a:gd name="connsiteX6" fmla="*/ 657225 w 2651654"/>
              <a:gd name="connsiteY6" fmla="*/ 590550 h 6858000"/>
              <a:gd name="connsiteX7" fmla="*/ 533400 w 2651654"/>
              <a:gd name="connsiteY7" fmla="*/ 1047750 h 6858000"/>
              <a:gd name="connsiteX8" fmla="*/ 533400 w 2651654"/>
              <a:gd name="connsiteY8" fmla="*/ 5810250 h 6858000"/>
              <a:gd name="connsiteX9" fmla="*/ 676275 w 2651654"/>
              <a:gd name="connsiteY9" fmla="*/ 6257925 h 6858000"/>
              <a:gd name="connsiteX10" fmla="*/ 1190625 w 2651654"/>
              <a:gd name="connsiteY10" fmla="*/ 6362700 h 6858000"/>
              <a:gd name="connsiteX11" fmla="*/ 2238375 w 2651654"/>
              <a:gd name="connsiteY11" fmla="*/ 6362700 h 6858000"/>
              <a:gd name="connsiteX12" fmla="*/ 2571750 w 2651654"/>
              <a:gd name="connsiteY12" fmla="*/ 6534150 h 6858000"/>
              <a:gd name="connsiteX13" fmla="*/ 2644775 w 2651654"/>
              <a:gd name="connsiteY13" fmla="*/ 6781800 h 6858000"/>
              <a:gd name="connsiteX14" fmla="*/ 2613025 w 2651654"/>
              <a:gd name="connsiteY14" fmla="*/ 6857999 h 6858000"/>
              <a:gd name="connsiteX15" fmla="*/ 0 w 2651654"/>
              <a:gd name="connsiteY15" fmla="*/ 6858000 h 6858000"/>
              <a:gd name="connsiteX16" fmla="*/ 0 w 265165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8479"/>
              <a:gd name="connsiteY0" fmla="*/ 0 h 6858000"/>
              <a:gd name="connsiteX1" fmla="*/ 2628900 w 2648479"/>
              <a:gd name="connsiteY1" fmla="*/ 0 h 6858000"/>
              <a:gd name="connsiteX2" fmla="*/ 2638425 w 2648479"/>
              <a:gd name="connsiteY2" fmla="*/ 114300 h 6858000"/>
              <a:gd name="connsiteX3" fmla="*/ 2514600 w 2648479"/>
              <a:gd name="connsiteY3" fmla="*/ 371475 h 6858000"/>
              <a:gd name="connsiteX4" fmla="*/ 2171700 w 2648479"/>
              <a:gd name="connsiteY4" fmla="*/ 476250 h 6858000"/>
              <a:gd name="connsiteX5" fmla="*/ 1114425 w 2648479"/>
              <a:gd name="connsiteY5" fmla="*/ 476250 h 6858000"/>
              <a:gd name="connsiteX6" fmla="*/ 657225 w 2648479"/>
              <a:gd name="connsiteY6" fmla="*/ 590550 h 6858000"/>
              <a:gd name="connsiteX7" fmla="*/ 533400 w 2648479"/>
              <a:gd name="connsiteY7" fmla="*/ 1047750 h 6858000"/>
              <a:gd name="connsiteX8" fmla="*/ 533400 w 2648479"/>
              <a:gd name="connsiteY8" fmla="*/ 5810250 h 6858000"/>
              <a:gd name="connsiteX9" fmla="*/ 676275 w 2648479"/>
              <a:gd name="connsiteY9" fmla="*/ 6257925 h 6858000"/>
              <a:gd name="connsiteX10" fmla="*/ 1190625 w 2648479"/>
              <a:gd name="connsiteY10" fmla="*/ 6362700 h 6858000"/>
              <a:gd name="connsiteX11" fmla="*/ 2238375 w 2648479"/>
              <a:gd name="connsiteY11" fmla="*/ 6362700 h 6858000"/>
              <a:gd name="connsiteX12" fmla="*/ 2571750 w 2648479"/>
              <a:gd name="connsiteY12" fmla="*/ 6534150 h 6858000"/>
              <a:gd name="connsiteX13" fmla="*/ 2647950 w 2648479"/>
              <a:gd name="connsiteY13" fmla="*/ 6737350 h 6858000"/>
              <a:gd name="connsiteX14" fmla="*/ 2613025 w 2648479"/>
              <a:gd name="connsiteY14" fmla="*/ 6857999 h 6858000"/>
              <a:gd name="connsiteX15" fmla="*/ 0 w 2648479"/>
              <a:gd name="connsiteY15" fmla="*/ 6858000 h 6858000"/>
              <a:gd name="connsiteX16" fmla="*/ 0 w 2648479"/>
              <a:gd name="connsiteY16" fmla="*/ 0 h 6858000"/>
              <a:gd name="connsiteX0" fmla="*/ 0 w 2657475"/>
              <a:gd name="connsiteY0" fmla="*/ 0 h 6858000"/>
              <a:gd name="connsiteX1" fmla="*/ 2628900 w 2657475"/>
              <a:gd name="connsiteY1" fmla="*/ 0 h 6858000"/>
              <a:gd name="connsiteX2" fmla="*/ 2638425 w 2657475"/>
              <a:gd name="connsiteY2" fmla="*/ 114300 h 6858000"/>
              <a:gd name="connsiteX3" fmla="*/ 2514600 w 2657475"/>
              <a:gd name="connsiteY3" fmla="*/ 371475 h 6858000"/>
              <a:gd name="connsiteX4" fmla="*/ 2171700 w 2657475"/>
              <a:gd name="connsiteY4" fmla="*/ 476250 h 6858000"/>
              <a:gd name="connsiteX5" fmla="*/ 1114425 w 2657475"/>
              <a:gd name="connsiteY5" fmla="*/ 476250 h 6858000"/>
              <a:gd name="connsiteX6" fmla="*/ 657225 w 2657475"/>
              <a:gd name="connsiteY6" fmla="*/ 590550 h 6858000"/>
              <a:gd name="connsiteX7" fmla="*/ 533400 w 2657475"/>
              <a:gd name="connsiteY7" fmla="*/ 1047750 h 6858000"/>
              <a:gd name="connsiteX8" fmla="*/ 533400 w 2657475"/>
              <a:gd name="connsiteY8" fmla="*/ 5810250 h 6858000"/>
              <a:gd name="connsiteX9" fmla="*/ 676275 w 2657475"/>
              <a:gd name="connsiteY9" fmla="*/ 6257925 h 6858000"/>
              <a:gd name="connsiteX10" fmla="*/ 1190625 w 2657475"/>
              <a:gd name="connsiteY10" fmla="*/ 6362700 h 6858000"/>
              <a:gd name="connsiteX11" fmla="*/ 2238375 w 2657475"/>
              <a:gd name="connsiteY11" fmla="*/ 6362700 h 6858000"/>
              <a:gd name="connsiteX12" fmla="*/ 2571750 w 2657475"/>
              <a:gd name="connsiteY12" fmla="*/ 6534150 h 6858000"/>
              <a:gd name="connsiteX13" fmla="*/ 2647950 w 2657475"/>
              <a:gd name="connsiteY13" fmla="*/ 6737350 h 6858000"/>
              <a:gd name="connsiteX14" fmla="*/ 2628900 w 2657475"/>
              <a:gd name="connsiteY14" fmla="*/ 6857999 h 6858000"/>
              <a:gd name="connsiteX15" fmla="*/ 0 w 2657475"/>
              <a:gd name="connsiteY15" fmla="*/ 6858000 h 6858000"/>
              <a:gd name="connsiteX16" fmla="*/ 0 w 2657475"/>
              <a:gd name="connsiteY16" fmla="*/ 0 h 6858000"/>
              <a:gd name="connsiteX0" fmla="*/ 0 w 2654829"/>
              <a:gd name="connsiteY0" fmla="*/ 0 h 6858000"/>
              <a:gd name="connsiteX1" fmla="*/ 2628900 w 2654829"/>
              <a:gd name="connsiteY1" fmla="*/ 0 h 6858000"/>
              <a:gd name="connsiteX2" fmla="*/ 2638425 w 2654829"/>
              <a:gd name="connsiteY2" fmla="*/ 114300 h 6858000"/>
              <a:gd name="connsiteX3" fmla="*/ 2514600 w 2654829"/>
              <a:gd name="connsiteY3" fmla="*/ 371475 h 6858000"/>
              <a:gd name="connsiteX4" fmla="*/ 2171700 w 2654829"/>
              <a:gd name="connsiteY4" fmla="*/ 476250 h 6858000"/>
              <a:gd name="connsiteX5" fmla="*/ 1114425 w 2654829"/>
              <a:gd name="connsiteY5" fmla="*/ 476250 h 6858000"/>
              <a:gd name="connsiteX6" fmla="*/ 657225 w 2654829"/>
              <a:gd name="connsiteY6" fmla="*/ 590550 h 6858000"/>
              <a:gd name="connsiteX7" fmla="*/ 533400 w 2654829"/>
              <a:gd name="connsiteY7" fmla="*/ 1047750 h 6858000"/>
              <a:gd name="connsiteX8" fmla="*/ 533400 w 2654829"/>
              <a:gd name="connsiteY8" fmla="*/ 5810250 h 6858000"/>
              <a:gd name="connsiteX9" fmla="*/ 676275 w 2654829"/>
              <a:gd name="connsiteY9" fmla="*/ 6257925 h 6858000"/>
              <a:gd name="connsiteX10" fmla="*/ 1190625 w 2654829"/>
              <a:gd name="connsiteY10" fmla="*/ 6362700 h 6858000"/>
              <a:gd name="connsiteX11" fmla="*/ 2238375 w 2654829"/>
              <a:gd name="connsiteY11" fmla="*/ 6362700 h 6858000"/>
              <a:gd name="connsiteX12" fmla="*/ 2571750 w 2654829"/>
              <a:gd name="connsiteY12" fmla="*/ 6534150 h 6858000"/>
              <a:gd name="connsiteX13" fmla="*/ 2647950 w 2654829"/>
              <a:gd name="connsiteY13" fmla="*/ 6737350 h 6858000"/>
              <a:gd name="connsiteX14" fmla="*/ 2613025 w 2654829"/>
              <a:gd name="connsiteY14" fmla="*/ 6857999 h 6858000"/>
              <a:gd name="connsiteX15" fmla="*/ 0 w 2654829"/>
              <a:gd name="connsiteY15" fmla="*/ 6858000 h 6858000"/>
              <a:gd name="connsiteX16" fmla="*/ 0 w 2654829"/>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3054350"/>
              <a:gd name="connsiteY0" fmla="*/ 0 h 6858000"/>
              <a:gd name="connsiteX1" fmla="*/ 2628900 w 3054350"/>
              <a:gd name="connsiteY1" fmla="*/ 0 h 6858000"/>
              <a:gd name="connsiteX2" fmla="*/ 2638425 w 3054350"/>
              <a:gd name="connsiteY2" fmla="*/ 114300 h 6858000"/>
              <a:gd name="connsiteX3" fmla="*/ 2514600 w 3054350"/>
              <a:gd name="connsiteY3" fmla="*/ 371475 h 6858000"/>
              <a:gd name="connsiteX4" fmla="*/ 2171700 w 3054350"/>
              <a:gd name="connsiteY4" fmla="*/ 476250 h 6858000"/>
              <a:gd name="connsiteX5" fmla="*/ 1114425 w 3054350"/>
              <a:gd name="connsiteY5" fmla="*/ 476250 h 6858000"/>
              <a:gd name="connsiteX6" fmla="*/ 657225 w 3054350"/>
              <a:gd name="connsiteY6" fmla="*/ 590550 h 6858000"/>
              <a:gd name="connsiteX7" fmla="*/ 533400 w 3054350"/>
              <a:gd name="connsiteY7" fmla="*/ 1047750 h 6858000"/>
              <a:gd name="connsiteX8" fmla="*/ 533400 w 3054350"/>
              <a:gd name="connsiteY8" fmla="*/ 5810250 h 6858000"/>
              <a:gd name="connsiteX9" fmla="*/ 676275 w 3054350"/>
              <a:gd name="connsiteY9" fmla="*/ 6257925 h 6858000"/>
              <a:gd name="connsiteX10" fmla="*/ 1190625 w 3054350"/>
              <a:gd name="connsiteY10" fmla="*/ 6362700 h 6858000"/>
              <a:gd name="connsiteX11" fmla="*/ 2238375 w 3054350"/>
              <a:gd name="connsiteY11" fmla="*/ 6362700 h 6858000"/>
              <a:gd name="connsiteX12" fmla="*/ 2571750 w 3054350"/>
              <a:gd name="connsiteY12" fmla="*/ 6534150 h 6858000"/>
              <a:gd name="connsiteX13" fmla="*/ 2625725 w 3054350"/>
              <a:gd name="connsiteY13" fmla="*/ 6857999 h 6858000"/>
              <a:gd name="connsiteX14" fmla="*/ 0 w 3054350"/>
              <a:gd name="connsiteY14" fmla="*/ 6858000 h 6858000"/>
              <a:gd name="connsiteX15" fmla="*/ 0 w 3054350"/>
              <a:gd name="connsiteY15" fmla="*/ 0 h 6858000"/>
              <a:gd name="connsiteX0" fmla="*/ 0 w 2651125"/>
              <a:gd name="connsiteY0" fmla="*/ 0 h 6858000"/>
              <a:gd name="connsiteX1" fmla="*/ 2628900 w 2651125"/>
              <a:gd name="connsiteY1" fmla="*/ 0 h 6858000"/>
              <a:gd name="connsiteX2" fmla="*/ 2638425 w 2651125"/>
              <a:gd name="connsiteY2" fmla="*/ 114300 h 6858000"/>
              <a:gd name="connsiteX3" fmla="*/ 2514600 w 2651125"/>
              <a:gd name="connsiteY3" fmla="*/ 371475 h 6858000"/>
              <a:gd name="connsiteX4" fmla="*/ 2171700 w 2651125"/>
              <a:gd name="connsiteY4" fmla="*/ 476250 h 6858000"/>
              <a:gd name="connsiteX5" fmla="*/ 1114425 w 2651125"/>
              <a:gd name="connsiteY5" fmla="*/ 476250 h 6858000"/>
              <a:gd name="connsiteX6" fmla="*/ 657225 w 2651125"/>
              <a:gd name="connsiteY6" fmla="*/ 590550 h 6858000"/>
              <a:gd name="connsiteX7" fmla="*/ 533400 w 2651125"/>
              <a:gd name="connsiteY7" fmla="*/ 1047750 h 6858000"/>
              <a:gd name="connsiteX8" fmla="*/ 533400 w 2651125"/>
              <a:gd name="connsiteY8" fmla="*/ 5810250 h 6858000"/>
              <a:gd name="connsiteX9" fmla="*/ 676275 w 2651125"/>
              <a:gd name="connsiteY9" fmla="*/ 6257925 h 6858000"/>
              <a:gd name="connsiteX10" fmla="*/ 1190625 w 2651125"/>
              <a:gd name="connsiteY10" fmla="*/ 6362700 h 6858000"/>
              <a:gd name="connsiteX11" fmla="*/ 2238375 w 2651125"/>
              <a:gd name="connsiteY11" fmla="*/ 6362700 h 6858000"/>
              <a:gd name="connsiteX12" fmla="*/ 2571750 w 2651125"/>
              <a:gd name="connsiteY12" fmla="*/ 6534150 h 6858000"/>
              <a:gd name="connsiteX13" fmla="*/ 2625725 w 2651125"/>
              <a:gd name="connsiteY13" fmla="*/ 6857999 h 6858000"/>
              <a:gd name="connsiteX14" fmla="*/ 0 w 2651125"/>
              <a:gd name="connsiteY14" fmla="*/ 6858000 h 6858000"/>
              <a:gd name="connsiteX15" fmla="*/ 0 w 26511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514600 w 2663825"/>
              <a:gd name="connsiteY2" fmla="*/ 371475 h 6858000"/>
              <a:gd name="connsiteX3" fmla="*/ 2171700 w 2663825"/>
              <a:gd name="connsiteY3" fmla="*/ 476250 h 6858000"/>
              <a:gd name="connsiteX4" fmla="*/ 1114425 w 2663825"/>
              <a:gd name="connsiteY4" fmla="*/ 476250 h 6858000"/>
              <a:gd name="connsiteX5" fmla="*/ 663575 w 2663825"/>
              <a:gd name="connsiteY5" fmla="*/ 606425 h 6858000"/>
              <a:gd name="connsiteX6" fmla="*/ 542925 w 2663825"/>
              <a:gd name="connsiteY6" fmla="*/ 1047750 h 6858000"/>
              <a:gd name="connsiteX7" fmla="*/ 542925 w 2663825"/>
              <a:gd name="connsiteY7" fmla="*/ 5797550 h 6858000"/>
              <a:gd name="connsiteX8" fmla="*/ 685800 w 2663825"/>
              <a:gd name="connsiteY8" fmla="*/ 6254750 h 6858000"/>
              <a:gd name="connsiteX9" fmla="*/ 1190625 w 2663825"/>
              <a:gd name="connsiteY9" fmla="*/ 6362700 h 6858000"/>
              <a:gd name="connsiteX10" fmla="*/ 2238375 w 2663825"/>
              <a:gd name="connsiteY10" fmla="*/ 6362700 h 6858000"/>
              <a:gd name="connsiteX11" fmla="*/ 2571750 w 2663825"/>
              <a:gd name="connsiteY11" fmla="*/ 6534150 h 6858000"/>
              <a:gd name="connsiteX12" fmla="*/ 2625725 w 2663825"/>
              <a:gd name="connsiteY12" fmla="*/ 6857999 h 6858000"/>
              <a:gd name="connsiteX13" fmla="*/ 0 w 2663825"/>
              <a:gd name="connsiteY13" fmla="*/ 6858000 h 6858000"/>
              <a:gd name="connsiteX14" fmla="*/ 0 w 2663825"/>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67000" h="6858000">
                <a:moveTo>
                  <a:pt x="0" y="0"/>
                </a:moveTo>
                <a:lnTo>
                  <a:pt x="2628900" y="0"/>
                </a:lnTo>
                <a:cubicBezTo>
                  <a:pt x="2667000" y="127000"/>
                  <a:pt x="2616200" y="263525"/>
                  <a:pt x="2514600" y="371475"/>
                </a:cubicBezTo>
                <a:cubicBezTo>
                  <a:pt x="2422525" y="457200"/>
                  <a:pt x="2308225" y="479425"/>
                  <a:pt x="2171700" y="476250"/>
                </a:cubicBezTo>
                <a:lnTo>
                  <a:pt x="1114425" y="476250"/>
                </a:lnTo>
                <a:cubicBezTo>
                  <a:pt x="884238" y="479425"/>
                  <a:pt x="758825" y="492125"/>
                  <a:pt x="663575" y="606425"/>
                </a:cubicBezTo>
                <a:cubicBezTo>
                  <a:pt x="565150" y="736600"/>
                  <a:pt x="549275" y="873125"/>
                  <a:pt x="542925" y="1047750"/>
                </a:cubicBezTo>
                <a:lnTo>
                  <a:pt x="542925" y="5797550"/>
                </a:lnTo>
                <a:cubicBezTo>
                  <a:pt x="544513" y="5970588"/>
                  <a:pt x="577850" y="6160558"/>
                  <a:pt x="685800" y="6254750"/>
                </a:cubicBezTo>
                <a:cubicBezTo>
                  <a:pt x="793750" y="6348942"/>
                  <a:pt x="993775" y="6359525"/>
                  <a:pt x="1190625" y="6362700"/>
                </a:cubicBezTo>
                <a:lnTo>
                  <a:pt x="2238375" y="6362700"/>
                </a:lnTo>
                <a:cubicBezTo>
                  <a:pt x="2401887" y="6359525"/>
                  <a:pt x="2519892" y="6454775"/>
                  <a:pt x="2571750" y="6534150"/>
                </a:cubicBezTo>
                <a:cubicBezTo>
                  <a:pt x="2636308" y="6616700"/>
                  <a:pt x="2663825" y="6781799"/>
                  <a:pt x="2625725" y="6857999"/>
                </a:cubicBezTo>
                <a:lnTo>
                  <a:pt x="0" y="6858000"/>
                </a:lnTo>
                <a:lnTo>
                  <a:pt x="0" y="0"/>
                </a:lnTo>
                <a:close/>
              </a:path>
            </a:pathLst>
          </a:custGeom>
          <a:gradFill>
            <a:gsLst>
              <a:gs pos="0">
                <a:srgbClr val="7FD9F6"/>
              </a:gs>
              <a:gs pos="50000">
                <a:srgbClr val="3CBBE4"/>
              </a:gs>
              <a:gs pos="50000">
                <a:srgbClr val="00A1D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Freeform 5"/>
          <p:cNvSpPr/>
          <p:nvPr/>
        </p:nvSpPr>
        <p:spPr>
          <a:xfrm flipH="1">
            <a:off x="6502400" y="0"/>
            <a:ext cx="2667000" cy="6858000"/>
          </a:xfrm>
          <a:custGeom>
            <a:avLst/>
            <a:gdLst>
              <a:gd name="connsiteX0" fmla="*/ 0 w 2543175"/>
              <a:gd name="connsiteY0" fmla="*/ 0 h 6848475"/>
              <a:gd name="connsiteX1" fmla="*/ 2533650 w 2543175"/>
              <a:gd name="connsiteY1" fmla="*/ 0 h 6848475"/>
              <a:gd name="connsiteX2" fmla="*/ 2543175 w 2543175"/>
              <a:gd name="connsiteY2" fmla="*/ 114300 h 6848475"/>
              <a:gd name="connsiteX3" fmla="*/ 2419350 w 2543175"/>
              <a:gd name="connsiteY3" fmla="*/ 371475 h 6848475"/>
              <a:gd name="connsiteX4" fmla="*/ 2076450 w 2543175"/>
              <a:gd name="connsiteY4" fmla="*/ 476250 h 6848475"/>
              <a:gd name="connsiteX5" fmla="*/ 1019175 w 2543175"/>
              <a:gd name="connsiteY5" fmla="*/ 476250 h 6848475"/>
              <a:gd name="connsiteX6" fmla="*/ 561975 w 2543175"/>
              <a:gd name="connsiteY6" fmla="*/ 590550 h 6848475"/>
              <a:gd name="connsiteX7" fmla="*/ 438150 w 2543175"/>
              <a:gd name="connsiteY7" fmla="*/ 1047750 h 6848475"/>
              <a:gd name="connsiteX8" fmla="*/ 438150 w 2543175"/>
              <a:gd name="connsiteY8" fmla="*/ 5810250 h 6848475"/>
              <a:gd name="connsiteX9" fmla="*/ 581025 w 2543175"/>
              <a:gd name="connsiteY9" fmla="*/ 6257925 h 6848475"/>
              <a:gd name="connsiteX10" fmla="*/ 1095375 w 2543175"/>
              <a:gd name="connsiteY10" fmla="*/ 6362700 h 6848475"/>
              <a:gd name="connsiteX11" fmla="*/ 2143125 w 2543175"/>
              <a:gd name="connsiteY11" fmla="*/ 6362700 h 6848475"/>
              <a:gd name="connsiteX12" fmla="*/ 2476500 w 2543175"/>
              <a:gd name="connsiteY12" fmla="*/ 6534150 h 6848475"/>
              <a:gd name="connsiteX13" fmla="*/ 2543175 w 2543175"/>
              <a:gd name="connsiteY13" fmla="*/ 6781800 h 6848475"/>
              <a:gd name="connsiteX14" fmla="*/ 2514600 w 2543175"/>
              <a:gd name="connsiteY14" fmla="*/ 6848475 h 6848475"/>
              <a:gd name="connsiteX15" fmla="*/ 0 w 2543175"/>
              <a:gd name="connsiteY15" fmla="*/ 6848475 h 6848475"/>
              <a:gd name="connsiteX16" fmla="*/ 0 w 2543175"/>
              <a:gd name="connsiteY16" fmla="*/ 0 h 6848475"/>
              <a:gd name="connsiteX0" fmla="*/ 0 w 2638425"/>
              <a:gd name="connsiteY0" fmla="*/ 0 h 6848475"/>
              <a:gd name="connsiteX1" fmla="*/ 2628900 w 2638425"/>
              <a:gd name="connsiteY1" fmla="*/ 0 h 6848475"/>
              <a:gd name="connsiteX2" fmla="*/ 2638425 w 2638425"/>
              <a:gd name="connsiteY2" fmla="*/ 114300 h 6848475"/>
              <a:gd name="connsiteX3" fmla="*/ 2514600 w 2638425"/>
              <a:gd name="connsiteY3" fmla="*/ 371475 h 6848475"/>
              <a:gd name="connsiteX4" fmla="*/ 2171700 w 2638425"/>
              <a:gd name="connsiteY4" fmla="*/ 476250 h 6848475"/>
              <a:gd name="connsiteX5" fmla="*/ 1114425 w 2638425"/>
              <a:gd name="connsiteY5" fmla="*/ 476250 h 6848475"/>
              <a:gd name="connsiteX6" fmla="*/ 657225 w 2638425"/>
              <a:gd name="connsiteY6" fmla="*/ 590550 h 6848475"/>
              <a:gd name="connsiteX7" fmla="*/ 533400 w 2638425"/>
              <a:gd name="connsiteY7" fmla="*/ 1047750 h 6848475"/>
              <a:gd name="connsiteX8" fmla="*/ 533400 w 2638425"/>
              <a:gd name="connsiteY8" fmla="*/ 5810250 h 6848475"/>
              <a:gd name="connsiteX9" fmla="*/ 676275 w 2638425"/>
              <a:gd name="connsiteY9" fmla="*/ 6257925 h 6848475"/>
              <a:gd name="connsiteX10" fmla="*/ 1190625 w 2638425"/>
              <a:gd name="connsiteY10" fmla="*/ 6362700 h 6848475"/>
              <a:gd name="connsiteX11" fmla="*/ 2238375 w 2638425"/>
              <a:gd name="connsiteY11" fmla="*/ 6362700 h 6848475"/>
              <a:gd name="connsiteX12" fmla="*/ 2571750 w 2638425"/>
              <a:gd name="connsiteY12" fmla="*/ 6534150 h 6848475"/>
              <a:gd name="connsiteX13" fmla="*/ 2638425 w 2638425"/>
              <a:gd name="connsiteY13" fmla="*/ 6781800 h 6848475"/>
              <a:gd name="connsiteX14" fmla="*/ 2609850 w 2638425"/>
              <a:gd name="connsiteY14" fmla="*/ 6848475 h 6848475"/>
              <a:gd name="connsiteX15" fmla="*/ 95250 w 2638425"/>
              <a:gd name="connsiteY15" fmla="*/ 6848475 h 6848475"/>
              <a:gd name="connsiteX16" fmla="*/ 0 w 2638425"/>
              <a:gd name="connsiteY16" fmla="*/ 0 h 6848475"/>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09850 w 2638425"/>
              <a:gd name="connsiteY14" fmla="*/ 6848475 h 6858000"/>
              <a:gd name="connsiteX15" fmla="*/ 0 w 2638425"/>
              <a:gd name="connsiteY15" fmla="*/ 6858000 h 6858000"/>
              <a:gd name="connsiteX16" fmla="*/ 0 w 2638425"/>
              <a:gd name="connsiteY16" fmla="*/ 0 h 6858000"/>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13025 w 2638425"/>
              <a:gd name="connsiteY14" fmla="*/ 6857999 h 6858000"/>
              <a:gd name="connsiteX15" fmla="*/ 0 w 2638425"/>
              <a:gd name="connsiteY15" fmla="*/ 6858000 h 6858000"/>
              <a:gd name="connsiteX16" fmla="*/ 0 w 2638425"/>
              <a:gd name="connsiteY16" fmla="*/ 0 h 6858000"/>
              <a:gd name="connsiteX0" fmla="*/ 0 w 2644775"/>
              <a:gd name="connsiteY0" fmla="*/ 0 h 6858000"/>
              <a:gd name="connsiteX1" fmla="*/ 2628900 w 2644775"/>
              <a:gd name="connsiteY1" fmla="*/ 0 h 6858000"/>
              <a:gd name="connsiteX2" fmla="*/ 2638425 w 2644775"/>
              <a:gd name="connsiteY2" fmla="*/ 114300 h 6858000"/>
              <a:gd name="connsiteX3" fmla="*/ 2514600 w 2644775"/>
              <a:gd name="connsiteY3" fmla="*/ 371475 h 6858000"/>
              <a:gd name="connsiteX4" fmla="*/ 2171700 w 2644775"/>
              <a:gd name="connsiteY4" fmla="*/ 476250 h 6858000"/>
              <a:gd name="connsiteX5" fmla="*/ 1114425 w 2644775"/>
              <a:gd name="connsiteY5" fmla="*/ 476250 h 6858000"/>
              <a:gd name="connsiteX6" fmla="*/ 657225 w 2644775"/>
              <a:gd name="connsiteY6" fmla="*/ 590550 h 6858000"/>
              <a:gd name="connsiteX7" fmla="*/ 533400 w 2644775"/>
              <a:gd name="connsiteY7" fmla="*/ 1047750 h 6858000"/>
              <a:gd name="connsiteX8" fmla="*/ 533400 w 2644775"/>
              <a:gd name="connsiteY8" fmla="*/ 5810250 h 6858000"/>
              <a:gd name="connsiteX9" fmla="*/ 676275 w 2644775"/>
              <a:gd name="connsiteY9" fmla="*/ 6257925 h 6858000"/>
              <a:gd name="connsiteX10" fmla="*/ 1190625 w 2644775"/>
              <a:gd name="connsiteY10" fmla="*/ 6362700 h 6858000"/>
              <a:gd name="connsiteX11" fmla="*/ 2238375 w 2644775"/>
              <a:gd name="connsiteY11" fmla="*/ 6362700 h 6858000"/>
              <a:gd name="connsiteX12" fmla="*/ 2571750 w 2644775"/>
              <a:gd name="connsiteY12" fmla="*/ 6534150 h 6858000"/>
              <a:gd name="connsiteX13" fmla="*/ 2644775 w 2644775"/>
              <a:gd name="connsiteY13" fmla="*/ 6781800 h 6858000"/>
              <a:gd name="connsiteX14" fmla="*/ 2613025 w 2644775"/>
              <a:gd name="connsiteY14" fmla="*/ 6857999 h 6858000"/>
              <a:gd name="connsiteX15" fmla="*/ 0 w 2644775"/>
              <a:gd name="connsiteY15" fmla="*/ 6858000 h 6858000"/>
              <a:gd name="connsiteX16" fmla="*/ 0 w 2644775"/>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2651654"/>
              <a:gd name="connsiteY0" fmla="*/ 0 h 6858000"/>
              <a:gd name="connsiteX1" fmla="*/ 2628900 w 2651654"/>
              <a:gd name="connsiteY1" fmla="*/ 0 h 6858000"/>
              <a:gd name="connsiteX2" fmla="*/ 2638425 w 2651654"/>
              <a:gd name="connsiteY2" fmla="*/ 114300 h 6858000"/>
              <a:gd name="connsiteX3" fmla="*/ 2514600 w 2651654"/>
              <a:gd name="connsiteY3" fmla="*/ 371475 h 6858000"/>
              <a:gd name="connsiteX4" fmla="*/ 2171700 w 2651654"/>
              <a:gd name="connsiteY4" fmla="*/ 476250 h 6858000"/>
              <a:gd name="connsiteX5" fmla="*/ 1114425 w 2651654"/>
              <a:gd name="connsiteY5" fmla="*/ 476250 h 6858000"/>
              <a:gd name="connsiteX6" fmla="*/ 657225 w 2651654"/>
              <a:gd name="connsiteY6" fmla="*/ 590550 h 6858000"/>
              <a:gd name="connsiteX7" fmla="*/ 533400 w 2651654"/>
              <a:gd name="connsiteY7" fmla="*/ 1047750 h 6858000"/>
              <a:gd name="connsiteX8" fmla="*/ 533400 w 2651654"/>
              <a:gd name="connsiteY8" fmla="*/ 5810250 h 6858000"/>
              <a:gd name="connsiteX9" fmla="*/ 676275 w 2651654"/>
              <a:gd name="connsiteY9" fmla="*/ 6257925 h 6858000"/>
              <a:gd name="connsiteX10" fmla="*/ 1190625 w 2651654"/>
              <a:gd name="connsiteY10" fmla="*/ 6362700 h 6858000"/>
              <a:gd name="connsiteX11" fmla="*/ 2238375 w 2651654"/>
              <a:gd name="connsiteY11" fmla="*/ 6362700 h 6858000"/>
              <a:gd name="connsiteX12" fmla="*/ 2571750 w 2651654"/>
              <a:gd name="connsiteY12" fmla="*/ 6534150 h 6858000"/>
              <a:gd name="connsiteX13" fmla="*/ 2644775 w 2651654"/>
              <a:gd name="connsiteY13" fmla="*/ 6781800 h 6858000"/>
              <a:gd name="connsiteX14" fmla="*/ 2613025 w 2651654"/>
              <a:gd name="connsiteY14" fmla="*/ 6857999 h 6858000"/>
              <a:gd name="connsiteX15" fmla="*/ 0 w 2651654"/>
              <a:gd name="connsiteY15" fmla="*/ 6858000 h 6858000"/>
              <a:gd name="connsiteX16" fmla="*/ 0 w 265165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8479"/>
              <a:gd name="connsiteY0" fmla="*/ 0 h 6858000"/>
              <a:gd name="connsiteX1" fmla="*/ 2628900 w 2648479"/>
              <a:gd name="connsiteY1" fmla="*/ 0 h 6858000"/>
              <a:gd name="connsiteX2" fmla="*/ 2638425 w 2648479"/>
              <a:gd name="connsiteY2" fmla="*/ 114300 h 6858000"/>
              <a:gd name="connsiteX3" fmla="*/ 2514600 w 2648479"/>
              <a:gd name="connsiteY3" fmla="*/ 371475 h 6858000"/>
              <a:gd name="connsiteX4" fmla="*/ 2171700 w 2648479"/>
              <a:gd name="connsiteY4" fmla="*/ 476250 h 6858000"/>
              <a:gd name="connsiteX5" fmla="*/ 1114425 w 2648479"/>
              <a:gd name="connsiteY5" fmla="*/ 476250 h 6858000"/>
              <a:gd name="connsiteX6" fmla="*/ 657225 w 2648479"/>
              <a:gd name="connsiteY6" fmla="*/ 590550 h 6858000"/>
              <a:gd name="connsiteX7" fmla="*/ 533400 w 2648479"/>
              <a:gd name="connsiteY7" fmla="*/ 1047750 h 6858000"/>
              <a:gd name="connsiteX8" fmla="*/ 533400 w 2648479"/>
              <a:gd name="connsiteY8" fmla="*/ 5810250 h 6858000"/>
              <a:gd name="connsiteX9" fmla="*/ 676275 w 2648479"/>
              <a:gd name="connsiteY9" fmla="*/ 6257925 h 6858000"/>
              <a:gd name="connsiteX10" fmla="*/ 1190625 w 2648479"/>
              <a:gd name="connsiteY10" fmla="*/ 6362700 h 6858000"/>
              <a:gd name="connsiteX11" fmla="*/ 2238375 w 2648479"/>
              <a:gd name="connsiteY11" fmla="*/ 6362700 h 6858000"/>
              <a:gd name="connsiteX12" fmla="*/ 2571750 w 2648479"/>
              <a:gd name="connsiteY12" fmla="*/ 6534150 h 6858000"/>
              <a:gd name="connsiteX13" fmla="*/ 2647950 w 2648479"/>
              <a:gd name="connsiteY13" fmla="*/ 6737350 h 6858000"/>
              <a:gd name="connsiteX14" fmla="*/ 2613025 w 2648479"/>
              <a:gd name="connsiteY14" fmla="*/ 6857999 h 6858000"/>
              <a:gd name="connsiteX15" fmla="*/ 0 w 2648479"/>
              <a:gd name="connsiteY15" fmla="*/ 6858000 h 6858000"/>
              <a:gd name="connsiteX16" fmla="*/ 0 w 2648479"/>
              <a:gd name="connsiteY16" fmla="*/ 0 h 6858000"/>
              <a:gd name="connsiteX0" fmla="*/ 0 w 2657475"/>
              <a:gd name="connsiteY0" fmla="*/ 0 h 6858000"/>
              <a:gd name="connsiteX1" fmla="*/ 2628900 w 2657475"/>
              <a:gd name="connsiteY1" fmla="*/ 0 h 6858000"/>
              <a:gd name="connsiteX2" fmla="*/ 2638425 w 2657475"/>
              <a:gd name="connsiteY2" fmla="*/ 114300 h 6858000"/>
              <a:gd name="connsiteX3" fmla="*/ 2514600 w 2657475"/>
              <a:gd name="connsiteY3" fmla="*/ 371475 h 6858000"/>
              <a:gd name="connsiteX4" fmla="*/ 2171700 w 2657475"/>
              <a:gd name="connsiteY4" fmla="*/ 476250 h 6858000"/>
              <a:gd name="connsiteX5" fmla="*/ 1114425 w 2657475"/>
              <a:gd name="connsiteY5" fmla="*/ 476250 h 6858000"/>
              <a:gd name="connsiteX6" fmla="*/ 657225 w 2657475"/>
              <a:gd name="connsiteY6" fmla="*/ 590550 h 6858000"/>
              <a:gd name="connsiteX7" fmla="*/ 533400 w 2657475"/>
              <a:gd name="connsiteY7" fmla="*/ 1047750 h 6858000"/>
              <a:gd name="connsiteX8" fmla="*/ 533400 w 2657475"/>
              <a:gd name="connsiteY8" fmla="*/ 5810250 h 6858000"/>
              <a:gd name="connsiteX9" fmla="*/ 676275 w 2657475"/>
              <a:gd name="connsiteY9" fmla="*/ 6257925 h 6858000"/>
              <a:gd name="connsiteX10" fmla="*/ 1190625 w 2657475"/>
              <a:gd name="connsiteY10" fmla="*/ 6362700 h 6858000"/>
              <a:gd name="connsiteX11" fmla="*/ 2238375 w 2657475"/>
              <a:gd name="connsiteY11" fmla="*/ 6362700 h 6858000"/>
              <a:gd name="connsiteX12" fmla="*/ 2571750 w 2657475"/>
              <a:gd name="connsiteY12" fmla="*/ 6534150 h 6858000"/>
              <a:gd name="connsiteX13" fmla="*/ 2647950 w 2657475"/>
              <a:gd name="connsiteY13" fmla="*/ 6737350 h 6858000"/>
              <a:gd name="connsiteX14" fmla="*/ 2628900 w 2657475"/>
              <a:gd name="connsiteY14" fmla="*/ 6857999 h 6858000"/>
              <a:gd name="connsiteX15" fmla="*/ 0 w 2657475"/>
              <a:gd name="connsiteY15" fmla="*/ 6858000 h 6858000"/>
              <a:gd name="connsiteX16" fmla="*/ 0 w 2657475"/>
              <a:gd name="connsiteY16" fmla="*/ 0 h 6858000"/>
              <a:gd name="connsiteX0" fmla="*/ 0 w 2654829"/>
              <a:gd name="connsiteY0" fmla="*/ 0 h 6858000"/>
              <a:gd name="connsiteX1" fmla="*/ 2628900 w 2654829"/>
              <a:gd name="connsiteY1" fmla="*/ 0 h 6858000"/>
              <a:gd name="connsiteX2" fmla="*/ 2638425 w 2654829"/>
              <a:gd name="connsiteY2" fmla="*/ 114300 h 6858000"/>
              <a:gd name="connsiteX3" fmla="*/ 2514600 w 2654829"/>
              <a:gd name="connsiteY3" fmla="*/ 371475 h 6858000"/>
              <a:gd name="connsiteX4" fmla="*/ 2171700 w 2654829"/>
              <a:gd name="connsiteY4" fmla="*/ 476250 h 6858000"/>
              <a:gd name="connsiteX5" fmla="*/ 1114425 w 2654829"/>
              <a:gd name="connsiteY5" fmla="*/ 476250 h 6858000"/>
              <a:gd name="connsiteX6" fmla="*/ 657225 w 2654829"/>
              <a:gd name="connsiteY6" fmla="*/ 590550 h 6858000"/>
              <a:gd name="connsiteX7" fmla="*/ 533400 w 2654829"/>
              <a:gd name="connsiteY7" fmla="*/ 1047750 h 6858000"/>
              <a:gd name="connsiteX8" fmla="*/ 533400 w 2654829"/>
              <a:gd name="connsiteY8" fmla="*/ 5810250 h 6858000"/>
              <a:gd name="connsiteX9" fmla="*/ 676275 w 2654829"/>
              <a:gd name="connsiteY9" fmla="*/ 6257925 h 6858000"/>
              <a:gd name="connsiteX10" fmla="*/ 1190625 w 2654829"/>
              <a:gd name="connsiteY10" fmla="*/ 6362700 h 6858000"/>
              <a:gd name="connsiteX11" fmla="*/ 2238375 w 2654829"/>
              <a:gd name="connsiteY11" fmla="*/ 6362700 h 6858000"/>
              <a:gd name="connsiteX12" fmla="*/ 2571750 w 2654829"/>
              <a:gd name="connsiteY12" fmla="*/ 6534150 h 6858000"/>
              <a:gd name="connsiteX13" fmla="*/ 2647950 w 2654829"/>
              <a:gd name="connsiteY13" fmla="*/ 6737350 h 6858000"/>
              <a:gd name="connsiteX14" fmla="*/ 2613025 w 2654829"/>
              <a:gd name="connsiteY14" fmla="*/ 6857999 h 6858000"/>
              <a:gd name="connsiteX15" fmla="*/ 0 w 2654829"/>
              <a:gd name="connsiteY15" fmla="*/ 6858000 h 6858000"/>
              <a:gd name="connsiteX16" fmla="*/ 0 w 2654829"/>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3054350"/>
              <a:gd name="connsiteY0" fmla="*/ 0 h 6858000"/>
              <a:gd name="connsiteX1" fmla="*/ 2628900 w 3054350"/>
              <a:gd name="connsiteY1" fmla="*/ 0 h 6858000"/>
              <a:gd name="connsiteX2" fmla="*/ 2638425 w 3054350"/>
              <a:gd name="connsiteY2" fmla="*/ 114300 h 6858000"/>
              <a:gd name="connsiteX3" fmla="*/ 2514600 w 3054350"/>
              <a:gd name="connsiteY3" fmla="*/ 371475 h 6858000"/>
              <a:gd name="connsiteX4" fmla="*/ 2171700 w 3054350"/>
              <a:gd name="connsiteY4" fmla="*/ 476250 h 6858000"/>
              <a:gd name="connsiteX5" fmla="*/ 1114425 w 3054350"/>
              <a:gd name="connsiteY5" fmla="*/ 476250 h 6858000"/>
              <a:gd name="connsiteX6" fmla="*/ 657225 w 3054350"/>
              <a:gd name="connsiteY6" fmla="*/ 590550 h 6858000"/>
              <a:gd name="connsiteX7" fmla="*/ 533400 w 3054350"/>
              <a:gd name="connsiteY7" fmla="*/ 1047750 h 6858000"/>
              <a:gd name="connsiteX8" fmla="*/ 533400 w 3054350"/>
              <a:gd name="connsiteY8" fmla="*/ 5810250 h 6858000"/>
              <a:gd name="connsiteX9" fmla="*/ 676275 w 3054350"/>
              <a:gd name="connsiteY9" fmla="*/ 6257925 h 6858000"/>
              <a:gd name="connsiteX10" fmla="*/ 1190625 w 3054350"/>
              <a:gd name="connsiteY10" fmla="*/ 6362700 h 6858000"/>
              <a:gd name="connsiteX11" fmla="*/ 2238375 w 3054350"/>
              <a:gd name="connsiteY11" fmla="*/ 6362700 h 6858000"/>
              <a:gd name="connsiteX12" fmla="*/ 2571750 w 3054350"/>
              <a:gd name="connsiteY12" fmla="*/ 6534150 h 6858000"/>
              <a:gd name="connsiteX13" fmla="*/ 2625725 w 3054350"/>
              <a:gd name="connsiteY13" fmla="*/ 6857999 h 6858000"/>
              <a:gd name="connsiteX14" fmla="*/ 0 w 3054350"/>
              <a:gd name="connsiteY14" fmla="*/ 6858000 h 6858000"/>
              <a:gd name="connsiteX15" fmla="*/ 0 w 3054350"/>
              <a:gd name="connsiteY15" fmla="*/ 0 h 6858000"/>
              <a:gd name="connsiteX0" fmla="*/ 0 w 2651125"/>
              <a:gd name="connsiteY0" fmla="*/ 0 h 6858000"/>
              <a:gd name="connsiteX1" fmla="*/ 2628900 w 2651125"/>
              <a:gd name="connsiteY1" fmla="*/ 0 h 6858000"/>
              <a:gd name="connsiteX2" fmla="*/ 2638425 w 2651125"/>
              <a:gd name="connsiteY2" fmla="*/ 114300 h 6858000"/>
              <a:gd name="connsiteX3" fmla="*/ 2514600 w 2651125"/>
              <a:gd name="connsiteY3" fmla="*/ 371475 h 6858000"/>
              <a:gd name="connsiteX4" fmla="*/ 2171700 w 2651125"/>
              <a:gd name="connsiteY4" fmla="*/ 476250 h 6858000"/>
              <a:gd name="connsiteX5" fmla="*/ 1114425 w 2651125"/>
              <a:gd name="connsiteY5" fmla="*/ 476250 h 6858000"/>
              <a:gd name="connsiteX6" fmla="*/ 657225 w 2651125"/>
              <a:gd name="connsiteY6" fmla="*/ 590550 h 6858000"/>
              <a:gd name="connsiteX7" fmla="*/ 533400 w 2651125"/>
              <a:gd name="connsiteY7" fmla="*/ 1047750 h 6858000"/>
              <a:gd name="connsiteX8" fmla="*/ 533400 w 2651125"/>
              <a:gd name="connsiteY8" fmla="*/ 5810250 h 6858000"/>
              <a:gd name="connsiteX9" fmla="*/ 676275 w 2651125"/>
              <a:gd name="connsiteY9" fmla="*/ 6257925 h 6858000"/>
              <a:gd name="connsiteX10" fmla="*/ 1190625 w 2651125"/>
              <a:gd name="connsiteY10" fmla="*/ 6362700 h 6858000"/>
              <a:gd name="connsiteX11" fmla="*/ 2238375 w 2651125"/>
              <a:gd name="connsiteY11" fmla="*/ 6362700 h 6858000"/>
              <a:gd name="connsiteX12" fmla="*/ 2571750 w 2651125"/>
              <a:gd name="connsiteY12" fmla="*/ 6534150 h 6858000"/>
              <a:gd name="connsiteX13" fmla="*/ 2625725 w 2651125"/>
              <a:gd name="connsiteY13" fmla="*/ 6857999 h 6858000"/>
              <a:gd name="connsiteX14" fmla="*/ 0 w 2651125"/>
              <a:gd name="connsiteY14" fmla="*/ 6858000 h 6858000"/>
              <a:gd name="connsiteX15" fmla="*/ 0 w 26511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514600 w 2663825"/>
              <a:gd name="connsiteY2" fmla="*/ 371475 h 6858000"/>
              <a:gd name="connsiteX3" fmla="*/ 2171700 w 2663825"/>
              <a:gd name="connsiteY3" fmla="*/ 476250 h 6858000"/>
              <a:gd name="connsiteX4" fmla="*/ 1114425 w 2663825"/>
              <a:gd name="connsiteY4" fmla="*/ 476250 h 6858000"/>
              <a:gd name="connsiteX5" fmla="*/ 663575 w 2663825"/>
              <a:gd name="connsiteY5" fmla="*/ 606425 h 6858000"/>
              <a:gd name="connsiteX6" fmla="*/ 542925 w 2663825"/>
              <a:gd name="connsiteY6" fmla="*/ 1047750 h 6858000"/>
              <a:gd name="connsiteX7" fmla="*/ 542925 w 2663825"/>
              <a:gd name="connsiteY7" fmla="*/ 5797550 h 6858000"/>
              <a:gd name="connsiteX8" fmla="*/ 685800 w 2663825"/>
              <a:gd name="connsiteY8" fmla="*/ 6254750 h 6858000"/>
              <a:gd name="connsiteX9" fmla="*/ 1190625 w 2663825"/>
              <a:gd name="connsiteY9" fmla="*/ 6362700 h 6858000"/>
              <a:gd name="connsiteX10" fmla="*/ 2238375 w 2663825"/>
              <a:gd name="connsiteY10" fmla="*/ 6362700 h 6858000"/>
              <a:gd name="connsiteX11" fmla="*/ 2571750 w 2663825"/>
              <a:gd name="connsiteY11" fmla="*/ 6534150 h 6858000"/>
              <a:gd name="connsiteX12" fmla="*/ 2625725 w 2663825"/>
              <a:gd name="connsiteY12" fmla="*/ 6857999 h 6858000"/>
              <a:gd name="connsiteX13" fmla="*/ 0 w 2663825"/>
              <a:gd name="connsiteY13" fmla="*/ 6858000 h 6858000"/>
              <a:gd name="connsiteX14" fmla="*/ 0 w 2663825"/>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67000" h="6858000">
                <a:moveTo>
                  <a:pt x="0" y="0"/>
                </a:moveTo>
                <a:lnTo>
                  <a:pt x="2628900" y="0"/>
                </a:lnTo>
                <a:cubicBezTo>
                  <a:pt x="2667000" y="127000"/>
                  <a:pt x="2616200" y="263525"/>
                  <a:pt x="2514600" y="371475"/>
                </a:cubicBezTo>
                <a:cubicBezTo>
                  <a:pt x="2422525" y="457200"/>
                  <a:pt x="2308225" y="479425"/>
                  <a:pt x="2171700" y="476250"/>
                </a:cubicBezTo>
                <a:lnTo>
                  <a:pt x="1114425" y="476250"/>
                </a:lnTo>
                <a:cubicBezTo>
                  <a:pt x="884238" y="479425"/>
                  <a:pt x="758825" y="492125"/>
                  <a:pt x="663575" y="606425"/>
                </a:cubicBezTo>
                <a:cubicBezTo>
                  <a:pt x="565150" y="736600"/>
                  <a:pt x="549275" y="873125"/>
                  <a:pt x="542925" y="1047750"/>
                </a:cubicBezTo>
                <a:lnTo>
                  <a:pt x="542925" y="5797550"/>
                </a:lnTo>
                <a:cubicBezTo>
                  <a:pt x="544513" y="5970588"/>
                  <a:pt x="577850" y="6160558"/>
                  <a:pt x="685800" y="6254750"/>
                </a:cubicBezTo>
                <a:cubicBezTo>
                  <a:pt x="793750" y="6348942"/>
                  <a:pt x="993775" y="6359525"/>
                  <a:pt x="1190625" y="6362700"/>
                </a:cubicBezTo>
                <a:lnTo>
                  <a:pt x="2238375" y="6362700"/>
                </a:lnTo>
                <a:cubicBezTo>
                  <a:pt x="2401887" y="6359525"/>
                  <a:pt x="2519892" y="6454775"/>
                  <a:pt x="2571750" y="6534150"/>
                </a:cubicBezTo>
                <a:cubicBezTo>
                  <a:pt x="2636308" y="6616700"/>
                  <a:pt x="2663825" y="6781799"/>
                  <a:pt x="2625725" y="6857999"/>
                </a:cubicBezTo>
                <a:lnTo>
                  <a:pt x="0" y="6858000"/>
                </a:lnTo>
                <a:lnTo>
                  <a:pt x="0" y="0"/>
                </a:lnTo>
                <a:close/>
              </a:path>
            </a:pathLst>
          </a:custGeom>
          <a:gradFill>
            <a:gsLst>
              <a:gs pos="0">
                <a:srgbClr val="7FD9F6"/>
              </a:gs>
              <a:gs pos="50000">
                <a:srgbClr val="3CBBE4"/>
              </a:gs>
              <a:gs pos="50000">
                <a:srgbClr val="00A1D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Text Placeholder 15"/>
          <p:cNvSpPr>
            <a:spLocks noGrp="1"/>
          </p:cNvSpPr>
          <p:nvPr>
            <p:ph type="body" sz="quarter" idx="11"/>
          </p:nvPr>
        </p:nvSpPr>
        <p:spPr>
          <a:xfrm>
            <a:off x="904875" y="1970088"/>
            <a:ext cx="3560763" cy="604837"/>
          </a:xfrm>
        </p:spPr>
        <p:txBody>
          <a:bodyPr/>
          <a:lstStyle>
            <a:lvl1pPr marL="342900" indent="-342900" algn="l" defTabSz="457200" rtl="0" eaLnBrk="0" fontAlgn="base" hangingPunct="0">
              <a:spcBef>
                <a:spcPct val="20000"/>
              </a:spcBef>
              <a:spcAft>
                <a:spcPct val="0"/>
              </a:spcAft>
              <a:buSzPct val="75000"/>
              <a:buNone/>
              <a:defRPr lang="en-US" sz="1600" b="1" kern="1200" dirty="0" smtClean="0">
                <a:solidFill>
                  <a:srgbClr val="7DD8F4"/>
                </a:solidFill>
                <a:latin typeface="Arial" charset="0"/>
                <a:ea typeface="ＭＳ Ｐゴシック" charset="-128"/>
                <a:cs typeface="ＭＳ Ｐゴシック" charset="-128"/>
              </a:defRPr>
            </a:lvl1pPr>
          </a:lstStyle>
          <a:p>
            <a:pPr lvl="0"/>
            <a:r>
              <a:rPr lang="en-US" smtClean="0"/>
              <a:t>Click to edit Master text styles</a:t>
            </a:r>
          </a:p>
        </p:txBody>
      </p:sp>
      <p:sp>
        <p:nvSpPr>
          <p:cNvPr id="12" name="Title 16"/>
          <p:cNvSpPr>
            <a:spLocks noGrp="1"/>
          </p:cNvSpPr>
          <p:nvPr>
            <p:ph type="title"/>
          </p:nvPr>
        </p:nvSpPr>
        <p:spPr>
          <a:xfrm>
            <a:off x="875322" y="1066800"/>
            <a:ext cx="7772400" cy="639763"/>
          </a:xfrm>
        </p:spPr>
        <p:txBody>
          <a:bodyPr/>
          <a:lstStyle>
            <a:lvl1pPr algn="l" rtl="0" eaLnBrk="0" fontAlgn="base" hangingPunct="0">
              <a:spcBef>
                <a:spcPct val="0"/>
              </a:spcBef>
              <a:spcAft>
                <a:spcPct val="0"/>
              </a:spcAft>
              <a:defRPr lang="en-US" sz="3200" b="1" kern="1200" dirty="0">
                <a:solidFill>
                  <a:schemeClr val="bg1"/>
                </a:solidFill>
                <a:latin typeface="Arial" charset="0"/>
                <a:ea typeface="ＭＳ Ｐゴシック" pitchFamily="34" charset="-128"/>
                <a:cs typeface="Arial" charset="0"/>
              </a:defRPr>
            </a:lvl1pPr>
          </a:lstStyle>
          <a:p>
            <a:r>
              <a:rPr lang="en-US" smtClean="0"/>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hapter Brackets Green">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Freeform 4"/>
          <p:cNvSpPr/>
          <p:nvPr/>
        </p:nvSpPr>
        <p:spPr>
          <a:xfrm>
            <a:off x="0" y="0"/>
            <a:ext cx="2667000" cy="6858000"/>
          </a:xfrm>
          <a:custGeom>
            <a:avLst/>
            <a:gdLst>
              <a:gd name="connsiteX0" fmla="*/ 0 w 2543175"/>
              <a:gd name="connsiteY0" fmla="*/ 0 h 6848475"/>
              <a:gd name="connsiteX1" fmla="*/ 2533650 w 2543175"/>
              <a:gd name="connsiteY1" fmla="*/ 0 h 6848475"/>
              <a:gd name="connsiteX2" fmla="*/ 2543175 w 2543175"/>
              <a:gd name="connsiteY2" fmla="*/ 114300 h 6848475"/>
              <a:gd name="connsiteX3" fmla="*/ 2419350 w 2543175"/>
              <a:gd name="connsiteY3" fmla="*/ 371475 h 6848475"/>
              <a:gd name="connsiteX4" fmla="*/ 2076450 w 2543175"/>
              <a:gd name="connsiteY4" fmla="*/ 476250 h 6848475"/>
              <a:gd name="connsiteX5" fmla="*/ 1019175 w 2543175"/>
              <a:gd name="connsiteY5" fmla="*/ 476250 h 6848475"/>
              <a:gd name="connsiteX6" fmla="*/ 561975 w 2543175"/>
              <a:gd name="connsiteY6" fmla="*/ 590550 h 6848475"/>
              <a:gd name="connsiteX7" fmla="*/ 438150 w 2543175"/>
              <a:gd name="connsiteY7" fmla="*/ 1047750 h 6848475"/>
              <a:gd name="connsiteX8" fmla="*/ 438150 w 2543175"/>
              <a:gd name="connsiteY8" fmla="*/ 5810250 h 6848475"/>
              <a:gd name="connsiteX9" fmla="*/ 581025 w 2543175"/>
              <a:gd name="connsiteY9" fmla="*/ 6257925 h 6848475"/>
              <a:gd name="connsiteX10" fmla="*/ 1095375 w 2543175"/>
              <a:gd name="connsiteY10" fmla="*/ 6362700 h 6848475"/>
              <a:gd name="connsiteX11" fmla="*/ 2143125 w 2543175"/>
              <a:gd name="connsiteY11" fmla="*/ 6362700 h 6848475"/>
              <a:gd name="connsiteX12" fmla="*/ 2476500 w 2543175"/>
              <a:gd name="connsiteY12" fmla="*/ 6534150 h 6848475"/>
              <a:gd name="connsiteX13" fmla="*/ 2543175 w 2543175"/>
              <a:gd name="connsiteY13" fmla="*/ 6781800 h 6848475"/>
              <a:gd name="connsiteX14" fmla="*/ 2514600 w 2543175"/>
              <a:gd name="connsiteY14" fmla="*/ 6848475 h 6848475"/>
              <a:gd name="connsiteX15" fmla="*/ 0 w 2543175"/>
              <a:gd name="connsiteY15" fmla="*/ 6848475 h 6848475"/>
              <a:gd name="connsiteX16" fmla="*/ 0 w 2543175"/>
              <a:gd name="connsiteY16" fmla="*/ 0 h 6848475"/>
              <a:gd name="connsiteX0" fmla="*/ 0 w 2638425"/>
              <a:gd name="connsiteY0" fmla="*/ 0 h 6848475"/>
              <a:gd name="connsiteX1" fmla="*/ 2628900 w 2638425"/>
              <a:gd name="connsiteY1" fmla="*/ 0 h 6848475"/>
              <a:gd name="connsiteX2" fmla="*/ 2638425 w 2638425"/>
              <a:gd name="connsiteY2" fmla="*/ 114300 h 6848475"/>
              <a:gd name="connsiteX3" fmla="*/ 2514600 w 2638425"/>
              <a:gd name="connsiteY3" fmla="*/ 371475 h 6848475"/>
              <a:gd name="connsiteX4" fmla="*/ 2171700 w 2638425"/>
              <a:gd name="connsiteY4" fmla="*/ 476250 h 6848475"/>
              <a:gd name="connsiteX5" fmla="*/ 1114425 w 2638425"/>
              <a:gd name="connsiteY5" fmla="*/ 476250 h 6848475"/>
              <a:gd name="connsiteX6" fmla="*/ 657225 w 2638425"/>
              <a:gd name="connsiteY6" fmla="*/ 590550 h 6848475"/>
              <a:gd name="connsiteX7" fmla="*/ 533400 w 2638425"/>
              <a:gd name="connsiteY7" fmla="*/ 1047750 h 6848475"/>
              <a:gd name="connsiteX8" fmla="*/ 533400 w 2638425"/>
              <a:gd name="connsiteY8" fmla="*/ 5810250 h 6848475"/>
              <a:gd name="connsiteX9" fmla="*/ 676275 w 2638425"/>
              <a:gd name="connsiteY9" fmla="*/ 6257925 h 6848475"/>
              <a:gd name="connsiteX10" fmla="*/ 1190625 w 2638425"/>
              <a:gd name="connsiteY10" fmla="*/ 6362700 h 6848475"/>
              <a:gd name="connsiteX11" fmla="*/ 2238375 w 2638425"/>
              <a:gd name="connsiteY11" fmla="*/ 6362700 h 6848475"/>
              <a:gd name="connsiteX12" fmla="*/ 2571750 w 2638425"/>
              <a:gd name="connsiteY12" fmla="*/ 6534150 h 6848475"/>
              <a:gd name="connsiteX13" fmla="*/ 2638425 w 2638425"/>
              <a:gd name="connsiteY13" fmla="*/ 6781800 h 6848475"/>
              <a:gd name="connsiteX14" fmla="*/ 2609850 w 2638425"/>
              <a:gd name="connsiteY14" fmla="*/ 6848475 h 6848475"/>
              <a:gd name="connsiteX15" fmla="*/ 95250 w 2638425"/>
              <a:gd name="connsiteY15" fmla="*/ 6848475 h 6848475"/>
              <a:gd name="connsiteX16" fmla="*/ 0 w 2638425"/>
              <a:gd name="connsiteY16" fmla="*/ 0 h 6848475"/>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09850 w 2638425"/>
              <a:gd name="connsiteY14" fmla="*/ 6848475 h 6858000"/>
              <a:gd name="connsiteX15" fmla="*/ 0 w 2638425"/>
              <a:gd name="connsiteY15" fmla="*/ 6858000 h 6858000"/>
              <a:gd name="connsiteX16" fmla="*/ 0 w 2638425"/>
              <a:gd name="connsiteY16" fmla="*/ 0 h 6858000"/>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13025 w 2638425"/>
              <a:gd name="connsiteY14" fmla="*/ 6857999 h 6858000"/>
              <a:gd name="connsiteX15" fmla="*/ 0 w 2638425"/>
              <a:gd name="connsiteY15" fmla="*/ 6858000 h 6858000"/>
              <a:gd name="connsiteX16" fmla="*/ 0 w 2638425"/>
              <a:gd name="connsiteY16" fmla="*/ 0 h 6858000"/>
              <a:gd name="connsiteX0" fmla="*/ 0 w 2644775"/>
              <a:gd name="connsiteY0" fmla="*/ 0 h 6858000"/>
              <a:gd name="connsiteX1" fmla="*/ 2628900 w 2644775"/>
              <a:gd name="connsiteY1" fmla="*/ 0 h 6858000"/>
              <a:gd name="connsiteX2" fmla="*/ 2638425 w 2644775"/>
              <a:gd name="connsiteY2" fmla="*/ 114300 h 6858000"/>
              <a:gd name="connsiteX3" fmla="*/ 2514600 w 2644775"/>
              <a:gd name="connsiteY3" fmla="*/ 371475 h 6858000"/>
              <a:gd name="connsiteX4" fmla="*/ 2171700 w 2644775"/>
              <a:gd name="connsiteY4" fmla="*/ 476250 h 6858000"/>
              <a:gd name="connsiteX5" fmla="*/ 1114425 w 2644775"/>
              <a:gd name="connsiteY5" fmla="*/ 476250 h 6858000"/>
              <a:gd name="connsiteX6" fmla="*/ 657225 w 2644775"/>
              <a:gd name="connsiteY6" fmla="*/ 590550 h 6858000"/>
              <a:gd name="connsiteX7" fmla="*/ 533400 w 2644775"/>
              <a:gd name="connsiteY7" fmla="*/ 1047750 h 6858000"/>
              <a:gd name="connsiteX8" fmla="*/ 533400 w 2644775"/>
              <a:gd name="connsiteY8" fmla="*/ 5810250 h 6858000"/>
              <a:gd name="connsiteX9" fmla="*/ 676275 w 2644775"/>
              <a:gd name="connsiteY9" fmla="*/ 6257925 h 6858000"/>
              <a:gd name="connsiteX10" fmla="*/ 1190625 w 2644775"/>
              <a:gd name="connsiteY10" fmla="*/ 6362700 h 6858000"/>
              <a:gd name="connsiteX11" fmla="*/ 2238375 w 2644775"/>
              <a:gd name="connsiteY11" fmla="*/ 6362700 h 6858000"/>
              <a:gd name="connsiteX12" fmla="*/ 2571750 w 2644775"/>
              <a:gd name="connsiteY12" fmla="*/ 6534150 h 6858000"/>
              <a:gd name="connsiteX13" fmla="*/ 2644775 w 2644775"/>
              <a:gd name="connsiteY13" fmla="*/ 6781800 h 6858000"/>
              <a:gd name="connsiteX14" fmla="*/ 2613025 w 2644775"/>
              <a:gd name="connsiteY14" fmla="*/ 6857999 h 6858000"/>
              <a:gd name="connsiteX15" fmla="*/ 0 w 2644775"/>
              <a:gd name="connsiteY15" fmla="*/ 6858000 h 6858000"/>
              <a:gd name="connsiteX16" fmla="*/ 0 w 2644775"/>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2651654"/>
              <a:gd name="connsiteY0" fmla="*/ 0 h 6858000"/>
              <a:gd name="connsiteX1" fmla="*/ 2628900 w 2651654"/>
              <a:gd name="connsiteY1" fmla="*/ 0 h 6858000"/>
              <a:gd name="connsiteX2" fmla="*/ 2638425 w 2651654"/>
              <a:gd name="connsiteY2" fmla="*/ 114300 h 6858000"/>
              <a:gd name="connsiteX3" fmla="*/ 2514600 w 2651654"/>
              <a:gd name="connsiteY3" fmla="*/ 371475 h 6858000"/>
              <a:gd name="connsiteX4" fmla="*/ 2171700 w 2651654"/>
              <a:gd name="connsiteY4" fmla="*/ 476250 h 6858000"/>
              <a:gd name="connsiteX5" fmla="*/ 1114425 w 2651654"/>
              <a:gd name="connsiteY5" fmla="*/ 476250 h 6858000"/>
              <a:gd name="connsiteX6" fmla="*/ 657225 w 2651654"/>
              <a:gd name="connsiteY6" fmla="*/ 590550 h 6858000"/>
              <a:gd name="connsiteX7" fmla="*/ 533400 w 2651654"/>
              <a:gd name="connsiteY7" fmla="*/ 1047750 h 6858000"/>
              <a:gd name="connsiteX8" fmla="*/ 533400 w 2651654"/>
              <a:gd name="connsiteY8" fmla="*/ 5810250 h 6858000"/>
              <a:gd name="connsiteX9" fmla="*/ 676275 w 2651654"/>
              <a:gd name="connsiteY9" fmla="*/ 6257925 h 6858000"/>
              <a:gd name="connsiteX10" fmla="*/ 1190625 w 2651654"/>
              <a:gd name="connsiteY10" fmla="*/ 6362700 h 6858000"/>
              <a:gd name="connsiteX11" fmla="*/ 2238375 w 2651654"/>
              <a:gd name="connsiteY11" fmla="*/ 6362700 h 6858000"/>
              <a:gd name="connsiteX12" fmla="*/ 2571750 w 2651654"/>
              <a:gd name="connsiteY12" fmla="*/ 6534150 h 6858000"/>
              <a:gd name="connsiteX13" fmla="*/ 2644775 w 2651654"/>
              <a:gd name="connsiteY13" fmla="*/ 6781800 h 6858000"/>
              <a:gd name="connsiteX14" fmla="*/ 2613025 w 2651654"/>
              <a:gd name="connsiteY14" fmla="*/ 6857999 h 6858000"/>
              <a:gd name="connsiteX15" fmla="*/ 0 w 2651654"/>
              <a:gd name="connsiteY15" fmla="*/ 6858000 h 6858000"/>
              <a:gd name="connsiteX16" fmla="*/ 0 w 265165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8479"/>
              <a:gd name="connsiteY0" fmla="*/ 0 h 6858000"/>
              <a:gd name="connsiteX1" fmla="*/ 2628900 w 2648479"/>
              <a:gd name="connsiteY1" fmla="*/ 0 h 6858000"/>
              <a:gd name="connsiteX2" fmla="*/ 2638425 w 2648479"/>
              <a:gd name="connsiteY2" fmla="*/ 114300 h 6858000"/>
              <a:gd name="connsiteX3" fmla="*/ 2514600 w 2648479"/>
              <a:gd name="connsiteY3" fmla="*/ 371475 h 6858000"/>
              <a:gd name="connsiteX4" fmla="*/ 2171700 w 2648479"/>
              <a:gd name="connsiteY4" fmla="*/ 476250 h 6858000"/>
              <a:gd name="connsiteX5" fmla="*/ 1114425 w 2648479"/>
              <a:gd name="connsiteY5" fmla="*/ 476250 h 6858000"/>
              <a:gd name="connsiteX6" fmla="*/ 657225 w 2648479"/>
              <a:gd name="connsiteY6" fmla="*/ 590550 h 6858000"/>
              <a:gd name="connsiteX7" fmla="*/ 533400 w 2648479"/>
              <a:gd name="connsiteY7" fmla="*/ 1047750 h 6858000"/>
              <a:gd name="connsiteX8" fmla="*/ 533400 w 2648479"/>
              <a:gd name="connsiteY8" fmla="*/ 5810250 h 6858000"/>
              <a:gd name="connsiteX9" fmla="*/ 676275 w 2648479"/>
              <a:gd name="connsiteY9" fmla="*/ 6257925 h 6858000"/>
              <a:gd name="connsiteX10" fmla="*/ 1190625 w 2648479"/>
              <a:gd name="connsiteY10" fmla="*/ 6362700 h 6858000"/>
              <a:gd name="connsiteX11" fmla="*/ 2238375 w 2648479"/>
              <a:gd name="connsiteY11" fmla="*/ 6362700 h 6858000"/>
              <a:gd name="connsiteX12" fmla="*/ 2571750 w 2648479"/>
              <a:gd name="connsiteY12" fmla="*/ 6534150 h 6858000"/>
              <a:gd name="connsiteX13" fmla="*/ 2647950 w 2648479"/>
              <a:gd name="connsiteY13" fmla="*/ 6737350 h 6858000"/>
              <a:gd name="connsiteX14" fmla="*/ 2613025 w 2648479"/>
              <a:gd name="connsiteY14" fmla="*/ 6857999 h 6858000"/>
              <a:gd name="connsiteX15" fmla="*/ 0 w 2648479"/>
              <a:gd name="connsiteY15" fmla="*/ 6858000 h 6858000"/>
              <a:gd name="connsiteX16" fmla="*/ 0 w 2648479"/>
              <a:gd name="connsiteY16" fmla="*/ 0 h 6858000"/>
              <a:gd name="connsiteX0" fmla="*/ 0 w 2657475"/>
              <a:gd name="connsiteY0" fmla="*/ 0 h 6858000"/>
              <a:gd name="connsiteX1" fmla="*/ 2628900 w 2657475"/>
              <a:gd name="connsiteY1" fmla="*/ 0 h 6858000"/>
              <a:gd name="connsiteX2" fmla="*/ 2638425 w 2657475"/>
              <a:gd name="connsiteY2" fmla="*/ 114300 h 6858000"/>
              <a:gd name="connsiteX3" fmla="*/ 2514600 w 2657475"/>
              <a:gd name="connsiteY3" fmla="*/ 371475 h 6858000"/>
              <a:gd name="connsiteX4" fmla="*/ 2171700 w 2657475"/>
              <a:gd name="connsiteY4" fmla="*/ 476250 h 6858000"/>
              <a:gd name="connsiteX5" fmla="*/ 1114425 w 2657475"/>
              <a:gd name="connsiteY5" fmla="*/ 476250 h 6858000"/>
              <a:gd name="connsiteX6" fmla="*/ 657225 w 2657475"/>
              <a:gd name="connsiteY6" fmla="*/ 590550 h 6858000"/>
              <a:gd name="connsiteX7" fmla="*/ 533400 w 2657475"/>
              <a:gd name="connsiteY7" fmla="*/ 1047750 h 6858000"/>
              <a:gd name="connsiteX8" fmla="*/ 533400 w 2657475"/>
              <a:gd name="connsiteY8" fmla="*/ 5810250 h 6858000"/>
              <a:gd name="connsiteX9" fmla="*/ 676275 w 2657475"/>
              <a:gd name="connsiteY9" fmla="*/ 6257925 h 6858000"/>
              <a:gd name="connsiteX10" fmla="*/ 1190625 w 2657475"/>
              <a:gd name="connsiteY10" fmla="*/ 6362700 h 6858000"/>
              <a:gd name="connsiteX11" fmla="*/ 2238375 w 2657475"/>
              <a:gd name="connsiteY11" fmla="*/ 6362700 h 6858000"/>
              <a:gd name="connsiteX12" fmla="*/ 2571750 w 2657475"/>
              <a:gd name="connsiteY12" fmla="*/ 6534150 h 6858000"/>
              <a:gd name="connsiteX13" fmla="*/ 2647950 w 2657475"/>
              <a:gd name="connsiteY13" fmla="*/ 6737350 h 6858000"/>
              <a:gd name="connsiteX14" fmla="*/ 2628900 w 2657475"/>
              <a:gd name="connsiteY14" fmla="*/ 6857999 h 6858000"/>
              <a:gd name="connsiteX15" fmla="*/ 0 w 2657475"/>
              <a:gd name="connsiteY15" fmla="*/ 6858000 h 6858000"/>
              <a:gd name="connsiteX16" fmla="*/ 0 w 2657475"/>
              <a:gd name="connsiteY16" fmla="*/ 0 h 6858000"/>
              <a:gd name="connsiteX0" fmla="*/ 0 w 2654829"/>
              <a:gd name="connsiteY0" fmla="*/ 0 h 6858000"/>
              <a:gd name="connsiteX1" fmla="*/ 2628900 w 2654829"/>
              <a:gd name="connsiteY1" fmla="*/ 0 h 6858000"/>
              <a:gd name="connsiteX2" fmla="*/ 2638425 w 2654829"/>
              <a:gd name="connsiteY2" fmla="*/ 114300 h 6858000"/>
              <a:gd name="connsiteX3" fmla="*/ 2514600 w 2654829"/>
              <a:gd name="connsiteY3" fmla="*/ 371475 h 6858000"/>
              <a:gd name="connsiteX4" fmla="*/ 2171700 w 2654829"/>
              <a:gd name="connsiteY4" fmla="*/ 476250 h 6858000"/>
              <a:gd name="connsiteX5" fmla="*/ 1114425 w 2654829"/>
              <a:gd name="connsiteY5" fmla="*/ 476250 h 6858000"/>
              <a:gd name="connsiteX6" fmla="*/ 657225 w 2654829"/>
              <a:gd name="connsiteY6" fmla="*/ 590550 h 6858000"/>
              <a:gd name="connsiteX7" fmla="*/ 533400 w 2654829"/>
              <a:gd name="connsiteY7" fmla="*/ 1047750 h 6858000"/>
              <a:gd name="connsiteX8" fmla="*/ 533400 w 2654829"/>
              <a:gd name="connsiteY8" fmla="*/ 5810250 h 6858000"/>
              <a:gd name="connsiteX9" fmla="*/ 676275 w 2654829"/>
              <a:gd name="connsiteY9" fmla="*/ 6257925 h 6858000"/>
              <a:gd name="connsiteX10" fmla="*/ 1190625 w 2654829"/>
              <a:gd name="connsiteY10" fmla="*/ 6362700 h 6858000"/>
              <a:gd name="connsiteX11" fmla="*/ 2238375 w 2654829"/>
              <a:gd name="connsiteY11" fmla="*/ 6362700 h 6858000"/>
              <a:gd name="connsiteX12" fmla="*/ 2571750 w 2654829"/>
              <a:gd name="connsiteY12" fmla="*/ 6534150 h 6858000"/>
              <a:gd name="connsiteX13" fmla="*/ 2647950 w 2654829"/>
              <a:gd name="connsiteY13" fmla="*/ 6737350 h 6858000"/>
              <a:gd name="connsiteX14" fmla="*/ 2613025 w 2654829"/>
              <a:gd name="connsiteY14" fmla="*/ 6857999 h 6858000"/>
              <a:gd name="connsiteX15" fmla="*/ 0 w 2654829"/>
              <a:gd name="connsiteY15" fmla="*/ 6858000 h 6858000"/>
              <a:gd name="connsiteX16" fmla="*/ 0 w 2654829"/>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3054350"/>
              <a:gd name="connsiteY0" fmla="*/ 0 h 6858000"/>
              <a:gd name="connsiteX1" fmla="*/ 2628900 w 3054350"/>
              <a:gd name="connsiteY1" fmla="*/ 0 h 6858000"/>
              <a:gd name="connsiteX2" fmla="*/ 2638425 w 3054350"/>
              <a:gd name="connsiteY2" fmla="*/ 114300 h 6858000"/>
              <a:gd name="connsiteX3" fmla="*/ 2514600 w 3054350"/>
              <a:gd name="connsiteY3" fmla="*/ 371475 h 6858000"/>
              <a:gd name="connsiteX4" fmla="*/ 2171700 w 3054350"/>
              <a:gd name="connsiteY4" fmla="*/ 476250 h 6858000"/>
              <a:gd name="connsiteX5" fmla="*/ 1114425 w 3054350"/>
              <a:gd name="connsiteY5" fmla="*/ 476250 h 6858000"/>
              <a:gd name="connsiteX6" fmla="*/ 657225 w 3054350"/>
              <a:gd name="connsiteY6" fmla="*/ 590550 h 6858000"/>
              <a:gd name="connsiteX7" fmla="*/ 533400 w 3054350"/>
              <a:gd name="connsiteY7" fmla="*/ 1047750 h 6858000"/>
              <a:gd name="connsiteX8" fmla="*/ 533400 w 3054350"/>
              <a:gd name="connsiteY8" fmla="*/ 5810250 h 6858000"/>
              <a:gd name="connsiteX9" fmla="*/ 676275 w 3054350"/>
              <a:gd name="connsiteY9" fmla="*/ 6257925 h 6858000"/>
              <a:gd name="connsiteX10" fmla="*/ 1190625 w 3054350"/>
              <a:gd name="connsiteY10" fmla="*/ 6362700 h 6858000"/>
              <a:gd name="connsiteX11" fmla="*/ 2238375 w 3054350"/>
              <a:gd name="connsiteY11" fmla="*/ 6362700 h 6858000"/>
              <a:gd name="connsiteX12" fmla="*/ 2571750 w 3054350"/>
              <a:gd name="connsiteY12" fmla="*/ 6534150 h 6858000"/>
              <a:gd name="connsiteX13" fmla="*/ 2625725 w 3054350"/>
              <a:gd name="connsiteY13" fmla="*/ 6857999 h 6858000"/>
              <a:gd name="connsiteX14" fmla="*/ 0 w 3054350"/>
              <a:gd name="connsiteY14" fmla="*/ 6858000 h 6858000"/>
              <a:gd name="connsiteX15" fmla="*/ 0 w 3054350"/>
              <a:gd name="connsiteY15" fmla="*/ 0 h 6858000"/>
              <a:gd name="connsiteX0" fmla="*/ 0 w 2651125"/>
              <a:gd name="connsiteY0" fmla="*/ 0 h 6858000"/>
              <a:gd name="connsiteX1" fmla="*/ 2628900 w 2651125"/>
              <a:gd name="connsiteY1" fmla="*/ 0 h 6858000"/>
              <a:gd name="connsiteX2" fmla="*/ 2638425 w 2651125"/>
              <a:gd name="connsiteY2" fmla="*/ 114300 h 6858000"/>
              <a:gd name="connsiteX3" fmla="*/ 2514600 w 2651125"/>
              <a:gd name="connsiteY3" fmla="*/ 371475 h 6858000"/>
              <a:gd name="connsiteX4" fmla="*/ 2171700 w 2651125"/>
              <a:gd name="connsiteY4" fmla="*/ 476250 h 6858000"/>
              <a:gd name="connsiteX5" fmla="*/ 1114425 w 2651125"/>
              <a:gd name="connsiteY5" fmla="*/ 476250 h 6858000"/>
              <a:gd name="connsiteX6" fmla="*/ 657225 w 2651125"/>
              <a:gd name="connsiteY6" fmla="*/ 590550 h 6858000"/>
              <a:gd name="connsiteX7" fmla="*/ 533400 w 2651125"/>
              <a:gd name="connsiteY7" fmla="*/ 1047750 h 6858000"/>
              <a:gd name="connsiteX8" fmla="*/ 533400 w 2651125"/>
              <a:gd name="connsiteY8" fmla="*/ 5810250 h 6858000"/>
              <a:gd name="connsiteX9" fmla="*/ 676275 w 2651125"/>
              <a:gd name="connsiteY9" fmla="*/ 6257925 h 6858000"/>
              <a:gd name="connsiteX10" fmla="*/ 1190625 w 2651125"/>
              <a:gd name="connsiteY10" fmla="*/ 6362700 h 6858000"/>
              <a:gd name="connsiteX11" fmla="*/ 2238375 w 2651125"/>
              <a:gd name="connsiteY11" fmla="*/ 6362700 h 6858000"/>
              <a:gd name="connsiteX12" fmla="*/ 2571750 w 2651125"/>
              <a:gd name="connsiteY12" fmla="*/ 6534150 h 6858000"/>
              <a:gd name="connsiteX13" fmla="*/ 2625725 w 2651125"/>
              <a:gd name="connsiteY13" fmla="*/ 6857999 h 6858000"/>
              <a:gd name="connsiteX14" fmla="*/ 0 w 2651125"/>
              <a:gd name="connsiteY14" fmla="*/ 6858000 h 6858000"/>
              <a:gd name="connsiteX15" fmla="*/ 0 w 26511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514600 w 2663825"/>
              <a:gd name="connsiteY2" fmla="*/ 371475 h 6858000"/>
              <a:gd name="connsiteX3" fmla="*/ 2171700 w 2663825"/>
              <a:gd name="connsiteY3" fmla="*/ 476250 h 6858000"/>
              <a:gd name="connsiteX4" fmla="*/ 1114425 w 2663825"/>
              <a:gd name="connsiteY4" fmla="*/ 476250 h 6858000"/>
              <a:gd name="connsiteX5" fmla="*/ 663575 w 2663825"/>
              <a:gd name="connsiteY5" fmla="*/ 606425 h 6858000"/>
              <a:gd name="connsiteX6" fmla="*/ 542925 w 2663825"/>
              <a:gd name="connsiteY6" fmla="*/ 1047750 h 6858000"/>
              <a:gd name="connsiteX7" fmla="*/ 542925 w 2663825"/>
              <a:gd name="connsiteY7" fmla="*/ 5797550 h 6858000"/>
              <a:gd name="connsiteX8" fmla="*/ 685800 w 2663825"/>
              <a:gd name="connsiteY8" fmla="*/ 6254750 h 6858000"/>
              <a:gd name="connsiteX9" fmla="*/ 1190625 w 2663825"/>
              <a:gd name="connsiteY9" fmla="*/ 6362700 h 6858000"/>
              <a:gd name="connsiteX10" fmla="*/ 2238375 w 2663825"/>
              <a:gd name="connsiteY10" fmla="*/ 6362700 h 6858000"/>
              <a:gd name="connsiteX11" fmla="*/ 2571750 w 2663825"/>
              <a:gd name="connsiteY11" fmla="*/ 6534150 h 6858000"/>
              <a:gd name="connsiteX12" fmla="*/ 2625725 w 2663825"/>
              <a:gd name="connsiteY12" fmla="*/ 6857999 h 6858000"/>
              <a:gd name="connsiteX13" fmla="*/ 0 w 2663825"/>
              <a:gd name="connsiteY13" fmla="*/ 6858000 h 6858000"/>
              <a:gd name="connsiteX14" fmla="*/ 0 w 2663825"/>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67000" h="6858000">
                <a:moveTo>
                  <a:pt x="0" y="0"/>
                </a:moveTo>
                <a:lnTo>
                  <a:pt x="2628900" y="0"/>
                </a:lnTo>
                <a:cubicBezTo>
                  <a:pt x="2667000" y="127000"/>
                  <a:pt x="2616200" y="263525"/>
                  <a:pt x="2514600" y="371475"/>
                </a:cubicBezTo>
                <a:cubicBezTo>
                  <a:pt x="2422525" y="457200"/>
                  <a:pt x="2308225" y="479425"/>
                  <a:pt x="2171700" y="476250"/>
                </a:cubicBezTo>
                <a:lnTo>
                  <a:pt x="1114425" y="476250"/>
                </a:lnTo>
                <a:cubicBezTo>
                  <a:pt x="884238" y="479425"/>
                  <a:pt x="758825" y="492125"/>
                  <a:pt x="663575" y="606425"/>
                </a:cubicBezTo>
                <a:cubicBezTo>
                  <a:pt x="565150" y="736600"/>
                  <a:pt x="549275" y="873125"/>
                  <a:pt x="542925" y="1047750"/>
                </a:cubicBezTo>
                <a:lnTo>
                  <a:pt x="542925" y="5797550"/>
                </a:lnTo>
                <a:cubicBezTo>
                  <a:pt x="544513" y="5970588"/>
                  <a:pt x="577850" y="6160558"/>
                  <a:pt x="685800" y="6254750"/>
                </a:cubicBezTo>
                <a:cubicBezTo>
                  <a:pt x="793750" y="6348942"/>
                  <a:pt x="993775" y="6359525"/>
                  <a:pt x="1190625" y="6362700"/>
                </a:cubicBezTo>
                <a:lnTo>
                  <a:pt x="2238375" y="6362700"/>
                </a:lnTo>
                <a:cubicBezTo>
                  <a:pt x="2401887" y="6359525"/>
                  <a:pt x="2519892" y="6454775"/>
                  <a:pt x="2571750" y="6534150"/>
                </a:cubicBezTo>
                <a:cubicBezTo>
                  <a:pt x="2636308" y="6616700"/>
                  <a:pt x="2663825" y="6781799"/>
                  <a:pt x="2625725" y="6857999"/>
                </a:cubicBezTo>
                <a:lnTo>
                  <a:pt x="0" y="6858000"/>
                </a:lnTo>
                <a:lnTo>
                  <a:pt x="0" y="0"/>
                </a:lnTo>
                <a:close/>
              </a:path>
            </a:pathLst>
          </a:custGeom>
          <a:gradFill>
            <a:gsLst>
              <a:gs pos="0">
                <a:srgbClr val="BFDB9C"/>
              </a:gs>
              <a:gs pos="50000">
                <a:srgbClr val="9CC26D"/>
              </a:gs>
              <a:gs pos="50000">
                <a:srgbClr val="79A83E"/>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Freeform 5"/>
          <p:cNvSpPr/>
          <p:nvPr/>
        </p:nvSpPr>
        <p:spPr>
          <a:xfrm flipH="1">
            <a:off x="6502400" y="0"/>
            <a:ext cx="2667000" cy="6858000"/>
          </a:xfrm>
          <a:custGeom>
            <a:avLst/>
            <a:gdLst>
              <a:gd name="connsiteX0" fmla="*/ 0 w 2543175"/>
              <a:gd name="connsiteY0" fmla="*/ 0 h 6848475"/>
              <a:gd name="connsiteX1" fmla="*/ 2533650 w 2543175"/>
              <a:gd name="connsiteY1" fmla="*/ 0 h 6848475"/>
              <a:gd name="connsiteX2" fmla="*/ 2543175 w 2543175"/>
              <a:gd name="connsiteY2" fmla="*/ 114300 h 6848475"/>
              <a:gd name="connsiteX3" fmla="*/ 2419350 w 2543175"/>
              <a:gd name="connsiteY3" fmla="*/ 371475 h 6848475"/>
              <a:gd name="connsiteX4" fmla="*/ 2076450 w 2543175"/>
              <a:gd name="connsiteY4" fmla="*/ 476250 h 6848475"/>
              <a:gd name="connsiteX5" fmla="*/ 1019175 w 2543175"/>
              <a:gd name="connsiteY5" fmla="*/ 476250 h 6848475"/>
              <a:gd name="connsiteX6" fmla="*/ 561975 w 2543175"/>
              <a:gd name="connsiteY6" fmla="*/ 590550 h 6848475"/>
              <a:gd name="connsiteX7" fmla="*/ 438150 w 2543175"/>
              <a:gd name="connsiteY7" fmla="*/ 1047750 h 6848475"/>
              <a:gd name="connsiteX8" fmla="*/ 438150 w 2543175"/>
              <a:gd name="connsiteY8" fmla="*/ 5810250 h 6848475"/>
              <a:gd name="connsiteX9" fmla="*/ 581025 w 2543175"/>
              <a:gd name="connsiteY9" fmla="*/ 6257925 h 6848475"/>
              <a:gd name="connsiteX10" fmla="*/ 1095375 w 2543175"/>
              <a:gd name="connsiteY10" fmla="*/ 6362700 h 6848475"/>
              <a:gd name="connsiteX11" fmla="*/ 2143125 w 2543175"/>
              <a:gd name="connsiteY11" fmla="*/ 6362700 h 6848475"/>
              <a:gd name="connsiteX12" fmla="*/ 2476500 w 2543175"/>
              <a:gd name="connsiteY12" fmla="*/ 6534150 h 6848475"/>
              <a:gd name="connsiteX13" fmla="*/ 2543175 w 2543175"/>
              <a:gd name="connsiteY13" fmla="*/ 6781800 h 6848475"/>
              <a:gd name="connsiteX14" fmla="*/ 2514600 w 2543175"/>
              <a:gd name="connsiteY14" fmla="*/ 6848475 h 6848475"/>
              <a:gd name="connsiteX15" fmla="*/ 0 w 2543175"/>
              <a:gd name="connsiteY15" fmla="*/ 6848475 h 6848475"/>
              <a:gd name="connsiteX16" fmla="*/ 0 w 2543175"/>
              <a:gd name="connsiteY16" fmla="*/ 0 h 6848475"/>
              <a:gd name="connsiteX0" fmla="*/ 0 w 2638425"/>
              <a:gd name="connsiteY0" fmla="*/ 0 h 6848475"/>
              <a:gd name="connsiteX1" fmla="*/ 2628900 w 2638425"/>
              <a:gd name="connsiteY1" fmla="*/ 0 h 6848475"/>
              <a:gd name="connsiteX2" fmla="*/ 2638425 w 2638425"/>
              <a:gd name="connsiteY2" fmla="*/ 114300 h 6848475"/>
              <a:gd name="connsiteX3" fmla="*/ 2514600 w 2638425"/>
              <a:gd name="connsiteY3" fmla="*/ 371475 h 6848475"/>
              <a:gd name="connsiteX4" fmla="*/ 2171700 w 2638425"/>
              <a:gd name="connsiteY4" fmla="*/ 476250 h 6848475"/>
              <a:gd name="connsiteX5" fmla="*/ 1114425 w 2638425"/>
              <a:gd name="connsiteY5" fmla="*/ 476250 h 6848475"/>
              <a:gd name="connsiteX6" fmla="*/ 657225 w 2638425"/>
              <a:gd name="connsiteY6" fmla="*/ 590550 h 6848475"/>
              <a:gd name="connsiteX7" fmla="*/ 533400 w 2638425"/>
              <a:gd name="connsiteY7" fmla="*/ 1047750 h 6848475"/>
              <a:gd name="connsiteX8" fmla="*/ 533400 w 2638425"/>
              <a:gd name="connsiteY8" fmla="*/ 5810250 h 6848475"/>
              <a:gd name="connsiteX9" fmla="*/ 676275 w 2638425"/>
              <a:gd name="connsiteY9" fmla="*/ 6257925 h 6848475"/>
              <a:gd name="connsiteX10" fmla="*/ 1190625 w 2638425"/>
              <a:gd name="connsiteY10" fmla="*/ 6362700 h 6848475"/>
              <a:gd name="connsiteX11" fmla="*/ 2238375 w 2638425"/>
              <a:gd name="connsiteY11" fmla="*/ 6362700 h 6848475"/>
              <a:gd name="connsiteX12" fmla="*/ 2571750 w 2638425"/>
              <a:gd name="connsiteY12" fmla="*/ 6534150 h 6848475"/>
              <a:gd name="connsiteX13" fmla="*/ 2638425 w 2638425"/>
              <a:gd name="connsiteY13" fmla="*/ 6781800 h 6848475"/>
              <a:gd name="connsiteX14" fmla="*/ 2609850 w 2638425"/>
              <a:gd name="connsiteY14" fmla="*/ 6848475 h 6848475"/>
              <a:gd name="connsiteX15" fmla="*/ 95250 w 2638425"/>
              <a:gd name="connsiteY15" fmla="*/ 6848475 h 6848475"/>
              <a:gd name="connsiteX16" fmla="*/ 0 w 2638425"/>
              <a:gd name="connsiteY16" fmla="*/ 0 h 6848475"/>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09850 w 2638425"/>
              <a:gd name="connsiteY14" fmla="*/ 6848475 h 6858000"/>
              <a:gd name="connsiteX15" fmla="*/ 0 w 2638425"/>
              <a:gd name="connsiteY15" fmla="*/ 6858000 h 6858000"/>
              <a:gd name="connsiteX16" fmla="*/ 0 w 2638425"/>
              <a:gd name="connsiteY16" fmla="*/ 0 h 6858000"/>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13025 w 2638425"/>
              <a:gd name="connsiteY14" fmla="*/ 6857999 h 6858000"/>
              <a:gd name="connsiteX15" fmla="*/ 0 w 2638425"/>
              <a:gd name="connsiteY15" fmla="*/ 6858000 h 6858000"/>
              <a:gd name="connsiteX16" fmla="*/ 0 w 2638425"/>
              <a:gd name="connsiteY16" fmla="*/ 0 h 6858000"/>
              <a:gd name="connsiteX0" fmla="*/ 0 w 2644775"/>
              <a:gd name="connsiteY0" fmla="*/ 0 h 6858000"/>
              <a:gd name="connsiteX1" fmla="*/ 2628900 w 2644775"/>
              <a:gd name="connsiteY1" fmla="*/ 0 h 6858000"/>
              <a:gd name="connsiteX2" fmla="*/ 2638425 w 2644775"/>
              <a:gd name="connsiteY2" fmla="*/ 114300 h 6858000"/>
              <a:gd name="connsiteX3" fmla="*/ 2514600 w 2644775"/>
              <a:gd name="connsiteY3" fmla="*/ 371475 h 6858000"/>
              <a:gd name="connsiteX4" fmla="*/ 2171700 w 2644775"/>
              <a:gd name="connsiteY4" fmla="*/ 476250 h 6858000"/>
              <a:gd name="connsiteX5" fmla="*/ 1114425 w 2644775"/>
              <a:gd name="connsiteY5" fmla="*/ 476250 h 6858000"/>
              <a:gd name="connsiteX6" fmla="*/ 657225 w 2644775"/>
              <a:gd name="connsiteY6" fmla="*/ 590550 h 6858000"/>
              <a:gd name="connsiteX7" fmla="*/ 533400 w 2644775"/>
              <a:gd name="connsiteY7" fmla="*/ 1047750 h 6858000"/>
              <a:gd name="connsiteX8" fmla="*/ 533400 w 2644775"/>
              <a:gd name="connsiteY8" fmla="*/ 5810250 h 6858000"/>
              <a:gd name="connsiteX9" fmla="*/ 676275 w 2644775"/>
              <a:gd name="connsiteY9" fmla="*/ 6257925 h 6858000"/>
              <a:gd name="connsiteX10" fmla="*/ 1190625 w 2644775"/>
              <a:gd name="connsiteY10" fmla="*/ 6362700 h 6858000"/>
              <a:gd name="connsiteX11" fmla="*/ 2238375 w 2644775"/>
              <a:gd name="connsiteY11" fmla="*/ 6362700 h 6858000"/>
              <a:gd name="connsiteX12" fmla="*/ 2571750 w 2644775"/>
              <a:gd name="connsiteY12" fmla="*/ 6534150 h 6858000"/>
              <a:gd name="connsiteX13" fmla="*/ 2644775 w 2644775"/>
              <a:gd name="connsiteY13" fmla="*/ 6781800 h 6858000"/>
              <a:gd name="connsiteX14" fmla="*/ 2613025 w 2644775"/>
              <a:gd name="connsiteY14" fmla="*/ 6857999 h 6858000"/>
              <a:gd name="connsiteX15" fmla="*/ 0 w 2644775"/>
              <a:gd name="connsiteY15" fmla="*/ 6858000 h 6858000"/>
              <a:gd name="connsiteX16" fmla="*/ 0 w 2644775"/>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2651654"/>
              <a:gd name="connsiteY0" fmla="*/ 0 h 6858000"/>
              <a:gd name="connsiteX1" fmla="*/ 2628900 w 2651654"/>
              <a:gd name="connsiteY1" fmla="*/ 0 h 6858000"/>
              <a:gd name="connsiteX2" fmla="*/ 2638425 w 2651654"/>
              <a:gd name="connsiteY2" fmla="*/ 114300 h 6858000"/>
              <a:gd name="connsiteX3" fmla="*/ 2514600 w 2651654"/>
              <a:gd name="connsiteY3" fmla="*/ 371475 h 6858000"/>
              <a:gd name="connsiteX4" fmla="*/ 2171700 w 2651654"/>
              <a:gd name="connsiteY4" fmla="*/ 476250 h 6858000"/>
              <a:gd name="connsiteX5" fmla="*/ 1114425 w 2651654"/>
              <a:gd name="connsiteY5" fmla="*/ 476250 h 6858000"/>
              <a:gd name="connsiteX6" fmla="*/ 657225 w 2651654"/>
              <a:gd name="connsiteY6" fmla="*/ 590550 h 6858000"/>
              <a:gd name="connsiteX7" fmla="*/ 533400 w 2651654"/>
              <a:gd name="connsiteY7" fmla="*/ 1047750 h 6858000"/>
              <a:gd name="connsiteX8" fmla="*/ 533400 w 2651654"/>
              <a:gd name="connsiteY8" fmla="*/ 5810250 h 6858000"/>
              <a:gd name="connsiteX9" fmla="*/ 676275 w 2651654"/>
              <a:gd name="connsiteY9" fmla="*/ 6257925 h 6858000"/>
              <a:gd name="connsiteX10" fmla="*/ 1190625 w 2651654"/>
              <a:gd name="connsiteY10" fmla="*/ 6362700 h 6858000"/>
              <a:gd name="connsiteX11" fmla="*/ 2238375 w 2651654"/>
              <a:gd name="connsiteY11" fmla="*/ 6362700 h 6858000"/>
              <a:gd name="connsiteX12" fmla="*/ 2571750 w 2651654"/>
              <a:gd name="connsiteY12" fmla="*/ 6534150 h 6858000"/>
              <a:gd name="connsiteX13" fmla="*/ 2644775 w 2651654"/>
              <a:gd name="connsiteY13" fmla="*/ 6781800 h 6858000"/>
              <a:gd name="connsiteX14" fmla="*/ 2613025 w 2651654"/>
              <a:gd name="connsiteY14" fmla="*/ 6857999 h 6858000"/>
              <a:gd name="connsiteX15" fmla="*/ 0 w 2651654"/>
              <a:gd name="connsiteY15" fmla="*/ 6858000 h 6858000"/>
              <a:gd name="connsiteX16" fmla="*/ 0 w 265165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8479"/>
              <a:gd name="connsiteY0" fmla="*/ 0 h 6858000"/>
              <a:gd name="connsiteX1" fmla="*/ 2628900 w 2648479"/>
              <a:gd name="connsiteY1" fmla="*/ 0 h 6858000"/>
              <a:gd name="connsiteX2" fmla="*/ 2638425 w 2648479"/>
              <a:gd name="connsiteY2" fmla="*/ 114300 h 6858000"/>
              <a:gd name="connsiteX3" fmla="*/ 2514600 w 2648479"/>
              <a:gd name="connsiteY3" fmla="*/ 371475 h 6858000"/>
              <a:gd name="connsiteX4" fmla="*/ 2171700 w 2648479"/>
              <a:gd name="connsiteY4" fmla="*/ 476250 h 6858000"/>
              <a:gd name="connsiteX5" fmla="*/ 1114425 w 2648479"/>
              <a:gd name="connsiteY5" fmla="*/ 476250 h 6858000"/>
              <a:gd name="connsiteX6" fmla="*/ 657225 w 2648479"/>
              <a:gd name="connsiteY6" fmla="*/ 590550 h 6858000"/>
              <a:gd name="connsiteX7" fmla="*/ 533400 w 2648479"/>
              <a:gd name="connsiteY7" fmla="*/ 1047750 h 6858000"/>
              <a:gd name="connsiteX8" fmla="*/ 533400 w 2648479"/>
              <a:gd name="connsiteY8" fmla="*/ 5810250 h 6858000"/>
              <a:gd name="connsiteX9" fmla="*/ 676275 w 2648479"/>
              <a:gd name="connsiteY9" fmla="*/ 6257925 h 6858000"/>
              <a:gd name="connsiteX10" fmla="*/ 1190625 w 2648479"/>
              <a:gd name="connsiteY10" fmla="*/ 6362700 h 6858000"/>
              <a:gd name="connsiteX11" fmla="*/ 2238375 w 2648479"/>
              <a:gd name="connsiteY11" fmla="*/ 6362700 h 6858000"/>
              <a:gd name="connsiteX12" fmla="*/ 2571750 w 2648479"/>
              <a:gd name="connsiteY12" fmla="*/ 6534150 h 6858000"/>
              <a:gd name="connsiteX13" fmla="*/ 2647950 w 2648479"/>
              <a:gd name="connsiteY13" fmla="*/ 6737350 h 6858000"/>
              <a:gd name="connsiteX14" fmla="*/ 2613025 w 2648479"/>
              <a:gd name="connsiteY14" fmla="*/ 6857999 h 6858000"/>
              <a:gd name="connsiteX15" fmla="*/ 0 w 2648479"/>
              <a:gd name="connsiteY15" fmla="*/ 6858000 h 6858000"/>
              <a:gd name="connsiteX16" fmla="*/ 0 w 2648479"/>
              <a:gd name="connsiteY16" fmla="*/ 0 h 6858000"/>
              <a:gd name="connsiteX0" fmla="*/ 0 w 2657475"/>
              <a:gd name="connsiteY0" fmla="*/ 0 h 6858000"/>
              <a:gd name="connsiteX1" fmla="*/ 2628900 w 2657475"/>
              <a:gd name="connsiteY1" fmla="*/ 0 h 6858000"/>
              <a:gd name="connsiteX2" fmla="*/ 2638425 w 2657475"/>
              <a:gd name="connsiteY2" fmla="*/ 114300 h 6858000"/>
              <a:gd name="connsiteX3" fmla="*/ 2514600 w 2657475"/>
              <a:gd name="connsiteY3" fmla="*/ 371475 h 6858000"/>
              <a:gd name="connsiteX4" fmla="*/ 2171700 w 2657475"/>
              <a:gd name="connsiteY4" fmla="*/ 476250 h 6858000"/>
              <a:gd name="connsiteX5" fmla="*/ 1114425 w 2657475"/>
              <a:gd name="connsiteY5" fmla="*/ 476250 h 6858000"/>
              <a:gd name="connsiteX6" fmla="*/ 657225 w 2657475"/>
              <a:gd name="connsiteY6" fmla="*/ 590550 h 6858000"/>
              <a:gd name="connsiteX7" fmla="*/ 533400 w 2657475"/>
              <a:gd name="connsiteY7" fmla="*/ 1047750 h 6858000"/>
              <a:gd name="connsiteX8" fmla="*/ 533400 w 2657475"/>
              <a:gd name="connsiteY8" fmla="*/ 5810250 h 6858000"/>
              <a:gd name="connsiteX9" fmla="*/ 676275 w 2657475"/>
              <a:gd name="connsiteY9" fmla="*/ 6257925 h 6858000"/>
              <a:gd name="connsiteX10" fmla="*/ 1190625 w 2657475"/>
              <a:gd name="connsiteY10" fmla="*/ 6362700 h 6858000"/>
              <a:gd name="connsiteX11" fmla="*/ 2238375 w 2657475"/>
              <a:gd name="connsiteY11" fmla="*/ 6362700 h 6858000"/>
              <a:gd name="connsiteX12" fmla="*/ 2571750 w 2657475"/>
              <a:gd name="connsiteY12" fmla="*/ 6534150 h 6858000"/>
              <a:gd name="connsiteX13" fmla="*/ 2647950 w 2657475"/>
              <a:gd name="connsiteY13" fmla="*/ 6737350 h 6858000"/>
              <a:gd name="connsiteX14" fmla="*/ 2628900 w 2657475"/>
              <a:gd name="connsiteY14" fmla="*/ 6857999 h 6858000"/>
              <a:gd name="connsiteX15" fmla="*/ 0 w 2657475"/>
              <a:gd name="connsiteY15" fmla="*/ 6858000 h 6858000"/>
              <a:gd name="connsiteX16" fmla="*/ 0 w 2657475"/>
              <a:gd name="connsiteY16" fmla="*/ 0 h 6858000"/>
              <a:gd name="connsiteX0" fmla="*/ 0 w 2654829"/>
              <a:gd name="connsiteY0" fmla="*/ 0 h 6858000"/>
              <a:gd name="connsiteX1" fmla="*/ 2628900 w 2654829"/>
              <a:gd name="connsiteY1" fmla="*/ 0 h 6858000"/>
              <a:gd name="connsiteX2" fmla="*/ 2638425 w 2654829"/>
              <a:gd name="connsiteY2" fmla="*/ 114300 h 6858000"/>
              <a:gd name="connsiteX3" fmla="*/ 2514600 w 2654829"/>
              <a:gd name="connsiteY3" fmla="*/ 371475 h 6858000"/>
              <a:gd name="connsiteX4" fmla="*/ 2171700 w 2654829"/>
              <a:gd name="connsiteY4" fmla="*/ 476250 h 6858000"/>
              <a:gd name="connsiteX5" fmla="*/ 1114425 w 2654829"/>
              <a:gd name="connsiteY5" fmla="*/ 476250 h 6858000"/>
              <a:gd name="connsiteX6" fmla="*/ 657225 w 2654829"/>
              <a:gd name="connsiteY6" fmla="*/ 590550 h 6858000"/>
              <a:gd name="connsiteX7" fmla="*/ 533400 w 2654829"/>
              <a:gd name="connsiteY7" fmla="*/ 1047750 h 6858000"/>
              <a:gd name="connsiteX8" fmla="*/ 533400 w 2654829"/>
              <a:gd name="connsiteY8" fmla="*/ 5810250 h 6858000"/>
              <a:gd name="connsiteX9" fmla="*/ 676275 w 2654829"/>
              <a:gd name="connsiteY9" fmla="*/ 6257925 h 6858000"/>
              <a:gd name="connsiteX10" fmla="*/ 1190625 w 2654829"/>
              <a:gd name="connsiteY10" fmla="*/ 6362700 h 6858000"/>
              <a:gd name="connsiteX11" fmla="*/ 2238375 w 2654829"/>
              <a:gd name="connsiteY11" fmla="*/ 6362700 h 6858000"/>
              <a:gd name="connsiteX12" fmla="*/ 2571750 w 2654829"/>
              <a:gd name="connsiteY12" fmla="*/ 6534150 h 6858000"/>
              <a:gd name="connsiteX13" fmla="*/ 2647950 w 2654829"/>
              <a:gd name="connsiteY13" fmla="*/ 6737350 h 6858000"/>
              <a:gd name="connsiteX14" fmla="*/ 2613025 w 2654829"/>
              <a:gd name="connsiteY14" fmla="*/ 6857999 h 6858000"/>
              <a:gd name="connsiteX15" fmla="*/ 0 w 2654829"/>
              <a:gd name="connsiteY15" fmla="*/ 6858000 h 6858000"/>
              <a:gd name="connsiteX16" fmla="*/ 0 w 2654829"/>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3054350"/>
              <a:gd name="connsiteY0" fmla="*/ 0 h 6858000"/>
              <a:gd name="connsiteX1" fmla="*/ 2628900 w 3054350"/>
              <a:gd name="connsiteY1" fmla="*/ 0 h 6858000"/>
              <a:gd name="connsiteX2" fmla="*/ 2638425 w 3054350"/>
              <a:gd name="connsiteY2" fmla="*/ 114300 h 6858000"/>
              <a:gd name="connsiteX3" fmla="*/ 2514600 w 3054350"/>
              <a:gd name="connsiteY3" fmla="*/ 371475 h 6858000"/>
              <a:gd name="connsiteX4" fmla="*/ 2171700 w 3054350"/>
              <a:gd name="connsiteY4" fmla="*/ 476250 h 6858000"/>
              <a:gd name="connsiteX5" fmla="*/ 1114425 w 3054350"/>
              <a:gd name="connsiteY5" fmla="*/ 476250 h 6858000"/>
              <a:gd name="connsiteX6" fmla="*/ 657225 w 3054350"/>
              <a:gd name="connsiteY6" fmla="*/ 590550 h 6858000"/>
              <a:gd name="connsiteX7" fmla="*/ 533400 w 3054350"/>
              <a:gd name="connsiteY7" fmla="*/ 1047750 h 6858000"/>
              <a:gd name="connsiteX8" fmla="*/ 533400 w 3054350"/>
              <a:gd name="connsiteY8" fmla="*/ 5810250 h 6858000"/>
              <a:gd name="connsiteX9" fmla="*/ 676275 w 3054350"/>
              <a:gd name="connsiteY9" fmla="*/ 6257925 h 6858000"/>
              <a:gd name="connsiteX10" fmla="*/ 1190625 w 3054350"/>
              <a:gd name="connsiteY10" fmla="*/ 6362700 h 6858000"/>
              <a:gd name="connsiteX11" fmla="*/ 2238375 w 3054350"/>
              <a:gd name="connsiteY11" fmla="*/ 6362700 h 6858000"/>
              <a:gd name="connsiteX12" fmla="*/ 2571750 w 3054350"/>
              <a:gd name="connsiteY12" fmla="*/ 6534150 h 6858000"/>
              <a:gd name="connsiteX13" fmla="*/ 2625725 w 3054350"/>
              <a:gd name="connsiteY13" fmla="*/ 6857999 h 6858000"/>
              <a:gd name="connsiteX14" fmla="*/ 0 w 3054350"/>
              <a:gd name="connsiteY14" fmla="*/ 6858000 h 6858000"/>
              <a:gd name="connsiteX15" fmla="*/ 0 w 3054350"/>
              <a:gd name="connsiteY15" fmla="*/ 0 h 6858000"/>
              <a:gd name="connsiteX0" fmla="*/ 0 w 2651125"/>
              <a:gd name="connsiteY0" fmla="*/ 0 h 6858000"/>
              <a:gd name="connsiteX1" fmla="*/ 2628900 w 2651125"/>
              <a:gd name="connsiteY1" fmla="*/ 0 h 6858000"/>
              <a:gd name="connsiteX2" fmla="*/ 2638425 w 2651125"/>
              <a:gd name="connsiteY2" fmla="*/ 114300 h 6858000"/>
              <a:gd name="connsiteX3" fmla="*/ 2514600 w 2651125"/>
              <a:gd name="connsiteY3" fmla="*/ 371475 h 6858000"/>
              <a:gd name="connsiteX4" fmla="*/ 2171700 w 2651125"/>
              <a:gd name="connsiteY4" fmla="*/ 476250 h 6858000"/>
              <a:gd name="connsiteX5" fmla="*/ 1114425 w 2651125"/>
              <a:gd name="connsiteY5" fmla="*/ 476250 h 6858000"/>
              <a:gd name="connsiteX6" fmla="*/ 657225 w 2651125"/>
              <a:gd name="connsiteY6" fmla="*/ 590550 h 6858000"/>
              <a:gd name="connsiteX7" fmla="*/ 533400 w 2651125"/>
              <a:gd name="connsiteY7" fmla="*/ 1047750 h 6858000"/>
              <a:gd name="connsiteX8" fmla="*/ 533400 w 2651125"/>
              <a:gd name="connsiteY8" fmla="*/ 5810250 h 6858000"/>
              <a:gd name="connsiteX9" fmla="*/ 676275 w 2651125"/>
              <a:gd name="connsiteY9" fmla="*/ 6257925 h 6858000"/>
              <a:gd name="connsiteX10" fmla="*/ 1190625 w 2651125"/>
              <a:gd name="connsiteY10" fmla="*/ 6362700 h 6858000"/>
              <a:gd name="connsiteX11" fmla="*/ 2238375 w 2651125"/>
              <a:gd name="connsiteY11" fmla="*/ 6362700 h 6858000"/>
              <a:gd name="connsiteX12" fmla="*/ 2571750 w 2651125"/>
              <a:gd name="connsiteY12" fmla="*/ 6534150 h 6858000"/>
              <a:gd name="connsiteX13" fmla="*/ 2625725 w 2651125"/>
              <a:gd name="connsiteY13" fmla="*/ 6857999 h 6858000"/>
              <a:gd name="connsiteX14" fmla="*/ 0 w 2651125"/>
              <a:gd name="connsiteY14" fmla="*/ 6858000 h 6858000"/>
              <a:gd name="connsiteX15" fmla="*/ 0 w 26511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514600 w 2663825"/>
              <a:gd name="connsiteY2" fmla="*/ 371475 h 6858000"/>
              <a:gd name="connsiteX3" fmla="*/ 2171700 w 2663825"/>
              <a:gd name="connsiteY3" fmla="*/ 476250 h 6858000"/>
              <a:gd name="connsiteX4" fmla="*/ 1114425 w 2663825"/>
              <a:gd name="connsiteY4" fmla="*/ 476250 h 6858000"/>
              <a:gd name="connsiteX5" fmla="*/ 663575 w 2663825"/>
              <a:gd name="connsiteY5" fmla="*/ 606425 h 6858000"/>
              <a:gd name="connsiteX6" fmla="*/ 542925 w 2663825"/>
              <a:gd name="connsiteY6" fmla="*/ 1047750 h 6858000"/>
              <a:gd name="connsiteX7" fmla="*/ 542925 w 2663825"/>
              <a:gd name="connsiteY7" fmla="*/ 5797550 h 6858000"/>
              <a:gd name="connsiteX8" fmla="*/ 685800 w 2663825"/>
              <a:gd name="connsiteY8" fmla="*/ 6254750 h 6858000"/>
              <a:gd name="connsiteX9" fmla="*/ 1190625 w 2663825"/>
              <a:gd name="connsiteY9" fmla="*/ 6362700 h 6858000"/>
              <a:gd name="connsiteX10" fmla="*/ 2238375 w 2663825"/>
              <a:gd name="connsiteY10" fmla="*/ 6362700 h 6858000"/>
              <a:gd name="connsiteX11" fmla="*/ 2571750 w 2663825"/>
              <a:gd name="connsiteY11" fmla="*/ 6534150 h 6858000"/>
              <a:gd name="connsiteX12" fmla="*/ 2625725 w 2663825"/>
              <a:gd name="connsiteY12" fmla="*/ 6857999 h 6858000"/>
              <a:gd name="connsiteX13" fmla="*/ 0 w 2663825"/>
              <a:gd name="connsiteY13" fmla="*/ 6858000 h 6858000"/>
              <a:gd name="connsiteX14" fmla="*/ 0 w 2663825"/>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67000" h="6858000">
                <a:moveTo>
                  <a:pt x="0" y="0"/>
                </a:moveTo>
                <a:lnTo>
                  <a:pt x="2628900" y="0"/>
                </a:lnTo>
                <a:cubicBezTo>
                  <a:pt x="2667000" y="127000"/>
                  <a:pt x="2616200" y="263525"/>
                  <a:pt x="2514600" y="371475"/>
                </a:cubicBezTo>
                <a:cubicBezTo>
                  <a:pt x="2422525" y="457200"/>
                  <a:pt x="2308225" y="479425"/>
                  <a:pt x="2171700" y="476250"/>
                </a:cubicBezTo>
                <a:lnTo>
                  <a:pt x="1114425" y="476250"/>
                </a:lnTo>
                <a:cubicBezTo>
                  <a:pt x="884238" y="479425"/>
                  <a:pt x="758825" y="492125"/>
                  <a:pt x="663575" y="606425"/>
                </a:cubicBezTo>
                <a:cubicBezTo>
                  <a:pt x="565150" y="736600"/>
                  <a:pt x="549275" y="873125"/>
                  <a:pt x="542925" y="1047750"/>
                </a:cubicBezTo>
                <a:lnTo>
                  <a:pt x="542925" y="5797550"/>
                </a:lnTo>
                <a:cubicBezTo>
                  <a:pt x="544513" y="5970588"/>
                  <a:pt x="577850" y="6160558"/>
                  <a:pt x="685800" y="6254750"/>
                </a:cubicBezTo>
                <a:cubicBezTo>
                  <a:pt x="793750" y="6348942"/>
                  <a:pt x="993775" y="6359525"/>
                  <a:pt x="1190625" y="6362700"/>
                </a:cubicBezTo>
                <a:lnTo>
                  <a:pt x="2238375" y="6362700"/>
                </a:lnTo>
                <a:cubicBezTo>
                  <a:pt x="2401887" y="6359525"/>
                  <a:pt x="2519892" y="6454775"/>
                  <a:pt x="2571750" y="6534150"/>
                </a:cubicBezTo>
                <a:cubicBezTo>
                  <a:pt x="2636308" y="6616700"/>
                  <a:pt x="2663825" y="6781799"/>
                  <a:pt x="2625725" y="6857999"/>
                </a:cubicBezTo>
                <a:lnTo>
                  <a:pt x="0" y="6858000"/>
                </a:lnTo>
                <a:lnTo>
                  <a:pt x="0" y="0"/>
                </a:lnTo>
                <a:close/>
              </a:path>
            </a:pathLst>
          </a:custGeom>
          <a:gradFill>
            <a:gsLst>
              <a:gs pos="0">
                <a:srgbClr val="BFDB9C"/>
              </a:gs>
              <a:gs pos="50000">
                <a:srgbClr val="9CC26D"/>
              </a:gs>
              <a:gs pos="50000">
                <a:srgbClr val="79A83E"/>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Text Placeholder 15"/>
          <p:cNvSpPr>
            <a:spLocks noGrp="1"/>
          </p:cNvSpPr>
          <p:nvPr>
            <p:ph type="body" sz="quarter" idx="11"/>
          </p:nvPr>
        </p:nvSpPr>
        <p:spPr>
          <a:xfrm>
            <a:off x="904875" y="1970088"/>
            <a:ext cx="3560763" cy="604837"/>
          </a:xfrm>
        </p:spPr>
        <p:txBody>
          <a:bodyPr/>
          <a:lstStyle>
            <a:lvl1pPr marL="342900" indent="-342900">
              <a:buNone/>
              <a:defRPr lang="en-US" sz="1600" b="1" kern="1200" dirty="0" smtClean="0">
                <a:solidFill>
                  <a:srgbClr val="BED99B"/>
                </a:solidFill>
                <a:latin typeface="Arial" charset="0"/>
                <a:ea typeface="ＭＳ Ｐゴシック" charset="-128"/>
                <a:cs typeface="ＭＳ Ｐゴシック" charset="-128"/>
              </a:defRPr>
            </a:lvl1pPr>
          </a:lstStyle>
          <a:p>
            <a:pPr lvl="0"/>
            <a:r>
              <a:rPr lang="en-US" smtClean="0"/>
              <a:t>Click to edit Master text styles</a:t>
            </a:r>
          </a:p>
        </p:txBody>
      </p:sp>
      <p:sp>
        <p:nvSpPr>
          <p:cNvPr id="11" name="Title 16"/>
          <p:cNvSpPr>
            <a:spLocks noGrp="1"/>
          </p:cNvSpPr>
          <p:nvPr>
            <p:ph type="title"/>
          </p:nvPr>
        </p:nvSpPr>
        <p:spPr>
          <a:xfrm>
            <a:off x="875322" y="1066800"/>
            <a:ext cx="7772400" cy="639763"/>
          </a:xfrm>
        </p:spPr>
        <p:txBody>
          <a:bodyPr/>
          <a:lstStyle>
            <a:lvl1pPr algn="l" rtl="0" eaLnBrk="0" fontAlgn="base" hangingPunct="0">
              <a:spcBef>
                <a:spcPct val="0"/>
              </a:spcBef>
              <a:spcAft>
                <a:spcPct val="0"/>
              </a:spcAft>
              <a:defRPr lang="en-US" sz="3200" b="1" kern="1200" dirty="0">
                <a:solidFill>
                  <a:schemeClr val="bg1"/>
                </a:solidFill>
                <a:latin typeface="Arial" charset="0"/>
                <a:ea typeface="ＭＳ Ｐゴシック" pitchFamily="34" charset="-128"/>
                <a:cs typeface="Arial" charset="0"/>
              </a:defRPr>
            </a:lvl1pPr>
          </a:lstStyle>
          <a:p>
            <a:r>
              <a:rPr lang="en-US" smtClean="0"/>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hapter Brackets Yellow">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Freeform 4"/>
          <p:cNvSpPr/>
          <p:nvPr/>
        </p:nvSpPr>
        <p:spPr>
          <a:xfrm>
            <a:off x="0" y="0"/>
            <a:ext cx="2667000" cy="6858000"/>
          </a:xfrm>
          <a:custGeom>
            <a:avLst/>
            <a:gdLst>
              <a:gd name="connsiteX0" fmla="*/ 0 w 2543175"/>
              <a:gd name="connsiteY0" fmla="*/ 0 h 6848475"/>
              <a:gd name="connsiteX1" fmla="*/ 2533650 w 2543175"/>
              <a:gd name="connsiteY1" fmla="*/ 0 h 6848475"/>
              <a:gd name="connsiteX2" fmla="*/ 2543175 w 2543175"/>
              <a:gd name="connsiteY2" fmla="*/ 114300 h 6848475"/>
              <a:gd name="connsiteX3" fmla="*/ 2419350 w 2543175"/>
              <a:gd name="connsiteY3" fmla="*/ 371475 h 6848475"/>
              <a:gd name="connsiteX4" fmla="*/ 2076450 w 2543175"/>
              <a:gd name="connsiteY4" fmla="*/ 476250 h 6848475"/>
              <a:gd name="connsiteX5" fmla="*/ 1019175 w 2543175"/>
              <a:gd name="connsiteY5" fmla="*/ 476250 h 6848475"/>
              <a:gd name="connsiteX6" fmla="*/ 561975 w 2543175"/>
              <a:gd name="connsiteY6" fmla="*/ 590550 h 6848475"/>
              <a:gd name="connsiteX7" fmla="*/ 438150 w 2543175"/>
              <a:gd name="connsiteY7" fmla="*/ 1047750 h 6848475"/>
              <a:gd name="connsiteX8" fmla="*/ 438150 w 2543175"/>
              <a:gd name="connsiteY8" fmla="*/ 5810250 h 6848475"/>
              <a:gd name="connsiteX9" fmla="*/ 581025 w 2543175"/>
              <a:gd name="connsiteY9" fmla="*/ 6257925 h 6848475"/>
              <a:gd name="connsiteX10" fmla="*/ 1095375 w 2543175"/>
              <a:gd name="connsiteY10" fmla="*/ 6362700 h 6848475"/>
              <a:gd name="connsiteX11" fmla="*/ 2143125 w 2543175"/>
              <a:gd name="connsiteY11" fmla="*/ 6362700 h 6848475"/>
              <a:gd name="connsiteX12" fmla="*/ 2476500 w 2543175"/>
              <a:gd name="connsiteY12" fmla="*/ 6534150 h 6848475"/>
              <a:gd name="connsiteX13" fmla="*/ 2543175 w 2543175"/>
              <a:gd name="connsiteY13" fmla="*/ 6781800 h 6848475"/>
              <a:gd name="connsiteX14" fmla="*/ 2514600 w 2543175"/>
              <a:gd name="connsiteY14" fmla="*/ 6848475 h 6848475"/>
              <a:gd name="connsiteX15" fmla="*/ 0 w 2543175"/>
              <a:gd name="connsiteY15" fmla="*/ 6848475 h 6848475"/>
              <a:gd name="connsiteX16" fmla="*/ 0 w 2543175"/>
              <a:gd name="connsiteY16" fmla="*/ 0 h 6848475"/>
              <a:gd name="connsiteX0" fmla="*/ 0 w 2638425"/>
              <a:gd name="connsiteY0" fmla="*/ 0 h 6848475"/>
              <a:gd name="connsiteX1" fmla="*/ 2628900 w 2638425"/>
              <a:gd name="connsiteY1" fmla="*/ 0 h 6848475"/>
              <a:gd name="connsiteX2" fmla="*/ 2638425 w 2638425"/>
              <a:gd name="connsiteY2" fmla="*/ 114300 h 6848475"/>
              <a:gd name="connsiteX3" fmla="*/ 2514600 w 2638425"/>
              <a:gd name="connsiteY3" fmla="*/ 371475 h 6848475"/>
              <a:gd name="connsiteX4" fmla="*/ 2171700 w 2638425"/>
              <a:gd name="connsiteY4" fmla="*/ 476250 h 6848475"/>
              <a:gd name="connsiteX5" fmla="*/ 1114425 w 2638425"/>
              <a:gd name="connsiteY5" fmla="*/ 476250 h 6848475"/>
              <a:gd name="connsiteX6" fmla="*/ 657225 w 2638425"/>
              <a:gd name="connsiteY6" fmla="*/ 590550 h 6848475"/>
              <a:gd name="connsiteX7" fmla="*/ 533400 w 2638425"/>
              <a:gd name="connsiteY7" fmla="*/ 1047750 h 6848475"/>
              <a:gd name="connsiteX8" fmla="*/ 533400 w 2638425"/>
              <a:gd name="connsiteY8" fmla="*/ 5810250 h 6848475"/>
              <a:gd name="connsiteX9" fmla="*/ 676275 w 2638425"/>
              <a:gd name="connsiteY9" fmla="*/ 6257925 h 6848475"/>
              <a:gd name="connsiteX10" fmla="*/ 1190625 w 2638425"/>
              <a:gd name="connsiteY10" fmla="*/ 6362700 h 6848475"/>
              <a:gd name="connsiteX11" fmla="*/ 2238375 w 2638425"/>
              <a:gd name="connsiteY11" fmla="*/ 6362700 h 6848475"/>
              <a:gd name="connsiteX12" fmla="*/ 2571750 w 2638425"/>
              <a:gd name="connsiteY12" fmla="*/ 6534150 h 6848475"/>
              <a:gd name="connsiteX13" fmla="*/ 2638425 w 2638425"/>
              <a:gd name="connsiteY13" fmla="*/ 6781800 h 6848475"/>
              <a:gd name="connsiteX14" fmla="*/ 2609850 w 2638425"/>
              <a:gd name="connsiteY14" fmla="*/ 6848475 h 6848475"/>
              <a:gd name="connsiteX15" fmla="*/ 95250 w 2638425"/>
              <a:gd name="connsiteY15" fmla="*/ 6848475 h 6848475"/>
              <a:gd name="connsiteX16" fmla="*/ 0 w 2638425"/>
              <a:gd name="connsiteY16" fmla="*/ 0 h 6848475"/>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09850 w 2638425"/>
              <a:gd name="connsiteY14" fmla="*/ 6848475 h 6858000"/>
              <a:gd name="connsiteX15" fmla="*/ 0 w 2638425"/>
              <a:gd name="connsiteY15" fmla="*/ 6858000 h 6858000"/>
              <a:gd name="connsiteX16" fmla="*/ 0 w 2638425"/>
              <a:gd name="connsiteY16" fmla="*/ 0 h 6858000"/>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13025 w 2638425"/>
              <a:gd name="connsiteY14" fmla="*/ 6857999 h 6858000"/>
              <a:gd name="connsiteX15" fmla="*/ 0 w 2638425"/>
              <a:gd name="connsiteY15" fmla="*/ 6858000 h 6858000"/>
              <a:gd name="connsiteX16" fmla="*/ 0 w 2638425"/>
              <a:gd name="connsiteY16" fmla="*/ 0 h 6858000"/>
              <a:gd name="connsiteX0" fmla="*/ 0 w 2644775"/>
              <a:gd name="connsiteY0" fmla="*/ 0 h 6858000"/>
              <a:gd name="connsiteX1" fmla="*/ 2628900 w 2644775"/>
              <a:gd name="connsiteY1" fmla="*/ 0 h 6858000"/>
              <a:gd name="connsiteX2" fmla="*/ 2638425 w 2644775"/>
              <a:gd name="connsiteY2" fmla="*/ 114300 h 6858000"/>
              <a:gd name="connsiteX3" fmla="*/ 2514600 w 2644775"/>
              <a:gd name="connsiteY3" fmla="*/ 371475 h 6858000"/>
              <a:gd name="connsiteX4" fmla="*/ 2171700 w 2644775"/>
              <a:gd name="connsiteY4" fmla="*/ 476250 h 6858000"/>
              <a:gd name="connsiteX5" fmla="*/ 1114425 w 2644775"/>
              <a:gd name="connsiteY5" fmla="*/ 476250 h 6858000"/>
              <a:gd name="connsiteX6" fmla="*/ 657225 w 2644775"/>
              <a:gd name="connsiteY6" fmla="*/ 590550 h 6858000"/>
              <a:gd name="connsiteX7" fmla="*/ 533400 w 2644775"/>
              <a:gd name="connsiteY7" fmla="*/ 1047750 h 6858000"/>
              <a:gd name="connsiteX8" fmla="*/ 533400 w 2644775"/>
              <a:gd name="connsiteY8" fmla="*/ 5810250 h 6858000"/>
              <a:gd name="connsiteX9" fmla="*/ 676275 w 2644775"/>
              <a:gd name="connsiteY9" fmla="*/ 6257925 h 6858000"/>
              <a:gd name="connsiteX10" fmla="*/ 1190625 w 2644775"/>
              <a:gd name="connsiteY10" fmla="*/ 6362700 h 6858000"/>
              <a:gd name="connsiteX11" fmla="*/ 2238375 w 2644775"/>
              <a:gd name="connsiteY11" fmla="*/ 6362700 h 6858000"/>
              <a:gd name="connsiteX12" fmla="*/ 2571750 w 2644775"/>
              <a:gd name="connsiteY12" fmla="*/ 6534150 h 6858000"/>
              <a:gd name="connsiteX13" fmla="*/ 2644775 w 2644775"/>
              <a:gd name="connsiteY13" fmla="*/ 6781800 h 6858000"/>
              <a:gd name="connsiteX14" fmla="*/ 2613025 w 2644775"/>
              <a:gd name="connsiteY14" fmla="*/ 6857999 h 6858000"/>
              <a:gd name="connsiteX15" fmla="*/ 0 w 2644775"/>
              <a:gd name="connsiteY15" fmla="*/ 6858000 h 6858000"/>
              <a:gd name="connsiteX16" fmla="*/ 0 w 2644775"/>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2651654"/>
              <a:gd name="connsiteY0" fmla="*/ 0 h 6858000"/>
              <a:gd name="connsiteX1" fmla="*/ 2628900 w 2651654"/>
              <a:gd name="connsiteY1" fmla="*/ 0 h 6858000"/>
              <a:gd name="connsiteX2" fmla="*/ 2638425 w 2651654"/>
              <a:gd name="connsiteY2" fmla="*/ 114300 h 6858000"/>
              <a:gd name="connsiteX3" fmla="*/ 2514600 w 2651654"/>
              <a:gd name="connsiteY3" fmla="*/ 371475 h 6858000"/>
              <a:gd name="connsiteX4" fmla="*/ 2171700 w 2651654"/>
              <a:gd name="connsiteY4" fmla="*/ 476250 h 6858000"/>
              <a:gd name="connsiteX5" fmla="*/ 1114425 w 2651654"/>
              <a:gd name="connsiteY5" fmla="*/ 476250 h 6858000"/>
              <a:gd name="connsiteX6" fmla="*/ 657225 w 2651654"/>
              <a:gd name="connsiteY6" fmla="*/ 590550 h 6858000"/>
              <a:gd name="connsiteX7" fmla="*/ 533400 w 2651654"/>
              <a:gd name="connsiteY7" fmla="*/ 1047750 h 6858000"/>
              <a:gd name="connsiteX8" fmla="*/ 533400 w 2651654"/>
              <a:gd name="connsiteY8" fmla="*/ 5810250 h 6858000"/>
              <a:gd name="connsiteX9" fmla="*/ 676275 w 2651654"/>
              <a:gd name="connsiteY9" fmla="*/ 6257925 h 6858000"/>
              <a:gd name="connsiteX10" fmla="*/ 1190625 w 2651654"/>
              <a:gd name="connsiteY10" fmla="*/ 6362700 h 6858000"/>
              <a:gd name="connsiteX11" fmla="*/ 2238375 w 2651654"/>
              <a:gd name="connsiteY11" fmla="*/ 6362700 h 6858000"/>
              <a:gd name="connsiteX12" fmla="*/ 2571750 w 2651654"/>
              <a:gd name="connsiteY12" fmla="*/ 6534150 h 6858000"/>
              <a:gd name="connsiteX13" fmla="*/ 2644775 w 2651654"/>
              <a:gd name="connsiteY13" fmla="*/ 6781800 h 6858000"/>
              <a:gd name="connsiteX14" fmla="*/ 2613025 w 2651654"/>
              <a:gd name="connsiteY14" fmla="*/ 6857999 h 6858000"/>
              <a:gd name="connsiteX15" fmla="*/ 0 w 2651654"/>
              <a:gd name="connsiteY15" fmla="*/ 6858000 h 6858000"/>
              <a:gd name="connsiteX16" fmla="*/ 0 w 265165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8479"/>
              <a:gd name="connsiteY0" fmla="*/ 0 h 6858000"/>
              <a:gd name="connsiteX1" fmla="*/ 2628900 w 2648479"/>
              <a:gd name="connsiteY1" fmla="*/ 0 h 6858000"/>
              <a:gd name="connsiteX2" fmla="*/ 2638425 w 2648479"/>
              <a:gd name="connsiteY2" fmla="*/ 114300 h 6858000"/>
              <a:gd name="connsiteX3" fmla="*/ 2514600 w 2648479"/>
              <a:gd name="connsiteY3" fmla="*/ 371475 h 6858000"/>
              <a:gd name="connsiteX4" fmla="*/ 2171700 w 2648479"/>
              <a:gd name="connsiteY4" fmla="*/ 476250 h 6858000"/>
              <a:gd name="connsiteX5" fmla="*/ 1114425 w 2648479"/>
              <a:gd name="connsiteY5" fmla="*/ 476250 h 6858000"/>
              <a:gd name="connsiteX6" fmla="*/ 657225 w 2648479"/>
              <a:gd name="connsiteY6" fmla="*/ 590550 h 6858000"/>
              <a:gd name="connsiteX7" fmla="*/ 533400 w 2648479"/>
              <a:gd name="connsiteY7" fmla="*/ 1047750 h 6858000"/>
              <a:gd name="connsiteX8" fmla="*/ 533400 w 2648479"/>
              <a:gd name="connsiteY8" fmla="*/ 5810250 h 6858000"/>
              <a:gd name="connsiteX9" fmla="*/ 676275 w 2648479"/>
              <a:gd name="connsiteY9" fmla="*/ 6257925 h 6858000"/>
              <a:gd name="connsiteX10" fmla="*/ 1190625 w 2648479"/>
              <a:gd name="connsiteY10" fmla="*/ 6362700 h 6858000"/>
              <a:gd name="connsiteX11" fmla="*/ 2238375 w 2648479"/>
              <a:gd name="connsiteY11" fmla="*/ 6362700 h 6858000"/>
              <a:gd name="connsiteX12" fmla="*/ 2571750 w 2648479"/>
              <a:gd name="connsiteY12" fmla="*/ 6534150 h 6858000"/>
              <a:gd name="connsiteX13" fmla="*/ 2647950 w 2648479"/>
              <a:gd name="connsiteY13" fmla="*/ 6737350 h 6858000"/>
              <a:gd name="connsiteX14" fmla="*/ 2613025 w 2648479"/>
              <a:gd name="connsiteY14" fmla="*/ 6857999 h 6858000"/>
              <a:gd name="connsiteX15" fmla="*/ 0 w 2648479"/>
              <a:gd name="connsiteY15" fmla="*/ 6858000 h 6858000"/>
              <a:gd name="connsiteX16" fmla="*/ 0 w 2648479"/>
              <a:gd name="connsiteY16" fmla="*/ 0 h 6858000"/>
              <a:gd name="connsiteX0" fmla="*/ 0 w 2657475"/>
              <a:gd name="connsiteY0" fmla="*/ 0 h 6858000"/>
              <a:gd name="connsiteX1" fmla="*/ 2628900 w 2657475"/>
              <a:gd name="connsiteY1" fmla="*/ 0 h 6858000"/>
              <a:gd name="connsiteX2" fmla="*/ 2638425 w 2657475"/>
              <a:gd name="connsiteY2" fmla="*/ 114300 h 6858000"/>
              <a:gd name="connsiteX3" fmla="*/ 2514600 w 2657475"/>
              <a:gd name="connsiteY3" fmla="*/ 371475 h 6858000"/>
              <a:gd name="connsiteX4" fmla="*/ 2171700 w 2657475"/>
              <a:gd name="connsiteY4" fmla="*/ 476250 h 6858000"/>
              <a:gd name="connsiteX5" fmla="*/ 1114425 w 2657475"/>
              <a:gd name="connsiteY5" fmla="*/ 476250 h 6858000"/>
              <a:gd name="connsiteX6" fmla="*/ 657225 w 2657475"/>
              <a:gd name="connsiteY6" fmla="*/ 590550 h 6858000"/>
              <a:gd name="connsiteX7" fmla="*/ 533400 w 2657475"/>
              <a:gd name="connsiteY7" fmla="*/ 1047750 h 6858000"/>
              <a:gd name="connsiteX8" fmla="*/ 533400 w 2657475"/>
              <a:gd name="connsiteY8" fmla="*/ 5810250 h 6858000"/>
              <a:gd name="connsiteX9" fmla="*/ 676275 w 2657475"/>
              <a:gd name="connsiteY9" fmla="*/ 6257925 h 6858000"/>
              <a:gd name="connsiteX10" fmla="*/ 1190625 w 2657475"/>
              <a:gd name="connsiteY10" fmla="*/ 6362700 h 6858000"/>
              <a:gd name="connsiteX11" fmla="*/ 2238375 w 2657475"/>
              <a:gd name="connsiteY11" fmla="*/ 6362700 h 6858000"/>
              <a:gd name="connsiteX12" fmla="*/ 2571750 w 2657475"/>
              <a:gd name="connsiteY12" fmla="*/ 6534150 h 6858000"/>
              <a:gd name="connsiteX13" fmla="*/ 2647950 w 2657475"/>
              <a:gd name="connsiteY13" fmla="*/ 6737350 h 6858000"/>
              <a:gd name="connsiteX14" fmla="*/ 2628900 w 2657475"/>
              <a:gd name="connsiteY14" fmla="*/ 6857999 h 6858000"/>
              <a:gd name="connsiteX15" fmla="*/ 0 w 2657475"/>
              <a:gd name="connsiteY15" fmla="*/ 6858000 h 6858000"/>
              <a:gd name="connsiteX16" fmla="*/ 0 w 2657475"/>
              <a:gd name="connsiteY16" fmla="*/ 0 h 6858000"/>
              <a:gd name="connsiteX0" fmla="*/ 0 w 2654829"/>
              <a:gd name="connsiteY0" fmla="*/ 0 h 6858000"/>
              <a:gd name="connsiteX1" fmla="*/ 2628900 w 2654829"/>
              <a:gd name="connsiteY1" fmla="*/ 0 h 6858000"/>
              <a:gd name="connsiteX2" fmla="*/ 2638425 w 2654829"/>
              <a:gd name="connsiteY2" fmla="*/ 114300 h 6858000"/>
              <a:gd name="connsiteX3" fmla="*/ 2514600 w 2654829"/>
              <a:gd name="connsiteY3" fmla="*/ 371475 h 6858000"/>
              <a:gd name="connsiteX4" fmla="*/ 2171700 w 2654829"/>
              <a:gd name="connsiteY4" fmla="*/ 476250 h 6858000"/>
              <a:gd name="connsiteX5" fmla="*/ 1114425 w 2654829"/>
              <a:gd name="connsiteY5" fmla="*/ 476250 h 6858000"/>
              <a:gd name="connsiteX6" fmla="*/ 657225 w 2654829"/>
              <a:gd name="connsiteY6" fmla="*/ 590550 h 6858000"/>
              <a:gd name="connsiteX7" fmla="*/ 533400 w 2654829"/>
              <a:gd name="connsiteY7" fmla="*/ 1047750 h 6858000"/>
              <a:gd name="connsiteX8" fmla="*/ 533400 w 2654829"/>
              <a:gd name="connsiteY8" fmla="*/ 5810250 h 6858000"/>
              <a:gd name="connsiteX9" fmla="*/ 676275 w 2654829"/>
              <a:gd name="connsiteY9" fmla="*/ 6257925 h 6858000"/>
              <a:gd name="connsiteX10" fmla="*/ 1190625 w 2654829"/>
              <a:gd name="connsiteY10" fmla="*/ 6362700 h 6858000"/>
              <a:gd name="connsiteX11" fmla="*/ 2238375 w 2654829"/>
              <a:gd name="connsiteY11" fmla="*/ 6362700 h 6858000"/>
              <a:gd name="connsiteX12" fmla="*/ 2571750 w 2654829"/>
              <a:gd name="connsiteY12" fmla="*/ 6534150 h 6858000"/>
              <a:gd name="connsiteX13" fmla="*/ 2647950 w 2654829"/>
              <a:gd name="connsiteY13" fmla="*/ 6737350 h 6858000"/>
              <a:gd name="connsiteX14" fmla="*/ 2613025 w 2654829"/>
              <a:gd name="connsiteY14" fmla="*/ 6857999 h 6858000"/>
              <a:gd name="connsiteX15" fmla="*/ 0 w 2654829"/>
              <a:gd name="connsiteY15" fmla="*/ 6858000 h 6858000"/>
              <a:gd name="connsiteX16" fmla="*/ 0 w 2654829"/>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3054350"/>
              <a:gd name="connsiteY0" fmla="*/ 0 h 6858000"/>
              <a:gd name="connsiteX1" fmla="*/ 2628900 w 3054350"/>
              <a:gd name="connsiteY1" fmla="*/ 0 h 6858000"/>
              <a:gd name="connsiteX2" fmla="*/ 2638425 w 3054350"/>
              <a:gd name="connsiteY2" fmla="*/ 114300 h 6858000"/>
              <a:gd name="connsiteX3" fmla="*/ 2514600 w 3054350"/>
              <a:gd name="connsiteY3" fmla="*/ 371475 h 6858000"/>
              <a:gd name="connsiteX4" fmla="*/ 2171700 w 3054350"/>
              <a:gd name="connsiteY4" fmla="*/ 476250 h 6858000"/>
              <a:gd name="connsiteX5" fmla="*/ 1114425 w 3054350"/>
              <a:gd name="connsiteY5" fmla="*/ 476250 h 6858000"/>
              <a:gd name="connsiteX6" fmla="*/ 657225 w 3054350"/>
              <a:gd name="connsiteY6" fmla="*/ 590550 h 6858000"/>
              <a:gd name="connsiteX7" fmla="*/ 533400 w 3054350"/>
              <a:gd name="connsiteY7" fmla="*/ 1047750 h 6858000"/>
              <a:gd name="connsiteX8" fmla="*/ 533400 w 3054350"/>
              <a:gd name="connsiteY8" fmla="*/ 5810250 h 6858000"/>
              <a:gd name="connsiteX9" fmla="*/ 676275 w 3054350"/>
              <a:gd name="connsiteY9" fmla="*/ 6257925 h 6858000"/>
              <a:gd name="connsiteX10" fmla="*/ 1190625 w 3054350"/>
              <a:gd name="connsiteY10" fmla="*/ 6362700 h 6858000"/>
              <a:gd name="connsiteX11" fmla="*/ 2238375 w 3054350"/>
              <a:gd name="connsiteY11" fmla="*/ 6362700 h 6858000"/>
              <a:gd name="connsiteX12" fmla="*/ 2571750 w 3054350"/>
              <a:gd name="connsiteY12" fmla="*/ 6534150 h 6858000"/>
              <a:gd name="connsiteX13" fmla="*/ 2625725 w 3054350"/>
              <a:gd name="connsiteY13" fmla="*/ 6857999 h 6858000"/>
              <a:gd name="connsiteX14" fmla="*/ 0 w 3054350"/>
              <a:gd name="connsiteY14" fmla="*/ 6858000 h 6858000"/>
              <a:gd name="connsiteX15" fmla="*/ 0 w 3054350"/>
              <a:gd name="connsiteY15" fmla="*/ 0 h 6858000"/>
              <a:gd name="connsiteX0" fmla="*/ 0 w 2651125"/>
              <a:gd name="connsiteY0" fmla="*/ 0 h 6858000"/>
              <a:gd name="connsiteX1" fmla="*/ 2628900 w 2651125"/>
              <a:gd name="connsiteY1" fmla="*/ 0 h 6858000"/>
              <a:gd name="connsiteX2" fmla="*/ 2638425 w 2651125"/>
              <a:gd name="connsiteY2" fmla="*/ 114300 h 6858000"/>
              <a:gd name="connsiteX3" fmla="*/ 2514600 w 2651125"/>
              <a:gd name="connsiteY3" fmla="*/ 371475 h 6858000"/>
              <a:gd name="connsiteX4" fmla="*/ 2171700 w 2651125"/>
              <a:gd name="connsiteY4" fmla="*/ 476250 h 6858000"/>
              <a:gd name="connsiteX5" fmla="*/ 1114425 w 2651125"/>
              <a:gd name="connsiteY5" fmla="*/ 476250 h 6858000"/>
              <a:gd name="connsiteX6" fmla="*/ 657225 w 2651125"/>
              <a:gd name="connsiteY6" fmla="*/ 590550 h 6858000"/>
              <a:gd name="connsiteX7" fmla="*/ 533400 w 2651125"/>
              <a:gd name="connsiteY7" fmla="*/ 1047750 h 6858000"/>
              <a:gd name="connsiteX8" fmla="*/ 533400 w 2651125"/>
              <a:gd name="connsiteY8" fmla="*/ 5810250 h 6858000"/>
              <a:gd name="connsiteX9" fmla="*/ 676275 w 2651125"/>
              <a:gd name="connsiteY9" fmla="*/ 6257925 h 6858000"/>
              <a:gd name="connsiteX10" fmla="*/ 1190625 w 2651125"/>
              <a:gd name="connsiteY10" fmla="*/ 6362700 h 6858000"/>
              <a:gd name="connsiteX11" fmla="*/ 2238375 w 2651125"/>
              <a:gd name="connsiteY11" fmla="*/ 6362700 h 6858000"/>
              <a:gd name="connsiteX12" fmla="*/ 2571750 w 2651125"/>
              <a:gd name="connsiteY12" fmla="*/ 6534150 h 6858000"/>
              <a:gd name="connsiteX13" fmla="*/ 2625725 w 2651125"/>
              <a:gd name="connsiteY13" fmla="*/ 6857999 h 6858000"/>
              <a:gd name="connsiteX14" fmla="*/ 0 w 2651125"/>
              <a:gd name="connsiteY14" fmla="*/ 6858000 h 6858000"/>
              <a:gd name="connsiteX15" fmla="*/ 0 w 26511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514600 w 2663825"/>
              <a:gd name="connsiteY2" fmla="*/ 371475 h 6858000"/>
              <a:gd name="connsiteX3" fmla="*/ 2171700 w 2663825"/>
              <a:gd name="connsiteY3" fmla="*/ 476250 h 6858000"/>
              <a:gd name="connsiteX4" fmla="*/ 1114425 w 2663825"/>
              <a:gd name="connsiteY4" fmla="*/ 476250 h 6858000"/>
              <a:gd name="connsiteX5" fmla="*/ 663575 w 2663825"/>
              <a:gd name="connsiteY5" fmla="*/ 606425 h 6858000"/>
              <a:gd name="connsiteX6" fmla="*/ 542925 w 2663825"/>
              <a:gd name="connsiteY6" fmla="*/ 1047750 h 6858000"/>
              <a:gd name="connsiteX7" fmla="*/ 542925 w 2663825"/>
              <a:gd name="connsiteY7" fmla="*/ 5797550 h 6858000"/>
              <a:gd name="connsiteX8" fmla="*/ 685800 w 2663825"/>
              <a:gd name="connsiteY8" fmla="*/ 6254750 h 6858000"/>
              <a:gd name="connsiteX9" fmla="*/ 1190625 w 2663825"/>
              <a:gd name="connsiteY9" fmla="*/ 6362700 h 6858000"/>
              <a:gd name="connsiteX10" fmla="*/ 2238375 w 2663825"/>
              <a:gd name="connsiteY10" fmla="*/ 6362700 h 6858000"/>
              <a:gd name="connsiteX11" fmla="*/ 2571750 w 2663825"/>
              <a:gd name="connsiteY11" fmla="*/ 6534150 h 6858000"/>
              <a:gd name="connsiteX12" fmla="*/ 2625725 w 2663825"/>
              <a:gd name="connsiteY12" fmla="*/ 6857999 h 6858000"/>
              <a:gd name="connsiteX13" fmla="*/ 0 w 2663825"/>
              <a:gd name="connsiteY13" fmla="*/ 6858000 h 6858000"/>
              <a:gd name="connsiteX14" fmla="*/ 0 w 2663825"/>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67000" h="6858000">
                <a:moveTo>
                  <a:pt x="0" y="0"/>
                </a:moveTo>
                <a:lnTo>
                  <a:pt x="2628900" y="0"/>
                </a:lnTo>
                <a:cubicBezTo>
                  <a:pt x="2667000" y="127000"/>
                  <a:pt x="2616200" y="263525"/>
                  <a:pt x="2514600" y="371475"/>
                </a:cubicBezTo>
                <a:cubicBezTo>
                  <a:pt x="2422525" y="457200"/>
                  <a:pt x="2308225" y="479425"/>
                  <a:pt x="2171700" y="476250"/>
                </a:cubicBezTo>
                <a:lnTo>
                  <a:pt x="1114425" y="476250"/>
                </a:lnTo>
                <a:cubicBezTo>
                  <a:pt x="884238" y="479425"/>
                  <a:pt x="758825" y="492125"/>
                  <a:pt x="663575" y="606425"/>
                </a:cubicBezTo>
                <a:cubicBezTo>
                  <a:pt x="565150" y="736600"/>
                  <a:pt x="549275" y="873125"/>
                  <a:pt x="542925" y="1047750"/>
                </a:cubicBezTo>
                <a:lnTo>
                  <a:pt x="542925" y="5797550"/>
                </a:lnTo>
                <a:cubicBezTo>
                  <a:pt x="544513" y="5970588"/>
                  <a:pt x="577850" y="6160558"/>
                  <a:pt x="685800" y="6254750"/>
                </a:cubicBezTo>
                <a:cubicBezTo>
                  <a:pt x="793750" y="6348942"/>
                  <a:pt x="993775" y="6359525"/>
                  <a:pt x="1190625" y="6362700"/>
                </a:cubicBezTo>
                <a:lnTo>
                  <a:pt x="2238375" y="6362700"/>
                </a:lnTo>
                <a:cubicBezTo>
                  <a:pt x="2401887" y="6359525"/>
                  <a:pt x="2519892" y="6454775"/>
                  <a:pt x="2571750" y="6534150"/>
                </a:cubicBezTo>
                <a:cubicBezTo>
                  <a:pt x="2636308" y="6616700"/>
                  <a:pt x="2663825" y="6781799"/>
                  <a:pt x="2625725" y="6857999"/>
                </a:cubicBezTo>
                <a:lnTo>
                  <a:pt x="0" y="6858000"/>
                </a:lnTo>
                <a:lnTo>
                  <a:pt x="0" y="0"/>
                </a:lnTo>
                <a:close/>
              </a:path>
            </a:pathLst>
          </a:custGeom>
          <a:gradFill>
            <a:gsLst>
              <a:gs pos="0">
                <a:srgbClr val="FFDF92"/>
              </a:gs>
              <a:gs pos="50000">
                <a:srgbClr val="FFC948"/>
              </a:gs>
              <a:gs pos="50000">
                <a:srgbClr val="FFB709"/>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Freeform 5"/>
          <p:cNvSpPr/>
          <p:nvPr/>
        </p:nvSpPr>
        <p:spPr>
          <a:xfrm flipH="1">
            <a:off x="6502400" y="0"/>
            <a:ext cx="2667000" cy="6858000"/>
          </a:xfrm>
          <a:custGeom>
            <a:avLst/>
            <a:gdLst>
              <a:gd name="connsiteX0" fmla="*/ 0 w 2543175"/>
              <a:gd name="connsiteY0" fmla="*/ 0 h 6848475"/>
              <a:gd name="connsiteX1" fmla="*/ 2533650 w 2543175"/>
              <a:gd name="connsiteY1" fmla="*/ 0 h 6848475"/>
              <a:gd name="connsiteX2" fmla="*/ 2543175 w 2543175"/>
              <a:gd name="connsiteY2" fmla="*/ 114300 h 6848475"/>
              <a:gd name="connsiteX3" fmla="*/ 2419350 w 2543175"/>
              <a:gd name="connsiteY3" fmla="*/ 371475 h 6848475"/>
              <a:gd name="connsiteX4" fmla="*/ 2076450 w 2543175"/>
              <a:gd name="connsiteY4" fmla="*/ 476250 h 6848475"/>
              <a:gd name="connsiteX5" fmla="*/ 1019175 w 2543175"/>
              <a:gd name="connsiteY5" fmla="*/ 476250 h 6848475"/>
              <a:gd name="connsiteX6" fmla="*/ 561975 w 2543175"/>
              <a:gd name="connsiteY6" fmla="*/ 590550 h 6848475"/>
              <a:gd name="connsiteX7" fmla="*/ 438150 w 2543175"/>
              <a:gd name="connsiteY7" fmla="*/ 1047750 h 6848475"/>
              <a:gd name="connsiteX8" fmla="*/ 438150 w 2543175"/>
              <a:gd name="connsiteY8" fmla="*/ 5810250 h 6848475"/>
              <a:gd name="connsiteX9" fmla="*/ 581025 w 2543175"/>
              <a:gd name="connsiteY9" fmla="*/ 6257925 h 6848475"/>
              <a:gd name="connsiteX10" fmla="*/ 1095375 w 2543175"/>
              <a:gd name="connsiteY10" fmla="*/ 6362700 h 6848475"/>
              <a:gd name="connsiteX11" fmla="*/ 2143125 w 2543175"/>
              <a:gd name="connsiteY11" fmla="*/ 6362700 h 6848475"/>
              <a:gd name="connsiteX12" fmla="*/ 2476500 w 2543175"/>
              <a:gd name="connsiteY12" fmla="*/ 6534150 h 6848475"/>
              <a:gd name="connsiteX13" fmla="*/ 2543175 w 2543175"/>
              <a:gd name="connsiteY13" fmla="*/ 6781800 h 6848475"/>
              <a:gd name="connsiteX14" fmla="*/ 2514600 w 2543175"/>
              <a:gd name="connsiteY14" fmla="*/ 6848475 h 6848475"/>
              <a:gd name="connsiteX15" fmla="*/ 0 w 2543175"/>
              <a:gd name="connsiteY15" fmla="*/ 6848475 h 6848475"/>
              <a:gd name="connsiteX16" fmla="*/ 0 w 2543175"/>
              <a:gd name="connsiteY16" fmla="*/ 0 h 6848475"/>
              <a:gd name="connsiteX0" fmla="*/ 0 w 2638425"/>
              <a:gd name="connsiteY0" fmla="*/ 0 h 6848475"/>
              <a:gd name="connsiteX1" fmla="*/ 2628900 w 2638425"/>
              <a:gd name="connsiteY1" fmla="*/ 0 h 6848475"/>
              <a:gd name="connsiteX2" fmla="*/ 2638425 w 2638425"/>
              <a:gd name="connsiteY2" fmla="*/ 114300 h 6848475"/>
              <a:gd name="connsiteX3" fmla="*/ 2514600 w 2638425"/>
              <a:gd name="connsiteY3" fmla="*/ 371475 h 6848475"/>
              <a:gd name="connsiteX4" fmla="*/ 2171700 w 2638425"/>
              <a:gd name="connsiteY4" fmla="*/ 476250 h 6848475"/>
              <a:gd name="connsiteX5" fmla="*/ 1114425 w 2638425"/>
              <a:gd name="connsiteY5" fmla="*/ 476250 h 6848475"/>
              <a:gd name="connsiteX6" fmla="*/ 657225 w 2638425"/>
              <a:gd name="connsiteY6" fmla="*/ 590550 h 6848475"/>
              <a:gd name="connsiteX7" fmla="*/ 533400 w 2638425"/>
              <a:gd name="connsiteY7" fmla="*/ 1047750 h 6848475"/>
              <a:gd name="connsiteX8" fmla="*/ 533400 w 2638425"/>
              <a:gd name="connsiteY8" fmla="*/ 5810250 h 6848475"/>
              <a:gd name="connsiteX9" fmla="*/ 676275 w 2638425"/>
              <a:gd name="connsiteY9" fmla="*/ 6257925 h 6848475"/>
              <a:gd name="connsiteX10" fmla="*/ 1190625 w 2638425"/>
              <a:gd name="connsiteY10" fmla="*/ 6362700 h 6848475"/>
              <a:gd name="connsiteX11" fmla="*/ 2238375 w 2638425"/>
              <a:gd name="connsiteY11" fmla="*/ 6362700 h 6848475"/>
              <a:gd name="connsiteX12" fmla="*/ 2571750 w 2638425"/>
              <a:gd name="connsiteY12" fmla="*/ 6534150 h 6848475"/>
              <a:gd name="connsiteX13" fmla="*/ 2638425 w 2638425"/>
              <a:gd name="connsiteY13" fmla="*/ 6781800 h 6848475"/>
              <a:gd name="connsiteX14" fmla="*/ 2609850 w 2638425"/>
              <a:gd name="connsiteY14" fmla="*/ 6848475 h 6848475"/>
              <a:gd name="connsiteX15" fmla="*/ 95250 w 2638425"/>
              <a:gd name="connsiteY15" fmla="*/ 6848475 h 6848475"/>
              <a:gd name="connsiteX16" fmla="*/ 0 w 2638425"/>
              <a:gd name="connsiteY16" fmla="*/ 0 h 6848475"/>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09850 w 2638425"/>
              <a:gd name="connsiteY14" fmla="*/ 6848475 h 6858000"/>
              <a:gd name="connsiteX15" fmla="*/ 0 w 2638425"/>
              <a:gd name="connsiteY15" fmla="*/ 6858000 h 6858000"/>
              <a:gd name="connsiteX16" fmla="*/ 0 w 2638425"/>
              <a:gd name="connsiteY16" fmla="*/ 0 h 6858000"/>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13025 w 2638425"/>
              <a:gd name="connsiteY14" fmla="*/ 6857999 h 6858000"/>
              <a:gd name="connsiteX15" fmla="*/ 0 w 2638425"/>
              <a:gd name="connsiteY15" fmla="*/ 6858000 h 6858000"/>
              <a:gd name="connsiteX16" fmla="*/ 0 w 2638425"/>
              <a:gd name="connsiteY16" fmla="*/ 0 h 6858000"/>
              <a:gd name="connsiteX0" fmla="*/ 0 w 2644775"/>
              <a:gd name="connsiteY0" fmla="*/ 0 h 6858000"/>
              <a:gd name="connsiteX1" fmla="*/ 2628900 w 2644775"/>
              <a:gd name="connsiteY1" fmla="*/ 0 h 6858000"/>
              <a:gd name="connsiteX2" fmla="*/ 2638425 w 2644775"/>
              <a:gd name="connsiteY2" fmla="*/ 114300 h 6858000"/>
              <a:gd name="connsiteX3" fmla="*/ 2514600 w 2644775"/>
              <a:gd name="connsiteY3" fmla="*/ 371475 h 6858000"/>
              <a:gd name="connsiteX4" fmla="*/ 2171700 w 2644775"/>
              <a:gd name="connsiteY4" fmla="*/ 476250 h 6858000"/>
              <a:gd name="connsiteX5" fmla="*/ 1114425 w 2644775"/>
              <a:gd name="connsiteY5" fmla="*/ 476250 h 6858000"/>
              <a:gd name="connsiteX6" fmla="*/ 657225 w 2644775"/>
              <a:gd name="connsiteY6" fmla="*/ 590550 h 6858000"/>
              <a:gd name="connsiteX7" fmla="*/ 533400 w 2644775"/>
              <a:gd name="connsiteY7" fmla="*/ 1047750 h 6858000"/>
              <a:gd name="connsiteX8" fmla="*/ 533400 w 2644775"/>
              <a:gd name="connsiteY8" fmla="*/ 5810250 h 6858000"/>
              <a:gd name="connsiteX9" fmla="*/ 676275 w 2644775"/>
              <a:gd name="connsiteY9" fmla="*/ 6257925 h 6858000"/>
              <a:gd name="connsiteX10" fmla="*/ 1190625 w 2644775"/>
              <a:gd name="connsiteY10" fmla="*/ 6362700 h 6858000"/>
              <a:gd name="connsiteX11" fmla="*/ 2238375 w 2644775"/>
              <a:gd name="connsiteY11" fmla="*/ 6362700 h 6858000"/>
              <a:gd name="connsiteX12" fmla="*/ 2571750 w 2644775"/>
              <a:gd name="connsiteY12" fmla="*/ 6534150 h 6858000"/>
              <a:gd name="connsiteX13" fmla="*/ 2644775 w 2644775"/>
              <a:gd name="connsiteY13" fmla="*/ 6781800 h 6858000"/>
              <a:gd name="connsiteX14" fmla="*/ 2613025 w 2644775"/>
              <a:gd name="connsiteY14" fmla="*/ 6857999 h 6858000"/>
              <a:gd name="connsiteX15" fmla="*/ 0 w 2644775"/>
              <a:gd name="connsiteY15" fmla="*/ 6858000 h 6858000"/>
              <a:gd name="connsiteX16" fmla="*/ 0 w 2644775"/>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2651654"/>
              <a:gd name="connsiteY0" fmla="*/ 0 h 6858000"/>
              <a:gd name="connsiteX1" fmla="*/ 2628900 w 2651654"/>
              <a:gd name="connsiteY1" fmla="*/ 0 h 6858000"/>
              <a:gd name="connsiteX2" fmla="*/ 2638425 w 2651654"/>
              <a:gd name="connsiteY2" fmla="*/ 114300 h 6858000"/>
              <a:gd name="connsiteX3" fmla="*/ 2514600 w 2651654"/>
              <a:gd name="connsiteY3" fmla="*/ 371475 h 6858000"/>
              <a:gd name="connsiteX4" fmla="*/ 2171700 w 2651654"/>
              <a:gd name="connsiteY4" fmla="*/ 476250 h 6858000"/>
              <a:gd name="connsiteX5" fmla="*/ 1114425 w 2651654"/>
              <a:gd name="connsiteY5" fmla="*/ 476250 h 6858000"/>
              <a:gd name="connsiteX6" fmla="*/ 657225 w 2651654"/>
              <a:gd name="connsiteY6" fmla="*/ 590550 h 6858000"/>
              <a:gd name="connsiteX7" fmla="*/ 533400 w 2651654"/>
              <a:gd name="connsiteY7" fmla="*/ 1047750 h 6858000"/>
              <a:gd name="connsiteX8" fmla="*/ 533400 w 2651654"/>
              <a:gd name="connsiteY8" fmla="*/ 5810250 h 6858000"/>
              <a:gd name="connsiteX9" fmla="*/ 676275 w 2651654"/>
              <a:gd name="connsiteY9" fmla="*/ 6257925 h 6858000"/>
              <a:gd name="connsiteX10" fmla="*/ 1190625 w 2651654"/>
              <a:gd name="connsiteY10" fmla="*/ 6362700 h 6858000"/>
              <a:gd name="connsiteX11" fmla="*/ 2238375 w 2651654"/>
              <a:gd name="connsiteY11" fmla="*/ 6362700 h 6858000"/>
              <a:gd name="connsiteX12" fmla="*/ 2571750 w 2651654"/>
              <a:gd name="connsiteY12" fmla="*/ 6534150 h 6858000"/>
              <a:gd name="connsiteX13" fmla="*/ 2644775 w 2651654"/>
              <a:gd name="connsiteY13" fmla="*/ 6781800 h 6858000"/>
              <a:gd name="connsiteX14" fmla="*/ 2613025 w 2651654"/>
              <a:gd name="connsiteY14" fmla="*/ 6857999 h 6858000"/>
              <a:gd name="connsiteX15" fmla="*/ 0 w 2651654"/>
              <a:gd name="connsiteY15" fmla="*/ 6858000 h 6858000"/>
              <a:gd name="connsiteX16" fmla="*/ 0 w 265165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8479"/>
              <a:gd name="connsiteY0" fmla="*/ 0 h 6858000"/>
              <a:gd name="connsiteX1" fmla="*/ 2628900 w 2648479"/>
              <a:gd name="connsiteY1" fmla="*/ 0 h 6858000"/>
              <a:gd name="connsiteX2" fmla="*/ 2638425 w 2648479"/>
              <a:gd name="connsiteY2" fmla="*/ 114300 h 6858000"/>
              <a:gd name="connsiteX3" fmla="*/ 2514600 w 2648479"/>
              <a:gd name="connsiteY3" fmla="*/ 371475 h 6858000"/>
              <a:gd name="connsiteX4" fmla="*/ 2171700 w 2648479"/>
              <a:gd name="connsiteY4" fmla="*/ 476250 h 6858000"/>
              <a:gd name="connsiteX5" fmla="*/ 1114425 w 2648479"/>
              <a:gd name="connsiteY5" fmla="*/ 476250 h 6858000"/>
              <a:gd name="connsiteX6" fmla="*/ 657225 w 2648479"/>
              <a:gd name="connsiteY6" fmla="*/ 590550 h 6858000"/>
              <a:gd name="connsiteX7" fmla="*/ 533400 w 2648479"/>
              <a:gd name="connsiteY7" fmla="*/ 1047750 h 6858000"/>
              <a:gd name="connsiteX8" fmla="*/ 533400 w 2648479"/>
              <a:gd name="connsiteY8" fmla="*/ 5810250 h 6858000"/>
              <a:gd name="connsiteX9" fmla="*/ 676275 w 2648479"/>
              <a:gd name="connsiteY9" fmla="*/ 6257925 h 6858000"/>
              <a:gd name="connsiteX10" fmla="*/ 1190625 w 2648479"/>
              <a:gd name="connsiteY10" fmla="*/ 6362700 h 6858000"/>
              <a:gd name="connsiteX11" fmla="*/ 2238375 w 2648479"/>
              <a:gd name="connsiteY11" fmla="*/ 6362700 h 6858000"/>
              <a:gd name="connsiteX12" fmla="*/ 2571750 w 2648479"/>
              <a:gd name="connsiteY12" fmla="*/ 6534150 h 6858000"/>
              <a:gd name="connsiteX13" fmla="*/ 2647950 w 2648479"/>
              <a:gd name="connsiteY13" fmla="*/ 6737350 h 6858000"/>
              <a:gd name="connsiteX14" fmla="*/ 2613025 w 2648479"/>
              <a:gd name="connsiteY14" fmla="*/ 6857999 h 6858000"/>
              <a:gd name="connsiteX15" fmla="*/ 0 w 2648479"/>
              <a:gd name="connsiteY15" fmla="*/ 6858000 h 6858000"/>
              <a:gd name="connsiteX16" fmla="*/ 0 w 2648479"/>
              <a:gd name="connsiteY16" fmla="*/ 0 h 6858000"/>
              <a:gd name="connsiteX0" fmla="*/ 0 w 2657475"/>
              <a:gd name="connsiteY0" fmla="*/ 0 h 6858000"/>
              <a:gd name="connsiteX1" fmla="*/ 2628900 w 2657475"/>
              <a:gd name="connsiteY1" fmla="*/ 0 h 6858000"/>
              <a:gd name="connsiteX2" fmla="*/ 2638425 w 2657475"/>
              <a:gd name="connsiteY2" fmla="*/ 114300 h 6858000"/>
              <a:gd name="connsiteX3" fmla="*/ 2514600 w 2657475"/>
              <a:gd name="connsiteY3" fmla="*/ 371475 h 6858000"/>
              <a:gd name="connsiteX4" fmla="*/ 2171700 w 2657475"/>
              <a:gd name="connsiteY4" fmla="*/ 476250 h 6858000"/>
              <a:gd name="connsiteX5" fmla="*/ 1114425 w 2657475"/>
              <a:gd name="connsiteY5" fmla="*/ 476250 h 6858000"/>
              <a:gd name="connsiteX6" fmla="*/ 657225 w 2657475"/>
              <a:gd name="connsiteY6" fmla="*/ 590550 h 6858000"/>
              <a:gd name="connsiteX7" fmla="*/ 533400 w 2657475"/>
              <a:gd name="connsiteY7" fmla="*/ 1047750 h 6858000"/>
              <a:gd name="connsiteX8" fmla="*/ 533400 w 2657475"/>
              <a:gd name="connsiteY8" fmla="*/ 5810250 h 6858000"/>
              <a:gd name="connsiteX9" fmla="*/ 676275 w 2657475"/>
              <a:gd name="connsiteY9" fmla="*/ 6257925 h 6858000"/>
              <a:gd name="connsiteX10" fmla="*/ 1190625 w 2657475"/>
              <a:gd name="connsiteY10" fmla="*/ 6362700 h 6858000"/>
              <a:gd name="connsiteX11" fmla="*/ 2238375 w 2657475"/>
              <a:gd name="connsiteY11" fmla="*/ 6362700 h 6858000"/>
              <a:gd name="connsiteX12" fmla="*/ 2571750 w 2657475"/>
              <a:gd name="connsiteY12" fmla="*/ 6534150 h 6858000"/>
              <a:gd name="connsiteX13" fmla="*/ 2647950 w 2657475"/>
              <a:gd name="connsiteY13" fmla="*/ 6737350 h 6858000"/>
              <a:gd name="connsiteX14" fmla="*/ 2628900 w 2657475"/>
              <a:gd name="connsiteY14" fmla="*/ 6857999 h 6858000"/>
              <a:gd name="connsiteX15" fmla="*/ 0 w 2657475"/>
              <a:gd name="connsiteY15" fmla="*/ 6858000 h 6858000"/>
              <a:gd name="connsiteX16" fmla="*/ 0 w 2657475"/>
              <a:gd name="connsiteY16" fmla="*/ 0 h 6858000"/>
              <a:gd name="connsiteX0" fmla="*/ 0 w 2654829"/>
              <a:gd name="connsiteY0" fmla="*/ 0 h 6858000"/>
              <a:gd name="connsiteX1" fmla="*/ 2628900 w 2654829"/>
              <a:gd name="connsiteY1" fmla="*/ 0 h 6858000"/>
              <a:gd name="connsiteX2" fmla="*/ 2638425 w 2654829"/>
              <a:gd name="connsiteY2" fmla="*/ 114300 h 6858000"/>
              <a:gd name="connsiteX3" fmla="*/ 2514600 w 2654829"/>
              <a:gd name="connsiteY3" fmla="*/ 371475 h 6858000"/>
              <a:gd name="connsiteX4" fmla="*/ 2171700 w 2654829"/>
              <a:gd name="connsiteY4" fmla="*/ 476250 h 6858000"/>
              <a:gd name="connsiteX5" fmla="*/ 1114425 w 2654829"/>
              <a:gd name="connsiteY5" fmla="*/ 476250 h 6858000"/>
              <a:gd name="connsiteX6" fmla="*/ 657225 w 2654829"/>
              <a:gd name="connsiteY6" fmla="*/ 590550 h 6858000"/>
              <a:gd name="connsiteX7" fmla="*/ 533400 w 2654829"/>
              <a:gd name="connsiteY7" fmla="*/ 1047750 h 6858000"/>
              <a:gd name="connsiteX8" fmla="*/ 533400 w 2654829"/>
              <a:gd name="connsiteY8" fmla="*/ 5810250 h 6858000"/>
              <a:gd name="connsiteX9" fmla="*/ 676275 w 2654829"/>
              <a:gd name="connsiteY9" fmla="*/ 6257925 h 6858000"/>
              <a:gd name="connsiteX10" fmla="*/ 1190625 w 2654829"/>
              <a:gd name="connsiteY10" fmla="*/ 6362700 h 6858000"/>
              <a:gd name="connsiteX11" fmla="*/ 2238375 w 2654829"/>
              <a:gd name="connsiteY11" fmla="*/ 6362700 h 6858000"/>
              <a:gd name="connsiteX12" fmla="*/ 2571750 w 2654829"/>
              <a:gd name="connsiteY12" fmla="*/ 6534150 h 6858000"/>
              <a:gd name="connsiteX13" fmla="*/ 2647950 w 2654829"/>
              <a:gd name="connsiteY13" fmla="*/ 6737350 h 6858000"/>
              <a:gd name="connsiteX14" fmla="*/ 2613025 w 2654829"/>
              <a:gd name="connsiteY14" fmla="*/ 6857999 h 6858000"/>
              <a:gd name="connsiteX15" fmla="*/ 0 w 2654829"/>
              <a:gd name="connsiteY15" fmla="*/ 6858000 h 6858000"/>
              <a:gd name="connsiteX16" fmla="*/ 0 w 2654829"/>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3054350"/>
              <a:gd name="connsiteY0" fmla="*/ 0 h 6858000"/>
              <a:gd name="connsiteX1" fmla="*/ 2628900 w 3054350"/>
              <a:gd name="connsiteY1" fmla="*/ 0 h 6858000"/>
              <a:gd name="connsiteX2" fmla="*/ 2638425 w 3054350"/>
              <a:gd name="connsiteY2" fmla="*/ 114300 h 6858000"/>
              <a:gd name="connsiteX3" fmla="*/ 2514600 w 3054350"/>
              <a:gd name="connsiteY3" fmla="*/ 371475 h 6858000"/>
              <a:gd name="connsiteX4" fmla="*/ 2171700 w 3054350"/>
              <a:gd name="connsiteY4" fmla="*/ 476250 h 6858000"/>
              <a:gd name="connsiteX5" fmla="*/ 1114425 w 3054350"/>
              <a:gd name="connsiteY5" fmla="*/ 476250 h 6858000"/>
              <a:gd name="connsiteX6" fmla="*/ 657225 w 3054350"/>
              <a:gd name="connsiteY6" fmla="*/ 590550 h 6858000"/>
              <a:gd name="connsiteX7" fmla="*/ 533400 w 3054350"/>
              <a:gd name="connsiteY7" fmla="*/ 1047750 h 6858000"/>
              <a:gd name="connsiteX8" fmla="*/ 533400 w 3054350"/>
              <a:gd name="connsiteY8" fmla="*/ 5810250 h 6858000"/>
              <a:gd name="connsiteX9" fmla="*/ 676275 w 3054350"/>
              <a:gd name="connsiteY9" fmla="*/ 6257925 h 6858000"/>
              <a:gd name="connsiteX10" fmla="*/ 1190625 w 3054350"/>
              <a:gd name="connsiteY10" fmla="*/ 6362700 h 6858000"/>
              <a:gd name="connsiteX11" fmla="*/ 2238375 w 3054350"/>
              <a:gd name="connsiteY11" fmla="*/ 6362700 h 6858000"/>
              <a:gd name="connsiteX12" fmla="*/ 2571750 w 3054350"/>
              <a:gd name="connsiteY12" fmla="*/ 6534150 h 6858000"/>
              <a:gd name="connsiteX13" fmla="*/ 2625725 w 3054350"/>
              <a:gd name="connsiteY13" fmla="*/ 6857999 h 6858000"/>
              <a:gd name="connsiteX14" fmla="*/ 0 w 3054350"/>
              <a:gd name="connsiteY14" fmla="*/ 6858000 h 6858000"/>
              <a:gd name="connsiteX15" fmla="*/ 0 w 3054350"/>
              <a:gd name="connsiteY15" fmla="*/ 0 h 6858000"/>
              <a:gd name="connsiteX0" fmla="*/ 0 w 2651125"/>
              <a:gd name="connsiteY0" fmla="*/ 0 h 6858000"/>
              <a:gd name="connsiteX1" fmla="*/ 2628900 w 2651125"/>
              <a:gd name="connsiteY1" fmla="*/ 0 h 6858000"/>
              <a:gd name="connsiteX2" fmla="*/ 2638425 w 2651125"/>
              <a:gd name="connsiteY2" fmla="*/ 114300 h 6858000"/>
              <a:gd name="connsiteX3" fmla="*/ 2514600 w 2651125"/>
              <a:gd name="connsiteY3" fmla="*/ 371475 h 6858000"/>
              <a:gd name="connsiteX4" fmla="*/ 2171700 w 2651125"/>
              <a:gd name="connsiteY4" fmla="*/ 476250 h 6858000"/>
              <a:gd name="connsiteX5" fmla="*/ 1114425 w 2651125"/>
              <a:gd name="connsiteY5" fmla="*/ 476250 h 6858000"/>
              <a:gd name="connsiteX6" fmla="*/ 657225 w 2651125"/>
              <a:gd name="connsiteY6" fmla="*/ 590550 h 6858000"/>
              <a:gd name="connsiteX7" fmla="*/ 533400 w 2651125"/>
              <a:gd name="connsiteY7" fmla="*/ 1047750 h 6858000"/>
              <a:gd name="connsiteX8" fmla="*/ 533400 w 2651125"/>
              <a:gd name="connsiteY8" fmla="*/ 5810250 h 6858000"/>
              <a:gd name="connsiteX9" fmla="*/ 676275 w 2651125"/>
              <a:gd name="connsiteY9" fmla="*/ 6257925 h 6858000"/>
              <a:gd name="connsiteX10" fmla="*/ 1190625 w 2651125"/>
              <a:gd name="connsiteY10" fmla="*/ 6362700 h 6858000"/>
              <a:gd name="connsiteX11" fmla="*/ 2238375 w 2651125"/>
              <a:gd name="connsiteY11" fmla="*/ 6362700 h 6858000"/>
              <a:gd name="connsiteX12" fmla="*/ 2571750 w 2651125"/>
              <a:gd name="connsiteY12" fmla="*/ 6534150 h 6858000"/>
              <a:gd name="connsiteX13" fmla="*/ 2625725 w 2651125"/>
              <a:gd name="connsiteY13" fmla="*/ 6857999 h 6858000"/>
              <a:gd name="connsiteX14" fmla="*/ 0 w 2651125"/>
              <a:gd name="connsiteY14" fmla="*/ 6858000 h 6858000"/>
              <a:gd name="connsiteX15" fmla="*/ 0 w 26511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514600 w 2663825"/>
              <a:gd name="connsiteY2" fmla="*/ 371475 h 6858000"/>
              <a:gd name="connsiteX3" fmla="*/ 2171700 w 2663825"/>
              <a:gd name="connsiteY3" fmla="*/ 476250 h 6858000"/>
              <a:gd name="connsiteX4" fmla="*/ 1114425 w 2663825"/>
              <a:gd name="connsiteY4" fmla="*/ 476250 h 6858000"/>
              <a:gd name="connsiteX5" fmla="*/ 663575 w 2663825"/>
              <a:gd name="connsiteY5" fmla="*/ 606425 h 6858000"/>
              <a:gd name="connsiteX6" fmla="*/ 542925 w 2663825"/>
              <a:gd name="connsiteY6" fmla="*/ 1047750 h 6858000"/>
              <a:gd name="connsiteX7" fmla="*/ 542925 w 2663825"/>
              <a:gd name="connsiteY7" fmla="*/ 5797550 h 6858000"/>
              <a:gd name="connsiteX8" fmla="*/ 685800 w 2663825"/>
              <a:gd name="connsiteY8" fmla="*/ 6254750 h 6858000"/>
              <a:gd name="connsiteX9" fmla="*/ 1190625 w 2663825"/>
              <a:gd name="connsiteY9" fmla="*/ 6362700 h 6858000"/>
              <a:gd name="connsiteX10" fmla="*/ 2238375 w 2663825"/>
              <a:gd name="connsiteY10" fmla="*/ 6362700 h 6858000"/>
              <a:gd name="connsiteX11" fmla="*/ 2571750 w 2663825"/>
              <a:gd name="connsiteY11" fmla="*/ 6534150 h 6858000"/>
              <a:gd name="connsiteX12" fmla="*/ 2625725 w 2663825"/>
              <a:gd name="connsiteY12" fmla="*/ 6857999 h 6858000"/>
              <a:gd name="connsiteX13" fmla="*/ 0 w 2663825"/>
              <a:gd name="connsiteY13" fmla="*/ 6858000 h 6858000"/>
              <a:gd name="connsiteX14" fmla="*/ 0 w 2663825"/>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67000" h="6858000">
                <a:moveTo>
                  <a:pt x="0" y="0"/>
                </a:moveTo>
                <a:lnTo>
                  <a:pt x="2628900" y="0"/>
                </a:lnTo>
                <a:cubicBezTo>
                  <a:pt x="2667000" y="127000"/>
                  <a:pt x="2616200" y="263525"/>
                  <a:pt x="2514600" y="371475"/>
                </a:cubicBezTo>
                <a:cubicBezTo>
                  <a:pt x="2422525" y="457200"/>
                  <a:pt x="2308225" y="479425"/>
                  <a:pt x="2171700" y="476250"/>
                </a:cubicBezTo>
                <a:lnTo>
                  <a:pt x="1114425" y="476250"/>
                </a:lnTo>
                <a:cubicBezTo>
                  <a:pt x="884238" y="479425"/>
                  <a:pt x="758825" y="492125"/>
                  <a:pt x="663575" y="606425"/>
                </a:cubicBezTo>
                <a:cubicBezTo>
                  <a:pt x="565150" y="736600"/>
                  <a:pt x="549275" y="873125"/>
                  <a:pt x="542925" y="1047750"/>
                </a:cubicBezTo>
                <a:lnTo>
                  <a:pt x="542925" y="5797550"/>
                </a:lnTo>
                <a:cubicBezTo>
                  <a:pt x="544513" y="5970588"/>
                  <a:pt x="577850" y="6160558"/>
                  <a:pt x="685800" y="6254750"/>
                </a:cubicBezTo>
                <a:cubicBezTo>
                  <a:pt x="793750" y="6348942"/>
                  <a:pt x="993775" y="6359525"/>
                  <a:pt x="1190625" y="6362700"/>
                </a:cubicBezTo>
                <a:lnTo>
                  <a:pt x="2238375" y="6362700"/>
                </a:lnTo>
                <a:cubicBezTo>
                  <a:pt x="2401887" y="6359525"/>
                  <a:pt x="2519892" y="6454775"/>
                  <a:pt x="2571750" y="6534150"/>
                </a:cubicBezTo>
                <a:cubicBezTo>
                  <a:pt x="2636308" y="6616700"/>
                  <a:pt x="2663825" y="6781799"/>
                  <a:pt x="2625725" y="6857999"/>
                </a:cubicBezTo>
                <a:lnTo>
                  <a:pt x="0" y="6858000"/>
                </a:lnTo>
                <a:lnTo>
                  <a:pt x="0" y="0"/>
                </a:lnTo>
                <a:close/>
              </a:path>
            </a:pathLst>
          </a:custGeom>
          <a:gradFill>
            <a:gsLst>
              <a:gs pos="0">
                <a:srgbClr val="FFDF92"/>
              </a:gs>
              <a:gs pos="50000">
                <a:srgbClr val="FFC948"/>
              </a:gs>
              <a:gs pos="50000">
                <a:srgbClr val="FFB709"/>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Text Placeholder 15"/>
          <p:cNvSpPr>
            <a:spLocks noGrp="1"/>
          </p:cNvSpPr>
          <p:nvPr>
            <p:ph type="body" sz="quarter" idx="11"/>
          </p:nvPr>
        </p:nvSpPr>
        <p:spPr>
          <a:xfrm>
            <a:off x="904875" y="1970088"/>
            <a:ext cx="3560763" cy="604837"/>
          </a:xfrm>
        </p:spPr>
        <p:txBody>
          <a:bodyPr/>
          <a:lstStyle>
            <a:lvl1pPr marL="342900" indent="-342900" algn="l" defTabSz="457200" rtl="0" eaLnBrk="0" fontAlgn="base" hangingPunct="0">
              <a:spcBef>
                <a:spcPct val="20000"/>
              </a:spcBef>
              <a:spcAft>
                <a:spcPct val="0"/>
              </a:spcAft>
              <a:buSzPct val="75000"/>
              <a:buNone/>
              <a:defRPr lang="en-US" sz="1600" b="1" kern="1200" dirty="0" smtClean="0">
                <a:solidFill>
                  <a:srgbClr val="FFDC90"/>
                </a:solidFill>
                <a:latin typeface="Arial" charset="0"/>
                <a:ea typeface="ＭＳ Ｐゴシック" charset="-128"/>
                <a:cs typeface="ＭＳ Ｐゴシック" charset="-128"/>
              </a:defRPr>
            </a:lvl1pPr>
          </a:lstStyle>
          <a:p>
            <a:pPr lvl="0"/>
            <a:r>
              <a:rPr lang="en-US" smtClean="0"/>
              <a:t>Click to edit Master text styles</a:t>
            </a:r>
          </a:p>
        </p:txBody>
      </p:sp>
      <p:sp>
        <p:nvSpPr>
          <p:cNvPr id="12" name="Title 16"/>
          <p:cNvSpPr>
            <a:spLocks noGrp="1"/>
          </p:cNvSpPr>
          <p:nvPr>
            <p:ph type="title"/>
          </p:nvPr>
        </p:nvSpPr>
        <p:spPr>
          <a:xfrm>
            <a:off x="875322" y="1066800"/>
            <a:ext cx="7772400" cy="639763"/>
          </a:xfrm>
        </p:spPr>
        <p:txBody>
          <a:bodyPr/>
          <a:lstStyle>
            <a:lvl1pPr algn="l" rtl="0" eaLnBrk="0" fontAlgn="base" hangingPunct="0">
              <a:spcBef>
                <a:spcPct val="0"/>
              </a:spcBef>
              <a:spcAft>
                <a:spcPct val="0"/>
              </a:spcAft>
              <a:defRPr lang="en-US" sz="3200" b="1" kern="1200" dirty="0">
                <a:solidFill>
                  <a:schemeClr val="bg1"/>
                </a:solidFill>
                <a:latin typeface="Arial" charset="0"/>
                <a:ea typeface="ＭＳ Ｐゴシック" pitchFamily="34" charset="-128"/>
                <a:cs typeface="Arial" charset="0"/>
              </a:defRPr>
            </a:lvl1pPr>
          </a:lstStyle>
          <a:p>
            <a:r>
              <a:rPr lang="en-US" smtClean="0"/>
              <a:t>Click to edit Master title style</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hapter Brackets Go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Freeform 4"/>
          <p:cNvSpPr/>
          <p:nvPr/>
        </p:nvSpPr>
        <p:spPr>
          <a:xfrm>
            <a:off x="0" y="0"/>
            <a:ext cx="2667000" cy="6858000"/>
          </a:xfrm>
          <a:custGeom>
            <a:avLst/>
            <a:gdLst>
              <a:gd name="connsiteX0" fmla="*/ 0 w 2543175"/>
              <a:gd name="connsiteY0" fmla="*/ 0 h 6848475"/>
              <a:gd name="connsiteX1" fmla="*/ 2533650 w 2543175"/>
              <a:gd name="connsiteY1" fmla="*/ 0 h 6848475"/>
              <a:gd name="connsiteX2" fmla="*/ 2543175 w 2543175"/>
              <a:gd name="connsiteY2" fmla="*/ 114300 h 6848475"/>
              <a:gd name="connsiteX3" fmla="*/ 2419350 w 2543175"/>
              <a:gd name="connsiteY3" fmla="*/ 371475 h 6848475"/>
              <a:gd name="connsiteX4" fmla="*/ 2076450 w 2543175"/>
              <a:gd name="connsiteY4" fmla="*/ 476250 h 6848475"/>
              <a:gd name="connsiteX5" fmla="*/ 1019175 w 2543175"/>
              <a:gd name="connsiteY5" fmla="*/ 476250 h 6848475"/>
              <a:gd name="connsiteX6" fmla="*/ 561975 w 2543175"/>
              <a:gd name="connsiteY6" fmla="*/ 590550 h 6848475"/>
              <a:gd name="connsiteX7" fmla="*/ 438150 w 2543175"/>
              <a:gd name="connsiteY7" fmla="*/ 1047750 h 6848475"/>
              <a:gd name="connsiteX8" fmla="*/ 438150 w 2543175"/>
              <a:gd name="connsiteY8" fmla="*/ 5810250 h 6848475"/>
              <a:gd name="connsiteX9" fmla="*/ 581025 w 2543175"/>
              <a:gd name="connsiteY9" fmla="*/ 6257925 h 6848475"/>
              <a:gd name="connsiteX10" fmla="*/ 1095375 w 2543175"/>
              <a:gd name="connsiteY10" fmla="*/ 6362700 h 6848475"/>
              <a:gd name="connsiteX11" fmla="*/ 2143125 w 2543175"/>
              <a:gd name="connsiteY11" fmla="*/ 6362700 h 6848475"/>
              <a:gd name="connsiteX12" fmla="*/ 2476500 w 2543175"/>
              <a:gd name="connsiteY12" fmla="*/ 6534150 h 6848475"/>
              <a:gd name="connsiteX13" fmla="*/ 2543175 w 2543175"/>
              <a:gd name="connsiteY13" fmla="*/ 6781800 h 6848475"/>
              <a:gd name="connsiteX14" fmla="*/ 2514600 w 2543175"/>
              <a:gd name="connsiteY14" fmla="*/ 6848475 h 6848475"/>
              <a:gd name="connsiteX15" fmla="*/ 0 w 2543175"/>
              <a:gd name="connsiteY15" fmla="*/ 6848475 h 6848475"/>
              <a:gd name="connsiteX16" fmla="*/ 0 w 2543175"/>
              <a:gd name="connsiteY16" fmla="*/ 0 h 6848475"/>
              <a:gd name="connsiteX0" fmla="*/ 0 w 2638425"/>
              <a:gd name="connsiteY0" fmla="*/ 0 h 6848475"/>
              <a:gd name="connsiteX1" fmla="*/ 2628900 w 2638425"/>
              <a:gd name="connsiteY1" fmla="*/ 0 h 6848475"/>
              <a:gd name="connsiteX2" fmla="*/ 2638425 w 2638425"/>
              <a:gd name="connsiteY2" fmla="*/ 114300 h 6848475"/>
              <a:gd name="connsiteX3" fmla="*/ 2514600 w 2638425"/>
              <a:gd name="connsiteY3" fmla="*/ 371475 h 6848475"/>
              <a:gd name="connsiteX4" fmla="*/ 2171700 w 2638425"/>
              <a:gd name="connsiteY4" fmla="*/ 476250 h 6848475"/>
              <a:gd name="connsiteX5" fmla="*/ 1114425 w 2638425"/>
              <a:gd name="connsiteY5" fmla="*/ 476250 h 6848475"/>
              <a:gd name="connsiteX6" fmla="*/ 657225 w 2638425"/>
              <a:gd name="connsiteY6" fmla="*/ 590550 h 6848475"/>
              <a:gd name="connsiteX7" fmla="*/ 533400 w 2638425"/>
              <a:gd name="connsiteY7" fmla="*/ 1047750 h 6848475"/>
              <a:gd name="connsiteX8" fmla="*/ 533400 w 2638425"/>
              <a:gd name="connsiteY8" fmla="*/ 5810250 h 6848475"/>
              <a:gd name="connsiteX9" fmla="*/ 676275 w 2638425"/>
              <a:gd name="connsiteY9" fmla="*/ 6257925 h 6848475"/>
              <a:gd name="connsiteX10" fmla="*/ 1190625 w 2638425"/>
              <a:gd name="connsiteY10" fmla="*/ 6362700 h 6848475"/>
              <a:gd name="connsiteX11" fmla="*/ 2238375 w 2638425"/>
              <a:gd name="connsiteY11" fmla="*/ 6362700 h 6848475"/>
              <a:gd name="connsiteX12" fmla="*/ 2571750 w 2638425"/>
              <a:gd name="connsiteY12" fmla="*/ 6534150 h 6848475"/>
              <a:gd name="connsiteX13" fmla="*/ 2638425 w 2638425"/>
              <a:gd name="connsiteY13" fmla="*/ 6781800 h 6848475"/>
              <a:gd name="connsiteX14" fmla="*/ 2609850 w 2638425"/>
              <a:gd name="connsiteY14" fmla="*/ 6848475 h 6848475"/>
              <a:gd name="connsiteX15" fmla="*/ 95250 w 2638425"/>
              <a:gd name="connsiteY15" fmla="*/ 6848475 h 6848475"/>
              <a:gd name="connsiteX16" fmla="*/ 0 w 2638425"/>
              <a:gd name="connsiteY16" fmla="*/ 0 h 6848475"/>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09850 w 2638425"/>
              <a:gd name="connsiteY14" fmla="*/ 6848475 h 6858000"/>
              <a:gd name="connsiteX15" fmla="*/ 0 w 2638425"/>
              <a:gd name="connsiteY15" fmla="*/ 6858000 h 6858000"/>
              <a:gd name="connsiteX16" fmla="*/ 0 w 2638425"/>
              <a:gd name="connsiteY16" fmla="*/ 0 h 6858000"/>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13025 w 2638425"/>
              <a:gd name="connsiteY14" fmla="*/ 6857999 h 6858000"/>
              <a:gd name="connsiteX15" fmla="*/ 0 w 2638425"/>
              <a:gd name="connsiteY15" fmla="*/ 6858000 h 6858000"/>
              <a:gd name="connsiteX16" fmla="*/ 0 w 2638425"/>
              <a:gd name="connsiteY16" fmla="*/ 0 h 6858000"/>
              <a:gd name="connsiteX0" fmla="*/ 0 w 2644775"/>
              <a:gd name="connsiteY0" fmla="*/ 0 h 6858000"/>
              <a:gd name="connsiteX1" fmla="*/ 2628900 w 2644775"/>
              <a:gd name="connsiteY1" fmla="*/ 0 h 6858000"/>
              <a:gd name="connsiteX2" fmla="*/ 2638425 w 2644775"/>
              <a:gd name="connsiteY2" fmla="*/ 114300 h 6858000"/>
              <a:gd name="connsiteX3" fmla="*/ 2514600 w 2644775"/>
              <a:gd name="connsiteY3" fmla="*/ 371475 h 6858000"/>
              <a:gd name="connsiteX4" fmla="*/ 2171700 w 2644775"/>
              <a:gd name="connsiteY4" fmla="*/ 476250 h 6858000"/>
              <a:gd name="connsiteX5" fmla="*/ 1114425 w 2644775"/>
              <a:gd name="connsiteY5" fmla="*/ 476250 h 6858000"/>
              <a:gd name="connsiteX6" fmla="*/ 657225 w 2644775"/>
              <a:gd name="connsiteY6" fmla="*/ 590550 h 6858000"/>
              <a:gd name="connsiteX7" fmla="*/ 533400 w 2644775"/>
              <a:gd name="connsiteY7" fmla="*/ 1047750 h 6858000"/>
              <a:gd name="connsiteX8" fmla="*/ 533400 w 2644775"/>
              <a:gd name="connsiteY8" fmla="*/ 5810250 h 6858000"/>
              <a:gd name="connsiteX9" fmla="*/ 676275 w 2644775"/>
              <a:gd name="connsiteY9" fmla="*/ 6257925 h 6858000"/>
              <a:gd name="connsiteX10" fmla="*/ 1190625 w 2644775"/>
              <a:gd name="connsiteY10" fmla="*/ 6362700 h 6858000"/>
              <a:gd name="connsiteX11" fmla="*/ 2238375 w 2644775"/>
              <a:gd name="connsiteY11" fmla="*/ 6362700 h 6858000"/>
              <a:gd name="connsiteX12" fmla="*/ 2571750 w 2644775"/>
              <a:gd name="connsiteY12" fmla="*/ 6534150 h 6858000"/>
              <a:gd name="connsiteX13" fmla="*/ 2644775 w 2644775"/>
              <a:gd name="connsiteY13" fmla="*/ 6781800 h 6858000"/>
              <a:gd name="connsiteX14" fmla="*/ 2613025 w 2644775"/>
              <a:gd name="connsiteY14" fmla="*/ 6857999 h 6858000"/>
              <a:gd name="connsiteX15" fmla="*/ 0 w 2644775"/>
              <a:gd name="connsiteY15" fmla="*/ 6858000 h 6858000"/>
              <a:gd name="connsiteX16" fmla="*/ 0 w 2644775"/>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2651654"/>
              <a:gd name="connsiteY0" fmla="*/ 0 h 6858000"/>
              <a:gd name="connsiteX1" fmla="*/ 2628900 w 2651654"/>
              <a:gd name="connsiteY1" fmla="*/ 0 h 6858000"/>
              <a:gd name="connsiteX2" fmla="*/ 2638425 w 2651654"/>
              <a:gd name="connsiteY2" fmla="*/ 114300 h 6858000"/>
              <a:gd name="connsiteX3" fmla="*/ 2514600 w 2651654"/>
              <a:gd name="connsiteY3" fmla="*/ 371475 h 6858000"/>
              <a:gd name="connsiteX4" fmla="*/ 2171700 w 2651654"/>
              <a:gd name="connsiteY4" fmla="*/ 476250 h 6858000"/>
              <a:gd name="connsiteX5" fmla="*/ 1114425 w 2651654"/>
              <a:gd name="connsiteY5" fmla="*/ 476250 h 6858000"/>
              <a:gd name="connsiteX6" fmla="*/ 657225 w 2651654"/>
              <a:gd name="connsiteY6" fmla="*/ 590550 h 6858000"/>
              <a:gd name="connsiteX7" fmla="*/ 533400 w 2651654"/>
              <a:gd name="connsiteY7" fmla="*/ 1047750 h 6858000"/>
              <a:gd name="connsiteX8" fmla="*/ 533400 w 2651654"/>
              <a:gd name="connsiteY8" fmla="*/ 5810250 h 6858000"/>
              <a:gd name="connsiteX9" fmla="*/ 676275 w 2651654"/>
              <a:gd name="connsiteY9" fmla="*/ 6257925 h 6858000"/>
              <a:gd name="connsiteX10" fmla="*/ 1190625 w 2651654"/>
              <a:gd name="connsiteY10" fmla="*/ 6362700 h 6858000"/>
              <a:gd name="connsiteX11" fmla="*/ 2238375 w 2651654"/>
              <a:gd name="connsiteY11" fmla="*/ 6362700 h 6858000"/>
              <a:gd name="connsiteX12" fmla="*/ 2571750 w 2651654"/>
              <a:gd name="connsiteY12" fmla="*/ 6534150 h 6858000"/>
              <a:gd name="connsiteX13" fmla="*/ 2644775 w 2651654"/>
              <a:gd name="connsiteY13" fmla="*/ 6781800 h 6858000"/>
              <a:gd name="connsiteX14" fmla="*/ 2613025 w 2651654"/>
              <a:gd name="connsiteY14" fmla="*/ 6857999 h 6858000"/>
              <a:gd name="connsiteX15" fmla="*/ 0 w 2651654"/>
              <a:gd name="connsiteY15" fmla="*/ 6858000 h 6858000"/>
              <a:gd name="connsiteX16" fmla="*/ 0 w 265165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8479"/>
              <a:gd name="connsiteY0" fmla="*/ 0 h 6858000"/>
              <a:gd name="connsiteX1" fmla="*/ 2628900 w 2648479"/>
              <a:gd name="connsiteY1" fmla="*/ 0 h 6858000"/>
              <a:gd name="connsiteX2" fmla="*/ 2638425 w 2648479"/>
              <a:gd name="connsiteY2" fmla="*/ 114300 h 6858000"/>
              <a:gd name="connsiteX3" fmla="*/ 2514600 w 2648479"/>
              <a:gd name="connsiteY3" fmla="*/ 371475 h 6858000"/>
              <a:gd name="connsiteX4" fmla="*/ 2171700 w 2648479"/>
              <a:gd name="connsiteY4" fmla="*/ 476250 h 6858000"/>
              <a:gd name="connsiteX5" fmla="*/ 1114425 w 2648479"/>
              <a:gd name="connsiteY5" fmla="*/ 476250 h 6858000"/>
              <a:gd name="connsiteX6" fmla="*/ 657225 w 2648479"/>
              <a:gd name="connsiteY6" fmla="*/ 590550 h 6858000"/>
              <a:gd name="connsiteX7" fmla="*/ 533400 w 2648479"/>
              <a:gd name="connsiteY7" fmla="*/ 1047750 h 6858000"/>
              <a:gd name="connsiteX8" fmla="*/ 533400 w 2648479"/>
              <a:gd name="connsiteY8" fmla="*/ 5810250 h 6858000"/>
              <a:gd name="connsiteX9" fmla="*/ 676275 w 2648479"/>
              <a:gd name="connsiteY9" fmla="*/ 6257925 h 6858000"/>
              <a:gd name="connsiteX10" fmla="*/ 1190625 w 2648479"/>
              <a:gd name="connsiteY10" fmla="*/ 6362700 h 6858000"/>
              <a:gd name="connsiteX11" fmla="*/ 2238375 w 2648479"/>
              <a:gd name="connsiteY11" fmla="*/ 6362700 h 6858000"/>
              <a:gd name="connsiteX12" fmla="*/ 2571750 w 2648479"/>
              <a:gd name="connsiteY12" fmla="*/ 6534150 h 6858000"/>
              <a:gd name="connsiteX13" fmla="*/ 2647950 w 2648479"/>
              <a:gd name="connsiteY13" fmla="*/ 6737350 h 6858000"/>
              <a:gd name="connsiteX14" fmla="*/ 2613025 w 2648479"/>
              <a:gd name="connsiteY14" fmla="*/ 6857999 h 6858000"/>
              <a:gd name="connsiteX15" fmla="*/ 0 w 2648479"/>
              <a:gd name="connsiteY15" fmla="*/ 6858000 h 6858000"/>
              <a:gd name="connsiteX16" fmla="*/ 0 w 2648479"/>
              <a:gd name="connsiteY16" fmla="*/ 0 h 6858000"/>
              <a:gd name="connsiteX0" fmla="*/ 0 w 2657475"/>
              <a:gd name="connsiteY0" fmla="*/ 0 h 6858000"/>
              <a:gd name="connsiteX1" fmla="*/ 2628900 w 2657475"/>
              <a:gd name="connsiteY1" fmla="*/ 0 h 6858000"/>
              <a:gd name="connsiteX2" fmla="*/ 2638425 w 2657475"/>
              <a:gd name="connsiteY2" fmla="*/ 114300 h 6858000"/>
              <a:gd name="connsiteX3" fmla="*/ 2514600 w 2657475"/>
              <a:gd name="connsiteY3" fmla="*/ 371475 h 6858000"/>
              <a:gd name="connsiteX4" fmla="*/ 2171700 w 2657475"/>
              <a:gd name="connsiteY4" fmla="*/ 476250 h 6858000"/>
              <a:gd name="connsiteX5" fmla="*/ 1114425 w 2657475"/>
              <a:gd name="connsiteY5" fmla="*/ 476250 h 6858000"/>
              <a:gd name="connsiteX6" fmla="*/ 657225 w 2657475"/>
              <a:gd name="connsiteY6" fmla="*/ 590550 h 6858000"/>
              <a:gd name="connsiteX7" fmla="*/ 533400 w 2657475"/>
              <a:gd name="connsiteY7" fmla="*/ 1047750 h 6858000"/>
              <a:gd name="connsiteX8" fmla="*/ 533400 w 2657475"/>
              <a:gd name="connsiteY8" fmla="*/ 5810250 h 6858000"/>
              <a:gd name="connsiteX9" fmla="*/ 676275 w 2657475"/>
              <a:gd name="connsiteY9" fmla="*/ 6257925 h 6858000"/>
              <a:gd name="connsiteX10" fmla="*/ 1190625 w 2657475"/>
              <a:gd name="connsiteY10" fmla="*/ 6362700 h 6858000"/>
              <a:gd name="connsiteX11" fmla="*/ 2238375 w 2657475"/>
              <a:gd name="connsiteY11" fmla="*/ 6362700 h 6858000"/>
              <a:gd name="connsiteX12" fmla="*/ 2571750 w 2657475"/>
              <a:gd name="connsiteY12" fmla="*/ 6534150 h 6858000"/>
              <a:gd name="connsiteX13" fmla="*/ 2647950 w 2657475"/>
              <a:gd name="connsiteY13" fmla="*/ 6737350 h 6858000"/>
              <a:gd name="connsiteX14" fmla="*/ 2628900 w 2657475"/>
              <a:gd name="connsiteY14" fmla="*/ 6857999 h 6858000"/>
              <a:gd name="connsiteX15" fmla="*/ 0 w 2657475"/>
              <a:gd name="connsiteY15" fmla="*/ 6858000 h 6858000"/>
              <a:gd name="connsiteX16" fmla="*/ 0 w 2657475"/>
              <a:gd name="connsiteY16" fmla="*/ 0 h 6858000"/>
              <a:gd name="connsiteX0" fmla="*/ 0 w 2654829"/>
              <a:gd name="connsiteY0" fmla="*/ 0 h 6858000"/>
              <a:gd name="connsiteX1" fmla="*/ 2628900 w 2654829"/>
              <a:gd name="connsiteY1" fmla="*/ 0 h 6858000"/>
              <a:gd name="connsiteX2" fmla="*/ 2638425 w 2654829"/>
              <a:gd name="connsiteY2" fmla="*/ 114300 h 6858000"/>
              <a:gd name="connsiteX3" fmla="*/ 2514600 w 2654829"/>
              <a:gd name="connsiteY3" fmla="*/ 371475 h 6858000"/>
              <a:gd name="connsiteX4" fmla="*/ 2171700 w 2654829"/>
              <a:gd name="connsiteY4" fmla="*/ 476250 h 6858000"/>
              <a:gd name="connsiteX5" fmla="*/ 1114425 w 2654829"/>
              <a:gd name="connsiteY5" fmla="*/ 476250 h 6858000"/>
              <a:gd name="connsiteX6" fmla="*/ 657225 w 2654829"/>
              <a:gd name="connsiteY6" fmla="*/ 590550 h 6858000"/>
              <a:gd name="connsiteX7" fmla="*/ 533400 w 2654829"/>
              <a:gd name="connsiteY7" fmla="*/ 1047750 h 6858000"/>
              <a:gd name="connsiteX8" fmla="*/ 533400 w 2654829"/>
              <a:gd name="connsiteY8" fmla="*/ 5810250 h 6858000"/>
              <a:gd name="connsiteX9" fmla="*/ 676275 w 2654829"/>
              <a:gd name="connsiteY9" fmla="*/ 6257925 h 6858000"/>
              <a:gd name="connsiteX10" fmla="*/ 1190625 w 2654829"/>
              <a:gd name="connsiteY10" fmla="*/ 6362700 h 6858000"/>
              <a:gd name="connsiteX11" fmla="*/ 2238375 w 2654829"/>
              <a:gd name="connsiteY11" fmla="*/ 6362700 h 6858000"/>
              <a:gd name="connsiteX12" fmla="*/ 2571750 w 2654829"/>
              <a:gd name="connsiteY12" fmla="*/ 6534150 h 6858000"/>
              <a:gd name="connsiteX13" fmla="*/ 2647950 w 2654829"/>
              <a:gd name="connsiteY13" fmla="*/ 6737350 h 6858000"/>
              <a:gd name="connsiteX14" fmla="*/ 2613025 w 2654829"/>
              <a:gd name="connsiteY14" fmla="*/ 6857999 h 6858000"/>
              <a:gd name="connsiteX15" fmla="*/ 0 w 2654829"/>
              <a:gd name="connsiteY15" fmla="*/ 6858000 h 6858000"/>
              <a:gd name="connsiteX16" fmla="*/ 0 w 2654829"/>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3054350"/>
              <a:gd name="connsiteY0" fmla="*/ 0 h 6858000"/>
              <a:gd name="connsiteX1" fmla="*/ 2628900 w 3054350"/>
              <a:gd name="connsiteY1" fmla="*/ 0 h 6858000"/>
              <a:gd name="connsiteX2" fmla="*/ 2638425 w 3054350"/>
              <a:gd name="connsiteY2" fmla="*/ 114300 h 6858000"/>
              <a:gd name="connsiteX3" fmla="*/ 2514600 w 3054350"/>
              <a:gd name="connsiteY3" fmla="*/ 371475 h 6858000"/>
              <a:gd name="connsiteX4" fmla="*/ 2171700 w 3054350"/>
              <a:gd name="connsiteY4" fmla="*/ 476250 h 6858000"/>
              <a:gd name="connsiteX5" fmla="*/ 1114425 w 3054350"/>
              <a:gd name="connsiteY5" fmla="*/ 476250 h 6858000"/>
              <a:gd name="connsiteX6" fmla="*/ 657225 w 3054350"/>
              <a:gd name="connsiteY6" fmla="*/ 590550 h 6858000"/>
              <a:gd name="connsiteX7" fmla="*/ 533400 w 3054350"/>
              <a:gd name="connsiteY7" fmla="*/ 1047750 h 6858000"/>
              <a:gd name="connsiteX8" fmla="*/ 533400 w 3054350"/>
              <a:gd name="connsiteY8" fmla="*/ 5810250 h 6858000"/>
              <a:gd name="connsiteX9" fmla="*/ 676275 w 3054350"/>
              <a:gd name="connsiteY9" fmla="*/ 6257925 h 6858000"/>
              <a:gd name="connsiteX10" fmla="*/ 1190625 w 3054350"/>
              <a:gd name="connsiteY10" fmla="*/ 6362700 h 6858000"/>
              <a:gd name="connsiteX11" fmla="*/ 2238375 w 3054350"/>
              <a:gd name="connsiteY11" fmla="*/ 6362700 h 6858000"/>
              <a:gd name="connsiteX12" fmla="*/ 2571750 w 3054350"/>
              <a:gd name="connsiteY12" fmla="*/ 6534150 h 6858000"/>
              <a:gd name="connsiteX13" fmla="*/ 2625725 w 3054350"/>
              <a:gd name="connsiteY13" fmla="*/ 6857999 h 6858000"/>
              <a:gd name="connsiteX14" fmla="*/ 0 w 3054350"/>
              <a:gd name="connsiteY14" fmla="*/ 6858000 h 6858000"/>
              <a:gd name="connsiteX15" fmla="*/ 0 w 3054350"/>
              <a:gd name="connsiteY15" fmla="*/ 0 h 6858000"/>
              <a:gd name="connsiteX0" fmla="*/ 0 w 2651125"/>
              <a:gd name="connsiteY0" fmla="*/ 0 h 6858000"/>
              <a:gd name="connsiteX1" fmla="*/ 2628900 w 2651125"/>
              <a:gd name="connsiteY1" fmla="*/ 0 h 6858000"/>
              <a:gd name="connsiteX2" fmla="*/ 2638425 w 2651125"/>
              <a:gd name="connsiteY2" fmla="*/ 114300 h 6858000"/>
              <a:gd name="connsiteX3" fmla="*/ 2514600 w 2651125"/>
              <a:gd name="connsiteY3" fmla="*/ 371475 h 6858000"/>
              <a:gd name="connsiteX4" fmla="*/ 2171700 w 2651125"/>
              <a:gd name="connsiteY4" fmla="*/ 476250 h 6858000"/>
              <a:gd name="connsiteX5" fmla="*/ 1114425 w 2651125"/>
              <a:gd name="connsiteY5" fmla="*/ 476250 h 6858000"/>
              <a:gd name="connsiteX6" fmla="*/ 657225 w 2651125"/>
              <a:gd name="connsiteY6" fmla="*/ 590550 h 6858000"/>
              <a:gd name="connsiteX7" fmla="*/ 533400 w 2651125"/>
              <a:gd name="connsiteY7" fmla="*/ 1047750 h 6858000"/>
              <a:gd name="connsiteX8" fmla="*/ 533400 w 2651125"/>
              <a:gd name="connsiteY8" fmla="*/ 5810250 h 6858000"/>
              <a:gd name="connsiteX9" fmla="*/ 676275 w 2651125"/>
              <a:gd name="connsiteY9" fmla="*/ 6257925 h 6858000"/>
              <a:gd name="connsiteX10" fmla="*/ 1190625 w 2651125"/>
              <a:gd name="connsiteY10" fmla="*/ 6362700 h 6858000"/>
              <a:gd name="connsiteX11" fmla="*/ 2238375 w 2651125"/>
              <a:gd name="connsiteY11" fmla="*/ 6362700 h 6858000"/>
              <a:gd name="connsiteX12" fmla="*/ 2571750 w 2651125"/>
              <a:gd name="connsiteY12" fmla="*/ 6534150 h 6858000"/>
              <a:gd name="connsiteX13" fmla="*/ 2625725 w 2651125"/>
              <a:gd name="connsiteY13" fmla="*/ 6857999 h 6858000"/>
              <a:gd name="connsiteX14" fmla="*/ 0 w 2651125"/>
              <a:gd name="connsiteY14" fmla="*/ 6858000 h 6858000"/>
              <a:gd name="connsiteX15" fmla="*/ 0 w 26511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514600 w 2663825"/>
              <a:gd name="connsiteY2" fmla="*/ 371475 h 6858000"/>
              <a:gd name="connsiteX3" fmla="*/ 2171700 w 2663825"/>
              <a:gd name="connsiteY3" fmla="*/ 476250 h 6858000"/>
              <a:gd name="connsiteX4" fmla="*/ 1114425 w 2663825"/>
              <a:gd name="connsiteY4" fmla="*/ 476250 h 6858000"/>
              <a:gd name="connsiteX5" fmla="*/ 663575 w 2663825"/>
              <a:gd name="connsiteY5" fmla="*/ 606425 h 6858000"/>
              <a:gd name="connsiteX6" fmla="*/ 542925 w 2663825"/>
              <a:gd name="connsiteY6" fmla="*/ 1047750 h 6858000"/>
              <a:gd name="connsiteX7" fmla="*/ 542925 w 2663825"/>
              <a:gd name="connsiteY7" fmla="*/ 5797550 h 6858000"/>
              <a:gd name="connsiteX8" fmla="*/ 685800 w 2663825"/>
              <a:gd name="connsiteY8" fmla="*/ 6254750 h 6858000"/>
              <a:gd name="connsiteX9" fmla="*/ 1190625 w 2663825"/>
              <a:gd name="connsiteY9" fmla="*/ 6362700 h 6858000"/>
              <a:gd name="connsiteX10" fmla="*/ 2238375 w 2663825"/>
              <a:gd name="connsiteY10" fmla="*/ 6362700 h 6858000"/>
              <a:gd name="connsiteX11" fmla="*/ 2571750 w 2663825"/>
              <a:gd name="connsiteY11" fmla="*/ 6534150 h 6858000"/>
              <a:gd name="connsiteX12" fmla="*/ 2625725 w 2663825"/>
              <a:gd name="connsiteY12" fmla="*/ 6857999 h 6858000"/>
              <a:gd name="connsiteX13" fmla="*/ 0 w 2663825"/>
              <a:gd name="connsiteY13" fmla="*/ 6858000 h 6858000"/>
              <a:gd name="connsiteX14" fmla="*/ 0 w 2663825"/>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67000" h="6858000">
                <a:moveTo>
                  <a:pt x="0" y="0"/>
                </a:moveTo>
                <a:lnTo>
                  <a:pt x="2628900" y="0"/>
                </a:lnTo>
                <a:cubicBezTo>
                  <a:pt x="2667000" y="127000"/>
                  <a:pt x="2616200" y="263525"/>
                  <a:pt x="2514600" y="371475"/>
                </a:cubicBezTo>
                <a:cubicBezTo>
                  <a:pt x="2422525" y="457200"/>
                  <a:pt x="2308225" y="479425"/>
                  <a:pt x="2171700" y="476250"/>
                </a:cubicBezTo>
                <a:lnTo>
                  <a:pt x="1114425" y="476250"/>
                </a:lnTo>
                <a:cubicBezTo>
                  <a:pt x="884238" y="479425"/>
                  <a:pt x="758825" y="492125"/>
                  <a:pt x="663575" y="606425"/>
                </a:cubicBezTo>
                <a:cubicBezTo>
                  <a:pt x="565150" y="736600"/>
                  <a:pt x="549275" y="873125"/>
                  <a:pt x="542925" y="1047750"/>
                </a:cubicBezTo>
                <a:lnTo>
                  <a:pt x="542925" y="5797550"/>
                </a:lnTo>
                <a:cubicBezTo>
                  <a:pt x="544513" y="5970588"/>
                  <a:pt x="577850" y="6160558"/>
                  <a:pt x="685800" y="6254750"/>
                </a:cubicBezTo>
                <a:cubicBezTo>
                  <a:pt x="793750" y="6348942"/>
                  <a:pt x="993775" y="6359525"/>
                  <a:pt x="1190625" y="6362700"/>
                </a:cubicBezTo>
                <a:lnTo>
                  <a:pt x="2238375" y="6362700"/>
                </a:lnTo>
                <a:cubicBezTo>
                  <a:pt x="2401887" y="6359525"/>
                  <a:pt x="2519892" y="6454775"/>
                  <a:pt x="2571750" y="6534150"/>
                </a:cubicBezTo>
                <a:cubicBezTo>
                  <a:pt x="2636308" y="6616700"/>
                  <a:pt x="2663825" y="6781799"/>
                  <a:pt x="2625725" y="6857999"/>
                </a:cubicBezTo>
                <a:lnTo>
                  <a:pt x="0" y="6858000"/>
                </a:lnTo>
                <a:lnTo>
                  <a:pt x="0" y="0"/>
                </a:lnTo>
                <a:close/>
              </a:path>
            </a:pathLst>
          </a:custGeom>
          <a:gradFill>
            <a:gsLst>
              <a:gs pos="0">
                <a:srgbClr val="F1C894"/>
              </a:gs>
              <a:gs pos="50000">
                <a:srgbClr val="E9AE64"/>
              </a:gs>
              <a:gs pos="50000">
                <a:srgbClr val="E2953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Freeform 5"/>
          <p:cNvSpPr/>
          <p:nvPr/>
        </p:nvSpPr>
        <p:spPr>
          <a:xfrm flipH="1">
            <a:off x="6502400" y="0"/>
            <a:ext cx="2667000" cy="6858000"/>
          </a:xfrm>
          <a:custGeom>
            <a:avLst/>
            <a:gdLst>
              <a:gd name="connsiteX0" fmla="*/ 0 w 2543175"/>
              <a:gd name="connsiteY0" fmla="*/ 0 h 6848475"/>
              <a:gd name="connsiteX1" fmla="*/ 2533650 w 2543175"/>
              <a:gd name="connsiteY1" fmla="*/ 0 h 6848475"/>
              <a:gd name="connsiteX2" fmla="*/ 2543175 w 2543175"/>
              <a:gd name="connsiteY2" fmla="*/ 114300 h 6848475"/>
              <a:gd name="connsiteX3" fmla="*/ 2419350 w 2543175"/>
              <a:gd name="connsiteY3" fmla="*/ 371475 h 6848475"/>
              <a:gd name="connsiteX4" fmla="*/ 2076450 w 2543175"/>
              <a:gd name="connsiteY4" fmla="*/ 476250 h 6848475"/>
              <a:gd name="connsiteX5" fmla="*/ 1019175 w 2543175"/>
              <a:gd name="connsiteY5" fmla="*/ 476250 h 6848475"/>
              <a:gd name="connsiteX6" fmla="*/ 561975 w 2543175"/>
              <a:gd name="connsiteY6" fmla="*/ 590550 h 6848475"/>
              <a:gd name="connsiteX7" fmla="*/ 438150 w 2543175"/>
              <a:gd name="connsiteY7" fmla="*/ 1047750 h 6848475"/>
              <a:gd name="connsiteX8" fmla="*/ 438150 w 2543175"/>
              <a:gd name="connsiteY8" fmla="*/ 5810250 h 6848475"/>
              <a:gd name="connsiteX9" fmla="*/ 581025 w 2543175"/>
              <a:gd name="connsiteY9" fmla="*/ 6257925 h 6848475"/>
              <a:gd name="connsiteX10" fmla="*/ 1095375 w 2543175"/>
              <a:gd name="connsiteY10" fmla="*/ 6362700 h 6848475"/>
              <a:gd name="connsiteX11" fmla="*/ 2143125 w 2543175"/>
              <a:gd name="connsiteY11" fmla="*/ 6362700 h 6848475"/>
              <a:gd name="connsiteX12" fmla="*/ 2476500 w 2543175"/>
              <a:gd name="connsiteY12" fmla="*/ 6534150 h 6848475"/>
              <a:gd name="connsiteX13" fmla="*/ 2543175 w 2543175"/>
              <a:gd name="connsiteY13" fmla="*/ 6781800 h 6848475"/>
              <a:gd name="connsiteX14" fmla="*/ 2514600 w 2543175"/>
              <a:gd name="connsiteY14" fmla="*/ 6848475 h 6848475"/>
              <a:gd name="connsiteX15" fmla="*/ 0 w 2543175"/>
              <a:gd name="connsiteY15" fmla="*/ 6848475 h 6848475"/>
              <a:gd name="connsiteX16" fmla="*/ 0 w 2543175"/>
              <a:gd name="connsiteY16" fmla="*/ 0 h 6848475"/>
              <a:gd name="connsiteX0" fmla="*/ 0 w 2638425"/>
              <a:gd name="connsiteY0" fmla="*/ 0 h 6848475"/>
              <a:gd name="connsiteX1" fmla="*/ 2628900 w 2638425"/>
              <a:gd name="connsiteY1" fmla="*/ 0 h 6848475"/>
              <a:gd name="connsiteX2" fmla="*/ 2638425 w 2638425"/>
              <a:gd name="connsiteY2" fmla="*/ 114300 h 6848475"/>
              <a:gd name="connsiteX3" fmla="*/ 2514600 w 2638425"/>
              <a:gd name="connsiteY3" fmla="*/ 371475 h 6848475"/>
              <a:gd name="connsiteX4" fmla="*/ 2171700 w 2638425"/>
              <a:gd name="connsiteY4" fmla="*/ 476250 h 6848475"/>
              <a:gd name="connsiteX5" fmla="*/ 1114425 w 2638425"/>
              <a:gd name="connsiteY5" fmla="*/ 476250 h 6848475"/>
              <a:gd name="connsiteX6" fmla="*/ 657225 w 2638425"/>
              <a:gd name="connsiteY6" fmla="*/ 590550 h 6848475"/>
              <a:gd name="connsiteX7" fmla="*/ 533400 w 2638425"/>
              <a:gd name="connsiteY7" fmla="*/ 1047750 h 6848475"/>
              <a:gd name="connsiteX8" fmla="*/ 533400 w 2638425"/>
              <a:gd name="connsiteY8" fmla="*/ 5810250 h 6848475"/>
              <a:gd name="connsiteX9" fmla="*/ 676275 w 2638425"/>
              <a:gd name="connsiteY9" fmla="*/ 6257925 h 6848475"/>
              <a:gd name="connsiteX10" fmla="*/ 1190625 w 2638425"/>
              <a:gd name="connsiteY10" fmla="*/ 6362700 h 6848475"/>
              <a:gd name="connsiteX11" fmla="*/ 2238375 w 2638425"/>
              <a:gd name="connsiteY11" fmla="*/ 6362700 h 6848475"/>
              <a:gd name="connsiteX12" fmla="*/ 2571750 w 2638425"/>
              <a:gd name="connsiteY12" fmla="*/ 6534150 h 6848475"/>
              <a:gd name="connsiteX13" fmla="*/ 2638425 w 2638425"/>
              <a:gd name="connsiteY13" fmla="*/ 6781800 h 6848475"/>
              <a:gd name="connsiteX14" fmla="*/ 2609850 w 2638425"/>
              <a:gd name="connsiteY14" fmla="*/ 6848475 h 6848475"/>
              <a:gd name="connsiteX15" fmla="*/ 95250 w 2638425"/>
              <a:gd name="connsiteY15" fmla="*/ 6848475 h 6848475"/>
              <a:gd name="connsiteX16" fmla="*/ 0 w 2638425"/>
              <a:gd name="connsiteY16" fmla="*/ 0 h 6848475"/>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09850 w 2638425"/>
              <a:gd name="connsiteY14" fmla="*/ 6848475 h 6858000"/>
              <a:gd name="connsiteX15" fmla="*/ 0 w 2638425"/>
              <a:gd name="connsiteY15" fmla="*/ 6858000 h 6858000"/>
              <a:gd name="connsiteX16" fmla="*/ 0 w 2638425"/>
              <a:gd name="connsiteY16" fmla="*/ 0 h 6858000"/>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13025 w 2638425"/>
              <a:gd name="connsiteY14" fmla="*/ 6857999 h 6858000"/>
              <a:gd name="connsiteX15" fmla="*/ 0 w 2638425"/>
              <a:gd name="connsiteY15" fmla="*/ 6858000 h 6858000"/>
              <a:gd name="connsiteX16" fmla="*/ 0 w 2638425"/>
              <a:gd name="connsiteY16" fmla="*/ 0 h 6858000"/>
              <a:gd name="connsiteX0" fmla="*/ 0 w 2644775"/>
              <a:gd name="connsiteY0" fmla="*/ 0 h 6858000"/>
              <a:gd name="connsiteX1" fmla="*/ 2628900 w 2644775"/>
              <a:gd name="connsiteY1" fmla="*/ 0 h 6858000"/>
              <a:gd name="connsiteX2" fmla="*/ 2638425 w 2644775"/>
              <a:gd name="connsiteY2" fmla="*/ 114300 h 6858000"/>
              <a:gd name="connsiteX3" fmla="*/ 2514600 w 2644775"/>
              <a:gd name="connsiteY3" fmla="*/ 371475 h 6858000"/>
              <a:gd name="connsiteX4" fmla="*/ 2171700 w 2644775"/>
              <a:gd name="connsiteY4" fmla="*/ 476250 h 6858000"/>
              <a:gd name="connsiteX5" fmla="*/ 1114425 w 2644775"/>
              <a:gd name="connsiteY5" fmla="*/ 476250 h 6858000"/>
              <a:gd name="connsiteX6" fmla="*/ 657225 w 2644775"/>
              <a:gd name="connsiteY6" fmla="*/ 590550 h 6858000"/>
              <a:gd name="connsiteX7" fmla="*/ 533400 w 2644775"/>
              <a:gd name="connsiteY7" fmla="*/ 1047750 h 6858000"/>
              <a:gd name="connsiteX8" fmla="*/ 533400 w 2644775"/>
              <a:gd name="connsiteY8" fmla="*/ 5810250 h 6858000"/>
              <a:gd name="connsiteX9" fmla="*/ 676275 w 2644775"/>
              <a:gd name="connsiteY9" fmla="*/ 6257925 h 6858000"/>
              <a:gd name="connsiteX10" fmla="*/ 1190625 w 2644775"/>
              <a:gd name="connsiteY10" fmla="*/ 6362700 h 6858000"/>
              <a:gd name="connsiteX11" fmla="*/ 2238375 w 2644775"/>
              <a:gd name="connsiteY11" fmla="*/ 6362700 h 6858000"/>
              <a:gd name="connsiteX12" fmla="*/ 2571750 w 2644775"/>
              <a:gd name="connsiteY12" fmla="*/ 6534150 h 6858000"/>
              <a:gd name="connsiteX13" fmla="*/ 2644775 w 2644775"/>
              <a:gd name="connsiteY13" fmla="*/ 6781800 h 6858000"/>
              <a:gd name="connsiteX14" fmla="*/ 2613025 w 2644775"/>
              <a:gd name="connsiteY14" fmla="*/ 6857999 h 6858000"/>
              <a:gd name="connsiteX15" fmla="*/ 0 w 2644775"/>
              <a:gd name="connsiteY15" fmla="*/ 6858000 h 6858000"/>
              <a:gd name="connsiteX16" fmla="*/ 0 w 2644775"/>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2651654"/>
              <a:gd name="connsiteY0" fmla="*/ 0 h 6858000"/>
              <a:gd name="connsiteX1" fmla="*/ 2628900 w 2651654"/>
              <a:gd name="connsiteY1" fmla="*/ 0 h 6858000"/>
              <a:gd name="connsiteX2" fmla="*/ 2638425 w 2651654"/>
              <a:gd name="connsiteY2" fmla="*/ 114300 h 6858000"/>
              <a:gd name="connsiteX3" fmla="*/ 2514600 w 2651654"/>
              <a:gd name="connsiteY3" fmla="*/ 371475 h 6858000"/>
              <a:gd name="connsiteX4" fmla="*/ 2171700 w 2651654"/>
              <a:gd name="connsiteY4" fmla="*/ 476250 h 6858000"/>
              <a:gd name="connsiteX5" fmla="*/ 1114425 w 2651654"/>
              <a:gd name="connsiteY5" fmla="*/ 476250 h 6858000"/>
              <a:gd name="connsiteX6" fmla="*/ 657225 w 2651654"/>
              <a:gd name="connsiteY6" fmla="*/ 590550 h 6858000"/>
              <a:gd name="connsiteX7" fmla="*/ 533400 w 2651654"/>
              <a:gd name="connsiteY7" fmla="*/ 1047750 h 6858000"/>
              <a:gd name="connsiteX8" fmla="*/ 533400 w 2651654"/>
              <a:gd name="connsiteY8" fmla="*/ 5810250 h 6858000"/>
              <a:gd name="connsiteX9" fmla="*/ 676275 w 2651654"/>
              <a:gd name="connsiteY9" fmla="*/ 6257925 h 6858000"/>
              <a:gd name="connsiteX10" fmla="*/ 1190625 w 2651654"/>
              <a:gd name="connsiteY10" fmla="*/ 6362700 h 6858000"/>
              <a:gd name="connsiteX11" fmla="*/ 2238375 w 2651654"/>
              <a:gd name="connsiteY11" fmla="*/ 6362700 h 6858000"/>
              <a:gd name="connsiteX12" fmla="*/ 2571750 w 2651654"/>
              <a:gd name="connsiteY12" fmla="*/ 6534150 h 6858000"/>
              <a:gd name="connsiteX13" fmla="*/ 2644775 w 2651654"/>
              <a:gd name="connsiteY13" fmla="*/ 6781800 h 6858000"/>
              <a:gd name="connsiteX14" fmla="*/ 2613025 w 2651654"/>
              <a:gd name="connsiteY14" fmla="*/ 6857999 h 6858000"/>
              <a:gd name="connsiteX15" fmla="*/ 0 w 2651654"/>
              <a:gd name="connsiteY15" fmla="*/ 6858000 h 6858000"/>
              <a:gd name="connsiteX16" fmla="*/ 0 w 265165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8479"/>
              <a:gd name="connsiteY0" fmla="*/ 0 h 6858000"/>
              <a:gd name="connsiteX1" fmla="*/ 2628900 w 2648479"/>
              <a:gd name="connsiteY1" fmla="*/ 0 h 6858000"/>
              <a:gd name="connsiteX2" fmla="*/ 2638425 w 2648479"/>
              <a:gd name="connsiteY2" fmla="*/ 114300 h 6858000"/>
              <a:gd name="connsiteX3" fmla="*/ 2514600 w 2648479"/>
              <a:gd name="connsiteY3" fmla="*/ 371475 h 6858000"/>
              <a:gd name="connsiteX4" fmla="*/ 2171700 w 2648479"/>
              <a:gd name="connsiteY4" fmla="*/ 476250 h 6858000"/>
              <a:gd name="connsiteX5" fmla="*/ 1114425 w 2648479"/>
              <a:gd name="connsiteY5" fmla="*/ 476250 h 6858000"/>
              <a:gd name="connsiteX6" fmla="*/ 657225 w 2648479"/>
              <a:gd name="connsiteY6" fmla="*/ 590550 h 6858000"/>
              <a:gd name="connsiteX7" fmla="*/ 533400 w 2648479"/>
              <a:gd name="connsiteY7" fmla="*/ 1047750 h 6858000"/>
              <a:gd name="connsiteX8" fmla="*/ 533400 w 2648479"/>
              <a:gd name="connsiteY8" fmla="*/ 5810250 h 6858000"/>
              <a:gd name="connsiteX9" fmla="*/ 676275 w 2648479"/>
              <a:gd name="connsiteY9" fmla="*/ 6257925 h 6858000"/>
              <a:gd name="connsiteX10" fmla="*/ 1190625 w 2648479"/>
              <a:gd name="connsiteY10" fmla="*/ 6362700 h 6858000"/>
              <a:gd name="connsiteX11" fmla="*/ 2238375 w 2648479"/>
              <a:gd name="connsiteY11" fmla="*/ 6362700 h 6858000"/>
              <a:gd name="connsiteX12" fmla="*/ 2571750 w 2648479"/>
              <a:gd name="connsiteY12" fmla="*/ 6534150 h 6858000"/>
              <a:gd name="connsiteX13" fmla="*/ 2647950 w 2648479"/>
              <a:gd name="connsiteY13" fmla="*/ 6737350 h 6858000"/>
              <a:gd name="connsiteX14" fmla="*/ 2613025 w 2648479"/>
              <a:gd name="connsiteY14" fmla="*/ 6857999 h 6858000"/>
              <a:gd name="connsiteX15" fmla="*/ 0 w 2648479"/>
              <a:gd name="connsiteY15" fmla="*/ 6858000 h 6858000"/>
              <a:gd name="connsiteX16" fmla="*/ 0 w 2648479"/>
              <a:gd name="connsiteY16" fmla="*/ 0 h 6858000"/>
              <a:gd name="connsiteX0" fmla="*/ 0 w 2657475"/>
              <a:gd name="connsiteY0" fmla="*/ 0 h 6858000"/>
              <a:gd name="connsiteX1" fmla="*/ 2628900 w 2657475"/>
              <a:gd name="connsiteY1" fmla="*/ 0 h 6858000"/>
              <a:gd name="connsiteX2" fmla="*/ 2638425 w 2657475"/>
              <a:gd name="connsiteY2" fmla="*/ 114300 h 6858000"/>
              <a:gd name="connsiteX3" fmla="*/ 2514600 w 2657475"/>
              <a:gd name="connsiteY3" fmla="*/ 371475 h 6858000"/>
              <a:gd name="connsiteX4" fmla="*/ 2171700 w 2657475"/>
              <a:gd name="connsiteY4" fmla="*/ 476250 h 6858000"/>
              <a:gd name="connsiteX5" fmla="*/ 1114425 w 2657475"/>
              <a:gd name="connsiteY5" fmla="*/ 476250 h 6858000"/>
              <a:gd name="connsiteX6" fmla="*/ 657225 w 2657475"/>
              <a:gd name="connsiteY6" fmla="*/ 590550 h 6858000"/>
              <a:gd name="connsiteX7" fmla="*/ 533400 w 2657475"/>
              <a:gd name="connsiteY7" fmla="*/ 1047750 h 6858000"/>
              <a:gd name="connsiteX8" fmla="*/ 533400 w 2657475"/>
              <a:gd name="connsiteY8" fmla="*/ 5810250 h 6858000"/>
              <a:gd name="connsiteX9" fmla="*/ 676275 w 2657475"/>
              <a:gd name="connsiteY9" fmla="*/ 6257925 h 6858000"/>
              <a:gd name="connsiteX10" fmla="*/ 1190625 w 2657475"/>
              <a:gd name="connsiteY10" fmla="*/ 6362700 h 6858000"/>
              <a:gd name="connsiteX11" fmla="*/ 2238375 w 2657475"/>
              <a:gd name="connsiteY11" fmla="*/ 6362700 h 6858000"/>
              <a:gd name="connsiteX12" fmla="*/ 2571750 w 2657475"/>
              <a:gd name="connsiteY12" fmla="*/ 6534150 h 6858000"/>
              <a:gd name="connsiteX13" fmla="*/ 2647950 w 2657475"/>
              <a:gd name="connsiteY13" fmla="*/ 6737350 h 6858000"/>
              <a:gd name="connsiteX14" fmla="*/ 2628900 w 2657475"/>
              <a:gd name="connsiteY14" fmla="*/ 6857999 h 6858000"/>
              <a:gd name="connsiteX15" fmla="*/ 0 w 2657475"/>
              <a:gd name="connsiteY15" fmla="*/ 6858000 h 6858000"/>
              <a:gd name="connsiteX16" fmla="*/ 0 w 2657475"/>
              <a:gd name="connsiteY16" fmla="*/ 0 h 6858000"/>
              <a:gd name="connsiteX0" fmla="*/ 0 w 2654829"/>
              <a:gd name="connsiteY0" fmla="*/ 0 h 6858000"/>
              <a:gd name="connsiteX1" fmla="*/ 2628900 w 2654829"/>
              <a:gd name="connsiteY1" fmla="*/ 0 h 6858000"/>
              <a:gd name="connsiteX2" fmla="*/ 2638425 w 2654829"/>
              <a:gd name="connsiteY2" fmla="*/ 114300 h 6858000"/>
              <a:gd name="connsiteX3" fmla="*/ 2514600 w 2654829"/>
              <a:gd name="connsiteY3" fmla="*/ 371475 h 6858000"/>
              <a:gd name="connsiteX4" fmla="*/ 2171700 w 2654829"/>
              <a:gd name="connsiteY4" fmla="*/ 476250 h 6858000"/>
              <a:gd name="connsiteX5" fmla="*/ 1114425 w 2654829"/>
              <a:gd name="connsiteY5" fmla="*/ 476250 h 6858000"/>
              <a:gd name="connsiteX6" fmla="*/ 657225 w 2654829"/>
              <a:gd name="connsiteY6" fmla="*/ 590550 h 6858000"/>
              <a:gd name="connsiteX7" fmla="*/ 533400 w 2654829"/>
              <a:gd name="connsiteY7" fmla="*/ 1047750 h 6858000"/>
              <a:gd name="connsiteX8" fmla="*/ 533400 w 2654829"/>
              <a:gd name="connsiteY8" fmla="*/ 5810250 h 6858000"/>
              <a:gd name="connsiteX9" fmla="*/ 676275 w 2654829"/>
              <a:gd name="connsiteY9" fmla="*/ 6257925 h 6858000"/>
              <a:gd name="connsiteX10" fmla="*/ 1190625 w 2654829"/>
              <a:gd name="connsiteY10" fmla="*/ 6362700 h 6858000"/>
              <a:gd name="connsiteX11" fmla="*/ 2238375 w 2654829"/>
              <a:gd name="connsiteY11" fmla="*/ 6362700 h 6858000"/>
              <a:gd name="connsiteX12" fmla="*/ 2571750 w 2654829"/>
              <a:gd name="connsiteY12" fmla="*/ 6534150 h 6858000"/>
              <a:gd name="connsiteX13" fmla="*/ 2647950 w 2654829"/>
              <a:gd name="connsiteY13" fmla="*/ 6737350 h 6858000"/>
              <a:gd name="connsiteX14" fmla="*/ 2613025 w 2654829"/>
              <a:gd name="connsiteY14" fmla="*/ 6857999 h 6858000"/>
              <a:gd name="connsiteX15" fmla="*/ 0 w 2654829"/>
              <a:gd name="connsiteY15" fmla="*/ 6858000 h 6858000"/>
              <a:gd name="connsiteX16" fmla="*/ 0 w 2654829"/>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3054350"/>
              <a:gd name="connsiteY0" fmla="*/ 0 h 6858000"/>
              <a:gd name="connsiteX1" fmla="*/ 2628900 w 3054350"/>
              <a:gd name="connsiteY1" fmla="*/ 0 h 6858000"/>
              <a:gd name="connsiteX2" fmla="*/ 2638425 w 3054350"/>
              <a:gd name="connsiteY2" fmla="*/ 114300 h 6858000"/>
              <a:gd name="connsiteX3" fmla="*/ 2514600 w 3054350"/>
              <a:gd name="connsiteY3" fmla="*/ 371475 h 6858000"/>
              <a:gd name="connsiteX4" fmla="*/ 2171700 w 3054350"/>
              <a:gd name="connsiteY4" fmla="*/ 476250 h 6858000"/>
              <a:gd name="connsiteX5" fmla="*/ 1114425 w 3054350"/>
              <a:gd name="connsiteY5" fmla="*/ 476250 h 6858000"/>
              <a:gd name="connsiteX6" fmla="*/ 657225 w 3054350"/>
              <a:gd name="connsiteY6" fmla="*/ 590550 h 6858000"/>
              <a:gd name="connsiteX7" fmla="*/ 533400 w 3054350"/>
              <a:gd name="connsiteY7" fmla="*/ 1047750 h 6858000"/>
              <a:gd name="connsiteX8" fmla="*/ 533400 w 3054350"/>
              <a:gd name="connsiteY8" fmla="*/ 5810250 h 6858000"/>
              <a:gd name="connsiteX9" fmla="*/ 676275 w 3054350"/>
              <a:gd name="connsiteY9" fmla="*/ 6257925 h 6858000"/>
              <a:gd name="connsiteX10" fmla="*/ 1190625 w 3054350"/>
              <a:gd name="connsiteY10" fmla="*/ 6362700 h 6858000"/>
              <a:gd name="connsiteX11" fmla="*/ 2238375 w 3054350"/>
              <a:gd name="connsiteY11" fmla="*/ 6362700 h 6858000"/>
              <a:gd name="connsiteX12" fmla="*/ 2571750 w 3054350"/>
              <a:gd name="connsiteY12" fmla="*/ 6534150 h 6858000"/>
              <a:gd name="connsiteX13" fmla="*/ 2625725 w 3054350"/>
              <a:gd name="connsiteY13" fmla="*/ 6857999 h 6858000"/>
              <a:gd name="connsiteX14" fmla="*/ 0 w 3054350"/>
              <a:gd name="connsiteY14" fmla="*/ 6858000 h 6858000"/>
              <a:gd name="connsiteX15" fmla="*/ 0 w 3054350"/>
              <a:gd name="connsiteY15" fmla="*/ 0 h 6858000"/>
              <a:gd name="connsiteX0" fmla="*/ 0 w 2651125"/>
              <a:gd name="connsiteY0" fmla="*/ 0 h 6858000"/>
              <a:gd name="connsiteX1" fmla="*/ 2628900 w 2651125"/>
              <a:gd name="connsiteY1" fmla="*/ 0 h 6858000"/>
              <a:gd name="connsiteX2" fmla="*/ 2638425 w 2651125"/>
              <a:gd name="connsiteY2" fmla="*/ 114300 h 6858000"/>
              <a:gd name="connsiteX3" fmla="*/ 2514600 w 2651125"/>
              <a:gd name="connsiteY3" fmla="*/ 371475 h 6858000"/>
              <a:gd name="connsiteX4" fmla="*/ 2171700 w 2651125"/>
              <a:gd name="connsiteY4" fmla="*/ 476250 h 6858000"/>
              <a:gd name="connsiteX5" fmla="*/ 1114425 w 2651125"/>
              <a:gd name="connsiteY5" fmla="*/ 476250 h 6858000"/>
              <a:gd name="connsiteX6" fmla="*/ 657225 w 2651125"/>
              <a:gd name="connsiteY6" fmla="*/ 590550 h 6858000"/>
              <a:gd name="connsiteX7" fmla="*/ 533400 w 2651125"/>
              <a:gd name="connsiteY7" fmla="*/ 1047750 h 6858000"/>
              <a:gd name="connsiteX8" fmla="*/ 533400 w 2651125"/>
              <a:gd name="connsiteY8" fmla="*/ 5810250 h 6858000"/>
              <a:gd name="connsiteX9" fmla="*/ 676275 w 2651125"/>
              <a:gd name="connsiteY9" fmla="*/ 6257925 h 6858000"/>
              <a:gd name="connsiteX10" fmla="*/ 1190625 w 2651125"/>
              <a:gd name="connsiteY10" fmla="*/ 6362700 h 6858000"/>
              <a:gd name="connsiteX11" fmla="*/ 2238375 w 2651125"/>
              <a:gd name="connsiteY11" fmla="*/ 6362700 h 6858000"/>
              <a:gd name="connsiteX12" fmla="*/ 2571750 w 2651125"/>
              <a:gd name="connsiteY12" fmla="*/ 6534150 h 6858000"/>
              <a:gd name="connsiteX13" fmla="*/ 2625725 w 2651125"/>
              <a:gd name="connsiteY13" fmla="*/ 6857999 h 6858000"/>
              <a:gd name="connsiteX14" fmla="*/ 0 w 2651125"/>
              <a:gd name="connsiteY14" fmla="*/ 6858000 h 6858000"/>
              <a:gd name="connsiteX15" fmla="*/ 0 w 26511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514600 w 2663825"/>
              <a:gd name="connsiteY2" fmla="*/ 371475 h 6858000"/>
              <a:gd name="connsiteX3" fmla="*/ 2171700 w 2663825"/>
              <a:gd name="connsiteY3" fmla="*/ 476250 h 6858000"/>
              <a:gd name="connsiteX4" fmla="*/ 1114425 w 2663825"/>
              <a:gd name="connsiteY4" fmla="*/ 476250 h 6858000"/>
              <a:gd name="connsiteX5" fmla="*/ 663575 w 2663825"/>
              <a:gd name="connsiteY5" fmla="*/ 606425 h 6858000"/>
              <a:gd name="connsiteX6" fmla="*/ 542925 w 2663825"/>
              <a:gd name="connsiteY6" fmla="*/ 1047750 h 6858000"/>
              <a:gd name="connsiteX7" fmla="*/ 542925 w 2663825"/>
              <a:gd name="connsiteY7" fmla="*/ 5797550 h 6858000"/>
              <a:gd name="connsiteX8" fmla="*/ 685800 w 2663825"/>
              <a:gd name="connsiteY8" fmla="*/ 6254750 h 6858000"/>
              <a:gd name="connsiteX9" fmla="*/ 1190625 w 2663825"/>
              <a:gd name="connsiteY9" fmla="*/ 6362700 h 6858000"/>
              <a:gd name="connsiteX10" fmla="*/ 2238375 w 2663825"/>
              <a:gd name="connsiteY10" fmla="*/ 6362700 h 6858000"/>
              <a:gd name="connsiteX11" fmla="*/ 2571750 w 2663825"/>
              <a:gd name="connsiteY11" fmla="*/ 6534150 h 6858000"/>
              <a:gd name="connsiteX12" fmla="*/ 2625725 w 2663825"/>
              <a:gd name="connsiteY12" fmla="*/ 6857999 h 6858000"/>
              <a:gd name="connsiteX13" fmla="*/ 0 w 2663825"/>
              <a:gd name="connsiteY13" fmla="*/ 6858000 h 6858000"/>
              <a:gd name="connsiteX14" fmla="*/ 0 w 2663825"/>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67000" h="6858000">
                <a:moveTo>
                  <a:pt x="0" y="0"/>
                </a:moveTo>
                <a:lnTo>
                  <a:pt x="2628900" y="0"/>
                </a:lnTo>
                <a:cubicBezTo>
                  <a:pt x="2667000" y="127000"/>
                  <a:pt x="2616200" y="263525"/>
                  <a:pt x="2514600" y="371475"/>
                </a:cubicBezTo>
                <a:cubicBezTo>
                  <a:pt x="2422525" y="457200"/>
                  <a:pt x="2308225" y="479425"/>
                  <a:pt x="2171700" y="476250"/>
                </a:cubicBezTo>
                <a:lnTo>
                  <a:pt x="1114425" y="476250"/>
                </a:lnTo>
                <a:cubicBezTo>
                  <a:pt x="884238" y="479425"/>
                  <a:pt x="758825" y="492125"/>
                  <a:pt x="663575" y="606425"/>
                </a:cubicBezTo>
                <a:cubicBezTo>
                  <a:pt x="565150" y="736600"/>
                  <a:pt x="549275" y="873125"/>
                  <a:pt x="542925" y="1047750"/>
                </a:cubicBezTo>
                <a:lnTo>
                  <a:pt x="542925" y="5797550"/>
                </a:lnTo>
                <a:cubicBezTo>
                  <a:pt x="544513" y="5970588"/>
                  <a:pt x="577850" y="6160558"/>
                  <a:pt x="685800" y="6254750"/>
                </a:cubicBezTo>
                <a:cubicBezTo>
                  <a:pt x="793750" y="6348942"/>
                  <a:pt x="993775" y="6359525"/>
                  <a:pt x="1190625" y="6362700"/>
                </a:cubicBezTo>
                <a:lnTo>
                  <a:pt x="2238375" y="6362700"/>
                </a:lnTo>
                <a:cubicBezTo>
                  <a:pt x="2401887" y="6359525"/>
                  <a:pt x="2519892" y="6454775"/>
                  <a:pt x="2571750" y="6534150"/>
                </a:cubicBezTo>
                <a:cubicBezTo>
                  <a:pt x="2636308" y="6616700"/>
                  <a:pt x="2663825" y="6781799"/>
                  <a:pt x="2625725" y="6857999"/>
                </a:cubicBezTo>
                <a:lnTo>
                  <a:pt x="0" y="6858000"/>
                </a:lnTo>
                <a:lnTo>
                  <a:pt x="0" y="0"/>
                </a:lnTo>
                <a:close/>
              </a:path>
            </a:pathLst>
          </a:custGeom>
          <a:gradFill>
            <a:gsLst>
              <a:gs pos="0">
                <a:srgbClr val="F1C894"/>
              </a:gs>
              <a:gs pos="50000">
                <a:srgbClr val="E9AE64"/>
              </a:gs>
              <a:gs pos="50000">
                <a:srgbClr val="E2953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Text Placeholder 15"/>
          <p:cNvSpPr>
            <a:spLocks noGrp="1"/>
          </p:cNvSpPr>
          <p:nvPr>
            <p:ph type="body" sz="quarter" idx="11"/>
          </p:nvPr>
        </p:nvSpPr>
        <p:spPr>
          <a:xfrm>
            <a:off x="904875" y="1970088"/>
            <a:ext cx="3560763" cy="604837"/>
          </a:xfrm>
        </p:spPr>
        <p:txBody>
          <a:bodyPr/>
          <a:lstStyle>
            <a:lvl1pPr marL="342900" indent="-342900">
              <a:buNone/>
              <a:defRPr lang="en-US" sz="1600" b="1" kern="1200" dirty="0" smtClean="0">
                <a:solidFill>
                  <a:srgbClr val="F0C593"/>
                </a:solidFill>
                <a:latin typeface="Arial" charset="0"/>
                <a:ea typeface="ＭＳ Ｐゴシック" charset="-128"/>
                <a:cs typeface="ＭＳ Ｐゴシック" charset="-128"/>
              </a:defRPr>
            </a:lvl1pPr>
          </a:lstStyle>
          <a:p>
            <a:pPr lvl="0"/>
            <a:r>
              <a:rPr lang="en-US" smtClean="0"/>
              <a:t>Click to edit Master text styles</a:t>
            </a:r>
          </a:p>
        </p:txBody>
      </p:sp>
      <p:sp>
        <p:nvSpPr>
          <p:cNvPr id="17" name="Title 16"/>
          <p:cNvSpPr>
            <a:spLocks noGrp="1"/>
          </p:cNvSpPr>
          <p:nvPr>
            <p:ph type="title"/>
          </p:nvPr>
        </p:nvSpPr>
        <p:spPr>
          <a:xfrm>
            <a:off x="875322" y="1066800"/>
            <a:ext cx="7772400" cy="639763"/>
          </a:xfrm>
        </p:spPr>
        <p:txBody>
          <a:bodyPr/>
          <a:lstStyle>
            <a:lvl1pPr algn="l" rtl="0" eaLnBrk="0" fontAlgn="base" hangingPunct="0">
              <a:spcBef>
                <a:spcPct val="0"/>
              </a:spcBef>
              <a:spcAft>
                <a:spcPct val="0"/>
              </a:spcAft>
              <a:defRPr lang="en-US" sz="3200" b="1" kern="1200" dirty="0">
                <a:solidFill>
                  <a:schemeClr val="bg1"/>
                </a:solidFill>
                <a:latin typeface="Arial" charset="0"/>
                <a:ea typeface="ＭＳ Ｐゴシック" pitchFamily="34" charset="-128"/>
                <a:cs typeface="Arial" charset="0"/>
              </a:defRPr>
            </a:lvl1pPr>
          </a:lstStyle>
          <a:p>
            <a:r>
              <a:rPr lang="en-US"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hapter Brackets Pink">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Freeform 4"/>
          <p:cNvSpPr/>
          <p:nvPr/>
        </p:nvSpPr>
        <p:spPr>
          <a:xfrm>
            <a:off x="0" y="0"/>
            <a:ext cx="2667000" cy="6858000"/>
          </a:xfrm>
          <a:custGeom>
            <a:avLst/>
            <a:gdLst>
              <a:gd name="connsiteX0" fmla="*/ 0 w 2543175"/>
              <a:gd name="connsiteY0" fmla="*/ 0 h 6848475"/>
              <a:gd name="connsiteX1" fmla="*/ 2533650 w 2543175"/>
              <a:gd name="connsiteY1" fmla="*/ 0 h 6848475"/>
              <a:gd name="connsiteX2" fmla="*/ 2543175 w 2543175"/>
              <a:gd name="connsiteY2" fmla="*/ 114300 h 6848475"/>
              <a:gd name="connsiteX3" fmla="*/ 2419350 w 2543175"/>
              <a:gd name="connsiteY3" fmla="*/ 371475 h 6848475"/>
              <a:gd name="connsiteX4" fmla="*/ 2076450 w 2543175"/>
              <a:gd name="connsiteY4" fmla="*/ 476250 h 6848475"/>
              <a:gd name="connsiteX5" fmla="*/ 1019175 w 2543175"/>
              <a:gd name="connsiteY5" fmla="*/ 476250 h 6848475"/>
              <a:gd name="connsiteX6" fmla="*/ 561975 w 2543175"/>
              <a:gd name="connsiteY6" fmla="*/ 590550 h 6848475"/>
              <a:gd name="connsiteX7" fmla="*/ 438150 w 2543175"/>
              <a:gd name="connsiteY7" fmla="*/ 1047750 h 6848475"/>
              <a:gd name="connsiteX8" fmla="*/ 438150 w 2543175"/>
              <a:gd name="connsiteY8" fmla="*/ 5810250 h 6848475"/>
              <a:gd name="connsiteX9" fmla="*/ 581025 w 2543175"/>
              <a:gd name="connsiteY9" fmla="*/ 6257925 h 6848475"/>
              <a:gd name="connsiteX10" fmla="*/ 1095375 w 2543175"/>
              <a:gd name="connsiteY10" fmla="*/ 6362700 h 6848475"/>
              <a:gd name="connsiteX11" fmla="*/ 2143125 w 2543175"/>
              <a:gd name="connsiteY11" fmla="*/ 6362700 h 6848475"/>
              <a:gd name="connsiteX12" fmla="*/ 2476500 w 2543175"/>
              <a:gd name="connsiteY12" fmla="*/ 6534150 h 6848475"/>
              <a:gd name="connsiteX13" fmla="*/ 2543175 w 2543175"/>
              <a:gd name="connsiteY13" fmla="*/ 6781800 h 6848475"/>
              <a:gd name="connsiteX14" fmla="*/ 2514600 w 2543175"/>
              <a:gd name="connsiteY14" fmla="*/ 6848475 h 6848475"/>
              <a:gd name="connsiteX15" fmla="*/ 0 w 2543175"/>
              <a:gd name="connsiteY15" fmla="*/ 6848475 h 6848475"/>
              <a:gd name="connsiteX16" fmla="*/ 0 w 2543175"/>
              <a:gd name="connsiteY16" fmla="*/ 0 h 6848475"/>
              <a:gd name="connsiteX0" fmla="*/ 0 w 2638425"/>
              <a:gd name="connsiteY0" fmla="*/ 0 h 6848475"/>
              <a:gd name="connsiteX1" fmla="*/ 2628900 w 2638425"/>
              <a:gd name="connsiteY1" fmla="*/ 0 h 6848475"/>
              <a:gd name="connsiteX2" fmla="*/ 2638425 w 2638425"/>
              <a:gd name="connsiteY2" fmla="*/ 114300 h 6848475"/>
              <a:gd name="connsiteX3" fmla="*/ 2514600 w 2638425"/>
              <a:gd name="connsiteY3" fmla="*/ 371475 h 6848475"/>
              <a:gd name="connsiteX4" fmla="*/ 2171700 w 2638425"/>
              <a:gd name="connsiteY4" fmla="*/ 476250 h 6848475"/>
              <a:gd name="connsiteX5" fmla="*/ 1114425 w 2638425"/>
              <a:gd name="connsiteY5" fmla="*/ 476250 h 6848475"/>
              <a:gd name="connsiteX6" fmla="*/ 657225 w 2638425"/>
              <a:gd name="connsiteY6" fmla="*/ 590550 h 6848475"/>
              <a:gd name="connsiteX7" fmla="*/ 533400 w 2638425"/>
              <a:gd name="connsiteY7" fmla="*/ 1047750 h 6848475"/>
              <a:gd name="connsiteX8" fmla="*/ 533400 w 2638425"/>
              <a:gd name="connsiteY8" fmla="*/ 5810250 h 6848475"/>
              <a:gd name="connsiteX9" fmla="*/ 676275 w 2638425"/>
              <a:gd name="connsiteY9" fmla="*/ 6257925 h 6848475"/>
              <a:gd name="connsiteX10" fmla="*/ 1190625 w 2638425"/>
              <a:gd name="connsiteY10" fmla="*/ 6362700 h 6848475"/>
              <a:gd name="connsiteX11" fmla="*/ 2238375 w 2638425"/>
              <a:gd name="connsiteY11" fmla="*/ 6362700 h 6848475"/>
              <a:gd name="connsiteX12" fmla="*/ 2571750 w 2638425"/>
              <a:gd name="connsiteY12" fmla="*/ 6534150 h 6848475"/>
              <a:gd name="connsiteX13" fmla="*/ 2638425 w 2638425"/>
              <a:gd name="connsiteY13" fmla="*/ 6781800 h 6848475"/>
              <a:gd name="connsiteX14" fmla="*/ 2609850 w 2638425"/>
              <a:gd name="connsiteY14" fmla="*/ 6848475 h 6848475"/>
              <a:gd name="connsiteX15" fmla="*/ 95250 w 2638425"/>
              <a:gd name="connsiteY15" fmla="*/ 6848475 h 6848475"/>
              <a:gd name="connsiteX16" fmla="*/ 0 w 2638425"/>
              <a:gd name="connsiteY16" fmla="*/ 0 h 6848475"/>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09850 w 2638425"/>
              <a:gd name="connsiteY14" fmla="*/ 6848475 h 6858000"/>
              <a:gd name="connsiteX15" fmla="*/ 0 w 2638425"/>
              <a:gd name="connsiteY15" fmla="*/ 6858000 h 6858000"/>
              <a:gd name="connsiteX16" fmla="*/ 0 w 2638425"/>
              <a:gd name="connsiteY16" fmla="*/ 0 h 6858000"/>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13025 w 2638425"/>
              <a:gd name="connsiteY14" fmla="*/ 6857999 h 6858000"/>
              <a:gd name="connsiteX15" fmla="*/ 0 w 2638425"/>
              <a:gd name="connsiteY15" fmla="*/ 6858000 h 6858000"/>
              <a:gd name="connsiteX16" fmla="*/ 0 w 2638425"/>
              <a:gd name="connsiteY16" fmla="*/ 0 h 6858000"/>
              <a:gd name="connsiteX0" fmla="*/ 0 w 2644775"/>
              <a:gd name="connsiteY0" fmla="*/ 0 h 6858000"/>
              <a:gd name="connsiteX1" fmla="*/ 2628900 w 2644775"/>
              <a:gd name="connsiteY1" fmla="*/ 0 h 6858000"/>
              <a:gd name="connsiteX2" fmla="*/ 2638425 w 2644775"/>
              <a:gd name="connsiteY2" fmla="*/ 114300 h 6858000"/>
              <a:gd name="connsiteX3" fmla="*/ 2514600 w 2644775"/>
              <a:gd name="connsiteY3" fmla="*/ 371475 h 6858000"/>
              <a:gd name="connsiteX4" fmla="*/ 2171700 w 2644775"/>
              <a:gd name="connsiteY4" fmla="*/ 476250 h 6858000"/>
              <a:gd name="connsiteX5" fmla="*/ 1114425 w 2644775"/>
              <a:gd name="connsiteY5" fmla="*/ 476250 h 6858000"/>
              <a:gd name="connsiteX6" fmla="*/ 657225 w 2644775"/>
              <a:gd name="connsiteY6" fmla="*/ 590550 h 6858000"/>
              <a:gd name="connsiteX7" fmla="*/ 533400 w 2644775"/>
              <a:gd name="connsiteY7" fmla="*/ 1047750 h 6858000"/>
              <a:gd name="connsiteX8" fmla="*/ 533400 w 2644775"/>
              <a:gd name="connsiteY8" fmla="*/ 5810250 h 6858000"/>
              <a:gd name="connsiteX9" fmla="*/ 676275 w 2644775"/>
              <a:gd name="connsiteY9" fmla="*/ 6257925 h 6858000"/>
              <a:gd name="connsiteX10" fmla="*/ 1190625 w 2644775"/>
              <a:gd name="connsiteY10" fmla="*/ 6362700 h 6858000"/>
              <a:gd name="connsiteX11" fmla="*/ 2238375 w 2644775"/>
              <a:gd name="connsiteY11" fmla="*/ 6362700 h 6858000"/>
              <a:gd name="connsiteX12" fmla="*/ 2571750 w 2644775"/>
              <a:gd name="connsiteY12" fmla="*/ 6534150 h 6858000"/>
              <a:gd name="connsiteX13" fmla="*/ 2644775 w 2644775"/>
              <a:gd name="connsiteY13" fmla="*/ 6781800 h 6858000"/>
              <a:gd name="connsiteX14" fmla="*/ 2613025 w 2644775"/>
              <a:gd name="connsiteY14" fmla="*/ 6857999 h 6858000"/>
              <a:gd name="connsiteX15" fmla="*/ 0 w 2644775"/>
              <a:gd name="connsiteY15" fmla="*/ 6858000 h 6858000"/>
              <a:gd name="connsiteX16" fmla="*/ 0 w 2644775"/>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2651654"/>
              <a:gd name="connsiteY0" fmla="*/ 0 h 6858000"/>
              <a:gd name="connsiteX1" fmla="*/ 2628900 w 2651654"/>
              <a:gd name="connsiteY1" fmla="*/ 0 h 6858000"/>
              <a:gd name="connsiteX2" fmla="*/ 2638425 w 2651654"/>
              <a:gd name="connsiteY2" fmla="*/ 114300 h 6858000"/>
              <a:gd name="connsiteX3" fmla="*/ 2514600 w 2651654"/>
              <a:gd name="connsiteY3" fmla="*/ 371475 h 6858000"/>
              <a:gd name="connsiteX4" fmla="*/ 2171700 w 2651654"/>
              <a:gd name="connsiteY4" fmla="*/ 476250 h 6858000"/>
              <a:gd name="connsiteX5" fmla="*/ 1114425 w 2651654"/>
              <a:gd name="connsiteY5" fmla="*/ 476250 h 6858000"/>
              <a:gd name="connsiteX6" fmla="*/ 657225 w 2651654"/>
              <a:gd name="connsiteY6" fmla="*/ 590550 h 6858000"/>
              <a:gd name="connsiteX7" fmla="*/ 533400 w 2651654"/>
              <a:gd name="connsiteY7" fmla="*/ 1047750 h 6858000"/>
              <a:gd name="connsiteX8" fmla="*/ 533400 w 2651654"/>
              <a:gd name="connsiteY8" fmla="*/ 5810250 h 6858000"/>
              <a:gd name="connsiteX9" fmla="*/ 676275 w 2651654"/>
              <a:gd name="connsiteY9" fmla="*/ 6257925 h 6858000"/>
              <a:gd name="connsiteX10" fmla="*/ 1190625 w 2651654"/>
              <a:gd name="connsiteY10" fmla="*/ 6362700 h 6858000"/>
              <a:gd name="connsiteX11" fmla="*/ 2238375 w 2651654"/>
              <a:gd name="connsiteY11" fmla="*/ 6362700 h 6858000"/>
              <a:gd name="connsiteX12" fmla="*/ 2571750 w 2651654"/>
              <a:gd name="connsiteY12" fmla="*/ 6534150 h 6858000"/>
              <a:gd name="connsiteX13" fmla="*/ 2644775 w 2651654"/>
              <a:gd name="connsiteY13" fmla="*/ 6781800 h 6858000"/>
              <a:gd name="connsiteX14" fmla="*/ 2613025 w 2651654"/>
              <a:gd name="connsiteY14" fmla="*/ 6857999 h 6858000"/>
              <a:gd name="connsiteX15" fmla="*/ 0 w 2651654"/>
              <a:gd name="connsiteY15" fmla="*/ 6858000 h 6858000"/>
              <a:gd name="connsiteX16" fmla="*/ 0 w 265165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8479"/>
              <a:gd name="connsiteY0" fmla="*/ 0 h 6858000"/>
              <a:gd name="connsiteX1" fmla="*/ 2628900 w 2648479"/>
              <a:gd name="connsiteY1" fmla="*/ 0 h 6858000"/>
              <a:gd name="connsiteX2" fmla="*/ 2638425 w 2648479"/>
              <a:gd name="connsiteY2" fmla="*/ 114300 h 6858000"/>
              <a:gd name="connsiteX3" fmla="*/ 2514600 w 2648479"/>
              <a:gd name="connsiteY3" fmla="*/ 371475 h 6858000"/>
              <a:gd name="connsiteX4" fmla="*/ 2171700 w 2648479"/>
              <a:gd name="connsiteY4" fmla="*/ 476250 h 6858000"/>
              <a:gd name="connsiteX5" fmla="*/ 1114425 w 2648479"/>
              <a:gd name="connsiteY5" fmla="*/ 476250 h 6858000"/>
              <a:gd name="connsiteX6" fmla="*/ 657225 w 2648479"/>
              <a:gd name="connsiteY6" fmla="*/ 590550 h 6858000"/>
              <a:gd name="connsiteX7" fmla="*/ 533400 w 2648479"/>
              <a:gd name="connsiteY7" fmla="*/ 1047750 h 6858000"/>
              <a:gd name="connsiteX8" fmla="*/ 533400 w 2648479"/>
              <a:gd name="connsiteY8" fmla="*/ 5810250 h 6858000"/>
              <a:gd name="connsiteX9" fmla="*/ 676275 w 2648479"/>
              <a:gd name="connsiteY9" fmla="*/ 6257925 h 6858000"/>
              <a:gd name="connsiteX10" fmla="*/ 1190625 w 2648479"/>
              <a:gd name="connsiteY10" fmla="*/ 6362700 h 6858000"/>
              <a:gd name="connsiteX11" fmla="*/ 2238375 w 2648479"/>
              <a:gd name="connsiteY11" fmla="*/ 6362700 h 6858000"/>
              <a:gd name="connsiteX12" fmla="*/ 2571750 w 2648479"/>
              <a:gd name="connsiteY12" fmla="*/ 6534150 h 6858000"/>
              <a:gd name="connsiteX13" fmla="*/ 2647950 w 2648479"/>
              <a:gd name="connsiteY13" fmla="*/ 6737350 h 6858000"/>
              <a:gd name="connsiteX14" fmla="*/ 2613025 w 2648479"/>
              <a:gd name="connsiteY14" fmla="*/ 6857999 h 6858000"/>
              <a:gd name="connsiteX15" fmla="*/ 0 w 2648479"/>
              <a:gd name="connsiteY15" fmla="*/ 6858000 h 6858000"/>
              <a:gd name="connsiteX16" fmla="*/ 0 w 2648479"/>
              <a:gd name="connsiteY16" fmla="*/ 0 h 6858000"/>
              <a:gd name="connsiteX0" fmla="*/ 0 w 2657475"/>
              <a:gd name="connsiteY0" fmla="*/ 0 h 6858000"/>
              <a:gd name="connsiteX1" fmla="*/ 2628900 w 2657475"/>
              <a:gd name="connsiteY1" fmla="*/ 0 h 6858000"/>
              <a:gd name="connsiteX2" fmla="*/ 2638425 w 2657475"/>
              <a:gd name="connsiteY2" fmla="*/ 114300 h 6858000"/>
              <a:gd name="connsiteX3" fmla="*/ 2514600 w 2657475"/>
              <a:gd name="connsiteY3" fmla="*/ 371475 h 6858000"/>
              <a:gd name="connsiteX4" fmla="*/ 2171700 w 2657475"/>
              <a:gd name="connsiteY4" fmla="*/ 476250 h 6858000"/>
              <a:gd name="connsiteX5" fmla="*/ 1114425 w 2657475"/>
              <a:gd name="connsiteY5" fmla="*/ 476250 h 6858000"/>
              <a:gd name="connsiteX6" fmla="*/ 657225 w 2657475"/>
              <a:gd name="connsiteY6" fmla="*/ 590550 h 6858000"/>
              <a:gd name="connsiteX7" fmla="*/ 533400 w 2657475"/>
              <a:gd name="connsiteY7" fmla="*/ 1047750 h 6858000"/>
              <a:gd name="connsiteX8" fmla="*/ 533400 w 2657475"/>
              <a:gd name="connsiteY8" fmla="*/ 5810250 h 6858000"/>
              <a:gd name="connsiteX9" fmla="*/ 676275 w 2657475"/>
              <a:gd name="connsiteY9" fmla="*/ 6257925 h 6858000"/>
              <a:gd name="connsiteX10" fmla="*/ 1190625 w 2657475"/>
              <a:gd name="connsiteY10" fmla="*/ 6362700 h 6858000"/>
              <a:gd name="connsiteX11" fmla="*/ 2238375 w 2657475"/>
              <a:gd name="connsiteY11" fmla="*/ 6362700 h 6858000"/>
              <a:gd name="connsiteX12" fmla="*/ 2571750 w 2657475"/>
              <a:gd name="connsiteY12" fmla="*/ 6534150 h 6858000"/>
              <a:gd name="connsiteX13" fmla="*/ 2647950 w 2657475"/>
              <a:gd name="connsiteY13" fmla="*/ 6737350 h 6858000"/>
              <a:gd name="connsiteX14" fmla="*/ 2628900 w 2657475"/>
              <a:gd name="connsiteY14" fmla="*/ 6857999 h 6858000"/>
              <a:gd name="connsiteX15" fmla="*/ 0 w 2657475"/>
              <a:gd name="connsiteY15" fmla="*/ 6858000 h 6858000"/>
              <a:gd name="connsiteX16" fmla="*/ 0 w 2657475"/>
              <a:gd name="connsiteY16" fmla="*/ 0 h 6858000"/>
              <a:gd name="connsiteX0" fmla="*/ 0 w 2654829"/>
              <a:gd name="connsiteY0" fmla="*/ 0 h 6858000"/>
              <a:gd name="connsiteX1" fmla="*/ 2628900 w 2654829"/>
              <a:gd name="connsiteY1" fmla="*/ 0 h 6858000"/>
              <a:gd name="connsiteX2" fmla="*/ 2638425 w 2654829"/>
              <a:gd name="connsiteY2" fmla="*/ 114300 h 6858000"/>
              <a:gd name="connsiteX3" fmla="*/ 2514600 w 2654829"/>
              <a:gd name="connsiteY3" fmla="*/ 371475 h 6858000"/>
              <a:gd name="connsiteX4" fmla="*/ 2171700 w 2654829"/>
              <a:gd name="connsiteY4" fmla="*/ 476250 h 6858000"/>
              <a:gd name="connsiteX5" fmla="*/ 1114425 w 2654829"/>
              <a:gd name="connsiteY5" fmla="*/ 476250 h 6858000"/>
              <a:gd name="connsiteX6" fmla="*/ 657225 w 2654829"/>
              <a:gd name="connsiteY6" fmla="*/ 590550 h 6858000"/>
              <a:gd name="connsiteX7" fmla="*/ 533400 w 2654829"/>
              <a:gd name="connsiteY7" fmla="*/ 1047750 h 6858000"/>
              <a:gd name="connsiteX8" fmla="*/ 533400 w 2654829"/>
              <a:gd name="connsiteY8" fmla="*/ 5810250 h 6858000"/>
              <a:gd name="connsiteX9" fmla="*/ 676275 w 2654829"/>
              <a:gd name="connsiteY9" fmla="*/ 6257925 h 6858000"/>
              <a:gd name="connsiteX10" fmla="*/ 1190625 w 2654829"/>
              <a:gd name="connsiteY10" fmla="*/ 6362700 h 6858000"/>
              <a:gd name="connsiteX11" fmla="*/ 2238375 w 2654829"/>
              <a:gd name="connsiteY11" fmla="*/ 6362700 h 6858000"/>
              <a:gd name="connsiteX12" fmla="*/ 2571750 w 2654829"/>
              <a:gd name="connsiteY12" fmla="*/ 6534150 h 6858000"/>
              <a:gd name="connsiteX13" fmla="*/ 2647950 w 2654829"/>
              <a:gd name="connsiteY13" fmla="*/ 6737350 h 6858000"/>
              <a:gd name="connsiteX14" fmla="*/ 2613025 w 2654829"/>
              <a:gd name="connsiteY14" fmla="*/ 6857999 h 6858000"/>
              <a:gd name="connsiteX15" fmla="*/ 0 w 2654829"/>
              <a:gd name="connsiteY15" fmla="*/ 6858000 h 6858000"/>
              <a:gd name="connsiteX16" fmla="*/ 0 w 2654829"/>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3054350"/>
              <a:gd name="connsiteY0" fmla="*/ 0 h 6858000"/>
              <a:gd name="connsiteX1" fmla="*/ 2628900 w 3054350"/>
              <a:gd name="connsiteY1" fmla="*/ 0 h 6858000"/>
              <a:gd name="connsiteX2" fmla="*/ 2638425 w 3054350"/>
              <a:gd name="connsiteY2" fmla="*/ 114300 h 6858000"/>
              <a:gd name="connsiteX3" fmla="*/ 2514600 w 3054350"/>
              <a:gd name="connsiteY3" fmla="*/ 371475 h 6858000"/>
              <a:gd name="connsiteX4" fmla="*/ 2171700 w 3054350"/>
              <a:gd name="connsiteY4" fmla="*/ 476250 h 6858000"/>
              <a:gd name="connsiteX5" fmla="*/ 1114425 w 3054350"/>
              <a:gd name="connsiteY5" fmla="*/ 476250 h 6858000"/>
              <a:gd name="connsiteX6" fmla="*/ 657225 w 3054350"/>
              <a:gd name="connsiteY6" fmla="*/ 590550 h 6858000"/>
              <a:gd name="connsiteX7" fmla="*/ 533400 w 3054350"/>
              <a:gd name="connsiteY7" fmla="*/ 1047750 h 6858000"/>
              <a:gd name="connsiteX8" fmla="*/ 533400 w 3054350"/>
              <a:gd name="connsiteY8" fmla="*/ 5810250 h 6858000"/>
              <a:gd name="connsiteX9" fmla="*/ 676275 w 3054350"/>
              <a:gd name="connsiteY9" fmla="*/ 6257925 h 6858000"/>
              <a:gd name="connsiteX10" fmla="*/ 1190625 w 3054350"/>
              <a:gd name="connsiteY10" fmla="*/ 6362700 h 6858000"/>
              <a:gd name="connsiteX11" fmla="*/ 2238375 w 3054350"/>
              <a:gd name="connsiteY11" fmla="*/ 6362700 h 6858000"/>
              <a:gd name="connsiteX12" fmla="*/ 2571750 w 3054350"/>
              <a:gd name="connsiteY12" fmla="*/ 6534150 h 6858000"/>
              <a:gd name="connsiteX13" fmla="*/ 2625725 w 3054350"/>
              <a:gd name="connsiteY13" fmla="*/ 6857999 h 6858000"/>
              <a:gd name="connsiteX14" fmla="*/ 0 w 3054350"/>
              <a:gd name="connsiteY14" fmla="*/ 6858000 h 6858000"/>
              <a:gd name="connsiteX15" fmla="*/ 0 w 3054350"/>
              <a:gd name="connsiteY15" fmla="*/ 0 h 6858000"/>
              <a:gd name="connsiteX0" fmla="*/ 0 w 2651125"/>
              <a:gd name="connsiteY0" fmla="*/ 0 h 6858000"/>
              <a:gd name="connsiteX1" fmla="*/ 2628900 w 2651125"/>
              <a:gd name="connsiteY1" fmla="*/ 0 h 6858000"/>
              <a:gd name="connsiteX2" fmla="*/ 2638425 w 2651125"/>
              <a:gd name="connsiteY2" fmla="*/ 114300 h 6858000"/>
              <a:gd name="connsiteX3" fmla="*/ 2514600 w 2651125"/>
              <a:gd name="connsiteY3" fmla="*/ 371475 h 6858000"/>
              <a:gd name="connsiteX4" fmla="*/ 2171700 w 2651125"/>
              <a:gd name="connsiteY4" fmla="*/ 476250 h 6858000"/>
              <a:gd name="connsiteX5" fmla="*/ 1114425 w 2651125"/>
              <a:gd name="connsiteY5" fmla="*/ 476250 h 6858000"/>
              <a:gd name="connsiteX6" fmla="*/ 657225 w 2651125"/>
              <a:gd name="connsiteY6" fmla="*/ 590550 h 6858000"/>
              <a:gd name="connsiteX7" fmla="*/ 533400 w 2651125"/>
              <a:gd name="connsiteY7" fmla="*/ 1047750 h 6858000"/>
              <a:gd name="connsiteX8" fmla="*/ 533400 w 2651125"/>
              <a:gd name="connsiteY8" fmla="*/ 5810250 h 6858000"/>
              <a:gd name="connsiteX9" fmla="*/ 676275 w 2651125"/>
              <a:gd name="connsiteY9" fmla="*/ 6257925 h 6858000"/>
              <a:gd name="connsiteX10" fmla="*/ 1190625 w 2651125"/>
              <a:gd name="connsiteY10" fmla="*/ 6362700 h 6858000"/>
              <a:gd name="connsiteX11" fmla="*/ 2238375 w 2651125"/>
              <a:gd name="connsiteY11" fmla="*/ 6362700 h 6858000"/>
              <a:gd name="connsiteX12" fmla="*/ 2571750 w 2651125"/>
              <a:gd name="connsiteY12" fmla="*/ 6534150 h 6858000"/>
              <a:gd name="connsiteX13" fmla="*/ 2625725 w 2651125"/>
              <a:gd name="connsiteY13" fmla="*/ 6857999 h 6858000"/>
              <a:gd name="connsiteX14" fmla="*/ 0 w 2651125"/>
              <a:gd name="connsiteY14" fmla="*/ 6858000 h 6858000"/>
              <a:gd name="connsiteX15" fmla="*/ 0 w 26511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514600 w 2663825"/>
              <a:gd name="connsiteY2" fmla="*/ 371475 h 6858000"/>
              <a:gd name="connsiteX3" fmla="*/ 2171700 w 2663825"/>
              <a:gd name="connsiteY3" fmla="*/ 476250 h 6858000"/>
              <a:gd name="connsiteX4" fmla="*/ 1114425 w 2663825"/>
              <a:gd name="connsiteY4" fmla="*/ 476250 h 6858000"/>
              <a:gd name="connsiteX5" fmla="*/ 663575 w 2663825"/>
              <a:gd name="connsiteY5" fmla="*/ 606425 h 6858000"/>
              <a:gd name="connsiteX6" fmla="*/ 542925 w 2663825"/>
              <a:gd name="connsiteY6" fmla="*/ 1047750 h 6858000"/>
              <a:gd name="connsiteX7" fmla="*/ 542925 w 2663825"/>
              <a:gd name="connsiteY7" fmla="*/ 5797550 h 6858000"/>
              <a:gd name="connsiteX8" fmla="*/ 685800 w 2663825"/>
              <a:gd name="connsiteY8" fmla="*/ 6254750 h 6858000"/>
              <a:gd name="connsiteX9" fmla="*/ 1190625 w 2663825"/>
              <a:gd name="connsiteY9" fmla="*/ 6362700 h 6858000"/>
              <a:gd name="connsiteX10" fmla="*/ 2238375 w 2663825"/>
              <a:gd name="connsiteY10" fmla="*/ 6362700 h 6858000"/>
              <a:gd name="connsiteX11" fmla="*/ 2571750 w 2663825"/>
              <a:gd name="connsiteY11" fmla="*/ 6534150 h 6858000"/>
              <a:gd name="connsiteX12" fmla="*/ 2625725 w 2663825"/>
              <a:gd name="connsiteY12" fmla="*/ 6857999 h 6858000"/>
              <a:gd name="connsiteX13" fmla="*/ 0 w 2663825"/>
              <a:gd name="connsiteY13" fmla="*/ 6858000 h 6858000"/>
              <a:gd name="connsiteX14" fmla="*/ 0 w 2663825"/>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67000" h="6858000">
                <a:moveTo>
                  <a:pt x="0" y="0"/>
                </a:moveTo>
                <a:lnTo>
                  <a:pt x="2628900" y="0"/>
                </a:lnTo>
                <a:cubicBezTo>
                  <a:pt x="2667000" y="127000"/>
                  <a:pt x="2616200" y="263525"/>
                  <a:pt x="2514600" y="371475"/>
                </a:cubicBezTo>
                <a:cubicBezTo>
                  <a:pt x="2422525" y="457200"/>
                  <a:pt x="2308225" y="479425"/>
                  <a:pt x="2171700" y="476250"/>
                </a:cubicBezTo>
                <a:lnTo>
                  <a:pt x="1114425" y="476250"/>
                </a:lnTo>
                <a:cubicBezTo>
                  <a:pt x="884238" y="479425"/>
                  <a:pt x="758825" y="492125"/>
                  <a:pt x="663575" y="606425"/>
                </a:cubicBezTo>
                <a:cubicBezTo>
                  <a:pt x="565150" y="736600"/>
                  <a:pt x="549275" y="873125"/>
                  <a:pt x="542925" y="1047750"/>
                </a:cubicBezTo>
                <a:lnTo>
                  <a:pt x="542925" y="5797550"/>
                </a:lnTo>
                <a:cubicBezTo>
                  <a:pt x="544513" y="5970588"/>
                  <a:pt x="577850" y="6160558"/>
                  <a:pt x="685800" y="6254750"/>
                </a:cubicBezTo>
                <a:cubicBezTo>
                  <a:pt x="793750" y="6348942"/>
                  <a:pt x="993775" y="6359525"/>
                  <a:pt x="1190625" y="6362700"/>
                </a:cubicBezTo>
                <a:lnTo>
                  <a:pt x="2238375" y="6362700"/>
                </a:lnTo>
                <a:cubicBezTo>
                  <a:pt x="2401887" y="6359525"/>
                  <a:pt x="2519892" y="6454775"/>
                  <a:pt x="2571750" y="6534150"/>
                </a:cubicBezTo>
                <a:cubicBezTo>
                  <a:pt x="2636308" y="6616700"/>
                  <a:pt x="2663825" y="6781799"/>
                  <a:pt x="2625725" y="6857999"/>
                </a:cubicBezTo>
                <a:lnTo>
                  <a:pt x="0" y="6858000"/>
                </a:lnTo>
                <a:lnTo>
                  <a:pt x="0" y="0"/>
                </a:lnTo>
                <a:close/>
              </a:path>
            </a:pathLst>
          </a:custGeom>
          <a:gradFill>
            <a:gsLst>
              <a:gs pos="0">
                <a:srgbClr val="F9B4D3"/>
              </a:gs>
              <a:gs pos="50000">
                <a:srgbClr val="F378B3"/>
              </a:gs>
              <a:gs pos="50000">
                <a:srgbClr val="EF3C9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Freeform 5"/>
          <p:cNvSpPr/>
          <p:nvPr/>
        </p:nvSpPr>
        <p:spPr>
          <a:xfrm flipH="1">
            <a:off x="6502400" y="0"/>
            <a:ext cx="2667000" cy="6858000"/>
          </a:xfrm>
          <a:custGeom>
            <a:avLst/>
            <a:gdLst>
              <a:gd name="connsiteX0" fmla="*/ 0 w 2543175"/>
              <a:gd name="connsiteY0" fmla="*/ 0 h 6848475"/>
              <a:gd name="connsiteX1" fmla="*/ 2533650 w 2543175"/>
              <a:gd name="connsiteY1" fmla="*/ 0 h 6848475"/>
              <a:gd name="connsiteX2" fmla="*/ 2543175 w 2543175"/>
              <a:gd name="connsiteY2" fmla="*/ 114300 h 6848475"/>
              <a:gd name="connsiteX3" fmla="*/ 2419350 w 2543175"/>
              <a:gd name="connsiteY3" fmla="*/ 371475 h 6848475"/>
              <a:gd name="connsiteX4" fmla="*/ 2076450 w 2543175"/>
              <a:gd name="connsiteY4" fmla="*/ 476250 h 6848475"/>
              <a:gd name="connsiteX5" fmla="*/ 1019175 w 2543175"/>
              <a:gd name="connsiteY5" fmla="*/ 476250 h 6848475"/>
              <a:gd name="connsiteX6" fmla="*/ 561975 w 2543175"/>
              <a:gd name="connsiteY6" fmla="*/ 590550 h 6848475"/>
              <a:gd name="connsiteX7" fmla="*/ 438150 w 2543175"/>
              <a:gd name="connsiteY7" fmla="*/ 1047750 h 6848475"/>
              <a:gd name="connsiteX8" fmla="*/ 438150 w 2543175"/>
              <a:gd name="connsiteY8" fmla="*/ 5810250 h 6848475"/>
              <a:gd name="connsiteX9" fmla="*/ 581025 w 2543175"/>
              <a:gd name="connsiteY9" fmla="*/ 6257925 h 6848475"/>
              <a:gd name="connsiteX10" fmla="*/ 1095375 w 2543175"/>
              <a:gd name="connsiteY10" fmla="*/ 6362700 h 6848475"/>
              <a:gd name="connsiteX11" fmla="*/ 2143125 w 2543175"/>
              <a:gd name="connsiteY11" fmla="*/ 6362700 h 6848475"/>
              <a:gd name="connsiteX12" fmla="*/ 2476500 w 2543175"/>
              <a:gd name="connsiteY12" fmla="*/ 6534150 h 6848475"/>
              <a:gd name="connsiteX13" fmla="*/ 2543175 w 2543175"/>
              <a:gd name="connsiteY13" fmla="*/ 6781800 h 6848475"/>
              <a:gd name="connsiteX14" fmla="*/ 2514600 w 2543175"/>
              <a:gd name="connsiteY14" fmla="*/ 6848475 h 6848475"/>
              <a:gd name="connsiteX15" fmla="*/ 0 w 2543175"/>
              <a:gd name="connsiteY15" fmla="*/ 6848475 h 6848475"/>
              <a:gd name="connsiteX16" fmla="*/ 0 w 2543175"/>
              <a:gd name="connsiteY16" fmla="*/ 0 h 6848475"/>
              <a:gd name="connsiteX0" fmla="*/ 0 w 2638425"/>
              <a:gd name="connsiteY0" fmla="*/ 0 h 6848475"/>
              <a:gd name="connsiteX1" fmla="*/ 2628900 w 2638425"/>
              <a:gd name="connsiteY1" fmla="*/ 0 h 6848475"/>
              <a:gd name="connsiteX2" fmla="*/ 2638425 w 2638425"/>
              <a:gd name="connsiteY2" fmla="*/ 114300 h 6848475"/>
              <a:gd name="connsiteX3" fmla="*/ 2514600 w 2638425"/>
              <a:gd name="connsiteY3" fmla="*/ 371475 h 6848475"/>
              <a:gd name="connsiteX4" fmla="*/ 2171700 w 2638425"/>
              <a:gd name="connsiteY4" fmla="*/ 476250 h 6848475"/>
              <a:gd name="connsiteX5" fmla="*/ 1114425 w 2638425"/>
              <a:gd name="connsiteY5" fmla="*/ 476250 h 6848475"/>
              <a:gd name="connsiteX6" fmla="*/ 657225 w 2638425"/>
              <a:gd name="connsiteY6" fmla="*/ 590550 h 6848475"/>
              <a:gd name="connsiteX7" fmla="*/ 533400 w 2638425"/>
              <a:gd name="connsiteY7" fmla="*/ 1047750 h 6848475"/>
              <a:gd name="connsiteX8" fmla="*/ 533400 w 2638425"/>
              <a:gd name="connsiteY8" fmla="*/ 5810250 h 6848475"/>
              <a:gd name="connsiteX9" fmla="*/ 676275 w 2638425"/>
              <a:gd name="connsiteY9" fmla="*/ 6257925 h 6848475"/>
              <a:gd name="connsiteX10" fmla="*/ 1190625 w 2638425"/>
              <a:gd name="connsiteY10" fmla="*/ 6362700 h 6848475"/>
              <a:gd name="connsiteX11" fmla="*/ 2238375 w 2638425"/>
              <a:gd name="connsiteY11" fmla="*/ 6362700 h 6848475"/>
              <a:gd name="connsiteX12" fmla="*/ 2571750 w 2638425"/>
              <a:gd name="connsiteY12" fmla="*/ 6534150 h 6848475"/>
              <a:gd name="connsiteX13" fmla="*/ 2638425 w 2638425"/>
              <a:gd name="connsiteY13" fmla="*/ 6781800 h 6848475"/>
              <a:gd name="connsiteX14" fmla="*/ 2609850 w 2638425"/>
              <a:gd name="connsiteY14" fmla="*/ 6848475 h 6848475"/>
              <a:gd name="connsiteX15" fmla="*/ 95250 w 2638425"/>
              <a:gd name="connsiteY15" fmla="*/ 6848475 h 6848475"/>
              <a:gd name="connsiteX16" fmla="*/ 0 w 2638425"/>
              <a:gd name="connsiteY16" fmla="*/ 0 h 6848475"/>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09850 w 2638425"/>
              <a:gd name="connsiteY14" fmla="*/ 6848475 h 6858000"/>
              <a:gd name="connsiteX15" fmla="*/ 0 w 2638425"/>
              <a:gd name="connsiteY15" fmla="*/ 6858000 h 6858000"/>
              <a:gd name="connsiteX16" fmla="*/ 0 w 2638425"/>
              <a:gd name="connsiteY16" fmla="*/ 0 h 6858000"/>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13025 w 2638425"/>
              <a:gd name="connsiteY14" fmla="*/ 6857999 h 6858000"/>
              <a:gd name="connsiteX15" fmla="*/ 0 w 2638425"/>
              <a:gd name="connsiteY15" fmla="*/ 6858000 h 6858000"/>
              <a:gd name="connsiteX16" fmla="*/ 0 w 2638425"/>
              <a:gd name="connsiteY16" fmla="*/ 0 h 6858000"/>
              <a:gd name="connsiteX0" fmla="*/ 0 w 2644775"/>
              <a:gd name="connsiteY0" fmla="*/ 0 h 6858000"/>
              <a:gd name="connsiteX1" fmla="*/ 2628900 w 2644775"/>
              <a:gd name="connsiteY1" fmla="*/ 0 h 6858000"/>
              <a:gd name="connsiteX2" fmla="*/ 2638425 w 2644775"/>
              <a:gd name="connsiteY2" fmla="*/ 114300 h 6858000"/>
              <a:gd name="connsiteX3" fmla="*/ 2514600 w 2644775"/>
              <a:gd name="connsiteY3" fmla="*/ 371475 h 6858000"/>
              <a:gd name="connsiteX4" fmla="*/ 2171700 w 2644775"/>
              <a:gd name="connsiteY4" fmla="*/ 476250 h 6858000"/>
              <a:gd name="connsiteX5" fmla="*/ 1114425 w 2644775"/>
              <a:gd name="connsiteY5" fmla="*/ 476250 h 6858000"/>
              <a:gd name="connsiteX6" fmla="*/ 657225 w 2644775"/>
              <a:gd name="connsiteY6" fmla="*/ 590550 h 6858000"/>
              <a:gd name="connsiteX7" fmla="*/ 533400 w 2644775"/>
              <a:gd name="connsiteY7" fmla="*/ 1047750 h 6858000"/>
              <a:gd name="connsiteX8" fmla="*/ 533400 w 2644775"/>
              <a:gd name="connsiteY8" fmla="*/ 5810250 h 6858000"/>
              <a:gd name="connsiteX9" fmla="*/ 676275 w 2644775"/>
              <a:gd name="connsiteY9" fmla="*/ 6257925 h 6858000"/>
              <a:gd name="connsiteX10" fmla="*/ 1190625 w 2644775"/>
              <a:gd name="connsiteY10" fmla="*/ 6362700 h 6858000"/>
              <a:gd name="connsiteX11" fmla="*/ 2238375 w 2644775"/>
              <a:gd name="connsiteY11" fmla="*/ 6362700 h 6858000"/>
              <a:gd name="connsiteX12" fmla="*/ 2571750 w 2644775"/>
              <a:gd name="connsiteY12" fmla="*/ 6534150 h 6858000"/>
              <a:gd name="connsiteX13" fmla="*/ 2644775 w 2644775"/>
              <a:gd name="connsiteY13" fmla="*/ 6781800 h 6858000"/>
              <a:gd name="connsiteX14" fmla="*/ 2613025 w 2644775"/>
              <a:gd name="connsiteY14" fmla="*/ 6857999 h 6858000"/>
              <a:gd name="connsiteX15" fmla="*/ 0 w 2644775"/>
              <a:gd name="connsiteY15" fmla="*/ 6858000 h 6858000"/>
              <a:gd name="connsiteX16" fmla="*/ 0 w 2644775"/>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2651654"/>
              <a:gd name="connsiteY0" fmla="*/ 0 h 6858000"/>
              <a:gd name="connsiteX1" fmla="*/ 2628900 w 2651654"/>
              <a:gd name="connsiteY1" fmla="*/ 0 h 6858000"/>
              <a:gd name="connsiteX2" fmla="*/ 2638425 w 2651654"/>
              <a:gd name="connsiteY2" fmla="*/ 114300 h 6858000"/>
              <a:gd name="connsiteX3" fmla="*/ 2514600 w 2651654"/>
              <a:gd name="connsiteY3" fmla="*/ 371475 h 6858000"/>
              <a:gd name="connsiteX4" fmla="*/ 2171700 w 2651654"/>
              <a:gd name="connsiteY4" fmla="*/ 476250 h 6858000"/>
              <a:gd name="connsiteX5" fmla="*/ 1114425 w 2651654"/>
              <a:gd name="connsiteY5" fmla="*/ 476250 h 6858000"/>
              <a:gd name="connsiteX6" fmla="*/ 657225 w 2651654"/>
              <a:gd name="connsiteY6" fmla="*/ 590550 h 6858000"/>
              <a:gd name="connsiteX7" fmla="*/ 533400 w 2651654"/>
              <a:gd name="connsiteY7" fmla="*/ 1047750 h 6858000"/>
              <a:gd name="connsiteX8" fmla="*/ 533400 w 2651654"/>
              <a:gd name="connsiteY8" fmla="*/ 5810250 h 6858000"/>
              <a:gd name="connsiteX9" fmla="*/ 676275 w 2651654"/>
              <a:gd name="connsiteY9" fmla="*/ 6257925 h 6858000"/>
              <a:gd name="connsiteX10" fmla="*/ 1190625 w 2651654"/>
              <a:gd name="connsiteY10" fmla="*/ 6362700 h 6858000"/>
              <a:gd name="connsiteX11" fmla="*/ 2238375 w 2651654"/>
              <a:gd name="connsiteY11" fmla="*/ 6362700 h 6858000"/>
              <a:gd name="connsiteX12" fmla="*/ 2571750 w 2651654"/>
              <a:gd name="connsiteY12" fmla="*/ 6534150 h 6858000"/>
              <a:gd name="connsiteX13" fmla="*/ 2644775 w 2651654"/>
              <a:gd name="connsiteY13" fmla="*/ 6781800 h 6858000"/>
              <a:gd name="connsiteX14" fmla="*/ 2613025 w 2651654"/>
              <a:gd name="connsiteY14" fmla="*/ 6857999 h 6858000"/>
              <a:gd name="connsiteX15" fmla="*/ 0 w 2651654"/>
              <a:gd name="connsiteY15" fmla="*/ 6858000 h 6858000"/>
              <a:gd name="connsiteX16" fmla="*/ 0 w 265165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8479"/>
              <a:gd name="connsiteY0" fmla="*/ 0 h 6858000"/>
              <a:gd name="connsiteX1" fmla="*/ 2628900 w 2648479"/>
              <a:gd name="connsiteY1" fmla="*/ 0 h 6858000"/>
              <a:gd name="connsiteX2" fmla="*/ 2638425 w 2648479"/>
              <a:gd name="connsiteY2" fmla="*/ 114300 h 6858000"/>
              <a:gd name="connsiteX3" fmla="*/ 2514600 w 2648479"/>
              <a:gd name="connsiteY3" fmla="*/ 371475 h 6858000"/>
              <a:gd name="connsiteX4" fmla="*/ 2171700 w 2648479"/>
              <a:gd name="connsiteY4" fmla="*/ 476250 h 6858000"/>
              <a:gd name="connsiteX5" fmla="*/ 1114425 w 2648479"/>
              <a:gd name="connsiteY5" fmla="*/ 476250 h 6858000"/>
              <a:gd name="connsiteX6" fmla="*/ 657225 w 2648479"/>
              <a:gd name="connsiteY6" fmla="*/ 590550 h 6858000"/>
              <a:gd name="connsiteX7" fmla="*/ 533400 w 2648479"/>
              <a:gd name="connsiteY7" fmla="*/ 1047750 h 6858000"/>
              <a:gd name="connsiteX8" fmla="*/ 533400 w 2648479"/>
              <a:gd name="connsiteY8" fmla="*/ 5810250 h 6858000"/>
              <a:gd name="connsiteX9" fmla="*/ 676275 w 2648479"/>
              <a:gd name="connsiteY9" fmla="*/ 6257925 h 6858000"/>
              <a:gd name="connsiteX10" fmla="*/ 1190625 w 2648479"/>
              <a:gd name="connsiteY10" fmla="*/ 6362700 h 6858000"/>
              <a:gd name="connsiteX11" fmla="*/ 2238375 w 2648479"/>
              <a:gd name="connsiteY11" fmla="*/ 6362700 h 6858000"/>
              <a:gd name="connsiteX12" fmla="*/ 2571750 w 2648479"/>
              <a:gd name="connsiteY12" fmla="*/ 6534150 h 6858000"/>
              <a:gd name="connsiteX13" fmla="*/ 2647950 w 2648479"/>
              <a:gd name="connsiteY13" fmla="*/ 6737350 h 6858000"/>
              <a:gd name="connsiteX14" fmla="*/ 2613025 w 2648479"/>
              <a:gd name="connsiteY14" fmla="*/ 6857999 h 6858000"/>
              <a:gd name="connsiteX15" fmla="*/ 0 w 2648479"/>
              <a:gd name="connsiteY15" fmla="*/ 6858000 h 6858000"/>
              <a:gd name="connsiteX16" fmla="*/ 0 w 2648479"/>
              <a:gd name="connsiteY16" fmla="*/ 0 h 6858000"/>
              <a:gd name="connsiteX0" fmla="*/ 0 w 2657475"/>
              <a:gd name="connsiteY0" fmla="*/ 0 h 6858000"/>
              <a:gd name="connsiteX1" fmla="*/ 2628900 w 2657475"/>
              <a:gd name="connsiteY1" fmla="*/ 0 h 6858000"/>
              <a:gd name="connsiteX2" fmla="*/ 2638425 w 2657475"/>
              <a:gd name="connsiteY2" fmla="*/ 114300 h 6858000"/>
              <a:gd name="connsiteX3" fmla="*/ 2514600 w 2657475"/>
              <a:gd name="connsiteY3" fmla="*/ 371475 h 6858000"/>
              <a:gd name="connsiteX4" fmla="*/ 2171700 w 2657475"/>
              <a:gd name="connsiteY4" fmla="*/ 476250 h 6858000"/>
              <a:gd name="connsiteX5" fmla="*/ 1114425 w 2657475"/>
              <a:gd name="connsiteY5" fmla="*/ 476250 h 6858000"/>
              <a:gd name="connsiteX6" fmla="*/ 657225 w 2657475"/>
              <a:gd name="connsiteY6" fmla="*/ 590550 h 6858000"/>
              <a:gd name="connsiteX7" fmla="*/ 533400 w 2657475"/>
              <a:gd name="connsiteY7" fmla="*/ 1047750 h 6858000"/>
              <a:gd name="connsiteX8" fmla="*/ 533400 w 2657475"/>
              <a:gd name="connsiteY8" fmla="*/ 5810250 h 6858000"/>
              <a:gd name="connsiteX9" fmla="*/ 676275 w 2657475"/>
              <a:gd name="connsiteY9" fmla="*/ 6257925 h 6858000"/>
              <a:gd name="connsiteX10" fmla="*/ 1190625 w 2657475"/>
              <a:gd name="connsiteY10" fmla="*/ 6362700 h 6858000"/>
              <a:gd name="connsiteX11" fmla="*/ 2238375 w 2657475"/>
              <a:gd name="connsiteY11" fmla="*/ 6362700 h 6858000"/>
              <a:gd name="connsiteX12" fmla="*/ 2571750 w 2657475"/>
              <a:gd name="connsiteY12" fmla="*/ 6534150 h 6858000"/>
              <a:gd name="connsiteX13" fmla="*/ 2647950 w 2657475"/>
              <a:gd name="connsiteY13" fmla="*/ 6737350 h 6858000"/>
              <a:gd name="connsiteX14" fmla="*/ 2628900 w 2657475"/>
              <a:gd name="connsiteY14" fmla="*/ 6857999 h 6858000"/>
              <a:gd name="connsiteX15" fmla="*/ 0 w 2657475"/>
              <a:gd name="connsiteY15" fmla="*/ 6858000 h 6858000"/>
              <a:gd name="connsiteX16" fmla="*/ 0 w 2657475"/>
              <a:gd name="connsiteY16" fmla="*/ 0 h 6858000"/>
              <a:gd name="connsiteX0" fmla="*/ 0 w 2654829"/>
              <a:gd name="connsiteY0" fmla="*/ 0 h 6858000"/>
              <a:gd name="connsiteX1" fmla="*/ 2628900 w 2654829"/>
              <a:gd name="connsiteY1" fmla="*/ 0 h 6858000"/>
              <a:gd name="connsiteX2" fmla="*/ 2638425 w 2654829"/>
              <a:gd name="connsiteY2" fmla="*/ 114300 h 6858000"/>
              <a:gd name="connsiteX3" fmla="*/ 2514600 w 2654829"/>
              <a:gd name="connsiteY3" fmla="*/ 371475 h 6858000"/>
              <a:gd name="connsiteX4" fmla="*/ 2171700 w 2654829"/>
              <a:gd name="connsiteY4" fmla="*/ 476250 h 6858000"/>
              <a:gd name="connsiteX5" fmla="*/ 1114425 w 2654829"/>
              <a:gd name="connsiteY5" fmla="*/ 476250 h 6858000"/>
              <a:gd name="connsiteX6" fmla="*/ 657225 w 2654829"/>
              <a:gd name="connsiteY6" fmla="*/ 590550 h 6858000"/>
              <a:gd name="connsiteX7" fmla="*/ 533400 w 2654829"/>
              <a:gd name="connsiteY7" fmla="*/ 1047750 h 6858000"/>
              <a:gd name="connsiteX8" fmla="*/ 533400 w 2654829"/>
              <a:gd name="connsiteY8" fmla="*/ 5810250 h 6858000"/>
              <a:gd name="connsiteX9" fmla="*/ 676275 w 2654829"/>
              <a:gd name="connsiteY9" fmla="*/ 6257925 h 6858000"/>
              <a:gd name="connsiteX10" fmla="*/ 1190625 w 2654829"/>
              <a:gd name="connsiteY10" fmla="*/ 6362700 h 6858000"/>
              <a:gd name="connsiteX11" fmla="*/ 2238375 w 2654829"/>
              <a:gd name="connsiteY11" fmla="*/ 6362700 h 6858000"/>
              <a:gd name="connsiteX12" fmla="*/ 2571750 w 2654829"/>
              <a:gd name="connsiteY12" fmla="*/ 6534150 h 6858000"/>
              <a:gd name="connsiteX13" fmla="*/ 2647950 w 2654829"/>
              <a:gd name="connsiteY13" fmla="*/ 6737350 h 6858000"/>
              <a:gd name="connsiteX14" fmla="*/ 2613025 w 2654829"/>
              <a:gd name="connsiteY14" fmla="*/ 6857999 h 6858000"/>
              <a:gd name="connsiteX15" fmla="*/ 0 w 2654829"/>
              <a:gd name="connsiteY15" fmla="*/ 6858000 h 6858000"/>
              <a:gd name="connsiteX16" fmla="*/ 0 w 2654829"/>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3054350"/>
              <a:gd name="connsiteY0" fmla="*/ 0 h 6858000"/>
              <a:gd name="connsiteX1" fmla="*/ 2628900 w 3054350"/>
              <a:gd name="connsiteY1" fmla="*/ 0 h 6858000"/>
              <a:gd name="connsiteX2" fmla="*/ 2638425 w 3054350"/>
              <a:gd name="connsiteY2" fmla="*/ 114300 h 6858000"/>
              <a:gd name="connsiteX3" fmla="*/ 2514600 w 3054350"/>
              <a:gd name="connsiteY3" fmla="*/ 371475 h 6858000"/>
              <a:gd name="connsiteX4" fmla="*/ 2171700 w 3054350"/>
              <a:gd name="connsiteY4" fmla="*/ 476250 h 6858000"/>
              <a:gd name="connsiteX5" fmla="*/ 1114425 w 3054350"/>
              <a:gd name="connsiteY5" fmla="*/ 476250 h 6858000"/>
              <a:gd name="connsiteX6" fmla="*/ 657225 w 3054350"/>
              <a:gd name="connsiteY6" fmla="*/ 590550 h 6858000"/>
              <a:gd name="connsiteX7" fmla="*/ 533400 w 3054350"/>
              <a:gd name="connsiteY7" fmla="*/ 1047750 h 6858000"/>
              <a:gd name="connsiteX8" fmla="*/ 533400 w 3054350"/>
              <a:gd name="connsiteY8" fmla="*/ 5810250 h 6858000"/>
              <a:gd name="connsiteX9" fmla="*/ 676275 w 3054350"/>
              <a:gd name="connsiteY9" fmla="*/ 6257925 h 6858000"/>
              <a:gd name="connsiteX10" fmla="*/ 1190625 w 3054350"/>
              <a:gd name="connsiteY10" fmla="*/ 6362700 h 6858000"/>
              <a:gd name="connsiteX11" fmla="*/ 2238375 w 3054350"/>
              <a:gd name="connsiteY11" fmla="*/ 6362700 h 6858000"/>
              <a:gd name="connsiteX12" fmla="*/ 2571750 w 3054350"/>
              <a:gd name="connsiteY12" fmla="*/ 6534150 h 6858000"/>
              <a:gd name="connsiteX13" fmla="*/ 2625725 w 3054350"/>
              <a:gd name="connsiteY13" fmla="*/ 6857999 h 6858000"/>
              <a:gd name="connsiteX14" fmla="*/ 0 w 3054350"/>
              <a:gd name="connsiteY14" fmla="*/ 6858000 h 6858000"/>
              <a:gd name="connsiteX15" fmla="*/ 0 w 3054350"/>
              <a:gd name="connsiteY15" fmla="*/ 0 h 6858000"/>
              <a:gd name="connsiteX0" fmla="*/ 0 w 2651125"/>
              <a:gd name="connsiteY0" fmla="*/ 0 h 6858000"/>
              <a:gd name="connsiteX1" fmla="*/ 2628900 w 2651125"/>
              <a:gd name="connsiteY1" fmla="*/ 0 h 6858000"/>
              <a:gd name="connsiteX2" fmla="*/ 2638425 w 2651125"/>
              <a:gd name="connsiteY2" fmla="*/ 114300 h 6858000"/>
              <a:gd name="connsiteX3" fmla="*/ 2514600 w 2651125"/>
              <a:gd name="connsiteY3" fmla="*/ 371475 h 6858000"/>
              <a:gd name="connsiteX4" fmla="*/ 2171700 w 2651125"/>
              <a:gd name="connsiteY4" fmla="*/ 476250 h 6858000"/>
              <a:gd name="connsiteX5" fmla="*/ 1114425 w 2651125"/>
              <a:gd name="connsiteY5" fmla="*/ 476250 h 6858000"/>
              <a:gd name="connsiteX6" fmla="*/ 657225 w 2651125"/>
              <a:gd name="connsiteY6" fmla="*/ 590550 h 6858000"/>
              <a:gd name="connsiteX7" fmla="*/ 533400 w 2651125"/>
              <a:gd name="connsiteY7" fmla="*/ 1047750 h 6858000"/>
              <a:gd name="connsiteX8" fmla="*/ 533400 w 2651125"/>
              <a:gd name="connsiteY8" fmla="*/ 5810250 h 6858000"/>
              <a:gd name="connsiteX9" fmla="*/ 676275 w 2651125"/>
              <a:gd name="connsiteY9" fmla="*/ 6257925 h 6858000"/>
              <a:gd name="connsiteX10" fmla="*/ 1190625 w 2651125"/>
              <a:gd name="connsiteY10" fmla="*/ 6362700 h 6858000"/>
              <a:gd name="connsiteX11" fmla="*/ 2238375 w 2651125"/>
              <a:gd name="connsiteY11" fmla="*/ 6362700 h 6858000"/>
              <a:gd name="connsiteX12" fmla="*/ 2571750 w 2651125"/>
              <a:gd name="connsiteY12" fmla="*/ 6534150 h 6858000"/>
              <a:gd name="connsiteX13" fmla="*/ 2625725 w 2651125"/>
              <a:gd name="connsiteY13" fmla="*/ 6857999 h 6858000"/>
              <a:gd name="connsiteX14" fmla="*/ 0 w 2651125"/>
              <a:gd name="connsiteY14" fmla="*/ 6858000 h 6858000"/>
              <a:gd name="connsiteX15" fmla="*/ 0 w 26511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514600 w 2663825"/>
              <a:gd name="connsiteY2" fmla="*/ 371475 h 6858000"/>
              <a:gd name="connsiteX3" fmla="*/ 2171700 w 2663825"/>
              <a:gd name="connsiteY3" fmla="*/ 476250 h 6858000"/>
              <a:gd name="connsiteX4" fmla="*/ 1114425 w 2663825"/>
              <a:gd name="connsiteY4" fmla="*/ 476250 h 6858000"/>
              <a:gd name="connsiteX5" fmla="*/ 663575 w 2663825"/>
              <a:gd name="connsiteY5" fmla="*/ 606425 h 6858000"/>
              <a:gd name="connsiteX6" fmla="*/ 542925 w 2663825"/>
              <a:gd name="connsiteY6" fmla="*/ 1047750 h 6858000"/>
              <a:gd name="connsiteX7" fmla="*/ 542925 w 2663825"/>
              <a:gd name="connsiteY7" fmla="*/ 5797550 h 6858000"/>
              <a:gd name="connsiteX8" fmla="*/ 685800 w 2663825"/>
              <a:gd name="connsiteY8" fmla="*/ 6254750 h 6858000"/>
              <a:gd name="connsiteX9" fmla="*/ 1190625 w 2663825"/>
              <a:gd name="connsiteY9" fmla="*/ 6362700 h 6858000"/>
              <a:gd name="connsiteX10" fmla="*/ 2238375 w 2663825"/>
              <a:gd name="connsiteY10" fmla="*/ 6362700 h 6858000"/>
              <a:gd name="connsiteX11" fmla="*/ 2571750 w 2663825"/>
              <a:gd name="connsiteY11" fmla="*/ 6534150 h 6858000"/>
              <a:gd name="connsiteX12" fmla="*/ 2625725 w 2663825"/>
              <a:gd name="connsiteY12" fmla="*/ 6857999 h 6858000"/>
              <a:gd name="connsiteX13" fmla="*/ 0 w 2663825"/>
              <a:gd name="connsiteY13" fmla="*/ 6858000 h 6858000"/>
              <a:gd name="connsiteX14" fmla="*/ 0 w 2663825"/>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67000" h="6858000">
                <a:moveTo>
                  <a:pt x="0" y="0"/>
                </a:moveTo>
                <a:lnTo>
                  <a:pt x="2628900" y="0"/>
                </a:lnTo>
                <a:cubicBezTo>
                  <a:pt x="2667000" y="127000"/>
                  <a:pt x="2616200" y="263525"/>
                  <a:pt x="2514600" y="371475"/>
                </a:cubicBezTo>
                <a:cubicBezTo>
                  <a:pt x="2422525" y="457200"/>
                  <a:pt x="2308225" y="479425"/>
                  <a:pt x="2171700" y="476250"/>
                </a:cubicBezTo>
                <a:lnTo>
                  <a:pt x="1114425" y="476250"/>
                </a:lnTo>
                <a:cubicBezTo>
                  <a:pt x="884238" y="479425"/>
                  <a:pt x="758825" y="492125"/>
                  <a:pt x="663575" y="606425"/>
                </a:cubicBezTo>
                <a:cubicBezTo>
                  <a:pt x="565150" y="736600"/>
                  <a:pt x="549275" y="873125"/>
                  <a:pt x="542925" y="1047750"/>
                </a:cubicBezTo>
                <a:lnTo>
                  <a:pt x="542925" y="5797550"/>
                </a:lnTo>
                <a:cubicBezTo>
                  <a:pt x="544513" y="5970588"/>
                  <a:pt x="577850" y="6160558"/>
                  <a:pt x="685800" y="6254750"/>
                </a:cubicBezTo>
                <a:cubicBezTo>
                  <a:pt x="793750" y="6348942"/>
                  <a:pt x="993775" y="6359525"/>
                  <a:pt x="1190625" y="6362700"/>
                </a:cubicBezTo>
                <a:lnTo>
                  <a:pt x="2238375" y="6362700"/>
                </a:lnTo>
                <a:cubicBezTo>
                  <a:pt x="2401887" y="6359525"/>
                  <a:pt x="2519892" y="6454775"/>
                  <a:pt x="2571750" y="6534150"/>
                </a:cubicBezTo>
                <a:cubicBezTo>
                  <a:pt x="2636308" y="6616700"/>
                  <a:pt x="2663825" y="6781799"/>
                  <a:pt x="2625725" y="6857999"/>
                </a:cubicBezTo>
                <a:lnTo>
                  <a:pt x="0" y="6858000"/>
                </a:lnTo>
                <a:lnTo>
                  <a:pt x="0" y="0"/>
                </a:lnTo>
                <a:close/>
              </a:path>
            </a:pathLst>
          </a:custGeom>
          <a:gradFill>
            <a:gsLst>
              <a:gs pos="0">
                <a:srgbClr val="F9B4D3"/>
              </a:gs>
              <a:gs pos="50000">
                <a:srgbClr val="F378B3"/>
              </a:gs>
              <a:gs pos="50000">
                <a:srgbClr val="EF3C9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Text Placeholder 15"/>
          <p:cNvSpPr>
            <a:spLocks noGrp="1"/>
          </p:cNvSpPr>
          <p:nvPr>
            <p:ph type="body" sz="quarter" idx="11"/>
          </p:nvPr>
        </p:nvSpPr>
        <p:spPr>
          <a:xfrm>
            <a:off x="904875" y="1970088"/>
            <a:ext cx="3560763" cy="604837"/>
          </a:xfrm>
        </p:spPr>
        <p:txBody>
          <a:bodyPr/>
          <a:lstStyle>
            <a:lvl1pPr marL="342900" indent="-342900">
              <a:buNone/>
              <a:defRPr lang="en-US" sz="1600" b="1" kern="1200" dirty="0" smtClean="0">
                <a:solidFill>
                  <a:srgbClr val="F6B2D1"/>
                </a:solidFill>
                <a:latin typeface="Arial" charset="0"/>
                <a:ea typeface="ＭＳ Ｐゴシック" charset="-128"/>
                <a:cs typeface="ＭＳ Ｐゴシック" charset="-128"/>
              </a:defRPr>
            </a:lvl1pPr>
          </a:lstStyle>
          <a:p>
            <a:pPr lvl="0"/>
            <a:r>
              <a:rPr lang="en-US" smtClean="0"/>
              <a:t>Click to edit Master text styles</a:t>
            </a:r>
          </a:p>
        </p:txBody>
      </p:sp>
      <p:sp>
        <p:nvSpPr>
          <p:cNvPr id="17" name="Title 16"/>
          <p:cNvSpPr>
            <a:spLocks noGrp="1"/>
          </p:cNvSpPr>
          <p:nvPr>
            <p:ph type="title"/>
          </p:nvPr>
        </p:nvSpPr>
        <p:spPr>
          <a:xfrm>
            <a:off x="875322" y="1066800"/>
            <a:ext cx="7772400" cy="639763"/>
          </a:xfrm>
        </p:spPr>
        <p:txBody>
          <a:bodyPr/>
          <a:lstStyle>
            <a:lvl1pPr algn="l" rtl="0" eaLnBrk="0" fontAlgn="base" hangingPunct="0">
              <a:spcBef>
                <a:spcPct val="0"/>
              </a:spcBef>
              <a:spcAft>
                <a:spcPct val="0"/>
              </a:spcAft>
              <a:defRPr lang="en-US" sz="3200" b="1" kern="1200" dirty="0">
                <a:solidFill>
                  <a:schemeClr val="bg1"/>
                </a:solidFill>
                <a:latin typeface="Arial" charset="0"/>
                <a:ea typeface="ＭＳ Ｐゴシック" pitchFamily="34" charset="-128"/>
                <a:cs typeface="Arial" charset="0"/>
              </a:defRPr>
            </a:lvl1pPr>
          </a:lstStyle>
          <a:p>
            <a:r>
              <a:rPr lang="en-US" smtClean="0"/>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5" name="Rectangle 14"/>
          <p:cNvSpPr/>
          <p:nvPr/>
        </p:nvSpPr>
        <p:spPr>
          <a:xfrm>
            <a:off x="0" y="0"/>
            <a:ext cx="9144000" cy="6858000"/>
          </a:xfrm>
          <a:prstGeom prst="rect">
            <a:avLst/>
          </a:prstGeom>
          <a:gradFill>
            <a:gsLst>
              <a:gs pos="0">
                <a:srgbClr val="E8EEF1"/>
              </a:gs>
              <a:gs pos="25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Rectangle 15"/>
          <p:cNvSpPr/>
          <p:nvPr/>
        </p:nvSpPr>
        <p:spPr>
          <a:xfrm>
            <a:off x="0" y="6629400"/>
            <a:ext cx="9144000" cy="228600"/>
          </a:xfrm>
          <a:prstGeom prst="rect">
            <a:avLst/>
          </a:prstGeom>
          <a:gradFill>
            <a:gsLst>
              <a:gs pos="0">
                <a:srgbClr val="E3E9EF"/>
              </a:gs>
              <a:gs pos="50000">
                <a:srgbClr val="F0F3F7"/>
              </a:gs>
              <a:gs pos="100000">
                <a:srgbClr val="FDFEFF"/>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28" name="Title Placeholder 1"/>
          <p:cNvSpPr>
            <a:spLocks noGrp="1"/>
          </p:cNvSpPr>
          <p:nvPr>
            <p:ph type="title"/>
          </p:nvPr>
        </p:nvSpPr>
        <p:spPr bwMode="auto">
          <a:xfrm>
            <a:off x="228600" y="228600"/>
            <a:ext cx="7772400" cy="6397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9" name="Text Placeholder 2"/>
          <p:cNvSpPr>
            <a:spLocks noGrp="1"/>
          </p:cNvSpPr>
          <p:nvPr>
            <p:ph type="body" idx="1"/>
          </p:nvPr>
        </p:nvSpPr>
        <p:spPr bwMode="auto">
          <a:xfrm>
            <a:off x="301625" y="1143000"/>
            <a:ext cx="7543800" cy="502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Slide Number Placeholder 5"/>
          <p:cNvSpPr>
            <a:spLocks noGrp="1"/>
          </p:cNvSpPr>
          <p:nvPr>
            <p:ph type="sldNum" sz="quarter" idx="4"/>
          </p:nvPr>
        </p:nvSpPr>
        <p:spPr>
          <a:xfrm>
            <a:off x="228600" y="6618288"/>
            <a:ext cx="463550" cy="246062"/>
          </a:xfrm>
          <a:prstGeom prst="rect">
            <a:avLst/>
          </a:prstGeom>
          <a:noFill/>
          <a:ln w="9525">
            <a:noFill/>
            <a:miter lim="800000"/>
            <a:headEnd/>
            <a:tailEnd/>
          </a:ln>
        </p:spPr>
        <p:txBody>
          <a:bodyPr/>
          <a:lstStyle>
            <a:lvl1pPr algn="l" rtl="0" fontAlgn="base">
              <a:spcBef>
                <a:spcPct val="0"/>
              </a:spcBef>
              <a:spcAft>
                <a:spcPct val="0"/>
              </a:spcAft>
              <a:defRPr lang="en-US" sz="1000" kern="1200">
                <a:solidFill>
                  <a:srgbClr val="0DB6EC"/>
                </a:solidFill>
                <a:latin typeface="Arial" charset="0"/>
                <a:ea typeface="ＭＳ Ｐゴシック" charset="-128"/>
                <a:cs typeface="+mn-cs"/>
              </a:defRPr>
            </a:lvl1pPr>
          </a:lstStyle>
          <a:p>
            <a:fld id="{B927B1C4-A5E0-4B20-AFB9-DCB4017CC31F}" type="slidenum">
              <a:rPr lang="en-US" smtClean="0"/>
              <a:pPr/>
              <a:t>‹#›</a:t>
            </a:fld>
            <a:endParaRPr lang="en-US"/>
          </a:p>
        </p:txBody>
      </p:sp>
      <p:sp>
        <p:nvSpPr>
          <p:cNvPr id="10" name="Slide Number Placeholder 4"/>
          <p:cNvSpPr txBox="1">
            <a:spLocks/>
          </p:cNvSpPr>
          <p:nvPr/>
        </p:nvSpPr>
        <p:spPr bwMode="auto">
          <a:xfrm>
            <a:off x="576263" y="6616700"/>
            <a:ext cx="4572000" cy="427038"/>
          </a:xfrm>
          <a:prstGeom prst="rect">
            <a:avLst/>
          </a:prstGeom>
          <a:noFill/>
          <a:ln w="9525">
            <a:noFill/>
            <a:miter lim="800000"/>
            <a:headEnd/>
            <a:tailEnd/>
          </a:ln>
        </p:spPr>
        <p:txBody>
          <a:bodyPr/>
          <a:lstStyle/>
          <a:p>
            <a:pPr>
              <a:defRPr/>
            </a:pPr>
            <a:r>
              <a:rPr lang="en-US" sz="1000" dirty="0">
                <a:solidFill>
                  <a:srgbClr val="A3A3A3"/>
                </a:solidFill>
                <a:ea typeface="ＭＳ Ｐゴシック" charset="-128"/>
                <a:cs typeface="+mn-cs"/>
              </a:rPr>
              <a:t>Quantum Confidential</a:t>
            </a:r>
          </a:p>
        </p:txBody>
      </p:sp>
      <p:sp>
        <p:nvSpPr>
          <p:cNvPr id="11" name="Rectangle 7"/>
          <p:cNvSpPr>
            <a:spLocks noGrp="1" noChangeArrowheads="1"/>
          </p:cNvSpPr>
          <p:nvPr/>
        </p:nvSpPr>
        <p:spPr bwMode="auto">
          <a:xfrm>
            <a:off x="455613" y="6605588"/>
            <a:ext cx="171450" cy="247650"/>
          </a:xfrm>
          <a:prstGeom prst="rect">
            <a:avLst/>
          </a:prstGeom>
          <a:noFill/>
          <a:ln w="9525">
            <a:noFill/>
            <a:miter lim="800000"/>
            <a:headEnd/>
            <a:tailEnd/>
          </a:ln>
        </p:spPr>
        <p:txBody>
          <a:bodyPr/>
          <a:lstStyle/>
          <a:p>
            <a:pPr>
              <a:defRPr/>
            </a:pPr>
            <a:r>
              <a:rPr lang="en-US" sz="1100" dirty="0">
                <a:solidFill>
                  <a:srgbClr val="A3A3A3"/>
                </a:solidFill>
                <a:ea typeface="ＭＳ Ｐゴシック" charset="-128"/>
                <a:cs typeface="+mn-cs"/>
              </a:rPr>
              <a:t>|</a:t>
            </a:r>
          </a:p>
        </p:txBody>
      </p:sp>
      <p:cxnSp>
        <p:nvCxnSpPr>
          <p:cNvPr id="12" name="Straight Connector 11"/>
          <p:cNvCxnSpPr/>
          <p:nvPr/>
        </p:nvCxnSpPr>
        <p:spPr>
          <a:xfrm>
            <a:off x="381000" y="914400"/>
            <a:ext cx="8382000" cy="1588"/>
          </a:xfrm>
          <a:prstGeom prst="line">
            <a:avLst/>
          </a:prstGeom>
          <a:ln>
            <a:solidFill>
              <a:schemeClr val="bg1">
                <a:lumMod val="75000"/>
              </a:schemeClr>
            </a:solidFill>
          </a:ln>
        </p:spPr>
        <p:style>
          <a:lnRef idx="1">
            <a:schemeClr val="accent4"/>
          </a:lnRef>
          <a:fillRef idx="0">
            <a:schemeClr val="accent4"/>
          </a:fillRef>
          <a:effectRef idx="0">
            <a:schemeClr val="accent4"/>
          </a:effectRef>
          <a:fontRef idx="minor">
            <a:schemeClr val="tx1"/>
          </a:fontRef>
        </p:style>
      </p:cxnSp>
      <p:pic>
        <p:nvPicPr>
          <p:cNvPr id="1034" name="Picture 12" descr="Logo_lockup_042012.png"/>
          <p:cNvPicPr>
            <a:picLocks noChangeAspect="1"/>
          </p:cNvPicPr>
          <p:nvPr/>
        </p:nvPicPr>
        <p:blipFill>
          <a:blip r:embed="rId19" cstate="print"/>
          <a:srcRect/>
          <a:stretch>
            <a:fillRect/>
          </a:stretch>
        </p:blipFill>
        <p:spPr bwMode="auto">
          <a:xfrm>
            <a:off x="7561263" y="6173788"/>
            <a:ext cx="1354137" cy="68421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74"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 id="2147483675" r:id="rId15"/>
    <p:sldLayoutId id="2147483676" r:id="rId16"/>
    <p:sldLayoutId id="2147483677" r:id="rId17"/>
  </p:sldLayoutIdLst>
  <p:hf hdr="0" ftr="0" dt="0"/>
  <p:txStyles>
    <p:titleStyle>
      <a:lvl1pPr algn="l" rtl="0" eaLnBrk="1" fontAlgn="base" hangingPunct="1">
        <a:spcBef>
          <a:spcPct val="0"/>
        </a:spcBef>
        <a:spcAft>
          <a:spcPct val="0"/>
        </a:spcAft>
        <a:defRPr lang="en-US" sz="3200" kern="1200" dirty="0">
          <a:solidFill>
            <a:srgbClr val="0076BB"/>
          </a:solidFill>
          <a:latin typeface="Arial" pitchFamily="34" charset="0"/>
          <a:ea typeface="ＭＳ Ｐゴシック" charset="-128"/>
          <a:cs typeface="Arial" pitchFamily="34" charset="0"/>
        </a:defRPr>
      </a:lvl1pPr>
      <a:lvl2pPr algn="l" rtl="0" eaLnBrk="1" fontAlgn="base" hangingPunct="1">
        <a:spcBef>
          <a:spcPct val="0"/>
        </a:spcBef>
        <a:spcAft>
          <a:spcPct val="0"/>
        </a:spcAft>
        <a:defRPr sz="3200">
          <a:solidFill>
            <a:srgbClr val="0076BB"/>
          </a:solidFill>
          <a:latin typeface="Arial" charset="0"/>
          <a:ea typeface="ＭＳ Ｐゴシック" charset="-128"/>
          <a:cs typeface="Arial" charset="0"/>
        </a:defRPr>
      </a:lvl2pPr>
      <a:lvl3pPr algn="l" rtl="0" eaLnBrk="1" fontAlgn="base" hangingPunct="1">
        <a:spcBef>
          <a:spcPct val="0"/>
        </a:spcBef>
        <a:spcAft>
          <a:spcPct val="0"/>
        </a:spcAft>
        <a:defRPr sz="3200">
          <a:solidFill>
            <a:srgbClr val="0076BB"/>
          </a:solidFill>
          <a:latin typeface="Arial" charset="0"/>
          <a:ea typeface="ＭＳ Ｐゴシック" charset="-128"/>
          <a:cs typeface="Arial" charset="0"/>
        </a:defRPr>
      </a:lvl3pPr>
      <a:lvl4pPr algn="l" rtl="0" eaLnBrk="1" fontAlgn="base" hangingPunct="1">
        <a:spcBef>
          <a:spcPct val="0"/>
        </a:spcBef>
        <a:spcAft>
          <a:spcPct val="0"/>
        </a:spcAft>
        <a:defRPr sz="3200">
          <a:solidFill>
            <a:srgbClr val="0076BB"/>
          </a:solidFill>
          <a:latin typeface="Arial" charset="0"/>
          <a:ea typeface="ＭＳ Ｐゴシック" charset="-128"/>
          <a:cs typeface="Arial" charset="0"/>
        </a:defRPr>
      </a:lvl4pPr>
      <a:lvl5pPr algn="l" rtl="0" eaLnBrk="1" fontAlgn="base" hangingPunct="1">
        <a:spcBef>
          <a:spcPct val="0"/>
        </a:spcBef>
        <a:spcAft>
          <a:spcPct val="0"/>
        </a:spcAft>
        <a:defRPr sz="3200">
          <a:solidFill>
            <a:srgbClr val="0076BB"/>
          </a:solidFill>
          <a:latin typeface="Arial" charset="0"/>
          <a:ea typeface="ＭＳ Ｐゴシック" charset="-128"/>
          <a:cs typeface="Arial" charset="0"/>
        </a:defRPr>
      </a:lvl5pPr>
      <a:lvl6pPr marL="457200" algn="l" rtl="0" eaLnBrk="1" fontAlgn="base" hangingPunct="1">
        <a:spcBef>
          <a:spcPct val="0"/>
        </a:spcBef>
        <a:spcAft>
          <a:spcPct val="0"/>
        </a:spcAft>
        <a:defRPr sz="3200">
          <a:solidFill>
            <a:srgbClr val="0076BB"/>
          </a:solidFill>
          <a:latin typeface="Arial" charset="0"/>
          <a:ea typeface="ＭＳ Ｐゴシック" charset="-128"/>
          <a:cs typeface="Arial" charset="0"/>
        </a:defRPr>
      </a:lvl6pPr>
      <a:lvl7pPr marL="914400" algn="l" rtl="0" eaLnBrk="1" fontAlgn="base" hangingPunct="1">
        <a:spcBef>
          <a:spcPct val="0"/>
        </a:spcBef>
        <a:spcAft>
          <a:spcPct val="0"/>
        </a:spcAft>
        <a:defRPr sz="3200">
          <a:solidFill>
            <a:srgbClr val="0076BB"/>
          </a:solidFill>
          <a:latin typeface="Arial" charset="0"/>
          <a:ea typeface="ＭＳ Ｐゴシック" charset="-128"/>
          <a:cs typeface="Arial" charset="0"/>
        </a:defRPr>
      </a:lvl7pPr>
      <a:lvl8pPr marL="1371600" algn="l" rtl="0" eaLnBrk="1" fontAlgn="base" hangingPunct="1">
        <a:spcBef>
          <a:spcPct val="0"/>
        </a:spcBef>
        <a:spcAft>
          <a:spcPct val="0"/>
        </a:spcAft>
        <a:defRPr sz="3200">
          <a:solidFill>
            <a:srgbClr val="0076BB"/>
          </a:solidFill>
          <a:latin typeface="Arial" charset="0"/>
          <a:ea typeface="ＭＳ Ｐゴシック" charset="-128"/>
          <a:cs typeface="Arial" charset="0"/>
        </a:defRPr>
      </a:lvl8pPr>
      <a:lvl9pPr marL="1828800" algn="l" rtl="0" eaLnBrk="1" fontAlgn="base" hangingPunct="1">
        <a:spcBef>
          <a:spcPct val="0"/>
        </a:spcBef>
        <a:spcAft>
          <a:spcPct val="0"/>
        </a:spcAft>
        <a:defRPr sz="3200">
          <a:solidFill>
            <a:srgbClr val="0076BB"/>
          </a:solidFill>
          <a:latin typeface="Arial" charset="0"/>
          <a:ea typeface="ＭＳ Ｐゴシック" charset="-128"/>
          <a:cs typeface="Arial" charset="0"/>
        </a:defRPr>
      </a:lvl9pPr>
    </p:titleStyle>
    <p:bodyStyle>
      <a:lvl1pPr marL="342900" indent="-342900" algn="l" defTabSz="457200" rtl="0" eaLnBrk="1" fontAlgn="base" hangingPunct="1">
        <a:spcBef>
          <a:spcPct val="20000"/>
        </a:spcBef>
        <a:spcAft>
          <a:spcPct val="0"/>
        </a:spcAft>
        <a:buClr>
          <a:srgbClr val="0DB6EC"/>
        </a:buClr>
        <a:buSzPct val="75000"/>
        <a:buFont typeface="Wingdings" pitchFamily="2" charset="2"/>
        <a:buChar char="§"/>
        <a:defRPr lang="en-US" sz="2400" dirty="0">
          <a:solidFill>
            <a:srgbClr val="666666"/>
          </a:solidFill>
          <a:latin typeface="Arial" pitchFamily="34" charset="0"/>
          <a:ea typeface="ＭＳ Ｐゴシック" charset="0"/>
          <a:cs typeface="Arial" pitchFamily="34" charset="0"/>
        </a:defRPr>
      </a:lvl1pPr>
      <a:lvl2pPr marL="742950" indent="-285750" algn="l" defTabSz="457200" rtl="0" eaLnBrk="1" fontAlgn="base" hangingPunct="1">
        <a:spcBef>
          <a:spcPct val="20000"/>
        </a:spcBef>
        <a:spcAft>
          <a:spcPct val="0"/>
        </a:spcAft>
        <a:buClr>
          <a:srgbClr val="0DB6EC"/>
        </a:buClr>
        <a:buFont typeface="Arial" charset="0"/>
        <a:buChar char="–"/>
        <a:defRPr lang="en-US" dirty="0">
          <a:solidFill>
            <a:srgbClr val="666666"/>
          </a:solidFill>
          <a:latin typeface="Arial" pitchFamily="34" charset="0"/>
          <a:ea typeface="ＭＳ Ｐゴシック" charset="0"/>
          <a:cs typeface="Arial" pitchFamily="34" charset="0"/>
        </a:defRPr>
      </a:lvl2pPr>
      <a:lvl3pPr marL="1143000" indent="-228600" algn="l" defTabSz="457200" rtl="0" eaLnBrk="1" fontAlgn="base" hangingPunct="1">
        <a:spcBef>
          <a:spcPct val="20000"/>
        </a:spcBef>
        <a:spcAft>
          <a:spcPct val="0"/>
        </a:spcAft>
        <a:buClr>
          <a:srgbClr val="0DB6EC"/>
        </a:buClr>
        <a:buFont typeface="Wingdings" pitchFamily="2" charset="2"/>
        <a:buChar char="§"/>
        <a:defRPr lang="en-US" sz="1600" dirty="0">
          <a:solidFill>
            <a:srgbClr val="666666"/>
          </a:solidFill>
          <a:latin typeface="Arial" pitchFamily="34" charset="0"/>
          <a:ea typeface="ＭＳ Ｐゴシック" charset="0"/>
          <a:cs typeface="Arial" pitchFamily="34" charset="0"/>
        </a:defRPr>
      </a:lvl3pPr>
      <a:lvl4pPr marL="1600200" indent="-228600" algn="l" defTabSz="457200" rtl="0" eaLnBrk="1" fontAlgn="base" hangingPunct="1">
        <a:spcBef>
          <a:spcPct val="20000"/>
        </a:spcBef>
        <a:spcAft>
          <a:spcPct val="0"/>
        </a:spcAft>
        <a:buClr>
          <a:srgbClr val="0DB6EC"/>
        </a:buClr>
        <a:buFont typeface="Arial" charset="0"/>
        <a:buChar char="–"/>
        <a:defRPr lang="en-US" sz="1600" dirty="0">
          <a:solidFill>
            <a:srgbClr val="666666"/>
          </a:solidFill>
          <a:latin typeface="Arial" pitchFamily="34" charset="0"/>
          <a:ea typeface="ＭＳ Ｐゴシック" charset="0"/>
          <a:cs typeface="Arial" pitchFamily="34" charset="0"/>
        </a:defRPr>
      </a:lvl4pPr>
      <a:lvl5pPr marL="2057400" indent="-228600" algn="l" defTabSz="457200" rtl="0" eaLnBrk="1" fontAlgn="base" hangingPunct="1">
        <a:spcBef>
          <a:spcPct val="20000"/>
        </a:spcBef>
        <a:spcAft>
          <a:spcPct val="0"/>
        </a:spcAft>
        <a:buClr>
          <a:srgbClr val="0DB6EC"/>
        </a:buClr>
        <a:buFont typeface="Wingdings" pitchFamily="2" charset="2"/>
        <a:buChar char="§"/>
        <a:defRPr lang="en-US" sz="1600" dirty="0">
          <a:solidFill>
            <a:srgbClr val="666666"/>
          </a:solidFill>
          <a:latin typeface="Arial" pitchFamily="34" charset="0"/>
          <a:ea typeface="ＭＳ Ｐゴシック"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6.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5.xm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30.jpeg"/><Relationship Id="rId1" Type="http://schemas.openxmlformats.org/officeDocument/2006/relationships/slideLayout" Target="../slideLayouts/slideLayout3.xml"/><Relationship Id="rId2" Type="http://schemas.openxmlformats.org/officeDocument/2006/relationships/image" Target="../media/image28.jpeg"/></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32.png"/><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4" Type="http://schemas.openxmlformats.org/officeDocument/2006/relationships/image" Target="../media/image35.jpeg"/><Relationship Id="rId5" Type="http://schemas.openxmlformats.org/officeDocument/2006/relationships/image" Target="../media/image36.jpeg"/><Relationship Id="rId1" Type="http://schemas.openxmlformats.org/officeDocument/2006/relationships/slideLayout" Target="../slideLayouts/slideLayout3.xml"/><Relationship Id="rId2" Type="http://schemas.openxmlformats.org/officeDocument/2006/relationships/image" Target="../media/image33.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7.jpeg"/><Relationship Id="rId3" Type="http://schemas.openxmlformats.org/officeDocument/2006/relationships/image" Target="../media/image36.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9.png"/></Relationships>
</file>

<file path=ppt/slides/_rels/slide19.xml.rels><?xml version="1.0" encoding="UTF-8" standalone="yes"?>
<Relationships xmlns="http://schemas.openxmlformats.org/package/2006/relationships"><Relationship Id="rId3" Type="http://schemas.openxmlformats.org/officeDocument/2006/relationships/image" Target="../media/image41.png"/><Relationship Id="rId4" Type="http://schemas.openxmlformats.org/officeDocument/2006/relationships/image" Target="../media/image42.png"/><Relationship Id="rId1" Type="http://schemas.openxmlformats.org/officeDocument/2006/relationships/slideLayout" Target="../slideLayouts/slideLayout3.xml"/><Relationship Id="rId2" Type="http://schemas.openxmlformats.org/officeDocument/2006/relationships/image" Target="../media/image4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8.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3.png"/></Relationships>
</file>

<file path=ppt/slides/_rels/slide21.xml.rels><?xml version="1.0" encoding="UTF-8" standalone="yes"?>
<Relationships xmlns="http://schemas.openxmlformats.org/package/2006/relationships"><Relationship Id="rId3" Type="http://schemas.openxmlformats.org/officeDocument/2006/relationships/image" Target="../media/image44.png"/><Relationship Id="rId4" Type="http://schemas.openxmlformats.org/officeDocument/2006/relationships/image" Target="../media/image42.png"/><Relationship Id="rId1" Type="http://schemas.openxmlformats.org/officeDocument/2006/relationships/slideLayout" Target="../slideLayouts/slideLayout3.xml"/><Relationship Id="rId2" Type="http://schemas.openxmlformats.org/officeDocument/2006/relationships/image" Target="../media/image4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6.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9.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package" Target="../embeddings/Microsoft_Word_Document1.docx"/><Relationship Id="rId5" Type="http://schemas.openxmlformats.org/officeDocument/2006/relationships/image" Target="../media/image47.emf"/><Relationship Id="rId1" Type="http://schemas.openxmlformats.org/officeDocument/2006/relationships/vmlDrawing" Target="../drawings/vmlDrawing1.vml"/><Relationship Id="rId2"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8.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1" Type="http://schemas.openxmlformats.org/officeDocument/2006/relationships/image" Target="../media/image17.png"/><Relationship Id="rId12" Type="http://schemas.openxmlformats.org/officeDocument/2006/relationships/image" Target="../media/image18.jpeg"/><Relationship Id="rId13" Type="http://schemas.openxmlformats.org/officeDocument/2006/relationships/image" Target="../media/image19.png"/><Relationship Id="rId14" Type="http://schemas.openxmlformats.org/officeDocument/2006/relationships/image" Target="../media/image20.jpeg"/><Relationship Id="rId15" Type="http://schemas.openxmlformats.org/officeDocument/2006/relationships/image" Target="../media/image21.png"/><Relationship Id="rId16" Type="http://schemas.openxmlformats.org/officeDocument/2006/relationships/image" Target="../media/image22.png"/><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0.png"/><Relationship Id="rId4" Type="http://schemas.microsoft.com/office/2007/relationships/hdphoto" Target="../media/hdphoto1.wdp"/><Relationship Id="rId5" Type="http://schemas.openxmlformats.org/officeDocument/2006/relationships/image" Target="../media/image11.png"/><Relationship Id="rId6" Type="http://schemas.openxmlformats.org/officeDocument/2006/relationships/image" Target="../media/image12.png"/><Relationship Id="rId7" Type="http://schemas.openxmlformats.org/officeDocument/2006/relationships/image" Target="../media/image13.png"/><Relationship Id="rId8" Type="http://schemas.openxmlformats.org/officeDocument/2006/relationships/image" Target="../media/image14.png"/><Relationship Id="rId9" Type="http://schemas.openxmlformats.org/officeDocument/2006/relationships/image" Target="../media/image15.png"/><Relationship Id="rId10" Type="http://schemas.openxmlformats.org/officeDocument/2006/relationships/image" Target="../media/image16.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9.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0.png"/><Relationship Id="rId3" Type="http://schemas.openxmlformats.org/officeDocument/2006/relationships/image" Target="../media/image51.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2.png"/><Relationship Id="rId3" Type="http://schemas.openxmlformats.org/officeDocument/2006/relationships/image" Target="../media/image5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3.jpeg"/></Relationships>
</file>

<file path=ppt/slides/_rels/slide60.xml.rels><?xml version="1.0" encoding="UTF-8" standalone="yes"?>
<Relationships xmlns="http://schemas.openxmlformats.org/package/2006/relationships"><Relationship Id="rId3" Type="http://schemas.openxmlformats.org/officeDocument/2006/relationships/image" Target="../media/image55.png"/><Relationship Id="rId4" Type="http://schemas.openxmlformats.org/officeDocument/2006/relationships/image" Target="../media/image56.png"/><Relationship Id="rId1" Type="http://schemas.openxmlformats.org/officeDocument/2006/relationships/slideLayout" Target="../slideLayouts/slideLayout3.xml"/><Relationship Id="rId2" Type="http://schemas.openxmlformats.org/officeDocument/2006/relationships/image" Target="../media/image54.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7.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8.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9.png"/><Relationship Id="rId3" Type="http://schemas.openxmlformats.org/officeDocument/2006/relationships/image" Target="../media/image60.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hyperlink" Target="http://equip.quantum.com/" TargetMode="External"/><Relationship Id="rId3" Type="http://schemas.openxmlformats.org/officeDocument/2006/relationships/image" Target="../media/image61.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comments" Target="../comments/commen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24.jpeg"/><Relationship Id="rId4" Type="http://schemas.openxmlformats.org/officeDocument/2006/relationships/image" Target="../media/image25.png"/><Relationship Id="rId1" Type="http://schemas.openxmlformats.org/officeDocument/2006/relationships/slideLayout" Target="../slideLayouts/slideLayout17.xml"/><Relationship Id="rId2" Type="http://schemas.openxmlformats.org/officeDocument/2006/relationships/notesSlide" Target="../notesSlides/notesSlide4.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8.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3" Type="http://schemas.openxmlformats.org/officeDocument/2006/relationships/oleObject" Target="../embeddings/oleObject2.bin"/><Relationship Id="rId4" Type="http://schemas.openxmlformats.org/officeDocument/2006/relationships/package" Target="../embeddings/Microsoft_Excel_Sheet2.xlsx"/><Relationship Id="rId5" Type="http://schemas.openxmlformats.org/officeDocument/2006/relationships/image" Target="../media/image62.wmf"/><Relationship Id="rId1" Type="http://schemas.openxmlformats.org/officeDocument/2006/relationships/vmlDrawing" Target="../drawings/vmlDrawing2.vml"/><Relationship Id="rId2"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solidFill>
                  <a:schemeClr val="bg1">
                    <a:lumMod val="85000"/>
                  </a:schemeClr>
                </a:solidFill>
              </a:rPr>
              <a:t>TOI for Global Service</a:t>
            </a:r>
          </a:p>
          <a:p>
            <a:endParaRPr lang="en-US" dirty="0"/>
          </a:p>
        </p:txBody>
      </p:sp>
      <p:sp>
        <p:nvSpPr>
          <p:cNvPr id="3" name="Text Placeholder 2"/>
          <p:cNvSpPr>
            <a:spLocks noGrp="1"/>
          </p:cNvSpPr>
          <p:nvPr>
            <p:ph type="body" sz="quarter" idx="14"/>
          </p:nvPr>
        </p:nvSpPr>
        <p:spPr/>
        <p:txBody>
          <a:bodyPr/>
          <a:lstStyle/>
          <a:p>
            <a:endParaRPr lang="en-US" dirty="0"/>
          </a:p>
        </p:txBody>
      </p:sp>
      <p:sp>
        <p:nvSpPr>
          <p:cNvPr id="4" name="Text Placeholder 3"/>
          <p:cNvSpPr>
            <a:spLocks noGrp="1"/>
          </p:cNvSpPr>
          <p:nvPr>
            <p:ph type="body" sz="quarter" idx="15"/>
          </p:nvPr>
        </p:nvSpPr>
        <p:spPr>
          <a:xfrm>
            <a:off x="1981200" y="4206875"/>
            <a:ext cx="3549805" cy="338554"/>
          </a:xfrm>
        </p:spPr>
        <p:txBody>
          <a:bodyPr/>
          <a:lstStyle/>
          <a:p>
            <a:r>
              <a:rPr lang="en-US" dirty="0" smtClean="0">
                <a:solidFill>
                  <a:schemeClr val="bg1"/>
                </a:solidFill>
              </a:rPr>
              <a:t>December 20, 2012</a:t>
            </a:r>
            <a:endParaRPr lang="en-US" dirty="0">
              <a:solidFill>
                <a:schemeClr val="bg1"/>
              </a:solidFill>
            </a:endParaRPr>
          </a:p>
        </p:txBody>
      </p:sp>
      <p:sp>
        <p:nvSpPr>
          <p:cNvPr id="5" name="Text Placeholder 4"/>
          <p:cNvSpPr>
            <a:spLocks noGrp="1"/>
          </p:cNvSpPr>
          <p:nvPr>
            <p:ph type="body" sz="quarter" idx="16"/>
          </p:nvPr>
        </p:nvSpPr>
        <p:spPr/>
        <p:txBody>
          <a:bodyPr/>
          <a:lstStyle/>
          <a:p>
            <a:r>
              <a:rPr lang="en-US" dirty="0" smtClean="0"/>
              <a:t>DXi6802 (Rocky)</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DXi6802 System Configuration</a:t>
            </a:r>
            <a:endParaRPr lang="en-US" dirty="0"/>
          </a:p>
        </p:txBody>
      </p:sp>
      <p:sp>
        <p:nvSpPr>
          <p:cNvPr id="4" name="Slide Number Placeholder 3"/>
          <p:cNvSpPr>
            <a:spLocks noGrp="1"/>
          </p:cNvSpPr>
          <p:nvPr>
            <p:ph type="sldNum" sz="quarter" idx="10"/>
          </p:nvPr>
        </p:nvSpPr>
        <p:spPr/>
        <p:txBody>
          <a:bodyPr/>
          <a:lstStyle/>
          <a:p>
            <a:fld id="{B927B1C4-A5E0-4B20-AFB9-DCB4017CC31F}" type="slidenum">
              <a:rPr lang="en-US" smtClean="0"/>
              <a:pPr/>
              <a:t>10</a:t>
            </a:fld>
            <a:endParaRPr lang="en-US"/>
          </a:p>
        </p:txBody>
      </p:sp>
      <p:sp>
        <p:nvSpPr>
          <p:cNvPr id="8" name="Left Brace 7"/>
          <p:cNvSpPr/>
          <p:nvPr/>
        </p:nvSpPr>
        <p:spPr>
          <a:xfrm>
            <a:off x="2258013" y="1203649"/>
            <a:ext cx="438538" cy="1352939"/>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Content Placeholder 2"/>
          <p:cNvSpPr>
            <a:spLocks noGrp="1"/>
          </p:cNvSpPr>
          <p:nvPr>
            <p:ph idx="1"/>
          </p:nvPr>
        </p:nvSpPr>
        <p:spPr>
          <a:xfrm>
            <a:off x="276560" y="1736353"/>
            <a:ext cx="2098150" cy="1716532"/>
          </a:xfrm>
        </p:spPr>
        <p:txBody>
          <a:bodyPr>
            <a:normAutofit fontScale="70000" lnSpcReduction="20000"/>
          </a:bodyPr>
          <a:lstStyle/>
          <a:p>
            <a:pPr marL="112713" indent="-112713"/>
            <a:r>
              <a:rPr lang="en-US" sz="3200" dirty="0" smtClean="0"/>
              <a:t>Base System</a:t>
            </a:r>
          </a:p>
          <a:p>
            <a:pPr marL="512763" lvl="1" indent="-112713"/>
            <a:r>
              <a:rPr lang="en-US" sz="1900" dirty="0" smtClean="0"/>
              <a:t> Node + RBOD</a:t>
            </a:r>
          </a:p>
          <a:p>
            <a:pPr marL="512763" lvl="1" indent="-112713"/>
            <a:r>
              <a:rPr lang="en-US" sz="1900" dirty="0" smtClean="0"/>
              <a:t>13TB Capacity License</a:t>
            </a:r>
          </a:p>
          <a:p>
            <a:pPr marL="512763" lvl="1" indent="-112713"/>
            <a:r>
              <a:rPr lang="en-US" sz="1900" dirty="0" smtClean="0"/>
              <a:t>26TB Available with CoD</a:t>
            </a:r>
          </a:p>
        </p:txBody>
      </p:sp>
      <p:sp>
        <p:nvSpPr>
          <p:cNvPr id="11" name="Right Brace 10"/>
          <p:cNvSpPr/>
          <p:nvPr/>
        </p:nvSpPr>
        <p:spPr>
          <a:xfrm>
            <a:off x="6438122" y="1894114"/>
            <a:ext cx="823812" cy="662473"/>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TextBox 11"/>
          <p:cNvSpPr txBox="1"/>
          <p:nvPr/>
        </p:nvSpPr>
        <p:spPr>
          <a:xfrm>
            <a:off x="7427189" y="2056073"/>
            <a:ext cx="875561" cy="338554"/>
          </a:xfrm>
          <a:prstGeom prst="rect">
            <a:avLst/>
          </a:prstGeom>
          <a:noFill/>
        </p:spPr>
        <p:txBody>
          <a:bodyPr wrap="none" rtlCol="0">
            <a:spAutoFit/>
          </a:bodyPr>
          <a:lstStyle/>
          <a:p>
            <a:r>
              <a:rPr lang="en-US" sz="1600" dirty="0" smtClean="0">
                <a:solidFill>
                  <a:srgbClr val="666666"/>
                </a:solidFill>
              </a:rPr>
              <a:t>13-26TB</a:t>
            </a:r>
            <a:endParaRPr lang="en-US" sz="1600" dirty="0">
              <a:solidFill>
                <a:srgbClr val="666666"/>
              </a:solidFill>
            </a:endParaRPr>
          </a:p>
        </p:txBody>
      </p:sp>
      <p:sp>
        <p:nvSpPr>
          <p:cNvPr id="13" name="Right Brace 12"/>
          <p:cNvSpPr/>
          <p:nvPr/>
        </p:nvSpPr>
        <p:spPr>
          <a:xfrm>
            <a:off x="6419460" y="2556769"/>
            <a:ext cx="895739" cy="690284"/>
          </a:xfrm>
          <a:prstGeom prst="rightBrace">
            <a:avLst/>
          </a:prstGeom>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sp>
        <p:nvSpPr>
          <p:cNvPr id="14" name="TextBox 13"/>
          <p:cNvSpPr txBox="1"/>
          <p:nvPr/>
        </p:nvSpPr>
        <p:spPr>
          <a:xfrm>
            <a:off x="7453822" y="2712025"/>
            <a:ext cx="875561" cy="338554"/>
          </a:xfrm>
          <a:prstGeom prst="rect">
            <a:avLst/>
          </a:prstGeom>
          <a:noFill/>
        </p:spPr>
        <p:txBody>
          <a:bodyPr wrap="none" rtlCol="0">
            <a:spAutoFit/>
          </a:bodyPr>
          <a:lstStyle/>
          <a:p>
            <a:r>
              <a:rPr lang="en-US" sz="1600" dirty="0" smtClean="0">
                <a:solidFill>
                  <a:srgbClr val="666666"/>
                </a:solidFill>
              </a:rPr>
              <a:t>39-52TB</a:t>
            </a:r>
            <a:endParaRPr lang="en-US" sz="1600" dirty="0">
              <a:solidFill>
                <a:srgbClr val="666666"/>
              </a:solidFill>
            </a:endParaRPr>
          </a:p>
        </p:txBody>
      </p:sp>
      <p:sp>
        <p:nvSpPr>
          <p:cNvPr id="15" name="Right Brace 14"/>
          <p:cNvSpPr/>
          <p:nvPr/>
        </p:nvSpPr>
        <p:spPr>
          <a:xfrm>
            <a:off x="6419461" y="3249226"/>
            <a:ext cx="904617" cy="665825"/>
          </a:xfrm>
          <a:prstGeom prst="rightBrace">
            <a:avLst>
              <a:gd name="adj1" fmla="val 8333"/>
              <a:gd name="adj2" fmla="val 49537"/>
            </a:avLst>
          </a:prstGeom>
        </p:spPr>
        <p:style>
          <a:lnRef idx="1">
            <a:schemeClr val="accent3"/>
          </a:lnRef>
          <a:fillRef idx="0">
            <a:schemeClr val="accent3"/>
          </a:fillRef>
          <a:effectRef idx="0">
            <a:schemeClr val="accent3"/>
          </a:effectRef>
          <a:fontRef idx="minor">
            <a:schemeClr val="tx1"/>
          </a:fontRef>
        </p:style>
        <p:txBody>
          <a:bodyPr rtlCol="0" anchor="ctr"/>
          <a:lstStyle/>
          <a:p>
            <a:pPr algn="ctr"/>
            <a:endParaRPr lang="en-US"/>
          </a:p>
        </p:txBody>
      </p:sp>
      <p:sp>
        <p:nvSpPr>
          <p:cNvPr id="16" name="TextBox 15"/>
          <p:cNvSpPr txBox="1"/>
          <p:nvPr/>
        </p:nvSpPr>
        <p:spPr>
          <a:xfrm>
            <a:off x="7444945" y="3397915"/>
            <a:ext cx="875561" cy="338554"/>
          </a:xfrm>
          <a:prstGeom prst="rect">
            <a:avLst/>
          </a:prstGeom>
          <a:noFill/>
        </p:spPr>
        <p:txBody>
          <a:bodyPr wrap="none" rtlCol="0">
            <a:spAutoFit/>
          </a:bodyPr>
          <a:lstStyle/>
          <a:p>
            <a:r>
              <a:rPr lang="en-US" sz="1600" dirty="0" smtClean="0">
                <a:solidFill>
                  <a:srgbClr val="666666"/>
                </a:solidFill>
              </a:rPr>
              <a:t>65-78TB</a:t>
            </a:r>
            <a:endParaRPr lang="en-US" sz="1600" dirty="0">
              <a:solidFill>
                <a:srgbClr val="666666"/>
              </a:solidFill>
            </a:endParaRPr>
          </a:p>
        </p:txBody>
      </p:sp>
      <p:sp>
        <p:nvSpPr>
          <p:cNvPr id="17" name="Right Brace 16"/>
          <p:cNvSpPr/>
          <p:nvPr/>
        </p:nvSpPr>
        <p:spPr>
          <a:xfrm>
            <a:off x="6438121" y="3932808"/>
            <a:ext cx="912589" cy="656947"/>
          </a:xfrm>
          <a:prstGeom prst="rightBrace">
            <a:avLst/>
          </a:prstGeom>
        </p:spPr>
        <p:style>
          <a:lnRef idx="1">
            <a:schemeClr val="accent4"/>
          </a:lnRef>
          <a:fillRef idx="0">
            <a:schemeClr val="accent4"/>
          </a:fillRef>
          <a:effectRef idx="0">
            <a:schemeClr val="accent4"/>
          </a:effectRef>
          <a:fontRef idx="minor">
            <a:schemeClr val="tx1"/>
          </a:fontRef>
        </p:style>
        <p:txBody>
          <a:bodyPr rtlCol="0" anchor="ctr"/>
          <a:lstStyle/>
          <a:p>
            <a:pPr algn="ctr"/>
            <a:endParaRPr lang="en-US"/>
          </a:p>
        </p:txBody>
      </p:sp>
      <p:sp>
        <p:nvSpPr>
          <p:cNvPr id="18" name="TextBox 17"/>
          <p:cNvSpPr txBox="1"/>
          <p:nvPr/>
        </p:nvSpPr>
        <p:spPr>
          <a:xfrm>
            <a:off x="7471577" y="4098708"/>
            <a:ext cx="979755" cy="338554"/>
          </a:xfrm>
          <a:prstGeom prst="rect">
            <a:avLst/>
          </a:prstGeom>
          <a:noFill/>
        </p:spPr>
        <p:txBody>
          <a:bodyPr wrap="none" rtlCol="0">
            <a:spAutoFit/>
          </a:bodyPr>
          <a:lstStyle/>
          <a:p>
            <a:r>
              <a:rPr lang="en-US" sz="1600" dirty="0" smtClean="0">
                <a:solidFill>
                  <a:srgbClr val="666666"/>
                </a:solidFill>
              </a:rPr>
              <a:t>91-104TB</a:t>
            </a:r>
            <a:endParaRPr lang="en-US" sz="1600" dirty="0">
              <a:solidFill>
                <a:srgbClr val="666666"/>
              </a:solidFill>
            </a:endParaRPr>
          </a:p>
        </p:txBody>
      </p:sp>
      <p:sp>
        <p:nvSpPr>
          <p:cNvPr id="19" name="Right Brace 18"/>
          <p:cNvSpPr/>
          <p:nvPr/>
        </p:nvSpPr>
        <p:spPr>
          <a:xfrm>
            <a:off x="6428793" y="4625266"/>
            <a:ext cx="957428" cy="656948"/>
          </a:xfrm>
          <a:prstGeom prst="rightBrace">
            <a:avLst>
              <a:gd name="adj1" fmla="val 8333"/>
              <a:gd name="adj2" fmla="val 48675"/>
            </a:avLst>
          </a:prstGeom>
        </p:spPr>
        <p:style>
          <a:lnRef idx="1">
            <a:schemeClr val="accent5"/>
          </a:lnRef>
          <a:fillRef idx="0">
            <a:schemeClr val="accent5"/>
          </a:fillRef>
          <a:effectRef idx="0">
            <a:schemeClr val="accent5"/>
          </a:effectRef>
          <a:fontRef idx="minor">
            <a:schemeClr val="tx1"/>
          </a:fontRef>
        </p:style>
        <p:txBody>
          <a:bodyPr rtlCol="0" anchor="ctr"/>
          <a:lstStyle/>
          <a:p>
            <a:pPr algn="ctr"/>
            <a:endParaRPr lang="en-US"/>
          </a:p>
        </p:txBody>
      </p:sp>
      <p:sp>
        <p:nvSpPr>
          <p:cNvPr id="20" name="TextBox 19"/>
          <p:cNvSpPr txBox="1"/>
          <p:nvPr/>
        </p:nvSpPr>
        <p:spPr>
          <a:xfrm>
            <a:off x="7427188" y="4763536"/>
            <a:ext cx="1083951" cy="338554"/>
          </a:xfrm>
          <a:prstGeom prst="rect">
            <a:avLst/>
          </a:prstGeom>
          <a:noFill/>
        </p:spPr>
        <p:txBody>
          <a:bodyPr wrap="none" rtlCol="0">
            <a:spAutoFit/>
          </a:bodyPr>
          <a:lstStyle/>
          <a:p>
            <a:r>
              <a:rPr lang="en-US" sz="1600" dirty="0" smtClean="0">
                <a:solidFill>
                  <a:srgbClr val="666666"/>
                </a:solidFill>
              </a:rPr>
              <a:t>117-130TB</a:t>
            </a:r>
            <a:endParaRPr lang="en-US" sz="1600" dirty="0">
              <a:solidFill>
                <a:srgbClr val="666666"/>
              </a:solidFill>
            </a:endParaRPr>
          </a:p>
        </p:txBody>
      </p:sp>
      <p:sp>
        <p:nvSpPr>
          <p:cNvPr id="21" name="Right Brace 20"/>
          <p:cNvSpPr/>
          <p:nvPr/>
        </p:nvSpPr>
        <p:spPr>
          <a:xfrm>
            <a:off x="6419461" y="5282214"/>
            <a:ext cx="979715" cy="680046"/>
          </a:xfrm>
          <a:prstGeom prst="rightBrace">
            <a:avLst>
              <a:gd name="adj1" fmla="val 8333"/>
              <a:gd name="adj2" fmla="val 50549"/>
            </a:avLst>
          </a:prstGeom>
        </p:spPr>
        <p:style>
          <a:lnRef idx="1">
            <a:schemeClr val="accent6"/>
          </a:lnRef>
          <a:fillRef idx="0">
            <a:schemeClr val="accent6"/>
          </a:fillRef>
          <a:effectRef idx="0">
            <a:schemeClr val="accent6"/>
          </a:effectRef>
          <a:fontRef idx="minor">
            <a:schemeClr val="tx1"/>
          </a:fontRef>
        </p:style>
        <p:txBody>
          <a:bodyPr rtlCol="0" anchor="ctr"/>
          <a:lstStyle/>
          <a:p>
            <a:pPr algn="ctr"/>
            <a:endParaRPr lang="en-US"/>
          </a:p>
        </p:txBody>
      </p:sp>
      <p:sp>
        <p:nvSpPr>
          <p:cNvPr id="22" name="TextBox 21"/>
          <p:cNvSpPr txBox="1"/>
          <p:nvPr/>
        </p:nvSpPr>
        <p:spPr>
          <a:xfrm>
            <a:off x="7453822" y="5436789"/>
            <a:ext cx="1083951" cy="338554"/>
          </a:xfrm>
          <a:prstGeom prst="rect">
            <a:avLst/>
          </a:prstGeom>
          <a:noFill/>
        </p:spPr>
        <p:txBody>
          <a:bodyPr wrap="none" rtlCol="0">
            <a:spAutoFit/>
          </a:bodyPr>
          <a:lstStyle/>
          <a:p>
            <a:r>
              <a:rPr lang="en-US" sz="1600" dirty="0" smtClean="0">
                <a:solidFill>
                  <a:srgbClr val="666666"/>
                </a:solidFill>
              </a:rPr>
              <a:t>143-156TB</a:t>
            </a:r>
            <a:endParaRPr lang="en-US" sz="1600" dirty="0">
              <a:solidFill>
                <a:srgbClr val="666666"/>
              </a:solidFill>
            </a:endParaRPr>
          </a:p>
        </p:txBody>
      </p:sp>
      <p:pic>
        <p:nvPicPr>
          <p:cNvPr id="80898" name="Picture 2" descr="C:\Users\mapodaca\Pictures\Front 6802.jpg"/>
          <p:cNvPicPr>
            <a:picLocks noChangeAspect="1" noChangeArrowheads="1"/>
          </p:cNvPicPr>
          <p:nvPr/>
        </p:nvPicPr>
        <p:blipFill>
          <a:blip r:embed="rId2" cstate="print"/>
          <a:srcRect/>
          <a:stretch>
            <a:fillRect/>
          </a:stretch>
        </p:blipFill>
        <p:spPr bwMode="auto">
          <a:xfrm>
            <a:off x="2693194" y="1214915"/>
            <a:ext cx="3757613" cy="4764087"/>
          </a:xfrm>
          <a:prstGeom prst="rect">
            <a:avLst/>
          </a:prstGeom>
          <a:noFill/>
        </p:spPr>
      </p:pic>
      <p:cxnSp>
        <p:nvCxnSpPr>
          <p:cNvPr id="30" name="Straight Connector 29"/>
          <p:cNvCxnSpPr>
            <a:stCxn id="19" idx="1"/>
            <a:endCxn id="20" idx="1"/>
          </p:cNvCxnSpPr>
          <p:nvPr/>
        </p:nvCxnSpPr>
        <p:spPr>
          <a:xfrm flipV="1">
            <a:off x="7386221" y="4932813"/>
            <a:ext cx="40967" cy="12222"/>
          </a:xfrm>
          <a:prstGeom prst="line">
            <a:avLst/>
          </a:prstGeom>
        </p:spPr>
        <p:style>
          <a:lnRef idx="1">
            <a:schemeClr val="accent5"/>
          </a:lnRef>
          <a:fillRef idx="0">
            <a:schemeClr val="accent5"/>
          </a:fillRef>
          <a:effectRef idx="0">
            <a:schemeClr val="accent5"/>
          </a:effectRef>
          <a:fontRef idx="minor">
            <a:schemeClr val="tx1"/>
          </a:fontRef>
        </p:style>
      </p:cxnSp>
      <p:cxnSp>
        <p:nvCxnSpPr>
          <p:cNvPr id="32" name="Straight Connector 31"/>
          <p:cNvCxnSpPr>
            <a:stCxn id="17" idx="1"/>
            <a:endCxn id="18" idx="1"/>
          </p:cNvCxnSpPr>
          <p:nvPr/>
        </p:nvCxnSpPr>
        <p:spPr>
          <a:xfrm>
            <a:off x="7350710" y="4261282"/>
            <a:ext cx="120867" cy="6703"/>
          </a:xfrm>
          <a:prstGeom prst="line">
            <a:avLst/>
          </a:prstGeom>
        </p:spPr>
        <p:style>
          <a:lnRef idx="1">
            <a:schemeClr val="accent4"/>
          </a:lnRef>
          <a:fillRef idx="0">
            <a:schemeClr val="accent4"/>
          </a:fillRef>
          <a:effectRef idx="0">
            <a:schemeClr val="accent4"/>
          </a:effectRef>
          <a:fontRef idx="minor">
            <a:schemeClr val="tx1"/>
          </a:fontRef>
        </p:style>
      </p:cxnSp>
      <p:cxnSp>
        <p:nvCxnSpPr>
          <p:cNvPr id="36" name="Straight Connector 35"/>
          <p:cNvCxnSpPr>
            <a:stCxn id="15" idx="1"/>
            <a:endCxn id="16" idx="1"/>
          </p:cNvCxnSpPr>
          <p:nvPr/>
        </p:nvCxnSpPr>
        <p:spPr>
          <a:xfrm flipV="1">
            <a:off x="7324078" y="3567192"/>
            <a:ext cx="120867" cy="11864"/>
          </a:xfrm>
          <a:prstGeom prst="line">
            <a:avLst/>
          </a:prstGeom>
        </p:spPr>
        <p:style>
          <a:lnRef idx="1">
            <a:schemeClr val="accent3"/>
          </a:lnRef>
          <a:fillRef idx="0">
            <a:schemeClr val="accent3"/>
          </a:fillRef>
          <a:effectRef idx="0">
            <a:schemeClr val="accent3"/>
          </a:effectRef>
          <a:fontRef idx="minor">
            <a:schemeClr val="tx1"/>
          </a:fontRef>
        </p:style>
      </p:cxnSp>
      <p:cxnSp>
        <p:nvCxnSpPr>
          <p:cNvPr id="38" name="Straight Connector 37"/>
          <p:cNvCxnSpPr>
            <a:stCxn id="13" idx="1"/>
            <a:endCxn id="14" idx="1"/>
          </p:cNvCxnSpPr>
          <p:nvPr/>
        </p:nvCxnSpPr>
        <p:spPr>
          <a:xfrm flipV="1">
            <a:off x="7315199" y="2881302"/>
            <a:ext cx="138623" cy="20609"/>
          </a:xfrm>
          <a:prstGeom prst="line">
            <a:avLst/>
          </a:prstGeom>
        </p:spPr>
        <p:style>
          <a:lnRef idx="1">
            <a:schemeClr val="accent2"/>
          </a:lnRef>
          <a:fillRef idx="0">
            <a:schemeClr val="accent2"/>
          </a:fillRef>
          <a:effectRef idx="0">
            <a:schemeClr val="accent2"/>
          </a:effectRef>
          <a:fontRef idx="minor">
            <a:schemeClr val="tx1"/>
          </a:fontRef>
        </p:style>
      </p:cxnSp>
      <p:cxnSp>
        <p:nvCxnSpPr>
          <p:cNvPr id="42" name="Straight Connector 41"/>
          <p:cNvCxnSpPr>
            <a:stCxn id="11" idx="1"/>
            <a:endCxn id="12" idx="1"/>
          </p:cNvCxnSpPr>
          <p:nvPr/>
        </p:nvCxnSpPr>
        <p:spPr>
          <a:xfrm flipV="1">
            <a:off x="7261934" y="2225350"/>
            <a:ext cx="165255" cy="1"/>
          </a:xfrm>
          <a:prstGeom prst="line">
            <a:avLst/>
          </a:prstGeom>
        </p:spPr>
        <p:style>
          <a:lnRef idx="1">
            <a:schemeClr val="accent1"/>
          </a:lnRef>
          <a:fillRef idx="0">
            <a:schemeClr val="accent1"/>
          </a:fillRef>
          <a:effectRef idx="0">
            <a:schemeClr val="accent1"/>
          </a:effectRef>
          <a:fontRef idx="minor">
            <a:schemeClr val="tx1"/>
          </a:fontRef>
        </p:style>
      </p:cxnSp>
      <p:sp>
        <p:nvSpPr>
          <p:cNvPr id="43" name="Content Placeholder 2"/>
          <p:cNvSpPr txBox="1">
            <a:spLocks/>
          </p:cNvSpPr>
          <p:nvPr/>
        </p:nvSpPr>
        <p:spPr bwMode="auto">
          <a:xfrm>
            <a:off x="6686874" y="1378424"/>
            <a:ext cx="2170986" cy="559558"/>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fontScale="92500" lnSpcReduction="20000"/>
          </a:bodyPr>
          <a:lstStyle/>
          <a:p>
            <a:pPr marL="112713" marR="0" lvl="0" indent="-112713" algn="ctr" defTabSz="457200" rtl="0" eaLnBrk="1" fontAlgn="base" latinLnBrk="0" hangingPunct="1">
              <a:lnSpc>
                <a:spcPct val="100000"/>
              </a:lnSpc>
              <a:spcBef>
                <a:spcPct val="20000"/>
              </a:spcBef>
              <a:spcAft>
                <a:spcPct val="0"/>
              </a:spcAft>
              <a:buClr>
                <a:srgbClr val="0DB6EC"/>
              </a:buClr>
              <a:buSzPct val="75000"/>
              <a:tabLst/>
              <a:defRPr/>
            </a:pPr>
            <a:r>
              <a:rPr kumimoji="0" lang="en-US" b="0" i="0" u="none" strike="noStrike" kern="0" cap="none" spc="0" normalizeH="0" baseline="0" noProof="0" dirty="0" smtClean="0">
                <a:ln>
                  <a:noFill/>
                </a:ln>
                <a:solidFill>
                  <a:srgbClr val="666666"/>
                </a:solidFill>
                <a:effectLst/>
                <a:uLnTx/>
                <a:uFillTx/>
                <a:latin typeface="Arial" pitchFamily="34" charset="0"/>
                <a:ea typeface="ＭＳ Ｐゴシック" charset="0"/>
                <a:cs typeface="Arial" pitchFamily="34" charset="0"/>
              </a:rPr>
              <a:t>Physical &amp; CoD</a:t>
            </a:r>
          </a:p>
          <a:p>
            <a:pPr marL="112713" marR="0" lvl="0" indent="-112713" algn="ctr" defTabSz="457200" rtl="0" eaLnBrk="1" fontAlgn="base" latinLnBrk="0" hangingPunct="1">
              <a:lnSpc>
                <a:spcPct val="100000"/>
              </a:lnSpc>
              <a:spcBef>
                <a:spcPct val="20000"/>
              </a:spcBef>
              <a:spcAft>
                <a:spcPct val="0"/>
              </a:spcAft>
              <a:buClr>
                <a:srgbClr val="0DB6EC"/>
              </a:buClr>
              <a:buSzPct val="75000"/>
              <a:tabLst/>
              <a:defRPr/>
            </a:pPr>
            <a:r>
              <a:rPr kumimoji="0" lang="en-US" b="0" i="0" u="none" strike="noStrike" kern="0" cap="none" spc="0" normalizeH="0" baseline="0" noProof="0" dirty="0" smtClean="0">
                <a:ln>
                  <a:noFill/>
                </a:ln>
                <a:solidFill>
                  <a:srgbClr val="666666"/>
                </a:solidFill>
                <a:effectLst/>
                <a:uLnTx/>
                <a:uFillTx/>
                <a:latin typeface="Arial" pitchFamily="34" charset="0"/>
                <a:ea typeface="ＭＳ Ｐゴシック" charset="0"/>
                <a:cs typeface="Arial" pitchFamily="34" charset="0"/>
              </a:rPr>
              <a:t>Capacity</a:t>
            </a:r>
            <a:r>
              <a:rPr kumimoji="0" lang="en-US" b="0" i="0" u="none" strike="noStrike" kern="0" cap="none" spc="0" normalizeH="0" noProof="0" dirty="0" smtClean="0">
                <a:ln>
                  <a:noFill/>
                </a:ln>
                <a:solidFill>
                  <a:srgbClr val="666666"/>
                </a:solidFill>
                <a:effectLst/>
                <a:uLnTx/>
                <a:uFillTx/>
                <a:latin typeface="Arial" pitchFamily="34" charset="0"/>
                <a:ea typeface="ＭＳ Ｐゴシック" charset="0"/>
                <a:cs typeface="Arial" pitchFamily="34" charset="0"/>
              </a:rPr>
              <a:t> Points</a:t>
            </a:r>
            <a:endParaRPr kumimoji="0" lang="en-US" b="0" i="0" u="none" strike="noStrike" kern="0" cap="none" spc="0" normalizeH="0" baseline="0" noProof="0" dirty="0" smtClean="0">
              <a:ln>
                <a:noFill/>
              </a:ln>
              <a:solidFill>
                <a:srgbClr val="666666"/>
              </a:solidFill>
              <a:effectLst/>
              <a:uLnTx/>
              <a:uFillTx/>
              <a:latin typeface="Arial" pitchFamily="34" charset="0"/>
              <a:ea typeface="ＭＳ Ｐゴシック" charset="0"/>
              <a:cs typeface="Arial" pitchFamily="34" charset="0"/>
            </a:endParaRPr>
          </a:p>
        </p:txBody>
      </p:sp>
      <p:sp>
        <p:nvSpPr>
          <p:cNvPr id="44" name="Content Placeholder 2"/>
          <p:cNvSpPr txBox="1">
            <a:spLocks/>
          </p:cNvSpPr>
          <p:nvPr/>
        </p:nvSpPr>
        <p:spPr bwMode="auto">
          <a:xfrm>
            <a:off x="276559" y="3690255"/>
            <a:ext cx="2425697" cy="1018222"/>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marL="112713" marR="0" lvl="0" indent="-112713" algn="l" defTabSz="457200" rtl="0" eaLnBrk="1" fontAlgn="base" latinLnBrk="0" hangingPunct="1">
              <a:lnSpc>
                <a:spcPct val="100000"/>
              </a:lnSpc>
              <a:spcBef>
                <a:spcPct val="20000"/>
              </a:spcBef>
              <a:spcAft>
                <a:spcPct val="0"/>
              </a:spcAft>
              <a:buClr>
                <a:srgbClr val="0DB6EC"/>
              </a:buClr>
              <a:buSzPct val="75000"/>
              <a:buFont typeface="Wingdings" pitchFamily="2" charset="2"/>
              <a:buChar char="§"/>
              <a:tabLst/>
              <a:defRPr/>
            </a:pPr>
            <a:r>
              <a:rPr kumimoji="0" lang="en-US" sz="2000" b="0" i="0" u="none" strike="noStrike" kern="0" cap="none" spc="0" normalizeH="0" baseline="0" noProof="0" dirty="0" smtClean="0">
                <a:ln>
                  <a:noFill/>
                </a:ln>
                <a:solidFill>
                  <a:srgbClr val="666666"/>
                </a:solidFill>
                <a:effectLst/>
                <a:uLnTx/>
                <a:uFillTx/>
                <a:latin typeface="Arial" pitchFamily="34" charset="0"/>
                <a:ea typeface="ＭＳ Ｐゴシック" charset="0"/>
                <a:cs typeface="Arial" pitchFamily="34" charset="0"/>
              </a:rPr>
              <a:t>Licensed in 13TB increments</a:t>
            </a:r>
          </a:p>
          <a:p>
            <a:pPr marL="512763" marR="0" lvl="1" indent="-112713" algn="l" defTabSz="457200" rtl="0" eaLnBrk="1" fontAlgn="base" latinLnBrk="0" hangingPunct="1">
              <a:lnSpc>
                <a:spcPct val="100000"/>
              </a:lnSpc>
              <a:spcBef>
                <a:spcPct val="20000"/>
              </a:spcBef>
              <a:spcAft>
                <a:spcPct val="0"/>
              </a:spcAft>
              <a:buClr>
                <a:srgbClr val="0DB6EC"/>
              </a:buClr>
              <a:buSzTx/>
              <a:buFont typeface="Arial" charset="0"/>
              <a:buChar char="–"/>
              <a:tabLst/>
              <a:defRPr/>
            </a:pPr>
            <a:endParaRPr kumimoji="0" lang="en-US" sz="1900" b="0" i="0" u="none" strike="noStrike" kern="0" cap="none" spc="0" normalizeH="0" baseline="0" noProof="0" dirty="0" smtClean="0">
              <a:ln>
                <a:noFill/>
              </a:ln>
              <a:solidFill>
                <a:srgbClr val="666666"/>
              </a:solidFill>
              <a:effectLst/>
              <a:uLnTx/>
              <a:uFillTx/>
              <a:latin typeface="Arial" pitchFamily="34" charset="0"/>
              <a:ea typeface="ＭＳ Ｐゴシック" charset="0"/>
              <a:cs typeface="Arial"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DXi6802 System Node</a:t>
            </a:r>
            <a:endParaRPr lang="en-US" dirty="0">
              <a:solidFill>
                <a:srgbClr val="FF0000"/>
              </a:solidFill>
            </a:endParaRPr>
          </a:p>
        </p:txBody>
      </p:sp>
      <p:sp>
        <p:nvSpPr>
          <p:cNvPr id="3" name="Content Placeholder 2"/>
          <p:cNvSpPr>
            <a:spLocks noGrp="1"/>
          </p:cNvSpPr>
          <p:nvPr>
            <p:ph idx="1"/>
          </p:nvPr>
        </p:nvSpPr>
        <p:spPr>
          <a:xfrm>
            <a:off x="301625" y="1098611"/>
            <a:ext cx="7543800" cy="5473700"/>
          </a:xfrm>
        </p:spPr>
        <p:txBody>
          <a:bodyPr>
            <a:normAutofit/>
          </a:bodyPr>
          <a:lstStyle/>
          <a:p>
            <a:r>
              <a:rPr lang="en-US" dirty="0" smtClean="0"/>
              <a:t>Dell R720 server</a:t>
            </a:r>
          </a:p>
          <a:p>
            <a:pPr lvl="1">
              <a:buSzPct val="75000"/>
            </a:pPr>
            <a:r>
              <a:rPr lang="en-US" dirty="0" smtClean="0"/>
              <a:t>TPM and non-TPM options</a:t>
            </a:r>
          </a:p>
          <a:p>
            <a:pPr lvl="1"/>
            <a:r>
              <a:rPr lang="en-US" dirty="0" smtClean="0"/>
              <a:t>2U rack mount enclosure </a:t>
            </a:r>
          </a:p>
          <a:p>
            <a:pPr lvl="1"/>
            <a:r>
              <a:rPr lang="en-US" dirty="0" smtClean="0"/>
              <a:t>Dual Intel Xeon E5-2670 (Sandy Bridge)</a:t>
            </a:r>
          </a:p>
          <a:p>
            <a:pPr lvl="1"/>
            <a:r>
              <a:rPr lang="en-US" dirty="0" smtClean="0"/>
              <a:t>128 GB memory </a:t>
            </a:r>
          </a:p>
          <a:p>
            <a:pPr lvl="1"/>
            <a:r>
              <a:rPr lang="en-US" dirty="0" smtClean="0"/>
              <a:t>Internal PERC H710 RAID controller </a:t>
            </a:r>
          </a:p>
          <a:p>
            <a:pPr lvl="2"/>
            <a:r>
              <a:rPr lang="en-US" dirty="0" smtClean="0"/>
              <a:t>All drives connect to the controller through the SAS backplane board. </a:t>
            </a:r>
          </a:p>
          <a:p>
            <a:pPr lvl="2"/>
            <a:r>
              <a:rPr lang="en-US" dirty="0" smtClean="0"/>
              <a:t>No user data</a:t>
            </a:r>
          </a:p>
          <a:p>
            <a:pPr lvl="1"/>
            <a:r>
              <a:rPr lang="en-US" dirty="0" smtClean="0"/>
              <a:t>16 x 900GB SAS HDDs (No SSDs)</a:t>
            </a:r>
          </a:p>
          <a:p>
            <a:pPr lvl="1"/>
            <a:r>
              <a:rPr lang="en-US" dirty="0" smtClean="0"/>
              <a:t>No integrated DVD, use front USB ports with flash drive or external DVD. (USB ports and the back do not work)</a:t>
            </a:r>
          </a:p>
        </p:txBody>
      </p:sp>
      <p:sp>
        <p:nvSpPr>
          <p:cNvPr id="4" name="Slide Number Placeholder 3"/>
          <p:cNvSpPr>
            <a:spLocks noGrp="1"/>
          </p:cNvSpPr>
          <p:nvPr>
            <p:ph type="sldNum" sz="quarter" idx="10"/>
          </p:nvPr>
        </p:nvSpPr>
        <p:spPr/>
        <p:txBody>
          <a:bodyPr/>
          <a:lstStyle/>
          <a:p>
            <a:fld id="{B927B1C4-A5E0-4B20-AFB9-DCB4017CC31F}" type="slidenum">
              <a:rPr lang="en-US" smtClean="0"/>
              <a:pPr/>
              <a:t>11</a:t>
            </a:fld>
            <a:endParaRPr lang="en-US"/>
          </a:p>
        </p:txBody>
      </p:sp>
      <p:pic>
        <p:nvPicPr>
          <p:cNvPr id="51202" name="Picture 2"/>
          <p:cNvPicPr>
            <a:picLocks noChangeAspect="1" noChangeArrowheads="1"/>
          </p:cNvPicPr>
          <p:nvPr/>
        </p:nvPicPr>
        <p:blipFill>
          <a:blip r:embed="rId2" cstate="print"/>
          <a:srcRect/>
          <a:stretch>
            <a:fillRect/>
          </a:stretch>
        </p:blipFill>
        <p:spPr bwMode="auto">
          <a:xfrm>
            <a:off x="4457014" y="1268041"/>
            <a:ext cx="4260852" cy="747396"/>
          </a:xfrm>
          <a:prstGeom prst="rect">
            <a:avLst/>
          </a:prstGeom>
          <a:noFill/>
          <a:ln w="9525">
            <a:noFill/>
            <a:miter lim="800000"/>
            <a:headEnd/>
            <a:tailEnd/>
          </a:ln>
          <a:effectLst/>
        </p:spPr>
      </p:pic>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nvGraphicFramePr>
        <p:xfrm>
          <a:off x="4495800" y="3047999"/>
          <a:ext cx="3200400" cy="3566161"/>
        </p:xfrm>
        <a:graphic>
          <a:graphicData uri="http://schemas.openxmlformats.org/drawingml/2006/table">
            <a:tbl>
              <a:tblPr firstRow="1" bandRow="1">
                <a:tableStyleId>{21E4AEA4-8DFA-4A89-87EB-49C32662AFE0}</a:tableStyleId>
              </a:tblPr>
              <a:tblGrid>
                <a:gridCol w="3200400"/>
              </a:tblGrid>
              <a:tr h="382089">
                <a:tc>
                  <a:txBody>
                    <a:bodyPr/>
                    <a:lstStyle/>
                    <a:p>
                      <a:pPr algn="ctr"/>
                      <a:r>
                        <a:rPr lang="en-US" sz="1800" dirty="0" smtClean="0"/>
                        <a:t>DXi6702</a:t>
                      </a:r>
                      <a:r>
                        <a:rPr lang="en-US" sz="1800" baseline="0" dirty="0" smtClean="0"/>
                        <a:t> Node</a:t>
                      </a:r>
                      <a:endParaRPr lang="en-US" sz="1800" dirty="0">
                        <a:latin typeface="Arial" pitchFamily="34" charset="0"/>
                        <a:cs typeface="Arial" pitchFamily="34" charset="0"/>
                      </a:endParaRPr>
                    </a:p>
                  </a:txBody>
                  <a:tcPr anchor="ctr"/>
                </a:tc>
              </a:tr>
              <a:tr h="350248">
                <a:tc>
                  <a:txBody>
                    <a:bodyPr/>
                    <a:lstStyle/>
                    <a:p>
                      <a:pPr algn="ctr"/>
                      <a:r>
                        <a:rPr lang="en-US" sz="1600" kern="1200" dirty="0" smtClean="0"/>
                        <a:t>Dual Intel Xeon </a:t>
                      </a:r>
                      <a:r>
                        <a:rPr lang="en-US" sz="1600" dirty="0" smtClean="0"/>
                        <a:t>E5540</a:t>
                      </a:r>
                      <a:endParaRPr lang="en-US" sz="1600" dirty="0">
                        <a:latin typeface="Arial" pitchFamily="34" charset="0"/>
                        <a:cs typeface="Arial" pitchFamily="34" charset="0"/>
                      </a:endParaRPr>
                    </a:p>
                  </a:txBody>
                  <a:tcPr anchor="ctr"/>
                </a:tc>
              </a:tr>
              <a:tr h="350248">
                <a:tc>
                  <a:txBody>
                    <a:bodyPr/>
                    <a:lstStyle/>
                    <a:p>
                      <a:pPr algn="ctr"/>
                      <a:r>
                        <a:rPr lang="en-US" sz="1600" dirty="0" smtClean="0"/>
                        <a:t>8 Core</a:t>
                      </a:r>
                      <a:endParaRPr lang="en-US" sz="1600" dirty="0">
                        <a:latin typeface="Arial" pitchFamily="34" charset="0"/>
                        <a:cs typeface="Arial" pitchFamily="34" charset="0"/>
                      </a:endParaRPr>
                    </a:p>
                  </a:txBody>
                  <a:tcPr anchor="ctr"/>
                </a:tc>
              </a:tr>
              <a:tr h="350248">
                <a:tc>
                  <a:txBody>
                    <a:bodyPr/>
                    <a:lstStyle/>
                    <a:p>
                      <a:pPr algn="ctr"/>
                      <a:r>
                        <a:rPr lang="en-US" sz="1600" dirty="0" smtClean="0"/>
                        <a:t>2.53GHz</a:t>
                      </a:r>
                      <a:endParaRPr lang="en-US" sz="1600" dirty="0">
                        <a:latin typeface="Arial" pitchFamily="34" charset="0"/>
                        <a:cs typeface="Arial" pitchFamily="34" charset="0"/>
                      </a:endParaRPr>
                    </a:p>
                  </a:txBody>
                  <a:tcPr anchor="ctr"/>
                </a:tc>
              </a:tr>
              <a:tr h="350248">
                <a:tc>
                  <a:txBody>
                    <a:bodyPr/>
                    <a:lstStyle/>
                    <a:p>
                      <a:pPr algn="ctr"/>
                      <a:r>
                        <a:rPr lang="en-US" sz="1600" dirty="0" smtClean="0"/>
                        <a:t>8MB L1</a:t>
                      </a:r>
                      <a:r>
                        <a:rPr lang="en-US" sz="1600" baseline="0" dirty="0" smtClean="0"/>
                        <a:t> Cache</a:t>
                      </a:r>
                      <a:endParaRPr lang="en-US" sz="1600" dirty="0">
                        <a:latin typeface="Arial" pitchFamily="34" charset="0"/>
                        <a:cs typeface="Arial" pitchFamily="34" charset="0"/>
                      </a:endParaRPr>
                    </a:p>
                  </a:txBody>
                  <a:tcPr anchor="ctr"/>
                </a:tc>
              </a:tr>
              <a:tr h="350248">
                <a:tc>
                  <a:txBody>
                    <a:bodyPr/>
                    <a:lstStyle/>
                    <a:p>
                      <a:pPr algn="ctr"/>
                      <a:r>
                        <a:rPr lang="en-US" sz="1600" dirty="0" smtClean="0"/>
                        <a:t>60GB RAM @ 1066MHz</a:t>
                      </a:r>
                      <a:endParaRPr lang="en-US" sz="1600" dirty="0">
                        <a:latin typeface="Arial" pitchFamily="34" charset="0"/>
                        <a:cs typeface="Arial" pitchFamily="34" charset="0"/>
                      </a:endParaRPr>
                    </a:p>
                  </a:txBody>
                  <a:tcPr anchor="ctr"/>
                </a:tc>
              </a:tr>
              <a:tr h="350248">
                <a:tc>
                  <a:txBody>
                    <a:bodyPr/>
                    <a:lstStyle/>
                    <a:p>
                      <a:pPr algn="ctr"/>
                      <a:r>
                        <a:rPr lang="en-US" sz="1600" dirty="0" smtClean="0"/>
                        <a:t>7x PCIe</a:t>
                      </a:r>
                      <a:r>
                        <a:rPr lang="en-US" sz="1600" baseline="0" dirty="0" smtClean="0"/>
                        <a:t> 2.0 Slots</a:t>
                      </a:r>
                      <a:endParaRPr lang="en-US" sz="1600" dirty="0">
                        <a:latin typeface="Arial" pitchFamily="34" charset="0"/>
                        <a:cs typeface="Arial" pitchFamily="34" charset="0"/>
                      </a:endParaRPr>
                    </a:p>
                  </a:txBody>
                  <a:tcPr anchor="ctr"/>
                </a:tc>
              </a:tr>
              <a:tr h="541292">
                <a:tc>
                  <a:txBody>
                    <a:bodyPr/>
                    <a:lstStyle/>
                    <a:p>
                      <a:pPr algn="ctr"/>
                      <a:r>
                        <a:rPr lang="en-US" sz="1200" dirty="0" smtClean="0"/>
                        <a:t>PCIe Expansion</a:t>
                      </a:r>
                      <a:r>
                        <a:rPr lang="en-US" sz="1200" baseline="0" dirty="0" smtClean="0"/>
                        <a:t> Available</a:t>
                      </a:r>
                    </a:p>
                    <a:p>
                      <a:pPr algn="ctr"/>
                      <a:r>
                        <a:rPr lang="en-US" sz="1600" dirty="0" smtClean="0"/>
                        <a:t>0 </a:t>
                      </a:r>
                      <a:r>
                        <a:rPr lang="en-US" sz="1600" baseline="0" dirty="0" smtClean="0"/>
                        <a:t>slots</a:t>
                      </a:r>
                      <a:endParaRPr lang="en-US" sz="1600" dirty="0">
                        <a:latin typeface="Arial" pitchFamily="34" charset="0"/>
                        <a:cs typeface="Arial" pitchFamily="34" charset="0"/>
                      </a:endParaRPr>
                    </a:p>
                  </a:txBody>
                  <a:tcPr anchor="ctr"/>
                </a:tc>
              </a:tr>
              <a:tr h="54129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smtClean="0"/>
                        <a:t>CPU Performance</a:t>
                      </a:r>
                      <a:r>
                        <a:rPr lang="en-US" sz="1200" baseline="0" dirty="0" smtClean="0"/>
                        <a:t> </a:t>
                      </a:r>
                      <a:r>
                        <a:rPr lang="en-US" sz="1200" dirty="0" smtClean="0"/>
                        <a:t>Benchmark*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smtClean="0"/>
                        <a:t>10,036</a:t>
                      </a:r>
                      <a:endParaRPr lang="en-US" sz="1600" dirty="0">
                        <a:latin typeface="Arial" pitchFamily="34" charset="0"/>
                        <a:cs typeface="Arial" pitchFamily="34" charset="0"/>
                      </a:endParaRPr>
                    </a:p>
                  </a:txBody>
                  <a:tcPr anchor="ctr"/>
                </a:tc>
              </a:tr>
            </a:tbl>
          </a:graphicData>
        </a:graphic>
      </p:graphicFrame>
      <p:sp>
        <p:nvSpPr>
          <p:cNvPr id="2" name="Title 1"/>
          <p:cNvSpPr>
            <a:spLocks noGrp="1"/>
          </p:cNvSpPr>
          <p:nvPr>
            <p:ph type="title"/>
          </p:nvPr>
        </p:nvSpPr>
        <p:spPr>
          <a:xfrm>
            <a:off x="228600" y="228600"/>
            <a:ext cx="8534400" cy="639763"/>
          </a:xfrm>
        </p:spPr>
        <p:txBody>
          <a:bodyPr/>
          <a:lstStyle/>
          <a:p>
            <a:r>
              <a:rPr lang="en-US" dirty="0" smtClean="0"/>
              <a:t>“Designed In” Extensibility: Future-proofing</a:t>
            </a:r>
            <a:endParaRPr lang="en-US" dirty="0">
              <a:solidFill>
                <a:srgbClr val="D703AF"/>
              </a:solidFill>
            </a:endParaRPr>
          </a:p>
        </p:txBody>
      </p:sp>
      <p:graphicFrame>
        <p:nvGraphicFramePr>
          <p:cNvPr id="7" name="Table 6"/>
          <p:cNvGraphicFramePr>
            <a:graphicFrameLocks noGrp="1"/>
          </p:cNvGraphicFramePr>
          <p:nvPr/>
        </p:nvGraphicFramePr>
        <p:xfrm>
          <a:off x="1295400" y="3047999"/>
          <a:ext cx="3200400" cy="3566161"/>
        </p:xfrm>
        <a:graphic>
          <a:graphicData uri="http://schemas.openxmlformats.org/drawingml/2006/table">
            <a:tbl>
              <a:tblPr firstRow="1" bandRow="1">
                <a:tableStyleId>{5C22544A-7EE6-4342-B048-85BDC9FD1C3A}</a:tableStyleId>
              </a:tblPr>
              <a:tblGrid>
                <a:gridCol w="3200400"/>
              </a:tblGrid>
              <a:tr h="38208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t>DXi6802</a:t>
                      </a:r>
                      <a:r>
                        <a:rPr lang="en-US" sz="1800" baseline="0" dirty="0" smtClean="0"/>
                        <a:t> Node</a:t>
                      </a:r>
                      <a:endParaRPr lang="en-US" sz="1800" dirty="0" smtClean="0">
                        <a:latin typeface="Arial" pitchFamily="34" charset="0"/>
                        <a:cs typeface="Arial" pitchFamily="34" charset="0"/>
                      </a:endParaRPr>
                    </a:p>
                  </a:txBody>
                  <a:tcPr anchor="ctr"/>
                </a:tc>
              </a:tr>
              <a:tr h="350248">
                <a:tc>
                  <a:txBody>
                    <a:bodyPr/>
                    <a:lstStyle/>
                    <a:p>
                      <a:pPr algn="ctr"/>
                      <a:r>
                        <a:rPr lang="en-US" sz="1600" kern="1200" dirty="0" smtClean="0"/>
                        <a:t>Dual Intel Xeon E5-2670 </a:t>
                      </a:r>
                      <a:endParaRPr lang="en-US" sz="1600" dirty="0">
                        <a:latin typeface="Arial" pitchFamily="34" charset="0"/>
                        <a:cs typeface="Arial" pitchFamily="34" charset="0"/>
                      </a:endParaRPr>
                    </a:p>
                  </a:txBody>
                  <a:tcPr anchor="ctr"/>
                </a:tc>
              </a:tr>
              <a:tr h="350248">
                <a:tc>
                  <a:txBody>
                    <a:bodyPr/>
                    <a:lstStyle/>
                    <a:p>
                      <a:pPr algn="ctr"/>
                      <a:r>
                        <a:rPr lang="en-US" sz="1600" dirty="0" smtClean="0"/>
                        <a:t>16 Core</a:t>
                      </a:r>
                      <a:endParaRPr lang="en-US" sz="1600" dirty="0">
                        <a:latin typeface="Arial" pitchFamily="34" charset="0"/>
                        <a:cs typeface="Arial" pitchFamily="34" charset="0"/>
                      </a:endParaRPr>
                    </a:p>
                  </a:txBody>
                  <a:tcPr anchor="ctr"/>
                </a:tc>
              </a:tr>
              <a:tr h="350248">
                <a:tc>
                  <a:txBody>
                    <a:bodyPr/>
                    <a:lstStyle/>
                    <a:p>
                      <a:pPr algn="ctr"/>
                      <a:r>
                        <a:rPr lang="en-US" sz="1600" dirty="0" smtClean="0"/>
                        <a:t>2.66GHz</a:t>
                      </a:r>
                      <a:endParaRPr lang="en-US" sz="1600" dirty="0">
                        <a:latin typeface="Arial" pitchFamily="34" charset="0"/>
                        <a:cs typeface="Arial" pitchFamily="34" charset="0"/>
                      </a:endParaRPr>
                    </a:p>
                  </a:txBody>
                  <a:tcPr anchor="ctr"/>
                </a:tc>
              </a:tr>
              <a:tr h="350248">
                <a:tc>
                  <a:txBody>
                    <a:bodyPr/>
                    <a:lstStyle/>
                    <a:p>
                      <a:pPr algn="ctr"/>
                      <a:r>
                        <a:rPr lang="en-US" sz="1600" dirty="0" smtClean="0"/>
                        <a:t>20MB L1</a:t>
                      </a:r>
                      <a:r>
                        <a:rPr lang="en-US" sz="1600" baseline="0" dirty="0" smtClean="0"/>
                        <a:t> Cache</a:t>
                      </a:r>
                      <a:endParaRPr lang="en-US" sz="1600" dirty="0">
                        <a:latin typeface="Arial" pitchFamily="34" charset="0"/>
                        <a:cs typeface="Arial" pitchFamily="34" charset="0"/>
                      </a:endParaRPr>
                    </a:p>
                  </a:txBody>
                  <a:tcPr anchor="ctr"/>
                </a:tc>
              </a:tr>
              <a:tr h="350248">
                <a:tc>
                  <a:txBody>
                    <a:bodyPr/>
                    <a:lstStyle/>
                    <a:p>
                      <a:pPr algn="ctr"/>
                      <a:r>
                        <a:rPr lang="en-US" sz="1600" dirty="0" smtClean="0"/>
                        <a:t>128GB RAM @ 1600MHz</a:t>
                      </a:r>
                      <a:endParaRPr lang="en-US" sz="1600" dirty="0">
                        <a:latin typeface="Arial" pitchFamily="34" charset="0"/>
                        <a:cs typeface="Arial" pitchFamily="34" charset="0"/>
                      </a:endParaRPr>
                    </a:p>
                  </a:txBody>
                  <a:tcPr anchor="ctr"/>
                </a:tc>
              </a:tr>
              <a:tr h="350248">
                <a:tc>
                  <a:txBody>
                    <a:bodyPr/>
                    <a:lstStyle/>
                    <a:p>
                      <a:pPr algn="ctr"/>
                      <a:r>
                        <a:rPr lang="en-US" sz="1600" dirty="0" smtClean="0"/>
                        <a:t>7x PCIe</a:t>
                      </a:r>
                      <a:r>
                        <a:rPr lang="en-US" sz="1600" baseline="0" dirty="0" smtClean="0"/>
                        <a:t> 3.0 Slots</a:t>
                      </a:r>
                      <a:endParaRPr lang="en-US" sz="1600" dirty="0">
                        <a:latin typeface="Arial" pitchFamily="34" charset="0"/>
                        <a:cs typeface="Arial" pitchFamily="34" charset="0"/>
                      </a:endParaRPr>
                    </a:p>
                  </a:txBody>
                  <a:tcPr anchor="ctr"/>
                </a:tc>
              </a:tr>
              <a:tr h="541292">
                <a:tc>
                  <a:txBody>
                    <a:bodyPr/>
                    <a:lstStyle/>
                    <a:p>
                      <a:pPr algn="ctr"/>
                      <a:r>
                        <a:rPr lang="en-US" sz="1200" dirty="0" smtClean="0"/>
                        <a:t>PCIe Expansion</a:t>
                      </a:r>
                      <a:r>
                        <a:rPr lang="en-US" sz="1200" baseline="0" dirty="0" smtClean="0"/>
                        <a:t> Available</a:t>
                      </a:r>
                    </a:p>
                    <a:p>
                      <a:pPr algn="ctr"/>
                      <a:r>
                        <a:rPr lang="en-US" sz="1600" dirty="0" smtClean="0"/>
                        <a:t>2 </a:t>
                      </a:r>
                      <a:r>
                        <a:rPr lang="en-US" sz="1600" baseline="0" dirty="0" smtClean="0"/>
                        <a:t>to 3 slots</a:t>
                      </a:r>
                      <a:endParaRPr lang="en-US" sz="1600" dirty="0">
                        <a:latin typeface="Arial" pitchFamily="34" charset="0"/>
                        <a:cs typeface="Arial" pitchFamily="34" charset="0"/>
                      </a:endParaRPr>
                    </a:p>
                  </a:txBody>
                  <a:tcPr anchor="ctr"/>
                </a:tc>
              </a:tr>
              <a:tr h="54129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smtClean="0"/>
                        <a:t>CPU Performance</a:t>
                      </a:r>
                      <a:r>
                        <a:rPr lang="en-US" sz="1200" baseline="0" dirty="0" smtClean="0"/>
                        <a:t> </a:t>
                      </a:r>
                      <a:r>
                        <a:rPr lang="en-US" sz="1200" dirty="0" smtClean="0"/>
                        <a:t>Benchmark*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smtClean="0"/>
                        <a:t>28,459</a:t>
                      </a:r>
                      <a:endParaRPr lang="en-US" sz="1600" dirty="0">
                        <a:latin typeface="Arial" pitchFamily="34" charset="0"/>
                        <a:cs typeface="Arial" pitchFamily="34" charset="0"/>
                      </a:endParaRPr>
                    </a:p>
                  </a:txBody>
                  <a:tcPr anchor="ctr"/>
                </a:tc>
              </a:tr>
            </a:tbl>
          </a:graphicData>
        </a:graphic>
      </p:graphicFrame>
      <p:sp>
        <p:nvSpPr>
          <p:cNvPr id="9" name="Content Placeholder 2"/>
          <p:cNvSpPr txBox="1">
            <a:spLocks/>
          </p:cNvSpPr>
          <p:nvPr/>
        </p:nvSpPr>
        <p:spPr>
          <a:xfrm>
            <a:off x="301624" y="990600"/>
            <a:ext cx="8461376" cy="2209800"/>
          </a:xfrm>
          <a:prstGeom prst="rect">
            <a:avLst/>
          </a:prstGeom>
        </p:spPr>
        <p:txBody>
          <a:bodyPr>
            <a:normAutofit fontScale="92500"/>
          </a:bodyPr>
          <a:lstStyle/>
          <a:p>
            <a:pPr marL="342900" indent="-342900" defTabSz="457200" eaLnBrk="0" hangingPunct="0">
              <a:spcBef>
                <a:spcPct val="20000"/>
              </a:spcBef>
              <a:buClr>
                <a:srgbClr val="0DB6EC"/>
              </a:buClr>
              <a:buSzPct val="75000"/>
              <a:buFont typeface="Wingdings" pitchFamily="2" charset="2"/>
              <a:buChar char="§"/>
            </a:pPr>
            <a:r>
              <a:rPr lang="en-US" sz="2200" kern="0" dirty="0" smtClean="0">
                <a:solidFill>
                  <a:srgbClr val="666666"/>
                </a:solidFill>
                <a:latin typeface="Arial" pitchFamily="34" charset="0"/>
                <a:ea typeface="ＭＳ Ｐゴシック" charset="0"/>
                <a:cs typeface="Arial" pitchFamily="34" charset="0"/>
              </a:rPr>
              <a:t>A </a:t>
            </a:r>
            <a:r>
              <a:rPr lang="en-US" sz="2200" b="1" kern="0" dirty="0" smtClean="0">
                <a:solidFill>
                  <a:srgbClr val="666666"/>
                </a:solidFill>
                <a:latin typeface="Arial" pitchFamily="34" charset="0"/>
                <a:ea typeface="ＭＳ Ｐゴシック" charset="0"/>
                <a:cs typeface="Arial" pitchFamily="34" charset="0"/>
              </a:rPr>
              <a:t>high performance</a:t>
            </a:r>
            <a:r>
              <a:rPr lang="en-US" sz="2200" kern="0" dirty="0" smtClean="0">
                <a:solidFill>
                  <a:srgbClr val="666666"/>
                </a:solidFill>
                <a:latin typeface="Arial" pitchFamily="34" charset="0"/>
                <a:ea typeface="ＭＳ Ｐゴシック" charset="0"/>
                <a:cs typeface="Arial" pitchFamily="34" charset="0"/>
              </a:rPr>
              <a:t> and </a:t>
            </a:r>
            <a:r>
              <a:rPr lang="en-US" sz="2200" b="1" kern="0" dirty="0" smtClean="0">
                <a:solidFill>
                  <a:srgbClr val="666666"/>
                </a:solidFill>
                <a:latin typeface="Arial" pitchFamily="34" charset="0"/>
                <a:ea typeface="ＭＳ Ｐゴシック" charset="0"/>
                <a:cs typeface="Arial" pitchFamily="34" charset="0"/>
              </a:rPr>
              <a:t>extensible architecture</a:t>
            </a:r>
            <a:r>
              <a:rPr lang="en-US" sz="2200" kern="0" dirty="0" smtClean="0">
                <a:solidFill>
                  <a:srgbClr val="666666"/>
                </a:solidFill>
                <a:latin typeface="Arial" pitchFamily="34" charset="0"/>
                <a:ea typeface="ＭＳ Ｐゴシック" charset="0"/>
                <a:cs typeface="Arial" pitchFamily="34" charset="0"/>
              </a:rPr>
              <a:t> is a key feature</a:t>
            </a:r>
          </a:p>
          <a:p>
            <a:pPr marL="742950" lvl="1" indent="-285750" defTabSz="457200" eaLnBrk="0" hangingPunct="0">
              <a:spcBef>
                <a:spcPct val="20000"/>
              </a:spcBef>
              <a:buClr>
                <a:srgbClr val="0DB6EC"/>
              </a:buClr>
              <a:buFont typeface="Arial" charset="0"/>
              <a:buChar char="–"/>
            </a:pPr>
            <a:r>
              <a:rPr lang="en-US" sz="1700" kern="0" dirty="0" smtClean="0">
                <a:solidFill>
                  <a:srgbClr val="666666"/>
                </a:solidFill>
                <a:latin typeface="Arial" pitchFamily="34" charset="0"/>
                <a:ea typeface="ＭＳ Ｐゴシック" charset="0"/>
                <a:cs typeface="Arial" pitchFamily="34" charset="0"/>
              </a:rPr>
              <a:t>Confidently delivers the GA feature set with room for growth</a:t>
            </a:r>
          </a:p>
          <a:p>
            <a:pPr marL="742950" lvl="1" indent="-285750" defTabSz="457200" eaLnBrk="0" hangingPunct="0">
              <a:spcBef>
                <a:spcPct val="20000"/>
              </a:spcBef>
              <a:buClr>
                <a:srgbClr val="0DB6EC"/>
              </a:buClr>
              <a:buFont typeface="Arial" charset="0"/>
              <a:buChar char="–"/>
            </a:pPr>
            <a:r>
              <a:rPr lang="en-US" sz="1700" kern="0" dirty="0" smtClean="0">
                <a:solidFill>
                  <a:srgbClr val="666666"/>
                </a:solidFill>
                <a:latin typeface="Arial" pitchFamily="34" charset="0"/>
                <a:ea typeface="ＭＳ Ｐゴシック" charset="0"/>
                <a:cs typeface="Arial" pitchFamily="34" charset="0"/>
              </a:rPr>
              <a:t>Ensures that GA+1yr; GA+2 yr “future features” will be supported</a:t>
            </a:r>
          </a:p>
          <a:p>
            <a:pPr marL="1200150" lvl="2" indent="-285750" defTabSz="457200" eaLnBrk="0" hangingPunct="0">
              <a:spcBef>
                <a:spcPct val="20000"/>
              </a:spcBef>
              <a:buClr>
                <a:srgbClr val="0DB6EC"/>
              </a:buClr>
              <a:buFont typeface="Arial" charset="0"/>
              <a:buChar char="–"/>
            </a:pPr>
            <a:r>
              <a:rPr lang="en-US" sz="1700" kern="0" dirty="0" smtClean="0">
                <a:solidFill>
                  <a:srgbClr val="666666"/>
                </a:solidFill>
                <a:latin typeface="Arial" pitchFamily="34" charset="0"/>
                <a:ea typeface="ＭＳ Ｐゴシック" charset="0"/>
                <a:cs typeface="Arial" pitchFamily="34" charset="0"/>
              </a:rPr>
              <a:t>Also provisioned for PCIe expansion</a:t>
            </a:r>
          </a:p>
          <a:p>
            <a:pPr marL="342900" indent="-342900" defTabSz="457200" eaLnBrk="0" hangingPunct="0">
              <a:spcBef>
                <a:spcPct val="20000"/>
              </a:spcBef>
              <a:buClr>
                <a:srgbClr val="0DB6EC"/>
              </a:buClr>
              <a:buSzPct val="75000"/>
              <a:buFont typeface="Wingdings" pitchFamily="2" charset="2"/>
              <a:buChar char="§"/>
            </a:pPr>
            <a:r>
              <a:rPr lang="en-US" sz="2200" kern="0" dirty="0" smtClean="0">
                <a:solidFill>
                  <a:srgbClr val="666666"/>
                </a:solidFill>
                <a:latin typeface="Arial" pitchFamily="34" charset="0"/>
                <a:ea typeface="ＭＳ Ｐゴシック" charset="0"/>
                <a:cs typeface="Arial" pitchFamily="34" charset="0"/>
              </a:rPr>
              <a:t>The new Dell 720 server delivers a powerful combination of  processor power + memory + memory bandwidth</a:t>
            </a:r>
          </a:p>
        </p:txBody>
      </p:sp>
      <p:sp>
        <p:nvSpPr>
          <p:cNvPr id="10" name="Slide Number Placeholder 9"/>
          <p:cNvSpPr>
            <a:spLocks noGrp="1"/>
          </p:cNvSpPr>
          <p:nvPr>
            <p:ph type="sldNum" sz="quarter" idx="11"/>
          </p:nvPr>
        </p:nvSpPr>
        <p:spPr/>
        <p:txBody>
          <a:bodyPr/>
          <a:lstStyle/>
          <a:p>
            <a:pPr>
              <a:defRPr/>
            </a:pPr>
            <a:fld id="{92134566-1DAD-4210-9251-466EC440C614}" type="slidenum">
              <a:rPr lang="en-US" smtClean="0"/>
              <a:pPr>
                <a:defRPr/>
              </a:pPr>
              <a:t>12</a:t>
            </a:fld>
            <a:endParaRPr lang="en-US" sz="1200" dirty="0"/>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DXi6802 System Node Key Features</a:t>
            </a:r>
            <a:endParaRPr lang="en-US" dirty="0"/>
          </a:p>
        </p:txBody>
      </p:sp>
      <p:sp>
        <p:nvSpPr>
          <p:cNvPr id="4" name="Slide Number Placeholder 3"/>
          <p:cNvSpPr>
            <a:spLocks noGrp="1"/>
          </p:cNvSpPr>
          <p:nvPr>
            <p:ph type="sldNum" sz="quarter" idx="10"/>
          </p:nvPr>
        </p:nvSpPr>
        <p:spPr/>
        <p:txBody>
          <a:bodyPr/>
          <a:lstStyle/>
          <a:p>
            <a:fld id="{B927B1C4-A5E0-4B20-AFB9-DCB4017CC31F}" type="slidenum">
              <a:rPr lang="en-US" smtClean="0"/>
              <a:pPr/>
              <a:t>13</a:t>
            </a:fld>
            <a:endParaRPr lang="en-US" dirty="0"/>
          </a:p>
        </p:txBody>
      </p:sp>
      <p:grpSp>
        <p:nvGrpSpPr>
          <p:cNvPr id="3" name="Group 88"/>
          <p:cNvGrpSpPr/>
          <p:nvPr/>
        </p:nvGrpSpPr>
        <p:grpSpPr>
          <a:xfrm>
            <a:off x="4419600" y="1143000"/>
            <a:ext cx="4356736" cy="1295400"/>
            <a:chOff x="4419600" y="1143000"/>
            <a:chExt cx="4356736" cy="1295400"/>
          </a:xfrm>
        </p:grpSpPr>
        <p:cxnSp>
          <p:nvCxnSpPr>
            <p:cNvPr id="29" name="Straight Connector 28"/>
            <p:cNvCxnSpPr/>
            <p:nvPr/>
          </p:nvCxnSpPr>
          <p:spPr>
            <a:xfrm flipV="1">
              <a:off x="6306438" y="2037586"/>
              <a:ext cx="0" cy="223647"/>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pic>
          <p:nvPicPr>
            <p:cNvPr id="4098" name="Picture 2" descr="C:\Users\mapodaca\Pictures\r720.jpg"/>
            <p:cNvPicPr>
              <a:picLocks noChangeAspect="1" noChangeArrowheads="1"/>
            </p:cNvPicPr>
            <p:nvPr/>
          </p:nvPicPr>
          <p:blipFill>
            <a:blip r:embed="rId2" cstate="print"/>
            <a:srcRect/>
            <a:stretch>
              <a:fillRect/>
            </a:stretch>
          </p:blipFill>
          <p:spPr bwMode="auto">
            <a:xfrm>
              <a:off x="4517265" y="1143000"/>
              <a:ext cx="4259071" cy="783928"/>
            </a:xfrm>
            <a:prstGeom prst="rect">
              <a:avLst/>
            </a:prstGeom>
            <a:noFill/>
          </p:spPr>
        </p:pic>
        <p:sp>
          <p:nvSpPr>
            <p:cNvPr id="13" name="Rectangle 12"/>
            <p:cNvSpPr/>
            <p:nvPr/>
          </p:nvSpPr>
          <p:spPr>
            <a:xfrm>
              <a:off x="5915056" y="1143000"/>
              <a:ext cx="2627848" cy="782763"/>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6" name="Elbow Connector 25"/>
            <p:cNvCxnSpPr>
              <a:stCxn id="13" idx="2"/>
            </p:cNvCxnSpPr>
            <p:nvPr/>
          </p:nvCxnSpPr>
          <p:spPr>
            <a:xfrm rot="5400000">
              <a:off x="6655886" y="1576315"/>
              <a:ext cx="223647" cy="922542"/>
            </a:xfrm>
            <a:prstGeom prst="bentConnector2">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4419600" y="1976735"/>
              <a:ext cx="1810638" cy="461665"/>
            </a:xfrm>
            <a:prstGeom prst="rect">
              <a:avLst/>
            </a:prstGeom>
            <a:noFill/>
          </p:spPr>
          <p:txBody>
            <a:bodyPr wrap="square" rtlCol="0">
              <a:spAutoFit/>
            </a:bodyPr>
            <a:lstStyle/>
            <a:p>
              <a:pPr algn="r"/>
              <a:r>
                <a:rPr lang="en-US" sz="1200" dirty="0" smtClean="0">
                  <a:solidFill>
                    <a:srgbClr val="666666"/>
                  </a:solidFill>
                </a:rPr>
                <a:t>16x 900GB 2.5” NL SAS Drives</a:t>
              </a:r>
              <a:endParaRPr lang="en-US" sz="1200" dirty="0">
                <a:solidFill>
                  <a:srgbClr val="666666"/>
                </a:solidFill>
              </a:endParaRPr>
            </a:p>
          </p:txBody>
        </p:sp>
      </p:grpSp>
      <p:grpSp>
        <p:nvGrpSpPr>
          <p:cNvPr id="5" name="Group 87"/>
          <p:cNvGrpSpPr/>
          <p:nvPr/>
        </p:nvGrpSpPr>
        <p:grpSpPr>
          <a:xfrm>
            <a:off x="228600" y="1219200"/>
            <a:ext cx="4303242" cy="1680865"/>
            <a:chOff x="228600" y="1219200"/>
            <a:chExt cx="4303242" cy="1680865"/>
          </a:xfrm>
        </p:grpSpPr>
        <p:pic>
          <p:nvPicPr>
            <p:cNvPr id="4099" name="Picture 3" descr="C:\Users\mapodaca\Pictures\r720 back.png"/>
            <p:cNvPicPr>
              <a:picLocks noChangeAspect="1" noChangeArrowheads="1"/>
            </p:cNvPicPr>
            <p:nvPr/>
          </p:nvPicPr>
          <p:blipFill>
            <a:blip r:embed="rId3" cstate="print"/>
            <a:srcRect/>
            <a:stretch>
              <a:fillRect/>
            </a:stretch>
          </p:blipFill>
          <p:spPr bwMode="auto">
            <a:xfrm>
              <a:off x="302177" y="1676400"/>
              <a:ext cx="4193623" cy="762000"/>
            </a:xfrm>
            <a:prstGeom prst="rect">
              <a:avLst/>
            </a:prstGeom>
            <a:noFill/>
          </p:spPr>
        </p:pic>
        <p:sp>
          <p:nvSpPr>
            <p:cNvPr id="37" name="Freeform 36"/>
            <p:cNvSpPr/>
            <p:nvPr/>
          </p:nvSpPr>
          <p:spPr>
            <a:xfrm>
              <a:off x="1295400" y="1733550"/>
              <a:ext cx="2362200" cy="311150"/>
            </a:xfrm>
            <a:custGeom>
              <a:avLst/>
              <a:gdLst>
                <a:gd name="connsiteX0" fmla="*/ 0 w 2362200"/>
                <a:gd name="connsiteY0" fmla="*/ 152400 h 311150"/>
                <a:gd name="connsiteX1" fmla="*/ 0 w 2362200"/>
                <a:gd name="connsiteY1" fmla="*/ 0 h 311150"/>
                <a:gd name="connsiteX2" fmla="*/ 2362200 w 2362200"/>
                <a:gd name="connsiteY2" fmla="*/ 0 h 311150"/>
                <a:gd name="connsiteX3" fmla="*/ 2362200 w 2362200"/>
                <a:gd name="connsiteY3" fmla="*/ 311150 h 311150"/>
                <a:gd name="connsiteX4" fmla="*/ 1092200 w 2362200"/>
                <a:gd name="connsiteY4" fmla="*/ 311150 h 311150"/>
                <a:gd name="connsiteX5" fmla="*/ 1092200 w 2362200"/>
                <a:gd name="connsiteY5" fmla="*/ 152400 h 311150"/>
                <a:gd name="connsiteX6" fmla="*/ 0 w 2362200"/>
                <a:gd name="connsiteY6" fmla="*/ 152400 h 31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62200" h="311150">
                  <a:moveTo>
                    <a:pt x="0" y="152400"/>
                  </a:moveTo>
                  <a:lnTo>
                    <a:pt x="0" y="0"/>
                  </a:lnTo>
                  <a:lnTo>
                    <a:pt x="2362200" y="0"/>
                  </a:lnTo>
                  <a:lnTo>
                    <a:pt x="2362200" y="311150"/>
                  </a:lnTo>
                  <a:lnTo>
                    <a:pt x="1092200" y="311150"/>
                  </a:lnTo>
                  <a:lnTo>
                    <a:pt x="1092200" y="152400"/>
                  </a:lnTo>
                  <a:lnTo>
                    <a:pt x="0" y="152400"/>
                  </a:lnTo>
                  <a:close/>
                </a:path>
              </a:pathLst>
            </a:cu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 name="Group 59"/>
            <p:cNvGrpSpPr/>
            <p:nvPr/>
          </p:nvGrpSpPr>
          <p:grpSpPr>
            <a:xfrm>
              <a:off x="2286000" y="1371600"/>
              <a:ext cx="381000" cy="381000"/>
              <a:chOff x="2286000" y="1371600"/>
              <a:chExt cx="381000" cy="381000"/>
            </a:xfrm>
          </p:grpSpPr>
          <p:cxnSp>
            <p:nvCxnSpPr>
              <p:cNvPr id="44" name="Straight Connector 43"/>
              <p:cNvCxnSpPr/>
              <p:nvPr/>
            </p:nvCxnSpPr>
            <p:spPr>
              <a:xfrm flipV="1">
                <a:off x="2286000" y="1447800"/>
                <a:ext cx="0" cy="30480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2286000" y="1447800"/>
                <a:ext cx="381000"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V="1">
                <a:off x="2667000" y="1371600"/>
                <a:ext cx="0" cy="15240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49" name="TextBox 48"/>
            <p:cNvSpPr txBox="1"/>
            <p:nvPr/>
          </p:nvSpPr>
          <p:spPr>
            <a:xfrm>
              <a:off x="2681624" y="1323201"/>
              <a:ext cx="1737976" cy="276999"/>
            </a:xfrm>
            <a:prstGeom prst="rect">
              <a:avLst/>
            </a:prstGeom>
            <a:noFill/>
          </p:spPr>
          <p:txBody>
            <a:bodyPr wrap="none" rtlCol="0">
              <a:spAutoFit/>
            </a:bodyPr>
            <a:lstStyle/>
            <a:p>
              <a:r>
                <a:rPr lang="en-US" sz="1200" dirty="0" smtClean="0">
                  <a:solidFill>
                    <a:srgbClr val="666666"/>
                  </a:solidFill>
                </a:rPr>
                <a:t>3x Full Length x8 Slots</a:t>
              </a:r>
              <a:endParaRPr lang="en-US" sz="1200" dirty="0">
                <a:solidFill>
                  <a:srgbClr val="666666"/>
                </a:solidFill>
              </a:endParaRPr>
            </a:p>
          </p:txBody>
        </p:sp>
        <p:sp>
          <p:nvSpPr>
            <p:cNvPr id="51" name="Rectangle 50"/>
            <p:cNvSpPr/>
            <p:nvPr/>
          </p:nvSpPr>
          <p:spPr>
            <a:xfrm>
              <a:off x="457200" y="1752600"/>
              <a:ext cx="685800" cy="457200"/>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0"/>
            <p:cNvGrpSpPr/>
            <p:nvPr/>
          </p:nvGrpSpPr>
          <p:grpSpPr>
            <a:xfrm>
              <a:off x="457200" y="1371600"/>
              <a:ext cx="381000" cy="381000"/>
              <a:chOff x="2286000" y="1371600"/>
              <a:chExt cx="381000" cy="381000"/>
            </a:xfrm>
          </p:grpSpPr>
          <p:cxnSp>
            <p:nvCxnSpPr>
              <p:cNvPr id="62" name="Straight Connector 61"/>
              <p:cNvCxnSpPr/>
              <p:nvPr/>
            </p:nvCxnSpPr>
            <p:spPr>
              <a:xfrm flipV="1">
                <a:off x="2286000" y="1447800"/>
                <a:ext cx="0" cy="30480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2286000" y="1447800"/>
                <a:ext cx="381000"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V="1">
                <a:off x="2667000" y="1371600"/>
                <a:ext cx="0" cy="15240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65" name="TextBox 64"/>
            <p:cNvSpPr txBox="1"/>
            <p:nvPr/>
          </p:nvSpPr>
          <p:spPr>
            <a:xfrm>
              <a:off x="838200" y="1219200"/>
              <a:ext cx="1219200" cy="461665"/>
            </a:xfrm>
            <a:prstGeom prst="rect">
              <a:avLst/>
            </a:prstGeom>
            <a:noFill/>
          </p:spPr>
          <p:txBody>
            <a:bodyPr wrap="square" rtlCol="0">
              <a:spAutoFit/>
            </a:bodyPr>
            <a:lstStyle/>
            <a:p>
              <a:r>
                <a:rPr lang="en-US" sz="1200" dirty="0" smtClean="0">
                  <a:solidFill>
                    <a:srgbClr val="666666"/>
                  </a:solidFill>
                </a:rPr>
                <a:t>3x Low Profile x8 Slots</a:t>
              </a:r>
              <a:endParaRPr lang="en-US" sz="1200" dirty="0">
                <a:solidFill>
                  <a:srgbClr val="666666"/>
                </a:solidFill>
              </a:endParaRPr>
            </a:p>
          </p:txBody>
        </p:sp>
        <p:sp>
          <p:nvSpPr>
            <p:cNvPr id="66" name="Rectangle 65"/>
            <p:cNvSpPr/>
            <p:nvPr/>
          </p:nvSpPr>
          <p:spPr>
            <a:xfrm>
              <a:off x="1905000" y="2209800"/>
              <a:ext cx="609600" cy="152400"/>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2"/>
            <p:cNvGrpSpPr/>
            <p:nvPr/>
          </p:nvGrpSpPr>
          <p:grpSpPr>
            <a:xfrm flipV="1">
              <a:off x="2505075" y="2362200"/>
              <a:ext cx="390525" cy="381000"/>
              <a:chOff x="2276475" y="1371600"/>
              <a:chExt cx="390525" cy="381000"/>
            </a:xfrm>
          </p:grpSpPr>
          <p:cxnSp>
            <p:nvCxnSpPr>
              <p:cNvPr id="74" name="Straight Connector 73"/>
              <p:cNvCxnSpPr/>
              <p:nvPr/>
            </p:nvCxnSpPr>
            <p:spPr>
              <a:xfrm flipV="1">
                <a:off x="2286000" y="1447800"/>
                <a:ext cx="0" cy="30480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flipV="1">
                <a:off x="2276475" y="1447800"/>
                <a:ext cx="390525"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flipV="1">
                <a:off x="2667000" y="1371600"/>
                <a:ext cx="0" cy="15240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77" name="TextBox 76"/>
            <p:cNvSpPr txBox="1"/>
            <p:nvPr/>
          </p:nvSpPr>
          <p:spPr>
            <a:xfrm>
              <a:off x="2971800" y="2514600"/>
              <a:ext cx="1560042" cy="276999"/>
            </a:xfrm>
            <a:prstGeom prst="rect">
              <a:avLst/>
            </a:prstGeom>
            <a:noFill/>
          </p:spPr>
          <p:txBody>
            <a:bodyPr wrap="none" rtlCol="0">
              <a:spAutoFit/>
            </a:bodyPr>
            <a:lstStyle/>
            <a:p>
              <a:pPr algn="r"/>
              <a:r>
                <a:rPr lang="en-US" sz="1200" dirty="0" smtClean="0">
                  <a:solidFill>
                    <a:srgbClr val="666666"/>
                  </a:solidFill>
                </a:rPr>
                <a:t>3x NDC 1GbE Ports</a:t>
              </a:r>
              <a:endParaRPr lang="en-US" sz="1200" dirty="0">
                <a:solidFill>
                  <a:srgbClr val="666666"/>
                </a:solidFill>
              </a:endParaRPr>
            </a:p>
          </p:txBody>
        </p:sp>
        <p:sp>
          <p:nvSpPr>
            <p:cNvPr id="80" name="Rectangle 79"/>
            <p:cNvSpPr/>
            <p:nvPr/>
          </p:nvSpPr>
          <p:spPr>
            <a:xfrm>
              <a:off x="1371600" y="1905000"/>
              <a:ext cx="914400" cy="152400"/>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5"/>
            <p:cNvGrpSpPr/>
            <p:nvPr/>
          </p:nvGrpSpPr>
          <p:grpSpPr>
            <a:xfrm>
              <a:off x="1371600" y="2057400"/>
              <a:ext cx="385763" cy="685800"/>
              <a:chOff x="990600" y="2057400"/>
              <a:chExt cx="385763" cy="685800"/>
            </a:xfrm>
          </p:grpSpPr>
          <p:cxnSp>
            <p:nvCxnSpPr>
              <p:cNvPr id="82" name="Straight Connector 81"/>
              <p:cNvCxnSpPr/>
              <p:nvPr/>
            </p:nvCxnSpPr>
            <p:spPr>
              <a:xfrm>
                <a:off x="1371600" y="2057400"/>
                <a:ext cx="0" cy="60960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flipH="1">
                <a:off x="990600" y="2667000"/>
                <a:ext cx="385763"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0800000" flipV="1">
                <a:off x="990600" y="2590800"/>
                <a:ext cx="0" cy="15240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87" name="TextBox 86"/>
            <p:cNvSpPr txBox="1"/>
            <p:nvPr/>
          </p:nvSpPr>
          <p:spPr>
            <a:xfrm>
              <a:off x="228600" y="2438400"/>
              <a:ext cx="1143001" cy="461665"/>
            </a:xfrm>
            <a:prstGeom prst="rect">
              <a:avLst/>
            </a:prstGeom>
            <a:noFill/>
          </p:spPr>
          <p:txBody>
            <a:bodyPr wrap="square" rtlCol="0">
              <a:spAutoFit/>
            </a:bodyPr>
            <a:lstStyle/>
            <a:p>
              <a:pPr algn="r"/>
              <a:r>
                <a:rPr lang="en-US" sz="1200" dirty="0" smtClean="0">
                  <a:solidFill>
                    <a:srgbClr val="666666"/>
                  </a:solidFill>
                </a:rPr>
                <a:t>1x Full Length x16 Slot</a:t>
              </a:r>
              <a:endParaRPr lang="en-US" sz="1200" dirty="0">
                <a:solidFill>
                  <a:srgbClr val="666666"/>
                </a:solidFill>
              </a:endParaRPr>
            </a:p>
          </p:txBody>
        </p:sp>
      </p:grpSp>
      <p:pic>
        <p:nvPicPr>
          <p:cNvPr id="4100" name="Picture 4" descr="C:\Users\mapodaca\Pictures\r720 top.png"/>
          <p:cNvPicPr>
            <a:picLocks noChangeAspect="1" noChangeArrowheads="1"/>
          </p:cNvPicPr>
          <p:nvPr/>
        </p:nvPicPr>
        <p:blipFill>
          <a:blip r:embed="rId4" cstate="print"/>
          <a:srcRect/>
          <a:stretch>
            <a:fillRect/>
          </a:stretch>
        </p:blipFill>
        <p:spPr bwMode="auto">
          <a:xfrm>
            <a:off x="1828800" y="2936419"/>
            <a:ext cx="5486400" cy="3692981"/>
          </a:xfrm>
          <a:prstGeom prst="rect">
            <a:avLst/>
          </a:prstGeom>
          <a:noFill/>
        </p:spPr>
      </p:pic>
      <p:sp>
        <p:nvSpPr>
          <p:cNvPr id="90" name="Rectangle 89"/>
          <p:cNvSpPr/>
          <p:nvPr/>
        </p:nvSpPr>
        <p:spPr>
          <a:xfrm>
            <a:off x="5091113" y="3405188"/>
            <a:ext cx="500061" cy="2738437"/>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TextBox 90"/>
          <p:cNvSpPr txBox="1"/>
          <p:nvPr/>
        </p:nvSpPr>
        <p:spPr>
          <a:xfrm>
            <a:off x="5586413" y="2819400"/>
            <a:ext cx="1271588" cy="461665"/>
          </a:xfrm>
          <a:prstGeom prst="rect">
            <a:avLst/>
          </a:prstGeom>
          <a:noFill/>
        </p:spPr>
        <p:txBody>
          <a:bodyPr wrap="square" rtlCol="0">
            <a:spAutoFit/>
          </a:bodyPr>
          <a:lstStyle/>
          <a:p>
            <a:r>
              <a:rPr lang="en-US" sz="1200" dirty="0" smtClean="0">
                <a:solidFill>
                  <a:srgbClr val="666666"/>
                </a:solidFill>
              </a:rPr>
              <a:t>Hot-swap Fan Packs</a:t>
            </a:r>
            <a:endParaRPr lang="en-US" sz="1200" dirty="0">
              <a:solidFill>
                <a:srgbClr val="666666"/>
              </a:solidFill>
            </a:endParaRPr>
          </a:p>
        </p:txBody>
      </p:sp>
      <p:grpSp>
        <p:nvGrpSpPr>
          <p:cNvPr id="10" name="Group 94"/>
          <p:cNvGrpSpPr/>
          <p:nvPr/>
        </p:nvGrpSpPr>
        <p:grpSpPr>
          <a:xfrm flipV="1">
            <a:off x="5172075" y="2971800"/>
            <a:ext cx="390525" cy="431800"/>
            <a:chOff x="7458075" y="2463800"/>
            <a:chExt cx="390525" cy="431800"/>
          </a:xfrm>
        </p:grpSpPr>
        <p:cxnSp>
          <p:nvCxnSpPr>
            <p:cNvPr id="92" name="Straight Connector 91"/>
            <p:cNvCxnSpPr/>
            <p:nvPr/>
          </p:nvCxnSpPr>
          <p:spPr>
            <a:xfrm>
              <a:off x="7467600" y="2463800"/>
              <a:ext cx="0" cy="35560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flipV="1">
              <a:off x="7458075" y="2819400"/>
              <a:ext cx="390525"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7848600" y="2743200"/>
              <a:ext cx="0" cy="15240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98" name="Rectangle 97"/>
          <p:cNvSpPr/>
          <p:nvPr/>
        </p:nvSpPr>
        <p:spPr>
          <a:xfrm>
            <a:off x="4070350" y="3390900"/>
            <a:ext cx="977900" cy="384175"/>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Rectangle 98"/>
          <p:cNvSpPr/>
          <p:nvPr/>
        </p:nvSpPr>
        <p:spPr>
          <a:xfrm>
            <a:off x="4070350" y="4365625"/>
            <a:ext cx="977900" cy="819150"/>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Rectangle 99"/>
          <p:cNvSpPr/>
          <p:nvPr/>
        </p:nvSpPr>
        <p:spPr>
          <a:xfrm>
            <a:off x="4067175" y="5768975"/>
            <a:ext cx="984250" cy="384175"/>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3" name="Straight Connector 102"/>
          <p:cNvCxnSpPr/>
          <p:nvPr/>
        </p:nvCxnSpPr>
        <p:spPr>
          <a:xfrm flipV="1">
            <a:off x="5017294" y="5181600"/>
            <a:ext cx="0" cy="588169"/>
          </a:xfrm>
          <a:prstGeom prst="line">
            <a:avLst/>
          </a:prstGeom>
          <a:ln w="19050">
            <a:solidFill>
              <a:srgbClr val="C00000"/>
            </a:solidFill>
            <a:headEnd type="diamond" w="med" len="med"/>
            <a:tailEnd type="diamond" w="med" len="med"/>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flipV="1">
            <a:off x="5014913" y="3774281"/>
            <a:ext cx="0" cy="592932"/>
          </a:xfrm>
          <a:prstGeom prst="line">
            <a:avLst/>
          </a:prstGeom>
          <a:ln w="19050">
            <a:solidFill>
              <a:srgbClr val="C00000"/>
            </a:solidFill>
            <a:headEnd type="diamond" w="med" len="med"/>
            <a:tailEnd type="diamond" w="med" len="med"/>
          </a:ln>
        </p:spPr>
        <p:style>
          <a:lnRef idx="1">
            <a:schemeClr val="accent1"/>
          </a:lnRef>
          <a:fillRef idx="0">
            <a:schemeClr val="accent1"/>
          </a:fillRef>
          <a:effectRef idx="0">
            <a:schemeClr val="accent1"/>
          </a:effectRef>
          <a:fontRef idx="minor">
            <a:schemeClr val="tx1"/>
          </a:fontRef>
        </p:style>
      </p:cxnSp>
      <p:grpSp>
        <p:nvGrpSpPr>
          <p:cNvPr id="11" name="Group 111"/>
          <p:cNvGrpSpPr/>
          <p:nvPr/>
        </p:nvGrpSpPr>
        <p:grpSpPr>
          <a:xfrm rot="10800000">
            <a:off x="4419600" y="2962275"/>
            <a:ext cx="390525" cy="431800"/>
            <a:chOff x="7458075" y="2463800"/>
            <a:chExt cx="390525" cy="431800"/>
          </a:xfrm>
        </p:grpSpPr>
        <p:cxnSp>
          <p:nvCxnSpPr>
            <p:cNvPr id="113" name="Straight Connector 112"/>
            <p:cNvCxnSpPr/>
            <p:nvPr/>
          </p:nvCxnSpPr>
          <p:spPr>
            <a:xfrm>
              <a:off x="7467600" y="2463800"/>
              <a:ext cx="0" cy="35560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flipV="1">
              <a:off x="7458075" y="2819400"/>
              <a:ext cx="390525"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a:off x="7848600" y="2743200"/>
              <a:ext cx="0" cy="15240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116" name="TextBox 115"/>
          <p:cNvSpPr txBox="1"/>
          <p:nvPr/>
        </p:nvSpPr>
        <p:spPr>
          <a:xfrm>
            <a:off x="3124200" y="2895600"/>
            <a:ext cx="1271588" cy="276999"/>
          </a:xfrm>
          <a:prstGeom prst="rect">
            <a:avLst/>
          </a:prstGeom>
          <a:noFill/>
        </p:spPr>
        <p:txBody>
          <a:bodyPr wrap="square" rtlCol="0">
            <a:spAutoFit/>
          </a:bodyPr>
          <a:lstStyle/>
          <a:p>
            <a:pPr algn="r"/>
            <a:r>
              <a:rPr lang="en-US" sz="1200" dirty="0" smtClean="0">
                <a:solidFill>
                  <a:srgbClr val="666666"/>
                </a:solidFill>
              </a:rPr>
              <a:t>24 DIMM Slots</a:t>
            </a:r>
            <a:endParaRPr lang="en-US" sz="1200" dirty="0">
              <a:solidFill>
                <a:srgbClr val="666666"/>
              </a:solidFill>
            </a:endParaRPr>
          </a:p>
        </p:txBody>
      </p:sp>
      <p:sp>
        <p:nvSpPr>
          <p:cNvPr id="117" name="TextBox 116"/>
          <p:cNvSpPr txBox="1"/>
          <p:nvPr/>
        </p:nvSpPr>
        <p:spPr>
          <a:xfrm>
            <a:off x="4038600" y="3886200"/>
            <a:ext cx="800219" cy="369332"/>
          </a:xfrm>
          <a:prstGeom prst="rect">
            <a:avLst/>
          </a:prstGeom>
          <a:noFill/>
        </p:spPr>
        <p:txBody>
          <a:bodyPr wrap="none" rtlCol="0">
            <a:spAutoFit/>
          </a:bodyPr>
          <a:lstStyle/>
          <a:p>
            <a:r>
              <a:rPr lang="en-US" b="1" dirty="0" smtClean="0">
                <a:solidFill>
                  <a:srgbClr val="C00000"/>
                </a:solidFill>
              </a:rPr>
              <a:t>CPU1</a:t>
            </a:r>
            <a:endParaRPr lang="en-US" b="1" dirty="0">
              <a:solidFill>
                <a:srgbClr val="C00000"/>
              </a:solidFill>
            </a:endParaRPr>
          </a:p>
        </p:txBody>
      </p:sp>
      <p:sp>
        <p:nvSpPr>
          <p:cNvPr id="118" name="TextBox 117"/>
          <p:cNvSpPr txBox="1"/>
          <p:nvPr/>
        </p:nvSpPr>
        <p:spPr>
          <a:xfrm>
            <a:off x="4038600" y="5334000"/>
            <a:ext cx="800219" cy="369332"/>
          </a:xfrm>
          <a:prstGeom prst="rect">
            <a:avLst/>
          </a:prstGeom>
          <a:noFill/>
        </p:spPr>
        <p:txBody>
          <a:bodyPr wrap="none" rtlCol="0">
            <a:spAutoFit/>
          </a:bodyPr>
          <a:lstStyle/>
          <a:p>
            <a:r>
              <a:rPr lang="en-US" b="1" dirty="0" smtClean="0">
                <a:solidFill>
                  <a:srgbClr val="C00000"/>
                </a:solidFill>
              </a:rPr>
              <a:t>CPU2</a:t>
            </a:r>
            <a:endParaRPr lang="en-US" b="1" dirty="0">
              <a:solidFill>
                <a:srgbClr val="C00000"/>
              </a:solidFill>
            </a:endParaRPr>
          </a:p>
        </p:txBody>
      </p:sp>
      <p:sp>
        <p:nvSpPr>
          <p:cNvPr id="119" name="Right Brace 118"/>
          <p:cNvSpPr/>
          <p:nvPr/>
        </p:nvSpPr>
        <p:spPr>
          <a:xfrm>
            <a:off x="7010400" y="3276600"/>
            <a:ext cx="762000" cy="2072640"/>
          </a:xfrm>
          <a:prstGeom prst="rightBrace">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20" name="TextBox 119"/>
          <p:cNvSpPr txBox="1"/>
          <p:nvPr/>
        </p:nvSpPr>
        <p:spPr>
          <a:xfrm>
            <a:off x="7772400" y="4082088"/>
            <a:ext cx="1271588" cy="461665"/>
          </a:xfrm>
          <a:prstGeom prst="rect">
            <a:avLst/>
          </a:prstGeom>
          <a:noFill/>
        </p:spPr>
        <p:txBody>
          <a:bodyPr wrap="square" rtlCol="0">
            <a:spAutoFit/>
          </a:bodyPr>
          <a:lstStyle/>
          <a:p>
            <a:r>
              <a:rPr lang="en-US" sz="1200" dirty="0" smtClean="0">
                <a:solidFill>
                  <a:srgbClr val="666666"/>
                </a:solidFill>
              </a:rPr>
              <a:t>Hot-swap HDD Bays</a:t>
            </a:r>
            <a:endParaRPr lang="en-US" sz="1200" dirty="0">
              <a:solidFill>
                <a:srgbClr val="666666"/>
              </a:solidFill>
            </a:endParaRPr>
          </a:p>
        </p:txBody>
      </p:sp>
      <p:sp>
        <p:nvSpPr>
          <p:cNvPr id="121" name="TextBox 120"/>
          <p:cNvSpPr txBox="1"/>
          <p:nvPr/>
        </p:nvSpPr>
        <p:spPr>
          <a:xfrm>
            <a:off x="228600" y="3429000"/>
            <a:ext cx="1271588" cy="276999"/>
          </a:xfrm>
          <a:prstGeom prst="rect">
            <a:avLst/>
          </a:prstGeom>
          <a:noFill/>
        </p:spPr>
        <p:txBody>
          <a:bodyPr wrap="square" rtlCol="0">
            <a:spAutoFit/>
          </a:bodyPr>
          <a:lstStyle/>
          <a:p>
            <a:r>
              <a:rPr lang="en-US" sz="1200" dirty="0" smtClean="0">
                <a:solidFill>
                  <a:srgbClr val="666666"/>
                </a:solidFill>
              </a:rPr>
              <a:t>PCI Riser Slots</a:t>
            </a:r>
            <a:endParaRPr lang="en-US" sz="1200" dirty="0">
              <a:solidFill>
                <a:srgbClr val="666666"/>
              </a:solidFill>
            </a:endParaRPr>
          </a:p>
        </p:txBody>
      </p:sp>
      <p:cxnSp>
        <p:nvCxnSpPr>
          <p:cNvPr id="123" name="Straight Arrow Connector 122"/>
          <p:cNvCxnSpPr>
            <a:stCxn id="121" idx="3"/>
          </p:cNvCxnSpPr>
          <p:nvPr/>
        </p:nvCxnSpPr>
        <p:spPr>
          <a:xfrm>
            <a:off x="1500188" y="3567500"/>
            <a:ext cx="1166812" cy="318700"/>
          </a:xfrm>
          <a:prstGeom prst="straightConnector1">
            <a:avLst/>
          </a:prstGeom>
          <a:ln w="1905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6" name="Straight Arrow Connector 125"/>
          <p:cNvCxnSpPr>
            <a:stCxn id="121" idx="3"/>
          </p:cNvCxnSpPr>
          <p:nvPr/>
        </p:nvCxnSpPr>
        <p:spPr>
          <a:xfrm>
            <a:off x="1500188" y="3567500"/>
            <a:ext cx="1090612" cy="471100"/>
          </a:xfrm>
          <a:prstGeom prst="straightConnector1">
            <a:avLst/>
          </a:prstGeom>
          <a:ln w="1905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8" name="Straight Arrow Connector 127"/>
          <p:cNvCxnSpPr>
            <a:stCxn id="121" idx="3"/>
          </p:cNvCxnSpPr>
          <p:nvPr/>
        </p:nvCxnSpPr>
        <p:spPr>
          <a:xfrm>
            <a:off x="1500188" y="3567500"/>
            <a:ext cx="1166812" cy="1461700"/>
          </a:xfrm>
          <a:prstGeom prst="straightConnector1">
            <a:avLst/>
          </a:prstGeom>
          <a:ln w="1905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29" name="TextBox 128"/>
          <p:cNvSpPr txBox="1"/>
          <p:nvPr/>
        </p:nvSpPr>
        <p:spPr>
          <a:xfrm>
            <a:off x="304800" y="5334000"/>
            <a:ext cx="1271588" cy="461665"/>
          </a:xfrm>
          <a:prstGeom prst="rect">
            <a:avLst/>
          </a:prstGeom>
          <a:noFill/>
        </p:spPr>
        <p:txBody>
          <a:bodyPr wrap="square" rtlCol="0">
            <a:spAutoFit/>
          </a:bodyPr>
          <a:lstStyle/>
          <a:p>
            <a:r>
              <a:rPr lang="en-US" sz="1200" dirty="0" smtClean="0">
                <a:solidFill>
                  <a:srgbClr val="666666"/>
                </a:solidFill>
              </a:rPr>
              <a:t>Hot-swap Power Supplies</a:t>
            </a:r>
            <a:endParaRPr lang="en-US" sz="1200" dirty="0">
              <a:solidFill>
                <a:srgbClr val="666666"/>
              </a:solidFill>
            </a:endParaRPr>
          </a:p>
        </p:txBody>
      </p:sp>
      <p:cxnSp>
        <p:nvCxnSpPr>
          <p:cNvPr id="131" name="Straight Arrow Connector 130"/>
          <p:cNvCxnSpPr>
            <a:stCxn id="129" idx="3"/>
          </p:cNvCxnSpPr>
          <p:nvPr/>
        </p:nvCxnSpPr>
        <p:spPr>
          <a:xfrm flipV="1">
            <a:off x="1576388" y="5257800"/>
            <a:ext cx="481012" cy="307033"/>
          </a:xfrm>
          <a:prstGeom prst="straightConnector1">
            <a:avLst/>
          </a:prstGeom>
          <a:ln w="1905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3" name="Straight Arrow Connector 132"/>
          <p:cNvCxnSpPr>
            <a:stCxn id="129" idx="3"/>
          </p:cNvCxnSpPr>
          <p:nvPr/>
        </p:nvCxnSpPr>
        <p:spPr>
          <a:xfrm>
            <a:off x="1576388" y="5564833"/>
            <a:ext cx="481012" cy="378767"/>
          </a:xfrm>
          <a:prstGeom prst="straightConnector1">
            <a:avLst/>
          </a:prstGeom>
          <a:ln w="1905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DXi6802 System Node Rear Connectivity</a:t>
            </a:r>
            <a:endParaRPr lang="en-US" dirty="0"/>
          </a:p>
        </p:txBody>
      </p:sp>
      <p:sp>
        <p:nvSpPr>
          <p:cNvPr id="4" name="Slide Number Placeholder 3"/>
          <p:cNvSpPr>
            <a:spLocks noGrp="1"/>
          </p:cNvSpPr>
          <p:nvPr>
            <p:ph type="sldNum" sz="quarter" idx="10"/>
          </p:nvPr>
        </p:nvSpPr>
        <p:spPr/>
        <p:txBody>
          <a:bodyPr/>
          <a:lstStyle/>
          <a:p>
            <a:fld id="{B927B1C4-A5E0-4B20-AFB9-DCB4017CC31F}" type="slidenum">
              <a:rPr lang="en-US" smtClean="0"/>
              <a:pPr/>
              <a:t>14</a:t>
            </a:fld>
            <a:endParaRPr lang="en-US" dirty="0"/>
          </a:p>
        </p:txBody>
      </p:sp>
      <p:sp>
        <p:nvSpPr>
          <p:cNvPr id="6147"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pic>
        <p:nvPicPr>
          <p:cNvPr id="2051" name="Picture 3"/>
          <p:cNvPicPr>
            <a:picLocks noChangeAspect="1" noChangeArrowheads="1"/>
          </p:cNvPicPr>
          <p:nvPr/>
        </p:nvPicPr>
        <p:blipFill>
          <a:blip r:embed="rId3" cstate="print"/>
          <a:srcRect/>
          <a:stretch>
            <a:fillRect/>
          </a:stretch>
        </p:blipFill>
        <p:spPr bwMode="auto">
          <a:xfrm>
            <a:off x="457200" y="1014373"/>
            <a:ext cx="8229600" cy="2822400"/>
          </a:xfrm>
          <a:prstGeom prst="rect">
            <a:avLst/>
          </a:prstGeom>
          <a:noFill/>
          <a:ln w="9525">
            <a:noFill/>
            <a:miter lim="800000"/>
            <a:headEnd/>
            <a:tailEnd/>
          </a:ln>
          <a:effectLst/>
        </p:spPr>
      </p:pic>
      <p:pic>
        <p:nvPicPr>
          <p:cNvPr id="141314" name="Picture 2"/>
          <p:cNvPicPr>
            <a:picLocks noChangeAspect="1" noChangeArrowheads="1"/>
          </p:cNvPicPr>
          <p:nvPr/>
        </p:nvPicPr>
        <p:blipFill>
          <a:blip r:embed="rId4" cstate="print"/>
          <a:srcRect/>
          <a:stretch>
            <a:fillRect/>
          </a:stretch>
        </p:blipFill>
        <p:spPr bwMode="auto">
          <a:xfrm>
            <a:off x="1037453" y="4288824"/>
            <a:ext cx="6896100" cy="1295400"/>
          </a:xfrm>
          <a:prstGeom prst="rect">
            <a:avLst/>
          </a:prstGeom>
          <a:noFill/>
          <a:ln w="9525">
            <a:noFill/>
            <a:miter lim="800000"/>
            <a:headEnd/>
            <a:tailEnd/>
          </a:ln>
        </p:spPr>
      </p:pic>
      <p:sp>
        <p:nvSpPr>
          <p:cNvPr id="10" name="TextBox 9"/>
          <p:cNvSpPr txBox="1"/>
          <p:nvPr/>
        </p:nvSpPr>
        <p:spPr>
          <a:xfrm>
            <a:off x="4707922" y="3138612"/>
            <a:ext cx="532518" cy="276999"/>
          </a:xfrm>
          <a:prstGeom prst="rect">
            <a:avLst/>
          </a:prstGeom>
          <a:noFill/>
        </p:spPr>
        <p:txBody>
          <a:bodyPr wrap="none" rtlCol="0">
            <a:spAutoFit/>
          </a:bodyPr>
          <a:lstStyle/>
          <a:p>
            <a:r>
              <a:rPr lang="en-US" sz="1200" b="1" dirty="0" smtClean="0"/>
              <a:t>- NAS</a:t>
            </a:r>
            <a:endParaRPr lang="en-US" sz="1200" b="1" dirty="0"/>
          </a:p>
        </p:txBody>
      </p:sp>
      <p:sp>
        <p:nvSpPr>
          <p:cNvPr id="11" name="TextBox 10"/>
          <p:cNvSpPr txBox="1"/>
          <p:nvPr/>
        </p:nvSpPr>
        <p:spPr>
          <a:xfrm>
            <a:off x="7117503" y="939066"/>
            <a:ext cx="500458" cy="276999"/>
          </a:xfrm>
          <a:prstGeom prst="rect">
            <a:avLst/>
          </a:prstGeom>
          <a:noFill/>
        </p:spPr>
        <p:txBody>
          <a:bodyPr wrap="none" rtlCol="0">
            <a:spAutoFit/>
          </a:bodyPr>
          <a:lstStyle/>
          <a:p>
            <a:r>
              <a:rPr lang="en-US" sz="1200" b="1" dirty="0" smtClean="0"/>
              <a:t>- VTL</a:t>
            </a:r>
            <a:endParaRPr lang="en-US" sz="1200" b="1" dirty="0"/>
          </a:p>
        </p:txBody>
      </p:sp>
      <p:sp>
        <p:nvSpPr>
          <p:cNvPr id="12" name="TextBox 11"/>
          <p:cNvSpPr txBox="1"/>
          <p:nvPr/>
        </p:nvSpPr>
        <p:spPr>
          <a:xfrm>
            <a:off x="4398975" y="951422"/>
            <a:ext cx="641522" cy="276999"/>
          </a:xfrm>
          <a:prstGeom prst="rect">
            <a:avLst/>
          </a:prstGeom>
          <a:noFill/>
        </p:spPr>
        <p:txBody>
          <a:bodyPr wrap="none" rtlCol="0">
            <a:spAutoFit/>
          </a:bodyPr>
          <a:lstStyle/>
          <a:p>
            <a:r>
              <a:rPr lang="en-US" sz="1200" b="1" dirty="0" smtClean="0"/>
              <a:t>- RBOD</a:t>
            </a:r>
            <a:endParaRPr lang="en-US" sz="1200" b="1" dirty="0"/>
          </a:p>
        </p:txBody>
      </p:sp>
      <p:sp>
        <p:nvSpPr>
          <p:cNvPr id="13" name="TextBox 12"/>
          <p:cNvSpPr txBox="1"/>
          <p:nvPr/>
        </p:nvSpPr>
        <p:spPr>
          <a:xfrm>
            <a:off x="2211767" y="3039755"/>
            <a:ext cx="503471" cy="276999"/>
          </a:xfrm>
          <a:prstGeom prst="rect">
            <a:avLst/>
          </a:prstGeom>
          <a:noFill/>
        </p:spPr>
        <p:txBody>
          <a:bodyPr wrap="none" rtlCol="0">
            <a:spAutoFit/>
          </a:bodyPr>
          <a:lstStyle/>
          <a:p>
            <a:r>
              <a:rPr lang="en-US" sz="1200" b="1" dirty="0" smtClean="0"/>
              <a:t>- PTT</a:t>
            </a:r>
            <a:endParaRPr lang="en-US" sz="1200" b="1" dirty="0"/>
          </a:p>
        </p:txBody>
      </p:sp>
      <p:sp>
        <p:nvSpPr>
          <p:cNvPr id="14" name="TextBox 13"/>
          <p:cNvSpPr txBox="1"/>
          <p:nvPr/>
        </p:nvSpPr>
        <p:spPr>
          <a:xfrm>
            <a:off x="2994415" y="3340440"/>
            <a:ext cx="532518" cy="276999"/>
          </a:xfrm>
          <a:prstGeom prst="rect">
            <a:avLst/>
          </a:prstGeom>
          <a:noFill/>
        </p:spPr>
        <p:txBody>
          <a:bodyPr wrap="none" rtlCol="0">
            <a:spAutoFit/>
          </a:bodyPr>
          <a:lstStyle/>
          <a:p>
            <a:r>
              <a:rPr lang="en-US" sz="1200" b="1" dirty="0" smtClean="0"/>
              <a:t>- NAS</a:t>
            </a:r>
            <a:endParaRPr lang="en-US" sz="1200" b="1" dirty="0"/>
          </a:p>
        </p:txBody>
      </p:sp>
      <p:sp>
        <p:nvSpPr>
          <p:cNvPr id="15" name="TextBox 14"/>
          <p:cNvSpPr txBox="1"/>
          <p:nvPr/>
        </p:nvSpPr>
        <p:spPr>
          <a:xfrm>
            <a:off x="1672216" y="3624651"/>
            <a:ext cx="532518" cy="276999"/>
          </a:xfrm>
          <a:prstGeom prst="rect">
            <a:avLst/>
          </a:prstGeom>
          <a:noFill/>
        </p:spPr>
        <p:txBody>
          <a:bodyPr wrap="none" rtlCol="0">
            <a:spAutoFit/>
          </a:bodyPr>
          <a:lstStyle/>
          <a:p>
            <a:r>
              <a:rPr lang="en-US" sz="1200" b="1" dirty="0" smtClean="0"/>
              <a:t>- NAS</a:t>
            </a:r>
            <a:endParaRPr lang="en-US" sz="1200" b="1" dirty="0"/>
          </a:p>
        </p:txBody>
      </p:sp>
      <p:sp>
        <p:nvSpPr>
          <p:cNvPr id="16" name="Rectangle 15"/>
          <p:cNvSpPr/>
          <p:nvPr/>
        </p:nvSpPr>
        <p:spPr>
          <a:xfrm>
            <a:off x="213064" y="6001304"/>
            <a:ext cx="5051394" cy="584775"/>
          </a:xfrm>
          <a:prstGeom prst="rect">
            <a:avLst/>
          </a:prstGeom>
        </p:spPr>
        <p:txBody>
          <a:bodyPr wrap="square">
            <a:spAutoFit/>
          </a:bodyPr>
          <a:lstStyle/>
          <a:p>
            <a:r>
              <a:rPr lang="en-US" sz="1600" dirty="0" smtClean="0">
                <a:solidFill>
                  <a:srgbClr val="666666"/>
                </a:solidFill>
              </a:rPr>
              <a:t>Extensive front and rear features and indicators information can be found in the product documentation</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DXi6802 System Node Connectivity</a:t>
            </a:r>
            <a:endParaRPr lang="en-US" dirty="0"/>
          </a:p>
        </p:txBody>
      </p:sp>
      <p:sp>
        <p:nvSpPr>
          <p:cNvPr id="3" name="Content Placeholder 2"/>
          <p:cNvSpPr>
            <a:spLocks noGrp="1"/>
          </p:cNvSpPr>
          <p:nvPr>
            <p:ph idx="1"/>
          </p:nvPr>
        </p:nvSpPr>
        <p:spPr>
          <a:xfrm>
            <a:off x="301624" y="1143000"/>
            <a:ext cx="7699375" cy="609600"/>
          </a:xfrm>
        </p:spPr>
        <p:txBody>
          <a:bodyPr>
            <a:noAutofit/>
          </a:bodyPr>
          <a:lstStyle/>
          <a:p>
            <a:r>
              <a:rPr lang="en-US" sz="1800" dirty="0" smtClean="0"/>
              <a:t>DXi6802 supports user I/O connectivity with concurrent multi-protocol support</a:t>
            </a:r>
          </a:p>
        </p:txBody>
      </p:sp>
      <p:sp>
        <p:nvSpPr>
          <p:cNvPr id="4" name="Slide Number Placeholder 3"/>
          <p:cNvSpPr>
            <a:spLocks noGrp="1"/>
          </p:cNvSpPr>
          <p:nvPr>
            <p:ph type="sldNum" sz="quarter" idx="10"/>
          </p:nvPr>
        </p:nvSpPr>
        <p:spPr/>
        <p:txBody>
          <a:bodyPr/>
          <a:lstStyle/>
          <a:p>
            <a:fld id="{B927B1C4-A5E0-4B20-AFB9-DCB4017CC31F}" type="slidenum">
              <a:rPr lang="en-US" smtClean="0"/>
              <a:pPr/>
              <a:t>15</a:t>
            </a:fld>
            <a:endParaRPr lang="en-US" dirty="0"/>
          </a:p>
        </p:txBody>
      </p:sp>
      <p:pic>
        <p:nvPicPr>
          <p:cNvPr id="5123" name="Picture 3" descr="C:\Users\mapodaca\Pictures\QLE2564-CK.jpg"/>
          <p:cNvPicPr>
            <a:picLocks noChangeAspect="1" noChangeArrowheads="1"/>
          </p:cNvPicPr>
          <p:nvPr/>
        </p:nvPicPr>
        <p:blipFill>
          <a:blip r:embed="rId2" cstate="print"/>
          <a:srcRect/>
          <a:stretch>
            <a:fillRect/>
          </a:stretch>
        </p:blipFill>
        <p:spPr bwMode="auto">
          <a:xfrm>
            <a:off x="533400" y="2209800"/>
            <a:ext cx="1752600" cy="1923404"/>
          </a:xfrm>
          <a:prstGeom prst="rect">
            <a:avLst/>
          </a:prstGeom>
          <a:noFill/>
        </p:spPr>
      </p:pic>
      <p:sp>
        <p:nvSpPr>
          <p:cNvPr id="8" name="Rectangle 7"/>
          <p:cNvSpPr/>
          <p:nvPr/>
        </p:nvSpPr>
        <p:spPr>
          <a:xfrm>
            <a:off x="2362200" y="2470666"/>
            <a:ext cx="2209800" cy="646331"/>
          </a:xfrm>
          <a:prstGeom prst="rect">
            <a:avLst/>
          </a:prstGeom>
        </p:spPr>
        <p:txBody>
          <a:bodyPr wrap="square" anchor="ctr">
            <a:spAutoFit/>
          </a:bodyPr>
          <a:lstStyle/>
          <a:p>
            <a:pPr marL="0" lvl="1" defTabSz="457200" eaLnBrk="0" hangingPunct="0">
              <a:spcBef>
                <a:spcPct val="20000"/>
              </a:spcBef>
              <a:buClr>
                <a:srgbClr val="0DB6EC"/>
              </a:buClr>
            </a:pPr>
            <a:r>
              <a:rPr lang="en-US" kern="0" dirty="0" smtClean="0">
                <a:solidFill>
                  <a:srgbClr val="666666"/>
                </a:solidFill>
                <a:latin typeface="Arial" pitchFamily="34" charset="0"/>
                <a:ea typeface="ＭＳ Ｐゴシック" charset="0"/>
                <a:cs typeface="Arial" pitchFamily="34" charset="0"/>
              </a:rPr>
              <a:t>4x 8Gb FC ports for VTL</a:t>
            </a:r>
          </a:p>
        </p:txBody>
      </p:sp>
      <p:pic>
        <p:nvPicPr>
          <p:cNvPr id="5124" name="Picture 4" descr="C:\Users\mapodaca\Pictures\imgB542500.jpg"/>
          <p:cNvPicPr>
            <a:picLocks noChangeAspect="1" noChangeArrowheads="1"/>
          </p:cNvPicPr>
          <p:nvPr/>
        </p:nvPicPr>
        <p:blipFill>
          <a:blip r:embed="rId3" cstate="print"/>
          <a:stretch>
            <a:fillRect/>
          </a:stretch>
        </p:blipFill>
        <p:spPr bwMode="auto">
          <a:xfrm>
            <a:off x="4627629" y="1828800"/>
            <a:ext cx="1849371" cy="2065606"/>
          </a:xfrm>
          <a:prstGeom prst="rect">
            <a:avLst/>
          </a:prstGeom>
          <a:noFill/>
        </p:spPr>
      </p:pic>
      <p:sp>
        <p:nvSpPr>
          <p:cNvPr id="10" name="Rectangle 9"/>
          <p:cNvSpPr/>
          <p:nvPr/>
        </p:nvSpPr>
        <p:spPr>
          <a:xfrm>
            <a:off x="6477000" y="2322994"/>
            <a:ext cx="2209800" cy="1015663"/>
          </a:xfrm>
          <a:prstGeom prst="rect">
            <a:avLst/>
          </a:prstGeom>
        </p:spPr>
        <p:txBody>
          <a:bodyPr wrap="square">
            <a:spAutoFit/>
          </a:bodyPr>
          <a:lstStyle/>
          <a:p>
            <a:pPr marL="0" lvl="1" defTabSz="457200" eaLnBrk="0" hangingPunct="0">
              <a:spcBef>
                <a:spcPct val="20000"/>
              </a:spcBef>
              <a:buClr>
                <a:srgbClr val="0DB6EC"/>
              </a:buClr>
            </a:pPr>
            <a:r>
              <a:rPr lang="en-US" kern="0" dirty="0" smtClean="0">
                <a:solidFill>
                  <a:srgbClr val="666666"/>
                </a:solidFill>
                <a:latin typeface="Arial" pitchFamily="34" charset="0"/>
                <a:ea typeface="ＭＳ Ｐゴシック" charset="0"/>
                <a:cs typeface="Arial" pitchFamily="34" charset="0"/>
              </a:rPr>
              <a:t>2x 8Gb FC ports for Path-To-Tape </a:t>
            </a:r>
            <a:r>
              <a:rPr lang="en-US" sz="1200" kern="0" dirty="0" smtClean="0">
                <a:solidFill>
                  <a:srgbClr val="666666"/>
                </a:solidFill>
                <a:latin typeface="Arial" pitchFamily="34" charset="0"/>
                <a:ea typeface="ＭＳ Ｐゴシック" charset="0"/>
                <a:cs typeface="Arial" pitchFamily="34" charset="0"/>
              </a:rPr>
              <a:t>(also configurable for ingest and read)</a:t>
            </a:r>
          </a:p>
        </p:txBody>
      </p:sp>
      <p:pic>
        <p:nvPicPr>
          <p:cNvPr id="5126" name="Picture 6" descr="C:\Users\mapodaca\Pictures\Dell-R720-adapter.jpg"/>
          <p:cNvPicPr>
            <a:picLocks noChangeAspect="1" noChangeArrowheads="1"/>
          </p:cNvPicPr>
          <p:nvPr/>
        </p:nvPicPr>
        <p:blipFill>
          <a:blip r:embed="rId4" cstate="print"/>
          <a:srcRect/>
          <a:stretch>
            <a:fillRect/>
          </a:stretch>
        </p:blipFill>
        <p:spPr bwMode="auto">
          <a:xfrm>
            <a:off x="533400" y="4531571"/>
            <a:ext cx="1905000" cy="1909659"/>
          </a:xfrm>
          <a:prstGeom prst="rect">
            <a:avLst/>
          </a:prstGeom>
          <a:noFill/>
        </p:spPr>
      </p:pic>
      <p:sp>
        <p:nvSpPr>
          <p:cNvPr id="13" name="Rectangle 12"/>
          <p:cNvSpPr/>
          <p:nvPr/>
        </p:nvSpPr>
        <p:spPr>
          <a:xfrm>
            <a:off x="2362200" y="4687872"/>
            <a:ext cx="2362200" cy="1255728"/>
          </a:xfrm>
          <a:prstGeom prst="rect">
            <a:avLst/>
          </a:prstGeom>
        </p:spPr>
        <p:txBody>
          <a:bodyPr wrap="square">
            <a:spAutoFit/>
          </a:bodyPr>
          <a:lstStyle/>
          <a:p>
            <a:pPr marL="0" lvl="1" defTabSz="457200" eaLnBrk="0" hangingPunct="0">
              <a:spcBef>
                <a:spcPct val="20000"/>
              </a:spcBef>
              <a:buClr>
                <a:srgbClr val="0DB6EC"/>
              </a:buClr>
            </a:pPr>
            <a:r>
              <a:rPr lang="en-US" kern="0" dirty="0" smtClean="0">
                <a:solidFill>
                  <a:srgbClr val="666666"/>
                </a:solidFill>
                <a:latin typeface="Arial" pitchFamily="34" charset="0"/>
                <a:ea typeface="ＭＳ Ｐゴシック" charset="0"/>
                <a:cs typeface="Arial" pitchFamily="34" charset="0"/>
              </a:rPr>
              <a:t>3x 1GbE ports for ingest and read</a:t>
            </a:r>
          </a:p>
          <a:p>
            <a:pPr marL="0" lvl="1" defTabSz="457200" eaLnBrk="0" hangingPunct="0">
              <a:spcBef>
                <a:spcPct val="20000"/>
              </a:spcBef>
              <a:buClr>
                <a:srgbClr val="0DB6EC"/>
              </a:buClr>
            </a:pPr>
            <a:r>
              <a:rPr lang="en-US" kern="0" dirty="0" smtClean="0">
                <a:solidFill>
                  <a:srgbClr val="666666"/>
                </a:solidFill>
                <a:latin typeface="Arial" pitchFamily="34" charset="0"/>
                <a:ea typeface="ＭＳ Ｐゴシック" charset="0"/>
                <a:cs typeface="Arial" pitchFamily="34" charset="0"/>
              </a:rPr>
              <a:t>1x 1GbE port for service connectivity</a:t>
            </a:r>
          </a:p>
        </p:txBody>
      </p:sp>
      <p:pic>
        <p:nvPicPr>
          <p:cNvPr id="5127" name="Picture 7" descr="C:\Users\mapodaca\Pictures\imgB542500.jpg"/>
          <p:cNvPicPr>
            <a:picLocks noChangeAspect="1" noChangeArrowheads="1"/>
          </p:cNvPicPr>
          <p:nvPr/>
        </p:nvPicPr>
        <p:blipFill>
          <a:blip r:embed="rId5" cstate="print"/>
          <a:stretch>
            <a:fillRect/>
          </a:stretch>
        </p:blipFill>
        <p:spPr bwMode="auto">
          <a:xfrm>
            <a:off x="4641088" y="4114800"/>
            <a:ext cx="2064512" cy="2438400"/>
          </a:xfrm>
          <a:prstGeom prst="rect">
            <a:avLst/>
          </a:prstGeom>
          <a:noFill/>
        </p:spPr>
      </p:pic>
      <p:sp>
        <p:nvSpPr>
          <p:cNvPr id="15" name="Rectangle 14"/>
          <p:cNvSpPr/>
          <p:nvPr/>
        </p:nvSpPr>
        <p:spPr>
          <a:xfrm>
            <a:off x="6705600" y="4572000"/>
            <a:ext cx="1981200" cy="1631216"/>
          </a:xfrm>
          <a:prstGeom prst="rect">
            <a:avLst/>
          </a:prstGeom>
        </p:spPr>
        <p:txBody>
          <a:bodyPr wrap="square">
            <a:normAutofit/>
          </a:bodyPr>
          <a:lstStyle/>
          <a:p>
            <a:pPr marL="0" lvl="1" defTabSz="457200" eaLnBrk="0" hangingPunct="0">
              <a:spcBef>
                <a:spcPct val="20000"/>
              </a:spcBef>
              <a:buClr>
                <a:srgbClr val="0DB6EC"/>
              </a:buClr>
            </a:pPr>
            <a:r>
              <a:rPr lang="en-US" kern="0" dirty="0" smtClean="0">
                <a:solidFill>
                  <a:srgbClr val="666666"/>
                </a:solidFill>
                <a:latin typeface="Arial" pitchFamily="34" charset="0"/>
                <a:ea typeface="ＭＳ Ｐゴシック" charset="0"/>
                <a:cs typeface="Arial" pitchFamily="34" charset="0"/>
              </a:rPr>
              <a:t>2x 10GbE SFP+ ports for ingest and read (Optical or </a:t>
            </a:r>
            <a:r>
              <a:rPr lang="en-US" kern="0" dirty="0" err="1" smtClean="0">
                <a:solidFill>
                  <a:srgbClr val="666666"/>
                </a:solidFill>
                <a:latin typeface="Arial" pitchFamily="34" charset="0"/>
                <a:ea typeface="ＭＳ Ｐゴシック" charset="0"/>
                <a:cs typeface="Arial" pitchFamily="34" charset="0"/>
              </a:rPr>
              <a:t>Twinax</a:t>
            </a:r>
            <a:r>
              <a:rPr lang="en-US" kern="0" dirty="0" smtClean="0">
                <a:solidFill>
                  <a:srgbClr val="666666"/>
                </a:solidFill>
                <a:latin typeface="Arial" pitchFamily="34" charset="0"/>
                <a:ea typeface="ＭＳ Ｐゴシック" charset="0"/>
                <a:cs typeface="Arial" pitchFamily="34" charset="0"/>
              </a:rPr>
              <a:t>)</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599" y="228600"/>
            <a:ext cx="8544697" cy="639763"/>
          </a:xfrm>
        </p:spPr>
        <p:txBody>
          <a:bodyPr/>
          <a:lstStyle/>
          <a:p>
            <a:r>
              <a:rPr lang="en-US" dirty="0" smtClean="0"/>
              <a:t>DXi6802 System Node Connectivity Options</a:t>
            </a:r>
            <a:endParaRPr lang="en-US" dirty="0"/>
          </a:p>
        </p:txBody>
      </p:sp>
      <p:sp>
        <p:nvSpPr>
          <p:cNvPr id="3" name="Content Placeholder 2"/>
          <p:cNvSpPr>
            <a:spLocks noGrp="1"/>
          </p:cNvSpPr>
          <p:nvPr>
            <p:ph idx="1"/>
          </p:nvPr>
        </p:nvSpPr>
        <p:spPr>
          <a:xfrm>
            <a:off x="301624" y="1143000"/>
            <a:ext cx="7699375" cy="609600"/>
          </a:xfrm>
        </p:spPr>
        <p:txBody>
          <a:bodyPr>
            <a:normAutofit lnSpcReduction="10000"/>
          </a:bodyPr>
          <a:lstStyle/>
          <a:p>
            <a:r>
              <a:rPr lang="en-US" sz="1800" dirty="0" smtClean="0"/>
              <a:t>The DXi6802 supports two different factory or field network connectivity upgrades</a:t>
            </a:r>
          </a:p>
        </p:txBody>
      </p:sp>
      <p:sp>
        <p:nvSpPr>
          <p:cNvPr id="4" name="Slide Number Placeholder 3"/>
          <p:cNvSpPr>
            <a:spLocks noGrp="1"/>
          </p:cNvSpPr>
          <p:nvPr>
            <p:ph type="sldNum" sz="quarter" idx="10"/>
          </p:nvPr>
        </p:nvSpPr>
        <p:spPr/>
        <p:txBody>
          <a:bodyPr/>
          <a:lstStyle/>
          <a:p>
            <a:fld id="{B927B1C4-A5E0-4B20-AFB9-DCB4017CC31F}" type="slidenum">
              <a:rPr lang="en-US" smtClean="0"/>
              <a:pPr/>
              <a:t>16</a:t>
            </a:fld>
            <a:endParaRPr lang="en-US" dirty="0"/>
          </a:p>
        </p:txBody>
      </p:sp>
      <p:pic>
        <p:nvPicPr>
          <p:cNvPr id="5122" name="Picture 2" descr="C:\Users\mapodaca\Pictures\OR6000000211580.jpg"/>
          <p:cNvPicPr>
            <a:picLocks noChangeAspect="1" noChangeArrowheads="1"/>
          </p:cNvPicPr>
          <p:nvPr/>
        </p:nvPicPr>
        <p:blipFill>
          <a:blip r:embed="rId2" cstate="print"/>
          <a:srcRect/>
          <a:stretch>
            <a:fillRect/>
          </a:stretch>
        </p:blipFill>
        <p:spPr bwMode="auto">
          <a:xfrm>
            <a:off x="914400" y="3810000"/>
            <a:ext cx="2362200" cy="2362200"/>
          </a:xfrm>
          <a:prstGeom prst="rect">
            <a:avLst/>
          </a:prstGeom>
          <a:noFill/>
        </p:spPr>
      </p:pic>
      <p:pic>
        <p:nvPicPr>
          <p:cNvPr id="6146" name="Picture 2" descr="C:\Users\mapodaca\Pictures\imgB542500.jpg"/>
          <p:cNvPicPr>
            <a:picLocks noChangeAspect="1" noChangeArrowheads="1"/>
          </p:cNvPicPr>
          <p:nvPr/>
        </p:nvPicPr>
        <p:blipFill>
          <a:blip r:embed="rId3" cstate="print"/>
          <a:srcRect/>
          <a:stretch>
            <a:fillRect/>
          </a:stretch>
        </p:blipFill>
        <p:spPr bwMode="auto">
          <a:xfrm flipH="1">
            <a:off x="6304492" y="1524000"/>
            <a:ext cx="2001308" cy="2362200"/>
          </a:xfrm>
          <a:prstGeom prst="rect">
            <a:avLst/>
          </a:prstGeom>
          <a:noFill/>
        </p:spPr>
      </p:pic>
      <p:sp>
        <p:nvSpPr>
          <p:cNvPr id="14" name="Rectangle 13"/>
          <p:cNvSpPr/>
          <p:nvPr/>
        </p:nvSpPr>
        <p:spPr>
          <a:xfrm>
            <a:off x="1122892" y="2505045"/>
            <a:ext cx="5105400" cy="400110"/>
          </a:xfrm>
          <a:prstGeom prst="rect">
            <a:avLst/>
          </a:prstGeom>
        </p:spPr>
        <p:txBody>
          <a:bodyPr wrap="square">
            <a:spAutoFit/>
          </a:bodyPr>
          <a:lstStyle/>
          <a:p>
            <a:pPr marL="0" lvl="2" algn="r" defTabSz="457200" eaLnBrk="0" hangingPunct="0">
              <a:spcBef>
                <a:spcPct val="20000"/>
              </a:spcBef>
              <a:buClr>
                <a:srgbClr val="0DB6EC"/>
              </a:buClr>
            </a:pPr>
            <a:r>
              <a:rPr lang="en-US" sz="2000" kern="0" dirty="0" smtClean="0">
                <a:solidFill>
                  <a:srgbClr val="666666"/>
                </a:solidFill>
                <a:latin typeface="Arial" pitchFamily="34" charset="0"/>
                <a:ea typeface="ＭＳ Ｐゴシック" charset="0"/>
                <a:cs typeface="Arial" pitchFamily="34" charset="0"/>
              </a:rPr>
              <a:t>2x 10GbE SFP+ ports for ingest and read</a:t>
            </a:r>
          </a:p>
        </p:txBody>
      </p:sp>
      <p:sp>
        <p:nvSpPr>
          <p:cNvPr id="15" name="Rectangle 14"/>
          <p:cNvSpPr/>
          <p:nvPr/>
        </p:nvSpPr>
        <p:spPr>
          <a:xfrm>
            <a:off x="3200400" y="4800600"/>
            <a:ext cx="4800600" cy="400110"/>
          </a:xfrm>
          <a:prstGeom prst="rect">
            <a:avLst/>
          </a:prstGeom>
        </p:spPr>
        <p:txBody>
          <a:bodyPr wrap="square">
            <a:spAutoFit/>
          </a:bodyPr>
          <a:lstStyle/>
          <a:p>
            <a:pPr marL="0" lvl="2" defTabSz="457200" eaLnBrk="0" hangingPunct="0">
              <a:spcBef>
                <a:spcPct val="20000"/>
              </a:spcBef>
              <a:buClr>
                <a:srgbClr val="0DB6EC"/>
              </a:buClr>
            </a:pPr>
            <a:r>
              <a:rPr lang="en-US" sz="2000" kern="0" dirty="0" smtClean="0">
                <a:solidFill>
                  <a:srgbClr val="666666"/>
                </a:solidFill>
                <a:latin typeface="Arial" pitchFamily="34" charset="0"/>
                <a:ea typeface="ＭＳ Ｐゴシック" charset="0"/>
                <a:cs typeface="Arial" pitchFamily="34" charset="0"/>
              </a:rPr>
              <a:t>4x 1GbE ports for ingest and read</a:t>
            </a:r>
          </a:p>
        </p:txBody>
      </p:sp>
      <p:sp>
        <p:nvSpPr>
          <p:cNvPr id="16" name="TextBox 15"/>
          <p:cNvSpPr txBox="1"/>
          <p:nvPr/>
        </p:nvSpPr>
        <p:spPr>
          <a:xfrm>
            <a:off x="4308947" y="3576935"/>
            <a:ext cx="526106" cy="461665"/>
          </a:xfrm>
          <a:prstGeom prst="rect">
            <a:avLst/>
          </a:prstGeom>
          <a:noFill/>
        </p:spPr>
        <p:txBody>
          <a:bodyPr wrap="none" rtlCol="0">
            <a:spAutoFit/>
          </a:bodyPr>
          <a:lstStyle/>
          <a:p>
            <a:r>
              <a:rPr lang="en-US" sz="2400" dirty="0" smtClean="0">
                <a:solidFill>
                  <a:srgbClr val="007AC3"/>
                </a:solidFill>
              </a:rPr>
              <a:t>Or</a:t>
            </a:r>
            <a:endParaRPr lang="en-US" sz="2400" dirty="0">
              <a:solidFill>
                <a:srgbClr val="007AC3"/>
              </a:solidFill>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 Node Disks</a:t>
            </a:r>
            <a:endParaRPr lang="en-US" dirty="0"/>
          </a:p>
        </p:txBody>
      </p:sp>
      <p:sp>
        <p:nvSpPr>
          <p:cNvPr id="3" name="Content Placeholder 2"/>
          <p:cNvSpPr>
            <a:spLocks noGrp="1"/>
          </p:cNvSpPr>
          <p:nvPr>
            <p:ph idx="1"/>
          </p:nvPr>
        </p:nvSpPr>
        <p:spPr>
          <a:xfrm>
            <a:off x="276910" y="1056502"/>
            <a:ext cx="8385175" cy="2143897"/>
          </a:xfrm>
        </p:spPr>
        <p:txBody>
          <a:bodyPr>
            <a:normAutofit/>
          </a:bodyPr>
          <a:lstStyle/>
          <a:p>
            <a:r>
              <a:rPr lang="en-US" dirty="0" smtClean="0"/>
              <a:t>16 hot-swap SED or non-SED drives</a:t>
            </a:r>
          </a:p>
          <a:p>
            <a:pPr lvl="1"/>
            <a:r>
              <a:rPr lang="en-US" dirty="0" smtClean="0"/>
              <a:t>2 drives for boot, system, and SNFS Journal – No User Data</a:t>
            </a:r>
          </a:p>
          <a:p>
            <a:pPr lvl="1"/>
            <a:r>
              <a:rPr lang="en-US" dirty="0" smtClean="0"/>
              <a:t>6 RAID1 pairs for SNFS Metadata and </a:t>
            </a:r>
            <a:r>
              <a:rPr lang="en-US" dirty="0" err="1" smtClean="0"/>
              <a:t>Blockpool</a:t>
            </a:r>
            <a:r>
              <a:rPr lang="en-US" dirty="0" smtClean="0"/>
              <a:t> Cluster Headers</a:t>
            </a:r>
          </a:p>
          <a:p>
            <a:pPr lvl="1"/>
            <a:r>
              <a:rPr lang="en-US" dirty="0" smtClean="0"/>
              <a:t>2 hot spares</a:t>
            </a:r>
          </a:p>
        </p:txBody>
      </p:sp>
      <p:sp>
        <p:nvSpPr>
          <p:cNvPr id="4" name="Slide Number Placeholder 3"/>
          <p:cNvSpPr>
            <a:spLocks noGrp="1"/>
          </p:cNvSpPr>
          <p:nvPr>
            <p:ph type="sldNum" sz="quarter" idx="10"/>
          </p:nvPr>
        </p:nvSpPr>
        <p:spPr/>
        <p:txBody>
          <a:bodyPr/>
          <a:lstStyle/>
          <a:p>
            <a:pPr>
              <a:defRPr/>
            </a:pPr>
            <a:fld id="{8BE9E1C1-A8A7-4E26-A745-8E521E9ECF99}" type="slidenum">
              <a:rPr lang="en-US" smtClean="0"/>
              <a:pPr>
                <a:defRPr/>
              </a:pPr>
              <a:t>17</a:t>
            </a:fld>
            <a:endParaRPr lang="en-US" dirty="0"/>
          </a:p>
        </p:txBody>
      </p:sp>
      <p:pic>
        <p:nvPicPr>
          <p:cNvPr id="28" name="Picture 27" descr="Node DRV assignment.bmp"/>
          <p:cNvPicPr>
            <a:picLocks noChangeAspect="1"/>
          </p:cNvPicPr>
          <p:nvPr/>
        </p:nvPicPr>
        <p:blipFill>
          <a:blip r:embed="rId2" cstate="print"/>
          <a:stretch>
            <a:fillRect/>
          </a:stretch>
        </p:blipFill>
        <p:spPr>
          <a:xfrm>
            <a:off x="987895" y="2644804"/>
            <a:ext cx="6203746" cy="3915940"/>
          </a:xfrm>
          <a:prstGeom prst="rect">
            <a:avLst/>
          </a:prstGeom>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DXi6802 Array and Expansion Modules</a:t>
            </a:r>
            <a:endParaRPr lang="en-US" dirty="0"/>
          </a:p>
        </p:txBody>
      </p:sp>
      <p:sp>
        <p:nvSpPr>
          <p:cNvPr id="3" name="Content Placeholder 2"/>
          <p:cNvSpPr>
            <a:spLocks noGrp="1"/>
          </p:cNvSpPr>
          <p:nvPr>
            <p:ph idx="1"/>
          </p:nvPr>
        </p:nvSpPr>
        <p:spPr/>
        <p:txBody>
          <a:bodyPr/>
          <a:lstStyle/>
          <a:p>
            <a:r>
              <a:rPr lang="en-US" sz="2000" dirty="0" smtClean="0"/>
              <a:t>2U NetApp </a:t>
            </a:r>
            <a:r>
              <a:rPr lang="en-US" sz="2000" dirty="0" err="1" smtClean="0"/>
              <a:t>Ebbets</a:t>
            </a:r>
            <a:r>
              <a:rPr lang="en-US" sz="2000" dirty="0" smtClean="0"/>
              <a:t> Chassis</a:t>
            </a:r>
          </a:p>
          <a:p>
            <a:pPr lvl="1"/>
            <a:r>
              <a:rPr lang="en-US" sz="1400" dirty="0" smtClean="0"/>
              <a:t>Same used in 8500-3TB</a:t>
            </a:r>
          </a:p>
          <a:p>
            <a:r>
              <a:rPr lang="en-US" sz="2000" dirty="0" smtClean="0"/>
              <a:t>Single Snowmass controller per Array</a:t>
            </a:r>
          </a:p>
          <a:p>
            <a:r>
              <a:rPr lang="en-US" sz="2000" dirty="0" smtClean="0"/>
              <a:t>12 x 3TB SED HDDs </a:t>
            </a:r>
          </a:p>
          <a:p>
            <a:r>
              <a:rPr lang="en-US" sz="2000" dirty="0" smtClean="0"/>
              <a:t>26 TB useable capacity</a:t>
            </a:r>
          </a:p>
          <a:p>
            <a:r>
              <a:rPr lang="en-US" sz="2000" dirty="0" smtClean="0"/>
              <a:t>RBOD connected to node SAS ports</a:t>
            </a:r>
          </a:p>
          <a:p>
            <a:r>
              <a:rPr lang="en-US" sz="2000" dirty="0" smtClean="0"/>
              <a:t>Dynamic Disk Pool (DDP) configuration</a:t>
            </a:r>
          </a:p>
          <a:p>
            <a:pPr lvl="1"/>
            <a:r>
              <a:rPr lang="en-US" sz="1600" dirty="0" smtClean="0"/>
              <a:t>Hot spares managed in the Disk Pool</a:t>
            </a:r>
          </a:p>
          <a:p>
            <a:r>
              <a:rPr lang="en-US" sz="2000" dirty="0" smtClean="0"/>
              <a:t>Expansion Module connects to the Array Module via SAS port</a:t>
            </a:r>
          </a:p>
          <a:p>
            <a:pPr lvl="1"/>
            <a:r>
              <a:rPr lang="en-US" sz="1600" dirty="0" smtClean="0"/>
              <a:t>Each EBOD permanently paired with one RBOD</a:t>
            </a:r>
          </a:p>
          <a:p>
            <a:pPr lvl="1"/>
            <a:r>
              <a:rPr lang="en-US" sz="1600" dirty="0" smtClean="0"/>
              <a:t>EBOD ESM controller connects to RBOD Snowmass controller</a:t>
            </a:r>
          </a:p>
          <a:p>
            <a:pPr>
              <a:buNone/>
            </a:pPr>
            <a:endParaRPr lang="en-US" dirty="0"/>
          </a:p>
        </p:txBody>
      </p:sp>
      <p:sp>
        <p:nvSpPr>
          <p:cNvPr id="4" name="Slide Number Placeholder 3"/>
          <p:cNvSpPr>
            <a:spLocks noGrp="1"/>
          </p:cNvSpPr>
          <p:nvPr>
            <p:ph type="sldNum" sz="quarter" idx="10"/>
          </p:nvPr>
        </p:nvSpPr>
        <p:spPr/>
        <p:txBody>
          <a:bodyPr/>
          <a:lstStyle/>
          <a:p>
            <a:fld id="{B927B1C4-A5E0-4B20-AFB9-DCB4017CC31F}" type="slidenum">
              <a:rPr lang="en-US" smtClean="0"/>
              <a:pPr/>
              <a:t>18</a:t>
            </a:fld>
            <a:endParaRPr lang="en-US" dirty="0"/>
          </a:p>
        </p:txBody>
      </p:sp>
      <p:sp>
        <p:nvSpPr>
          <p:cNvPr id="5" name="Content Placeholder 2"/>
          <p:cNvSpPr txBox="1">
            <a:spLocks/>
          </p:cNvSpPr>
          <p:nvPr/>
        </p:nvSpPr>
        <p:spPr bwMode="auto">
          <a:xfrm>
            <a:off x="5427224" y="1593850"/>
            <a:ext cx="3297676" cy="163762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457200" rtl="0" eaLnBrk="1" fontAlgn="base" latinLnBrk="0" hangingPunct="1">
              <a:lnSpc>
                <a:spcPct val="100000"/>
              </a:lnSpc>
              <a:spcBef>
                <a:spcPct val="20000"/>
              </a:spcBef>
              <a:spcAft>
                <a:spcPct val="0"/>
              </a:spcAft>
              <a:buClr>
                <a:srgbClr val="0DB6EC"/>
              </a:buClr>
              <a:buSzPct val="75000"/>
              <a:tabLst/>
              <a:defRPr/>
            </a:pPr>
            <a:r>
              <a:rPr kumimoji="0" lang="en-US" sz="2000" b="0" i="1" u="none" strike="noStrike" kern="0" cap="none" spc="0" normalizeH="0" baseline="0" noProof="0" dirty="0" smtClean="0">
                <a:ln>
                  <a:noFill/>
                </a:ln>
                <a:solidFill>
                  <a:srgbClr val="0070C0"/>
                </a:solidFill>
                <a:effectLst/>
                <a:uLnTx/>
                <a:uFillTx/>
                <a:latin typeface="Arial" pitchFamily="34" charset="0"/>
                <a:ea typeface="ＭＳ Ｐゴシック" charset="0"/>
                <a:cs typeface="Arial" pitchFamily="34" charset="0"/>
              </a:rPr>
              <a:t>DXi6802 is similar to the DXi8500-3TB hardware</a:t>
            </a:r>
          </a:p>
          <a:p>
            <a:pPr marL="285750" indent="-285750" defTabSz="457200" fontAlgn="base">
              <a:spcBef>
                <a:spcPct val="20000"/>
              </a:spcBef>
              <a:spcAft>
                <a:spcPct val="0"/>
              </a:spcAft>
              <a:buClr>
                <a:srgbClr val="0DB6EC"/>
              </a:buClr>
              <a:buFont typeface="Arial" charset="0"/>
              <a:buChar char="–"/>
            </a:pPr>
            <a:r>
              <a:rPr kumimoji="0" lang="en-US" sz="1400" b="0" i="1" u="none" strike="noStrike" kern="0" cap="none" spc="0" normalizeH="0" baseline="0" noProof="0" dirty="0" smtClean="0">
                <a:ln>
                  <a:noFill/>
                </a:ln>
                <a:solidFill>
                  <a:srgbClr val="0070C0"/>
                </a:solidFill>
                <a:effectLst/>
                <a:uLnTx/>
                <a:uFillTx/>
                <a:latin typeface="Arial" pitchFamily="34" charset="0"/>
                <a:ea typeface="ＭＳ Ｐゴシック" charset="0"/>
                <a:cs typeface="Arial" pitchFamily="34" charset="0"/>
              </a:rPr>
              <a:t>Different initialization technology</a:t>
            </a:r>
          </a:p>
          <a:p>
            <a:pPr marL="285750" indent="-285750" defTabSz="457200" fontAlgn="base">
              <a:spcBef>
                <a:spcPct val="20000"/>
              </a:spcBef>
              <a:spcAft>
                <a:spcPct val="0"/>
              </a:spcAft>
              <a:buClr>
                <a:srgbClr val="0DB6EC"/>
              </a:buClr>
              <a:buFont typeface="Arial" charset="0"/>
              <a:buChar char="–"/>
            </a:pPr>
            <a:r>
              <a:rPr kumimoji="0" lang="en-US" sz="1400" b="0" i="1" u="none" strike="noStrike" kern="0" cap="none" spc="0" normalizeH="0" baseline="0" noProof="0" dirty="0" smtClean="0">
                <a:ln>
                  <a:noFill/>
                </a:ln>
                <a:solidFill>
                  <a:srgbClr val="0070C0"/>
                </a:solidFill>
                <a:effectLst/>
                <a:uLnTx/>
                <a:uFillTx/>
                <a:latin typeface="Arial" pitchFamily="34" charset="0"/>
                <a:ea typeface="ＭＳ Ｐゴシック" charset="0"/>
                <a:cs typeface="Arial" pitchFamily="34" charset="0"/>
              </a:rPr>
              <a:t>DXi8500-3TB in duplex mode, DXi6802 in simplex mode</a:t>
            </a:r>
          </a:p>
          <a:p>
            <a:pPr marL="342900" marR="0" lvl="0" indent="-342900" algn="l" defTabSz="457200" rtl="0" eaLnBrk="1" fontAlgn="base" latinLnBrk="0" hangingPunct="1">
              <a:lnSpc>
                <a:spcPct val="100000"/>
              </a:lnSpc>
              <a:spcBef>
                <a:spcPct val="20000"/>
              </a:spcBef>
              <a:spcAft>
                <a:spcPct val="0"/>
              </a:spcAft>
              <a:buClr>
                <a:srgbClr val="0DB6EC"/>
              </a:buClr>
              <a:buSzPct val="75000"/>
              <a:buFont typeface="Wingdings" pitchFamily="2" charset="2"/>
              <a:buChar char="§"/>
              <a:tabLst/>
              <a:defRPr/>
            </a:pPr>
            <a:endParaRPr kumimoji="0" lang="en-US" sz="2800" b="0" i="0" u="none" strike="noStrike" kern="0" cap="none" spc="0" normalizeH="0" baseline="0" noProof="0" dirty="0">
              <a:ln>
                <a:noFill/>
              </a:ln>
              <a:solidFill>
                <a:srgbClr val="666666"/>
              </a:solidFill>
              <a:effectLst/>
              <a:uLnTx/>
              <a:uFillTx/>
              <a:latin typeface="Arial" pitchFamily="34" charset="0"/>
              <a:ea typeface="ＭＳ Ｐゴシック" charset="0"/>
              <a:cs typeface="Arial" pitchFamily="34" charset="0"/>
            </a:endParaRPr>
          </a:p>
        </p:txBody>
      </p:sp>
      <p:pic>
        <p:nvPicPr>
          <p:cNvPr id="82946" name="Picture 2"/>
          <p:cNvPicPr>
            <a:picLocks noChangeAspect="1" noChangeArrowheads="1"/>
          </p:cNvPicPr>
          <p:nvPr/>
        </p:nvPicPr>
        <p:blipFill>
          <a:blip r:embed="rId2" cstate="print"/>
          <a:srcRect/>
          <a:stretch>
            <a:fillRect/>
          </a:stretch>
        </p:blipFill>
        <p:spPr bwMode="auto">
          <a:xfrm>
            <a:off x="1422400" y="5320296"/>
            <a:ext cx="5054600" cy="891008"/>
          </a:xfrm>
          <a:prstGeom prst="rect">
            <a:avLst/>
          </a:prstGeom>
          <a:noFill/>
          <a:ln w="9525">
            <a:noFill/>
            <a:miter lim="800000"/>
            <a:headEnd/>
            <a:tailEnd/>
          </a:ln>
          <a:effec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DXi6802 Array Module</a:t>
            </a:r>
            <a:endParaRPr lang="en-US" dirty="0"/>
          </a:p>
        </p:txBody>
      </p:sp>
      <p:sp>
        <p:nvSpPr>
          <p:cNvPr id="4" name="Slide Number Placeholder 3"/>
          <p:cNvSpPr>
            <a:spLocks noGrp="1"/>
          </p:cNvSpPr>
          <p:nvPr>
            <p:ph type="sldNum" sz="quarter" idx="10"/>
          </p:nvPr>
        </p:nvSpPr>
        <p:spPr/>
        <p:txBody>
          <a:bodyPr/>
          <a:lstStyle/>
          <a:p>
            <a:fld id="{B927B1C4-A5E0-4B20-AFB9-DCB4017CC31F}" type="slidenum">
              <a:rPr lang="en-US" smtClean="0"/>
              <a:pPr/>
              <a:t>19</a:t>
            </a:fld>
            <a:endParaRPr lang="en-US" dirty="0"/>
          </a:p>
        </p:txBody>
      </p:sp>
      <p:pic>
        <p:nvPicPr>
          <p:cNvPr id="7170" name="Picture 2" descr="C:\Users\mapodaca\Pictures\DXi6800-Array-wCallouts.png"/>
          <p:cNvPicPr>
            <a:picLocks noChangeAspect="1" noChangeArrowheads="1"/>
          </p:cNvPicPr>
          <p:nvPr/>
        </p:nvPicPr>
        <p:blipFill>
          <a:blip r:embed="rId2" cstate="print"/>
          <a:srcRect/>
          <a:stretch>
            <a:fillRect/>
          </a:stretch>
        </p:blipFill>
        <p:spPr bwMode="auto">
          <a:xfrm>
            <a:off x="994689" y="1219200"/>
            <a:ext cx="6248400" cy="1453622"/>
          </a:xfrm>
          <a:prstGeom prst="rect">
            <a:avLst/>
          </a:prstGeom>
          <a:noFill/>
        </p:spPr>
      </p:pic>
      <p:pic>
        <p:nvPicPr>
          <p:cNvPr id="7176" name="Picture 8" descr="C:\Users\mapodaca\Pictures\DXi6800-ArrayExp-Rear.png"/>
          <p:cNvPicPr>
            <a:picLocks noChangeAspect="1" noChangeArrowheads="1"/>
          </p:cNvPicPr>
          <p:nvPr/>
        </p:nvPicPr>
        <p:blipFill>
          <a:blip r:embed="rId3" cstate="print"/>
          <a:srcRect/>
          <a:stretch>
            <a:fillRect/>
          </a:stretch>
        </p:blipFill>
        <p:spPr bwMode="auto">
          <a:xfrm>
            <a:off x="990600" y="4343400"/>
            <a:ext cx="7010400" cy="1703917"/>
          </a:xfrm>
          <a:prstGeom prst="rect">
            <a:avLst/>
          </a:prstGeom>
          <a:noFill/>
        </p:spPr>
      </p:pic>
      <p:pic>
        <p:nvPicPr>
          <p:cNvPr id="7171" name="Picture 3" descr="C:\Users\mapodaca\Pictures\DXi6800-Array-Indicator-LEDs.png"/>
          <p:cNvPicPr>
            <a:picLocks noChangeAspect="1" noChangeArrowheads="1"/>
          </p:cNvPicPr>
          <p:nvPr/>
        </p:nvPicPr>
        <p:blipFill>
          <a:blip r:embed="rId4" cstate="print"/>
          <a:srcRect/>
          <a:stretch>
            <a:fillRect/>
          </a:stretch>
        </p:blipFill>
        <p:spPr bwMode="auto">
          <a:xfrm>
            <a:off x="973467" y="2771221"/>
            <a:ext cx="1840284" cy="1371600"/>
          </a:xfrm>
          <a:prstGeom prst="rect">
            <a:avLst/>
          </a:prstGeom>
          <a:noFill/>
        </p:spPr>
      </p:pic>
      <p:sp>
        <p:nvSpPr>
          <p:cNvPr id="8" name="Rectangle 7"/>
          <p:cNvSpPr/>
          <p:nvPr/>
        </p:nvSpPr>
        <p:spPr>
          <a:xfrm>
            <a:off x="213064" y="6001304"/>
            <a:ext cx="5051394" cy="584775"/>
          </a:xfrm>
          <a:prstGeom prst="rect">
            <a:avLst/>
          </a:prstGeom>
        </p:spPr>
        <p:txBody>
          <a:bodyPr wrap="square">
            <a:spAutoFit/>
          </a:bodyPr>
          <a:lstStyle/>
          <a:p>
            <a:r>
              <a:rPr lang="en-US" sz="1600" dirty="0" smtClean="0">
                <a:solidFill>
                  <a:srgbClr val="666666"/>
                </a:solidFill>
              </a:rPr>
              <a:t>Extensive front and rear features and indicators information can be found in the product documentation</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KnowledgeTransfer_MainScreen"/>
          <p:cNvPicPr>
            <a:picLocks noChangeAspect="1" noChangeArrowheads="1"/>
          </p:cNvPicPr>
          <p:nvPr/>
        </p:nvPicPr>
        <p:blipFill>
          <a:blip r:embed="rId2" cstate="print"/>
          <a:srcRect/>
          <a:stretch>
            <a:fillRect/>
          </a:stretch>
        </p:blipFill>
        <p:spPr bwMode="auto">
          <a:xfrm>
            <a:off x="1143000" y="1028700"/>
            <a:ext cx="6858000" cy="5143500"/>
          </a:xfrm>
          <a:prstGeom prst="rect">
            <a:avLst/>
          </a:prstGeom>
          <a:noFill/>
          <a:ln w="9525">
            <a:noFill/>
            <a:miter lim="800000"/>
            <a:headEnd/>
            <a:tailEnd/>
          </a:ln>
        </p:spPr>
      </p:pic>
      <p:sp>
        <p:nvSpPr>
          <p:cNvPr id="4" name="Slide Number Placeholder 4"/>
          <p:cNvSpPr>
            <a:spLocks noGrp="1"/>
          </p:cNvSpPr>
          <p:nvPr>
            <p:ph type="sldNum" sz="quarter" idx="10"/>
          </p:nvPr>
        </p:nvSpPr>
        <p:spPr>
          <a:xfrm>
            <a:off x="228600" y="6618288"/>
            <a:ext cx="463550" cy="246062"/>
          </a:xfrm>
        </p:spPr>
        <p:txBody>
          <a:bodyPr/>
          <a:lstStyle/>
          <a:p>
            <a:pPr>
              <a:defRPr/>
            </a:pPr>
            <a:fld id="{FB54C75B-A179-42A1-8192-6F39BEF3B589}" type="slidenum">
              <a:rPr lang="en-US" smtClean="0"/>
              <a:pPr>
                <a:defRPr/>
              </a:pPr>
              <a:t>2</a:t>
            </a:fld>
            <a:endParaRPr lang="en-US" sz="1200" dirty="0"/>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3" name="Picture 3"/>
          <p:cNvPicPr>
            <a:picLocks noChangeAspect="1" noChangeArrowheads="1"/>
          </p:cNvPicPr>
          <p:nvPr/>
        </p:nvPicPr>
        <p:blipFill>
          <a:blip r:embed="rId2" cstate="print"/>
          <a:srcRect/>
          <a:stretch>
            <a:fillRect/>
          </a:stretch>
        </p:blipFill>
        <p:spPr bwMode="auto">
          <a:xfrm>
            <a:off x="843380" y="935022"/>
            <a:ext cx="6400800" cy="5224427"/>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DXi6802 Array Module</a:t>
            </a:r>
            <a:endParaRPr lang="en-US" dirty="0"/>
          </a:p>
        </p:txBody>
      </p:sp>
      <p:sp>
        <p:nvSpPr>
          <p:cNvPr id="4" name="Slide Number Placeholder 3"/>
          <p:cNvSpPr>
            <a:spLocks noGrp="1"/>
          </p:cNvSpPr>
          <p:nvPr>
            <p:ph type="sldNum" sz="quarter" idx="10"/>
          </p:nvPr>
        </p:nvSpPr>
        <p:spPr/>
        <p:txBody>
          <a:bodyPr/>
          <a:lstStyle/>
          <a:p>
            <a:fld id="{B927B1C4-A5E0-4B20-AFB9-DCB4017CC31F}" type="slidenum">
              <a:rPr lang="en-US" smtClean="0"/>
              <a:pPr/>
              <a:t>20</a:t>
            </a:fld>
            <a:endParaRPr lang="en-US" dirty="0"/>
          </a:p>
        </p:txBody>
      </p:sp>
      <p:sp>
        <p:nvSpPr>
          <p:cNvPr id="9" name="Rectangle 8"/>
          <p:cNvSpPr/>
          <p:nvPr/>
        </p:nvSpPr>
        <p:spPr>
          <a:xfrm>
            <a:off x="213064" y="6001304"/>
            <a:ext cx="5051394" cy="584775"/>
          </a:xfrm>
          <a:prstGeom prst="rect">
            <a:avLst/>
          </a:prstGeom>
        </p:spPr>
        <p:txBody>
          <a:bodyPr wrap="square">
            <a:spAutoFit/>
          </a:bodyPr>
          <a:lstStyle/>
          <a:p>
            <a:r>
              <a:rPr lang="en-US" sz="1600" dirty="0" smtClean="0">
                <a:solidFill>
                  <a:srgbClr val="666666"/>
                </a:solidFill>
              </a:rPr>
              <a:t>Extensive front and rear features and indicators information can be found in the product documentation</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DXi6802 Expansion Module</a:t>
            </a:r>
            <a:endParaRPr lang="en-US" dirty="0"/>
          </a:p>
        </p:txBody>
      </p:sp>
      <p:sp>
        <p:nvSpPr>
          <p:cNvPr id="4" name="Slide Number Placeholder 3"/>
          <p:cNvSpPr>
            <a:spLocks noGrp="1"/>
          </p:cNvSpPr>
          <p:nvPr>
            <p:ph type="sldNum" sz="quarter" idx="10"/>
          </p:nvPr>
        </p:nvSpPr>
        <p:spPr/>
        <p:txBody>
          <a:bodyPr/>
          <a:lstStyle/>
          <a:p>
            <a:fld id="{B927B1C4-A5E0-4B20-AFB9-DCB4017CC31F}" type="slidenum">
              <a:rPr lang="en-US" smtClean="0"/>
              <a:pPr/>
              <a:t>21</a:t>
            </a:fld>
            <a:endParaRPr lang="en-US" dirty="0"/>
          </a:p>
        </p:txBody>
      </p:sp>
      <p:pic>
        <p:nvPicPr>
          <p:cNvPr id="7170" name="Picture 2" descr="C:\Users\mapodaca\Pictures\DXi6800-Array-wCallouts.png"/>
          <p:cNvPicPr>
            <a:picLocks noChangeAspect="1" noChangeArrowheads="1"/>
          </p:cNvPicPr>
          <p:nvPr/>
        </p:nvPicPr>
        <p:blipFill>
          <a:blip r:embed="rId2" cstate="print"/>
          <a:srcRect/>
          <a:stretch>
            <a:fillRect/>
          </a:stretch>
        </p:blipFill>
        <p:spPr bwMode="auto">
          <a:xfrm>
            <a:off x="1016000" y="1008888"/>
            <a:ext cx="6248400" cy="1453622"/>
          </a:xfrm>
          <a:prstGeom prst="rect">
            <a:avLst/>
          </a:prstGeom>
          <a:noFill/>
        </p:spPr>
      </p:pic>
      <p:pic>
        <p:nvPicPr>
          <p:cNvPr id="7176" name="Picture 8" descr="C:\Users\mapodaca\Pictures\DXi6800-ArrayExp-Rear.png"/>
          <p:cNvPicPr>
            <a:picLocks noChangeAspect="1" noChangeArrowheads="1"/>
          </p:cNvPicPr>
          <p:nvPr/>
        </p:nvPicPr>
        <p:blipFill>
          <a:blip r:embed="rId3" cstate="print"/>
          <a:stretch>
            <a:fillRect/>
          </a:stretch>
        </p:blipFill>
        <p:spPr bwMode="auto">
          <a:xfrm>
            <a:off x="990600" y="4148302"/>
            <a:ext cx="7010400" cy="1673489"/>
          </a:xfrm>
          <a:prstGeom prst="rect">
            <a:avLst/>
          </a:prstGeom>
          <a:noFill/>
        </p:spPr>
      </p:pic>
      <p:pic>
        <p:nvPicPr>
          <p:cNvPr id="7171" name="Picture 3" descr="C:\Users\mapodaca\Pictures\DXi6800-Array-Indicator-LEDs.png"/>
          <p:cNvPicPr>
            <a:picLocks noChangeAspect="1" noChangeArrowheads="1"/>
          </p:cNvPicPr>
          <p:nvPr/>
        </p:nvPicPr>
        <p:blipFill>
          <a:blip r:embed="rId4" cstate="print"/>
          <a:srcRect/>
          <a:stretch>
            <a:fillRect/>
          </a:stretch>
        </p:blipFill>
        <p:spPr bwMode="auto">
          <a:xfrm>
            <a:off x="1016739" y="2643283"/>
            <a:ext cx="1840284" cy="1371600"/>
          </a:xfrm>
          <a:prstGeom prst="rect">
            <a:avLst/>
          </a:prstGeom>
          <a:noFill/>
        </p:spPr>
      </p:pic>
      <p:sp>
        <p:nvSpPr>
          <p:cNvPr id="11" name="Rectangle 10"/>
          <p:cNvSpPr/>
          <p:nvPr/>
        </p:nvSpPr>
        <p:spPr>
          <a:xfrm>
            <a:off x="213064" y="6001304"/>
            <a:ext cx="5051394" cy="584775"/>
          </a:xfrm>
          <a:prstGeom prst="rect">
            <a:avLst/>
          </a:prstGeom>
        </p:spPr>
        <p:txBody>
          <a:bodyPr wrap="square">
            <a:spAutoFit/>
          </a:bodyPr>
          <a:lstStyle/>
          <a:p>
            <a:r>
              <a:rPr lang="en-US" sz="1600" dirty="0" smtClean="0">
                <a:solidFill>
                  <a:srgbClr val="666666"/>
                </a:solidFill>
              </a:rPr>
              <a:t>Extensive front and rear features and indicators information can be found in the product documentation</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382000" cy="639763"/>
          </a:xfrm>
        </p:spPr>
        <p:txBody>
          <a:bodyPr/>
          <a:lstStyle/>
          <a:p>
            <a:r>
              <a:rPr lang="en-US" dirty="0" smtClean="0"/>
              <a:t>Storage Details and Hot Spares </a:t>
            </a:r>
            <a:endParaRPr lang="en-US" dirty="0"/>
          </a:p>
        </p:txBody>
      </p:sp>
      <p:sp>
        <p:nvSpPr>
          <p:cNvPr id="3" name="Content Placeholder 2"/>
          <p:cNvSpPr>
            <a:spLocks noGrp="1"/>
          </p:cNvSpPr>
          <p:nvPr>
            <p:ph idx="1"/>
          </p:nvPr>
        </p:nvSpPr>
        <p:spPr>
          <a:xfrm>
            <a:off x="152400" y="990600"/>
            <a:ext cx="8842376" cy="5638800"/>
          </a:xfrm>
        </p:spPr>
        <p:txBody>
          <a:bodyPr>
            <a:normAutofit/>
          </a:bodyPr>
          <a:lstStyle/>
          <a:p>
            <a:r>
              <a:rPr lang="en-US" dirty="0" smtClean="0"/>
              <a:t>Each Array and Expansion Module (RBOD or EBOD) </a:t>
            </a:r>
          </a:p>
          <a:p>
            <a:pPr lvl="1"/>
            <a:r>
              <a:rPr lang="en-US" dirty="0" smtClean="0"/>
              <a:t>Implemented as 2 logical volumes of 13TB (12.91TB) usable capacity</a:t>
            </a:r>
          </a:p>
          <a:p>
            <a:pPr lvl="1"/>
            <a:r>
              <a:rPr lang="en-US" dirty="0" smtClean="0"/>
              <a:t>Equivalent of 1 hot spare drive per expansion</a:t>
            </a:r>
          </a:p>
          <a:p>
            <a:pPr lvl="1"/>
            <a:r>
              <a:rPr lang="en-US" dirty="0" smtClean="0"/>
              <a:t>12 drive expansion roughly equivalent to 9D+2P+1 spare</a:t>
            </a:r>
          </a:p>
          <a:p>
            <a:pPr lvl="1"/>
            <a:r>
              <a:rPr lang="en-US" dirty="0" smtClean="0"/>
              <a:t>Implementation subtleties result in</a:t>
            </a:r>
            <a:endParaRPr lang="en-US" dirty="0" smtClean="0">
              <a:solidFill>
                <a:srgbClr val="FF0000"/>
              </a:solidFill>
            </a:endParaRPr>
          </a:p>
          <a:p>
            <a:pPr lvl="2"/>
            <a:r>
              <a:rPr lang="en-US" dirty="0" smtClean="0"/>
              <a:t>All drives are always “in-use” i.e. each volume is striped across all 12 drives</a:t>
            </a:r>
          </a:p>
          <a:p>
            <a:pPr lvl="2"/>
            <a:r>
              <a:rPr lang="en-US" dirty="0" smtClean="0"/>
              <a:t>NetApp uses a </a:t>
            </a:r>
            <a:r>
              <a:rPr lang="en-US" i="1" dirty="0" smtClean="0"/>
              <a:t>distributed capacity </a:t>
            </a:r>
            <a:r>
              <a:rPr lang="en-US" dirty="0" smtClean="0"/>
              <a:t>approach to “hot spare” – the hot spare capacity is distributed within the 12 drive pool rather than a conventional hot spare which is typically pressed into usage only when the hot spare is needed</a:t>
            </a:r>
          </a:p>
          <a:p>
            <a:r>
              <a:rPr lang="en-US" dirty="0" smtClean="0"/>
              <a:t>Hot spare is “local” to storage expansion (RBOD or EBOD)</a:t>
            </a:r>
          </a:p>
          <a:p>
            <a:pPr lvl="1"/>
            <a:r>
              <a:rPr lang="en-US" dirty="0" smtClean="0"/>
              <a:t>Can’t “spare” a drive in another expansion i.e. it is not a Global Hot Spare</a:t>
            </a:r>
          </a:p>
          <a:p>
            <a:pPr lvl="1"/>
            <a:r>
              <a:rPr lang="en-US" dirty="0" smtClean="0"/>
              <a:t>Automatic rebuild to hot spare is engaged on detection of a drive failure </a:t>
            </a:r>
          </a:p>
          <a:p>
            <a:pPr lvl="1"/>
            <a:r>
              <a:rPr lang="en-US" dirty="0" smtClean="0"/>
              <a:t>Provides </a:t>
            </a:r>
            <a:r>
              <a:rPr lang="en-US" b="1" i="1" dirty="0" smtClean="0"/>
              <a:t>hot spare ratio </a:t>
            </a:r>
            <a:r>
              <a:rPr lang="en-US" dirty="0" smtClean="0"/>
              <a:t>of 1 spare per 12 drive expansion</a:t>
            </a:r>
          </a:p>
          <a:p>
            <a:pPr lvl="2"/>
            <a:r>
              <a:rPr lang="en-US" dirty="0" smtClean="0"/>
              <a:t>6 hot spares for a  156TB usable system</a:t>
            </a:r>
          </a:p>
        </p:txBody>
      </p:sp>
      <p:sp>
        <p:nvSpPr>
          <p:cNvPr id="5" name="Slide Number Placeholder 4"/>
          <p:cNvSpPr>
            <a:spLocks noGrp="1"/>
          </p:cNvSpPr>
          <p:nvPr>
            <p:ph type="sldNum" sz="quarter" idx="10"/>
          </p:nvPr>
        </p:nvSpPr>
        <p:spPr/>
        <p:txBody>
          <a:bodyPr/>
          <a:lstStyle/>
          <a:p>
            <a:pPr>
              <a:defRPr/>
            </a:pPr>
            <a:fld id="{8BE9E1C1-A8A7-4E26-A745-8E521E9ECF99}" type="slidenum">
              <a:rPr lang="en-US" smtClean="0"/>
              <a:pPr>
                <a:defRPr/>
              </a:pPr>
              <a:t>22</a:t>
            </a:fld>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2"/>
          <p:cNvPicPr>
            <a:picLocks noChangeAspect="1" noChangeArrowheads="1"/>
          </p:cNvPicPr>
          <p:nvPr/>
        </p:nvPicPr>
        <p:blipFill>
          <a:blip r:embed="rId2" cstate="print"/>
          <a:srcRect/>
          <a:stretch>
            <a:fillRect/>
          </a:stretch>
        </p:blipFill>
        <p:spPr bwMode="auto">
          <a:xfrm>
            <a:off x="3594101" y="251972"/>
            <a:ext cx="5308600" cy="6354058"/>
          </a:xfrm>
          <a:prstGeom prst="rect">
            <a:avLst/>
          </a:prstGeom>
          <a:noFill/>
          <a:ln w="9525">
            <a:noFill/>
            <a:miter lim="800000"/>
            <a:headEnd/>
            <a:tailEnd/>
          </a:ln>
        </p:spPr>
      </p:pic>
      <p:sp>
        <p:nvSpPr>
          <p:cNvPr id="2" name="Title 1"/>
          <p:cNvSpPr>
            <a:spLocks noGrp="1"/>
          </p:cNvSpPr>
          <p:nvPr>
            <p:ph type="title"/>
          </p:nvPr>
        </p:nvSpPr>
        <p:spPr>
          <a:xfrm>
            <a:off x="215900" y="241300"/>
            <a:ext cx="3289300" cy="1193800"/>
          </a:xfrm>
        </p:spPr>
        <p:txBody>
          <a:bodyPr/>
          <a:lstStyle/>
          <a:p>
            <a:r>
              <a:rPr lang="en-US" sz="2800" dirty="0" smtClean="0"/>
              <a:t>DXi6802 SAS Cabling Summary</a:t>
            </a:r>
            <a:endParaRPr lang="en-US" sz="2800" dirty="0"/>
          </a:p>
        </p:txBody>
      </p:sp>
      <p:sp>
        <p:nvSpPr>
          <p:cNvPr id="4" name="Slide Number Placeholder 3"/>
          <p:cNvSpPr>
            <a:spLocks noGrp="1"/>
          </p:cNvSpPr>
          <p:nvPr>
            <p:ph type="sldNum" sz="quarter" idx="10"/>
          </p:nvPr>
        </p:nvSpPr>
        <p:spPr/>
        <p:txBody>
          <a:bodyPr/>
          <a:lstStyle/>
          <a:p>
            <a:fld id="{B927B1C4-A5E0-4B20-AFB9-DCB4017CC31F}" type="slidenum">
              <a:rPr lang="en-US" smtClean="0"/>
              <a:pPr/>
              <a:t>23</a:t>
            </a:fld>
            <a:endParaRPr lang="en-US"/>
          </a:p>
        </p:txBody>
      </p:sp>
      <p:sp>
        <p:nvSpPr>
          <p:cNvPr id="6" name="Content Placeholder 2"/>
          <p:cNvSpPr>
            <a:spLocks noGrp="1"/>
          </p:cNvSpPr>
          <p:nvPr>
            <p:ph idx="1"/>
          </p:nvPr>
        </p:nvSpPr>
        <p:spPr>
          <a:xfrm>
            <a:off x="288925" y="2571750"/>
            <a:ext cx="3228976" cy="1714500"/>
          </a:xfrm>
        </p:spPr>
        <p:txBody>
          <a:bodyPr>
            <a:normAutofit fontScale="92500" lnSpcReduction="10000"/>
          </a:bodyPr>
          <a:lstStyle/>
          <a:p>
            <a:r>
              <a:rPr lang="en-US" dirty="0" smtClean="0">
                <a:solidFill>
                  <a:schemeClr val="accent6">
                    <a:lumMod val="60000"/>
                    <a:lumOff val="40000"/>
                  </a:schemeClr>
                </a:solidFill>
              </a:rPr>
              <a:t>Node to Array (RBOD) Interconnect</a:t>
            </a:r>
          </a:p>
          <a:p>
            <a:r>
              <a:rPr lang="en-US" dirty="0" smtClean="0">
                <a:solidFill>
                  <a:srgbClr val="FF0000"/>
                </a:solidFill>
              </a:rPr>
              <a:t>Array to Expansion Module (RBOD to EBOD) Interconnect</a:t>
            </a:r>
          </a:p>
          <a:p>
            <a:pPr>
              <a:buNone/>
            </a:pPr>
            <a:endParaRPr lang="en-US" dirty="0" smtClean="0"/>
          </a:p>
          <a:p>
            <a:pPr>
              <a:buNone/>
            </a:pPr>
            <a:endParaRPr lang="en-US" dirty="0" smtClean="0"/>
          </a:p>
          <a:p>
            <a:pPr>
              <a:buNone/>
            </a:pPr>
            <a:endParaRPr lang="en-US" dirty="0" smtClean="0"/>
          </a:p>
        </p:txBody>
      </p:sp>
      <p:sp>
        <p:nvSpPr>
          <p:cNvPr id="7" name="Rectangle 6"/>
          <p:cNvSpPr/>
          <p:nvPr/>
        </p:nvSpPr>
        <p:spPr>
          <a:xfrm>
            <a:off x="342900" y="5772835"/>
            <a:ext cx="3200400" cy="523220"/>
          </a:xfrm>
          <a:prstGeom prst="rect">
            <a:avLst/>
          </a:prstGeom>
        </p:spPr>
        <p:txBody>
          <a:bodyPr wrap="square">
            <a:spAutoFit/>
          </a:bodyPr>
          <a:lstStyle/>
          <a:p>
            <a:pPr>
              <a:buNone/>
            </a:pPr>
            <a:r>
              <a:rPr lang="en-US" sz="1400" dirty="0" smtClean="0">
                <a:solidFill>
                  <a:srgbClr val="666666"/>
                </a:solidFill>
              </a:rPr>
              <a:t>Additional information in the DXi6800 Installation and Configuration Guide</a:t>
            </a:r>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900" y="2228850"/>
            <a:ext cx="2311400" cy="2400300"/>
          </a:xfrm>
        </p:spPr>
        <p:txBody>
          <a:bodyPr/>
          <a:lstStyle/>
          <a:p>
            <a:r>
              <a:rPr lang="en-US" sz="2800" dirty="0" smtClean="0"/>
              <a:t>DXi6802 </a:t>
            </a:r>
            <a:br>
              <a:rPr lang="en-US" sz="2800" dirty="0" smtClean="0"/>
            </a:br>
            <a:r>
              <a:rPr lang="en-US" sz="2800" dirty="0" smtClean="0"/>
              <a:t>Power</a:t>
            </a:r>
            <a:br>
              <a:rPr lang="en-US" sz="2800" dirty="0" smtClean="0"/>
            </a:br>
            <a:r>
              <a:rPr lang="en-US" sz="2800" dirty="0" smtClean="0"/>
              <a:t>Cabling Summary</a:t>
            </a:r>
            <a:endParaRPr lang="en-US" sz="2800" dirty="0"/>
          </a:p>
        </p:txBody>
      </p:sp>
      <p:sp>
        <p:nvSpPr>
          <p:cNvPr id="4" name="Slide Number Placeholder 3"/>
          <p:cNvSpPr>
            <a:spLocks noGrp="1"/>
          </p:cNvSpPr>
          <p:nvPr>
            <p:ph type="sldNum" sz="quarter" idx="10"/>
          </p:nvPr>
        </p:nvSpPr>
        <p:spPr/>
        <p:txBody>
          <a:bodyPr/>
          <a:lstStyle/>
          <a:p>
            <a:fld id="{B927B1C4-A5E0-4B20-AFB9-DCB4017CC31F}" type="slidenum">
              <a:rPr lang="en-US" smtClean="0"/>
              <a:pPr/>
              <a:t>24</a:t>
            </a:fld>
            <a:endParaRPr lang="en-US"/>
          </a:p>
        </p:txBody>
      </p:sp>
      <p:sp>
        <p:nvSpPr>
          <p:cNvPr id="7" name="Rectangle 6"/>
          <p:cNvSpPr/>
          <p:nvPr/>
        </p:nvSpPr>
        <p:spPr>
          <a:xfrm>
            <a:off x="342900" y="5772835"/>
            <a:ext cx="2146300" cy="738664"/>
          </a:xfrm>
          <a:prstGeom prst="rect">
            <a:avLst/>
          </a:prstGeom>
        </p:spPr>
        <p:txBody>
          <a:bodyPr wrap="square">
            <a:spAutoFit/>
          </a:bodyPr>
          <a:lstStyle/>
          <a:p>
            <a:pPr>
              <a:buNone/>
            </a:pPr>
            <a:r>
              <a:rPr lang="en-US" sz="1400" dirty="0" smtClean="0">
                <a:solidFill>
                  <a:srgbClr val="666666"/>
                </a:solidFill>
              </a:rPr>
              <a:t>Additional information in the DXi6800 Installation and Configuration Guide</a:t>
            </a:r>
          </a:p>
        </p:txBody>
      </p:sp>
      <p:pic>
        <p:nvPicPr>
          <p:cNvPr id="84994" name="Picture 2"/>
          <p:cNvPicPr>
            <a:picLocks noChangeAspect="1" noChangeArrowheads="1"/>
          </p:cNvPicPr>
          <p:nvPr/>
        </p:nvPicPr>
        <p:blipFill>
          <a:blip r:embed="rId2" cstate="print"/>
          <a:srcRect/>
          <a:stretch>
            <a:fillRect/>
          </a:stretch>
        </p:blipFill>
        <p:spPr bwMode="auto">
          <a:xfrm>
            <a:off x="2514696" y="190500"/>
            <a:ext cx="6476810" cy="64897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Hardware misc.</a:t>
            </a:r>
            <a:endParaRPr lang="en-US" dirty="0"/>
          </a:p>
        </p:txBody>
      </p:sp>
      <p:sp>
        <p:nvSpPr>
          <p:cNvPr id="3" name="Content Placeholder 2"/>
          <p:cNvSpPr>
            <a:spLocks noGrp="1"/>
          </p:cNvSpPr>
          <p:nvPr>
            <p:ph idx="1"/>
          </p:nvPr>
        </p:nvSpPr>
        <p:spPr/>
        <p:txBody>
          <a:bodyPr/>
          <a:lstStyle/>
          <a:p>
            <a:r>
              <a:rPr lang="en-US" dirty="0" smtClean="0"/>
              <a:t>DXi6802 reliability</a:t>
            </a:r>
          </a:p>
          <a:p>
            <a:pPr lvl="1"/>
            <a:r>
              <a:rPr lang="en-US" dirty="0" smtClean="0"/>
              <a:t>Per standard policy, Quantum does not quote an MTBF nor do other mainstream vendors.  </a:t>
            </a:r>
          </a:p>
          <a:p>
            <a:pPr lvl="1"/>
            <a:r>
              <a:rPr lang="en-US" dirty="0" smtClean="0"/>
              <a:t>With hot spares, T10DIF and RAID-6 protection in addition to Quantum’s experience in delivering enterprise-class systems customers can expect excellent data protection when deploying DXi6802.</a:t>
            </a:r>
          </a:p>
          <a:p>
            <a:pPr lvl="1"/>
            <a:r>
              <a:rPr lang="en-US" dirty="0" smtClean="0"/>
              <a:t>DXi8500 has more hardware redundancy, higher complexity/price</a:t>
            </a:r>
          </a:p>
          <a:p>
            <a:r>
              <a:rPr lang="en-US" dirty="0" smtClean="0"/>
              <a:t>FC port flexibility</a:t>
            </a:r>
          </a:p>
          <a:p>
            <a:pPr lvl="1"/>
            <a:r>
              <a:rPr lang="en-US" dirty="0" smtClean="0"/>
              <a:t>Default 4x FC for ingest, 2x for PTT.</a:t>
            </a:r>
          </a:p>
          <a:p>
            <a:pPr lvl="1"/>
            <a:r>
              <a:rPr lang="en-US" dirty="0" smtClean="0"/>
              <a:t>With DXi2.2 and higher software, allow each FC port to be configured as target or initiator to improve FC fan-in when customers are not utilizing PTT functionality. </a:t>
            </a:r>
          </a:p>
          <a:p>
            <a:pPr lvl="1"/>
            <a:r>
              <a:rPr lang="en-US" dirty="0" smtClean="0"/>
              <a:t>This port re-configurability does not increase FC ingest or PTT performance, it is intended to provide increased host/</a:t>
            </a:r>
            <a:r>
              <a:rPr lang="en-US" dirty="0" err="1" smtClean="0"/>
              <a:t>DXi</a:t>
            </a:r>
            <a:r>
              <a:rPr lang="en-US" dirty="0" smtClean="0"/>
              <a:t> connectivity.</a:t>
            </a:r>
          </a:p>
          <a:p>
            <a:endParaRPr lang="en-US" dirty="0"/>
          </a:p>
        </p:txBody>
      </p:sp>
      <p:sp>
        <p:nvSpPr>
          <p:cNvPr id="4" name="Slide Number Placeholder 3"/>
          <p:cNvSpPr>
            <a:spLocks noGrp="1"/>
          </p:cNvSpPr>
          <p:nvPr>
            <p:ph type="sldNum" sz="quarter" idx="10"/>
          </p:nvPr>
        </p:nvSpPr>
        <p:spPr/>
        <p:txBody>
          <a:bodyPr/>
          <a:lstStyle/>
          <a:p>
            <a:fld id="{B927B1C4-A5E0-4B20-AFB9-DCB4017CC31F}" type="slidenum">
              <a:rPr lang="en-US" smtClean="0"/>
              <a:pPr/>
              <a:t>25</a:t>
            </a:fld>
            <a:endParaRPr lang="en-US"/>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5800" y="2590800"/>
            <a:ext cx="7772400" cy="639763"/>
          </a:xfrm>
        </p:spPr>
        <p:txBody>
          <a:bodyPr/>
          <a:lstStyle/>
          <a:p>
            <a:pPr algn="ctr"/>
            <a:r>
              <a:rPr lang="en-US" dirty="0" smtClean="0"/>
              <a:t>Capacity Expansions</a:t>
            </a:r>
          </a:p>
        </p:txBody>
      </p:sp>
      <p:sp>
        <p:nvSpPr>
          <p:cNvPr id="4" name="Slide Number Placeholder 3"/>
          <p:cNvSpPr>
            <a:spLocks noGrp="1"/>
          </p:cNvSpPr>
          <p:nvPr>
            <p:ph type="sldNum" sz="quarter" idx="4294967295"/>
          </p:nvPr>
        </p:nvSpPr>
        <p:spPr>
          <a:xfrm>
            <a:off x="0" y="6618288"/>
            <a:ext cx="463550" cy="246062"/>
          </a:xfrm>
        </p:spPr>
        <p:txBody>
          <a:bodyPr/>
          <a:lstStyle/>
          <a:p>
            <a:fld id="{B927B1C4-A5E0-4B20-AFB9-DCB4017CC31F}" type="slidenum">
              <a:rPr lang="en-US" smtClean="0"/>
              <a:pPr/>
              <a:t>26</a:t>
            </a:fld>
            <a:endParaRPr lang="en-US"/>
          </a:p>
        </p:txBody>
      </p:sp>
      <p:sp>
        <p:nvSpPr>
          <p:cNvPr id="8" name="Text Placeholder 5"/>
          <p:cNvSpPr txBox="1">
            <a:spLocks/>
          </p:cNvSpPr>
          <p:nvPr/>
        </p:nvSpPr>
        <p:spPr bwMode="auto">
          <a:xfrm>
            <a:off x="904875" y="5490839"/>
            <a:ext cx="7156774" cy="6048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457200" rtl="0" eaLnBrk="0" fontAlgn="base" latinLnBrk="0" hangingPunct="0">
              <a:lnSpc>
                <a:spcPct val="100000"/>
              </a:lnSpc>
              <a:spcBef>
                <a:spcPct val="20000"/>
              </a:spcBef>
              <a:spcAft>
                <a:spcPct val="0"/>
              </a:spcAft>
              <a:buClr>
                <a:srgbClr val="0DB6EC"/>
              </a:buClr>
              <a:buSzPct val="75000"/>
              <a:buFontTx/>
              <a:buChar char="-"/>
              <a:tabLst/>
              <a:defRPr/>
            </a:pPr>
            <a:r>
              <a:rPr kumimoji="0" lang="en-US" sz="1600" b="1" i="0" u="none" strike="noStrike" kern="1200" cap="none" spc="0" normalizeH="0" baseline="0" noProof="0" dirty="0" smtClean="0">
                <a:ln>
                  <a:noFill/>
                </a:ln>
                <a:solidFill>
                  <a:srgbClr val="7DD8F4"/>
                </a:solidFill>
                <a:effectLst/>
                <a:uLnTx/>
                <a:uFillTx/>
                <a:latin typeface="Arial" charset="0"/>
                <a:ea typeface="ＭＳ Ｐゴシック" charset="-128"/>
                <a:cs typeface="ＭＳ Ｐゴシック" charset="-128"/>
              </a:rPr>
              <a:t>Presented By: Jurgen van der Linden</a:t>
            </a:r>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2338" name="Rectangle 2"/>
          <p:cNvSpPr>
            <a:spLocks noGrp="1" noChangeArrowheads="1"/>
          </p:cNvSpPr>
          <p:nvPr>
            <p:ph type="title" idx="4294967295"/>
          </p:nvPr>
        </p:nvSpPr>
        <p:spPr>
          <a:xfrm>
            <a:off x="228600" y="152400"/>
            <a:ext cx="8686800" cy="639763"/>
          </a:xfrm>
        </p:spPr>
        <p:txBody>
          <a:bodyPr/>
          <a:lstStyle/>
          <a:p>
            <a:r>
              <a:rPr lang="en-US" dirty="0" smtClean="0"/>
              <a:t>DXi6802 Capacity Model</a:t>
            </a:r>
            <a:endParaRPr lang="en-US" i="1" dirty="0">
              <a:solidFill>
                <a:srgbClr val="0E207F"/>
              </a:solidFill>
            </a:endParaRPr>
          </a:p>
        </p:txBody>
      </p:sp>
      <p:graphicFrame>
        <p:nvGraphicFramePr>
          <p:cNvPr id="4" name="Table 3"/>
          <p:cNvGraphicFramePr>
            <a:graphicFrameLocks noGrp="1"/>
          </p:cNvGraphicFramePr>
          <p:nvPr/>
        </p:nvGraphicFramePr>
        <p:xfrm>
          <a:off x="133349" y="1037741"/>
          <a:ext cx="8867776" cy="3171726"/>
        </p:xfrm>
        <a:graphic>
          <a:graphicData uri="http://schemas.openxmlformats.org/drawingml/2006/table">
            <a:tbl>
              <a:tblPr>
                <a:tableStyleId>{69C7853C-536D-4A76-A0AE-DD22124D55A5}</a:tableStyleId>
              </a:tblPr>
              <a:tblGrid>
                <a:gridCol w="1353669"/>
                <a:gridCol w="2088695"/>
                <a:gridCol w="1351129"/>
                <a:gridCol w="1528549"/>
                <a:gridCol w="1337481"/>
                <a:gridCol w="1208253"/>
              </a:tblGrid>
              <a:tr h="832002">
                <a:tc>
                  <a:txBody>
                    <a:bodyPr/>
                    <a:lstStyle/>
                    <a:p>
                      <a:pPr marL="0" marR="0" algn="ctr">
                        <a:spcBef>
                          <a:spcPts val="0"/>
                        </a:spcBef>
                        <a:spcAft>
                          <a:spcPts val="0"/>
                        </a:spcAft>
                      </a:pPr>
                      <a:r>
                        <a:rPr lang="en-US" sz="1400" b="1" dirty="0" smtClean="0"/>
                        <a:t>Max Useable Capacity (TB)</a:t>
                      </a:r>
                      <a:endParaRPr lang="en-US" sz="1400" b="1" dirty="0">
                        <a:latin typeface="Arial"/>
                        <a:ea typeface="MS Mincho"/>
                        <a:cs typeface="Times New Roman"/>
                      </a:endParaRPr>
                    </a:p>
                  </a:txBody>
                  <a:tcPr marL="68580" marR="68580" marT="0" marB="0" anchor="ctr"/>
                </a:tc>
                <a:tc>
                  <a:txBody>
                    <a:bodyPr/>
                    <a:lstStyle/>
                    <a:p>
                      <a:pPr marL="0" marR="0" algn="ctr">
                        <a:spcBef>
                          <a:spcPts val="0"/>
                        </a:spcBef>
                        <a:spcAft>
                          <a:spcPts val="0"/>
                        </a:spcAft>
                      </a:pPr>
                      <a:r>
                        <a:rPr lang="en-US" sz="1400" b="1" dirty="0" smtClean="0"/>
                        <a:t>“Stack-up” Summary</a:t>
                      </a:r>
                      <a:endParaRPr lang="en-US" sz="1400" b="1" dirty="0" smtClean="0">
                        <a:solidFill>
                          <a:schemeClr val="tx1">
                            <a:lumMod val="95000"/>
                            <a:lumOff val="5000"/>
                          </a:schemeClr>
                        </a:solidFill>
                        <a:latin typeface="+mn-lt"/>
                        <a:ea typeface="MS Mincho"/>
                        <a:cs typeface="Times New Roman"/>
                      </a:endParaRPr>
                    </a:p>
                  </a:txBody>
                  <a:tcPr marL="68580" marR="68580" marT="0" marB="0" anchor="ctr"/>
                </a:tc>
                <a:tc>
                  <a:txBody>
                    <a:bodyPr/>
                    <a:lstStyle/>
                    <a:p>
                      <a:pPr marL="0" marR="0" algn="ctr">
                        <a:spcBef>
                          <a:spcPts val="0"/>
                        </a:spcBef>
                        <a:spcAft>
                          <a:spcPts val="0"/>
                        </a:spcAft>
                      </a:pPr>
                      <a:r>
                        <a:rPr lang="en-US" sz="1400" b="1" dirty="0" smtClean="0"/>
                        <a:t>CoD</a:t>
                      </a:r>
                      <a:r>
                        <a:rPr lang="en-US" sz="1400" b="1" baseline="0" dirty="0" smtClean="0"/>
                        <a:t> </a:t>
                      </a:r>
                      <a:r>
                        <a:rPr lang="en-US" sz="1400" b="1" dirty="0" smtClean="0"/>
                        <a:t>Levels (TB)</a:t>
                      </a:r>
                      <a:endParaRPr lang="en-US" sz="1400" b="1" dirty="0">
                        <a:solidFill>
                          <a:schemeClr val="tx1">
                            <a:lumMod val="95000"/>
                            <a:lumOff val="5000"/>
                          </a:schemeClr>
                        </a:solidFill>
                        <a:latin typeface="Arial"/>
                        <a:ea typeface="MS Mincho"/>
                        <a:cs typeface="Times New Roman"/>
                      </a:endParaRPr>
                    </a:p>
                  </a:txBody>
                  <a:tcPr marL="68580" marR="68580" marT="0" marB="0" anchor="ctr"/>
                </a:tc>
                <a:tc>
                  <a:txBody>
                    <a:bodyPr/>
                    <a:lstStyle/>
                    <a:p>
                      <a:pPr marL="0" marR="0" algn="ctr">
                        <a:spcBef>
                          <a:spcPts val="0"/>
                        </a:spcBef>
                        <a:spcAft>
                          <a:spcPts val="0"/>
                        </a:spcAft>
                      </a:pPr>
                      <a:r>
                        <a:rPr lang="en-US" sz="1400" b="1" dirty="0" smtClean="0"/>
                        <a:t>Array</a:t>
                      </a:r>
                      <a:r>
                        <a:rPr lang="en-US" sz="1400" b="1" baseline="0" dirty="0" smtClean="0"/>
                        <a:t> </a:t>
                      </a:r>
                      <a:r>
                        <a:rPr lang="en-US" sz="1400" b="1" dirty="0" smtClean="0"/>
                        <a:t>Module (RBOD) 12 HDDs</a:t>
                      </a:r>
                      <a:endParaRPr lang="en-US" sz="1400" b="1" dirty="0">
                        <a:solidFill>
                          <a:schemeClr val="tx1">
                            <a:lumMod val="95000"/>
                            <a:lumOff val="5000"/>
                          </a:schemeClr>
                        </a:solidFill>
                        <a:latin typeface="Arial"/>
                        <a:ea typeface="MS Mincho"/>
                        <a:cs typeface="Times New Roman"/>
                      </a:endParaRPr>
                    </a:p>
                  </a:txBody>
                  <a:tcPr marL="68580" marR="68580" marT="0" marB="0" anchor="ctr"/>
                </a:tc>
                <a:tc>
                  <a:txBody>
                    <a:bodyPr/>
                    <a:lstStyle/>
                    <a:p>
                      <a:pPr marL="0" marR="0" algn="ctr">
                        <a:spcBef>
                          <a:spcPts val="0"/>
                        </a:spcBef>
                        <a:spcAft>
                          <a:spcPts val="0"/>
                        </a:spcAft>
                      </a:pPr>
                      <a:r>
                        <a:rPr lang="en-US" sz="1400" b="1" dirty="0" smtClean="0"/>
                        <a:t>Expansion Module (EBOD)</a:t>
                      </a:r>
                    </a:p>
                    <a:p>
                      <a:pPr marL="0" marR="0" algn="ctr">
                        <a:spcBef>
                          <a:spcPts val="0"/>
                        </a:spcBef>
                        <a:spcAft>
                          <a:spcPts val="0"/>
                        </a:spcAft>
                      </a:pPr>
                      <a:r>
                        <a:rPr lang="en-US" sz="1400" b="1" dirty="0" smtClean="0"/>
                        <a:t>12 HDDs</a:t>
                      </a:r>
                      <a:endParaRPr lang="en-US" sz="1400" b="1" dirty="0" smtClean="0">
                        <a:solidFill>
                          <a:schemeClr val="tx1">
                            <a:lumMod val="95000"/>
                            <a:lumOff val="5000"/>
                          </a:schemeClr>
                        </a:solidFill>
                        <a:latin typeface="+mn-lt"/>
                        <a:ea typeface="MS Mincho"/>
                        <a:cs typeface="Times New Roman"/>
                      </a:endParaRPr>
                    </a:p>
                  </a:txBody>
                  <a:tcPr marL="68580" marR="68580" marT="0" marB="0" anchor="ctr"/>
                </a:tc>
                <a:tc>
                  <a:txBody>
                    <a:bodyPr/>
                    <a:lstStyle/>
                    <a:p>
                      <a:pPr marL="0" marR="0" algn="ctr">
                        <a:spcBef>
                          <a:spcPts val="0"/>
                        </a:spcBef>
                        <a:spcAft>
                          <a:spcPts val="0"/>
                        </a:spcAft>
                      </a:pPr>
                      <a:r>
                        <a:rPr lang="en-US" sz="1400" b="1" dirty="0" smtClean="0"/>
                        <a:t>Physical Capacity (TB)</a:t>
                      </a:r>
                      <a:endParaRPr lang="en-US" sz="1400" b="1" dirty="0" smtClean="0">
                        <a:solidFill>
                          <a:schemeClr val="tx1">
                            <a:lumMod val="95000"/>
                            <a:lumOff val="5000"/>
                          </a:schemeClr>
                        </a:solidFill>
                        <a:latin typeface="+mn-lt"/>
                        <a:ea typeface="MS Mincho"/>
                        <a:cs typeface="Times New Roman"/>
                      </a:endParaRPr>
                    </a:p>
                  </a:txBody>
                  <a:tcPr marL="68580" marR="68580" marT="0" marB="0" anchor="ctr"/>
                </a:tc>
              </a:tr>
              <a:tr h="389954">
                <a:tc>
                  <a:txBody>
                    <a:bodyPr/>
                    <a:lstStyle/>
                    <a:p>
                      <a:pPr marL="0" marR="0" algn="ctr">
                        <a:spcBef>
                          <a:spcPts val="600"/>
                        </a:spcBef>
                        <a:spcAft>
                          <a:spcPts val="600"/>
                        </a:spcAft>
                      </a:pPr>
                      <a:r>
                        <a:rPr lang="en-US" sz="1400" dirty="0" smtClean="0"/>
                        <a:t>26</a:t>
                      </a:r>
                      <a:endParaRPr lang="en-US" sz="1400" b="0" i="0" dirty="0" smtClean="0">
                        <a:solidFill>
                          <a:srgbClr val="0000FF"/>
                        </a:solidFill>
                        <a:latin typeface="+mn-lt"/>
                        <a:ea typeface="MS Mincho"/>
                        <a:cs typeface="Times New Roman"/>
                      </a:endParaRPr>
                    </a:p>
                  </a:txBody>
                  <a:tcPr marL="68580" marR="68580" marT="0" marB="0" anchor="ctr"/>
                </a:tc>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en-US" sz="1400" dirty="0" smtClean="0"/>
                        <a:t>R720 + 1</a:t>
                      </a:r>
                      <a:r>
                        <a:rPr lang="en-US" sz="1400" baseline="30000" dirty="0" smtClean="0"/>
                        <a:t>st</a:t>
                      </a:r>
                      <a:r>
                        <a:rPr lang="en-US" sz="1400" dirty="0" smtClean="0"/>
                        <a:t> expansion</a:t>
                      </a:r>
                      <a:r>
                        <a:rPr lang="en-US" sz="1400" baseline="0" dirty="0" smtClean="0"/>
                        <a:t> tray</a:t>
                      </a:r>
                      <a:endParaRPr lang="en-US" sz="1400" b="0" i="0" dirty="0" smtClean="0">
                        <a:solidFill>
                          <a:srgbClr val="0000FF"/>
                        </a:solidFill>
                        <a:latin typeface="+mn-lt"/>
                        <a:ea typeface="MS Mincho"/>
                        <a:cs typeface="Times New Roman"/>
                      </a:endParaRPr>
                    </a:p>
                  </a:txBody>
                  <a:tcPr marL="68580" marR="68580" marT="0" marB="0" anchor="ctr"/>
                </a:tc>
                <a:tc>
                  <a:txBody>
                    <a:bodyPr/>
                    <a:lstStyle/>
                    <a:p>
                      <a:pPr marL="0" marR="0" algn="ctr">
                        <a:spcBef>
                          <a:spcPts val="300"/>
                        </a:spcBef>
                        <a:spcAft>
                          <a:spcPts val="300"/>
                        </a:spcAft>
                      </a:pPr>
                      <a:r>
                        <a:rPr lang="en-US" sz="1400" dirty="0" smtClean="0"/>
                        <a:t>13, 26</a:t>
                      </a:r>
                      <a:endParaRPr lang="en-US" sz="1400" b="0" i="0" dirty="0" smtClean="0">
                        <a:solidFill>
                          <a:srgbClr val="0000FF"/>
                        </a:solidFill>
                        <a:latin typeface="+mn-lt"/>
                        <a:ea typeface="MS Mincho"/>
                        <a:cs typeface="Times New Roman"/>
                      </a:endParaRPr>
                    </a:p>
                  </a:txBody>
                  <a:tcPr marL="68580" marR="68580" marT="0" marB="0" anchor="ctr"/>
                </a:tc>
                <a:tc>
                  <a:txBody>
                    <a:bodyPr/>
                    <a:lstStyle/>
                    <a:p>
                      <a:pPr marL="0" marR="0" algn="ctr">
                        <a:spcBef>
                          <a:spcPts val="300"/>
                        </a:spcBef>
                        <a:spcAft>
                          <a:spcPts val="300"/>
                        </a:spcAft>
                      </a:pPr>
                      <a:r>
                        <a:rPr lang="en-US" sz="1600" dirty="0" smtClean="0"/>
                        <a:t>1</a:t>
                      </a:r>
                      <a:endParaRPr lang="en-US" sz="1600" b="0" i="0" dirty="0" smtClean="0">
                        <a:solidFill>
                          <a:srgbClr val="0000FF"/>
                        </a:solidFill>
                        <a:latin typeface="+mn-lt"/>
                        <a:ea typeface="MS Mincho"/>
                        <a:cs typeface="Times New Roman"/>
                      </a:endParaRPr>
                    </a:p>
                  </a:txBody>
                  <a:tcPr marL="68580" marR="68580" marT="0" marB="0" anchor="ctr"/>
                </a:tc>
                <a:tc>
                  <a:txBody>
                    <a:bodyPr/>
                    <a:lstStyle/>
                    <a:p>
                      <a:pPr marL="0" marR="0" algn="ctr">
                        <a:spcBef>
                          <a:spcPts val="300"/>
                        </a:spcBef>
                        <a:spcAft>
                          <a:spcPts val="300"/>
                        </a:spcAft>
                      </a:pPr>
                      <a:r>
                        <a:rPr lang="en-US" sz="1400" dirty="0" smtClean="0"/>
                        <a:t>0</a:t>
                      </a:r>
                      <a:endParaRPr lang="en-US" sz="1400" b="0" i="0" dirty="0" smtClean="0">
                        <a:solidFill>
                          <a:schemeClr val="tx1">
                            <a:lumMod val="65000"/>
                            <a:lumOff val="35000"/>
                          </a:schemeClr>
                        </a:solidFill>
                        <a:latin typeface="+mn-lt"/>
                        <a:ea typeface="MS Mincho"/>
                        <a:cs typeface="Times New Roman"/>
                      </a:endParaRPr>
                    </a:p>
                  </a:txBody>
                  <a:tcPr marL="6858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36</a:t>
                      </a:r>
                      <a:endParaRPr lang="en-US" sz="1400" b="0" i="0" dirty="0" smtClean="0">
                        <a:solidFill>
                          <a:srgbClr val="0000FF"/>
                        </a:solidFill>
                        <a:latin typeface="+mn-lt"/>
                        <a:ea typeface="MS Mincho"/>
                        <a:cs typeface="Times New Roman"/>
                      </a:endParaRPr>
                    </a:p>
                  </a:txBody>
                  <a:tcPr marL="68580" marR="68580" marT="0" marB="0" anchor="ctr"/>
                </a:tc>
              </a:tr>
              <a:tr h="389954">
                <a:tc>
                  <a:txBody>
                    <a:bodyPr/>
                    <a:lstStyle/>
                    <a:p>
                      <a:pPr marL="0" marR="0" algn="ctr">
                        <a:spcBef>
                          <a:spcPts val="600"/>
                        </a:spcBef>
                        <a:spcAft>
                          <a:spcPts val="600"/>
                        </a:spcAft>
                      </a:pPr>
                      <a:r>
                        <a:rPr lang="en-US" sz="1400" dirty="0" smtClean="0"/>
                        <a:t>52</a:t>
                      </a:r>
                      <a:endParaRPr lang="en-US" sz="1400" b="0" i="0" dirty="0" smtClean="0">
                        <a:solidFill>
                          <a:srgbClr val="0000FF"/>
                        </a:solidFill>
                        <a:latin typeface="+mn-lt"/>
                        <a:ea typeface="MS Mincho"/>
                        <a:cs typeface="Times New Roman"/>
                      </a:endParaRPr>
                    </a:p>
                  </a:txBody>
                  <a:tcPr marL="68580" marR="68580" marT="0" marB="0" anchor="ct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1400" dirty="0" smtClean="0"/>
                        <a:t>R720 + 2</a:t>
                      </a:r>
                      <a:r>
                        <a:rPr lang="en-US" sz="1400" baseline="30000" dirty="0" smtClean="0"/>
                        <a:t>nd</a:t>
                      </a:r>
                      <a:r>
                        <a:rPr lang="en-US" sz="1400" baseline="0" dirty="0" smtClean="0"/>
                        <a:t> </a:t>
                      </a:r>
                      <a:r>
                        <a:rPr lang="en-US" sz="1400" dirty="0" smtClean="0"/>
                        <a:t>expansion</a:t>
                      </a:r>
                      <a:r>
                        <a:rPr lang="en-US" sz="1400" baseline="0" dirty="0" smtClean="0"/>
                        <a:t> tray</a:t>
                      </a:r>
                      <a:endParaRPr lang="en-US" sz="1400" b="0" i="0" baseline="0" dirty="0" smtClean="0">
                        <a:solidFill>
                          <a:srgbClr val="0000FF"/>
                        </a:solidFill>
                        <a:latin typeface="+mn-lt"/>
                        <a:ea typeface="MS Mincho"/>
                        <a:cs typeface="Times New Roman"/>
                      </a:endParaRPr>
                    </a:p>
                  </a:txBody>
                  <a:tcPr marL="68580" marR="68580" marT="0" marB="0" anchor="ctr"/>
                </a:tc>
                <a:tc>
                  <a:txBody>
                    <a:bodyPr/>
                    <a:lstStyle/>
                    <a:p>
                      <a:pPr marL="0" marR="0" algn="ctr">
                        <a:spcBef>
                          <a:spcPts val="300"/>
                        </a:spcBef>
                        <a:spcAft>
                          <a:spcPts val="300"/>
                        </a:spcAft>
                      </a:pPr>
                      <a:r>
                        <a:rPr lang="en-US" sz="1400" dirty="0" smtClean="0"/>
                        <a:t>39, 52</a:t>
                      </a:r>
                      <a:endParaRPr lang="en-US" sz="1400" b="0" i="0" dirty="0" smtClean="0">
                        <a:solidFill>
                          <a:srgbClr val="0000FF"/>
                        </a:solidFill>
                        <a:latin typeface="+mn-lt"/>
                        <a:ea typeface="MS Mincho"/>
                        <a:cs typeface="Times New Roman"/>
                      </a:endParaRPr>
                    </a:p>
                  </a:txBody>
                  <a:tcPr marL="68580" marR="68580" marT="0" marB="0" anchor="ctr"/>
                </a:tc>
                <a:tc>
                  <a:txBody>
                    <a:bodyPr/>
                    <a:lstStyle/>
                    <a:p>
                      <a:pPr marL="0" marR="0" algn="ctr">
                        <a:spcBef>
                          <a:spcPts val="300"/>
                        </a:spcBef>
                        <a:spcAft>
                          <a:spcPts val="300"/>
                        </a:spcAft>
                      </a:pPr>
                      <a:r>
                        <a:rPr lang="en-US" sz="1400" dirty="0" smtClean="0"/>
                        <a:t>1</a:t>
                      </a:r>
                      <a:endParaRPr lang="en-US" sz="1400" b="0" i="0" dirty="0" smtClean="0">
                        <a:solidFill>
                          <a:schemeClr val="tx1">
                            <a:lumMod val="65000"/>
                            <a:lumOff val="35000"/>
                          </a:schemeClr>
                        </a:solidFill>
                        <a:latin typeface="+mn-lt"/>
                        <a:ea typeface="MS Mincho"/>
                        <a:cs typeface="Times New Roman"/>
                      </a:endParaRPr>
                    </a:p>
                  </a:txBody>
                  <a:tcPr marL="68580" marR="68580" marT="0" marB="0" anchor="ctr"/>
                </a:tc>
                <a:tc>
                  <a:txBody>
                    <a:bodyPr/>
                    <a:lstStyle/>
                    <a:p>
                      <a:pPr marL="0" marR="0" algn="ctr">
                        <a:spcBef>
                          <a:spcPts val="300"/>
                        </a:spcBef>
                        <a:spcAft>
                          <a:spcPts val="300"/>
                        </a:spcAft>
                      </a:pPr>
                      <a:r>
                        <a:rPr lang="en-US" sz="1600" baseline="0" dirty="0" smtClean="0"/>
                        <a:t>1</a:t>
                      </a:r>
                      <a:endParaRPr lang="en-US" sz="1600" b="0" i="0" dirty="0" smtClean="0">
                        <a:solidFill>
                          <a:srgbClr val="0000FF"/>
                        </a:solidFill>
                        <a:latin typeface="+mn-lt"/>
                        <a:ea typeface="MS Mincho"/>
                        <a:cs typeface="Times New Roman"/>
                      </a:endParaRPr>
                    </a:p>
                  </a:txBody>
                  <a:tcPr marL="6858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72</a:t>
                      </a:r>
                      <a:endParaRPr lang="en-US" sz="1400" b="0" i="0" dirty="0" smtClean="0">
                        <a:solidFill>
                          <a:srgbClr val="0000FF"/>
                        </a:solidFill>
                        <a:latin typeface="+mn-lt"/>
                        <a:ea typeface="MS Mincho"/>
                        <a:cs typeface="Times New Roman"/>
                      </a:endParaRPr>
                    </a:p>
                  </a:txBody>
                  <a:tcPr marL="68580" marR="68580" marT="0" marB="0" anchor="ctr"/>
                </a:tc>
              </a:tr>
              <a:tr h="389954">
                <a:tc>
                  <a:txBody>
                    <a:bodyPr/>
                    <a:lstStyle/>
                    <a:p>
                      <a:pPr marL="0" marR="0" algn="ctr">
                        <a:spcBef>
                          <a:spcPts val="600"/>
                        </a:spcBef>
                        <a:spcAft>
                          <a:spcPts val="600"/>
                        </a:spcAft>
                      </a:pPr>
                      <a:r>
                        <a:rPr lang="en-US" sz="1400" dirty="0" smtClean="0"/>
                        <a:t>78</a:t>
                      </a:r>
                      <a:endParaRPr lang="en-US" sz="1400" b="0" i="0" dirty="0" smtClean="0">
                        <a:solidFill>
                          <a:srgbClr val="0000FF"/>
                        </a:solidFill>
                        <a:latin typeface="+mn-lt"/>
                        <a:ea typeface="MS Mincho"/>
                        <a:cs typeface="Times New Roman"/>
                      </a:endParaRPr>
                    </a:p>
                  </a:txBody>
                  <a:tcPr marL="68580" marR="68580" marT="0" marB="0" anchor="ctr"/>
                </a:tc>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en-US" sz="1400" dirty="0" smtClean="0"/>
                        <a:t>R720 + 3</a:t>
                      </a:r>
                      <a:r>
                        <a:rPr lang="en-US" sz="1400" baseline="30000" dirty="0" smtClean="0"/>
                        <a:t>rd</a:t>
                      </a:r>
                      <a:r>
                        <a:rPr lang="en-US" sz="1400" dirty="0" smtClean="0"/>
                        <a:t> expansion</a:t>
                      </a:r>
                      <a:r>
                        <a:rPr lang="en-US" sz="1400" baseline="0" dirty="0" smtClean="0"/>
                        <a:t> tray</a:t>
                      </a:r>
                      <a:endParaRPr lang="en-US" sz="1400" b="0" i="0" baseline="0" dirty="0" smtClean="0">
                        <a:solidFill>
                          <a:srgbClr val="0000FF"/>
                        </a:solidFill>
                        <a:latin typeface="+mn-lt"/>
                        <a:ea typeface="MS Mincho"/>
                        <a:cs typeface="Times New Roman"/>
                      </a:endParaRPr>
                    </a:p>
                  </a:txBody>
                  <a:tcPr marL="68580" marR="68580" marT="0" marB="0" anchor="ctr"/>
                </a:tc>
                <a:tc>
                  <a:txBody>
                    <a:bodyPr/>
                    <a:lstStyle/>
                    <a:p>
                      <a:pPr marL="0" marR="0" algn="ctr">
                        <a:spcBef>
                          <a:spcPts val="300"/>
                        </a:spcBef>
                        <a:spcAft>
                          <a:spcPts val="300"/>
                        </a:spcAft>
                      </a:pPr>
                      <a:r>
                        <a:rPr lang="en-US" sz="1400" dirty="0" smtClean="0"/>
                        <a:t>65, 78</a:t>
                      </a:r>
                      <a:endParaRPr lang="en-US" sz="1400" b="0" i="0" dirty="0" smtClean="0">
                        <a:solidFill>
                          <a:srgbClr val="0000FF"/>
                        </a:solidFill>
                        <a:latin typeface="+mn-lt"/>
                        <a:ea typeface="MS Mincho"/>
                        <a:cs typeface="Times New Roman"/>
                      </a:endParaRPr>
                    </a:p>
                  </a:txBody>
                  <a:tcPr marL="68580" marR="68580" marT="0" marB="0" anchor="ctr"/>
                </a:tc>
                <a:tc>
                  <a:txBody>
                    <a:bodyPr/>
                    <a:lstStyle/>
                    <a:p>
                      <a:pPr marL="0" marR="0" algn="ctr">
                        <a:spcBef>
                          <a:spcPts val="300"/>
                        </a:spcBef>
                        <a:spcAft>
                          <a:spcPts val="300"/>
                        </a:spcAft>
                      </a:pPr>
                      <a:r>
                        <a:rPr lang="en-US" sz="1600" dirty="0" smtClean="0"/>
                        <a:t>2</a:t>
                      </a:r>
                      <a:endParaRPr lang="en-US" sz="1600" b="0" i="0" dirty="0" smtClean="0">
                        <a:solidFill>
                          <a:srgbClr val="0000FF"/>
                        </a:solidFill>
                        <a:latin typeface="+mn-lt"/>
                        <a:ea typeface="MS Mincho"/>
                        <a:cs typeface="Times New Roman"/>
                      </a:endParaRPr>
                    </a:p>
                  </a:txBody>
                  <a:tcPr marL="68580" marR="68580" marT="0" marB="0" anchor="ctr"/>
                </a:tc>
                <a:tc>
                  <a:txBody>
                    <a:bodyPr/>
                    <a:lstStyle/>
                    <a:p>
                      <a:pPr marL="0" marR="0" algn="ctr">
                        <a:spcBef>
                          <a:spcPts val="300"/>
                        </a:spcBef>
                        <a:spcAft>
                          <a:spcPts val="300"/>
                        </a:spcAft>
                      </a:pPr>
                      <a:r>
                        <a:rPr lang="en-US" sz="1400" baseline="0" dirty="0" smtClean="0"/>
                        <a:t>1</a:t>
                      </a:r>
                      <a:endParaRPr lang="en-US" sz="1400" b="0" i="0" dirty="0" smtClean="0">
                        <a:solidFill>
                          <a:schemeClr val="tx1">
                            <a:lumMod val="65000"/>
                            <a:lumOff val="35000"/>
                          </a:schemeClr>
                        </a:solidFill>
                        <a:latin typeface="+mn-lt"/>
                        <a:ea typeface="MS Mincho"/>
                        <a:cs typeface="Times New Roman"/>
                      </a:endParaRPr>
                    </a:p>
                  </a:txBody>
                  <a:tcPr marL="6858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aseline="0" dirty="0" smtClean="0"/>
                        <a:t>108</a:t>
                      </a:r>
                      <a:endParaRPr lang="en-US" sz="1400" b="0" i="0" baseline="0" dirty="0" smtClean="0">
                        <a:solidFill>
                          <a:srgbClr val="0000FF"/>
                        </a:solidFill>
                        <a:latin typeface="+mn-lt"/>
                        <a:ea typeface="MS Mincho"/>
                        <a:cs typeface="Times New Roman"/>
                      </a:endParaRPr>
                    </a:p>
                  </a:txBody>
                  <a:tcPr marL="68580" marR="68580" marT="0" marB="0" anchor="ctr"/>
                </a:tc>
              </a:tr>
              <a:tr h="389954">
                <a:tc>
                  <a:txBody>
                    <a:bodyPr/>
                    <a:lstStyle/>
                    <a:p>
                      <a:pPr marL="0" marR="0" algn="ctr">
                        <a:spcBef>
                          <a:spcPts val="600"/>
                        </a:spcBef>
                        <a:spcAft>
                          <a:spcPts val="600"/>
                        </a:spcAft>
                      </a:pPr>
                      <a:r>
                        <a:rPr lang="en-US" sz="1400" dirty="0" smtClean="0"/>
                        <a:t>104</a:t>
                      </a:r>
                      <a:endParaRPr lang="en-US" sz="1400" b="0" i="0" dirty="0" smtClean="0">
                        <a:solidFill>
                          <a:srgbClr val="0000FF"/>
                        </a:solidFill>
                        <a:latin typeface="+mn-lt"/>
                        <a:ea typeface="MS Mincho"/>
                        <a:cs typeface="Times New Roman"/>
                      </a:endParaRPr>
                    </a:p>
                  </a:txBody>
                  <a:tcPr marL="68580" marR="68580" marT="0" marB="0" anchor="ctr"/>
                </a:tc>
                <a:tc>
                  <a:txBody>
                    <a:bodyPr/>
                    <a:lstStyle/>
                    <a:p>
                      <a:pPr marL="0" marR="0" algn="l">
                        <a:lnSpc>
                          <a:spcPct val="150000"/>
                        </a:lnSpc>
                        <a:spcBef>
                          <a:spcPts val="0"/>
                        </a:spcBef>
                        <a:spcAft>
                          <a:spcPts val="0"/>
                        </a:spcAft>
                      </a:pPr>
                      <a:r>
                        <a:rPr lang="en-US" sz="1400" dirty="0" smtClean="0"/>
                        <a:t>R720 + 4</a:t>
                      </a:r>
                      <a:r>
                        <a:rPr lang="en-US" sz="1400" baseline="30000" dirty="0" smtClean="0"/>
                        <a:t>th</a:t>
                      </a:r>
                      <a:r>
                        <a:rPr lang="en-US" sz="1400" baseline="0" dirty="0" smtClean="0"/>
                        <a:t> </a:t>
                      </a:r>
                      <a:r>
                        <a:rPr lang="en-US" sz="1400" dirty="0" smtClean="0"/>
                        <a:t>expansion</a:t>
                      </a:r>
                      <a:r>
                        <a:rPr lang="en-US" sz="1400" baseline="0" dirty="0" smtClean="0"/>
                        <a:t> tray</a:t>
                      </a:r>
                      <a:endParaRPr lang="en-US" sz="1400" b="0" i="0" dirty="0" smtClean="0">
                        <a:solidFill>
                          <a:srgbClr val="0000FF"/>
                        </a:solidFill>
                        <a:latin typeface="+mn-lt"/>
                        <a:ea typeface="MS Mincho"/>
                        <a:cs typeface="Times New Roman"/>
                      </a:endParaRPr>
                    </a:p>
                  </a:txBody>
                  <a:tcPr marL="68580" marR="68580" marT="0" marB="0" anchor="ctr"/>
                </a:tc>
                <a:tc>
                  <a:txBody>
                    <a:bodyPr/>
                    <a:lstStyle/>
                    <a:p>
                      <a:pPr marL="0" marR="0" algn="ctr">
                        <a:spcBef>
                          <a:spcPts val="300"/>
                        </a:spcBef>
                        <a:spcAft>
                          <a:spcPts val="300"/>
                        </a:spcAft>
                      </a:pPr>
                      <a:r>
                        <a:rPr lang="en-US" sz="1400" dirty="0" smtClean="0"/>
                        <a:t>91, 104</a:t>
                      </a:r>
                      <a:endParaRPr lang="en-US" sz="1400" b="0" i="0" dirty="0" smtClean="0">
                        <a:solidFill>
                          <a:srgbClr val="0000FF"/>
                        </a:solidFill>
                        <a:latin typeface="+mn-lt"/>
                        <a:ea typeface="MS Mincho"/>
                        <a:cs typeface="Times New Roman"/>
                      </a:endParaRPr>
                    </a:p>
                  </a:txBody>
                  <a:tcPr marL="68580" marR="68580" marT="0" marB="0" anchor="ctr"/>
                </a:tc>
                <a:tc>
                  <a:txBody>
                    <a:bodyPr/>
                    <a:lstStyle/>
                    <a:p>
                      <a:pPr marL="0" marR="0" algn="ctr">
                        <a:spcBef>
                          <a:spcPts val="300"/>
                        </a:spcBef>
                        <a:spcAft>
                          <a:spcPts val="300"/>
                        </a:spcAft>
                      </a:pPr>
                      <a:r>
                        <a:rPr lang="en-US" sz="1400" dirty="0" smtClean="0"/>
                        <a:t>2</a:t>
                      </a:r>
                      <a:endParaRPr lang="en-US" sz="1400" b="0" i="0" dirty="0" smtClean="0">
                        <a:solidFill>
                          <a:schemeClr val="tx1">
                            <a:lumMod val="65000"/>
                            <a:lumOff val="35000"/>
                          </a:schemeClr>
                        </a:solidFill>
                        <a:latin typeface="+mn-lt"/>
                        <a:ea typeface="MS Mincho"/>
                        <a:cs typeface="Times New Roman"/>
                      </a:endParaRPr>
                    </a:p>
                  </a:txBody>
                  <a:tcPr marL="68580" marR="68580" marT="0" marB="0" anchor="ctr"/>
                </a:tc>
                <a:tc>
                  <a:txBody>
                    <a:bodyPr/>
                    <a:lstStyle/>
                    <a:p>
                      <a:pPr marL="0" marR="0" algn="ctr">
                        <a:spcBef>
                          <a:spcPts val="300"/>
                        </a:spcBef>
                        <a:spcAft>
                          <a:spcPts val="300"/>
                        </a:spcAft>
                      </a:pPr>
                      <a:r>
                        <a:rPr lang="en-US" sz="1600" baseline="0" dirty="0" smtClean="0"/>
                        <a:t>2</a:t>
                      </a:r>
                      <a:endParaRPr lang="en-US" sz="1600" b="0" i="0" dirty="0" smtClean="0">
                        <a:solidFill>
                          <a:srgbClr val="0000FF"/>
                        </a:solidFill>
                        <a:latin typeface="+mn-lt"/>
                        <a:ea typeface="MS Mincho"/>
                        <a:cs typeface="Times New Roman"/>
                      </a:endParaRPr>
                    </a:p>
                  </a:txBody>
                  <a:tcPr marL="68580" marR="68580" marT="0" marB="0" anchor="ctr"/>
                </a:tc>
                <a:tc>
                  <a:txBody>
                    <a:bodyPr/>
                    <a:lstStyle/>
                    <a:p>
                      <a:pPr marL="0" marR="0" algn="ctr">
                        <a:spcBef>
                          <a:spcPts val="600"/>
                        </a:spcBef>
                        <a:spcAft>
                          <a:spcPts val="600"/>
                        </a:spcAft>
                      </a:pPr>
                      <a:r>
                        <a:rPr lang="en-US" sz="1400" dirty="0" smtClean="0"/>
                        <a:t>144</a:t>
                      </a:r>
                      <a:endParaRPr lang="en-US" sz="1400" b="0" i="0" dirty="0" smtClean="0">
                        <a:solidFill>
                          <a:srgbClr val="0000FF"/>
                        </a:solidFill>
                        <a:latin typeface="+mn-lt"/>
                        <a:ea typeface="MS Mincho"/>
                        <a:cs typeface="Times New Roman"/>
                      </a:endParaRPr>
                    </a:p>
                  </a:txBody>
                  <a:tcPr marL="68580" marR="68580" marT="0" marB="0" anchor="ctr"/>
                </a:tc>
              </a:tr>
              <a:tr h="389954">
                <a:tc>
                  <a:txBody>
                    <a:bodyPr/>
                    <a:lstStyle/>
                    <a:p>
                      <a:pPr marL="0" marR="0" algn="ctr">
                        <a:spcBef>
                          <a:spcPts val="600"/>
                        </a:spcBef>
                        <a:spcAft>
                          <a:spcPts val="600"/>
                        </a:spcAft>
                      </a:pPr>
                      <a:r>
                        <a:rPr lang="en-US" sz="1400" dirty="0" smtClean="0"/>
                        <a:t>130</a:t>
                      </a:r>
                      <a:endParaRPr lang="en-US" sz="1400" b="0" i="0" dirty="0" smtClean="0">
                        <a:solidFill>
                          <a:srgbClr val="0000FF"/>
                        </a:solidFill>
                        <a:latin typeface="+mn-lt"/>
                        <a:ea typeface="MS Mincho"/>
                        <a:cs typeface="Times New Roman"/>
                      </a:endParaRPr>
                    </a:p>
                  </a:txBody>
                  <a:tcPr marL="68580" marR="68580" marT="0" marB="0" anchor="ctr"/>
                </a:tc>
                <a:tc>
                  <a:txBody>
                    <a:bodyPr/>
                    <a:lstStyle/>
                    <a:p>
                      <a:pPr marL="0" marR="0" algn="l">
                        <a:lnSpc>
                          <a:spcPct val="150000"/>
                        </a:lnSpc>
                        <a:spcBef>
                          <a:spcPts val="0"/>
                        </a:spcBef>
                        <a:spcAft>
                          <a:spcPts val="0"/>
                        </a:spcAft>
                      </a:pPr>
                      <a:r>
                        <a:rPr lang="en-US" sz="1400" dirty="0" smtClean="0"/>
                        <a:t>R720 + 5</a:t>
                      </a:r>
                      <a:r>
                        <a:rPr lang="en-US" sz="1400" baseline="30000" dirty="0" smtClean="0"/>
                        <a:t>th</a:t>
                      </a:r>
                      <a:r>
                        <a:rPr lang="en-US" sz="1400" baseline="0" dirty="0" smtClean="0"/>
                        <a:t> </a:t>
                      </a:r>
                      <a:r>
                        <a:rPr lang="en-US" sz="1400" dirty="0" smtClean="0"/>
                        <a:t>expansion</a:t>
                      </a:r>
                      <a:r>
                        <a:rPr lang="en-US" sz="1400" baseline="0" dirty="0" smtClean="0"/>
                        <a:t> tray</a:t>
                      </a:r>
                      <a:endParaRPr lang="en-US" sz="1400" b="0" i="0" dirty="0" smtClean="0">
                        <a:solidFill>
                          <a:srgbClr val="0000FF"/>
                        </a:solidFill>
                        <a:latin typeface="+mn-lt"/>
                        <a:ea typeface="MS Mincho"/>
                        <a:cs typeface="Times New Roman"/>
                      </a:endParaRPr>
                    </a:p>
                  </a:txBody>
                  <a:tcPr marL="68580" marR="68580" marT="0" marB="0" anchor="ctr"/>
                </a:tc>
                <a:tc>
                  <a:txBody>
                    <a:bodyPr/>
                    <a:lstStyle/>
                    <a:p>
                      <a:pPr marL="0" marR="0" algn="ctr">
                        <a:spcBef>
                          <a:spcPts val="300"/>
                        </a:spcBef>
                        <a:spcAft>
                          <a:spcPts val="300"/>
                        </a:spcAft>
                      </a:pPr>
                      <a:r>
                        <a:rPr lang="en-US" sz="1400" dirty="0" smtClean="0"/>
                        <a:t>117, 130</a:t>
                      </a:r>
                      <a:endParaRPr lang="en-US" sz="1400" b="0" i="0" dirty="0" smtClean="0">
                        <a:solidFill>
                          <a:srgbClr val="0000FF"/>
                        </a:solidFill>
                        <a:latin typeface="+mn-lt"/>
                        <a:ea typeface="MS Mincho"/>
                        <a:cs typeface="Times New Roman"/>
                      </a:endParaRPr>
                    </a:p>
                  </a:txBody>
                  <a:tcPr marL="68580" marR="68580" marT="0" marB="0" anchor="ctr"/>
                </a:tc>
                <a:tc>
                  <a:txBody>
                    <a:bodyPr/>
                    <a:lstStyle/>
                    <a:p>
                      <a:pPr marL="0" marR="0" algn="ctr">
                        <a:spcBef>
                          <a:spcPts val="300"/>
                        </a:spcBef>
                        <a:spcAft>
                          <a:spcPts val="300"/>
                        </a:spcAft>
                      </a:pPr>
                      <a:r>
                        <a:rPr lang="en-US" sz="1600" dirty="0" smtClean="0"/>
                        <a:t>3</a:t>
                      </a:r>
                      <a:endParaRPr lang="en-US" sz="1600" b="0" i="0" dirty="0" smtClean="0">
                        <a:solidFill>
                          <a:srgbClr val="0000FF"/>
                        </a:solidFill>
                        <a:latin typeface="+mn-lt"/>
                        <a:ea typeface="MS Mincho"/>
                        <a:cs typeface="Times New Roman"/>
                      </a:endParaRPr>
                    </a:p>
                  </a:txBody>
                  <a:tcPr marL="68580" marR="68580" marT="0" marB="0" anchor="ctr"/>
                </a:tc>
                <a:tc>
                  <a:txBody>
                    <a:bodyPr/>
                    <a:lstStyle/>
                    <a:p>
                      <a:pPr marL="0" marR="0" algn="ctr">
                        <a:spcBef>
                          <a:spcPts val="300"/>
                        </a:spcBef>
                        <a:spcAft>
                          <a:spcPts val="300"/>
                        </a:spcAft>
                      </a:pPr>
                      <a:r>
                        <a:rPr lang="en-US" sz="1400" baseline="0" dirty="0" smtClean="0"/>
                        <a:t>2</a:t>
                      </a:r>
                      <a:endParaRPr lang="en-US" sz="1400" b="0" i="0" dirty="0" smtClean="0">
                        <a:solidFill>
                          <a:schemeClr val="tx1">
                            <a:lumMod val="65000"/>
                            <a:lumOff val="35000"/>
                          </a:schemeClr>
                        </a:solidFill>
                        <a:latin typeface="+mn-lt"/>
                        <a:ea typeface="MS Mincho"/>
                        <a:cs typeface="Times New Roman"/>
                      </a:endParaRPr>
                    </a:p>
                  </a:txBody>
                  <a:tcPr marL="68580" marR="68580" marT="0" marB="0" anchor="ctr"/>
                </a:tc>
                <a:tc>
                  <a:txBody>
                    <a:bodyPr/>
                    <a:lstStyle/>
                    <a:p>
                      <a:pPr marL="0" marR="0" algn="ctr">
                        <a:spcBef>
                          <a:spcPts val="600"/>
                        </a:spcBef>
                        <a:spcAft>
                          <a:spcPts val="600"/>
                        </a:spcAft>
                      </a:pPr>
                      <a:r>
                        <a:rPr lang="en-US" sz="1400" dirty="0" smtClean="0"/>
                        <a:t>180</a:t>
                      </a:r>
                      <a:endParaRPr lang="en-US" sz="1400" b="0" i="0" dirty="0" smtClean="0">
                        <a:solidFill>
                          <a:srgbClr val="0000FF"/>
                        </a:solidFill>
                        <a:latin typeface="+mn-lt"/>
                        <a:ea typeface="MS Mincho"/>
                        <a:cs typeface="Times New Roman"/>
                      </a:endParaRPr>
                    </a:p>
                  </a:txBody>
                  <a:tcPr marL="68580" marR="68580" marT="0" marB="0" anchor="ctr"/>
                </a:tc>
              </a:tr>
              <a:tr h="389954">
                <a:tc>
                  <a:txBody>
                    <a:bodyPr/>
                    <a:lstStyle/>
                    <a:p>
                      <a:pPr marL="0" marR="0" algn="ctr">
                        <a:spcBef>
                          <a:spcPts val="600"/>
                        </a:spcBef>
                        <a:spcAft>
                          <a:spcPts val="600"/>
                        </a:spcAft>
                      </a:pPr>
                      <a:r>
                        <a:rPr lang="en-US" sz="1400" dirty="0" smtClean="0"/>
                        <a:t>156</a:t>
                      </a:r>
                      <a:endParaRPr lang="en-US" sz="1400" b="0" i="0" dirty="0" smtClean="0">
                        <a:solidFill>
                          <a:srgbClr val="0000FF"/>
                        </a:solidFill>
                        <a:latin typeface="+mn-lt"/>
                        <a:ea typeface="MS Mincho"/>
                        <a:cs typeface="Times New Roman"/>
                      </a:endParaRPr>
                    </a:p>
                  </a:txBody>
                  <a:tcPr marL="68580" marR="68580" marT="0" marB="0" anchor="ctr"/>
                </a:tc>
                <a:tc>
                  <a:txBody>
                    <a:bodyPr/>
                    <a:lstStyle/>
                    <a:p>
                      <a:pPr marL="0" marR="0" algn="l">
                        <a:lnSpc>
                          <a:spcPct val="150000"/>
                        </a:lnSpc>
                        <a:spcBef>
                          <a:spcPts val="0"/>
                        </a:spcBef>
                        <a:spcAft>
                          <a:spcPts val="0"/>
                        </a:spcAft>
                      </a:pPr>
                      <a:r>
                        <a:rPr lang="en-US" sz="1400" dirty="0" smtClean="0"/>
                        <a:t>R720 + 6</a:t>
                      </a:r>
                      <a:r>
                        <a:rPr lang="en-US" sz="1400" baseline="30000" dirty="0" smtClean="0"/>
                        <a:t>th</a:t>
                      </a:r>
                      <a:r>
                        <a:rPr lang="en-US" sz="1400" baseline="0" dirty="0" smtClean="0"/>
                        <a:t> </a:t>
                      </a:r>
                      <a:r>
                        <a:rPr lang="en-US" sz="1400" dirty="0" smtClean="0"/>
                        <a:t>expansion</a:t>
                      </a:r>
                      <a:r>
                        <a:rPr lang="en-US" sz="1400" baseline="0" dirty="0" smtClean="0"/>
                        <a:t> tray</a:t>
                      </a:r>
                      <a:endParaRPr lang="en-US" sz="1400" b="0" i="0" dirty="0" smtClean="0">
                        <a:solidFill>
                          <a:srgbClr val="0000FF"/>
                        </a:solidFill>
                        <a:latin typeface="+mn-lt"/>
                        <a:ea typeface="MS Mincho"/>
                        <a:cs typeface="Times New Roman"/>
                      </a:endParaRPr>
                    </a:p>
                  </a:txBody>
                  <a:tcPr marL="68580" marR="68580" marT="0" marB="0" anchor="ctr"/>
                </a:tc>
                <a:tc>
                  <a:txBody>
                    <a:bodyPr/>
                    <a:lstStyle/>
                    <a:p>
                      <a:pPr marL="0" marR="0" algn="ctr">
                        <a:spcBef>
                          <a:spcPts val="300"/>
                        </a:spcBef>
                        <a:spcAft>
                          <a:spcPts val="300"/>
                        </a:spcAft>
                      </a:pPr>
                      <a:r>
                        <a:rPr lang="en-US" sz="1400" dirty="0" smtClean="0"/>
                        <a:t>143,</a:t>
                      </a:r>
                      <a:r>
                        <a:rPr lang="en-US" sz="1400" baseline="0" dirty="0" smtClean="0"/>
                        <a:t> 156</a:t>
                      </a:r>
                      <a:endParaRPr lang="en-US" sz="1400" b="0" i="0" dirty="0" smtClean="0">
                        <a:solidFill>
                          <a:srgbClr val="0000FF"/>
                        </a:solidFill>
                        <a:latin typeface="+mn-lt"/>
                        <a:ea typeface="MS Mincho"/>
                        <a:cs typeface="Times New Roman"/>
                      </a:endParaRPr>
                    </a:p>
                  </a:txBody>
                  <a:tcPr marL="68580" marR="68580" marT="0" marB="0" anchor="ctr"/>
                </a:tc>
                <a:tc>
                  <a:txBody>
                    <a:bodyPr/>
                    <a:lstStyle/>
                    <a:p>
                      <a:pPr marL="0" marR="0" algn="ctr">
                        <a:spcBef>
                          <a:spcPts val="300"/>
                        </a:spcBef>
                        <a:spcAft>
                          <a:spcPts val="300"/>
                        </a:spcAft>
                      </a:pPr>
                      <a:r>
                        <a:rPr lang="en-US" sz="1400" dirty="0" smtClean="0"/>
                        <a:t>3</a:t>
                      </a:r>
                      <a:endParaRPr lang="en-US" sz="1400" b="0" i="0" dirty="0" smtClean="0">
                        <a:solidFill>
                          <a:schemeClr val="tx1">
                            <a:lumMod val="65000"/>
                            <a:lumOff val="35000"/>
                          </a:schemeClr>
                        </a:solidFill>
                        <a:latin typeface="+mn-lt"/>
                        <a:ea typeface="MS Mincho"/>
                        <a:cs typeface="Times New Roman"/>
                      </a:endParaRPr>
                    </a:p>
                  </a:txBody>
                  <a:tcPr marL="68580" marR="68580" marT="0" marB="0" anchor="ctr"/>
                </a:tc>
                <a:tc>
                  <a:txBody>
                    <a:bodyPr/>
                    <a:lstStyle/>
                    <a:p>
                      <a:pPr marL="0" marR="0" algn="ctr">
                        <a:spcBef>
                          <a:spcPts val="300"/>
                        </a:spcBef>
                        <a:spcAft>
                          <a:spcPts val="300"/>
                        </a:spcAft>
                      </a:pPr>
                      <a:r>
                        <a:rPr lang="en-US" sz="1600" baseline="0" dirty="0" smtClean="0"/>
                        <a:t>3</a:t>
                      </a:r>
                      <a:endParaRPr lang="en-US" sz="1600" b="0" i="0" dirty="0" smtClean="0">
                        <a:solidFill>
                          <a:srgbClr val="0000FF"/>
                        </a:solidFill>
                        <a:latin typeface="+mn-lt"/>
                        <a:ea typeface="MS Mincho"/>
                        <a:cs typeface="Times New Roman"/>
                      </a:endParaRPr>
                    </a:p>
                  </a:txBody>
                  <a:tcPr marL="68580" marR="68580" marT="0" marB="0" anchor="ctr"/>
                </a:tc>
                <a:tc>
                  <a:txBody>
                    <a:bodyPr/>
                    <a:lstStyle/>
                    <a:p>
                      <a:pPr marL="0" marR="0" algn="ctr">
                        <a:spcBef>
                          <a:spcPts val="600"/>
                        </a:spcBef>
                        <a:spcAft>
                          <a:spcPts val="600"/>
                        </a:spcAft>
                      </a:pPr>
                      <a:r>
                        <a:rPr lang="en-US" sz="1400" dirty="0" smtClean="0"/>
                        <a:t>216</a:t>
                      </a:r>
                      <a:endParaRPr lang="en-US" sz="1400" b="0" i="0" dirty="0" smtClean="0">
                        <a:solidFill>
                          <a:srgbClr val="0000FF"/>
                        </a:solidFill>
                        <a:latin typeface="+mn-lt"/>
                        <a:ea typeface="MS Mincho"/>
                        <a:cs typeface="Times New Roman"/>
                      </a:endParaRPr>
                    </a:p>
                  </a:txBody>
                  <a:tcPr marL="68580" marR="68580" marT="0" marB="0" anchor="ctr"/>
                </a:tc>
              </a:tr>
            </a:tbl>
          </a:graphicData>
        </a:graphic>
      </p:graphicFrame>
      <p:sp>
        <p:nvSpPr>
          <p:cNvPr id="5" name="Slide Number Placeholder 7"/>
          <p:cNvSpPr>
            <a:spLocks noGrp="1"/>
          </p:cNvSpPr>
          <p:nvPr>
            <p:ph type="sldNum" sz="quarter" idx="10"/>
          </p:nvPr>
        </p:nvSpPr>
        <p:spPr>
          <a:xfrm>
            <a:off x="228600" y="6618288"/>
            <a:ext cx="463550" cy="246062"/>
          </a:xfrm>
        </p:spPr>
        <p:txBody>
          <a:bodyPr/>
          <a:lstStyle/>
          <a:p>
            <a:pPr>
              <a:defRPr/>
            </a:pPr>
            <a:fld id="{C3CC1FA8-8E61-4FEB-9F8D-7978DFFF1664}" type="slidenum">
              <a:rPr lang="en-US" smtClean="0"/>
              <a:pPr>
                <a:defRPr/>
              </a:pPr>
              <a:t>27</a:t>
            </a:fld>
            <a:endParaRPr lang="en-US" sz="1200" dirty="0"/>
          </a:p>
        </p:txBody>
      </p:sp>
      <p:sp>
        <p:nvSpPr>
          <p:cNvPr id="9" name="Content Placeholder 2"/>
          <p:cNvSpPr txBox="1">
            <a:spLocks/>
          </p:cNvSpPr>
          <p:nvPr/>
        </p:nvSpPr>
        <p:spPr>
          <a:xfrm>
            <a:off x="192442" y="4449170"/>
            <a:ext cx="8746842" cy="2169995"/>
          </a:xfrm>
          <a:prstGeom prst="rect">
            <a:avLst/>
          </a:prstGeom>
        </p:spPr>
        <p:txBody>
          <a:bodyPr>
            <a:normAutofit lnSpcReduction="10000"/>
          </a:bodyPr>
          <a:lstStyle/>
          <a:p>
            <a:pPr marL="342900" lvl="0" indent="-342900" defTabSz="457200" fontAlgn="base">
              <a:spcBef>
                <a:spcPct val="20000"/>
              </a:spcBef>
              <a:spcAft>
                <a:spcPct val="0"/>
              </a:spcAft>
              <a:buClr>
                <a:srgbClr val="0DB6EC"/>
              </a:buClr>
              <a:buSzPct val="75000"/>
              <a:buFont typeface="Wingdings" pitchFamily="2" charset="2"/>
              <a:buChar char="§"/>
            </a:pPr>
            <a:r>
              <a:rPr lang="en-US" sz="2300" dirty="0" smtClean="0">
                <a:solidFill>
                  <a:srgbClr val="666666"/>
                </a:solidFill>
                <a:latin typeface="Arial"/>
                <a:ea typeface="MS Mincho"/>
                <a:cs typeface="Times New Roman"/>
              </a:rPr>
              <a:t>The CoD model allows licensing either half or all of the usable capacity within a tray. Once that tray is fully licensed then we expand to the next tray</a:t>
            </a:r>
            <a:endParaRPr lang="en-US" sz="2300" kern="0" dirty="0" smtClean="0">
              <a:solidFill>
                <a:srgbClr val="666666"/>
              </a:solidFill>
              <a:latin typeface="Arial" pitchFamily="34" charset="0"/>
              <a:ea typeface="ＭＳ Ｐゴシック" charset="0"/>
              <a:cs typeface="Arial" pitchFamily="34" charset="0"/>
            </a:endParaRPr>
          </a:p>
          <a:p>
            <a:pPr marL="342900" indent="-342900" defTabSz="457200" fontAlgn="base">
              <a:spcBef>
                <a:spcPct val="20000"/>
              </a:spcBef>
              <a:spcAft>
                <a:spcPct val="0"/>
              </a:spcAft>
              <a:buClr>
                <a:srgbClr val="0DB6EC"/>
              </a:buClr>
              <a:buSzPct val="75000"/>
              <a:buFont typeface="Wingdings" pitchFamily="2" charset="2"/>
              <a:buChar char="§"/>
            </a:pPr>
            <a:r>
              <a:rPr lang="en-US" sz="2300" dirty="0" smtClean="0">
                <a:solidFill>
                  <a:srgbClr val="666666"/>
                </a:solidFill>
                <a:latin typeface="Arial"/>
                <a:ea typeface="MS Mincho"/>
                <a:cs typeface="Times New Roman"/>
              </a:rPr>
              <a:t>The customer will purchase a base system which includes a 13TB license in combination with a quantity of additional 13TB increments making up the total system size.</a:t>
            </a:r>
          </a:p>
          <a:p>
            <a:pPr marL="342900" indent="-342900" defTabSz="457200" fontAlgn="base">
              <a:spcBef>
                <a:spcPct val="20000"/>
              </a:spcBef>
              <a:spcAft>
                <a:spcPct val="0"/>
              </a:spcAft>
              <a:buClr>
                <a:srgbClr val="0DB6EC"/>
              </a:buClr>
              <a:buSzPct val="75000"/>
            </a:pPr>
            <a:endParaRPr lang="en-US" sz="2400" dirty="0" smtClean="0">
              <a:solidFill>
                <a:srgbClr val="666666"/>
              </a:solidFill>
              <a:latin typeface="Arial"/>
              <a:ea typeface="MS Mincho"/>
              <a:cs typeface="Times New Roman"/>
            </a:endParaRPr>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Capacity Expansion Follows Simple Rule</a:t>
            </a:r>
            <a:endParaRPr lang="en-US" dirty="0"/>
          </a:p>
        </p:txBody>
      </p:sp>
      <p:sp>
        <p:nvSpPr>
          <p:cNvPr id="11" name="Right Brace 10"/>
          <p:cNvSpPr/>
          <p:nvPr/>
        </p:nvSpPr>
        <p:spPr>
          <a:xfrm>
            <a:off x="4333068" y="2746627"/>
            <a:ext cx="371959" cy="1069553"/>
          </a:xfrm>
          <a:prstGeom prst="rightBrace">
            <a:avLst>
              <a:gd name="adj1" fmla="val 8333"/>
              <a:gd name="adj2" fmla="val 75164"/>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2" name="TextBox 11"/>
          <p:cNvSpPr txBox="1"/>
          <p:nvPr/>
        </p:nvSpPr>
        <p:spPr>
          <a:xfrm>
            <a:off x="5532952" y="3382002"/>
            <a:ext cx="3153848" cy="338554"/>
          </a:xfrm>
          <a:prstGeom prst="rect">
            <a:avLst/>
          </a:prstGeom>
          <a:noFill/>
        </p:spPr>
        <p:txBody>
          <a:bodyPr wrap="square" rtlCol="0" anchor="ctr">
            <a:spAutoFit/>
          </a:bodyPr>
          <a:lstStyle/>
          <a:p>
            <a:r>
              <a:rPr lang="en-US" sz="1600" dirty="0" smtClean="0">
                <a:solidFill>
                  <a:srgbClr val="666666"/>
                </a:solidFill>
              </a:rPr>
              <a:t>26TB / Node + 1 RBOD</a:t>
            </a:r>
            <a:endParaRPr lang="en-US" sz="1600" dirty="0">
              <a:solidFill>
                <a:srgbClr val="666666"/>
              </a:solidFill>
            </a:endParaRPr>
          </a:p>
        </p:txBody>
      </p:sp>
      <p:sp>
        <p:nvSpPr>
          <p:cNvPr id="13" name="Right Brace 12"/>
          <p:cNvSpPr/>
          <p:nvPr/>
        </p:nvSpPr>
        <p:spPr>
          <a:xfrm>
            <a:off x="4326938" y="3286378"/>
            <a:ext cx="502074" cy="1081991"/>
          </a:xfrm>
          <a:prstGeom prst="rightBrace">
            <a:avLst>
              <a:gd name="adj1" fmla="val 8333"/>
              <a:gd name="adj2" fmla="val 59230"/>
            </a:avLst>
          </a:prstGeom>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dirty="0"/>
          </a:p>
        </p:txBody>
      </p:sp>
      <p:sp>
        <p:nvSpPr>
          <p:cNvPr id="14" name="TextBox 13"/>
          <p:cNvSpPr txBox="1"/>
          <p:nvPr/>
        </p:nvSpPr>
        <p:spPr>
          <a:xfrm>
            <a:off x="5532952" y="3753888"/>
            <a:ext cx="3153848" cy="338554"/>
          </a:xfrm>
          <a:prstGeom prst="rect">
            <a:avLst/>
          </a:prstGeom>
          <a:noFill/>
        </p:spPr>
        <p:txBody>
          <a:bodyPr wrap="square" rtlCol="0">
            <a:spAutoFit/>
          </a:bodyPr>
          <a:lstStyle/>
          <a:p>
            <a:r>
              <a:rPr lang="en-US" sz="1600" dirty="0" smtClean="0">
                <a:solidFill>
                  <a:srgbClr val="666666"/>
                </a:solidFill>
              </a:rPr>
              <a:t>52TB / 1 RBOD + 1 EBOD</a:t>
            </a:r>
            <a:endParaRPr lang="en-US" sz="1600" dirty="0">
              <a:solidFill>
                <a:srgbClr val="666666"/>
              </a:solidFill>
            </a:endParaRPr>
          </a:p>
        </p:txBody>
      </p:sp>
      <p:sp>
        <p:nvSpPr>
          <p:cNvPr id="15" name="Right Brace 14"/>
          <p:cNvSpPr/>
          <p:nvPr/>
        </p:nvSpPr>
        <p:spPr>
          <a:xfrm>
            <a:off x="4326940" y="3286378"/>
            <a:ext cx="626060" cy="1611793"/>
          </a:xfrm>
          <a:prstGeom prst="rightBrace">
            <a:avLst>
              <a:gd name="adj1" fmla="val 8333"/>
              <a:gd name="adj2" fmla="val 64725"/>
            </a:avLst>
          </a:prstGeom>
        </p:spPr>
        <p:style>
          <a:lnRef idx="1">
            <a:schemeClr val="accent3"/>
          </a:lnRef>
          <a:fillRef idx="0">
            <a:schemeClr val="accent3"/>
          </a:fillRef>
          <a:effectRef idx="0">
            <a:schemeClr val="accent3"/>
          </a:effectRef>
          <a:fontRef idx="minor">
            <a:schemeClr val="tx1"/>
          </a:fontRef>
        </p:style>
        <p:txBody>
          <a:bodyPr rtlCol="0" anchor="ctr"/>
          <a:lstStyle/>
          <a:p>
            <a:pPr algn="ctr"/>
            <a:endParaRPr lang="en-US" dirty="0"/>
          </a:p>
        </p:txBody>
      </p:sp>
      <p:sp>
        <p:nvSpPr>
          <p:cNvPr id="16" name="TextBox 15"/>
          <p:cNvSpPr txBox="1"/>
          <p:nvPr/>
        </p:nvSpPr>
        <p:spPr>
          <a:xfrm>
            <a:off x="5532952" y="4159528"/>
            <a:ext cx="3153848" cy="338554"/>
          </a:xfrm>
          <a:prstGeom prst="rect">
            <a:avLst/>
          </a:prstGeom>
          <a:noFill/>
        </p:spPr>
        <p:txBody>
          <a:bodyPr wrap="square" rtlCol="0">
            <a:spAutoFit/>
          </a:bodyPr>
          <a:lstStyle/>
          <a:p>
            <a:r>
              <a:rPr lang="en-US" sz="1600" dirty="0" smtClean="0">
                <a:solidFill>
                  <a:srgbClr val="666666"/>
                </a:solidFill>
              </a:rPr>
              <a:t>78TB / 2 RBOD +  1 EBOD</a:t>
            </a:r>
            <a:endParaRPr lang="en-US" sz="1600" dirty="0">
              <a:solidFill>
                <a:srgbClr val="666666"/>
              </a:solidFill>
            </a:endParaRPr>
          </a:p>
        </p:txBody>
      </p:sp>
      <p:sp>
        <p:nvSpPr>
          <p:cNvPr id="17" name="Right Brace 16"/>
          <p:cNvSpPr/>
          <p:nvPr/>
        </p:nvSpPr>
        <p:spPr>
          <a:xfrm>
            <a:off x="4342121" y="3286378"/>
            <a:ext cx="734865" cy="2163982"/>
          </a:xfrm>
          <a:prstGeom prst="rightBrace">
            <a:avLst>
              <a:gd name="adj1" fmla="val 8333"/>
              <a:gd name="adj2" fmla="val 67028"/>
            </a:avLst>
          </a:prstGeom>
        </p:spPr>
        <p:style>
          <a:lnRef idx="1">
            <a:schemeClr val="accent4"/>
          </a:lnRef>
          <a:fillRef idx="0">
            <a:schemeClr val="accent4"/>
          </a:fillRef>
          <a:effectRef idx="0">
            <a:schemeClr val="accent4"/>
          </a:effectRef>
          <a:fontRef idx="minor">
            <a:schemeClr val="tx1"/>
          </a:fontRef>
        </p:style>
        <p:txBody>
          <a:bodyPr rtlCol="0" anchor="ctr"/>
          <a:lstStyle/>
          <a:p>
            <a:pPr algn="ctr"/>
            <a:endParaRPr lang="en-US" dirty="0"/>
          </a:p>
        </p:txBody>
      </p:sp>
      <p:sp>
        <p:nvSpPr>
          <p:cNvPr id="18" name="TextBox 17"/>
          <p:cNvSpPr txBox="1"/>
          <p:nvPr/>
        </p:nvSpPr>
        <p:spPr>
          <a:xfrm>
            <a:off x="5532952" y="4565168"/>
            <a:ext cx="3153848" cy="338554"/>
          </a:xfrm>
          <a:prstGeom prst="rect">
            <a:avLst/>
          </a:prstGeom>
          <a:noFill/>
        </p:spPr>
        <p:txBody>
          <a:bodyPr wrap="square" rtlCol="0">
            <a:spAutoFit/>
          </a:bodyPr>
          <a:lstStyle/>
          <a:p>
            <a:r>
              <a:rPr lang="en-US" sz="1600" dirty="0" smtClean="0">
                <a:solidFill>
                  <a:srgbClr val="666666"/>
                </a:solidFill>
              </a:rPr>
              <a:t>104TB / 2 RBOD + 2 EBOD</a:t>
            </a:r>
            <a:endParaRPr lang="en-US" sz="1600" dirty="0">
              <a:solidFill>
                <a:srgbClr val="666666"/>
              </a:solidFill>
            </a:endParaRPr>
          </a:p>
        </p:txBody>
      </p:sp>
      <p:sp>
        <p:nvSpPr>
          <p:cNvPr id="19" name="Right Brace 18"/>
          <p:cNvSpPr/>
          <p:nvPr/>
        </p:nvSpPr>
        <p:spPr>
          <a:xfrm>
            <a:off x="4334531" y="3286378"/>
            <a:ext cx="928436" cy="2716169"/>
          </a:xfrm>
          <a:prstGeom prst="rightBrace">
            <a:avLst>
              <a:gd name="adj1" fmla="val 8333"/>
              <a:gd name="adj2" fmla="val 68300"/>
            </a:avLst>
          </a:prstGeom>
        </p:spPr>
        <p:style>
          <a:lnRef idx="1">
            <a:schemeClr val="accent5"/>
          </a:lnRef>
          <a:fillRef idx="0">
            <a:schemeClr val="accent5"/>
          </a:fillRef>
          <a:effectRef idx="0">
            <a:schemeClr val="accent5"/>
          </a:effectRef>
          <a:fontRef idx="minor">
            <a:schemeClr val="tx1"/>
          </a:fontRef>
        </p:style>
        <p:txBody>
          <a:bodyPr rtlCol="0" anchor="ctr"/>
          <a:lstStyle/>
          <a:p>
            <a:pPr algn="ctr"/>
            <a:endParaRPr lang="en-US" dirty="0"/>
          </a:p>
        </p:txBody>
      </p:sp>
      <p:sp>
        <p:nvSpPr>
          <p:cNvPr id="20" name="TextBox 19"/>
          <p:cNvSpPr txBox="1"/>
          <p:nvPr/>
        </p:nvSpPr>
        <p:spPr>
          <a:xfrm>
            <a:off x="5532952" y="4970808"/>
            <a:ext cx="3153848" cy="338554"/>
          </a:xfrm>
          <a:prstGeom prst="rect">
            <a:avLst/>
          </a:prstGeom>
          <a:noFill/>
        </p:spPr>
        <p:txBody>
          <a:bodyPr wrap="square" rtlCol="0">
            <a:spAutoFit/>
          </a:bodyPr>
          <a:lstStyle/>
          <a:p>
            <a:r>
              <a:rPr lang="en-US" sz="1600" dirty="0" smtClean="0">
                <a:solidFill>
                  <a:srgbClr val="666666"/>
                </a:solidFill>
              </a:rPr>
              <a:t>130TB / 3 RBOD + 2 EBOD</a:t>
            </a:r>
            <a:endParaRPr lang="en-US" sz="1600" dirty="0">
              <a:solidFill>
                <a:srgbClr val="666666"/>
              </a:solidFill>
            </a:endParaRPr>
          </a:p>
        </p:txBody>
      </p:sp>
      <p:sp>
        <p:nvSpPr>
          <p:cNvPr id="21" name="Right Brace 20"/>
          <p:cNvSpPr/>
          <p:nvPr/>
        </p:nvSpPr>
        <p:spPr>
          <a:xfrm>
            <a:off x="4326939" y="3286378"/>
            <a:ext cx="1216611" cy="3253434"/>
          </a:xfrm>
          <a:prstGeom prst="rightBrace">
            <a:avLst>
              <a:gd name="adj1" fmla="val 8333"/>
              <a:gd name="adj2" fmla="val 69504"/>
            </a:avLst>
          </a:prstGeom>
        </p:spPr>
        <p:style>
          <a:lnRef idx="1">
            <a:schemeClr val="accent6"/>
          </a:lnRef>
          <a:fillRef idx="0">
            <a:schemeClr val="accent6"/>
          </a:fillRef>
          <a:effectRef idx="0">
            <a:schemeClr val="accent6"/>
          </a:effectRef>
          <a:fontRef idx="minor">
            <a:schemeClr val="tx1"/>
          </a:fontRef>
        </p:style>
        <p:txBody>
          <a:bodyPr rtlCol="0" anchor="ctr"/>
          <a:lstStyle/>
          <a:p>
            <a:pPr algn="ctr"/>
            <a:endParaRPr lang="en-US" dirty="0"/>
          </a:p>
        </p:txBody>
      </p:sp>
      <p:sp>
        <p:nvSpPr>
          <p:cNvPr id="22" name="TextBox 21"/>
          <p:cNvSpPr txBox="1"/>
          <p:nvPr/>
        </p:nvSpPr>
        <p:spPr>
          <a:xfrm>
            <a:off x="5532952" y="5376446"/>
            <a:ext cx="3153848" cy="338554"/>
          </a:xfrm>
          <a:prstGeom prst="rect">
            <a:avLst/>
          </a:prstGeom>
          <a:noFill/>
        </p:spPr>
        <p:txBody>
          <a:bodyPr wrap="square" rtlCol="0">
            <a:spAutoFit/>
          </a:bodyPr>
          <a:lstStyle/>
          <a:p>
            <a:r>
              <a:rPr lang="en-US" sz="1600" dirty="0" smtClean="0">
                <a:solidFill>
                  <a:srgbClr val="666666"/>
                </a:solidFill>
              </a:rPr>
              <a:t>156TB / 3 RBOD + 3 EBOD</a:t>
            </a:r>
            <a:endParaRPr lang="en-US" sz="1600" dirty="0">
              <a:solidFill>
                <a:srgbClr val="666666"/>
              </a:solidFill>
            </a:endParaRPr>
          </a:p>
        </p:txBody>
      </p:sp>
      <p:cxnSp>
        <p:nvCxnSpPr>
          <p:cNvPr id="30" name="Straight Connector 29"/>
          <p:cNvCxnSpPr>
            <a:stCxn id="19" idx="1"/>
            <a:endCxn id="20" idx="1"/>
          </p:cNvCxnSpPr>
          <p:nvPr/>
        </p:nvCxnSpPr>
        <p:spPr>
          <a:xfrm flipV="1">
            <a:off x="5262967" y="5140085"/>
            <a:ext cx="269985" cy="1437"/>
          </a:xfrm>
          <a:prstGeom prst="line">
            <a:avLst/>
          </a:prstGeom>
        </p:spPr>
        <p:style>
          <a:lnRef idx="1">
            <a:schemeClr val="accent5"/>
          </a:lnRef>
          <a:fillRef idx="0">
            <a:schemeClr val="accent5"/>
          </a:fillRef>
          <a:effectRef idx="0">
            <a:schemeClr val="accent5"/>
          </a:effectRef>
          <a:fontRef idx="minor">
            <a:schemeClr val="tx1"/>
          </a:fontRef>
        </p:style>
      </p:cxnSp>
      <p:cxnSp>
        <p:nvCxnSpPr>
          <p:cNvPr id="32" name="Straight Connector 31"/>
          <p:cNvCxnSpPr>
            <a:stCxn id="17" idx="1"/>
            <a:endCxn id="18" idx="1"/>
          </p:cNvCxnSpPr>
          <p:nvPr/>
        </p:nvCxnSpPr>
        <p:spPr>
          <a:xfrm flipV="1">
            <a:off x="5076986" y="4734445"/>
            <a:ext cx="455966" cy="2407"/>
          </a:xfrm>
          <a:prstGeom prst="line">
            <a:avLst/>
          </a:prstGeom>
        </p:spPr>
        <p:style>
          <a:lnRef idx="1">
            <a:schemeClr val="accent4"/>
          </a:lnRef>
          <a:fillRef idx="0">
            <a:schemeClr val="accent4"/>
          </a:fillRef>
          <a:effectRef idx="0">
            <a:schemeClr val="accent4"/>
          </a:effectRef>
          <a:fontRef idx="minor">
            <a:schemeClr val="tx1"/>
          </a:fontRef>
        </p:style>
      </p:cxnSp>
      <p:cxnSp>
        <p:nvCxnSpPr>
          <p:cNvPr id="36" name="Straight Connector 35"/>
          <p:cNvCxnSpPr>
            <a:stCxn id="15" idx="1"/>
            <a:endCxn id="16" idx="1"/>
          </p:cNvCxnSpPr>
          <p:nvPr/>
        </p:nvCxnSpPr>
        <p:spPr>
          <a:xfrm flipV="1">
            <a:off x="4953000" y="4328805"/>
            <a:ext cx="579952" cy="806"/>
          </a:xfrm>
          <a:prstGeom prst="line">
            <a:avLst/>
          </a:prstGeom>
        </p:spPr>
        <p:style>
          <a:lnRef idx="1">
            <a:schemeClr val="accent3"/>
          </a:lnRef>
          <a:fillRef idx="0">
            <a:schemeClr val="accent3"/>
          </a:fillRef>
          <a:effectRef idx="0">
            <a:schemeClr val="accent3"/>
          </a:effectRef>
          <a:fontRef idx="minor">
            <a:schemeClr val="tx1"/>
          </a:fontRef>
        </p:style>
      </p:cxnSp>
      <p:cxnSp>
        <p:nvCxnSpPr>
          <p:cNvPr id="38" name="Straight Connector 37"/>
          <p:cNvCxnSpPr>
            <a:stCxn id="13" idx="1"/>
            <a:endCxn id="14" idx="1"/>
          </p:cNvCxnSpPr>
          <p:nvPr/>
        </p:nvCxnSpPr>
        <p:spPr>
          <a:xfrm flipV="1">
            <a:off x="4829012" y="3923165"/>
            <a:ext cx="703940" cy="4076"/>
          </a:xfrm>
          <a:prstGeom prst="line">
            <a:avLst/>
          </a:prstGeom>
        </p:spPr>
        <p:style>
          <a:lnRef idx="1">
            <a:schemeClr val="accent2"/>
          </a:lnRef>
          <a:fillRef idx="0">
            <a:schemeClr val="accent2"/>
          </a:fillRef>
          <a:effectRef idx="0">
            <a:schemeClr val="accent2"/>
          </a:effectRef>
          <a:fontRef idx="minor">
            <a:schemeClr val="tx1"/>
          </a:fontRef>
        </p:style>
      </p:cxnSp>
      <p:cxnSp>
        <p:nvCxnSpPr>
          <p:cNvPr id="42" name="Straight Connector 41"/>
          <p:cNvCxnSpPr>
            <a:stCxn id="11" idx="1"/>
            <a:endCxn id="12" idx="1"/>
          </p:cNvCxnSpPr>
          <p:nvPr/>
        </p:nvCxnSpPr>
        <p:spPr>
          <a:xfrm>
            <a:off x="4705027" y="3550546"/>
            <a:ext cx="827925" cy="733"/>
          </a:xfrm>
          <a:prstGeom prst="line">
            <a:avLst/>
          </a:prstGeom>
        </p:spPr>
        <p:style>
          <a:lnRef idx="1">
            <a:schemeClr val="accent1"/>
          </a:lnRef>
          <a:fillRef idx="0">
            <a:schemeClr val="accent1"/>
          </a:fillRef>
          <a:effectRef idx="0">
            <a:schemeClr val="accent1"/>
          </a:effectRef>
          <a:fontRef idx="minor">
            <a:schemeClr val="tx1"/>
          </a:fontRef>
        </p:style>
      </p:cxnSp>
      <p:sp>
        <p:nvSpPr>
          <p:cNvPr id="86" name="Content Placeholder 2"/>
          <p:cNvSpPr>
            <a:spLocks noGrp="1"/>
          </p:cNvSpPr>
          <p:nvPr>
            <p:ph idx="1"/>
          </p:nvPr>
        </p:nvSpPr>
        <p:spPr>
          <a:xfrm>
            <a:off x="301624" y="990600"/>
            <a:ext cx="8613776" cy="1676400"/>
          </a:xfrm>
        </p:spPr>
        <p:txBody>
          <a:bodyPr>
            <a:normAutofit fontScale="92500" lnSpcReduction="10000"/>
          </a:bodyPr>
          <a:lstStyle/>
          <a:p>
            <a:r>
              <a:rPr lang="en-US" sz="2000" dirty="0" smtClean="0"/>
              <a:t>User data is stored in expansion</a:t>
            </a:r>
          </a:p>
          <a:p>
            <a:pPr lvl="1"/>
            <a:r>
              <a:rPr lang="en-US" sz="1600" dirty="0" smtClean="0"/>
              <a:t>No bulk user data in the node, stored only in arrays and expansion modules (RBOD/EBOD)</a:t>
            </a:r>
          </a:p>
          <a:p>
            <a:r>
              <a:rPr lang="en-US" sz="2000" dirty="0" smtClean="0"/>
              <a:t>Rule is governed by capacity points</a:t>
            </a:r>
          </a:p>
          <a:p>
            <a:pPr lvl="1"/>
            <a:r>
              <a:rPr lang="en-US" sz="1600" dirty="0" smtClean="0"/>
              <a:t>Think alternating pattern: RBOD -&gt; EBOD; RBOD -&gt; EBOD; RBOD -&gt; EBOD</a:t>
            </a:r>
          </a:p>
          <a:p>
            <a:pPr lvl="1"/>
            <a:r>
              <a:rPr lang="en-US" sz="1600" dirty="0" smtClean="0"/>
              <a:t>Transparent sales/customer when a system is configured for sale or for field expansion</a:t>
            </a:r>
          </a:p>
          <a:p>
            <a:pPr lvl="1"/>
            <a:endParaRPr lang="en-US" dirty="0" smtClean="0"/>
          </a:p>
        </p:txBody>
      </p:sp>
      <p:pic>
        <p:nvPicPr>
          <p:cNvPr id="80898" name="Picture 2" descr="C:\Users\mapodaca\Pictures\Front 6802.jpg"/>
          <p:cNvPicPr>
            <a:picLocks noChangeAspect="1" noChangeArrowheads="1"/>
          </p:cNvPicPr>
          <p:nvPr/>
        </p:nvPicPr>
        <p:blipFill>
          <a:blip r:embed="rId2" cstate="print"/>
          <a:srcRect/>
          <a:stretch>
            <a:fillRect/>
          </a:stretch>
        </p:blipFill>
        <p:spPr bwMode="auto">
          <a:xfrm>
            <a:off x="1295400" y="2743200"/>
            <a:ext cx="3057041" cy="3810001"/>
          </a:xfrm>
          <a:prstGeom prst="rect">
            <a:avLst/>
          </a:prstGeom>
          <a:noFill/>
        </p:spPr>
      </p:pic>
      <p:sp>
        <p:nvSpPr>
          <p:cNvPr id="50" name="Left Brace 49"/>
          <p:cNvSpPr/>
          <p:nvPr/>
        </p:nvSpPr>
        <p:spPr>
          <a:xfrm>
            <a:off x="885825" y="2743200"/>
            <a:ext cx="419100" cy="3790950"/>
          </a:xfrm>
          <a:prstGeom prst="leftBrace">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TextBox 50"/>
          <p:cNvSpPr txBox="1"/>
          <p:nvPr/>
        </p:nvSpPr>
        <p:spPr>
          <a:xfrm>
            <a:off x="306541" y="4454009"/>
            <a:ext cx="607859" cy="369332"/>
          </a:xfrm>
          <a:prstGeom prst="rect">
            <a:avLst/>
          </a:prstGeom>
          <a:noFill/>
        </p:spPr>
        <p:txBody>
          <a:bodyPr wrap="none" rtlCol="0">
            <a:spAutoFit/>
          </a:bodyPr>
          <a:lstStyle/>
          <a:p>
            <a:r>
              <a:rPr lang="en-US" dirty="0" smtClean="0">
                <a:solidFill>
                  <a:srgbClr val="666666"/>
                </a:solidFill>
              </a:rPr>
              <a:t>14U</a:t>
            </a:r>
            <a:endParaRPr lang="en-US" dirty="0">
              <a:solidFill>
                <a:srgbClr val="666666"/>
              </a:solidFill>
            </a:endParaRPr>
          </a:p>
        </p:txBody>
      </p:sp>
      <p:sp>
        <p:nvSpPr>
          <p:cNvPr id="53" name="Slide Number Placeholder 52"/>
          <p:cNvSpPr>
            <a:spLocks noGrp="1"/>
          </p:cNvSpPr>
          <p:nvPr>
            <p:ph type="sldNum" sz="quarter" idx="10"/>
          </p:nvPr>
        </p:nvSpPr>
        <p:spPr/>
        <p:txBody>
          <a:bodyPr/>
          <a:lstStyle/>
          <a:p>
            <a:pPr>
              <a:defRPr/>
            </a:pPr>
            <a:fld id="{8BE9E1C1-A8A7-4E26-A745-8E521E9ECF99}" type="slidenum">
              <a:rPr lang="en-US" smtClean="0"/>
              <a:pPr>
                <a:defRPr/>
              </a:pPr>
              <a:t>28</a:t>
            </a:fld>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DXi6802 Capacity Points</a:t>
            </a:r>
            <a:endParaRPr lang="en-US" dirty="0"/>
          </a:p>
        </p:txBody>
      </p:sp>
      <p:sp>
        <p:nvSpPr>
          <p:cNvPr id="11" name="Right Brace 10"/>
          <p:cNvSpPr/>
          <p:nvPr/>
        </p:nvSpPr>
        <p:spPr>
          <a:xfrm>
            <a:off x="4125928" y="2406804"/>
            <a:ext cx="205274" cy="662473"/>
          </a:xfrm>
          <a:prstGeom prst="rightBrace">
            <a:avLst>
              <a:gd name="adj1" fmla="val 8333"/>
              <a:gd name="adj2" fmla="val 66894"/>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3" name="Right Brace 12"/>
          <p:cNvSpPr/>
          <p:nvPr/>
        </p:nvSpPr>
        <p:spPr>
          <a:xfrm>
            <a:off x="4107267" y="2406804"/>
            <a:ext cx="373220" cy="1352939"/>
          </a:xfrm>
          <a:prstGeom prst="rightBrace">
            <a:avLst>
              <a:gd name="adj1" fmla="val 8333"/>
              <a:gd name="adj2" fmla="val 60912"/>
            </a:avLst>
          </a:prstGeom>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dirty="0"/>
          </a:p>
        </p:txBody>
      </p:sp>
      <p:sp>
        <p:nvSpPr>
          <p:cNvPr id="15" name="Right Brace 14"/>
          <p:cNvSpPr/>
          <p:nvPr/>
        </p:nvSpPr>
        <p:spPr>
          <a:xfrm>
            <a:off x="4107268" y="2406804"/>
            <a:ext cx="503852" cy="2015412"/>
          </a:xfrm>
          <a:prstGeom prst="rightBrace">
            <a:avLst>
              <a:gd name="adj1" fmla="val 8333"/>
              <a:gd name="adj2" fmla="val 59107"/>
            </a:avLst>
          </a:prstGeom>
        </p:spPr>
        <p:style>
          <a:lnRef idx="1">
            <a:schemeClr val="accent3"/>
          </a:lnRef>
          <a:fillRef idx="0">
            <a:schemeClr val="accent3"/>
          </a:fillRef>
          <a:effectRef idx="0">
            <a:schemeClr val="accent3"/>
          </a:effectRef>
          <a:fontRef idx="minor">
            <a:schemeClr val="tx1"/>
          </a:fontRef>
        </p:style>
        <p:txBody>
          <a:bodyPr rtlCol="0" anchor="ctr"/>
          <a:lstStyle/>
          <a:p>
            <a:pPr algn="ctr"/>
            <a:endParaRPr lang="en-US" dirty="0"/>
          </a:p>
        </p:txBody>
      </p:sp>
      <p:sp>
        <p:nvSpPr>
          <p:cNvPr id="17" name="Right Brace 16"/>
          <p:cNvSpPr/>
          <p:nvPr/>
        </p:nvSpPr>
        <p:spPr>
          <a:xfrm>
            <a:off x="4125928" y="2406804"/>
            <a:ext cx="597160" cy="2705878"/>
          </a:xfrm>
          <a:prstGeom prst="rightBrace">
            <a:avLst>
              <a:gd name="adj1" fmla="val 8333"/>
              <a:gd name="adj2" fmla="val 58096"/>
            </a:avLst>
          </a:prstGeom>
        </p:spPr>
        <p:style>
          <a:lnRef idx="1">
            <a:schemeClr val="accent4"/>
          </a:lnRef>
          <a:fillRef idx="0">
            <a:schemeClr val="accent4"/>
          </a:fillRef>
          <a:effectRef idx="0">
            <a:schemeClr val="accent4"/>
          </a:effectRef>
          <a:fontRef idx="minor">
            <a:schemeClr val="tx1"/>
          </a:fontRef>
        </p:style>
        <p:txBody>
          <a:bodyPr rtlCol="0" anchor="ctr"/>
          <a:lstStyle/>
          <a:p>
            <a:pPr algn="ctr"/>
            <a:endParaRPr lang="en-US" dirty="0"/>
          </a:p>
        </p:txBody>
      </p:sp>
      <p:sp>
        <p:nvSpPr>
          <p:cNvPr id="19" name="Right Brace 18"/>
          <p:cNvSpPr/>
          <p:nvPr/>
        </p:nvSpPr>
        <p:spPr>
          <a:xfrm>
            <a:off x="4116598" y="2406804"/>
            <a:ext cx="774441" cy="3396342"/>
          </a:xfrm>
          <a:prstGeom prst="rightBrace">
            <a:avLst>
              <a:gd name="adj1" fmla="val 8333"/>
              <a:gd name="adj2" fmla="val 57269"/>
            </a:avLst>
          </a:prstGeom>
        </p:spPr>
        <p:style>
          <a:lnRef idx="1">
            <a:schemeClr val="accent5"/>
          </a:lnRef>
          <a:fillRef idx="0">
            <a:schemeClr val="accent5"/>
          </a:fillRef>
          <a:effectRef idx="0">
            <a:schemeClr val="accent5"/>
          </a:effectRef>
          <a:fontRef idx="minor">
            <a:schemeClr val="tx1"/>
          </a:fontRef>
        </p:style>
        <p:txBody>
          <a:bodyPr rtlCol="0" anchor="ctr"/>
          <a:lstStyle/>
          <a:p>
            <a:pPr algn="ctr"/>
            <a:endParaRPr lang="en-US" dirty="0"/>
          </a:p>
        </p:txBody>
      </p:sp>
      <p:sp>
        <p:nvSpPr>
          <p:cNvPr id="21" name="Right Brace 20"/>
          <p:cNvSpPr/>
          <p:nvPr/>
        </p:nvSpPr>
        <p:spPr>
          <a:xfrm>
            <a:off x="4107267" y="2406803"/>
            <a:ext cx="979715" cy="4068147"/>
          </a:xfrm>
          <a:prstGeom prst="rightBrace">
            <a:avLst>
              <a:gd name="adj1" fmla="val 8333"/>
              <a:gd name="adj2" fmla="val 56294"/>
            </a:avLst>
          </a:prstGeom>
        </p:spPr>
        <p:style>
          <a:lnRef idx="1">
            <a:schemeClr val="accent6"/>
          </a:lnRef>
          <a:fillRef idx="0">
            <a:schemeClr val="accent6"/>
          </a:fillRef>
          <a:effectRef idx="0">
            <a:schemeClr val="accent6"/>
          </a:effectRef>
          <a:fontRef idx="minor">
            <a:schemeClr val="tx1"/>
          </a:fontRef>
        </p:style>
        <p:txBody>
          <a:bodyPr rtlCol="0" anchor="ctr"/>
          <a:lstStyle/>
          <a:p>
            <a:pPr algn="ctr"/>
            <a:endParaRPr lang="en-US" dirty="0"/>
          </a:p>
        </p:txBody>
      </p:sp>
      <p:pic>
        <p:nvPicPr>
          <p:cNvPr id="80898" name="Picture 2" descr="C:\Users\mapodaca\Pictures\Front 6802.jpg"/>
          <p:cNvPicPr>
            <a:picLocks noChangeAspect="1" noChangeArrowheads="1"/>
          </p:cNvPicPr>
          <p:nvPr/>
        </p:nvPicPr>
        <p:blipFill>
          <a:blip r:embed="rId2" cstate="print"/>
          <a:stretch>
            <a:fillRect/>
          </a:stretch>
        </p:blipFill>
        <p:spPr bwMode="auto">
          <a:xfrm>
            <a:off x="381000" y="1752600"/>
            <a:ext cx="3757613" cy="4714096"/>
          </a:xfrm>
          <a:prstGeom prst="rect">
            <a:avLst/>
          </a:prstGeom>
          <a:noFill/>
        </p:spPr>
      </p:pic>
      <p:cxnSp>
        <p:nvCxnSpPr>
          <p:cNvPr id="30" name="Straight Connector 29"/>
          <p:cNvCxnSpPr>
            <a:stCxn id="19" idx="1"/>
          </p:cNvCxnSpPr>
          <p:nvPr/>
        </p:nvCxnSpPr>
        <p:spPr>
          <a:xfrm flipV="1">
            <a:off x="4891039" y="4350948"/>
            <a:ext cx="195311" cy="907"/>
          </a:xfrm>
          <a:prstGeom prst="line">
            <a:avLst/>
          </a:prstGeom>
        </p:spPr>
        <p:style>
          <a:lnRef idx="1">
            <a:schemeClr val="accent5"/>
          </a:lnRef>
          <a:fillRef idx="0">
            <a:schemeClr val="accent5"/>
          </a:fillRef>
          <a:effectRef idx="0">
            <a:schemeClr val="accent5"/>
          </a:effectRef>
          <a:fontRef idx="minor">
            <a:schemeClr val="tx1"/>
          </a:fontRef>
        </p:style>
      </p:cxnSp>
      <p:cxnSp>
        <p:nvCxnSpPr>
          <p:cNvPr id="32" name="Straight Connector 31"/>
          <p:cNvCxnSpPr>
            <a:stCxn id="17" idx="1"/>
          </p:cNvCxnSpPr>
          <p:nvPr/>
        </p:nvCxnSpPr>
        <p:spPr>
          <a:xfrm flipV="1">
            <a:off x="4723088" y="3977092"/>
            <a:ext cx="368025" cy="1719"/>
          </a:xfrm>
          <a:prstGeom prst="line">
            <a:avLst/>
          </a:prstGeom>
        </p:spPr>
        <p:style>
          <a:lnRef idx="1">
            <a:schemeClr val="accent4"/>
          </a:lnRef>
          <a:fillRef idx="0">
            <a:schemeClr val="accent4"/>
          </a:fillRef>
          <a:effectRef idx="0">
            <a:schemeClr val="accent4"/>
          </a:effectRef>
          <a:fontRef idx="minor">
            <a:schemeClr val="tx1"/>
          </a:fontRef>
        </p:style>
      </p:cxnSp>
      <p:cxnSp>
        <p:nvCxnSpPr>
          <p:cNvPr id="36" name="Straight Connector 35"/>
          <p:cNvCxnSpPr>
            <a:stCxn id="15" idx="1"/>
          </p:cNvCxnSpPr>
          <p:nvPr/>
        </p:nvCxnSpPr>
        <p:spPr>
          <a:xfrm flipV="1">
            <a:off x="4611120" y="3593711"/>
            <a:ext cx="458561" cy="4343"/>
          </a:xfrm>
          <a:prstGeom prst="line">
            <a:avLst/>
          </a:prstGeom>
        </p:spPr>
        <p:style>
          <a:lnRef idx="1">
            <a:schemeClr val="accent3"/>
          </a:lnRef>
          <a:fillRef idx="0">
            <a:schemeClr val="accent3"/>
          </a:fillRef>
          <a:effectRef idx="0">
            <a:schemeClr val="accent3"/>
          </a:effectRef>
          <a:fontRef idx="minor">
            <a:schemeClr val="tx1"/>
          </a:fontRef>
        </p:style>
      </p:cxnSp>
      <p:cxnSp>
        <p:nvCxnSpPr>
          <p:cNvPr id="38" name="Straight Connector 37"/>
          <p:cNvCxnSpPr>
            <a:stCxn id="13" idx="1"/>
          </p:cNvCxnSpPr>
          <p:nvPr/>
        </p:nvCxnSpPr>
        <p:spPr>
          <a:xfrm flipV="1">
            <a:off x="4480487" y="3222236"/>
            <a:ext cx="584432" cy="8670"/>
          </a:xfrm>
          <a:prstGeom prst="line">
            <a:avLst/>
          </a:prstGeom>
        </p:spPr>
        <p:style>
          <a:lnRef idx="1">
            <a:schemeClr val="accent2"/>
          </a:lnRef>
          <a:fillRef idx="0">
            <a:schemeClr val="accent2"/>
          </a:fillRef>
          <a:effectRef idx="0">
            <a:schemeClr val="accent2"/>
          </a:effectRef>
          <a:fontRef idx="minor">
            <a:schemeClr val="tx1"/>
          </a:fontRef>
        </p:style>
      </p:cxnSp>
      <p:cxnSp>
        <p:nvCxnSpPr>
          <p:cNvPr id="42" name="Straight Connector 41"/>
          <p:cNvCxnSpPr>
            <a:stCxn id="11" idx="1"/>
          </p:cNvCxnSpPr>
          <p:nvPr/>
        </p:nvCxnSpPr>
        <p:spPr>
          <a:xfrm flipV="1">
            <a:off x="4331202" y="2843617"/>
            <a:ext cx="733717" cy="6342"/>
          </a:xfrm>
          <a:prstGeom prst="line">
            <a:avLst/>
          </a:prstGeom>
        </p:spPr>
        <p:style>
          <a:lnRef idx="1">
            <a:schemeClr val="accent1"/>
          </a:lnRef>
          <a:fillRef idx="0">
            <a:schemeClr val="accent1"/>
          </a:fillRef>
          <a:effectRef idx="0">
            <a:schemeClr val="accent1"/>
          </a:effectRef>
          <a:fontRef idx="minor">
            <a:schemeClr val="tx1"/>
          </a:fontRef>
        </p:style>
      </p:cxnSp>
      <p:sp>
        <p:nvSpPr>
          <p:cNvPr id="25" name="Content Placeholder 2"/>
          <p:cNvSpPr txBox="1">
            <a:spLocks/>
          </p:cNvSpPr>
          <p:nvPr/>
        </p:nvSpPr>
        <p:spPr>
          <a:xfrm>
            <a:off x="304800" y="1066800"/>
            <a:ext cx="8534400" cy="762000"/>
          </a:xfrm>
          <a:prstGeom prst="rect">
            <a:avLst/>
          </a:prstGeom>
        </p:spPr>
        <p:txBody>
          <a:bodyPr>
            <a:normAutofit fontScale="85000" lnSpcReduction="10000"/>
          </a:bodyPr>
          <a:lstStyle/>
          <a:p>
            <a:pPr marL="342900" indent="-342900" defTabSz="457200" eaLnBrk="0" hangingPunct="0">
              <a:spcBef>
                <a:spcPct val="20000"/>
              </a:spcBef>
              <a:buClr>
                <a:srgbClr val="0DB6EC"/>
              </a:buClr>
              <a:buSzPct val="75000"/>
              <a:buFont typeface="Wingdings" pitchFamily="2" charset="2"/>
              <a:buChar char="§"/>
            </a:pPr>
            <a:r>
              <a:rPr lang="en-US" sz="2000" kern="0" dirty="0" smtClean="0">
                <a:solidFill>
                  <a:srgbClr val="666666"/>
                </a:solidFill>
                <a:latin typeface="Arial" pitchFamily="34" charset="0"/>
                <a:ea typeface="ＭＳ Ｐゴシック" charset="0"/>
                <a:cs typeface="Arial" pitchFamily="34" charset="0"/>
              </a:rPr>
              <a:t>Licensed in 13TB increments</a:t>
            </a:r>
          </a:p>
          <a:p>
            <a:pPr marL="342900" indent="-342900" defTabSz="457200" eaLnBrk="0" hangingPunct="0">
              <a:spcBef>
                <a:spcPct val="20000"/>
              </a:spcBef>
              <a:buClr>
                <a:srgbClr val="0DB6EC"/>
              </a:buClr>
              <a:buSzPct val="75000"/>
              <a:buFont typeface="Wingdings" pitchFamily="2" charset="2"/>
              <a:buChar char="§"/>
            </a:pPr>
            <a:r>
              <a:rPr lang="en-US" sz="2000" kern="0" dirty="0" smtClean="0">
                <a:solidFill>
                  <a:srgbClr val="666666"/>
                </a:solidFill>
                <a:latin typeface="Arial" pitchFamily="34" charset="0"/>
                <a:ea typeface="ＭＳ Ｐゴシック" charset="0"/>
                <a:cs typeface="Arial" pitchFamily="34" charset="0"/>
              </a:rPr>
              <a:t>Each Tray is made up of two 13TB LUNs, allowing for Capacity on Demand (CoD) </a:t>
            </a:r>
            <a:endParaRPr kumimoji="0" lang="en-US" sz="2000" b="0" i="0" u="none" strike="noStrike" kern="0" cap="none" spc="0" normalizeH="0" baseline="0" noProof="0" dirty="0" smtClean="0">
              <a:ln>
                <a:noFill/>
              </a:ln>
              <a:solidFill>
                <a:srgbClr val="666666"/>
              </a:solidFill>
              <a:effectLst/>
              <a:uLnTx/>
              <a:uFillTx/>
              <a:latin typeface="Arial" pitchFamily="34" charset="0"/>
              <a:ea typeface="ＭＳ Ｐゴシック" charset="0"/>
              <a:cs typeface="Arial" pitchFamily="34" charset="0"/>
            </a:endParaRPr>
          </a:p>
        </p:txBody>
      </p:sp>
      <p:graphicFrame>
        <p:nvGraphicFramePr>
          <p:cNvPr id="26" name="Table 25"/>
          <p:cNvGraphicFramePr>
            <a:graphicFrameLocks noGrp="1"/>
          </p:cNvGraphicFramePr>
          <p:nvPr/>
        </p:nvGraphicFramePr>
        <p:xfrm>
          <a:off x="5181600" y="2026372"/>
          <a:ext cx="3276600" cy="2865120"/>
        </p:xfrm>
        <a:graphic>
          <a:graphicData uri="http://schemas.openxmlformats.org/drawingml/2006/table">
            <a:tbl>
              <a:tblPr firstRow="1" bandRow="1">
                <a:tableStyleId>{21E4AEA4-8DFA-4A89-87EB-49C32662AFE0}</a:tableStyleId>
              </a:tblPr>
              <a:tblGrid>
                <a:gridCol w="1638300"/>
                <a:gridCol w="1638300"/>
              </a:tblGrid>
              <a:tr h="370840">
                <a:tc>
                  <a:txBody>
                    <a:bodyPr/>
                    <a:lstStyle/>
                    <a:p>
                      <a:pPr algn="ctr"/>
                      <a:r>
                        <a:rPr lang="en-US" dirty="0" smtClean="0"/>
                        <a:t>CoD Capacity (TB)</a:t>
                      </a:r>
                      <a:endParaRPr lang="en-US" dirty="0"/>
                    </a:p>
                  </a:txBody>
                  <a:tcPr anchor="ctr"/>
                </a:tc>
                <a:tc>
                  <a:txBody>
                    <a:bodyPr/>
                    <a:lstStyle/>
                    <a:p>
                      <a:pPr algn="ctr"/>
                      <a:r>
                        <a:rPr lang="en-US" dirty="0" smtClean="0"/>
                        <a:t>Total</a:t>
                      </a:r>
                      <a:r>
                        <a:rPr lang="en-US" baseline="0" dirty="0" smtClean="0"/>
                        <a:t> Useable Capacity (TB)</a:t>
                      </a:r>
                      <a:endParaRPr lang="en-US" dirty="0"/>
                    </a:p>
                  </a:txBody>
                  <a:tcPr anchor="ctr"/>
                </a:tc>
              </a:tr>
              <a:tr h="370840">
                <a:tc>
                  <a:txBody>
                    <a:bodyPr/>
                    <a:lstStyle/>
                    <a:p>
                      <a:pPr algn="ctr"/>
                      <a:r>
                        <a:rPr lang="en-US" sz="1800" kern="1200" dirty="0" smtClean="0">
                          <a:solidFill>
                            <a:schemeClr val="dk1"/>
                          </a:solidFill>
                          <a:latin typeface="+mn-lt"/>
                          <a:ea typeface="+mn-ea"/>
                          <a:cs typeface="+mn-cs"/>
                        </a:rPr>
                        <a:t>13, 26</a:t>
                      </a:r>
                      <a:endParaRPr lang="en-US" sz="1800" kern="1200" dirty="0">
                        <a:solidFill>
                          <a:schemeClr val="dk1"/>
                        </a:solidFill>
                        <a:latin typeface="+mn-lt"/>
                        <a:ea typeface="+mn-ea"/>
                        <a:cs typeface="+mn-cs"/>
                      </a:endParaRPr>
                    </a:p>
                  </a:txBody>
                  <a:tcPr/>
                </a:tc>
                <a:tc>
                  <a:txBody>
                    <a:bodyPr/>
                    <a:lstStyle/>
                    <a:p>
                      <a:pPr algn="ctr"/>
                      <a:r>
                        <a:rPr lang="en-US" dirty="0" smtClean="0"/>
                        <a:t>26</a:t>
                      </a:r>
                      <a:endParaRPr lang="en-US" dirty="0"/>
                    </a:p>
                  </a:txBody>
                  <a:tcPr/>
                </a:tc>
              </a:tr>
              <a:tr h="370840">
                <a:tc>
                  <a:txBody>
                    <a:bodyPr/>
                    <a:lstStyle/>
                    <a:p>
                      <a:pPr algn="ctr"/>
                      <a:r>
                        <a:rPr lang="en-US" sz="1800" kern="1200" dirty="0" smtClean="0">
                          <a:solidFill>
                            <a:schemeClr val="dk1"/>
                          </a:solidFill>
                          <a:latin typeface="+mn-lt"/>
                          <a:ea typeface="+mn-ea"/>
                          <a:cs typeface="+mn-cs"/>
                        </a:rPr>
                        <a:t>39, 52</a:t>
                      </a:r>
                      <a:endParaRPr lang="en-US" sz="1800" kern="1200" dirty="0">
                        <a:solidFill>
                          <a:schemeClr val="dk1"/>
                        </a:solidFill>
                        <a:latin typeface="+mn-lt"/>
                        <a:ea typeface="+mn-ea"/>
                        <a:cs typeface="+mn-cs"/>
                      </a:endParaRPr>
                    </a:p>
                  </a:txBody>
                  <a:tcPr/>
                </a:tc>
                <a:tc>
                  <a:txBody>
                    <a:bodyPr/>
                    <a:lstStyle/>
                    <a:p>
                      <a:pPr algn="ctr"/>
                      <a:r>
                        <a:rPr lang="en-US" dirty="0" smtClean="0"/>
                        <a:t>52</a:t>
                      </a:r>
                      <a:endParaRPr lang="en-US" dirty="0"/>
                    </a:p>
                  </a:txBody>
                  <a:tcPr/>
                </a:tc>
              </a:tr>
              <a:tr h="370840">
                <a:tc>
                  <a:txBody>
                    <a:bodyPr/>
                    <a:lstStyle/>
                    <a:p>
                      <a:pPr algn="ctr"/>
                      <a:r>
                        <a:rPr lang="en-US" sz="1800" kern="1200" dirty="0" smtClean="0">
                          <a:solidFill>
                            <a:schemeClr val="dk1"/>
                          </a:solidFill>
                          <a:latin typeface="+mn-lt"/>
                          <a:ea typeface="+mn-ea"/>
                          <a:cs typeface="+mn-cs"/>
                        </a:rPr>
                        <a:t>65, 78</a:t>
                      </a:r>
                      <a:endParaRPr lang="en-US" sz="1800" kern="1200" dirty="0">
                        <a:solidFill>
                          <a:schemeClr val="dk1"/>
                        </a:solidFill>
                        <a:latin typeface="+mn-lt"/>
                        <a:ea typeface="+mn-ea"/>
                        <a:cs typeface="+mn-cs"/>
                      </a:endParaRPr>
                    </a:p>
                  </a:txBody>
                  <a:tcPr/>
                </a:tc>
                <a:tc>
                  <a:txBody>
                    <a:bodyPr/>
                    <a:lstStyle/>
                    <a:p>
                      <a:pPr algn="ctr"/>
                      <a:r>
                        <a:rPr lang="en-US" dirty="0" smtClean="0"/>
                        <a:t>78</a:t>
                      </a:r>
                      <a:endParaRPr lang="en-US" dirty="0"/>
                    </a:p>
                  </a:txBody>
                  <a:tcPr/>
                </a:tc>
              </a:tr>
              <a:tr h="370840">
                <a:tc>
                  <a:txBody>
                    <a:bodyPr/>
                    <a:lstStyle/>
                    <a:p>
                      <a:pPr algn="ctr"/>
                      <a:r>
                        <a:rPr lang="en-US" sz="1800" kern="1200" dirty="0" smtClean="0">
                          <a:solidFill>
                            <a:schemeClr val="dk1"/>
                          </a:solidFill>
                          <a:latin typeface="+mn-lt"/>
                          <a:ea typeface="+mn-ea"/>
                          <a:cs typeface="+mn-cs"/>
                        </a:rPr>
                        <a:t>91, 104</a:t>
                      </a:r>
                      <a:endParaRPr lang="en-US" sz="1800" kern="1200" dirty="0">
                        <a:solidFill>
                          <a:schemeClr val="dk1"/>
                        </a:solidFill>
                        <a:latin typeface="+mn-lt"/>
                        <a:ea typeface="+mn-ea"/>
                        <a:cs typeface="+mn-cs"/>
                      </a:endParaRPr>
                    </a:p>
                  </a:txBody>
                  <a:tcPr/>
                </a:tc>
                <a:tc>
                  <a:txBody>
                    <a:bodyPr/>
                    <a:lstStyle/>
                    <a:p>
                      <a:pPr algn="ctr"/>
                      <a:r>
                        <a:rPr lang="en-US" dirty="0" smtClean="0"/>
                        <a:t>104</a:t>
                      </a:r>
                      <a:endParaRPr lang="en-US" dirty="0"/>
                    </a:p>
                  </a:txBody>
                  <a:tcPr/>
                </a:tc>
              </a:tr>
              <a:tr h="370840">
                <a:tc>
                  <a:txBody>
                    <a:bodyPr/>
                    <a:lstStyle/>
                    <a:p>
                      <a:pPr algn="ctr"/>
                      <a:r>
                        <a:rPr lang="en-US" sz="1800" kern="1200" dirty="0" smtClean="0">
                          <a:solidFill>
                            <a:schemeClr val="dk1"/>
                          </a:solidFill>
                          <a:latin typeface="+mn-lt"/>
                          <a:ea typeface="+mn-ea"/>
                          <a:cs typeface="+mn-cs"/>
                        </a:rPr>
                        <a:t>117, 130</a:t>
                      </a:r>
                      <a:endParaRPr lang="en-US" sz="1800" kern="1200" dirty="0">
                        <a:solidFill>
                          <a:schemeClr val="dk1"/>
                        </a:solidFill>
                        <a:latin typeface="+mn-lt"/>
                        <a:ea typeface="+mn-ea"/>
                        <a:cs typeface="+mn-cs"/>
                      </a:endParaRPr>
                    </a:p>
                  </a:txBody>
                  <a:tcPr/>
                </a:tc>
                <a:tc>
                  <a:txBody>
                    <a:bodyPr/>
                    <a:lstStyle/>
                    <a:p>
                      <a:pPr algn="ctr"/>
                      <a:r>
                        <a:rPr lang="en-US" dirty="0" smtClean="0"/>
                        <a:t>130</a:t>
                      </a:r>
                      <a:endParaRPr lang="en-US" dirty="0"/>
                    </a:p>
                  </a:txBody>
                  <a:tcPr/>
                </a:tc>
              </a:tr>
              <a:tr h="370840">
                <a:tc>
                  <a:txBody>
                    <a:bodyPr/>
                    <a:lstStyle/>
                    <a:p>
                      <a:pPr algn="ctr"/>
                      <a:r>
                        <a:rPr lang="en-US" sz="1800" kern="1200" dirty="0" smtClean="0">
                          <a:solidFill>
                            <a:schemeClr val="dk1"/>
                          </a:solidFill>
                          <a:latin typeface="+mn-lt"/>
                          <a:ea typeface="+mn-ea"/>
                          <a:cs typeface="+mn-cs"/>
                        </a:rPr>
                        <a:t>143, 156</a:t>
                      </a:r>
                      <a:endParaRPr lang="en-US" sz="1800" kern="1200" dirty="0">
                        <a:solidFill>
                          <a:schemeClr val="dk1"/>
                        </a:solidFill>
                        <a:latin typeface="+mn-lt"/>
                        <a:ea typeface="+mn-ea"/>
                        <a:cs typeface="+mn-cs"/>
                      </a:endParaRPr>
                    </a:p>
                  </a:txBody>
                  <a:tcPr/>
                </a:tc>
                <a:tc>
                  <a:txBody>
                    <a:bodyPr/>
                    <a:lstStyle/>
                    <a:p>
                      <a:pPr algn="ctr"/>
                      <a:r>
                        <a:rPr lang="en-US" dirty="0" smtClean="0"/>
                        <a:t>156</a:t>
                      </a:r>
                      <a:endParaRPr lang="en-US" dirty="0"/>
                    </a:p>
                  </a:txBody>
                  <a:tcPr/>
                </a:tc>
              </a:tr>
            </a:tbl>
          </a:graphicData>
        </a:graphic>
      </p:graphicFrame>
      <p:sp>
        <p:nvSpPr>
          <p:cNvPr id="49" name="Slide Number Placeholder 48"/>
          <p:cNvSpPr>
            <a:spLocks noGrp="1"/>
          </p:cNvSpPr>
          <p:nvPr>
            <p:ph type="sldNum" sz="quarter" idx="10"/>
          </p:nvPr>
        </p:nvSpPr>
        <p:spPr/>
        <p:txBody>
          <a:bodyPr/>
          <a:lstStyle/>
          <a:p>
            <a:pPr>
              <a:defRPr/>
            </a:pPr>
            <a:fld id="{8BE9E1C1-A8A7-4E26-A745-8E521E9ECF99}" type="slidenum">
              <a:rPr lang="en-US" smtClean="0"/>
              <a:pPr>
                <a:defRPr/>
              </a:pPr>
              <a:t>29</a:t>
            </a:fld>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8" descr="Z:\images\DXSeries\DXi6700\PNGs\Quantum_DXi6700_RT_ppt.png"/>
          <p:cNvPicPr>
            <a:picLocks noChangeAspect="1" noChangeArrowheads="1"/>
          </p:cNvPicPr>
          <p:nvPr/>
        </p:nvPicPr>
        <p:blipFill>
          <a:blip r:embed="rId2" cstate="print"/>
          <a:stretch>
            <a:fillRect/>
          </a:stretch>
        </p:blipFill>
        <p:spPr bwMode="auto">
          <a:xfrm>
            <a:off x="6288577" y="1055216"/>
            <a:ext cx="2515180" cy="2850959"/>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cs typeface="Arial" charset="0"/>
              </a:rPr>
              <a:t>Agenda</a:t>
            </a:r>
            <a:endParaRPr lang="en-US" dirty="0"/>
          </a:p>
        </p:txBody>
      </p:sp>
      <p:sp>
        <p:nvSpPr>
          <p:cNvPr id="3" name="Content Placeholder 2"/>
          <p:cNvSpPr>
            <a:spLocks noGrp="1"/>
          </p:cNvSpPr>
          <p:nvPr>
            <p:ph idx="1"/>
          </p:nvPr>
        </p:nvSpPr>
        <p:spPr>
          <a:xfrm>
            <a:off x="206622" y="1000496"/>
            <a:ext cx="7543800" cy="5029200"/>
          </a:xfrm>
        </p:spPr>
        <p:txBody>
          <a:bodyPr/>
          <a:lstStyle/>
          <a:p>
            <a:pPr>
              <a:lnSpc>
                <a:spcPct val="90000"/>
              </a:lnSpc>
            </a:pPr>
            <a:r>
              <a:rPr lang="en-US" sz="2000" dirty="0" smtClean="0">
                <a:solidFill>
                  <a:schemeClr val="tx1"/>
                </a:solidFill>
              </a:rPr>
              <a:t>Marketing Overview </a:t>
            </a:r>
          </a:p>
          <a:p>
            <a:r>
              <a:rPr lang="en-US" sz="2000" dirty="0" smtClean="0">
                <a:solidFill>
                  <a:schemeClr val="tx1"/>
                </a:solidFill>
              </a:rPr>
              <a:t>HW Configurations</a:t>
            </a:r>
            <a:endParaRPr lang="en-US" dirty="0" smtClean="0">
              <a:solidFill>
                <a:schemeClr val="tx1"/>
              </a:solidFill>
            </a:endParaRPr>
          </a:p>
          <a:p>
            <a:r>
              <a:rPr lang="en-US" sz="2000" dirty="0" smtClean="0">
                <a:solidFill>
                  <a:schemeClr val="tx1"/>
                </a:solidFill>
              </a:rPr>
              <a:t>Capacity Expansions</a:t>
            </a:r>
          </a:p>
          <a:p>
            <a:r>
              <a:rPr lang="en-US" sz="2000" dirty="0" smtClean="0">
                <a:solidFill>
                  <a:schemeClr val="tx1"/>
                </a:solidFill>
              </a:rPr>
              <a:t>SW Engineering</a:t>
            </a:r>
            <a:endParaRPr lang="en-US" sz="1800" dirty="0" smtClean="0">
              <a:solidFill>
                <a:schemeClr val="tx1"/>
              </a:solidFill>
            </a:endParaRPr>
          </a:p>
          <a:p>
            <a:r>
              <a:rPr lang="en-US" sz="2000" dirty="0" smtClean="0">
                <a:solidFill>
                  <a:schemeClr val="tx1"/>
                </a:solidFill>
              </a:rPr>
              <a:t>Dynamic Disk Pooling (DDP)</a:t>
            </a:r>
          </a:p>
          <a:p>
            <a:r>
              <a:rPr lang="en-US" sz="2000" dirty="0" smtClean="0">
                <a:solidFill>
                  <a:schemeClr val="tx1"/>
                </a:solidFill>
              </a:rPr>
              <a:t>Data Assurance (DA)</a:t>
            </a:r>
          </a:p>
          <a:p>
            <a:r>
              <a:rPr lang="en-US" sz="2000" dirty="0" smtClean="0">
                <a:solidFill>
                  <a:schemeClr val="tx1"/>
                </a:solidFill>
              </a:rPr>
              <a:t>Data-at-Rest Encryption</a:t>
            </a:r>
            <a:endParaRPr lang="en-US" sz="1800" dirty="0" smtClean="0">
              <a:solidFill>
                <a:schemeClr val="tx1"/>
              </a:solidFill>
            </a:endParaRPr>
          </a:p>
          <a:p>
            <a:r>
              <a:rPr lang="en-US" sz="2000" dirty="0" smtClean="0">
                <a:solidFill>
                  <a:schemeClr val="tx1"/>
                </a:solidFill>
              </a:rPr>
              <a:t>Performance</a:t>
            </a:r>
          </a:p>
          <a:p>
            <a:r>
              <a:rPr lang="en-US" sz="2000" dirty="0" smtClean="0">
                <a:solidFill>
                  <a:schemeClr val="tx1"/>
                </a:solidFill>
              </a:rPr>
              <a:t>Enabler Updates (DAR, Vision, Guardian, Gunnison)</a:t>
            </a:r>
          </a:p>
          <a:p>
            <a:r>
              <a:rPr lang="en-US" sz="2000" dirty="0" smtClean="0">
                <a:solidFill>
                  <a:schemeClr val="tx1"/>
                </a:solidFill>
              </a:rPr>
              <a:t>Training Strategy</a:t>
            </a:r>
          </a:p>
          <a:p>
            <a:r>
              <a:rPr lang="en-US" sz="2000" dirty="0" smtClean="0">
                <a:solidFill>
                  <a:schemeClr val="tx1"/>
                </a:solidFill>
              </a:rPr>
              <a:t>Documentation Updates</a:t>
            </a:r>
          </a:p>
          <a:p>
            <a:r>
              <a:rPr lang="en-US" sz="2000" dirty="0" smtClean="0">
                <a:solidFill>
                  <a:schemeClr val="tx1"/>
                </a:solidFill>
              </a:rPr>
              <a:t>Service Strategy</a:t>
            </a:r>
          </a:p>
          <a:p>
            <a:r>
              <a:rPr lang="en-US" sz="2000" dirty="0" smtClean="0">
                <a:solidFill>
                  <a:schemeClr val="tx1"/>
                </a:solidFill>
              </a:rPr>
              <a:t>Appendix</a:t>
            </a:r>
          </a:p>
          <a:p>
            <a:endParaRPr lang="en-US" sz="2000" dirty="0" smtClean="0"/>
          </a:p>
          <a:p>
            <a:pPr marL="463550" indent="-411163" defTabSz="914400" eaLnBrk="1" hangingPunct="1">
              <a:lnSpc>
                <a:spcPct val="90000"/>
              </a:lnSpc>
              <a:buNone/>
            </a:pPr>
            <a:r>
              <a:rPr lang="en-US" sz="2000" dirty="0" smtClean="0">
                <a:solidFill>
                  <a:srgbClr val="FF0000"/>
                </a:solidFill>
                <a:cs typeface="Arial" charset="0"/>
              </a:rPr>
              <a:t>Note: Ask questions as we go.  Q&amp;A also at the end.</a:t>
            </a:r>
          </a:p>
          <a:p>
            <a:endParaRPr lang="en-US" dirty="0"/>
          </a:p>
        </p:txBody>
      </p:sp>
      <p:sp>
        <p:nvSpPr>
          <p:cNvPr id="5" name="Slide Number Placeholder 4"/>
          <p:cNvSpPr>
            <a:spLocks noGrp="1"/>
          </p:cNvSpPr>
          <p:nvPr>
            <p:ph type="sldNum" sz="quarter" idx="10"/>
          </p:nvPr>
        </p:nvSpPr>
        <p:spPr/>
        <p:txBody>
          <a:bodyPr/>
          <a:lstStyle/>
          <a:p>
            <a:pPr>
              <a:defRPr/>
            </a:pPr>
            <a:fld id="{FB54C75B-A179-42A1-8192-6F39BEF3B589}" type="slidenum">
              <a:rPr lang="en-US" smtClean="0"/>
              <a:pPr>
                <a:defRPr/>
              </a:pPr>
              <a:t>3</a:t>
            </a:fld>
            <a:endParaRPr lang="en-US" sz="1200" dirty="0"/>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Capacity Expansion Licensing Information</a:t>
            </a:r>
            <a:endParaRPr lang="en-US" dirty="0"/>
          </a:p>
        </p:txBody>
      </p:sp>
      <p:sp>
        <p:nvSpPr>
          <p:cNvPr id="3" name="Content Placeholder 2"/>
          <p:cNvSpPr>
            <a:spLocks noGrp="1"/>
          </p:cNvSpPr>
          <p:nvPr>
            <p:ph idx="1"/>
          </p:nvPr>
        </p:nvSpPr>
        <p:spPr>
          <a:xfrm>
            <a:off x="301624" y="1022888"/>
            <a:ext cx="8345226" cy="5393410"/>
          </a:xfrm>
        </p:spPr>
        <p:txBody>
          <a:bodyPr>
            <a:normAutofit lnSpcReduction="10000"/>
          </a:bodyPr>
          <a:lstStyle/>
          <a:p>
            <a:r>
              <a:rPr lang="en-US" dirty="0" smtClean="0">
                <a:solidFill>
                  <a:schemeClr val="bg1">
                    <a:lumMod val="50000"/>
                  </a:schemeClr>
                </a:solidFill>
              </a:rPr>
              <a:t>The Expansion kit will include an Authorization Code Certificate for the total capacity being added.</a:t>
            </a:r>
          </a:p>
          <a:p>
            <a:r>
              <a:rPr lang="en-US" dirty="0" smtClean="0">
                <a:solidFill>
                  <a:schemeClr val="bg1">
                    <a:lumMod val="50000"/>
                  </a:schemeClr>
                </a:solidFill>
              </a:rPr>
              <a:t>Turbo PFK needed on the Array Module (RBOD) when you attach an Expansion Module (EBOD)</a:t>
            </a:r>
          </a:p>
          <a:p>
            <a:pPr lvl="1"/>
            <a:r>
              <a:rPr lang="en-US" dirty="0" smtClean="0">
                <a:solidFill>
                  <a:schemeClr val="bg1">
                    <a:lumMod val="50000"/>
                  </a:schemeClr>
                </a:solidFill>
              </a:rPr>
              <a:t>Each RBOD getting paired with an EBOD needs the Turbo PFK file added.</a:t>
            </a:r>
          </a:p>
          <a:p>
            <a:pPr lvl="1"/>
            <a:r>
              <a:rPr lang="en-US" dirty="0" smtClean="0">
                <a:solidFill>
                  <a:schemeClr val="bg1">
                    <a:lumMod val="50000"/>
                  </a:schemeClr>
                </a:solidFill>
              </a:rPr>
              <a:t>An Authorization Code Certificate for the Turbo PFK will be included in the Expansion kit (obtained via </a:t>
            </a:r>
            <a:r>
              <a:rPr lang="en-US" dirty="0" err="1" smtClean="0">
                <a:solidFill>
                  <a:schemeClr val="bg1">
                    <a:lumMod val="50000"/>
                  </a:schemeClr>
                </a:solidFill>
              </a:rPr>
              <a:t>QuIL</a:t>
            </a:r>
            <a:r>
              <a:rPr lang="en-US" dirty="0" smtClean="0">
                <a:solidFill>
                  <a:schemeClr val="bg1">
                    <a:lumMod val="50000"/>
                  </a:schemeClr>
                </a:solidFill>
              </a:rPr>
              <a:t>) when needed.</a:t>
            </a:r>
          </a:p>
          <a:p>
            <a:r>
              <a:rPr lang="en-US" dirty="0" smtClean="0">
                <a:solidFill>
                  <a:schemeClr val="bg1">
                    <a:lumMod val="50000"/>
                  </a:schemeClr>
                </a:solidFill>
              </a:rPr>
              <a:t>System w/Encryption</a:t>
            </a:r>
          </a:p>
          <a:p>
            <a:pPr lvl="1"/>
            <a:r>
              <a:rPr lang="en-US" dirty="0" smtClean="0">
                <a:solidFill>
                  <a:schemeClr val="bg1">
                    <a:lumMod val="50000"/>
                  </a:schemeClr>
                </a:solidFill>
              </a:rPr>
              <a:t>Encryption PFK file is needed for each new RBOD being added during expansion.</a:t>
            </a:r>
          </a:p>
          <a:p>
            <a:pPr lvl="1"/>
            <a:r>
              <a:rPr lang="en-US" dirty="0" smtClean="0">
                <a:solidFill>
                  <a:schemeClr val="bg1">
                    <a:lumMod val="50000"/>
                  </a:schemeClr>
                </a:solidFill>
              </a:rPr>
              <a:t>An Authorization Code Certificate for the additional PFK will be included in the Expansion kit (obtained via </a:t>
            </a:r>
            <a:r>
              <a:rPr lang="en-US" dirty="0" err="1" smtClean="0">
                <a:solidFill>
                  <a:schemeClr val="bg1">
                    <a:lumMod val="50000"/>
                  </a:schemeClr>
                </a:solidFill>
              </a:rPr>
              <a:t>QuIL</a:t>
            </a:r>
            <a:r>
              <a:rPr lang="en-US" dirty="0" smtClean="0">
                <a:solidFill>
                  <a:schemeClr val="bg1">
                    <a:lumMod val="50000"/>
                  </a:schemeClr>
                </a:solidFill>
              </a:rPr>
              <a:t>) when needed.</a:t>
            </a:r>
          </a:p>
          <a:p>
            <a:r>
              <a:rPr lang="en-US" dirty="0" smtClean="0">
                <a:solidFill>
                  <a:schemeClr val="bg1">
                    <a:lumMod val="50000"/>
                  </a:schemeClr>
                </a:solidFill>
              </a:rPr>
              <a:t>System w/o Encryption</a:t>
            </a:r>
          </a:p>
          <a:p>
            <a:pPr lvl="1"/>
            <a:r>
              <a:rPr lang="en-US" dirty="0" smtClean="0">
                <a:solidFill>
                  <a:schemeClr val="bg1">
                    <a:lumMod val="50000"/>
                  </a:schemeClr>
                </a:solidFill>
              </a:rPr>
              <a:t>No Encryption PFKs need to be added</a:t>
            </a:r>
          </a:p>
          <a:p>
            <a:r>
              <a:rPr lang="en-US" dirty="0" smtClean="0">
                <a:solidFill>
                  <a:schemeClr val="bg1">
                    <a:lumMod val="50000"/>
                  </a:schemeClr>
                </a:solidFill>
              </a:rPr>
              <a:t>PFKs are only resident on RBODs</a:t>
            </a:r>
          </a:p>
          <a:p>
            <a:pPr lvl="1"/>
            <a:endParaRPr lang="en-US" dirty="0" smtClean="0">
              <a:solidFill>
                <a:schemeClr val="bg1">
                  <a:lumMod val="50000"/>
                </a:schemeClr>
              </a:solidFill>
            </a:endParaRPr>
          </a:p>
          <a:p>
            <a:endParaRPr lang="en-US" dirty="0" smtClean="0"/>
          </a:p>
          <a:p>
            <a:pPr lvl="1"/>
            <a:endParaRPr lang="en-US" dirty="0" smtClean="0"/>
          </a:p>
        </p:txBody>
      </p:sp>
      <p:sp>
        <p:nvSpPr>
          <p:cNvPr id="4" name="Slide Number Placeholder 3"/>
          <p:cNvSpPr>
            <a:spLocks noGrp="1"/>
          </p:cNvSpPr>
          <p:nvPr>
            <p:ph type="sldNum" sz="quarter" idx="10"/>
          </p:nvPr>
        </p:nvSpPr>
        <p:spPr/>
        <p:txBody>
          <a:bodyPr/>
          <a:lstStyle/>
          <a:p>
            <a:fld id="{B927B1C4-A5E0-4B20-AFB9-DCB4017CC31F}" type="slidenum">
              <a:rPr lang="en-US" smtClean="0"/>
              <a:pPr/>
              <a:t>30</a:t>
            </a:fld>
            <a:endParaRPr lang="en-US"/>
          </a:p>
        </p:txBody>
      </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5800" y="2590800"/>
            <a:ext cx="7772400" cy="639763"/>
          </a:xfrm>
        </p:spPr>
        <p:txBody>
          <a:bodyPr/>
          <a:lstStyle/>
          <a:p>
            <a:pPr algn="ctr"/>
            <a:r>
              <a:rPr lang="en-US" dirty="0" smtClean="0"/>
              <a:t>SW Engineering</a:t>
            </a:r>
          </a:p>
        </p:txBody>
      </p:sp>
      <p:sp>
        <p:nvSpPr>
          <p:cNvPr id="4" name="Slide Number Placeholder 3"/>
          <p:cNvSpPr>
            <a:spLocks noGrp="1"/>
          </p:cNvSpPr>
          <p:nvPr>
            <p:ph type="sldNum" sz="quarter" idx="4294967295"/>
          </p:nvPr>
        </p:nvSpPr>
        <p:spPr>
          <a:xfrm>
            <a:off x="0" y="6618288"/>
            <a:ext cx="463550" cy="246062"/>
          </a:xfrm>
        </p:spPr>
        <p:txBody>
          <a:bodyPr/>
          <a:lstStyle/>
          <a:p>
            <a:fld id="{B927B1C4-A5E0-4B20-AFB9-DCB4017CC31F}" type="slidenum">
              <a:rPr lang="en-US" smtClean="0"/>
              <a:pPr/>
              <a:t>31</a:t>
            </a:fld>
            <a:endParaRPr lang="en-US"/>
          </a:p>
        </p:txBody>
      </p:sp>
      <p:sp>
        <p:nvSpPr>
          <p:cNvPr id="8" name="Text Placeholder 5"/>
          <p:cNvSpPr txBox="1">
            <a:spLocks/>
          </p:cNvSpPr>
          <p:nvPr/>
        </p:nvSpPr>
        <p:spPr bwMode="auto">
          <a:xfrm>
            <a:off x="904875" y="5490839"/>
            <a:ext cx="7156774" cy="6048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457200" rtl="0" eaLnBrk="0" fontAlgn="base" latinLnBrk="0" hangingPunct="0">
              <a:lnSpc>
                <a:spcPct val="100000"/>
              </a:lnSpc>
              <a:spcBef>
                <a:spcPct val="20000"/>
              </a:spcBef>
              <a:spcAft>
                <a:spcPct val="0"/>
              </a:spcAft>
              <a:buClr>
                <a:srgbClr val="0DB6EC"/>
              </a:buClr>
              <a:buSzPct val="75000"/>
              <a:buFontTx/>
              <a:buChar char="-"/>
              <a:tabLst/>
              <a:defRPr/>
            </a:pPr>
            <a:r>
              <a:rPr kumimoji="0" lang="en-US" sz="1600" b="1" i="0" u="none" strike="noStrike" kern="1200" cap="none" spc="0" normalizeH="0" baseline="0" noProof="0" dirty="0" smtClean="0">
                <a:ln>
                  <a:noFill/>
                </a:ln>
                <a:solidFill>
                  <a:srgbClr val="7DD8F4"/>
                </a:solidFill>
                <a:effectLst/>
                <a:uLnTx/>
                <a:uFillTx/>
                <a:latin typeface="Arial" charset="0"/>
                <a:ea typeface="ＭＳ Ｐゴシック" charset="-128"/>
                <a:cs typeface="ＭＳ Ｐゴシック" charset="-128"/>
              </a:rPr>
              <a:t>Presented By: Jurgen van der Linden</a:t>
            </a:r>
          </a:p>
        </p:txBody>
      </p:sp>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dirty="0" err="1" smtClean="0"/>
              <a:t>DXi</a:t>
            </a:r>
            <a:r>
              <a:rPr lang="en-US" dirty="0" smtClean="0"/>
              <a:t> 2.2_68 Software</a:t>
            </a:r>
            <a:endParaRPr lang="en-US" dirty="0" smtClean="0">
              <a:solidFill>
                <a:srgbClr val="FF0000"/>
              </a:solidFill>
            </a:endParaRPr>
          </a:p>
        </p:txBody>
      </p:sp>
      <p:sp>
        <p:nvSpPr>
          <p:cNvPr id="4" name="Slide Number Placeholder 3"/>
          <p:cNvSpPr>
            <a:spLocks noGrp="1"/>
          </p:cNvSpPr>
          <p:nvPr>
            <p:ph type="sldNum" sz="quarter" idx="10"/>
          </p:nvPr>
        </p:nvSpPr>
        <p:spPr>
          <a:xfrm>
            <a:off x="228600" y="6629400"/>
            <a:ext cx="463550" cy="246062"/>
          </a:xfrm>
        </p:spPr>
        <p:txBody>
          <a:bodyPr/>
          <a:lstStyle/>
          <a:p>
            <a:pPr>
              <a:defRPr/>
            </a:pPr>
            <a:fld id="{47A88F08-5AB8-4095-8074-57956897D0F5}" type="slidenum">
              <a:rPr lang="en-US" smtClean="0"/>
              <a:pPr>
                <a:defRPr/>
              </a:pPr>
              <a:t>32</a:t>
            </a:fld>
            <a:endParaRPr lang="en-US" dirty="0"/>
          </a:p>
        </p:txBody>
      </p:sp>
      <p:sp>
        <p:nvSpPr>
          <p:cNvPr id="7" name="Rectangle 3"/>
          <p:cNvSpPr txBox="1">
            <a:spLocks noChangeArrowheads="1"/>
          </p:cNvSpPr>
          <p:nvPr/>
        </p:nvSpPr>
        <p:spPr bwMode="auto">
          <a:xfrm>
            <a:off x="228600" y="965200"/>
            <a:ext cx="8572500" cy="5664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marL="342900" marR="0" lvl="0" indent="-342900" algn="l" defTabSz="457200" rtl="0" eaLnBrk="1" fontAlgn="base" latinLnBrk="0" hangingPunct="1">
              <a:lnSpc>
                <a:spcPct val="100000"/>
              </a:lnSpc>
              <a:spcBef>
                <a:spcPct val="20000"/>
              </a:spcBef>
              <a:spcAft>
                <a:spcPct val="0"/>
              </a:spcAft>
              <a:buClr>
                <a:srgbClr val="0DB6EC"/>
              </a:buClr>
              <a:buSzPct val="75000"/>
              <a:buFont typeface="Wingdings" pitchFamily="2" charset="2"/>
              <a:buChar char="§"/>
              <a:tabLst/>
              <a:defRPr/>
            </a:pPr>
            <a:r>
              <a:rPr kumimoji="0" lang="en-US" sz="2400" b="0" i="0" u="none" strike="noStrike" kern="0" cap="none" spc="0" normalizeH="0" noProof="0" dirty="0" smtClean="0">
                <a:ln>
                  <a:noFill/>
                </a:ln>
                <a:solidFill>
                  <a:srgbClr val="666666"/>
                </a:solidFill>
                <a:effectLst/>
                <a:uLnTx/>
                <a:uFillTx/>
                <a:latin typeface="Arial" pitchFamily="34" charset="0"/>
                <a:ea typeface="ＭＳ Ｐゴシック" charset="0"/>
                <a:cs typeface="Arial" pitchFamily="34" charset="0"/>
              </a:rPr>
              <a:t>Features based on 2.2 release</a:t>
            </a:r>
          </a:p>
          <a:p>
            <a:pPr marL="342900" marR="0" lvl="0" indent="-342900" algn="l" defTabSz="457200" rtl="0" eaLnBrk="1" fontAlgn="base" latinLnBrk="0" hangingPunct="1">
              <a:lnSpc>
                <a:spcPct val="100000"/>
              </a:lnSpc>
              <a:spcBef>
                <a:spcPct val="20000"/>
              </a:spcBef>
              <a:spcAft>
                <a:spcPct val="0"/>
              </a:spcAft>
              <a:buClr>
                <a:srgbClr val="0DB6EC"/>
              </a:buClr>
              <a:buSzPct val="75000"/>
              <a:buFont typeface="Wingdings" pitchFamily="2" charset="2"/>
              <a:buChar char="§"/>
              <a:tabLst/>
              <a:defRPr/>
            </a:pPr>
            <a:r>
              <a:rPr lang="en-US" sz="2400" kern="0" dirty="0" smtClean="0">
                <a:solidFill>
                  <a:srgbClr val="666666"/>
                </a:solidFill>
                <a:latin typeface="Arial" pitchFamily="34" charset="0"/>
                <a:ea typeface="ＭＳ Ｐゴシック" charset="0"/>
                <a:cs typeface="Arial" pitchFamily="34" charset="0"/>
              </a:rPr>
              <a:t>2.2_68 and 2.2.1 developed in parallel</a:t>
            </a:r>
          </a:p>
          <a:p>
            <a:pPr marL="800100" lvl="1" indent="-342900" defTabSz="457200" fontAlgn="base">
              <a:spcBef>
                <a:spcPct val="20000"/>
              </a:spcBef>
              <a:spcAft>
                <a:spcPct val="0"/>
              </a:spcAft>
              <a:buClr>
                <a:srgbClr val="0DB6EC"/>
              </a:buClr>
              <a:buSzPct val="75000"/>
              <a:buFont typeface="Wingdings" pitchFamily="2" charset="2"/>
              <a:buChar char="§"/>
              <a:defRPr/>
            </a:pPr>
            <a:r>
              <a:rPr lang="en-US" sz="2400" kern="0" dirty="0" smtClean="0">
                <a:solidFill>
                  <a:srgbClr val="666666"/>
                </a:solidFill>
                <a:latin typeface="Arial" pitchFamily="34" charset="0"/>
                <a:ea typeface="ＭＳ Ｐゴシック" charset="0"/>
                <a:cs typeface="Arial" pitchFamily="34" charset="0"/>
              </a:rPr>
              <a:t>Same feature changes and bug fixes</a:t>
            </a:r>
          </a:p>
          <a:p>
            <a:pPr marL="800100" lvl="1" indent="-342900" defTabSz="457200" fontAlgn="base">
              <a:spcBef>
                <a:spcPct val="20000"/>
              </a:spcBef>
              <a:spcAft>
                <a:spcPct val="0"/>
              </a:spcAft>
              <a:buClr>
                <a:srgbClr val="0DB6EC"/>
              </a:buClr>
              <a:buSzPct val="75000"/>
              <a:buFont typeface="Wingdings" pitchFamily="2" charset="2"/>
              <a:buChar char="§"/>
              <a:defRPr/>
            </a:pPr>
            <a:r>
              <a:rPr lang="en-US" sz="2400" kern="0" dirty="0" smtClean="0">
                <a:solidFill>
                  <a:srgbClr val="666666"/>
                </a:solidFill>
                <a:latin typeface="Arial" pitchFamily="34" charset="0"/>
                <a:ea typeface="ＭＳ Ｐゴシック" charset="0"/>
                <a:cs typeface="Arial" pitchFamily="34" charset="0"/>
              </a:rPr>
              <a:t>See Appendix for 2.2.1 code metrics</a:t>
            </a:r>
          </a:p>
          <a:p>
            <a:pPr marL="342900" indent="-342900" defTabSz="457200" fontAlgn="base">
              <a:spcBef>
                <a:spcPct val="20000"/>
              </a:spcBef>
              <a:spcAft>
                <a:spcPct val="0"/>
              </a:spcAft>
              <a:buClr>
                <a:srgbClr val="0DB6EC"/>
              </a:buClr>
              <a:buSzPct val="75000"/>
              <a:buFont typeface="Wingdings" pitchFamily="2" charset="2"/>
              <a:buChar char="§"/>
              <a:defRPr/>
            </a:pPr>
            <a:r>
              <a:rPr lang="en-US" sz="2400" kern="0" dirty="0" smtClean="0">
                <a:solidFill>
                  <a:srgbClr val="666666"/>
                </a:solidFill>
                <a:latin typeface="Arial" pitchFamily="34" charset="0"/>
                <a:ea typeface="ＭＳ Ｐゴシック" charset="0"/>
                <a:cs typeface="Arial" pitchFamily="34" charset="0"/>
              </a:rPr>
              <a:t>2.2 features covered in 2.2 TOI</a:t>
            </a:r>
          </a:p>
          <a:p>
            <a:pPr marL="342900" indent="-342900" defTabSz="457200" fontAlgn="base">
              <a:spcBef>
                <a:spcPct val="20000"/>
              </a:spcBef>
              <a:spcAft>
                <a:spcPct val="0"/>
              </a:spcAft>
              <a:buClr>
                <a:srgbClr val="0DB6EC"/>
              </a:buClr>
              <a:buSzPct val="75000"/>
              <a:buFont typeface="Wingdings" pitchFamily="2" charset="2"/>
              <a:buChar char="§"/>
              <a:defRPr/>
            </a:pPr>
            <a:r>
              <a:rPr lang="en-US" sz="2400" kern="0" dirty="0" smtClean="0">
                <a:solidFill>
                  <a:srgbClr val="666666"/>
                </a:solidFill>
                <a:latin typeface="Arial" pitchFamily="34" charset="0"/>
                <a:ea typeface="ＭＳ Ｐゴシック" charset="0"/>
                <a:cs typeface="Arial" pitchFamily="34" charset="0"/>
              </a:rPr>
              <a:t>Complete </a:t>
            </a:r>
            <a:r>
              <a:rPr lang="en-US" sz="2400" kern="0" dirty="0" err="1" smtClean="0">
                <a:solidFill>
                  <a:srgbClr val="666666"/>
                </a:solidFill>
                <a:latin typeface="Arial" pitchFamily="34" charset="0"/>
                <a:ea typeface="ＭＳ Ｐゴシック" charset="0"/>
                <a:cs typeface="Arial" pitchFamily="34" charset="0"/>
              </a:rPr>
              <a:t>DXi</a:t>
            </a:r>
            <a:r>
              <a:rPr lang="en-US" sz="2400" kern="0" dirty="0" smtClean="0">
                <a:solidFill>
                  <a:srgbClr val="666666"/>
                </a:solidFill>
                <a:latin typeface="Arial" pitchFamily="34" charset="0"/>
                <a:ea typeface="ＭＳ Ｐゴシック" charset="0"/>
                <a:cs typeface="Arial" pitchFamily="34" charset="0"/>
              </a:rPr>
              <a:t> Replication Compatibility</a:t>
            </a:r>
          </a:p>
          <a:p>
            <a:pPr marL="800100" lvl="1" indent="-342900" defTabSz="457200" fontAlgn="base">
              <a:spcBef>
                <a:spcPct val="20000"/>
              </a:spcBef>
              <a:spcAft>
                <a:spcPct val="0"/>
              </a:spcAft>
              <a:buClr>
                <a:srgbClr val="0DB6EC"/>
              </a:buClr>
              <a:buSzPct val="75000"/>
              <a:buFont typeface="Wingdings" pitchFamily="2" charset="2"/>
              <a:buChar char="§"/>
              <a:defRPr/>
            </a:pPr>
            <a:r>
              <a:rPr lang="en-US" sz="2400" kern="0" dirty="0" smtClean="0">
                <a:solidFill>
                  <a:srgbClr val="666666"/>
                </a:solidFill>
                <a:latin typeface="Arial" pitchFamily="34" charset="0"/>
                <a:ea typeface="ＭＳ Ｐゴシック" charset="0"/>
                <a:cs typeface="Arial" pitchFamily="34" charset="0"/>
              </a:rPr>
              <a:t>See Appendix for details </a:t>
            </a:r>
          </a:p>
          <a:p>
            <a:pPr marL="342900" marR="0" lvl="0" indent="-342900" algn="l" defTabSz="457200" rtl="0" eaLnBrk="1" fontAlgn="base" latinLnBrk="0" hangingPunct="1">
              <a:lnSpc>
                <a:spcPct val="100000"/>
              </a:lnSpc>
              <a:spcBef>
                <a:spcPct val="20000"/>
              </a:spcBef>
              <a:spcAft>
                <a:spcPct val="0"/>
              </a:spcAft>
              <a:buClr>
                <a:srgbClr val="0DB6EC"/>
              </a:buClr>
              <a:buSzPct val="75000"/>
              <a:tabLst/>
              <a:defRPr/>
            </a:pPr>
            <a:endParaRPr kumimoji="0" lang="en-US" sz="2400" b="0" i="0" u="none" strike="noStrike" kern="0" cap="none" spc="0" normalizeH="0" baseline="0" noProof="0" dirty="0" smtClean="0">
              <a:ln>
                <a:noFill/>
              </a:ln>
              <a:solidFill>
                <a:srgbClr val="666666"/>
              </a:solidFill>
              <a:effectLst/>
              <a:uLnTx/>
              <a:uFillTx/>
              <a:latin typeface="Arial" pitchFamily="34" charset="0"/>
              <a:ea typeface="ＭＳ Ｐゴシック" charset="0"/>
              <a:cs typeface="Arial" pitchFamily="34" charset="0"/>
            </a:endParaRPr>
          </a:p>
          <a:p>
            <a:pPr marL="1143000" marR="0" lvl="2" indent="-228600" algn="l" defTabSz="457200" rtl="0" eaLnBrk="1" fontAlgn="base" latinLnBrk="0" hangingPunct="1">
              <a:lnSpc>
                <a:spcPct val="100000"/>
              </a:lnSpc>
              <a:spcBef>
                <a:spcPct val="20000"/>
              </a:spcBef>
              <a:spcAft>
                <a:spcPct val="0"/>
              </a:spcAft>
              <a:buClr>
                <a:srgbClr val="0DB6EC"/>
              </a:buClr>
              <a:buSzTx/>
              <a:buFont typeface="Wingdings" pitchFamily="2" charset="2"/>
              <a:buNone/>
              <a:tabLst/>
              <a:defRPr/>
            </a:pPr>
            <a:endParaRPr kumimoji="0" lang="en-US" sz="1400" b="0" i="0" u="none" strike="noStrike" kern="0" cap="none" spc="0" normalizeH="0" baseline="0" noProof="0" dirty="0" smtClean="0">
              <a:ln>
                <a:noFill/>
              </a:ln>
              <a:solidFill>
                <a:srgbClr val="666666"/>
              </a:solidFill>
              <a:effectLst/>
              <a:uLnTx/>
              <a:uFillTx/>
              <a:latin typeface="Arial" pitchFamily="34" charset="0"/>
              <a:ea typeface="ＭＳ Ｐゴシック" charset="0"/>
              <a:cs typeface="Arial" pitchFamily="34" charset="0"/>
            </a:endParaRPr>
          </a:p>
          <a:p>
            <a:pPr marL="1143000" marR="0" lvl="2" indent="-228600" algn="l" defTabSz="457200" rtl="0" eaLnBrk="1" fontAlgn="base" latinLnBrk="0" hangingPunct="1">
              <a:lnSpc>
                <a:spcPct val="100000"/>
              </a:lnSpc>
              <a:spcBef>
                <a:spcPct val="20000"/>
              </a:spcBef>
              <a:spcAft>
                <a:spcPct val="0"/>
              </a:spcAft>
              <a:buClr>
                <a:srgbClr val="0DB6EC"/>
              </a:buClr>
              <a:buSzTx/>
              <a:buFont typeface="Wingdings" pitchFamily="2" charset="2"/>
              <a:buChar char="§"/>
              <a:tabLst/>
              <a:defRPr/>
            </a:pPr>
            <a:endParaRPr kumimoji="0" lang="en-US" sz="2000" b="0" i="0" u="none" strike="noStrike" kern="0" cap="none" spc="0" normalizeH="0" baseline="0" noProof="0" dirty="0" smtClean="0">
              <a:ln>
                <a:noFill/>
              </a:ln>
              <a:solidFill>
                <a:srgbClr val="666666"/>
              </a:solidFill>
              <a:effectLst/>
              <a:uLnTx/>
              <a:uFillTx/>
              <a:latin typeface="Arial" pitchFamily="34" charset="0"/>
              <a:ea typeface="ＭＳ Ｐゴシック" charset="0"/>
              <a:cs typeface="Arial" pitchFamily="34" charset="0"/>
            </a:endParaRPr>
          </a:p>
        </p:txBody>
      </p:sp>
    </p:spTree>
    <p:extLst>
      <p:ext uri="{BB962C8B-B14F-4D97-AF65-F5344CB8AC3E}">
        <p14:creationId xmlns:p14="http://schemas.microsoft.com/office/powerpoint/2010/main" val="3767737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Bug Metrics for Rocky Release</a:t>
            </a:r>
            <a:endParaRPr lang="en-US" sz="2800" dirty="0">
              <a:solidFill>
                <a:srgbClr val="FF0000"/>
              </a:solidFill>
            </a:endParaRPr>
          </a:p>
        </p:txBody>
      </p:sp>
      <p:sp>
        <p:nvSpPr>
          <p:cNvPr id="4" name="Slide Number Placeholder 3"/>
          <p:cNvSpPr>
            <a:spLocks noGrp="1"/>
          </p:cNvSpPr>
          <p:nvPr>
            <p:ph type="sldNum" sz="quarter" idx="10"/>
          </p:nvPr>
        </p:nvSpPr>
        <p:spPr/>
        <p:txBody>
          <a:bodyPr/>
          <a:lstStyle/>
          <a:p>
            <a:fld id="{B927B1C4-A5E0-4B20-AFB9-DCB4017CC31F}" type="slidenum">
              <a:rPr lang="en-US" smtClean="0"/>
              <a:pPr/>
              <a:t>33</a:t>
            </a:fld>
            <a:endParaRPr lang="en-US"/>
          </a:p>
        </p:txBody>
      </p:sp>
      <p:sp>
        <p:nvSpPr>
          <p:cNvPr id="10" name="Content Placeholder 9"/>
          <p:cNvSpPr>
            <a:spLocks noGrp="1"/>
          </p:cNvSpPr>
          <p:nvPr>
            <p:ph idx="1"/>
          </p:nvPr>
        </p:nvSpPr>
        <p:spPr>
          <a:xfrm>
            <a:off x="301625" y="1107376"/>
            <a:ext cx="7543800" cy="3013364"/>
          </a:xfrm>
        </p:spPr>
        <p:txBody>
          <a:bodyPr/>
          <a:lstStyle/>
          <a:p>
            <a:r>
              <a:rPr lang="en-US" sz="1800" b="1" dirty="0" smtClean="0">
                <a:solidFill>
                  <a:schemeClr val="tx1">
                    <a:lumMod val="85000"/>
                    <a:lumOff val="15000"/>
                  </a:schemeClr>
                </a:solidFill>
              </a:rPr>
              <a:t>Results related to Bugs:</a:t>
            </a:r>
          </a:p>
          <a:p>
            <a:pPr lvl="1"/>
            <a:r>
              <a:rPr lang="en-US" dirty="0" smtClean="0">
                <a:solidFill>
                  <a:schemeClr val="tx1">
                    <a:lumMod val="85000"/>
                    <a:lumOff val="15000"/>
                  </a:schemeClr>
                </a:solidFill>
              </a:rPr>
              <a:t>495</a:t>
            </a:r>
            <a:r>
              <a:rPr lang="en-US" dirty="0" smtClean="0"/>
              <a:t> </a:t>
            </a:r>
            <a:r>
              <a:rPr lang="en-US" dirty="0" smtClean="0">
                <a:solidFill>
                  <a:schemeClr val="tx1">
                    <a:lumMod val="85000"/>
                    <a:lumOff val="15000"/>
                  </a:schemeClr>
                </a:solidFill>
              </a:rPr>
              <a:t>bugs managed</a:t>
            </a:r>
          </a:p>
          <a:p>
            <a:pPr lvl="1"/>
            <a:r>
              <a:rPr lang="en-US" dirty="0" smtClean="0">
                <a:solidFill>
                  <a:schemeClr val="tx1">
                    <a:lumMod val="85000"/>
                    <a:lumOff val="15000"/>
                  </a:schemeClr>
                </a:solidFill>
              </a:rPr>
              <a:t>48 Deferred (10%) </a:t>
            </a:r>
          </a:p>
          <a:p>
            <a:pPr lvl="2"/>
            <a:r>
              <a:rPr lang="en-US" dirty="0" smtClean="0">
                <a:solidFill>
                  <a:schemeClr val="tx1">
                    <a:lumMod val="85000"/>
                    <a:lumOff val="15000"/>
                  </a:schemeClr>
                </a:solidFill>
              </a:rPr>
              <a:t>All deferrals approved by CRB</a:t>
            </a:r>
          </a:p>
          <a:p>
            <a:pPr lvl="2"/>
            <a:r>
              <a:rPr lang="en-US" dirty="0" smtClean="0">
                <a:solidFill>
                  <a:schemeClr val="tx1">
                    <a:lumMod val="85000"/>
                    <a:lumOff val="15000"/>
                  </a:schemeClr>
                </a:solidFill>
              </a:rPr>
              <a:t>Details in the superbug 28782</a:t>
            </a:r>
          </a:p>
          <a:p>
            <a:pPr lvl="1"/>
            <a:r>
              <a:rPr lang="en-US" dirty="0" smtClean="0">
                <a:solidFill>
                  <a:schemeClr val="tx1">
                    <a:lumMod val="85000"/>
                    <a:lumOff val="15000"/>
                  </a:schemeClr>
                </a:solidFill>
              </a:rPr>
              <a:t>2.2.0_68 Release Notes posted on </a:t>
            </a:r>
            <a:r>
              <a:rPr lang="en-US" dirty="0" err="1" smtClean="0">
                <a:solidFill>
                  <a:schemeClr val="tx1">
                    <a:lumMod val="85000"/>
                    <a:lumOff val="15000"/>
                  </a:schemeClr>
                </a:solidFill>
              </a:rPr>
              <a:t>CSWeb</a:t>
            </a:r>
            <a:endParaRPr lang="en-US" dirty="0" smtClean="0">
              <a:solidFill>
                <a:schemeClr val="tx1">
                  <a:lumMod val="85000"/>
                  <a:lumOff val="15000"/>
                </a:schemeClr>
              </a:solidFill>
            </a:endParaRPr>
          </a:p>
          <a:p>
            <a:pPr lvl="2"/>
            <a:r>
              <a:rPr lang="en-US" dirty="0" smtClean="0">
                <a:solidFill>
                  <a:schemeClr val="tx1">
                    <a:lumMod val="85000"/>
                    <a:lumOff val="15000"/>
                  </a:schemeClr>
                </a:solidFill>
              </a:rPr>
              <a:t>Customer facing</a:t>
            </a:r>
          </a:p>
          <a:p>
            <a:pPr lvl="2"/>
            <a:r>
              <a:rPr lang="en-US" dirty="0" smtClean="0">
                <a:solidFill>
                  <a:schemeClr val="tx1">
                    <a:lumMod val="85000"/>
                    <a:lumOff val="15000"/>
                  </a:schemeClr>
                </a:solidFill>
              </a:rPr>
              <a:t>Bugs fixed</a:t>
            </a:r>
          </a:p>
          <a:p>
            <a:pPr lvl="2"/>
            <a:r>
              <a:rPr lang="en-US" dirty="0" smtClean="0">
                <a:solidFill>
                  <a:schemeClr val="tx1">
                    <a:lumMod val="85000"/>
                    <a:lumOff val="15000"/>
                  </a:schemeClr>
                </a:solidFill>
              </a:rPr>
              <a:t>Known Issues with Workarounds</a:t>
            </a:r>
          </a:p>
          <a:p>
            <a:pPr lvl="1"/>
            <a:r>
              <a:rPr lang="en-US" dirty="0" smtClean="0">
                <a:solidFill>
                  <a:schemeClr val="tx1">
                    <a:lumMod val="85000"/>
                    <a:lumOff val="15000"/>
                  </a:schemeClr>
                </a:solidFill>
              </a:rPr>
              <a:t>No Rocky specific TSBs.  </a:t>
            </a:r>
          </a:p>
          <a:p>
            <a:pPr lvl="2"/>
            <a:endParaRPr lang="en-US" dirty="0" smtClean="0">
              <a:solidFill>
                <a:schemeClr val="tx1">
                  <a:lumMod val="85000"/>
                  <a:lumOff val="15000"/>
                </a:schemeClr>
              </a:solidFill>
            </a:endParaRPr>
          </a:p>
          <a:p>
            <a:pPr lvl="2"/>
            <a:endParaRPr lang="en-US" dirty="0" smtClean="0">
              <a:solidFill>
                <a:schemeClr val="tx1">
                  <a:lumMod val="85000"/>
                  <a:lumOff val="15000"/>
                </a:schemeClr>
              </a:solidFill>
            </a:endParaRPr>
          </a:p>
          <a:p>
            <a:pPr lvl="2"/>
            <a:endParaRPr lang="en-US" dirty="0" smtClean="0">
              <a:solidFill>
                <a:schemeClr val="tx1">
                  <a:lumMod val="85000"/>
                  <a:lumOff val="15000"/>
                </a:schemeClr>
              </a:solidFill>
            </a:endParaRPr>
          </a:p>
          <a:p>
            <a:pPr lvl="2"/>
            <a:endParaRPr lang="en-US" dirty="0" smtClean="0">
              <a:solidFill>
                <a:schemeClr val="tx1">
                  <a:lumMod val="85000"/>
                  <a:lumOff val="15000"/>
                </a:schemeClr>
              </a:solidFill>
            </a:endParaRPr>
          </a:p>
          <a:p>
            <a:pPr lvl="2"/>
            <a:endParaRPr lang="en-US" dirty="0" smtClean="0">
              <a:solidFill>
                <a:schemeClr val="tx1">
                  <a:lumMod val="85000"/>
                  <a:lumOff val="15000"/>
                </a:schemeClr>
              </a:solidFill>
            </a:endParaRPr>
          </a:p>
          <a:p>
            <a:pPr lvl="2"/>
            <a:endParaRPr lang="en-US" dirty="0" smtClean="0">
              <a:solidFill>
                <a:schemeClr val="tx1">
                  <a:lumMod val="85000"/>
                  <a:lumOff val="15000"/>
                </a:schemeClr>
              </a:solidFill>
            </a:endParaRPr>
          </a:p>
          <a:p>
            <a:r>
              <a:rPr lang="en-US" sz="1800" b="1" dirty="0" err="1" smtClean="0">
                <a:solidFill>
                  <a:schemeClr val="tx1">
                    <a:lumMod val="85000"/>
                    <a:lumOff val="15000"/>
                  </a:schemeClr>
                </a:solidFill>
              </a:rPr>
              <a:t>Bugzilla</a:t>
            </a:r>
            <a:r>
              <a:rPr lang="en-US" sz="1800" b="1" dirty="0" smtClean="0">
                <a:solidFill>
                  <a:schemeClr val="tx1">
                    <a:lumMod val="85000"/>
                    <a:lumOff val="15000"/>
                  </a:schemeClr>
                </a:solidFill>
              </a:rPr>
              <a:t> Saved Searches</a:t>
            </a:r>
          </a:p>
          <a:p>
            <a:endParaRPr lang="en-US" dirty="0"/>
          </a:p>
        </p:txBody>
      </p:sp>
      <p:graphicFrame>
        <p:nvGraphicFramePr>
          <p:cNvPr id="1028" name="Object 4"/>
          <p:cNvGraphicFramePr>
            <a:graphicFrameLocks noChangeAspect="1"/>
          </p:cNvGraphicFramePr>
          <p:nvPr/>
        </p:nvGraphicFramePr>
        <p:xfrm>
          <a:off x="699187" y="4662890"/>
          <a:ext cx="7223125" cy="1449387"/>
        </p:xfrm>
        <a:graphic>
          <a:graphicData uri="http://schemas.openxmlformats.org/presentationml/2006/ole">
            <mc:AlternateContent xmlns:mc="http://schemas.openxmlformats.org/markup-compatibility/2006">
              <mc:Choice xmlns:v="urn:schemas-microsoft-com:vml" Requires="v">
                <p:oleObj spid="_x0000_s84996" name="Document" r:id="rId4" imgW="7233270" imgH="1448277" progId="Word.Document.12">
                  <p:embed/>
                </p:oleObj>
              </mc:Choice>
              <mc:Fallback>
                <p:oleObj name="Document" r:id="rId4" imgW="7233270" imgH="1448277" progId="Word.Document.12">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9187" y="4662890"/>
                        <a:ext cx="7223125" cy="144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9" name="Group 85"/>
          <p:cNvGraphicFramePr>
            <a:graphicFrameLocks noGrp="1"/>
          </p:cNvGraphicFramePr>
          <p:nvPr/>
        </p:nvGraphicFramePr>
        <p:xfrm>
          <a:off x="5562600" y="1298425"/>
          <a:ext cx="3200400" cy="2661285"/>
        </p:xfrm>
        <a:graphic>
          <a:graphicData uri="http://schemas.openxmlformats.org/drawingml/2006/table">
            <a:tbl>
              <a:tblPr/>
              <a:tblGrid>
                <a:gridCol w="400050"/>
                <a:gridCol w="400050"/>
                <a:gridCol w="400050"/>
                <a:gridCol w="400050"/>
                <a:gridCol w="400050"/>
                <a:gridCol w="400050"/>
                <a:gridCol w="400050"/>
                <a:gridCol w="400050"/>
              </a:tblGrid>
              <a:tr h="341550">
                <a:tc gridSpan="8">
                  <a:txBody>
                    <a:bodyPr/>
                    <a:lstStyle/>
                    <a:p>
                      <a:pPr marL="0" marR="0">
                        <a:spcBef>
                          <a:spcPts val="0"/>
                        </a:spcBef>
                        <a:spcAft>
                          <a:spcPts val="0"/>
                        </a:spcAft>
                      </a:pPr>
                      <a:r>
                        <a:rPr lang="en-US" sz="1200" b="1" dirty="0">
                          <a:latin typeface="+mn-lt"/>
                          <a:ea typeface="Calibri"/>
                        </a:rPr>
                        <a:t>Deferred Profile</a:t>
                      </a:r>
                      <a:endParaRPr lang="en-US" sz="1200" dirty="0">
                        <a:latin typeface="+mn-lt"/>
                        <a:ea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41550">
                <a:tc>
                  <a:txBody>
                    <a:bodyPr/>
                    <a:lstStyle/>
                    <a:p>
                      <a:pPr marL="0" marR="0">
                        <a:spcBef>
                          <a:spcPts val="0"/>
                        </a:spcBef>
                        <a:spcAft>
                          <a:spcPts val="0"/>
                        </a:spcAft>
                      </a:pPr>
                      <a:r>
                        <a:rPr lang="en-US" sz="1200" b="1" dirty="0" err="1">
                          <a:solidFill>
                            <a:schemeClr val="tx1">
                              <a:lumMod val="85000"/>
                              <a:lumOff val="15000"/>
                            </a:schemeClr>
                          </a:solidFill>
                          <a:latin typeface="+mn-lt"/>
                          <a:ea typeface="Calibri"/>
                        </a:rPr>
                        <a:t>Sev</a:t>
                      </a:r>
                      <a:r>
                        <a:rPr lang="en-US" sz="1200" b="1" dirty="0">
                          <a:solidFill>
                            <a:schemeClr val="tx1">
                              <a:lumMod val="85000"/>
                              <a:lumOff val="15000"/>
                            </a:schemeClr>
                          </a:solidFill>
                          <a:latin typeface="+mn-lt"/>
                          <a:ea typeface="Calibri"/>
                        </a:rPr>
                        <a:t> \ </a:t>
                      </a:r>
                      <a:r>
                        <a:rPr lang="en-US" sz="1200" b="1" dirty="0" err="1">
                          <a:solidFill>
                            <a:schemeClr val="tx1">
                              <a:lumMod val="85000"/>
                              <a:lumOff val="15000"/>
                            </a:schemeClr>
                          </a:solidFill>
                          <a:latin typeface="+mn-lt"/>
                          <a:ea typeface="Calibri"/>
                        </a:rPr>
                        <a:t>Pri</a:t>
                      </a:r>
                      <a:r>
                        <a:rPr lang="en-US" sz="1200" b="1" dirty="0">
                          <a:solidFill>
                            <a:schemeClr val="tx1">
                              <a:lumMod val="85000"/>
                              <a:lumOff val="15000"/>
                            </a:schemeClr>
                          </a:solidFill>
                          <a:latin typeface="+mn-lt"/>
                          <a:ea typeface="Calibri"/>
                        </a:rPr>
                        <a:t> </a:t>
                      </a:r>
                      <a:endParaRPr lang="en-US" sz="1200" dirty="0">
                        <a:solidFill>
                          <a:schemeClr val="tx1">
                            <a:lumMod val="85000"/>
                            <a:lumOff val="15000"/>
                          </a:schemeClr>
                        </a:solidFill>
                        <a:latin typeface="+mn-lt"/>
                        <a:ea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spcBef>
                          <a:spcPts val="0"/>
                        </a:spcBef>
                        <a:spcAft>
                          <a:spcPts val="0"/>
                        </a:spcAft>
                      </a:pPr>
                      <a:r>
                        <a:rPr lang="en-US" sz="1200" b="1" dirty="0">
                          <a:solidFill>
                            <a:schemeClr val="tx1">
                              <a:lumMod val="85000"/>
                              <a:lumOff val="15000"/>
                            </a:schemeClr>
                          </a:solidFill>
                          <a:latin typeface="+mn-lt"/>
                          <a:ea typeface="Calibri"/>
                        </a:rPr>
                        <a:t>P0 </a:t>
                      </a:r>
                      <a:endParaRPr lang="en-US" sz="1200" dirty="0">
                        <a:solidFill>
                          <a:schemeClr val="tx1">
                            <a:lumMod val="85000"/>
                            <a:lumOff val="15000"/>
                          </a:schemeClr>
                        </a:solidFill>
                        <a:latin typeface="+mn-lt"/>
                        <a:ea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spcBef>
                          <a:spcPts val="0"/>
                        </a:spcBef>
                        <a:spcAft>
                          <a:spcPts val="0"/>
                        </a:spcAft>
                      </a:pPr>
                      <a:r>
                        <a:rPr lang="en-US" sz="1200" b="1" dirty="0">
                          <a:solidFill>
                            <a:schemeClr val="tx1">
                              <a:lumMod val="85000"/>
                              <a:lumOff val="15000"/>
                            </a:schemeClr>
                          </a:solidFill>
                          <a:latin typeface="+mn-lt"/>
                          <a:ea typeface="Calibri"/>
                        </a:rPr>
                        <a:t>P1 </a:t>
                      </a:r>
                      <a:endParaRPr lang="en-US" sz="1200" dirty="0">
                        <a:solidFill>
                          <a:schemeClr val="tx1">
                            <a:lumMod val="85000"/>
                            <a:lumOff val="15000"/>
                          </a:schemeClr>
                        </a:solidFill>
                        <a:latin typeface="+mn-lt"/>
                        <a:ea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spcBef>
                          <a:spcPts val="0"/>
                        </a:spcBef>
                        <a:spcAft>
                          <a:spcPts val="0"/>
                        </a:spcAft>
                      </a:pPr>
                      <a:r>
                        <a:rPr lang="en-US" sz="1200" b="1">
                          <a:solidFill>
                            <a:schemeClr val="tx1">
                              <a:lumMod val="85000"/>
                              <a:lumOff val="15000"/>
                            </a:schemeClr>
                          </a:solidFill>
                          <a:latin typeface="+mn-lt"/>
                          <a:ea typeface="Calibri"/>
                        </a:rPr>
                        <a:t>P2 </a:t>
                      </a:r>
                      <a:endParaRPr lang="en-US" sz="1200">
                        <a:solidFill>
                          <a:schemeClr val="tx1">
                            <a:lumMod val="85000"/>
                            <a:lumOff val="15000"/>
                          </a:schemeClr>
                        </a:solidFill>
                        <a:latin typeface="+mn-lt"/>
                        <a:ea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spcBef>
                          <a:spcPts val="0"/>
                        </a:spcBef>
                        <a:spcAft>
                          <a:spcPts val="0"/>
                        </a:spcAft>
                      </a:pPr>
                      <a:r>
                        <a:rPr lang="en-US" sz="1200" b="1">
                          <a:solidFill>
                            <a:schemeClr val="tx1">
                              <a:lumMod val="85000"/>
                              <a:lumOff val="15000"/>
                            </a:schemeClr>
                          </a:solidFill>
                          <a:latin typeface="+mn-lt"/>
                          <a:ea typeface="Calibri"/>
                        </a:rPr>
                        <a:t>P3 </a:t>
                      </a:r>
                      <a:endParaRPr lang="en-US" sz="1200">
                        <a:solidFill>
                          <a:schemeClr val="tx1">
                            <a:lumMod val="85000"/>
                            <a:lumOff val="15000"/>
                          </a:schemeClr>
                        </a:solidFill>
                        <a:latin typeface="+mn-lt"/>
                        <a:ea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spcBef>
                          <a:spcPts val="0"/>
                        </a:spcBef>
                        <a:spcAft>
                          <a:spcPts val="0"/>
                        </a:spcAft>
                      </a:pPr>
                      <a:r>
                        <a:rPr lang="en-US" sz="1200" b="1">
                          <a:solidFill>
                            <a:schemeClr val="tx1">
                              <a:lumMod val="85000"/>
                              <a:lumOff val="15000"/>
                            </a:schemeClr>
                          </a:solidFill>
                          <a:latin typeface="+mn-lt"/>
                          <a:ea typeface="Calibri"/>
                        </a:rPr>
                        <a:t>P4 </a:t>
                      </a:r>
                      <a:endParaRPr lang="en-US" sz="1200">
                        <a:solidFill>
                          <a:schemeClr val="tx1">
                            <a:lumMod val="85000"/>
                            <a:lumOff val="15000"/>
                          </a:schemeClr>
                        </a:solidFill>
                        <a:latin typeface="+mn-lt"/>
                        <a:ea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spcBef>
                          <a:spcPts val="0"/>
                        </a:spcBef>
                        <a:spcAft>
                          <a:spcPts val="0"/>
                        </a:spcAft>
                      </a:pPr>
                      <a:r>
                        <a:rPr lang="en-US" sz="1200" b="1">
                          <a:solidFill>
                            <a:schemeClr val="tx1">
                              <a:lumMod val="85000"/>
                              <a:lumOff val="15000"/>
                            </a:schemeClr>
                          </a:solidFill>
                          <a:latin typeface="+mn-lt"/>
                          <a:ea typeface="Calibri"/>
                        </a:rPr>
                        <a:t>P5 </a:t>
                      </a:r>
                      <a:endParaRPr lang="en-US" sz="1200">
                        <a:solidFill>
                          <a:schemeClr val="tx1">
                            <a:lumMod val="85000"/>
                            <a:lumOff val="15000"/>
                          </a:schemeClr>
                        </a:solidFill>
                        <a:latin typeface="+mn-lt"/>
                        <a:ea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spcBef>
                          <a:spcPts val="0"/>
                        </a:spcBef>
                        <a:spcAft>
                          <a:spcPts val="0"/>
                        </a:spcAft>
                      </a:pPr>
                      <a:r>
                        <a:rPr lang="en-US" sz="1200" b="1">
                          <a:solidFill>
                            <a:schemeClr val="tx1">
                              <a:lumMod val="85000"/>
                              <a:lumOff val="15000"/>
                            </a:schemeClr>
                          </a:solidFill>
                          <a:latin typeface="+mn-lt"/>
                          <a:ea typeface="Calibri"/>
                        </a:rPr>
                        <a:t>Total </a:t>
                      </a:r>
                      <a:endParaRPr lang="en-US" sz="1200">
                        <a:solidFill>
                          <a:schemeClr val="tx1">
                            <a:lumMod val="85000"/>
                            <a:lumOff val="15000"/>
                          </a:schemeClr>
                        </a:solidFill>
                        <a:latin typeface="+mn-lt"/>
                        <a:ea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4729">
                <a:tc>
                  <a:txBody>
                    <a:bodyPr/>
                    <a:lstStyle/>
                    <a:p>
                      <a:pPr marL="0" marR="0">
                        <a:spcBef>
                          <a:spcPts val="0"/>
                        </a:spcBef>
                        <a:spcAft>
                          <a:spcPts val="0"/>
                        </a:spcAft>
                      </a:pPr>
                      <a:r>
                        <a:rPr lang="en-US" sz="1200" b="1" dirty="0">
                          <a:solidFill>
                            <a:schemeClr val="tx1">
                              <a:lumMod val="85000"/>
                              <a:lumOff val="15000"/>
                            </a:schemeClr>
                          </a:solidFill>
                          <a:latin typeface="+mn-lt"/>
                          <a:ea typeface="Calibri"/>
                        </a:rPr>
                        <a:t>1</a:t>
                      </a:r>
                      <a:endParaRPr lang="en-US" sz="1200" dirty="0">
                        <a:solidFill>
                          <a:schemeClr val="tx1">
                            <a:lumMod val="85000"/>
                            <a:lumOff val="15000"/>
                          </a:schemeClr>
                        </a:solidFill>
                        <a:latin typeface="+mn-lt"/>
                        <a:ea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spcBef>
                          <a:spcPts val="0"/>
                        </a:spcBef>
                        <a:spcAft>
                          <a:spcPts val="0"/>
                        </a:spcAft>
                      </a:pPr>
                      <a:r>
                        <a:rPr lang="en-US" sz="1200" dirty="0">
                          <a:solidFill>
                            <a:schemeClr val="tx1">
                              <a:lumMod val="85000"/>
                              <a:lumOff val="15000"/>
                            </a:schemeClr>
                          </a:solidFill>
                          <a:latin typeface="+mn-lt"/>
                          <a:ea typeface="Calibri"/>
                        </a:rPr>
                        <a: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spcBef>
                          <a:spcPts val="0"/>
                        </a:spcBef>
                        <a:spcAft>
                          <a:spcPts val="0"/>
                        </a:spcAft>
                      </a:pPr>
                      <a:r>
                        <a:rPr lang="en-US" sz="1200" dirty="0">
                          <a:solidFill>
                            <a:schemeClr val="tx1">
                              <a:lumMod val="85000"/>
                              <a:lumOff val="15000"/>
                            </a:schemeClr>
                          </a:solidFill>
                          <a:latin typeface="+mn-lt"/>
                          <a:ea typeface="Calibri"/>
                        </a:rPr>
                        <a:t>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spcBef>
                          <a:spcPts val="0"/>
                        </a:spcBef>
                        <a:spcAft>
                          <a:spcPts val="0"/>
                        </a:spcAft>
                      </a:pPr>
                      <a:r>
                        <a:rPr lang="en-US" sz="1200">
                          <a:solidFill>
                            <a:schemeClr val="tx1">
                              <a:lumMod val="85000"/>
                              <a:lumOff val="15000"/>
                            </a:schemeClr>
                          </a:solidFill>
                          <a:latin typeface="+mn-lt"/>
                          <a:ea typeface="Calibri"/>
                        </a:rPr>
                        <a:t>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spcBef>
                          <a:spcPts val="0"/>
                        </a:spcBef>
                        <a:spcAft>
                          <a:spcPts val="0"/>
                        </a:spcAft>
                      </a:pPr>
                      <a:r>
                        <a:rPr lang="en-US" sz="1200">
                          <a:solidFill>
                            <a:schemeClr val="tx1">
                              <a:lumMod val="85000"/>
                              <a:lumOff val="15000"/>
                            </a:schemeClr>
                          </a:solidFill>
                          <a:latin typeface="+mn-lt"/>
                          <a:ea typeface="Calibri"/>
                        </a:rPr>
                        <a: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spcBef>
                          <a:spcPts val="0"/>
                        </a:spcBef>
                        <a:spcAft>
                          <a:spcPts val="0"/>
                        </a:spcAft>
                      </a:pPr>
                      <a:r>
                        <a:rPr lang="en-US" sz="1200">
                          <a:solidFill>
                            <a:schemeClr val="tx1">
                              <a:lumMod val="85000"/>
                              <a:lumOff val="15000"/>
                            </a:schemeClr>
                          </a:solidFill>
                          <a:latin typeface="+mn-lt"/>
                          <a:ea typeface="Calibri"/>
                        </a:rPr>
                        <a: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spcBef>
                          <a:spcPts val="0"/>
                        </a:spcBef>
                        <a:spcAft>
                          <a:spcPts val="0"/>
                        </a:spcAft>
                      </a:pPr>
                      <a:r>
                        <a:rPr lang="en-US" sz="1200">
                          <a:solidFill>
                            <a:schemeClr val="tx1">
                              <a:lumMod val="85000"/>
                              <a:lumOff val="15000"/>
                            </a:schemeClr>
                          </a:solidFill>
                          <a:latin typeface="+mn-lt"/>
                          <a:ea typeface="Calibri"/>
                        </a:rPr>
                        <a: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spcBef>
                          <a:spcPts val="0"/>
                        </a:spcBef>
                        <a:spcAft>
                          <a:spcPts val="0"/>
                        </a:spcAft>
                      </a:pPr>
                      <a:r>
                        <a:rPr lang="en-US" sz="1200" b="1" dirty="0">
                          <a:solidFill>
                            <a:schemeClr val="tx1">
                              <a:lumMod val="85000"/>
                              <a:lumOff val="15000"/>
                            </a:schemeClr>
                          </a:solidFill>
                          <a:latin typeface="+mn-lt"/>
                          <a:ea typeface="Calibri"/>
                        </a:rPr>
                        <a:t>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4729">
                <a:tc>
                  <a:txBody>
                    <a:bodyPr/>
                    <a:lstStyle/>
                    <a:p>
                      <a:pPr marL="0" marR="0">
                        <a:spcBef>
                          <a:spcPts val="0"/>
                        </a:spcBef>
                        <a:spcAft>
                          <a:spcPts val="0"/>
                        </a:spcAft>
                      </a:pPr>
                      <a:r>
                        <a:rPr lang="en-US" sz="1200" b="1" dirty="0">
                          <a:solidFill>
                            <a:schemeClr val="tx1">
                              <a:lumMod val="85000"/>
                              <a:lumOff val="15000"/>
                            </a:schemeClr>
                          </a:solidFill>
                          <a:latin typeface="+mn-lt"/>
                          <a:ea typeface="Calibri"/>
                        </a:rPr>
                        <a:t>2</a:t>
                      </a:r>
                      <a:endParaRPr lang="en-US" sz="1200" dirty="0">
                        <a:solidFill>
                          <a:schemeClr val="tx1">
                            <a:lumMod val="85000"/>
                            <a:lumOff val="15000"/>
                          </a:schemeClr>
                        </a:solidFill>
                        <a:latin typeface="+mn-lt"/>
                        <a:ea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spcBef>
                          <a:spcPts val="0"/>
                        </a:spcBef>
                        <a:spcAft>
                          <a:spcPts val="0"/>
                        </a:spcAft>
                      </a:pPr>
                      <a:r>
                        <a:rPr lang="en-US" sz="1200" dirty="0">
                          <a:solidFill>
                            <a:schemeClr val="tx1">
                              <a:lumMod val="85000"/>
                              <a:lumOff val="15000"/>
                            </a:schemeClr>
                          </a:solidFill>
                          <a:latin typeface="+mn-lt"/>
                          <a:ea typeface="Calibri"/>
                        </a:rPr>
                        <a: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spcBef>
                          <a:spcPts val="0"/>
                        </a:spcBef>
                        <a:spcAft>
                          <a:spcPts val="0"/>
                        </a:spcAft>
                      </a:pPr>
                      <a:r>
                        <a:rPr lang="en-US" sz="1200" dirty="0">
                          <a:solidFill>
                            <a:schemeClr val="tx1">
                              <a:lumMod val="85000"/>
                              <a:lumOff val="15000"/>
                            </a:schemeClr>
                          </a:solidFill>
                          <a:latin typeface="+mn-lt"/>
                          <a:ea typeface="Calibri"/>
                        </a:rPr>
                        <a:t>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spcBef>
                          <a:spcPts val="0"/>
                        </a:spcBef>
                        <a:spcAft>
                          <a:spcPts val="0"/>
                        </a:spcAft>
                      </a:pPr>
                      <a:r>
                        <a:rPr lang="en-US" sz="1200">
                          <a:solidFill>
                            <a:schemeClr val="tx1">
                              <a:lumMod val="85000"/>
                              <a:lumOff val="15000"/>
                            </a:schemeClr>
                          </a:solidFill>
                          <a:latin typeface="+mn-lt"/>
                          <a:ea typeface="Calibri"/>
                        </a:rPr>
                        <a:t>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spcBef>
                          <a:spcPts val="0"/>
                        </a:spcBef>
                        <a:spcAft>
                          <a:spcPts val="0"/>
                        </a:spcAft>
                      </a:pPr>
                      <a:r>
                        <a:rPr lang="en-US" sz="1200">
                          <a:solidFill>
                            <a:schemeClr val="tx1">
                              <a:lumMod val="85000"/>
                              <a:lumOff val="15000"/>
                            </a:schemeClr>
                          </a:solidFill>
                          <a:latin typeface="+mn-lt"/>
                          <a:ea typeface="Times New Roman"/>
                        </a:rPr>
                        <a:t>2</a:t>
                      </a:r>
                      <a:endParaRPr lang="en-US" sz="1200">
                        <a:solidFill>
                          <a:schemeClr val="tx1">
                            <a:lumMod val="85000"/>
                            <a:lumOff val="15000"/>
                          </a:schemeClr>
                        </a:solidFill>
                        <a:latin typeface="+mn-lt"/>
                        <a:ea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spcBef>
                          <a:spcPts val="0"/>
                        </a:spcBef>
                        <a:spcAft>
                          <a:spcPts val="0"/>
                        </a:spcAft>
                      </a:pPr>
                      <a:r>
                        <a:rPr lang="en-US" sz="1200">
                          <a:solidFill>
                            <a:schemeClr val="tx1">
                              <a:lumMod val="85000"/>
                              <a:lumOff val="15000"/>
                            </a:schemeClr>
                          </a:solidFill>
                          <a:latin typeface="+mn-lt"/>
                          <a:ea typeface="Calibri"/>
                        </a:rPr>
                        <a: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spcBef>
                          <a:spcPts val="0"/>
                        </a:spcBef>
                        <a:spcAft>
                          <a:spcPts val="0"/>
                        </a:spcAft>
                      </a:pPr>
                      <a:r>
                        <a:rPr lang="en-US" sz="1200">
                          <a:solidFill>
                            <a:schemeClr val="tx1">
                              <a:lumMod val="85000"/>
                              <a:lumOff val="15000"/>
                            </a:schemeClr>
                          </a:solidFill>
                          <a:latin typeface="+mn-lt"/>
                          <a:ea typeface="Calibri"/>
                        </a:rPr>
                        <a: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spcBef>
                          <a:spcPts val="0"/>
                        </a:spcBef>
                        <a:spcAft>
                          <a:spcPts val="0"/>
                        </a:spcAft>
                      </a:pPr>
                      <a:r>
                        <a:rPr lang="en-US" sz="1200" b="1">
                          <a:solidFill>
                            <a:schemeClr val="tx1">
                              <a:lumMod val="85000"/>
                              <a:lumOff val="15000"/>
                            </a:schemeClr>
                          </a:solidFill>
                          <a:latin typeface="+mn-lt"/>
                          <a:ea typeface="Calibri"/>
                        </a:rPr>
                        <a:t>10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4729">
                <a:tc>
                  <a:txBody>
                    <a:bodyPr/>
                    <a:lstStyle/>
                    <a:p>
                      <a:pPr marL="0" marR="0">
                        <a:spcBef>
                          <a:spcPts val="0"/>
                        </a:spcBef>
                        <a:spcAft>
                          <a:spcPts val="0"/>
                        </a:spcAft>
                      </a:pPr>
                      <a:r>
                        <a:rPr lang="en-US" sz="1200" b="1" dirty="0">
                          <a:solidFill>
                            <a:schemeClr val="tx1">
                              <a:lumMod val="85000"/>
                              <a:lumOff val="15000"/>
                            </a:schemeClr>
                          </a:solidFill>
                          <a:latin typeface="+mn-lt"/>
                          <a:ea typeface="Calibri"/>
                        </a:rPr>
                        <a:t>3</a:t>
                      </a:r>
                      <a:endParaRPr lang="en-US" sz="1200" dirty="0">
                        <a:solidFill>
                          <a:schemeClr val="tx1">
                            <a:lumMod val="85000"/>
                            <a:lumOff val="15000"/>
                          </a:schemeClr>
                        </a:solidFill>
                        <a:latin typeface="+mn-lt"/>
                        <a:ea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spcBef>
                          <a:spcPts val="0"/>
                        </a:spcBef>
                        <a:spcAft>
                          <a:spcPts val="0"/>
                        </a:spcAft>
                      </a:pPr>
                      <a:r>
                        <a:rPr lang="en-US" sz="1200" dirty="0">
                          <a:solidFill>
                            <a:schemeClr val="tx1">
                              <a:lumMod val="85000"/>
                              <a:lumOff val="15000"/>
                            </a:schemeClr>
                          </a:solidFill>
                          <a:latin typeface="+mn-lt"/>
                          <a:ea typeface="Calibri"/>
                        </a:rPr>
                        <a: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spcBef>
                          <a:spcPts val="0"/>
                        </a:spcBef>
                        <a:spcAft>
                          <a:spcPts val="0"/>
                        </a:spcAft>
                      </a:pPr>
                      <a:r>
                        <a:rPr lang="en-US" sz="1200" dirty="0">
                          <a:solidFill>
                            <a:schemeClr val="tx1">
                              <a:lumMod val="85000"/>
                              <a:lumOff val="15000"/>
                            </a:schemeClr>
                          </a:solidFill>
                          <a:latin typeface="+mn-lt"/>
                          <a:ea typeface="Calibri"/>
                        </a:rPr>
                        <a:t>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spcBef>
                          <a:spcPts val="0"/>
                        </a:spcBef>
                        <a:spcAft>
                          <a:spcPts val="0"/>
                        </a:spcAft>
                      </a:pPr>
                      <a:r>
                        <a:rPr lang="en-US" sz="1200">
                          <a:solidFill>
                            <a:schemeClr val="tx1">
                              <a:lumMod val="85000"/>
                              <a:lumOff val="15000"/>
                            </a:schemeClr>
                          </a:solidFill>
                          <a:latin typeface="+mn-lt"/>
                          <a:ea typeface="Calibri"/>
                        </a:rPr>
                        <a:t>11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spcBef>
                          <a:spcPts val="0"/>
                        </a:spcBef>
                        <a:spcAft>
                          <a:spcPts val="0"/>
                        </a:spcAft>
                      </a:pPr>
                      <a:r>
                        <a:rPr lang="en-US" sz="1200">
                          <a:solidFill>
                            <a:schemeClr val="tx1">
                              <a:lumMod val="85000"/>
                              <a:lumOff val="15000"/>
                            </a:schemeClr>
                          </a:solidFill>
                          <a:latin typeface="+mn-lt"/>
                          <a:ea typeface="Calibri"/>
                        </a:rPr>
                        <a:t>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sz="1200" dirty="0">
                        <a:solidFill>
                          <a:schemeClr val="tx1">
                            <a:lumMod val="85000"/>
                            <a:lumOff val="15000"/>
                          </a:schemeClr>
                        </a:solidFill>
                        <a:latin typeface="+mn-lt"/>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spcBef>
                          <a:spcPts val="0"/>
                        </a:spcBef>
                        <a:spcAft>
                          <a:spcPts val="0"/>
                        </a:spcAft>
                      </a:pPr>
                      <a:r>
                        <a:rPr lang="en-US" sz="1200">
                          <a:solidFill>
                            <a:schemeClr val="tx1">
                              <a:lumMod val="85000"/>
                              <a:lumOff val="15000"/>
                            </a:schemeClr>
                          </a:solidFill>
                          <a:latin typeface="+mn-lt"/>
                          <a:ea typeface="Calibri"/>
                        </a:rPr>
                        <a: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spcBef>
                          <a:spcPts val="0"/>
                        </a:spcBef>
                        <a:spcAft>
                          <a:spcPts val="0"/>
                        </a:spcAft>
                      </a:pPr>
                      <a:r>
                        <a:rPr lang="en-US" sz="1200" b="1">
                          <a:solidFill>
                            <a:schemeClr val="tx1">
                              <a:lumMod val="85000"/>
                              <a:lumOff val="15000"/>
                            </a:schemeClr>
                          </a:solidFill>
                          <a:latin typeface="+mn-lt"/>
                          <a:ea typeface="Calibri"/>
                        </a:rPr>
                        <a:t>22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4729">
                <a:tc>
                  <a:txBody>
                    <a:bodyPr/>
                    <a:lstStyle/>
                    <a:p>
                      <a:pPr marL="0" marR="0">
                        <a:spcBef>
                          <a:spcPts val="0"/>
                        </a:spcBef>
                        <a:spcAft>
                          <a:spcPts val="0"/>
                        </a:spcAft>
                      </a:pPr>
                      <a:r>
                        <a:rPr lang="en-US" sz="1200" b="1" dirty="0">
                          <a:solidFill>
                            <a:schemeClr val="tx1">
                              <a:lumMod val="85000"/>
                              <a:lumOff val="15000"/>
                            </a:schemeClr>
                          </a:solidFill>
                          <a:latin typeface="+mn-lt"/>
                          <a:ea typeface="Calibri"/>
                        </a:rPr>
                        <a:t>4</a:t>
                      </a:r>
                      <a:endParaRPr lang="en-US" sz="1200" dirty="0">
                        <a:solidFill>
                          <a:schemeClr val="tx1">
                            <a:lumMod val="85000"/>
                            <a:lumOff val="15000"/>
                          </a:schemeClr>
                        </a:solidFill>
                        <a:latin typeface="+mn-lt"/>
                        <a:ea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spcBef>
                          <a:spcPts val="0"/>
                        </a:spcBef>
                        <a:spcAft>
                          <a:spcPts val="0"/>
                        </a:spcAft>
                      </a:pPr>
                      <a:r>
                        <a:rPr lang="en-US" sz="1200" dirty="0">
                          <a:solidFill>
                            <a:schemeClr val="tx1">
                              <a:lumMod val="85000"/>
                              <a:lumOff val="15000"/>
                            </a:schemeClr>
                          </a:solidFill>
                          <a:latin typeface="+mn-lt"/>
                          <a:ea typeface="Calibri"/>
                        </a:rPr>
                        <a: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spcBef>
                          <a:spcPts val="0"/>
                        </a:spcBef>
                        <a:spcAft>
                          <a:spcPts val="0"/>
                        </a:spcAft>
                      </a:pPr>
                      <a:r>
                        <a:rPr lang="en-US" sz="1200" dirty="0">
                          <a:solidFill>
                            <a:schemeClr val="tx1">
                              <a:lumMod val="85000"/>
                              <a:lumOff val="15000"/>
                            </a:schemeClr>
                          </a:solidFill>
                          <a:latin typeface="+mn-lt"/>
                          <a:ea typeface="Calibri"/>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spcBef>
                          <a:spcPts val="0"/>
                        </a:spcBef>
                        <a:spcAft>
                          <a:spcPts val="0"/>
                        </a:spcAft>
                      </a:pPr>
                      <a:r>
                        <a:rPr lang="en-US" sz="1200">
                          <a:solidFill>
                            <a:schemeClr val="tx1">
                              <a:lumMod val="85000"/>
                              <a:lumOff val="15000"/>
                            </a:schemeClr>
                          </a:solidFill>
                          <a:latin typeface="+mn-lt"/>
                          <a:ea typeface="Calibri"/>
                        </a:rPr>
                        <a:t>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spcBef>
                          <a:spcPts val="0"/>
                        </a:spcBef>
                        <a:spcAft>
                          <a:spcPts val="0"/>
                        </a:spcAft>
                      </a:pPr>
                      <a:r>
                        <a:rPr lang="en-US" sz="1200">
                          <a:solidFill>
                            <a:schemeClr val="tx1">
                              <a:lumMod val="85000"/>
                              <a:lumOff val="15000"/>
                            </a:schemeClr>
                          </a:solidFill>
                          <a:latin typeface="+mn-lt"/>
                          <a:ea typeface="Calibri"/>
                        </a:rPr>
                        <a:t>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spcBef>
                          <a:spcPts val="0"/>
                        </a:spcBef>
                        <a:spcAft>
                          <a:spcPts val="0"/>
                        </a:spcAft>
                      </a:pPr>
                      <a:r>
                        <a:rPr lang="en-US" sz="1200">
                          <a:solidFill>
                            <a:schemeClr val="tx1">
                              <a:lumMod val="85000"/>
                              <a:lumOff val="15000"/>
                            </a:schemeClr>
                          </a:solidFill>
                          <a:latin typeface="+mn-lt"/>
                          <a:ea typeface="Calibri"/>
                        </a:rPr>
                        <a: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spcBef>
                          <a:spcPts val="0"/>
                        </a:spcBef>
                        <a:spcAft>
                          <a:spcPts val="0"/>
                        </a:spcAft>
                      </a:pPr>
                      <a:r>
                        <a:rPr lang="en-US" sz="1200">
                          <a:solidFill>
                            <a:schemeClr val="tx1">
                              <a:lumMod val="85000"/>
                              <a:lumOff val="15000"/>
                            </a:schemeClr>
                          </a:solidFill>
                          <a:latin typeface="+mn-lt"/>
                          <a:ea typeface="Calibri"/>
                        </a:rPr>
                        <a: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spcBef>
                          <a:spcPts val="0"/>
                        </a:spcBef>
                        <a:spcAft>
                          <a:spcPts val="0"/>
                        </a:spcAft>
                      </a:pPr>
                      <a:r>
                        <a:rPr lang="en-US" sz="1200" b="1">
                          <a:solidFill>
                            <a:schemeClr val="tx1">
                              <a:lumMod val="85000"/>
                              <a:lumOff val="15000"/>
                            </a:schemeClr>
                          </a:solidFill>
                          <a:latin typeface="+mn-lt"/>
                          <a:ea typeface="Calibri"/>
                        </a:rPr>
                        <a:t>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4729">
                <a:tc>
                  <a:txBody>
                    <a:bodyPr/>
                    <a:lstStyle/>
                    <a:p>
                      <a:pPr marL="0" marR="0">
                        <a:spcBef>
                          <a:spcPts val="0"/>
                        </a:spcBef>
                        <a:spcAft>
                          <a:spcPts val="0"/>
                        </a:spcAft>
                      </a:pPr>
                      <a:r>
                        <a:rPr lang="en-US" sz="1200" b="1" dirty="0">
                          <a:solidFill>
                            <a:schemeClr val="tx1">
                              <a:lumMod val="85000"/>
                              <a:lumOff val="15000"/>
                            </a:schemeClr>
                          </a:solidFill>
                          <a:latin typeface="+mn-lt"/>
                          <a:ea typeface="Calibri"/>
                        </a:rPr>
                        <a:t>5</a:t>
                      </a:r>
                      <a:endParaRPr lang="en-US" sz="1200" dirty="0">
                        <a:solidFill>
                          <a:schemeClr val="tx1">
                            <a:lumMod val="85000"/>
                            <a:lumOff val="15000"/>
                          </a:schemeClr>
                        </a:solidFill>
                        <a:latin typeface="+mn-lt"/>
                        <a:ea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spcBef>
                          <a:spcPts val="0"/>
                        </a:spcBef>
                        <a:spcAft>
                          <a:spcPts val="0"/>
                        </a:spcAft>
                      </a:pPr>
                      <a:r>
                        <a:rPr lang="en-US" sz="1200" dirty="0">
                          <a:solidFill>
                            <a:schemeClr val="tx1">
                              <a:lumMod val="85000"/>
                              <a:lumOff val="15000"/>
                            </a:schemeClr>
                          </a:solidFill>
                          <a:latin typeface="+mn-lt"/>
                          <a:ea typeface="Calibri"/>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spcBef>
                          <a:spcPts val="0"/>
                        </a:spcBef>
                        <a:spcAft>
                          <a:spcPts val="0"/>
                        </a:spcAft>
                      </a:pPr>
                      <a:r>
                        <a:rPr lang="en-US" sz="1200" dirty="0">
                          <a:solidFill>
                            <a:schemeClr val="tx1">
                              <a:lumMod val="85000"/>
                              <a:lumOff val="15000"/>
                            </a:schemeClr>
                          </a:solidFill>
                          <a:latin typeface="+mn-lt"/>
                          <a:ea typeface="Calibri"/>
                        </a:rPr>
                        <a: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spcBef>
                          <a:spcPts val="0"/>
                        </a:spcBef>
                        <a:spcAft>
                          <a:spcPts val="0"/>
                        </a:spcAft>
                      </a:pPr>
                      <a:r>
                        <a:rPr lang="en-US" sz="1200">
                          <a:solidFill>
                            <a:schemeClr val="tx1">
                              <a:lumMod val="85000"/>
                              <a:lumOff val="15000"/>
                            </a:schemeClr>
                          </a:solidFill>
                          <a:latin typeface="+mn-lt"/>
                          <a:ea typeface="Calibri"/>
                        </a:rPr>
                        <a:t>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spcBef>
                          <a:spcPts val="0"/>
                        </a:spcBef>
                        <a:spcAft>
                          <a:spcPts val="0"/>
                        </a:spcAft>
                      </a:pPr>
                      <a:r>
                        <a:rPr lang="en-US" sz="1200">
                          <a:solidFill>
                            <a:schemeClr val="tx1">
                              <a:lumMod val="85000"/>
                              <a:lumOff val="15000"/>
                            </a:schemeClr>
                          </a:solidFill>
                          <a:latin typeface="+mn-lt"/>
                          <a:ea typeface="Calibri"/>
                        </a:rPr>
                        <a:t>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spcBef>
                          <a:spcPts val="0"/>
                        </a:spcBef>
                        <a:spcAft>
                          <a:spcPts val="0"/>
                        </a:spcAft>
                      </a:pPr>
                      <a:r>
                        <a:rPr lang="en-US" sz="1200">
                          <a:solidFill>
                            <a:schemeClr val="tx1">
                              <a:lumMod val="85000"/>
                              <a:lumOff val="15000"/>
                            </a:schemeClr>
                          </a:solidFill>
                          <a:latin typeface="+mn-lt"/>
                          <a:ea typeface="Calibri"/>
                        </a:rPr>
                        <a:t>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spcBef>
                          <a:spcPts val="0"/>
                        </a:spcBef>
                        <a:spcAft>
                          <a:spcPts val="0"/>
                        </a:spcAft>
                      </a:pPr>
                      <a:r>
                        <a:rPr lang="en-US" sz="1200">
                          <a:solidFill>
                            <a:schemeClr val="tx1">
                              <a:lumMod val="85000"/>
                              <a:lumOff val="15000"/>
                            </a:schemeClr>
                          </a:solidFill>
                          <a:latin typeface="+mn-lt"/>
                          <a:ea typeface="Calibri"/>
                        </a:rPr>
                        <a: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spcBef>
                          <a:spcPts val="0"/>
                        </a:spcBef>
                        <a:spcAft>
                          <a:spcPts val="0"/>
                        </a:spcAft>
                      </a:pPr>
                      <a:r>
                        <a:rPr lang="en-US" sz="1200" b="1">
                          <a:solidFill>
                            <a:schemeClr val="tx1">
                              <a:lumMod val="85000"/>
                              <a:lumOff val="15000"/>
                            </a:schemeClr>
                          </a:solidFill>
                          <a:latin typeface="+mn-lt"/>
                          <a:ea typeface="Calibri"/>
                        </a:rPr>
                        <a:t>10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0805">
                <a:tc>
                  <a:txBody>
                    <a:bodyPr/>
                    <a:lstStyle/>
                    <a:p>
                      <a:pPr marL="0" marR="0">
                        <a:spcBef>
                          <a:spcPts val="0"/>
                        </a:spcBef>
                        <a:spcAft>
                          <a:spcPts val="0"/>
                        </a:spcAft>
                      </a:pPr>
                      <a:r>
                        <a:rPr lang="en-US" sz="1200" b="1" dirty="0">
                          <a:solidFill>
                            <a:schemeClr val="tx1">
                              <a:lumMod val="85000"/>
                              <a:lumOff val="15000"/>
                            </a:schemeClr>
                          </a:solidFill>
                          <a:latin typeface="+mn-lt"/>
                          <a:ea typeface="Calibri"/>
                        </a:rPr>
                        <a:t>Total </a:t>
                      </a:r>
                      <a:endParaRPr lang="en-US" sz="1200" dirty="0">
                        <a:solidFill>
                          <a:schemeClr val="tx1">
                            <a:lumMod val="85000"/>
                            <a:lumOff val="15000"/>
                          </a:schemeClr>
                        </a:solidFill>
                        <a:latin typeface="+mn-lt"/>
                        <a:ea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spcBef>
                          <a:spcPts val="0"/>
                        </a:spcBef>
                        <a:spcAft>
                          <a:spcPts val="0"/>
                        </a:spcAft>
                      </a:pPr>
                      <a:r>
                        <a:rPr lang="en-US" sz="1200" b="1" dirty="0">
                          <a:solidFill>
                            <a:schemeClr val="tx1">
                              <a:lumMod val="85000"/>
                              <a:lumOff val="15000"/>
                            </a:schemeClr>
                          </a:solidFill>
                          <a:latin typeface="+mn-lt"/>
                          <a:ea typeface="Calibri"/>
                        </a:rPr>
                        <a:t>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spcBef>
                          <a:spcPts val="0"/>
                        </a:spcBef>
                        <a:spcAft>
                          <a:spcPts val="0"/>
                        </a:spcAft>
                      </a:pPr>
                      <a:r>
                        <a:rPr lang="en-US" sz="1200" b="1">
                          <a:solidFill>
                            <a:schemeClr val="tx1">
                              <a:lumMod val="85000"/>
                              <a:lumOff val="15000"/>
                            </a:schemeClr>
                          </a:solidFill>
                          <a:latin typeface="+mn-lt"/>
                          <a:ea typeface="Calibri"/>
                        </a:rPr>
                        <a:t>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spcBef>
                          <a:spcPts val="0"/>
                        </a:spcBef>
                        <a:spcAft>
                          <a:spcPts val="0"/>
                        </a:spcAft>
                      </a:pPr>
                      <a:r>
                        <a:rPr lang="en-US" sz="1200" b="1">
                          <a:solidFill>
                            <a:schemeClr val="tx1">
                              <a:lumMod val="85000"/>
                              <a:lumOff val="15000"/>
                            </a:schemeClr>
                          </a:solidFill>
                          <a:latin typeface="+mn-lt"/>
                          <a:ea typeface="Calibri"/>
                        </a:rPr>
                        <a:t>24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spcBef>
                          <a:spcPts val="0"/>
                        </a:spcBef>
                        <a:spcAft>
                          <a:spcPts val="0"/>
                        </a:spcAft>
                      </a:pPr>
                      <a:r>
                        <a:rPr lang="en-US" sz="1200" b="1">
                          <a:solidFill>
                            <a:schemeClr val="tx1">
                              <a:lumMod val="85000"/>
                              <a:lumOff val="15000"/>
                            </a:schemeClr>
                          </a:solidFill>
                          <a:latin typeface="+mn-lt"/>
                          <a:ea typeface="Calibri"/>
                        </a:rPr>
                        <a:t>14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spcBef>
                          <a:spcPts val="0"/>
                        </a:spcBef>
                        <a:spcAft>
                          <a:spcPts val="0"/>
                        </a:spcAft>
                      </a:pPr>
                      <a:r>
                        <a:rPr lang="en-US" sz="1200" b="1">
                          <a:solidFill>
                            <a:schemeClr val="tx1">
                              <a:lumMod val="85000"/>
                              <a:lumOff val="15000"/>
                            </a:schemeClr>
                          </a:solidFill>
                          <a:latin typeface="+mn-lt"/>
                          <a:ea typeface="Calibri"/>
                        </a:rPr>
                        <a:t>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spcBef>
                          <a:spcPts val="0"/>
                        </a:spcBef>
                        <a:spcAft>
                          <a:spcPts val="0"/>
                        </a:spcAft>
                      </a:pPr>
                      <a:r>
                        <a:rPr lang="en-US" sz="1200" b="1">
                          <a:solidFill>
                            <a:schemeClr val="tx1">
                              <a:lumMod val="85000"/>
                              <a:lumOff val="15000"/>
                            </a:schemeClr>
                          </a:solidFill>
                          <a:latin typeface="+mn-lt"/>
                          <a:ea typeface="Calibri"/>
                        </a:rPr>
                        <a:t>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spcBef>
                          <a:spcPts val="0"/>
                        </a:spcBef>
                        <a:spcAft>
                          <a:spcPts val="0"/>
                        </a:spcAft>
                      </a:pPr>
                      <a:r>
                        <a:rPr lang="en-US" sz="1200" b="1" dirty="0">
                          <a:solidFill>
                            <a:schemeClr val="tx1">
                              <a:lumMod val="85000"/>
                              <a:lumOff val="15000"/>
                            </a:schemeClr>
                          </a:solidFill>
                          <a:latin typeface="+mn-lt"/>
                          <a:ea typeface="Calibri"/>
                        </a:rPr>
                        <a:t>48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Notable Issue</a:t>
            </a:r>
            <a:endParaRPr lang="en-US" sz="2800" dirty="0">
              <a:solidFill>
                <a:srgbClr val="FF0000"/>
              </a:solidFill>
            </a:endParaRPr>
          </a:p>
        </p:txBody>
      </p:sp>
      <p:sp>
        <p:nvSpPr>
          <p:cNvPr id="4" name="Slide Number Placeholder 3"/>
          <p:cNvSpPr>
            <a:spLocks noGrp="1"/>
          </p:cNvSpPr>
          <p:nvPr>
            <p:ph type="sldNum" sz="quarter" idx="10"/>
          </p:nvPr>
        </p:nvSpPr>
        <p:spPr/>
        <p:txBody>
          <a:bodyPr/>
          <a:lstStyle/>
          <a:p>
            <a:fld id="{B927B1C4-A5E0-4B20-AFB9-DCB4017CC31F}" type="slidenum">
              <a:rPr lang="en-US" smtClean="0"/>
              <a:pPr/>
              <a:t>34</a:t>
            </a:fld>
            <a:endParaRPr lang="en-US"/>
          </a:p>
        </p:txBody>
      </p:sp>
      <p:sp>
        <p:nvSpPr>
          <p:cNvPr id="5" name="Content Placeholder 4"/>
          <p:cNvSpPr>
            <a:spLocks noGrp="1"/>
          </p:cNvSpPr>
          <p:nvPr>
            <p:ph idx="1"/>
          </p:nvPr>
        </p:nvSpPr>
        <p:spPr/>
        <p:txBody>
          <a:bodyPr/>
          <a:lstStyle/>
          <a:p>
            <a:r>
              <a:rPr lang="en-US" dirty="0" smtClean="0"/>
              <a:t>Fresh install of DXi6802</a:t>
            </a:r>
          </a:p>
          <a:p>
            <a:pPr lvl="1"/>
            <a:r>
              <a:rPr lang="en-US" dirty="0" smtClean="0"/>
              <a:t>Use the “Fedora tool” to create bootable USB flash drive for the RAID image. This is actually a bootable Live Linux CD.</a:t>
            </a:r>
          </a:p>
          <a:p>
            <a:pPr lvl="1"/>
            <a:r>
              <a:rPr lang="en-US" dirty="0" smtClean="0"/>
              <a:t>Use the Quantum ‘imager” tool to create a bootable USB flash drive for the </a:t>
            </a:r>
            <a:r>
              <a:rPr lang="en-US" dirty="0" err="1" smtClean="0"/>
              <a:t>DXi</a:t>
            </a:r>
            <a:r>
              <a:rPr lang="en-US" dirty="0" smtClean="0"/>
              <a:t> SW from the </a:t>
            </a:r>
            <a:r>
              <a:rPr lang="en-US" dirty="0" err="1" smtClean="0"/>
              <a:t>DXi</a:t>
            </a:r>
            <a:r>
              <a:rPr lang="en-US" dirty="0" smtClean="0"/>
              <a:t> 2.2_68 DVD image.</a:t>
            </a:r>
          </a:p>
          <a:p>
            <a:pPr lvl="1"/>
            <a:r>
              <a:rPr lang="en-US" dirty="0" smtClean="0"/>
              <a:t>Fresh install does not require to run the RAID init image!</a:t>
            </a:r>
          </a:p>
          <a:p>
            <a:pPr lvl="1"/>
            <a:r>
              <a:rPr lang="en-US" dirty="0" smtClean="0"/>
              <a:t>You can fresh install a system with Encryption enabled.</a:t>
            </a:r>
          </a:p>
          <a:p>
            <a:pPr lvl="1"/>
            <a:r>
              <a:rPr lang="en-US" dirty="0" smtClean="0"/>
              <a:t>Details documented in 2.2.1/2.2_68 SW Installation Guide</a:t>
            </a:r>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5800" y="2590800"/>
            <a:ext cx="7772400" cy="639763"/>
          </a:xfrm>
        </p:spPr>
        <p:txBody>
          <a:bodyPr/>
          <a:lstStyle/>
          <a:p>
            <a:pPr algn="ctr"/>
            <a:r>
              <a:rPr lang="en-US" dirty="0" smtClean="0"/>
              <a:t>Dynamic Disk Pooling (DDP)</a:t>
            </a:r>
            <a:endParaRPr lang="en-US" dirty="0" smtClean="0">
              <a:solidFill>
                <a:srgbClr val="FF0000"/>
              </a:solidFill>
            </a:endParaRPr>
          </a:p>
        </p:txBody>
      </p:sp>
      <p:sp>
        <p:nvSpPr>
          <p:cNvPr id="4" name="Slide Number Placeholder 3"/>
          <p:cNvSpPr>
            <a:spLocks noGrp="1"/>
          </p:cNvSpPr>
          <p:nvPr>
            <p:ph type="sldNum" sz="quarter" idx="4294967295"/>
          </p:nvPr>
        </p:nvSpPr>
        <p:spPr>
          <a:xfrm>
            <a:off x="0" y="6618288"/>
            <a:ext cx="463550" cy="246062"/>
          </a:xfrm>
        </p:spPr>
        <p:txBody>
          <a:bodyPr/>
          <a:lstStyle/>
          <a:p>
            <a:fld id="{B927B1C4-A5E0-4B20-AFB9-DCB4017CC31F}" type="slidenum">
              <a:rPr lang="en-US" smtClean="0"/>
              <a:pPr/>
              <a:t>35</a:t>
            </a:fld>
            <a:endParaRPr lang="en-US"/>
          </a:p>
        </p:txBody>
      </p:sp>
      <p:sp>
        <p:nvSpPr>
          <p:cNvPr id="8" name="Text Placeholder 5"/>
          <p:cNvSpPr txBox="1">
            <a:spLocks/>
          </p:cNvSpPr>
          <p:nvPr/>
        </p:nvSpPr>
        <p:spPr bwMode="auto">
          <a:xfrm>
            <a:off x="904875" y="5490839"/>
            <a:ext cx="7156774" cy="6048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457200" rtl="0" eaLnBrk="0" fontAlgn="base" latinLnBrk="0" hangingPunct="0">
              <a:lnSpc>
                <a:spcPct val="100000"/>
              </a:lnSpc>
              <a:spcBef>
                <a:spcPct val="20000"/>
              </a:spcBef>
              <a:spcAft>
                <a:spcPct val="0"/>
              </a:spcAft>
              <a:buClr>
                <a:srgbClr val="0DB6EC"/>
              </a:buClr>
              <a:buSzPct val="75000"/>
              <a:buFontTx/>
              <a:buChar char="-"/>
              <a:tabLst/>
              <a:defRPr/>
            </a:pPr>
            <a:r>
              <a:rPr kumimoji="0" lang="en-US" sz="1600" b="1" i="0" u="none" strike="noStrike" kern="1200" cap="none" spc="0" normalizeH="0" baseline="0" noProof="0" dirty="0" smtClean="0">
                <a:ln>
                  <a:noFill/>
                </a:ln>
                <a:solidFill>
                  <a:srgbClr val="7DD8F4"/>
                </a:solidFill>
                <a:effectLst/>
                <a:uLnTx/>
                <a:uFillTx/>
                <a:latin typeface="Arial" charset="0"/>
                <a:ea typeface="ＭＳ Ｐゴシック" charset="-128"/>
                <a:cs typeface="ＭＳ Ｐゴシック" charset="-128"/>
              </a:rPr>
              <a:t>Presented By: Jurgen van der Linden</a:t>
            </a:r>
          </a:p>
        </p:txBody>
      </p:sp>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Dynamic Disk Pooling</a:t>
            </a:r>
            <a:endParaRPr lang="en-US" dirty="0"/>
          </a:p>
        </p:txBody>
      </p:sp>
      <p:sp>
        <p:nvSpPr>
          <p:cNvPr id="3" name="Content Placeholder 2"/>
          <p:cNvSpPr>
            <a:spLocks noGrp="1"/>
          </p:cNvSpPr>
          <p:nvPr>
            <p:ph idx="1"/>
          </p:nvPr>
        </p:nvSpPr>
        <p:spPr>
          <a:xfrm>
            <a:off x="301624" y="991893"/>
            <a:ext cx="7699375" cy="5705790"/>
          </a:xfrm>
        </p:spPr>
        <p:txBody>
          <a:bodyPr>
            <a:noAutofit/>
          </a:bodyPr>
          <a:lstStyle/>
          <a:p>
            <a:r>
              <a:rPr lang="en-US" dirty="0" smtClean="0"/>
              <a:t>Dynamic Disk Pooling (DDP)</a:t>
            </a:r>
          </a:p>
          <a:p>
            <a:pPr lvl="1"/>
            <a:r>
              <a:rPr lang="en-US" dirty="0" smtClean="0"/>
              <a:t>New technology released by NetApp April 2012</a:t>
            </a:r>
          </a:p>
          <a:p>
            <a:pPr lvl="1"/>
            <a:r>
              <a:rPr lang="en-US" dirty="0" smtClean="0"/>
              <a:t>Implemented in the Array Module controller firmware</a:t>
            </a:r>
          </a:p>
          <a:p>
            <a:pPr lvl="1"/>
            <a:r>
              <a:rPr lang="en-US" dirty="0" smtClean="0"/>
              <a:t>Alternative to traditional RAID sets</a:t>
            </a:r>
          </a:p>
          <a:p>
            <a:pPr lvl="1"/>
            <a:r>
              <a:rPr lang="en-US" dirty="0" smtClean="0"/>
              <a:t>For all practical purposes looks as a normal </a:t>
            </a:r>
            <a:r>
              <a:rPr lang="en-US" dirty="0" err="1" smtClean="0"/>
              <a:t>RAID6</a:t>
            </a:r>
            <a:endParaRPr lang="en-US" dirty="0" smtClean="0"/>
          </a:p>
          <a:p>
            <a:pPr lvl="2"/>
            <a:r>
              <a:rPr lang="en-US" dirty="0" smtClean="0"/>
              <a:t>Can sustain 2 physical drive failures</a:t>
            </a:r>
          </a:p>
          <a:p>
            <a:pPr lvl="1"/>
            <a:r>
              <a:rPr lang="en-US" dirty="0" smtClean="0"/>
              <a:t>Parity and hot spares distributed across disk sets</a:t>
            </a:r>
          </a:p>
          <a:p>
            <a:pPr lvl="1"/>
            <a:r>
              <a:rPr lang="en-US" dirty="0" smtClean="0"/>
              <a:t>Provides</a:t>
            </a:r>
          </a:p>
          <a:p>
            <a:pPr lvl="2"/>
            <a:r>
              <a:rPr lang="en-US" dirty="0" smtClean="0"/>
              <a:t>Easier storage expansion (pool expansion not used for </a:t>
            </a:r>
            <a:r>
              <a:rPr lang="en-US" dirty="0" err="1" smtClean="0"/>
              <a:t>DXi</a:t>
            </a:r>
            <a:r>
              <a:rPr lang="en-US" dirty="0" smtClean="0"/>
              <a:t>)</a:t>
            </a:r>
          </a:p>
          <a:p>
            <a:pPr lvl="2"/>
            <a:r>
              <a:rPr lang="en-US" dirty="0" smtClean="0"/>
              <a:t>Dynamic data rebalancing across drives</a:t>
            </a:r>
          </a:p>
          <a:p>
            <a:endParaRPr lang="en-US" dirty="0" smtClean="0">
              <a:solidFill>
                <a:srgbClr val="D703AF"/>
              </a:solidFill>
            </a:endParaRPr>
          </a:p>
        </p:txBody>
      </p:sp>
      <p:sp>
        <p:nvSpPr>
          <p:cNvPr id="4" name="Slide Number Placeholder 3"/>
          <p:cNvSpPr>
            <a:spLocks noGrp="1"/>
          </p:cNvSpPr>
          <p:nvPr>
            <p:ph type="sldNum" sz="quarter" idx="10"/>
          </p:nvPr>
        </p:nvSpPr>
        <p:spPr/>
        <p:txBody>
          <a:bodyPr/>
          <a:lstStyle/>
          <a:p>
            <a:fld id="{B927B1C4-A5E0-4B20-AFB9-DCB4017CC31F}" type="slidenum">
              <a:rPr lang="en-US" smtClean="0"/>
              <a:pPr/>
              <a:t>36</a:t>
            </a:fld>
            <a:endParaRPr lang="en-US"/>
          </a:p>
        </p:txBody>
      </p:sp>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Dynamic Disk Pooling – Rebuild Times</a:t>
            </a:r>
            <a:endParaRPr lang="en-US" dirty="0"/>
          </a:p>
        </p:txBody>
      </p:sp>
      <p:sp>
        <p:nvSpPr>
          <p:cNvPr id="3" name="Content Placeholder 2"/>
          <p:cNvSpPr>
            <a:spLocks noGrp="1"/>
          </p:cNvSpPr>
          <p:nvPr>
            <p:ph idx="1"/>
          </p:nvPr>
        </p:nvSpPr>
        <p:spPr>
          <a:xfrm>
            <a:off x="301624" y="991893"/>
            <a:ext cx="7699375" cy="5705790"/>
          </a:xfrm>
        </p:spPr>
        <p:txBody>
          <a:bodyPr>
            <a:noAutofit/>
          </a:bodyPr>
          <a:lstStyle/>
          <a:p>
            <a:r>
              <a:rPr lang="en-US" dirty="0" smtClean="0"/>
              <a:t> DXi6802-1R0E 26TB</a:t>
            </a:r>
          </a:p>
          <a:p>
            <a:pPr lvl="1"/>
            <a:r>
              <a:rPr lang="en-US" dirty="0" smtClean="0"/>
              <a:t>Ingest degraded -19% to 24% during rebuild to reserve and copy back</a:t>
            </a:r>
          </a:p>
          <a:p>
            <a:pPr lvl="1"/>
            <a:r>
              <a:rPr lang="en-US" dirty="0" smtClean="0"/>
              <a:t>Single drive rebuild time 41 hrs on rebuild to reserve space and 23 hrs on copy back after replacement</a:t>
            </a:r>
          </a:p>
          <a:p>
            <a:pPr lvl="1"/>
            <a:r>
              <a:rPr lang="en-US" dirty="0" smtClean="0"/>
              <a:t>Note, no Turbo </a:t>
            </a:r>
            <a:r>
              <a:rPr lang="en-US" dirty="0" err="1" smtClean="0"/>
              <a:t>PFK</a:t>
            </a:r>
            <a:r>
              <a:rPr lang="en-US" dirty="0" smtClean="0"/>
              <a:t> in </a:t>
            </a:r>
            <a:r>
              <a:rPr lang="en-US" dirty="0" err="1" smtClean="0"/>
              <a:t>RBOD</a:t>
            </a:r>
            <a:r>
              <a:rPr lang="en-US" dirty="0" smtClean="0"/>
              <a:t>, lower overall performance.</a:t>
            </a:r>
          </a:p>
          <a:p>
            <a:pPr lvl="0"/>
            <a:r>
              <a:rPr lang="en-US" dirty="0" smtClean="0"/>
              <a:t> DXi6802-1R1E 56TB</a:t>
            </a:r>
          </a:p>
          <a:p>
            <a:pPr lvl="1"/>
            <a:r>
              <a:rPr lang="en-US" dirty="0" smtClean="0"/>
              <a:t>Ingest degraded -7% to 23% during rebuild to reserve and copy back</a:t>
            </a:r>
          </a:p>
          <a:p>
            <a:pPr lvl="1"/>
            <a:r>
              <a:rPr lang="en-US" dirty="0" smtClean="0"/>
              <a:t>Single drive rebuild time 19 hrs on rebuild to reserve space and 13 hrs on copy back after replacement</a:t>
            </a:r>
          </a:p>
          <a:p>
            <a:pPr lvl="1"/>
            <a:r>
              <a:rPr lang="en-US" dirty="0" smtClean="0"/>
              <a:t>Note, Turbo </a:t>
            </a:r>
            <a:r>
              <a:rPr lang="en-US" dirty="0" err="1" smtClean="0"/>
              <a:t>PFK</a:t>
            </a:r>
            <a:r>
              <a:rPr lang="en-US" dirty="0" smtClean="0"/>
              <a:t> in </a:t>
            </a:r>
            <a:r>
              <a:rPr lang="en-US" dirty="0" err="1" smtClean="0"/>
              <a:t>RBOD</a:t>
            </a:r>
            <a:r>
              <a:rPr lang="en-US" dirty="0" smtClean="0"/>
              <a:t>, better overall performance.</a:t>
            </a:r>
          </a:p>
          <a:p>
            <a:pPr lvl="0"/>
            <a:r>
              <a:rPr lang="en-US" dirty="0" smtClean="0"/>
              <a:t> DXi 6702-1R0J 8TB Comparison Point</a:t>
            </a:r>
          </a:p>
          <a:p>
            <a:pPr lvl="1"/>
            <a:r>
              <a:rPr lang="en-US" dirty="0" smtClean="0"/>
              <a:t>Ingest degrade  -27% during rebuild after replacement</a:t>
            </a:r>
          </a:p>
          <a:p>
            <a:pPr lvl="1"/>
            <a:r>
              <a:rPr lang="en-US" dirty="0" smtClean="0"/>
              <a:t>Rebuild time 21 hrs after replacement </a:t>
            </a:r>
          </a:p>
          <a:p>
            <a:endParaRPr lang="en-US" dirty="0" smtClean="0">
              <a:solidFill>
                <a:srgbClr val="D703AF"/>
              </a:solidFill>
            </a:endParaRPr>
          </a:p>
        </p:txBody>
      </p:sp>
      <p:sp>
        <p:nvSpPr>
          <p:cNvPr id="4" name="Slide Number Placeholder 3"/>
          <p:cNvSpPr>
            <a:spLocks noGrp="1"/>
          </p:cNvSpPr>
          <p:nvPr>
            <p:ph type="sldNum" sz="quarter" idx="10"/>
          </p:nvPr>
        </p:nvSpPr>
        <p:spPr/>
        <p:txBody>
          <a:bodyPr/>
          <a:lstStyle/>
          <a:p>
            <a:fld id="{B927B1C4-A5E0-4B20-AFB9-DCB4017CC31F}" type="slidenum">
              <a:rPr lang="en-US" smtClean="0"/>
              <a:pPr/>
              <a:t>37</a:t>
            </a:fld>
            <a:endParaRPr lang="en-US"/>
          </a:p>
        </p:txBody>
      </p:sp>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a:xfrm>
            <a:off x="301624" y="991893"/>
            <a:ext cx="7699375" cy="4590200"/>
          </a:xfrm>
        </p:spPr>
        <p:txBody>
          <a:bodyPr>
            <a:normAutofit fontScale="92500" lnSpcReduction="20000"/>
          </a:bodyPr>
          <a:lstStyle/>
          <a:p>
            <a:r>
              <a:rPr lang="en-US" sz="2800" dirty="0" smtClean="0"/>
              <a:t>DDP dynamically distributes data, spare capacity,  and protection information across a pool of drives</a:t>
            </a:r>
          </a:p>
          <a:p>
            <a:endParaRPr lang="en-US" dirty="0" smtClean="0"/>
          </a:p>
          <a:p>
            <a:endParaRPr lang="en-US" dirty="0" smtClean="0"/>
          </a:p>
          <a:p>
            <a:endParaRPr lang="en-US" dirty="0" smtClean="0"/>
          </a:p>
          <a:p>
            <a:r>
              <a:rPr lang="en-US" sz="2800" dirty="0" smtClean="0"/>
              <a:t>Intelligent algorithm defines which drives should </a:t>
            </a:r>
            <a:br>
              <a:rPr lang="en-US" sz="2800" dirty="0" smtClean="0"/>
            </a:br>
            <a:r>
              <a:rPr lang="en-US" sz="2800" dirty="0" smtClean="0"/>
              <a:t>be used for segment placement</a:t>
            </a:r>
          </a:p>
          <a:p>
            <a:pPr marL="342900" lvl="1" indent="-342900">
              <a:buSzPct val="75000"/>
              <a:buFont typeface="Wingdings" pitchFamily="2" charset="2"/>
              <a:buChar char="§"/>
            </a:pPr>
            <a:r>
              <a:rPr lang="en-US" sz="2800" dirty="0" smtClean="0"/>
              <a:t>Segments are dynamically recreated/redistributed</a:t>
            </a:r>
            <a:br>
              <a:rPr lang="en-US" sz="2800" dirty="0" smtClean="0"/>
            </a:br>
            <a:r>
              <a:rPr lang="en-US" sz="2800" dirty="0" smtClean="0"/>
              <a:t>as needed to maintain balanced distribution</a:t>
            </a:r>
          </a:p>
          <a:p>
            <a:pPr marL="342900" lvl="1" indent="-342900">
              <a:buSzPct val="75000"/>
              <a:buFont typeface="Wingdings" pitchFamily="2" charset="2"/>
              <a:buChar char="§"/>
            </a:pPr>
            <a:r>
              <a:rPr lang="en-US" sz="2800" dirty="0" smtClean="0"/>
              <a:t>Additional technical docs coming from Marketing</a:t>
            </a:r>
          </a:p>
        </p:txBody>
      </p:sp>
      <p:sp>
        <p:nvSpPr>
          <p:cNvPr id="4" name="Slide Number Placeholder 3"/>
          <p:cNvSpPr>
            <a:spLocks noGrp="1"/>
          </p:cNvSpPr>
          <p:nvPr>
            <p:ph type="sldNum" sz="quarter" idx="10"/>
          </p:nvPr>
        </p:nvSpPr>
        <p:spPr/>
        <p:txBody>
          <a:bodyPr/>
          <a:lstStyle/>
          <a:p>
            <a:fld id="{B927B1C4-A5E0-4B20-AFB9-DCB4017CC31F}" type="slidenum">
              <a:rPr lang="en-US" smtClean="0"/>
              <a:pPr/>
              <a:t>38</a:t>
            </a:fld>
            <a:endParaRPr lang="en-US"/>
          </a:p>
        </p:txBody>
      </p:sp>
      <p:grpSp>
        <p:nvGrpSpPr>
          <p:cNvPr id="5" name="Group 7"/>
          <p:cNvGrpSpPr/>
          <p:nvPr/>
        </p:nvGrpSpPr>
        <p:grpSpPr>
          <a:xfrm>
            <a:off x="786809" y="2450819"/>
            <a:ext cx="6775862" cy="411480"/>
            <a:chOff x="328458" y="5012945"/>
            <a:chExt cx="8114838" cy="548640"/>
          </a:xfrm>
        </p:grpSpPr>
        <p:grpSp>
          <p:nvGrpSpPr>
            <p:cNvPr id="6" name="Group 1"/>
            <p:cNvGrpSpPr/>
            <p:nvPr/>
          </p:nvGrpSpPr>
          <p:grpSpPr>
            <a:xfrm>
              <a:off x="328458" y="5012945"/>
              <a:ext cx="365760" cy="548640"/>
              <a:chOff x="1239043" y="5000629"/>
              <a:chExt cx="365760" cy="548640"/>
            </a:xfrm>
          </p:grpSpPr>
          <p:sp>
            <p:nvSpPr>
              <p:cNvPr id="124" name="Can 5"/>
              <p:cNvSpPr/>
              <p:nvPr/>
            </p:nvSpPr>
            <p:spPr bwMode="auto">
              <a:xfrm>
                <a:off x="1239043" y="5000629"/>
                <a:ext cx="365760" cy="548640"/>
              </a:xfrm>
              <a:prstGeom prst="can">
                <a:avLst>
                  <a:gd name="adj" fmla="val 13485"/>
                </a:avLst>
              </a:prstGeom>
              <a:solidFill>
                <a:schemeClr val="bg2">
                  <a:lumMod val="20000"/>
                  <a:lumOff val="80000"/>
                </a:schemeClr>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sp>
            <p:nvSpPr>
              <p:cNvPr id="125" name="Can 124"/>
              <p:cNvSpPr/>
              <p:nvPr/>
            </p:nvSpPr>
            <p:spPr bwMode="auto">
              <a:xfrm>
                <a:off x="1239043" y="5412109"/>
                <a:ext cx="365760" cy="137160"/>
              </a:xfrm>
              <a:prstGeom prst="can">
                <a:avLst>
                  <a:gd name="adj" fmla="val 50000"/>
                </a:avLst>
              </a:prstGeom>
              <a:solidFill>
                <a:schemeClr val="accent4"/>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sp>
            <p:nvSpPr>
              <p:cNvPr id="126" name="Can 125"/>
              <p:cNvSpPr/>
              <p:nvPr/>
            </p:nvSpPr>
            <p:spPr bwMode="auto">
              <a:xfrm>
                <a:off x="1239043" y="5325946"/>
                <a:ext cx="365760" cy="164592"/>
              </a:xfrm>
              <a:prstGeom prst="can">
                <a:avLst>
                  <a:gd name="adj" fmla="val 44292"/>
                </a:avLst>
              </a:prstGeom>
              <a:solidFill>
                <a:srgbClr val="0070C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sp>
            <p:nvSpPr>
              <p:cNvPr id="127" name="Can 126"/>
              <p:cNvSpPr/>
              <p:nvPr/>
            </p:nvSpPr>
            <p:spPr bwMode="auto">
              <a:xfrm>
                <a:off x="1239043" y="5267046"/>
                <a:ext cx="365760" cy="137160"/>
              </a:xfrm>
              <a:prstGeom prst="can">
                <a:avLst>
                  <a:gd name="adj" fmla="val 50000"/>
                </a:avLst>
              </a:prstGeom>
              <a:solidFill>
                <a:srgbClr val="C00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sp>
            <p:nvSpPr>
              <p:cNvPr id="128" name="Can 127"/>
              <p:cNvSpPr/>
              <p:nvPr/>
            </p:nvSpPr>
            <p:spPr bwMode="auto">
              <a:xfrm>
                <a:off x="1239043" y="5110617"/>
                <a:ext cx="365760" cy="228600"/>
              </a:xfrm>
              <a:prstGeom prst="can">
                <a:avLst>
                  <a:gd name="adj" fmla="val 30822"/>
                </a:avLst>
              </a:prstGeom>
              <a:solidFill>
                <a:srgbClr val="7030A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grpSp>
        <p:grpSp>
          <p:nvGrpSpPr>
            <p:cNvPr id="7" name="Group 75"/>
            <p:cNvGrpSpPr/>
            <p:nvPr/>
          </p:nvGrpSpPr>
          <p:grpSpPr>
            <a:xfrm>
              <a:off x="734034" y="5012945"/>
              <a:ext cx="365760" cy="548640"/>
              <a:chOff x="1239043" y="5000629"/>
              <a:chExt cx="365760" cy="548640"/>
            </a:xfrm>
          </p:grpSpPr>
          <p:sp>
            <p:nvSpPr>
              <p:cNvPr id="119" name="Can 118"/>
              <p:cNvSpPr/>
              <p:nvPr/>
            </p:nvSpPr>
            <p:spPr bwMode="auto">
              <a:xfrm>
                <a:off x="1239043" y="5000629"/>
                <a:ext cx="365760" cy="548640"/>
              </a:xfrm>
              <a:prstGeom prst="can">
                <a:avLst>
                  <a:gd name="adj" fmla="val 13485"/>
                </a:avLst>
              </a:prstGeom>
              <a:solidFill>
                <a:schemeClr val="bg2">
                  <a:lumMod val="20000"/>
                  <a:lumOff val="80000"/>
                </a:schemeClr>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sp>
            <p:nvSpPr>
              <p:cNvPr id="120" name="Can 119"/>
              <p:cNvSpPr/>
              <p:nvPr/>
            </p:nvSpPr>
            <p:spPr bwMode="auto">
              <a:xfrm>
                <a:off x="1239043" y="5412109"/>
                <a:ext cx="365760" cy="137160"/>
              </a:xfrm>
              <a:prstGeom prst="can">
                <a:avLst>
                  <a:gd name="adj" fmla="val 50000"/>
                </a:avLst>
              </a:prstGeom>
              <a:solidFill>
                <a:schemeClr val="accent4"/>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sp>
            <p:nvSpPr>
              <p:cNvPr id="121" name="Can 120"/>
              <p:cNvSpPr/>
              <p:nvPr/>
            </p:nvSpPr>
            <p:spPr bwMode="auto">
              <a:xfrm>
                <a:off x="1239043" y="5325946"/>
                <a:ext cx="365760" cy="164592"/>
              </a:xfrm>
              <a:prstGeom prst="can">
                <a:avLst>
                  <a:gd name="adj" fmla="val 44292"/>
                </a:avLst>
              </a:prstGeom>
              <a:solidFill>
                <a:srgbClr val="0070C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sp>
            <p:nvSpPr>
              <p:cNvPr id="122" name="Can 121"/>
              <p:cNvSpPr/>
              <p:nvPr/>
            </p:nvSpPr>
            <p:spPr bwMode="auto">
              <a:xfrm>
                <a:off x="1239043" y="5267046"/>
                <a:ext cx="365760" cy="137160"/>
              </a:xfrm>
              <a:prstGeom prst="can">
                <a:avLst>
                  <a:gd name="adj" fmla="val 50000"/>
                </a:avLst>
              </a:prstGeom>
              <a:solidFill>
                <a:srgbClr val="C00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sp>
            <p:nvSpPr>
              <p:cNvPr id="123" name="Can 122"/>
              <p:cNvSpPr/>
              <p:nvPr/>
            </p:nvSpPr>
            <p:spPr bwMode="auto">
              <a:xfrm>
                <a:off x="1239043" y="5110617"/>
                <a:ext cx="365760" cy="228600"/>
              </a:xfrm>
              <a:prstGeom prst="can">
                <a:avLst>
                  <a:gd name="adj" fmla="val 30822"/>
                </a:avLst>
              </a:prstGeom>
              <a:solidFill>
                <a:srgbClr val="7030A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grpSp>
        <p:grpSp>
          <p:nvGrpSpPr>
            <p:cNvPr id="8" name="Group 81"/>
            <p:cNvGrpSpPr/>
            <p:nvPr/>
          </p:nvGrpSpPr>
          <p:grpSpPr>
            <a:xfrm>
              <a:off x="1140736" y="5012945"/>
              <a:ext cx="365760" cy="548640"/>
              <a:chOff x="1239043" y="5000629"/>
              <a:chExt cx="365760" cy="548640"/>
            </a:xfrm>
          </p:grpSpPr>
          <p:sp>
            <p:nvSpPr>
              <p:cNvPr id="114" name="Can 113"/>
              <p:cNvSpPr/>
              <p:nvPr/>
            </p:nvSpPr>
            <p:spPr bwMode="auto">
              <a:xfrm>
                <a:off x="1239043" y="5000629"/>
                <a:ext cx="365760" cy="548640"/>
              </a:xfrm>
              <a:prstGeom prst="can">
                <a:avLst>
                  <a:gd name="adj" fmla="val 13485"/>
                </a:avLst>
              </a:prstGeom>
              <a:solidFill>
                <a:schemeClr val="bg2">
                  <a:lumMod val="20000"/>
                  <a:lumOff val="80000"/>
                </a:schemeClr>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sp>
            <p:nvSpPr>
              <p:cNvPr id="115" name="Can 114"/>
              <p:cNvSpPr/>
              <p:nvPr/>
            </p:nvSpPr>
            <p:spPr bwMode="auto">
              <a:xfrm>
                <a:off x="1239043" y="5412109"/>
                <a:ext cx="365760" cy="137160"/>
              </a:xfrm>
              <a:prstGeom prst="can">
                <a:avLst>
                  <a:gd name="adj" fmla="val 50000"/>
                </a:avLst>
              </a:prstGeom>
              <a:solidFill>
                <a:schemeClr val="accent4"/>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sp>
            <p:nvSpPr>
              <p:cNvPr id="116" name="Can 115"/>
              <p:cNvSpPr/>
              <p:nvPr/>
            </p:nvSpPr>
            <p:spPr bwMode="auto">
              <a:xfrm>
                <a:off x="1239043" y="5325946"/>
                <a:ext cx="365760" cy="164592"/>
              </a:xfrm>
              <a:prstGeom prst="can">
                <a:avLst>
                  <a:gd name="adj" fmla="val 44292"/>
                </a:avLst>
              </a:prstGeom>
              <a:solidFill>
                <a:srgbClr val="0070C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sp>
            <p:nvSpPr>
              <p:cNvPr id="117" name="Can 116"/>
              <p:cNvSpPr/>
              <p:nvPr/>
            </p:nvSpPr>
            <p:spPr bwMode="auto">
              <a:xfrm>
                <a:off x="1239043" y="5267046"/>
                <a:ext cx="365760" cy="137160"/>
              </a:xfrm>
              <a:prstGeom prst="can">
                <a:avLst>
                  <a:gd name="adj" fmla="val 50000"/>
                </a:avLst>
              </a:prstGeom>
              <a:solidFill>
                <a:srgbClr val="C00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sp>
            <p:nvSpPr>
              <p:cNvPr id="118" name="Can 117"/>
              <p:cNvSpPr/>
              <p:nvPr/>
            </p:nvSpPr>
            <p:spPr bwMode="auto">
              <a:xfrm>
                <a:off x="1239043" y="5110617"/>
                <a:ext cx="365760" cy="228600"/>
              </a:xfrm>
              <a:prstGeom prst="can">
                <a:avLst>
                  <a:gd name="adj" fmla="val 30822"/>
                </a:avLst>
              </a:prstGeom>
              <a:solidFill>
                <a:srgbClr val="7030A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grpSp>
        <p:grpSp>
          <p:nvGrpSpPr>
            <p:cNvPr id="9" name="Group 87"/>
            <p:cNvGrpSpPr/>
            <p:nvPr/>
          </p:nvGrpSpPr>
          <p:grpSpPr>
            <a:xfrm>
              <a:off x="1551025" y="5012945"/>
              <a:ext cx="365760" cy="548640"/>
              <a:chOff x="1239043" y="5000629"/>
              <a:chExt cx="365760" cy="548640"/>
            </a:xfrm>
          </p:grpSpPr>
          <p:sp>
            <p:nvSpPr>
              <p:cNvPr id="109" name="Can 108"/>
              <p:cNvSpPr/>
              <p:nvPr/>
            </p:nvSpPr>
            <p:spPr bwMode="auto">
              <a:xfrm>
                <a:off x="1239043" y="5000629"/>
                <a:ext cx="365760" cy="548640"/>
              </a:xfrm>
              <a:prstGeom prst="can">
                <a:avLst>
                  <a:gd name="adj" fmla="val 13485"/>
                </a:avLst>
              </a:prstGeom>
              <a:solidFill>
                <a:schemeClr val="bg2">
                  <a:lumMod val="20000"/>
                  <a:lumOff val="80000"/>
                </a:schemeClr>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sp>
            <p:nvSpPr>
              <p:cNvPr id="110" name="Can 109"/>
              <p:cNvSpPr/>
              <p:nvPr/>
            </p:nvSpPr>
            <p:spPr bwMode="auto">
              <a:xfrm>
                <a:off x="1239043" y="5412109"/>
                <a:ext cx="365760" cy="137160"/>
              </a:xfrm>
              <a:prstGeom prst="can">
                <a:avLst>
                  <a:gd name="adj" fmla="val 50000"/>
                </a:avLst>
              </a:prstGeom>
              <a:solidFill>
                <a:schemeClr val="accent4"/>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sp>
            <p:nvSpPr>
              <p:cNvPr id="111" name="Can 110"/>
              <p:cNvSpPr/>
              <p:nvPr/>
            </p:nvSpPr>
            <p:spPr bwMode="auto">
              <a:xfrm>
                <a:off x="1239043" y="5325946"/>
                <a:ext cx="365760" cy="164592"/>
              </a:xfrm>
              <a:prstGeom prst="can">
                <a:avLst>
                  <a:gd name="adj" fmla="val 44292"/>
                </a:avLst>
              </a:prstGeom>
              <a:solidFill>
                <a:srgbClr val="0070C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sp>
            <p:nvSpPr>
              <p:cNvPr id="112" name="Can 111"/>
              <p:cNvSpPr/>
              <p:nvPr/>
            </p:nvSpPr>
            <p:spPr bwMode="auto">
              <a:xfrm>
                <a:off x="1239043" y="5267046"/>
                <a:ext cx="365760" cy="137160"/>
              </a:xfrm>
              <a:prstGeom prst="can">
                <a:avLst>
                  <a:gd name="adj" fmla="val 50000"/>
                </a:avLst>
              </a:prstGeom>
              <a:solidFill>
                <a:srgbClr val="C00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sp>
            <p:nvSpPr>
              <p:cNvPr id="113" name="Can 112"/>
              <p:cNvSpPr/>
              <p:nvPr/>
            </p:nvSpPr>
            <p:spPr bwMode="auto">
              <a:xfrm>
                <a:off x="1239043" y="5110617"/>
                <a:ext cx="365760" cy="228600"/>
              </a:xfrm>
              <a:prstGeom prst="can">
                <a:avLst>
                  <a:gd name="adj" fmla="val 30822"/>
                </a:avLst>
              </a:prstGeom>
              <a:solidFill>
                <a:srgbClr val="7030A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grpSp>
        <p:grpSp>
          <p:nvGrpSpPr>
            <p:cNvPr id="10" name="Group 93"/>
            <p:cNvGrpSpPr/>
            <p:nvPr/>
          </p:nvGrpSpPr>
          <p:grpSpPr>
            <a:xfrm>
              <a:off x="1960867" y="5012945"/>
              <a:ext cx="365760" cy="548640"/>
              <a:chOff x="1239043" y="5000629"/>
              <a:chExt cx="365760" cy="548640"/>
            </a:xfrm>
          </p:grpSpPr>
          <p:sp>
            <p:nvSpPr>
              <p:cNvPr id="104" name="Can 103"/>
              <p:cNvSpPr/>
              <p:nvPr/>
            </p:nvSpPr>
            <p:spPr bwMode="auto">
              <a:xfrm>
                <a:off x="1239043" y="5000629"/>
                <a:ext cx="365760" cy="548640"/>
              </a:xfrm>
              <a:prstGeom prst="can">
                <a:avLst>
                  <a:gd name="adj" fmla="val 13485"/>
                </a:avLst>
              </a:prstGeom>
              <a:solidFill>
                <a:schemeClr val="bg2">
                  <a:lumMod val="20000"/>
                  <a:lumOff val="80000"/>
                </a:schemeClr>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sp>
            <p:nvSpPr>
              <p:cNvPr id="105" name="Can 104"/>
              <p:cNvSpPr/>
              <p:nvPr/>
            </p:nvSpPr>
            <p:spPr bwMode="auto">
              <a:xfrm>
                <a:off x="1239043" y="5412109"/>
                <a:ext cx="365760" cy="137160"/>
              </a:xfrm>
              <a:prstGeom prst="can">
                <a:avLst>
                  <a:gd name="adj" fmla="val 50000"/>
                </a:avLst>
              </a:prstGeom>
              <a:solidFill>
                <a:schemeClr val="accent4"/>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sp>
            <p:nvSpPr>
              <p:cNvPr id="106" name="Can 105"/>
              <p:cNvSpPr/>
              <p:nvPr/>
            </p:nvSpPr>
            <p:spPr bwMode="auto">
              <a:xfrm>
                <a:off x="1239043" y="5325946"/>
                <a:ext cx="365760" cy="164592"/>
              </a:xfrm>
              <a:prstGeom prst="can">
                <a:avLst>
                  <a:gd name="adj" fmla="val 44292"/>
                </a:avLst>
              </a:prstGeom>
              <a:solidFill>
                <a:srgbClr val="0070C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sp>
            <p:nvSpPr>
              <p:cNvPr id="107" name="Can 106"/>
              <p:cNvSpPr/>
              <p:nvPr/>
            </p:nvSpPr>
            <p:spPr bwMode="auto">
              <a:xfrm>
                <a:off x="1239043" y="5267046"/>
                <a:ext cx="365760" cy="137160"/>
              </a:xfrm>
              <a:prstGeom prst="can">
                <a:avLst>
                  <a:gd name="adj" fmla="val 50000"/>
                </a:avLst>
              </a:prstGeom>
              <a:solidFill>
                <a:srgbClr val="C00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sp>
            <p:nvSpPr>
              <p:cNvPr id="108" name="Can 107"/>
              <p:cNvSpPr/>
              <p:nvPr/>
            </p:nvSpPr>
            <p:spPr bwMode="auto">
              <a:xfrm>
                <a:off x="1239043" y="5110617"/>
                <a:ext cx="365760" cy="228600"/>
              </a:xfrm>
              <a:prstGeom prst="can">
                <a:avLst>
                  <a:gd name="adj" fmla="val 30822"/>
                </a:avLst>
              </a:prstGeom>
              <a:solidFill>
                <a:srgbClr val="7030A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grpSp>
        <p:grpSp>
          <p:nvGrpSpPr>
            <p:cNvPr id="11" name="Group 99"/>
            <p:cNvGrpSpPr/>
            <p:nvPr/>
          </p:nvGrpSpPr>
          <p:grpSpPr>
            <a:xfrm>
              <a:off x="2366443" y="5012945"/>
              <a:ext cx="365760" cy="548640"/>
              <a:chOff x="1239043" y="5000629"/>
              <a:chExt cx="365760" cy="548640"/>
            </a:xfrm>
          </p:grpSpPr>
          <p:sp>
            <p:nvSpPr>
              <p:cNvPr id="99" name="Can 98"/>
              <p:cNvSpPr/>
              <p:nvPr/>
            </p:nvSpPr>
            <p:spPr bwMode="auto">
              <a:xfrm>
                <a:off x="1239043" y="5000629"/>
                <a:ext cx="365760" cy="548640"/>
              </a:xfrm>
              <a:prstGeom prst="can">
                <a:avLst>
                  <a:gd name="adj" fmla="val 13485"/>
                </a:avLst>
              </a:prstGeom>
              <a:solidFill>
                <a:schemeClr val="bg2">
                  <a:lumMod val="20000"/>
                  <a:lumOff val="80000"/>
                </a:schemeClr>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sp>
            <p:nvSpPr>
              <p:cNvPr id="100" name="Can 99"/>
              <p:cNvSpPr/>
              <p:nvPr/>
            </p:nvSpPr>
            <p:spPr bwMode="auto">
              <a:xfrm>
                <a:off x="1239043" y="5412109"/>
                <a:ext cx="365760" cy="137160"/>
              </a:xfrm>
              <a:prstGeom prst="can">
                <a:avLst>
                  <a:gd name="adj" fmla="val 50000"/>
                </a:avLst>
              </a:prstGeom>
              <a:solidFill>
                <a:schemeClr val="accent4"/>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sp>
            <p:nvSpPr>
              <p:cNvPr id="101" name="Can 100"/>
              <p:cNvSpPr/>
              <p:nvPr/>
            </p:nvSpPr>
            <p:spPr bwMode="auto">
              <a:xfrm>
                <a:off x="1239043" y="5325946"/>
                <a:ext cx="365760" cy="164592"/>
              </a:xfrm>
              <a:prstGeom prst="can">
                <a:avLst>
                  <a:gd name="adj" fmla="val 44292"/>
                </a:avLst>
              </a:prstGeom>
              <a:solidFill>
                <a:srgbClr val="0070C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sp>
            <p:nvSpPr>
              <p:cNvPr id="102" name="Can 101"/>
              <p:cNvSpPr/>
              <p:nvPr/>
            </p:nvSpPr>
            <p:spPr bwMode="auto">
              <a:xfrm>
                <a:off x="1239043" y="5267046"/>
                <a:ext cx="365760" cy="137160"/>
              </a:xfrm>
              <a:prstGeom prst="can">
                <a:avLst>
                  <a:gd name="adj" fmla="val 50000"/>
                </a:avLst>
              </a:prstGeom>
              <a:solidFill>
                <a:srgbClr val="C00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sp>
            <p:nvSpPr>
              <p:cNvPr id="103" name="Can 102"/>
              <p:cNvSpPr/>
              <p:nvPr/>
            </p:nvSpPr>
            <p:spPr bwMode="auto">
              <a:xfrm>
                <a:off x="1239043" y="5110617"/>
                <a:ext cx="365760" cy="228600"/>
              </a:xfrm>
              <a:prstGeom prst="can">
                <a:avLst>
                  <a:gd name="adj" fmla="val 30822"/>
                </a:avLst>
              </a:prstGeom>
              <a:solidFill>
                <a:srgbClr val="7030A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grpSp>
        <p:grpSp>
          <p:nvGrpSpPr>
            <p:cNvPr id="12" name="Group 105"/>
            <p:cNvGrpSpPr/>
            <p:nvPr/>
          </p:nvGrpSpPr>
          <p:grpSpPr>
            <a:xfrm>
              <a:off x="2773145" y="5012945"/>
              <a:ext cx="365760" cy="548640"/>
              <a:chOff x="1239043" y="5000629"/>
              <a:chExt cx="365760" cy="548640"/>
            </a:xfrm>
          </p:grpSpPr>
          <p:sp>
            <p:nvSpPr>
              <p:cNvPr id="94" name="Can 93"/>
              <p:cNvSpPr/>
              <p:nvPr/>
            </p:nvSpPr>
            <p:spPr bwMode="auto">
              <a:xfrm>
                <a:off x="1239043" y="5000629"/>
                <a:ext cx="365760" cy="548640"/>
              </a:xfrm>
              <a:prstGeom prst="can">
                <a:avLst>
                  <a:gd name="adj" fmla="val 13485"/>
                </a:avLst>
              </a:prstGeom>
              <a:solidFill>
                <a:schemeClr val="bg2">
                  <a:lumMod val="20000"/>
                  <a:lumOff val="80000"/>
                </a:schemeClr>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sp>
            <p:nvSpPr>
              <p:cNvPr id="95" name="Can 94"/>
              <p:cNvSpPr/>
              <p:nvPr/>
            </p:nvSpPr>
            <p:spPr bwMode="auto">
              <a:xfrm>
                <a:off x="1239043" y="5412109"/>
                <a:ext cx="365760" cy="137160"/>
              </a:xfrm>
              <a:prstGeom prst="can">
                <a:avLst>
                  <a:gd name="adj" fmla="val 50000"/>
                </a:avLst>
              </a:prstGeom>
              <a:solidFill>
                <a:schemeClr val="accent4"/>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sp>
            <p:nvSpPr>
              <p:cNvPr id="96" name="Can 95"/>
              <p:cNvSpPr/>
              <p:nvPr/>
            </p:nvSpPr>
            <p:spPr bwMode="auto">
              <a:xfrm>
                <a:off x="1239043" y="5325946"/>
                <a:ext cx="365760" cy="164592"/>
              </a:xfrm>
              <a:prstGeom prst="can">
                <a:avLst>
                  <a:gd name="adj" fmla="val 44292"/>
                </a:avLst>
              </a:prstGeom>
              <a:solidFill>
                <a:srgbClr val="0070C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sp>
            <p:nvSpPr>
              <p:cNvPr id="97" name="Can 96"/>
              <p:cNvSpPr/>
              <p:nvPr/>
            </p:nvSpPr>
            <p:spPr bwMode="auto">
              <a:xfrm>
                <a:off x="1239043" y="5267046"/>
                <a:ext cx="365760" cy="137160"/>
              </a:xfrm>
              <a:prstGeom prst="can">
                <a:avLst>
                  <a:gd name="adj" fmla="val 50000"/>
                </a:avLst>
              </a:prstGeom>
              <a:solidFill>
                <a:srgbClr val="C00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sp>
            <p:nvSpPr>
              <p:cNvPr id="98" name="Can 97"/>
              <p:cNvSpPr/>
              <p:nvPr/>
            </p:nvSpPr>
            <p:spPr bwMode="auto">
              <a:xfrm>
                <a:off x="1239043" y="5110617"/>
                <a:ext cx="365760" cy="228600"/>
              </a:xfrm>
              <a:prstGeom prst="can">
                <a:avLst>
                  <a:gd name="adj" fmla="val 30822"/>
                </a:avLst>
              </a:prstGeom>
              <a:solidFill>
                <a:srgbClr val="7030A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grpSp>
        <p:grpSp>
          <p:nvGrpSpPr>
            <p:cNvPr id="13" name="Group 111"/>
            <p:cNvGrpSpPr/>
            <p:nvPr/>
          </p:nvGrpSpPr>
          <p:grpSpPr>
            <a:xfrm>
              <a:off x="3183434" y="5012945"/>
              <a:ext cx="365760" cy="548640"/>
              <a:chOff x="1239043" y="5000629"/>
              <a:chExt cx="365760" cy="548640"/>
            </a:xfrm>
          </p:grpSpPr>
          <p:sp>
            <p:nvSpPr>
              <p:cNvPr id="89" name="Can 88"/>
              <p:cNvSpPr/>
              <p:nvPr/>
            </p:nvSpPr>
            <p:spPr bwMode="auto">
              <a:xfrm>
                <a:off x="1239043" y="5000629"/>
                <a:ext cx="365760" cy="548640"/>
              </a:xfrm>
              <a:prstGeom prst="can">
                <a:avLst>
                  <a:gd name="adj" fmla="val 13485"/>
                </a:avLst>
              </a:prstGeom>
              <a:solidFill>
                <a:schemeClr val="bg2">
                  <a:lumMod val="20000"/>
                  <a:lumOff val="80000"/>
                </a:schemeClr>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sp>
            <p:nvSpPr>
              <p:cNvPr id="90" name="Can 89"/>
              <p:cNvSpPr/>
              <p:nvPr/>
            </p:nvSpPr>
            <p:spPr bwMode="auto">
              <a:xfrm>
                <a:off x="1239043" y="5412109"/>
                <a:ext cx="365760" cy="137160"/>
              </a:xfrm>
              <a:prstGeom prst="can">
                <a:avLst>
                  <a:gd name="adj" fmla="val 50000"/>
                </a:avLst>
              </a:prstGeom>
              <a:solidFill>
                <a:schemeClr val="accent4"/>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sp>
            <p:nvSpPr>
              <p:cNvPr id="91" name="Can 90"/>
              <p:cNvSpPr/>
              <p:nvPr/>
            </p:nvSpPr>
            <p:spPr bwMode="auto">
              <a:xfrm>
                <a:off x="1239043" y="5325946"/>
                <a:ext cx="365760" cy="164592"/>
              </a:xfrm>
              <a:prstGeom prst="can">
                <a:avLst>
                  <a:gd name="adj" fmla="val 44292"/>
                </a:avLst>
              </a:prstGeom>
              <a:solidFill>
                <a:srgbClr val="0070C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sp>
            <p:nvSpPr>
              <p:cNvPr id="92" name="Can 91"/>
              <p:cNvSpPr/>
              <p:nvPr/>
            </p:nvSpPr>
            <p:spPr bwMode="auto">
              <a:xfrm>
                <a:off x="1239043" y="5267046"/>
                <a:ext cx="365760" cy="137160"/>
              </a:xfrm>
              <a:prstGeom prst="can">
                <a:avLst>
                  <a:gd name="adj" fmla="val 50000"/>
                </a:avLst>
              </a:prstGeom>
              <a:solidFill>
                <a:srgbClr val="C00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sp>
            <p:nvSpPr>
              <p:cNvPr id="93" name="Can 92"/>
              <p:cNvSpPr/>
              <p:nvPr/>
            </p:nvSpPr>
            <p:spPr bwMode="auto">
              <a:xfrm>
                <a:off x="1239043" y="5110617"/>
                <a:ext cx="365760" cy="228600"/>
              </a:xfrm>
              <a:prstGeom prst="can">
                <a:avLst>
                  <a:gd name="adj" fmla="val 30822"/>
                </a:avLst>
              </a:prstGeom>
              <a:solidFill>
                <a:srgbClr val="7030A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grpSp>
        <p:grpSp>
          <p:nvGrpSpPr>
            <p:cNvPr id="14" name="Group 117"/>
            <p:cNvGrpSpPr/>
            <p:nvPr/>
          </p:nvGrpSpPr>
          <p:grpSpPr>
            <a:xfrm>
              <a:off x="3591719" y="5012945"/>
              <a:ext cx="365760" cy="548640"/>
              <a:chOff x="1239043" y="5000629"/>
              <a:chExt cx="365760" cy="548640"/>
            </a:xfrm>
          </p:grpSpPr>
          <p:sp>
            <p:nvSpPr>
              <p:cNvPr id="84" name="Can 83"/>
              <p:cNvSpPr/>
              <p:nvPr/>
            </p:nvSpPr>
            <p:spPr bwMode="auto">
              <a:xfrm>
                <a:off x="1239043" y="5000629"/>
                <a:ext cx="365760" cy="548640"/>
              </a:xfrm>
              <a:prstGeom prst="can">
                <a:avLst>
                  <a:gd name="adj" fmla="val 13485"/>
                </a:avLst>
              </a:prstGeom>
              <a:solidFill>
                <a:schemeClr val="bg2">
                  <a:lumMod val="20000"/>
                  <a:lumOff val="80000"/>
                </a:schemeClr>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sp>
            <p:nvSpPr>
              <p:cNvPr id="85" name="Can 84"/>
              <p:cNvSpPr/>
              <p:nvPr/>
            </p:nvSpPr>
            <p:spPr bwMode="auto">
              <a:xfrm>
                <a:off x="1239043" y="5412109"/>
                <a:ext cx="365760" cy="137160"/>
              </a:xfrm>
              <a:prstGeom prst="can">
                <a:avLst>
                  <a:gd name="adj" fmla="val 50000"/>
                </a:avLst>
              </a:prstGeom>
              <a:solidFill>
                <a:schemeClr val="accent4"/>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sp>
            <p:nvSpPr>
              <p:cNvPr id="86" name="Can 85"/>
              <p:cNvSpPr/>
              <p:nvPr/>
            </p:nvSpPr>
            <p:spPr bwMode="auto">
              <a:xfrm>
                <a:off x="1239043" y="5325946"/>
                <a:ext cx="365760" cy="164592"/>
              </a:xfrm>
              <a:prstGeom prst="can">
                <a:avLst>
                  <a:gd name="adj" fmla="val 44292"/>
                </a:avLst>
              </a:prstGeom>
              <a:solidFill>
                <a:srgbClr val="0070C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sp>
            <p:nvSpPr>
              <p:cNvPr id="87" name="Can 86"/>
              <p:cNvSpPr/>
              <p:nvPr/>
            </p:nvSpPr>
            <p:spPr bwMode="auto">
              <a:xfrm>
                <a:off x="1239043" y="5267046"/>
                <a:ext cx="365760" cy="137160"/>
              </a:xfrm>
              <a:prstGeom prst="can">
                <a:avLst>
                  <a:gd name="adj" fmla="val 50000"/>
                </a:avLst>
              </a:prstGeom>
              <a:solidFill>
                <a:srgbClr val="C00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sp>
            <p:nvSpPr>
              <p:cNvPr id="88" name="Can 87"/>
              <p:cNvSpPr/>
              <p:nvPr/>
            </p:nvSpPr>
            <p:spPr bwMode="auto">
              <a:xfrm>
                <a:off x="1239043" y="5110617"/>
                <a:ext cx="365760" cy="228600"/>
              </a:xfrm>
              <a:prstGeom prst="can">
                <a:avLst>
                  <a:gd name="adj" fmla="val 30822"/>
                </a:avLst>
              </a:prstGeom>
              <a:solidFill>
                <a:srgbClr val="7030A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grpSp>
        <p:grpSp>
          <p:nvGrpSpPr>
            <p:cNvPr id="15" name="Group 123"/>
            <p:cNvGrpSpPr/>
            <p:nvPr/>
          </p:nvGrpSpPr>
          <p:grpSpPr>
            <a:xfrm>
              <a:off x="3997295" y="5012945"/>
              <a:ext cx="365760" cy="548640"/>
              <a:chOff x="1239043" y="5000629"/>
              <a:chExt cx="365760" cy="548640"/>
            </a:xfrm>
          </p:grpSpPr>
          <p:sp>
            <p:nvSpPr>
              <p:cNvPr id="79" name="Can 78"/>
              <p:cNvSpPr/>
              <p:nvPr/>
            </p:nvSpPr>
            <p:spPr bwMode="auto">
              <a:xfrm>
                <a:off x="1239043" y="5000629"/>
                <a:ext cx="365760" cy="548640"/>
              </a:xfrm>
              <a:prstGeom prst="can">
                <a:avLst>
                  <a:gd name="adj" fmla="val 13485"/>
                </a:avLst>
              </a:prstGeom>
              <a:solidFill>
                <a:schemeClr val="bg2">
                  <a:lumMod val="20000"/>
                  <a:lumOff val="80000"/>
                </a:schemeClr>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sp>
            <p:nvSpPr>
              <p:cNvPr id="80" name="Can 79"/>
              <p:cNvSpPr/>
              <p:nvPr/>
            </p:nvSpPr>
            <p:spPr bwMode="auto">
              <a:xfrm>
                <a:off x="1239043" y="5412109"/>
                <a:ext cx="365760" cy="137160"/>
              </a:xfrm>
              <a:prstGeom prst="can">
                <a:avLst>
                  <a:gd name="adj" fmla="val 50000"/>
                </a:avLst>
              </a:prstGeom>
              <a:solidFill>
                <a:schemeClr val="accent4"/>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sp>
            <p:nvSpPr>
              <p:cNvPr id="81" name="Can 80"/>
              <p:cNvSpPr/>
              <p:nvPr/>
            </p:nvSpPr>
            <p:spPr bwMode="auto">
              <a:xfrm>
                <a:off x="1239043" y="5325946"/>
                <a:ext cx="365760" cy="164592"/>
              </a:xfrm>
              <a:prstGeom prst="can">
                <a:avLst>
                  <a:gd name="adj" fmla="val 44292"/>
                </a:avLst>
              </a:prstGeom>
              <a:solidFill>
                <a:srgbClr val="0070C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sp>
            <p:nvSpPr>
              <p:cNvPr id="82" name="Can 81"/>
              <p:cNvSpPr/>
              <p:nvPr/>
            </p:nvSpPr>
            <p:spPr bwMode="auto">
              <a:xfrm>
                <a:off x="1239043" y="5267046"/>
                <a:ext cx="365760" cy="137160"/>
              </a:xfrm>
              <a:prstGeom prst="can">
                <a:avLst>
                  <a:gd name="adj" fmla="val 50000"/>
                </a:avLst>
              </a:prstGeom>
              <a:solidFill>
                <a:srgbClr val="C00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sp>
            <p:nvSpPr>
              <p:cNvPr id="83" name="Can 82"/>
              <p:cNvSpPr/>
              <p:nvPr/>
            </p:nvSpPr>
            <p:spPr bwMode="auto">
              <a:xfrm>
                <a:off x="1239043" y="5110617"/>
                <a:ext cx="365760" cy="228600"/>
              </a:xfrm>
              <a:prstGeom prst="can">
                <a:avLst>
                  <a:gd name="adj" fmla="val 30822"/>
                </a:avLst>
              </a:prstGeom>
              <a:solidFill>
                <a:srgbClr val="7030A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grpSp>
        <p:grpSp>
          <p:nvGrpSpPr>
            <p:cNvPr id="16" name="Group 129"/>
            <p:cNvGrpSpPr/>
            <p:nvPr/>
          </p:nvGrpSpPr>
          <p:grpSpPr>
            <a:xfrm>
              <a:off x="4403997" y="5012945"/>
              <a:ext cx="365760" cy="548640"/>
              <a:chOff x="1239043" y="5000629"/>
              <a:chExt cx="365760" cy="548640"/>
            </a:xfrm>
          </p:grpSpPr>
          <p:sp>
            <p:nvSpPr>
              <p:cNvPr id="74" name="Can 73"/>
              <p:cNvSpPr/>
              <p:nvPr/>
            </p:nvSpPr>
            <p:spPr bwMode="auto">
              <a:xfrm>
                <a:off x="1239043" y="5000629"/>
                <a:ext cx="365760" cy="548640"/>
              </a:xfrm>
              <a:prstGeom prst="can">
                <a:avLst>
                  <a:gd name="adj" fmla="val 13485"/>
                </a:avLst>
              </a:prstGeom>
              <a:solidFill>
                <a:schemeClr val="bg2">
                  <a:lumMod val="20000"/>
                  <a:lumOff val="80000"/>
                </a:schemeClr>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sp>
            <p:nvSpPr>
              <p:cNvPr id="75" name="Can 74"/>
              <p:cNvSpPr/>
              <p:nvPr/>
            </p:nvSpPr>
            <p:spPr bwMode="auto">
              <a:xfrm>
                <a:off x="1239043" y="5412109"/>
                <a:ext cx="365760" cy="137160"/>
              </a:xfrm>
              <a:prstGeom prst="can">
                <a:avLst>
                  <a:gd name="adj" fmla="val 50000"/>
                </a:avLst>
              </a:prstGeom>
              <a:solidFill>
                <a:schemeClr val="accent4"/>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sp>
            <p:nvSpPr>
              <p:cNvPr id="76" name="Can 75"/>
              <p:cNvSpPr/>
              <p:nvPr/>
            </p:nvSpPr>
            <p:spPr bwMode="auto">
              <a:xfrm>
                <a:off x="1239043" y="5325946"/>
                <a:ext cx="365760" cy="164592"/>
              </a:xfrm>
              <a:prstGeom prst="can">
                <a:avLst>
                  <a:gd name="adj" fmla="val 44292"/>
                </a:avLst>
              </a:prstGeom>
              <a:solidFill>
                <a:srgbClr val="0070C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sp>
            <p:nvSpPr>
              <p:cNvPr id="77" name="Can 76"/>
              <p:cNvSpPr/>
              <p:nvPr/>
            </p:nvSpPr>
            <p:spPr bwMode="auto">
              <a:xfrm>
                <a:off x="1239043" y="5267046"/>
                <a:ext cx="365760" cy="137160"/>
              </a:xfrm>
              <a:prstGeom prst="can">
                <a:avLst>
                  <a:gd name="adj" fmla="val 50000"/>
                </a:avLst>
              </a:prstGeom>
              <a:solidFill>
                <a:srgbClr val="C00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sp>
            <p:nvSpPr>
              <p:cNvPr id="78" name="Can 77"/>
              <p:cNvSpPr/>
              <p:nvPr/>
            </p:nvSpPr>
            <p:spPr bwMode="auto">
              <a:xfrm>
                <a:off x="1239043" y="5110617"/>
                <a:ext cx="365760" cy="228600"/>
              </a:xfrm>
              <a:prstGeom prst="can">
                <a:avLst>
                  <a:gd name="adj" fmla="val 30822"/>
                </a:avLst>
              </a:prstGeom>
              <a:solidFill>
                <a:srgbClr val="7030A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grpSp>
        <p:grpSp>
          <p:nvGrpSpPr>
            <p:cNvPr id="17" name="Group 135"/>
            <p:cNvGrpSpPr/>
            <p:nvPr/>
          </p:nvGrpSpPr>
          <p:grpSpPr>
            <a:xfrm>
              <a:off x="4814286" y="5012945"/>
              <a:ext cx="365760" cy="548640"/>
              <a:chOff x="1239043" y="5000629"/>
              <a:chExt cx="365760" cy="548640"/>
            </a:xfrm>
          </p:grpSpPr>
          <p:sp>
            <p:nvSpPr>
              <p:cNvPr id="69" name="Can 68"/>
              <p:cNvSpPr/>
              <p:nvPr/>
            </p:nvSpPr>
            <p:spPr bwMode="auto">
              <a:xfrm>
                <a:off x="1239043" y="5000629"/>
                <a:ext cx="365760" cy="548640"/>
              </a:xfrm>
              <a:prstGeom prst="can">
                <a:avLst>
                  <a:gd name="adj" fmla="val 13485"/>
                </a:avLst>
              </a:prstGeom>
              <a:solidFill>
                <a:schemeClr val="bg2">
                  <a:lumMod val="20000"/>
                  <a:lumOff val="80000"/>
                </a:schemeClr>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sp>
            <p:nvSpPr>
              <p:cNvPr id="70" name="Can 69"/>
              <p:cNvSpPr/>
              <p:nvPr/>
            </p:nvSpPr>
            <p:spPr bwMode="auto">
              <a:xfrm>
                <a:off x="1239043" y="5412109"/>
                <a:ext cx="365760" cy="137160"/>
              </a:xfrm>
              <a:prstGeom prst="can">
                <a:avLst>
                  <a:gd name="adj" fmla="val 50000"/>
                </a:avLst>
              </a:prstGeom>
              <a:solidFill>
                <a:schemeClr val="accent4"/>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sp>
            <p:nvSpPr>
              <p:cNvPr id="71" name="Can 70"/>
              <p:cNvSpPr/>
              <p:nvPr/>
            </p:nvSpPr>
            <p:spPr bwMode="auto">
              <a:xfrm>
                <a:off x="1239043" y="5325946"/>
                <a:ext cx="365760" cy="164592"/>
              </a:xfrm>
              <a:prstGeom prst="can">
                <a:avLst>
                  <a:gd name="adj" fmla="val 44292"/>
                </a:avLst>
              </a:prstGeom>
              <a:solidFill>
                <a:srgbClr val="0070C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sp>
            <p:nvSpPr>
              <p:cNvPr id="72" name="Can 71"/>
              <p:cNvSpPr/>
              <p:nvPr/>
            </p:nvSpPr>
            <p:spPr bwMode="auto">
              <a:xfrm>
                <a:off x="1239043" y="5267046"/>
                <a:ext cx="365760" cy="137160"/>
              </a:xfrm>
              <a:prstGeom prst="can">
                <a:avLst>
                  <a:gd name="adj" fmla="val 50000"/>
                </a:avLst>
              </a:prstGeom>
              <a:solidFill>
                <a:srgbClr val="C00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sp>
            <p:nvSpPr>
              <p:cNvPr id="73" name="Can 72"/>
              <p:cNvSpPr/>
              <p:nvPr/>
            </p:nvSpPr>
            <p:spPr bwMode="auto">
              <a:xfrm>
                <a:off x="1239043" y="5110617"/>
                <a:ext cx="365760" cy="228600"/>
              </a:xfrm>
              <a:prstGeom prst="can">
                <a:avLst>
                  <a:gd name="adj" fmla="val 30822"/>
                </a:avLst>
              </a:prstGeom>
              <a:solidFill>
                <a:srgbClr val="7030A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grpSp>
        <p:grpSp>
          <p:nvGrpSpPr>
            <p:cNvPr id="18" name="Group 141"/>
            <p:cNvGrpSpPr/>
            <p:nvPr/>
          </p:nvGrpSpPr>
          <p:grpSpPr>
            <a:xfrm>
              <a:off x="5224128" y="5012945"/>
              <a:ext cx="365760" cy="548640"/>
              <a:chOff x="1239043" y="5000629"/>
              <a:chExt cx="365760" cy="548640"/>
            </a:xfrm>
          </p:grpSpPr>
          <p:sp>
            <p:nvSpPr>
              <p:cNvPr id="64" name="Can 63"/>
              <p:cNvSpPr/>
              <p:nvPr/>
            </p:nvSpPr>
            <p:spPr bwMode="auto">
              <a:xfrm>
                <a:off x="1239043" y="5000629"/>
                <a:ext cx="365760" cy="548640"/>
              </a:xfrm>
              <a:prstGeom prst="can">
                <a:avLst>
                  <a:gd name="adj" fmla="val 13485"/>
                </a:avLst>
              </a:prstGeom>
              <a:solidFill>
                <a:schemeClr val="bg2">
                  <a:lumMod val="20000"/>
                  <a:lumOff val="80000"/>
                </a:schemeClr>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sp>
            <p:nvSpPr>
              <p:cNvPr id="65" name="Can 64"/>
              <p:cNvSpPr/>
              <p:nvPr/>
            </p:nvSpPr>
            <p:spPr bwMode="auto">
              <a:xfrm>
                <a:off x="1239043" y="5412109"/>
                <a:ext cx="365760" cy="137160"/>
              </a:xfrm>
              <a:prstGeom prst="can">
                <a:avLst>
                  <a:gd name="adj" fmla="val 50000"/>
                </a:avLst>
              </a:prstGeom>
              <a:solidFill>
                <a:schemeClr val="accent4"/>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sp>
            <p:nvSpPr>
              <p:cNvPr id="66" name="Can 65"/>
              <p:cNvSpPr/>
              <p:nvPr/>
            </p:nvSpPr>
            <p:spPr bwMode="auto">
              <a:xfrm>
                <a:off x="1239043" y="5325946"/>
                <a:ext cx="365760" cy="164592"/>
              </a:xfrm>
              <a:prstGeom prst="can">
                <a:avLst>
                  <a:gd name="adj" fmla="val 44292"/>
                </a:avLst>
              </a:prstGeom>
              <a:solidFill>
                <a:srgbClr val="0070C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sp>
            <p:nvSpPr>
              <p:cNvPr id="67" name="Can 66"/>
              <p:cNvSpPr/>
              <p:nvPr/>
            </p:nvSpPr>
            <p:spPr bwMode="auto">
              <a:xfrm>
                <a:off x="1239043" y="5267046"/>
                <a:ext cx="365760" cy="137160"/>
              </a:xfrm>
              <a:prstGeom prst="can">
                <a:avLst>
                  <a:gd name="adj" fmla="val 50000"/>
                </a:avLst>
              </a:prstGeom>
              <a:solidFill>
                <a:srgbClr val="C00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sp>
            <p:nvSpPr>
              <p:cNvPr id="68" name="Can 67"/>
              <p:cNvSpPr/>
              <p:nvPr/>
            </p:nvSpPr>
            <p:spPr bwMode="auto">
              <a:xfrm>
                <a:off x="1239043" y="5110617"/>
                <a:ext cx="365760" cy="228600"/>
              </a:xfrm>
              <a:prstGeom prst="can">
                <a:avLst>
                  <a:gd name="adj" fmla="val 30822"/>
                </a:avLst>
              </a:prstGeom>
              <a:solidFill>
                <a:srgbClr val="7030A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grpSp>
        <p:grpSp>
          <p:nvGrpSpPr>
            <p:cNvPr id="19" name="Group 147"/>
            <p:cNvGrpSpPr/>
            <p:nvPr/>
          </p:nvGrpSpPr>
          <p:grpSpPr>
            <a:xfrm>
              <a:off x="5629704" y="5012945"/>
              <a:ext cx="365760" cy="548640"/>
              <a:chOff x="1239043" y="5000629"/>
              <a:chExt cx="365760" cy="548640"/>
            </a:xfrm>
          </p:grpSpPr>
          <p:sp>
            <p:nvSpPr>
              <p:cNvPr id="59" name="Can 58"/>
              <p:cNvSpPr/>
              <p:nvPr/>
            </p:nvSpPr>
            <p:spPr bwMode="auto">
              <a:xfrm>
                <a:off x="1239043" y="5000629"/>
                <a:ext cx="365760" cy="548640"/>
              </a:xfrm>
              <a:prstGeom prst="can">
                <a:avLst>
                  <a:gd name="adj" fmla="val 13485"/>
                </a:avLst>
              </a:prstGeom>
              <a:solidFill>
                <a:schemeClr val="bg2">
                  <a:lumMod val="20000"/>
                  <a:lumOff val="80000"/>
                </a:schemeClr>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sp>
            <p:nvSpPr>
              <p:cNvPr id="60" name="Can 59"/>
              <p:cNvSpPr/>
              <p:nvPr/>
            </p:nvSpPr>
            <p:spPr bwMode="auto">
              <a:xfrm>
                <a:off x="1239043" y="5412109"/>
                <a:ext cx="365760" cy="137160"/>
              </a:xfrm>
              <a:prstGeom prst="can">
                <a:avLst>
                  <a:gd name="adj" fmla="val 50000"/>
                </a:avLst>
              </a:prstGeom>
              <a:solidFill>
                <a:schemeClr val="accent4"/>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sp>
            <p:nvSpPr>
              <p:cNvPr id="61" name="Can 60"/>
              <p:cNvSpPr/>
              <p:nvPr/>
            </p:nvSpPr>
            <p:spPr bwMode="auto">
              <a:xfrm>
                <a:off x="1239043" y="5325946"/>
                <a:ext cx="365760" cy="164592"/>
              </a:xfrm>
              <a:prstGeom prst="can">
                <a:avLst>
                  <a:gd name="adj" fmla="val 44292"/>
                </a:avLst>
              </a:prstGeom>
              <a:solidFill>
                <a:srgbClr val="0070C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sp>
            <p:nvSpPr>
              <p:cNvPr id="62" name="Can 61"/>
              <p:cNvSpPr/>
              <p:nvPr/>
            </p:nvSpPr>
            <p:spPr bwMode="auto">
              <a:xfrm>
                <a:off x="1239043" y="5267046"/>
                <a:ext cx="365760" cy="137160"/>
              </a:xfrm>
              <a:prstGeom prst="can">
                <a:avLst>
                  <a:gd name="adj" fmla="val 50000"/>
                </a:avLst>
              </a:prstGeom>
              <a:solidFill>
                <a:srgbClr val="C00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sp>
            <p:nvSpPr>
              <p:cNvPr id="63" name="Can 62"/>
              <p:cNvSpPr/>
              <p:nvPr/>
            </p:nvSpPr>
            <p:spPr bwMode="auto">
              <a:xfrm>
                <a:off x="1239043" y="5110617"/>
                <a:ext cx="365760" cy="228600"/>
              </a:xfrm>
              <a:prstGeom prst="can">
                <a:avLst>
                  <a:gd name="adj" fmla="val 30822"/>
                </a:avLst>
              </a:prstGeom>
              <a:solidFill>
                <a:srgbClr val="7030A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grpSp>
        <p:grpSp>
          <p:nvGrpSpPr>
            <p:cNvPr id="20" name="Group 153"/>
            <p:cNvGrpSpPr/>
            <p:nvPr/>
          </p:nvGrpSpPr>
          <p:grpSpPr>
            <a:xfrm>
              <a:off x="6036406" y="5012945"/>
              <a:ext cx="365760" cy="548640"/>
              <a:chOff x="1239043" y="5000629"/>
              <a:chExt cx="365760" cy="548640"/>
            </a:xfrm>
          </p:grpSpPr>
          <p:sp>
            <p:nvSpPr>
              <p:cNvPr id="54" name="Can 53"/>
              <p:cNvSpPr/>
              <p:nvPr/>
            </p:nvSpPr>
            <p:spPr bwMode="auto">
              <a:xfrm>
                <a:off x="1239043" y="5000629"/>
                <a:ext cx="365760" cy="548640"/>
              </a:xfrm>
              <a:prstGeom prst="can">
                <a:avLst>
                  <a:gd name="adj" fmla="val 13485"/>
                </a:avLst>
              </a:prstGeom>
              <a:solidFill>
                <a:schemeClr val="bg2">
                  <a:lumMod val="20000"/>
                  <a:lumOff val="80000"/>
                </a:schemeClr>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sp>
            <p:nvSpPr>
              <p:cNvPr id="55" name="Can 54"/>
              <p:cNvSpPr/>
              <p:nvPr/>
            </p:nvSpPr>
            <p:spPr bwMode="auto">
              <a:xfrm>
                <a:off x="1239043" y="5412109"/>
                <a:ext cx="365760" cy="137160"/>
              </a:xfrm>
              <a:prstGeom prst="can">
                <a:avLst>
                  <a:gd name="adj" fmla="val 50000"/>
                </a:avLst>
              </a:prstGeom>
              <a:solidFill>
                <a:schemeClr val="accent4"/>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sp>
            <p:nvSpPr>
              <p:cNvPr id="56" name="Can 55"/>
              <p:cNvSpPr/>
              <p:nvPr/>
            </p:nvSpPr>
            <p:spPr bwMode="auto">
              <a:xfrm>
                <a:off x="1239043" y="5325946"/>
                <a:ext cx="365760" cy="164592"/>
              </a:xfrm>
              <a:prstGeom prst="can">
                <a:avLst>
                  <a:gd name="adj" fmla="val 44292"/>
                </a:avLst>
              </a:prstGeom>
              <a:solidFill>
                <a:srgbClr val="0070C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sp>
            <p:nvSpPr>
              <p:cNvPr id="57" name="Can 56"/>
              <p:cNvSpPr/>
              <p:nvPr/>
            </p:nvSpPr>
            <p:spPr bwMode="auto">
              <a:xfrm>
                <a:off x="1239043" y="5267046"/>
                <a:ext cx="365760" cy="137160"/>
              </a:xfrm>
              <a:prstGeom prst="can">
                <a:avLst>
                  <a:gd name="adj" fmla="val 50000"/>
                </a:avLst>
              </a:prstGeom>
              <a:solidFill>
                <a:srgbClr val="C00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sp>
            <p:nvSpPr>
              <p:cNvPr id="58" name="Can 57"/>
              <p:cNvSpPr/>
              <p:nvPr/>
            </p:nvSpPr>
            <p:spPr bwMode="auto">
              <a:xfrm>
                <a:off x="1239043" y="5110617"/>
                <a:ext cx="365760" cy="228600"/>
              </a:xfrm>
              <a:prstGeom prst="can">
                <a:avLst>
                  <a:gd name="adj" fmla="val 30822"/>
                </a:avLst>
              </a:prstGeom>
              <a:solidFill>
                <a:srgbClr val="7030A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grpSp>
        <p:grpSp>
          <p:nvGrpSpPr>
            <p:cNvPr id="21" name="Group 159"/>
            <p:cNvGrpSpPr/>
            <p:nvPr/>
          </p:nvGrpSpPr>
          <p:grpSpPr>
            <a:xfrm>
              <a:off x="6446695" y="5012945"/>
              <a:ext cx="365760" cy="548640"/>
              <a:chOff x="1239043" y="5000629"/>
              <a:chExt cx="365760" cy="548640"/>
            </a:xfrm>
          </p:grpSpPr>
          <p:sp>
            <p:nvSpPr>
              <p:cNvPr id="49" name="Can 48"/>
              <p:cNvSpPr/>
              <p:nvPr/>
            </p:nvSpPr>
            <p:spPr bwMode="auto">
              <a:xfrm>
                <a:off x="1239043" y="5000629"/>
                <a:ext cx="365760" cy="548640"/>
              </a:xfrm>
              <a:prstGeom prst="can">
                <a:avLst>
                  <a:gd name="adj" fmla="val 13485"/>
                </a:avLst>
              </a:prstGeom>
              <a:solidFill>
                <a:schemeClr val="bg2">
                  <a:lumMod val="20000"/>
                  <a:lumOff val="80000"/>
                </a:schemeClr>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sp>
            <p:nvSpPr>
              <p:cNvPr id="50" name="Can 49"/>
              <p:cNvSpPr/>
              <p:nvPr/>
            </p:nvSpPr>
            <p:spPr bwMode="auto">
              <a:xfrm>
                <a:off x="1239043" y="5412109"/>
                <a:ext cx="365760" cy="137160"/>
              </a:xfrm>
              <a:prstGeom prst="can">
                <a:avLst>
                  <a:gd name="adj" fmla="val 50000"/>
                </a:avLst>
              </a:prstGeom>
              <a:solidFill>
                <a:schemeClr val="accent4"/>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sp>
            <p:nvSpPr>
              <p:cNvPr id="51" name="Can 50"/>
              <p:cNvSpPr/>
              <p:nvPr/>
            </p:nvSpPr>
            <p:spPr bwMode="auto">
              <a:xfrm>
                <a:off x="1239043" y="5325946"/>
                <a:ext cx="365760" cy="164592"/>
              </a:xfrm>
              <a:prstGeom prst="can">
                <a:avLst>
                  <a:gd name="adj" fmla="val 44292"/>
                </a:avLst>
              </a:prstGeom>
              <a:solidFill>
                <a:srgbClr val="0070C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sp>
            <p:nvSpPr>
              <p:cNvPr id="52" name="Can 51"/>
              <p:cNvSpPr/>
              <p:nvPr/>
            </p:nvSpPr>
            <p:spPr bwMode="auto">
              <a:xfrm>
                <a:off x="1239043" y="5267046"/>
                <a:ext cx="365760" cy="137160"/>
              </a:xfrm>
              <a:prstGeom prst="can">
                <a:avLst>
                  <a:gd name="adj" fmla="val 50000"/>
                </a:avLst>
              </a:prstGeom>
              <a:solidFill>
                <a:srgbClr val="C00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sp>
            <p:nvSpPr>
              <p:cNvPr id="53" name="Can 52"/>
              <p:cNvSpPr/>
              <p:nvPr/>
            </p:nvSpPr>
            <p:spPr bwMode="auto">
              <a:xfrm>
                <a:off x="1239043" y="5110617"/>
                <a:ext cx="365760" cy="228600"/>
              </a:xfrm>
              <a:prstGeom prst="can">
                <a:avLst>
                  <a:gd name="adj" fmla="val 30822"/>
                </a:avLst>
              </a:prstGeom>
              <a:solidFill>
                <a:srgbClr val="7030A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grpSp>
        <p:grpSp>
          <p:nvGrpSpPr>
            <p:cNvPr id="22" name="Group 165"/>
            <p:cNvGrpSpPr/>
            <p:nvPr/>
          </p:nvGrpSpPr>
          <p:grpSpPr>
            <a:xfrm>
              <a:off x="6854969" y="5012945"/>
              <a:ext cx="365760" cy="548640"/>
              <a:chOff x="1239043" y="5000629"/>
              <a:chExt cx="365760" cy="548640"/>
            </a:xfrm>
          </p:grpSpPr>
          <p:sp>
            <p:nvSpPr>
              <p:cNvPr id="44" name="Can 43"/>
              <p:cNvSpPr/>
              <p:nvPr/>
            </p:nvSpPr>
            <p:spPr bwMode="auto">
              <a:xfrm>
                <a:off x="1239043" y="5000629"/>
                <a:ext cx="365760" cy="548640"/>
              </a:xfrm>
              <a:prstGeom prst="can">
                <a:avLst>
                  <a:gd name="adj" fmla="val 13485"/>
                </a:avLst>
              </a:prstGeom>
              <a:solidFill>
                <a:schemeClr val="bg2">
                  <a:lumMod val="20000"/>
                  <a:lumOff val="80000"/>
                </a:schemeClr>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sp>
            <p:nvSpPr>
              <p:cNvPr id="45" name="Can 44"/>
              <p:cNvSpPr/>
              <p:nvPr/>
            </p:nvSpPr>
            <p:spPr bwMode="auto">
              <a:xfrm>
                <a:off x="1239043" y="5412109"/>
                <a:ext cx="365760" cy="137160"/>
              </a:xfrm>
              <a:prstGeom prst="can">
                <a:avLst>
                  <a:gd name="adj" fmla="val 50000"/>
                </a:avLst>
              </a:prstGeom>
              <a:solidFill>
                <a:schemeClr val="accent4"/>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sp>
            <p:nvSpPr>
              <p:cNvPr id="46" name="Can 45"/>
              <p:cNvSpPr/>
              <p:nvPr/>
            </p:nvSpPr>
            <p:spPr bwMode="auto">
              <a:xfrm>
                <a:off x="1239043" y="5325946"/>
                <a:ext cx="365760" cy="164592"/>
              </a:xfrm>
              <a:prstGeom prst="can">
                <a:avLst>
                  <a:gd name="adj" fmla="val 44292"/>
                </a:avLst>
              </a:prstGeom>
              <a:solidFill>
                <a:srgbClr val="0070C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sp>
            <p:nvSpPr>
              <p:cNvPr id="47" name="Can 46"/>
              <p:cNvSpPr/>
              <p:nvPr/>
            </p:nvSpPr>
            <p:spPr bwMode="auto">
              <a:xfrm>
                <a:off x="1239043" y="5267046"/>
                <a:ext cx="365760" cy="137160"/>
              </a:xfrm>
              <a:prstGeom prst="can">
                <a:avLst>
                  <a:gd name="adj" fmla="val 50000"/>
                </a:avLst>
              </a:prstGeom>
              <a:solidFill>
                <a:srgbClr val="C00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sp>
            <p:nvSpPr>
              <p:cNvPr id="48" name="Can 47"/>
              <p:cNvSpPr/>
              <p:nvPr/>
            </p:nvSpPr>
            <p:spPr bwMode="auto">
              <a:xfrm>
                <a:off x="1239043" y="5110617"/>
                <a:ext cx="365760" cy="228600"/>
              </a:xfrm>
              <a:prstGeom prst="can">
                <a:avLst>
                  <a:gd name="adj" fmla="val 30822"/>
                </a:avLst>
              </a:prstGeom>
              <a:solidFill>
                <a:srgbClr val="7030A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grpSp>
        <p:grpSp>
          <p:nvGrpSpPr>
            <p:cNvPr id="23" name="Group 171"/>
            <p:cNvGrpSpPr/>
            <p:nvPr/>
          </p:nvGrpSpPr>
          <p:grpSpPr>
            <a:xfrm>
              <a:off x="7260545" y="5012945"/>
              <a:ext cx="365760" cy="548640"/>
              <a:chOff x="1239043" y="5000629"/>
              <a:chExt cx="365760" cy="548640"/>
            </a:xfrm>
          </p:grpSpPr>
          <p:sp>
            <p:nvSpPr>
              <p:cNvPr id="39" name="Can 38"/>
              <p:cNvSpPr/>
              <p:nvPr/>
            </p:nvSpPr>
            <p:spPr bwMode="auto">
              <a:xfrm>
                <a:off x="1239043" y="5000629"/>
                <a:ext cx="365760" cy="548640"/>
              </a:xfrm>
              <a:prstGeom prst="can">
                <a:avLst>
                  <a:gd name="adj" fmla="val 13485"/>
                </a:avLst>
              </a:prstGeom>
              <a:solidFill>
                <a:schemeClr val="bg2">
                  <a:lumMod val="20000"/>
                  <a:lumOff val="80000"/>
                </a:schemeClr>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sp>
            <p:nvSpPr>
              <p:cNvPr id="40" name="Can 39"/>
              <p:cNvSpPr/>
              <p:nvPr/>
            </p:nvSpPr>
            <p:spPr bwMode="auto">
              <a:xfrm>
                <a:off x="1239043" y="5412109"/>
                <a:ext cx="365760" cy="137160"/>
              </a:xfrm>
              <a:prstGeom prst="can">
                <a:avLst>
                  <a:gd name="adj" fmla="val 50000"/>
                </a:avLst>
              </a:prstGeom>
              <a:solidFill>
                <a:schemeClr val="accent4"/>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sp>
            <p:nvSpPr>
              <p:cNvPr id="41" name="Can 40"/>
              <p:cNvSpPr/>
              <p:nvPr/>
            </p:nvSpPr>
            <p:spPr bwMode="auto">
              <a:xfrm>
                <a:off x="1239043" y="5325946"/>
                <a:ext cx="365760" cy="164592"/>
              </a:xfrm>
              <a:prstGeom prst="can">
                <a:avLst>
                  <a:gd name="adj" fmla="val 44292"/>
                </a:avLst>
              </a:prstGeom>
              <a:solidFill>
                <a:srgbClr val="0070C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sp>
            <p:nvSpPr>
              <p:cNvPr id="42" name="Can 41"/>
              <p:cNvSpPr/>
              <p:nvPr/>
            </p:nvSpPr>
            <p:spPr bwMode="auto">
              <a:xfrm>
                <a:off x="1239043" y="5267046"/>
                <a:ext cx="365760" cy="137160"/>
              </a:xfrm>
              <a:prstGeom prst="can">
                <a:avLst>
                  <a:gd name="adj" fmla="val 50000"/>
                </a:avLst>
              </a:prstGeom>
              <a:solidFill>
                <a:srgbClr val="C00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sp>
            <p:nvSpPr>
              <p:cNvPr id="43" name="Can 42"/>
              <p:cNvSpPr/>
              <p:nvPr/>
            </p:nvSpPr>
            <p:spPr bwMode="auto">
              <a:xfrm>
                <a:off x="1239043" y="5110617"/>
                <a:ext cx="365760" cy="228600"/>
              </a:xfrm>
              <a:prstGeom prst="can">
                <a:avLst>
                  <a:gd name="adj" fmla="val 30822"/>
                </a:avLst>
              </a:prstGeom>
              <a:solidFill>
                <a:srgbClr val="7030A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grpSp>
        <p:grpSp>
          <p:nvGrpSpPr>
            <p:cNvPr id="24" name="Group 177"/>
            <p:cNvGrpSpPr/>
            <p:nvPr/>
          </p:nvGrpSpPr>
          <p:grpSpPr>
            <a:xfrm>
              <a:off x="7667247" y="5012945"/>
              <a:ext cx="365760" cy="548640"/>
              <a:chOff x="1239043" y="5000629"/>
              <a:chExt cx="365760" cy="548640"/>
            </a:xfrm>
          </p:grpSpPr>
          <p:sp>
            <p:nvSpPr>
              <p:cNvPr id="34" name="Can 33"/>
              <p:cNvSpPr/>
              <p:nvPr/>
            </p:nvSpPr>
            <p:spPr bwMode="auto">
              <a:xfrm>
                <a:off x="1239043" y="5000629"/>
                <a:ext cx="365760" cy="548640"/>
              </a:xfrm>
              <a:prstGeom prst="can">
                <a:avLst>
                  <a:gd name="adj" fmla="val 13485"/>
                </a:avLst>
              </a:prstGeom>
              <a:solidFill>
                <a:schemeClr val="bg2">
                  <a:lumMod val="20000"/>
                  <a:lumOff val="80000"/>
                </a:schemeClr>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sp>
            <p:nvSpPr>
              <p:cNvPr id="35" name="Can 34"/>
              <p:cNvSpPr/>
              <p:nvPr/>
            </p:nvSpPr>
            <p:spPr bwMode="auto">
              <a:xfrm>
                <a:off x="1239043" y="5412109"/>
                <a:ext cx="365760" cy="137160"/>
              </a:xfrm>
              <a:prstGeom prst="can">
                <a:avLst>
                  <a:gd name="adj" fmla="val 50000"/>
                </a:avLst>
              </a:prstGeom>
              <a:solidFill>
                <a:schemeClr val="accent4"/>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sp>
            <p:nvSpPr>
              <p:cNvPr id="36" name="Can 35"/>
              <p:cNvSpPr/>
              <p:nvPr/>
            </p:nvSpPr>
            <p:spPr bwMode="auto">
              <a:xfrm>
                <a:off x="1239043" y="5325946"/>
                <a:ext cx="365760" cy="164592"/>
              </a:xfrm>
              <a:prstGeom prst="can">
                <a:avLst>
                  <a:gd name="adj" fmla="val 44292"/>
                </a:avLst>
              </a:prstGeom>
              <a:solidFill>
                <a:srgbClr val="0070C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sp>
            <p:nvSpPr>
              <p:cNvPr id="37" name="Can 36"/>
              <p:cNvSpPr/>
              <p:nvPr/>
            </p:nvSpPr>
            <p:spPr bwMode="auto">
              <a:xfrm>
                <a:off x="1239043" y="5267046"/>
                <a:ext cx="365760" cy="137160"/>
              </a:xfrm>
              <a:prstGeom prst="can">
                <a:avLst>
                  <a:gd name="adj" fmla="val 50000"/>
                </a:avLst>
              </a:prstGeom>
              <a:solidFill>
                <a:srgbClr val="C00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sp>
            <p:nvSpPr>
              <p:cNvPr id="38" name="Can 37"/>
              <p:cNvSpPr/>
              <p:nvPr/>
            </p:nvSpPr>
            <p:spPr bwMode="auto">
              <a:xfrm>
                <a:off x="1239043" y="5110617"/>
                <a:ext cx="365760" cy="228600"/>
              </a:xfrm>
              <a:prstGeom prst="can">
                <a:avLst>
                  <a:gd name="adj" fmla="val 30822"/>
                </a:avLst>
              </a:prstGeom>
              <a:solidFill>
                <a:srgbClr val="7030A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grpSp>
        <p:grpSp>
          <p:nvGrpSpPr>
            <p:cNvPr id="25" name="Group 183"/>
            <p:cNvGrpSpPr/>
            <p:nvPr/>
          </p:nvGrpSpPr>
          <p:grpSpPr>
            <a:xfrm>
              <a:off x="8077536" y="5012945"/>
              <a:ext cx="365760" cy="548640"/>
              <a:chOff x="1239043" y="5000629"/>
              <a:chExt cx="365760" cy="548640"/>
            </a:xfrm>
          </p:grpSpPr>
          <p:sp>
            <p:nvSpPr>
              <p:cNvPr id="29" name="Can 28"/>
              <p:cNvSpPr/>
              <p:nvPr/>
            </p:nvSpPr>
            <p:spPr bwMode="auto">
              <a:xfrm>
                <a:off x="1239043" y="5000629"/>
                <a:ext cx="365760" cy="548640"/>
              </a:xfrm>
              <a:prstGeom prst="can">
                <a:avLst>
                  <a:gd name="adj" fmla="val 13485"/>
                </a:avLst>
              </a:prstGeom>
              <a:solidFill>
                <a:schemeClr val="bg2">
                  <a:lumMod val="20000"/>
                  <a:lumOff val="80000"/>
                </a:schemeClr>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sp>
            <p:nvSpPr>
              <p:cNvPr id="30" name="Can 29"/>
              <p:cNvSpPr/>
              <p:nvPr/>
            </p:nvSpPr>
            <p:spPr bwMode="auto">
              <a:xfrm>
                <a:off x="1239043" y="5412109"/>
                <a:ext cx="365760" cy="137160"/>
              </a:xfrm>
              <a:prstGeom prst="can">
                <a:avLst>
                  <a:gd name="adj" fmla="val 50000"/>
                </a:avLst>
              </a:prstGeom>
              <a:solidFill>
                <a:schemeClr val="accent4"/>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sp>
            <p:nvSpPr>
              <p:cNvPr id="31" name="Can 30"/>
              <p:cNvSpPr/>
              <p:nvPr/>
            </p:nvSpPr>
            <p:spPr bwMode="auto">
              <a:xfrm>
                <a:off x="1239043" y="5325946"/>
                <a:ext cx="365760" cy="164592"/>
              </a:xfrm>
              <a:prstGeom prst="can">
                <a:avLst>
                  <a:gd name="adj" fmla="val 44292"/>
                </a:avLst>
              </a:prstGeom>
              <a:solidFill>
                <a:srgbClr val="0070C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sp>
            <p:nvSpPr>
              <p:cNvPr id="32" name="Can 31"/>
              <p:cNvSpPr/>
              <p:nvPr/>
            </p:nvSpPr>
            <p:spPr bwMode="auto">
              <a:xfrm>
                <a:off x="1239043" y="5267046"/>
                <a:ext cx="365760" cy="137160"/>
              </a:xfrm>
              <a:prstGeom prst="can">
                <a:avLst>
                  <a:gd name="adj" fmla="val 50000"/>
                </a:avLst>
              </a:prstGeom>
              <a:solidFill>
                <a:srgbClr val="C00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sp>
            <p:nvSpPr>
              <p:cNvPr id="33" name="Can 32"/>
              <p:cNvSpPr/>
              <p:nvPr/>
            </p:nvSpPr>
            <p:spPr bwMode="auto">
              <a:xfrm>
                <a:off x="1239043" y="5110617"/>
                <a:ext cx="365760" cy="228600"/>
              </a:xfrm>
              <a:prstGeom prst="can">
                <a:avLst>
                  <a:gd name="adj" fmla="val 30822"/>
                </a:avLst>
              </a:prstGeom>
              <a:solidFill>
                <a:srgbClr val="7030A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grpSp>
      </p:grpSp>
    </p:spTree>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it works – High Level</a:t>
            </a:r>
            <a:endParaRPr lang="en-US" dirty="0"/>
          </a:p>
        </p:txBody>
      </p:sp>
      <p:sp>
        <p:nvSpPr>
          <p:cNvPr id="3" name="Content Placeholder 2"/>
          <p:cNvSpPr>
            <a:spLocks noGrp="1"/>
          </p:cNvSpPr>
          <p:nvPr>
            <p:ph idx="1"/>
          </p:nvPr>
        </p:nvSpPr>
        <p:spPr>
          <a:xfrm>
            <a:off x="301624" y="991893"/>
            <a:ext cx="7699375" cy="4930442"/>
          </a:xfrm>
        </p:spPr>
        <p:txBody>
          <a:bodyPr>
            <a:normAutofit/>
          </a:bodyPr>
          <a:lstStyle/>
          <a:p>
            <a:r>
              <a:rPr lang="en-US" sz="2800" dirty="0" smtClean="0">
                <a:solidFill>
                  <a:schemeClr val="tx1">
                    <a:lumMod val="50000"/>
                    <a:lumOff val="50000"/>
                  </a:schemeClr>
                </a:solidFill>
              </a:rPr>
              <a:t>Traditional RAID Volumes</a:t>
            </a:r>
          </a:p>
          <a:p>
            <a:pPr lvl="1"/>
            <a:r>
              <a:rPr lang="en-US" sz="2000" dirty="0" smtClean="0">
                <a:solidFill>
                  <a:schemeClr val="tx1">
                    <a:lumMod val="50000"/>
                    <a:lumOff val="50000"/>
                  </a:schemeClr>
                </a:solidFill>
              </a:rPr>
              <a:t>Disk drives organized into RAID groups</a:t>
            </a:r>
          </a:p>
          <a:p>
            <a:pPr lvl="1"/>
            <a:r>
              <a:rPr lang="en-US" sz="2000" dirty="0" smtClean="0">
                <a:solidFill>
                  <a:schemeClr val="tx1">
                    <a:lumMod val="50000"/>
                    <a:lumOff val="50000"/>
                  </a:schemeClr>
                </a:solidFill>
              </a:rPr>
              <a:t>Volumes reside across the drives in a RAID group</a:t>
            </a:r>
          </a:p>
          <a:p>
            <a:pPr lvl="2"/>
            <a:r>
              <a:rPr lang="en-US" sz="1800" dirty="0" smtClean="0">
                <a:solidFill>
                  <a:schemeClr val="tx1">
                    <a:lumMod val="50000"/>
                    <a:lumOff val="50000"/>
                  </a:schemeClr>
                </a:solidFill>
              </a:rPr>
              <a:t>Performance is dictated by number of spindles</a:t>
            </a:r>
          </a:p>
          <a:p>
            <a:pPr lvl="1"/>
            <a:r>
              <a:rPr lang="en-US" sz="2000" dirty="0" smtClean="0">
                <a:solidFill>
                  <a:schemeClr val="tx1">
                    <a:lumMod val="50000"/>
                    <a:lumOff val="50000"/>
                  </a:schemeClr>
                </a:solidFill>
              </a:rPr>
              <a:t>Hot spares sit idle until a drive fails</a:t>
            </a:r>
          </a:p>
          <a:p>
            <a:pPr lvl="1"/>
            <a:r>
              <a:rPr lang="en-US" sz="2000" dirty="0" smtClean="0">
                <a:solidFill>
                  <a:schemeClr val="tx1">
                    <a:lumMod val="50000"/>
                    <a:lumOff val="50000"/>
                  </a:schemeClr>
                </a:solidFill>
              </a:rPr>
              <a:t>Spare capacity is “stranded”</a:t>
            </a:r>
          </a:p>
        </p:txBody>
      </p:sp>
      <p:sp>
        <p:nvSpPr>
          <p:cNvPr id="4" name="Slide Number Placeholder 3"/>
          <p:cNvSpPr>
            <a:spLocks noGrp="1"/>
          </p:cNvSpPr>
          <p:nvPr>
            <p:ph type="sldNum" sz="quarter" idx="10"/>
          </p:nvPr>
        </p:nvSpPr>
        <p:spPr/>
        <p:txBody>
          <a:bodyPr/>
          <a:lstStyle/>
          <a:p>
            <a:fld id="{B927B1C4-A5E0-4B20-AFB9-DCB4017CC31F}" type="slidenum">
              <a:rPr lang="en-US" smtClean="0"/>
              <a:pPr/>
              <a:t>39</a:t>
            </a:fld>
            <a:endParaRPr lang="en-US"/>
          </a:p>
        </p:txBody>
      </p:sp>
      <p:sp>
        <p:nvSpPr>
          <p:cNvPr id="81" name="Rectangle 80"/>
          <p:cNvSpPr/>
          <p:nvPr/>
        </p:nvSpPr>
        <p:spPr bwMode="auto">
          <a:xfrm>
            <a:off x="595426" y="3519397"/>
            <a:ext cx="7863840" cy="2011680"/>
          </a:xfrm>
          <a:prstGeom prst="rect">
            <a:avLst/>
          </a:prstGeom>
          <a:solidFill>
            <a:schemeClr val="bg1"/>
          </a:solidFill>
          <a:ln w="9525" cap="flat" cmpd="sng" algn="ctr">
            <a:solidFill>
              <a:schemeClr val="bg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sp>
        <p:nvSpPr>
          <p:cNvPr id="82" name="Can 81"/>
          <p:cNvSpPr/>
          <p:nvPr/>
        </p:nvSpPr>
        <p:spPr bwMode="auto">
          <a:xfrm>
            <a:off x="7123948" y="4592631"/>
            <a:ext cx="548640" cy="731520"/>
          </a:xfrm>
          <a:prstGeom prst="can">
            <a:avLst>
              <a:gd name="adj" fmla="val 13485"/>
            </a:avLst>
          </a:prstGeom>
          <a:solidFill>
            <a:schemeClr val="bg2">
              <a:lumMod val="20000"/>
              <a:lumOff val="80000"/>
            </a:schemeClr>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sp>
        <p:nvSpPr>
          <p:cNvPr id="83" name="Can 82"/>
          <p:cNvSpPr/>
          <p:nvPr/>
        </p:nvSpPr>
        <p:spPr bwMode="auto">
          <a:xfrm>
            <a:off x="7740878" y="4592631"/>
            <a:ext cx="548640" cy="731520"/>
          </a:xfrm>
          <a:prstGeom prst="can">
            <a:avLst>
              <a:gd name="adj" fmla="val 13485"/>
            </a:avLst>
          </a:prstGeom>
          <a:solidFill>
            <a:schemeClr val="bg2">
              <a:lumMod val="20000"/>
              <a:lumOff val="80000"/>
            </a:schemeClr>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sp>
        <p:nvSpPr>
          <p:cNvPr id="84" name="Can 83"/>
          <p:cNvSpPr/>
          <p:nvPr/>
        </p:nvSpPr>
        <p:spPr bwMode="auto">
          <a:xfrm>
            <a:off x="777833" y="4588814"/>
            <a:ext cx="548640" cy="731520"/>
          </a:xfrm>
          <a:prstGeom prst="can">
            <a:avLst>
              <a:gd name="adj" fmla="val 13485"/>
            </a:avLst>
          </a:prstGeom>
          <a:solidFill>
            <a:schemeClr val="bg2">
              <a:lumMod val="20000"/>
              <a:lumOff val="80000"/>
            </a:schemeClr>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sp>
        <p:nvSpPr>
          <p:cNvPr id="85" name="Can 84"/>
          <p:cNvSpPr/>
          <p:nvPr/>
        </p:nvSpPr>
        <p:spPr bwMode="auto">
          <a:xfrm>
            <a:off x="1388684" y="4588814"/>
            <a:ext cx="548640" cy="731520"/>
          </a:xfrm>
          <a:prstGeom prst="can">
            <a:avLst>
              <a:gd name="adj" fmla="val 13485"/>
            </a:avLst>
          </a:prstGeom>
          <a:solidFill>
            <a:schemeClr val="bg2">
              <a:lumMod val="20000"/>
              <a:lumOff val="80000"/>
            </a:schemeClr>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sp>
        <p:nvSpPr>
          <p:cNvPr id="86" name="Can 85"/>
          <p:cNvSpPr/>
          <p:nvPr/>
        </p:nvSpPr>
        <p:spPr bwMode="auto">
          <a:xfrm>
            <a:off x="2005614" y="4588814"/>
            <a:ext cx="548640" cy="731520"/>
          </a:xfrm>
          <a:prstGeom prst="can">
            <a:avLst>
              <a:gd name="adj" fmla="val 13485"/>
            </a:avLst>
          </a:prstGeom>
          <a:solidFill>
            <a:schemeClr val="bg2">
              <a:lumMod val="20000"/>
              <a:lumOff val="80000"/>
            </a:schemeClr>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sp>
        <p:nvSpPr>
          <p:cNvPr id="87" name="Can 86"/>
          <p:cNvSpPr/>
          <p:nvPr/>
        </p:nvSpPr>
        <p:spPr bwMode="auto">
          <a:xfrm>
            <a:off x="2620889" y="4588814"/>
            <a:ext cx="548640" cy="731520"/>
          </a:xfrm>
          <a:prstGeom prst="can">
            <a:avLst>
              <a:gd name="adj" fmla="val 13485"/>
            </a:avLst>
          </a:prstGeom>
          <a:solidFill>
            <a:schemeClr val="bg2">
              <a:lumMod val="20000"/>
              <a:lumOff val="80000"/>
            </a:schemeClr>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sp>
        <p:nvSpPr>
          <p:cNvPr id="88" name="Can 87"/>
          <p:cNvSpPr/>
          <p:nvPr/>
        </p:nvSpPr>
        <p:spPr bwMode="auto">
          <a:xfrm>
            <a:off x="3237819" y="4588814"/>
            <a:ext cx="548640" cy="731520"/>
          </a:xfrm>
          <a:prstGeom prst="can">
            <a:avLst>
              <a:gd name="adj" fmla="val 13485"/>
            </a:avLst>
          </a:prstGeom>
          <a:solidFill>
            <a:schemeClr val="bg2">
              <a:lumMod val="20000"/>
              <a:lumOff val="80000"/>
            </a:schemeClr>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sp>
        <p:nvSpPr>
          <p:cNvPr id="89" name="Can 88"/>
          <p:cNvSpPr/>
          <p:nvPr/>
        </p:nvSpPr>
        <p:spPr bwMode="auto">
          <a:xfrm>
            <a:off x="777833" y="3695141"/>
            <a:ext cx="548640" cy="731520"/>
          </a:xfrm>
          <a:prstGeom prst="can">
            <a:avLst>
              <a:gd name="adj" fmla="val 13485"/>
            </a:avLst>
          </a:prstGeom>
          <a:solidFill>
            <a:schemeClr val="bg2">
              <a:lumMod val="20000"/>
              <a:lumOff val="80000"/>
            </a:schemeClr>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sp>
        <p:nvSpPr>
          <p:cNvPr id="90" name="Can 89"/>
          <p:cNvSpPr/>
          <p:nvPr/>
        </p:nvSpPr>
        <p:spPr bwMode="auto">
          <a:xfrm>
            <a:off x="1388684" y="3695141"/>
            <a:ext cx="548640" cy="731520"/>
          </a:xfrm>
          <a:prstGeom prst="can">
            <a:avLst>
              <a:gd name="adj" fmla="val 13485"/>
            </a:avLst>
          </a:prstGeom>
          <a:solidFill>
            <a:schemeClr val="bg2">
              <a:lumMod val="20000"/>
              <a:lumOff val="80000"/>
            </a:schemeClr>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sp>
        <p:nvSpPr>
          <p:cNvPr id="91" name="Can 90"/>
          <p:cNvSpPr/>
          <p:nvPr/>
        </p:nvSpPr>
        <p:spPr bwMode="auto">
          <a:xfrm>
            <a:off x="2005614" y="3695141"/>
            <a:ext cx="548640" cy="731520"/>
          </a:xfrm>
          <a:prstGeom prst="can">
            <a:avLst>
              <a:gd name="adj" fmla="val 13485"/>
            </a:avLst>
          </a:prstGeom>
          <a:solidFill>
            <a:schemeClr val="bg2">
              <a:lumMod val="20000"/>
              <a:lumOff val="80000"/>
            </a:schemeClr>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sp>
        <p:nvSpPr>
          <p:cNvPr id="92" name="Can 91"/>
          <p:cNvSpPr/>
          <p:nvPr/>
        </p:nvSpPr>
        <p:spPr bwMode="auto">
          <a:xfrm>
            <a:off x="2620889" y="3695141"/>
            <a:ext cx="548640" cy="731520"/>
          </a:xfrm>
          <a:prstGeom prst="can">
            <a:avLst>
              <a:gd name="adj" fmla="val 13485"/>
            </a:avLst>
          </a:prstGeom>
          <a:solidFill>
            <a:schemeClr val="bg2">
              <a:lumMod val="20000"/>
              <a:lumOff val="80000"/>
            </a:schemeClr>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sp>
        <p:nvSpPr>
          <p:cNvPr id="93" name="Can 92"/>
          <p:cNvSpPr/>
          <p:nvPr/>
        </p:nvSpPr>
        <p:spPr bwMode="auto">
          <a:xfrm>
            <a:off x="3237819" y="3695141"/>
            <a:ext cx="548640" cy="731520"/>
          </a:xfrm>
          <a:prstGeom prst="can">
            <a:avLst>
              <a:gd name="adj" fmla="val 13485"/>
            </a:avLst>
          </a:prstGeom>
          <a:solidFill>
            <a:schemeClr val="bg2">
              <a:lumMod val="20000"/>
              <a:lumOff val="80000"/>
            </a:schemeClr>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grpSp>
        <p:nvGrpSpPr>
          <p:cNvPr id="5" name="Group 93"/>
          <p:cNvGrpSpPr/>
          <p:nvPr/>
        </p:nvGrpSpPr>
        <p:grpSpPr>
          <a:xfrm>
            <a:off x="777833" y="4958318"/>
            <a:ext cx="3008626" cy="365760"/>
            <a:chOff x="3914882" y="5154676"/>
            <a:chExt cx="3008626" cy="365760"/>
          </a:xfrm>
        </p:grpSpPr>
        <p:sp>
          <p:nvSpPr>
            <p:cNvPr id="95" name="Can 94"/>
            <p:cNvSpPr/>
            <p:nvPr/>
          </p:nvSpPr>
          <p:spPr bwMode="auto">
            <a:xfrm>
              <a:off x="3914882" y="5154676"/>
              <a:ext cx="548640" cy="365760"/>
            </a:xfrm>
            <a:prstGeom prst="can">
              <a:avLst>
                <a:gd name="adj" fmla="val 24489"/>
              </a:avLst>
            </a:prstGeom>
            <a:solidFill>
              <a:schemeClr val="accent3"/>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sp>
          <p:nvSpPr>
            <p:cNvPr id="96" name="Can 95"/>
            <p:cNvSpPr/>
            <p:nvPr/>
          </p:nvSpPr>
          <p:spPr bwMode="auto">
            <a:xfrm>
              <a:off x="4525733" y="5154676"/>
              <a:ext cx="548640" cy="365760"/>
            </a:xfrm>
            <a:prstGeom prst="can">
              <a:avLst>
                <a:gd name="adj" fmla="val 24489"/>
              </a:avLst>
            </a:prstGeom>
            <a:solidFill>
              <a:schemeClr val="accent3"/>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sp>
          <p:nvSpPr>
            <p:cNvPr id="97" name="Can 96"/>
            <p:cNvSpPr/>
            <p:nvPr/>
          </p:nvSpPr>
          <p:spPr bwMode="auto">
            <a:xfrm>
              <a:off x="5142663" y="5154676"/>
              <a:ext cx="548640" cy="365760"/>
            </a:xfrm>
            <a:prstGeom prst="can">
              <a:avLst>
                <a:gd name="adj" fmla="val 24489"/>
              </a:avLst>
            </a:prstGeom>
            <a:solidFill>
              <a:schemeClr val="accent3"/>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sp>
          <p:nvSpPr>
            <p:cNvPr id="98" name="Can 97"/>
            <p:cNvSpPr/>
            <p:nvPr/>
          </p:nvSpPr>
          <p:spPr bwMode="auto">
            <a:xfrm>
              <a:off x="5757938" y="5154676"/>
              <a:ext cx="548640" cy="365760"/>
            </a:xfrm>
            <a:prstGeom prst="can">
              <a:avLst>
                <a:gd name="adj" fmla="val 24489"/>
              </a:avLst>
            </a:prstGeom>
            <a:solidFill>
              <a:schemeClr val="accent3"/>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sp>
          <p:nvSpPr>
            <p:cNvPr id="99" name="Can 98"/>
            <p:cNvSpPr/>
            <p:nvPr/>
          </p:nvSpPr>
          <p:spPr bwMode="auto">
            <a:xfrm>
              <a:off x="6374868" y="5154676"/>
              <a:ext cx="548640" cy="365760"/>
            </a:xfrm>
            <a:prstGeom prst="can">
              <a:avLst>
                <a:gd name="adj" fmla="val 24489"/>
              </a:avLst>
            </a:prstGeom>
            <a:solidFill>
              <a:schemeClr val="accent3"/>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grpSp>
      <p:grpSp>
        <p:nvGrpSpPr>
          <p:cNvPr id="6" name="Group 99"/>
          <p:cNvGrpSpPr/>
          <p:nvPr/>
        </p:nvGrpSpPr>
        <p:grpSpPr>
          <a:xfrm>
            <a:off x="777833" y="4064645"/>
            <a:ext cx="3008626" cy="365760"/>
            <a:chOff x="3914882" y="4261003"/>
            <a:chExt cx="3008626" cy="365760"/>
          </a:xfrm>
        </p:grpSpPr>
        <p:sp>
          <p:nvSpPr>
            <p:cNvPr id="101" name="Can 100"/>
            <p:cNvSpPr/>
            <p:nvPr/>
          </p:nvSpPr>
          <p:spPr bwMode="auto">
            <a:xfrm>
              <a:off x="3914882" y="4261003"/>
              <a:ext cx="548640" cy="365760"/>
            </a:xfrm>
            <a:prstGeom prst="can">
              <a:avLst>
                <a:gd name="adj" fmla="val 24489"/>
              </a:avLst>
            </a:prstGeom>
            <a:solidFill>
              <a:srgbClr val="0070C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sp>
          <p:nvSpPr>
            <p:cNvPr id="102" name="Can 101"/>
            <p:cNvSpPr/>
            <p:nvPr/>
          </p:nvSpPr>
          <p:spPr bwMode="auto">
            <a:xfrm>
              <a:off x="4525733" y="4261003"/>
              <a:ext cx="548640" cy="365760"/>
            </a:xfrm>
            <a:prstGeom prst="can">
              <a:avLst>
                <a:gd name="adj" fmla="val 24489"/>
              </a:avLst>
            </a:prstGeom>
            <a:solidFill>
              <a:srgbClr val="0070C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sp>
          <p:nvSpPr>
            <p:cNvPr id="103" name="Can 102"/>
            <p:cNvSpPr/>
            <p:nvPr/>
          </p:nvSpPr>
          <p:spPr bwMode="auto">
            <a:xfrm>
              <a:off x="5142663" y="4261003"/>
              <a:ext cx="548640" cy="365760"/>
            </a:xfrm>
            <a:prstGeom prst="can">
              <a:avLst>
                <a:gd name="adj" fmla="val 24489"/>
              </a:avLst>
            </a:prstGeom>
            <a:solidFill>
              <a:srgbClr val="0070C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sp>
          <p:nvSpPr>
            <p:cNvPr id="104" name="Can 103"/>
            <p:cNvSpPr/>
            <p:nvPr/>
          </p:nvSpPr>
          <p:spPr bwMode="auto">
            <a:xfrm>
              <a:off x="5757938" y="4261003"/>
              <a:ext cx="548640" cy="365760"/>
            </a:xfrm>
            <a:prstGeom prst="can">
              <a:avLst>
                <a:gd name="adj" fmla="val 24489"/>
              </a:avLst>
            </a:prstGeom>
            <a:solidFill>
              <a:srgbClr val="0070C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sp>
          <p:nvSpPr>
            <p:cNvPr id="105" name="Can 104"/>
            <p:cNvSpPr/>
            <p:nvPr/>
          </p:nvSpPr>
          <p:spPr bwMode="auto">
            <a:xfrm>
              <a:off x="6374868" y="4261003"/>
              <a:ext cx="548640" cy="365760"/>
            </a:xfrm>
            <a:prstGeom prst="can">
              <a:avLst>
                <a:gd name="adj" fmla="val 24489"/>
              </a:avLst>
            </a:prstGeom>
            <a:solidFill>
              <a:srgbClr val="0070C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grpSp>
      <p:grpSp>
        <p:nvGrpSpPr>
          <p:cNvPr id="7" name="Group 105"/>
          <p:cNvGrpSpPr/>
          <p:nvPr/>
        </p:nvGrpSpPr>
        <p:grpSpPr>
          <a:xfrm>
            <a:off x="777833" y="4775574"/>
            <a:ext cx="3008626" cy="274320"/>
            <a:chOff x="3914882" y="4971932"/>
            <a:chExt cx="3008626" cy="274320"/>
          </a:xfrm>
        </p:grpSpPr>
        <p:sp>
          <p:nvSpPr>
            <p:cNvPr id="107" name="Can 106"/>
            <p:cNvSpPr/>
            <p:nvPr/>
          </p:nvSpPr>
          <p:spPr bwMode="auto">
            <a:xfrm>
              <a:off x="3914882" y="4971932"/>
              <a:ext cx="548640" cy="274320"/>
            </a:xfrm>
            <a:prstGeom prst="can">
              <a:avLst>
                <a:gd name="adj" fmla="val 24489"/>
              </a:avLst>
            </a:prstGeom>
            <a:solidFill>
              <a:schemeClr val="accent5"/>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sp>
          <p:nvSpPr>
            <p:cNvPr id="108" name="Can 107"/>
            <p:cNvSpPr/>
            <p:nvPr/>
          </p:nvSpPr>
          <p:spPr bwMode="auto">
            <a:xfrm>
              <a:off x="4525733" y="4971932"/>
              <a:ext cx="548640" cy="274320"/>
            </a:xfrm>
            <a:prstGeom prst="can">
              <a:avLst>
                <a:gd name="adj" fmla="val 24489"/>
              </a:avLst>
            </a:prstGeom>
            <a:solidFill>
              <a:schemeClr val="accent5"/>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sp>
          <p:nvSpPr>
            <p:cNvPr id="109" name="Can 108"/>
            <p:cNvSpPr/>
            <p:nvPr/>
          </p:nvSpPr>
          <p:spPr bwMode="auto">
            <a:xfrm>
              <a:off x="5142663" y="4971932"/>
              <a:ext cx="548640" cy="274320"/>
            </a:xfrm>
            <a:prstGeom prst="can">
              <a:avLst>
                <a:gd name="adj" fmla="val 24489"/>
              </a:avLst>
            </a:prstGeom>
            <a:solidFill>
              <a:schemeClr val="accent5"/>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sp>
          <p:nvSpPr>
            <p:cNvPr id="110" name="Can 109"/>
            <p:cNvSpPr/>
            <p:nvPr/>
          </p:nvSpPr>
          <p:spPr bwMode="auto">
            <a:xfrm>
              <a:off x="5757938" y="4971932"/>
              <a:ext cx="548640" cy="274320"/>
            </a:xfrm>
            <a:prstGeom prst="can">
              <a:avLst>
                <a:gd name="adj" fmla="val 24489"/>
              </a:avLst>
            </a:prstGeom>
            <a:solidFill>
              <a:schemeClr val="accent5"/>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sp>
          <p:nvSpPr>
            <p:cNvPr id="111" name="Can 110"/>
            <p:cNvSpPr/>
            <p:nvPr/>
          </p:nvSpPr>
          <p:spPr bwMode="auto">
            <a:xfrm>
              <a:off x="6374868" y="4971932"/>
              <a:ext cx="548640" cy="274320"/>
            </a:xfrm>
            <a:prstGeom prst="can">
              <a:avLst>
                <a:gd name="adj" fmla="val 24489"/>
              </a:avLst>
            </a:prstGeom>
            <a:solidFill>
              <a:schemeClr val="accent5"/>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grpSp>
      <p:grpSp>
        <p:nvGrpSpPr>
          <p:cNvPr id="8" name="Group 111"/>
          <p:cNvGrpSpPr/>
          <p:nvPr/>
        </p:nvGrpSpPr>
        <p:grpSpPr>
          <a:xfrm>
            <a:off x="777833" y="3880335"/>
            <a:ext cx="3008626" cy="274320"/>
            <a:chOff x="3914882" y="4076693"/>
            <a:chExt cx="3008626" cy="274320"/>
          </a:xfrm>
        </p:grpSpPr>
        <p:sp>
          <p:nvSpPr>
            <p:cNvPr id="113" name="Can 112"/>
            <p:cNvSpPr/>
            <p:nvPr/>
          </p:nvSpPr>
          <p:spPr bwMode="auto">
            <a:xfrm>
              <a:off x="3914882" y="4076693"/>
              <a:ext cx="548640" cy="274320"/>
            </a:xfrm>
            <a:prstGeom prst="can">
              <a:avLst>
                <a:gd name="adj" fmla="val 24489"/>
              </a:avLst>
            </a:prstGeom>
            <a:solidFill>
              <a:srgbClr val="C00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sp>
          <p:nvSpPr>
            <p:cNvPr id="114" name="Can 113"/>
            <p:cNvSpPr/>
            <p:nvPr/>
          </p:nvSpPr>
          <p:spPr bwMode="auto">
            <a:xfrm>
              <a:off x="4525733" y="4076693"/>
              <a:ext cx="548640" cy="274320"/>
            </a:xfrm>
            <a:prstGeom prst="can">
              <a:avLst>
                <a:gd name="adj" fmla="val 24489"/>
              </a:avLst>
            </a:prstGeom>
            <a:solidFill>
              <a:srgbClr val="C00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sp>
          <p:nvSpPr>
            <p:cNvPr id="115" name="Can 114"/>
            <p:cNvSpPr/>
            <p:nvPr/>
          </p:nvSpPr>
          <p:spPr bwMode="auto">
            <a:xfrm>
              <a:off x="5142663" y="4076693"/>
              <a:ext cx="548640" cy="274320"/>
            </a:xfrm>
            <a:prstGeom prst="can">
              <a:avLst>
                <a:gd name="adj" fmla="val 24489"/>
              </a:avLst>
            </a:prstGeom>
            <a:solidFill>
              <a:srgbClr val="C00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sp>
          <p:nvSpPr>
            <p:cNvPr id="116" name="Can 115"/>
            <p:cNvSpPr/>
            <p:nvPr/>
          </p:nvSpPr>
          <p:spPr bwMode="auto">
            <a:xfrm>
              <a:off x="5757938" y="4076693"/>
              <a:ext cx="548640" cy="274320"/>
            </a:xfrm>
            <a:prstGeom prst="can">
              <a:avLst>
                <a:gd name="adj" fmla="val 24489"/>
              </a:avLst>
            </a:prstGeom>
            <a:solidFill>
              <a:srgbClr val="C00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sp>
          <p:nvSpPr>
            <p:cNvPr id="117" name="Can 116"/>
            <p:cNvSpPr/>
            <p:nvPr/>
          </p:nvSpPr>
          <p:spPr bwMode="auto">
            <a:xfrm>
              <a:off x="6374868" y="4076693"/>
              <a:ext cx="548640" cy="274320"/>
            </a:xfrm>
            <a:prstGeom prst="can">
              <a:avLst>
                <a:gd name="adj" fmla="val 24489"/>
              </a:avLst>
            </a:prstGeom>
            <a:solidFill>
              <a:srgbClr val="C00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grpSp>
      <p:sp>
        <p:nvSpPr>
          <p:cNvPr id="118" name="Can 117"/>
          <p:cNvSpPr/>
          <p:nvPr/>
        </p:nvSpPr>
        <p:spPr bwMode="auto">
          <a:xfrm>
            <a:off x="7123948" y="3698958"/>
            <a:ext cx="548640" cy="731520"/>
          </a:xfrm>
          <a:prstGeom prst="can">
            <a:avLst>
              <a:gd name="adj" fmla="val 13485"/>
            </a:avLst>
          </a:prstGeom>
          <a:solidFill>
            <a:schemeClr val="bg2">
              <a:lumMod val="20000"/>
              <a:lumOff val="80000"/>
            </a:schemeClr>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sp>
        <p:nvSpPr>
          <p:cNvPr id="119" name="Can 118"/>
          <p:cNvSpPr/>
          <p:nvPr/>
        </p:nvSpPr>
        <p:spPr bwMode="auto">
          <a:xfrm>
            <a:off x="7740878" y="3698958"/>
            <a:ext cx="548640" cy="731520"/>
          </a:xfrm>
          <a:prstGeom prst="can">
            <a:avLst>
              <a:gd name="adj" fmla="val 13485"/>
            </a:avLst>
          </a:prstGeom>
          <a:solidFill>
            <a:schemeClr val="bg2">
              <a:lumMod val="20000"/>
              <a:lumOff val="80000"/>
            </a:schemeClr>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sp>
        <p:nvSpPr>
          <p:cNvPr id="120" name="Can 119"/>
          <p:cNvSpPr/>
          <p:nvPr/>
        </p:nvSpPr>
        <p:spPr bwMode="auto">
          <a:xfrm>
            <a:off x="3970139" y="3693780"/>
            <a:ext cx="548640" cy="731520"/>
          </a:xfrm>
          <a:prstGeom prst="can">
            <a:avLst>
              <a:gd name="adj" fmla="val 13485"/>
            </a:avLst>
          </a:prstGeom>
          <a:solidFill>
            <a:schemeClr val="bg2">
              <a:lumMod val="20000"/>
              <a:lumOff val="80000"/>
            </a:schemeClr>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sp>
        <p:nvSpPr>
          <p:cNvPr id="121" name="Can 120"/>
          <p:cNvSpPr/>
          <p:nvPr/>
        </p:nvSpPr>
        <p:spPr bwMode="auto">
          <a:xfrm>
            <a:off x="4587547" y="3693780"/>
            <a:ext cx="548640" cy="731520"/>
          </a:xfrm>
          <a:prstGeom prst="can">
            <a:avLst>
              <a:gd name="adj" fmla="val 13485"/>
            </a:avLst>
          </a:prstGeom>
          <a:solidFill>
            <a:schemeClr val="bg2">
              <a:lumMod val="20000"/>
              <a:lumOff val="80000"/>
            </a:schemeClr>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sp>
        <p:nvSpPr>
          <p:cNvPr id="122" name="Can 121"/>
          <p:cNvSpPr/>
          <p:nvPr/>
        </p:nvSpPr>
        <p:spPr bwMode="auto">
          <a:xfrm>
            <a:off x="5198398" y="3693780"/>
            <a:ext cx="548640" cy="731520"/>
          </a:xfrm>
          <a:prstGeom prst="can">
            <a:avLst>
              <a:gd name="adj" fmla="val 13485"/>
            </a:avLst>
          </a:prstGeom>
          <a:solidFill>
            <a:schemeClr val="bg2">
              <a:lumMod val="20000"/>
              <a:lumOff val="80000"/>
            </a:schemeClr>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sp>
        <p:nvSpPr>
          <p:cNvPr id="123" name="Can 122"/>
          <p:cNvSpPr/>
          <p:nvPr/>
        </p:nvSpPr>
        <p:spPr bwMode="auto">
          <a:xfrm>
            <a:off x="5815328" y="3693780"/>
            <a:ext cx="548640" cy="731520"/>
          </a:xfrm>
          <a:prstGeom prst="can">
            <a:avLst>
              <a:gd name="adj" fmla="val 13485"/>
            </a:avLst>
          </a:prstGeom>
          <a:solidFill>
            <a:schemeClr val="bg2">
              <a:lumMod val="20000"/>
              <a:lumOff val="80000"/>
            </a:schemeClr>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sp>
        <p:nvSpPr>
          <p:cNvPr id="124" name="Can 123"/>
          <p:cNvSpPr/>
          <p:nvPr/>
        </p:nvSpPr>
        <p:spPr bwMode="auto">
          <a:xfrm>
            <a:off x="6426179" y="3693780"/>
            <a:ext cx="548640" cy="731520"/>
          </a:xfrm>
          <a:prstGeom prst="can">
            <a:avLst>
              <a:gd name="adj" fmla="val 13485"/>
            </a:avLst>
          </a:prstGeom>
          <a:solidFill>
            <a:schemeClr val="bg2">
              <a:lumMod val="20000"/>
              <a:lumOff val="80000"/>
            </a:schemeClr>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grpSp>
        <p:nvGrpSpPr>
          <p:cNvPr id="9" name="Group 124"/>
          <p:cNvGrpSpPr/>
          <p:nvPr/>
        </p:nvGrpSpPr>
        <p:grpSpPr>
          <a:xfrm>
            <a:off x="3970139" y="4150980"/>
            <a:ext cx="3004680" cy="274320"/>
            <a:chOff x="657913" y="4348699"/>
            <a:chExt cx="3004680" cy="274320"/>
          </a:xfrm>
        </p:grpSpPr>
        <p:sp>
          <p:nvSpPr>
            <p:cNvPr id="126" name="Can 125"/>
            <p:cNvSpPr/>
            <p:nvPr/>
          </p:nvSpPr>
          <p:spPr bwMode="auto">
            <a:xfrm>
              <a:off x="657913" y="4348699"/>
              <a:ext cx="548640" cy="274320"/>
            </a:xfrm>
            <a:prstGeom prst="can">
              <a:avLst>
                <a:gd name="adj" fmla="val 24489"/>
              </a:avLst>
            </a:prstGeom>
            <a:solidFill>
              <a:schemeClr val="accent4"/>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sp>
          <p:nvSpPr>
            <p:cNvPr id="127" name="Can 126"/>
            <p:cNvSpPr/>
            <p:nvPr/>
          </p:nvSpPr>
          <p:spPr bwMode="auto">
            <a:xfrm>
              <a:off x="1275321" y="4348699"/>
              <a:ext cx="548640" cy="274320"/>
            </a:xfrm>
            <a:prstGeom prst="can">
              <a:avLst>
                <a:gd name="adj" fmla="val 24489"/>
              </a:avLst>
            </a:prstGeom>
            <a:solidFill>
              <a:schemeClr val="accent4"/>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sp>
          <p:nvSpPr>
            <p:cNvPr id="128" name="Can 127"/>
            <p:cNvSpPr/>
            <p:nvPr/>
          </p:nvSpPr>
          <p:spPr bwMode="auto">
            <a:xfrm>
              <a:off x="1886172" y="4348699"/>
              <a:ext cx="548640" cy="274320"/>
            </a:xfrm>
            <a:prstGeom prst="can">
              <a:avLst>
                <a:gd name="adj" fmla="val 24489"/>
              </a:avLst>
            </a:prstGeom>
            <a:solidFill>
              <a:schemeClr val="accent4"/>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sp>
          <p:nvSpPr>
            <p:cNvPr id="129" name="Can 128"/>
            <p:cNvSpPr/>
            <p:nvPr/>
          </p:nvSpPr>
          <p:spPr bwMode="auto">
            <a:xfrm>
              <a:off x="2503102" y="4348699"/>
              <a:ext cx="548640" cy="274320"/>
            </a:xfrm>
            <a:prstGeom prst="can">
              <a:avLst>
                <a:gd name="adj" fmla="val 24489"/>
              </a:avLst>
            </a:prstGeom>
            <a:solidFill>
              <a:schemeClr val="accent4"/>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sp>
          <p:nvSpPr>
            <p:cNvPr id="130" name="Can 129"/>
            <p:cNvSpPr/>
            <p:nvPr/>
          </p:nvSpPr>
          <p:spPr bwMode="auto">
            <a:xfrm>
              <a:off x="3113953" y="4348699"/>
              <a:ext cx="548640" cy="274320"/>
            </a:xfrm>
            <a:prstGeom prst="can">
              <a:avLst>
                <a:gd name="adj" fmla="val 24489"/>
              </a:avLst>
            </a:prstGeom>
            <a:solidFill>
              <a:schemeClr val="accent4"/>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grpSp>
      <p:grpSp>
        <p:nvGrpSpPr>
          <p:cNvPr id="10" name="Group 130"/>
          <p:cNvGrpSpPr/>
          <p:nvPr/>
        </p:nvGrpSpPr>
        <p:grpSpPr>
          <a:xfrm>
            <a:off x="3970139" y="3692520"/>
            <a:ext cx="3004680" cy="548640"/>
            <a:chOff x="657913" y="3890239"/>
            <a:chExt cx="3004680" cy="548640"/>
          </a:xfrm>
        </p:grpSpPr>
        <p:sp>
          <p:nvSpPr>
            <p:cNvPr id="132" name="Can 131"/>
            <p:cNvSpPr/>
            <p:nvPr/>
          </p:nvSpPr>
          <p:spPr bwMode="auto">
            <a:xfrm>
              <a:off x="657913" y="3890239"/>
              <a:ext cx="548640" cy="548640"/>
            </a:xfrm>
            <a:prstGeom prst="can">
              <a:avLst>
                <a:gd name="adj" fmla="val 13644"/>
              </a:avLst>
            </a:prstGeom>
            <a:solidFill>
              <a:srgbClr val="7030A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sp>
          <p:nvSpPr>
            <p:cNvPr id="133" name="Can 132"/>
            <p:cNvSpPr/>
            <p:nvPr/>
          </p:nvSpPr>
          <p:spPr bwMode="auto">
            <a:xfrm>
              <a:off x="1275321" y="3890239"/>
              <a:ext cx="548640" cy="548640"/>
            </a:xfrm>
            <a:prstGeom prst="can">
              <a:avLst>
                <a:gd name="adj" fmla="val 13644"/>
              </a:avLst>
            </a:prstGeom>
            <a:solidFill>
              <a:srgbClr val="7030A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sp>
          <p:nvSpPr>
            <p:cNvPr id="134" name="Can 133"/>
            <p:cNvSpPr/>
            <p:nvPr/>
          </p:nvSpPr>
          <p:spPr bwMode="auto">
            <a:xfrm>
              <a:off x="1886172" y="3890239"/>
              <a:ext cx="548640" cy="548640"/>
            </a:xfrm>
            <a:prstGeom prst="can">
              <a:avLst>
                <a:gd name="adj" fmla="val 13644"/>
              </a:avLst>
            </a:prstGeom>
            <a:solidFill>
              <a:srgbClr val="7030A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sp>
          <p:nvSpPr>
            <p:cNvPr id="135" name="Can 134"/>
            <p:cNvSpPr/>
            <p:nvPr/>
          </p:nvSpPr>
          <p:spPr bwMode="auto">
            <a:xfrm>
              <a:off x="2503102" y="3890239"/>
              <a:ext cx="548640" cy="548640"/>
            </a:xfrm>
            <a:prstGeom prst="can">
              <a:avLst>
                <a:gd name="adj" fmla="val 13644"/>
              </a:avLst>
            </a:prstGeom>
            <a:solidFill>
              <a:srgbClr val="7030A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sp>
          <p:nvSpPr>
            <p:cNvPr id="136" name="Can 135"/>
            <p:cNvSpPr/>
            <p:nvPr/>
          </p:nvSpPr>
          <p:spPr bwMode="auto">
            <a:xfrm>
              <a:off x="3113953" y="3890239"/>
              <a:ext cx="548640" cy="548640"/>
            </a:xfrm>
            <a:prstGeom prst="can">
              <a:avLst>
                <a:gd name="adj" fmla="val 13644"/>
              </a:avLst>
            </a:prstGeom>
            <a:solidFill>
              <a:srgbClr val="7030A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grpSp>
      <p:sp>
        <p:nvSpPr>
          <p:cNvPr id="137" name="Can 136"/>
          <p:cNvSpPr/>
          <p:nvPr/>
        </p:nvSpPr>
        <p:spPr bwMode="auto">
          <a:xfrm>
            <a:off x="3970139" y="4587453"/>
            <a:ext cx="548640" cy="731520"/>
          </a:xfrm>
          <a:prstGeom prst="can">
            <a:avLst>
              <a:gd name="adj" fmla="val 13485"/>
            </a:avLst>
          </a:prstGeom>
          <a:solidFill>
            <a:schemeClr val="bg2">
              <a:lumMod val="20000"/>
              <a:lumOff val="80000"/>
            </a:schemeClr>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sp>
        <p:nvSpPr>
          <p:cNvPr id="138" name="Can 137"/>
          <p:cNvSpPr/>
          <p:nvPr/>
        </p:nvSpPr>
        <p:spPr bwMode="auto">
          <a:xfrm>
            <a:off x="4587547" y="4587453"/>
            <a:ext cx="548640" cy="731520"/>
          </a:xfrm>
          <a:prstGeom prst="can">
            <a:avLst>
              <a:gd name="adj" fmla="val 13485"/>
            </a:avLst>
          </a:prstGeom>
          <a:solidFill>
            <a:schemeClr val="bg2">
              <a:lumMod val="20000"/>
              <a:lumOff val="80000"/>
            </a:schemeClr>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sp>
        <p:nvSpPr>
          <p:cNvPr id="139" name="Can 138"/>
          <p:cNvSpPr/>
          <p:nvPr/>
        </p:nvSpPr>
        <p:spPr bwMode="auto">
          <a:xfrm>
            <a:off x="5198398" y="4587453"/>
            <a:ext cx="548640" cy="731520"/>
          </a:xfrm>
          <a:prstGeom prst="can">
            <a:avLst>
              <a:gd name="adj" fmla="val 13485"/>
            </a:avLst>
          </a:prstGeom>
          <a:solidFill>
            <a:schemeClr val="bg2">
              <a:lumMod val="20000"/>
              <a:lumOff val="80000"/>
            </a:schemeClr>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sp>
        <p:nvSpPr>
          <p:cNvPr id="140" name="Can 139"/>
          <p:cNvSpPr/>
          <p:nvPr/>
        </p:nvSpPr>
        <p:spPr bwMode="auto">
          <a:xfrm>
            <a:off x="5815328" y="4587453"/>
            <a:ext cx="548640" cy="731520"/>
          </a:xfrm>
          <a:prstGeom prst="can">
            <a:avLst>
              <a:gd name="adj" fmla="val 13485"/>
            </a:avLst>
          </a:prstGeom>
          <a:solidFill>
            <a:schemeClr val="bg2">
              <a:lumMod val="20000"/>
              <a:lumOff val="80000"/>
            </a:schemeClr>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sp>
        <p:nvSpPr>
          <p:cNvPr id="141" name="Can 140"/>
          <p:cNvSpPr/>
          <p:nvPr/>
        </p:nvSpPr>
        <p:spPr bwMode="auto">
          <a:xfrm>
            <a:off x="6426179" y="4587453"/>
            <a:ext cx="548640" cy="731520"/>
          </a:xfrm>
          <a:prstGeom prst="can">
            <a:avLst>
              <a:gd name="adj" fmla="val 13485"/>
            </a:avLst>
          </a:prstGeom>
          <a:solidFill>
            <a:schemeClr val="bg2">
              <a:lumMod val="20000"/>
              <a:lumOff val="80000"/>
            </a:schemeClr>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grpSp>
        <p:nvGrpSpPr>
          <p:cNvPr id="11" name="Group 141"/>
          <p:cNvGrpSpPr/>
          <p:nvPr/>
        </p:nvGrpSpPr>
        <p:grpSpPr>
          <a:xfrm>
            <a:off x="3970139" y="5044653"/>
            <a:ext cx="3004680" cy="274320"/>
            <a:chOff x="657913" y="5242372"/>
            <a:chExt cx="3004680" cy="274320"/>
          </a:xfrm>
        </p:grpSpPr>
        <p:sp>
          <p:nvSpPr>
            <p:cNvPr id="143" name="Can 142"/>
            <p:cNvSpPr/>
            <p:nvPr/>
          </p:nvSpPr>
          <p:spPr bwMode="auto">
            <a:xfrm>
              <a:off x="657913" y="5242372"/>
              <a:ext cx="548640" cy="274320"/>
            </a:xfrm>
            <a:prstGeom prst="can">
              <a:avLst>
                <a:gd name="adj" fmla="val 24489"/>
              </a:avLst>
            </a:prstGeom>
            <a:solidFill>
              <a:schemeClr val="accent4"/>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sp>
          <p:nvSpPr>
            <p:cNvPr id="144" name="Can 143"/>
            <p:cNvSpPr/>
            <p:nvPr/>
          </p:nvSpPr>
          <p:spPr bwMode="auto">
            <a:xfrm>
              <a:off x="1275321" y="5242372"/>
              <a:ext cx="548640" cy="274320"/>
            </a:xfrm>
            <a:prstGeom prst="can">
              <a:avLst>
                <a:gd name="adj" fmla="val 24489"/>
              </a:avLst>
            </a:prstGeom>
            <a:solidFill>
              <a:schemeClr val="accent4"/>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sp>
          <p:nvSpPr>
            <p:cNvPr id="145" name="Can 144"/>
            <p:cNvSpPr/>
            <p:nvPr/>
          </p:nvSpPr>
          <p:spPr bwMode="auto">
            <a:xfrm>
              <a:off x="1886172" y="5242372"/>
              <a:ext cx="548640" cy="274320"/>
            </a:xfrm>
            <a:prstGeom prst="can">
              <a:avLst>
                <a:gd name="adj" fmla="val 24489"/>
              </a:avLst>
            </a:prstGeom>
            <a:solidFill>
              <a:schemeClr val="accent4"/>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sp>
          <p:nvSpPr>
            <p:cNvPr id="146" name="Can 145"/>
            <p:cNvSpPr/>
            <p:nvPr/>
          </p:nvSpPr>
          <p:spPr bwMode="auto">
            <a:xfrm>
              <a:off x="2503102" y="5242372"/>
              <a:ext cx="548640" cy="274320"/>
            </a:xfrm>
            <a:prstGeom prst="can">
              <a:avLst>
                <a:gd name="adj" fmla="val 24489"/>
              </a:avLst>
            </a:prstGeom>
            <a:solidFill>
              <a:schemeClr val="accent4"/>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sp>
          <p:nvSpPr>
            <p:cNvPr id="147" name="Can 146"/>
            <p:cNvSpPr/>
            <p:nvPr/>
          </p:nvSpPr>
          <p:spPr bwMode="auto">
            <a:xfrm>
              <a:off x="3113953" y="5242372"/>
              <a:ext cx="548640" cy="274320"/>
            </a:xfrm>
            <a:prstGeom prst="can">
              <a:avLst>
                <a:gd name="adj" fmla="val 24489"/>
              </a:avLst>
            </a:prstGeom>
            <a:solidFill>
              <a:schemeClr val="accent4"/>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grpSp>
      <p:grpSp>
        <p:nvGrpSpPr>
          <p:cNvPr id="12" name="Group 147"/>
          <p:cNvGrpSpPr/>
          <p:nvPr/>
        </p:nvGrpSpPr>
        <p:grpSpPr>
          <a:xfrm>
            <a:off x="3970139" y="4587453"/>
            <a:ext cx="3004680" cy="548640"/>
            <a:chOff x="657913" y="4785172"/>
            <a:chExt cx="3004680" cy="548640"/>
          </a:xfrm>
        </p:grpSpPr>
        <p:sp>
          <p:nvSpPr>
            <p:cNvPr id="149" name="Can 148"/>
            <p:cNvSpPr/>
            <p:nvPr/>
          </p:nvSpPr>
          <p:spPr bwMode="auto">
            <a:xfrm>
              <a:off x="657913" y="4785172"/>
              <a:ext cx="548640" cy="548640"/>
            </a:xfrm>
            <a:prstGeom prst="can">
              <a:avLst>
                <a:gd name="adj" fmla="val 13644"/>
              </a:avLst>
            </a:prstGeom>
            <a:solidFill>
              <a:srgbClr val="7030A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sp>
          <p:nvSpPr>
            <p:cNvPr id="150" name="Can 149"/>
            <p:cNvSpPr/>
            <p:nvPr/>
          </p:nvSpPr>
          <p:spPr bwMode="auto">
            <a:xfrm>
              <a:off x="1275321" y="4785172"/>
              <a:ext cx="548640" cy="548640"/>
            </a:xfrm>
            <a:prstGeom prst="can">
              <a:avLst>
                <a:gd name="adj" fmla="val 13644"/>
              </a:avLst>
            </a:prstGeom>
            <a:solidFill>
              <a:srgbClr val="7030A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sp>
          <p:nvSpPr>
            <p:cNvPr id="151" name="Can 150"/>
            <p:cNvSpPr/>
            <p:nvPr/>
          </p:nvSpPr>
          <p:spPr bwMode="auto">
            <a:xfrm>
              <a:off x="1886172" y="4785172"/>
              <a:ext cx="548640" cy="548640"/>
            </a:xfrm>
            <a:prstGeom prst="can">
              <a:avLst>
                <a:gd name="adj" fmla="val 13644"/>
              </a:avLst>
            </a:prstGeom>
            <a:solidFill>
              <a:srgbClr val="7030A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sp>
          <p:nvSpPr>
            <p:cNvPr id="152" name="Can 151"/>
            <p:cNvSpPr/>
            <p:nvPr/>
          </p:nvSpPr>
          <p:spPr bwMode="auto">
            <a:xfrm>
              <a:off x="2503102" y="4785172"/>
              <a:ext cx="548640" cy="548640"/>
            </a:xfrm>
            <a:prstGeom prst="can">
              <a:avLst>
                <a:gd name="adj" fmla="val 13644"/>
              </a:avLst>
            </a:prstGeom>
            <a:solidFill>
              <a:srgbClr val="7030A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sp>
          <p:nvSpPr>
            <p:cNvPr id="153" name="Can 152"/>
            <p:cNvSpPr/>
            <p:nvPr/>
          </p:nvSpPr>
          <p:spPr bwMode="auto">
            <a:xfrm>
              <a:off x="3113953" y="4785172"/>
              <a:ext cx="548640" cy="548640"/>
            </a:xfrm>
            <a:prstGeom prst="can">
              <a:avLst>
                <a:gd name="adj" fmla="val 13644"/>
              </a:avLst>
            </a:prstGeom>
            <a:solidFill>
              <a:srgbClr val="7030A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grpSp>
      <p:sp>
        <p:nvSpPr>
          <p:cNvPr id="154" name="TextBox 153"/>
          <p:cNvSpPr txBox="1"/>
          <p:nvPr/>
        </p:nvSpPr>
        <p:spPr>
          <a:xfrm>
            <a:off x="799098" y="5708260"/>
            <a:ext cx="7511685" cy="369332"/>
          </a:xfrm>
          <a:prstGeom prst="rect">
            <a:avLst/>
          </a:prstGeom>
          <a:noFill/>
        </p:spPr>
        <p:txBody>
          <a:bodyPr wrap="square" rtlCol="0">
            <a:spAutoFit/>
          </a:bodyPr>
          <a:lstStyle/>
          <a:p>
            <a:pPr marL="0" indent="0" algn="ctr">
              <a:buClr>
                <a:schemeClr val="accent2"/>
              </a:buClr>
              <a:buFont typeface="Wingdings" pitchFamily="2" charset="2"/>
              <a:buNone/>
            </a:pPr>
            <a:r>
              <a:rPr lang="en-US" sz="1800" dirty="0" smtClean="0">
                <a:solidFill>
                  <a:schemeClr val="tx1">
                    <a:lumMod val="50000"/>
                    <a:lumOff val="50000"/>
                  </a:schemeClr>
                </a:solidFill>
              </a:rPr>
              <a:t>24-drive system with (2) 10-drive groups (8+2) and (4) hot spares</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nodeType="withEffect">
                                  <p:stCondLst>
                                    <p:cond delay="50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par>
                                <p:cTn id="11" presetID="22" presetClass="entr" presetSubtype="4" fill="hold" nodeType="withEffect">
                                  <p:stCondLst>
                                    <p:cond delay="500"/>
                                  </p:stCondLst>
                                  <p:childTnLst>
                                    <p:set>
                                      <p:cBhvr>
                                        <p:cTn id="12" dur="1" fill="hold">
                                          <p:stCondLst>
                                            <p:cond delay="0"/>
                                          </p:stCondLst>
                                        </p:cTn>
                                        <p:tgtEl>
                                          <p:spTgt spid="11"/>
                                        </p:tgtEl>
                                        <p:attrNameLst>
                                          <p:attrName>style.visibility</p:attrName>
                                        </p:attrNameLst>
                                      </p:cBhvr>
                                      <p:to>
                                        <p:strVal val="visible"/>
                                      </p:to>
                                    </p:set>
                                    <p:animEffect transition="in" filter="wipe(down)">
                                      <p:cBhvr>
                                        <p:cTn id="13" dur="500"/>
                                        <p:tgtEl>
                                          <p:spTgt spid="11"/>
                                        </p:tgtEl>
                                      </p:cBhvr>
                                    </p:animEffect>
                                  </p:childTnLst>
                                </p:cTn>
                              </p:par>
                              <p:par>
                                <p:cTn id="14" presetID="22" presetClass="entr" presetSubtype="4" fill="hold" nodeType="withEffect">
                                  <p:stCondLst>
                                    <p:cond delay="500"/>
                                  </p:stCondLst>
                                  <p:childTnLst>
                                    <p:set>
                                      <p:cBhvr>
                                        <p:cTn id="15" dur="1" fill="hold">
                                          <p:stCondLst>
                                            <p:cond delay="0"/>
                                          </p:stCondLst>
                                        </p:cTn>
                                        <p:tgtEl>
                                          <p:spTgt spid="9"/>
                                        </p:tgtEl>
                                        <p:attrNameLst>
                                          <p:attrName>style.visibility</p:attrName>
                                        </p:attrNameLst>
                                      </p:cBhvr>
                                      <p:to>
                                        <p:strVal val="visible"/>
                                      </p:to>
                                    </p:set>
                                    <p:animEffect transition="in" filter="wipe(down)">
                                      <p:cBhvr>
                                        <p:cTn id="16" dur="500"/>
                                        <p:tgtEl>
                                          <p:spTgt spid="9"/>
                                        </p:tgtEl>
                                      </p:cBhvr>
                                    </p:animEffect>
                                  </p:childTnLst>
                                </p:cTn>
                              </p:par>
                              <p:par>
                                <p:cTn id="17" presetID="22" presetClass="entr" presetSubtype="4" fill="hold" nodeType="withEffect">
                                  <p:stCondLst>
                                    <p:cond delay="500"/>
                                  </p:stCondLst>
                                  <p:childTnLst>
                                    <p:set>
                                      <p:cBhvr>
                                        <p:cTn id="18" dur="1" fill="hold">
                                          <p:stCondLst>
                                            <p:cond delay="0"/>
                                          </p:stCondLst>
                                        </p:cTn>
                                        <p:tgtEl>
                                          <p:spTgt spid="12"/>
                                        </p:tgtEl>
                                        <p:attrNameLst>
                                          <p:attrName>style.visibility</p:attrName>
                                        </p:attrNameLst>
                                      </p:cBhvr>
                                      <p:to>
                                        <p:strVal val="visible"/>
                                      </p:to>
                                    </p:set>
                                    <p:animEffect transition="in" filter="wipe(down)">
                                      <p:cBhvr>
                                        <p:cTn id="19" dur="500"/>
                                        <p:tgtEl>
                                          <p:spTgt spid="12"/>
                                        </p:tgtEl>
                                      </p:cBhvr>
                                    </p:animEffect>
                                  </p:childTnLst>
                                </p:cTn>
                              </p:par>
                              <p:par>
                                <p:cTn id="20" presetID="22" presetClass="entr" presetSubtype="4" fill="hold" nodeType="withEffect">
                                  <p:stCondLst>
                                    <p:cond delay="50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par>
                                <p:cTn id="23" presetID="22" presetClass="entr" presetSubtype="4" fill="hold" nodeType="withEffect">
                                  <p:stCondLst>
                                    <p:cond delay="500"/>
                                  </p:stCondLst>
                                  <p:childTnLst>
                                    <p:set>
                                      <p:cBhvr>
                                        <p:cTn id="24" dur="1" fill="hold">
                                          <p:stCondLst>
                                            <p:cond delay="0"/>
                                          </p:stCondLst>
                                        </p:cTn>
                                        <p:tgtEl>
                                          <p:spTgt spid="7"/>
                                        </p:tgtEl>
                                        <p:attrNameLst>
                                          <p:attrName>style.visibility</p:attrName>
                                        </p:attrNameLst>
                                      </p:cBhvr>
                                      <p:to>
                                        <p:strVal val="visible"/>
                                      </p:to>
                                    </p:set>
                                    <p:animEffect transition="in" filter="wipe(down)">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5800" y="2590800"/>
            <a:ext cx="7772400" cy="639763"/>
          </a:xfrm>
        </p:spPr>
        <p:txBody>
          <a:bodyPr/>
          <a:lstStyle/>
          <a:p>
            <a:pPr algn="ctr"/>
            <a:r>
              <a:rPr lang="en-US" dirty="0" smtClean="0"/>
              <a:t>Marketing Overview</a:t>
            </a:r>
          </a:p>
        </p:txBody>
      </p:sp>
      <p:sp>
        <p:nvSpPr>
          <p:cNvPr id="4" name="Slide Number Placeholder 3"/>
          <p:cNvSpPr>
            <a:spLocks noGrp="1"/>
          </p:cNvSpPr>
          <p:nvPr>
            <p:ph type="sldNum" sz="quarter" idx="4294967295"/>
          </p:nvPr>
        </p:nvSpPr>
        <p:spPr>
          <a:xfrm>
            <a:off x="0" y="6618288"/>
            <a:ext cx="463550" cy="246062"/>
          </a:xfrm>
        </p:spPr>
        <p:txBody>
          <a:bodyPr/>
          <a:lstStyle/>
          <a:p>
            <a:fld id="{B927B1C4-A5E0-4B20-AFB9-DCB4017CC31F}" type="slidenum">
              <a:rPr lang="en-US" smtClean="0"/>
              <a:pPr/>
              <a:t>4</a:t>
            </a:fld>
            <a:endParaRPr lang="en-US"/>
          </a:p>
        </p:txBody>
      </p:sp>
      <p:sp>
        <p:nvSpPr>
          <p:cNvPr id="8" name="Text Placeholder 5"/>
          <p:cNvSpPr txBox="1">
            <a:spLocks/>
          </p:cNvSpPr>
          <p:nvPr/>
        </p:nvSpPr>
        <p:spPr bwMode="auto">
          <a:xfrm>
            <a:off x="904875" y="5490839"/>
            <a:ext cx="7156774" cy="6048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457200" rtl="0" eaLnBrk="0" fontAlgn="base" latinLnBrk="0" hangingPunct="0">
              <a:lnSpc>
                <a:spcPct val="100000"/>
              </a:lnSpc>
              <a:spcBef>
                <a:spcPct val="20000"/>
              </a:spcBef>
              <a:spcAft>
                <a:spcPct val="0"/>
              </a:spcAft>
              <a:buClr>
                <a:srgbClr val="0DB6EC"/>
              </a:buClr>
              <a:buSzPct val="75000"/>
              <a:buFontTx/>
              <a:buChar char="-"/>
              <a:tabLst/>
              <a:defRPr/>
            </a:pPr>
            <a:r>
              <a:rPr kumimoji="0" lang="en-US" sz="1600" b="1" i="0" u="none" strike="noStrike" kern="1200" cap="none" spc="0" normalizeH="0" baseline="0" noProof="0" dirty="0" smtClean="0">
                <a:ln>
                  <a:noFill/>
                </a:ln>
                <a:solidFill>
                  <a:srgbClr val="7DD8F4"/>
                </a:solidFill>
                <a:effectLst/>
                <a:uLnTx/>
                <a:uFillTx/>
                <a:latin typeface="Arial" charset="0"/>
                <a:ea typeface="ＭＳ Ｐゴシック" charset="-128"/>
                <a:cs typeface="ＭＳ Ｐゴシック" charset="-128"/>
              </a:rPr>
              <a:t>Presented By: Matthew Apodaca</a:t>
            </a:r>
          </a:p>
        </p:txBody>
      </p:sp>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it works – High Level (cont.)</a:t>
            </a:r>
            <a:endParaRPr lang="en-US" dirty="0"/>
          </a:p>
        </p:txBody>
      </p:sp>
      <p:sp>
        <p:nvSpPr>
          <p:cNvPr id="3" name="Content Placeholder 2"/>
          <p:cNvSpPr>
            <a:spLocks noGrp="1"/>
          </p:cNvSpPr>
          <p:nvPr>
            <p:ph idx="1"/>
          </p:nvPr>
        </p:nvSpPr>
        <p:spPr>
          <a:xfrm>
            <a:off x="301624" y="991893"/>
            <a:ext cx="7699375" cy="4930442"/>
          </a:xfrm>
        </p:spPr>
        <p:txBody>
          <a:bodyPr>
            <a:normAutofit/>
          </a:bodyPr>
          <a:lstStyle/>
          <a:p>
            <a:r>
              <a:rPr lang="en-US" sz="2800" dirty="0" smtClean="0"/>
              <a:t>Traditional RAID Drive Failure</a:t>
            </a:r>
          </a:p>
          <a:p>
            <a:pPr lvl="1"/>
            <a:r>
              <a:rPr lang="en-US" sz="2000" dirty="0" smtClean="0"/>
              <a:t>Data is recreated on hot spare</a:t>
            </a:r>
          </a:p>
          <a:p>
            <a:pPr lvl="2"/>
            <a:r>
              <a:rPr lang="en-US" sz="1800" dirty="0" smtClean="0"/>
              <a:t>Single drive responsible for all writes (bottleneck) </a:t>
            </a:r>
          </a:p>
          <a:p>
            <a:pPr lvl="2"/>
            <a:r>
              <a:rPr lang="en-US" sz="1800" dirty="0" smtClean="0"/>
              <a:t>Recreation happens linearly (one stripe at a time)</a:t>
            </a:r>
          </a:p>
          <a:p>
            <a:pPr lvl="1"/>
            <a:r>
              <a:rPr lang="en-US" sz="2000" dirty="0" smtClean="0"/>
              <a:t>All volumes in that group are significantly impacted</a:t>
            </a:r>
          </a:p>
        </p:txBody>
      </p:sp>
      <p:sp>
        <p:nvSpPr>
          <p:cNvPr id="4" name="Slide Number Placeholder 3"/>
          <p:cNvSpPr>
            <a:spLocks noGrp="1"/>
          </p:cNvSpPr>
          <p:nvPr>
            <p:ph type="sldNum" sz="quarter" idx="10"/>
          </p:nvPr>
        </p:nvSpPr>
        <p:spPr/>
        <p:txBody>
          <a:bodyPr/>
          <a:lstStyle/>
          <a:p>
            <a:fld id="{B927B1C4-A5E0-4B20-AFB9-DCB4017CC31F}" type="slidenum">
              <a:rPr lang="en-US" smtClean="0"/>
              <a:pPr/>
              <a:t>40</a:t>
            </a:fld>
            <a:endParaRPr lang="en-US"/>
          </a:p>
        </p:txBody>
      </p:sp>
      <p:sp>
        <p:nvSpPr>
          <p:cNvPr id="79" name="Rectangle 78"/>
          <p:cNvSpPr/>
          <p:nvPr/>
        </p:nvSpPr>
        <p:spPr bwMode="auto">
          <a:xfrm>
            <a:off x="627325" y="3306737"/>
            <a:ext cx="7863840" cy="2011680"/>
          </a:xfrm>
          <a:prstGeom prst="rect">
            <a:avLst/>
          </a:prstGeom>
          <a:solidFill>
            <a:schemeClr val="bg1"/>
          </a:solidFill>
          <a:ln w="9525" cap="flat" cmpd="sng" algn="ctr">
            <a:solidFill>
              <a:schemeClr val="bg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sp>
        <p:nvSpPr>
          <p:cNvPr id="80" name="Curved Down Arrow 79"/>
          <p:cNvSpPr/>
          <p:nvPr/>
        </p:nvSpPr>
        <p:spPr bwMode="auto">
          <a:xfrm>
            <a:off x="6116484" y="3162124"/>
            <a:ext cx="1381595" cy="300527"/>
          </a:xfrm>
          <a:prstGeom prst="curvedDownArrow">
            <a:avLst/>
          </a:prstGeom>
          <a:solidFill>
            <a:srgbClr val="FF0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sp>
        <p:nvSpPr>
          <p:cNvPr id="94" name="Can 93"/>
          <p:cNvSpPr/>
          <p:nvPr/>
        </p:nvSpPr>
        <p:spPr bwMode="auto">
          <a:xfrm>
            <a:off x="7155847" y="4379971"/>
            <a:ext cx="548640" cy="731520"/>
          </a:xfrm>
          <a:prstGeom prst="can">
            <a:avLst>
              <a:gd name="adj" fmla="val 13485"/>
            </a:avLst>
          </a:prstGeom>
          <a:solidFill>
            <a:schemeClr val="bg2">
              <a:lumMod val="20000"/>
              <a:lumOff val="80000"/>
            </a:schemeClr>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sp>
        <p:nvSpPr>
          <p:cNvPr id="100" name="Can 99"/>
          <p:cNvSpPr/>
          <p:nvPr/>
        </p:nvSpPr>
        <p:spPr bwMode="auto">
          <a:xfrm>
            <a:off x="7772777" y="4379971"/>
            <a:ext cx="548640" cy="731520"/>
          </a:xfrm>
          <a:prstGeom prst="can">
            <a:avLst>
              <a:gd name="adj" fmla="val 13485"/>
            </a:avLst>
          </a:prstGeom>
          <a:solidFill>
            <a:schemeClr val="bg2">
              <a:lumMod val="20000"/>
              <a:lumOff val="80000"/>
            </a:schemeClr>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sp>
        <p:nvSpPr>
          <p:cNvPr id="106" name="Can 105"/>
          <p:cNvSpPr/>
          <p:nvPr/>
        </p:nvSpPr>
        <p:spPr bwMode="auto">
          <a:xfrm>
            <a:off x="809732" y="4376154"/>
            <a:ext cx="548640" cy="731520"/>
          </a:xfrm>
          <a:prstGeom prst="can">
            <a:avLst>
              <a:gd name="adj" fmla="val 13485"/>
            </a:avLst>
          </a:prstGeom>
          <a:solidFill>
            <a:schemeClr val="bg2">
              <a:lumMod val="20000"/>
              <a:lumOff val="80000"/>
            </a:schemeClr>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sp>
        <p:nvSpPr>
          <p:cNvPr id="112" name="Can 111"/>
          <p:cNvSpPr/>
          <p:nvPr/>
        </p:nvSpPr>
        <p:spPr bwMode="auto">
          <a:xfrm>
            <a:off x="1420583" y="4376154"/>
            <a:ext cx="548640" cy="731520"/>
          </a:xfrm>
          <a:prstGeom prst="can">
            <a:avLst>
              <a:gd name="adj" fmla="val 13485"/>
            </a:avLst>
          </a:prstGeom>
          <a:solidFill>
            <a:schemeClr val="bg2">
              <a:lumMod val="20000"/>
              <a:lumOff val="80000"/>
            </a:schemeClr>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sp>
        <p:nvSpPr>
          <p:cNvPr id="125" name="Can 124"/>
          <p:cNvSpPr/>
          <p:nvPr/>
        </p:nvSpPr>
        <p:spPr bwMode="auto">
          <a:xfrm>
            <a:off x="2037513" y="4376154"/>
            <a:ext cx="548640" cy="731520"/>
          </a:xfrm>
          <a:prstGeom prst="can">
            <a:avLst>
              <a:gd name="adj" fmla="val 13485"/>
            </a:avLst>
          </a:prstGeom>
          <a:solidFill>
            <a:schemeClr val="bg2">
              <a:lumMod val="20000"/>
              <a:lumOff val="80000"/>
            </a:schemeClr>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sp>
        <p:nvSpPr>
          <p:cNvPr id="131" name="Can 130"/>
          <p:cNvSpPr/>
          <p:nvPr/>
        </p:nvSpPr>
        <p:spPr bwMode="auto">
          <a:xfrm>
            <a:off x="2652788" y="4376154"/>
            <a:ext cx="548640" cy="731520"/>
          </a:xfrm>
          <a:prstGeom prst="can">
            <a:avLst>
              <a:gd name="adj" fmla="val 13485"/>
            </a:avLst>
          </a:prstGeom>
          <a:solidFill>
            <a:schemeClr val="bg2">
              <a:lumMod val="20000"/>
              <a:lumOff val="80000"/>
            </a:schemeClr>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sp>
        <p:nvSpPr>
          <p:cNvPr id="142" name="Can 141"/>
          <p:cNvSpPr/>
          <p:nvPr/>
        </p:nvSpPr>
        <p:spPr bwMode="auto">
          <a:xfrm>
            <a:off x="3269718" y="4376154"/>
            <a:ext cx="548640" cy="731520"/>
          </a:xfrm>
          <a:prstGeom prst="can">
            <a:avLst>
              <a:gd name="adj" fmla="val 13485"/>
            </a:avLst>
          </a:prstGeom>
          <a:solidFill>
            <a:schemeClr val="bg2">
              <a:lumMod val="20000"/>
              <a:lumOff val="80000"/>
            </a:schemeClr>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sp>
        <p:nvSpPr>
          <p:cNvPr id="148" name="Can 147"/>
          <p:cNvSpPr/>
          <p:nvPr/>
        </p:nvSpPr>
        <p:spPr bwMode="auto">
          <a:xfrm>
            <a:off x="809732" y="3482481"/>
            <a:ext cx="548640" cy="731520"/>
          </a:xfrm>
          <a:prstGeom prst="can">
            <a:avLst>
              <a:gd name="adj" fmla="val 13485"/>
            </a:avLst>
          </a:prstGeom>
          <a:solidFill>
            <a:schemeClr val="bg2">
              <a:lumMod val="20000"/>
              <a:lumOff val="80000"/>
            </a:schemeClr>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sp>
        <p:nvSpPr>
          <p:cNvPr id="155" name="Can 154"/>
          <p:cNvSpPr/>
          <p:nvPr/>
        </p:nvSpPr>
        <p:spPr bwMode="auto">
          <a:xfrm>
            <a:off x="1420583" y="3482481"/>
            <a:ext cx="548640" cy="731520"/>
          </a:xfrm>
          <a:prstGeom prst="can">
            <a:avLst>
              <a:gd name="adj" fmla="val 13485"/>
            </a:avLst>
          </a:prstGeom>
          <a:solidFill>
            <a:schemeClr val="bg2">
              <a:lumMod val="20000"/>
              <a:lumOff val="80000"/>
            </a:schemeClr>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sp>
        <p:nvSpPr>
          <p:cNvPr id="156" name="Can 155"/>
          <p:cNvSpPr/>
          <p:nvPr/>
        </p:nvSpPr>
        <p:spPr bwMode="auto">
          <a:xfrm>
            <a:off x="2037513" y="3482481"/>
            <a:ext cx="548640" cy="731520"/>
          </a:xfrm>
          <a:prstGeom prst="can">
            <a:avLst>
              <a:gd name="adj" fmla="val 13485"/>
            </a:avLst>
          </a:prstGeom>
          <a:solidFill>
            <a:schemeClr val="bg2">
              <a:lumMod val="20000"/>
              <a:lumOff val="80000"/>
            </a:schemeClr>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sp>
        <p:nvSpPr>
          <p:cNvPr id="157" name="Can 156"/>
          <p:cNvSpPr/>
          <p:nvPr/>
        </p:nvSpPr>
        <p:spPr bwMode="auto">
          <a:xfrm>
            <a:off x="2652788" y="3482481"/>
            <a:ext cx="548640" cy="731520"/>
          </a:xfrm>
          <a:prstGeom prst="can">
            <a:avLst>
              <a:gd name="adj" fmla="val 13485"/>
            </a:avLst>
          </a:prstGeom>
          <a:solidFill>
            <a:schemeClr val="bg2">
              <a:lumMod val="20000"/>
              <a:lumOff val="80000"/>
            </a:schemeClr>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sp>
        <p:nvSpPr>
          <p:cNvPr id="158" name="Can 157"/>
          <p:cNvSpPr/>
          <p:nvPr/>
        </p:nvSpPr>
        <p:spPr bwMode="auto">
          <a:xfrm>
            <a:off x="3269718" y="3482481"/>
            <a:ext cx="548640" cy="731520"/>
          </a:xfrm>
          <a:prstGeom prst="can">
            <a:avLst>
              <a:gd name="adj" fmla="val 13485"/>
            </a:avLst>
          </a:prstGeom>
          <a:solidFill>
            <a:schemeClr val="bg2">
              <a:lumMod val="20000"/>
              <a:lumOff val="80000"/>
            </a:schemeClr>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grpSp>
        <p:nvGrpSpPr>
          <p:cNvPr id="5" name="Group 158"/>
          <p:cNvGrpSpPr/>
          <p:nvPr/>
        </p:nvGrpSpPr>
        <p:grpSpPr>
          <a:xfrm>
            <a:off x="809732" y="4745658"/>
            <a:ext cx="3008626" cy="365760"/>
            <a:chOff x="3914882" y="5154676"/>
            <a:chExt cx="3008626" cy="365760"/>
          </a:xfrm>
        </p:grpSpPr>
        <p:sp>
          <p:nvSpPr>
            <p:cNvPr id="160" name="Can 159"/>
            <p:cNvSpPr/>
            <p:nvPr/>
          </p:nvSpPr>
          <p:spPr bwMode="auto">
            <a:xfrm>
              <a:off x="3914882" y="5154676"/>
              <a:ext cx="548640" cy="365760"/>
            </a:xfrm>
            <a:prstGeom prst="can">
              <a:avLst>
                <a:gd name="adj" fmla="val 24489"/>
              </a:avLst>
            </a:prstGeom>
            <a:solidFill>
              <a:schemeClr val="accent3"/>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sp>
          <p:nvSpPr>
            <p:cNvPr id="161" name="Can 160"/>
            <p:cNvSpPr/>
            <p:nvPr/>
          </p:nvSpPr>
          <p:spPr bwMode="auto">
            <a:xfrm>
              <a:off x="4525733" y="5154676"/>
              <a:ext cx="548640" cy="365760"/>
            </a:xfrm>
            <a:prstGeom prst="can">
              <a:avLst>
                <a:gd name="adj" fmla="val 24489"/>
              </a:avLst>
            </a:prstGeom>
            <a:solidFill>
              <a:schemeClr val="accent3"/>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sp>
          <p:nvSpPr>
            <p:cNvPr id="162" name="Can 161"/>
            <p:cNvSpPr/>
            <p:nvPr/>
          </p:nvSpPr>
          <p:spPr bwMode="auto">
            <a:xfrm>
              <a:off x="5142663" y="5154676"/>
              <a:ext cx="548640" cy="365760"/>
            </a:xfrm>
            <a:prstGeom prst="can">
              <a:avLst>
                <a:gd name="adj" fmla="val 24489"/>
              </a:avLst>
            </a:prstGeom>
            <a:solidFill>
              <a:schemeClr val="accent3"/>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sp>
          <p:nvSpPr>
            <p:cNvPr id="163" name="Can 162"/>
            <p:cNvSpPr/>
            <p:nvPr/>
          </p:nvSpPr>
          <p:spPr bwMode="auto">
            <a:xfrm>
              <a:off x="5757938" y="5154676"/>
              <a:ext cx="548640" cy="365760"/>
            </a:xfrm>
            <a:prstGeom prst="can">
              <a:avLst>
                <a:gd name="adj" fmla="val 24489"/>
              </a:avLst>
            </a:prstGeom>
            <a:solidFill>
              <a:schemeClr val="accent3"/>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sp>
          <p:nvSpPr>
            <p:cNvPr id="164" name="Can 163"/>
            <p:cNvSpPr/>
            <p:nvPr/>
          </p:nvSpPr>
          <p:spPr bwMode="auto">
            <a:xfrm>
              <a:off x="6374868" y="5154676"/>
              <a:ext cx="548640" cy="365760"/>
            </a:xfrm>
            <a:prstGeom prst="can">
              <a:avLst>
                <a:gd name="adj" fmla="val 24489"/>
              </a:avLst>
            </a:prstGeom>
            <a:solidFill>
              <a:schemeClr val="accent3"/>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grpSp>
      <p:grpSp>
        <p:nvGrpSpPr>
          <p:cNvPr id="6" name="Group 164"/>
          <p:cNvGrpSpPr/>
          <p:nvPr/>
        </p:nvGrpSpPr>
        <p:grpSpPr>
          <a:xfrm>
            <a:off x="809732" y="3851985"/>
            <a:ext cx="3008626" cy="365760"/>
            <a:chOff x="3914882" y="4261003"/>
            <a:chExt cx="3008626" cy="365760"/>
          </a:xfrm>
        </p:grpSpPr>
        <p:sp>
          <p:nvSpPr>
            <p:cNvPr id="166" name="Can 165"/>
            <p:cNvSpPr/>
            <p:nvPr/>
          </p:nvSpPr>
          <p:spPr bwMode="auto">
            <a:xfrm>
              <a:off x="3914882" y="4261003"/>
              <a:ext cx="548640" cy="365760"/>
            </a:xfrm>
            <a:prstGeom prst="can">
              <a:avLst>
                <a:gd name="adj" fmla="val 24489"/>
              </a:avLst>
            </a:prstGeom>
            <a:solidFill>
              <a:srgbClr val="0070C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sp>
          <p:nvSpPr>
            <p:cNvPr id="167" name="Can 166"/>
            <p:cNvSpPr/>
            <p:nvPr/>
          </p:nvSpPr>
          <p:spPr bwMode="auto">
            <a:xfrm>
              <a:off x="4525733" y="4261003"/>
              <a:ext cx="548640" cy="365760"/>
            </a:xfrm>
            <a:prstGeom prst="can">
              <a:avLst>
                <a:gd name="adj" fmla="val 24489"/>
              </a:avLst>
            </a:prstGeom>
            <a:solidFill>
              <a:srgbClr val="0070C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sp>
          <p:nvSpPr>
            <p:cNvPr id="168" name="Can 167"/>
            <p:cNvSpPr/>
            <p:nvPr/>
          </p:nvSpPr>
          <p:spPr bwMode="auto">
            <a:xfrm>
              <a:off x="5142663" y="4261003"/>
              <a:ext cx="548640" cy="365760"/>
            </a:xfrm>
            <a:prstGeom prst="can">
              <a:avLst>
                <a:gd name="adj" fmla="val 24489"/>
              </a:avLst>
            </a:prstGeom>
            <a:solidFill>
              <a:srgbClr val="0070C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sp>
          <p:nvSpPr>
            <p:cNvPr id="169" name="Can 168"/>
            <p:cNvSpPr/>
            <p:nvPr/>
          </p:nvSpPr>
          <p:spPr bwMode="auto">
            <a:xfrm>
              <a:off x="5757938" y="4261003"/>
              <a:ext cx="548640" cy="365760"/>
            </a:xfrm>
            <a:prstGeom prst="can">
              <a:avLst>
                <a:gd name="adj" fmla="val 24489"/>
              </a:avLst>
            </a:prstGeom>
            <a:solidFill>
              <a:srgbClr val="0070C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sp>
          <p:nvSpPr>
            <p:cNvPr id="170" name="Can 169"/>
            <p:cNvSpPr/>
            <p:nvPr/>
          </p:nvSpPr>
          <p:spPr bwMode="auto">
            <a:xfrm>
              <a:off x="6374868" y="4261003"/>
              <a:ext cx="548640" cy="365760"/>
            </a:xfrm>
            <a:prstGeom prst="can">
              <a:avLst>
                <a:gd name="adj" fmla="val 24489"/>
              </a:avLst>
            </a:prstGeom>
            <a:solidFill>
              <a:srgbClr val="0070C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grpSp>
      <p:grpSp>
        <p:nvGrpSpPr>
          <p:cNvPr id="7" name="Group 170"/>
          <p:cNvGrpSpPr/>
          <p:nvPr/>
        </p:nvGrpSpPr>
        <p:grpSpPr>
          <a:xfrm>
            <a:off x="809732" y="4562914"/>
            <a:ext cx="3008626" cy="274320"/>
            <a:chOff x="3914882" y="4971932"/>
            <a:chExt cx="3008626" cy="274320"/>
          </a:xfrm>
        </p:grpSpPr>
        <p:sp>
          <p:nvSpPr>
            <p:cNvPr id="172" name="Can 171"/>
            <p:cNvSpPr/>
            <p:nvPr/>
          </p:nvSpPr>
          <p:spPr bwMode="auto">
            <a:xfrm>
              <a:off x="3914882" y="4971932"/>
              <a:ext cx="548640" cy="274320"/>
            </a:xfrm>
            <a:prstGeom prst="can">
              <a:avLst>
                <a:gd name="adj" fmla="val 24489"/>
              </a:avLst>
            </a:prstGeom>
            <a:solidFill>
              <a:schemeClr val="accent5"/>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sp>
          <p:nvSpPr>
            <p:cNvPr id="173" name="Can 172"/>
            <p:cNvSpPr/>
            <p:nvPr/>
          </p:nvSpPr>
          <p:spPr bwMode="auto">
            <a:xfrm>
              <a:off x="4525733" y="4971932"/>
              <a:ext cx="548640" cy="274320"/>
            </a:xfrm>
            <a:prstGeom prst="can">
              <a:avLst>
                <a:gd name="adj" fmla="val 24489"/>
              </a:avLst>
            </a:prstGeom>
            <a:solidFill>
              <a:schemeClr val="accent5"/>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sp>
          <p:nvSpPr>
            <p:cNvPr id="174" name="Can 173"/>
            <p:cNvSpPr/>
            <p:nvPr/>
          </p:nvSpPr>
          <p:spPr bwMode="auto">
            <a:xfrm>
              <a:off x="5142663" y="4971932"/>
              <a:ext cx="548640" cy="274320"/>
            </a:xfrm>
            <a:prstGeom prst="can">
              <a:avLst>
                <a:gd name="adj" fmla="val 24489"/>
              </a:avLst>
            </a:prstGeom>
            <a:solidFill>
              <a:schemeClr val="accent5"/>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sp>
          <p:nvSpPr>
            <p:cNvPr id="175" name="Can 174"/>
            <p:cNvSpPr/>
            <p:nvPr/>
          </p:nvSpPr>
          <p:spPr bwMode="auto">
            <a:xfrm>
              <a:off x="5757938" y="4971932"/>
              <a:ext cx="548640" cy="274320"/>
            </a:xfrm>
            <a:prstGeom prst="can">
              <a:avLst>
                <a:gd name="adj" fmla="val 24489"/>
              </a:avLst>
            </a:prstGeom>
            <a:solidFill>
              <a:schemeClr val="accent5"/>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sp>
          <p:nvSpPr>
            <p:cNvPr id="176" name="Can 175"/>
            <p:cNvSpPr/>
            <p:nvPr/>
          </p:nvSpPr>
          <p:spPr bwMode="auto">
            <a:xfrm>
              <a:off x="6374868" y="4971932"/>
              <a:ext cx="548640" cy="274320"/>
            </a:xfrm>
            <a:prstGeom prst="can">
              <a:avLst>
                <a:gd name="adj" fmla="val 24489"/>
              </a:avLst>
            </a:prstGeom>
            <a:solidFill>
              <a:schemeClr val="accent5"/>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grpSp>
      <p:grpSp>
        <p:nvGrpSpPr>
          <p:cNvPr id="8" name="Group 176"/>
          <p:cNvGrpSpPr/>
          <p:nvPr/>
        </p:nvGrpSpPr>
        <p:grpSpPr>
          <a:xfrm>
            <a:off x="809732" y="3667675"/>
            <a:ext cx="3008626" cy="274320"/>
            <a:chOff x="3914882" y="4076693"/>
            <a:chExt cx="3008626" cy="274320"/>
          </a:xfrm>
        </p:grpSpPr>
        <p:sp>
          <p:nvSpPr>
            <p:cNvPr id="178" name="Can 177"/>
            <p:cNvSpPr/>
            <p:nvPr/>
          </p:nvSpPr>
          <p:spPr bwMode="auto">
            <a:xfrm>
              <a:off x="3914882" y="4076693"/>
              <a:ext cx="548640" cy="274320"/>
            </a:xfrm>
            <a:prstGeom prst="can">
              <a:avLst>
                <a:gd name="adj" fmla="val 24489"/>
              </a:avLst>
            </a:prstGeom>
            <a:solidFill>
              <a:srgbClr val="C00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sp>
          <p:nvSpPr>
            <p:cNvPr id="179" name="Can 178"/>
            <p:cNvSpPr/>
            <p:nvPr/>
          </p:nvSpPr>
          <p:spPr bwMode="auto">
            <a:xfrm>
              <a:off x="4525733" y="4076693"/>
              <a:ext cx="548640" cy="274320"/>
            </a:xfrm>
            <a:prstGeom prst="can">
              <a:avLst>
                <a:gd name="adj" fmla="val 24489"/>
              </a:avLst>
            </a:prstGeom>
            <a:solidFill>
              <a:srgbClr val="C00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sp>
          <p:nvSpPr>
            <p:cNvPr id="180" name="Can 179"/>
            <p:cNvSpPr/>
            <p:nvPr/>
          </p:nvSpPr>
          <p:spPr bwMode="auto">
            <a:xfrm>
              <a:off x="5142663" y="4076693"/>
              <a:ext cx="548640" cy="274320"/>
            </a:xfrm>
            <a:prstGeom prst="can">
              <a:avLst>
                <a:gd name="adj" fmla="val 24489"/>
              </a:avLst>
            </a:prstGeom>
            <a:solidFill>
              <a:srgbClr val="C00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sp>
          <p:nvSpPr>
            <p:cNvPr id="181" name="Can 180"/>
            <p:cNvSpPr/>
            <p:nvPr/>
          </p:nvSpPr>
          <p:spPr bwMode="auto">
            <a:xfrm>
              <a:off x="5757938" y="4076693"/>
              <a:ext cx="548640" cy="274320"/>
            </a:xfrm>
            <a:prstGeom prst="can">
              <a:avLst>
                <a:gd name="adj" fmla="val 24489"/>
              </a:avLst>
            </a:prstGeom>
            <a:solidFill>
              <a:srgbClr val="C00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sp>
          <p:nvSpPr>
            <p:cNvPr id="182" name="Can 181"/>
            <p:cNvSpPr/>
            <p:nvPr/>
          </p:nvSpPr>
          <p:spPr bwMode="auto">
            <a:xfrm>
              <a:off x="6374868" y="4076693"/>
              <a:ext cx="548640" cy="274320"/>
            </a:xfrm>
            <a:prstGeom prst="can">
              <a:avLst>
                <a:gd name="adj" fmla="val 24489"/>
              </a:avLst>
            </a:prstGeom>
            <a:solidFill>
              <a:srgbClr val="C00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grpSp>
      <p:sp>
        <p:nvSpPr>
          <p:cNvPr id="183" name="Can 182"/>
          <p:cNvSpPr/>
          <p:nvPr/>
        </p:nvSpPr>
        <p:spPr bwMode="auto">
          <a:xfrm>
            <a:off x="7153825" y="3486298"/>
            <a:ext cx="548640" cy="731520"/>
          </a:xfrm>
          <a:prstGeom prst="can">
            <a:avLst>
              <a:gd name="adj" fmla="val 13485"/>
            </a:avLst>
          </a:prstGeom>
          <a:solidFill>
            <a:schemeClr val="bg2">
              <a:lumMod val="20000"/>
              <a:lumOff val="80000"/>
            </a:schemeClr>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sp>
        <p:nvSpPr>
          <p:cNvPr id="184" name="Can 183"/>
          <p:cNvSpPr/>
          <p:nvPr/>
        </p:nvSpPr>
        <p:spPr bwMode="auto">
          <a:xfrm>
            <a:off x="7772777" y="3486298"/>
            <a:ext cx="548640" cy="731520"/>
          </a:xfrm>
          <a:prstGeom prst="can">
            <a:avLst>
              <a:gd name="adj" fmla="val 13485"/>
            </a:avLst>
          </a:prstGeom>
          <a:solidFill>
            <a:schemeClr val="bg2">
              <a:lumMod val="20000"/>
              <a:lumOff val="80000"/>
            </a:schemeClr>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sp>
        <p:nvSpPr>
          <p:cNvPr id="185" name="Can 184"/>
          <p:cNvSpPr/>
          <p:nvPr/>
        </p:nvSpPr>
        <p:spPr bwMode="auto">
          <a:xfrm>
            <a:off x="4002038" y="3481120"/>
            <a:ext cx="548640" cy="731520"/>
          </a:xfrm>
          <a:prstGeom prst="can">
            <a:avLst>
              <a:gd name="adj" fmla="val 13485"/>
            </a:avLst>
          </a:prstGeom>
          <a:solidFill>
            <a:schemeClr val="bg2">
              <a:lumMod val="20000"/>
              <a:lumOff val="80000"/>
            </a:schemeClr>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sp>
        <p:nvSpPr>
          <p:cNvPr id="186" name="Can 185"/>
          <p:cNvSpPr/>
          <p:nvPr/>
        </p:nvSpPr>
        <p:spPr bwMode="auto">
          <a:xfrm>
            <a:off x="4619446" y="3481120"/>
            <a:ext cx="548640" cy="731520"/>
          </a:xfrm>
          <a:prstGeom prst="can">
            <a:avLst>
              <a:gd name="adj" fmla="val 13485"/>
            </a:avLst>
          </a:prstGeom>
          <a:solidFill>
            <a:schemeClr val="bg2">
              <a:lumMod val="20000"/>
              <a:lumOff val="80000"/>
            </a:schemeClr>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sp>
        <p:nvSpPr>
          <p:cNvPr id="187" name="Can 186"/>
          <p:cNvSpPr/>
          <p:nvPr/>
        </p:nvSpPr>
        <p:spPr bwMode="auto">
          <a:xfrm>
            <a:off x="5230297" y="3481120"/>
            <a:ext cx="548640" cy="731520"/>
          </a:xfrm>
          <a:prstGeom prst="can">
            <a:avLst>
              <a:gd name="adj" fmla="val 13485"/>
            </a:avLst>
          </a:prstGeom>
          <a:solidFill>
            <a:schemeClr val="bg2">
              <a:lumMod val="20000"/>
              <a:lumOff val="80000"/>
            </a:schemeClr>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sp>
        <p:nvSpPr>
          <p:cNvPr id="188" name="Can 187"/>
          <p:cNvSpPr/>
          <p:nvPr/>
        </p:nvSpPr>
        <p:spPr bwMode="auto">
          <a:xfrm>
            <a:off x="5847227" y="3481120"/>
            <a:ext cx="548640" cy="731520"/>
          </a:xfrm>
          <a:prstGeom prst="can">
            <a:avLst>
              <a:gd name="adj" fmla="val 13485"/>
            </a:avLst>
          </a:prstGeom>
          <a:solidFill>
            <a:schemeClr val="bg2">
              <a:lumMod val="20000"/>
              <a:lumOff val="80000"/>
            </a:schemeClr>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sp>
        <p:nvSpPr>
          <p:cNvPr id="189" name="Can 188"/>
          <p:cNvSpPr/>
          <p:nvPr/>
        </p:nvSpPr>
        <p:spPr bwMode="auto">
          <a:xfrm>
            <a:off x="6458078" y="3481120"/>
            <a:ext cx="548640" cy="731520"/>
          </a:xfrm>
          <a:prstGeom prst="can">
            <a:avLst>
              <a:gd name="adj" fmla="val 13485"/>
            </a:avLst>
          </a:prstGeom>
          <a:solidFill>
            <a:schemeClr val="bg2">
              <a:lumMod val="20000"/>
              <a:lumOff val="80000"/>
            </a:schemeClr>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sp>
        <p:nvSpPr>
          <p:cNvPr id="190" name="Can 189"/>
          <p:cNvSpPr/>
          <p:nvPr/>
        </p:nvSpPr>
        <p:spPr bwMode="auto">
          <a:xfrm>
            <a:off x="4002038" y="3938320"/>
            <a:ext cx="548640" cy="274320"/>
          </a:xfrm>
          <a:prstGeom prst="can">
            <a:avLst>
              <a:gd name="adj" fmla="val 24489"/>
            </a:avLst>
          </a:prstGeom>
          <a:solidFill>
            <a:schemeClr val="accent4"/>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sp>
        <p:nvSpPr>
          <p:cNvPr id="191" name="Can 190"/>
          <p:cNvSpPr/>
          <p:nvPr/>
        </p:nvSpPr>
        <p:spPr bwMode="auto">
          <a:xfrm>
            <a:off x="4619446" y="3938320"/>
            <a:ext cx="548640" cy="274320"/>
          </a:xfrm>
          <a:prstGeom prst="can">
            <a:avLst>
              <a:gd name="adj" fmla="val 24489"/>
            </a:avLst>
          </a:prstGeom>
          <a:solidFill>
            <a:schemeClr val="accent4"/>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sp>
        <p:nvSpPr>
          <p:cNvPr id="192" name="Can 191"/>
          <p:cNvSpPr/>
          <p:nvPr/>
        </p:nvSpPr>
        <p:spPr bwMode="auto">
          <a:xfrm>
            <a:off x="5230297" y="3938320"/>
            <a:ext cx="548640" cy="274320"/>
          </a:xfrm>
          <a:prstGeom prst="can">
            <a:avLst>
              <a:gd name="adj" fmla="val 24489"/>
            </a:avLst>
          </a:prstGeom>
          <a:solidFill>
            <a:schemeClr val="accent4"/>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sp>
        <p:nvSpPr>
          <p:cNvPr id="193" name="Can 192"/>
          <p:cNvSpPr/>
          <p:nvPr/>
        </p:nvSpPr>
        <p:spPr bwMode="auto">
          <a:xfrm>
            <a:off x="5847227" y="3938320"/>
            <a:ext cx="548640" cy="274320"/>
          </a:xfrm>
          <a:prstGeom prst="can">
            <a:avLst>
              <a:gd name="adj" fmla="val 24489"/>
            </a:avLst>
          </a:prstGeom>
          <a:solidFill>
            <a:srgbClr val="E87722">
              <a:alpha val="50196"/>
            </a:srgbClr>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sp>
        <p:nvSpPr>
          <p:cNvPr id="194" name="Can 193"/>
          <p:cNvSpPr/>
          <p:nvPr/>
        </p:nvSpPr>
        <p:spPr bwMode="auto">
          <a:xfrm>
            <a:off x="6458078" y="3938320"/>
            <a:ext cx="548640" cy="274320"/>
          </a:xfrm>
          <a:prstGeom prst="can">
            <a:avLst>
              <a:gd name="adj" fmla="val 24489"/>
            </a:avLst>
          </a:prstGeom>
          <a:solidFill>
            <a:schemeClr val="accent4"/>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sp>
        <p:nvSpPr>
          <p:cNvPr id="195" name="Can 194"/>
          <p:cNvSpPr/>
          <p:nvPr/>
        </p:nvSpPr>
        <p:spPr bwMode="auto">
          <a:xfrm>
            <a:off x="4002038" y="3479692"/>
            <a:ext cx="548640" cy="548640"/>
          </a:xfrm>
          <a:prstGeom prst="can">
            <a:avLst>
              <a:gd name="adj" fmla="val 13644"/>
            </a:avLst>
          </a:prstGeom>
          <a:solidFill>
            <a:srgbClr val="7030A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sp>
        <p:nvSpPr>
          <p:cNvPr id="196" name="Can 195"/>
          <p:cNvSpPr/>
          <p:nvPr/>
        </p:nvSpPr>
        <p:spPr bwMode="auto">
          <a:xfrm>
            <a:off x="4619446" y="3479692"/>
            <a:ext cx="548640" cy="548640"/>
          </a:xfrm>
          <a:prstGeom prst="can">
            <a:avLst>
              <a:gd name="adj" fmla="val 13644"/>
            </a:avLst>
          </a:prstGeom>
          <a:solidFill>
            <a:srgbClr val="7030A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sp>
        <p:nvSpPr>
          <p:cNvPr id="197" name="Can 196"/>
          <p:cNvSpPr/>
          <p:nvPr/>
        </p:nvSpPr>
        <p:spPr bwMode="auto">
          <a:xfrm>
            <a:off x="5230297" y="3479692"/>
            <a:ext cx="548640" cy="548640"/>
          </a:xfrm>
          <a:prstGeom prst="can">
            <a:avLst>
              <a:gd name="adj" fmla="val 13644"/>
            </a:avLst>
          </a:prstGeom>
          <a:solidFill>
            <a:srgbClr val="7030A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sp>
        <p:nvSpPr>
          <p:cNvPr id="198" name="Can 197"/>
          <p:cNvSpPr/>
          <p:nvPr/>
        </p:nvSpPr>
        <p:spPr bwMode="auto">
          <a:xfrm>
            <a:off x="5847227" y="3479692"/>
            <a:ext cx="548640" cy="548640"/>
          </a:xfrm>
          <a:prstGeom prst="can">
            <a:avLst>
              <a:gd name="adj" fmla="val 13644"/>
            </a:avLst>
          </a:prstGeom>
          <a:solidFill>
            <a:srgbClr val="7030A0">
              <a:alpha val="50196"/>
            </a:srgbClr>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sp>
        <p:nvSpPr>
          <p:cNvPr id="199" name="Can 198"/>
          <p:cNvSpPr/>
          <p:nvPr/>
        </p:nvSpPr>
        <p:spPr bwMode="auto">
          <a:xfrm>
            <a:off x="6458078" y="3479692"/>
            <a:ext cx="548640" cy="548640"/>
          </a:xfrm>
          <a:prstGeom prst="can">
            <a:avLst>
              <a:gd name="adj" fmla="val 13644"/>
            </a:avLst>
          </a:prstGeom>
          <a:solidFill>
            <a:srgbClr val="7030A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sp>
        <p:nvSpPr>
          <p:cNvPr id="200" name="Can 199"/>
          <p:cNvSpPr/>
          <p:nvPr/>
        </p:nvSpPr>
        <p:spPr bwMode="auto">
          <a:xfrm>
            <a:off x="4002038" y="4374793"/>
            <a:ext cx="548640" cy="731520"/>
          </a:xfrm>
          <a:prstGeom prst="can">
            <a:avLst>
              <a:gd name="adj" fmla="val 13485"/>
            </a:avLst>
          </a:prstGeom>
          <a:solidFill>
            <a:schemeClr val="bg2">
              <a:lumMod val="20000"/>
              <a:lumOff val="80000"/>
            </a:schemeClr>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sp>
        <p:nvSpPr>
          <p:cNvPr id="201" name="Can 200"/>
          <p:cNvSpPr/>
          <p:nvPr/>
        </p:nvSpPr>
        <p:spPr bwMode="auto">
          <a:xfrm>
            <a:off x="4619446" y="4374793"/>
            <a:ext cx="548640" cy="731520"/>
          </a:xfrm>
          <a:prstGeom prst="can">
            <a:avLst>
              <a:gd name="adj" fmla="val 13485"/>
            </a:avLst>
          </a:prstGeom>
          <a:solidFill>
            <a:schemeClr val="bg2">
              <a:lumMod val="20000"/>
              <a:lumOff val="80000"/>
            </a:schemeClr>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sp>
        <p:nvSpPr>
          <p:cNvPr id="202" name="Can 201"/>
          <p:cNvSpPr/>
          <p:nvPr/>
        </p:nvSpPr>
        <p:spPr bwMode="auto">
          <a:xfrm>
            <a:off x="5230297" y="4374793"/>
            <a:ext cx="548640" cy="731520"/>
          </a:xfrm>
          <a:prstGeom prst="can">
            <a:avLst>
              <a:gd name="adj" fmla="val 13485"/>
            </a:avLst>
          </a:prstGeom>
          <a:solidFill>
            <a:schemeClr val="bg2">
              <a:lumMod val="20000"/>
              <a:lumOff val="80000"/>
            </a:schemeClr>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sp>
        <p:nvSpPr>
          <p:cNvPr id="203" name="Can 202"/>
          <p:cNvSpPr/>
          <p:nvPr/>
        </p:nvSpPr>
        <p:spPr bwMode="auto">
          <a:xfrm>
            <a:off x="5847227" y="4374793"/>
            <a:ext cx="548640" cy="731520"/>
          </a:xfrm>
          <a:prstGeom prst="can">
            <a:avLst>
              <a:gd name="adj" fmla="val 13485"/>
            </a:avLst>
          </a:prstGeom>
          <a:solidFill>
            <a:schemeClr val="bg2">
              <a:lumMod val="20000"/>
              <a:lumOff val="80000"/>
            </a:schemeClr>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sp>
        <p:nvSpPr>
          <p:cNvPr id="204" name="Can 203"/>
          <p:cNvSpPr/>
          <p:nvPr/>
        </p:nvSpPr>
        <p:spPr bwMode="auto">
          <a:xfrm>
            <a:off x="6458078" y="4374793"/>
            <a:ext cx="548640" cy="731520"/>
          </a:xfrm>
          <a:prstGeom prst="can">
            <a:avLst>
              <a:gd name="adj" fmla="val 13485"/>
            </a:avLst>
          </a:prstGeom>
          <a:solidFill>
            <a:schemeClr val="bg2">
              <a:lumMod val="20000"/>
              <a:lumOff val="80000"/>
            </a:schemeClr>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grpSp>
        <p:nvGrpSpPr>
          <p:cNvPr id="9" name="Group 204"/>
          <p:cNvGrpSpPr/>
          <p:nvPr/>
        </p:nvGrpSpPr>
        <p:grpSpPr>
          <a:xfrm>
            <a:off x="4002038" y="4831993"/>
            <a:ext cx="3004680" cy="274320"/>
            <a:chOff x="657913" y="5242372"/>
            <a:chExt cx="3004680" cy="274320"/>
          </a:xfrm>
        </p:grpSpPr>
        <p:sp>
          <p:nvSpPr>
            <p:cNvPr id="206" name="Can 205"/>
            <p:cNvSpPr/>
            <p:nvPr/>
          </p:nvSpPr>
          <p:spPr bwMode="auto">
            <a:xfrm>
              <a:off x="657913" y="5242372"/>
              <a:ext cx="548640" cy="274320"/>
            </a:xfrm>
            <a:prstGeom prst="can">
              <a:avLst>
                <a:gd name="adj" fmla="val 24489"/>
              </a:avLst>
            </a:prstGeom>
            <a:solidFill>
              <a:schemeClr val="accent4"/>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sp>
          <p:nvSpPr>
            <p:cNvPr id="207" name="Can 206"/>
            <p:cNvSpPr/>
            <p:nvPr/>
          </p:nvSpPr>
          <p:spPr bwMode="auto">
            <a:xfrm>
              <a:off x="1275321" y="5242372"/>
              <a:ext cx="548640" cy="274320"/>
            </a:xfrm>
            <a:prstGeom prst="can">
              <a:avLst>
                <a:gd name="adj" fmla="val 24489"/>
              </a:avLst>
            </a:prstGeom>
            <a:solidFill>
              <a:schemeClr val="accent4"/>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sp>
          <p:nvSpPr>
            <p:cNvPr id="208" name="Can 207"/>
            <p:cNvSpPr/>
            <p:nvPr/>
          </p:nvSpPr>
          <p:spPr bwMode="auto">
            <a:xfrm>
              <a:off x="1886172" y="5242372"/>
              <a:ext cx="548640" cy="274320"/>
            </a:xfrm>
            <a:prstGeom prst="can">
              <a:avLst>
                <a:gd name="adj" fmla="val 24489"/>
              </a:avLst>
            </a:prstGeom>
            <a:solidFill>
              <a:schemeClr val="accent4"/>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sp>
          <p:nvSpPr>
            <p:cNvPr id="209" name="Can 208"/>
            <p:cNvSpPr/>
            <p:nvPr/>
          </p:nvSpPr>
          <p:spPr bwMode="auto">
            <a:xfrm>
              <a:off x="2503102" y="5242372"/>
              <a:ext cx="548640" cy="274320"/>
            </a:xfrm>
            <a:prstGeom prst="can">
              <a:avLst>
                <a:gd name="adj" fmla="val 24489"/>
              </a:avLst>
            </a:prstGeom>
            <a:solidFill>
              <a:schemeClr val="accent4"/>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sp>
          <p:nvSpPr>
            <p:cNvPr id="210" name="Can 209"/>
            <p:cNvSpPr/>
            <p:nvPr/>
          </p:nvSpPr>
          <p:spPr bwMode="auto">
            <a:xfrm>
              <a:off x="3113953" y="5242372"/>
              <a:ext cx="548640" cy="274320"/>
            </a:xfrm>
            <a:prstGeom prst="can">
              <a:avLst>
                <a:gd name="adj" fmla="val 24489"/>
              </a:avLst>
            </a:prstGeom>
            <a:solidFill>
              <a:schemeClr val="accent4"/>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grpSp>
      <p:grpSp>
        <p:nvGrpSpPr>
          <p:cNvPr id="10" name="Group 210"/>
          <p:cNvGrpSpPr/>
          <p:nvPr/>
        </p:nvGrpSpPr>
        <p:grpSpPr>
          <a:xfrm>
            <a:off x="4002038" y="4374793"/>
            <a:ext cx="3004680" cy="548640"/>
            <a:chOff x="657913" y="4785172"/>
            <a:chExt cx="3004680" cy="548640"/>
          </a:xfrm>
        </p:grpSpPr>
        <p:sp>
          <p:nvSpPr>
            <p:cNvPr id="212" name="Can 211"/>
            <p:cNvSpPr/>
            <p:nvPr/>
          </p:nvSpPr>
          <p:spPr bwMode="auto">
            <a:xfrm>
              <a:off x="657913" y="4785172"/>
              <a:ext cx="548640" cy="548640"/>
            </a:xfrm>
            <a:prstGeom prst="can">
              <a:avLst>
                <a:gd name="adj" fmla="val 13644"/>
              </a:avLst>
            </a:prstGeom>
            <a:solidFill>
              <a:srgbClr val="7030A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sp>
          <p:nvSpPr>
            <p:cNvPr id="213" name="Can 212"/>
            <p:cNvSpPr/>
            <p:nvPr/>
          </p:nvSpPr>
          <p:spPr bwMode="auto">
            <a:xfrm>
              <a:off x="1275321" y="4785172"/>
              <a:ext cx="548640" cy="548640"/>
            </a:xfrm>
            <a:prstGeom prst="can">
              <a:avLst>
                <a:gd name="adj" fmla="val 13644"/>
              </a:avLst>
            </a:prstGeom>
            <a:solidFill>
              <a:srgbClr val="7030A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sp>
          <p:nvSpPr>
            <p:cNvPr id="214" name="Can 213"/>
            <p:cNvSpPr/>
            <p:nvPr/>
          </p:nvSpPr>
          <p:spPr bwMode="auto">
            <a:xfrm>
              <a:off x="1886172" y="4785172"/>
              <a:ext cx="548640" cy="548640"/>
            </a:xfrm>
            <a:prstGeom prst="can">
              <a:avLst>
                <a:gd name="adj" fmla="val 13644"/>
              </a:avLst>
            </a:prstGeom>
            <a:solidFill>
              <a:srgbClr val="7030A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sp>
          <p:nvSpPr>
            <p:cNvPr id="215" name="Can 214"/>
            <p:cNvSpPr/>
            <p:nvPr/>
          </p:nvSpPr>
          <p:spPr bwMode="auto">
            <a:xfrm>
              <a:off x="2503102" y="4785172"/>
              <a:ext cx="548640" cy="548640"/>
            </a:xfrm>
            <a:prstGeom prst="can">
              <a:avLst>
                <a:gd name="adj" fmla="val 13644"/>
              </a:avLst>
            </a:prstGeom>
            <a:solidFill>
              <a:srgbClr val="7030A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sp>
          <p:nvSpPr>
            <p:cNvPr id="216" name="Can 215"/>
            <p:cNvSpPr/>
            <p:nvPr/>
          </p:nvSpPr>
          <p:spPr bwMode="auto">
            <a:xfrm>
              <a:off x="3113953" y="4785172"/>
              <a:ext cx="548640" cy="548640"/>
            </a:xfrm>
            <a:prstGeom prst="can">
              <a:avLst>
                <a:gd name="adj" fmla="val 13644"/>
              </a:avLst>
            </a:prstGeom>
            <a:solidFill>
              <a:srgbClr val="7030A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grpSp>
      <p:sp>
        <p:nvSpPr>
          <p:cNvPr id="217" name="Multiply 216"/>
          <p:cNvSpPr/>
          <p:nvPr/>
        </p:nvSpPr>
        <p:spPr bwMode="auto">
          <a:xfrm>
            <a:off x="5749677" y="3331380"/>
            <a:ext cx="745085" cy="1081168"/>
          </a:xfrm>
          <a:prstGeom prst="mathMultiply">
            <a:avLst/>
          </a:prstGeom>
          <a:solidFill>
            <a:srgbClr val="FF0000"/>
          </a:solidFill>
          <a:ln w="12700" cap="flat" cmpd="sng" algn="ctr">
            <a:solidFill>
              <a:srgbClr val="C00000"/>
            </a:solidFill>
            <a:prstDash val="solid"/>
            <a:round/>
            <a:headEnd type="none" w="med" len="med"/>
            <a:tailEnd type="none" w="med" len="med"/>
          </a:ln>
          <a:effectLst/>
        </p:spPr>
        <p:txBody>
          <a:bodyPr anchor="b"/>
          <a:lstStyle/>
          <a:p>
            <a:pPr>
              <a:defRPr/>
            </a:pPr>
            <a:endParaRPr lang="en-US"/>
          </a:p>
        </p:txBody>
      </p:sp>
      <p:sp>
        <p:nvSpPr>
          <p:cNvPr id="218" name="Can 217"/>
          <p:cNvSpPr/>
          <p:nvPr/>
        </p:nvSpPr>
        <p:spPr bwMode="auto">
          <a:xfrm>
            <a:off x="7153825" y="3952950"/>
            <a:ext cx="548640" cy="274320"/>
          </a:xfrm>
          <a:prstGeom prst="can">
            <a:avLst>
              <a:gd name="adj" fmla="val 24489"/>
            </a:avLst>
          </a:prstGeom>
          <a:solidFill>
            <a:schemeClr val="accent4"/>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sp>
        <p:nvSpPr>
          <p:cNvPr id="219" name="Can 218"/>
          <p:cNvSpPr/>
          <p:nvPr/>
        </p:nvSpPr>
        <p:spPr bwMode="auto">
          <a:xfrm>
            <a:off x="7153825" y="3479692"/>
            <a:ext cx="548640" cy="548640"/>
          </a:xfrm>
          <a:prstGeom prst="can">
            <a:avLst>
              <a:gd name="adj" fmla="val 13644"/>
            </a:avLst>
          </a:prstGeom>
          <a:solidFill>
            <a:srgbClr val="7030A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sp>
        <p:nvSpPr>
          <p:cNvPr id="220" name="TextBox 219"/>
          <p:cNvSpPr txBox="1"/>
          <p:nvPr/>
        </p:nvSpPr>
        <p:spPr>
          <a:xfrm>
            <a:off x="809731" y="5495600"/>
            <a:ext cx="7511685" cy="369332"/>
          </a:xfrm>
          <a:prstGeom prst="rect">
            <a:avLst/>
          </a:prstGeom>
          <a:noFill/>
        </p:spPr>
        <p:txBody>
          <a:bodyPr wrap="square" rtlCol="0">
            <a:spAutoFit/>
          </a:bodyPr>
          <a:lstStyle/>
          <a:p>
            <a:pPr marL="0" indent="0" algn="ctr">
              <a:buClr>
                <a:schemeClr val="accent2"/>
              </a:buClr>
              <a:buFont typeface="Wingdings" pitchFamily="2" charset="2"/>
              <a:buNone/>
            </a:pPr>
            <a:r>
              <a:rPr lang="en-US" sz="1800" dirty="0" smtClean="0">
                <a:solidFill>
                  <a:schemeClr val="tx1">
                    <a:lumMod val="50000"/>
                    <a:lumOff val="50000"/>
                  </a:schemeClr>
                </a:solidFill>
              </a:rPr>
              <a:t>24-drive system with (2) 10-drive groups (8+2) and (4) hot spares</a:t>
            </a:r>
          </a:p>
        </p:txBody>
      </p:sp>
    </p:spTree>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it works – High Level (cont.)</a:t>
            </a:r>
            <a:endParaRPr lang="en-US" dirty="0"/>
          </a:p>
        </p:txBody>
      </p:sp>
      <p:sp>
        <p:nvSpPr>
          <p:cNvPr id="3" name="Content Placeholder 2"/>
          <p:cNvSpPr>
            <a:spLocks noGrp="1"/>
          </p:cNvSpPr>
          <p:nvPr>
            <p:ph idx="1"/>
          </p:nvPr>
        </p:nvSpPr>
        <p:spPr>
          <a:xfrm>
            <a:off x="609205" y="991893"/>
            <a:ext cx="7699375" cy="4930442"/>
          </a:xfrm>
        </p:spPr>
        <p:txBody>
          <a:bodyPr>
            <a:normAutofit/>
          </a:bodyPr>
          <a:lstStyle/>
          <a:p>
            <a:r>
              <a:rPr lang="en-US" sz="2800" dirty="0" smtClean="0"/>
              <a:t>DDP Volumes</a:t>
            </a:r>
          </a:p>
          <a:p>
            <a:pPr lvl="1"/>
            <a:r>
              <a:rPr lang="en-US" sz="2000" dirty="0" smtClean="0"/>
              <a:t>Each volume’s data, protection information and spare capacity is distributed across all drives in disk pool</a:t>
            </a:r>
          </a:p>
          <a:p>
            <a:pPr lvl="1"/>
            <a:r>
              <a:rPr lang="en-US" sz="2000" dirty="0" smtClean="0"/>
              <a:t>All drives are active; none are idle </a:t>
            </a:r>
          </a:p>
          <a:p>
            <a:pPr lvl="1"/>
            <a:r>
              <a:rPr lang="en-US" sz="2000" dirty="0" smtClean="0"/>
              <a:t>Spare capacity is available to all volumes</a:t>
            </a:r>
          </a:p>
          <a:p>
            <a:pPr lvl="1"/>
            <a:r>
              <a:rPr lang="en-US" sz="2000" dirty="0" err="1" smtClean="0"/>
              <a:t>DXi</a:t>
            </a:r>
            <a:r>
              <a:rPr lang="en-US" sz="2000" dirty="0" smtClean="0"/>
              <a:t> uses a single pool for each tray with 12 drives.</a:t>
            </a:r>
          </a:p>
          <a:p>
            <a:pPr lvl="1"/>
            <a:r>
              <a:rPr lang="en-US" sz="2000" dirty="0" err="1" smtClean="0"/>
              <a:t>DXi</a:t>
            </a:r>
            <a:r>
              <a:rPr lang="en-US" sz="2000" dirty="0" smtClean="0"/>
              <a:t> adds Capacity on Demand, by dividing the pool into 2 </a:t>
            </a:r>
            <a:r>
              <a:rPr lang="en-US" sz="2000" dirty="0" err="1" smtClean="0"/>
              <a:t>LUNs</a:t>
            </a:r>
            <a:r>
              <a:rPr lang="en-US" sz="2000" dirty="0" smtClean="0"/>
              <a:t>, </a:t>
            </a:r>
            <a:r>
              <a:rPr lang="en-US" sz="2000" dirty="0" err="1" smtClean="0"/>
              <a:t>DXi</a:t>
            </a:r>
            <a:r>
              <a:rPr lang="en-US" sz="2000" dirty="0" smtClean="0"/>
              <a:t> license is used to limit usable </a:t>
            </a:r>
            <a:r>
              <a:rPr lang="en-US" sz="2000" dirty="0" err="1" smtClean="0"/>
              <a:t>LUNs</a:t>
            </a:r>
            <a:r>
              <a:rPr lang="en-US" sz="2000" dirty="0" smtClean="0"/>
              <a:t>.</a:t>
            </a:r>
          </a:p>
          <a:p>
            <a:pPr lvl="1"/>
            <a:r>
              <a:rPr lang="en-US" sz="2000" dirty="0" smtClean="0"/>
              <a:t>Small pools less effective for </a:t>
            </a:r>
            <a:r>
              <a:rPr lang="en-US" sz="2000" dirty="0" err="1" smtClean="0"/>
              <a:t>DDP</a:t>
            </a:r>
            <a:r>
              <a:rPr lang="en-US" sz="2000" dirty="0" smtClean="0"/>
              <a:t>. </a:t>
            </a:r>
          </a:p>
        </p:txBody>
      </p:sp>
      <p:sp>
        <p:nvSpPr>
          <p:cNvPr id="4" name="Slide Number Placeholder 3"/>
          <p:cNvSpPr>
            <a:spLocks noGrp="1"/>
          </p:cNvSpPr>
          <p:nvPr>
            <p:ph type="sldNum" sz="quarter" idx="10"/>
          </p:nvPr>
        </p:nvSpPr>
        <p:spPr/>
        <p:txBody>
          <a:bodyPr/>
          <a:lstStyle/>
          <a:p>
            <a:fld id="{B927B1C4-A5E0-4B20-AFB9-DCB4017CC31F}" type="slidenum">
              <a:rPr lang="en-US" smtClean="0"/>
              <a:pPr/>
              <a:t>41</a:t>
            </a:fld>
            <a:endParaRPr lang="en-US"/>
          </a:p>
        </p:txBody>
      </p:sp>
      <p:sp>
        <p:nvSpPr>
          <p:cNvPr id="81" name="Rectangle 80"/>
          <p:cNvSpPr/>
          <p:nvPr/>
        </p:nvSpPr>
        <p:spPr bwMode="auto">
          <a:xfrm>
            <a:off x="336370" y="4355005"/>
            <a:ext cx="7863840" cy="1191413"/>
          </a:xfrm>
          <a:prstGeom prst="rect">
            <a:avLst/>
          </a:prstGeom>
          <a:solidFill>
            <a:schemeClr val="bg1"/>
          </a:solidFill>
          <a:ln w="9525" cap="flat" cmpd="sng" algn="ctr">
            <a:solidFill>
              <a:schemeClr val="bg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sp>
        <p:nvSpPr>
          <p:cNvPr id="95" name="Can 94"/>
          <p:cNvSpPr/>
          <p:nvPr/>
        </p:nvSpPr>
        <p:spPr bwMode="auto">
          <a:xfrm>
            <a:off x="614854" y="4525080"/>
            <a:ext cx="548640" cy="731520"/>
          </a:xfrm>
          <a:prstGeom prst="can">
            <a:avLst>
              <a:gd name="adj" fmla="val 13485"/>
            </a:avLst>
          </a:prstGeom>
          <a:solidFill>
            <a:schemeClr val="bg2">
              <a:lumMod val="20000"/>
              <a:lumOff val="80000"/>
            </a:schemeClr>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sp>
        <p:nvSpPr>
          <p:cNvPr id="96" name="Can 95"/>
          <p:cNvSpPr/>
          <p:nvPr/>
        </p:nvSpPr>
        <p:spPr bwMode="auto">
          <a:xfrm>
            <a:off x="1231633" y="4525080"/>
            <a:ext cx="548640" cy="731520"/>
          </a:xfrm>
          <a:prstGeom prst="can">
            <a:avLst>
              <a:gd name="adj" fmla="val 13485"/>
            </a:avLst>
          </a:prstGeom>
          <a:solidFill>
            <a:schemeClr val="bg2">
              <a:lumMod val="20000"/>
              <a:lumOff val="80000"/>
            </a:schemeClr>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sp>
        <p:nvSpPr>
          <p:cNvPr id="97" name="Can 96"/>
          <p:cNvSpPr/>
          <p:nvPr/>
        </p:nvSpPr>
        <p:spPr bwMode="auto">
          <a:xfrm>
            <a:off x="1843643" y="4525080"/>
            <a:ext cx="548640" cy="731520"/>
          </a:xfrm>
          <a:prstGeom prst="can">
            <a:avLst>
              <a:gd name="adj" fmla="val 13485"/>
            </a:avLst>
          </a:prstGeom>
          <a:solidFill>
            <a:schemeClr val="bg2">
              <a:lumMod val="20000"/>
              <a:lumOff val="80000"/>
            </a:schemeClr>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sp>
        <p:nvSpPr>
          <p:cNvPr id="98" name="Can 97"/>
          <p:cNvSpPr/>
          <p:nvPr/>
        </p:nvSpPr>
        <p:spPr bwMode="auto">
          <a:xfrm>
            <a:off x="2459414" y="4525080"/>
            <a:ext cx="548640" cy="731520"/>
          </a:xfrm>
          <a:prstGeom prst="can">
            <a:avLst>
              <a:gd name="adj" fmla="val 13485"/>
            </a:avLst>
          </a:prstGeom>
          <a:solidFill>
            <a:schemeClr val="bg2">
              <a:lumMod val="20000"/>
              <a:lumOff val="80000"/>
            </a:schemeClr>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sp>
        <p:nvSpPr>
          <p:cNvPr id="99" name="Can 98"/>
          <p:cNvSpPr/>
          <p:nvPr/>
        </p:nvSpPr>
        <p:spPr bwMode="auto">
          <a:xfrm>
            <a:off x="3071391" y="4525080"/>
            <a:ext cx="548640" cy="731520"/>
          </a:xfrm>
          <a:prstGeom prst="can">
            <a:avLst>
              <a:gd name="adj" fmla="val 13485"/>
            </a:avLst>
          </a:prstGeom>
          <a:solidFill>
            <a:schemeClr val="bg2">
              <a:lumMod val="20000"/>
              <a:lumOff val="80000"/>
            </a:schemeClr>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sp>
        <p:nvSpPr>
          <p:cNvPr id="101" name="Can 100"/>
          <p:cNvSpPr/>
          <p:nvPr/>
        </p:nvSpPr>
        <p:spPr bwMode="auto">
          <a:xfrm>
            <a:off x="3686566" y="4525080"/>
            <a:ext cx="548640" cy="731520"/>
          </a:xfrm>
          <a:prstGeom prst="can">
            <a:avLst>
              <a:gd name="adj" fmla="val 13485"/>
            </a:avLst>
          </a:prstGeom>
          <a:solidFill>
            <a:schemeClr val="bg2">
              <a:lumMod val="20000"/>
              <a:lumOff val="80000"/>
            </a:schemeClr>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sp>
        <p:nvSpPr>
          <p:cNvPr id="102" name="Can 101"/>
          <p:cNvSpPr/>
          <p:nvPr/>
        </p:nvSpPr>
        <p:spPr bwMode="auto">
          <a:xfrm>
            <a:off x="4303139" y="4525080"/>
            <a:ext cx="548640" cy="731520"/>
          </a:xfrm>
          <a:prstGeom prst="can">
            <a:avLst>
              <a:gd name="adj" fmla="val 13485"/>
            </a:avLst>
          </a:prstGeom>
          <a:solidFill>
            <a:schemeClr val="bg2">
              <a:lumMod val="20000"/>
              <a:lumOff val="80000"/>
            </a:schemeClr>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sp>
        <p:nvSpPr>
          <p:cNvPr id="103" name="Can 102"/>
          <p:cNvSpPr/>
          <p:nvPr/>
        </p:nvSpPr>
        <p:spPr bwMode="auto">
          <a:xfrm>
            <a:off x="4918910" y="4525080"/>
            <a:ext cx="548640" cy="731520"/>
          </a:xfrm>
          <a:prstGeom prst="can">
            <a:avLst>
              <a:gd name="adj" fmla="val 13485"/>
            </a:avLst>
          </a:prstGeom>
          <a:solidFill>
            <a:schemeClr val="bg2">
              <a:lumMod val="20000"/>
              <a:lumOff val="80000"/>
            </a:schemeClr>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sp>
        <p:nvSpPr>
          <p:cNvPr id="104" name="Can 103"/>
          <p:cNvSpPr/>
          <p:nvPr/>
        </p:nvSpPr>
        <p:spPr bwMode="auto">
          <a:xfrm>
            <a:off x="5532536" y="4525080"/>
            <a:ext cx="548640" cy="731520"/>
          </a:xfrm>
          <a:prstGeom prst="can">
            <a:avLst>
              <a:gd name="adj" fmla="val 13485"/>
            </a:avLst>
          </a:prstGeom>
          <a:solidFill>
            <a:schemeClr val="bg2">
              <a:lumMod val="20000"/>
              <a:lumOff val="80000"/>
            </a:schemeClr>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sp>
        <p:nvSpPr>
          <p:cNvPr id="105" name="Can 104"/>
          <p:cNvSpPr/>
          <p:nvPr/>
        </p:nvSpPr>
        <p:spPr bwMode="auto">
          <a:xfrm>
            <a:off x="6148307" y="4525080"/>
            <a:ext cx="548640" cy="731520"/>
          </a:xfrm>
          <a:prstGeom prst="can">
            <a:avLst>
              <a:gd name="adj" fmla="val 13485"/>
            </a:avLst>
          </a:prstGeom>
          <a:solidFill>
            <a:schemeClr val="bg2">
              <a:lumMod val="20000"/>
              <a:lumOff val="80000"/>
            </a:schemeClr>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sp>
        <p:nvSpPr>
          <p:cNvPr id="107" name="Can 106"/>
          <p:cNvSpPr/>
          <p:nvPr/>
        </p:nvSpPr>
        <p:spPr bwMode="auto">
          <a:xfrm>
            <a:off x="6760317" y="4525080"/>
            <a:ext cx="548640" cy="731520"/>
          </a:xfrm>
          <a:prstGeom prst="can">
            <a:avLst>
              <a:gd name="adj" fmla="val 13485"/>
            </a:avLst>
          </a:prstGeom>
          <a:solidFill>
            <a:schemeClr val="bg2">
              <a:lumMod val="20000"/>
              <a:lumOff val="80000"/>
            </a:schemeClr>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sp>
        <p:nvSpPr>
          <p:cNvPr id="108" name="Can 107"/>
          <p:cNvSpPr/>
          <p:nvPr/>
        </p:nvSpPr>
        <p:spPr bwMode="auto">
          <a:xfrm>
            <a:off x="7376088" y="4525080"/>
            <a:ext cx="548640" cy="731520"/>
          </a:xfrm>
          <a:prstGeom prst="can">
            <a:avLst>
              <a:gd name="adj" fmla="val 13485"/>
            </a:avLst>
          </a:prstGeom>
          <a:solidFill>
            <a:schemeClr val="bg2">
              <a:lumMod val="20000"/>
              <a:lumOff val="80000"/>
            </a:schemeClr>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grpSp>
        <p:nvGrpSpPr>
          <p:cNvPr id="5" name="Group 108"/>
          <p:cNvGrpSpPr/>
          <p:nvPr/>
        </p:nvGrpSpPr>
        <p:grpSpPr>
          <a:xfrm>
            <a:off x="614854" y="5119975"/>
            <a:ext cx="7309874" cy="137160"/>
            <a:chOff x="842011" y="4416544"/>
            <a:chExt cx="7309874" cy="137160"/>
          </a:xfrm>
        </p:grpSpPr>
        <p:sp>
          <p:nvSpPr>
            <p:cNvPr id="110" name="Can 109"/>
            <p:cNvSpPr/>
            <p:nvPr/>
          </p:nvSpPr>
          <p:spPr bwMode="auto">
            <a:xfrm>
              <a:off x="842011" y="4416544"/>
              <a:ext cx="548640" cy="137160"/>
            </a:xfrm>
            <a:prstGeom prst="can">
              <a:avLst>
                <a:gd name="adj" fmla="val 50000"/>
              </a:avLst>
            </a:prstGeom>
            <a:solidFill>
              <a:schemeClr val="accent4"/>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sp>
          <p:nvSpPr>
            <p:cNvPr id="111" name="Can 110"/>
            <p:cNvSpPr/>
            <p:nvPr/>
          </p:nvSpPr>
          <p:spPr bwMode="auto">
            <a:xfrm>
              <a:off x="1458790" y="4416544"/>
              <a:ext cx="548640" cy="137160"/>
            </a:xfrm>
            <a:prstGeom prst="can">
              <a:avLst>
                <a:gd name="adj" fmla="val 50000"/>
              </a:avLst>
            </a:prstGeom>
            <a:solidFill>
              <a:schemeClr val="accent4"/>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sp>
          <p:nvSpPr>
            <p:cNvPr id="113" name="Can 112"/>
            <p:cNvSpPr/>
            <p:nvPr/>
          </p:nvSpPr>
          <p:spPr bwMode="auto">
            <a:xfrm>
              <a:off x="2070800" y="4416544"/>
              <a:ext cx="548640" cy="137160"/>
            </a:xfrm>
            <a:prstGeom prst="can">
              <a:avLst>
                <a:gd name="adj" fmla="val 50000"/>
              </a:avLst>
            </a:prstGeom>
            <a:solidFill>
              <a:schemeClr val="accent4"/>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sp>
          <p:nvSpPr>
            <p:cNvPr id="114" name="Can 113"/>
            <p:cNvSpPr/>
            <p:nvPr/>
          </p:nvSpPr>
          <p:spPr bwMode="auto">
            <a:xfrm>
              <a:off x="2686571" y="4416544"/>
              <a:ext cx="548640" cy="137160"/>
            </a:xfrm>
            <a:prstGeom prst="can">
              <a:avLst>
                <a:gd name="adj" fmla="val 50000"/>
              </a:avLst>
            </a:prstGeom>
            <a:solidFill>
              <a:schemeClr val="accent4"/>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sp>
          <p:nvSpPr>
            <p:cNvPr id="115" name="Can 114"/>
            <p:cNvSpPr/>
            <p:nvPr/>
          </p:nvSpPr>
          <p:spPr bwMode="auto">
            <a:xfrm>
              <a:off x="3298548" y="4416544"/>
              <a:ext cx="548640" cy="137160"/>
            </a:xfrm>
            <a:prstGeom prst="can">
              <a:avLst>
                <a:gd name="adj" fmla="val 50000"/>
              </a:avLst>
            </a:prstGeom>
            <a:solidFill>
              <a:schemeClr val="accent4"/>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sp>
          <p:nvSpPr>
            <p:cNvPr id="116" name="Can 115"/>
            <p:cNvSpPr/>
            <p:nvPr/>
          </p:nvSpPr>
          <p:spPr bwMode="auto">
            <a:xfrm>
              <a:off x="3913723" y="4416544"/>
              <a:ext cx="548640" cy="137160"/>
            </a:xfrm>
            <a:prstGeom prst="can">
              <a:avLst>
                <a:gd name="adj" fmla="val 50000"/>
              </a:avLst>
            </a:prstGeom>
            <a:solidFill>
              <a:schemeClr val="accent4"/>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sp>
          <p:nvSpPr>
            <p:cNvPr id="117" name="Can 116"/>
            <p:cNvSpPr/>
            <p:nvPr/>
          </p:nvSpPr>
          <p:spPr bwMode="auto">
            <a:xfrm>
              <a:off x="4530296" y="4416544"/>
              <a:ext cx="548640" cy="137160"/>
            </a:xfrm>
            <a:prstGeom prst="can">
              <a:avLst>
                <a:gd name="adj" fmla="val 50000"/>
              </a:avLst>
            </a:prstGeom>
            <a:solidFill>
              <a:schemeClr val="accent4"/>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sp>
          <p:nvSpPr>
            <p:cNvPr id="118" name="Can 117"/>
            <p:cNvSpPr/>
            <p:nvPr/>
          </p:nvSpPr>
          <p:spPr bwMode="auto">
            <a:xfrm>
              <a:off x="5146067" y="4416544"/>
              <a:ext cx="548640" cy="137160"/>
            </a:xfrm>
            <a:prstGeom prst="can">
              <a:avLst>
                <a:gd name="adj" fmla="val 50000"/>
              </a:avLst>
            </a:prstGeom>
            <a:solidFill>
              <a:schemeClr val="accent4"/>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sp>
          <p:nvSpPr>
            <p:cNvPr id="119" name="Can 118"/>
            <p:cNvSpPr/>
            <p:nvPr/>
          </p:nvSpPr>
          <p:spPr bwMode="auto">
            <a:xfrm>
              <a:off x="5759085" y="4416544"/>
              <a:ext cx="548640" cy="137160"/>
            </a:xfrm>
            <a:prstGeom prst="can">
              <a:avLst>
                <a:gd name="adj" fmla="val 50000"/>
              </a:avLst>
            </a:prstGeom>
            <a:solidFill>
              <a:schemeClr val="accent4"/>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sp>
          <p:nvSpPr>
            <p:cNvPr id="120" name="Can 119"/>
            <p:cNvSpPr/>
            <p:nvPr/>
          </p:nvSpPr>
          <p:spPr bwMode="auto">
            <a:xfrm>
              <a:off x="6375464" y="4416544"/>
              <a:ext cx="548640" cy="137160"/>
            </a:xfrm>
            <a:prstGeom prst="can">
              <a:avLst>
                <a:gd name="adj" fmla="val 50000"/>
              </a:avLst>
            </a:prstGeom>
            <a:solidFill>
              <a:schemeClr val="accent4"/>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sp>
          <p:nvSpPr>
            <p:cNvPr id="121" name="Can 120"/>
            <p:cNvSpPr/>
            <p:nvPr/>
          </p:nvSpPr>
          <p:spPr bwMode="auto">
            <a:xfrm>
              <a:off x="6987474" y="4416544"/>
              <a:ext cx="548640" cy="137160"/>
            </a:xfrm>
            <a:prstGeom prst="can">
              <a:avLst>
                <a:gd name="adj" fmla="val 50000"/>
              </a:avLst>
            </a:prstGeom>
            <a:solidFill>
              <a:schemeClr val="accent4"/>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sp>
          <p:nvSpPr>
            <p:cNvPr id="122" name="Can 121"/>
            <p:cNvSpPr/>
            <p:nvPr/>
          </p:nvSpPr>
          <p:spPr bwMode="auto">
            <a:xfrm>
              <a:off x="7603245" y="4416544"/>
              <a:ext cx="548640" cy="137160"/>
            </a:xfrm>
            <a:prstGeom prst="can">
              <a:avLst>
                <a:gd name="adj" fmla="val 50000"/>
              </a:avLst>
            </a:prstGeom>
            <a:solidFill>
              <a:schemeClr val="accent4"/>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grpSp>
      <p:grpSp>
        <p:nvGrpSpPr>
          <p:cNvPr id="6" name="Group 122"/>
          <p:cNvGrpSpPr/>
          <p:nvPr/>
        </p:nvGrpSpPr>
        <p:grpSpPr>
          <a:xfrm>
            <a:off x="614854" y="5023923"/>
            <a:ext cx="7309874" cy="164592"/>
            <a:chOff x="842011" y="4320492"/>
            <a:chExt cx="7309874" cy="164592"/>
          </a:xfrm>
        </p:grpSpPr>
        <p:sp>
          <p:nvSpPr>
            <p:cNvPr id="124" name="Can 123"/>
            <p:cNvSpPr/>
            <p:nvPr/>
          </p:nvSpPr>
          <p:spPr bwMode="auto">
            <a:xfrm>
              <a:off x="842011" y="4320492"/>
              <a:ext cx="548640" cy="164592"/>
            </a:xfrm>
            <a:prstGeom prst="can">
              <a:avLst>
                <a:gd name="adj" fmla="val 44292"/>
              </a:avLst>
            </a:prstGeom>
            <a:solidFill>
              <a:srgbClr val="0070C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sp>
          <p:nvSpPr>
            <p:cNvPr id="126" name="Can 125"/>
            <p:cNvSpPr/>
            <p:nvPr/>
          </p:nvSpPr>
          <p:spPr bwMode="auto">
            <a:xfrm>
              <a:off x="1458790" y="4320492"/>
              <a:ext cx="548640" cy="164592"/>
            </a:xfrm>
            <a:prstGeom prst="can">
              <a:avLst>
                <a:gd name="adj" fmla="val 44292"/>
              </a:avLst>
            </a:prstGeom>
            <a:solidFill>
              <a:srgbClr val="0070C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sp>
          <p:nvSpPr>
            <p:cNvPr id="127" name="Can 126"/>
            <p:cNvSpPr/>
            <p:nvPr/>
          </p:nvSpPr>
          <p:spPr bwMode="auto">
            <a:xfrm>
              <a:off x="2070800" y="4320492"/>
              <a:ext cx="548640" cy="164592"/>
            </a:xfrm>
            <a:prstGeom prst="can">
              <a:avLst>
                <a:gd name="adj" fmla="val 44292"/>
              </a:avLst>
            </a:prstGeom>
            <a:solidFill>
              <a:srgbClr val="0070C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sp>
          <p:nvSpPr>
            <p:cNvPr id="128" name="Can 127"/>
            <p:cNvSpPr/>
            <p:nvPr/>
          </p:nvSpPr>
          <p:spPr bwMode="auto">
            <a:xfrm>
              <a:off x="2686571" y="4320492"/>
              <a:ext cx="548640" cy="164592"/>
            </a:xfrm>
            <a:prstGeom prst="can">
              <a:avLst>
                <a:gd name="adj" fmla="val 44292"/>
              </a:avLst>
            </a:prstGeom>
            <a:solidFill>
              <a:srgbClr val="0070C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sp>
          <p:nvSpPr>
            <p:cNvPr id="129" name="Can 128"/>
            <p:cNvSpPr/>
            <p:nvPr/>
          </p:nvSpPr>
          <p:spPr bwMode="auto">
            <a:xfrm>
              <a:off x="3298548" y="4320492"/>
              <a:ext cx="548640" cy="164592"/>
            </a:xfrm>
            <a:prstGeom prst="can">
              <a:avLst>
                <a:gd name="adj" fmla="val 44292"/>
              </a:avLst>
            </a:prstGeom>
            <a:solidFill>
              <a:srgbClr val="0070C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sp>
          <p:nvSpPr>
            <p:cNvPr id="130" name="Can 129"/>
            <p:cNvSpPr/>
            <p:nvPr/>
          </p:nvSpPr>
          <p:spPr bwMode="auto">
            <a:xfrm>
              <a:off x="3913723" y="4320492"/>
              <a:ext cx="548640" cy="164592"/>
            </a:xfrm>
            <a:prstGeom prst="can">
              <a:avLst>
                <a:gd name="adj" fmla="val 44292"/>
              </a:avLst>
            </a:prstGeom>
            <a:solidFill>
              <a:srgbClr val="0070C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sp>
          <p:nvSpPr>
            <p:cNvPr id="132" name="Can 131"/>
            <p:cNvSpPr/>
            <p:nvPr/>
          </p:nvSpPr>
          <p:spPr bwMode="auto">
            <a:xfrm>
              <a:off x="4530296" y="4320492"/>
              <a:ext cx="548640" cy="164592"/>
            </a:xfrm>
            <a:prstGeom prst="can">
              <a:avLst>
                <a:gd name="adj" fmla="val 44292"/>
              </a:avLst>
            </a:prstGeom>
            <a:solidFill>
              <a:srgbClr val="0070C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sp>
          <p:nvSpPr>
            <p:cNvPr id="133" name="Can 132"/>
            <p:cNvSpPr/>
            <p:nvPr/>
          </p:nvSpPr>
          <p:spPr bwMode="auto">
            <a:xfrm>
              <a:off x="5146067" y="4320492"/>
              <a:ext cx="548640" cy="164592"/>
            </a:xfrm>
            <a:prstGeom prst="can">
              <a:avLst>
                <a:gd name="adj" fmla="val 44292"/>
              </a:avLst>
            </a:prstGeom>
            <a:solidFill>
              <a:srgbClr val="0070C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sp>
          <p:nvSpPr>
            <p:cNvPr id="134" name="Can 133"/>
            <p:cNvSpPr/>
            <p:nvPr/>
          </p:nvSpPr>
          <p:spPr bwMode="auto">
            <a:xfrm>
              <a:off x="5759085" y="4320492"/>
              <a:ext cx="548640" cy="164592"/>
            </a:xfrm>
            <a:prstGeom prst="can">
              <a:avLst>
                <a:gd name="adj" fmla="val 44292"/>
              </a:avLst>
            </a:prstGeom>
            <a:solidFill>
              <a:srgbClr val="0070C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sp>
          <p:nvSpPr>
            <p:cNvPr id="135" name="Can 134"/>
            <p:cNvSpPr/>
            <p:nvPr/>
          </p:nvSpPr>
          <p:spPr bwMode="auto">
            <a:xfrm>
              <a:off x="6375464" y="4320492"/>
              <a:ext cx="548640" cy="164592"/>
            </a:xfrm>
            <a:prstGeom prst="can">
              <a:avLst>
                <a:gd name="adj" fmla="val 44292"/>
              </a:avLst>
            </a:prstGeom>
            <a:solidFill>
              <a:srgbClr val="0070C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sp>
          <p:nvSpPr>
            <p:cNvPr id="136" name="Can 135"/>
            <p:cNvSpPr/>
            <p:nvPr/>
          </p:nvSpPr>
          <p:spPr bwMode="auto">
            <a:xfrm>
              <a:off x="6987474" y="4320492"/>
              <a:ext cx="548640" cy="164592"/>
            </a:xfrm>
            <a:prstGeom prst="can">
              <a:avLst>
                <a:gd name="adj" fmla="val 44292"/>
              </a:avLst>
            </a:prstGeom>
            <a:solidFill>
              <a:srgbClr val="0070C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sp>
          <p:nvSpPr>
            <p:cNvPr id="137" name="Can 136"/>
            <p:cNvSpPr/>
            <p:nvPr/>
          </p:nvSpPr>
          <p:spPr bwMode="auto">
            <a:xfrm>
              <a:off x="7603245" y="4320492"/>
              <a:ext cx="548640" cy="164592"/>
            </a:xfrm>
            <a:prstGeom prst="can">
              <a:avLst>
                <a:gd name="adj" fmla="val 44292"/>
              </a:avLst>
            </a:prstGeom>
            <a:solidFill>
              <a:srgbClr val="0070C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grpSp>
      <p:grpSp>
        <p:nvGrpSpPr>
          <p:cNvPr id="7" name="Group 137"/>
          <p:cNvGrpSpPr/>
          <p:nvPr/>
        </p:nvGrpSpPr>
        <p:grpSpPr>
          <a:xfrm>
            <a:off x="614854" y="4866669"/>
            <a:ext cx="7309874" cy="228600"/>
            <a:chOff x="842011" y="4163238"/>
            <a:chExt cx="7309874" cy="228600"/>
          </a:xfrm>
        </p:grpSpPr>
        <p:sp>
          <p:nvSpPr>
            <p:cNvPr id="139" name="Can 138"/>
            <p:cNvSpPr/>
            <p:nvPr/>
          </p:nvSpPr>
          <p:spPr bwMode="auto">
            <a:xfrm>
              <a:off x="842011" y="4163238"/>
              <a:ext cx="548640" cy="228600"/>
            </a:xfrm>
            <a:prstGeom prst="can">
              <a:avLst>
                <a:gd name="adj" fmla="val 30822"/>
              </a:avLst>
            </a:prstGeom>
            <a:solidFill>
              <a:srgbClr val="7030A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sp>
          <p:nvSpPr>
            <p:cNvPr id="140" name="Can 139"/>
            <p:cNvSpPr/>
            <p:nvPr/>
          </p:nvSpPr>
          <p:spPr bwMode="auto">
            <a:xfrm>
              <a:off x="1458790" y="4163238"/>
              <a:ext cx="548640" cy="228600"/>
            </a:xfrm>
            <a:prstGeom prst="can">
              <a:avLst>
                <a:gd name="adj" fmla="val 30822"/>
              </a:avLst>
            </a:prstGeom>
            <a:solidFill>
              <a:srgbClr val="7030A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sp>
          <p:nvSpPr>
            <p:cNvPr id="141" name="Can 140"/>
            <p:cNvSpPr/>
            <p:nvPr/>
          </p:nvSpPr>
          <p:spPr bwMode="auto">
            <a:xfrm>
              <a:off x="2070800" y="4163238"/>
              <a:ext cx="548640" cy="228600"/>
            </a:xfrm>
            <a:prstGeom prst="can">
              <a:avLst>
                <a:gd name="adj" fmla="val 30822"/>
              </a:avLst>
            </a:prstGeom>
            <a:solidFill>
              <a:srgbClr val="7030A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sp>
          <p:nvSpPr>
            <p:cNvPr id="143" name="Can 142"/>
            <p:cNvSpPr/>
            <p:nvPr/>
          </p:nvSpPr>
          <p:spPr bwMode="auto">
            <a:xfrm>
              <a:off x="2686571" y="4163238"/>
              <a:ext cx="548640" cy="228600"/>
            </a:xfrm>
            <a:prstGeom prst="can">
              <a:avLst>
                <a:gd name="adj" fmla="val 30822"/>
              </a:avLst>
            </a:prstGeom>
            <a:solidFill>
              <a:srgbClr val="7030A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sp>
          <p:nvSpPr>
            <p:cNvPr id="144" name="Can 143"/>
            <p:cNvSpPr/>
            <p:nvPr/>
          </p:nvSpPr>
          <p:spPr bwMode="auto">
            <a:xfrm>
              <a:off x="3298548" y="4163238"/>
              <a:ext cx="548640" cy="228600"/>
            </a:xfrm>
            <a:prstGeom prst="can">
              <a:avLst>
                <a:gd name="adj" fmla="val 30822"/>
              </a:avLst>
            </a:prstGeom>
            <a:solidFill>
              <a:srgbClr val="7030A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sp>
          <p:nvSpPr>
            <p:cNvPr id="145" name="Can 144"/>
            <p:cNvSpPr/>
            <p:nvPr/>
          </p:nvSpPr>
          <p:spPr bwMode="auto">
            <a:xfrm>
              <a:off x="3913723" y="4163238"/>
              <a:ext cx="548640" cy="228600"/>
            </a:xfrm>
            <a:prstGeom prst="can">
              <a:avLst>
                <a:gd name="adj" fmla="val 30822"/>
              </a:avLst>
            </a:prstGeom>
            <a:solidFill>
              <a:srgbClr val="7030A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sp>
          <p:nvSpPr>
            <p:cNvPr id="146" name="Can 145"/>
            <p:cNvSpPr/>
            <p:nvPr/>
          </p:nvSpPr>
          <p:spPr bwMode="auto">
            <a:xfrm>
              <a:off x="4530296" y="4163238"/>
              <a:ext cx="548640" cy="228600"/>
            </a:xfrm>
            <a:prstGeom prst="can">
              <a:avLst>
                <a:gd name="adj" fmla="val 30822"/>
              </a:avLst>
            </a:prstGeom>
            <a:solidFill>
              <a:srgbClr val="7030A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sp>
          <p:nvSpPr>
            <p:cNvPr id="147" name="Can 146"/>
            <p:cNvSpPr/>
            <p:nvPr/>
          </p:nvSpPr>
          <p:spPr bwMode="auto">
            <a:xfrm>
              <a:off x="5146067" y="4163238"/>
              <a:ext cx="548640" cy="228600"/>
            </a:xfrm>
            <a:prstGeom prst="can">
              <a:avLst>
                <a:gd name="adj" fmla="val 30822"/>
              </a:avLst>
            </a:prstGeom>
            <a:solidFill>
              <a:srgbClr val="7030A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sp>
          <p:nvSpPr>
            <p:cNvPr id="149" name="Can 148"/>
            <p:cNvSpPr/>
            <p:nvPr/>
          </p:nvSpPr>
          <p:spPr bwMode="auto">
            <a:xfrm>
              <a:off x="5759085" y="4163238"/>
              <a:ext cx="548640" cy="228600"/>
            </a:xfrm>
            <a:prstGeom prst="can">
              <a:avLst>
                <a:gd name="adj" fmla="val 30822"/>
              </a:avLst>
            </a:prstGeom>
            <a:solidFill>
              <a:srgbClr val="7030A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sp>
          <p:nvSpPr>
            <p:cNvPr id="150" name="Can 149"/>
            <p:cNvSpPr/>
            <p:nvPr/>
          </p:nvSpPr>
          <p:spPr bwMode="auto">
            <a:xfrm>
              <a:off x="6375464" y="4163238"/>
              <a:ext cx="548640" cy="228600"/>
            </a:xfrm>
            <a:prstGeom prst="can">
              <a:avLst>
                <a:gd name="adj" fmla="val 30822"/>
              </a:avLst>
            </a:prstGeom>
            <a:solidFill>
              <a:srgbClr val="7030A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sp>
          <p:nvSpPr>
            <p:cNvPr id="151" name="Can 150"/>
            <p:cNvSpPr/>
            <p:nvPr/>
          </p:nvSpPr>
          <p:spPr bwMode="auto">
            <a:xfrm>
              <a:off x="6987474" y="4163238"/>
              <a:ext cx="548640" cy="228600"/>
            </a:xfrm>
            <a:prstGeom prst="can">
              <a:avLst>
                <a:gd name="adj" fmla="val 30822"/>
              </a:avLst>
            </a:prstGeom>
            <a:solidFill>
              <a:srgbClr val="7030A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sp>
          <p:nvSpPr>
            <p:cNvPr id="152" name="Can 151"/>
            <p:cNvSpPr/>
            <p:nvPr/>
          </p:nvSpPr>
          <p:spPr bwMode="auto">
            <a:xfrm>
              <a:off x="7603245" y="4163238"/>
              <a:ext cx="548640" cy="228600"/>
            </a:xfrm>
            <a:prstGeom prst="can">
              <a:avLst>
                <a:gd name="adj" fmla="val 30822"/>
              </a:avLst>
            </a:prstGeom>
            <a:solidFill>
              <a:srgbClr val="7030A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grpSp>
      <p:grpSp>
        <p:nvGrpSpPr>
          <p:cNvPr id="8" name="Group 152"/>
          <p:cNvGrpSpPr/>
          <p:nvPr/>
        </p:nvGrpSpPr>
        <p:grpSpPr>
          <a:xfrm>
            <a:off x="614854" y="4799526"/>
            <a:ext cx="7309874" cy="137160"/>
            <a:chOff x="842011" y="4096095"/>
            <a:chExt cx="7309874" cy="137160"/>
          </a:xfrm>
        </p:grpSpPr>
        <p:sp>
          <p:nvSpPr>
            <p:cNvPr id="154" name="Can 153"/>
            <p:cNvSpPr/>
            <p:nvPr/>
          </p:nvSpPr>
          <p:spPr bwMode="auto">
            <a:xfrm>
              <a:off x="842011" y="4096095"/>
              <a:ext cx="548640" cy="137160"/>
            </a:xfrm>
            <a:prstGeom prst="can">
              <a:avLst>
                <a:gd name="adj" fmla="val 50000"/>
              </a:avLst>
            </a:prstGeom>
            <a:solidFill>
              <a:srgbClr val="C00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sp>
          <p:nvSpPr>
            <p:cNvPr id="159" name="Can 158"/>
            <p:cNvSpPr/>
            <p:nvPr/>
          </p:nvSpPr>
          <p:spPr bwMode="auto">
            <a:xfrm>
              <a:off x="1458790" y="4096095"/>
              <a:ext cx="548640" cy="137160"/>
            </a:xfrm>
            <a:prstGeom prst="can">
              <a:avLst>
                <a:gd name="adj" fmla="val 50000"/>
              </a:avLst>
            </a:prstGeom>
            <a:solidFill>
              <a:srgbClr val="C00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sp>
          <p:nvSpPr>
            <p:cNvPr id="165" name="Can 164"/>
            <p:cNvSpPr/>
            <p:nvPr/>
          </p:nvSpPr>
          <p:spPr bwMode="auto">
            <a:xfrm>
              <a:off x="2070800" y="4096095"/>
              <a:ext cx="548640" cy="137160"/>
            </a:xfrm>
            <a:prstGeom prst="can">
              <a:avLst>
                <a:gd name="adj" fmla="val 50000"/>
              </a:avLst>
            </a:prstGeom>
            <a:solidFill>
              <a:srgbClr val="C00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sp>
          <p:nvSpPr>
            <p:cNvPr id="171" name="Can 170"/>
            <p:cNvSpPr/>
            <p:nvPr/>
          </p:nvSpPr>
          <p:spPr bwMode="auto">
            <a:xfrm>
              <a:off x="2686571" y="4096095"/>
              <a:ext cx="548640" cy="137160"/>
            </a:xfrm>
            <a:prstGeom prst="can">
              <a:avLst>
                <a:gd name="adj" fmla="val 50000"/>
              </a:avLst>
            </a:prstGeom>
            <a:solidFill>
              <a:srgbClr val="C00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sp>
          <p:nvSpPr>
            <p:cNvPr id="177" name="Can 176"/>
            <p:cNvSpPr/>
            <p:nvPr/>
          </p:nvSpPr>
          <p:spPr bwMode="auto">
            <a:xfrm>
              <a:off x="3298548" y="4096095"/>
              <a:ext cx="548640" cy="137160"/>
            </a:xfrm>
            <a:prstGeom prst="can">
              <a:avLst>
                <a:gd name="adj" fmla="val 50000"/>
              </a:avLst>
            </a:prstGeom>
            <a:solidFill>
              <a:srgbClr val="C00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sp>
          <p:nvSpPr>
            <p:cNvPr id="205" name="Can 204"/>
            <p:cNvSpPr/>
            <p:nvPr/>
          </p:nvSpPr>
          <p:spPr bwMode="auto">
            <a:xfrm>
              <a:off x="3913723" y="4096095"/>
              <a:ext cx="548640" cy="137160"/>
            </a:xfrm>
            <a:prstGeom prst="can">
              <a:avLst>
                <a:gd name="adj" fmla="val 50000"/>
              </a:avLst>
            </a:prstGeom>
            <a:solidFill>
              <a:srgbClr val="C00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sp>
          <p:nvSpPr>
            <p:cNvPr id="211" name="Can 210"/>
            <p:cNvSpPr/>
            <p:nvPr/>
          </p:nvSpPr>
          <p:spPr bwMode="auto">
            <a:xfrm>
              <a:off x="4530296" y="4096095"/>
              <a:ext cx="548640" cy="137160"/>
            </a:xfrm>
            <a:prstGeom prst="can">
              <a:avLst>
                <a:gd name="adj" fmla="val 50000"/>
              </a:avLst>
            </a:prstGeom>
            <a:solidFill>
              <a:srgbClr val="C00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sp>
          <p:nvSpPr>
            <p:cNvPr id="221" name="Can 220"/>
            <p:cNvSpPr/>
            <p:nvPr/>
          </p:nvSpPr>
          <p:spPr bwMode="auto">
            <a:xfrm>
              <a:off x="5146067" y="4096095"/>
              <a:ext cx="548640" cy="137160"/>
            </a:xfrm>
            <a:prstGeom prst="can">
              <a:avLst>
                <a:gd name="adj" fmla="val 50000"/>
              </a:avLst>
            </a:prstGeom>
            <a:solidFill>
              <a:srgbClr val="C00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sp>
          <p:nvSpPr>
            <p:cNvPr id="222" name="Can 221"/>
            <p:cNvSpPr/>
            <p:nvPr/>
          </p:nvSpPr>
          <p:spPr bwMode="auto">
            <a:xfrm>
              <a:off x="5759085" y="4096095"/>
              <a:ext cx="548640" cy="137160"/>
            </a:xfrm>
            <a:prstGeom prst="can">
              <a:avLst>
                <a:gd name="adj" fmla="val 50000"/>
              </a:avLst>
            </a:prstGeom>
            <a:solidFill>
              <a:srgbClr val="C00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sp>
          <p:nvSpPr>
            <p:cNvPr id="223" name="Can 222"/>
            <p:cNvSpPr/>
            <p:nvPr/>
          </p:nvSpPr>
          <p:spPr bwMode="auto">
            <a:xfrm>
              <a:off x="6375464" y="4096095"/>
              <a:ext cx="548640" cy="137160"/>
            </a:xfrm>
            <a:prstGeom prst="can">
              <a:avLst>
                <a:gd name="adj" fmla="val 50000"/>
              </a:avLst>
            </a:prstGeom>
            <a:solidFill>
              <a:srgbClr val="C00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sp>
          <p:nvSpPr>
            <p:cNvPr id="224" name="Can 223"/>
            <p:cNvSpPr/>
            <p:nvPr/>
          </p:nvSpPr>
          <p:spPr bwMode="auto">
            <a:xfrm>
              <a:off x="6987474" y="4096095"/>
              <a:ext cx="548640" cy="137160"/>
            </a:xfrm>
            <a:prstGeom prst="can">
              <a:avLst>
                <a:gd name="adj" fmla="val 50000"/>
              </a:avLst>
            </a:prstGeom>
            <a:solidFill>
              <a:srgbClr val="C00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sp>
          <p:nvSpPr>
            <p:cNvPr id="225" name="Can 224"/>
            <p:cNvSpPr/>
            <p:nvPr/>
          </p:nvSpPr>
          <p:spPr bwMode="auto">
            <a:xfrm>
              <a:off x="7603245" y="4096095"/>
              <a:ext cx="548640" cy="137160"/>
            </a:xfrm>
            <a:prstGeom prst="can">
              <a:avLst>
                <a:gd name="adj" fmla="val 50000"/>
              </a:avLst>
            </a:prstGeom>
            <a:solidFill>
              <a:srgbClr val="C00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grpSp>
      <p:sp>
        <p:nvSpPr>
          <p:cNvPr id="278" name="TextBox 277"/>
          <p:cNvSpPr txBox="1"/>
          <p:nvPr/>
        </p:nvSpPr>
        <p:spPr>
          <a:xfrm>
            <a:off x="1061967" y="5664524"/>
            <a:ext cx="6206893" cy="369332"/>
          </a:xfrm>
          <a:prstGeom prst="rect">
            <a:avLst/>
          </a:prstGeom>
          <a:noFill/>
        </p:spPr>
        <p:txBody>
          <a:bodyPr wrap="square" rtlCol="0">
            <a:spAutoFit/>
          </a:bodyPr>
          <a:lstStyle/>
          <a:p>
            <a:pPr marL="0" indent="0" algn="ctr">
              <a:buClr>
                <a:schemeClr val="accent2"/>
              </a:buClr>
              <a:buFont typeface="Wingdings" pitchFamily="2" charset="2"/>
              <a:buNone/>
            </a:pPr>
            <a:r>
              <a:rPr lang="en-US" dirty="0" smtClean="0">
                <a:solidFill>
                  <a:schemeClr val="tx1">
                    <a:lumMod val="50000"/>
                    <a:lumOff val="50000"/>
                  </a:schemeClr>
                </a:solidFill>
              </a:rPr>
              <a:t>12-drive system with single 12-drive pool</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25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750"/>
                            </p:stCondLst>
                            <p:childTnLst>
                              <p:par>
                                <p:cTn id="9" presetID="22" presetClass="entr" presetSubtype="4" fill="hold" nodeType="afterEffect">
                                  <p:stCondLst>
                                    <p:cond delay="25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par>
                          <p:cTn id="12" fill="hold">
                            <p:stCondLst>
                              <p:cond delay="1500"/>
                            </p:stCondLst>
                            <p:childTnLst>
                              <p:par>
                                <p:cTn id="13" presetID="22" presetClass="entr" presetSubtype="4" fill="hold" nodeType="afterEffect">
                                  <p:stCondLst>
                                    <p:cond delay="25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childTnLst>
                          </p:cTn>
                        </p:par>
                        <p:par>
                          <p:cTn id="16" fill="hold">
                            <p:stCondLst>
                              <p:cond delay="2250"/>
                            </p:stCondLst>
                            <p:childTnLst>
                              <p:par>
                                <p:cTn id="17" presetID="22" presetClass="entr" presetSubtype="4"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it works – High Level (cont.)</a:t>
            </a:r>
            <a:endParaRPr lang="en-US" dirty="0"/>
          </a:p>
        </p:txBody>
      </p:sp>
      <p:sp>
        <p:nvSpPr>
          <p:cNvPr id="3" name="Content Placeholder 2"/>
          <p:cNvSpPr>
            <a:spLocks noGrp="1"/>
          </p:cNvSpPr>
          <p:nvPr>
            <p:ph idx="1"/>
          </p:nvPr>
        </p:nvSpPr>
        <p:spPr>
          <a:xfrm>
            <a:off x="301624" y="991893"/>
            <a:ext cx="7699375" cy="4930442"/>
          </a:xfrm>
        </p:spPr>
        <p:txBody>
          <a:bodyPr>
            <a:normAutofit/>
          </a:bodyPr>
          <a:lstStyle/>
          <a:p>
            <a:r>
              <a:rPr lang="en-US" sz="2800" dirty="0" smtClean="0"/>
              <a:t>DDP Drive Failures</a:t>
            </a:r>
          </a:p>
          <a:p>
            <a:pPr lvl="1"/>
            <a:r>
              <a:rPr lang="en-US" sz="2000" dirty="0" smtClean="0"/>
              <a:t>Data is reconstructed throughout the disk pool</a:t>
            </a:r>
          </a:p>
          <a:p>
            <a:pPr lvl="2"/>
            <a:r>
              <a:rPr lang="en-US" sz="1800" dirty="0" smtClean="0"/>
              <a:t>All drives share responsibility for writes</a:t>
            </a:r>
          </a:p>
          <a:p>
            <a:pPr lvl="2"/>
            <a:r>
              <a:rPr lang="en-US" sz="1800" dirty="0" smtClean="0"/>
              <a:t>Operations run in parallel</a:t>
            </a:r>
          </a:p>
          <a:p>
            <a:pPr lvl="2"/>
            <a:r>
              <a:rPr lang="en-US" sz="1800" dirty="0" smtClean="0"/>
              <a:t>Single drive failure results in a rebuild to the reserved spare space. (</a:t>
            </a:r>
            <a:r>
              <a:rPr lang="en-US" sz="1800" dirty="0" err="1" smtClean="0"/>
              <a:t>DXi</a:t>
            </a:r>
            <a:r>
              <a:rPr lang="en-US" sz="1800" dirty="0" smtClean="0"/>
              <a:t> reserves space for size of 1 drive)</a:t>
            </a:r>
          </a:p>
          <a:p>
            <a:pPr lvl="2"/>
            <a:r>
              <a:rPr lang="en-US" sz="1800" dirty="0" smtClean="0"/>
              <a:t>Dual drive failure results in rebuild of both drives to reserved spare space, stops at about 50% complete, until </a:t>
            </a:r>
            <a:r>
              <a:rPr lang="en-US" sz="1800" dirty="0" err="1" smtClean="0"/>
              <a:t>FRU</a:t>
            </a:r>
            <a:r>
              <a:rPr lang="en-US" sz="1800" dirty="0" smtClean="0"/>
              <a:t>.</a:t>
            </a:r>
          </a:p>
          <a:p>
            <a:pPr lvl="2"/>
            <a:endParaRPr lang="en-US" sz="1800" dirty="0" smtClean="0"/>
          </a:p>
        </p:txBody>
      </p:sp>
      <p:sp>
        <p:nvSpPr>
          <p:cNvPr id="4" name="Slide Number Placeholder 3"/>
          <p:cNvSpPr>
            <a:spLocks noGrp="1"/>
          </p:cNvSpPr>
          <p:nvPr>
            <p:ph type="sldNum" sz="quarter" idx="10"/>
          </p:nvPr>
        </p:nvSpPr>
        <p:spPr/>
        <p:txBody>
          <a:bodyPr/>
          <a:lstStyle/>
          <a:p>
            <a:fld id="{B927B1C4-A5E0-4B20-AFB9-DCB4017CC31F}" type="slidenum">
              <a:rPr lang="en-US" smtClean="0"/>
              <a:pPr/>
              <a:t>42</a:t>
            </a:fld>
            <a:endParaRPr lang="en-US"/>
          </a:p>
        </p:txBody>
      </p:sp>
      <p:sp>
        <p:nvSpPr>
          <p:cNvPr id="138" name="Rectangle 137"/>
          <p:cNvSpPr/>
          <p:nvPr/>
        </p:nvSpPr>
        <p:spPr bwMode="auto">
          <a:xfrm>
            <a:off x="590255" y="3868894"/>
            <a:ext cx="7863840" cy="1373317"/>
          </a:xfrm>
          <a:prstGeom prst="rect">
            <a:avLst/>
          </a:prstGeom>
          <a:solidFill>
            <a:schemeClr val="bg1"/>
          </a:solidFill>
          <a:ln w="9525" cap="flat" cmpd="sng" algn="ctr">
            <a:solidFill>
              <a:schemeClr val="bg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sp>
        <p:nvSpPr>
          <p:cNvPr id="142" name="Curved Down Arrow 141"/>
          <p:cNvSpPr/>
          <p:nvPr/>
        </p:nvSpPr>
        <p:spPr bwMode="auto">
          <a:xfrm>
            <a:off x="6037169" y="3739789"/>
            <a:ext cx="1904193" cy="416459"/>
          </a:xfrm>
          <a:prstGeom prst="curvedDownArrow">
            <a:avLst/>
          </a:prstGeom>
          <a:solidFill>
            <a:srgbClr val="FF0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sp>
        <p:nvSpPr>
          <p:cNvPr id="148" name="Curved Down Arrow 147"/>
          <p:cNvSpPr/>
          <p:nvPr/>
        </p:nvSpPr>
        <p:spPr bwMode="auto">
          <a:xfrm flipH="1">
            <a:off x="3538329" y="3739789"/>
            <a:ext cx="2580355" cy="418105"/>
          </a:xfrm>
          <a:prstGeom prst="curvedDownArrow">
            <a:avLst/>
          </a:prstGeom>
          <a:solidFill>
            <a:srgbClr val="FF0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sp>
        <p:nvSpPr>
          <p:cNvPr id="168" name="Can 167"/>
          <p:cNvSpPr/>
          <p:nvPr/>
        </p:nvSpPr>
        <p:spPr bwMode="auto">
          <a:xfrm>
            <a:off x="905809" y="4162537"/>
            <a:ext cx="548640" cy="731520"/>
          </a:xfrm>
          <a:prstGeom prst="can">
            <a:avLst>
              <a:gd name="adj" fmla="val 13485"/>
            </a:avLst>
          </a:prstGeom>
          <a:solidFill>
            <a:schemeClr val="bg2">
              <a:lumMod val="20000"/>
              <a:lumOff val="80000"/>
            </a:schemeClr>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sp>
        <p:nvSpPr>
          <p:cNvPr id="169" name="Can 168"/>
          <p:cNvSpPr/>
          <p:nvPr/>
        </p:nvSpPr>
        <p:spPr bwMode="auto">
          <a:xfrm>
            <a:off x="1522588" y="4162537"/>
            <a:ext cx="548640" cy="731520"/>
          </a:xfrm>
          <a:prstGeom prst="can">
            <a:avLst>
              <a:gd name="adj" fmla="val 13485"/>
            </a:avLst>
          </a:prstGeom>
          <a:solidFill>
            <a:schemeClr val="bg2">
              <a:lumMod val="20000"/>
              <a:lumOff val="80000"/>
            </a:schemeClr>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sp>
        <p:nvSpPr>
          <p:cNvPr id="170" name="Can 169"/>
          <p:cNvSpPr/>
          <p:nvPr/>
        </p:nvSpPr>
        <p:spPr bwMode="auto">
          <a:xfrm>
            <a:off x="2134598" y="4162537"/>
            <a:ext cx="548640" cy="731520"/>
          </a:xfrm>
          <a:prstGeom prst="can">
            <a:avLst>
              <a:gd name="adj" fmla="val 13485"/>
            </a:avLst>
          </a:prstGeom>
          <a:solidFill>
            <a:schemeClr val="bg2">
              <a:lumMod val="20000"/>
              <a:lumOff val="80000"/>
            </a:schemeClr>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sp>
        <p:nvSpPr>
          <p:cNvPr id="172" name="Can 171"/>
          <p:cNvSpPr/>
          <p:nvPr/>
        </p:nvSpPr>
        <p:spPr bwMode="auto">
          <a:xfrm>
            <a:off x="2750369" y="4162537"/>
            <a:ext cx="548640" cy="731520"/>
          </a:xfrm>
          <a:prstGeom prst="can">
            <a:avLst>
              <a:gd name="adj" fmla="val 13485"/>
            </a:avLst>
          </a:prstGeom>
          <a:solidFill>
            <a:schemeClr val="bg2">
              <a:lumMod val="20000"/>
              <a:lumOff val="80000"/>
            </a:schemeClr>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sp>
        <p:nvSpPr>
          <p:cNvPr id="173" name="Can 172"/>
          <p:cNvSpPr/>
          <p:nvPr/>
        </p:nvSpPr>
        <p:spPr bwMode="auto">
          <a:xfrm>
            <a:off x="3362346" y="4162537"/>
            <a:ext cx="548640" cy="731520"/>
          </a:xfrm>
          <a:prstGeom prst="can">
            <a:avLst>
              <a:gd name="adj" fmla="val 13485"/>
            </a:avLst>
          </a:prstGeom>
          <a:solidFill>
            <a:schemeClr val="bg2">
              <a:lumMod val="20000"/>
              <a:lumOff val="80000"/>
            </a:schemeClr>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sp>
        <p:nvSpPr>
          <p:cNvPr id="174" name="Can 173"/>
          <p:cNvSpPr/>
          <p:nvPr/>
        </p:nvSpPr>
        <p:spPr bwMode="auto">
          <a:xfrm>
            <a:off x="3977521" y="4162537"/>
            <a:ext cx="548640" cy="731520"/>
          </a:xfrm>
          <a:prstGeom prst="can">
            <a:avLst>
              <a:gd name="adj" fmla="val 13485"/>
            </a:avLst>
          </a:prstGeom>
          <a:solidFill>
            <a:schemeClr val="bg2">
              <a:lumMod val="20000"/>
              <a:lumOff val="80000"/>
            </a:schemeClr>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sp>
        <p:nvSpPr>
          <p:cNvPr id="175" name="Can 174"/>
          <p:cNvSpPr/>
          <p:nvPr/>
        </p:nvSpPr>
        <p:spPr bwMode="auto">
          <a:xfrm>
            <a:off x="4594094" y="4162537"/>
            <a:ext cx="548640" cy="731520"/>
          </a:xfrm>
          <a:prstGeom prst="can">
            <a:avLst>
              <a:gd name="adj" fmla="val 13485"/>
            </a:avLst>
          </a:prstGeom>
          <a:solidFill>
            <a:schemeClr val="bg2">
              <a:lumMod val="20000"/>
              <a:lumOff val="80000"/>
            </a:schemeClr>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sp>
        <p:nvSpPr>
          <p:cNvPr id="176" name="Can 175"/>
          <p:cNvSpPr/>
          <p:nvPr/>
        </p:nvSpPr>
        <p:spPr bwMode="auto">
          <a:xfrm>
            <a:off x="5209865" y="4162537"/>
            <a:ext cx="548640" cy="731520"/>
          </a:xfrm>
          <a:prstGeom prst="can">
            <a:avLst>
              <a:gd name="adj" fmla="val 13485"/>
            </a:avLst>
          </a:prstGeom>
          <a:solidFill>
            <a:schemeClr val="bg2">
              <a:lumMod val="20000"/>
              <a:lumOff val="80000"/>
            </a:schemeClr>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sp>
        <p:nvSpPr>
          <p:cNvPr id="178" name="Can 177"/>
          <p:cNvSpPr/>
          <p:nvPr/>
        </p:nvSpPr>
        <p:spPr bwMode="auto">
          <a:xfrm>
            <a:off x="5823491" y="4162537"/>
            <a:ext cx="548640" cy="731520"/>
          </a:xfrm>
          <a:prstGeom prst="can">
            <a:avLst>
              <a:gd name="adj" fmla="val 13485"/>
            </a:avLst>
          </a:prstGeom>
          <a:solidFill>
            <a:schemeClr val="bg2">
              <a:lumMod val="20000"/>
              <a:lumOff val="80000"/>
            </a:schemeClr>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sp>
        <p:nvSpPr>
          <p:cNvPr id="179" name="Can 178"/>
          <p:cNvSpPr/>
          <p:nvPr/>
        </p:nvSpPr>
        <p:spPr bwMode="auto">
          <a:xfrm>
            <a:off x="6439262" y="4162537"/>
            <a:ext cx="548640" cy="731520"/>
          </a:xfrm>
          <a:prstGeom prst="can">
            <a:avLst>
              <a:gd name="adj" fmla="val 13485"/>
            </a:avLst>
          </a:prstGeom>
          <a:solidFill>
            <a:schemeClr val="bg2">
              <a:lumMod val="20000"/>
              <a:lumOff val="80000"/>
            </a:schemeClr>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sp>
        <p:nvSpPr>
          <p:cNvPr id="180" name="Can 179"/>
          <p:cNvSpPr/>
          <p:nvPr/>
        </p:nvSpPr>
        <p:spPr bwMode="auto">
          <a:xfrm>
            <a:off x="7051272" y="4162537"/>
            <a:ext cx="548640" cy="731520"/>
          </a:xfrm>
          <a:prstGeom prst="can">
            <a:avLst>
              <a:gd name="adj" fmla="val 13485"/>
            </a:avLst>
          </a:prstGeom>
          <a:solidFill>
            <a:schemeClr val="bg2">
              <a:lumMod val="20000"/>
              <a:lumOff val="80000"/>
            </a:schemeClr>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sp>
        <p:nvSpPr>
          <p:cNvPr id="181" name="Can 180"/>
          <p:cNvSpPr/>
          <p:nvPr/>
        </p:nvSpPr>
        <p:spPr bwMode="auto">
          <a:xfrm>
            <a:off x="7667043" y="4162537"/>
            <a:ext cx="548640" cy="731520"/>
          </a:xfrm>
          <a:prstGeom prst="can">
            <a:avLst>
              <a:gd name="adj" fmla="val 13485"/>
            </a:avLst>
          </a:prstGeom>
          <a:solidFill>
            <a:schemeClr val="bg2">
              <a:lumMod val="20000"/>
              <a:lumOff val="80000"/>
            </a:schemeClr>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sp>
        <p:nvSpPr>
          <p:cNvPr id="182" name="Can 181"/>
          <p:cNvSpPr/>
          <p:nvPr/>
        </p:nvSpPr>
        <p:spPr bwMode="auto">
          <a:xfrm>
            <a:off x="905809" y="4757432"/>
            <a:ext cx="548640" cy="137160"/>
          </a:xfrm>
          <a:prstGeom prst="can">
            <a:avLst>
              <a:gd name="adj" fmla="val 50000"/>
            </a:avLst>
          </a:prstGeom>
          <a:solidFill>
            <a:schemeClr val="accent4"/>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sp>
        <p:nvSpPr>
          <p:cNvPr id="183" name="Can 182"/>
          <p:cNvSpPr/>
          <p:nvPr/>
        </p:nvSpPr>
        <p:spPr bwMode="auto">
          <a:xfrm>
            <a:off x="1522588" y="4757432"/>
            <a:ext cx="548640" cy="137160"/>
          </a:xfrm>
          <a:prstGeom prst="can">
            <a:avLst>
              <a:gd name="adj" fmla="val 50000"/>
            </a:avLst>
          </a:prstGeom>
          <a:solidFill>
            <a:schemeClr val="accent4"/>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sp>
        <p:nvSpPr>
          <p:cNvPr id="184" name="Can 183"/>
          <p:cNvSpPr/>
          <p:nvPr/>
        </p:nvSpPr>
        <p:spPr bwMode="auto">
          <a:xfrm>
            <a:off x="2134598" y="4757432"/>
            <a:ext cx="548640" cy="137160"/>
          </a:xfrm>
          <a:prstGeom prst="can">
            <a:avLst>
              <a:gd name="adj" fmla="val 50000"/>
            </a:avLst>
          </a:prstGeom>
          <a:solidFill>
            <a:schemeClr val="accent4"/>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sp>
        <p:nvSpPr>
          <p:cNvPr id="185" name="Can 184"/>
          <p:cNvSpPr/>
          <p:nvPr/>
        </p:nvSpPr>
        <p:spPr bwMode="auto">
          <a:xfrm>
            <a:off x="2750369" y="4757432"/>
            <a:ext cx="548640" cy="137160"/>
          </a:xfrm>
          <a:prstGeom prst="can">
            <a:avLst>
              <a:gd name="adj" fmla="val 50000"/>
            </a:avLst>
          </a:prstGeom>
          <a:solidFill>
            <a:schemeClr val="accent4"/>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sp>
        <p:nvSpPr>
          <p:cNvPr id="186" name="Can 185"/>
          <p:cNvSpPr/>
          <p:nvPr/>
        </p:nvSpPr>
        <p:spPr bwMode="auto">
          <a:xfrm>
            <a:off x="3362346" y="4757432"/>
            <a:ext cx="548640" cy="137160"/>
          </a:xfrm>
          <a:prstGeom prst="can">
            <a:avLst>
              <a:gd name="adj" fmla="val 50000"/>
            </a:avLst>
          </a:prstGeom>
          <a:solidFill>
            <a:schemeClr val="accent4"/>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sp>
        <p:nvSpPr>
          <p:cNvPr id="187" name="Can 186"/>
          <p:cNvSpPr/>
          <p:nvPr/>
        </p:nvSpPr>
        <p:spPr bwMode="auto">
          <a:xfrm>
            <a:off x="3977521" y="4757432"/>
            <a:ext cx="548640" cy="137160"/>
          </a:xfrm>
          <a:prstGeom prst="can">
            <a:avLst>
              <a:gd name="adj" fmla="val 50000"/>
            </a:avLst>
          </a:prstGeom>
          <a:solidFill>
            <a:schemeClr val="accent4"/>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sp>
        <p:nvSpPr>
          <p:cNvPr id="188" name="Can 187"/>
          <p:cNvSpPr/>
          <p:nvPr/>
        </p:nvSpPr>
        <p:spPr bwMode="auto">
          <a:xfrm>
            <a:off x="4594094" y="4757432"/>
            <a:ext cx="548640" cy="137160"/>
          </a:xfrm>
          <a:prstGeom prst="can">
            <a:avLst>
              <a:gd name="adj" fmla="val 50000"/>
            </a:avLst>
          </a:prstGeom>
          <a:solidFill>
            <a:schemeClr val="accent4"/>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sp>
        <p:nvSpPr>
          <p:cNvPr id="189" name="Can 188"/>
          <p:cNvSpPr/>
          <p:nvPr/>
        </p:nvSpPr>
        <p:spPr bwMode="auto">
          <a:xfrm>
            <a:off x="5209865" y="4757432"/>
            <a:ext cx="548640" cy="137160"/>
          </a:xfrm>
          <a:prstGeom prst="can">
            <a:avLst>
              <a:gd name="adj" fmla="val 50000"/>
            </a:avLst>
          </a:prstGeom>
          <a:solidFill>
            <a:schemeClr val="accent4"/>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sp>
        <p:nvSpPr>
          <p:cNvPr id="190" name="Can 189"/>
          <p:cNvSpPr/>
          <p:nvPr/>
        </p:nvSpPr>
        <p:spPr bwMode="auto">
          <a:xfrm>
            <a:off x="5822883" y="4757432"/>
            <a:ext cx="548640" cy="137160"/>
          </a:xfrm>
          <a:prstGeom prst="can">
            <a:avLst>
              <a:gd name="adj" fmla="val 50000"/>
            </a:avLst>
          </a:prstGeom>
          <a:solidFill>
            <a:srgbClr val="E87722">
              <a:alpha val="30196"/>
            </a:srgbClr>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sp>
        <p:nvSpPr>
          <p:cNvPr id="191" name="Can 190"/>
          <p:cNvSpPr/>
          <p:nvPr/>
        </p:nvSpPr>
        <p:spPr bwMode="auto">
          <a:xfrm>
            <a:off x="6439262" y="4757432"/>
            <a:ext cx="548640" cy="137160"/>
          </a:xfrm>
          <a:prstGeom prst="can">
            <a:avLst>
              <a:gd name="adj" fmla="val 50000"/>
            </a:avLst>
          </a:prstGeom>
          <a:solidFill>
            <a:schemeClr val="accent4"/>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sp>
        <p:nvSpPr>
          <p:cNvPr id="192" name="Can 191"/>
          <p:cNvSpPr/>
          <p:nvPr/>
        </p:nvSpPr>
        <p:spPr bwMode="auto">
          <a:xfrm>
            <a:off x="7051272" y="4757432"/>
            <a:ext cx="548640" cy="137160"/>
          </a:xfrm>
          <a:prstGeom prst="can">
            <a:avLst>
              <a:gd name="adj" fmla="val 50000"/>
            </a:avLst>
          </a:prstGeom>
          <a:solidFill>
            <a:schemeClr val="accent4"/>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sp>
        <p:nvSpPr>
          <p:cNvPr id="193" name="Can 192"/>
          <p:cNvSpPr/>
          <p:nvPr/>
        </p:nvSpPr>
        <p:spPr bwMode="auto">
          <a:xfrm>
            <a:off x="7667043" y="4757432"/>
            <a:ext cx="548640" cy="137160"/>
          </a:xfrm>
          <a:prstGeom prst="can">
            <a:avLst>
              <a:gd name="adj" fmla="val 50000"/>
            </a:avLst>
          </a:prstGeom>
          <a:solidFill>
            <a:schemeClr val="accent4"/>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sp>
        <p:nvSpPr>
          <p:cNvPr id="194" name="Can 193"/>
          <p:cNvSpPr/>
          <p:nvPr/>
        </p:nvSpPr>
        <p:spPr bwMode="auto">
          <a:xfrm>
            <a:off x="905809" y="4661380"/>
            <a:ext cx="548640" cy="164592"/>
          </a:xfrm>
          <a:prstGeom prst="can">
            <a:avLst>
              <a:gd name="adj" fmla="val 44292"/>
            </a:avLst>
          </a:prstGeom>
          <a:solidFill>
            <a:srgbClr val="0070C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sp>
        <p:nvSpPr>
          <p:cNvPr id="195" name="Can 194"/>
          <p:cNvSpPr/>
          <p:nvPr/>
        </p:nvSpPr>
        <p:spPr bwMode="auto">
          <a:xfrm>
            <a:off x="1522588" y="4661380"/>
            <a:ext cx="548640" cy="164592"/>
          </a:xfrm>
          <a:prstGeom prst="can">
            <a:avLst>
              <a:gd name="adj" fmla="val 44292"/>
            </a:avLst>
          </a:prstGeom>
          <a:solidFill>
            <a:srgbClr val="0070C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sp>
        <p:nvSpPr>
          <p:cNvPr id="196" name="Can 195"/>
          <p:cNvSpPr/>
          <p:nvPr/>
        </p:nvSpPr>
        <p:spPr bwMode="auto">
          <a:xfrm>
            <a:off x="2134598" y="4661380"/>
            <a:ext cx="548640" cy="164592"/>
          </a:xfrm>
          <a:prstGeom prst="can">
            <a:avLst>
              <a:gd name="adj" fmla="val 44292"/>
            </a:avLst>
          </a:prstGeom>
          <a:solidFill>
            <a:srgbClr val="0070C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sp>
        <p:nvSpPr>
          <p:cNvPr id="197" name="Can 196"/>
          <p:cNvSpPr/>
          <p:nvPr/>
        </p:nvSpPr>
        <p:spPr bwMode="auto">
          <a:xfrm>
            <a:off x="2750369" y="4661380"/>
            <a:ext cx="548640" cy="164592"/>
          </a:xfrm>
          <a:prstGeom prst="can">
            <a:avLst>
              <a:gd name="adj" fmla="val 44292"/>
            </a:avLst>
          </a:prstGeom>
          <a:solidFill>
            <a:srgbClr val="0070C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sp>
        <p:nvSpPr>
          <p:cNvPr id="198" name="Can 197"/>
          <p:cNvSpPr/>
          <p:nvPr/>
        </p:nvSpPr>
        <p:spPr bwMode="auto">
          <a:xfrm>
            <a:off x="3362346" y="4661380"/>
            <a:ext cx="548640" cy="164592"/>
          </a:xfrm>
          <a:prstGeom prst="can">
            <a:avLst>
              <a:gd name="adj" fmla="val 44292"/>
            </a:avLst>
          </a:prstGeom>
          <a:solidFill>
            <a:srgbClr val="0070C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sp>
        <p:nvSpPr>
          <p:cNvPr id="199" name="Can 198"/>
          <p:cNvSpPr/>
          <p:nvPr/>
        </p:nvSpPr>
        <p:spPr bwMode="auto">
          <a:xfrm>
            <a:off x="3977521" y="4661380"/>
            <a:ext cx="548640" cy="164592"/>
          </a:xfrm>
          <a:prstGeom prst="can">
            <a:avLst>
              <a:gd name="adj" fmla="val 44292"/>
            </a:avLst>
          </a:prstGeom>
          <a:solidFill>
            <a:srgbClr val="0070C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sp>
        <p:nvSpPr>
          <p:cNvPr id="200" name="Can 199"/>
          <p:cNvSpPr/>
          <p:nvPr/>
        </p:nvSpPr>
        <p:spPr bwMode="auto">
          <a:xfrm>
            <a:off x="4594094" y="4661380"/>
            <a:ext cx="548640" cy="164592"/>
          </a:xfrm>
          <a:prstGeom prst="can">
            <a:avLst>
              <a:gd name="adj" fmla="val 44292"/>
            </a:avLst>
          </a:prstGeom>
          <a:solidFill>
            <a:srgbClr val="0070C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sp>
        <p:nvSpPr>
          <p:cNvPr id="201" name="Can 200"/>
          <p:cNvSpPr/>
          <p:nvPr/>
        </p:nvSpPr>
        <p:spPr bwMode="auto">
          <a:xfrm>
            <a:off x="5209865" y="4661380"/>
            <a:ext cx="548640" cy="164592"/>
          </a:xfrm>
          <a:prstGeom prst="can">
            <a:avLst>
              <a:gd name="adj" fmla="val 44292"/>
            </a:avLst>
          </a:prstGeom>
          <a:solidFill>
            <a:srgbClr val="0070C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sp>
        <p:nvSpPr>
          <p:cNvPr id="202" name="Can 201"/>
          <p:cNvSpPr/>
          <p:nvPr/>
        </p:nvSpPr>
        <p:spPr bwMode="auto">
          <a:xfrm>
            <a:off x="5822883" y="4661380"/>
            <a:ext cx="548640" cy="164592"/>
          </a:xfrm>
          <a:prstGeom prst="can">
            <a:avLst>
              <a:gd name="adj" fmla="val 44292"/>
            </a:avLst>
          </a:prstGeom>
          <a:solidFill>
            <a:srgbClr val="0070C0">
              <a:alpha val="30196"/>
            </a:srgbClr>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sp>
        <p:nvSpPr>
          <p:cNvPr id="203" name="Can 202"/>
          <p:cNvSpPr/>
          <p:nvPr/>
        </p:nvSpPr>
        <p:spPr bwMode="auto">
          <a:xfrm>
            <a:off x="6439262" y="4661380"/>
            <a:ext cx="548640" cy="164592"/>
          </a:xfrm>
          <a:prstGeom prst="can">
            <a:avLst>
              <a:gd name="adj" fmla="val 44292"/>
            </a:avLst>
          </a:prstGeom>
          <a:solidFill>
            <a:srgbClr val="0070C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sp>
        <p:nvSpPr>
          <p:cNvPr id="204" name="Can 203"/>
          <p:cNvSpPr/>
          <p:nvPr/>
        </p:nvSpPr>
        <p:spPr bwMode="auto">
          <a:xfrm>
            <a:off x="7051272" y="4661380"/>
            <a:ext cx="548640" cy="164592"/>
          </a:xfrm>
          <a:prstGeom prst="can">
            <a:avLst>
              <a:gd name="adj" fmla="val 44292"/>
            </a:avLst>
          </a:prstGeom>
          <a:solidFill>
            <a:srgbClr val="0070C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sp>
        <p:nvSpPr>
          <p:cNvPr id="206" name="Can 205"/>
          <p:cNvSpPr/>
          <p:nvPr/>
        </p:nvSpPr>
        <p:spPr bwMode="auto">
          <a:xfrm>
            <a:off x="7667043" y="4661380"/>
            <a:ext cx="548640" cy="164592"/>
          </a:xfrm>
          <a:prstGeom prst="can">
            <a:avLst>
              <a:gd name="adj" fmla="val 44292"/>
            </a:avLst>
          </a:prstGeom>
          <a:solidFill>
            <a:srgbClr val="0070C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sp>
        <p:nvSpPr>
          <p:cNvPr id="207" name="Can 206"/>
          <p:cNvSpPr/>
          <p:nvPr/>
        </p:nvSpPr>
        <p:spPr bwMode="auto">
          <a:xfrm>
            <a:off x="905809" y="4504126"/>
            <a:ext cx="548640" cy="228600"/>
          </a:xfrm>
          <a:prstGeom prst="can">
            <a:avLst>
              <a:gd name="adj" fmla="val 30822"/>
            </a:avLst>
          </a:prstGeom>
          <a:solidFill>
            <a:srgbClr val="7030A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sp>
        <p:nvSpPr>
          <p:cNvPr id="208" name="Can 207"/>
          <p:cNvSpPr/>
          <p:nvPr/>
        </p:nvSpPr>
        <p:spPr bwMode="auto">
          <a:xfrm>
            <a:off x="1522588" y="4504126"/>
            <a:ext cx="548640" cy="228600"/>
          </a:xfrm>
          <a:prstGeom prst="can">
            <a:avLst>
              <a:gd name="adj" fmla="val 30822"/>
            </a:avLst>
          </a:prstGeom>
          <a:solidFill>
            <a:srgbClr val="7030A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sp>
        <p:nvSpPr>
          <p:cNvPr id="209" name="Can 208"/>
          <p:cNvSpPr/>
          <p:nvPr/>
        </p:nvSpPr>
        <p:spPr bwMode="auto">
          <a:xfrm>
            <a:off x="2134598" y="4504126"/>
            <a:ext cx="548640" cy="228600"/>
          </a:xfrm>
          <a:prstGeom prst="can">
            <a:avLst>
              <a:gd name="adj" fmla="val 30822"/>
            </a:avLst>
          </a:prstGeom>
          <a:solidFill>
            <a:srgbClr val="7030A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sp>
        <p:nvSpPr>
          <p:cNvPr id="210" name="Can 209"/>
          <p:cNvSpPr/>
          <p:nvPr/>
        </p:nvSpPr>
        <p:spPr bwMode="auto">
          <a:xfrm>
            <a:off x="2750369" y="4504126"/>
            <a:ext cx="548640" cy="228600"/>
          </a:xfrm>
          <a:prstGeom prst="can">
            <a:avLst>
              <a:gd name="adj" fmla="val 30822"/>
            </a:avLst>
          </a:prstGeom>
          <a:solidFill>
            <a:srgbClr val="7030A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sp>
        <p:nvSpPr>
          <p:cNvPr id="212" name="Can 211"/>
          <p:cNvSpPr/>
          <p:nvPr/>
        </p:nvSpPr>
        <p:spPr bwMode="auto">
          <a:xfrm>
            <a:off x="3362346" y="4504126"/>
            <a:ext cx="548640" cy="228600"/>
          </a:xfrm>
          <a:prstGeom prst="can">
            <a:avLst>
              <a:gd name="adj" fmla="val 30822"/>
            </a:avLst>
          </a:prstGeom>
          <a:solidFill>
            <a:srgbClr val="7030A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sp>
        <p:nvSpPr>
          <p:cNvPr id="213" name="Can 212"/>
          <p:cNvSpPr/>
          <p:nvPr/>
        </p:nvSpPr>
        <p:spPr bwMode="auto">
          <a:xfrm>
            <a:off x="3977521" y="4504126"/>
            <a:ext cx="548640" cy="228600"/>
          </a:xfrm>
          <a:prstGeom prst="can">
            <a:avLst>
              <a:gd name="adj" fmla="val 30822"/>
            </a:avLst>
          </a:prstGeom>
          <a:solidFill>
            <a:srgbClr val="7030A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sp>
        <p:nvSpPr>
          <p:cNvPr id="214" name="Can 213"/>
          <p:cNvSpPr/>
          <p:nvPr/>
        </p:nvSpPr>
        <p:spPr bwMode="auto">
          <a:xfrm>
            <a:off x="4594094" y="4504126"/>
            <a:ext cx="548640" cy="228600"/>
          </a:xfrm>
          <a:prstGeom prst="can">
            <a:avLst>
              <a:gd name="adj" fmla="val 30822"/>
            </a:avLst>
          </a:prstGeom>
          <a:solidFill>
            <a:srgbClr val="7030A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sp>
        <p:nvSpPr>
          <p:cNvPr id="215" name="Can 214"/>
          <p:cNvSpPr/>
          <p:nvPr/>
        </p:nvSpPr>
        <p:spPr bwMode="auto">
          <a:xfrm>
            <a:off x="5209865" y="4504126"/>
            <a:ext cx="548640" cy="228600"/>
          </a:xfrm>
          <a:prstGeom prst="can">
            <a:avLst>
              <a:gd name="adj" fmla="val 30822"/>
            </a:avLst>
          </a:prstGeom>
          <a:solidFill>
            <a:srgbClr val="7030A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sp>
        <p:nvSpPr>
          <p:cNvPr id="216" name="Can 215"/>
          <p:cNvSpPr/>
          <p:nvPr/>
        </p:nvSpPr>
        <p:spPr bwMode="auto">
          <a:xfrm>
            <a:off x="5822883" y="4504126"/>
            <a:ext cx="548640" cy="228600"/>
          </a:xfrm>
          <a:prstGeom prst="can">
            <a:avLst>
              <a:gd name="adj" fmla="val 30822"/>
            </a:avLst>
          </a:prstGeom>
          <a:solidFill>
            <a:srgbClr val="7030A0">
              <a:alpha val="30196"/>
            </a:srgbClr>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sp>
        <p:nvSpPr>
          <p:cNvPr id="217" name="Can 216"/>
          <p:cNvSpPr/>
          <p:nvPr/>
        </p:nvSpPr>
        <p:spPr bwMode="auto">
          <a:xfrm>
            <a:off x="6439262" y="4504126"/>
            <a:ext cx="548640" cy="228600"/>
          </a:xfrm>
          <a:prstGeom prst="can">
            <a:avLst>
              <a:gd name="adj" fmla="val 30822"/>
            </a:avLst>
          </a:prstGeom>
          <a:solidFill>
            <a:srgbClr val="7030A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sp>
        <p:nvSpPr>
          <p:cNvPr id="218" name="Can 217"/>
          <p:cNvSpPr/>
          <p:nvPr/>
        </p:nvSpPr>
        <p:spPr bwMode="auto">
          <a:xfrm>
            <a:off x="7051272" y="4504126"/>
            <a:ext cx="548640" cy="228600"/>
          </a:xfrm>
          <a:prstGeom prst="can">
            <a:avLst>
              <a:gd name="adj" fmla="val 30822"/>
            </a:avLst>
          </a:prstGeom>
          <a:solidFill>
            <a:srgbClr val="7030A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sp>
        <p:nvSpPr>
          <p:cNvPr id="219" name="Can 218"/>
          <p:cNvSpPr/>
          <p:nvPr/>
        </p:nvSpPr>
        <p:spPr bwMode="auto">
          <a:xfrm>
            <a:off x="7667043" y="4504126"/>
            <a:ext cx="548640" cy="228600"/>
          </a:xfrm>
          <a:prstGeom prst="can">
            <a:avLst>
              <a:gd name="adj" fmla="val 30822"/>
            </a:avLst>
          </a:prstGeom>
          <a:solidFill>
            <a:srgbClr val="7030A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sp>
        <p:nvSpPr>
          <p:cNvPr id="220" name="Can 219"/>
          <p:cNvSpPr/>
          <p:nvPr/>
        </p:nvSpPr>
        <p:spPr bwMode="auto">
          <a:xfrm>
            <a:off x="905809" y="4436983"/>
            <a:ext cx="548640" cy="137160"/>
          </a:xfrm>
          <a:prstGeom prst="can">
            <a:avLst>
              <a:gd name="adj" fmla="val 50000"/>
            </a:avLst>
          </a:prstGeom>
          <a:solidFill>
            <a:srgbClr val="C00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sp>
        <p:nvSpPr>
          <p:cNvPr id="226" name="Can 225"/>
          <p:cNvSpPr/>
          <p:nvPr/>
        </p:nvSpPr>
        <p:spPr bwMode="auto">
          <a:xfrm>
            <a:off x="1522588" y="4436983"/>
            <a:ext cx="548640" cy="137160"/>
          </a:xfrm>
          <a:prstGeom prst="can">
            <a:avLst>
              <a:gd name="adj" fmla="val 50000"/>
            </a:avLst>
          </a:prstGeom>
          <a:solidFill>
            <a:srgbClr val="C00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sp>
        <p:nvSpPr>
          <p:cNvPr id="239" name="Can 238"/>
          <p:cNvSpPr/>
          <p:nvPr/>
        </p:nvSpPr>
        <p:spPr bwMode="auto">
          <a:xfrm>
            <a:off x="2134598" y="4436983"/>
            <a:ext cx="548640" cy="137160"/>
          </a:xfrm>
          <a:prstGeom prst="can">
            <a:avLst>
              <a:gd name="adj" fmla="val 50000"/>
            </a:avLst>
          </a:prstGeom>
          <a:solidFill>
            <a:srgbClr val="C00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sp>
        <p:nvSpPr>
          <p:cNvPr id="252" name="Can 251"/>
          <p:cNvSpPr/>
          <p:nvPr/>
        </p:nvSpPr>
        <p:spPr bwMode="auto">
          <a:xfrm>
            <a:off x="2750369" y="4436983"/>
            <a:ext cx="548640" cy="137160"/>
          </a:xfrm>
          <a:prstGeom prst="can">
            <a:avLst>
              <a:gd name="adj" fmla="val 50000"/>
            </a:avLst>
          </a:prstGeom>
          <a:solidFill>
            <a:srgbClr val="C00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sp>
        <p:nvSpPr>
          <p:cNvPr id="265" name="Can 264"/>
          <p:cNvSpPr/>
          <p:nvPr/>
        </p:nvSpPr>
        <p:spPr bwMode="auto">
          <a:xfrm>
            <a:off x="3362346" y="4436983"/>
            <a:ext cx="548640" cy="137160"/>
          </a:xfrm>
          <a:prstGeom prst="can">
            <a:avLst>
              <a:gd name="adj" fmla="val 50000"/>
            </a:avLst>
          </a:prstGeom>
          <a:solidFill>
            <a:srgbClr val="C00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sp>
        <p:nvSpPr>
          <p:cNvPr id="279" name="Can 278"/>
          <p:cNvSpPr/>
          <p:nvPr/>
        </p:nvSpPr>
        <p:spPr bwMode="auto">
          <a:xfrm>
            <a:off x="3977521" y="4436983"/>
            <a:ext cx="548640" cy="137160"/>
          </a:xfrm>
          <a:prstGeom prst="can">
            <a:avLst>
              <a:gd name="adj" fmla="val 50000"/>
            </a:avLst>
          </a:prstGeom>
          <a:solidFill>
            <a:srgbClr val="C00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sp>
        <p:nvSpPr>
          <p:cNvPr id="280" name="Can 279"/>
          <p:cNvSpPr/>
          <p:nvPr/>
        </p:nvSpPr>
        <p:spPr bwMode="auto">
          <a:xfrm>
            <a:off x="4594094" y="4436983"/>
            <a:ext cx="548640" cy="137160"/>
          </a:xfrm>
          <a:prstGeom prst="can">
            <a:avLst>
              <a:gd name="adj" fmla="val 50000"/>
            </a:avLst>
          </a:prstGeom>
          <a:solidFill>
            <a:srgbClr val="C00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sp>
        <p:nvSpPr>
          <p:cNvPr id="281" name="Can 280"/>
          <p:cNvSpPr/>
          <p:nvPr/>
        </p:nvSpPr>
        <p:spPr bwMode="auto">
          <a:xfrm>
            <a:off x="5209865" y="4436983"/>
            <a:ext cx="548640" cy="137160"/>
          </a:xfrm>
          <a:prstGeom prst="can">
            <a:avLst>
              <a:gd name="adj" fmla="val 50000"/>
            </a:avLst>
          </a:prstGeom>
          <a:solidFill>
            <a:srgbClr val="C00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sp>
        <p:nvSpPr>
          <p:cNvPr id="282" name="Can 281"/>
          <p:cNvSpPr/>
          <p:nvPr/>
        </p:nvSpPr>
        <p:spPr bwMode="auto">
          <a:xfrm>
            <a:off x="5822883" y="4436983"/>
            <a:ext cx="548640" cy="137160"/>
          </a:xfrm>
          <a:prstGeom prst="can">
            <a:avLst>
              <a:gd name="adj" fmla="val 50000"/>
            </a:avLst>
          </a:prstGeom>
          <a:solidFill>
            <a:srgbClr val="C00000">
              <a:alpha val="30196"/>
            </a:srgbClr>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sp>
        <p:nvSpPr>
          <p:cNvPr id="283" name="Can 282"/>
          <p:cNvSpPr/>
          <p:nvPr/>
        </p:nvSpPr>
        <p:spPr bwMode="auto">
          <a:xfrm>
            <a:off x="6439262" y="4436983"/>
            <a:ext cx="548640" cy="137160"/>
          </a:xfrm>
          <a:prstGeom prst="can">
            <a:avLst>
              <a:gd name="adj" fmla="val 50000"/>
            </a:avLst>
          </a:prstGeom>
          <a:solidFill>
            <a:srgbClr val="C00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sp>
        <p:nvSpPr>
          <p:cNvPr id="284" name="Can 283"/>
          <p:cNvSpPr/>
          <p:nvPr/>
        </p:nvSpPr>
        <p:spPr bwMode="auto">
          <a:xfrm>
            <a:off x="7051272" y="4436983"/>
            <a:ext cx="548640" cy="137160"/>
          </a:xfrm>
          <a:prstGeom prst="can">
            <a:avLst>
              <a:gd name="adj" fmla="val 50000"/>
            </a:avLst>
          </a:prstGeom>
          <a:solidFill>
            <a:srgbClr val="C00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sp>
        <p:nvSpPr>
          <p:cNvPr id="285" name="Can 284"/>
          <p:cNvSpPr/>
          <p:nvPr/>
        </p:nvSpPr>
        <p:spPr bwMode="auto">
          <a:xfrm>
            <a:off x="7667043" y="4436983"/>
            <a:ext cx="548640" cy="137160"/>
          </a:xfrm>
          <a:prstGeom prst="can">
            <a:avLst>
              <a:gd name="adj" fmla="val 50000"/>
            </a:avLst>
          </a:prstGeom>
          <a:solidFill>
            <a:srgbClr val="C000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pPr>
            <a:endParaRPr kumimoji="0" lang="en-US" sz="2000" b="0" i="0" u="none" strike="noStrike" cap="none" normalizeH="0" baseline="0" smtClean="0">
              <a:ln>
                <a:noFill/>
              </a:ln>
              <a:solidFill>
                <a:schemeClr val="tx1"/>
              </a:solidFill>
              <a:effectLst/>
              <a:latin typeface="Arial" charset="0"/>
            </a:endParaRPr>
          </a:p>
        </p:txBody>
      </p:sp>
      <p:sp>
        <p:nvSpPr>
          <p:cNvPr id="334" name="Multiply 333"/>
          <p:cNvSpPr/>
          <p:nvPr/>
        </p:nvSpPr>
        <p:spPr bwMode="auto">
          <a:xfrm>
            <a:off x="5721440" y="3995973"/>
            <a:ext cx="745085" cy="1081168"/>
          </a:xfrm>
          <a:prstGeom prst="mathMultiply">
            <a:avLst/>
          </a:prstGeom>
          <a:solidFill>
            <a:srgbClr val="FF0000"/>
          </a:solidFill>
          <a:ln w="12700" cap="flat" cmpd="sng" algn="ctr">
            <a:solidFill>
              <a:srgbClr val="C00000"/>
            </a:solidFill>
            <a:prstDash val="solid"/>
            <a:round/>
            <a:headEnd type="none" w="med" len="med"/>
            <a:tailEnd type="none" w="med" len="med"/>
          </a:ln>
          <a:effectLst/>
        </p:spPr>
        <p:txBody>
          <a:bodyPr anchor="b"/>
          <a:lstStyle/>
          <a:p>
            <a:pPr>
              <a:defRPr/>
            </a:pPr>
            <a:endParaRPr lang="en-US"/>
          </a:p>
        </p:txBody>
      </p:sp>
      <p:sp>
        <p:nvSpPr>
          <p:cNvPr id="335" name="TextBox 334"/>
          <p:cNvSpPr txBox="1"/>
          <p:nvPr/>
        </p:nvSpPr>
        <p:spPr>
          <a:xfrm>
            <a:off x="1667884" y="5489044"/>
            <a:ext cx="6206893" cy="369332"/>
          </a:xfrm>
          <a:prstGeom prst="rect">
            <a:avLst/>
          </a:prstGeom>
          <a:noFill/>
        </p:spPr>
        <p:txBody>
          <a:bodyPr wrap="square" rtlCol="0">
            <a:spAutoFit/>
          </a:bodyPr>
          <a:lstStyle/>
          <a:p>
            <a:pPr marL="0" indent="0" algn="ctr">
              <a:buClr>
                <a:schemeClr val="accent2"/>
              </a:buClr>
              <a:buFont typeface="Wingdings" pitchFamily="2" charset="2"/>
              <a:buNone/>
            </a:pPr>
            <a:r>
              <a:rPr lang="en-US" dirty="0" smtClean="0">
                <a:solidFill>
                  <a:schemeClr val="tx1">
                    <a:lumMod val="50000"/>
                    <a:lumOff val="50000"/>
                  </a:schemeClr>
                </a:solidFill>
              </a:rPr>
              <a:t>12-drive system with single 12-drive pool</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500"/>
                                  </p:stCondLst>
                                  <p:childTnLst>
                                    <p:set>
                                      <p:cBhvr>
                                        <p:cTn id="6" dur="1" fill="hold">
                                          <p:stCondLst>
                                            <p:cond delay="0"/>
                                          </p:stCondLst>
                                        </p:cTn>
                                        <p:tgtEl>
                                          <p:spTgt spid="148"/>
                                        </p:tgtEl>
                                        <p:attrNameLst>
                                          <p:attrName>style.visibility</p:attrName>
                                        </p:attrNameLst>
                                      </p:cBhvr>
                                      <p:to>
                                        <p:strVal val="visible"/>
                                      </p:to>
                                    </p:set>
                                    <p:animEffect transition="in" filter="wipe(right)">
                                      <p:cBhvr>
                                        <p:cTn id="7" dur="500"/>
                                        <p:tgtEl>
                                          <p:spTgt spid="148"/>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142"/>
                                        </p:tgtEl>
                                        <p:attrNameLst>
                                          <p:attrName>style.visibility</p:attrName>
                                        </p:attrNameLst>
                                      </p:cBhvr>
                                      <p:to>
                                        <p:strVal val="visible"/>
                                      </p:to>
                                    </p:set>
                                    <p:animEffect transition="in" filter="wipe(left)">
                                      <p:cBhvr>
                                        <p:cTn id="10" dur="500"/>
                                        <p:tgtEl>
                                          <p:spTgt spid="1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 grpId="0" animBg="1"/>
      <p:bldP spid="148"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it works – High Level (cont.)</a:t>
            </a:r>
            <a:endParaRPr lang="en-US" dirty="0"/>
          </a:p>
        </p:txBody>
      </p:sp>
      <p:sp>
        <p:nvSpPr>
          <p:cNvPr id="3" name="Content Placeholder 2"/>
          <p:cNvSpPr>
            <a:spLocks noGrp="1"/>
          </p:cNvSpPr>
          <p:nvPr>
            <p:ph idx="1"/>
          </p:nvPr>
        </p:nvSpPr>
        <p:spPr>
          <a:xfrm>
            <a:off x="301624" y="991893"/>
            <a:ext cx="7699375" cy="805009"/>
          </a:xfrm>
        </p:spPr>
        <p:txBody>
          <a:bodyPr>
            <a:normAutofit/>
          </a:bodyPr>
          <a:lstStyle/>
          <a:p>
            <a:r>
              <a:rPr lang="en-US" sz="2800" dirty="0" smtClean="0"/>
              <a:t>Comparison Summary</a:t>
            </a:r>
          </a:p>
        </p:txBody>
      </p:sp>
      <p:sp>
        <p:nvSpPr>
          <p:cNvPr id="4" name="Slide Number Placeholder 3"/>
          <p:cNvSpPr>
            <a:spLocks noGrp="1"/>
          </p:cNvSpPr>
          <p:nvPr>
            <p:ph type="sldNum" sz="quarter" idx="10"/>
          </p:nvPr>
        </p:nvSpPr>
        <p:spPr/>
        <p:txBody>
          <a:bodyPr/>
          <a:lstStyle/>
          <a:p>
            <a:fld id="{B927B1C4-A5E0-4B20-AFB9-DCB4017CC31F}" type="slidenum">
              <a:rPr lang="en-US" smtClean="0"/>
              <a:pPr/>
              <a:t>43</a:t>
            </a:fld>
            <a:endParaRPr lang="en-US"/>
          </a:p>
        </p:txBody>
      </p:sp>
      <p:graphicFrame>
        <p:nvGraphicFramePr>
          <p:cNvPr id="136" name="Content Placeholder 4"/>
          <p:cNvGraphicFramePr>
            <a:graphicFrameLocks/>
          </p:cNvGraphicFramePr>
          <p:nvPr>
            <p:extLst>
              <p:ext uri="{D42A27DB-BD31-4B8C-83A1-F6EECF244321}">
                <p14:modId xmlns:p14="http://schemas.microsoft.com/office/powerpoint/2010/main" val="125374312"/>
              </p:ext>
            </p:extLst>
          </p:nvPr>
        </p:nvGraphicFramePr>
        <p:xfrm>
          <a:off x="159797" y="1571348"/>
          <a:ext cx="8984204" cy="4413702"/>
        </p:xfrm>
        <a:graphic>
          <a:graphicData uri="http://schemas.openxmlformats.org/drawingml/2006/table">
            <a:tbl>
              <a:tblPr firstRow="1" bandRow="1">
                <a:tableStyleId>{F5AB1C69-6EDB-4FF4-983F-18BD219EF322}</a:tableStyleId>
              </a:tblPr>
              <a:tblGrid>
                <a:gridCol w="1225120"/>
                <a:gridCol w="2721784"/>
                <a:gridCol w="2518650"/>
                <a:gridCol w="2518650"/>
              </a:tblGrid>
              <a:tr h="434142">
                <a:tc>
                  <a:txBody>
                    <a:bodyPr/>
                    <a:lstStyle/>
                    <a:p>
                      <a:pPr algn="ctr"/>
                      <a:endParaRPr lang="en-US" sz="1600" dirty="0"/>
                    </a:p>
                  </a:txBody>
                  <a:tcPr anchor="ctr">
                    <a:solidFill>
                      <a:schemeClr val="accent3"/>
                    </a:solidFill>
                  </a:tcPr>
                </a:tc>
                <a:tc>
                  <a:txBody>
                    <a:bodyPr/>
                    <a:lstStyle/>
                    <a:p>
                      <a:pPr algn="ctr"/>
                      <a:r>
                        <a:rPr lang="en-US" sz="1600" dirty="0" smtClean="0"/>
                        <a:t>Traditional</a:t>
                      </a:r>
                      <a:endParaRPr lang="en-US" sz="1600" dirty="0"/>
                    </a:p>
                  </a:txBody>
                  <a:tcPr anchor="ctr">
                    <a:solidFill>
                      <a:schemeClr val="accent3"/>
                    </a:solidFill>
                  </a:tcPr>
                </a:tc>
                <a:tc>
                  <a:txBody>
                    <a:bodyPr/>
                    <a:lstStyle/>
                    <a:p>
                      <a:pPr algn="ctr"/>
                      <a:r>
                        <a:rPr lang="en-US" sz="1600" dirty="0" smtClean="0"/>
                        <a:t>DDP</a:t>
                      </a:r>
                      <a:endParaRPr lang="en-US" sz="1600" dirty="0"/>
                    </a:p>
                  </a:txBody>
                  <a:tcPr anchor="ctr">
                    <a:solidFill>
                      <a:schemeClr val="accent3"/>
                    </a:solidFill>
                  </a:tcPr>
                </a:tc>
                <a:tc>
                  <a:txBody>
                    <a:bodyPr/>
                    <a:lstStyle/>
                    <a:p>
                      <a:pPr algn="ctr"/>
                      <a:r>
                        <a:rPr lang="en-US" sz="1600" dirty="0" smtClean="0"/>
                        <a:t>End User Benefit</a:t>
                      </a:r>
                      <a:endParaRPr lang="en-US" sz="1600" dirty="0"/>
                    </a:p>
                  </a:txBody>
                  <a:tcPr anchor="ctr">
                    <a:solidFill>
                      <a:schemeClr val="accent3"/>
                    </a:solidFill>
                  </a:tcPr>
                </a:tc>
              </a:tr>
              <a:tr h="1701447">
                <a:tc>
                  <a:txBody>
                    <a:bodyPr/>
                    <a:lstStyle/>
                    <a:p>
                      <a:pPr algn="ctr"/>
                      <a:r>
                        <a:rPr lang="en-US" sz="1400" b="1" dirty="0" smtClean="0">
                          <a:solidFill>
                            <a:schemeClr val="bg1"/>
                          </a:solidFill>
                        </a:rPr>
                        <a:t>RAID Groups </a:t>
                      </a:r>
                    </a:p>
                    <a:p>
                      <a:pPr algn="ctr"/>
                      <a:r>
                        <a:rPr lang="en-US" sz="1400" b="1" dirty="0" smtClean="0">
                          <a:solidFill>
                            <a:schemeClr val="bg1"/>
                          </a:solidFill>
                        </a:rPr>
                        <a:t>and Volumes</a:t>
                      </a:r>
                      <a:endParaRPr lang="en-US" sz="1400" b="1" dirty="0">
                        <a:solidFill>
                          <a:schemeClr val="bg1"/>
                        </a:solidFill>
                      </a:endParaRPr>
                    </a:p>
                  </a:txBody>
                  <a:tcPr anchor="ctr">
                    <a:solidFill>
                      <a:schemeClr val="accent3"/>
                    </a:solidFill>
                  </a:tcPr>
                </a:tc>
                <a:tc>
                  <a:txBody>
                    <a:bodyPr/>
                    <a:lstStyle/>
                    <a:p>
                      <a:pPr marL="112713" indent="-112713" algn="l">
                        <a:spcBef>
                          <a:spcPts val="0"/>
                        </a:spcBef>
                        <a:spcAft>
                          <a:spcPts val="600"/>
                        </a:spcAft>
                        <a:buFont typeface="Arial" pitchFamily="34" charset="0"/>
                        <a:buChar char="•"/>
                      </a:pPr>
                      <a:r>
                        <a:rPr lang="en-US" sz="1400" dirty="0" smtClean="0"/>
                        <a:t>Typically optimized for enclosure utilization</a:t>
                      </a:r>
                    </a:p>
                    <a:p>
                      <a:pPr marL="112713" indent="-112713" algn="l">
                        <a:spcBef>
                          <a:spcPts val="0"/>
                        </a:spcBef>
                        <a:spcAft>
                          <a:spcPts val="600"/>
                        </a:spcAft>
                        <a:buFont typeface="Arial" pitchFamily="34" charset="0"/>
                        <a:buChar char="•"/>
                      </a:pPr>
                      <a:r>
                        <a:rPr lang="en-US" sz="1400" dirty="0" smtClean="0"/>
                        <a:t>Spare capacity limited to that group’s volumes</a:t>
                      </a:r>
                      <a:endParaRPr lang="en-US" sz="1400" dirty="0"/>
                    </a:p>
                  </a:txBody>
                  <a:tcPr anchor="ctr"/>
                </a:tc>
                <a:tc>
                  <a:txBody>
                    <a:bodyPr/>
                    <a:lstStyle/>
                    <a:p>
                      <a:pPr marL="112713" marR="0" indent="-112713" algn="l" defTabSz="914400" rtl="0" eaLnBrk="1" fontAlgn="auto" latinLnBrk="0" hangingPunct="1">
                        <a:lnSpc>
                          <a:spcPct val="100000"/>
                        </a:lnSpc>
                        <a:spcBef>
                          <a:spcPts val="0"/>
                        </a:spcBef>
                        <a:spcAft>
                          <a:spcPts val="600"/>
                        </a:spcAft>
                        <a:buClrTx/>
                        <a:buSzTx/>
                        <a:buFont typeface="Arial" pitchFamily="34" charset="0"/>
                        <a:buChar char="•"/>
                        <a:tabLst/>
                        <a:defRPr/>
                      </a:pPr>
                      <a:r>
                        <a:rPr lang="en-US" sz="1400" dirty="0" smtClean="0"/>
                        <a:t>Data, protection information</a:t>
                      </a:r>
                      <a:r>
                        <a:rPr lang="en-US" sz="1400" baseline="0" dirty="0" smtClean="0"/>
                        <a:t> and </a:t>
                      </a:r>
                      <a:r>
                        <a:rPr lang="en-US" sz="1400" dirty="0" smtClean="0"/>
                        <a:t>spare capacity is spread across all drives in the disk</a:t>
                      </a:r>
                      <a:r>
                        <a:rPr lang="en-US" sz="1400" baseline="0" dirty="0" smtClean="0"/>
                        <a:t> </a:t>
                      </a:r>
                      <a:r>
                        <a:rPr lang="en-US" sz="1400" dirty="0" smtClean="0"/>
                        <a:t>pool</a:t>
                      </a:r>
                    </a:p>
                    <a:p>
                      <a:pPr marL="112713" marR="0" indent="-112713" algn="l" defTabSz="914400" rtl="0" eaLnBrk="1" fontAlgn="auto" latinLnBrk="0" hangingPunct="1">
                        <a:lnSpc>
                          <a:spcPct val="100000"/>
                        </a:lnSpc>
                        <a:spcBef>
                          <a:spcPts val="0"/>
                        </a:spcBef>
                        <a:spcAft>
                          <a:spcPts val="600"/>
                        </a:spcAft>
                        <a:buClrTx/>
                        <a:buSzTx/>
                        <a:buFont typeface="Arial" pitchFamily="34" charset="0"/>
                        <a:buChar char="•"/>
                        <a:tabLst/>
                        <a:defRPr/>
                      </a:pPr>
                      <a:r>
                        <a:rPr lang="en-US" sz="1400" dirty="0" smtClean="0"/>
                        <a:t>Spare capacity available to all volumes</a:t>
                      </a:r>
                    </a:p>
                  </a:txBody>
                  <a:tcPr anchor="ctr"/>
                </a:tc>
                <a:tc>
                  <a:txBody>
                    <a:bodyPr/>
                    <a:lstStyle/>
                    <a:p>
                      <a:pPr marL="112713" marR="0" indent="-112713" algn="l" defTabSz="914400" rtl="0" eaLnBrk="1" fontAlgn="auto" latinLnBrk="0" hangingPunct="1">
                        <a:lnSpc>
                          <a:spcPct val="100000"/>
                        </a:lnSpc>
                        <a:spcBef>
                          <a:spcPts val="0"/>
                        </a:spcBef>
                        <a:spcAft>
                          <a:spcPts val="600"/>
                        </a:spcAft>
                        <a:buClrTx/>
                        <a:buSzTx/>
                        <a:buFont typeface="Arial" pitchFamily="34" charset="0"/>
                        <a:buChar char="•"/>
                        <a:tabLst/>
                        <a:defRPr/>
                      </a:pPr>
                      <a:r>
                        <a:rPr lang="en-US" sz="1400" dirty="0" smtClean="0"/>
                        <a:t>Easier administration</a:t>
                      </a:r>
                    </a:p>
                    <a:p>
                      <a:pPr marL="112713" marR="0" indent="-112713" algn="l" defTabSz="914400" rtl="0" eaLnBrk="1" fontAlgn="auto" latinLnBrk="0" hangingPunct="1">
                        <a:lnSpc>
                          <a:spcPct val="100000"/>
                        </a:lnSpc>
                        <a:spcBef>
                          <a:spcPts val="0"/>
                        </a:spcBef>
                        <a:spcAft>
                          <a:spcPts val="600"/>
                        </a:spcAft>
                        <a:buClrTx/>
                        <a:buSzTx/>
                        <a:buFont typeface="Arial" pitchFamily="34" charset="0"/>
                        <a:buChar char="•"/>
                        <a:tabLst/>
                        <a:defRPr/>
                      </a:pPr>
                      <a:r>
                        <a:rPr lang="en-US" sz="1400" dirty="0" smtClean="0"/>
                        <a:t>Better utilization of purchased capacity</a:t>
                      </a:r>
                    </a:p>
                  </a:txBody>
                  <a:tcPr anchor="ctr"/>
                </a:tc>
              </a:tr>
              <a:tr h="1264378">
                <a:tc>
                  <a:txBody>
                    <a:bodyPr/>
                    <a:lstStyle/>
                    <a:p>
                      <a:pPr algn="ctr"/>
                      <a:r>
                        <a:rPr lang="en-US" sz="1400" b="1" dirty="0" smtClean="0">
                          <a:solidFill>
                            <a:schemeClr val="bg1"/>
                          </a:solidFill>
                        </a:rPr>
                        <a:t>Drive Rebuild</a:t>
                      </a:r>
                      <a:endParaRPr lang="en-US" sz="1400" b="1" dirty="0">
                        <a:solidFill>
                          <a:schemeClr val="bg1"/>
                        </a:solidFill>
                      </a:endParaRPr>
                    </a:p>
                  </a:txBody>
                  <a:tcPr anchor="ctr">
                    <a:solidFill>
                      <a:schemeClr val="accent3"/>
                    </a:solidFill>
                  </a:tcPr>
                </a:tc>
                <a:tc>
                  <a:txBody>
                    <a:bodyPr/>
                    <a:lstStyle/>
                    <a:p>
                      <a:pPr marL="112713" marR="0" indent="-112713" algn="l" defTabSz="914400" rtl="0" eaLnBrk="1" fontAlgn="auto" latinLnBrk="0" hangingPunct="1">
                        <a:lnSpc>
                          <a:spcPct val="100000"/>
                        </a:lnSpc>
                        <a:spcBef>
                          <a:spcPts val="0"/>
                        </a:spcBef>
                        <a:spcAft>
                          <a:spcPts val="600"/>
                        </a:spcAft>
                        <a:buClrTx/>
                        <a:buSzTx/>
                        <a:buFont typeface="Arial" pitchFamily="34" charset="0"/>
                        <a:buChar char="•"/>
                        <a:tabLst/>
                        <a:defRPr/>
                      </a:pPr>
                      <a:r>
                        <a:rPr lang="en-US" sz="1400" dirty="0" smtClean="0"/>
                        <a:t>Single</a:t>
                      </a:r>
                      <a:r>
                        <a:rPr lang="en-US" sz="1400" baseline="0" dirty="0" smtClean="0"/>
                        <a:t> drive (hot spare) responsible for all rebuild writes (slow process)</a:t>
                      </a:r>
                    </a:p>
                    <a:p>
                      <a:pPr marL="112713" indent="-112713" algn="l">
                        <a:spcBef>
                          <a:spcPts val="0"/>
                        </a:spcBef>
                        <a:spcAft>
                          <a:spcPts val="600"/>
                        </a:spcAft>
                        <a:buFont typeface="Arial" pitchFamily="34" charset="0"/>
                        <a:buChar char="•"/>
                      </a:pPr>
                      <a:r>
                        <a:rPr lang="en-US" sz="1400" dirty="0" smtClean="0"/>
                        <a:t>All volumes in the group </a:t>
                      </a:r>
                      <a:br>
                        <a:rPr lang="en-US" sz="1400" dirty="0" smtClean="0"/>
                      </a:br>
                      <a:r>
                        <a:rPr lang="en-US" sz="1400" dirty="0" smtClean="0"/>
                        <a:t>are impacted (up to 40%)</a:t>
                      </a:r>
                    </a:p>
                  </a:txBody>
                  <a:tcPr anchor="ctr"/>
                </a:tc>
                <a:tc>
                  <a:txBody>
                    <a:bodyPr/>
                    <a:lstStyle/>
                    <a:p>
                      <a:pPr marL="112713" marR="0" indent="-112713" algn="l" defTabSz="914400" rtl="0" eaLnBrk="1" fontAlgn="auto" latinLnBrk="0" hangingPunct="1">
                        <a:lnSpc>
                          <a:spcPct val="100000"/>
                        </a:lnSpc>
                        <a:spcBef>
                          <a:spcPts val="0"/>
                        </a:spcBef>
                        <a:spcAft>
                          <a:spcPts val="600"/>
                        </a:spcAft>
                        <a:buClrTx/>
                        <a:buSzTx/>
                        <a:buFont typeface="Arial" pitchFamily="34" charset="0"/>
                        <a:buChar char="•"/>
                        <a:tabLst/>
                        <a:defRPr/>
                      </a:pPr>
                      <a:r>
                        <a:rPr lang="en-US" sz="1400" dirty="0" smtClean="0"/>
                        <a:t>All drives share in the reconstruction</a:t>
                      </a:r>
                      <a:endParaRPr lang="en-US" sz="1400" strike="sngStrike" dirty="0" smtClean="0">
                        <a:solidFill>
                          <a:srgbClr val="D703AF"/>
                        </a:solidFill>
                      </a:endParaRPr>
                    </a:p>
                    <a:p>
                      <a:pPr marL="112713" indent="-112713" algn="l">
                        <a:spcBef>
                          <a:spcPts val="0"/>
                        </a:spcBef>
                        <a:spcAft>
                          <a:spcPts val="600"/>
                        </a:spcAft>
                        <a:buFont typeface="Arial" pitchFamily="34" charset="0"/>
                        <a:buChar char="•"/>
                      </a:pPr>
                      <a:r>
                        <a:rPr lang="en-US" sz="1400" dirty="0" smtClean="0"/>
                        <a:t>Minor impact to all volumes </a:t>
                      </a:r>
                      <a:br>
                        <a:rPr lang="en-US" sz="1400" dirty="0" smtClean="0"/>
                      </a:br>
                      <a:r>
                        <a:rPr lang="en-US" sz="1400" dirty="0" smtClean="0"/>
                        <a:t>in disk pool (&lt; 15%)</a:t>
                      </a:r>
                    </a:p>
                  </a:txBody>
                  <a:tcPr anchor="ctr"/>
                </a:tc>
                <a:tc>
                  <a:txBody>
                    <a:bodyPr/>
                    <a:lstStyle/>
                    <a:p>
                      <a:pPr marL="112713" marR="0" indent="-112713" algn="l" defTabSz="914400" rtl="0" eaLnBrk="1" fontAlgn="auto" latinLnBrk="0" hangingPunct="1">
                        <a:lnSpc>
                          <a:spcPct val="100000"/>
                        </a:lnSpc>
                        <a:spcBef>
                          <a:spcPts val="0"/>
                        </a:spcBef>
                        <a:spcAft>
                          <a:spcPts val="600"/>
                        </a:spcAft>
                        <a:buClrTx/>
                        <a:buSzTx/>
                        <a:buFont typeface="Arial" pitchFamily="34" charset="0"/>
                        <a:buChar char="•"/>
                        <a:tabLst/>
                        <a:defRPr/>
                      </a:pPr>
                      <a:r>
                        <a:rPr lang="en-US" sz="1400" dirty="0" smtClean="0"/>
                        <a:t>Reduced</a:t>
                      </a:r>
                      <a:r>
                        <a:rPr lang="en-US" sz="1400" baseline="0" dirty="0" smtClean="0"/>
                        <a:t> impact following a drive failure</a:t>
                      </a:r>
                      <a:endParaRPr lang="en-US" sz="1400" dirty="0" smtClean="0"/>
                    </a:p>
                    <a:p>
                      <a:pPr marL="112713" marR="0" indent="-112713" algn="l" defTabSz="914400" rtl="0" eaLnBrk="1" fontAlgn="auto" latinLnBrk="0" hangingPunct="1">
                        <a:lnSpc>
                          <a:spcPct val="100000"/>
                        </a:lnSpc>
                        <a:spcBef>
                          <a:spcPts val="0"/>
                        </a:spcBef>
                        <a:spcAft>
                          <a:spcPts val="600"/>
                        </a:spcAft>
                        <a:buClrTx/>
                        <a:buSzTx/>
                        <a:buFont typeface="Arial" pitchFamily="34" charset="0"/>
                        <a:buChar char="•"/>
                        <a:tabLst/>
                        <a:defRPr/>
                      </a:pPr>
                      <a:r>
                        <a:rPr lang="en-US" sz="1400" dirty="0" smtClean="0"/>
                        <a:t>10X faster return to </a:t>
                      </a:r>
                      <a:br>
                        <a:rPr lang="en-US" sz="1400" dirty="0" smtClean="0"/>
                      </a:br>
                      <a:r>
                        <a:rPr lang="en-US" sz="1400" dirty="0" smtClean="0"/>
                        <a:t>optimal protection</a:t>
                      </a:r>
                    </a:p>
                  </a:txBody>
                  <a:tcPr anchor="ctr"/>
                </a:tc>
              </a:tr>
              <a:tr h="1013735">
                <a:tc>
                  <a:txBody>
                    <a:bodyPr/>
                    <a:lstStyle/>
                    <a:p>
                      <a:pPr algn="ctr"/>
                      <a:r>
                        <a:rPr lang="en-US" sz="1400" b="1" dirty="0" smtClean="0">
                          <a:solidFill>
                            <a:schemeClr val="bg1"/>
                          </a:solidFill>
                        </a:rPr>
                        <a:t>RAID Group Expansion</a:t>
                      </a:r>
                      <a:endParaRPr lang="en-US" sz="1400" b="1" dirty="0">
                        <a:solidFill>
                          <a:schemeClr val="bg1"/>
                        </a:solidFill>
                      </a:endParaRPr>
                    </a:p>
                  </a:txBody>
                  <a:tcPr anchor="ctr">
                    <a:solidFill>
                      <a:schemeClr val="accent3"/>
                    </a:solidFill>
                  </a:tcPr>
                </a:tc>
                <a:tc>
                  <a:txBody>
                    <a:bodyPr/>
                    <a:lstStyle/>
                    <a:p>
                      <a:pPr marL="112713" indent="-112713" algn="l">
                        <a:spcBef>
                          <a:spcPts val="0"/>
                        </a:spcBef>
                        <a:spcAft>
                          <a:spcPts val="600"/>
                        </a:spcAft>
                        <a:buFont typeface="Arial" pitchFamily="34" charset="0"/>
                        <a:buChar char="•"/>
                      </a:pPr>
                      <a:r>
                        <a:rPr lang="en-US" sz="1400" dirty="0" smtClean="0"/>
                        <a:t>Volumes are restriped </a:t>
                      </a:r>
                      <a:br>
                        <a:rPr lang="en-US" sz="1400" dirty="0" smtClean="0"/>
                      </a:br>
                      <a:r>
                        <a:rPr lang="en-US" sz="1400" dirty="0" smtClean="0"/>
                        <a:t>across new group</a:t>
                      </a:r>
                    </a:p>
                    <a:p>
                      <a:pPr marL="112713" indent="-112713" algn="l">
                        <a:spcBef>
                          <a:spcPts val="0"/>
                        </a:spcBef>
                        <a:spcAft>
                          <a:spcPts val="600"/>
                        </a:spcAft>
                        <a:buFont typeface="Arial" pitchFamily="34" charset="0"/>
                        <a:buChar char="•"/>
                      </a:pPr>
                      <a:r>
                        <a:rPr lang="en-US" sz="1400" dirty="0" smtClean="0"/>
                        <a:t>Creates new stripe width</a:t>
                      </a:r>
                    </a:p>
                  </a:txBody>
                  <a:tcPr anchor="ctr"/>
                </a:tc>
                <a:tc>
                  <a:txBody>
                    <a:bodyPr/>
                    <a:lstStyle/>
                    <a:p>
                      <a:pPr marL="112713" indent="-112713" algn="l">
                        <a:spcBef>
                          <a:spcPts val="0"/>
                        </a:spcBef>
                        <a:spcAft>
                          <a:spcPts val="600"/>
                        </a:spcAft>
                        <a:buFont typeface="Arial" pitchFamily="34" charset="0"/>
                        <a:buChar char="•"/>
                      </a:pPr>
                      <a:r>
                        <a:rPr lang="en-US" sz="1400" dirty="0" smtClean="0"/>
                        <a:t>Data is dynamically redistributed</a:t>
                      </a:r>
                      <a:r>
                        <a:rPr lang="en-US" sz="1400" baseline="0" dirty="0" smtClean="0"/>
                        <a:t> to new drives</a:t>
                      </a:r>
                    </a:p>
                    <a:p>
                      <a:pPr marL="112713" indent="-112713" algn="l">
                        <a:spcBef>
                          <a:spcPts val="0"/>
                        </a:spcBef>
                        <a:spcAft>
                          <a:spcPts val="600"/>
                        </a:spcAft>
                        <a:buFont typeface="Arial" pitchFamily="34" charset="0"/>
                        <a:buChar char="•"/>
                      </a:pPr>
                      <a:r>
                        <a:rPr lang="en-US" sz="1400" baseline="0" dirty="0" smtClean="0"/>
                        <a:t>No impact to stripe width</a:t>
                      </a:r>
                      <a:endParaRPr lang="en-US" sz="1400" dirty="0"/>
                    </a:p>
                  </a:txBody>
                  <a:tcPr anchor="ctr"/>
                </a:tc>
                <a:tc>
                  <a:txBody>
                    <a:bodyPr/>
                    <a:lstStyle/>
                    <a:p>
                      <a:pPr marL="112713" indent="-112713" algn="l">
                        <a:spcBef>
                          <a:spcPts val="0"/>
                        </a:spcBef>
                        <a:spcAft>
                          <a:spcPts val="600"/>
                        </a:spcAft>
                        <a:buFont typeface="Arial" pitchFamily="34" charset="0"/>
                        <a:buChar char="•"/>
                      </a:pPr>
                      <a:r>
                        <a:rPr lang="en-US" sz="1400" dirty="0" smtClean="0"/>
                        <a:t>Back</a:t>
                      </a:r>
                      <a:r>
                        <a:rPr lang="en-US" sz="1400" baseline="0" dirty="0" smtClean="0"/>
                        <a:t> to optimal in less time</a:t>
                      </a:r>
                    </a:p>
                    <a:p>
                      <a:pPr marL="112713" indent="-112713" algn="l">
                        <a:spcBef>
                          <a:spcPts val="0"/>
                        </a:spcBef>
                        <a:spcAft>
                          <a:spcPts val="600"/>
                        </a:spcAft>
                        <a:buFont typeface="Arial" pitchFamily="34" charset="0"/>
                        <a:buChar char="•"/>
                      </a:pPr>
                      <a:r>
                        <a:rPr lang="en-US" sz="1400" baseline="0" dirty="0" smtClean="0"/>
                        <a:t>Stripe width stays optimized</a:t>
                      </a:r>
                      <a:endParaRPr lang="en-US" sz="1400" dirty="0"/>
                    </a:p>
                  </a:txBody>
                  <a:tcPr anchor="ct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5800" y="2590800"/>
            <a:ext cx="7772400" cy="639763"/>
          </a:xfrm>
        </p:spPr>
        <p:txBody>
          <a:bodyPr/>
          <a:lstStyle/>
          <a:p>
            <a:pPr algn="ctr"/>
            <a:r>
              <a:rPr lang="en-US" dirty="0" smtClean="0"/>
              <a:t>Data Assurance (DA)</a:t>
            </a:r>
          </a:p>
        </p:txBody>
      </p:sp>
      <p:sp>
        <p:nvSpPr>
          <p:cNvPr id="4" name="Slide Number Placeholder 3"/>
          <p:cNvSpPr>
            <a:spLocks noGrp="1"/>
          </p:cNvSpPr>
          <p:nvPr>
            <p:ph type="sldNum" sz="quarter" idx="4294967295"/>
          </p:nvPr>
        </p:nvSpPr>
        <p:spPr>
          <a:xfrm>
            <a:off x="0" y="6618288"/>
            <a:ext cx="463550" cy="246062"/>
          </a:xfrm>
        </p:spPr>
        <p:txBody>
          <a:bodyPr/>
          <a:lstStyle/>
          <a:p>
            <a:fld id="{B927B1C4-A5E0-4B20-AFB9-DCB4017CC31F}" type="slidenum">
              <a:rPr lang="en-US" smtClean="0"/>
              <a:pPr/>
              <a:t>44</a:t>
            </a:fld>
            <a:endParaRPr lang="en-US"/>
          </a:p>
        </p:txBody>
      </p:sp>
      <p:sp>
        <p:nvSpPr>
          <p:cNvPr id="8" name="Text Placeholder 5"/>
          <p:cNvSpPr txBox="1">
            <a:spLocks/>
          </p:cNvSpPr>
          <p:nvPr/>
        </p:nvSpPr>
        <p:spPr bwMode="auto">
          <a:xfrm>
            <a:off x="904875" y="5490839"/>
            <a:ext cx="7156774" cy="6048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457200" rtl="0" eaLnBrk="0" fontAlgn="base" latinLnBrk="0" hangingPunct="0">
              <a:lnSpc>
                <a:spcPct val="100000"/>
              </a:lnSpc>
              <a:spcBef>
                <a:spcPct val="20000"/>
              </a:spcBef>
              <a:spcAft>
                <a:spcPct val="0"/>
              </a:spcAft>
              <a:buClr>
                <a:srgbClr val="0DB6EC"/>
              </a:buClr>
              <a:buSzPct val="75000"/>
              <a:buFontTx/>
              <a:buChar char="-"/>
              <a:tabLst/>
              <a:defRPr/>
            </a:pPr>
            <a:r>
              <a:rPr kumimoji="0" lang="en-US" sz="1600" b="1" i="0" u="none" strike="noStrike" kern="1200" cap="none" spc="0" normalizeH="0" baseline="0" noProof="0" dirty="0" smtClean="0">
                <a:ln>
                  <a:noFill/>
                </a:ln>
                <a:solidFill>
                  <a:srgbClr val="7DD8F4"/>
                </a:solidFill>
                <a:effectLst/>
                <a:uLnTx/>
                <a:uFillTx/>
                <a:latin typeface="Arial" charset="0"/>
                <a:ea typeface="ＭＳ Ｐゴシック" charset="-128"/>
                <a:cs typeface="ＭＳ Ｐゴシック" charset="-128"/>
              </a:rPr>
              <a:t>Presented By: Jurgen van der Linden</a:t>
            </a:r>
          </a:p>
        </p:txBody>
      </p:sp>
    </p:spTree>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Assurance</a:t>
            </a:r>
            <a:endParaRPr lang="en-US" dirty="0"/>
          </a:p>
        </p:txBody>
      </p:sp>
      <p:sp>
        <p:nvSpPr>
          <p:cNvPr id="3" name="Content Placeholder 2"/>
          <p:cNvSpPr>
            <a:spLocks noGrp="1"/>
          </p:cNvSpPr>
          <p:nvPr>
            <p:ph idx="1"/>
          </p:nvPr>
        </p:nvSpPr>
        <p:spPr>
          <a:xfrm>
            <a:off x="301624" y="1022888"/>
            <a:ext cx="8385176" cy="5393410"/>
          </a:xfrm>
        </p:spPr>
        <p:txBody>
          <a:bodyPr>
            <a:normAutofit fontScale="92500" lnSpcReduction="20000"/>
          </a:bodyPr>
          <a:lstStyle/>
          <a:p>
            <a:r>
              <a:rPr lang="en-US" dirty="0" smtClean="0"/>
              <a:t>Always on, not optional or user-configurable on DXi6802</a:t>
            </a:r>
          </a:p>
          <a:p>
            <a:r>
              <a:rPr lang="en-US" dirty="0" smtClean="0"/>
              <a:t>Open standard for assuring end-to-end data integrity in SCSI and FC storage systems</a:t>
            </a:r>
          </a:p>
          <a:p>
            <a:r>
              <a:rPr lang="en-US" dirty="0" smtClean="0"/>
              <a:t>“T10 DIF”</a:t>
            </a:r>
          </a:p>
          <a:p>
            <a:pPr lvl="1"/>
            <a:r>
              <a:rPr lang="en-US" b="1" dirty="0" smtClean="0"/>
              <a:t>T10</a:t>
            </a:r>
            <a:r>
              <a:rPr lang="en-US" dirty="0" smtClean="0"/>
              <a:t> is the INCITS organization that sets SCSI protocols</a:t>
            </a:r>
          </a:p>
          <a:p>
            <a:pPr lvl="1"/>
            <a:r>
              <a:rPr lang="en-US" b="1" dirty="0" smtClean="0"/>
              <a:t>DIF</a:t>
            </a:r>
            <a:r>
              <a:rPr lang="en-US" dirty="0" smtClean="0"/>
              <a:t> acronym for Data Integrity Field</a:t>
            </a:r>
          </a:p>
          <a:p>
            <a:r>
              <a:rPr lang="en-US" dirty="0" smtClean="0"/>
              <a:t>Adds data descriptor metadata to data streams sent to disk storage, checked on retrieval</a:t>
            </a:r>
          </a:p>
          <a:p>
            <a:pPr lvl="1"/>
            <a:r>
              <a:rPr lang="en-US" dirty="0" smtClean="0"/>
              <a:t>Metadata called “Data Integrity Field” or DIF</a:t>
            </a:r>
          </a:p>
          <a:p>
            <a:pPr lvl="1"/>
            <a:r>
              <a:rPr lang="en-US" dirty="0" smtClean="0"/>
              <a:t>Standard implementation is 8 bytes DIF added to 512 data bytes</a:t>
            </a:r>
          </a:p>
          <a:p>
            <a:pPr lvl="1"/>
            <a:r>
              <a:rPr lang="en-US" dirty="0" smtClean="0"/>
              <a:t>Increases SCSI sector size from 512 to 520 bytes</a:t>
            </a:r>
          </a:p>
          <a:p>
            <a:pPr lvl="2"/>
            <a:r>
              <a:rPr lang="en-US" dirty="0" smtClean="0"/>
              <a:t>Special disk formatting</a:t>
            </a:r>
          </a:p>
          <a:p>
            <a:r>
              <a:rPr lang="en-US" dirty="0" smtClean="0"/>
              <a:t>DIF calculated on and appended to every 512 data bytes prior to transmission to array controllers</a:t>
            </a:r>
          </a:p>
          <a:p>
            <a:r>
              <a:rPr lang="en-US" dirty="0" smtClean="0"/>
              <a:t>Allows verification of the entire data path from RAID controller to disk and back</a:t>
            </a:r>
          </a:p>
          <a:p>
            <a:pPr lvl="1"/>
            <a:r>
              <a:rPr lang="en-US" dirty="0" smtClean="0"/>
              <a:t>Can be implemented to check at multiple points along path</a:t>
            </a:r>
          </a:p>
          <a:p>
            <a:r>
              <a:rPr lang="en-US" dirty="0" smtClean="0"/>
              <a:t>Errors show up as I/O error on the </a:t>
            </a:r>
            <a:r>
              <a:rPr lang="en-US" dirty="0" err="1" smtClean="0"/>
              <a:t>DXi</a:t>
            </a:r>
            <a:r>
              <a:rPr lang="en-US" dirty="0" smtClean="0"/>
              <a:t> side.</a:t>
            </a:r>
          </a:p>
        </p:txBody>
      </p:sp>
      <p:sp>
        <p:nvSpPr>
          <p:cNvPr id="4" name="Slide Number Placeholder 3"/>
          <p:cNvSpPr>
            <a:spLocks noGrp="1"/>
          </p:cNvSpPr>
          <p:nvPr>
            <p:ph type="sldNum" sz="quarter" idx="10"/>
          </p:nvPr>
        </p:nvSpPr>
        <p:spPr/>
        <p:txBody>
          <a:bodyPr/>
          <a:lstStyle/>
          <a:p>
            <a:fld id="{B927B1C4-A5E0-4B20-AFB9-DCB4017CC31F}" type="slidenum">
              <a:rPr lang="en-US" smtClean="0"/>
              <a:pPr/>
              <a:t>45</a:t>
            </a:fld>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charset="0"/>
                <a:cs typeface="Arial" charset="0"/>
              </a:rPr>
              <a:t>T10 Protection Information Model</a:t>
            </a:r>
            <a:endParaRPr lang="en-US" dirty="0"/>
          </a:p>
        </p:txBody>
      </p:sp>
      <p:sp>
        <p:nvSpPr>
          <p:cNvPr id="3" name="Content Placeholder 2"/>
          <p:cNvSpPr>
            <a:spLocks noGrp="1"/>
          </p:cNvSpPr>
          <p:nvPr>
            <p:ph idx="1"/>
          </p:nvPr>
        </p:nvSpPr>
        <p:spPr>
          <a:xfrm>
            <a:off x="301624" y="991893"/>
            <a:ext cx="7699375" cy="5610926"/>
          </a:xfrm>
        </p:spPr>
        <p:txBody>
          <a:bodyPr>
            <a:noAutofit/>
          </a:bodyPr>
          <a:lstStyle/>
          <a:p>
            <a:r>
              <a:rPr lang="en-US" sz="1800" dirty="0" smtClean="0">
                <a:latin typeface="Arial" charset="0"/>
                <a:cs typeface="Arial" charset="0"/>
              </a:rPr>
              <a:t>Each logical block of user data protected by protection information (PI)</a:t>
            </a:r>
          </a:p>
          <a:p>
            <a:pPr lvl="1"/>
            <a:r>
              <a:rPr lang="en-US" sz="1600" dirty="0" smtClean="0">
                <a:latin typeface="Arial" charset="0"/>
                <a:cs typeface="Arial" charset="0"/>
              </a:rPr>
              <a:t>Logical Block Guard (2 bytes)</a:t>
            </a:r>
          </a:p>
          <a:p>
            <a:pPr lvl="1"/>
            <a:r>
              <a:rPr lang="en-US" sz="1600" dirty="0" smtClean="0">
                <a:latin typeface="Arial" charset="0"/>
                <a:cs typeface="Arial" charset="0"/>
              </a:rPr>
              <a:t>Logical Block Application Tag (2 bytes)</a:t>
            </a:r>
          </a:p>
          <a:p>
            <a:pPr lvl="1"/>
            <a:r>
              <a:rPr lang="en-US" sz="1600" dirty="0" smtClean="0">
                <a:latin typeface="Arial" charset="0"/>
                <a:cs typeface="Arial" charset="0"/>
              </a:rPr>
              <a:t>Logical Block Reference  Tag (4 bytes)</a:t>
            </a:r>
          </a:p>
          <a:p>
            <a:r>
              <a:rPr lang="en-US" sz="1800" dirty="0" smtClean="0">
                <a:latin typeface="Arial" charset="0"/>
                <a:cs typeface="Arial" charset="0"/>
              </a:rPr>
              <a:t>Protection information is transmitted and stored with user data</a:t>
            </a:r>
          </a:p>
          <a:p>
            <a:r>
              <a:rPr lang="en-US" sz="1800" dirty="0" smtClean="0">
                <a:latin typeface="Arial" charset="0"/>
                <a:cs typeface="Arial" charset="0"/>
              </a:rPr>
              <a:t>Guard</a:t>
            </a:r>
          </a:p>
          <a:p>
            <a:pPr lvl="1"/>
            <a:r>
              <a:rPr lang="en-US" sz="1600" dirty="0" smtClean="0">
                <a:latin typeface="Arial" charset="0"/>
                <a:cs typeface="Arial" charset="0"/>
              </a:rPr>
              <a:t>16-bit CRC</a:t>
            </a:r>
          </a:p>
          <a:p>
            <a:pPr lvl="1"/>
            <a:r>
              <a:rPr lang="en-US" sz="1600" dirty="0" smtClean="0">
                <a:latin typeface="Arial" charset="0"/>
                <a:cs typeface="Arial" charset="0"/>
              </a:rPr>
              <a:t>Receiver computes CRC on received data and compares to received CRC</a:t>
            </a:r>
          </a:p>
          <a:p>
            <a:r>
              <a:rPr lang="en-US" sz="1800" dirty="0" smtClean="0">
                <a:latin typeface="Arial" charset="0"/>
                <a:cs typeface="Arial" charset="0"/>
              </a:rPr>
              <a:t>Application Tag</a:t>
            </a:r>
          </a:p>
          <a:p>
            <a:pPr lvl="1"/>
            <a:r>
              <a:rPr lang="en-US" sz="1600" dirty="0" smtClean="0">
                <a:latin typeface="Arial" charset="0"/>
                <a:cs typeface="Arial" charset="0"/>
              </a:rPr>
              <a:t>May be owned by application client (initiator) or device server (target)</a:t>
            </a:r>
          </a:p>
          <a:p>
            <a:pPr lvl="1"/>
            <a:r>
              <a:rPr lang="en-US" sz="1600" dirty="0" smtClean="0">
                <a:latin typeface="Arial" charset="0"/>
                <a:cs typeface="Arial" charset="0"/>
              </a:rPr>
              <a:t>Checked only by the owner</a:t>
            </a:r>
          </a:p>
          <a:p>
            <a:r>
              <a:rPr lang="en-US" sz="1800" dirty="0" smtClean="0">
                <a:latin typeface="Arial" charset="0"/>
                <a:cs typeface="Arial" charset="0"/>
              </a:rPr>
              <a:t>Reference Tag</a:t>
            </a:r>
          </a:p>
          <a:p>
            <a:pPr lvl="1"/>
            <a:r>
              <a:rPr lang="en-US" sz="1600" dirty="0" smtClean="0">
                <a:latin typeface="Arial" charset="0"/>
                <a:cs typeface="Arial" charset="0"/>
              </a:rPr>
              <a:t>Receiver optionally checks against expected value</a:t>
            </a:r>
          </a:p>
          <a:p>
            <a:pPr lvl="1"/>
            <a:r>
              <a:rPr lang="en-US" sz="1600" dirty="0" smtClean="0">
                <a:latin typeface="Arial" charset="0"/>
                <a:cs typeface="Arial" charset="0"/>
              </a:rPr>
              <a:t>Type 1: Ref Tag equal to the lower 4 bytes of the LBA</a:t>
            </a:r>
          </a:p>
          <a:p>
            <a:pPr lvl="1"/>
            <a:r>
              <a:rPr lang="en-US" sz="1600" dirty="0" smtClean="0">
                <a:latin typeface="Arial" charset="0"/>
                <a:cs typeface="Arial" charset="0"/>
              </a:rPr>
              <a:t>Type 2: Ref Tag defined by the application client (base value in 32-byte CDB)</a:t>
            </a:r>
            <a:endParaRPr lang="en-US" sz="1600" dirty="0">
              <a:latin typeface="Arial" charset="0"/>
              <a:cs typeface="Arial" charset="0"/>
            </a:endParaRPr>
          </a:p>
        </p:txBody>
      </p:sp>
      <p:sp>
        <p:nvSpPr>
          <p:cNvPr id="4" name="Slide Number Placeholder 3"/>
          <p:cNvSpPr>
            <a:spLocks noGrp="1"/>
          </p:cNvSpPr>
          <p:nvPr>
            <p:ph type="sldNum" sz="quarter" idx="10"/>
          </p:nvPr>
        </p:nvSpPr>
        <p:spPr/>
        <p:txBody>
          <a:bodyPr/>
          <a:lstStyle/>
          <a:p>
            <a:fld id="{B927B1C4-A5E0-4B20-AFB9-DCB4017CC31F}" type="slidenum">
              <a:rPr lang="en-US" smtClean="0"/>
              <a:pPr/>
              <a:t>46</a:t>
            </a:fld>
            <a:endParaRPr lang="en-US"/>
          </a:p>
        </p:txBody>
      </p:sp>
    </p:spTree>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5800" y="2590800"/>
            <a:ext cx="7772400" cy="639763"/>
          </a:xfrm>
        </p:spPr>
        <p:txBody>
          <a:bodyPr/>
          <a:lstStyle/>
          <a:p>
            <a:pPr algn="ctr"/>
            <a:r>
              <a:rPr lang="en-US" dirty="0" smtClean="0"/>
              <a:t>Data-at-Rest Encryption</a:t>
            </a:r>
          </a:p>
        </p:txBody>
      </p:sp>
      <p:sp>
        <p:nvSpPr>
          <p:cNvPr id="4" name="Slide Number Placeholder 3"/>
          <p:cNvSpPr>
            <a:spLocks noGrp="1"/>
          </p:cNvSpPr>
          <p:nvPr>
            <p:ph type="sldNum" sz="quarter" idx="4294967295"/>
          </p:nvPr>
        </p:nvSpPr>
        <p:spPr>
          <a:xfrm>
            <a:off x="0" y="6618288"/>
            <a:ext cx="463550" cy="246062"/>
          </a:xfrm>
        </p:spPr>
        <p:txBody>
          <a:bodyPr/>
          <a:lstStyle/>
          <a:p>
            <a:fld id="{B927B1C4-A5E0-4B20-AFB9-DCB4017CC31F}" type="slidenum">
              <a:rPr lang="en-US" smtClean="0"/>
              <a:pPr/>
              <a:t>47</a:t>
            </a:fld>
            <a:endParaRPr lang="en-US"/>
          </a:p>
        </p:txBody>
      </p:sp>
      <p:sp>
        <p:nvSpPr>
          <p:cNvPr id="8" name="Text Placeholder 5"/>
          <p:cNvSpPr txBox="1">
            <a:spLocks/>
          </p:cNvSpPr>
          <p:nvPr/>
        </p:nvSpPr>
        <p:spPr bwMode="auto">
          <a:xfrm>
            <a:off x="904875" y="5490839"/>
            <a:ext cx="7156774" cy="6048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457200" rtl="0" eaLnBrk="0" fontAlgn="base" latinLnBrk="0" hangingPunct="0">
              <a:lnSpc>
                <a:spcPct val="100000"/>
              </a:lnSpc>
              <a:spcBef>
                <a:spcPct val="20000"/>
              </a:spcBef>
              <a:spcAft>
                <a:spcPct val="0"/>
              </a:spcAft>
              <a:buClr>
                <a:srgbClr val="0DB6EC"/>
              </a:buClr>
              <a:buSzPct val="75000"/>
              <a:buFontTx/>
              <a:buChar char="-"/>
              <a:tabLst/>
              <a:defRPr/>
            </a:pPr>
            <a:r>
              <a:rPr kumimoji="0" lang="en-US" sz="1600" b="1" i="0" u="none" strike="noStrike" kern="1200" cap="none" spc="0" normalizeH="0" baseline="0" noProof="0" dirty="0" smtClean="0">
                <a:ln>
                  <a:noFill/>
                </a:ln>
                <a:solidFill>
                  <a:srgbClr val="7DD8F4"/>
                </a:solidFill>
                <a:effectLst/>
                <a:uLnTx/>
                <a:uFillTx/>
                <a:latin typeface="Arial" charset="0"/>
                <a:ea typeface="ＭＳ Ｐゴシック" charset="-128"/>
                <a:cs typeface="ＭＳ Ｐゴシック" charset="-128"/>
              </a:rPr>
              <a:t>Presented By: Jurgen van der Linden</a:t>
            </a:r>
          </a:p>
        </p:txBody>
      </p:sp>
    </p:spTree>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228600" y="152400"/>
            <a:ext cx="8686800" cy="639763"/>
          </a:xfrm>
        </p:spPr>
        <p:txBody>
          <a:bodyPr/>
          <a:lstStyle/>
          <a:p>
            <a:r>
              <a:rPr dirty="0" smtClean="0"/>
              <a:t>DXi6802 Data-at-Rest Encryption</a:t>
            </a:r>
            <a:endParaRPr sz="1400" b="1" i="1" dirty="0" smtClean="0"/>
          </a:p>
        </p:txBody>
      </p:sp>
      <p:sp>
        <p:nvSpPr>
          <p:cNvPr id="34820"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p>
        </p:txBody>
      </p:sp>
      <p:sp>
        <p:nvSpPr>
          <p:cNvPr id="79" name="TextBox 78"/>
          <p:cNvSpPr txBox="1"/>
          <p:nvPr/>
        </p:nvSpPr>
        <p:spPr>
          <a:xfrm>
            <a:off x="857250" y="3163887"/>
            <a:ext cx="1600200" cy="460375"/>
          </a:xfrm>
          <a:prstGeom prst="rect">
            <a:avLst/>
          </a:prstGeom>
          <a:solidFill>
            <a:schemeClr val="bg2">
              <a:lumMod val="20000"/>
              <a:lumOff val="80000"/>
            </a:schemeClr>
          </a:solidFill>
          <a:ln>
            <a:solidFill>
              <a:schemeClr val="tx2">
                <a:lumMod val="75000"/>
              </a:schemeClr>
            </a:solidFill>
            <a:prstDash val="sysDot"/>
          </a:ln>
        </p:spPr>
        <p:txBody>
          <a:bodyPr anchor="ctr" anchorCtr="1">
            <a:spAutoFit/>
          </a:bodyPr>
          <a:lstStyle/>
          <a:p>
            <a:pPr algn="ctr">
              <a:defRPr/>
            </a:pPr>
            <a:r>
              <a:rPr lang="en-US" sz="1200" b="1" i="1" dirty="0">
                <a:solidFill>
                  <a:srgbClr val="C00000"/>
                </a:solidFill>
                <a:ea typeface="ＭＳ Ｐゴシック" charset="-128"/>
              </a:rPr>
              <a:t>DXi Data-at-Rest Encryption License</a:t>
            </a:r>
          </a:p>
        </p:txBody>
      </p:sp>
      <p:sp>
        <p:nvSpPr>
          <p:cNvPr id="62" name="TextBox 61"/>
          <p:cNvSpPr txBox="1"/>
          <p:nvPr/>
        </p:nvSpPr>
        <p:spPr>
          <a:xfrm>
            <a:off x="3962400" y="3276600"/>
            <a:ext cx="1211263" cy="430213"/>
          </a:xfrm>
          <a:prstGeom prst="rect">
            <a:avLst/>
          </a:prstGeom>
          <a:solidFill>
            <a:schemeClr val="bg1">
              <a:lumMod val="85000"/>
            </a:schemeClr>
          </a:solidFill>
          <a:ln>
            <a:solidFill>
              <a:schemeClr val="tx2">
                <a:lumMod val="75000"/>
              </a:schemeClr>
            </a:solidFill>
            <a:prstDash val="sysDot"/>
          </a:ln>
        </p:spPr>
        <p:txBody>
          <a:bodyPr wrap="none" anchor="ctr" anchorCtr="1">
            <a:spAutoFit/>
          </a:bodyPr>
          <a:lstStyle/>
          <a:p>
            <a:pPr>
              <a:defRPr/>
            </a:pPr>
            <a:r>
              <a:rPr lang="en-US" sz="1100" b="1" i="1" dirty="0">
                <a:solidFill>
                  <a:schemeClr val="accent6">
                    <a:lumMod val="60000"/>
                    <a:lumOff val="40000"/>
                  </a:schemeClr>
                </a:solidFill>
                <a:ea typeface="ＭＳ Ｐゴシック" charset="-128"/>
              </a:rPr>
              <a:t>Authentication </a:t>
            </a:r>
          </a:p>
          <a:p>
            <a:pPr algn="ctr">
              <a:defRPr/>
            </a:pPr>
            <a:r>
              <a:rPr lang="en-US" sz="1100" b="1" i="1" dirty="0">
                <a:solidFill>
                  <a:schemeClr val="accent6">
                    <a:lumMod val="60000"/>
                    <a:lumOff val="40000"/>
                  </a:schemeClr>
                </a:solidFill>
                <a:ea typeface="ＭＳ Ｐゴシック" charset="-128"/>
              </a:rPr>
              <a:t>Key A</a:t>
            </a:r>
          </a:p>
        </p:txBody>
      </p:sp>
      <p:sp>
        <p:nvSpPr>
          <p:cNvPr id="75" name="TextBox 74"/>
          <p:cNvSpPr txBox="1"/>
          <p:nvPr/>
        </p:nvSpPr>
        <p:spPr>
          <a:xfrm>
            <a:off x="3962400" y="3886200"/>
            <a:ext cx="1211263" cy="430213"/>
          </a:xfrm>
          <a:prstGeom prst="rect">
            <a:avLst/>
          </a:prstGeom>
          <a:solidFill>
            <a:schemeClr val="bg1">
              <a:lumMod val="85000"/>
            </a:schemeClr>
          </a:solidFill>
          <a:ln>
            <a:solidFill>
              <a:schemeClr val="tx2">
                <a:lumMod val="75000"/>
              </a:schemeClr>
            </a:solidFill>
            <a:prstDash val="sysDot"/>
          </a:ln>
        </p:spPr>
        <p:txBody>
          <a:bodyPr wrap="none" anchor="ctr" anchorCtr="1">
            <a:spAutoFit/>
          </a:bodyPr>
          <a:lstStyle/>
          <a:p>
            <a:pPr>
              <a:defRPr/>
            </a:pPr>
            <a:r>
              <a:rPr lang="en-US" sz="1100" b="1" i="1" dirty="0">
                <a:solidFill>
                  <a:schemeClr val="accent6">
                    <a:lumMod val="60000"/>
                    <a:lumOff val="40000"/>
                  </a:schemeClr>
                </a:solidFill>
                <a:ea typeface="ＭＳ Ｐゴシック" charset="-128"/>
              </a:rPr>
              <a:t>Authentication </a:t>
            </a:r>
          </a:p>
          <a:p>
            <a:pPr algn="ctr">
              <a:defRPr/>
            </a:pPr>
            <a:r>
              <a:rPr lang="en-US" sz="1100" b="1" i="1" dirty="0">
                <a:solidFill>
                  <a:schemeClr val="accent6">
                    <a:lumMod val="60000"/>
                    <a:lumOff val="40000"/>
                  </a:schemeClr>
                </a:solidFill>
                <a:ea typeface="ＭＳ Ｐゴシック" charset="-128"/>
              </a:rPr>
              <a:t>Key B</a:t>
            </a:r>
          </a:p>
        </p:txBody>
      </p:sp>
      <p:sp>
        <p:nvSpPr>
          <p:cNvPr id="76" name="TextBox 75"/>
          <p:cNvSpPr txBox="1"/>
          <p:nvPr/>
        </p:nvSpPr>
        <p:spPr>
          <a:xfrm>
            <a:off x="3962400" y="4495800"/>
            <a:ext cx="1211263" cy="431800"/>
          </a:xfrm>
          <a:prstGeom prst="rect">
            <a:avLst/>
          </a:prstGeom>
          <a:solidFill>
            <a:schemeClr val="bg1">
              <a:lumMod val="85000"/>
            </a:schemeClr>
          </a:solidFill>
          <a:ln>
            <a:solidFill>
              <a:schemeClr val="tx2">
                <a:lumMod val="75000"/>
              </a:schemeClr>
            </a:solidFill>
            <a:prstDash val="sysDot"/>
          </a:ln>
        </p:spPr>
        <p:txBody>
          <a:bodyPr wrap="square" anchor="ctr" anchorCtr="1">
            <a:spAutoFit/>
          </a:bodyPr>
          <a:lstStyle/>
          <a:p>
            <a:pPr>
              <a:defRPr/>
            </a:pPr>
            <a:r>
              <a:rPr lang="en-US" sz="1100" b="1" i="1" dirty="0">
                <a:solidFill>
                  <a:schemeClr val="accent6">
                    <a:lumMod val="60000"/>
                    <a:lumOff val="40000"/>
                  </a:schemeClr>
                </a:solidFill>
                <a:ea typeface="ＭＳ Ｐゴシック" charset="-128"/>
              </a:rPr>
              <a:t>Authentication </a:t>
            </a:r>
          </a:p>
          <a:p>
            <a:pPr algn="ctr">
              <a:defRPr/>
            </a:pPr>
            <a:r>
              <a:rPr lang="en-US" sz="1100" b="1" i="1" dirty="0">
                <a:solidFill>
                  <a:schemeClr val="accent6">
                    <a:lumMod val="60000"/>
                    <a:lumOff val="40000"/>
                  </a:schemeClr>
                </a:solidFill>
                <a:ea typeface="ＭＳ Ｐゴシック" charset="-128"/>
              </a:rPr>
              <a:t>Key C</a:t>
            </a:r>
          </a:p>
        </p:txBody>
      </p:sp>
      <p:grpSp>
        <p:nvGrpSpPr>
          <p:cNvPr id="2" name="Group 55"/>
          <p:cNvGrpSpPr>
            <a:grpSpLocks/>
          </p:cNvGrpSpPr>
          <p:nvPr/>
        </p:nvGrpSpPr>
        <p:grpSpPr bwMode="auto">
          <a:xfrm>
            <a:off x="6621463" y="3027362"/>
            <a:ext cx="1501775" cy="554038"/>
            <a:chOff x="6540465" y="2304831"/>
            <a:chExt cx="1501775" cy="554038"/>
          </a:xfrm>
        </p:grpSpPr>
        <p:pic>
          <p:nvPicPr>
            <p:cNvPr id="34845" name="Picture 2" descr="http://t1.gstatic.com/images?q=tbn:ANd9GcSCsMM-aALNxsfZ5Sa9EF3KE-ay6zvKvq_FqmbyHH1KikUW8-E3"/>
            <p:cNvPicPr>
              <a:picLocks noChangeAspect="1" noChangeArrowheads="1"/>
            </p:cNvPicPr>
            <p:nvPr/>
          </p:nvPicPr>
          <p:blipFill>
            <a:blip r:embed="rId2" cstate="print">
              <a:clrChange>
                <a:clrFrom>
                  <a:srgbClr val="FFF9FF"/>
                </a:clrFrom>
                <a:clrTo>
                  <a:srgbClr val="FFF9FF">
                    <a:alpha val="0"/>
                  </a:srgbClr>
                </a:clrTo>
              </a:clrChange>
            </a:blip>
            <a:srcRect/>
            <a:stretch>
              <a:fillRect/>
            </a:stretch>
          </p:blipFill>
          <p:spPr bwMode="auto">
            <a:xfrm>
              <a:off x="6540465" y="2304831"/>
              <a:ext cx="739775" cy="554038"/>
            </a:xfrm>
            <a:prstGeom prst="rect">
              <a:avLst/>
            </a:prstGeom>
            <a:noFill/>
            <a:ln w="9525">
              <a:noFill/>
              <a:miter lim="800000"/>
              <a:headEnd/>
              <a:tailEnd/>
            </a:ln>
          </p:spPr>
        </p:pic>
        <p:pic>
          <p:nvPicPr>
            <p:cNvPr id="34846" name="Picture 2" descr="http://t1.gstatic.com/images?q=tbn:ANd9GcSCsMM-aALNxsfZ5Sa9EF3KE-ay6zvKvq_FqmbyHH1KikUW8-E3"/>
            <p:cNvPicPr>
              <a:picLocks noChangeAspect="1" noChangeArrowheads="1"/>
            </p:cNvPicPr>
            <p:nvPr/>
          </p:nvPicPr>
          <p:blipFill>
            <a:blip r:embed="rId2" cstate="print">
              <a:clrChange>
                <a:clrFrom>
                  <a:srgbClr val="FFF9FF"/>
                </a:clrFrom>
                <a:clrTo>
                  <a:srgbClr val="FFF9FF">
                    <a:alpha val="0"/>
                  </a:srgbClr>
                </a:clrTo>
              </a:clrChange>
            </a:blip>
            <a:srcRect/>
            <a:stretch>
              <a:fillRect/>
            </a:stretch>
          </p:blipFill>
          <p:spPr bwMode="auto">
            <a:xfrm>
              <a:off x="6921465" y="2304831"/>
              <a:ext cx="739775" cy="554038"/>
            </a:xfrm>
            <a:prstGeom prst="rect">
              <a:avLst/>
            </a:prstGeom>
            <a:noFill/>
            <a:ln w="9525">
              <a:noFill/>
              <a:miter lim="800000"/>
              <a:headEnd/>
              <a:tailEnd/>
            </a:ln>
          </p:spPr>
        </p:pic>
        <p:pic>
          <p:nvPicPr>
            <p:cNvPr id="34847" name="Picture 2" descr="http://t1.gstatic.com/images?q=tbn:ANd9GcSCsMM-aALNxsfZ5Sa9EF3KE-ay6zvKvq_FqmbyHH1KikUW8-E3"/>
            <p:cNvPicPr>
              <a:picLocks noChangeAspect="1" noChangeArrowheads="1"/>
            </p:cNvPicPr>
            <p:nvPr/>
          </p:nvPicPr>
          <p:blipFill>
            <a:blip r:embed="rId2" cstate="print">
              <a:clrChange>
                <a:clrFrom>
                  <a:srgbClr val="FFF9FF"/>
                </a:clrFrom>
                <a:clrTo>
                  <a:srgbClr val="FFF9FF">
                    <a:alpha val="0"/>
                  </a:srgbClr>
                </a:clrTo>
              </a:clrChange>
            </a:blip>
            <a:srcRect/>
            <a:stretch>
              <a:fillRect/>
            </a:stretch>
          </p:blipFill>
          <p:spPr bwMode="auto">
            <a:xfrm>
              <a:off x="7302465" y="2304831"/>
              <a:ext cx="739775" cy="554038"/>
            </a:xfrm>
            <a:prstGeom prst="rect">
              <a:avLst/>
            </a:prstGeom>
            <a:noFill/>
            <a:ln w="9525">
              <a:noFill/>
              <a:miter lim="800000"/>
              <a:headEnd/>
              <a:tailEnd/>
            </a:ln>
          </p:spPr>
        </p:pic>
      </p:grpSp>
      <p:sp>
        <p:nvSpPr>
          <p:cNvPr id="90" name="TextBox 89"/>
          <p:cNvSpPr txBox="1"/>
          <p:nvPr/>
        </p:nvSpPr>
        <p:spPr>
          <a:xfrm>
            <a:off x="6248400" y="3810000"/>
            <a:ext cx="2254250" cy="646113"/>
          </a:xfrm>
          <a:prstGeom prst="rect">
            <a:avLst/>
          </a:prstGeom>
          <a:solidFill>
            <a:schemeClr val="bg1">
              <a:lumMod val="65000"/>
            </a:schemeClr>
          </a:solidFill>
          <a:ln>
            <a:solidFill>
              <a:schemeClr val="tx2">
                <a:lumMod val="75000"/>
              </a:schemeClr>
            </a:solidFill>
            <a:prstDash val="sysDot"/>
          </a:ln>
        </p:spPr>
        <p:txBody>
          <a:bodyPr wrap="none" anchor="ctr" anchorCtr="1">
            <a:spAutoFit/>
          </a:bodyPr>
          <a:lstStyle/>
          <a:p>
            <a:pPr algn="ctr">
              <a:defRPr/>
            </a:pPr>
            <a:r>
              <a:rPr lang="en-US" sz="1200" b="1" i="1" dirty="0">
                <a:ea typeface="ＭＳ Ｐゴシック" charset="-128"/>
              </a:rPr>
              <a:t>Unique Data Encryption Key</a:t>
            </a:r>
          </a:p>
          <a:p>
            <a:pPr algn="ctr">
              <a:defRPr/>
            </a:pPr>
            <a:r>
              <a:rPr lang="en-US" sz="1200" i="1" dirty="0">
                <a:ea typeface="ＭＳ Ｐゴシック" charset="-128"/>
              </a:rPr>
              <a:t>(each drive has unique DEK)</a:t>
            </a:r>
          </a:p>
          <a:p>
            <a:pPr algn="ctr">
              <a:defRPr/>
            </a:pPr>
            <a:r>
              <a:rPr lang="en-US" sz="1200" i="1" u="sng" dirty="0">
                <a:ea typeface="ＭＳ Ｐゴシック" charset="-128"/>
              </a:rPr>
              <a:t>Not accessible</a:t>
            </a:r>
          </a:p>
        </p:txBody>
      </p:sp>
      <p:sp>
        <p:nvSpPr>
          <p:cNvPr id="99" name="TextBox 98"/>
          <p:cNvSpPr txBox="1"/>
          <p:nvPr/>
        </p:nvSpPr>
        <p:spPr>
          <a:xfrm>
            <a:off x="784225" y="5159375"/>
            <a:ext cx="1746250" cy="708025"/>
          </a:xfrm>
          <a:prstGeom prst="rect">
            <a:avLst/>
          </a:prstGeom>
          <a:solidFill>
            <a:schemeClr val="tx2">
              <a:lumMod val="20000"/>
              <a:lumOff val="80000"/>
            </a:schemeClr>
          </a:solidFill>
          <a:ln>
            <a:solidFill>
              <a:schemeClr val="tx2">
                <a:lumMod val="75000"/>
              </a:schemeClr>
            </a:solidFill>
            <a:prstDash val="sysDot"/>
          </a:ln>
        </p:spPr>
        <p:txBody>
          <a:bodyPr wrap="none" anchor="ctr" anchorCtr="1">
            <a:spAutoFit/>
          </a:bodyPr>
          <a:lstStyle/>
          <a:p>
            <a:pPr algn="ctr">
              <a:defRPr/>
            </a:pPr>
            <a:r>
              <a:rPr lang="en-US" sz="1000" b="1" i="1" dirty="0">
                <a:solidFill>
                  <a:srgbClr val="C00000"/>
                </a:solidFill>
                <a:ea typeface="ＭＳ Ｐゴシック" charset="-128"/>
              </a:rPr>
              <a:t>Authentication Keys</a:t>
            </a:r>
          </a:p>
          <a:p>
            <a:pPr algn="ctr">
              <a:defRPr/>
            </a:pPr>
            <a:r>
              <a:rPr lang="en-US" sz="1000" b="1" i="1" dirty="0">
                <a:solidFill>
                  <a:srgbClr val="C00000"/>
                </a:solidFill>
                <a:ea typeface="ＭＳ Ｐゴシック" charset="-128"/>
              </a:rPr>
              <a:t>Recovery File</a:t>
            </a:r>
          </a:p>
          <a:p>
            <a:pPr algn="ctr">
              <a:defRPr/>
            </a:pPr>
            <a:endParaRPr lang="en-US" sz="1000" b="1" i="1" dirty="0">
              <a:solidFill>
                <a:srgbClr val="C00000"/>
              </a:solidFill>
              <a:ea typeface="ＭＳ Ｐゴシック" charset="-128"/>
            </a:endParaRPr>
          </a:p>
          <a:p>
            <a:pPr algn="ctr">
              <a:defRPr/>
            </a:pPr>
            <a:r>
              <a:rPr lang="en-US" sz="1000" b="1" i="1" dirty="0">
                <a:solidFill>
                  <a:srgbClr val="C00000"/>
                </a:solidFill>
                <a:ea typeface="ＭＳ Ｐゴシック" charset="-128"/>
              </a:rPr>
              <a:t>(Can be stored anywhere)</a:t>
            </a:r>
          </a:p>
        </p:txBody>
      </p:sp>
      <p:sp>
        <p:nvSpPr>
          <p:cNvPr id="34830" name="TextBox 99"/>
          <p:cNvSpPr txBox="1">
            <a:spLocks noChangeArrowheads="1"/>
          </p:cNvSpPr>
          <p:nvPr/>
        </p:nvSpPr>
        <p:spPr bwMode="auto">
          <a:xfrm>
            <a:off x="6781800" y="4724400"/>
            <a:ext cx="1403013" cy="369332"/>
          </a:xfrm>
          <a:prstGeom prst="rect">
            <a:avLst/>
          </a:prstGeom>
          <a:noFill/>
          <a:ln w="9525">
            <a:noFill/>
            <a:miter lim="800000"/>
            <a:headEnd/>
            <a:tailEnd/>
          </a:ln>
        </p:spPr>
        <p:txBody>
          <a:bodyPr wrap="none">
            <a:spAutoFit/>
          </a:bodyPr>
          <a:lstStyle/>
          <a:p>
            <a:r>
              <a:rPr lang="en-US" dirty="0" smtClean="0"/>
              <a:t>256-bit </a:t>
            </a:r>
            <a:r>
              <a:rPr lang="en-US" dirty="0"/>
              <a:t>AES</a:t>
            </a:r>
          </a:p>
        </p:txBody>
      </p:sp>
      <p:sp>
        <p:nvSpPr>
          <p:cNvPr id="48" name="TextBox 47"/>
          <p:cNvSpPr txBox="1"/>
          <p:nvPr/>
        </p:nvSpPr>
        <p:spPr>
          <a:xfrm>
            <a:off x="1009650" y="4100512"/>
            <a:ext cx="1295400" cy="646113"/>
          </a:xfrm>
          <a:prstGeom prst="rect">
            <a:avLst/>
          </a:prstGeom>
          <a:solidFill>
            <a:srgbClr val="66FF33"/>
          </a:solidFill>
          <a:ln>
            <a:solidFill>
              <a:schemeClr val="tx2">
                <a:lumMod val="75000"/>
              </a:schemeClr>
            </a:solidFill>
            <a:prstDash val="sysDot"/>
          </a:ln>
        </p:spPr>
        <p:txBody>
          <a:bodyPr anchor="ctr" anchorCtr="1">
            <a:spAutoFit/>
          </a:bodyPr>
          <a:lstStyle/>
          <a:p>
            <a:pPr algn="ctr">
              <a:defRPr/>
            </a:pPr>
            <a:r>
              <a:rPr lang="en-US" sz="1200" b="1" i="1" dirty="0">
                <a:solidFill>
                  <a:srgbClr val="C00000"/>
                </a:solidFill>
                <a:ea typeface="ＭＳ Ｐゴシック" charset="-128"/>
              </a:rPr>
              <a:t>Password to Keys Recovery File</a:t>
            </a:r>
          </a:p>
        </p:txBody>
      </p:sp>
      <p:sp>
        <p:nvSpPr>
          <p:cNvPr id="34832" name="TextBox 99"/>
          <p:cNvSpPr txBox="1">
            <a:spLocks noChangeArrowheads="1"/>
          </p:cNvSpPr>
          <p:nvPr/>
        </p:nvSpPr>
        <p:spPr bwMode="auto">
          <a:xfrm>
            <a:off x="6323013" y="2571750"/>
            <a:ext cx="2097087" cy="400050"/>
          </a:xfrm>
          <a:prstGeom prst="rect">
            <a:avLst/>
          </a:prstGeom>
          <a:noFill/>
          <a:ln w="9525">
            <a:noFill/>
            <a:miter lim="800000"/>
            <a:headEnd/>
            <a:tailEnd/>
          </a:ln>
        </p:spPr>
        <p:txBody>
          <a:bodyPr wrap="none">
            <a:spAutoFit/>
          </a:bodyPr>
          <a:lstStyle/>
          <a:p>
            <a:r>
              <a:rPr lang="en-US" sz="2000" dirty="0"/>
              <a:t>SED/FDE Drives</a:t>
            </a:r>
          </a:p>
        </p:txBody>
      </p:sp>
      <p:sp>
        <p:nvSpPr>
          <p:cNvPr id="34833" name="TextBox 99"/>
          <p:cNvSpPr txBox="1">
            <a:spLocks noChangeArrowheads="1"/>
          </p:cNvSpPr>
          <p:nvPr/>
        </p:nvSpPr>
        <p:spPr bwMode="auto">
          <a:xfrm>
            <a:off x="3459163" y="2667000"/>
            <a:ext cx="2111375" cy="400050"/>
          </a:xfrm>
          <a:prstGeom prst="rect">
            <a:avLst/>
          </a:prstGeom>
          <a:noFill/>
          <a:ln w="9525">
            <a:noFill/>
            <a:miter lim="800000"/>
            <a:headEnd/>
            <a:tailEnd/>
          </a:ln>
        </p:spPr>
        <p:txBody>
          <a:bodyPr wrap="none">
            <a:spAutoFit/>
          </a:bodyPr>
          <a:lstStyle/>
          <a:p>
            <a:r>
              <a:rPr lang="en-US" sz="2000" dirty="0"/>
              <a:t>RAID Controllers</a:t>
            </a:r>
          </a:p>
        </p:txBody>
      </p:sp>
      <p:sp>
        <p:nvSpPr>
          <p:cNvPr id="34834" name="TextBox 99"/>
          <p:cNvSpPr txBox="1">
            <a:spLocks noChangeArrowheads="1"/>
          </p:cNvSpPr>
          <p:nvPr/>
        </p:nvSpPr>
        <p:spPr bwMode="auto">
          <a:xfrm>
            <a:off x="609600" y="2643187"/>
            <a:ext cx="2095445" cy="400110"/>
          </a:xfrm>
          <a:prstGeom prst="rect">
            <a:avLst/>
          </a:prstGeom>
          <a:noFill/>
          <a:ln w="9525">
            <a:noFill/>
            <a:miter lim="800000"/>
            <a:headEnd/>
            <a:tailEnd/>
          </a:ln>
        </p:spPr>
        <p:txBody>
          <a:bodyPr wrap="none">
            <a:spAutoFit/>
          </a:bodyPr>
          <a:lstStyle/>
          <a:p>
            <a:r>
              <a:rPr lang="en-US" sz="2000" dirty="0" smtClean="0"/>
              <a:t>DXi6802 </a:t>
            </a:r>
            <a:r>
              <a:rPr lang="en-US" sz="2000" dirty="0"/>
              <a:t>System</a:t>
            </a:r>
          </a:p>
        </p:txBody>
      </p:sp>
      <p:cxnSp>
        <p:nvCxnSpPr>
          <p:cNvPr id="59" name="Straight Arrow Connector 58"/>
          <p:cNvCxnSpPr>
            <a:stCxn id="62" idx="1"/>
            <a:endCxn id="99" idx="3"/>
          </p:cNvCxnSpPr>
          <p:nvPr/>
        </p:nvCxnSpPr>
        <p:spPr>
          <a:xfrm flipH="1">
            <a:off x="2530475" y="3491707"/>
            <a:ext cx="1431925" cy="2021681"/>
          </a:xfrm>
          <a:prstGeom prst="straightConnector1">
            <a:avLst/>
          </a:prstGeom>
          <a:ln>
            <a:solidFill>
              <a:schemeClr val="accent6">
                <a:lumMod val="60000"/>
                <a:lumOff val="40000"/>
              </a:schemeClr>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a:stCxn id="75" idx="1"/>
            <a:endCxn id="99" idx="3"/>
          </p:cNvCxnSpPr>
          <p:nvPr/>
        </p:nvCxnSpPr>
        <p:spPr>
          <a:xfrm flipH="1">
            <a:off x="2530475" y="4101307"/>
            <a:ext cx="1431925" cy="1412081"/>
          </a:xfrm>
          <a:prstGeom prst="straightConnector1">
            <a:avLst/>
          </a:prstGeom>
          <a:ln>
            <a:solidFill>
              <a:schemeClr val="accent6">
                <a:lumMod val="60000"/>
                <a:lumOff val="40000"/>
              </a:schemeClr>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a:stCxn id="76" idx="1"/>
            <a:endCxn id="99" idx="3"/>
          </p:cNvCxnSpPr>
          <p:nvPr/>
        </p:nvCxnSpPr>
        <p:spPr>
          <a:xfrm flipH="1">
            <a:off x="2530475" y="4711700"/>
            <a:ext cx="1431925" cy="801688"/>
          </a:xfrm>
          <a:prstGeom prst="straightConnector1">
            <a:avLst/>
          </a:prstGeom>
          <a:ln>
            <a:solidFill>
              <a:schemeClr val="accent6">
                <a:lumMod val="60000"/>
                <a:lumOff val="40000"/>
              </a:schemeClr>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a:stCxn id="99" idx="0"/>
            <a:endCxn id="48" idx="2"/>
          </p:cNvCxnSpPr>
          <p:nvPr/>
        </p:nvCxnSpPr>
        <p:spPr>
          <a:xfrm flipV="1">
            <a:off x="1657350" y="4746625"/>
            <a:ext cx="0" cy="412750"/>
          </a:xfrm>
          <a:prstGeom prst="straightConnector1">
            <a:avLst/>
          </a:prstGeom>
          <a:ln>
            <a:solidFill>
              <a:schemeClr val="accent6">
                <a:lumMod val="60000"/>
                <a:lumOff val="40000"/>
              </a:schemeClr>
            </a:solidFill>
            <a:prstDash val="dash"/>
            <a:headEnd type="arrow"/>
            <a:tailEnd type="arrow"/>
          </a:ln>
        </p:spPr>
        <p:style>
          <a:lnRef idx="1">
            <a:schemeClr val="accent1"/>
          </a:lnRef>
          <a:fillRef idx="0">
            <a:schemeClr val="accent1"/>
          </a:fillRef>
          <a:effectRef idx="0">
            <a:schemeClr val="accent1"/>
          </a:effectRef>
          <a:fontRef idx="minor">
            <a:schemeClr val="tx1"/>
          </a:fontRef>
        </p:style>
      </p:cxnSp>
      <p:sp>
        <p:nvSpPr>
          <p:cNvPr id="81" name="TextBox 99"/>
          <p:cNvSpPr txBox="1">
            <a:spLocks noChangeArrowheads="1"/>
          </p:cNvSpPr>
          <p:nvPr/>
        </p:nvSpPr>
        <p:spPr bwMode="auto">
          <a:xfrm>
            <a:off x="3429000" y="5029200"/>
            <a:ext cx="2667000" cy="1016000"/>
          </a:xfrm>
          <a:prstGeom prst="rect">
            <a:avLst/>
          </a:prstGeom>
          <a:noFill/>
          <a:ln w="9525">
            <a:noFill/>
            <a:miter lim="800000"/>
            <a:headEnd/>
            <a:tailEnd/>
          </a:ln>
        </p:spPr>
        <p:txBody>
          <a:bodyPr>
            <a:spAutoFit/>
          </a:bodyPr>
          <a:lstStyle/>
          <a:p>
            <a:pPr>
              <a:defRPr/>
            </a:pPr>
            <a:r>
              <a:rPr lang="en-US" sz="1200" i="1" dirty="0">
                <a:solidFill>
                  <a:schemeClr val="tx1">
                    <a:lumMod val="95000"/>
                    <a:lumOff val="5000"/>
                  </a:schemeClr>
                </a:solidFill>
                <a:latin typeface="Arial" charset="0"/>
                <a:ea typeface="ＭＳ Ｐゴシック" charset="-128"/>
              </a:rPr>
              <a:t>Each RAID controller is </a:t>
            </a:r>
            <a:r>
              <a:rPr lang="en-US" sz="1200" i="1" u="sng" dirty="0">
                <a:solidFill>
                  <a:schemeClr val="tx1">
                    <a:lumMod val="95000"/>
                    <a:lumOff val="5000"/>
                  </a:schemeClr>
                </a:solidFill>
                <a:latin typeface="Arial" charset="0"/>
                <a:ea typeface="ＭＳ Ｐゴシック" charset="-128"/>
              </a:rPr>
              <a:t>unique </a:t>
            </a:r>
            <a:r>
              <a:rPr lang="en-US" sz="1200" i="1" dirty="0">
                <a:solidFill>
                  <a:schemeClr val="tx1">
                    <a:lumMod val="95000"/>
                    <a:lumOff val="5000"/>
                  </a:schemeClr>
                </a:solidFill>
                <a:latin typeface="Arial" charset="0"/>
                <a:ea typeface="ＭＳ Ｐゴシック" charset="-128"/>
              </a:rPr>
              <a:t>with the authentication key</a:t>
            </a:r>
          </a:p>
          <a:p>
            <a:pPr>
              <a:defRPr/>
            </a:pPr>
            <a:endParaRPr lang="en-US" sz="1200" i="1" dirty="0">
              <a:solidFill>
                <a:srgbClr val="C00000"/>
              </a:solidFill>
              <a:latin typeface="Arial" charset="0"/>
              <a:ea typeface="ＭＳ Ｐゴシック" charset="-128"/>
            </a:endParaRPr>
          </a:p>
          <a:p>
            <a:pPr>
              <a:defRPr/>
            </a:pPr>
            <a:r>
              <a:rPr lang="en-US" sz="1200" i="1" u="sng" dirty="0">
                <a:solidFill>
                  <a:srgbClr val="C00000"/>
                </a:solidFill>
                <a:latin typeface="Arial" charset="0"/>
                <a:ea typeface="ＭＳ Ｐゴシック" charset="-128"/>
              </a:rPr>
              <a:t>Do not swap RAID </a:t>
            </a:r>
            <a:r>
              <a:rPr lang="en-US" sz="1200" i="1" dirty="0">
                <a:solidFill>
                  <a:srgbClr val="C00000"/>
                </a:solidFill>
                <a:latin typeface="Arial" charset="0"/>
                <a:ea typeface="ＭＳ Ｐゴシック" charset="-128"/>
              </a:rPr>
              <a:t>controllers without reloading authentication key</a:t>
            </a:r>
          </a:p>
        </p:txBody>
      </p:sp>
      <p:cxnSp>
        <p:nvCxnSpPr>
          <p:cNvPr id="84" name="Straight Connector 83"/>
          <p:cNvCxnSpPr/>
          <p:nvPr/>
        </p:nvCxnSpPr>
        <p:spPr>
          <a:xfrm>
            <a:off x="3200400" y="2362200"/>
            <a:ext cx="0" cy="381000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87" name="Left-Right Arrow 86"/>
          <p:cNvSpPr/>
          <p:nvPr/>
        </p:nvSpPr>
        <p:spPr>
          <a:xfrm>
            <a:off x="5257800" y="3962400"/>
            <a:ext cx="838200" cy="457200"/>
          </a:xfrm>
          <a:prstGeom prst="leftRight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1" name="TextBox 99"/>
          <p:cNvSpPr txBox="1">
            <a:spLocks noChangeArrowheads="1"/>
          </p:cNvSpPr>
          <p:nvPr/>
        </p:nvSpPr>
        <p:spPr bwMode="auto">
          <a:xfrm>
            <a:off x="533400" y="2128837"/>
            <a:ext cx="8428038" cy="461963"/>
          </a:xfrm>
          <a:prstGeom prst="rect">
            <a:avLst/>
          </a:prstGeom>
          <a:noFill/>
          <a:ln w="9525">
            <a:noFill/>
            <a:miter lim="800000"/>
            <a:headEnd/>
            <a:tailEnd/>
          </a:ln>
        </p:spPr>
        <p:txBody>
          <a:bodyPr wrap="none">
            <a:spAutoFit/>
          </a:bodyPr>
          <a:lstStyle/>
          <a:p>
            <a:pPr>
              <a:defRPr/>
            </a:pPr>
            <a:r>
              <a:rPr lang="en-US" sz="2400" b="1" u="sng" dirty="0">
                <a:solidFill>
                  <a:schemeClr val="bg2">
                    <a:lumMod val="75000"/>
                  </a:schemeClr>
                </a:solidFill>
                <a:latin typeface="Arial" charset="0"/>
                <a:ea typeface="ＭＳ Ｐゴシック" charset="-128"/>
              </a:rPr>
              <a:t>What Users See:</a:t>
            </a:r>
            <a:r>
              <a:rPr lang="en-US" sz="2400" b="1" dirty="0">
                <a:solidFill>
                  <a:schemeClr val="bg2">
                    <a:lumMod val="75000"/>
                  </a:schemeClr>
                </a:solidFill>
                <a:latin typeface="Arial" charset="0"/>
                <a:ea typeface="ＭＳ Ｐゴシック" charset="-128"/>
              </a:rPr>
              <a:t>	</a:t>
            </a:r>
            <a:r>
              <a:rPr lang="en-US" sz="2400" b="1" u="sng" dirty="0">
                <a:solidFill>
                  <a:schemeClr val="bg2">
                    <a:lumMod val="75000"/>
                  </a:schemeClr>
                </a:solidFill>
                <a:latin typeface="Arial" charset="0"/>
                <a:ea typeface="ＭＳ Ｐゴシック" charset="-128"/>
              </a:rPr>
              <a:t>What’s Happening Inside the System:</a:t>
            </a:r>
          </a:p>
        </p:txBody>
      </p:sp>
      <p:sp>
        <p:nvSpPr>
          <p:cNvPr id="38" name="Content Placeholder 2"/>
          <p:cNvSpPr>
            <a:spLocks noGrp="1"/>
          </p:cNvSpPr>
          <p:nvPr>
            <p:ph idx="1"/>
          </p:nvPr>
        </p:nvSpPr>
        <p:spPr>
          <a:xfrm>
            <a:off x="301624" y="1143000"/>
            <a:ext cx="8461375" cy="990600"/>
          </a:xfrm>
        </p:spPr>
        <p:txBody>
          <a:bodyPr/>
          <a:lstStyle/>
          <a:p>
            <a:r>
              <a:rPr lang="en-US" dirty="0" smtClean="0"/>
              <a:t>Similar implementation to DXi8500-3TB</a:t>
            </a:r>
          </a:p>
          <a:p>
            <a:r>
              <a:rPr lang="en-US" dirty="0" smtClean="0"/>
              <a:t>3TB Seagate SED or Hitachi FDE</a:t>
            </a:r>
            <a:endParaRPr lang="en-US" dirty="0"/>
          </a:p>
        </p:txBody>
      </p:sp>
      <p:sp>
        <p:nvSpPr>
          <p:cNvPr id="29" name="Slide Number Placeholder 28"/>
          <p:cNvSpPr>
            <a:spLocks noGrp="1"/>
          </p:cNvSpPr>
          <p:nvPr>
            <p:ph type="sldNum" sz="quarter" idx="10"/>
          </p:nvPr>
        </p:nvSpPr>
        <p:spPr/>
        <p:txBody>
          <a:bodyPr/>
          <a:lstStyle/>
          <a:p>
            <a:pPr>
              <a:defRPr/>
            </a:pPr>
            <a:fld id="{8BE9E1C1-A8A7-4E26-A745-8E521E9ECF99}" type="slidenum">
              <a:rPr lang="en-US" smtClean="0"/>
              <a:pPr>
                <a:defRPr/>
              </a:pPr>
              <a:t>48</a:t>
            </a:fld>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Data-at-Rest Encryption</a:t>
            </a:r>
            <a:endParaRPr lang="en-US" sz="2000" dirty="0">
              <a:solidFill>
                <a:srgbClr val="FF0000"/>
              </a:solidFill>
            </a:endParaRPr>
          </a:p>
        </p:txBody>
      </p:sp>
      <p:sp>
        <p:nvSpPr>
          <p:cNvPr id="3" name="Content Placeholder 2"/>
          <p:cNvSpPr>
            <a:spLocks noGrp="1"/>
          </p:cNvSpPr>
          <p:nvPr>
            <p:ph idx="1"/>
          </p:nvPr>
        </p:nvSpPr>
        <p:spPr>
          <a:xfrm>
            <a:off x="301625" y="990600"/>
            <a:ext cx="8434002" cy="5206014"/>
          </a:xfrm>
        </p:spPr>
        <p:txBody>
          <a:bodyPr/>
          <a:lstStyle/>
          <a:p>
            <a:r>
              <a:rPr lang="en-US" sz="1800" dirty="0" smtClean="0">
                <a:solidFill>
                  <a:schemeClr val="tx1">
                    <a:lumMod val="50000"/>
                    <a:lumOff val="50000"/>
                  </a:schemeClr>
                </a:solidFill>
              </a:rPr>
              <a:t>A Self Encrypting Drive will always encrypt any data written, and will always decrypt any data read. </a:t>
            </a:r>
          </a:p>
          <a:p>
            <a:r>
              <a:rPr lang="en-US" sz="1800" dirty="0" smtClean="0">
                <a:solidFill>
                  <a:schemeClr val="tx1">
                    <a:lumMod val="50000"/>
                    <a:lumOff val="50000"/>
                  </a:schemeClr>
                </a:solidFill>
              </a:rPr>
              <a:t>By default this is completely transparent to the controller.</a:t>
            </a:r>
          </a:p>
          <a:p>
            <a:r>
              <a:rPr lang="en-US" sz="1800" dirty="0" smtClean="0">
                <a:solidFill>
                  <a:schemeClr val="tx1">
                    <a:lumMod val="50000"/>
                    <a:lumOff val="50000"/>
                  </a:schemeClr>
                </a:solidFill>
              </a:rPr>
              <a:t>Optionally the controller can limit the access to the encrypted data on the drive. </a:t>
            </a:r>
          </a:p>
          <a:p>
            <a:pPr lvl="1"/>
            <a:r>
              <a:rPr lang="en-US" sz="1400" dirty="0" smtClean="0">
                <a:solidFill>
                  <a:schemeClr val="tx1">
                    <a:lumMod val="50000"/>
                    <a:lumOff val="50000"/>
                  </a:schemeClr>
                </a:solidFill>
              </a:rPr>
              <a:t>If enabled, this ties an SED drive to a specific controller by use of an encryption key, agreed between drive and controller.</a:t>
            </a:r>
          </a:p>
          <a:p>
            <a:pPr lvl="1"/>
            <a:r>
              <a:rPr lang="en-US" sz="1400" dirty="0" smtClean="0">
                <a:solidFill>
                  <a:schemeClr val="tx1">
                    <a:lumMod val="50000"/>
                    <a:lumOff val="50000"/>
                  </a:schemeClr>
                </a:solidFill>
              </a:rPr>
              <a:t>No other controller can get to the drive data without the encryption key.</a:t>
            </a:r>
          </a:p>
          <a:p>
            <a:pPr lvl="1"/>
            <a:r>
              <a:rPr lang="en-US" sz="1400" dirty="0" smtClean="0">
                <a:solidFill>
                  <a:schemeClr val="tx1">
                    <a:lumMod val="50000"/>
                    <a:lumOff val="50000"/>
                  </a:schemeClr>
                </a:solidFill>
              </a:rPr>
              <a:t>If such a configured drive gets “lost”, nobody can read the data.</a:t>
            </a:r>
          </a:p>
          <a:p>
            <a:pPr lvl="2"/>
            <a:r>
              <a:rPr lang="en-US" sz="1200" dirty="0" smtClean="0">
                <a:solidFill>
                  <a:schemeClr val="tx1">
                    <a:lumMod val="50000"/>
                    <a:lumOff val="50000"/>
                  </a:schemeClr>
                </a:solidFill>
              </a:rPr>
              <a:t>In fact drive is unusable, unless secure erased.</a:t>
            </a:r>
          </a:p>
          <a:p>
            <a:pPr lvl="1"/>
            <a:r>
              <a:rPr lang="en-US" sz="1400" dirty="0" smtClean="0">
                <a:solidFill>
                  <a:schemeClr val="tx1">
                    <a:lumMod val="50000"/>
                    <a:lumOff val="50000"/>
                  </a:schemeClr>
                </a:solidFill>
              </a:rPr>
              <a:t>Encryption keys managed by controllers (invisible).</a:t>
            </a:r>
          </a:p>
          <a:p>
            <a:pPr lvl="1"/>
            <a:r>
              <a:rPr lang="en-US" sz="1400" dirty="0" smtClean="0">
                <a:solidFill>
                  <a:schemeClr val="tx1">
                    <a:lumMod val="50000"/>
                    <a:lumOff val="50000"/>
                  </a:schemeClr>
                </a:solidFill>
              </a:rPr>
              <a:t>Keys can be optionally saved to a Recovery File (in encrypted form!) to be used for recovery.  A password is used to secure the Recovery file.</a:t>
            </a:r>
          </a:p>
          <a:p>
            <a:pPr lvl="1"/>
            <a:r>
              <a:rPr lang="en-US" sz="1400" dirty="0" smtClean="0">
                <a:solidFill>
                  <a:schemeClr val="tx1">
                    <a:lumMod val="50000"/>
                    <a:lumOff val="50000"/>
                  </a:schemeClr>
                </a:solidFill>
              </a:rPr>
              <a:t>The Recovery File is needed for FRU replacement of a simplex Array Controller when encryption is enabled. </a:t>
            </a:r>
          </a:p>
          <a:p>
            <a:pPr lvl="2"/>
            <a:r>
              <a:rPr lang="en-US" sz="1200" dirty="0" smtClean="0">
                <a:solidFill>
                  <a:schemeClr val="tx1">
                    <a:lumMod val="50000"/>
                    <a:lumOff val="50000"/>
                  </a:schemeClr>
                </a:solidFill>
              </a:rPr>
              <a:t>Not applicable to an encrypted 8500-3TB because they are duplex controller systems</a:t>
            </a:r>
          </a:p>
          <a:p>
            <a:pPr lvl="1"/>
            <a:r>
              <a:rPr lang="en-US" sz="1400" dirty="0" smtClean="0">
                <a:solidFill>
                  <a:schemeClr val="tx1">
                    <a:lumMod val="50000"/>
                    <a:lumOff val="50000"/>
                  </a:schemeClr>
                </a:solidFill>
              </a:rPr>
              <a:t>The passphrase (also present inside the Recovery File) is needed for FRU replacement of a PERC H710 Node Controller when encryption is enabled. </a:t>
            </a:r>
          </a:p>
          <a:p>
            <a:r>
              <a:rPr lang="en-US" sz="1800" dirty="0" smtClean="0">
                <a:solidFill>
                  <a:schemeClr val="tx1">
                    <a:lumMod val="50000"/>
                    <a:lumOff val="50000"/>
                  </a:schemeClr>
                </a:solidFill>
              </a:rPr>
              <a:t>Detailed process documented in FSM</a:t>
            </a:r>
          </a:p>
          <a:p>
            <a:endParaRPr lang="en-US" sz="2000" dirty="0"/>
          </a:p>
        </p:txBody>
      </p:sp>
      <p:sp>
        <p:nvSpPr>
          <p:cNvPr id="5" name="Slide Number Placeholder 4"/>
          <p:cNvSpPr>
            <a:spLocks noGrp="1"/>
          </p:cNvSpPr>
          <p:nvPr>
            <p:ph type="sldNum" sz="quarter" idx="4294967295"/>
          </p:nvPr>
        </p:nvSpPr>
        <p:spPr>
          <a:xfrm>
            <a:off x="228600" y="6610350"/>
            <a:ext cx="533400" cy="323850"/>
          </a:xfrm>
          <a:prstGeom prst="rect">
            <a:avLst/>
          </a:prstGeom>
        </p:spPr>
        <p:txBody>
          <a:bodyPr/>
          <a:lstStyle/>
          <a:p>
            <a:pPr>
              <a:defRPr/>
            </a:pPr>
            <a:fld id="{FB54C75B-A179-42A1-8192-6F39BEF3B589}" type="slidenum">
              <a:rPr lang="en-US" smtClean="0"/>
              <a:pPr>
                <a:defRPr/>
              </a:pPr>
              <a:t>49</a:t>
            </a:fld>
            <a:endParaRPr lang="en-US" sz="1200" dirty="0"/>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 name="Picture 2"/>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rightnessContrast bright="-40000"/>
                    </a14:imgEffect>
                  </a14:imgLayer>
                </a14:imgProps>
              </a:ext>
              <a:ext uri="{28A0092B-C50C-407E-A947-70E740481C1C}">
                <a14:useLocalDpi xmlns:a14="http://schemas.microsoft.com/office/drawing/2010/main" val="0"/>
              </a:ext>
            </a:extLst>
          </a:blip>
          <a:srcRect l="26017" b="43380"/>
          <a:stretch/>
        </p:blipFill>
        <p:spPr bwMode="auto">
          <a:xfrm>
            <a:off x="480050" y="607121"/>
            <a:ext cx="8325180" cy="5295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6" name="Picture 3"/>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23803" b="48015"/>
          <a:stretch/>
        </p:blipFill>
        <p:spPr bwMode="auto">
          <a:xfrm>
            <a:off x="5023198" y="3352800"/>
            <a:ext cx="3892202" cy="2550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DXi Product Portfolio</a:t>
            </a:r>
            <a:endParaRPr lang="en-US" dirty="0"/>
          </a:p>
        </p:txBody>
      </p:sp>
      <p:pic>
        <p:nvPicPr>
          <p:cNvPr id="280" name="Picture 45"/>
          <p:cNvPicPr>
            <a:picLocks noChangeAspect="1" noChangeArrowheads="1"/>
          </p:cNvPicPr>
          <p:nvPr/>
        </p:nvPicPr>
        <p:blipFill>
          <a:blip r:embed="rId6" cstate="print"/>
          <a:srcRect/>
          <a:stretch>
            <a:fillRect/>
          </a:stretch>
        </p:blipFill>
        <p:spPr bwMode="auto">
          <a:xfrm>
            <a:off x="3190875" y="4652800"/>
            <a:ext cx="1184172" cy="462861"/>
          </a:xfrm>
          <a:prstGeom prst="rect">
            <a:avLst/>
          </a:prstGeom>
          <a:noFill/>
          <a:ln w="9525">
            <a:noFill/>
            <a:miter lim="800000"/>
            <a:headEnd/>
            <a:tailEnd/>
          </a:ln>
        </p:spPr>
      </p:pic>
      <p:pic>
        <p:nvPicPr>
          <p:cNvPr id="318" name="Picture 14" descr="Quantum-DXi-6500-w_jbod_RT"/>
          <p:cNvPicPr>
            <a:picLocks noChangeAspect="1" noChangeArrowheads="1"/>
          </p:cNvPicPr>
          <p:nvPr/>
        </p:nvPicPr>
        <p:blipFill>
          <a:blip r:embed="rId7" cstate="print"/>
          <a:srcRect/>
          <a:stretch>
            <a:fillRect/>
          </a:stretch>
        </p:blipFill>
        <p:spPr bwMode="auto">
          <a:xfrm>
            <a:off x="4371120" y="3112628"/>
            <a:ext cx="1268531" cy="914400"/>
          </a:xfrm>
          <a:prstGeom prst="rect">
            <a:avLst/>
          </a:prstGeom>
          <a:noFill/>
          <a:ln w="9525">
            <a:noFill/>
            <a:miter lim="800000"/>
            <a:headEnd/>
            <a:tailEnd/>
          </a:ln>
        </p:spPr>
      </p:pic>
      <p:pic>
        <p:nvPicPr>
          <p:cNvPr id="321" name="Picture 8" descr="Quantum_DXi8500_RT_controller_forPPT.png"/>
          <p:cNvPicPr>
            <a:picLocks noChangeAspect="1"/>
          </p:cNvPicPr>
          <p:nvPr/>
        </p:nvPicPr>
        <p:blipFill>
          <a:blip r:embed="rId8" cstate="print"/>
          <a:srcRect/>
          <a:stretch>
            <a:fillRect/>
          </a:stretch>
        </p:blipFill>
        <p:spPr bwMode="auto">
          <a:xfrm>
            <a:off x="7010400" y="893177"/>
            <a:ext cx="827909" cy="2119733"/>
          </a:xfrm>
          <a:prstGeom prst="rect">
            <a:avLst/>
          </a:prstGeom>
          <a:noFill/>
          <a:ln w="9525">
            <a:noFill/>
            <a:miter lim="800000"/>
            <a:headEnd/>
            <a:tailEnd/>
          </a:ln>
        </p:spPr>
      </p:pic>
      <p:pic>
        <p:nvPicPr>
          <p:cNvPr id="330" name="Picture 329" descr="Quantum_DXiV1000_Symbol_forPPT.png"/>
          <p:cNvPicPr>
            <a:picLocks noChangeAspect="1"/>
          </p:cNvPicPr>
          <p:nvPr/>
        </p:nvPicPr>
        <p:blipFill>
          <a:blip r:embed="rId9" cstate="print"/>
          <a:stretch>
            <a:fillRect/>
          </a:stretch>
        </p:blipFill>
        <p:spPr>
          <a:xfrm>
            <a:off x="2514600" y="4881400"/>
            <a:ext cx="609600" cy="726947"/>
          </a:xfrm>
          <a:prstGeom prst="rect">
            <a:avLst/>
          </a:prstGeom>
        </p:spPr>
      </p:pic>
      <p:pic>
        <p:nvPicPr>
          <p:cNvPr id="338" name="Picture 45"/>
          <p:cNvPicPr>
            <a:picLocks noChangeAspect="1" noChangeArrowheads="1"/>
          </p:cNvPicPr>
          <p:nvPr/>
        </p:nvPicPr>
        <p:blipFill>
          <a:blip r:embed="rId6" cstate="print"/>
          <a:srcRect/>
          <a:stretch>
            <a:fillRect/>
          </a:stretch>
        </p:blipFill>
        <p:spPr bwMode="auto">
          <a:xfrm>
            <a:off x="2936230" y="4257640"/>
            <a:ext cx="1184172" cy="462861"/>
          </a:xfrm>
          <a:prstGeom prst="rect">
            <a:avLst/>
          </a:prstGeom>
          <a:noFill/>
          <a:ln w="9525">
            <a:noFill/>
            <a:miter lim="800000"/>
            <a:headEnd/>
            <a:tailEnd/>
          </a:ln>
        </p:spPr>
      </p:pic>
      <p:grpSp>
        <p:nvGrpSpPr>
          <p:cNvPr id="3" name="Group 6"/>
          <p:cNvGrpSpPr/>
          <p:nvPr/>
        </p:nvGrpSpPr>
        <p:grpSpPr>
          <a:xfrm>
            <a:off x="1067128" y="3972662"/>
            <a:ext cx="1869102" cy="509990"/>
            <a:chOff x="4582562" y="3864253"/>
            <a:chExt cx="1869102" cy="509990"/>
          </a:xfrm>
        </p:grpSpPr>
        <p:sp>
          <p:nvSpPr>
            <p:cNvPr id="69" name="Rounded Rectangle 68"/>
            <p:cNvSpPr/>
            <p:nvPr/>
          </p:nvSpPr>
          <p:spPr>
            <a:xfrm>
              <a:off x="4626050" y="3864253"/>
              <a:ext cx="1795373" cy="509990"/>
            </a:xfrm>
            <a:prstGeom prst="roundRect">
              <a:avLst/>
            </a:prstGeom>
            <a:gradFill>
              <a:gsLst>
                <a:gs pos="0">
                  <a:schemeClr val="accent3">
                    <a:lumMod val="40000"/>
                    <a:lumOff val="60000"/>
                  </a:schemeClr>
                </a:gs>
                <a:gs pos="35000">
                  <a:schemeClr val="accent3">
                    <a:lumMod val="20000"/>
                    <a:lumOff val="80000"/>
                  </a:schemeClr>
                </a:gs>
                <a:gs pos="100000">
                  <a:schemeClr val="bg1"/>
                </a:gs>
              </a:gsLst>
            </a:gradFill>
            <a:ln/>
            <a:effectLst/>
            <a:scene3d>
              <a:camera prst="orthographicFront"/>
              <a:lightRig rig="threePt" dir="t"/>
            </a:scene3d>
            <a:sp3d>
              <a:bevelT h="25400" prst="artDeco"/>
              <a:bevelB w="0" h="0" prst="softRound"/>
            </a:sp3d>
          </p:spPr>
          <p:style>
            <a:lnRef idx="1">
              <a:schemeClr val="accent4"/>
            </a:lnRef>
            <a:fillRef idx="2">
              <a:schemeClr val="accent4"/>
            </a:fillRef>
            <a:effectRef idx="1">
              <a:schemeClr val="accent4"/>
            </a:effectRef>
            <a:fontRef idx="minor">
              <a:schemeClr val="dk1"/>
            </a:fontRef>
          </p:style>
          <p:txBody>
            <a:bodyPr rtlCol="0" anchor="ctr"/>
            <a:lstStyle/>
            <a:p>
              <a:pPr algn="ctr">
                <a:tabLst>
                  <a:tab pos="1028700" algn="l"/>
                </a:tabLst>
              </a:pPr>
              <a:endParaRPr lang="en-US">
                <a:solidFill>
                  <a:schemeClr val="accent4">
                    <a:lumMod val="75000"/>
                  </a:schemeClr>
                </a:solidFill>
                <a:latin typeface="Arial" pitchFamily="34" charset="0"/>
              </a:endParaRPr>
            </a:p>
          </p:txBody>
        </p:sp>
        <p:sp>
          <p:nvSpPr>
            <p:cNvPr id="350" name="Text Box 6"/>
            <p:cNvSpPr txBox="1">
              <a:spLocks noChangeArrowheads="1"/>
            </p:cNvSpPr>
            <p:nvPr/>
          </p:nvSpPr>
          <p:spPr bwMode="auto">
            <a:xfrm>
              <a:off x="4582562" y="3876040"/>
              <a:ext cx="1869102" cy="461665"/>
            </a:xfrm>
            <a:prstGeom prst="rect">
              <a:avLst/>
            </a:prstGeom>
            <a:noFill/>
            <a:ln w="9525" algn="ctr">
              <a:noFill/>
              <a:miter lim="800000"/>
              <a:headEnd/>
              <a:tailEnd/>
            </a:ln>
          </p:spPr>
          <p:txBody>
            <a:bodyPr wrap="square">
              <a:spAutoFit/>
            </a:bodyPr>
            <a:lstStyle/>
            <a:p>
              <a:pPr algn="ctr">
                <a:spcBef>
                  <a:spcPts val="0"/>
                </a:spcBef>
                <a:spcAft>
                  <a:spcPts val="0"/>
                </a:spcAft>
                <a:buClr>
                  <a:schemeClr val="accent1"/>
                </a:buClr>
                <a:buSzPct val="75000"/>
              </a:pPr>
              <a:r>
                <a:rPr lang="en-US" sz="1200" b="1" dirty="0" smtClean="0">
                  <a:solidFill>
                    <a:srgbClr val="007AC3"/>
                  </a:solidFill>
                  <a:latin typeface="Arial" pitchFamily="34" charset="0"/>
                  <a:cs typeface="Arial" pitchFamily="34" charset="0"/>
                </a:rPr>
                <a:t>DXi4000, </a:t>
              </a:r>
              <a:r>
                <a:rPr lang="en-US" sz="1200" b="1" dirty="0" err="1" smtClean="0">
                  <a:solidFill>
                    <a:srgbClr val="007AC3"/>
                  </a:solidFill>
                  <a:latin typeface="Arial" pitchFamily="34" charset="0"/>
                  <a:cs typeface="Arial" pitchFamily="34" charset="0"/>
                </a:rPr>
                <a:t>vmPRO</a:t>
              </a:r>
              <a:r>
                <a:rPr lang="en-US" sz="1200" b="1" dirty="0" smtClean="0">
                  <a:solidFill>
                    <a:srgbClr val="007AC3"/>
                  </a:solidFill>
                  <a:latin typeface="Arial" pitchFamily="34" charset="0"/>
                  <a:cs typeface="Arial" pitchFamily="34" charset="0"/>
                </a:rPr>
                <a:t> 4000,</a:t>
              </a:r>
              <a:br>
                <a:rPr lang="en-US" sz="1200" b="1" dirty="0" smtClean="0">
                  <a:solidFill>
                    <a:srgbClr val="007AC3"/>
                  </a:solidFill>
                  <a:latin typeface="Arial" pitchFamily="34" charset="0"/>
                  <a:cs typeface="Arial" pitchFamily="34" charset="0"/>
                </a:rPr>
              </a:br>
              <a:r>
                <a:rPr lang="en-US" sz="1200" b="1" dirty="0" smtClean="0">
                  <a:solidFill>
                    <a:srgbClr val="007AC3"/>
                  </a:solidFill>
                  <a:latin typeface="Arial" pitchFamily="34" charset="0"/>
                  <a:cs typeface="Arial" pitchFamily="34" charset="0"/>
                </a:rPr>
                <a:t>&amp; </a:t>
              </a:r>
              <a:r>
                <a:rPr lang="en-US" sz="1200" b="1" dirty="0" err="1" smtClean="0">
                  <a:solidFill>
                    <a:srgbClr val="007AC3"/>
                  </a:solidFill>
                  <a:latin typeface="Arial" pitchFamily="34" charset="0"/>
                  <a:cs typeface="Arial" pitchFamily="34" charset="0"/>
                </a:rPr>
                <a:t>DXi</a:t>
              </a:r>
              <a:r>
                <a:rPr lang="en-US" sz="1200" b="1" dirty="0" smtClean="0">
                  <a:solidFill>
                    <a:srgbClr val="007AC3"/>
                  </a:solidFill>
                  <a:latin typeface="Arial" pitchFamily="34" charset="0"/>
                  <a:cs typeface="Arial" pitchFamily="34" charset="0"/>
                </a:rPr>
                <a:t> V1000      </a:t>
              </a:r>
              <a:endParaRPr lang="en-US" sz="1200" dirty="0">
                <a:latin typeface="Arial" pitchFamily="34" charset="0"/>
                <a:cs typeface="Arial" pitchFamily="34" charset="0"/>
              </a:endParaRPr>
            </a:p>
          </p:txBody>
        </p:sp>
      </p:grpSp>
      <p:grpSp>
        <p:nvGrpSpPr>
          <p:cNvPr id="5" name="Group 8"/>
          <p:cNvGrpSpPr/>
          <p:nvPr/>
        </p:nvGrpSpPr>
        <p:grpSpPr>
          <a:xfrm>
            <a:off x="5428239" y="1221946"/>
            <a:ext cx="2085460" cy="370374"/>
            <a:chOff x="3534900" y="1439833"/>
            <a:chExt cx="2085460" cy="370374"/>
          </a:xfrm>
        </p:grpSpPr>
        <p:sp>
          <p:nvSpPr>
            <p:cNvPr id="89" name="Rounded Rectangle 88"/>
            <p:cNvSpPr/>
            <p:nvPr/>
          </p:nvSpPr>
          <p:spPr>
            <a:xfrm>
              <a:off x="4044257" y="1439833"/>
              <a:ext cx="1043914" cy="370374"/>
            </a:xfrm>
            <a:prstGeom prst="roundRect">
              <a:avLst/>
            </a:prstGeom>
            <a:gradFill>
              <a:gsLst>
                <a:gs pos="0">
                  <a:schemeClr val="accent3">
                    <a:lumMod val="40000"/>
                    <a:lumOff val="60000"/>
                  </a:schemeClr>
                </a:gs>
                <a:gs pos="35000">
                  <a:schemeClr val="accent3">
                    <a:lumMod val="20000"/>
                    <a:lumOff val="80000"/>
                  </a:schemeClr>
                </a:gs>
                <a:gs pos="100000">
                  <a:schemeClr val="bg1"/>
                </a:gs>
              </a:gsLst>
            </a:gradFill>
            <a:ln/>
            <a:effectLst/>
            <a:scene3d>
              <a:camera prst="orthographicFront"/>
              <a:lightRig rig="threePt" dir="t"/>
            </a:scene3d>
            <a:sp3d>
              <a:bevelT h="25400" prst="artDeco"/>
              <a:bevelB w="0" h="0" prst="softRound"/>
            </a:sp3d>
          </p:spPr>
          <p:style>
            <a:lnRef idx="1">
              <a:schemeClr val="accent4"/>
            </a:lnRef>
            <a:fillRef idx="2">
              <a:schemeClr val="accent4"/>
            </a:fillRef>
            <a:effectRef idx="1">
              <a:schemeClr val="accent4"/>
            </a:effectRef>
            <a:fontRef idx="minor">
              <a:schemeClr val="dk1"/>
            </a:fontRef>
          </p:style>
          <p:txBody>
            <a:bodyPr rtlCol="0" anchor="ctr"/>
            <a:lstStyle/>
            <a:p>
              <a:pPr algn="ctr">
                <a:tabLst>
                  <a:tab pos="1028700" algn="l"/>
                </a:tabLst>
              </a:pPr>
              <a:endParaRPr lang="en-US">
                <a:solidFill>
                  <a:schemeClr val="accent4">
                    <a:lumMod val="75000"/>
                  </a:schemeClr>
                </a:solidFill>
                <a:latin typeface="Arial" pitchFamily="34" charset="0"/>
              </a:endParaRPr>
            </a:p>
          </p:txBody>
        </p:sp>
        <p:sp>
          <p:nvSpPr>
            <p:cNvPr id="351" name="Text Box 6"/>
            <p:cNvSpPr txBox="1">
              <a:spLocks noChangeArrowheads="1"/>
            </p:cNvSpPr>
            <p:nvPr/>
          </p:nvSpPr>
          <p:spPr bwMode="auto">
            <a:xfrm>
              <a:off x="3534900" y="1475685"/>
              <a:ext cx="2085460" cy="276999"/>
            </a:xfrm>
            <a:prstGeom prst="rect">
              <a:avLst/>
            </a:prstGeom>
            <a:noFill/>
            <a:ln w="9525" algn="ctr">
              <a:noFill/>
              <a:miter lim="800000"/>
              <a:headEnd/>
              <a:tailEnd/>
            </a:ln>
          </p:spPr>
          <p:txBody>
            <a:bodyPr wrap="square">
              <a:spAutoFit/>
            </a:bodyPr>
            <a:lstStyle/>
            <a:p>
              <a:pPr algn="ctr">
                <a:spcBef>
                  <a:spcPts val="0"/>
                </a:spcBef>
                <a:spcAft>
                  <a:spcPts val="0"/>
                </a:spcAft>
                <a:buClr>
                  <a:schemeClr val="accent1"/>
                </a:buClr>
                <a:buSzPct val="75000"/>
              </a:pPr>
              <a:r>
                <a:rPr lang="en-US" sz="1200" b="1" dirty="0" smtClean="0">
                  <a:solidFill>
                    <a:srgbClr val="007AC3"/>
                  </a:solidFill>
                  <a:latin typeface="Arial" pitchFamily="34" charset="0"/>
                  <a:cs typeface="Arial" pitchFamily="34" charset="0"/>
                </a:rPr>
                <a:t>DXi8500 </a:t>
              </a:r>
              <a:endParaRPr lang="en-US" dirty="0">
                <a:latin typeface="Arial" pitchFamily="34" charset="0"/>
                <a:cs typeface="Arial" pitchFamily="34" charset="0"/>
              </a:endParaRPr>
            </a:p>
          </p:txBody>
        </p:sp>
      </p:grpSp>
      <p:grpSp>
        <p:nvGrpSpPr>
          <p:cNvPr id="6" name="Group 4"/>
          <p:cNvGrpSpPr/>
          <p:nvPr/>
        </p:nvGrpSpPr>
        <p:grpSpPr>
          <a:xfrm>
            <a:off x="3028065" y="3233939"/>
            <a:ext cx="1462222" cy="336956"/>
            <a:chOff x="2542315" y="2127250"/>
            <a:chExt cx="1462222" cy="336956"/>
          </a:xfrm>
        </p:grpSpPr>
        <p:sp>
          <p:nvSpPr>
            <p:cNvPr id="4" name="Rounded Rectangle 3"/>
            <p:cNvSpPr/>
            <p:nvPr/>
          </p:nvSpPr>
          <p:spPr>
            <a:xfrm>
              <a:off x="2694714" y="2127250"/>
              <a:ext cx="1157422" cy="336956"/>
            </a:xfrm>
            <a:prstGeom prst="roundRect">
              <a:avLst/>
            </a:prstGeom>
            <a:gradFill>
              <a:gsLst>
                <a:gs pos="0">
                  <a:schemeClr val="accent3">
                    <a:lumMod val="40000"/>
                    <a:lumOff val="60000"/>
                  </a:schemeClr>
                </a:gs>
                <a:gs pos="35000">
                  <a:schemeClr val="accent3">
                    <a:lumMod val="20000"/>
                    <a:lumOff val="80000"/>
                  </a:schemeClr>
                </a:gs>
                <a:gs pos="100000">
                  <a:schemeClr val="bg1"/>
                </a:gs>
              </a:gsLst>
            </a:gradFill>
            <a:ln/>
            <a:effectLst/>
            <a:scene3d>
              <a:camera prst="orthographicFront"/>
              <a:lightRig rig="threePt" dir="t"/>
            </a:scene3d>
            <a:sp3d>
              <a:bevelT h="25400" prst="artDeco"/>
              <a:bevelB w="0" h="0" prst="softRound"/>
            </a:sp3d>
          </p:spPr>
          <p:style>
            <a:lnRef idx="1">
              <a:schemeClr val="accent4"/>
            </a:lnRef>
            <a:fillRef idx="2">
              <a:schemeClr val="accent4"/>
            </a:fillRef>
            <a:effectRef idx="1">
              <a:schemeClr val="accent4"/>
            </a:effectRef>
            <a:fontRef idx="minor">
              <a:schemeClr val="dk1"/>
            </a:fontRef>
          </p:style>
          <p:txBody>
            <a:bodyPr rtlCol="0" anchor="ctr"/>
            <a:lstStyle/>
            <a:p>
              <a:pPr algn="ctr">
                <a:tabLst>
                  <a:tab pos="1028700" algn="l"/>
                </a:tabLst>
              </a:pPr>
              <a:endParaRPr lang="en-US">
                <a:solidFill>
                  <a:schemeClr val="accent4">
                    <a:lumMod val="75000"/>
                  </a:schemeClr>
                </a:solidFill>
                <a:latin typeface="Arial" pitchFamily="34" charset="0"/>
              </a:endParaRPr>
            </a:p>
          </p:txBody>
        </p:sp>
        <p:sp>
          <p:nvSpPr>
            <p:cNvPr id="352" name="Text Box 6"/>
            <p:cNvSpPr txBox="1">
              <a:spLocks noChangeArrowheads="1"/>
            </p:cNvSpPr>
            <p:nvPr/>
          </p:nvSpPr>
          <p:spPr bwMode="auto">
            <a:xfrm>
              <a:off x="2542315" y="2155192"/>
              <a:ext cx="1462222" cy="276999"/>
            </a:xfrm>
            <a:prstGeom prst="rect">
              <a:avLst/>
            </a:prstGeom>
            <a:noFill/>
            <a:ln w="9525" algn="ctr">
              <a:noFill/>
              <a:miter lim="800000"/>
              <a:headEnd/>
              <a:tailEnd/>
            </a:ln>
          </p:spPr>
          <p:txBody>
            <a:bodyPr wrap="square">
              <a:spAutoFit/>
            </a:bodyPr>
            <a:lstStyle/>
            <a:p>
              <a:pPr algn="ctr">
                <a:spcBef>
                  <a:spcPts val="0"/>
                </a:spcBef>
                <a:spcAft>
                  <a:spcPts val="0"/>
                </a:spcAft>
                <a:buClr>
                  <a:schemeClr val="accent1"/>
                </a:buClr>
                <a:buSzPct val="75000"/>
              </a:pPr>
              <a:r>
                <a:rPr lang="en-US" sz="1200" b="1" dirty="0" smtClean="0">
                  <a:solidFill>
                    <a:srgbClr val="007AC3"/>
                  </a:solidFill>
                  <a:latin typeface="Arial" pitchFamily="34" charset="0"/>
                  <a:cs typeface="Arial" pitchFamily="34" charset="0"/>
                </a:rPr>
                <a:t>DXi6701/02  </a:t>
              </a:r>
              <a:endParaRPr lang="en-US" sz="1200" dirty="0">
                <a:latin typeface="Arial" pitchFamily="34" charset="0"/>
                <a:cs typeface="Arial" pitchFamily="34" charset="0"/>
              </a:endParaRPr>
            </a:p>
          </p:txBody>
        </p:sp>
      </p:grpSp>
      <p:grpSp>
        <p:nvGrpSpPr>
          <p:cNvPr id="7" name="Group 5"/>
          <p:cNvGrpSpPr/>
          <p:nvPr/>
        </p:nvGrpSpPr>
        <p:grpSpPr>
          <a:xfrm>
            <a:off x="552208" y="4608540"/>
            <a:ext cx="1209675" cy="320040"/>
            <a:chOff x="4114800" y="5336694"/>
            <a:chExt cx="1209675" cy="320040"/>
          </a:xfrm>
        </p:grpSpPr>
        <p:sp>
          <p:nvSpPr>
            <p:cNvPr id="73" name="Rounded Rectangle 72"/>
            <p:cNvSpPr/>
            <p:nvPr/>
          </p:nvSpPr>
          <p:spPr>
            <a:xfrm>
              <a:off x="4137772" y="5336694"/>
              <a:ext cx="1186703" cy="320040"/>
            </a:xfrm>
            <a:prstGeom prst="roundRect">
              <a:avLst/>
            </a:prstGeom>
            <a:gradFill>
              <a:gsLst>
                <a:gs pos="0">
                  <a:schemeClr val="accent3">
                    <a:lumMod val="40000"/>
                    <a:lumOff val="60000"/>
                  </a:schemeClr>
                </a:gs>
                <a:gs pos="35000">
                  <a:schemeClr val="accent3">
                    <a:lumMod val="20000"/>
                    <a:lumOff val="80000"/>
                  </a:schemeClr>
                </a:gs>
                <a:gs pos="100000">
                  <a:schemeClr val="bg1"/>
                </a:gs>
              </a:gsLst>
            </a:gradFill>
            <a:ln/>
            <a:effectLst/>
            <a:scene3d>
              <a:camera prst="orthographicFront"/>
              <a:lightRig rig="threePt" dir="t"/>
            </a:scene3d>
            <a:sp3d>
              <a:bevelT h="25400" prst="artDeco"/>
              <a:bevelB w="0" h="0" prst="softRound"/>
            </a:sp3d>
          </p:spPr>
          <p:style>
            <a:lnRef idx="1">
              <a:schemeClr val="accent4"/>
            </a:lnRef>
            <a:fillRef idx="2">
              <a:schemeClr val="accent4"/>
            </a:fillRef>
            <a:effectRef idx="1">
              <a:schemeClr val="accent4"/>
            </a:effectRef>
            <a:fontRef idx="minor">
              <a:schemeClr val="dk1"/>
            </a:fontRef>
          </p:style>
          <p:txBody>
            <a:bodyPr rtlCol="0" anchor="ctr"/>
            <a:lstStyle/>
            <a:p>
              <a:pPr algn="ctr">
                <a:tabLst>
                  <a:tab pos="1028700" algn="l"/>
                </a:tabLst>
              </a:pPr>
              <a:endParaRPr lang="en-US">
                <a:solidFill>
                  <a:schemeClr val="accent4">
                    <a:lumMod val="75000"/>
                  </a:schemeClr>
                </a:solidFill>
                <a:latin typeface="Arial" pitchFamily="34" charset="0"/>
              </a:endParaRPr>
            </a:p>
          </p:txBody>
        </p:sp>
        <p:sp>
          <p:nvSpPr>
            <p:cNvPr id="353" name="Text Box 6"/>
            <p:cNvSpPr txBox="1">
              <a:spLocks noChangeArrowheads="1"/>
            </p:cNvSpPr>
            <p:nvPr/>
          </p:nvSpPr>
          <p:spPr bwMode="auto">
            <a:xfrm>
              <a:off x="4114800" y="5358215"/>
              <a:ext cx="1209675" cy="276999"/>
            </a:xfrm>
            <a:prstGeom prst="rect">
              <a:avLst/>
            </a:prstGeom>
            <a:noFill/>
            <a:ln w="9525" algn="ctr">
              <a:noFill/>
              <a:miter lim="800000"/>
              <a:headEnd/>
              <a:tailEnd/>
            </a:ln>
          </p:spPr>
          <p:txBody>
            <a:bodyPr wrap="square">
              <a:spAutoFit/>
            </a:bodyPr>
            <a:lstStyle/>
            <a:p>
              <a:pPr algn="ctr">
                <a:spcBef>
                  <a:spcPts val="0"/>
                </a:spcBef>
                <a:spcAft>
                  <a:spcPts val="0"/>
                </a:spcAft>
                <a:buClr>
                  <a:schemeClr val="accent1"/>
                </a:buClr>
                <a:buSzPct val="75000"/>
              </a:pPr>
              <a:r>
                <a:rPr lang="en-US" sz="1200" b="1" dirty="0" smtClean="0">
                  <a:solidFill>
                    <a:srgbClr val="007AC3"/>
                  </a:solidFill>
                  <a:latin typeface="Arial" pitchFamily="34" charset="0"/>
                  <a:cs typeface="Arial" pitchFamily="34" charset="0"/>
                </a:rPr>
                <a:t>NDX and RDX</a:t>
              </a:r>
              <a:endParaRPr lang="en-US" sz="1200" dirty="0">
                <a:latin typeface="Arial" pitchFamily="34" charset="0"/>
                <a:cs typeface="Arial" pitchFamily="34" charset="0"/>
              </a:endParaRPr>
            </a:p>
          </p:txBody>
        </p:sp>
      </p:grpSp>
      <p:pic>
        <p:nvPicPr>
          <p:cNvPr id="51" name="Picture 3"/>
          <p:cNvPicPr>
            <a:picLocks noChangeAspect="1" noChangeArrowheads="1"/>
          </p:cNvPicPr>
          <p:nvPr/>
        </p:nvPicPr>
        <p:blipFill>
          <a:blip r:embed="rId10" cstate="print"/>
          <a:srcRect/>
          <a:stretch>
            <a:fillRect/>
          </a:stretch>
        </p:blipFill>
        <p:spPr bwMode="auto">
          <a:xfrm>
            <a:off x="880757" y="4995254"/>
            <a:ext cx="468169" cy="974299"/>
          </a:xfrm>
          <a:prstGeom prst="rect">
            <a:avLst/>
          </a:prstGeom>
          <a:noFill/>
          <a:ln w="9525">
            <a:noFill/>
            <a:miter lim="800000"/>
            <a:headEnd/>
            <a:tailEnd/>
          </a:ln>
          <a:effectLst/>
        </p:spPr>
      </p:pic>
      <p:pic>
        <p:nvPicPr>
          <p:cNvPr id="277" name="Picture 5"/>
          <p:cNvPicPr>
            <a:picLocks noChangeAspect="1" noChangeArrowheads="1"/>
          </p:cNvPicPr>
          <p:nvPr/>
        </p:nvPicPr>
        <p:blipFill>
          <a:blip r:embed="rId11" cstate="print"/>
          <a:srcRect/>
          <a:stretch>
            <a:fillRect/>
          </a:stretch>
        </p:blipFill>
        <p:spPr bwMode="auto">
          <a:xfrm>
            <a:off x="1192473" y="5336694"/>
            <a:ext cx="1079102" cy="378306"/>
          </a:xfrm>
          <a:prstGeom prst="rect">
            <a:avLst/>
          </a:prstGeom>
          <a:noFill/>
          <a:ln w="9525">
            <a:noFill/>
            <a:miter lim="800000"/>
            <a:headEnd/>
            <a:tailEnd/>
          </a:ln>
          <a:effectLst/>
        </p:spPr>
      </p:pic>
      <p:graphicFrame>
        <p:nvGraphicFramePr>
          <p:cNvPr id="86" name="Table 85"/>
          <p:cNvGraphicFramePr>
            <a:graphicFrameLocks noGrp="1"/>
          </p:cNvGraphicFramePr>
          <p:nvPr>
            <p:extLst>
              <p:ext uri="{D42A27DB-BD31-4B8C-83A1-F6EECF244321}">
                <p14:modId xmlns:p14="http://schemas.microsoft.com/office/powerpoint/2010/main" val="1037521839"/>
              </p:ext>
            </p:extLst>
          </p:nvPr>
        </p:nvGraphicFramePr>
        <p:xfrm>
          <a:off x="480050" y="6007957"/>
          <a:ext cx="8006228" cy="124619"/>
        </p:xfrm>
        <a:graphic>
          <a:graphicData uri="http://schemas.openxmlformats.org/drawingml/2006/table">
            <a:tbl>
              <a:tblPr firstRow="1" bandRow="1">
                <a:tableStyleId>{5C22544A-7EE6-4342-B048-85BDC9FD1C3A}</a:tableStyleId>
              </a:tblPr>
              <a:tblGrid>
                <a:gridCol w="2001557"/>
                <a:gridCol w="2001557"/>
                <a:gridCol w="2001557"/>
                <a:gridCol w="2001557"/>
              </a:tblGrid>
              <a:tr h="124619">
                <a:tc>
                  <a:txBody>
                    <a:bodyPr/>
                    <a:lstStyle/>
                    <a:p>
                      <a:endParaRPr lang="en-US" sz="200" dirty="0"/>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endParaRPr lang="en-US" sz="200" dirty="0"/>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endParaRPr lang="en-US" sz="200" dirty="0"/>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endParaRPr lang="en-US" sz="200" dirty="0"/>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r>
            </a:tbl>
          </a:graphicData>
        </a:graphic>
      </p:graphicFrame>
      <p:grpSp>
        <p:nvGrpSpPr>
          <p:cNvPr id="8" name="Group 2"/>
          <p:cNvGrpSpPr/>
          <p:nvPr/>
        </p:nvGrpSpPr>
        <p:grpSpPr>
          <a:xfrm>
            <a:off x="512874" y="5867400"/>
            <a:ext cx="8033561" cy="478697"/>
            <a:chOff x="741474" y="5867400"/>
            <a:chExt cx="8033561" cy="478697"/>
          </a:xfrm>
        </p:grpSpPr>
        <p:sp>
          <p:nvSpPr>
            <p:cNvPr id="90" name="Right Arrow 89"/>
            <p:cNvSpPr/>
            <p:nvPr/>
          </p:nvSpPr>
          <p:spPr>
            <a:xfrm>
              <a:off x="741474" y="5867400"/>
              <a:ext cx="8033561" cy="137160"/>
            </a:xfrm>
            <a:prstGeom prst="rightArrow">
              <a:avLst/>
            </a:prstGeom>
            <a:gradFill flip="none" rotWithShape="1">
              <a:gsLst>
                <a:gs pos="26000">
                  <a:schemeClr val="accent1"/>
                </a:gs>
                <a:gs pos="51000">
                  <a:schemeClr val="accent2"/>
                </a:gs>
                <a:gs pos="50000">
                  <a:schemeClr val="accent1"/>
                </a:gs>
                <a:gs pos="25000">
                  <a:srgbClr val="6292C2"/>
                </a:gs>
                <a:gs pos="0">
                  <a:schemeClr val="accent6">
                    <a:lumMod val="40000"/>
                    <a:lumOff val="60000"/>
                  </a:schemeClr>
                </a:gs>
                <a:gs pos="76000">
                  <a:schemeClr val="bg2"/>
                </a:gs>
                <a:gs pos="75000">
                  <a:schemeClr val="accent2"/>
                </a:gs>
              </a:gsLst>
              <a:lin ang="10800000" scaled="1"/>
              <a:tileRect/>
            </a:gra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rial" pitchFamily="34" charset="0"/>
              </a:endParaRPr>
            </a:p>
          </p:txBody>
        </p:sp>
        <p:sp>
          <p:nvSpPr>
            <p:cNvPr id="266" name="TextBox 265"/>
            <p:cNvSpPr txBox="1"/>
            <p:nvPr/>
          </p:nvSpPr>
          <p:spPr>
            <a:xfrm>
              <a:off x="3707269" y="6099876"/>
              <a:ext cx="2101970" cy="246221"/>
            </a:xfrm>
            <a:prstGeom prst="rect">
              <a:avLst/>
            </a:prstGeom>
            <a:noFill/>
          </p:spPr>
          <p:txBody>
            <a:bodyPr wrap="square" rtlCol="0">
              <a:spAutoFit/>
            </a:bodyPr>
            <a:lstStyle/>
            <a:p>
              <a:pPr algn="ctr">
                <a:spcBef>
                  <a:spcPts val="0"/>
                </a:spcBef>
                <a:spcAft>
                  <a:spcPts val="0"/>
                </a:spcAft>
                <a:buClr>
                  <a:schemeClr val="accent1"/>
                </a:buClr>
                <a:buSzPct val="75000"/>
              </a:pPr>
              <a:r>
                <a:rPr lang="en-US" sz="1000" b="1" dirty="0">
                  <a:solidFill>
                    <a:srgbClr val="007AC3"/>
                  </a:solidFill>
                  <a:latin typeface="Arial" pitchFamily="34" charset="0"/>
                  <a:cs typeface="Arial" pitchFamily="34" charset="0"/>
                </a:rPr>
                <a:t>Capacity (TB)</a:t>
              </a:r>
            </a:p>
          </p:txBody>
        </p:sp>
        <p:sp>
          <p:nvSpPr>
            <p:cNvPr id="87" name="Rectangle 86"/>
            <p:cNvSpPr/>
            <p:nvPr/>
          </p:nvSpPr>
          <p:spPr>
            <a:xfrm>
              <a:off x="1464981" y="5958840"/>
              <a:ext cx="263214" cy="261610"/>
            </a:xfrm>
            <a:prstGeom prst="rect">
              <a:avLst/>
            </a:prstGeom>
          </p:spPr>
          <p:txBody>
            <a:bodyPr wrap="none">
              <a:spAutoFit/>
            </a:bodyPr>
            <a:lstStyle/>
            <a:p>
              <a:pPr algn="ctr"/>
              <a:r>
                <a:rPr lang="en-US" sz="1100" dirty="0" smtClean="0">
                  <a:solidFill>
                    <a:srgbClr val="666666"/>
                  </a:solidFill>
                </a:rPr>
                <a:t>1</a:t>
              </a:r>
              <a:endParaRPr lang="en-US" sz="1100" dirty="0">
                <a:solidFill>
                  <a:srgbClr val="666666"/>
                </a:solidFill>
              </a:endParaRPr>
            </a:p>
          </p:txBody>
        </p:sp>
        <p:sp>
          <p:nvSpPr>
            <p:cNvPr id="96" name="Right Arrow 95"/>
            <p:cNvSpPr/>
            <p:nvPr/>
          </p:nvSpPr>
          <p:spPr>
            <a:xfrm>
              <a:off x="1655820" y="6028336"/>
              <a:ext cx="202506" cy="122619"/>
            </a:xfrm>
            <a:prstGeom prst="rightArrow">
              <a:avLst>
                <a:gd name="adj1" fmla="val 50000"/>
                <a:gd name="adj2" fmla="val 58974"/>
              </a:avLst>
            </a:prstGeom>
            <a:gradFill flip="none" rotWithShape="1">
              <a:gsLst>
                <a:gs pos="2000">
                  <a:srgbClr val="3399FF">
                    <a:alpha val="0"/>
                  </a:srgbClr>
                </a:gs>
                <a:gs pos="100000">
                  <a:schemeClr val="tx1">
                    <a:lumMod val="50000"/>
                    <a:lumOff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endParaRPr>
            </a:p>
          </p:txBody>
        </p:sp>
        <p:sp>
          <p:nvSpPr>
            <p:cNvPr id="97" name="Rectangle 96"/>
            <p:cNvSpPr/>
            <p:nvPr/>
          </p:nvSpPr>
          <p:spPr>
            <a:xfrm>
              <a:off x="1785950" y="5958840"/>
              <a:ext cx="263214" cy="261610"/>
            </a:xfrm>
            <a:prstGeom prst="rect">
              <a:avLst/>
            </a:prstGeom>
          </p:spPr>
          <p:txBody>
            <a:bodyPr wrap="none">
              <a:spAutoFit/>
            </a:bodyPr>
            <a:lstStyle/>
            <a:p>
              <a:pPr algn="ctr"/>
              <a:r>
                <a:rPr lang="en-US" sz="1100" dirty="0" smtClean="0">
                  <a:solidFill>
                    <a:srgbClr val="666666"/>
                  </a:solidFill>
                </a:rPr>
                <a:t>8</a:t>
              </a:r>
              <a:endParaRPr lang="en-US" sz="1100" dirty="0">
                <a:solidFill>
                  <a:srgbClr val="666666"/>
                </a:solidFill>
              </a:endParaRPr>
            </a:p>
          </p:txBody>
        </p:sp>
        <p:sp>
          <p:nvSpPr>
            <p:cNvPr id="98" name="Rectangle 97"/>
            <p:cNvSpPr/>
            <p:nvPr/>
          </p:nvSpPr>
          <p:spPr>
            <a:xfrm>
              <a:off x="3494104" y="5958840"/>
              <a:ext cx="263214" cy="261610"/>
            </a:xfrm>
            <a:prstGeom prst="rect">
              <a:avLst/>
            </a:prstGeom>
          </p:spPr>
          <p:txBody>
            <a:bodyPr wrap="none">
              <a:spAutoFit/>
            </a:bodyPr>
            <a:lstStyle/>
            <a:p>
              <a:pPr algn="ctr"/>
              <a:r>
                <a:rPr lang="en-US" sz="1100" dirty="0" smtClean="0">
                  <a:solidFill>
                    <a:srgbClr val="666666"/>
                  </a:solidFill>
                </a:rPr>
                <a:t>2</a:t>
              </a:r>
              <a:endParaRPr lang="en-US" sz="1100" dirty="0">
                <a:solidFill>
                  <a:srgbClr val="666666"/>
                </a:solidFill>
              </a:endParaRPr>
            </a:p>
          </p:txBody>
        </p:sp>
        <p:sp>
          <p:nvSpPr>
            <p:cNvPr id="99" name="Right Arrow 98"/>
            <p:cNvSpPr/>
            <p:nvPr/>
          </p:nvSpPr>
          <p:spPr>
            <a:xfrm>
              <a:off x="3684943" y="6028336"/>
              <a:ext cx="202506" cy="122619"/>
            </a:xfrm>
            <a:prstGeom prst="rightArrow">
              <a:avLst>
                <a:gd name="adj1" fmla="val 50000"/>
                <a:gd name="adj2" fmla="val 58974"/>
              </a:avLst>
            </a:prstGeom>
            <a:gradFill flip="none" rotWithShape="1">
              <a:gsLst>
                <a:gs pos="2000">
                  <a:srgbClr val="3399FF">
                    <a:alpha val="0"/>
                  </a:srgbClr>
                </a:gs>
                <a:gs pos="100000">
                  <a:schemeClr val="tx1">
                    <a:lumMod val="50000"/>
                    <a:lumOff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endParaRPr>
            </a:p>
          </p:txBody>
        </p:sp>
        <p:sp>
          <p:nvSpPr>
            <p:cNvPr id="106" name="Rectangle 105"/>
            <p:cNvSpPr/>
            <p:nvPr/>
          </p:nvSpPr>
          <p:spPr>
            <a:xfrm>
              <a:off x="3820250" y="5958840"/>
              <a:ext cx="341760" cy="261610"/>
            </a:xfrm>
            <a:prstGeom prst="rect">
              <a:avLst/>
            </a:prstGeom>
          </p:spPr>
          <p:txBody>
            <a:bodyPr wrap="none">
              <a:spAutoFit/>
            </a:bodyPr>
            <a:lstStyle/>
            <a:p>
              <a:pPr algn="ctr"/>
              <a:r>
                <a:rPr lang="en-US" sz="1100" dirty="0" smtClean="0">
                  <a:solidFill>
                    <a:srgbClr val="666666"/>
                  </a:solidFill>
                </a:rPr>
                <a:t>12</a:t>
              </a:r>
              <a:endParaRPr lang="en-US" sz="1100" dirty="0">
                <a:solidFill>
                  <a:srgbClr val="666666"/>
                </a:solidFill>
              </a:endParaRPr>
            </a:p>
          </p:txBody>
        </p:sp>
        <p:sp>
          <p:nvSpPr>
            <p:cNvPr id="108" name="Rectangle 107"/>
            <p:cNvSpPr/>
            <p:nvPr/>
          </p:nvSpPr>
          <p:spPr>
            <a:xfrm>
              <a:off x="5506427" y="5958840"/>
              <a:ext cx="263214" cy="261610"/>
            </a:xfrm>
            <a:prstGeom prst="rect">
              <a:avLst/>
            </a:prstGeom>
          </p:spPr>
          <p:txBody>
            <a:bodyPr wrap="none">
              <a:spAutoFit/>
            </a:bodyPr>
            <a:lstStyle/>
            <a:p>
              <a:pPr algn="ctr"/>
              <a:r>
                <a:rPr lang="en-US" sz="1100" dirty="0" smtClean="0">
                  <a:solidFill>
                    <a:srgbClr val="666666"/>
                  </a:solidFill>
                </a:rPr>
                <a:t>8</a:t>
              </a:r>
              <a:endParaRPr lang="en-US" sz="1100" dirty="0">
                <a:solidFill>
                  <a:srgbClr val="666666"/>
                </a:solidFill>
              </a:endParaRPr>
            </a:p>
          </p:txBody>
        </p:sp>
        <p:sp>
          <p:nvSpPr>
            <p:cNvPr id="109" name="Right Arrow 108"/>
            <p:cNvSpPr/>
            <p:nvPr/>
          </p:nvSpPr>
          <p:spPr>
            <a:xfrm>
              <a:off x="5703616" y="6028336"/>
              <a:ext cx="202506" cy="122619"/>
            </a:xfrm>
            <a:prstGeom prst="rightArrow">
              <a:avLst>
                <a:gd name="adj1" fmla="val 50000"/>
                <a:gd name="adj2" fmla="val 58974"/>
              </a:avLst>
            </a:prstGeom>
            <a:gradFill flip="none" rotWithShape="1">
              <a:gsLst>
                <a:gs pos="2000">
                  <a:srgbClr val="3399FF">
                    <a:alpha val="0"/>
                  </a:srgbClr>
                </a:gs>
                <a:gs pos="100000">
                  <a:schemeClr val="tx1">
                    <a:lumMod val="50000"/>
                    <a:lumOff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endParaRPr>
            </a:p>
          </p:txBody>
        </p:sp>
        <p:sp>
          <p:nvSpPr>
            <p:cNvPr id="111" name="Rectangle 110"/>
            <p:cNvSpPr/>
            <p:nvPr/>
          </p:nvSpPr>
          <p:spPr>
            <a:xfrm>
              <a:off x="5805998" y="5958840"/>
              <a:ext cx="420308" cy="261610"/>
            </a:xfrm>
            <a:prstGeom prst="rect">
              <a:avLst/>
            </a:prstGeom>
          </p:spPr>
          <p:txBody>
            <a:bodyPr wrap="none">
              <a:spAutoFit/>
            </a:bodyPr>
            <a:lstStyle/>
            <a:p>
              <a:pPr algn="ctr"/>
              <a:r>
                <a:rPr lang="en-US" sz="1100" dirty="0" smtClean="0">
                  <a:solidFill>
                    <a:srgbClr val="666666"/>
                  </a:solidFill>
                </a:rPr>
                <a:t>156</a:t>
              </a:r>
              <a:endParaRPr lang="en-US" sz="1100" dirty="0">
                <a:solidFill>
                  <a:srgbClr val="666666"/>
                </a:solidFill>
              </a:endParaRPr>
            </a:p>
          </p:txBody>
        </p:sp>
        <p:sp>
          <p:nvSpPr>
            <p:cNvPr id="112" name="Rectangle 111"/>
            <p:cNvSpPr/>
            <p:nvPr/>
          </p:nvSpPr>
          <p:spPr>
            <a:xfrm>
              <a:off x="7311829" y="5958840"/>
              <a:ext cx="341760" cy="261610"/>
            </a:xfrm>
            <a:prstGeom prst="rect">
              <a:avLst/>
            </a:prstGeom>
          </p:spPr>
          <p:txBody>
            <a:bodyPr wrap="none">
              <a:spAutoFit/>
            </a:bodyPr>
            <a:lstStyle/>
            <a:p>
              <a:pPr algn="ctr"/>
              <a:r>
                <a:rPr lang="en-US" sz="1100" dirty="0" smtClean="0">
                  <a:solidFill>
                    <a:srgbClr val="666666"/>
                  </a:solidFill>
                </a:rPr>
                <a:t>45</a:t>
              </a:r>
              <a:endParaRPr lang="en-US" sz="1100" dirty="0">
                <a:solidFill>
                  <a:srgbClr val="666666"/>
                </a:solidFill>
              </a:endParaRPr>
            </a:p>
          </p:txBody>
        </p:sp>
        <p:sp>
          <p:nvSpPr>
            <p:cNvPr id="113" name="Right Arrow 112"/>
            <p:cNvSpPr/>
            <p:nvPr/>
          </p:nvSpPr>
          <p:spPr>
            <a:xfrm>
              <a:off x="7614966" y="6028336"/>
              <a:ext cx="202506" cy="122619"/>
            </a:xfrm>
            <a:prstGeom prst="rightArrow">
              <a:avLst>
                <a:gd name="adj1" fmla="val 50000"/>
                <a:gd name="adj2" fmla="val 58974"/>
              </a:avLst>
            </a:prstGeom>
            <a:gradFill flip="none" rotWithShape="1">
              <a:gsLst>
                <a:gs pos="2000">
                  <a:srgbClr val="3399FF">
                    <a:alpha val="0"/>
                  </a:srgbClr>
                </a:gs>
                <a:gs pos="100000">
                  <a:schemeClr val="tx1">
                    <a:lumMod val="50000"/>
                    <a:lumOff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endParaRPr>
            </a:p>
          </p:txBody>
        </p:sp>
        <p:sp>
          <p:nvSpPr>
            <p:cNvPr id="114" name="Rectangle 113"/>
            <p:cNvSpPr/>
            <p:nvPr/>
          </p:nvSpPr>
          <p:spPr>
            <a:xfrm>
              <a:off x="7769225" y="5958840"/>
              <a:ext cx="420308" cy="261610"/>
            </a:xfrm>
            <a:prstGeom prst="rect">
              <a:avLst/>
            </a:prstGeom>
          </p:spPr>
          <p:txBody>
            <a:bodyPr wrap="none">
              <a:spAutoFit/>
            </a:bodyPr>
            <a:lstStyle/>
            <a:p>
              <a:pPr algn="ctr"/>
              <a:r>
                <a:rPr lang="en-US" sz="1100" dirty="0" smtClean="0">
                  <a:solidFill>
                    <a:srgbClr val="666666"/>
                  </a:solidFill>
                </a:rPr>
                <a:t>330</a:t>
              </a:r>
              <a:endParaRPr lang="en-US" sz="1100" dirty="0">
                <a:solidFill>
                  <a:srgbClr val="666666"/>
                </a:solidFill>
              </a:endParaRPr>
            </a:p>
          </p:txBody>
        </p:sp>
      </p:grpSp>
      <p:pic>
        <p:nvPicPr>
          <p:cNvPr id="62" name="Picture 21" descr="QuantumvmPRO_Icon_samples.jpg"/>
          <p:cNvPicPr>
            <a:picLocks noChangeAspect="1"/>
          </p:cNvPicPr>
          <p:nvPr/>
        </p:nvPicPr>
        <p:blipFill>
          <a:blip r:embed="rId12" cstate="print">
            <a:extLst>
              <a:ext uri="{28A0092B-C50C-407E-A947-70E740481C1C}">
                <a14:useLocalDpi xmlns:a14="http://schemas.microsoft.com/office/drawing/2010/main" val="0"/>
              </a:ext>
            </a:extLst>
          </a:blip>
          <a:srcRect l="18889" t="43333" r="57777" b="39999"/>
          <a:stretch>
            <a:fillRect/>
          </a:stretch>
        </p:blipFill>
        <p:spPr bwMode="auto">
          <a:xfrm>
            <a:off x="6602119" y="4302197"/>
            <a:ext cx="618134" cy="441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 name="Picture 4"/>
          <p:cNvPicPr>
            <a:picLocks noChangeAspect="1" noChangeArrowheads="1"/>
          </p:cNvPicPr>
          <p:nvPr/>
        </p:nvPicPr>
        <p:blipFill>
          <a:blip r:embed="rId13" cstate="print"/>
          <a:srcRect/>
          <a:stretch>
            <a:fillRect/>
          </a:stretch>
        </p:blipFill>
        <p:spPr bwMode="auto">
          <a:xfrm>
            <a:off x="5427741" y="4572000"/>
            <a:ext cx="1524000" cy="1343891"/>
          </a:xfrm>
          <a:prstGeom prst="rect">
            <a:avLst/>
          </a:prstGeom>
          <a:noFill/>
          <a:ln w="9525">
            <a:noFill/>
            <a:miter lim="800000"/>
            <a:headEnd/>
            <a:tailEnd/>
          </a:ln>
          <a:effectLst/>
        </p:spPr>
      </p:pic>
      <p:sp>
        <p:nvSpPr>
          <p:cNvPr id="70" name="Text Box 6"/>
          <p:cNvSpPr txBox="1">
            <a:spLocks noChangeArrowheads="1"/>
          </p:cNvSpPr>
          <p:nvPr/>
        </p:nvSpPr>
        <p:spPr bwMode="auto">
          <a:xfrm>
            <a:off x="7213755" y="4374339"/>
            <a:ext cx="1399468" cy="276999"/>
          </a:xfrm>
          <a:prstGeom prst="rect">
            <a:avLst/>
          </a:prstGeom>
          <a:noFill/>
        </p:spPr>
        <p:txBody>
          <a:bodyPr wrap="square" rtlCol="0">
            <a:spAutoFit/>
          </a:bodyPr>
          <a:lstStyle>
            <a:defPPr>
              <a:defRPr lang="en-US"/>
            </a:defPPr>
            <a:lvl1pPr algn="ctr">
              <a:defRPr sz="1200" b="1">
                <a:solidFill>
                  <a:srgbClr val="666666"/>
                </a:solidFill>
                <a:ea typeface="+mn-ea"/>
              </a:defRPr>
            </a:lvl1pPr>
          </a:lstStyle>
          <a:p>
            <a:pPr algn="l"/>
            <a:r>
              <a:rPr lang="en-US" dirty="0" smtClean="0"/>
              <a:t>vmPRO </a:t>
            </a:r>
            <a:endParaRPr lang="en-US" dirty="0"/>
          </a:p>
        </p:txBody>
      </p:sp>
      <p:sp>
        <p:nvSpPr>
          <p:cNvPr id="74" name="Text Box 6"/>
          <p:cNvSpPr txBox="1">
            <a:spLocks noChangeArrowheads="1"/>
          </p:cNvSpPr>
          <p:nvPr/>
        </p:nvSpPr>
        <p:spPr bwMode="auto">
          <a:xfrm>
            <a:off x="6769100" y="5196753"/>
            <a:ext cx="1585094" cy="276999"/>
          </a:xfrm>
          <a:prstGeom prst="rect">
            <a:avLst/>
          </a:prstGeom>
          <a:noFill/>
        </p:spPr>
        <p:txBody>
          <a:bodyPr wrap="square" rtlCol="0">
            <a:spAutoFit/>
          </a:bodyPr>
          <a:lstStyle>
            <a:defPPr>
              <a:defRPr lang="en-US"/>
            </a:defPPr>
            <a:lvl1pPr algn="ctr">
              <a:defRPr sz="1200" b="1">
                <a:solidFill>
                  <a:srgbClr val="666666"/>
                </a:solidFill>
                <a:ea typeface="+mn-ea"/>
              </a:defRPr>
            </a:lvl1pPr>
          </a:lstStyle>
          <a:p>
            <a:pPr algn="l"/>
            <a:r>
              <a:rPr lang="en-US" dirty="0"/>
              <a:t>Quantum </a:t>
            </a:r>
            <a:r>
              <a:rPr lang="en-US" dirty="0" smtClean="0"/>
              <a:t>Vision</a:t>
            </a:r>
            <a:endParaRPr lang="en-US" dirty="0"/>
          </a:p>
        </p:txBody>
      </p:sp>
      <p:grpSp>
        <p:nvGrpSpPr>
          <p:cNvPr id="9" name="Group 53"/>
          <p:cNvGrpSpPr/>
          <p:nvPr/>
        </p:nvGrpSpPr>
        <p:grpSpPr>
          <a:xfrm>
            <a:off x="6969299" y="3513503"/>
            <a:ext cx="1811872" cy="533400"/>
            <a:chOff x="2364977" y="1795165"/>
            <a:chExt cx="1811872" cy="533400"/>
          </a:xfrm>
        </p:grpSpPr>
        <p:sp>
          <p:nvSpPr>
            <p:cNvPr id="55" name="Rounded Rectangle 54"/>
            <p:cNvSpPr/>
            <p:nvPr/>
          </p:nvSpPr>
          <p:spPr>
            <a:xfrm>
              <a:off x="2479151" y="1795165"/>
              <a:ext cx="1588548" cy="533400"/>
            </a:xfrm>
            <a:prstGeom prst="roundRect">
              <a:avLst/>
            </a:prstGeom>
            <a:gradFill>
              <a:gsLst>
                <a:gs pos="0">
                  <a:schemeClr val="accent3">
                    <a:lumMod val="40000"/>
                    <a:lumOff val="60000"/>
                  </a:schemeClr>
                </a:gs>
                <a:gs pos="35000">
                  <a:schemeClr val="accent3">
                    <a:lumMod val="20000"/>
                    <a:lumOff val="80000"/>
                  </a:schemeClr>
                </a:gs>
                <a:gs pos="100000">
                  <a:schemeClr val="bg1"/>
                </a:gs>
              </a:gsLst>
            </a:gradFill>
            <a:ln/>
            <a:effectLst/>
            <a:scene3d>
              <a:camera prst="orthographicFront"/>
              <a:lightRig rig="threePt" dir="t"/>
            </a:scene3d>
            <a:sp3d>
              <a:bevelT h="25400" prst="artDeco"/>
              <a:bevelB w="0" h="0" prst="softRound"/>
            </a:sp3d>
          </p:spPr>
          <p:style>
            <a:lnRef idx="1">
              <a:schemeClr val="accent4"/>
            </a:lnRef>
            <a:fillRef idx="2">
              <a:schemeClr val="accent4"/>
            </a:fillRef>
            <a:effectRef idx="1">
              <a:schemeClr val="accent4"/>
            </a:effectRef>
            <a:fontRef idx="minor">
              <a:schemeClr val="dk1"/>
            </a:fontRef>
          </p:style>
          <p:txBody>
            <a:bodyPr rtlCol="0" anchor="ctr"/>
            <a:lstStyle/>
            <a:p>
              <a:pPr algn="ctr">
                <a:tabLst>
                  <a:tab pos="1028700" algn="l"/>
                </a:tabLst>
              </a:pPr>
              <a:endParaRPr lang="en-US">
                <a:solidFill>
                  <a:schemeClr val="accent4">
                    <a:lumMod val="75000"/>
                  </a:schemeClr>
                </a:solidFill>
                <a:latin typeface="Arial" pitchFamily="34" charset="0"/>
              </a:endParaRPr>
            </a:p>
          </p:txBody>
        </p:sp>
        <p:sp>
          <p:nvSpPr>
            <p:cNvPr id="56" name="Text Box 6"/>
            <p:cNvSpPr txBox="1">
              <a:spLocks noChangeArrowheads="1"/>
            </p:cNvSpPr>
            <p:nvPr/>
          </p:nvSpPr>
          <p:spPr bwMode="auto">
            <a:xfrm>
              <a:off x="2364977" y="1822499"/>
              <a:ext cx="1811872" cy="461665"/>
            </a:xfrm>
            <a:prstGeom prst="rect">
              <a:avLst/>
            </a:prstGeom>
            <a:noFill/>
            <a:ln w="9525" algn="ctr">
              <a:noFill/>
              <a:miter lim="800000"/>
              <a:headEnd/>
              <a:tailEnd/>
            </a:ln>
          </p:spPr>
          <p:txBody>
            <a:bodyPr wrap="square">
              <a:spAutoFit/>
            </a:bodyPr>
            <a:lstStyle/>
            <a:p>
              <a:pPr algn="ctr">
                <a:spcBef>
                  <a:spcPts val="0"/>
                </a:spcBef>
                <a:spcAft>
                  <a:spcPts val="0"/>
                </a:spcAft>
                <a:buClr>
                  <a:schemeClr val="accent1"/>
                </a:buClr>
                <a:buSzPct val="75000"/>
              </a:pPr>
              <a:r>
                <a:rPr lang="en-US" sz="1200" b="1" dirty="0">
                  <a:solidFill>
                    <a:srgbClr val="007AC3"/>
                  </a:solidFill>
                  <a:latin typeface="Arial" pitchFamily="34" charset="0"/>
                  <a:cs typeface="Arial" pitchFamily="34" charset="0"/>
                </a:rPr>
                <a:t>Comprehensive Solutions</a:t>
              </a:r>
            </a:p>
          </p:txBody>
        </p:sp>
      </p:grpSp>
      <p:pic>
        <p:nvPicPr>
          <p:cNvPr id="57" name="Picture 21" descr="QuantumvmPRO_Icon_samples.jpg"/>
          <p:cNvPicPr>
            <a:picLocks noChangeAspect="1"/>
          </p:cNvPicPr>
          <p:nvPr/>
        </p:nvPicPr>
        <p:blipFill>
          <a:blip r:embed="rId14" cstate="print">
            <a:extLst>
              <a:ext uri="{28A0092B-C50C-407E-A947-70E740481C1C}">
                <a14:useLocalDpi xmlns:a14="http://schemas.microsoft.com/office/drawing/2010/main" val="0"/>
              </a:ext>
            </a:extLst>
          </a:blip>
          <a:srcRect l="18889" t="43333" r="57777" b="39999"/>
          <a:stretch>
            <a:fillRect/>
          </a:stretch>
        </p:blipFill>
        <p:spPr bwMode="auto">
          <a:xfrm>
            <a:off x="4250684" y="4816765"/>
            <a:ext cx="278970" cy="199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 name="Group 4"/>
          <p:cNvGrpSpPr/>
          <p:nvPr/>
        </p:nvGrpSpPr>
        <p:grpSpPr>
          <a:xfrm>
            <a:off x="3699482" y="2279544"/>
            <a:ext cx="1462222" cy="350982"/>
            <a:chOff x="2542315" y="2198624"/>
            <a:chExt cx="1462222" cy="350982"/>
          </a:xfrm>
        </p:grpSpPr>
        <p:sp>
          <p:nvSpPr>
            <p:cNvPr id="60" name="Rounded Rectangle 59"/>
            <p:cNvSpPr/>
            <p:nvPr/>
          </p:nvSpPr>
          <p:spPr>
            <a:xfrm>
              <a:off x="2694714" y="2198624"/>
              <a:ext cx="1157422" cy="350982"/>
            </a:xfrm>
            <a:prstGeom prst="roundRect">
              <a:avLst/>
            </a:prstGeom>
            <a:gradFill>
              <a:gsLst>
                <a:gs pos="0">
                  <a:schemeClr val="accent3">
                    <a:lumMod val="40000"/>
                    <a:lumOff val="60000"/>
                  </a:schemeClr>
                </a:gs>
                <a:gs pos="35000">
                  <a:schemeClr val="accent3">
                    <a:lumMod val="20000"/>
                    <a:lumOff val="80000"/>
                  </a:schemeClr>
                </a:gs>
                <a:gs pos="100000">
                  <a:schemeClr val="bg1"/>
                </a:gs>
              </a:gsLst>
            </a:gradFill>
            <a:ln/>
            <a:effectLst/>
            <a:scene3d>
              <a:camera prst="orthographicFront"/>
              <a:lightRig rig="threePt" dir="t"/>
            </a:scene3d>
            <a:sp3d>
              <a:bevelT h="25400" prst="artDeco"/>
              <a:bevelB w="0" h="0" prst="softRound"/>
            </a:sp3d>
          </p:spPr>
          <p:style>
            <a:lnRef idx="1">
              <a:schemeClr val="accent4"/>
            </a:lnRef>
            <a:fillRef idx="2">
              <a:schemeClr val="accent4"/>
            </a:fillRef>
            <a:effectRef idx="1">
              <a:schemeClr val="accent4"/>
            </a:effectRef>
            <a:fontRef idx="minor">
              <a:schemeClr val="dk1"/>
            </a:fontRef>
          </p:style>
          <p:txBody>
            <a:bodyPr rtlCol="0" anchor="ctr"/>
            <a:lstStyle/>
            <a:p>
              <a:pPr algn="ctr">
                <a:tabLst>
                  <a:tab pos="1028700" algn="l"/>
                </a:tabLst>
              </a:pPr>
              <a:endParaRPr lang="en-US">
                <a:solidFill>
                  <a:schemeClr val="accent4">
                    <a:lumMod val="75000"/>
                  </a:schemeClr>
                </a:solidFill>
                <a:latin typeface="Arial" pitchFamily="34" charset="0"/>
              </a:endParaRPr>
            </a:p>
          </p:txBody>
        </p:sp>
        <p:sp>
          <p:nvSpPr>
            <p:cNvPr id="61" name="Text Box 6"/>
            <p:cNvSpPr txBox="1">
              <a:spLocks noChangeArrowheads="1"/>
            </p:cNvSpPr>
            <p:nvPr/>
          </p:nvSpPr>
          <p:spPr bwMode="auto">
            <a:xfrm>
              <a:off x="2542315" y="2238316"/>
              <a:ext cx="1462222" cy="276999"/>
            </a:xfrm>
            <a:prstGeom prst="rect">
              <a:avLst/>
            </a:prstGeom>
            <a:noFill/>
            <a:ln w="9525" algn="ctr">
              <a:noFill/>
              <a:miter lim="800000"/>
              <a:headEnd/>
              <a:tailEnd/>
            </a:ln>
          </p:spPr>
          <p:txBody>
            <a:bodyPr wrap="square">
              <a:spAutoFit/>
            </a:bodyPr>
            <a:lstStyle/>
            <a:p>
              <a:pPr algn="ctr">
                <a:spcBef>
                  <a:spcPts val="0"/>
                </a:spcBef>
                <a:spcAft>
                  <a:spcPts val="0"/>
                </a:spcAft>
                <a:buClr>
                  <a:schemeClr val="accent1"/>
                </a:buClr>
                <a:buSzPct val="75000"/>
              </a:pPr>
              <a:r>
                <a:rPr lang="en-US" sz="1200" b="1" dirty="0" smtClean="0">
                  <a:solidFill>
                    <a:srgbClr val="007AC3"/>
                  </a:solidFill>
                  <a:latin typeface="Arial" pitchFamily="34" charset="0"/>
                  <a:cs typeface="Arial" pitchFamily="34" charset="0"/>
                </a:rPr>
                <a:t>DXi6802 </a:t>
              </a:r>
              <a:endParaRPr lang="en-US" sz="1200" dirty="0">
                <a:latin typeface="Arial" pitchFamily="34" charset="0"/>
                <a:cs typeface="Arial" pitchFamily="34" charset="0"/>
              </a:endParaRPr>
            </a:p>
          </p:txBody>
        </p:sp>
      </p:grpSp>
      <p:pic>
        <p:nvPicPr>
          <p:cNvPr id="63" name="Picture 2" descr="C:\Documents and Settings\choffman\My Documents\Quantum\Products\DXi6700\Rocky\DXi6800 Photos\Quantum_DXi6800_front_closeup_PPT.png"/>
          <p:cNvPicPr>
            <a:picLocks noChangeAspect="1" noChangeArrowheads="1"/>
          </p:cNvPicPr>
          <p:nvPr/>
        </p:nvPicPr>
        <p:blipFill>
          <a:blip r:embed="rId15" cstate="print"/>
          <a:srcRect l="8849" t="69968" r="8561" b="6593"/>
          <a:stretch>
            <a:fillRect/>
          </a:stretch>
        </p:blipFill>
        <p:spPr bwMode="auto">
          <a:xfrm>
            <a:off x="5068319" y="2233946"/>
            <a:ext cx="1418250" cy="572754"/>
          </a:xfrm>
          <a:prstGeom prst="rect">
            <a:avLst/>
          </a:prstGeom>
          <a:noFill/>
        </p:spPr>
      </p:pic>
      <p:pic>
        <p:nvPicPr>
          <p:cNvPr id="58" name="Picture 12" descr="Lock"/>
          <p:cNvPicPr>
            <a:picLocks noChangeAspect="1" noChangeArrowheads="1"/>
          </p:cNvPicPr>
          <p:nvPr/>
        </p:nvPicPr>
        <p:blipFill>
          <a:blip r:embed="rId16" cstate="print"/>
          <a:srcRect/>
          <a:stretch>
            <a:fillRect/>
          </a:stretch>
        </p:blipFill>
        <p:spPr bwMode="auto">
          <a:xfrm>
            <a:off x="5991860" y="2341880"/>
            <a:ext cx="304800" cy="385687"/>
          </a:xfrm>
          <a:prstGeom prst="rect">
            <a:avLst/>
          </a:prstGeom>
          <a:noFill/>
          <a:ln w="9525">
            <a:noFill/>
            <a:miter lim="800000"/>
            <a:headEnd/>
            <a:tailEnd/>
          </a:ln>
        </p:spPr>
      </p:pic>
      <p:pic>
        <p:nvPicPr>
          <p:cNvPr id="59" name="Picture 12" descr="Lock"/>
          <p:cNvPicPr>
            <a:picLocks noChangeAspect="1" noChangeArrowheads="1"/>
          </p:cNvPicPr>
          <p:nvPr/>
        </p:nvPicPr>
        <p:blipFill>
          <a:blip r:embed="rId16" cstate="print"/>
          <a:srcRect/>
          <a:stretch>
            <a:fillRect/>
          </a:stretch>
        </p:blipFill>
        <p:spPr bwMode="auto">
          <a:xfrm>
            <a:off x="7373620" y="1685925"/>
            <a:ext cx="304800" cy="385687"/>
          </a:xfrm>
          <a:prstGeom prst="rect">
            <a:avLst/>
          </a:prstGeom>
          <a:noFill/>
          <a:ln w="9525">
            <a:noFill/>
            <a:miter lim="800000"/>
            <a:headEnd/>
            <a:tailEnd/>
          </a:ln>
        </p:spPr>
      </p:pic>
      <p:sp>
        <p:nvSpPr>
          <p:cNvPr id="54" name="Slide Number Placeholder 4"/>
          <p:cNvSpPr>
            <a:spLocks noGrp="1"/>
          </p:cNvSpPr>
          <p:nvPr>
            <p:ph type="sldNum" sz="quarter" idx="10"/>
          </p:nvPr>
        </p:nvSpPr>
        <p:spPr>
          <a:xfrm>
            <a:off x="228600" y="6618288"/>
            <a:ext cx="463550" cy="246062"/>
          </a:xfrm>
        </p:spPr>
        <p:txBody>
          <a:bodyPr/>
          <a:lstStyle/>
          <a:p>
            <a:pPr>
              <a:defRPr/>
            </a:pPr>
            <a:fld id="{FB54C75B-A179-42A1-8192-6F39BEF3B589}" type="slidenum">
              <a:rPr lang="en-US" smtClean="0"/>
              <a:pPr>
                <a:defRPr/>
              </a:pPr>
              <a:t>5</a:t>
            </a:fld>
            <a:endParaRPr lang="en-US" sz="1200" dirty="0"/>
          </a:p>
        </p:txBody>
      </p:sp>
    </p:spTree>
    <p:extLst>
      <p:ext uri="{BB962C8B-B14F-4D97-AF65-F5344CB8AC3E}">
        <p14:creationId xmlns:p14="http://schemas.microsoft.com/office/powerpoint/2010/main" val="4216209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dirty="0" smtClean="0"/>
              <a:t>Data-at-Rest Encryption GUI, 3 Actions</a:t>
            </a:r>
          </a:p>
        </p:txBody>
      </p:sp>
      <p:sp>
        <p:nvSpPr>
          <p:cNvPr id="6" name="Rectangle 5"/>
          <p:cNvSpPr/>
          <p:nvPr/>
        </p:nvSpPr>
        <p:spPr bwMode="auto">
          <a:xfrm>
            <a:off x="4191000" y="2423591"/>
            <a:ext cx="2438400" cy="2077492"/>
          </a:xfrm>
          <a:prstGeom prst="rect">
            <a:avLst/>
          </a:prstGeom>
          <a:noFill/>
          <a:ln>
            <a:noFill/>
            <a:headEnd type="none" w="med" len="med"/>
            <a:tailEnd type="none" w="med" len="med"/>
          </a:ln>
          <a:effectLst/>
        </p:spPr>
        <p:style>
          <a:lnRef idx="2">
            <a:schemeClr val="accent1"/>
          </a:lnRef>
          <a:fillRef idx="1">
            <a:schemeClr val="lt1"/>
          </a:fillRef>
          <a:effectRef idx="0">
            <a:schemeClr val="accent1"/>
          </a:effectRef>
          <a:fontRef idx="minor">
            <a:schemeClr val="dk1"/>
          </a:fontRef>
        </p:style>
        <p:txBody>
          <a:bodyPr anchor="ctr">
            <a:spAutoFit/>
          </a:bodyPr>
          <a:lstStyle/>
          <a:p>
            <a:pPr marL="342900" indent="-342900" eaLnBrk="0" hangingPunct="0">
              <a:spcAft>
                <a:spcPts val="1800"/>
              </a:spcAft>
              <a:defRPr/>
            </a:pPr>
            <a:r>
              <a:rPr lang="en-US" sz="1400" b="1" u="sng" dirty="0">
                <a:solidFill>
                  <a:schemeClr val="tx1"/>
                </a:solidFill>
              </a:rPr>
              <a:t>STEPS:</a:t>
            </a:r>
          </a:p>
          <a:p>
            <a:pPr marL="342900" indent="-342900" eaLnBrk="0" hangingPunct="0">
              <a:spcAft>
                <a:spcPts val="1800"/>
              </a:spcAft>
              <a:buFontTx/>
              <a:buAutoNum type="arabicPeriod"/>
              <a:defRPr/>
            </a:pPr>
            <a:r>
              <a:rPr lang="en-US" sz="1400" b="1" dirty="0">
                <a:solidFill>
                  <a:schemeClr val="tx1"/>
                </a:solidFill>
              </a:rPr>
              <a:t>Load PFK files for DATA arrays</a:t>
            </a:r>
          </a:p>
          <a:p>
            <a:pPr marL="342900" indent="-342900" eaLnBrk="0" hangingPunct="0">
              <a:spcAft>
                <a:spcPts val="1800"/>
              </a:spcAft>
              <a:buFontTx/>
              <a:buAutoNum type="arabicPeriod"/>
              <a:defRPr/>
            </a:pPr>
            <a:r>
              <a:rPr lang="en-US" sz="1400" b="1" dirty="0">
                <a:solidFill>
                  <a:schemeClr val="tx1"/>
                </a:solidFill>
              </a:rPr>
              <a:t>Setup passphrase, Enable Encryption</a:t>
            </a:r>
          </a:p>
          <a:p>
            <a:pPr marL="342900" indent="-342900" eaLnBrk="0" hangingPunct="0">
              <a:spcAft>
                <a:spcPts val="1800"/>
              </a:spcAft>
              <a:buFontTx/>
              <a:buAutoNum type="arabicPeriod"/>
              <a:defRPr/>
            </a:pPr>
            <a:r>
              <a:rPr lang="en-US" sz="1400" b="1" dirty="0">
                <a:solidFill>
                  <a:schemeClr val="tx1"/>
                </a:solidFill>
              </a:rPr>
              <a:t>Save Recovery </a:t>
            </a:r>
            <a:r>
              <a:rPr lang="en-US" sz="1400" b="1" dirty="0" smtClean="0">
                <a:solidFill>
                  <a:schemeClr val="tx1"/>
                </a:solidFill>
              </a:rPr>
              <a:t>File</a:t>
            </a:r>
            <a:endParaRPr lang="en-US" sz="1400" b="1" dirty="0">
              <a:solidFill>
                <a:schemeClr val="tx1"/>
              </a:solidFill>
            </a:endParaRPr>
          </a:p>
        </p:txBody>
      </p:sp>
      <p:sp>
        <p:nvSpPr>
          <p:cNvPr id="23" name="Rectangle 22"/>
          <p:cNvSpPr/>
          <p:nvPr/>
        </p:nvSpPr>
        <p:spPr bwMode="auto">
          <a:xfrm>
            <a:off x="6629400" y="2503532"/>
            <a:ext cx="2286000" cy="1862048"/>
          </a:xfrm>
          <a:prstGeom prst="rect">
            <a:avLst/>
          </a:prstGeom>
          <a:noFill/>
          <a:ln>
            <a:noFill/>
            <a:headEnd type="none" w="med" len="med"/>
            <a:tailEnd type="none" w="med" len="med"/>
          </a:ln>
          <a:effectLst/>
        </p:spPr>
        <p:style>
          <a:lnRef idx="2">
            <a:schemeClr val="accent1"/>
          </a:lnRef>
          <a:fillRef idx="1">
            <a:schemeClr val="lt1"/>
          </a:fillRef>
          <a:effectRef idx="0">
            <a:schemeClr val="accent1"/>
          </a:effectRef>
          <a:fontRef idx="minor">
            <a:schemeClr val="dk1"/>
          </a:fontRef>
        </p:style>
        <p:txBody>
          <a:bodyPr anchor="ctr">
            <a:spAutoFit/>
          </a:bodyPr>
          <a:lstStyle/>
          <a:p>
            <a:pPr marL="342900" indent="-342900" eaLnBrk="0" hangingPunct="0">
              <a:spcAft>
                <a:spcPts val="1800"/>
              </a:spcAft>
              <a:defRPr/>
            </a:pPr>
            <a:r>
              <a:rPr lang="en-US" sz="1400" b="1" u="sng" dirty="0">
                <a:solidFill>
                  <a:schemeClr val="tx1"/>
                </a:solidFill>
              </a:rPr>
              <a:t>USAGE: </a:t>
            </a:r>
          </a:p>
          <a:p>
            <a:pPr marL="114300" indent="-114300" eaLnBrk="0" hangingPunct="0">
              <a:spcAft>
                <a:spcPts val="1800"/>
              </a:spcAft>
              <a:defRPr/>
            </a:pPr>
            <a:r>
              <a:rPr lang="en-US" sz="1400" dirty="0">
                <a:solidFill>
                  <a:schemeClr val="tx1"/>
                </a:solidFill>
              </a:rPr>
              <a:t>Once per first setup of data RAID</a:t>
            </a:r>
          </a:p>
          <a:p>
            <a:pPr marL="114300" indent="-114300" eaLnBrk="0" hangingPunct="0">
              <a:spcAft>
                <a:spcPts val="1800"/>
              </a:spcAft>
              <a:defRPr/>
            </a:pPr>
            <a:r>
              <a:rPr lang="en-US" sz="1400" dirty="0">
                <a:solidFill>
                  <a:schemeClr val="tx1"/>
                </a:solidFill>
              </a:rPr>
              <a:t>Once</a:t>
            </a:r>
          </a:p>
          <a:p>
            <a:pPr marL="114300" indent="-114300" eaLnBrk="0" hangingPunct="0">
              <a:spcAft>
                <a:spcPts val="1800"/>
              </a:spcAft>
              <a:defRPr/>
            </a:pPr>
            <a:r>
              <a:rPr lang="en-US" sz="1400" dirty="0" smtClean="0">
                <a:solidFill>
                  <a:schemeClr val="tx1"/>
                </a:solidFill>
              </a:rPr>
              <a:t>Multiple </a:t>
            </a:r>
            <a:r>
              <a:rPr lang="en-US" sz="1400" dirty="0">
                <a:solidFill>
                  <a:schemeClr val="tx1"/>
                </a:solidFill>
              </a:rPr>
              <a:t>times              </a:t>
            </a:r>
          </a:p>
        </p:txBody>
      </p:sp>
      <p:sp>
        <p:nvSpPr>
          <p:cNvPr id="12" name="Slide Number Placeholder 11"/>
          <p:cNvSpPr>
            <a:spLocks noGrp="1"/>
          </p:cNvSpPr>
          <p:nvPr>
            <p:ph type="sldNum" sz="quarter" idx="10"/>
          </p:nvPr>
        </p:nvSpPr>
        <p:spPr/>
        <p:txBody>
          <a:bodyPr/>
          <a:lstStyle/>
          <a:p>
            <a:pPr>
              <a:defRPr/>
            </a:pPr>
            <a:fld id="{8BE9E1C1-A8A7-4E26-A745-8E521E9ECF99}" type="slidenum">
              <a:rPr lang="en-US" smtClean="0"/>
              <a:pPr>
                <a:defRPr/>
              </a:pPr>
              <a:t>50</a:t>
            </a:fld>
            <a:endParaRPr lang="en-US" dirty="0"/>
          </a:p>
        </p:txBody>
      </p:sp>
      <p:pic>
        <p:nvPicPr>
          <p:cNvPr id="9217" name="Picture 1" descr="image001"/>
          <p:cNvPicPr>
            <a:picLocks noChangeAspect="1" noChangeArrowheads="1"/>
          </p:cNvPicPr>
          <p:nvPr/>
        </p:nvPicPr>
        <p:blipFill>
          <a:blip r:embed="rId2" cstate="print"/>
          <a:srcRect/>
          <a:stretch>
            <a:fillRect/>
          </a:stretch>
        </p:blipFill>
        <p:spPr bwMode="auto">
          <a:xfrm>
            <a:off x="95250" y="1133474"/>
            <a:ext cx="3524250" cy="5428397"/>
          </a:xfrm>
          <a:prstGeom prst="rect">
            <a:avLst/>
          </a:prstGeom>
          <a:noFill/>
          <a:ln w="9525">
            <a:noFill/>
            <a:miter lim="800000"/>
            <a:headEnd/>
            <a:tailEnd/>
          </a:ln>
        </p:spPr>
      </p:pic>
      <p:cxnSp>
        <p:nvCxnSpPr>
          <p:cNvPr id="35848" name="Straight Arrow Connector 17"/>
          <p:cNvCxnSpPr>
            <a:cxnSpLocks noChangeShapeType="1"/>
          </p:cNvCxnSpPr>
          <p:nvPr/>
        </p:nvCxnSpPr>
        <p:spPr bwMode="auto">
          <a:xfrm flipH="1" flipV="1">
            <a:off x="2495550" y="4114800"/>
            <a:ext cx="1638300" cy="190500"/>
          </a:xfrm>
          <a:prstGeom prst="straightConnector1">
            <a:avLst/>
          </a:prstGeom>
          <a:noFill/>
          <a:ln w="9525" algn="ctr">
            <a:solidFill>
              <a:schemeClr val="tx1"/>
            </a:solidFill>
            <a:round/>
            <a:headEnd/>
            <a:tailEnd type="arrow" w="med" len="med"/>
          </a:ln>
        </p:spPr>
      </p:cxnSp>
      <p:cxnSp>
        <p:nvCxnSpPr>
          <p:cNvPr id="35847" name="Straight Arrow Connector 14"/>
          <p:cNvCxnSpPr>
            <a:cxnSpLocks noChangeShapeType="1"/>
          </p:cNvCxnSpPr>
          <p:nvPr/>
        </p:nvCxnSpPr>
        <p:spPr bwMode="auto">
          <a:xfrm flipH="1" flipV="1">
            <a:off x="2038350" y="2971800"/>
            <a:ext cx="2152650" cy="685800"/>
          </a:xfrm>
          <a:prstGeom prst="straightConnector1">
            <a:avLst/>
          </a:prstGeom>
          <a:noFill/>
          <a:ln w="9525" algn="ctr">
            <a:solidFill>
              <a:schemeClr val="tx1"/>
            </a:solidFill>
            <a:round/>
            <a:headEnd/>
            <a:tailEnd type="arrow" w="med" len="med"/>
          </a:ln>
        </p:spPr>
      </p:cxnSp>
      <p:cxnSp>
        <p:nvCxnSpPr>
          <p:cNvPr id="21" name="Straight Arrow Connector 14"/>
          <p:cNvCxnSpPr>
            <a:cxnSpLocks noChangeShapeType="1"/>
          </p:cNvCxnSpPr>
          <p:nvPr/>
        </p:nvCxnSpPr>
        <p:spPr bwMode="auto">
          <a:xfrm flipH="1">
            <a:off x="3038475" y="3028950"/>
            <a:ext cx="1171575" cy="2562225"/>
          </a:xfrm>
          <a:prstGeom prst="straightConnector1">
            <a:avLst/>
          </a:prstGeom>
          <a:noFill/>
          <a:ln w="9525" algn="ctr">
            <a:solidFill>
              <a:schemeClr val="tx1"/>
            </a:solidFill>
            <a:round/>
            <a:headEnd/>
            <a:tailEnd type="arrow" w="med" len="med"/>
          </a:ln>
        </p:spPr>
      </p:cxn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at Rest Encryption</a:t>
            </a:r>
            <a:endParaRPr lang="en-US" dirty="0"/>
          </a:p>
        </p:txBody>
      </p:sp>
      <p:sp>
        <p:nvSpPr>
          <p:cNvPr id="3" name="Content Placeholder 2"/>
          <p:cNvSpPr>
            <a:spLocks noGrp="1"/>
          </p:cNvSpPr>
          <p:nvPr>
            <p:ph idx="1"/>
          </p:nvPr>
        </p:nvSpPr>
        <p:spPr>
          <a:xfrm>
            <a:off x="228600" y="1143000"/>
            <a:ext cx="8686799" cy="5029200"/>
          </a:xfrm>
        </p:spPr>
        <p:txBody>
          <a:bodyPr/>
          <a:lstStyle/>
          <a:p>
            <a:r>
              <a:rPr lang="en-US" sz="2000" dirty="0" smtClean="0">
                <a:solidFill>
                  <a:schemeClr val="tx1">
                    <a:lumMod val="65000"/>
                    <a:lumOff val="35000"/>
                  </a:schemeClr>
                </a:solidFill>
              </a:rPr>
              <a:t>Service menu also supports Encryption commands:</a:t>
            </a:r>
          </a:p>
          <a:p>
            <a:endParaRPr lang="en-US" sz="1800" dirty="0" smtClean="0">
              <a:solidFill>
                <a:schemeClr val="tx1">
                  <a:lumMod val="65000"/>
                  <a:lumOff val="35000"/>
                </a:schemeClr>
              </a:solidFill>
            </a:endParaRPr>
          </a:p>
          <a:p>
            <a:pPr lvl="1">
              <a:buNone/>
            </a:pPr>
            <a:r>
              <a:rPr lang="en-US" sz="1600" dirty="0" smtClean="0">
                <a:solidFill>
                  <a:schemeClr val="tx1">
                    <a:lumMod val="65000"/>
                    <a:lumOff val="35000"/>
                  </a:schemeClr>
                </a:solidFill>
              </a:rPr>
              <a:t>0) Verify Disk Security Capability    		- Check if Disk Security is supported.</a:t>
            </a:r>
          </a:p>
          <a:p>
            <a:pPr lvl="1">
              <a:buNone/>
            </a:pPr>
            <a:r>
              <a:rPr lang="en-US" sz="1600" dirty="0" smtClean="0">
                <a:solidFill>
                  <a:schemeClr val="tx1">
                    <a:lumMod val="65000"/>
                    <a:lumOff val="35000"/>
                  </a:schemeClr>
                </a:solidFill>
              </a:rPr>
              <a:t>1) Show Status of Disk Security    		- Is each LUN Encrypted?</a:t>
            </a:r>
          </a:p>
          <a:p>
            <a:pPr lvl="1">
              <a:buNone/>
            </a:pPr>
            <a:r>
              <a:rPr lang="en-US" sz="1600" dirty="0" smtClean="0">
                <a:solidFill>
                  <a:schemeClr val="tx1">
                    <a:lumMod val="65000"/>
                    <a:lumOff val="35000"/>
                  </a:schemeClr>
                </a:solidFill>
              </a:rPr>
              <a:t>2) Show Hardware Information       		- Info needed to create PFK files.</a:t>
            </a:r>
          </a:p>
          <a:p>
            <a:pPr lvl="1">
              <a:buNone/>
            </a:pPr>
            <a:r>
              <a:rPr lang="en-US" sz="1600" dirty="0" smtClean="0">
                <a:solidFill>
                  <a:schemeClr val="tx1">
                    <a:lumMod val="65000"/>
                    <a:lumOff val="35000"/>
                  </a:schemeClr>
                </a:solidFill>
              </a:rPr>
              <a:t>3) Show Premium Feature Status    	- Shows Premium Feature in RBODs</a:t>
            </a:r>
          </a:p>
          <a:p>
            <a:pPr lvl="1">
              <a:buNone/>
            </a:pPr>
            <a:r>
              <a:rPr lang="en-US" sz="1600" dirty="0" smtClean="0">
                <a:solidFill>
                  <a:schemeClr val="tx1">
                    <a:lumMod val="65000"/>
                    <a:lumOff val="35000"/>
                  </a:schemeClr>
                </a:solidFill>
              </a:rPr>
              <a:t>4) Download Premium Feature file   	- Sent PFK file to an RBOD.</a:t>
            </a:r>
          </a:p>
          <a:p>
            <a:pPr lvl="1">
              <a:buNone/>
            </a:pPr>
            <a:r>
              <a:rPr lang="en-US" sz="1600" dirty="0" smtClean="0">
                <a:solidFill>
                  <a:schemeClr val="tx1">
                    <a:lumMod val="65000"/>
                    <a:lumOff val="35000"/>
                  </a:schemeClr>
                </a:solidFill>
              </a:rPr>
              <a:t>5) Backup Disk Security Keys       		- Export Encryption keys info in a ZIP-file.</a:t>
            </a:r>
          </a:p>
          <a:p>
            <a:pPr lvl="1">
              <a:buNone/>
            </a:pPr>
            <a:r>
              <a:rPr lang="en-US" sz="1600" dirty="0" smtClean="0">
                <a:solidFill>
                  <a:schemeClr val="tx1">
                    <a:lumMod val="65000"/>
                    <a:lumOff val="35000"/>
                  </a:schemeClr>
                </a:solidFill>
              </a:rPr>
              <a:t>6) Enable Disk Security            		- Turn on Encryption for all LUNs.</a:t>
            </a:r>
          </a:p>
          <a:p>
            <a:endParaRPr lang="en-US" sz="1800" dirty="0" smtClean="0"/>
          </a:p>
        </p:txBody>
      </p:sp>
      <p:sp>
        <p:nvSpPr>
          <p:cNvPr id="5" name="Slide Number Placeholder 4"/>
          <p:cNvSpPr>
            <a:spLocks noGrp="1"/>
          </p:cNvSpPr>
          <p:nvPr>
            <p:ph type="sldNum" sz="quarter" idx="4294967295"/>
          </p:nvPr>
        </p:nvSpPr>
        <p:spPr>
          <a:xfrm>
            <a:off x="228600" y="6610350"/>
            <a:ext cx="533400" cy="323850"/>
          </a:xfrm>
          <a:prstGeom prst="rect">
            <a:avLst/>
          </a:prstGeom>
        </p:spPr>
        <p:txBody>
          <a:bodyPr/>
          <a:lstStyle/>
          <a:p>
            <a:pPr>
              <a:defRPr/>
            </a:pPr>
            <a:fld id="{FB54C75B-A179-42A1-8192-6F39BEF3B589}" type="slidenum">
              <a:rPr lang="en-US" smtClean="0"/>
              <a:pPr>
                <a:defRPr/>
              </a:pPr>
              <a:t>51</a:t>
            </a:fld>
            <a:endParaRPr lang="en-US" sz="1200" dirty="0"/>
          </a:p>
        </p:txBody>
      </p:sp>
    </p:spTree>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FRU handling and Encryption</a:t>
            </a:r>
            <a:endParaRPr lang="en-US" dirty="0">
              <a:solidFill>
                <a:srgbClr val="FF0000"/>
              </a:solidFill>
            </a:endParaRPr>
          </a:p>
        </p:txBody>
      </p:sp>
      <p:sp>
        <p:nvSpPr>
          <p:cNvPr id="3" name="Content Placeholder 2"/>
          <p:cNvSpPr>
            <a:spLocks noGrp="1"/>
          </p:cNvSpPr>
          <p:nvPr>
            <p:ph idx="1"/>
          </p:nvPr>
        </p:nvSpPr>
        <p:spPr>
          <a:xfrm>
            <a:off x="338695" y="982361"/>
            <a:ext cx="8397532" cy="5566719"/>
          </a:xfrm>
        </p:spPr>
        <p:txBody>
          <a:bodyPr/>
          <a:lstStyle/>
          <a:p>
            <a:r>
              <a:rPr lang="en-US" sz="1800" dirty="0" smtClean="0">
                <a:solidFill>
                  <a:schemeClr val="tx1">
                    <a:lumMod val="65000"/>
                    <a:lumOff val="35000"/>
                  </a:schemeClr>
                </a:solidFill>
              </a:rPr>
              <a:t>Storage Array Controller Replacement requires an extensive procedure when Data-at-Rest Encryption is Enabled</a:t>
            </a:r>
          </a:p>
          <a:p>
            <a:pPr lvl="1"/>
            <a:r>
              <a:rPr lang="en-US" sz="1600" dirty="0" smtClean="0">
                <a:solidFill>
                  <a:schemeClr val="tx1">
                    <a:lumMod val="65000"/>
                    <a:lumOff val="35000"/>
                  </a:schemeClr>
                </a:solidFill>
              </a:rPr>
              <a:t>Before beginning the procedure, get a copy of the Recovery File.</a:t>
            </a:r>
          </a:p>
          <a:p>
            <a:pPr lvl="1"/>
            <a:r>
              <a:rPr lang="en-US" sz="1600" dirty="0" smtClean="0">
                <a:solidFill>
                  <a:schemeClr val="tx1">
                    <a:lumMod val="65000"/>
                    <a:lumOff val="35000"/>
                  </a:schemeClr>
                </a:solidFill>
              </a:rPr>
              <a:t>The Recovery File contains keys for the integrated storage controller (PERC H710) and the Array module (RBOD) controllers.</a:t>
            </a:r>
          </a:p>
          <a:p>
            <a:pPr lvl="1"/>
            <a:r>
              <a:rPr lang="en-US" sz="1600" dirty="0" smtClean="0">
                <a:solidFill>
                  <a:schemeClr val="tx1">
                    <a:lumMod val="65000"/>
                    <a:lumOff val="35000"/>
                  </a:schemeClr>
                </a:solidFill>
              </a:rPr>
              <a:t>Follow the procedure defined in the Field Service Manual</a:t>
            </a:r>
          </a:p>
          <a:p>
            <a:pPr lvl="1"/>
            <a:r>
              <a:rPr lang="en-US" sz="1600" dirty="0" smtClean="0">
                <a:solidFill>
                  <a:schemeClr val="tx1">
                    <a:lumMod val="65000"/>
                    <a:lumOff val="35000"/>
                  </a:schemeClr>
                </a:solidFill>
              </a:rPr>
              <a:t>Use the Recovery File on disk, see /opt/</a:t>
            </a:r>
            <a:r>
              <a:rPr lang="en-US" sz="1600" dirty="0" err="1" smtClean="0">
                <a:solidFill>
                  <a:schemeClr val="tx1">
                    <a:lumMod val="65000"/>
                    <a:lumOff val="35000"/>
                  </a:schemeClr>
                </a:solidFill>
              </a:rPr>
              <a:t>DXi</a:t>
            </a:r>
            <a:r>
              <a:rPr lang="en-US" sz="1600" dirty="0" smtClean="0">
                <a:solidFill>
                  <a:schemeClr val="tx1">
                    <a:lumMod val="65000"/>
                    <a:lumOff val="35000"/>
                  </a:schemeClr>
                </a:solidFill>
              </a:rPr>
              <a:t>/RAID/</a:t>
            </a:r>
            <a:r>
              <a:rPr lang="en-US" sz="1600" dirty="0" err="1" smtClean="0">
                <a:solidFill>
                  <a:schemeClr val="tx1">
                    <a:lumMod val="65000"/>
                    <a:lumOff val="35000"/>
                  </a:schemeClr>
                </a:solidFill>
              </a:rPr>
              <a:t>KeysInfo</a:t>
            </a:r>
            <a:r>
              <a:rPr lang="en-US" sz="1600" dirty="0" smtClean="0">
                <a:solidFill>
                  <a:schemeClr val="tx1">
                    <a:lumMod val="65000"/>
                    <a:lumOff val="35000"/>
                  </a:schemeClr>
                </a:solidFill>
              </a:rPr>
              <a:t>. </a:t>
            </a:r>
          </a:p>
          <a:p>
            <a:pPr marL="342900" lvl="1" indent="-342900">
              <a:buSzPct val="75000"/>
              <a:buFont typeface="Wingdings" pitchFamily="2" charset="2"/>
              <a:buChar char="§"/>
            </a:pPr>
            <a:r>
              <a:rPr lang="en-US" dirty="0" smtClean="0">
                <a:solidFill>
                  <a:schemeClr val="tx1">
                    <a:lumMod val="65000"/>
                    <a:lumOff val="35000"/>
                  </a:schemeClr>
                </a:solidFill>
              </a:rPr>
              <a:t>PERC H710 Controller Replacement requires the </a:t>
            </a:r>
            <a:r>
              <a:rPr lang="en-US" i="1" dirty="0" smtClean="0">
                <a:solidFill>
                  <a:schemeClr val="tx1">
                    <a:lumMod val="65000"/>
                    <a:lumOff val="35000"/>
                  </a:schemeClr>
                </a:solidFill>
              </a:rPr>
              <a:t>Passphrase  </a:t>
            </a:r>
            <a:r>
              <a:rPr lang="en-US" dirty="0" smtClean="0">
                <a:solidFill>
                  <a:schemeClr val="tx1">
                    <a:lumMod val="65000"/>
                    <a:lumOff val="35000"/>
                  </a:schemeClr>
                </a:solidFill>
              </a:rPr>
              <a:t>if</a:t>
            </a:r>
            <a:r>
              <a:rPr lang="en-US" i="1" dirty="0" smtClean="0">
                <a:solidFill>
                  <a:schemeClr val="tx1">
                    <a:lumMod val="65000"/>
                    <a:lumOff val="35000"/>
                  </a:schemeClr>
                </a:solidFill>
              </a:rPr>
              <a:t> </a:t>
            </a:r>
            <a:r>
              <a:rPr lang="en-US" dirty="0" smtClean="0">
                <a:solidFill>
                  <a:schemeClr val="tx1">
                    <a:lumMod val="65000"/>
                    <a:lumOff val="35000"/>
                  </a:schemeClr>
                </a:solidFill>
              </a:rPr>
              <a:t>Data-at-Rest Encryption is Enabled</a:t>
            </a:r>
          </a:p>
          <a:p>
            <a:pPr lvl="1">
              <a:buSzPct val="75000"/>
            </a:pPr>
            <a:r>
              <a:rPr lang="en-US" sz="1600" dirty="0" smtClean="0">
                <a:solidFill>
                  <a:schemeClr val="tx1">
                    <a:lumMod val="65000"/>
                    <a:lumOff val="35000"/>
                  </a:schemeClr>
                </a:solidFill>
              </a:rPr>
              <a:t>Follow the procedure defined in the Field Service Manual, e.g. enter passphrase in </a:t>
            </a:r>
            <a:r>
              <a:rPr lang="en-US" sz="1600" dirty="0" err="1" smtClean="0">
                <a:solidFill>
                  <a:schemeClr val="tx1">
                    <a:lumMod val="65000"/>
                    <a:lumOff val="35000"/>
                  </a:schemeClr>
                </a:solidFill>
              </a:rPr>
              <a:t>H710</a:t>
            </a:r>
            <a:r>
              <a:rPr lang="en-US" sz="1600" dirty="0" smtClean="0">
                <a:solidFill>
                  <a:schemeClr val="tx1">
                    <a:lumMod val="65000"/>
                    <a:lumOff val="35000"/>
                  </a:schemeClr>
                </a:solidFill>
              </a:rPr>
              <a:t> controller BIOS.</a:t>
            </a:r>
          </a:p>
          <a:p>
            <a:pPr lvl="1">
              <a:buSzPct val="75000"/>
            </a:pPr>
            <a:r>
              <a:rPr lang="en-US" sz="1600" dirty="0" smtClean="0">
                <a:solidFill>
                  <a:schemeClr val="tx1">
                    <a:lumMod val="65000"/>
                    <a:lumOff val="35000"/>
                  </a:schemeClr>
                </a:solidFill>
              </a:rPr>
              <a:t>If the user does not have external Recovery File (which holds the passphrase), and the user does not otherwise know the passphrase, no access to any Node disks is possible, and all data on the system must be considered lost.</a:t>
            </a:r>
          </a:p>
          <a:p>
            <a:r>
              <a:rPr lang="en-US" sz="1800" dirty="0" smtClean="0">
                <a:solidFill>
                  <a:schemeClr val="tx1">
                    <a:lumMod val="65000"/>
                    <a:lumOff val="35000"/>
                  </a:schemeClr>
                </a:solidFill>
              </a:rPr>
              <a:t>No special  FRU instructions when no Data-at-Rest Encryption Enabled</a:t>
            </a:r>
          </a:p>
        </p:txBody>
      </p:sp>
      <p:sp>
        <p:nvSpPr>
          <p:cNvPr id="4" name="Slide Number Placeholder 3"/>
          <p:cNvSpPr>
            <a:spLocks noGrp="1"/>
          </p:cNvSpPr>
          <p:nvPr>
            <p:ph type="sldNum" sz="quarter" idx="10"/>
          </p:nvPr>
        </p:nvSpPr>
        <p:spPr/>
        <p:txBody>
          <a:bodyPr/>
          <a:lstStyle/>
          <a:p>
            <a:pPr>
              <a:defRPr/>
            </a:pPr>
            <a:fld id="{FB54C75B-A179-42A1-8192-6F39BEF3B589}" type="slidenum">
              <a:rPr lang="en-US" smtClean="0"/>
              <a:pPr>
                <a:defRPr/>
              </a:pPr>
              <a:t>52</a:t>
            </a:fld>
            <a:endParaRPr lang="en-US" sz="1200"/>
          </a:p>
        </p:txBody>
      </p:sp>
    </p:spTree>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FRU handling and Encryption</a:t>
            </a:r>
            <a:endParaRPr lang="en-US" dirty="0"/>
          </a:p>
        </p:txBody>
      </p:sp>
      <p:sp>
        <p:nvSpPr>
          <p:cNvPr id="3" name="Content Placeholder 2"/>
          <p:cNvSpPr>
            <a:spLocks noGrp="1"/>
          </p:cNvSpPr>
          <p:nvPr>
            <p:ph idx="1"/>
          </p:nvPr>
        </p:nvSpPr>
        <p:spPr>
          <a:xfrm>
            <a:off x="301625" y="994299"/>
            <a:ext cx="8229816" cy="5177901"/>
          </a:xfrm>
        </p:spPr>
        <p:txBody>
          <a:bodyPr/>
          <a:lstStyle/>
          <a:p>
            <a:r>
              <a:rPr lang="en-US" dirty="0" smtClean="0">
                <a:solidFill>
                  <a:schemeClr val="tx1">
                    <a:lumMod val="65000"/>
                    <a:lumOff val="35000"/>
                  </a:schemeClr>
                </a:solidFill>
              </a:rPr>
              <a:t>Drive Replacement:</a:t>
            </a:r>
          </a:p>
          <a:p>
            <a:pPr lvl="1"/>
            <a:r>
              <a:rPr lang="en-US" dirty="0" smtClean="0">
                <a:solidFill>
                  <a:schemeClr val="tx1">
                    <a:lumMod val="65000"/>
                    <a:lumOff val="35000"/>
                  </a:schemeClr>
                </a:solidFill>
              </a:rPr>
              <a:t>Required strategy is</a:t>
            </a:r>
            <a:r>
              <a:rPr lang="en-US" dirty="0" smtClean="0">
                <a:solidFill>
                  <a:srgbClr val="D703AF"/>
                </a:solidFill>
              </a:rPr>
              <a:t> </a:t>
            </a:r>
            <a:r>
              <a:rPr lang="en-US" dirty="0" smtClean="0">
                <a:solidFill>
                  <a:schemeClr val="tx1">
                    <a:lumMod val="65000"/>
                    <a:lumOff val="35000"/>
                  </a:schemeClr>
                </a:solidFill>
              </a:rPr>
              <a:t>“like for like”</a:t>
            </a:r>
          </a:p>
          <a:p>
            <a:pPr lvl="1"/>
            <a:r>
              <a:rPr lang="en-US" dirty="0" smtClean="0">
                <a:solidFill>
                  <a:schemeClr val="tx1">
                    <a:lumMod val="65000"/>
                    <a:lumOff val="35000"/>
                  </a:schemeClr>
                </a:solidFill>
              </a:rPr>
              <a:t>If a non-SED drive is used in a SED tray:</a:t>
            </a:r>
          </a:p>
          <a:p>
            <a:pPr lvl="2"/>
            <a:r>
              <a:rPr lang="en-US" dirty="0" smtClean="0">
                <a:solidFill>
                  <a:schemeClr val="tx1">
                    <a:lumMod val="65000"/>
                    <a:lumOff val="35000"/>
                  </a:schemeClr>
                </a:solidFill>
              </a:rPr>
              <a:t>If encryption was enabled </a:t>
            </a:r>
            <a:r>
              <a:rPr lang="en-US" dirty="0" smtClean="0">
                <a:solidFill>
                  <a:schemeClr val="tx1">
                    <a:lumMod val="65000"/>
                    <a:lumOff val="35000"/>
                  </a:schemeClr>
                </a:solidFill>
                <a:sym typeface="Wingdings" pitchFamily="2" charset="2"/>
              </a:rPr>
              <a:t> continues to encrypt, but the non-SED drive will not have its data encrypted. This is not flagged!</a:t>
            </a:r>
          </a:p>
          <a:p>
            <a:pPr lvl="2"/>
            <a:r>
              <a:rPr lang="en-US" dirty="0" smtClean="0">
                <a:solidFill>
                  <a:schemeClr val="tx1">
                    <a:lumMod val="65000"/>
                    <a:lumOff val="35000"/>
                  </a:schemeClr>
                </a:solidFill>
                <a:sym typeface="Wingdings" pitchFamily="2" charset="2"/>
              </a:rPr>
              <a:t>If encryption was not enabled  continues to work as usual, but enabling encryption will fail due to the non-SED drive.</a:t>
            </a:r>
          </a:p>
          <a:p>
            <a:pPr lvl="1"/>
            <a:r>
              <a:rPr lang="en-US" dirty="0" smtClean="0">
                <a:solidFill>
                  <a:schemeClr val="tx1">
                    <a:lumMod val="65000"/>
                    <a:lumOff val="35000"/>
                  </a:schemeClr>
                </a:solidFill>
                <a:sym typeface="Wingdings" pitchFamily="2" charset="2"/>
              </a:rPr>
              <a:t>If a SED drive is used in a non-SED tray:</a:t>
            </a:r>
          </a:p>
          <a:p>
            <a:pPr lvl="2"/>
            <a:r>
              <a:rPr lang="en-US" dirty="0" smtClean="0">
                <a:solidFill>
                  <a:schemeClr val="tx1">
                    <a:lumMod val="65000"/>
                    <a:lumOff val="35000"/>
                  </a:schemeClr>
                </a:solidFill>
                <a:sym typeface="Wingdings" pitchFamily="2" charset="2"/>
              </a:rPr>
              <a:t>Will operate as usual, transparent.</a:t>
            </a:r>
          </a:p>
          <a:p>
            <a:pPr lvl="1"/>
            <a:r>
              <a:rPr lang="en-US" dirty="0" smtClean="0">
                <a:solidFill>
                  <a:schemeClr val="tx1">
                    <a:lumMod val="65000"/>
                    <a:lumOff val="35000"/>
                  </a:schemeClr>
                </a:solidFill>
                <a:sym typeface="Wingdings" pitchFamily="2" charset="2"/>
              </a:rPr>
              <a:t>Applies to both Node (Dell) and Storage (</a:t>
            </a:r>
            <a:r>
              <a:rPr lang="en-US" dirty="0" err="1" smtClean="0">
                <a:solidFill>
                  <a:schemeClr val="tx1">
                    <a:lumMod val="65000"/>
                    <a:lumOff val="35000"/>
                  </a:schemeClr>
                </a:solidFill>
                <a:sym typeface="Wingdings" pitchFamily="2" charset="2"/>
              </a:rPr>
              <a:t>NetApp</a:t>
            </a:r>
            <a:r>
              <a:rPr lang="en-US" dirty="0" smtClean="0">
                <a:solidFill>
                  <a:schemeClr val="tx1">
                    <a:lumMod val="65000"/>
                    <a:lumOff val="35000"/>
                  </a:schemeClr>
                </a:solidFill>
                <a:sym typeface="Wingdings" pitchFamily="2" charset="2"/>
              </a:rPr>
              <a:t>) Modules</a:t>
            </a:r>
          </a:p>
          <a:p>
            <a:r>
              <a:rPr lang="en-US" dirty="0" smtClean="0">
                <a:solidFill>
                  <a:schemeClr val="tx1">
                    <a:lumMod val="65000"/>
                    <a:lumOff val="35000"/>
                  </a:schemeClr>
                </a:solidFill>
                <a:sym typeface="Wingdings" pitchFamily="2" charset="2"/>
              </a:rPr>
              <a:t>Re-using Drives:</a:t>
            </a:r>
          </a:p>
          <a:p>
            <a:pPr lvl="1"/>
            <a:r>
              <a:rPr lang="en-US" dirty="0" smtClean="0">
                <a:solidFill>
                  <a:schemeClr val="tx1">
                    <a:lumMod val="65000"/>
                    <a:lumOff val="35000"/>
                  </a:schemeClr>
                </a:solidFill>
                <a:sym typeface="Wingdings" pitchFamily="2" charset="2"/>
              </a:rPr>
              <a:t>If encryption was enabled, drive will not work with any other controller. </a:t>
            </a:r>
            <a:endParaRPr lang="en-US" strike="sngStrike" dirty="0" smtClean="0">
              <a:solidFill>
                <a:srgbClr val="D703AF"/>
              </a:solidFill>
              <a:sym typeface="Wingdings" pitchFamily="2" charset="2"/>
            </a:endParaRPr>
          </a:p>
          <a:p>
            <a:pPr lvl="1"/>
            <a:r>
              <a:rPr lang="en-US" dirty="0" smtClean="0">
                <a:solidFill>
                  <a:schemeClr val="tx1">
                    <a:lumMod val="65000"/>
                    <a:lumOff val="35000"/>
                  </a:schemeClr>
                </a:solidFill>
                <a:sym typeface="Wingdings" pitchFamily="2" charset="2"/>
              </a:rPr>
              <a:t>If encryption was not enabled, drive would work.</a:t>
            </a:r>
          </a:p>
          <a:p>
            <a:r>
              <a:rPr lang="en-US" dirty="0" smtClean="0">
                <a:solidFill>
                  <a:schemeClr val="tx1">
                    <a:lumMod val="65000"/>
                    <a:lumOff val="35000"/>
                  </a:schemeClr>
                </a:solidFill>
                <a:sym typeface="Wingdings" pitchFamily="2" charset="2"/>
              </a:rPr>
              <a:t>Use “System Shred” to completely wipe an Encrypted system.</a:t>
            </a:r>
          </a:p>
          <a:p>
            <a:pPr lvl="1"/>
            <a:endParaRPr lang="en-US" strike="sngStrike" dirty="0" smtClean="0">
              <a:solidFill>
                <a:srgbClr val="D703AF"/>
              </a:solidFill>
            </a:endParaRPr>
          </a:p>
          <a:p>
            <a:endParaRPr lang="en-US" dirty="0"/>
          </a:p>
        </p:txBody>
      </p:sp>
      <p:sp>
        <p:nvSpPr>
          <p:cNvPr id="4" name="Slide Number Placeholder 3"/>
          <p:cNvSpPr>
            <a:spLocks noGrp="1"/>
          </p:cNvSpPr>
          <p:nvPr>
            <p:ph type="sldNum" sz="quarter" idx="10"/>
          </p:nvPr>
        </p:nvSpPr>
        <p:spPr/>
        <p:txBody>
          <a:bodyPr/>
          <a:lstStyle/>
          <a:p>
            <a:pPr>
              <a:defRPr/>
            </a:pPr>
            <a:fld id="{FB54C75B-A179-42A1-8192-6F39BEF3B589}" type="slidenum">
              <a:rPr lang="en-US" smtClean="0"/>
              <a:pPr>
                <a:defRPr/>
              </a:pPr>
              <a:t>53</a:t>
            </a:fld>
            <a:endParaRPr lang="en-US" sz="1200"/>
          </a:p>
        </p:txBody>
      </p:sp>
    </p:spTree>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5800" y="2590800"/>
            <a:ext cx="7772400" cy="639763"/>
          </a:xfrm>
        </p:spPr>
        <p:txBody>
          <a:bodyPr/>
          <a:lstStyle/>
          <a:p>
            <a:pPr algn="ctr"/>
            <a:r>
              <a:rPr lang="en-US" dirty="0" smtClean="0"/>
              <a:t>Performance</a:t>
            </a:r>
          </a:p>
        </p:txBody>
      </p:sp>
      <p:sp>
        <p:nvSpPr>
          <p:cNvPr id="4" name="Slide Number Placeholder 3"/>
          <p:cNvSpPr>
            <a:spLocks noGrp="1"/>
          </p:cNvSpPr>
          <p:nvPr>
            <p:ph type="sldNum" sz="quarter" idx="4294967295"/>
          </p:nvPr>
        </p:nvSpPr>
        <p:spPr>
          <a:xfrm>
            <a:off x="0" y="6618288"/>
            <a:ext cx="463550" cy="246062"/>
          </a:xfrm>
        </p:spPr>
        <p:txBody>
          <a:bodyPr/>
          <a:lstStyle/>
          <a:p>
            <a:fld id="{B927B1C4-A5E0-4B20-AFB9-DCB4017CC31F}" type="slidenum">
              <a:rPr lang="en-US" smtClean="0"/>
              <a:pPr/>
              <a:t>54</a:t>
            </a:fld>
            <a:endParaRPr lang="en-US"/>
          </a:p>
        </p:txBody>
      </p:sp>
      <p:sp>
        <p:nvSpPr>
          <p:cNvPr id="8" name="Text Placeholder 5"/>
          <p:cNvSpPr txBox="1">
            <a:spLocks/>
          </p:cNvSpPr>
          <p:nvPr/>
        </p:nvSpPr>
        <p:spPr bwMode="auto">
          <a:xfrm>
            <a:off x="904875" y="5490839"/>
            <a:ext cx="7156774" cy="6048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457200" rtl="0" eaLnBrk="0" fontAlgn="base" latinLnBrk="0" hangingPunct="0">
              <a:lnSpc>
                <a:spcPct val="100000"/>
              </a:lnSpc>
              <a:spcBef>
                <a:spcPct val="20000"/>
              </a:spcBef>
              <a:spcAft>
                <a:spcPct val="0"/>
              </a:spcAft>
              <a:buClr>
                <a:srgbClr val="0DB6EC"/>
              </a:buClr>
              <a:buSzPct val="75000"/>
              <a:buFontTx/>
              <a:buChar char="-"/>
              <a:tabLst/>
              <a:defRPr/>
            </a:pPr>
            <a:r>
              <a:rPr kumimoji="0" lang="en-US" sz="1600" b="1" i="0" u="none" strike="noStrike" kern="1200" cap="none" spc="0" normalizeH="0" baseline="0" noProof="0" dirty="0" smtClean="0">
                <a:ln>
                  <a:noFill/>
                </a:ln>
                <a:solidFill>
                  <a:srgbClr val="7DD8F4"/>
                </a:solidFill>
                <a:effectLst/>
                <a:uLnTx/>
                <a:uFillTx/>
                <a:latin typeface="Arial" charset="0"/>
                <a:ea typeface="ＭＳ Ｐゴシック" charset="-128"/>
                <a:cs typeface="ＭＳ Ｐゴシック" charset="-128"/>
              </a:rPr>
              <a:t>Presented By: Jim Peters/Jimmy Lee</a:t>
            </a:r>
          </a:p>
        </p:txBody>
      </p:sp>
    </p:spTree>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r>
              <a:rPr lang="en-US" dirty="0" smtClean="0"/>
              <a:t>Performance</a:t>
            </a:r>
          </a:p>
        </p:txBody>
      </p:sp>
      <p:graphicFrame>
        <p:nvGraphicFramePr>
          <p:cNvPr id="6" name="Table 5"/>
          <p:cNvGraphicFramePr>
            <a:graphicFrameLocks noGrp="1"/>
          </p:cNvGraphicFramePr>
          <p:nvPr/>
        </p:nvGraphicFramePr>
        <p:xfrm>
          <a:off x="885825" y="1104903"/>
          <a:ext cx="7351023" cy="4695821"/>
        </p:xfrm>
        <a:graphic>
          <a:graphicData uri="http://schemas.openxmlformats.org/drawingml/2006/table">
            <a:tbl>
              <a:tblPr/>
              <a:tblGrid>
                <a:gridCol w="1392211"/>
                <a:gridCol w="1363328"/>
                <a:gridCol w="1696246"/>
                <a:gridCol w="1110732"/>
                <a:gridCol w="1788506"/>
              </a:tblGrid>
              <a:tr h="721196">
                <a:tc>
                  <a:txBody>
                    <a:bodyPr/>
                    <a:lstStyle/>
                    <a:p>
                      <a:pPr marL="0" marR="0" algn="ctr">
                        <a:spcBef>
                          <a:spcPts val="0"/>
                        </a:spcBef>
                        <a:spcAft>
                          <a:spcPts val="0"/>
                        </a:spcAft>
                      </a:pPr>
                      <a:r>
                        <a:rPr lang="en-US" sz="1050" b="1" dirty="0">
                          <a:solidFill>
                            <a:srgbClr val="FFFFFF"/>
                          </a:solidFill>
                          <a:latin typeface="+mn-lt"/>
                          <a:ea typeface="Calibri"/>
                          <a:cs typeface="Times New Roman"/>
                        </a:rPr>
                        <a:t>Metric</a:t>
                      </a:r>
                      <a:endParaRPr lang="en-US" sz="1050" b="1" dirty="0">
                        <a:latin typeface="+mn-lt"/>
                        <a:ea typeface="Calibri"/>
                        <a:cs typeface="Times New Roman"/>
                      </a:endParaRPr>
                    </a:p>
                  </a:txBody>
                  <a:tcPr marL="44402" marR="444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76091"/>
                    </a:solidFill>
                  </a:tcPr>
                </a:tc>
                <a:tc>
                  <a:txBody>
                    <a:bodyPr/>
                    <a:lstStyle/>
                    <a:p>
                      <a:pPr marL="0" marR="0" algn="ctr">
                        <a:spcBef>
                          <a:spcPts val="0"/>
                        </a:spcBef>
                        <a:spcAft>
                          <a:spcPts val="0"/>
                        </a:spcAft>
                      </a:pPr>
                      <a:r>
                        <a:rPr lang="en-US" sz="1050" b="1" dirty="0">
                          <a:solidFill>
                            <a:srgbClr val="FFFFFF"/>
                          </a:solidFill>
                          <a:latin typeface="+mn-lt"/>
                          <a:ea typeface="Calibri"/>
                          <a:cs typeface="Times New Roman"/>
                        </a:rPr>
                        <a:t>PRD (TB/hr)</a:t>
                      </a:r>
                      <a:endParaRPr lang="en-US" sz="1050" b="1" dirty="0">
                        <a:latin typeface="+mn-lt"/>
                        <a:ea typeface="Calibri"/>
                        <a:cs typeface="Times New Roman"/>
                      </a:endParaRPr>
                    </a:p>
                  </a:txBody>
                  <a:tcPr marL="44402" marR="444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76091"/>
                    </a:solidFill>
                  </a:tcPr>
                </a:tc>
                <a:tc>
                  <a:txBody>
                    <a:bodyPr/>
                    <a:lstStyle/>
                    <a:p>
                      <a:pPr marL="0" marR="0" algn="ctr">
                        <a:spcBef>
                          <a:spcPts val="0"/>
                        </a:spcBef>
                        <a:spcAft>
                          <a:spcPts val="0"/>
                        </a:spcAft>
                      </a:pPr>
                      <a:r>
                        <a:rPr lang="en-US" sz="1050" b="1" dirty="0" smtClean="0">
                          <a:solidFill>
                            <a:srgbClr val="FFFFFF"/>
                          </a:solidFill>
                          <a:latin typeface="+mn-lt"/>
                          <a:ea typeface="Calibri"/>
                          <a:cs typeface="Times New Roman"/>
                        </a:rPr>
                        <a:t>6802 Results </a:t>
                      </a:r>
                      <a:r>
                        <a:rPr lang="en-US" sz="1050" b="1" dirty="0">
                          <a:solidFill>
                            <a:srgbClr val="FFFFFF"/>
                          </a:solidFill>
                          <a:latin typeface="+mn-lt"/>
                          <a:ea typeface="Calibri"/>
                          <a:cs typeface="Times New Roman"/>
                        </a:rPr>
                        <a:t/>
                      </a:r>
                      <a:br>
                        <a:rPr lang="en-US" sz="1050" b="1" dirty="0">
                          <a:solidFill>
                            <a:srgbClr val="FFFFFF"/>
                          </a:solidFill>
                          <a:latin typeface="+mn-lt"/>
                          <a:ea typeface="Calibri"/>
                          <a:cs typeface="Times New Roman"/>
                        </a:rPr>
                      </a:br>
                      <a:r>
                        <a:rPr lang="en-US" sz="1050" b="1" dirty="0">
                          <a:solidFill>
                            <a:srgbClr val="FFFFFF"/>
                          </a:solidFill>
                          <a:latin typeface="+mn-lt"/>
                          <a:ea typeface="Calibri"/>
                          <a:cs typeface="Times New Roman"/>
                        </a:rPr>
                        <a:t>Mirror </a:t>
                      </a:r>
                      <a:r>
                        <a:rPr lang="en-US" sz="1050" b="1" dirty="0" smtClean="0">
                          <a:solidFill>
                            <a:srgbClr val="FFFFFF"/>
                          </a:solidFill>
                          <a:latin typeface="+mn-lt"/>
                          <a:ea typeface="Calibri"/>
                          <a:cs typeface="Times New Roman"/>
                        </a:rPr>
                        <a:t>Cache=Disable</a:t>
                      </a:r>
                      <a:r>
                        <a:rPr lang="en-US" sz="1050" b="1" dirty="0">
                          <a:solidFill>
                            <a:srgbClr val="FFFFFF"/>
                          </a:solidFill>
                          <a:latin typeface="+mn-lt"/>
                          <a:ea typeface="Calibri"/>
                          <a:cs typeface="Times New Roman"/>
                        </a:rPr>
                        <a:t/>
                      </a:r>
                      <a:br>
                        <a:rPr lang="en-US" sz="1050" b="1" dirty="0">
                          <a:solidFill>
                            <a:srgbClr val="FFFFFF"/>
                          </a:solidFill>
                          <a:latin typeface="+mn-lt"/>
                          <a:ea typeface="Calibri"/>
                          <a:cs typeface="Times New Roman"/>
                        </a:rPr>
                      </a:br>
                      <a:r>
                        <a:rPr lang="en-US" sz="1050" b="1" dirty="0">
                          <a:solidFill>
                            <a:srgbClr val="FFFFFF"/>
                          </a:solidFill>
                          <a:latin typeface="+mn-lt"/>
                          <a:ea typeface="Calibri"/>
                          <a:cs typeface="Times New Roman"/>
                        </a:rPr>
                        <a:t>(TB/hr)</a:t>
                      </a:r>
                      <a:endParaRPr lang="en-US" sz="1050" b="1" dirty="0">
                        <a:latin typeface="+mn-lt"/>
                        <a:ea typeface="Calibri"/>
                        <a:cs typeface="Times New Roman"/>
                      </a:endParaRPr>
                    </a:p>
                  </a:txBody>
                  <a:tcPr marL="44402" marR="444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76091"/>
                    </a:solidFill>
                  </a:tcPr>
                </a:tc>
                <a:tc>
                  <a:txBody>
                    <a:bodyPr/>
                    <a:lstStyle/>
                    <a:p>
                      <a:pPr marL="0" marR="0" algn="ctr">
                        <a:spcBef>
                          <a:spcPts val="0"/>
                        </a:spcBef>
                        <a:spcAft>
                          <a:spcPts val="0"/>
                        </a:spcAft>
                      </a:pPr>
                      <a:r>
                        <a:rPr lang="en-US" sz="1050" b="1" dirty="0">
                          <a:solidFill>
                            <a:srgbClr val="FFFFFF"/>
                          </a:solidFill>
                          <a:latin typeface="+mn-lt"/>
                          <a:ea typeface="Calibri"/>
                          <a:cs typeface="Times New Roman"/>
                        </a:rPr>
                        <a:t>6702 UpTo Comparison</a:t>
                      </a:r>
                      <a:br>
                        <a:rPr lang="en-US" sz="1050" b="1" dirty="0">
                          <a:solidFill>
                            <a:srgbClr val="FFFFFF"/>
                          </a:solidFill>
                          <a:latin typeface="+mn-lt"/>
                          <a:ea typeface="Calibri"/>
                          <a:cs typeface="Times New Roman"/>
                        </a:rPr>
                      </a:br>
                      <a:r>
                        <a:rPr lang="en-US" sz="1050" b="1" dirty="0">
                          <a:solidFill>
                            <a:srgbClr val="FFFFFF"/>
                          </a:solidFill>
                          <a:latin typeface="+mn-lt"/>
                          <a:ea typeface="Calibri"/>
                          <a:cs typeface="Times New Roman"/>
                        </a:rPr>
                        <a:t>(TB/hr)</a:t>
                      </a:r>
                      <a:endParaRPr lang="en-US" sz="1050" b="1" dirty="0">
                        <a:latin typeface="+mn-lt"/>
                        <a:ea typeface="Calibri"/>
                        <a:cs typeface="Times New Roman"/>
                      </a:endParaRPr>
                    </a:p>
                  </a:txBody>
                  <a:tcPr marL="44402" marR="444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76091"/>
                    </a:solidFill>
                  </a:tcPr>
                </a:tc>
                <a:tc>
                  <a:txBody>
                    <a:bodyPr/>
                    <a:lstStyle/>
                    <a:p>
                      <a:pPr marL="0" marR="0" algn="ctr">
                        <a:spcBef>
                          <a:spcPts val="0"/>
                        </a:spcBef>
                        <a:spcAft>
                          <a:spcPts val="0"/>
                        </a:spcAft>
                      </a:pPr>
                      <a:r>
                        <a:rPr lang="en-US" sz="1050" b="1">
                          <a:solidFill>
                            <a:srgbClr val="FFFFFF"/>
                          </a:solidFill>
                          <a:latin typeface="+mn-lt"/>
                          <a:ea typeface="Calibri"/>
                          <a:cs typeface="Times New Roman"/>
                        </a:rPr>
                        <a:t>8500-3T UpTo Comparison</a:t>
                      </a:r>
                      <a:br>
                        <a:rPr lang="en-US" sz="1050" b="1">
                          <a:solidFill>
                            <a:srgbClr val="FFFFFF"/>
                          </a:solidFill>
                          <a:latin typeface="+mn-lt"/>
                          <a:ea typeface="Calibri"/>
                          <a:cs typeface="Times New Roman"/>
                        </a:rPr>
                      </a:br>
                      <a:r>
                        <a:rPr lang="en-US" sz="1050" b="1">
                          <a:solidFill>
                            <a:srgbClr val="FFFFFF"/>
                          </a:solidFill>
                          <a:latin typeface="+mn-lt"/>
                          <a:ea typeface="Calibri"/>
                          <a:cs typeface="Times New Roman"/>
                        </a:rPr>
                        <a:t>(TB/hr)</a:t>
                      </a:r>
                      <a:endParaRPr lang="en-US" sz="1050" b="1">
                        <a:latin typeface="+mn-lt"/>
                        <a:ea typeface="Calibri"/>
                        <a:cs typeface="Times New Roman"/>
                      </a:endParaRPr>
                    </a:p>
                  </a:txBody>
                  <a:tcPr marL="44402" marR="444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76091"/>
                    </a:solidFill>
                  </a:tcPr>
                </a:tc>
              </a:tr>
              <a:tr h="270038">
                <a:tc gridSpan="5">
                  <a:txBody>
                    <a:bodyPr/>
                    <a:lstStyle/>
                    <a:p>
                      <a:pPr marL="0" marR="0" indent="0">
                        <a:spcBef>
                          <a:spcPts val="0"/>
                        </a:spcBef>
                        <a:spcAft>
                          <a:spcPts val="0"/>
                        </a:spcAft>
                      </a:pPr>
                      <a:r>
                        <a:rPr lang="en-US" sz="1600" b="1" dirty="0" smtClean="0">
                          <a:solidFill>
                            <a:srgbClr val="000000"/>
                          </a:solidFill>
                          <a:latin typeface="+mn-lt"/>
                          <a:ea typeface="Calibri"/>
                          <a:cs typeface="Times New Roman"/>
                        </a:rPr>
                        <a:t>Ingest UpTo</a:t>
                      </a:r>
                      <a:r>
                        <a:rPr lang="en-US" sz="1600" dirty="0">
                          <a:solidFill>
                            <a:srgbClr val="000000"/>
                          </a:solidFill>
                          <a:latin typeface="+mn-lt"/>
                          <a:ea typeface="Calibri"/>
                          <a:cs typeface="Times New Roman"/>
                        </a:rPr>
                        <a:t> </a:t>
                      </a:r>
                      <a:endParaRPr lang="en-US" sz="1600" dirty="0">
                        <a:latin typeface="+mn-lt"/>
                        <a:ea typeface="Calibri"/>
                        <a:cs typeface="Times New Roman"/>
                      </a:endParaRPr>
                    </a:p>
                  </a:txBody>
                  <a:tcPr marL="44402" marR="444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pPr marL="0" marR="0">
                        <a:spcBef>
                          <a:spcPts val="0"/>
                        </a:spcBef>
                        <a:spcAft>
                          <a:spcPts val="0"/>
                        </a:spcAft>
                      </a:pPr>
                      <a:endParaRPr lang="en-US" sz="900">
                        <a:latin typeface="Calibri"/>
                        <a:ea typeface="Calibri"/>
                        <a:cs typeface="Times New Roman"/>
                      </a:endParaRPr>
                    </a:p>
                  </a:txBody>
                  <a:tcPr marL="44402" marR="444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spcBef>
                          <a:spcPts val="0"/>
                        </a:spcBef>
                        <a:spcAft>
                          <a:spcPts val="0"/>
                        </a:spcAft>
                      </a:pPr>
                      <a:endParaRPr lang="en-US" sz="900">
                        <a:latin typeface="Calibri"/>
                        <a:ea typeface="Calibri"/>
                        <a:cs typeface="Times New Roman"/>
                      </a:endParaRPr>
                    </a:p>
                  </a:txBody>
                  <a:tcPr marL="44402" marR="444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spcBef>
                          <a:spcPts val="0"/>
                        </a:spcBef>
                        <a:spcAft>
                          <a:spcPts val="0"/>
                        </a:spcAft>
                      </a:pPr>
                      <a:endParaRPr lang="en-US" sz="900">
                        <a:latin typeface="Calibri"/>
                        <a:ea typeface="Calibri"/>
                        <a:cs typeface="Times New Roman"/>
                      </a:endParaRPr>
                    </a:p>
                  </a:txBody>
                  <a:tcPr marL="44402" marR="444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5651">
                <a:tc>
                  <a:txBody>
                    <a:bodyPr/>
                    <a:lstStyle/>
                    <a:p>
                      <a:pPr algn="l" fontAlgn="b"/>
                      <a:r>
                        <a:rPr lang="en-US" sz="1100" b="0" i="0" u="none" strike="noStrike">
                          <a:solidFill>
                            <a:srgbClr val="000000"/>
                          </a:solidFill>
                          <a:latin typeface="Calibri"/>
                        </a:rPr>
                        <a:t>VTL</a:t>
                      </a:r>
                    </a:p>
                  </a:txBody>
                  <a:tcPr marL="257175"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7.8</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11.9</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1100" b="0" i="0" u="none" strike="noStrike">
                          <a:solidFill>
                            <a:srgbClr val="000000"/>
                          </a:solidFill>
                          <a:latin typeface="Calibri"/>
                        </a:rPr>
                        <a:t>5.8</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11.1</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5651">
                <a:tc>
                  <a:txBody>
                    <a:bodyPr/>
                    <a:lstStyle/>
                    <a:p>
                      <a:pPr algn="l" fontAlgn="b"/>
                      <a:r>
                        <a:rPr lang="en-US" sz="1100" b="0" i="0" u="none" strike="noStrike">
                          <a:solidFill>
                            <a:srgbClr val="000000"/>
                          </a:solidFill>
                          <a:latin typeface="Calibri"/>
                        </a:rPr>
                        <a:t>OST</a:t>
                      </a:r>
                    </a:p>
                  </a:txBody>
                  <a:tcPr marL="257175"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7.8</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16.3</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1100" b="0" i="0" u="none" strike="noStrike">
                          <a:solidFill>
                            <a:srgbClr val="000000"/>
                          </a:solidFill>
                          <a:latin typeface="Calibri"/>
                        </a:rPr>
                        <a:t>6.7</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10.1</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5651">
                <a:tc rowSpan="2">
                  <a:txBody>
                    <a:bodyPr/>
                    <a:lstStyle/>
                    <a:p>
                      <a:pPr algn="l" fontAlgn="ctr"/>
                      <a:r>
                        <a:rPr lang="en-US" sz="1100" b="0" i="0" u="none" strike="noStrike">
                          <a:solidFill>
                            <a:srgbClr val="000000"/>
                          </a:solidFill>
                          <a:latin typeface="Calibri"/>
                        </a:rPr>
                        <a:t>NFS</a:t>
                      </a:r>
                    </a:p>
                  </a:txBody>
                  <a:tcPr marL="257175"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6.1 (Async)</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10.1 (Async)</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1100" b="0" i="0" u="none" strike="noStrike">
                          <a:solidFill>
                            <a:srgbClr val="000000"/>
                          </a:solidFill>
                          <a:latin typeface="Calibri"/>
                        </a:rPr>
                        <a:t>5.3</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6.8</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6132">
                <a:tc vMerge="1">
                  <a:txBody>
                    <a:bodyPr/>
                    <a:lstStyle/>
                    <a:p>
                      <a:endParaRPr 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latin typeface="Calibri"/>
                        </a:rPr>
                        <a:t>4.2 (Sync)</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latin typeface="Calibri"/>
                        </a:rPr>
                        <a:t>7.5 (Sync)</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1100" b="0" i="0" u="none" strike="noStrike">
                          <a:solidFill>
                            <a:srgbClr val="000000"/>
                          </a:solidFill>
                          <a:latin typeface="Calibri"/>
                        </a:rPr>
                        <a:t>3.7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latin typeface="Calibri"/>
                        </a:rPr>
                        <a:t>5.4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5651">
                <a:tc>
                  <a:txBody>
                    <a:bodyPr/>
                    <a:lstStyle/>
                    <a:p>
                      <a:pPr algn="l" fontAlgn="b"/>
                      <a:r>
                        <a:rPr lang="en-US" sz="1100" b="0" i="0" u="none" strike="noStrike">
                          <a:solidFill>
                            <a:srgbClr val="000000"/>
                          </a:solidFill>
                          <a:latin typeface="Calibri"/>
                        </a:rPr>
                        <a:t>CIFS</a:t>
                      </a:r>
                    </a:p>
                  </a:txBody>
                  <a:tcPr marL="257175"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6.8</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13.5</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1100" b="0" i="0" u="none" strike="noStrike">
                          <a:solidFill>
                            <a:srgbClr val="000000"/>
                          </a:solidFill>
                          <a:latin typeface="Calibri"/>
                        </a:rPr>
                        <a:t>5.0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9.0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0399">
                <a:tc>
                  <a:txBody>
                    <a:bodyPr/>
                    <a:lstStyle/>
                    <a:p>
                      <a:pPr algn="l" fontAlgn="b"/>
                      <a:r>
                        <a:rPr lang="en-US" sz="1100" b="0" i="0" u="none" strike="noStrike">
                          <a:solidFill>
                            <a:srgbClr val="000000"/>
                          </a:solidFill>
                          <a:latin typeface="Calibri"/>
                        </a:rPr>
                        <a:t>VTL- Single Strm</a:t>
                      </a:r>
                    </a:p>
                  </a:txBody>
                  <a:tcPr marL="257175"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1.1</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1.2</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b"/>
                      <a:endParaRPr lang="en-US" sz="1100" b="0" i="0" u="none" strike="noStrike" dirty="0">
                        <a:solidFill>
                          <a:srgbClr val="000000"/>
                        </a:solidFill>
                        <a:latin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A5A5A"/>
                    </a:solidFill>
                  </a:tcPr>
                </a:tc>
                <a:tc>
                  <a:txBody>
                    <a:bodyPr/>
                    <a:lstStyle/>
                    <a:p>
                      <a:pPr algn="ctr" fontAlgn="b"/>
                      <a:endParaRPr lang="en-US" sz="1100" b="0" i="0" u="none" strike="noStrike">
                        <a:solidFill>
                          <a:srgbClr val="000000"/>
                        </a:solidFill>
                        <a:latin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A5A5A"/>
                    </a:solidFill>
                  </a:tcPr>
                </a:tc>
              </a:tr>
              <a:tr h="240399">
                <a:tc>
                  <a:txBody>
                    <a:bodyPr/>
                    <a:lstStyle/>
                    <a:p>
                      <a:pPr algn="l" fontAlgn="b"/>
                      <a:r>
                        <a:rPr lang="en-US" sz="1100" b="0" i="0" u="none" strike="noStrike">
                          <a:solidFill>
                            <a:srgbClr val="000000"/>
                          </a:solidFill>
                          <a:latin typeface="Calibri"/>
                        </a:rPr>
                        <a:t>OST-Single Strm</a:t>
                      </a:r>
                    </a:p>
                  </a:txBody>
                  <a:tcPr marL="257175"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latin typeface="Calibri"/>
                        </a:rPr>
                        <a:t>1.1</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latin typeface="Calibri"/>
                        </a:rPr>
                        <a:t>1.2</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b"/>
                      <a:endParaRPr lang="en-US" sz="1100" b="0" i="0" u="none" strike="noStrike">
                        <a:solidFill>
                          <a:srgbClr val="000000"/>
                        </a:solidFill>
                        <a:latin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A5A5A"/>
                    </a:solidFill>
                  </a:tcPr>
                </a:tc>
                <a:tc>
                  <a:txBody>
                    <a:bodyPr/>
                    <a:lstStyle/>
                    <a:p>
                      <a:pPr algn="ctr" fontAlgn="b"/>
                      <a:endParaRPr lang="en-US" sz="1100" b="0" i="0" u="none" strike="noStrike" dirty="0">
                        <a:solidFill>
                          <a:srgbClr val="000000"/>
                        </a:solidFill>
                        <a:latin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A5A5A"/>
                    </a:solidFill>
                  </a:tcPr>
                </a:tc>
              </a:tr>
              <a:tr h="270038">
                <a:tc gridSpan="5">
                  <a:txBody>
                    <a:bodyPr/>
                    <a:lstStyle/>
                    <a:p>
                      <a:pPr marL="0" marR="0" indent="0">
                        <a:spcBef>
                          <a:spcPts val="0"/>
                        </a:spcBef>
                        <a:spcAft>
                          <a:spcPts val="0"/>
                        </a:spcAft>
                      </a:pPr>
                      <a:r>
                        <a:rPr lang="en-US" sz="1600" b="1" dirty="0" smtClean="0">
                          <a:solidFill>
                            <a:srgbClr val="000000"/>
                          </a:solidFill>
                          <a:latin typeface="+mn-lt"/>
                          <a:ea typeface="Calibri"/>
                          <a:cs typeface="Times New Roman"/>
                        </a:rPr>
                        <a:t>Read </a:t>
                      </a:r>
                      <a:r>
                        <a:rPr lang="en-US" sz="1400" b="1" dirty="0" smtClean="0">
                          <a:solidFill>
                            <a:srgbClr val="000000"/>
                          </a:solidFill>
                          <a:latin typeface="+mn-lt"/>
                          <a:ea typeface="Calibri"/>
                          <a:cs typeface="Times New Roman"/>
                        </a:rPr>
                        <a:t>UpTo</a:t>
                      </a:r>
                      <a:r>
                        <a:rPr lang="en-US" sz="1400" dirty="0">
                          <a:solidFill>
                            <a:srgbClr val="000000"/>
                          </a:solidFill>
                          <a:latin typeface="+mn-lt"/>
                          <a:ea typeface="Calibri"/>
                          <a:cs typeface="Times New Roman"/>
                        </a:rPr>
                        <a:t> </a:t>
                      </a:r>
                      <a:endParaRPr lang="en-US" sz="1400" dirty="0">
                        <a:latin typeface="+mn-lt"/>
                        <a:ea typeface="Calibri"/>
                        <a:cs typeface="Times New Roman"/>
                      </a:endParaRPr>
                    </a:p>
                  </a:txBody>
                  <a:tcPr marL="44402" marR="444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pPr marL="0" marR="0" algn="ctr">
                        <a:spcBef>
                          <a:spcPts val="0"/>
                        </a:spcBef>
                        <a:spcAft>
                          <a:spcPts val="0"/>
                        </a:spcAft>
                      </a:pPr>
                      <a:endParaRPr lang="en-US" sz="900">
                        <a:latin typeface="Calibri"/>
                        <a:ea typeface="Calibri"/>
                        <a:cs typeface="Times New Roman"/>
                      </a:endParaRPr>
                    </a:p>
                  </a:txBody>
                  <a:tcPr marL="44402" marR="444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spcBef>
                          <a:spcPts val="0"/>
                        </a:spcBef>
                        <a:spcAft>
                          <a:spcPts val="0"/>
                        </a:spcAft>
                      </a:pPr>
                      <a:endParaRPr lang="en-US" sz="900">
                        <a:latin typeface="Calibri"/>
                        <a:ea typeface="Calibri"/>
                        <a:cs typeface="Times New Roman"/>
                      </a:endParaRPr>
                    </a:p>
                  </a:txBody>
                  <a:tcPr marL="44402" marR="444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spcBef>
                          <a:spcPts val="0"/>
                        </a:spcBef>
                        <a:spcAft>
                          <a:spcPts val="0"/>
                        </a:spcAft>
                      </a:pPr>
                      <a:endParaRPr lang="en-US" sz="900">
                        <a:latin typeface="Calibri"/>
                        <a:ea typeface="Calibri"/>
                        <a:cs typeface="Times New Roman"/>
                      </a:endParaRPr>
                    </a:p>
                  </a:txBody>
                  <a:tcPr marL="44402" marR="444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5651">
                <a:tc>
                  <a:txBody>
                    <a:bodyPr/>
                    <a:lstStyle/>
                    <a:p>
                      <a:pPr algn="l" fontAlgn="b"/>
                      <a:r>
                        <a:rPr lang="en-US" sz="1100" b="0" i="0" u="none" strike="noStrike">
                          <a:solidFill>
                            <a:srgbClr val="000000"/>
                          </a:solidFill>
                          <a:latin typeface="Calibri"/>
                        </a:rPr>
                        <a:t>VTL</a:t>
                      </a:r>
                    </a:p>
                  </a:txBody>
                  <a:tcPr marL="257175"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6.2</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9.7</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1100" b="0" i="0" u="none" strike="noStrike">
                          <a:solidFill>
                            <a:srgbClr val="000000"/>
                          </a:solidFill>
                          <a:latin typeface="Calibri"/>
                        </a:rPr>
                        <a:t>4.8</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7.1</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5651">
                <a:tc>
                  <a:txBody>
                    <a:bodyPr/>
                    <a:lstStyle/>
                    <a:p>
                      <a:pPr algn="l" fontAlgn="b"/>
                      <a:r>
                        <a:rPr lang="en-US" sz="1100" b="0" i="0" u="none" strike="noStrike">
                          <a:solidFill>
                            <a:srgbClr val="000000"/>
                          </a:solidFill>
                          <a:latin typeface="Calibri"/>
                        </a:rPr>
                        <a:t>OST</a:t>
                      </a:r>
                    </a:p>
                  </a:txBody>
                  <a:tcPr marL="257175"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6.2</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9.1</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1100" b="0" i="0" u="none" strike="noStrike">
                          <a:solidFill>
                            <a:srgbClr val="000000"/>
                          </a:solidFill>
                          <a:latin typeface="Calibri"/>
                        </a:rPr>
                        <a:t>6.2</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7.4</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1176">
                <a:tc rowSpan="2">
                  <a:txBody>
                    <a:bodyPr/>
                    <a:lstStyle/>
                    <a:p>
                      <a:pPr algn="l" fontAlgn="ctr"/>
                      <a:r>
                        <a:rPr lang="en-US" sz="1100" b="0" i="0" u="none" strike="noStrike">
                          <a:solidFill>
                            <a:srgbClr val="000000"/>
                          </a:solidFill>
                          <a:latin typeface="Calibri"/>
                        </a:rPr>
                        <a:t>NFS</a:t>
                      </a:r>
                    </a:p>
                  </a:txBody>
                  <a:tcPr marL="257175"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latin typeface="Calibri"/>
                        </a:rPr>
                        <a:t>3.5 (Async)</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latin typeface="Calibri"/>
                        </a:rPr>
                        <a:t>6.5 (Async)</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1100" b="0" i="0" u="none" strike="noStrike" dirty="0">
                          <a:solidFill>
                            <a:srgbClr val="000000"/>
                          </a:solidFill>
                          <a:latin typeface="Calibri"/>
                        </a:rPr>
                        <a:t>3.8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3.4</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5651">
                <a:tc vMerge="1">
                  <a:txBody>
                    <a:bodyPr/>
                    <a:lstStyle/>
                    <a:p>
                      <a:endParaRPr lang="en-US"/>
                    </a:p>
                  </a:txBody>
                  <a:tcPr/>
                </a:tc>
                <a:tc>
                  <a:txBody>
                    <a:bodyPr/>
                    <a:lstStyle/>
                    <a:p>
                      <a:pPr algn="ctr" fontAlgn="ctr"/>
                      <a:r>
                        <a:rPr lang="en-US" sz="1100" b="0" i="0" u="none" strike="noStrike">
                          <a:solidFill>
                            <a:srgbClr val="000000"/>
                          </a:solidFill>
                          <a:latin typeface="Calibri"/>
                        </a:rPr>
                        <a:t>3.3 (Sync)</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latin typeface="Calibri"/>
                        </a:rPr>
                        <a:t>6.3 (Sync)</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1100" b="0" i="0" u="none" strike="noStrike">
                          <a:solidFill>
                            <a:srgbClr val="000000"/>
                          </a:solidFill>
                          <a:latin typeface="Calibri"/>
                        </a:rPr>
                        <a:t>3.8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3.4</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5651">
                <a:tc>
                  <a:txBody>
                    <a:bodyPr/>
                    <a:lstStyle/>
                    <a:p>
                      <a:pPr algn="l" fontAlgn="b"/>
                      <a:r>
                        <a:rPr lang="en-US" sz="1100" b="0" i="0" u="none" strike="noStrike">
                          <a:solidFill>
                            <a:srgbClr val="000000"/>
                          </a:solidFill>
                          <a:latin typeface="Calibri"/>
                        </a:rPr>
                        <a:t>CIFS</a:t>
                      </a:r>
                    </a:p>
                  </a:txBody>
                  <a:tcPr marL="257175"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6.0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8.4</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1100" b="0" i="0" u="none" strike="noStrike">
                          <a:solidFill>
                            <a:srgbClr val="000000"/>
                          </a:solidFill>
                          <a:latin typeface="Calibri"/>
                        </a:rPr>
                        <a:t>5.6</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latin typeface="Calibri"/>
                        </a:rPr>
                        <a:t>5.8</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0399">
                <a:tc>
                  <a:txBody>
                    <a:bodyPr/>
                    <a:lstStyle/>
                    <a:p>
                      <a:pPr algn="l" fontAlgn="b"/>
                      <a:r>
                        <a:rPr lang="en-US" sz="1100" b="0" i="0" u="none" strike="noStrike">
                          <a:solidFill>
                            <a:srgbClr val="000000"/>
                          </a:solidFill>
                          <a:latin typeface="Calibri"/>
                        </a:rPr>
                        <a:t>VTL- Single Strm</a:t>
                      </a:r>
                    </a:p>
                  </a:txBody>
                  <a:tcPr marL="257175"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0.8</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0.7</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b"/>
                      <a:endParaRPr lang="en-US" sz="1100" b="0" i="0" u="none" strike="noStrike" dirty="0">
                        <a:solidFill>
                          <a:srgbClr val="000000"/>
                        </a:solidFill>
                        <a:latin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A5A5A"/>
                    </a:solidFill>
                  </a:tcPr>
                </a:tc>
                <a:tc>
                  <a:txBody>
                    <a:bodyPr/>
                    <a:lstStyle/>
                    <a:p>
                      <a:pPr algn="ctr" fontAlgn="b"/>
                      <a:r>
                        <a:rPr lang="en-US" sz="1100" b="0" i="0" u="none" strike="noStrike" dirty="0">
                          <a:solidFill>
                            <a:srgbClr val="000000"/>
                          </a:solidFill>
                          <a:latin typeface="Calibri"/>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A5A5A"/>
                    </a:solidFill>
                  </a:tcPr>
                </a:tc>
              </a:tr>
              <a:tr h="240399">
                <a:tc>
                  <a:txBody>
                    <a:bodyPr/>
                    <a:lstStyle/>
                    <a:p>
                      <a:pPr algn="l" fontAlgn="b"/>
                      <a:r>
                        <a:rPr lang="en-US" sz="1100" b="0" i="0" u="none" strike="noStrike">
                          <a:solidFill>
                            <a:srgbClr val="000000"/>
                          </a:solidFill>
                          <a:latin typeface="Calibri"/>
                        </a:rPr>
                        <a:t>OST-Single Strm</a:t>
                      </a:r>
                    </a:p>
                  </a:txBody>
                  <a:tcPr marL="257175"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latin typeface="Calibri"/>
                        </a:rPr>
                        <a:t>0.8</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latin typeface="Calibri"/>
                        </a:rPr>
                        <a:t>1.9</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b"/>
                      <a:endParaRPr lang="en-US" sz="1100" b="0" i="0" u="none" strike="noStrike" dirty="0">
                        <a:solidFill>
                          <a:srgbClr val="000000"/>
                        </a:solidFill>
                        <a:latin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A5A5A"/>
                    </a:solidFill>
                  </a:tcPr>
                </a:tc>
                <a:tc>
                  <a:txBody>
                    <a:bodyPr/>
                    <a:lstStyle/>
                    <a:p>
                      <a:pPr algn="ctr" fontAlgn="b"/>
                      <a:r>
                        <a:rPr lang="en-US" sz="1100" b="0" i="0" u="none" strike="noStrike" dirty="0">
                          <a:solidFill>
                            <a:srgbClr val="000000"/>
                          </a:solidFill>
                          <a:latin typeface="Calibri"/>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A5A5A"/>
                    </a:solidFill>
                  </a:tcPr>
                </a:tc>
              </a:tr>
              <a:tr h="270038">
                <a:tc gridSpan="5">
                  <a:txBody>
                    <a:bodyPr/>
                    <a:lstStyle/>
                    <a:p>
                      <a:pPr marL="0" marR="0" indent="0">
                        <a:spcBef>
                          <a:spcPts val="0"/>
                        </a:spcBef>
                        <a:spcAft>
                          <a:spcPts val="0"/>
                        </a:spcAft>
                      </a:pPr>
                      <a:r>
                        <a:rPr lang="en-US" sz="1600" b="1" dirty="0" smtClean="0">
                          <a:solidFill>
                            <a:srgbClr val="000000"/>
                          </a:solidFill>
                          <a:latin typeface="+mn-lt"/>
                          <a:ea typeface="Calibri"/>
                          <a:cs typeface="Times New Roman"/>
                        </a:rPr>
                        <a:t>PTT UpTo</a:t>
                      </a:r>
                      <a:r>
                        <a:rPr lang="en-US" sz="1600" dirty="0" smtClean="0">
                          <a:solidFill>
                            <a:srgbClr val="000000"/>
                          </a:solidFill>
                          <a:latin typeface="+mn-lt"/>
                          <a:ea typeface="Calibri"/>
                          <a:cs typeface="Times New Roman"/>
                        </a:rPr>
                        <a:t> </a:t>
                      </a:r>
                      <a:endParaRPr lang="en-US" sz="1400" dirty="0">
                        <a:latin typeface="+mn-lt"/>
                        <a:ea typeface="Calibri"/>
                        <a:cs typeface="Times New Roman"/>
                      </a:endParaRPr>
                    </a:p>
                  </a:txBody>
                  <a:tcPr marL="44402" marR="444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spcBef>
                          <a:spcPts val="0"/>
                        </a:spcBef>
                        <a:spcAft>
                          <a:spcPts val="0"/>
                        </a:spcAft>
                      </a:pPr>
                      <a:endParaRPr lang="en-US" sz="1050">
                        <a:latin typeface="+mn-lt"/>
                        <a:ea typeface="Calibri"/>
                        <a:cs typeface="Times New Roman"/>
                      </a:endParaRPr>
                    </a:p>
                  </a:txBody>
                  <a:tcPr marL="44402" marR="444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spcBef>
                          <a:spcPts val="0"/>
                        </a:spcBef>
                        <a:spcAft>
                          <a:spcPts val="0"/>
                        </a:spcAft>
                      </a:pPr>
                      <a:endParaRPr lang="en-US" sz="1050">
                        <a:latin typeface="+mn-lt"/>
                        <a:ea typeface="Calibri"/>
                        <a:cs typeface="Times New Roman"/>
                      </a:endParaRPr>
                    </a:p>
                  </a:txBody>
                  <a:tcPr marL="44402" marR="444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hMerge="1">
                  <a:txBody>
                    <a:bodyPr/>
                    <a:lstStyle/>
                    <a:p>
                      <a:pPr marL="0" marR="0">
                        <a:spcBef>
                          <a:spcPts val="0"/>
                        </a:spcBef>
                        <a:spcAft>
                          <a:spcPts val="0"/>
                        </a:spcAft>
                      </a:pPr>
                      <a:endParaRPr lang="en-US" sz="1050">
                        <a:latin typeface="+mn-lt"/>
                        <a:ea typeface="Calibri"/>
                        <a:cs typeface="Times New Roman"/>
                      </a:endParaRPr>
                    </a:p>
                  </a:txBody>
                  <a:tcPr marL="44402" marR="444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A5A5A"/>
                    </a:solidFill>
                  </a:tcPr>
                </a:tc>
                <a:tc hMerge="1">
                  <a:txBody>
                    <a:bodyPr/>
                    <a:lstStyle/>
                    <a:p>
                      <a:pPr marL="0" marR="0">
                        <a:spcBef>
                          <a:spcPts val="0"/>
                        </a:spcBef>
                        <a:spcAft>
                          <a:spcPts val="0"/>
                        </a:spcAft>
                      </a:pPr>
                      <a:endParaRPr lang="en-US" sz="1050" dirty="0">
                        <a:latin typeface="+mn-lt"/>
                        <a:ea typeface="Calibri"/>
                        <a:cs typeface="Times New Roman"/>
                      </a:endParaRPr>
                    </a:p>
                  </a:txBody>
                  <a:tcPr marL="44402" marR="444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A5A5A"/>
                    </a:solidFill>
                  </a:tcPr>
                </a:tc>
              </a:tr>
              <a:tr h="240399">
                <a:tc>
                  <a:txBody>
                    <a:bodyPr/>
                    <a:lstStyle/>
                    <a:p>
                      <a:pPr marL="0" marR="0" indent="0">
                        <a:spcBef>
                          <a:spcPts val="0"/>
                        </a:spcBef>
                        <a:spcAft>
                          <a:spcPts val="0"/>
                        </a:spcAft>
                      </a:pPr>
                      <a:r>
                        <a:rPr lang="en-US" sz="1050" b="0" dirty="0">
                          <a:solidFill>
                            <a:srgbClr val="000000"/>
                          </a:solidFill>
                          <a:latin typeface="+mn-lt"/>
                          <a:ea typeface="Calibri"/>
                          <a:cs typeface="Times New Roman"/>
                        </a:rPr>
                        <a:t>PTT</a:t>
                      </a:r>
                      <a:r>
                        <a:rPr lang="en-US" sz="1050" dirty="0">
                          <a:solidFill>
                            <a:srgbClr val="000000"/>
                          </a:solidFill>
                          <a:latin typeface="+mn-lt"/>
                          <a:ea typeface="Calibri"/>
                          <a:cs typeface="Times New Roman"/>
                        </a:rPr>
                        <a:t> </a:t>
                      </a:r>
                      <a:r>
                        <a:rPr lang="en-US" sz="1050" dirty="0" smtClean="0">
                          <a:solidFill>
                            <a:srgbClr val="000000"/>
                          </a:solidFill>
                          <a:latin typeface="+mn-lt"/>
                          <a:ea typeface="Calibri"/>
                          <a:cs typeface="Times New Roman"/>
                        </a:rPr>
                        <a:t>(MB/s per Drive)</a:t>
                      </a:r>
                      <a:endParaRPr lang="en-US" sz="1050" dirty="0">
                        <a:latin typeface="+mn-lt"/>
                        <a:ea typeface="Calibri"/>
                        <a:cs typeface="Times New Roman"/>
                      </a:endParaRPr>
                    </a:p>
                  </a:txBody>
                  <a:tcPr marL="44402" marR="444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50">
                          <a:solidFill>
                            <a:srgbClr val="000000"/>
                          </a:solidFill>
                          <a:latin typeface="+mn-lt"/>
                          <a:ea typeface="Calibri"/>
                          <a:cs typeface="Times New Roman"/>
                        </a:rPr>
                        <a:t>70.0</a:t>
                      </a:r>
                      <a:endParaRPr lang="en-US" sz="1050">
                        <a:latin typeface="+mn-lt"/>
                        <a:ea typeface="Calibri"/>
                        <a:cs typeface="Times New Roman"/>
                      </a:endParaRPr>
                    </a:p>
                  </a:txBody>
                  <a:tcPr marL="44402" marR="444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solidFill>
                            <a:srgbClr val="000000"/>
                          </a:solidFill>
                          <a:latin typeface="+mn-lt"/>
                          <a:ea typeface="Calibri"/>
                          <a:cs typeface="Times New Roman"/>
                        </a:rPr>
                        <a:t>78</a:t>
                      </a:r>
                      <a:endParaRPr lang="en-US" sz="1400" dirty="0">
                        <a:latin typeface="+mn-lt"/>
                        <a:ea typeface="Calibri"/>
                        <a:cs typeface="Times New Roman"/>
                      </a:endParaRPr>
                    </a:p>
                  </a:txBody>
                  <a:tcPr marL="44402" marR="444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spcBef>
                          <a:spcPts val="0"/>
                        </a:spcBef>
                        <a:spcAft>
                          <a:spcPts val="0"/>
                        </a:spcAft>
                      </a:pPr>
                      <a:r>
                        <a:rPr lang="en-US" sz="1050">
                          <a:solidFill>
                            <a:srgbClr val="000000"/>
                          </a:solidFill>
                          <a:latin typeface="+mn-lt"/>
                          <a:ea typeface="Calibri"/>
                          <a:cs typeface="Times New Roman"/>
                        </a:rPr>
                        <a:t> </a:t>
                      </a:r>
                      <a:endParaRPr lang="en-US" sz="1050">
                        <a:latin typeface="+mn-lt"/>
                        <a:ea typeface="Calibri"/>
                        <a:cs typeface="Times New Roman"/>
                      </a:endParaRPr>
                    </a:p>
                  </a:txBody>
                  <a:tcPr marL="44402" marR="444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A5A5A"/>
                    </a:solidFill>
                  </a:tcPr>
                </a:tc>
                <a:tc>
                  <a:txBody>
                    <a:bodyPr/>
                    <a:lstStyle/>
                    <a:p>
                      <a:pPr marL="0" marR="0">
                        <a:spcBef>
                          <a:spcPts val="0"/>
                        </a:spcBef>
                        <a:spcAft>
                          <a:spcPts val="0"/>
                        </a:spcAft>
                      </a:pPr>
                      <a:r>
                        <a:rPr lang="en-US" sz="1050" dirty="0">
                          <a:solidFill>
                            <a:srgbClr val="000000"/>
                          </a:solidFill>
                          <a:latin typeface="+mn-lt"/>
                          <a:ea typeface="Calibri"/>
                          <a:cs typeface="Times New Roman"/>
                        </a:rPr>
                        <a:t> </a:t>
                      </a:r>
                      <a:endParaRPr lang="en-US" sz="1050" dirty="0">
                        <a:latin typeface="+mn-lt"/>
                        <a:ea typeface="Calibri"/>
                        <a:cs typeface="Times New Roman"/>
                      </a:endParaRPr>
                    </a:p>
                  </a:txBody>
                  <a:tcPr marL="44402" marR="444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A5A5A"/>
                    </a:solidFill>
                  </a:tcPr>
                </a:tc>
              </a:tr>
            </a:tbl>
          </a:graphicData>
        </a:graphic>
      </p:graphicFrame>
      <p:sp>
        <p:nvSpPr>
          <p:cNvPr id="4" name="Slide Number Placeholder 4"/>
          <p:cNvSpPr>
            <a:spLocks noGrp="1"/>
          </p:cNvSpPr>
          <p:nvPr>
            <p:ph type="sldNum" sz="quarter" idx="10"/>
          </p:nvPr>
        </p:nvSpPr>
        <p:spPr>
          <a:xfrm>
            <a:off x="228600" y="6618288"/>
            <a:ext cx="463550" cy="246062"/>
          </a:xfrm>
        </p:spPr>
        <p:txBody>
          <a:bodyPr/>
          <a:lstStyle/>
          <a:p>
            <a:pPr>
              <a:defRPr/>
            </a:pPr>
            <a:fld id="{FB54C75B-A179-42A1-8192-6F39BEF3B589}" type="slidenum">
              <a:rPr lang="en-US" smtClean="0"/>
              <a:pPr>
                <a:defRPr/>
              </a:pPr>
              <a:t>55</a:t>
            </a:fld>
            <a:endParaRPr lang="en-US" sz="1200" dirty="0"/>
          </a:p>
        </p:txBody>
      </p:sp>
    </p:spTree>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5800" y="2590800"/>
            <a:ext cx="7772400" cy="639763"/>
          </a:xfrm>
        </p:spPr>
        <p:txBody>
          <a:bodyPr/>
          <a:lstStyle/>
          <a:p>
            <a:pPr algn="ctr"/>
            <a:r>
              <a:rPr lang="en-US" dirty="0" smtClean="0"/>
              <a:t>Enabler Products</a:t>
            </a:r>
          </a:p>
        </p:txBody>
      </p:sp>
      <p:sp>
        <p:nvSpPr>
          <p:cNvPr id="4" name="Slide Number Placeholder 3"/>
          <p:cNvSpPr>
            <a:spLocks noGrp="1"/>
          </p:cNvSpPr>
          <p:nvPr>
            <p:ph type="sldNum" sz="quarter" idx="4294967295"/>
          </p:nvPr>
        </p:nvSpPr>
        <p:spPr>
          <a:xfrm>
            <a:off x="0" y="6618288"/>
            <a:ext cx="463550" cy="246062"/>
          </a:xfrm>
        </p:spPr>
        <p:txBody>
          <a:bodyPr/>
          <a:lstStyle/>
          <a:p>
            <a:fld id="{B927B1C4-A5E0-4B20-AFB9-DCB4017CC31F}" type="slidenum">
              <a:rPr lang="en-US" smtClean="0"/>
              <a:pPr/>
              <a:t>56</a:t>
            </a:fld>
            <a:endParaRPr lang="en-US"/>
          </a:p>
        </p:txBody>
      </p:sp>
      <p:sp>
        <p:nvSpPr>
          <p:cNvPr id="8" name="Text Placeholder 5"/>
          <p:cNvSpPr txBox="1">
            <a:spLocks/>
          </p:cNvSpPr>
          <p:nvPr/>
        </p:nvSpPr>
        <p:spPr bwMode="auto">
          <a:xfrm>
            <a:off x="904875" y="5490839"/>
            <a:ext cx="7156774" cy="6048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457200" rtl="0" eaLnBrk="0" fontAlgn="base" latinLnBrk="0" hangingPunct="0">
              <a:lnSpc>
                <a:spcPct val="100000"/>
              </a:lnSpc>
              <a:spcBef>
                <a:spcPct val="20000"/>
              </a:spcBef>
              <a:spcAft>
                <a:spcPct val="0"/>
              </a:spcAft>
              <a:buClr>
                <a:srgbClr val="0DB6EC"/>
              </a:buClr>
              <a:buSzPct val="75000"/>
              <a:buFontTx/>
              <a:buChar char="-"/>
              <a:tabLst/>
              <a:defRPr/>
            </a:pPr>
            <a:r>
              <a:rPr kumimoji="0" lang="en-US" sz="1600" b="1" i="0" u="none" strike="noStrike" kern="1200" cap="none" spc="0" normalizeH="0" baseline="0" noProof="0" dirty="0" smtClean="0">
                <a:ln>
                  <a:noFill/>
                </a:ln>
                <a:solidFill>
                  <a:srgbClr val="7DD8F4"/>
                </a:solidFill>
                <a:effectLst/>
                <a:uLnTx/>
                <a:uFillTx/>
                <a:latin typeface="Arial" charset="0"/>
                <a:ea typeface="ＭＳ Ｐゴシック" charset="-128"/>
                <a:cs typeface="ＭＳ Ｐゴシック" charset="-128"/>
              </a:rPr>
              <a:t>Presented By: </a:t>
            </a:r>
            <a:r>
              <a:rPr kumimoji="0" lang="en-US" sz="1600" b="1" i="0" u="none" strike="noStrike" kern="1200" cap="none" spc="0" normalizeH="0" noProof="0" dirty="0" smtClean="0">
                <a:ln>
                  <a:noFill/>
                </a:ln>
                <a:solidFill>
                  <a:srgbClr val="7DD8F4"/>
                </a:solidFill>
                <a:effectLst/>
                <a:uLnTx/>
                <a:uFillTx/>
                <a:latin typeface="Arial" charset="0"/>
                <a:ea typeface="ＭＳ Ｐゴシック" charset="-128"/>
                <a:cs typeface="ＭＳ Ｐゴシック" charset="-128"/>
              </a:rPr>
              <a:t>Jim Hibbard</a:t>
            </a:r>
            <a:endParaRPr kumimoji="0" lang="en-US" sz="1600" b="1" i="0" u="none" strike="noStrike" kern="1200" cap="none" spc="0" normalizeH="0" baseline="0" noProof="0" dirty="0" smtClean="0">
              <a:ln>
                <a:noFill/>
              </a:ln>
              <a:solidFill>
                <a:srgbClr val="7DD8F4"/>
              </a:solidFill>
              <a:effectLst/>
              <a:uLnTx/>
              <a:uFillTx/>
              <a:latin typeface="Arial" charset="0"/>
              <a:ea typeface="ＭＳ Ｐゴシック" charset="-128"/>
              <a:cs typeface="ＭＳ Ｐゴシック" charset="-128"/>
            </a:endParaRPr>
          </a:p>
        </p:txBody>
      </p:sp>
    </p:spTree>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Enabler Product Updates</a:t>
            </a:r>
            <a:endParaRPr lang="en-US" sz="2800" dirty="0">
              <a:solidFill>
                <a:srgbClr val="FF0000"/>
              </a:solidFill>
            </a:endParaRPr>
          </a:p>
        </p:txBody>
      </p:sp>
      <p:sp>
        <p:nvSpPr>
          <p:cNvPr id="4" name="Slide Number Placeholder 3"/>
          <p:cNvSpPr>
            <a:spLocks noGrp="1"/>
          </p:cNvSpPr>
          <p:nvPr>
            <p:ph type="sldNum" sz="quarter" idx="10"/>
          </p:nvPr>
        </p:nvSpPr>
        <p:spPr/>
        <p:txBody>
          <a:bodyPr/>
          <a:lstStyle/>
          <a:p>
            <a:fld id="{B927B1C4-A5E0-4B20-AFB9-DCB4017CC31F}" type="slidenum">
              <a:rPr lang="en-US" smtClean="0"/>
              <a:pPr/>
              <a:t>57</a:t>
            </a:fld>
            <a:endParaRPr lang="en-US"/>
          </a:p>
        </p:txBody>
      </p:sp>
      <p:sp>
        <p:nvSpPr>
          <p:cNvPr id="5" name="Content Placeholder 4"/>
          <p:cNvSpPr>
            <a:spLocks noGrp="1"/>
          </p:cNvSpPr>
          <p:nvPr>
            <p:ph idx="1"/>
          </p:nvPr>
        </p:nvSpPr>
        <p:spPr/>
        <p:txBody>
          <a:bodyPr/>
          <a:lstStyle/>
          <a:p>
            <a:r>
              <a:rPr lang="en-US" sz="1600" b="1" dirty="0" smtClean="0">
                <a:solidFill>
                  <a:schemeClr val="tx1">
                    <a:lumMod val="85000"/>
                    <a:lumOff val="15000"/>
                  </a:schemeClr>
                </a:solidFill>
              </a:rPr>
              <a:t>Guardian</a:t>
            </a:r>
            <a:r>
              <a:rPr lang="en-US" sz="1600" dirty="0" smtClean="0">
                <a:solidFill>
                  <a:schemeClr val="tx1">
                    <a:lumMod val="85000"/>
                    <a:lumOff val="15000"/>
                  </a:schemeClr>
                </a:solidFill>
              </a:rPr>
              <a:t> </a:t>
            </a:r>
            <a:r>
              <a:rPr lang="en-US" sz="1600" b="1" dirty="0" smtClean="0">
                <a:solidFill>
                  <a:schemeClr val="tx1">
                    <a:lumMod val="85000"/>
                    <a:lumOff val="15000"/>
                  </a:schemeClr>
                </a:solidFill>
              </a:rPr>
              <a:t>Support 2.0.7</a:t>
            </a:r>
          </a:p>
          <a:p>
            <a:pPr lvl="1"/>
            <a:r>
              <a:rPr lang="en-US" sz="1400" dirty="0" smtClean="0">
                <a:solidFill>
                  <a:schemeClr val="tx1">
                    <a:lumMod val="85000"/>
                    <a:lumOff val="15000"/>
                  </a:schemeClr>
                </a:solidFill>
              </a:rPr>
              <a:t>Internal testing of new version expected in early January</a:t>
            </a:r>
          </a:p>
          <a:p>
            <a:pPr lvl="1"/>
            <a:r>
              <a:rPr lang="en-US" sz="1400" dirty="0" smtClean="0">
                <a:solidFill>
                  <a:schemeClr val="tx1">
                    <a:lumMod val="85000"/>
                    <a:lumOff val="15000"/>
                  </a:schemeClr>
                </a:solidFill>
              </a:rPr>
              <a:t>Support for additional products in version 2.0.7 will follow</a:t>
            </a:r>
          </a:p>
          <a:p>
            <a:r>
              <a:rPr lang="en-US" sz="1600" b="1" dirty="0" smtClean="0">
                <a:solidFill>
                  <a:schemeClr val="tx1">
                    <a:lumMod val="85000"/>
                    <a:lumOff val="15000"/>
                  </a:schemeClr>
                </a:solidFill>
              </a:rPr>
              <a:t>Vision 4.2 </a:t>
            </a:r>
            <a:r>
              <a:rPr lang="en-US" sz="1600" dirty="0" smtClean="0">
                <a:solidFill>
                  <a:schemeClr val="tx1">
                    <a:lumMod val="85000"/>
                    <a:lumOff val="15000"/>
                  </a:schemeClr>
                </a:solidFill>
              </a:rPr>
              <a:t>supports DXi6802</a:t>
            </a:r>
          </a:p>
          <a:p>
            <a:pPr lvl="1"/>
            <a:r>
              <a:rPr lang="en-US" sz="1400" dirty="0" smtClean="0">
                <a:solidFill>
                  <a:schemeClr val="tx1">
                    <a:lumMod val="85000"/>
                    <a:lumOff val="15000"/>
                  </a:schemeClr>
                </a:solidFill>
              </a:rPr>
              <a:t>Regression tested by SVT</a:t>
            </a:r>
          </a:p>
          <a:p>
            <a:r>
              <a:rPr lang="en-US" sz="1600" b="1" dirty="0" smtClean="0">
                <a:solidFill>
                  <a:schemeClr val="tx1">
                    <a:lumMod val="85000"/>
                    <a:lumOff val="15000"/>
                  </a:schemeClr>
                </a:solidFill>
              </a:rPr>
              <a:t>DAR 2.1.2 </a:t>
            </a:r>
            <a:r>
              <a:rPr lang="en-US" sz="1600" dirty="0" smtClean="0">
                <a:solidFill>
                  <a:schemeClr val="tx1">
                    <a:lumMod val="85000"/>
                    <a:lumOff val="15000"/>
                  </a:schemeClr>
                </a:solidFill>
              </a:rPr>
              <a:t>version embedded </a:t>
            </a:r>
          </a:p>
          <a:p>
            <a:pPr lvl="1"/>
            <a:r>
              <a:rPr lang="en-US" sz="1400" dirty="0" smtClean="0">
                <a:solidFill>
                  <a:schemeClr val="tx1">
                    <a:lumMod val="85000"/>
                    <a:lumOff val="15000"/>
                  </a:schemeClr>
                </a:solidFill>
              </a:rPr>
              <a:t>Fixes missing diagrams for 10GbE interfaces (PTR31496)</a:t>
            </a:r>
          </a:p>
          <a:p>
            <a:pPr lvl="1"/>
            <a:r>
              <a:rPr lang="en-US" sz="1400" dirty="0" smtClean="0">
                <a:solidFill>
                  <a:schemeClr val="tx1">
                    <a:lumMod val="85000"/>
                    <a:lumOff val="15000"/>
                  </a:schemeClr>
                </a:solidFill>
              </a:rPr>
              <a:t>Addresses GC free space metrics (PTR32039)</a:t>
            </a:r>
          </a:p>
          <a:p>
            <a:r>
              <a:rPr lang="en-US" sz="1600" b="1" dirty="0" err="1" smtClean="0">
                <a:solidFill>
                  <a:schemeClr val="tx1">
                    <a:lumMod val="85000"/>
                    <a:lumOff val="15000"/>
                  </a:schemeClr>
                </a:solidFill>
              </a:rPr>
              <a:t>DXi</a:t>
            </a:r>
            <a:r>
              <a:rPr lang="en-US" sz="1600" b="1" dirty="0" smtClean="0">
                <a:solidFill>
                  <a:schemeClr val="tx1">
                    <a:lumMod val="85000"/>
                    <a:lumOff val="15000"/>
                  </a:schemeClr>
                </a:solidFill>
              </a:rPr>
              <a:t> Sizing Tool 3.0.2 </a:t>
            </a:r>
            <a:r>
              <a:rPr lang="en-US" sz="1600" dirty="0" smtClean="0">
                <a:solidFill>
                  <a:schemeClr val="tx1">
                    <a:lumMod val="85000"/>
                    <a:lumOff val="15000"/>
                  </a:schemeClr>
                </a:solidFill>
              </a:rPr>
              <a:t>release planned to support new DXi6802 data</a:t>
            </a:r>
          </a:p>
          <a:p>
            <a:pPr lvl="1"/>
            <a:r>
              <a:rPr lang="en-US" sz="1400" dirty="0" smtClean="0">
                <a:solidFill>
                  <a:schemeClr val="tx1">
                    <a:lumMod val="85000"/>
                    <a:lumOff val="15000"/>
                  </a:schemeClr>
                </a:solidFill>
              </a:rPr>
              <a:t>LA version could be available early January</a:t>
            </a:r>
          </a:p>
          <a:p>
            <a:pPr lvl="1"/>
            <a:r>
              <a:rPr lang="en-US" sz="1400" dirty="0" smtClean="0">
                <a:solidFill>
                  <a:schemeClr val="tx1">
                    <a:lumMod val="85000"/>
                    <a:lumOff val="15000"/>
                  </a:schemeClr>
                </a:solidFill>
              </a:rPr>
              <a:t>GA version planned for 1/28</a:t>
            </a:r>
          </a:p>
          <a:p>
            <a:pPr lvl="2"/>
            <a:r>
              <a:rPr lang="en-US" sz="1200" dirty="0" smtClean="0">
                <a:solidFill>
                  <a:schemeClr val="tx1">
                    <a:lumMod val="85000"/>
                    <a:lumOff val="15000"/>
                  </a:schemeClr>
                </a:solidFill>
              </a:rPr>
              <a:t>XML data from the performance team planned for 1/23</a:t>
            </a:r>
          </a:p>
          <a:p>
            <a:pPr lvl="2"/>
            <a:r>
              <a:rPr lang="en-US" sz="1200" dirty="0" smtClean="0">
                <a:solidFill>
                  <a:schemeClr val="tx1">
                    <a:lumMod val="85000"/>
                    <a:lumOff val="15000"/>
                  </a:schemeClr>
                </a:solidFill>
              </a:rPr>
              <a:t>Includes retesting to cover the expected performance gains</a:t>
            </a:r>
          </a:p>
          <a:p>
            <a:r>
              <a:rPr lang="en-US" sz="1600" b="1" dirty="0" smtClean="0">
                <a:solidFill>
                  <a:schemeClr val="tx1">
                    <a:lumMod val="85000"/>
                    <a:lumOff val="15000"/>
                  </a:schemeClr>
                </a:solidFill>
              </a:rPr>
              <a:t>System Data Shred 1.1.0</a:t>
            </a:r>
            <a:r>
              <a:rPr lang="en-US" sz="1600" dirty="0" smtClean="0">
                <a:solidFill>
                  <a:schemeClr val="tx1">
                    <a:lumMod val="85000"/>
                    <a:lumOff val="15000"/>
                  </a:schemeClr>
                </a:solidFill>
              </a:rPr>
              <a:t> release planned for 1/11/13</a:t>
            </a:r>
          </a:p>
          <a:p>
            <a:pPr lvl="1"/>
            <a:r>
              <a:rPr lang="en-US" sz="1400" dirty="0" smtClean="0">
                <a:solidFill>
                  <a:schemeClr val="tx1">
                    <a:lumMod val="85000"/>
                    <a:lumOff val="15000"/>
                  </a:schemeClr>
                </a:solidFill>
              </a:rPr>
              <a:t>Updates version 1.0.0 that currently supports 4000 and 65/67 – released 9/7/2012</a:t>
            </a:r>
          </a:p>
          <a:p>
            <a:pPr lvl="2"/>
            <a:r>
              <a:rPr lang="en-US" sz="1200" dirty="0" smtClean="0">
                <a:solidFill>
                  <a:schemeClr val="tx1">
                    <a:lumMod val="85000"/>
                    <a:lumOff val="15000"/>
                  </a:schemeClr>
                </a:solidFill>
              </a:rPr>
              <a:t>Posted on </a:t>
            </a:r>
            <a:r>
              <a:rPr lang="en-US" sz="1200" dirty="0" err="1" smtClean="0">
                <a:solidFill>
                  <a:schemeClr val="tx1">
                    <a:lumMod val="85000"/>
                    <a:lumOff val="15000"/>
                  </a:schemeClr>
                </a:solidFill>
              </a:rPr>
              <a:t>CSWeb</a:t>
            </a:r>
            <a:endParaRPr lang="en-US" sz="1200" dirty="0" smtClean="0">
              <a:solidFill>
                <a:schemeClr val="tx1">
                  <a:lumMod val="85000"/>
                  <a:lumOff val="15000"/>
                </a:schemeClr>
              </a:solidFill>
            </a:endParaRPr>
          </a:p>
          <a:p>
            <a:pPr lvl="1"/>
            <a:r>
              <a:rPr lang="en-US" sz="1400" dirty="0" smtClean="0">
                <a:solidFill>
                  <a:schemeClr val="tx1">
                    <a:lumMod val="85000"/>
                    <a:lumOff val="15000"/>
                  </a:schemeClr>
                </a:solidFill>
              </a:rPr>
              <a:t>Adds support to shred 8500-3TB and 6802 based on Encryption Technology (shreds in 1 hour)</a:t>
            </a:r>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DXi Sizing Tool: Updated for 6802</a:t>
            </a:r>
            <a:endParaRPr lang="en-US" dirty="0"/>
          </a:p>
        </p:txBody>
      </p:sp>
      <p:sp>
        <p:nvSpPr>
          <p:cNvPr id="4" name="Slide Number Placeholder 3"/>
          <p:cNvSpPr>
            <a:spLocks noGrp="1"/>
          </p:cNvSpPr>
          <p:nvPr>
            <p:ph type="sldNum" sz="quarter" idx="10"/>
          </p:nvPr>
        </p:nvSpPr>
        <p:spPr/>
        <p:txBody>
          <a:bodyPr/>
          <a:lstStyle/>
          <a:p>
            <a:fld id="{B927B1C4-A5E0-4B20-AFB9-DCB4017CC31F}" type="slidenum">
              <a:rPr lang="en-US" smtClean="0"/>
              <a:pPr/>
              <a:t>58</a:t>
            </a:fld>
            <a:endParaRPr lang="en-US"/>
          </a:p>
        </p:txBody>
      </p:sp>
      <p:pic>
        <p:nvPicPr>
          <p:cNvPr id="7" name="Content Placeholder 6" descr="DXiST with 6802 Added.png"/>
          <p:cNvPicPr>
            <a:picLocks noGrp="1" noChangeAspect="1"/>
          </p:cNvPicPr>
          <p:nvPr>
            <p:ph idx="1"/>
          </p:nvPr>
        </p:nvPicPr>
        <p:blipFill>
          <a:blip r:embed="rId2" cstate="print"/>
          <a:stretch>
            <a:fillRect/>
          </a:stretch>
        </p:blipFill>
        <p:spPr>
          <a:xfrm>
            <a:off x="265999" y="971491"/>
            <a:ext cx="6835446" cy="4450160"/>
          </a:xfrm>
        </p:spPr>
      </p:pic>
      <p:sp>
        <p:nvSpPr>
          <p:cNvPr id="8" name="Oval 7"/>
          <p:cNvSpPr/>
          <p:nvPr/>
        </p:nvSpPr>
        <p:spPr>
          <a:xfrm>
            <a:off x="356259" y="4215740"/>
            <a:ext cx="4405746" cy="41563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Middle DXiST 6800 closeup.png"/>
          <p:cNvPicPr>
            <a:picLocks noChangeAspect="1"/>
          </p:cNvPicPr>
          <p:nvPr/>
        </p:nvPicPr>
        <p:blipFill>
          <a:blip r:embed="rId3" cstate="print"/>
          <a:stretch>
            <a:fillRect/>
          </a:stretch>
        </p:blipFill>
        <p:spPr>
          <a:xfrm>
            <a:off x="258884" y="5161809"/>
            <a:ext cx="8885116" cy="918358"/>
          </a:xfrm>
          <a:prstGeom prst="rect">
            <a:avLst/>
          </a:prstGeom>
          <a:ln w="38100">
            <a:solidFill>
              <a:srgbClr val="FF0000"/>
            </a:solidFill>
          </a:ln>
        </p:spPr>
      </p:pic>
      <p:cxnSp>
        <p:nvCxnSpPr>
          <p:cNvPr id="12" name="Curved Connector 11"/>
          <p:cNvCxnSpPr>
            <a:stCxn id="8" idx="6"/>
            <a:endCxn id="10" idx="0"/>
          </p:cNvCxnSpPr>
          <p:nvPr/>
        </p:nvCxnSpPr>
        <p:spPr>
          <a:xfrm flipH="1">
            <a:off x="4701442" y="4423558"/>
            <a:ext cx="60563" cy="738251"/>
          </a:xfrm>
          <a:prstGeom prst="curvedConnector4">
            <a:avLst>
              <a:gd name="adj1" fmla="val -377458"/>
              <a:gd name="adj2" fmla="val 64075"/>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391886" y="5189517"/>
            <a:ext cx="914400" cy="760021"/>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descr="DAR for 6802.png"/>
          <p:cNvPicPr>
            <a:picLocks noGrp="1" noChangeAspect="1"/>
          </p:cNvPicPr>
          <p:nvPr>
            <p:ph idx="1"/>
          </p:nvPr>
        </p:nvPicPr>
        <p:blipFill>
          <a:blip r:embed="rId2" cstate="print"/>
          <a:stretch>
            <a:fillRect/>
          </a:stretch>
        </p:blipFill>
        <p:spPr>
          <a:xfrm>
            <a:off x="254123" y="979528"/>
            <a:ext cx="7543800" cy="4714875"/>
          </a:xfrm>
        </p:spPr>
      </p:pic>
      <p:sp>
        <p:nvSpPr>
          <p:cNvPr id="2" name="Title 1"/>
          <p:cNvSpPr>
            <a:spLocks noGrp="1"/>
          </p:cNvSpPr>
          <p:nvPr>
            <p:ph type="title"/>
          </p:nvPr>
        </p:nvSpPr>
        <p:spPr/>
        <p:txBody>
          <a:bodyPr/>
          <a:lstStyle/>
          <a:p>
            <a:r>
              <a:rPr lang="en-US" dirty="0" smtClean="0"/>
              <a:t>Vision: Support for 6802</a:t>
            </a:r>
            <a:endParaRPr lang="en-US" dirty="0"/>
          </a:p>
        </p:txBody>
      </p:sp>
      <p:sp>
        <p:nvSpPr>
          <p:cNvPr id="4" name="Slide Number Placeholder 3"/>
          <p:cNvSpPr>
            <a:spLocks noGrp="1"/>
          </p:cNvSpPr>
          <p:nvPr>
            <p:ph type="sldNum" sz="quarter" idx="10"/>
          </p:nvPr>
        </p:nvSpPr>
        <p:spPr/>
        <p:txBody>
          <a:bodyPr/>
          <a:lstStyle/>
          <a:p>
            <a:fld id="{B927B1C4-A5E0-4B20-AFB9-DCB4017CC31F}" type="slidenum">
              <a:rPr lang="en-US" smtClean="0"/>
              <a:pPr/>
              <a:t>59</a:t>
            </a:fld>
            <a:endParaRPr lang="en-US"/>
          </a:p>
        </p:txBody>
      </p:sp>
      <p:pic>
        <p:nvPicPr>
          <p:cNvPr id="13" name="Picture 12" descr="DAR for 6802 close up.png"/>
          <p:cNvPicPr>
            <a:picLocks noChangeAspect="1"/>
          </p:cNvPicPr>
          <p:nvPr/>
        </p:nvPicPr>
        <p:blipFill>
          <a:blip r:embed="rId3" cstate="print"/>
          <a:stretch>
            <a:fillRect/>
          </a:stretch>
        </p:blipFill>
        <p:spPr>
          <a:xfrm>
            <a:off x="3913599" y="4357687"/>
            <a:ext cx="4048125" cy="1800225"/>
          </a:xfrm>
          <a:prstGeom prst="rect">
            <a:avLst/>
          </a:prstGeom>
          <a:ln w="38100">
            <a:solidFill>
              <a:srgbClr val="FF0000"/>
            </a:solidFill>
          </a:ln>
        </p:spPr>
      </p:pic>
      <p:cxnSp>
        <p:nvCxnSpPr>
          <p:cNvPr id="16" name="Curved Connector 15"/>
          <p:cNvCxnSpPr>
            <a:endCxn id="13" idx="1"/>
          </p:cNvCxnSpPr>
          <p:nvPr/>
        </p:nvCxnSpPr>
        <p:spPr>
          <a:xfrm rot="16200000" flipH="1">
            <a:off x="1566398" y="2910599"/>
            <a:ext cx="2763982" cy="1930420"/>
          </a:xfrm>
          <a:prstGeom prst="curvedConnector2">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dirty="0" smtClean="0"/>
              <a:t>DXi6802 – Product Overview</a:t>
            </a:r>
            <a:endParaRPr dirty="0" smtClean="0">
              <a:latin typeface="Arial" charset="0"/>
              <a:cs typeface="Arial" charset="0"/>
            </a:endParaRPr>
          </a:p>
        </p:txBody>
      </p:sp>
      <p:sp>
        <p:nvSpPr>
          <p:cNvPr id="23555" name="Content Placeholder 2"/>
          <p:cNvSpPr>
            <a:spLocks noGrp="1"/>
          </p:cNvSpPr>
          <p:nvPr>
            <p:ph idx="1"/>
          </p:nvPr>
        </p:nvSpPr>
        <p:spPr>
          <a:xfrm>
            <a:off x="2514601" y="2078182"/>
            <a:ext cx="6448020" cy="4779818"/>
          </a:xfrm>
        </p:spPr>
        <p:txBody>
          <a:bodyPr wrap="square">
            <a:normAutofit/>
          </a:bodyPr>
          <a:lstStyle/>
          <a:p>
            <a:pPr marL="223838" lvl="1" indent="-223838">
              <a:buSzPct val="75000"/>
              <a:buFont typeface="Wingdings" pitchFamily="2" charset="2"/>
              <a:buChar char="§"/>
            </a:pPr>
            <a:r>
              <a:rPr lang="en-US" sz="1900" dirty="0" smtClean="0">
                <a:latin typeface="Arial" charset="0"/>
                <a:ea typeface="ＭＳ Ｐゴシック" charset="-128"/>
                <a:cs typeface="Arial" charset="0"/>
              </a:rPr>
              <a:t>Pay-as-you-Grow Scalability</a:t>
            </a:r>
          </a:p>
          <a:p>
            <a:pPr marL="517525" lvl="1" indent="-293688">
              <a:buSzPct val="75000"/>
            </a:pPr>
            <a:r>
              <a:rPr lang="en-US" sz="1300" dirty="0" smtClean="0">
                <a:latin typeface="Arial" charset="0"/>
                <a:ea typeface="ＭＳ Ｐゴシック" charset="-128"/>
                <a:cs typeface="Arial" charset="0"/>
              </a:rPr>
              <a:t>13TB licensable capacity-on-demand (</a:t>
            </a:r>
            <a:r>
              <a:rPr lang="en-US" sz="1300" dirty="0" err="1" smtClean="0">
                <a:latin typeface="Arial" charset="0"/>
                <a:ea typeface="ＭＳ Ｐゴシック" charset="-128"/>
                <a:cs typeface="Arial" charset="0"/>
              </a:rPr>
              <a:t>CoD</a:t>
            </a:r>
            <a:r>
              <a:rPr lang="en-US" sz="1300" dirty="0" smtClean="0">
                <a:latin typeface="Arial" charset="0"/>
                <a:ea typeface="ＭＳ Ｐゴシック" charset="-128"/>
                <a:cs typeface="Arial" charset="0"/>
              </a:rPr>
              <a:t>) increments</a:t>
            </a:r>
          </a:p>
          <a:p>
            <a:pPr marL="517525" lvl="1" indent="-293688">
              <a:buSzPct val="75000"/>
            </a:pPr>
            <a:r>
              <a:rPr lang="en-US" sz="1300" dirty="0" smtClean="0">
                <a:latin typeface="Arial" charset="0"/>
                <a:ea typeface="ＭＳ Ｐゴシック" charset="-128"/>
                <a:cs typeface="Arial" charset="0"/>
              </a:rPr>
              <a:t>Delivering higher customer ROI</a:t>
            </a:r>
          </a:p>
          <a:p>
            <a:pPr marL="117475" indent="-293688"/>
            <a:r>
              <a:rPr lang="en-US" sz="1900" dirty="0" smtClean="0">
                <a:latin typeface="Arial" charset="0"/>
                <a:ea typeface="ＭＳ Ｐゴシック" charset="-128"/>
                <a:cs typeface="Arial" charset="0"/>
              </a:rPr>
              <a:t>Higher Density &amp; Capacity: 13TB to 156TB Useable</a:t>
            </a:r>
          </a:p>
          <a:p>
            <a:pPr marL="517525" lvl="1" indent="-293688"/>
            <a:r>
              <a:rPr lang="en-US" sz="1300" dirty="0" smtClean="0">
                <a:latin typeface="Arial" charset="0"/>
                <a:ea typeface="ＭＳ Ｐゴシック" charset="-128"/>
                <a:cs typeface="Arial" charset="0"/>
              </a:rPr>
              <a:t>95% denser footprint, 25% more power-efficient than DXi6700</a:t>
            </a:r>
          </a:p>
          <a:p>
            <a:pPr marL="517525" lvl="1" indent="-293688"/>
            <a:r>
              <a:rPr lang="en-US" sz="1300" dirty="0" smtClean="0">
                <a:latin typeface="Arial" charset="0"/>
                <a:ea typeface="ＭＳ Ｐゴシック" charset="-128"/>
                <a:cs typeface="Arial" charset="0"/>
              </a:rPr>
              <a:t>Proactively manages data growth with non-disruptive capacity upgrades</a:t>
            </a:r>
          </a:p>
          <a:p>
            <a:pPr marL="223838" lvl="1" indent="-223838">
              <a:buSzPct val="75000"/>
              <a:buFont typeface="Wingdings" pitchFamily="2" charset="2"/>
              <a:buChar char="§"/>
            </a:pPr>
            <a:r>
              <a:rPr lang="en-US" sz="1900" dirty="0" smtClean="0">
                <a:latin typeface="Arial" charset="0"/>
                <a:ea typeface="ＭＳ Ｐゴシック" charset="-128"/>
                <a:cs typeface="Arial" charset="0"/>
              </a:rPr>
              <a:t>Higher Performance: 16.3TB/hr.</a:t>
            </a:r>
          </a:p>
          <a:p>
            <a:pPr marL="517525" lvl="1" indent="-293688">
              <a:buSzPct val="75000"/>
            </a:pPr>
            <a:r>
              <a:rPr lang="en-US" sz="1300" dirty="0" smtClean="0">
                <a:latin typeface="Arial" charset="0"/>
                <a:ea typeface="ＭＳ Ｐゴシック" charset="-128"/>
                <a:cs typeface="Arial" charset="0"/>
              </a:rPr>
              <a:t>Meet evolving backup windows with predictable performance improvements</a:t>
            </a:r>
          </a:p>
          <a:p>
            <a:pPr marL="223838" lvl="1" indent="-223838">
              <a:buSzPct val="75000"/>
              <a:buFont typeface="Wingdings" pitchFamily="2" charset="2"/>
              <a:buChar char="§"/>
            </a:pPr>
            <a:r>
              <a:rPr lang="en-US" sz="1900" dirty="0" smtClean="0">
                <a:latin typeface="Arial" charset="0"/>
                <a:ea typeface="ＭＳ Ｐゴシック" charset="-128"/>
                <a:cs typeface="Arial" charset="0"/>
              </a:rPr>
              <a:t>Higher Storage Availability</a:t>
            </a:r>
          </a:p>
          <a:p>
            <a:pPr marL="517525" lvl="1" indent="-293688">
              <a:buSzPct val="75000"/>
            </a:pPr>
            <a:r>
              <a:rPr lang="en-US" sz="1300" dirty="0" smtClean="0">
                <a:latin typeface="Arial" charset="0"/>
                <a:ea typeface="ＭＳ Ｐゴシック" charset="-128"/>
                <a:cs typeface="Arial" charset="0"/>
              </a:rPr>
              <a:t>Via Dynamic Disk Pools (DDP) and d</a:t>
            </a:r>
            <a:r>
              <a:rPr lang="en-US" sz="1300" dirty="0" smtClean="0">
                <a:solidFill>
                  <a:schemeClr val="tx1">
                    <a:lumMod val="65000"/>
                    <a:lumOff val="35000"/>
                  </a:schemeClr>
                </a:solidFill>
              </a:rPr>
              <a:t>ata integrity checking</a:t>
            </a:r>
            <a:endParaRPr lang="en-US" sz="1300" dirty="0" smtClean="0">
              <a:latin typeface="Arial" charset="0"/>
              <a:ea typeface="ＭＳ Ｐゴシック" charset="-128"/>
              <a:cs typeface="Arial" charset="0"/>
            </a:endParaRPr>
          </a:p>
          <a:p>
            <a:pPr marL="223838" lvl="1" indent="-223838">
              <a:buSzPct val="75000"/>
              <a:buFont typeface="Wingdings" pitchFamily="2" charset="2"/>
              <a:buChar char="§"/>
            </a:pPr>
            <a:r>
              <a:rPr lang="en-US" sz="1900" dirty="0" smtClean="0">
                <a:latin typeface="Arial" charset="0"/>
                <a:ea typeface="ＭＳ Ｐゴシック" charset="-128"/>
                <a:cs typeface="Arial" charset="0"/>
              </a:rPr>
              <a:t>Increased Data Security</a:t>
            </a:r>
          </a:p>
          <a:p>
            <a:pPr marL="517525" lvl="1" indent="-293688">
              <a:buSzPct val="75000"/>
            </a:pPr>
            <a:r>
              <a:rPr lang="en-US" sz="1300" dirty="0" smtClean="0">
                <a:latin typeface="Arial" charset="0"/>
                <a:ea typeface="ＭＳ Ｐゴシック" charset="-128"/>
                <a:cs typeface="Arial" charset="0"/>
              </a:rPr>
              <a:t>Hardware-based Data-at-Rest Encryption with optional Disk Security license</a:t>
            </a:r>
          </a:p>
          <a:p>
            <a:pPr marL="117475" indent="-293688"/>
            <a:r>
              <a:rPr lang="en-US" sz="1900" dirty="0" smtClean="0">
                <a:latin typeface="Arial" charset="0"/>
                <a:ea typeface="ＭＳ Ｐゴシック" charset="-128"/>
                <a:cs typeface="Arial" charset="0"/>
              </a:rPr>
              <a:t>Mid-Range Extension</a:t>
            </a:r>
          </a:p>
          <a:p>
            <a:pPr marL="517525" lvl="1" indent="-293688"/>
            <a:r>
              <a:rPr lang="en-US" sz="1300" dirty="0" smtClean="0">
                <a:latin typeface="Arial" charset="0"/>
                <a:ea typeface="ＭＳ Ｐゴシック" charset="-128"/>
                <a:cs typeface="Arial" charset="0"/>
              </a:rPr>
              <a:t>Does not replace the DXi6701 or DXi6702</a:t>
            </a:r>
          </a:p>
          <a:p>
            <a:pPr marL="517525" lvl="1" indent="-293688">
              <a:buSzPct val="75000"/>
            </a:pPr>
            <a:endParaRPr lang="en-US" sz="1400" dirty="0" smtClean="0">
              <a:latin typeface="Arial" charset="0"/>
              <a:ea typeface="ＭＳ Ｐゴシック" charset="-128"/>
              <a:cs typeface="Arial" charset="0"/>
            </a:endParaRPr>
          </a:p>
        </p:txBody>
      </p:sp>
      <p:pic>
        <p:nvPicPr>
          <p:cNvPr id="1026" name="Picture 2"/>
          <p:cNvPicPr>
            <a:picLocks noChangeAspect="1" noChangeArrowheads="1"/>
          </p:cNvPicPr>
          <p:nvPr/>
        </p:nvPicPr>
        <p:blipFill>
          <a:blip r:embed="rId3" cstate="print"/>
          <a:stretch>
            <a:fillRect/>
          </a:stretch>
        </p:blipFill>
        <p:spPr bwMode="auto">
          <a:xfrm>
            <a:off x="551147" y="1872531"/>
            <a:ext cx="1728031" cy="4680669"/>
          </a:xfrm>
          <a:prstGeom prst="rect">
            <a:avLst/>
          </a:prstGeom>
          <a:noFill/>
          <a:ln w="9525">
            <a:noFill/>
            <a:miter lim="800000"/>
            <a:headEnd/>
            <a:tailEnd/>
          </a:ln>
          <a:effectLst/>
        </p:spPr>
      </p:pic>
      <p:sp>
        <p:nvSpPr>
          <p:cNvPr id="9" name="Slide Number Placeholder 8"/>
          <p:cNvSpPr>
            <a:spLocks noGrp="1"/>
          </p:cNvSpPr>
          <p:nvPr>
            <p:ph type="sldNum" sz="quarter" idx="10"/>
          </p:nvPr>
        </p:nvSpPr>
        <p:spPr/>
        <p:txBody>
          <a:bodyPr/>
          <a:lstStyle/>
          <a:p>
            <a:pPr>
              <a:defRPr/>
            </a:pPr>
            <a:fld id="{8BE9E1C1-A8A7-4E26-A745-8E521E9ECF99}" type="slidenum">
              <a:rPr lang="en-US" smtClean="0"/>
              <a:pPr>
                <a:defRPr/>
              </a:pPr>
              <a:t>6</a:t>
            </a:fld>
            <a:endParaRPr lang="en-US" dirty="0"/>
          </a:p>
        </p:txBody>
      </p:sp>
      <p:sp>
        <p:nvSpPr>
          <p:cNvPr id="7" name="Rounded Rectangle 6"/>
          <p:cNvSpPr/>
          <p:nvPr/>
        </p:nvSpPr>
        <p:spPr>
          <a:xfrm>
            <a:off x="248951" y="939860"/>
            <a:ext cx="8638310" cy="810563"/>
          </a:xfrm>
          <a:prstGeom prst="roundRect">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100" b="1" i="1" dirty="0" smtClean="0">
                <a:effectLst>
                  <a:outerShdw blurRad="38100" dist="38100" dir="2700000" algn="tl">
                    <a:srgbClr val="000000">
                      <a:alpha val="43137"/>
                    </a:srgbClr>
                  </a:outerShdw>
                </a:effectLst>
                <a:latin typeface="Arial" charset="0"/>
                <a:ea typeface="ＭＳ Ｐゴシック"/>
                <a:cs typeface="Arial" charset="0"/>
              </a:rPr>
              <a:t>Most scalable, efficient, &amp; highest performing disk </a:t>
            </a:r>
            <a:r>
              <a:rPr lang="en-US" sz="2100" b="1" i="1" dirty="0">
                <a:effectLst>
                  <a:outerShdw blurRad="38100" dist="38100" dir="2700000" algn="tl">
                    <a:srgbClr val="000000">
                      <a:alpha val="43137"/>
                    </a:srgbClr>
                  </a:outerShdw>
                </a:effectLst>
                <a:latin typeface="Arial" charset="0"/>
                <a:ea typeface="ＭＳ Ｐゴシック"/>
                <a:cs typeface="Arial" charset="0"/>
              </a:rPr>
              <a:t>backup </a:t>
            </a:r>
            <a:r>
              <a:rPr lang="en-US" sz="2100" b="1" i="1" dirty="0" smtClean="0">
                <a:effectLst>
                  <a:outerShdw blurRad="38100" dist="38100" dir="2700000" algn="tl">
                    <a:srgbClr val="000000">
                      <a:alpha val="43137"/>
                    </a:srgbClr>
                  </a:outerShdw>
                </a:effectLst>
                <a:latin typeface="Arial" charset="0"/>
                <a:ea typeface="ＭＳ Ｐゴシック"/>
                <a:cs typeface="Arial" charset="0"/>
              </a:rPr>
              <a:t>&amp; deduplication </a:t>
            </a:r>
            <a:r>
              <a:rPr lang="en-US" sz="2100" b="1" i="1" dirty="0">
                <a:effectLst>
                  <a:outerShdw blurRad="38100" dist="38100" dir="2700000" algn="tl">
                    <a:srgbClr val="000000">
                      <a:alpha val="43137"/>
                    </a:srgbClr>
                  </a:outerShdw>
                </a:effectLst>
                <a:latin typeface="Arial" charset="0"/>
                <a:ea typeface="ＭＳ Ｐゴシック"/>
                <a:cs typeface="Arial" charset="0"/>
              </a:rPr>
              <a:t>solution</a:t>
            </a:r>
          </a:p>
        </p:txBody>
      </p:sp>
    </p:spTree>
    <p:extLst>
      <p:ext uri="{BB962C8B-B14F-4D97-AF65-F5344CB8AC3E}">
        <p14:creationId xmlns:p14="http://schemas.microsoft.com/office/powerpoint/2010/main" val="80039252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DXi GUI 6802.png"/>
          <p:cNvPicPr>
            <a:picLocks noGrp="1" noChangeAspect="1"/>
          </p:cNvPicPr>
          <p:nvPr>
            <p:ph idx="1"/>
          </p:nvPr>
        </p:nvPicPr>
        <p:blipFill>
          <a:blip r:embed="rId2" cstate="print"/>
          <a:stretch>
            <a:fillRect/>
          </a:stretch>
        </p:blipFill>
        <p:spPr>
          <a:xfrm>
            <a:off x="301625" y="1443022"/>
            <a:ext cx="4816640" cy="2827972"/>
          </a:xfrm>
        </p:spPr>
      </p:pic>
      <p:sp>
        <p:nvSpPr>
          <p:cNvPr id="2" name="Title 1"/>
          <p:cNvSpPr>
            <a:spLocks noGrp="1"/>
          </p:cNvSpPr>
          <p:nvPr>
            <p:ph type="title"/>
          </p:nvPr>
        </p:nvSpPr>
        <p:spPr/>
        <p:txBody>
          <a:bodyPr/>
          <a:lstStyle/>
          <a:p>
            <a:r>
              <a:rPr lang="en-US" smtClean="0"/>
              <a:t>DAR: </a:t>
            </a:r>
            <a:r>
              <a:rPr lang="en-US" dirty="0" smtClean="0"/>
              <a:t>Support for 6802</a:t>
            </a:r>
            <a:endParaRPr lang="en-US" dirty="0"/>
          </a:p>
        </p:txBody>
      </p:sp>
      <p:sp>
        <p:nvSpPr>
          <p:cNvPr id="4" name="Slide Number Placeholder 3"/>
          <p:cNvSpPr>
            <a:spLocks noGrp="1"/>
          </p:cNvSpPr>
          <p:nvPr>
            <p:ph type="sldNum" sz="quarter" idx="10"/>
          </p:nvPr>
        </p:nvSpPr>
        <p:spPr/>
        <p:txBody>
          <a:bodyPr/>
          <a:lstStyle/>
          <a:p>
            <a:fld id="{B927B1C4-A5E0-4B20-AFB9-DCB4017CC31F}" type="slidenum">
              <a:rPr lang="en-US" smtClean="0"/>
              <a:pPr/>
              <a:t>60</a:t>
            </a:fld>
            <a:endParaRPr lang="en-US"/>
          </a:p>
        </p:txBody>
      </p:sp>
      <p:pic>
        <p:nvPicPr>
          <p:cNvPr id="9" name="Picture 8" descr="DAR for 6802.png"/>
          <p:cNvPicPr>
            <a:picLocks noChangeAspect="1"/>
          </p:cNvPicPr>
          <p:nvPr/>
        </p:nvPicPr>
        <p:blipFill>
          <a:blip r:embed="rId3" cstate="print"/>
          <a:stretch>
            <a:fillRect/>
          </a:stretch>
        </p:blipFill>
        <p:spPr>
          <a:xfrm>
            <a:off x="2054432" y="786739"/>
            <a:ext cx="6792684" cy="4245427"/>
          </a:xfrm>
          <a:prstGeom prst="rect">
            <a:avLst/>
          </a:prstGeom>
          <a:ln w="38100">
            <a:solidFill>
              <a:srgbClr val="FF0000"/>
            </a:solidFill>
          </a:ln>
        </p:spPr>
      </p:pic>
      <p:pic>
        <p:nvPicPr>
          <p:cNvPr id="10" name="Picture 9" descr="DAR for 6802 close up.png"/>
          <p:cNvPicPr>
            <a:picLocks noChangeAspect="1"/>
          </p:cNvPicPr>
          <p:nvPr/>
        </p:nvPicPr>
        <p:blipFill>
          <a:blip r:embed="rId4" cstate="print"/>
          <a:stretch>
            <a:fillRect/>
          </a:stretch>
        </p:blipFill>
        <p:spPr>
          <a:xfrm>
            <a:off x="0" y="4990264"/>
            <a:ext cx="9144000" cy="915083"/>
          </a:xfrm>
          <a:prstGeom prst="rect">
            <a:avLst/>
          </a:prstGeom>
          <a:ln w="38100">
            <a:solidFill>
              <a:srgbClr val="FF0000"/>
            </a:solidFill>
          </a:ln>
        </p:spPr>
      </p:pic>
      <p:cxnSp>
        <p:nvCxnSpPr>
          <p:cNvPr id="14" name="Curved Connector 13"/>
          <p:cNvCxnSpPr>
            <a:endCxn id="9" idx="1"/>
          </p:cNvCxnSpPr>
          <p:nvPr/>
        </p:nvCxnSpPr>
        <p:spPr>
          <a:xfrm flipV="1">
            <a:off x="1140031" y="2909453"/>
            <a:ext cx="914401" cy="546268"/>
          </a:xfrm>
          <a:prstGeom prst="curvedConnector3">
            <a:avLst>
              <a:gd name="adj1" fmla="val 50000"/>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Curved Connector 17"/>
          <p:cNvCxnSpPr>
            <a:endCxn id="10" idx="0"/>
          </p:cNvCxnSpPr>
          <p:nvPr/>
        </p:nvCxnSpPr>
        <p:spPr>
          <a:xfrm rot="5400000">
            <a:off x="2949705" y="3201714"/>
            <a:ext cx="3410846" cy="166255"/>
          </a:xfrm>
          <a:prstGeom prst="curvedConnector3">
            <a:avLst>
              <a:gd name="adj1" fmla="val 50000"/>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5800" y="2590800"/>
            <a:ext cx="7772400" cy="639763"/>
          </a:xfrm>
        </p:spPr>
        <p:txBody>
          <a:bodyPr/>
          <a:lstStyle/>
          <a:p>
            <a:pPr algn="ctr"/>
            <a:r>
              <a:rPr lang="en-US" dirty="0" smtClean="0"/>
              <a:t>Training Strategy</a:t>
            </a:r>
          </a:p>
        </p:txBody>
      </p:sp>
      <p:sp>
        <p:nvSpPr>
          <p:cNvPr id="4" name="Slide Number Placeholder 3"/>
          <p:cNvSpPr>
            <a:spLocks noGrp="1"/>
          </p:cNvSpPr>
          <p:nvPr>
            <p:ph type="sldNum" sz="quarter" idx="4294967295"/>
          </p:nvPr>
        </p:nvSpPr>
        <p:spPr>
          <a:xfrm>
            <a:off x="0" y="6618288"/>
            <a:ext cx="463550" cy="246062"/>
          </a:xfrm>
        </p:spPr>
        <p:txBody>
          <a:bodyPr/>
          <a:lstStyle/>
          <a:p>
            <a:fld id="{B927B1C4-A5E0-4B20-AFB9-DCB4017CC31F}" type="slidenum">
              <a:rPr lang="en-US" smtClean="0"/>
              <a:pPr/>
              <a:t>61</a:t>
            </a:fld>
            <a:endParaRPr lang="en-US"/>
          </a:p>
        </p:txBody>
      </p:sp>
      <p:sp>
        <p:nvSpPr>
          <p:cNvPr id="8" name="Text Placeholder 5"/>
          <p:cNvSpPr txBox="1">
            <a:spLocks/>
          </p:cNvSpPr>
          <p:nvPr/>
        </p:nvSpPr>
        <p:spPr bwMode="auto">
          <a:xfrm>
            <a:off x="904875" y="5490839"/>
            <a:ext cx="7156774" cy="6048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457200" rtl="0" eaLnBrk="0" fontAlgn="base" latinLnBrk="0" hangingPunct="0">
              <a:lnSpc>
                <a:spcPct val="100000"/>
              </a:lnSpc>
              <a:spcBef>
                <a:spcPct val="20000"/>
              </a:spcBef>
              <a:spcAft>
                <a:spcPct val="0"/>
              </a:spcAft>
              <a:buClr>
                <a:srgbClr val="0DB6EC"/>
              </a:buClr>
              <a:buSzPct val="75000"/>
              <a:buFontTx/>
              <a:buChar char="-"/>
              <a:tabLst/>
              <a:defRPr/>
            </a:pPr>
            <a:r>
              <a:rPr kumimoji="0" lang="en-US" sz="1600" b="1" i="0" u="none" strike="noStrike" kern="1200" cap="none" spc="0" normalizeH="0" baseline="0" noProof="0" dirty="0" smtClean="0">
                <a:ln>
                  <a:noFill/>
                </a:ln>
                <a:solidFill>
                  <a:srgbClr val="7DD8F4"/>
                </a:solidFill>
                <a:effectLst/>
                <a:uLnTx/>
                <a:uFillTx/>
                <a:latin typeface="Arial" charset="0"/>
                <a:ea typeface="ＭＳ Ｐゴシック" charset="-128"/>
                <a:cs typeface="ＭＳ Ｐゴシック" charset="-128"/>
              </a:rPr>
              <a:t>Presented By: Jim Bell</a:t>
            </a:r>
          </a:p>
        </p:txBody>
      </p:sp>
    </p:spTree>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Customer Training</a:t>
            </a:r>
            <a:endParaRPr lang="en-US" dirty="0"/>
          </a:p>
        </p:txBody>
      </p:sp>
      <p:sp>
        <p:nvSpPr>
          <p:cNvPr id="3" name="Content Placeholder 2"/>
          <p:cNvSpPr>
            <a:spLocks noGrp="1"/>
          </p:cNvSpPr>
          <p:nvPr>
            <p:ph idx="1"/>
          </p:nvPr>
        </p:nvSpPr>
        <p:spPr/>
        <p:txBody>
          <a:bodyPr>
            <a:normAutofit/>
          </a:bodyPr>
          <a:lstStyle/>
          <a:p>
            <a:r>
              <a:rPr lang="en-US" dirty="0" smtClean="0">
                <a:solidFill>
                  <a:schemeClr val="tx1">
                    <a:lumMod val="50000"/>
                    <a:lumOff val="50000"/>
                  </a:schemeClr>
                </a:solidFill>
              </a:rPr>
              <a:t>Customer </a:t>
            </a:r>
            <a:r>
              <a:rPr lang="en-US" dirty="0">
                <a:solidFill>
                  <a:schemeClr val="tx1">
                    <a:lumMod val="50000"/>
                    <a:lumOff val="50000"/>
                  </a:schemeClr>
                </a:solidFill>
              </a:rPr>
              <a:t>Virtual Classroom Demo </a:t>
            </a:r>
            <a:r>
              <a:rPr lang="en-US" dirty="0" smtClean="0">
                <a:solidFill>
                  <a:schemeClr val="tx1">
                    <a:lumMod val="50000"/>
                    <a:lumOff val="50000"/>
                  </a:schemeClr>
                </a:solidFill>
              </a:rPr>
              <a:t>Courses on quantum.com </a:t>
            </a:r>
            <a:r>
              <a:rPr lang="en-US" dirty="0">
                <a:solidFill>
                  <a:schemeClr val="tx1">
                    <a:lumMod val="50000"/>
                    <a:lumOff val="50000"/>
                  </a:schemeClr>
                </a:solidFill>
              </a:rPr>
              <a:t>– </a:t>
            </a:r>
            <a:r>
              <a:rPr lang="en-US" dirty="0" smtClean="0">
                <a:solidFill>
                  <a:schemeClr val="tx1">
                    <a:lumMod val="50000"/>
                    <a:lumOff val="50000"/>
                  </a:schemeClr>
                </a:solidFill>
              </a:rPr>
              <a:t>updated </a:t>
            </a:r>
            <a:r>
              <a:rPr lang="en-US" dirty="0">
                <a:solidFill>
                  <a:schemeClr val="tx1">
                    <a:lumMod val="50000"/>
                    <a:lumOff val="50000"/>
                  </a:schemeClr>
                </a:solidFill>
              </a:rPr>
              <a:t>for </a:t>
            </a:r>
            <a:r>
              <a:rPr lang="en-US" dirty="0" smtClean="0">
                <a:solidFill>
                  <a:schemeClr val="tx1">
                    <a:lumMod val="50000"/>
                    <a:lumOff val="50000"/>
                  </a:schemeClr>
                </a:solidFill>
              </a:rPr>
              <a:t>DXi 2.2</a:t>
            </a:r>
            <a:endParaRPr lang="en-US" dirty="0">
              <a:solidFill>
                <a:schemeClr val="tx1">
                  <a:lumMod val="50000"/>
                  <a:lumOff val="50000"/>
                </a:schemeClr>
              </a:solidFill>
            </a:endParaRPr>
          </a:p>
          <a:p>
            <a:pPr lvl="1"/>
            <a:r>
              <a:rPr lang="en-US" dirty="0">
                <a:solidFill>
                  <a:schemeClr val="tx1">
                    <a:lumMod val="50000"/>
                    <a:lumOff val="50000"/>
                  </a:schemeClr>
                </a:solidFill>
              </a:rPr>
              <a:t>DXi-Series: Network Configuration</a:t>
            </a:r>
          </a:p>
          <a:p>
            <a:pPr lvl="1"/>
            <a:r>
              <a:rPr lang="en-US" dirty="0">
                <a:solidFill>
                  <a:schemeClr val="tx1">
                    <a:lumMod val="50000"/>
                    <a:lumOff val="50000"/>
                  </a:schemeClr>
                </a:solidFill>
              </a:rPr>
              <a:t>DXi-Series: VTL, Replication, and PTT Configuration</a:t>
            </a:r>
          </a:p>
          <a:p>
            <a:pPr lvl="1"/>
            <a:r>
              <a:rPr lang="en-US" dirty="0">
                <a:solidFill>
                  <a:schemeClr val="tx1">
                    <a:lumMod val="50000"/>
                    <a:lumOff val="50000"/>
                  </a:schemeClr>
                </a:solidFill>
              </a:rPr>
              <a:t>DXi-Series: NAS and Replication Configuration</a:t>
            </a:r>
          </a:p>
          <a:p>
            <a:pPr lvl="1"/>
            <a:r>
              <a:rPr lang="en-US" dirty="0">
                <a:solidFill>
                  <a:schemeClr val="tx1">
                    <a:lumMod val="50000"/>
                    <a:lumOff val="50000"/>
                  </a:schemeClr>
                </a:solidFill>
              </a:rPr>
              <a:t>DXi-Series: OST, Optimized Duplication, and Direct to-Tape </a:t>
            </a:r>
            <a:r>
              <a:rPr lang="en-US" dirty="0" smtClean="0">
                <a:solidFill>
                  <a:schemeClr val="tx1">
                    <a:lumMod val="50000"/>
                    <a:lumOff val="50000"/>
                  </a:schemeClr>
                </a:solidFill>
              </a:rPr>
              <a:t>Configuration</a:t>
            </a:r>
          </a:p>
          <a:p>
            <a:r>
              <a:rPr lang="en-US" dirty="0" smtClean="0">
                <a:solidFill>
                  <a:schemeClr val="tx1">
                    <a:lumMod val="50000"/>
                    <a:lumOff val="50000"/>
                  </a:schemeClr>
                </a:solidFill>
              </a:rPr>
              <a:t>The new </a:t>
            </a:r>
            <a:r>
              <a:rPr lang="en-US" i="1" dirty="0" smtClean="0">
                <a:solidFill>
                  <a:schemeClr val="tx1">
                    <a:lumMod val="50000"/>
                    <a:lumOff val="50000"/>
                  </a:schemeClr>
                </a:solidFill>
              </a:rPr>
              <a:t>DXi6800 User Essentials</a:t>
            </a:r>
            <a:r>
              <a:rPr lang="en-US" dirty="0" smtClean="0">
                <a:solidFill>
                  <a:schemeClr val="tx1">
                    <a:lumMod val="50000"/>
                    <a:lumOff val="50000"/>
                  </a:schemeClr>
                </a:solidFill>
              </a:rPr>
              <a:t> </a:t>
            </a:r>
          </a:p>
          <a:p>
            <a:pPr lvl="1"/>
            <a:r>
              <a:rPr lang="en-US" dirty="0" smtClean="0">
                <a:solidFill>
                  <a:schemeClr val="tx1">
                    <a:lumMod val="50000"/>
                    <a:lumOff val="50000"/>
                  </a:schemeClr>
                </a:solidFill>
              </a:rPr>
              <a:t>Customer-facing quick reference</a:t>
            </a:r>
          </a:p>
          <a:p>
            <a:pPr lvl="1"/>
            <a:r>
              <a:rPr lang="en-US" dirty="0">
                <a:solidFill>
                  <a:schemeClr val="tx1">
                    <a:lumMod val="50000"/>
                    <a:lumOff val="50000"/>
                  </a:schemeClr>
                </a:solidFill>
              </a:rPr>
              <a:t>H</a:t>
            </a:r>
            <a:r>
              <a:rPr lang="en-US" dirty="0" smtClean="0">
                <a:solidFill>
                  <a:schemeClr val="tx1">
                    <a:lumMod val="50000"/>
                    <a:lumOff val="50000"/>
                  </a:schemeClr>
                </a:solidFill>
              </a:rPr>
              <a:t>elps familiarize a customer with a</a:t>
            </a:r>
            <a:br>
              <a:rPr lang="en-US" dirty="0" smtClean="0">
                <a:solidFill>
                  <a:schemeClr val="tx1">
                    <a:lumMod val="50000"/>
                    <a:lumOff val="50000"/>
                  </a:schemeClr>
                </a:solidFill>
              </a:rPr>
            </a:br>
            <a:r>
              <a:rPr lang="en-US" dirty="0" smtClean="0">
                <a:solidFill>
                  <a:schemeClr val="tx1">
                    <a:lumMod val="50000"/>
                    <a:lumOff val="50000"/>
                  </a:schemeClr>
                </a:solidFill>
              </a:rPr>
              <a:t>DXi6800 after installation</a:t>
            </a:r>
            <a:endParaRPr lang="en-US" dirty="0">
              <a:solidFill>
                <a:schemeClr val="tx1">
                  <a:lumMod val="50000"/>
                  <a:lumOff val="50000"/>
                </a:schemeClr>
              </a:solidFill>
            </a:endParaRPr>
          </a:p>
        </p:txBody>
      </p:sp>
      <p:pic>
        <p:nvPicPr>
          <p:cNvPr id="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1241" t="756" r="11136"/>
          <a:stretch/>
        </p:blipFill>
        <p:spPr bwMode="auto">
          <a:xfrm rot="240000">
            <a:off x="5459607" y="3641148"/>
            <a:ext cx="3049114" cy="2340551"/>
          </a:xfrm>
          <a:prstGeom prst="rect">
            <a:avLst/>
          </a:prstGeom>
          <a:noFill/>
          <a:ln w="6350">
            <a:solidFill>
              <a:schemeClr val="accent4">
                <a:lumMod val="40000"/>
                <a:lumOff val="60000"/>
              </a:schemeClr>
            </a:solidFill>
            <a:miter lim="800000"/>
            <a:headEnd/>
            <a:tailEnd/>
          </a:ln>
          <a:effectLst>
            <a:outerShdw blurRad="88900" dist="35921" dir="2700000" algn="ctr" rotWithShape="0">
              <a:schemeClr val="tx1">
                <a:alpha val="89000"/>
              </a:schemeClr>
            </a:outerShdw>
          </a:effectLst>
          <a:extLst>
            <a:ext uri="{909E8E84-426E-40dd-AFC4-6F175D3DCCD1}">
              <a14:hiddenFill xmlns:a14="http://schemas.microsoft.com/office/drawing/2010/main">
                <a:solidFill>
                  <a:schemeClr val="accent1"/>
                </a:solidFill>
              </a14:hiddenFill>
            </a:ext>
          </a:extLst>
        </p:spPr>
      </p:pic>
      <p:sp>
        <p:nvSpPr>
          <p:cNvPr id="5" name="Slide Number Placeholder 4"/>
          <p:cNvSpPr>
            <a:spLocks noGrp="1"/>
          </p:cNvSpPr>
          <p:nvPr>
            <p:ph type="sldNum" sz="quarter" idx="10"/>
          </p:nvPr>
        </p:nvSpPr>
        <p:spPr>
          <a:xfrm>
            <a:off x="228600" y="6618288"/>
            <a:ext cx="463550" cy="246062"/>
          </a:xfrm>
        </p:spPr>
        <p:txBody>
          <a:bodyPr/>
          <a:lstStyle/>
          <a:p>
            <a:pPr>
              <a:defRPr/>
            </a:pPr>
            <a:fld id="{FB54C75B-A179-42A1-8192-6F39BEF3B589}" type="slidenum">
              <a:rPr lang="en-US" smtClean="0"/>
              <a:pPr>
                <a:defRPr/>
              </a:pPr>
              <a:t>62</a:t>
            </a:fld>
            <a:endParaRPr lang="en-US" sz="1200" dirty="0"/>
          </a:p>
        </p:txBody>
      </p:sp>
    </p:spTree>
    <p:extLst>
      <p:ext uri="{BB962C8B-B14F-4D97-AF65-F5344CB8AC3E}">
        <p14:creationId xmlns:p14="http://schemas.microsoft.com/office/powerpoint/2010/main" val="390409895"/>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Service Training</a:t>
            </a:r>
            <a:endParaRPr lang="en-US" dirty="0"/>
          </a:p>
        </p:txBody>
      </p:sp>
      <p:sp>
        <p:nvSpPr>
          <p:cNvPr id="3" name="Content Placeholder 2"/>
          <p:cNvSpPr>
            <a:spLocks noGrp="1"/>
          </p:cNvSpPr>
          <p:nvPr>
            <p:ph idx="1"/>
          </p:nvPr>
        </p:nvSpPr>
        <p:spPr>
          <a:xfrm>
            <a:off x="301624" y="1143000"/>
            <a:ext cx="7541114" cy="5029200"/>
          </a:xfrm>
        </p:spPr>
        <p:txBody>
          <a:bodyPr>
            <a:normAutofit/>
          </a:bodyPr>
          <a:lstStyle/>
          <a:p>
            <a:pPr marL="0" indent="0">
              <a:spcAft>
                <a:spcPts val="1200"/>
              </a:spcAft>
              <a:buNone/>
            </a:pPr>
            <a:r>
              <a:rPr lang="en-US" dirty="0" smtClean="0"/>
              <a:t>These </a:t>
            </a:r>
            <a:r>
              <a:rPr lang="en-US" dirty="0"/>
              <a:t>courses </a:t>
            </a:r>
            <a:r>
              <a:rPr lang="en-US" dirty="0" smtClean="0"/>
              <a:t>support the DXi6800 </a:t>
            </a:r>
            <a:r>
              <a:rPr lang="en-US" dirty="0"/>
              <a:t>release and are available in StorageCare </a:t>
            </a:r>
            <a:r>
              <a:rPr lang="en-US" dirty="0" smtClean="0"/>
              <a:t>Learning:</a:t>
            </a:r>
            <a:endParaRPr lang="en-US" dirty="0"/>
          </a:p>
          <a:p>
            <a:pPr lvl="0">
              <a:spcAft>
                <a:spcPts val="1200"/>
              </a:spcAft>
            </a:pPr>
            <a:r>
              <a:rPr lang="en-US" b="1" dirty="0">
                <a:solidFill>
                  <a:schemeClr val="accent2">
                    <a:lumMod val="75000"/>
                  </a:schemeClr>
                </a:solidFill>
              </a:rPr>
              <a:t>NEW:</a:t>
            </a:r>
            <a:r>
              <a:rPr lang="en-US" dirty="0"/>
              <a:t> DXi6800 Service </a:t>
            </a:r>
            <a:r>
              <a:rPr lang="en-US" dirty="0" smtClean="0"/>
              <a:t>Update</a:t>
            </a:r>
            <a:br>
              <a:rPr lang="en-US" dirty="0" smtClean="0"/>
            </a:br>
            <a:r>
              <a:rPr lang="en-US" dirty="0" smtClean="0"/>
              <a:t>(2-4414a </a:t>
            </a:r>
            <a:r>
              <a:rPr lang="en-US" dirty="0"/>
              <a:t>Online </a:t>
            </a:r>
            <a:r>
              <a:rPr lang="en-US" dirty="0" smtClean="0"/>
              <a:t>Self-Paced)</a:t>
            </a:r>
            <a:endParaRPr lang="en-US" dirty="0"/>
          </a:p>
          <a:p>
            <a:pPr lvl="0">
              <a:spcAft>
                <a:spcPts val="1200"/>
              </a:spcAft>
            </a:pPr>
            <a:r>
              <a:rPr lang="en-US" b="1" dirty="0">
                <a:solidFill>
                  <a:schemeClr val="accent2">
                    <a:lumMod val="75000"/>
                  </a:schemeClr>
                </a:solidFill>
              </a:rPr>
              <a:t>NEW:</a:t>
            </a:r>
            <a:r>
              <a:rPr lang="en-US" dirty="0"/>
              <a:t> DXi6800 </a:t>
            </a:r>
            <a:r>
              <a:rPr lang="en-US" dirty="0" smtClean="0"/>
              <a:t>Installation</a:t>
            </a:r>
            <a:br>
              <a:rPr lang="en-US" dirty="0" smtClean="0"/>
            </a:br>
            <a:r>
              <a:rPr lang="en-US" dirty="0" smtClean="0"/>
              <a:t>(2-4415 </a:t>
            </a:r>
            <a:r>
              <a:rPr lang="en-US" dirty="0"/>
              <a:t>Online Self-Paced)</a:t>
            </a:r>
          </a:p>
          <a:p>
            <a:pPr lvl="0">
              <a:spcAft>
                <a:spcPts val="1200"/>
              </a:spcAft>
            </a:pPr>
            <a:r>
              <a:rPr lang="en-US" b="1" dirty="0">
                <a:solidFill>
                  <a:schemeClr val="accent2">
                    <a:lumMod val="75000"/>
                  </a:schemeClr>
                </a:solidFill>
              </a:rPr>
              <a:t>UPDATED:</a:t>
            </a:r>
            <a:r>
              <a:rPr lang="en-US" dirty="0"/>
              <a:t> DXi-Series </a:t>
            </a:r>
            <a:r>
              <a:rPr lang="en-US" dirty="0" smtClean="0"/>
              <a:t>Installation</a:t>
            </a:r>
            <a:br>
              <a:rPr lang="en-US" dirty="0" smtClean="0"/>
            </a:br>
            <a:r>
              <a:rPr lang="en-US" dirty="0" smtClean="0"/>
              <a:t>and </a:t>
            </a:r>
            <a:r>
              <a:rPr lang="en-US" dirty="0"/>
              <a:t>Hardware </a:t>
            </a:r>
            <a:r>
              <a:rPr lang="en-US" dirty="0" smtClean="0"/>
              <a:t>Replacement</a:t>
            </a:r>
            <a:br>
              <a:rPr lang="en-US" dirty="0" smtClean="0"/>
            </a:br>
            <a:r>
              <a:rPr lang="en-US" dirty="0" smtClean="0"/>
              <a:t>(2-0413 </a:t>
            </a:r>
            <a:r>
              <a:rPr lang="en-US" dirty="0"/>
              <a:t>Classroom</a:t>
            </a:r>
            <a:r>
              <a:rPr lang="en-US" dirty="0" smtClean="0"/>
              <a:t>)</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52391" y="1878083"/>
            <a:ext cx="2848633" cy="3722214"/>
          </a:xfrm>
          <a:prstGeom prst="rect">
            <a:avLst/>
          </a:prstGeom>
        </p:spPr>
      </p:pic>
      <p:sp>
        <p:nvSpPr>
          <p:cNvPr id="5" name="Slide Number Placeholder 4"/>
          <p:cNvSpPr>
            <a:spLocks noGrp="1"/>
          </p:cNvSpPr>
          <p:nvPr>
            <p:ph type="sldNum" sz="quarter" idx="10"/>
          </p:nvPr>
        </p:nvSpPr>
        <p:spPr>
          <a:xfrm>
            <a:off x="228600" y="6618288"/>
            <a:ext cx="463550" cy="246062"/>
          </a:xfrm>
        </p:spPr>
        <p:txBody>
          <a:bodyPr/>
          <a:lstStyle/>
          <a:p>
            <a:pPr>
              <a:defRPr/>
            </a:pPr>
            <a:fld id="{FB54C75B-A179-42A1-8192-6F39BEF3B589}" type="slidenum">
              <a:rPr lang="en-US" smtClean="0"/>
              <a:pPr>
                <a:defRPr/>
              </a:pPr>
              <a:t>63</a:t>
            </a:fld>
            <a:endParaRPr lang="en-US" sz="1200" dirty="0"/>
          </a:p>
        </p:txBody>
      </p:sp>
    </p:spTree>
    <p:extLst>
      <p:ext uri="{BB962C8B-B14F-4D97-AF65-F5344CB8AC3E}">
        <p14:creationId xmlns:p14="http://schemas.microsoft.com/office/powerpoint/2010/main" val="3169583431"/>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Training Resources</a:t>
            </a:r>
            <a:endParaRPr lang="en-US" dirty="0"/>
          </a:p>
        </p:txBody>
      </p:sp>
      <p:sp>
        <p:nvSpPr>
          <p:cNvPr id="3" name="Content Placeholder 2"/>
          <p:cNvSpPr>
            <a:spLocks noGrp="1"/>
          </p:cNvSpPr>
          <p:nvPr>
            <p:ph idx="1"/>
          </p:nvPr>
        </p:nvSpPr>
        <p:spPr>
          <a:xfrm>
            <a:off x="301624" y="1143000"/>
            <a:ext cx="8385175" cy="5029200"/>
          </a:xfrm>
        </p:spPr>
        <p:txBody>
          <a:bodyPr>
            <a:normAutofit/>
          </a:bodyPr>
          <a:lstStyle/>
          <a:p>
            <a:pPr marL="0" indent="0">
              <a:buNone/>
            </a:pPr>
            <a:r>
              <a:rPr lang="en-US" dirty="0" smtClean="0"/>
              <a:t>These </a:t>
            </a:r>
            <a:r>
              <a:rPr lang="en-US" dirty="0"/>
              <a:t>documents ship with the product or are available on CSWeb:</a:t>
            </a:r>
          </a:p>
          <a:p>
            <a:pPr lvl="0"/>
            <a:r>
              <a:rPr lang="en-US" b="1" dirty="0">
                <a:solidFill>
                  <a:schemeClr val="accent2">
                    <a:lumMod val="75000"/>
                  </a:schemeClr>
                </a:solidFill>
              </a:rPr>
              <a:t>NEW:</a:t>
            </a:r>
            <a:r>
              <a:rPr lang="en-US" dirty="0"/>
              <a:t> </a:t>
            </a:r>
            <a:r>
              <a:rPr lang="en-US" i="1" dirty="0"/>
              <a:t>DXi6800 User </a:t>
            </a:r>
            <a:r>
              <a:rPr lang="en-US" i="1" dirty="0" smtClean="0"/>
              <a:t>Essentials</a:t>
            </a:r>
            <a:endParaRPr lang="en-US" dirty="0"/>
          </a:p>
          <a:p>
            <a:pPr lvl="0"/>
            <a:r>
              <a:rPr lang="en-US" b="1" dirty="0">
                <a:solidFill>
                  <a:schemeClr val="accent2">
                    <a:lumMod val="75000"/>
                  </a:schemeClr>
                </a:solidFill>
              </a:rPr>
              <a:t>NEW:</a:t>
            </a:r>
            <a:r>
              <a:rPr lang="en-US" dirty="0"/>
              <a:t> </a:t>
            </a:r>
            <a:r>
              <a:rPr lang="en-US" i="1" dirty="0"/>
              <a:t>DXi6800 At A </a:t>
            </a:r>
            <a:r>
              <a:rPr lang="en-US" i="1" dirty="0" smtClean="0"/>
              <a:t>Glance</a:t>
            </a:r>
            <a:endParaRPr lang="en-US" dirty="0"/>
          </a:p>
          <a:p>
            <a:pPr lvl="0"/>
            <a:r>
              <a:rPr lang="en-US" b="1" dirty="0">
                <a:solidFill>
                  <a:schemeClr val="accent2">
                    <a:lumMod val="75000"/>
                  </a:schemeClr>
                </a:solidFill>
              </a:rPr>
              <a:t>UPDATED:</a:t>
            </a:r>
            <a:r>
              <a:rPr lang="en-US" dirty="0"/>
              <a:t> </a:t>
            </a:r>
            <a:r>
              <a:rPr lang="en-US" i="1" dirty="0"/>
              <a:t>DXi-Series </a:t>
            </a:r>
            <a:r>
              <a:rPr lang="en-US" i="1" dirty="0" smtClean="0"/>
              <a:t>Status</a:t>
            </a:r>
            <a:br>
              <a:rPr lang="en-US" i="1" dirty="0" smtClean="0"/>
            </a:br>
            <a:r>
              <a:rPr lang="en-US" i="1" dirty="0" smtClean="0"/>
              <a:t>and </a:t>
            </a:r>
            <a:r>
              <a:rPr lang="en-US" i="1" dirty="0"/>
              <a:t>Log </a:t>
            </a:r>
            <a:r>
              <a:rPr lang="en-US" i="1" dirty="0" smtClean="0"/>
              <a:t>Collection</a:t>
            </a:r>
            <a:endParaRPr lang="en-US" dirty="0"/>
          </a:p>
          <a:p>
            <a:pPr lvl="0"/>
            <a:r>
              <a:rPr lang="en-US" b="1" smtClean="0">
                <a:solidFill>
                  <a:schemeClr val="accent2">
                    <a:lumMod val="75000"/>
                  </a:schemeClr>
                </a:solidFill>
              </a:rPr>
              <a:t>UPDATED</a:t>
            </a:r>
            <a:r>
              <a:rPr lang="en-US" b="1" dirty="0">
                <a:solidFill>
                  <a:schemeClr val="accent2">
                    <a:lumMod val="75000"/>
                  </a:schemeClr>
                </a:solidFill>
              </a:rPr>
              <a:t>:</a:t>
            </a:r>
            <a:r>
              <a:rPr lang="en-US" dirty="0"/>
              <a:t> </a:t>
            </a:r>
            <a:r>
              <a:rPr lang="en-US" i="1" dirty="0"/>
              <a:t>DXi-Series Service and iDRAC Port </a:t>
            </a:r>
            <a:r>
              <a:rPr lang="en-US" i="1" dirty="0" smtClean="0"/>
              <a:t>Locations</a:t>
            </a:r>
            <a:endParaRPr lang="en-US" dirty="0"/>
          </a:p>
        </p:txBody>
      </p:sp>
      <p:grpSp>
        <p:nvGrpSpPr>
          <p:cNvPr id="4" name="Group 5"/>
          <p:cNvGrpSpPr/>
          <p:nvPr/>
        </p:nvGrpSpPr>
        <p:grpSpPr>
          <a:xfrm>
            <a:off x="5493196" y="1917692"/>
            <a:ext cx="2881632" cy="2335872"/>
            <a:chOff x="5493196" y="1917692"/>
            <a:chExt cx="2881632" cy="2335872"/>
          </a:xfrm>
        </p:grpSpPr>
        <p:pic>
          <p:nvPicPr>
            <p:cNvPr id="102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40000">
              <a:off x="5493196" y="1918707"/>
              <a:ext cx="1802572" cy="2334857"/>
            </a:xfrm>
            <a:prstGeom prst="rect">
              <a:avLst/>
            </a:prstGeom>
            <a:noFill/>
            <a:ln w="6350">
              <a:solidFill>
                <a:schemeClr val="accent4">
                  <a:lumMod val="40000"/>
                  <a:lumOff val="60000"/>
                </a:schemeClr>
              </a:solidFill>
              <a:miter lim="800000"/>
              <a:headEnd/>
              <a:tailEnd/>
            </a:ln>
            <a:effectLst>
              <a:outerShdw blurRad="88900" dist="35921" dir="2700000" algn="ctr" rotWithShape="0">
                <a:schemeClr val="tx1">
                  <a:alpha val="89000"/>
                </a:schemeClr>
              </a:outerShdw>
            </a:effectLst>
            <a:extLst>
              <a:ext uri="{909E8E84-426E-40dd-AFC4-6F175D3DCCD1}">
                <a14:hiddenFill xmlns:a14="http://schemas.microsoft.com/office/drawing/2010/main">
                  <a:solidFill>
                    <a:schemeClr val="accent1"/>
                  </a:solidFill>
                </a14:hiddenFill>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1840000">
              <a:off x="6602883" y="1917692"/>
              <a:ext cx="1771945" cy="2292659"/>
            </a:xfrm>
            <a:prstGeom prst="rect">
              <a:avLst/>
            </a:prstGeom>
            <a:noFill/>
            <a:ln w="6350">
              <a:solidFill>
                <a:schemeClr val="accent4">
                  <a:lumMod val="40000"/>
                  <a:lumOff val="60000"/>
                </a:schemeClr>
              </a:solidFill>
              <a:miter lim="800000"/>
              <a:headEnd/>
              <a:tailEnd/>
            </a:ln>
            <a:effectLst>
              <a:outerShdw blurRad="88900" dist="35921" dir="2700000" algn="ctr" rotWithShape="0">
                <a:schemeClr val="tx1">
                  <a:alpha val="89000"/>
                </a:schemeClr>
              </a:outerShdw>
            </a:effectLst>
            <a:extLst>
              <a:ext uri="{909E8E84-426E-40dd-AFC4-6F175D3DCCD1}">
                <a14:hiddenFill xmlns:a14="http://schemas.microsoft.com/office/drawing/2010/main">
                  <a:solidFill>
                    <a:schemeClr val="accent1"/>
                  </a:solidFill>
                </a14:hiddenFill>
              </a:ext>
            </a:extLst>
          </p:spPr>
        </p:pic>
      </p:grpSp>
      <p:sp>
        <p:nvSpPr>
          <p:cNvPr id="7" name="Slide Number Placeholder 4"/>
          <p:cNvSpPr>
            <a:spLocks noGrp="1"/>
          </p:cNvSpPr>
          <p:nvPr>
            <p:ph type="sldNum" sz="quarter" idx="10"/>
          </p:nvPr>
        </p:nvSpPr>
        <p:spPr>
          <a:xfrm>
            <a:off x="228600" y="6618288"/>
            <a:ext cx="463550" cy="246062"/>
          </a:xfrm>
        </p:spPr>
        <p:txBody>
          <a:bodyPr/>
          <a:lstStyle/>
          <a:p>
            <a:pPr>
              <a:defRPr/>
            </a:pPr>
            <a:fld id="{FB54C75B-A179-42A1-8192-6F39BEF3B589}" type="slidenum">
              <a:rPr lang="en-US" smtClean="0"/>
              <a:pPr>
                <a:defRPr/>
              </a:pPr>
              <a:t>64</a:t>
            </a:fld>
            <a:endParaRPr lang="en-US" sz="1200" dirty="0"/>
          </a:p>
        </p:txBody>
      </p:sp>
    </p:spTree>
    <p:extLst>
      <p:ext uri="{BB962C8B-B14F-4D97-AF65-F5344CB8AC3E}">
        <p14:creationId xmlns:p14="http://schemas.microsoft.com/office/powerpoint/2010/main" val="3608598527"/>
      </p:ext>
    </p:ext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p:cNvSpPr>
          <p:nvPr>
            <p:ph type="title" idx="4294967295"/>
          </p:nvPr>
        </p:nvSpPr>
        <p:spPr>
          <a:xfrm>
            <a:off x="228600" y="228600"/>
            <a:ext cx="8534400" cy="639763"/>
          </a:xfrm>
        </p:spPr>
        <p:txBody>
          <a:bodyPr/>
          <a:lstStyle/>
          <a:p>
            <a:pPr eaLnBrk="1" hangingPunct="1"/>
            <a:r>
              <a:rPr smtClean="0">
                <a:latin typeface="Arial" charset="0"/>
                <a:ea typeface="ＭＳ Ｐゴシック"/>
                <a:cs typeface="Arial" charset="0"/>
              </a:rPr>
              <a:t>eQuip </a:t>
            </a:r>
            <a:r>
              <a:rPr sz="2800" smtClean="0">
                <a:latin typeface="Arial" charset="0"/>
                <a:ea typeface="ＭＳ Ｐゴシック"/>
                <a:cs typeface="Arial" charset="0"/>
              </a:rPr>
              <a:t>Training Courses</a:t>
            </a:r>
          </a:p>
        </p:txBody>
      </p:sp>
      <p:sp>
        <p:nvSpPr>
          <p:cNvPr id="24578" name="Rectangle 3"/>
          <p:cNvSpPr>
            <a:spLocks noGrp="1"/>
          </p:cNvSpPr>
          <p:nvPr>
            <p:ph type="body" idx="4294967295"/>
          </p:nvPr>
        </p:nvSpPr>
        <p:spPr>
          <a:xfrm>
            <a:off x="301625" y="1020763"/>
            <a:ext cx="7543800" cy="5029200"/>
          </a:xfrm>
        </p:spPr>
        <p:txBody>
          <a:bodyPr/>
          <a:lstStyle/>
          <a:p>
            <a:pPr marL="0" indent="0" eaLnBrk="1" hangingPunct="1">
              <a:buNone/>
            </a:pPr>
            <a:r>
              <a:rPr b="1" dirty="0" smtClean="0">
                <a:latin typeface="Arial" charset="0"/>
                <a:ea typeface="ＭＳ Ｐゴシック"/>
                <a:cs typeface="Arial" charset="0"/>
              </a:rPr>
              <a:t>eQuip</a:t>
            </a:r>
            <a:r>
              <a:rPr dirty="0" smtClean="0">
                <a:latin typeface="Arial" charset="0"/>
                <a:ea typeface="ＭＳ Ｐゴシック"/>
                <a:cs typeface="Arial" charset="0"/>
              </a:rPr>
              <a:t> – Global Services Extended Learning Library</a:t>
            </a:r>
          </a:p>
          <a:p>
            <a:pPr eaLnBrk="1" hangingPunct="1"/>
            <a:r>
              <a:rPr dirty="0" smtClean="0">
                <a:latin typeface="Arial" charset="0"/>
                <a:ea typeface="ＭＳ Ｐゴシック"/>
                <a:cs typeface="Arial" charset="0"/>
              </a:rPr>
              <a:t>Related courses</a:t>
            </a:r>
          </a:p>
          <a:p>
            <a:pPr lvl="1" eaLnBrk="1" hangingPunct="1"/>
            <a:r>
              <a:rPr dirty="0" smtClean="0">
                <a:latin typeface="Arial" charset="0"/>
                <a:ea typeface="ＭＳ Ｐゴシック"/>
                <a:cs typeface="Arial" charset="0"/>
              </a:rPr>
              <a:t>RH 033 Linux Essentials Part 1 (2:46)</a:t>
            </a:r>
          </a:p>
          <a:p>
            <a:pPr lvl="1" eaLnBrk="1" hangingPunct="1"/>
            <a:r>
              <a:rPr dirty="0" smtClean="0">
                <a:latin typeface="Arial" charset="0"/>
                <a:ea typeface="ＭＳ Ｐゴシック"/>
                <a:cs typeface="Arial" charset="0"/>
              </a:rPr>
              <a:t>RH 033 Linux Essentials Part 2 (2:14)</a:t>
            </a:r>
          </a:p>
          <a:p>
            <a:pPr lvl="1" eaLnBrk="1" hangingPunct="1"/>
            <a:r>
              <a:rPr dirty="0" smtClean="0">
                <a:latin typeface="Arial" charset="0"/>
                <a:ea typeface="ＭＳ Ｐゴシック"/>
                <a:cs typeface="Arial" charset="0"/>
              </a:rPr>
              <a:t>RH 033 Linux Essentials Part 3 (2:33)</a:t>
            </a:r>
          </a:p>
          <a:p>
            <a:pPr eaLnBrk="1" hangingPunct="1"/>
            <a:r>
              <a:rPr dirty="0" smtClean="0">
                <a:latin typeface="Arial" charset="0"/>
                <a:ea typeface="ＭＳ Ｐゴシック"/>
                <a:cs typeface="Arial" charset="0"/>
              </a:rPr>
              <a:t>Access</a:t>
            </a:r>
          </a:p>
          <a:p>
            <a:pPr lvl="1" eaLnBrk="1" hangingPunct="1"/>
            <a:r>
              <a:rPr dirty="0" smtClean="0">
                <a:latin typeface="Arial" charset="0"/>
                <a:ea typeface="ＭＳ Ｐゴシック"/>
                <a:cs typeface="Arial" charset="0"/>
              </a:rPr>
              <a:t>URL: </a:t>
            </a:r>
            <a:r>
              <a:rPr dirty="0" smtClean="0">
                <a:latin typeface="Arial" charset="0"/>
                <a:ea typeface="ＭＳ Ｐゴシック"/>
                <a:cs typeface="Arial" charset="0"/>
                <a:hlinkClick r:id="rId2"/>
              </a:rPr>
              <a:t>http://equip.quantum.com</a:t>
            </a:r>
            <a:endParaRPr dirty="0" smtClean="0">
              <a:latin typeface="Arial" charset="0"/>
              <a:ea typeface="ＭＳ Ｐゴシック"/>
              <a:cs typeface="Arial" charset="0"/>
            </a:endParaRPr>
          </a:p>
          <a:p>
            <a:pPr lvl="1" eaLnBrk="1" hangingPunct="1"/>
            <a:r>
              <a:rPr b="1" dirty="0" smtClean="0">
                <a:latin typeface="Arial" charset="0"/>
                <a:ea typeface="ＭＳ Ｐゴシック"/>
                <a:cs typeface="Arial" charset="0"/>
              </a:rPr>
              <a:t>Login</a:t>
            </a:r>
            <a:r>
              <a:rPr dirty="0" smtClean="0">
                <a:latin typeface="Arial" charset="0"/>
                <a:ea typeface="ＭＳ Ｐゴシック"/>
                <a:cs typeface="Arial" charset="0"/>
              </a:rPr>
              <a:t> with your email &amp; password if you have an account</a:t>
            </a:r>
          </a:p>
          <a:p>
            <a:pPr lvl="1" indent="0" eaLnBrk="1" hangingPunct="1">
              <a:buNone/>
            </a:pPr>
            <a:r>
              <a:rPr dirty="0" smtClean="0">
                <a:latin typeface="Arial" charset="0"/>
                <a:ea typeface="ＭＳ Ｐゴシック"/>
                <a:cs typeface="Arial" charset="0"/>
              </a:rPr>
              <a:t>or </a:t>
            </a:r>
          </a:p>
          <a:p>
            <a:pPr lvl="1" eaLnBrk="1" hangingPunct="1"/>
            <a:r>
              <a:rPr b="1" dirty="0" smtClean="0">
                <a:latin typeface="Arial" charset="0"/>
                <a:ea typeface="ＭＳ Ｐゴシック"/>
                <a:cs typeface="Arial" charset="0"/>
              </a:rPr>
              <a:t>Create a New Account</a:t>
            </a:r>
          </a:p>
        </p:txBody>
      </p:sp>
      <p:pic>
        <p:nvPicPr>
          <p:cNvPr id="24579" name="Picture 4" descr="eQuip"/>
          <p:cNvPicPr>
            <a:picLocks noChangeAspect="1" noChangeArrowheads="1"/>
          </p:cNvPicPr>
          <p:nvPr/>
        </p:nvPicPr>
        <p:blipFill>
          <a:blip r:embed="rId3" cstate="print"/>
          <a:srcRect/>
          <a:stretch>
            <a:fillRect/>
          </a:stretch>
        </p:blipFill>
        <p:spPr bwMode="auto">
          <a:xfrm>
            <a:off x="5519738" y="4267200"/>
            <a:ext cx="3073400" cy="1782763"/>
          </a:xfrm>
          <a:prstGeom prst="rect">
            <a:avLst/>
          </a:prstGeom>
          <a:noFill/>
          <a:ln w="9525">
            <a:noFill/>
            <a:miter lim="800000"/>
            <a:headEnd/>
            <a:tailEnd/>
          </a:ln>
        </p:spPr>
      </p:pic>
      <p:sp>
        <p:nvSpPr>
          <p:cNvPr id="5" name="Slide Number Placeholder 4"/>
          <p:cNvSpPr>
            <a:spLocks noGrp="1"/>
          </p:cNvSpPr>
          <p:nvPr>
            <p:ph type="sldNum" sz="quarter" idx="10"/>
          </p:nvPr>
        </p:nvSpPr>
        <p:spPr>
          <a:xfrm>
            <a:off x="228600" y="6618288"/>
            <a:ext cx="463550" cy="246062"/>
          </a:xfrm>
        </p:spPr>
        <p:txBody>
          <a:bodyPr/>
          <a:lstStyle/>
          <a:p>
            <a:pPr>
              <a:defRPr/>
            </a:pPr>
            <a:fld id="{FB54C75B-A179-42A1-8192-6F39BEF3B589}" type="slidenum">
              <a:rPr lang="en-US" smtClean="0"/>
              <a:pPr>
                <a:defRPr/>
              </a:pPr>
              <a:t>65</a:t>
            </a:fld>
            <a:endParaRPr lang="en-US" sz="1200" dirty="0"/>
          </a:p>
        </p:txBody>
      </p:sp>
    </p:spTree>
    <p:extLst>
      <p:ext uri="{BB962C8B-B14F-4D97-AF65-F5344CB8AC3E}">
        <p14:creationId xmlns:p14="http://schemas.microsoft.com/office/powerpoint/2010/main" val="3515428874"/>
      </p:ext>
    </p:extLst>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5800" y="2590800"/>
            <a:ext cx="7772400" cy="639763"/>
          </a:xfrm>
        </p:spPr>
        <p:txBody>
          <a:bodyPr/>
          <a:lstStyle/>
          <a:p>
            <a:pPr algn="ctr"/>
            <a:r>
              <a:rPr lang="en-US" dirty="0" smtClean="0"/>
              <a:t>Documentation Updates</a:t>
            </a:r>
          </a:p>
        </p:txBody>
      </p:sp>
      <p:sp>
        <p:nvSpPr>
          <p:cNvPr id="4" name="Slide Number Placeholder 3"/>
          <p:cNvSpPr>
            <a:spLocks noGrp="1"/>
          </p:cNvSpPr>
          <p:nvPr>
            <p:ph type="sldNum" sz="quarter" idx="4294967295"/>
          </p:nvPr>
        </p:nvSpPr>
        <p:spPr>
          <a:xfrm>
            <a:off x="0" y="6618288"/>
            <a:ext cx="463550" cy="246062"/>
          </a:xfrm>
        </p:spPr>
        <p:txBody>
          <a:bodyPr/>
          <a:lstStyle/>
          <a:p>
            <a:fld id="{B927B1C4-A5E0-4B20-AFB9-DCB4017CC31F}" type="slidenum">
              <a:rPr lang="en-US" smtClean="0"/>
              <a:pPr/>
              <a:t>66</a:t>
            </a:fld>
            <a:endParaRPr lang="en-US"/>
          </a:p>
        </p:txBody>
      </p:sp>
      <p:sp>
        <p:nvSpPr>
          <p:cNvPr id="8" name="Text Placeholder 5"/>
          <p:cNvSpPr txBox="1">
            <a:spLocks/>
          </p:cNvSpPr>
          <p:nvPr/>
        </p:nvSpPr>
        <p:spPr bwMode="auto">
          <a:xfrm>
            <a:off x="904875" y="5490839"/>
            <a:ext cx="7156774" cy="6048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457200" rtl="0" eaLnBrk="0" fontAlgn="base" latinLnBrk="0" hangingPunct="0">
              <a:lnSpc>
                <a:spcPct val="100000"/>
              </a:lnSpc>
              <a:spcBef>
                <a:spcPct val="20000"/>
              </a:spcBef>
              <a:spcAft>
                <a:spcPct val="0"/>
              </a:spcAft>
              <a:buClr>
                <a:srgbClr val="0DB6EC"/>
              </a:buClr>
              <a:buSzPct val="75000"/>
              <a:buFontTx/>
              <a:buChar char="-"/>
              <a:tabLst/>
              <a:defRPr/>
            </a:pPr>
            <a:r>
              <a:rPr kumimoji="0" lang="en-US" sz="1600" b="1" i="0" u="none" strike="noStrike" kern="1200" cap="none" spc="0" normalizeH="0" baseline="0" noProof="0" dirty="0" smtClean="0">
                <a:ln>
                  <a:noFill/>
                </a:ln>
                <a:solidFill>
                  <a:srgbClr val="7DD8F4"/>
                </a:solidFill>
                <a:effectLst/>
                <a:uLnTx/>
                <a:uFillTx/>
                <a:latin typeface="Arial" charset="0"/>
                <a:ea typeface="ＭＳ Ｐゴシック" charset="-128"/>
                <a:cs typeface="ＭＳ Ｐゴシック" charset="-128"/>
              </a:rPr>
              <a:t>Presented By: Jim Hibbard</a:t>
            </a:r>
          </a:p>
        </p:txBody>
      </p:sp>
    </p:spTree>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49586" cy="639763"/>
          </a:xfrm>
        </p:spPr>
        <p:txBody>
          <a:bodyPr/>
          <a:lstStyle/>
          <a:p>
            <a:r>
              <a:rPr lang="en-US" dirty="0" smtClean="0"/>
              <a:t>Documentation Updates for Rocky </a:t>
            </a:r>
            <a:endParaRPr lang="en-US" dirty="0">
              <a:solidFill>
                <a:srgbClr val="FF0000"/>
              </a:solidFill>
            </a:endParaRPr>
          </a:p>
        </p:txBody>
      </p:sp>
      <p:sp>
        <p:nvSpPr>
          <p:cNvPr id="3" name="Content Placeholder 2"/>
          <p:cNvSpPr>
            <a:spLocks noGrp="1"/>
          </p:cNvSpPr>
          <p:nvPr>
            <p:ph idx="1"/>
          </p:nvPr>
        </p:nvSpPr>
        <p:spPr>
          <a:xfrm>
            <a:off x="301624" y="1022888"/>
            <a:ext cx="7699375" cy="5393410"/>
          </a:xfrm>
        </p:spPr>
        <p:txBody>
          <a:bodyPr>
            <a:normAutofit fontScale="85000" lnSpcReduction="20000"/>
          </a:bodyPr>
          <a:lstStyle/>
          <a:p>
            <a:r>
              <a:rPr lang="en-US" dirty="0" smtClean="0"/>
              <a:t>New documents to support DXi6800</a:t>
            </a:r>
          </a:p>
          <a:p>
            <a:pPr lvl="1"/>
            <a:r>
              <a:rPr lang="en-US" dirty="0" smtClean="0"/>
              <a:t>Customer facing documentation (posted on </a:t>
            </a:r>
            <a:r>
              <a:rPr lang="en-US" dirty="0" err="1" smtClean="0"/>
              <a:t>CSWeb</a:t>
            </a:r>
            <a:r>
              <a:rPr lang="en-US" dirty="0" smtClean="0"/>
              <a:t> and Quantum.com)</a:t>
            </a:r>
          </a:p>
          <a:p>
            <a:pPr lvl="2"/>
            <a:r>
              <a:rPr lang="en-US" dirty="0" smtClean="0"/>
              <a:t>DXi6800 Installation and Configuration Guide (6-67757-01)</a:t>
            </a:r>
          </a:p>
          <a:p>
            <a:pPr lvl="2"/>
            <a:r>
              <a:rPr lang="en-US" dirty="0" smtClean="0"/>
              <a:t>DXi6000 User’s Guide (6-67199-04)</a:t>
            </a:r>
          </a:p>
          <a:p>
            <a:pPr lvl="2"/>
            <a:r>
              <a:rPr lang="en-US" dirty="0" smtClean="0"/>
              <a:t>DXi6800 Site Planning Guide (6-67758-01)</a:t>
            </a:r>
          </a:p>
          <a:p>
            <a:pPr lvl="2"/>
            <a:r>
              <a:rPr lang="en-US" dirty="0" err="1" smtClean="0"/>
              <a:t>DXi</a:t>
            </a:r>
            <a:r>
              <a:rPr lang="en-US" dirty="0" smtClean="0"/>
              <a:t> 2.2_68 Release Notes (6-67763-01)</a:t>
            </a:r>
          </a:p>
          <a:p>
            <a:pPr lvl="1"/>
            <a:r>
              <a:rPr lang="en-US" dirty="0" smtClean="0"/>
              <a:t>Internal Service documentation (posted on </a:t>
            </a:r>
            <a:r>
              <a:rPr lang="en-US" dirty="0" err="1" smtClean="0"/>
              <a:t>CSWeb</a:t>
            </a:r>
            <a:r>
              <a:rPr lang="en-US" dirty="0" smtClean="0"/>
              <a:t>)</a:t>
            </a:r>
          </a:p>
          <a:p>
            <a:pPr lvl="2"/>
            <a:r>
              <a:rPr lang="en-US" dirty="0" smtClean="0"/>
              <a:t>DXi6800 Field Service Manual (6-67764-01)</a:t>
            </a:r>
          </a:p>
          <a:p>
            <a:pPr lvl="2"/>
            <a:r>
              <a:rPr lang="en-US" dirty="0" err="1" smtClean="0"/>
              <a:t>DXi</a:t>
            </a:r>
            <a:r>
              <a:rPr lang="en-US" dirty="0" smtClean="0"/>
              <a:t>-Series Software Installation and Upgrade Guide (6-67321-06)</a:t>
            </a:r>
          </a:p>
          <a:p>
            <a:pPr lvl="2"/>
            <a:r>
              <a:rPr lang="en-US" dirty="0" smtClean="0"/>
              <a:t>DXi6800 Capacity Upgrade Guide (6-67762-01)</a:t>
            </a:r>
          </a:p>
          <a:p>
            <a:pPr lvl="2"/>
            <a:r>
              <a:rPr lang="en-US" dirty="0" smtClean="0"/>
              <a:t>DXi6800 Optional Network Card Installation Instructions (6-67765-01)</a:t>
            </a:r>
          </a:p>
          <a:p>
            <a:pPr lvl="1"/>
            <a:r>
              <a:rPr lang="en-US" dirty="0" smtClean="0"/>
              <a:t>CRU Instructions (posted on </a:t>
            </a:r>
            <a:r>
              <a:rPr lang="en-US" dirty="0" err="1" smtClean="0"/>
              <a:t>CSWeb</a:t>
            </a:r>
            <a:r>
              <a:rPr lang="en-US" dirty="0" smtClean="0"/>
              <a:t> and ships with CRUs)</a:t>
            </a:r>
          </a:p>
          <a:p>
            <a:pPr lvl="2"/>
            <a:r>
              <a:rPr lang="en-US" dirty="0" smtClean="0"/>
              <a:t>Power Supply CRU Instructions (6-67759-01)</a:t>
            </a:r>
          </a:p>
          <a:p>
            <a:pPr lvl="2"/>
            <a:r>
              <a:rPr lang="en-US" dirty="0" smtClean="0"/>
              <a:t>Hard Disk CRU Instructions (6-67760-01)</a:t>
            </a:r>
          </a:p>
          <a:p>
            <a:pPr lvl="2"/>
            <a:r>
              <a:rPr lang="en-US" dirty="0" smtClean="0"/>
              <a:t>External Cable CRU Instructions (6-67761-01)</a:t>
            </a:r>
          </a:p>
          <a:p>
            <a:pPr lvl="2"/>
            <a:r>
              <a:rPr lang="en-US" dirty="0" smtClean="0"/>
              <a:t>Rack Mount Rails CRU Instructions (6-67793-01)</a:t>
            </a:r>
          </a:p>
          <a:p>
            <a:endParaRPr lang="en-US" dirty="0" smtClean="0"/>
          </a:p>
          <a:p>
            <a:r>
              <a:rPr lang="en-US" dirty="0" err="1" smtClean="0"/>
              <a:t>DXi</a:t>
            </a:r>
            <a:r>
              <a:rPr lang="en-US" dirty="0" smtClean="0"/>
              <a:t>-Series documents updated for 2.2.1 and DXi6800:</a:t>
            </a:r>
          </a:p>
          <a:p>
            <a:pPr lvl="1"/>
            <a:r>
              <a:rPr lang="en-US" dirty="0" smtClean="0"/>
              <a:t>DXi-Series NetBackup and Backup Exec Configuration Guide (6-67079-06)</a:t>
            </a:r>
          </a:p>
          <a:p>
            <a:pPr lvl="1"/>
            <a:r>
              <a:rPr lang="en-US" dirty="0" smtClean="0"/>
              <a:t>DXi-Series Command Line Interface (CLI) Guide (6-67081-08)</a:t>
            </a:r>
          </a:p>
          <a:p>
            <a:pPr lvl="1"/>
            <a:r>
              <a:rPr lang="en-US" dirty="0" smtClean="0"/>
              <a:t>DXi-Series Backup Application Specific Path To Tape Configuration Guide (6-67211-04)</a:t>
            </a:r>
          </a:p>
          <a:p>
            <a:pPr lvl="1"/>
            <a:r>
              <a:rPr lang="en-US" dirty="0" smtClean="0"/>
              <a:t>DXi-Series SNMP Configuration Guide (6-67082-06)</a:t>
            </a:r>
          </a:p>
        </p:txBody>
      </p:sp>
      <p:sp>
        <p:nvSpPr>
          <p:cNvPr id="4" name="Slide Number Placeholder 3"/>
          <p:cNvSpPr>
            <a:spLocks noGrp="1"/>
          </p:cNvSpPr>
          <p:nvPr>
            <p:ph type="sldNum" sz="quarter" idx="10"/>
          </p:nvPr>
        </p:nvSpPr>
        <p:spPr/>
        <p:txBody>
          <a:bodyPr/>
          <a:lstStyle/>
          <a:p>
            <a:fld id="{B927B1C4-A5E0-4B20-AFB9-DCB4017CC31F}" type="slidenum">
              <a:rPr lang="en-US" smtClean="0"/>
              <a:pPr/>
              <a:t>67</a:t>
            </a:fld>
            <a:endParaRPr lang="en-US"/>
          </a:p>
        </p:txBody>
      </p:sp>
    </p:spTree>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5800" y="2590800"/>
            <a:ext cx="7772400" cy="639763"/>
          </a:xfrm>
        </p:spPr>
        <p:txBody>
          <a:bodyPr/>
          <a:lstStyle/>
          <a:p>
            <a:pPr algn="ctr"/>
            <a:r>
              <a:rPr lang="en-US" dirty="0" smtClean="0"/>
              <a:t>Service Strategy</a:t>
            </a:r>
          </a:p>
        </p:txBody>
      </p:sp>
      <p:sp>
        <p:nvSpPr>
          <p:cNvPr id="4" name="Slide Number Placeholder 3"/>
          <p:cNvSpPr>
            <a:spLocks noGrp="1"/>
          </p:cNvSpPr>
          <p:nvPr>
            <p:ph type="sldNum" sz="quarter" idx="4294967295"/>
          </p:nvPr>
        </p:nvSpPr>
        <p:spPr>
          <a:xfrm>
            <a:off x="0" y="6618288"/>
            <a:ext cx="463550" cy="246062"/>
          </a:xfrm>
        </p:spPr>
        <p:txBody>
          <a:bodyPr/>
          <a:lstStyle/>
          <a:p>
            <a:fld id="{B927B1C4-A5E0-4B20-AFB9-DCB4017CC31F}" type="slidenum">
              <a:rPr lang="en-US" smtClean="0"/>
              <a:pPr/>
              <a:t>68</a:t>
            </a:fld>
            <a:endParaRPr lang="en-US"/>
          </a:p>
        </p:txBody>
      </p:sp>
      <p:sp>
        <p:nvSpPr>
          <p:cNvPr id="8" name="Text Placeholder 5"/>
          <p:cNvSpPr txBox="1">
            <a:spLocks/>
          </p:cNvSpPr>
          <p:nvPr/>
        </p:nvSpPr>
        <p:spPr bwMode="auto">
          <a:xfrm>
            <a:off x="904875" y="5490839"/>
            <a:ext cx="7156774" cy="6048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457200" rtl="0" eaLnBrk="0" fontAlgn="base" latinLnBrk="0" hangingPunct="0">
              <a:lnSpc>
                <a:spcPct val="100000"/>
              </a:lnSpc>
              <a:spcBef>
                <a:spcPct val="20000"/>
              </a:spcBef>
              <a:spcAft>
                <a:spcPct val="0"/>
              </a:spcAft>
              <a:buClr>
                <a:srgbClr val="0DB6EC"/>
              </a:buClr>
              <a:buSzPct val="75000"/>
              <a:buFontTx/>
              <a:buChar char="-"/>
              <a:tabLst/>
              <a:defRPr/>
            </a:pPr>
            <a:r>
              <a:rPr kumimoji="0" lang="en-US" sz="1600" b="1" i="0" u="none" strike="noStrike" kern="1200" cap="none" spc="0" normalizeH="0" baseline="0" noProof="0" dirty="0" smtClean="0">
                <a:ln>
                  <a:noFill/>
                </a:ln>
                <a:solidFill>
                  <a:srgbClr val="7DD8F4"/>
                </a:solidFill>
                <a:effectLst/>
                <a:uLnTx/>
                <a:uFillTx/>
                <a:latin typeface="Arial" charset="0"/>
                <a:ea typeface="ＭＳ Ｐゴシック" charset="-128"/>
                <a:cs typeface="ＭＳ Ｐゴシック" charset="-128"/>
              </a:rPr>
              <a:t>Presented By: Jim Hibbard</a:t>
            </a:r>
          </a:p>
        </p:txBody>
      </p:sp>
    </p:spTree>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49586" cy="639763"/>
          </a:xfrm>
        </p:spPr>
        <p:txBody>
          <a:bodyPr/>
          <a:lstStyle/>
          <a:p>
            <a:r>
              <a:rPr lang="en-US" dirty="0" smtClean="0"/>
              <a:t>Service Model – Roles and Responsibilities</a:t>
            </a:r>
            <a:endParaRPr lang="en-US" dirty="0"/>
          </a:p>
        </p:txBody>
      </p:sp>
      <p:sp>
        <p:nvSpPr>
          <p:cNvPr id="3" name="Content Placeholder 2"/>
          <p:cNvSpPr>
            <a:spLocks noGrp="1"/>
          </p:cNvSpPr>
          <p:nvPr>
            <p:ph idx="1"/>
          </p:nvPr>
        </p:nvSpPr>
        <p:spPr>
          <a:xfrm>
            <a:off x="301624" y="1022888"/>
            <a:ext cx="7699375" cy="5393410"/>
          </a:xfrm>
        </p:spPr>
        <p:txBody>
          <a:bodyPr>
            <a:normAutofit fontScale="70000" lnSpcReduction="20000"/>
          </a:bodyPr>
          <a:lstStyle/>
          <a:p>
            <a:r>
              <a:rPr lang="en-US" b="1" dirty="0" smtClean="0"/>
              <a:t>DXi6800 Service Plan </a:t>
            </a:r>
            <a:r>
              <a:rPr lang="en-US" b="1" dirty="0" err="1" smtClean="0"/>
              <a:t>p/n</a:t>
            </a:r>
            <a:r>
              <a:rPr lang="en-US" b="1" dirty="0" smtClean="0"/>
              <a:t> 0-14662-01</a:t>
            </a:r>
          </a:p>
          <a:p>
            <a:pPr lvl="1"/>
            <a:r>
              <a:rPr lang="en-US" sz="1900" dirty="0" smtClean="0"/>
              <a:t>No change to current </a:t>
            </a:r>
            <a:r>
              <a:rPr lang="en-US" sz="1900" dirty="0" err="1" smtClean="0"/>
              <a:t>DXi</a:t>
            </a:r>
            <a:r>
              <a:rPr lang="en-US" sz="1900" dirty="0" smtClean="0"/>
              <a:t> Support Model</a:t>
            </a:r>
          </a:p>
          <a:p>
            <a:r>
              <a:rPr lang="en-US" b="1" dirty="0" smtClean="0"/>
              <a:t>Global Call Handling (GCH)</a:t>
            </a:r>
          </a:p>
          <a:p>
            <a:pPr lvl="1"/>
            <a:r>
              <a:rPr lang="en-US" dirty="0" smtClean="0"/>
              <a:t>Takes first call, validates contract, and opens SR</a:t>
            </a:r>
          </a:p>
          <a:p>
            <a:r>
              <a:rPr lang="en-US" b="1" dirty="0" smtClean="0"/>
              <a:t>Advanced Solutions Product Support  (ASPS) </a:t>
            </a:r>
          </a:p>
          <a:p>
            <a:pPr lvl="1"/>
            <a:r>
              <a:rPr lang="en-US" dirty="0" smtClean="0"/>
              <a:t>Provides technical support via phone</a:t>
            </a:r>
          </a:p>
          <a:p>
            <a:pPr lvl="1"/>
            <a:r>
              <a:rPr lang="en-US" dirty="0" smtClean="0"/>
              <a:t>Dispatches QFE/TPM for any onsite efforts</a:t>
            </a:r>
          </a:p>
          <a:p>
            <a:pPr lvl="1"/>
            <a:r>
              <a:rPr lang="en-US" dirty="0" smtClean="0"/>
              <a:t>Escalation resources are SES and SUS</a:t>
            </a:r>
          </a:p>
          <a:p>
            <a:r>
              <a:rPr lang="en-US" b="1" dirty="0" smtClean="0"/>
              <a:t>Quantum Field Engineer (QFE) </a:t>
            </a:r>
          </a:p>
          <a:p>
            <a:pPr lvl="1"/>
            <a:r>
              <a:rPr lang="en-US" dirty="0" smtClean="0"/>
              <a:t>Provides onsite FRU/CRU replacement</a:t>
            </a:r>
          </a:p>
          <a:p>
            <a:pPr lvl="1"/>
            <a:r>
              <a:rPr lang="en-US" dirty="0" smtClean="0"/>
              <a:t>Provides optional installation services</a:t>
            </a:r>
          </a:p>
          <a:p>
            <a:pPr lvl="1"/>
            <a:r>
              <a:rPr lang="en-US" dirty="0" smtClean="0"/>
              <a:t>TPMs leveraged in certain regions</a:t>
            </a:r>
          </a:p>
          <a:p>
            <a:pPr lvl="1"/>
            <a:r>
              <a:rPr lang="en-US" dirty="0" smtClean="0"/>
              <a:t>Escalation resources are RTS</a:t>
            </a:r>
          </a:p>
          <a:p>
            <a:r>
              <a:rPr lang="en-US" b="1" dirty="0" smtClean="0"/>
              <a:t>Regional Technical Specialists (RTS) </a:t>
            </a:r>
          </a:p>
          <a:p>
            <a:pPr lvl="1"/>
            <a:r>
              <a:rPr lang="en-US" dirty="0" smtClean="0"/>
              <a:t>Provide escalation resources to QFE</a:t>
            </a:r>
          </a:p>
          <a:p>
            <a:pPr lvl="1"/>
            <a:r>
              <a:rPr lang="en-US" dirty="0" smtClean="0"/>
              <a:t>Escalation resources are SES/SUS</a:t>
            </a:r>
          </a:p>
          <a:p>
            <a:r>
              <a:rPr lang="en-US" b="1" dirty="0" smtClean="0"/>
              <a:t>Service Engineering Specialists (SES) </a:t>
            </a:r>
          </a:p>
          <a:p>
            <a:pPr lvl="1"/>
            <a:r>
              <a:rPr lang="en-US" dirty="0" smtClean="0"/>
              <a:t>Provide escalation resources to ASPS and RTS</a:t>
            </a:r>
          </a:p>
          <a:p>
            <a:pPr lvl="1"/>
            <a:r>
              <a:rPr lang="en-US" dirty="0" smtClean="0"/>
              <a:t>Escalation resources are SUS</a:t>
            </a:r>
          </a:p>
          <a:p>
            <a:r>
              <a:rPr lang="en-US" b="1" dirty="0" err="1" smtClean="0"/>
              <a:t>DXi</a:t>
            </a:r>
            <a:r>
              <a:rPr lang="en-US" b="1" dirty="0" smtClean="0"/>
              <a:t> Sustaining Engineer (SUS) </a:t>
            </a:r>
          </a:p>
          <a:p>
            <a:pPr lvl="1"/>
            <a:r>
              <a:rPr lang="en-US" dirty="0" smtClean="0"/>
              <a:t>Provide escalation resources to SES and ASPS</a:t>
            </a:r>
          </a:p>
          <a:p>
            <a:r>
              <a:rPr lang="en-US" b="1" dirty="0" smtClean="0"/>
              <a:t>Approved Service Provider (ASP) </a:t>
            </a:r>
          </a:p>
          <a:p>
            <a:pPr lvl="1"/>
            <a:r>
              <a:rPr lang="en-US" dirty="0" smtClean="0"/>
              <a:t>Requires Quantum certification</a:t>
            </a:r>
          </a:p>
          <a:p>
            <a:pPr lvl="1"/>
            <a:r>
              <a:rPr lang="en-US" dirty="0" smtClean="0"/>
              <a:t>Escalation Resources are ASPS</a:t>
            </a:r>
          </a:p>
        </p:txBody>
      </p:sp>
      <p:sp>
        <p:nvSpPr>
          <p:cNvPr id="4" name="Slide Number Placeholder 3"/>
          <p:cNvSpPr>
            <a:spLocks noGrp="1"/>
          </p:cNvSpPr>
          <p:nvPr>
            <p:ph type="sldNum" sz="quarter" idx="10"/>
          </p:nvPr>
        </p:nvSpPr>
        <p:spPr/>
        <p:txBody>
          <a:bodyPr/>
          <a:lstStyle/>
          <a:p>
            <a:fld id="{B927B1C4-A5E0-4B20-AFB9-DCB4017CC31F}" type="slidenum">
              <a:rPr lang="en-US" smtClean="0"/>
              <a:pPr/>
              <a:t>69</a:t>
            </a:fld>
            <a:endParaRPr lang="en-US"/>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DXi Comparison</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982569580"/>
              </p:ext>
            </p:extLst>
          </p:nvPr>
        </p:nvGraphicFramePr>
        <p:xfrm>
          <a:off x="450679" y="1066800"/>
          <a:ext cx="8242642" cy="5108351"/>
        </p:xfrm>
        <a:graphic>
          <a:graphicData uri="http://schemas.openxmlformats.org/drawingml/2006/table">
            <a:tbl>
              <a:tblPr firstRow="1" bandRow="1">
                <a:tableStyleId>{F5AB1C69-6EDB-4FF4-983F-18BD219EF322}</a:tableStyleId>
              </a:tblPr>
              <a:tblGrid>
                <a:gridCol w="1371600"/>
                <a:gridCol w="1629166"/>
                <a:gridCol w="1647434"/>
                <a:gridCol w="1853998"/>
                <a:gridCol w="1740444"/>
              </a:tblGrid>
              <a:tr h="304800">
                <a:tc>
                  <a:txBody>
                    <a:bodyPr/>
                    <a:lstStyle/>
                    <a:p>
                      <a:pPr algn="l" fontAlgn="b"/>
                      <a:r>
                        <a:rPr lang="en-US" sz="1100" u="none" strike="noStrike" cap="all" dirty="0" smtClean="0"/>
                        <a:t>attribute</a:t>
                      </a:r>
                      <a:endParaRPr lang="en-US" sz="1100" b="1" i="0" u="none" strike="noStrike" cap="all" dirty="0">
                        <a:solidFill>
                          <a:srgbClr val="000000"/>
                        </a:solidFill>
                        <a:latin typeface="+mn-lt"/>
                      </a:endParaRPr>
                    </a:p>
                  </a:txBody>
                  <a:tcPr marR="0" marT="0" marB="0" anchor="ctr"/>
                </a:tc>
                <a:tc>
                  <a:txBody>
                    <a:bodyPr/>
                    <a:lstStyle/>
                    <a:p>
                      <a:pPr algn="ctr" fontAlgn="b">
                        <a:tabLst>
                          <a:tab pos="401638" algn="l"/>
                        </a:tabLst>
                      </a:pPr>
                      <a:r>
                        <a:rPr lang="en-US" sz="1100" u="none" strike="noStrike" cap="all" baseline="0" dirty="0" smtClean="0"/>
                        <a:t>DXi4601</a:t>
                      </a:r>
                      <a:endParaRPr lang="en-US" sz="1100" b="1" i="0" u="none" strike="noStrike" cap="all" baseline="0" dirty="0" smtClean="0">
                        <a:solidFill>
                          <a:schemeClr val="tx1"/>
                        </a:solidFill>
                        <a:latin typeface="Calibri" pitchFamily="34" charset="0"/>
                      </a:endParaRPr>
                    </a:p>
                  </a:txBody>
                  <a:tcPr marL="9525" marR="9525" marT="9525" marB="0" anchor="ctr"/>
                </a:tc>
                <a:tc>
                  <a:txBody>
                    <a:bodyPr/>
                    <a:lstStyle/>
                    <a:p>
                      <a:pPr algn="ctr" fontAlgn="b"/>
                      <a:r>
                        <a:rPr lang="en-US" sz="1100" u="none" strike="noStrike" cap="all" baseline="0" dirty="0" smtClean="0"/>
                        <a:t>DXi6701/02</a:t>
                      </a:r>
                      <a:endParaRPr lang="en-US" sz="1100" b="1" i="0" u="none" strike="noStrike" cap="all" baseline="0" dirty="0" smtClean="0">
                        <a:solidFill>
                          <a:schemeClr val="tx1"/>
                        </a:solidFill>
                        <a:latin typeface="Calibri" pitchFamily="34" charset="0"/>
                      </a:endParaRPr>
                    </a:p>
                  </a:txBody>
                  <a:tcPr marL="9525" marR="9525" marT="9525" marB="0" anchor="ctr"/>
                </a:tc>
                <a:tc>
                  <a:txBody>
                    <a:bodyPr/>
                    <a:lstStyle/>
                    <a:p>
                      <a:pPr algn="ctr" fontAlgn="b"/>
                      <a:r>
                        <a:rPr lang="en-US" sz="1100" u="none" strike="noStrike" cap="all" baseline="0" dirty="0" smtClean="0"/>
                        <a:t>DXi6802</a:t>
                      </a:r>
                      <a:endParaRPr lang="en-US" sz="1100" b="1" i="0" u="none" strike="noStrike" cap="all" baseline="0" dirty="0" smtClean="0">
                        <a:solidFill>
                          <a:schemeClr val="tx1"/>
                        </a:solidFill>
                        <a:latin typeface="+mn-lt"/>
                      </a:endParaRPr>
                    </a:p>
                  </a:txBody>
                  <a:tcPr marL="9525" marR="9525" marT="9525" marB="0" anchor="ctr"/>
                </a:tc>
                <a:tc>
                  <a:txBody>
                    <a:bodyPr/>
                    <a:lstStyle/>
                    <a:p>
                      <a:pPr algn="ctr" fontAlgn="b"/>
                      <a:r>
                        <a:rPr lang="en-US" sz="1100" u="none" strike="noStrike" cap="all" baseline="0" dirty="0" smtClean="0"/>
                        <a:t>DXi8500</a:t>
                      </a:r>
                      <a:endParaRPr lang="en-US" sz="1100" b="1" i="0" u="none" strike="noStrike" cap="all" baseline="0" dirty="0" smtClean="0">
                        <a:solidFill>
                          <a:schemeClr val="tx1"/>
                        </a:solidFill>
                        <a:latin typeface="Calibri" pitchFamily="34" charset="0"/>
                      </a:endParaRPr>
                    </a:p>
                  </a:txBody>
                  <a:tcPr marL="9525" marR="9525" marT="9525" marB="0" anchor="ctr"/>
                </a:tc>
              </a:tr>
              <a:tr h="355600">
                <a:tc>
                  <a:txBody>
                    <a:bodyPr/>
                    <a:lstStyle/>
                    <a:p>
                      <a:pPr algn="l" fontAlgn="b"/>
                      <a:r>
                        <a:rPr lang="en-US" sz="1000" u="none" strike="noStrike" dirty="0" smtClean="0"/>
                        <a:t>Usable Capacity (TB)</a:t>
                      </a:r>
                      <a:endParaRPr lang="en-US" sz="1000" b="1" i="0" u="none" strike="noStrike" dirty="0" smtClean="0">
                        <a:solidFill>
                          <a:schemeClr val="bg1"/>
                        </a:solidFill>
                        <a:latin typeface="Calibri" pitchFamily="34" charset="0"/>
                      </a:endParaRPr>
                    </a:p>
                  </a:txBody>
                  <a:tcPr marR="0" marT="0" marB="0" anchor="ctr"/>
                </a:tc>
                <a:tc>
                  <a:txBody>
                    <a:bodyPr/>
                    <a:lstStyle/>
                    <a:p>
                      <a:pPr algn="ctr" fontAlgn="b"/>
                      <a:endParaRPr lang="en-US" sz="1000" u="none" strike="noStrike" dirty="0" smtClean="0"/>
                    </a:p>
                    <a:p>
                      <a:pPr algn="ctr" fontAlgn="b"/>
                      <a:r>
                        <a:rPr lang="en-US" sz="1000" u="none" strike="noStrike" dirty="0" smtClean="0"/>
                        <a:t>4, 8 or 12TB</a:t>
                      </a:r>
                      <a:endParaRPr lang="en-US" sz="1000" u="none" strike="noStrike" baseline="0" dirty="0" smtClean="0"/>
                    </a:p>
                    <a:p>
                      <a:pPr algn="ctr" fontAlgn="b"/>
                      <a:endParaRPr lang="en-US" sz="1000" b="0" i="0" u="none" strike="noStrike" dirty="0">
                        <a:solidFill>
                          <a:srgbClr val="000000"/>
                        </a:solidFill>
                        <a:latin typeface="Calibri" pitchFamily="34" charset="0"/>
                      </a:endParaRPr>
                    </a:p>
                  </a:txBody>
                  <a:tcPr marL="9525" marR="9525" marT="9525" marB="0" anchor="ctr"/>
                </a:tc>
                <a:tc>
                  <a:txBody>
                    <a:bodyPr/>
                    <a:lstStyle/>
                    <a:p>
                      <a:pPr algn="ctr" fontAlgn="b"/>
                      <a:r>
                        <a:rPr lang="en-US" sz="1000" u="none" strike="noStrike" dirty="0" smtClean="0"/>
                        <a:t>8..80TB</a:t>
                      </a:r>
                      <a:endParaRPr lang="en-US" sz="1000" b="0" i="0" u="none" strike="noStrike" dirty="0">
                        <a:solidFill>
                          <a:srgbClr val="000000"/>
                        </a:solidFill>
                        <a:latin typeface="Calibri" pitchFamily="34" charset="0"/>
                      </a:endParaRPr>
                    </a:p>
                  </a:txBody>
                  <a:tcPr marL="9525" marR="9525" marT="9525" marB="0" anchor="ctr"/>
                </a:tc>
                <a:tc>
                  <a:txBody>
                    <a:bodyPr/>
                    <a:lstStyle/>
                    <a:p>
                      <a:pPr algn="ctr" fontAlgn="b"/>
                      <a:r>
                        <a:rPr lang="en-US" sz="1000" u="none" strike="noStrike" dirty="0" smtClean="0"/>
                        <a:t>13..156TB</a:t>
                      </a:r>
                      <a:endParaRPr lang="en-US" sz="1000" b="0" i="0" u="none" strike="noStrike" dirty="0">
                        <a:solidFill>
                          <a:srgbClr val="000000"/>
                        </a:solidFill>
                        <a:latin typeface="+mn-lt"/>
                      </a:endParaRPr>
                    </a:p>
                  </a:txBody>
                  <a:tcPr marL="9525" marR="9525" marT="9525" marB="0" anchor="ctr">
                    <a:solidFill>
                      <a:schemeClr val="tx2">
                        <a:lumMod val="40000"/>
                        <a:lumOff val="60000"/>
                      </a:schemeClr>
                    </a:solidFill>
                  </a:tcPr>
                </a:tc>
                <a:tc>
                  <a:txBody>
                    <a:bodyPr/>
                    <a:lstStyle/>
                    <a:p>
                      <a:pPr algn="ctr" fontAlgn="b"/>
                      <a:r>
                        <a:rPr lang="en-US" sz="1000" u="none" strike="noStrike" dirty="0" smtClean="0"/>
                        <a:t>45..330TB</a:t>
                      </a:r>
                      <a:endParaRPr lang="en-US" sz="1000" b="0" i="0" u="none" strike="noStrike" dirty="0">
                        <a:solidFill>
                          <a:srgbClr val="FF0000"/>
                        </a:solidFill>
                        <a:latin typeface="Calibri" pitchFamily="34" charset="0"/>
                      </a:endParaRPr>
                    </a:p>
                  </a:txBody>
                  <a:tcPr marL="9525" marR="9525" marT="9525" marB="0" anchor="ctr"/>
                </a:tc>
              </a:tr>
              <a:tr h="336532">
                <a:tc>
                  <a:txBody>
                    <a:bodyPr/>
                    <a:lstStyle/>
                    <a:p>
                      <a:pPr algn="l" fontAlgn="b"/>
                      <a:r>
                        <a:rPr lang="en-US" sz="1000" u="none" strike="noStrike" baseline="0" dirty="0" smtClean="0"/>
                        <a:t>Expansion (TB)</a:t>
                      </a:r>
                      <a:endParaRPr lang="en-US" sz="1000" b="1" i="0" u="none" strike="noStrike" dirty="0">
                        <a:solidFill>
                          <a:schemeClr val="bg1"/>
                        </a:solidFill>
                        <a:latin typeface="Calibri" pitchFamily="34" charset="0"/>
                      </a:endParaRPr>
                    </a:p>
                  </a:txBody>
                  <a:tcPr marR="0" marT="0" marB="0" anchor="ctr"/>
                </a:tc>
                <a:tc>
                  <a:txBody>
                    <a:bodyPr/>
                    <a:lstStyle/>
                    <a:p>
                      <a:pPr algn="ctr" fontAlgn="b"/>
                      <a:r>
                        <a:rPr lang="en-US" sz="1000" u="none" strike="noStrike" dirty="0" smtClean="0"/>
                        <a:t>4TB</a:t>
                      </a:r>
                      <a:r>
                        <a:rPr lang="en-US" sz="1000" u="none" strike="noStrike" baseline="0" dirty="0" smtClean="0"/>
                        <a:t> (</a:t>
                      </a:r>
                      <a:r>
                        <a:rPr lang="en-US" sz="1000" u="none" strike="noStrike" baseline="0" dirty="0" err="1" smtClean="0"/>
                        <a:t>CoD</a:t>
                      </a:r>
                      <a:r>
                        <a:rPr lang="en-US" sz="1000" u="none" strike="noStrike" baseline="0" dirty="0" smtClean="0"/>
                        <a:t>)</a:t>
                      </a:r>
                    </a:p>
                  </a:txBody>
                  <a:tcPr marL="9525" marR="9525" marT="9525" marB="0" anchor="ctr"/>
                </a:tc>
                <a:tc>
                  <a:txBody>
                    <a:bodyPr/>
                    <a:lstStyle/>
                    <a:p>
                      <a:pPr algn="ctr" fontAlgn="b"/>
                      <a:r>
                        <a:rPr lang="en-US" sz="1000" u="none" strike="noStrike" dirty="0" smtClean="0"/>
                        <a:t>8TB</a:t>
                      </a:r>
                      <a:r>
                        <a:rPr lang="en-US" sz="1000" u="none" strike="noStrike" baseline="0" dirty="0" smtClean="0"/>
                        <a:t> / 16TB</a:t>
                      </a:r>
                      <a:endParaRPr lang="en-US" sz="1000" b="1" i="0" u="none" strike="noStrike" dirty="0">
                        <a:solidFill>
                          <a:schemeClr val="tx1"/>
                        </a:solidFill>
                        <a:latin typeface="Calibri" pitchFamily="34" charset="0"/>
                      </a:endParaRPr>
                    </a:p>
                  </a:txBody>
                  <a:tcPr marL="9525" marR="9525" marT="9525" marB="0" anchor="ctr"/>
                </a:tc>
                <a:tc>
                  <a:txBody>
                    <a:bodyPr/>
                    <a:lstStyle/>
                    <a:p>
                      <a:pPr algn="ctr" fontAlgn="b"/>
                      <a:r>
                        <a:rPr lang="en-US" sz="1000" u="none" strike="noStrike" dirty="0" smtClean="0"/>
                        <a:t>13TB  (</a:t>
                      </a:r>
                      <a:r>
                        <a:rPr lang="en-US" sz="1000" u="none" strike="noStrike" dirty="0" err="1" smtClean="0"/>
                        <a:t>CoD</a:t>
                      </a:r>
                      <a:r>
                        <a:rPr lang="en-US" sz="1000" u="none" strike="noStrike" dirty="0" smtClean="0"/>
                        <a:t>)</a:t>
                      </a:r>
                      <a:endParaRPr lang="en-US" sz="1000" b="0" i="0" u="none" strike="noStrike" dirty="0">
                        <a:solidFill>
                          <a:schemeClr val="tx1"/>
                        </a:solidFill>
                        <a:latin typeface="+mn-lt"/>
                      </a:endParaRPr>
                    </a:p>
                  </a:txBody>
                  <a:tcPr marL="9525" marR="9525" marT="9525" marB="0" anchor="ctr">
                    <a:solidFill>
                      <a:schemeClr val="tx2">
                        <a:lumMod val="20000"/>
                        <a:lumOff val="80000"/>
                      </a:schemeClr>
                    </a:solidFill>
                  </a:tcPr>
                </a:tc>
                <a:tc>
                  <a:txBody>
                    <a:bodyPr/>
                    <a:lstStyle/>
                    <a:p>
                      <a:pPr algn="ctr" fontAlgn="b"/>
                      <a:r>
                        <a:rPr lang="de-DE" sz="1000" u="none" strike="noStrike" dirty="0" smtClean="0"/>
                        <a:t>30TB</a:t>
                      </a:r>
                      <a:endParaRPr lang="de-DE" sz="1000" b="0" i="0" u="none" strike="noStrike" dirty="0" smtClean="0">
                        <a:solidFill>
                          <a:schemeClr val="tx1"/>
                        </a:solidFill>
                        <a:latin typeface="Calibri" pitchFamily="34" charset="0"/>
                      </a:endParaRPr>
                    </a:p>
                  </a:txBody>
                  <a:tcPr marL="9525" marR="9525" marT="9525" marB="0" anchor="ctr"/>
                </a:tc>
              </a:tr>
              <a:tr h="336508">
                <a:tc>
                  <a:txBody>
                    <a:bodyPr/>
                    <a:lstStyle/>
                    <a:p>
                      <a:pPr algn="l" fontAlgn="b"/>
                      <a:r>
                        <a:rPr lang="en-US" sz="1000" u="none" strike="noStrike" dirty="0" smtClean="0"/>
                        <a:t>Disk Drives </a:t>
                      </a:r>
                      <a:endParaRPr lang="en-US" sz="1000" b="0" i="0" u="none" strike="noStrike" dirty="0">
                        <a:solidFill>
                          <a:schemeClr val="tx1"/>
                        </a:solidFill>
                        <a:latin typeface="+mn-lt"/>
                      </a:endParaRPr>
                    </a:p>
                  </a:txBody>
                  <a:tcPr marR="0" marT="0" marB="0" anchor="ctr"/>
                </a:tc>
                <a:tc>
                  <a:txBody>
                    <a:bodyPr/>
                    <a:lstStyle/>
                    <a:p>
                      <a:pPr algn="ctr" fontAlgn="b"/>
                      <a:r>
                        <a:rPr lang="en-US" sz="1000" u="none" strike="noStrike" dirty="0" smtClean="0"/>
                        <a:t>2TB</a:t>
                      </a:r>
                      <a:endParaRPr lang="en-US" sz="1000" b="0" i="0" u="none" strike="noStrike" dirty="0" smtClean="0">
                        <a:solidFill>
                          <a:schemeClr val="tx1"/>
                        </a:solidFill>
                        <a:latin typeface="+mn-lt"/>
                      </a:endParaRPr>
                    </a:p>
                  </a:txBody>
                  <a:tcPr marL="9525" marR="9525" marT="9525" marB="0" anchor="ctr"/>
                </a:tc>
                <a:tc>
                  <a:txBody>
                    <a:bodyPr/>
                    <a:lstStyle/>
                    <a:p>
                      <a:pPr algn="ctr" fontAlgn="b"/>
                      <a:r>
                        <a:rPr lang="en-US" sz="1000" u="none" strike="noStrike" dirty="0" smtClean="0"/>
                        <a:t>1TB; 2TB</a:t>
                      </a:r>
                      <a:endParaRPr lang="en-US" sz="1000" b="0" i="0" u="none" strike="noStrike" dirty="0">
                        <a:solidFill>
                          <a:schemeClr val="tx1"/>
                        </a:solidFill>
                        <a:latin typeface="+mn-lt"/>
                      </a:endParaRPr>
                    </a:p>
                  </a:txBody>
                  <a:tcPr marL="9525" marR="9525" marT="9525"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000" u="none" strike="noStrike" dirty="0" smtClean="0"/>
                        <a:t>3TB</a:t>
                      </a:r>
                      <a:endParaRPr lang="en-US" sz="1000" b="0" i="0" u="none" strike="noStrike" dirty="0" smtClean="0">
                        <a:solidFill>
                          <a:schemeClr val="tx1"/>
                        </a:solidFill>
                        <a:latin typeface="+mn-lt"/>
                      </a:endParaRPr>
                    </a:p>
                  </a:txBody>
                  <a:tcPr marL="9525" marR="9525" marT="9525" marB="0" anchor="ctr">
                    <a:solidFill>
                      <a:schemeClr val="tx2">
                        <a:lumMod val="40000"/>
                        <a:lumOff val="60000"/>
                      </a:schemeClr>
                    </a:solidFill>
                  </a:tcPr>
                </a:tc>
                <a:tc>
                  <a:txBody>
                    <a:bodyPr/>
                    <a:lstStyle/>
                    <a:p>
                      <a:pPr algn="ctr" fontAlgn="b"/>
                      <a:r>
                        <a:rPr lang="de-DE" sz="1000" u="none" strike="noStrike" dirty="0" smtClean="0"/>
                        <a:t>3TB [2TB] </a:t>
                      </a:r>
                      <a:endParaRPr lang="de-DE" sz="1000" b="0" i="0" u="none" strike="noStrike" dirty="0" smtClean="0">
                        <a:solidFill>
                          <a:schemeClr val="tx1"/>
                        </a:solidFill>
                        <a:latin typeface="+mn-lt"/>
                      </a:endParaRPr>
                    </a:p>
                  </a:txBody>
                  <a:tcPr marL="9525" marR="9525" marT="9525" marB="0" anchor="ctr"/>
                </a:tc>
              </a:tr>
              <a:tr h="336508">
                <a:tc>
                  <a:txBody>
                    <a:bodyPr/>
                    <a:lstStyle/>
                    <a:p>
                      <a:pPr algn="l" fontAlgn="b"/>
                      <a:r>
                        <a:rPr lang="en-US" sz="1000" u="none" strike="noStrike" dirty="0" smtClean="0"/>
                        <a:t>Presentation</a:t>
                      </a:r>
                      <a:endParaRPr lang="en-US" sz="1000" b="1" i="0" u="none" strike="noStrike" dirty="0">
                        <a:solidFill>
                          <a:schemeClr val="bg1"/>
                        </a:solidFill>
                        <a:latin typeface="+mn-lt"/>
                      </a:endParaRPr>
                    </a:p>
                  </a:txBody>
                  <a:tcPr marR="0" marT="0" marB="0" anchor="ctr"/>
                </a:tc>
                <a:tc>
                  <a:txBody>
                    <a:bodyPr/>
                    <a:lstStyle/>
                    <a:p>
                      <a:pPr algn="ctr" fontAlgn="b"/>
                      <a:r>
                        <a:rPr lang="en-US" sz="1000" u="none" strike="noStrike" baseline="0" dirty="0" smtClean="0"/>
                        <a:t>NAS / OST</a:t>
                      </a:r>
                      <a:endParaRPr lang="en-US" sz="1000" b="1" i="0" u="none" strike="noStrike" dirty="0" smtClean="0">
                        <a:solidFill>
                          <a:schemeClr val="tx1"/>
                        </a:solidFill>
                        <a:latin typeface="+mn-lt"/>
                      </a:endParaRPr>
                    </a:p>
                  </a:txBody>
                  <a:tcPr marL="9525" marR="9525" marT="9525" marB="0" anchor="ctr"/>
                </a:tc>
                <a:tc>
                  <a:txBody>
                    <a:bodyPr/>
                    <a:lstStyle/>
                    <a:p>
                      <a:pPr algn="ctr" fontAlgn="b"/>
                      <a:r>
                        <a:rPr lang="en-US" sz="1000" u="none" strike="noStrike" baseline="0" dirty="0" smtClean="0"/>
                        <a:t>NAS / OST / VTL</a:t>
                      </a:r>
                      <a:endParaRPr lang="en-US" sz="1000" b="1" i="0" u="none" strike="noStrike" dirty="0">
                        <a:solidFill>
                          <a:schemeClr val="tx1"/>
                        </a:solidFill>
                        <a:latin typeface="+mn-lt"/>
                      </a:endParaRPr>
                    </a:p>
                  </a:txBody>
                  <a:tcPr marL="9525" marR="9525" marT="9525"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000" u="none" strike="noStrike" baseline="0" dirty="0" smtClean="0"/>
                        <a:t>NAS / OST / VTL</a:t>
                      </a:r>
                      <a:endParaRPr lang="en-US" sz="1000" b="1" i="0" u="none" strike="noStrike" dirty="0" smtClean="0">
                        <a:solidFill>
                          <a:schemeClr val="tx1"/>
                        </a:solidFill>
                        <a:latin typeface="+mn-lt"/>
                      </a:endParaRPr>
                    </a:p>
                  </a:txBody>
                  <a:tcPr marL="9525" marR="9525" marT="9525" marB="0" anchor="ctr">
                    <a:solidFill>
                      <a:schemeClr val="tx2">
                        <a:lumMod val="20000"/>
                        <a:lumOff val="80000"/>
                      </a:schemeClr>
                    </a:solidFill>
                  </a:tcPr>
                </a:tc>
                <a:tc>
                  <a:txBody>
                    <a:bodyPr/>
                    <a:lstStyle/>
                    <a:p>
                      <a:pPr algn="ctr" fontAlgn="b"/>
                      <a:r>
                        <a:rPr lang="de-DE" sz="1000" u="none" strike="noStrike" baseline="0" dirty="0" smtClean="0"/>
                        <a:t>NAS</a:t>
                      </a:r>
                      <a:r>
                        <a:rPr lang="de-DE" sz="1000" u="none" strike="noStrike" dirty="0" smtClean="0"/>
                        <a:t> / OST / VTL</a:t>
                      </a:r>
                      <a:endParaRPr lang="de-DE" sz="1000" b="1" i="0" u="none" strike="noStrike" dirty="0" smtClean="0">
                        <a:solidFill>
                          <a:schemeClr val="tx1"/>
                        </a:solidFill>
                        <a:latin typeface="+mn-lt"/>
                      </a:endParaRPr>
                    </a:p>
                  </a:txBody>
                  <a:tcPr marL="9525" marR="9525" marT="9525" marB="0" anchor="ctr"/>
                </a:tc>
              </a:tr>
              <a:tr h="733527">
                <a:tc>
                  <a:txBody>
                    <a:bodyPr/>
                    <a:lstStyle/>
                    <a:p>
                      <a:pPr algn="l" fontAlgn="b"/>
                      <a:r>
                        <a:rPr lang="en-US" sz="1000" u="none" strike="noStrike" dirty="0" smtClean="0"/>
                        <a:t>Performance</a:t>
                      </a:r>
                    </a:p>
                    <a:p>
                      <a:pPr algn="l" fontAlgn="b"/>
                      <a:r>
                        <a:rPr lang="en-US" sz="1000" u="none" strike="noStrike" dirty="0" smtClean="0"/>
                        <a:t>(TB/hr)</a:t>
                      </a:r>
                      <a:endParaRPr lang="en-US" sz="1000" b="0" i="0" u="none" strike="noStrike" dirty="0">
                        <a:solidFill>
                          <a:schemeClr val="tx1"/>
                        </a:solidFill>
                        <a:latin typeface="+mn-lt"/>
                      </a:endParaRPr>
                    </a:p>
                  </a:txBody>
                  <a:tcPr marR="0" marT="0" marB="0" anchor="ctr"/>
                </a:tc>
                <a:tc>
                  <a:txBody>
                    <a:bodyPr/>
                    <a:lstStyle/>
                    <a:p>
                      <a:pPr algn="ctr" fontAlgn="b"/>
                      <a:r>
                        <a:rPr lang="de-DE" sz="1000" u="none" strike="noStrike" dirty="0" smtClean="0"/>
                        <a:t>1.7</a:t>
                      </a:r>
                      <a:r>
                        <a:rPr lang="de-DE" sz="1000" u="none" strike="noStrike" baseline="0" dirty="0" smtClean="0"/>
                        <a:t> (NAS)</a:t>
                      </a:r>
                      <a:r>
                        <a:rPr lang="de-DE" sz="1000" u="none" strike="noStrike" dirty="0" smtClean="0"/>
                        <a:t> </a:t>
                      </a:r>
                      <a:endParaRPr lang="de-DE" sz="1000" u="none" strike="noStrike" dirty="0" smtClean="0">
                        <a:solidFill>
                          <a:schemeClr val="tx1"/>
                        </a:solidFill>
                      </a:endParaRPr>
                    </a:p>
                  </a:txBody>
                  <a:tcPr marL="9525" marR="9525" marT="9525" marB="0" anchor="ctr"/>
                </a:tc>
                <a:tc>
                  <a:txBody>
                    <a:bodyPr/>
                    <a:lstStyle/>
                    <a:p>
                      <a:pPr algn="ctr" fontAlgn="b"/>
                      <a:endParaRPr lang="en-US" sz="1000" u="none" strike="noStrike" dirty="0" smtClean="0"/>
                    </a:p>
                    <a:p>
                      <a:pPr algn="ctr" fontAlgn="b"/>
                      <a:r>
                        <a:rPr lang="en-US" sz="1000" u="none" strike="noStrike" dirty="0" smtClean="0"/>
                        <a:t>5.0TB (NAS)</a:t>
                      </a:r>
                    </a:p>
                    <a:p>
                      <a:pPr algn="ctr" fontAlgn="b"/>
                      <a:r>
                        <a:rPr lang="en-US" sz="1000" u="none" strike="noStrike" dirty="0" smtClean="0"/>
                        <a:t>5.8TB (OST)</a:t>
                      </a:r>
                    </a:p>
                    <a:p>
                      <a:pPr marL="0" marR="0" indent="0" algn="ctr" defTabSz="914400" rtl="0" eaLnBrk="1" fontAlgn="b" latinLnBrk="0" hangingPunct="1">
                        <a:lnSpc>
                          <a:spcPct val="100000"/>
                        </a:lnSpc>
                        <a:spcBef>
                          <a:spcPts val="0"/>
                        </a:spcBef>
                        <a:spcAft>
                          <a:spcPts val="0"/>
                        </a:spcAft>
                        <a:buClrTx/>
                        <a:buSzTx/>
                        <a:buFontTx/>
                        <a:buNone/>
                        <a:tabLst/>
                        <a:defRPr/>
                      </a:pPr>
                      <a:r>
                        <a:rPr lang="en-US" sz="1000" u="none" strike="noStrike" dirty="0" smtClean="0"/>
                        <a:t>5.8TB (VTL)</a:t>
                      </a:r>
                    </a:p>
                    <a:p>
                      <a:pPr algn="ctr" fontAlgn="b"/>
                      <a:endParaRPr lang="en-US" sz="1000" b="1" i="0" u="none" strike="noStrike" dirty="0">
                        <a:solidFill>
                          <a:schemeClr val="tx1"/>
                        </a:solidFill>
                        <a:latin typeface="Calibri" pitchFamily="34" charset="0"/>
                      </a:endParaRPr>
                    </a:p>
                  </a:txBody>
                  <a:tcPr marL="9525" marR="9525" marT="9525" marB="0" anchor="ctr"/>
                </a:tc>
                <a:tc>
                  <a:txBody>
                    <a:bodyPr/>
                    <a:lstStyle/>
                    <a:p>
                      <a:pPr algn="ctr" fontAlgn="b"/>
                      <a:r>
                        <a:rPr lang="en-US" sz="1000" u="none" strike="noStrike" dirty="0" smtClean="0">
                          <a:solidFill>
                            <a:schemeClr val="tx1"/>
                          </a:solidFill>
                        </a:rPr>
                        <a:t>13.5 (NAS – 4</a:t>
                      </a:r>
                      <a:r>
                        <a:rPr lang="en-US" sz="1000" u="none" strike="noStrike" baseline="0" dirty="0" smtClean="0">
                          <a:solidFill>
                            <a:schemeClr val="tx1"/>
                          </a:solidFill>
                        </a:rPr>
                        <a:t> ports</a:t>
                      </a:r>
                      <a:r>
                        <a:rPr lang="en-US" sz="1000" u="none" strike="noStrike" dirty="0" smtClean="0">
                          <a:solidFill>
                            <a:schemeClr val="tx1"/>
                          </a:solidFill>
                        </a:rPr>
                        <a:t>)</a:t>
                      </a:r>
                    </a:p>
                    <a:p>
                      <a:pPr algn="ctr" fontAlgn="b"/>
                      <a:r>
                        <a:rPr lang="en-US" sz="1000" u="none" strike="noStrike" dirty="0" smtClean="0">
                          <a:solidFill>
                            <a:schemeClr val="tx1"/>
                          </a:solidFill>
                        </a:rPr>
                        <a:t>16.3</a:t>
                      </a:r>
                      <a:r>
                        <a:rPr lang="en-US" sz="1000" u="none" strike="noStrike" baseline="0" dirty="0" smtClean="0">
                          <a:solidFill>
                            <a:schemeClr val="tx1"/>
                          </a:solidFill>
                        </a:rPr>
                        <a:t> </a:t>
                      </a:r>
                      <a:r>
                        <a:rPr lang="en-US" sz="1000" u="none" strike="noStrike" dirty="0" smtClean="0">
                          <a:solidFill>
                            <a:schemeClr val="tx1"/>
                          </a:solidFill>
                        </a:rPr>
                        <a:t>(OST – 4 ports)</a:t>
                      </a:r>
                    </a:p>
                    <a:p>
                      <a:pPr algn="ctr" fontAlgn="b"/>
                      <a:r>
                        <a:rPr lang="en-US" sz="1000" u="none" strike="noStrike" baseline="0" dirty="0" smtClean="0">
                          <a:solidFill>
                            <a:schemeClr val="tx1"/>
                          </a:solidFill>
                        </a:rPr>
                        <a:t>11.9 (VTL -4 ports)</a:t>
                      </a:r>
                      <a:endParaRPr lang="en-US" sz="1000" b="0" i="0" u="none" strike="noStrike" dirty="0">
                        <a:solidFill>
                          <a:schemeClr val="tx1"/>
                        </a:solidFill>
                        <a:latin typeface="+mn-lt"/>
                      </a:endParaRPr>
                    </a:p>
                  </a:txBody>
                  <a:tcPr marL="9525" marR="9525" marT="9525" marB="0" anchor="ctr">
                    <a:solidFill>
                      <a:schemeClr val="tx2">
                        <a:lumMod val="40000"/>
                        <a:lumOff val="60000"/>
                      </a:schemeClr>
                    </a:solidFill>
                  </a:tcPr>
                </a:tc>
                <a:tc>
                  <a:txBody>
                    <a:bodyPr/>
                    <a:lstStyle/>
                    <a:p>
                      <a:pPr algn="ctr" fontAlgn="b"/>
                      <a:r>
                        <a:rPr lang="de-DE" sz="1000" u="none" strike="noStrike" dirty="0" smtClean="0"/>
                        <a:t>   9.0 (NAS – 4 ports)</a:t>
                      </a:r>
                    </a:p>
                    <a:p>
                      <a:pPr algn="ctr" fontAlgn="b"/>
                      <a:r>
                        <a:rPr lang="de-DE" sz="1000" u="none" strike="noStrike" dirty="0" smtClean="0"/>
                        <a:t>10.1 (OST – 4 ports)</a:t>
                      </a:r>
                    </a:p>
                    <a:p>
                      <a:pPr algn="ctr" fontAlgn="b"/>
                      <a:r>
                        <a:rPr lang="de-DE" sz="1000" u="none" strike="noStrike" dirty="0" smtClean="0"/>
                        <a:t>11.1 (VTL – 4</a:t>
                      </a:r>
                      <a:r>
                        <a:rPr lang="de-DE" sz="1000" u="none" strike="noStrike" baseline="0" dirty="0" smtClean="0"/>
                        <a:t> ports</a:t>
                      </a:r>
                      <a:r>
                        <a:rPr lang="de-DE" sz="1000" u="none" strike="noStrike" dirty="0" smtClean="0"/>
                        <a:t>)</a:t>
                      </a:r>
                      <a:endParaRPr lang="de-DE" sz="1000" b="1" i="0" u="none" strike="noStrike" dirty="0" smtClean="0">
                        <a:solidFill>
                          <a:schemeClr val="tx1"/>
                        </a:solidFill>
                        <a:latin typeface="Calibri" pitchFamily="34" charset="0"/>
                      </a:endParaRPr>
                    </a:p>
                  </a:txBody>
                  <a:tcPr marL="9525" marR="9525" marT="9525" marB="0" anchor="ctr"/>
                </a:tc>
              </a:tr>
              <a:tr h="800202">
                <a:tc>
                  <a:txBody>
                    <a:bodyPr/>
                    <a:lstStyle/>
                    <a:p>
                      <a:pPr algn="l" fontAlgn="b"/>
                      <a:r>
                        <a:rPr lang="en-US" sz="1000" u="none" strike="noStrike" dirty="0" smtClean="0"/>
                        <a:t>Connectivity </a:t>
                      </a:r>
                      <a:endParaRPr lang="en-US" sz="1000" b="0" i="0" u="none" strike="noStrike" dirty="0" smtClean="0">
                        <a:solidFill>
                          <a:schemeClr val="tx1"/>
                        </a:solidFill>
                        <a:latin typeface="+mn-lt"/>
                      </a:endParaRPr>
                    </a:p>
                  </a:txBody>
                  <a:tcPr marR="0" marT="0" marB="0" anchor="ctr"/>
                </a:tc>
                <a:tc>
                  <a:txBody>
                    <a:bodyPr/>
                    <a:lstStyle/>
                    <a:p>
                      <a:pPr algn="ctr" fontAlgn="b"/>
                      <a:r>
                        <a:rPr lang="en-US" sz="1000" u="none" strike="noStrike" dirty="0" smtClean="0"/>
                        <a:t>4 x 1GbE</a:t>
                      </a:r>
                      <a:endParaRPr lang="en-US" sz="1000" b="0" i="0" u="none" strike="noStrike" dirty="0" smtClean="0">
                        <a:solidFill>
                          <a:schemeClr val="tx1"/>
                        </a:solidFill>
                        <a:latin typeface="+mn-lt"/>
                      </a:endParaRPr>
                    </a:p>
                  </a:txBody>
                  <a:tcPr marL="9525" marR="9525" marT="9525"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000" u="none" strike="noStrike" baseline="0" dirty="0" smtClean="0"/>
                        <a:t>4 x 8Gb FC </a:t>
                      </a:r>
                      <a:endParaRPr lang="en-US" sz="1000" u="none" strike="noStrike" dirty="0" smtClean="0"/>
                    </a:p>
                    <a:p>
                      <a:pPr algn="ctr" fontAlgn="b"/>
                      <a:r>
                        <a:rPr lang="en-US" sz="1000" u="none" strike="noStrike" dirty="0" smtClean="0"/>
                        <a:t>DXi6701: 6 x 1GbE</a:t>
                      </a:r>
                    </a:p>
                    <a:p>
                      <a:pPr algn="ctr" fontAlgn="b"/>
                      <a:r>
                        <a:rPr lang="en-US" sz="1000" u="none" strike="noStrike" dirty="0" smtClean="0"/>
                        <a:t>DXi6702:</a:t>
                      </a:r>
                      <a:r>
                        <a:rPr lang="en-US" sz="1000" u="none" strike="noStrike" baseline="0" dirty="0" smtClean="0"/>
                        <a:t> 2 x 10GbE</a:t>
                      </a:r>
                    </a:p>
                    <a:p>
                      <a:pPr algn="ctr" fontAlgn="b"/>
                      <a:r>
                        <a:rPr lang="en-US" sz="1000" u="none" strike="noStrike" baseline="0" dirty="0" smtClean="0"/>
                        <a:t>        2 x 1GbE</a:t>
                      </a:r>
                      <a:endParaRPr lang="en-US" sz="1000" b="0" i="0" u="none" strike="noStrike" baseline="0" dirty="0" smtClean="0">
                        <a:solidFill>
                          <a:schemeClr val="tx1"/>
                        </a:solidFill>
                        <a:latin typeface="+mn-lt"/>
                      </a:endParaRPr>
                    </a:p>
                  </a:txBody>
                  <a:tcPr marL="9525" marR="9525" marT="9525" marB="0" anchor="ctr"/>
                </a:tc>
                <a:tc>
                  <a:txBody>
                    <a:bodyPr/>
                    <a:lstStyle/>
                    <a:p>
                      <a:pPr algn="ctr" fontAlgn="b"/>
                      <a:r>
                        <a:rPr lang="en-US" sz="1000" u="none" strike="noStrike" dirty="0" smtClean="0"/>
                        <a:t>6 x 8Gb FC</a:t>
                      </a:r>
                    </a:p>
                    <a:p>
                      <a:pPr algn="ctr" fontAlgn="b"/>
                      <a:r>
                        <a:rPr lang="en-US" sz="1000" u="none" strike="noStrike" dirty="0" smtClean="0"/>
                        <a:t> 2 x 10GbE</a:t>
                      </a:r>
                    </a:p>
                    <a:p>
                      <a:pPr algn="ctr" fontAlgn="b"/>
                      <a:r>
                        <a:rPr lang="en-US" sz="1000" u="none" strike="noStrike" baseline="0" dirty="0" smtClean="0"/>
                        <a:t>2 x 1GbE </a:t>
                      </a:r>
                      <a:endParaRPr lang="en-US" sz="1000" u="none" strike="noStrike" dirty="0" smtClean="0"/>
                    </a:p>
                    <a:p>
                      <a:pPr algn="ctr" fontAlgn="b"/>
                      <a:r>
                        <a:rPr lang="en-US" sz="1000" u="none" strike="noStrike" dirty="0" smtClean="0"/>
                        <a:t>Options:</a:t>
                      </a:r>
                      <a:r>
                        <a:rPr lang="en-US" sz="1000" u="none" strike="noStrike" baseline="0" dirty="0" smtClean="0"/>
                        <a:t> 2x 10GbE or 4x 1GbE</a:t>
                      </a:r>
                      <a:endParaRPr lang="en-US" sz="1000" b="0" i="0" u="none" strike="noStrike" baseline="0" dirty="0" smtClean="0">
                        <a:solidFill>
                          <a:schemeClr val="tx1"/>
                        </a:solidFill>
                        <a:latin typeface="+mn-lt"/>
                      </a:endParaRPr>
                    </a:p>
                  </a:txBody>
                  <a:tcPr marL="9525" marR="9525" marT="9525" marB="0" anchor="ctr">
                    <a:solidFill>
                      <a:schemeClr val="tx2">
                        <a:lumMod val="20000"/>
                        <a:lumOff val="80000"/>
                      </a:schemeClr>
                    </a:solidFill>
                  </a:tcPr>
                </a:tc>
                <a:tc>
                  <a:txBody>
                    <a:bodyPr/>
                    <a:lstStyle/>
                    <a:p>
                      <a:pPr algn="ctr" fontAlgn="b"/>
                      <a:r>
                        <a:rPr lang="en-US" sz="1000" u="none" strike="noStrike" baseline="0" dirty="0" smtClean="0"/>
                        <a:t>6 x 8Gb FC Ports</a:t>
                      </a:r>
                    </a:p>
                    <a:p>
                      <a:pPr algn="ctr" fontAlgn="b"/>
                      <a:r>
                        <a:rPr lang="en-US" sz="1000" u="none" strike="noStrike" baseline="0" dirty="0" smtClean="0"/>
                        <a:t>2 x 10GbE</a:t>
                      </a:r>
                    </a:p>
                    <a:p>
                      <a:pPr marL="0" marR="0" indent="0" algn="ctr" defTabSz="914400" rtl="0" eaLnBrk="1" fontAlgn="b" latinLnBrk="0" hangingPunct="1">
                        <a:lnSpc>
                          <a:spcPct val="100000"/>
                        </a:lnSpc>
                        <a:spcBef>
                          <a:spcPts val="0"/>
                        </a:spcBef>
                        <a:spcAft>
                          <a:spcPts val="0"/>
                        </a:spcAft>
                        <a:buClrTx/>
                        <a:buSzTx/>
                        <a:buFontTx/>
                        <a:buNone/>
                        <a:tabLst/>
                        <a:defRPr/>
                      </a:pPr>
                      <a:r>
                        <a:rPr lang="en-US" sz="1000" u="none" strike="noStrike" baseline="0" dirty="0" smtClean="0"/>
                        <a:t>4 x 1GbE</a:t>
                      </a:r>
                    </a:p>
                    <a:p>
                      <a:pPr algn="ctr" fontAlgn="b"/>
                      <a:r>
                        <a:rPr lang="en-US" sz="1000" u="none" strike="noStrike" baseline="0" dirty="0" smtClean="0"/>
                        <a:t>Option: 2 x 10GbE</a:t>
                      </a:r>
                      <a:endParaRPr lang="en-US" sz="1000" b="0" i="0" u="none" strike="noStrike" baseline="0" dirty="0" smtClean="0">
                        <a:solidFill>
                          <a:schemeClr val="tx1"/>
                        </a:solidFill>
                        <a:latin typeface="+mn-lt"/>
                      </a:endParaRPr>
                    </a:p>
                  </a:txBody>
                  <a:tcPr marL="9525" marR="9525" marT="9525" marB="0" anchor="ctr"/>
                </a:tc>
              </a:tr>
              <a:tr h="533400">
                <a:tc>
                  <a:txBody>
                    <a:bodyPr/>
                    <a:lstStyle/>
                    <a:p>
                      <a:pPr algn="l" fontAlgn="b"/>
                      <a:r>
                        <a:rPr lang="en-US" sz="1000" u="none" strike="noStrike" dirty="0" smtClean="0"/>
                        <a:t>VTL and PTT</a:t>
                      </a:r>
                      <a:endParaRPr lang="en-US" sz="1000" b="0" i="0" u="none" strike="noStrike" dirty="0" smtClean="0">
                        <a:solidFill>
                          <a:schemeClr val="tx1"/>
                        </a:solidFill>
                        <a:latin typeface="+mn-lt"/>
                      </a:endParaRPr>
                    </a:p>
                  </a:txBody>
                  <a:tcPr marR="0" marT="0" marB="0" anchor="ctr"/>
                </a:tc>
                <a:tc>
                  <a:txBody>
                    <a:bodyPr/>
                    <a:lstStyle/>
                    <a:p>
                      <a:pPr algn="ctr" fontAlgn="b"/>
                      <a:r>
                        <a:rPr lang="en-US" sz="1000" u="none" strike="noStrike" dirty="0" smtClean="0"/>
                        <a:t>N/A</a:t>
                      </a:r>
                      <a:endParaRPr lang="en-US" sz="1000" b="0" i="0" u="none" strike="noStrike" dirty="0" smtClean="0">
                        <a:solidFill>
                          <a:schemeClr val="tx1"/>
                        </a:solidFill>
                        <a:latin typeface="+mn-lt"/>
                      </a:endParaRPr>
                    </a:p>
                  </a:txBody>
                  <a:tcPr marL="9525" marR="9525" marT="9525" marB="0" anchor="ctr"/>
                </a:tc>
                <a:tc>
                  <a:txBody>
                    <a:bodyPr/>
                    <a:lstStyle/>
                    <a:p>
                      <a:pPr algn="ctr" fontAlgn="b"/>
                      <a:r>
                        <a:rPr lang="en-US" sz="1000" u="none" strike="noStrike" baseline="0" dirty="0" smtClean="0"/>
                        <a:t>VTL: 256 VTD; 9000 VTC</a:t>
                      </a:r>
                    </a:p>
                    <a:p>
                      <a:pPr algn="ctr" fontAlgn="b"/>
                      <a:r>
                        <a:rPr lang="en-US" sz="1000" u="none" strike="noStrike" baseline="0" dirty="0" smtClean="0"/>
                        <a:t>2x PTT and 2x VTL</a:t>
                      </a:r>
                      <a:endParaRPr lang="en-US" sz="1000" u="none" strike="noStrike" baseline="0" dirty="0" smtClean="0">
                        <a:latin typeface="+mn-lt"/>
                      </a:endParaRPr>
                    </a:p>
                  </a:txBody>
                  <a:tcPr marL="9525" marR="9525" marT="9525" marB="0" anchor="ctr"/>
                </a:tc>
                <a:tc>
                  <a:txBody>
                    <a:bodyPr/>
                    <a:lstStyle/>
                    <a:p>
                      <a:pPr algn="ctr" fontAlgn="b"/>
                      <a:r>
                        <a:rPr lang="en-US" sz="1000" u="none" strike="noStrike" dirty="0" smtClean="0"/>
                        <a:t>VTL:</a:t>
                      </a:r>
                      <a:r>
                        <a:rPr lang="en-US" sz="1000" u="none" strike="noStrike" baseline="0" dirty="0" smtClean="0"/>
                        <a:t> 256</a:t>
                      </a:r>
                      <a:r>
                        <a:rPr lang="en-US" sz="1000" u="none" strike="noStrike" dirty="0" smtClean="0"/>
                        <a:t> VTD;</a:t>
                      </a:r>
                      <a:r>
                        <a:rPr lang="en-US" sz="1000" u="none" strike="noStrike" baseline="0" dirty="0" smtClean="0"/>
                        <a:t> 9000 VTC</a:t>
                      </a:r>
                    </a:p>
                    <a:p>
                      <a:pPr marL="0" marR="0" indent="0" algn="ctr" defTabSz="914400" rtl="0" eaLnBrk="1" fontAlgn="b" latinLnBrk="0" hangingPunct="1">
                        <a:lnSpc>
                          <a:spcPct val="100000"/>
                        </a:lnSpc>
                        <a:spcBef>
                          <a:spcPts val="0"/>
                        </a:spcBef>
                        <a:spcAft>
                          <a:spcPts val="0"/>
                        </a:spcAft>
                        <a:buClrTx/>
                        <a:buSzTx/>
                        <a:buFontTx/>
                        <a:buNone/>
                        <a:tabLst/>
                        <a:defRPr/>
                      </a:pPr>
                      <a:r>
                        <a:rPr lang="en-US" sz="1000" u="none" strike="noStrike" baseline="0" dirty="0" smtClean="0"/>
                        <a:t>2x PTT </a:t>
                      </a:r>
                      <a:r>
                        <a:rPr lang="en-US" sz="1000" u="none" strike="noStrike" baseline="0" dirty="0" smtClean="0">
                          <a:solidFill>
                            <a:schemeClr val="tx1"/>
                          </a:solidFill>
                        </a:rPr>
                        <a:t>(configurable) </a:t>
                      </a:r>
                      <a:r>
                        <a:rPr lang="en-US" sz="1000" u="none" strike="noStrike" baseline="0" dirty="0" smtClean="0"/>
                        <a:t>and 4x VTL</a:t>
                      </a:r>
                      <a:endParaRPr lang="en-US" sz="1000" u="none" strike="noStrike" baseline="0" dirty="0" smtClean="0">
                        <a:latin typeface="+mn-lt"/>
                      </a:endParaRPr>
                    </a:p>
                  </a:txBody>
                  <a:tcPr marL="9525" marR="9525" marT="9525" marB="0" anchor="ctr">
                    <a:solidFill>
                      <a:schemeClr val="tx2">
                        <a:lumMod val="40000"/>
                        <a:lumOff val="60000"/>
                      </a:schemeClr>
                    </a:solidFill>
                  </a:tcPr>
                </a:tc>
                <a:tc>
                  <a:txBody>
                    <a:bodyPr/>
                    <a:lstStyle/>
                    <a:p>
                      <a:pPr algn="ctr" fontAlgn="b"/>
                      <a:endParaRPr lang="en-US" sz="1000" u="none" strike="noStrike" baseline="0" dirty="0" smtClean="0"/>
                    </a:p>
                    <a:p>
                      <a:pPr algn="ctr" fontAlgn="b"/>
                      <a:r>
                        <a:rPr lang="en-US" sz="1000" u="none" strike="noStrike" baseline="0" dirty="0" smtClean="0"/>
                        <a:t>VTL: 512 VTD; 40,000 VTC</a:t>
                      </a:r>
                    </a:p>
                    <a:p>
                      <a:pPr marL="0" marR="0" indent="0" algn="ctr" defTabSz="914400" rtl="0" eaLnBrk="1" fontAlgn="b" latinLnBrk="0" hangingPunct="1">
                        <a:lnSpc>
                          <a:spcPct val="100000"/>
                        </a:lnSpc>
                        <a:spcBef>
                          <a:spcPts val="0"/>
                        </a:spcBef>
                        <a:spcAft>
                          <a:spcPts val="0"/>
                        </a:spcAft>
                        <a:buClrTx/>
                        <a:buSzTx/>
                        <a:buFontTx/>
                        <a:buNone/>
                        <a:tabLst/>
                        <a:defRPr/>
                      </a:pPr>
                      <a:r>
                        <a:rPr lang="en-US" sz="1000" u="none" strike="noStrike" baseline="0" dirty="0" smtClean="0"/>
                        <a:t>2x PTT and 4x VTL</a:t>
                      </a:r>
                    </a:p>
                    <a:p>
                      <a:pPr algn="ctr" fontAlgn="b"/>
                      <a:endParaRPr lang="de-DE" sz="1000" b="1" i="0" u="none" strike="noStrike" dirty="0" smtClean="0">
                        <a:solidFill>
                          <a:schemeClr val="tx1"/>
                        </a:solidFill>
                        <a:latin typeface="+mn-lt"/>
                      </a:endParaRPr>
                    </a:p>
                  </a:txBody>
                  <a:tcPr marL="9525" marR="9525" marT="9525" marB="0" anchor="ctr"/>
                </a:tc>
              </a:tr>
              <a:tr h="752475">
                <a:tc>
                  <a:txBody>
                    <a:bodyPr/>
                    <a:lstStyle/>
                    <a:p>
                      <a:pPr algn="l" fontAlgn="b"/>
                      <a:r>
                        <a:rPr lang="en-US" sz="1000" u="none" strike="noStrike" dirty="0" smtClean="0"/>
                        <a:t>Data</a:t>
                      </a:r>
                      <a:r>
                        <a:rPr lang="en-US" sz="1000" u="none" strike="noStrike" baseline="0" dirty="0" smtClean="0"/>
                        <a:t> Availability</a:t>
                      </a:r>
                      <a:endParaRPr lang="en-US" sz="1000" b="0" i="0" u="none" strike="noStrike" dirty="0">
                        <a:solidFill>
                          <a:schemeClr val="tx1"/>
                        </a:solidFill>
                        <a:latin typeface="+mn-lt"/>
                      </a:endParaRPr>
                    </a:p>
                  </a:txBody>
                  <a:tcPr marR="0" marT="0"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000" u="none" strike="noStrike" dirty="0" smtClean="0"/>
                        <a:t>RAID-6</a:t>
                      </a:r>
                    </a:p>
                    <a:p>
                      <a:pPr marL="0" marR="0" indent="0" algn="ctr" defTabSz="914400" rtl="0" eaLnBrk="1" fontAlgn="b" latinLnBrk="0" hangingPunct="1">
                        <a:lnSpc>
                          <a:spcPct val="100000"/>
                        </a:lnSpc>
                        <a:spcBef>
                          <a:spcPts val="0"/>
                        </a:spcBef>
                        <a:spcAft>
                          <a:spcPts val="0"/>
                        </a:spcAft>
                        <a:buClrTx/>
                        <a:buSzTx/>
                        <a:buFontTx/>
                        <a:buNone/>
                        <a:tabLst/>
                        <a:defRPr/>
                      </a:pPr>
                      <a:r>
                        <a:rPr lang="en-US" sz="1000" u="none" strike="noStrike" dirty="0" smtClean="0"/>
                        <a:t>Hot Swap</a:t>
                      </a:r>
                      <a:r>
                        <a:rPr lang="en-US" sz="1000" u="none" strike="noStrike" baseline="0" dirty="0" smtClean="0"/>
                        <a:t> Drives</a:t>
                      </a:r>
                      <a:endParaRPr lang="en-US" sz="1000" b="0" i="0" u="none" strike="noStrike" dirty="0" smtClean="0">
                        <a:solidFill>
                          <a:schemeClr val="tx1"/>
                        </a:solidFill>
                        <a:latin typeface="+mn-lt"/>
                      </a:endParaRPr>
                    </a:p>
                  </a:txBody>
                  <a:tcPr marL="9525" marR="9525" marT="9525" marB="0" anchor="ctr"/>
                </a:tc>
                <a:tc>
                  <a:txBody>
                    <a:bodyPr/>
                    <a:lstStyle/>
                    <a:p>
                      <a:pPr algn="ctr" fontAlgn="b"/>
                      <a:r>
                        <a:rPr lang="en-US" sz="1000" u="none" strike="noStrike" dirty="0" smtClean="0"/>
                        <a:t>RAID-6</a:t>
                      </a:r>
                    </a:p>
                    <a:p>
                      <a:pPr algn="ctr" fontAlgn="b"/>
                      <a:r>
                        <a:rPr lang="en-US" sz="1000" u="none" strike="noStrike" dirty="0" smtClean="0"/>
                        <a:t>Hot Swap Drives</a:t>
                      </a:r>
                      <a:endParaRPr lang="en-US" sz="1000" u="none" strike="noStrike" dirty="0" smtClean="0">
                        <a:latin typeface="+mn-lt"/>
                      </a:endParaRPr>
                    </a:p>
                  </a:txBody>
                  <a:tcPr marL="9525" marR="9525" marT="9525" marB="0" anchor="ctr"/>
                </a:tc>
                <a:tc>
                  <a:txBody>
                    <a:bodyPr/>
                    <a:lstStyle/>
                    <a:p>
                      <a:pPr algn="ctr" fontAlgn="b"/>
                      <a:endParaRPr lang="de-DE" sz="1000" u="none" strike="noStrike" dirty="0" smtClean="0"/>
                    </a:p>
                    <a:p>
                      <a:pPr algn="ctr" fontAlgn="b"/>
                      <a:r>
                        <a:rPr lang="de-DE" sz="1000" u="none" strike="noStrike" dirty="0" smtClean="0"/>
                        <a:t>Dynamic Disk Pooling (DDP)</a:t>
                      </a:r>
                    </a:p>
                    <a:p>
                      <a:pPr algn="ctr" fontAlgn="b"/>
                      <a:r>
                        <a:rPr lang="de-DE" sz="1000" u="none" strike="noStrike" baseline="0" dirty="0" smtClean="0">
                          <a:sym typeface="Wingdings" pitchFamily="2" charset="2"/>
                        </a:rPr>
                        <a:t>Hot Spares (Per Storage Shelf)</a:t>
                      </a:r>
                    </a:p>
                    <a:p>
                      <a:pPr algn="ctr" fontAlgn="b"/>
                      <a:r>
                        <a:rPr lang="de-DE" sz="1000" u="none" strike="noStrike" baseline="0" dirty="0" smtClean="0">
                          <a:sym typeface="Wingdings" pitchFamily="2" charset="2"/>
                        </a:rPr>
                        <a:t>T10DIF</a:t>
                      </a:r>
                    </a:p>
                    <a:p>
                      <a:pPr algn="ctr" fontAlgn="b"/>
                      <a:endParaRPr lang="de-DE" sz="1000" u="none" strike="noStrike" dirty="0" smtClean="0">
                        <a:latin typeface="+mn-lt"/>
                      </a:endParaRPr>
                    </a:p>
                  </a:txBody>
                  <a:tcPr marL="9525" marR="9525" marT="9525" marB="0" anchor="ctr">
                    <a:solidFill>
                      <a:schemeClr val="tx2">
                        <a:lumMod val="20000"/>
                        <a:lumOff val="80000"/>
                      </a:schemeClr>
                    </a:solidFill>
                  </a:tcPr>
                </a:tc>
                <a:tc>
                  <a:txBody>
                    <a:bodyPr/>
                    <a:lstStyle/>
                    <a:p>
                      <a:pPr algn="ctr" fontAlgn="b"/>
                      <a:r>
                        <a:rPr lang="de-DE" sz="1000" u="none" strike="noStrike" dirty="0" smtClean="0"/>
                        <a:t>RAID-6</a:t>
                      </a:r>
                    </a:p>
                    <a:p>
                      <a:pPr algn="ctr" fontAlgn="b"/>
                      <a:r>
                        <a:rPr lang="de-DE" sz="1000" u="none" strike="noStrike" dirty="0" smtClean="0"/>
                        <a:t>Global</a:t>
                      </a:r>
                      <a:r>
                        <a:rPr lang="de-DE" sz="1000" u="none" strike="noStrike" baseline="0" dirty="0" smtClean="0"/>
                        <a:t> </a:t>
                      </a:r>
                      <a:r>
                        <a:rPr lang="de-DE" sz="1000" u="none" strike="noStrike" dirty="0" smtClean="0"/>
                        <a:t>Hot Spares</a:t>
                      </a:r>
                    </a:p>
                    <a:p>
                      <a:pPr algn="ctr" fontAlgn="b"/>
                      <a:r>
                        <a:rPr lang="de-DE" sz="1000" u="none" strike="noStrike" dirty="0" smtClean="0"/>
                        <a:t>Redundant</a:t>
                      </a:r>
                      <a:r>
                        <a:rPr lang="de-DE" sz="1000" u="none" strike="noStrike" baseline="0" dirty="0" smtClean="0"/>
                        <a:t> </a:t>
                      </a:r>
                      <a:r>
                        <a:rPr lang="de-DE" sz="1000" u="none" strike="noStrike" dirty="0" smtClean="0"/>
                        <a:t>RAID</a:t>
                      </a:r>
                      <a:r>
                        <a:rPr lang="de-DE" sz="1000" u="none" strike="noStrike" baseline="0" dirty="0" smtClean="0"/>
                        <a:t> Controllers Redundant Interconnect  and [Internal] Path Failover </a:t>
                      </a:r>
                      <a:endParaRPr lang="de-DE" sz="1000" b="0" u="none" strike="noStrike" dirty="0" smtClean="0">
                        <a:solidFill>
                          <a:schemeClr val="tx1"/>
                        </a:solidFill>
                        <a:latin typeface="+mn-lt"/>
                      </a:endParaRPr>
                    </a:p>
                  </a:txBody>
                  <a:tcPr marL="9525" marR="9525" marT="9525" marB="0" anchor="ctr"/>
                </a:tc>
              </a:tr>
              <a:tr h="364901">
                <a:tc>
                  <a:txBody>
                    <a:bodyPr/>
                    <a:lstStyle/>
                    <a:p>
                      <a:pPr algn="l" fontAlgn="b"/>
                      <a:r>
                        <a:rPr lang="en-US" sz="1000" u="none" strike="noStrike" baseline="0" dirty="0" smtClean="0"/>
                        <a:t>System Availability </a:t>
                      </a:r>
                      <a:endParaRPr lang="en-US" sz="1000" b="1" i="0" u="none" strike="noStrike" dirty="0">
                        <a:solidFill>
                          <a:schemeClr val="bg1"/>
                        </a:solidFill>
                        <a:latin typeface="+mn-lt"/>
                      </a:endParaRPr>
                    </a:p>
                  </a:txBody>
                  <a:tcPr marR="0" marT="0"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de-DE" sz="1000" u="none" strike="noStrike" dirty="0" smtClean="0"/>
                        <a:t>Redundant</a:t>
                      </a:r>
                      <a:r>
                        <a:rPr lang="de-DE" sz="1000" u="none" strike="noStrike" baseline="0" dirty="0" smtClean="0"/>
                        <a:t> PSU/Fans</a:t>
                      </a:r>
                      <a:endParaRPr lang="de-DE" sz="1000" b="0" i="0" u="none" strike="noStrike" baseline="0" dirty="0" smtClean="0">
                        <a:solidFill>
                          <a:schemeClr val="tx1"/>
                        </a:solidFill>
                        <a:latin typeface="+mn-lt"/>
                      </a:endParaRPr>
                    </a:p>
                  </a:txBody>
                  <a:tcPr marL="9525" marR="9525" marT="9525"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de-DE" sz="1000" u="none" strike="noStrike" dirty="0" smtClean="0"/>
                        <a:t>Redundant</a:t>
                      </a:r>
                      <a:r>
                        <a:rPr lang="de-DE" sz="1000" u="none" strike="noStrike" baseline="0" dirty="0" smtClean="0"/>
                        <a:t> PSU/Fans</a:t>
                      </a:r>
                      <a:endParaRPr lang="de-DE" sz="1000" b="0" i="0" u="none" strike="noStrike" baseline="0" dirty="0" smtClean="0">
                        <a:solidFill>
                          <a:schemeClr val="tx1"/>
                        </a:solidFill>
                        <a:latin typeface="+mn-lt"/>
                      </a:endParaRPr>
                    </a:p>
                  </a:txBody>
                  <a:tcPr marL="9525" marR="9525" marT="9525"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de-DE" sz="1000" u="none" strike="noStrike" dirty="0" smtClean="0"/>
                        <a:t>Redundant</a:t>
                      </a:r>
                      <a:r>
                        <a:rPr lang="de-DE" sz="1000" u="none" strike="noStrike" baseline="0" dirty="0" smtClean="0"/>
                        <a:t> PSU/Fans</a:t>
                      </a:r>
                      <a:endParaRPr lang="de-DE" sz="1000" b="0" i="0" u="none" strike="noStrike" baseline="0" dirty="0" smtClean="0">
                        <a:solidFill>
                          <a:schemeClr val="tx1"/>
                        </a:solidFill>
                        <a:latin typeface="+mn-lt"/>
                      </a:endParaRPr>
                    </a:p>
                  </a:txBody>
                  <a:tcPr marL="9525" marR="9525" marT="9525" marB="0" anchor="ctr">
                    <a:solidFill>
                      <a:schemeClr val="tx2">
                        <a:lumMod val="40000"/>
                        <a:lumOff val="60000"/>
                      </a:schemeClr>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de-DE" sz="1000" u="none" strike="noStrike" dirty="0" smtClean="0"/>
                        <a:t>Redundant</a:t>
                      </a:r>
                      <a:r>
                        <a:rPr lang="de-DE" sz="1000" u="none" strike="noStrike" baseline="0" dirty="0" smtClean="0"/>
                        <a:t> PSU/Fans</a:t>
                      </a:r>
                      <a:endParaRPr lang="de-DE" sz="1000" b="0" i="0" u="none" strike="noStrike" baseline="0" dirty="0" smtClean="0">
                        <a:solidFill>
                          <a:schemeClr val="tx1"/>
                        </a:solidFill>
                        <a:latin typeface="+mn-lt"/>
                      </a:endParaRPr>
                    </a:p>
                  </a:txBody>
                  <a:tcPr marL="9525" marR="9525" marT="9525" marB="0" anchor="ctr"/>
                </a:tc>
              </a:tr>
            </a:tbl>
          </a:graphicData>
        </a:graphic>
      </p:graphicFrame>
      <p:sp>
        <p:nvSpPr>
          <p:cNvPr id="6" name="Slide Number Placeholder 4"/>
          <p:cNvSpPr>
            <a:spLocks noGrp="1"/>
          </p:cNvSpPr>
          <p:nvPr>
            <p:ph type="sldNum" sz="quarter" idx="10"/>
          </p:nvPr>
        </p:nvSpPr>
        <p:spPr>
          <a:xfrm>
            <a:off x="228600" y="6618288"/>
            <a:ext cx="463550" cy="246062"/>
          </a:xfrm>
        </p:spPr>
        <p:txBody>
          <a:bodyPr/>
          <a:lstStyle/>
          <a:p>
            <a:pPr fontAlgn="base">
              <a:spcBef>
                <a:spcPct val="0"/>
              </a:spcBef>
              <a:spcAft>
                <a:spcPct val="0"/>
              </a:spcAft>
              <a:defRPr/>
            </a:pPr>
            <a:fld id="{FB54C75B-A179-42A1-8192-6F39BEF3B589}" type="slidenum">
              <a:rPr lang="en-US" sz="1000" smtClean="0">
                <a:solidFill>
                  <a:srgbClr val="0DB6EC"/>
                </a:solidFill>
                <a:latin typeface="Arial" charset="0"/>
                <a:ea typeface="ＭＳ Ｐゴシック" charset="-128"/>
              </a:rPr>
              <a:pPr fontAlgn="base">
                <a:spcBef>
                  <a:spcPct val="0"/>
                </a:spcBef>
                <a:spcAft>
                  <a:spcPct val="0"/>
                </a:spcAft>
                <a:defRPr/>
              </a:pPr>
              <a:t>7</a:t>
            </a:fld>
            <a:endParaRPr lang="en-US" sz="1000" dirty="0">
              <a:solidFill>
                <a:srgbClr val="0DB6EC"/>
              </a:solidFill>
              <a:latin typeface="Arial" charset="0"/>
              <a:ea typeface="ＭＳ Ｐゴシック" charset="-128"/>
            </a:endParaRPr>
          </a:p>
        </p:txBody>
      </p:sp>
    </p:spTree>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49586" cy="639763"/>
          </a:xfrm>
        </p:spPr>
        <p:txBody>
          <a:bodyPr/>
          <a:lstStyle/>
          <a:p>
            <a:r>
              <a:rPr lang="en-US" dirty="0" smtClean="0"/>
              <a:t>Service Model – Product Service Offerings</a:t>
            </a:r>
            <a:endParaRPr lang="en-US" dirty="0"/>
          </a:p>
        </p:txBody>
      </p:sp>
      <p:sp>
        <p:nvSpPr>
          <p:cNvPr id="3" name="Content Placeholder 2"/>
          <p:cNvSpPr>
            <a:spLocks noGrp="1"/>
          </p:cNvSpPr>
          <p:nvPr>
            <p:ph idx="1"/>
          </p:nvPr>
        </p:nvSpPr>
        <p:spPr>
          <a:xfrm>
            <a:off x="301624" y="1022888"/>
            <a:ext cx="7699375" cy="5393410"/>
          </a:xfrm>
        </p:spPr>
        <p:txBody>
          <a:bodyPr>
            <a:normAutofit fontScale="62500" lnSpcReduction="20000"/>
          </a:bodyPr>
          <a:lstStyle/>
          <a:p>
            <a:r>
              <a:rPr lang="en-US" dirty="0" smtClean="0"/>
              <a:t>Standard Warranty/Support Plan</a:t>
            </a:r>
          </a:p>
          <a:p>
            <a:pPr lvl="1"/>
            <a:r>
              <a:rPr lang="en-US" dirty="0" smtClean="0"/>
              <a:t>Product sold into a Quantum designated Zone 1 &amp; 2 country will include a one year Bronze Support Plan. Product sold into a Zone 3 designated country will include one year of phone support with the customer being required to purchase at minimum a Bronze Support Plan in the first year (subject to availability).  </a:t>
            </a:r>
            <a:endParaRPr lang="en-US" sz="2400" dirty="0" smtClean="0"/>
          </a:p>
          <a:p>
            <a:pPr lvl="2"/>
            <a:r>
              <a:rPr lang="en-US" dirty="0" smtClean="0"/>
              <a:t>Initial 1 &amp; 3 year support plans or Annual Renewal </a:t>
            </a:r>
            <a:endParaRPr lang="en-US" sz="2000" dirty="0" smtClean="0"/>
          </a:p>
          <a:p>
            <a:pPr lvl="2"/>
            <a:r>
              <a:rPr lang="en-US" dirty="0" smtClean="0"/>
              <a:t>Extension (zones 1 &amp; 2) / Uplift (zone 3)</a:t>
            </a:r>
            <a:endParaRPr lang="en-US" sz="2000" dirty="0" smtClean="0"/>
          </a:p>
          <a:p>
            <a:r>
              <a:rPr lang="en-US" dirty="0" smtClean="0"/>
              <a:t>Warranty uplifts &amp; extensions</a:t>
            </a:r>
          </a:p>
          <a:p>
            <a:pPr lvl="1"/>
            <a:r>
              <a:rPr lang="en-US" dirty="0" smtClean="0"/>
              <a:t>Next Business Day Gold:  Includes 5x9 Next Business Day on-site support, 24 telephone support, priority call handling and online resources.</a:t>
            </a:r>
            <a:endParaRPr lang="en-US" sz="2400" dirty="0" smtClean="0"/>
          </a:p>
          <a:p>
            <a:pPr lvl="2"/>
            <a:r>
              <a:rPr lang="en-US" dirty="0" smtClean="0"/>
              <a:t>Initial 1 &amp; 3 year support plans or Annual Renewal </a:t>
            </a:r>
            <a:endParaRPr lang="en-US" sz="2000" dirty="0" smtClean="0"/>
          </a:p>
          <a:p>
            <a:pPr lvl="2"/>
            <a:r>
              <a:rPr lang="en-US" dirty="0" smtClean="0"/>
              <a:t>Uplift</a:t>
            </a:r>
            <a:endParaRPr lang="en-US" sz="2000" dirty="0" smtClean="0"/>
          </a:p>
          <a:p>
            <a:pPr lvl="1"/>
            <a:r>
              <a:rPr lang="en-US" dirty="0" smtClean="0"/>
              <a:t>Gold Support Plan: Includes 24x7 on-site support, four-hour on-site target response time, 24-hour telephone support, priority call handling and online resources.</a:t>
            </a:r>
            <a:endParaRPr lang="en-US" sz="2400" dirty="0" smtClean="0"/>
          </a:p>
          <a:p>
            <a:pPr lvl="2"/>
            <a:r>
              <a:rPr lang="en-US" dirty="0" smtClean="0"/>
              <a:t>Initial 1 &amp; 3 year support plans or Annual Renewal </a:t>
            </a:r>
            <a:endParaRPr lang="en-US" sz="2000" dirty="0" smtClean="0"/>
          </a:p>
          <a:p>
            <a:pPr lvl="2"/>
            <a:r>
              <a:rPr lang="en-US" dirty="0" smtClean="0"/>
              <a:t>Uplift</a:t>
            </a:r>
            <a:endParaRPr lang="en-US" sz="2000" dirty="0" smtClean="0"/>
          </a:p>
          <a:p>
            <a:r>
              <a:rPr lang="en-US" dirty="0" smtClean="0"/>
              <a:t>Installation and Integration Services</a:t>
            </a:r>
          </a:p>
          <a:p>
            <a:pPr lvl="1"/>
            <a:r>
              <a:rPr lang="en-US" dirty="0" smtClean="0"/>
              <a:t>DXi6800 is marketed as customer installable and thus Installation and Integration services are optional for a fee.  </a:t>
            </a:r>
            <a:endParaRPr lang="en-US" sz="2400" dirty="0" smtClean="0"/>
          </a:p>
          <a:p>
            <a:pPr lvl="1"/>
            <a:r>
              <a:rPr lang="en-US" dirty="0" smtClean="0"/>
              <a:t>Post sale capacity upgrades.  All post sale capacity upgrades that require additional hardware be installed will require an onsite QFE.</a:t>
            </a:r>
            <a:endParaRPr lang="en-US" sz="2400" dirty="0" smtClean="0"/>
          </a:p>
          <a:p>
            <a:pPr lvl="1"/>
            <a:r>
              <a:rPr lang="en-US" dirty="0" smtClean="0"/>
              <a:t>Post sale HBA NIC installation for additional Ethernet ports.</a:t>
            </a:r>
            <a:endParaRPr lang="en-US" sz="2400" dirty="0" smtClean="0"/>
          </a:p>
          <a:p>
            <a:r>
              <a:rPr lang="en-US" dirty="0" smtClean="0"/>
              <a:t>Non-Returnable Disk Drive Service Charge, Annual, all zones</a:t>
            </a:r>
          </a:p>
          <a:p>
            <a:pPr lvl="1"/>
            <a:r>
              <a:rPr lang="en-US" dirty="0" smtClean="0"/>
              <a:t>Designed for Secure Sites (Government / Military / …)</a:t>
            </a:r>
            <a:endParaRPr lang="en-US" sz="2400" dirty="0" smtClean="0"/>
          </a:p>
          <a:p>
            <a:pPr lvl="2"/>
            <a:r>
              <a:rPr lang="en-US" dirty="0" smtClean="0"/>
              <a:t>Parts are not to leave the site</a:t>
            </a:r>
            <a:endParaRPr lang="en-US" sz="2000" dirty="0" smtClean="0"/>
          </a:p>
          <a:p>
            <a:pPr lvl="2"/>
            <a:r>
              <a:rPr lang="en-US" dirty="0" smtClean="0"/>
              <a:t>Concerns about data security</a:t>
            </a:r>
            <a:endParaRPr lang="en-US" sz="2000" dirty="0" smtClean="0"/>
          </a:p>
          <a:p>
            <a:pPr lvl="1"/>
            <a:r>
              <a:rPr lang="en-US" dirty="0" smtClean="0"/>
              <a:t>Disk Drive diagnosed as Failed and replacement required</a:t>
            </a:r>
            <a:endParaRPr lang="en-US" sz="2400" dirty="0" smtClean="0"/>
          </a:p>
          <a:p>
            <a:pPr lvl="2"/>
            <a:r>
              <a:rPr lang="en-US" dirty="0" smtClean="0"/>
              <a:t>Quantum ships advance exchange of replacement drive without requirement for faulty drive return</a:t>
            </a:r>
            <a:endParaRPr lang="en-US" sz="2000" dirty="0" smtClean="0"/>
          </a:p>
          <a:p>
            <a:r>
              <a:rPr lang="en-US" dirty="0" smtClean="0"/>
              <a:t>Quantum Authorized Service Provider Programs (ASP) – refer to the Appendix for more details</a:t>
            </a:r>
          </a:p>
          <a:p>
            <a:pPr lvl="1"/>
            <a:r>
              <a:rPr lang="en-US" dirty="0" smtClean="0"/>
              <a:t>Authorized First Call Provider</a:t>
            </a:r>
            <a:endParaRPr lang="en-US" sz="2400" dirty="0" smtClean="0"/>
          </a:p>
          <a:p>
            <a:pPr lvl="1"/>
            <a:r>
              <a:rPr lang="en-US" dirty="0" smtClean="0"/>
              <a:t>ASP Onsite Program</a:t>
            </a:r>
            <a:endParaRPr lang="en-US" sz="2400" dirty="0" smtClean="0"/>
          </a:p>
          <a:p>
            <a:pPr lvl="1"/>
            <a:r>
              <a:rPr lang="en-US" dirty="0" smtClean="0"/>
              <a:t>ASP Owned Spares Program</a:t>
            </a:r>
            <a:endParaRPr lang="en-US" sz="2400" dirty="0"/>
          </a:p>
        </p:txBody>
      </p:sp>
      <p:sp>
        <p:nvSpPr>
          <p:cNvPr id="4" name="Slide Number Placeholder 3"/>
          <p:cNvSpPr>
            <a:spLocks noGrp="1"/>
          </p:cNvSpPr>
          <p:nvPr>
            <p:ph type="sldNum" sz="quarter" idx="10"/>
          </p:nvPr>
        </p:nvSpPr>
        <p:spPr/>
        <p:txBody>
          <a:bodyPr/>
          <a:lstStyle/>
          <a:p>
            <a:fld id="{B927B1C4-A5E0-4B20-AFB9-DCB4017CC31F}" type="slidenum">
              <a:rPr lang="en-US" smtClean="0"/>
              <a:pPr/>
              <a:t>70</a:t>
            </a:fld>
            <a:endParaRPr lang="en-US"/>
          </a:p>
        </p:txBody>
      </p:sp>
    </p:spTree>
  </p:cSld>
  <p:clrMapOvr>
    <a:masterClrMapping/>
  </p:clrMapOvr>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49586" cy="639763"/>
          </a:xfrm>
        </p:spPr>
        <p:txBody>
          <a:bodyPr/>
          <a:lstStyle/>
          <a:p>
            <a:r>
              <a:rPr lang="en-US" dirty="0" smtClean="0"/>
              <a:t>Service Model – FRU/CRU Strategy</a:t>
            </a:r>
            <a:endParaRPr lang="en-US" dirty="0"/>
          </a:p>
        </p:txBody>
      </p:sp>
      <p:sp>
        <p:nvSpPr>
          <p:cNvPr id="3" name="Content Placeholder 2"/>
          <p:cNvSpPr>
            <a:spLocks noGrp="1"/>
          </p:cNvSpPr>
          <p:nvPr>
            <p:ph idx="1"/>
          </p:nvPr>
        </p:nvSpPr>
        <p:spPr>
          <a:xfrm>
            <a:off x="301624" y="1022888"/>
            <a:ext cx="7699375" cy="5393410"/>
          </a:xfrm>
        </p:spPr>
        <p:txBody>
          <a:bodyPr>
            <a:normAutofit/>
          </a:bodyPr>
          <a:lstStyle/>
          <a:p>
            <a:pPr lvl="0"/>
            <a:r>
              <a:rPr lang="en-US" dirty="0" smtClean="0"/>
              <a:t>DXi6800 FRU/CRU List </a:t>
            </a:r>
            <a:r>
              <a:rPr lang="en-US" dirty="0" err="1" smtClean="0"/>
              <a:t>p/n</a:t>
            </a:r>
            <a:r>
              <a:rPr lang="en-US" dirty="0" smtClean="0"/>
              <a:t> 6-67727-01</a:t>
            </a:r>
          </a:p>
          <a:p>
            <a:pPr lvl="1"/>
            <a:r>
              <a:rPr lang="en-US" dirty="0" smtClean="0"/>
              <a:t>Dell FRUs/CRUs ordered from Dell</a:t>
            </a:r>
          </a:p>
          <a:p>
            <a:pPr lvl="1"/>
            <a:r>
              <a:rPr lang="en-US" dirty="0" smtClean="0"/>
              <a:t>Non-Dell FRUs/CRUs ordered from Quantum (Choice Logistics)</a:t>
            </a:r>
          </a:p>
        </p:txBody>
      </p:sp>
      <p:sp>
        <p:nvSpPr>
          <p:cNvPr id="4" name="Slide Number Placeholder 3"/>
          <p:cNvSpPr>
            <a:spLocks noGrp="1"/>
          </p:cNvSpPr>
          <p:nvPr>
            <p:ph type="sldNum" sz="quarter" idx="10"/>
          </p:nvPr>
        </p:nvSpPr>
        <p:spPr/>
        <p:txBody>
          <a:bodyPr/>
          <a:lstStyle/>
          <a:p>
            <a:fld id="{B927B1C4-A5E0-4B20-AFB9-DCB4017CC31F}" type="slidenum">
              <a:rPr lang="en-US" smtClean="0"/>
              <a:pPr/>
              <a:t>71</a:t>
            </a:fld>
            <a:endParaRPr lang="en-US"/>
          </a:p>
        </p:txBody>
      </p:sp>
    </p:spTree>
  </p:cSld>
  <p:clrMapOvr>
    <a:masterClrMapping/>
  </p:clrMapOvr>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49586" cy="639763"/>
          </a:xfrm>
        </p:spPr>
        <p:txBody>
          <a:bodyPr/>
          <a:lstStyle/>
          <a:p>
            <a:r>
              <a:rPr lang="en-US" dirty="0" smtClean="0"/>
              <a:t>Service Model – Online Postings</a:t>
            </a:r>
            <a:endParaRPr lang="en-US" dirty="0"/>
          </a:p>
        </p:txBody>
      </p:sp>
      <p:sp>
        <p:nvSpPr>
          <p:cNvPr id="3" name="Content Placeholder 2"/>
          <p:cNvSpPr>
            <a:spLocks noGrp="1"/>
          </p:cNvSpPr>
          <p:nvPr>
            <p:ph idx="1"/>
          </p:nvPr>
        </p:nvSpPr>
        <p:spPr>
          <a:xfrm>
            <a:off x="301624" y="1022888"/>
            <a:ext cx="7699375" cy="5393410"/>
          </a:xfrm>
        </p:spPr>
        <p:txBody>
          <a:bodyPr>
            <a:normAutofit/>
          </a:bodyPr>
          <a:lstStyle/>
          <a:p>
            <a:pPr lvl="0"/>
            <a:r>
              <a:rPr lang="en-US" dirty="0" err="1" smtClean="0"/>
              <a:t>CSWeb</a:t>
            </a:r>
            <a:r>
              <a:rPr lang="en-US" dirty="0" smtClean="0"/>
              <a:t> Postings complete</a:t>
            </a:r>
          </a:p>
          <a:p>
            <a:pPr lvl="0"/>
            <a:r>
              <a:rPr lang="en-US" dirty="0" smtClean="0"/>
              <a:t>Quantum.com Postings complete</a:t>
            </a:r>
          </a:p>
        </p:txBody>
      </p:sp>
      <p:sp>
        <p:nvSpPr>
          <p:cNvPr id="4" name="Slide Number Placeholder 3"/>
          <p:cNvSpPr>
            <a:spLocks noGrp="1"/>
          </p:cNvSpPr>
          <p:nvPr>
            <p:ph type="sldNum" sz="quarter" idx="10"/>
          </p:nvPr>
        </p:nvSpPr>
        <p:spPr/>
        <p:txBody>
          <a:bodyPr/>
          <a:lstStyle/>
          <a:p>
            <a:fld id="{B927B1C4-A5E0-4B20-AFB9-DCB4017CC31F}" type="slidenum">
              <a:rPr lang="en-US" smtClean="0"/>
              <a:pPr/>
              <a:t>72</a:t>
            </a:fld>
            <a:endParaRPr lang="en-US"/>
          </a:p>
        </p:txBody>
      </p:sp>
    </p:spTree>
  </p:cSld>
  <p:clrMapOvr>
    <a:masterClrMapping/>
  </p:clrMapOvr>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5800" y="2679700"/>
            <a:ext cx="7772400" cy="639763"/>
          </a:xfrm>
        </p:spPr>
        <p:txBody>
          <a:bodyPr/>
          <a:lstStyle/>
          <a:p>
            <a:pPr algn="ctr"/>
            <a:r>
              <a:rPr lang="en-US" dirty="0" smtClean="0"/>
              <a:t>Q&amp;A</a:t>
            </a:r>
          </a:p>
        </p:txBody>
      </p:sp>
      <p:sp>
        <p:nvSpPr>
          <p:cNvPr id="4" name="Slide Number Placeholder 3"/>
          <p:cNvSpPr>
            <a:spLocks noGrp="1"/>
          </p:cNvSpPr>
          <p:nvPr>
            <p:ph type="sldNum" sz="quarter" idx="4294967295"/>
          </p:nvPr>
        </p:nvSpPr>
        <p:spPr>
          <a:xfrm>
            <a:off x="0" y="6618288"/>
            <a:ext cx="463550" cy="246062"/>
          </a:xfrm>
        </p:spPr>
        <p:txBody>
          <a:bodyPr/>
          <a:lstStyle/>
          <a:p>
            <a:fld id="{B927B1C4-A5E0-4B20-AFB9-DCB4017CC31F}" type="slidenum">
              <a:rPr lang="en-US" smtClean="0"/>
              <a:pPr/>
              <a:t>73</a:t>
            </a:fld>
            <a:endParaRPr lang="en-US"/>
          </a:p>
        </p:txBody>
      </p:sp>
      <p:sp>
        <p:nvSpPr>
          <p:cNvPr id="8" name="Text Placeholder 5"/>
          <p:cNvSpPr txBox="1">
            <a:spLocks/>
          </p:cNvSpPr>
          <p:nvPr/>
        </p:nvSpPr>
        <p:spPr bwMode="auto">
          <a:xfrm>
            <a:off x="904875" y="5490839"/>
            <a:ext cx="7156774" cy="6048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457200" rtl="0" eaLnBrk="0" fontAlgn="base" latinLnBrk="0" hangingPunct="0">
              <a:lnSpc>
                <a:spcPct val="100000"/>
              </a:lnSpc>
              <a:spcBef>
                <a:spcPct val="20000"/>
              </a:spcBef>
              <a:spcAft>
                <a:spcPct val="0"/>
              </a:spcAft>
              <a:buClr>
                <a:srgbClr val="0DB6EC"/>
              </a:buClr>
              <a:buSzPct val="75000"/>
              <a:buFontTx/>
              <a:buChar char="-"/>
              <a:tabLst/>
              <a:defRPr/>
            </a:pPr>
            <a:endParaRPr kumimoji="0" lang="en-US" sz="1600" b="1" i="0" u="none" strike="noStrike" kern="1200" cap="none" spc="0" normalizeH="0" baseline="0" noProof="0" dirty="0" smtClean="0">
              <a:ln>
                <a:noFill/>
              </a:ln>
              <a:solidFill>
                <a:srgbClr val="7DD8F4"/>
              </a:solidFill>
              <a:effectLst/>
              <a:uLnTx/>
              <a:uFillTx/>
              <a:latin typeface="Arial" charset="0"/>
              <a:ea typeface="ＭＳ Ｐゴシック" charset="-128"/>
              <a:cs typeface="ＭＳ Ｐゴシック" charset="-128"/>
            </a:endParaRPr>
          </a:p>
        </p:txBody>
      </p:sp>
    </p:spTree>
  </p:cSld>
  <p:clrMapOvr>
    <a:masterClrMapping/>
  </p:clrMapOvr>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5800" y="2590800"/>
            <a:ext cx="7772400" cy="639763"/>
          </a:xfrm>
        </p:spPr>
        <p:txBody>
          <a:bodyPr/>
          <a:lstStyle/>
          <a:p>
            <a:pPr algn="ctr"/>
            <a:r>
              <a:rPr lang="en-US" dirty="0" smtClean="0"/>
              <a:t>Appendix</a:t>
            </a:r>
          </a:p>
        </p:txBody>
      </p:sp>
      <p:sp>
        <p:nvSpPr>
          <p:cNvPr id="4" name="Slide Number Placeholder 3"/>
          <p:cNvSpPr>
            <a:spLocks noGrp="1"/>
          </p:cNvSpPr>
          <p:nvPr>
            <p:ph type="sldNum" sz="quarter" idx="4294967295"/>
          </p:nvPr>
        </p:nvSpPr>
        <p:spPr>
          <a:xfrm>
            <a:off x="0" y="6618288"/>
            <a:ext cx="463550" cy="246062"/>
          </a:xfrm>
        </p:spPr>
        <p:txBody>
          <a:bodyPr/>
          <a:lstStyle/>
          <a:p>
            <a:fld id="{B927B1C4-A5E0-4B20-AFB9-DCB4017CC31F}" type="slidenum">
              <a:rPr lang="en-US" smtClean="0"/>
              <a:pPr/>
              <a:t>75</a:t>
            </a:fld>
            <a:endParaRPr lang="en-US"/>
          </a:p>
        </p:txBody>
      </p:sp>
      <p:sp>
        <p:nvSpPr>
          <p:cNvPr id="8" name="Text Placeholder 5"/>
          <p:cNvSpPr txBox="1">
            <a:spLocks/>
          </p:cNvSpPr>
          <p:nvPr/>
        </p:nvSpPr>
        <p:spPr bwMode="auto">
          <a:xfrm>
            <a:off x="904875" y="5490839"/>
            <a:ext cx="7156774" cy="6048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457200" rtl="0" eaLnBrk="0" fontAlgn="base" latinLnBrk="0" hangingPunct="0">
              <a:lnSpc>
                <a:spcPct val="100000"/>
              </a:lnSpc>
              <a:spcBef>
                <a:spcPct val="20000"/>
              </a:spcBef>
              <a:spcAft>
                <a:spcPct val="0"/>
              </a:spcAft>
              <a:buClr>
                <a:srgbClr val="0DB6EC"/>
              </a:buClr>
              <a:buSzPct val="75000"/>
              <a:buFontTx/>
              <a:buChar char="-"/>
              <a:tabLst/>
              <a:defRPr/>
            </a:pPr>
            <a:r>
              <a:rPr kumimoji="0" lang="en-US" sz="1600" b="1" i="0" u="none" strike="noStrike" kern="1200" cap="none" spc="0" normalizeH="0" baseline="0" noProof="0" dirty="0" smtClean="0">
                <a:ln>
                  <a:noFill/>
                </a:ln>
                <a:solidFill>
                  <a:srgbClr val="7DD8F4"/>
                </a:solidFill>
                <a:effectLst/>
                <a:uLnTx/>
                <a:uFillTx/>
                <a:latin typeface="Arial" charset="0"/>
                <a:ea typeface="ＭＳ Ｐゴシック" charset="-128"/>
                <a:cs typeface="ＭＳ Ｐゴシック" charset="-128"/>
              </a:rPr>
              <a:t>Presented By: Matthew Apodaca</a:t>
            </a:r>
          </a:p>
        </p:txBody>
      </p:sp>
    </p:spTree>
  </p:cSld>
  <p:clrMapOvr>
    <a:masterClrMapping/>
  </p:clrMapOvr>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idx="4294967295"/>
          </p:nvPr>
        </p:nvSpPr>
        <p:spPr/>
        <p:txBody>
          <a:bodyPr/>
          <a:lstStyle/>
          <a:p>
            <a:r>
              <a:rPr lang="en-US" dirty="0" err="1" smtClean="0"/>
              <a:t>DXi</a:t>
            </a:r>
            <a:r>
              <a:rPr lang="en-US" dirty="0" smtClean="0"/>
              <a:t> SW Version 2.2.1 PTR Metrics</a:t>
            </a:r>
            <a:endParaRPr lang="en-US" dirty="0"/>
          </a:p>
        </p:txBody>
      </p:sp>
      <p:sp>
        <p:nvSpPr>
          <p:cNvPr id="77827" name="Rectangle 3"/>
          <p:cNvSpPr>
            <a:spLocks noGrp="1" noChangeArrowheads="1"/>
          </p:cNvSpPr>
          <p:nvPr>
            <p:ph type="body" idx="4294967295"/>
          </p:nvPr>
        </p:nvSpPr>
        <p:spPr>
          <a:xfrm>
            <a:off x="228600" y="914400"/>
            <a:ext cx="8686800" cy="5562600"/>
          </a:xfrm>
        </p:spPr>
        <p:txBody>
          <a:bodyPr/>
          <a:lstStyle/>
          <a:p>
            <a:r>
              <a:rPr lang="en-US" sz="1800" b="1" dirty="0" smtClean="0"/>
              <a:t>Results related to Bugs:</a:t>
            </a:r>
          </a:p>
          <a:p>
            <a:pPr lvl="1"/>
            <a:r>
              <a:rPr lang="en-US" dirty="0" smtClean="0"/>
              <a:t>85 Fixed</a:t>
            </a:r>
          </a:p>
          <a:p>
            <a:pPr lvl="2"/>
            <a:r>
              <a:rPr lang="en-US" dirty="0" smtClean="0"/>
              <a:t>19 with associated Service Requests (SR)</a:t>
            </a:r>
          </a:p>
          <a:p>
            <a:pPr lvl="1"/>
            <a:r>
              <a:rPr lang="en-US" dirty="0" smtClean="0"/>
              <a:t>118 Resolved</a:t>
            </a:r>
          </a:p>
          <a:p>
            <a:pPr lvl="1"/>
            <a:r>
              <a:rPr lang="en-US" dirty="0" smtClean="0"/>
              <a:t>39 Deferred (%) </a:t>
            </a:r>
          </a:p>
          <a:p>
            <a:pPr lvl="2"/>
            <a:r>
              <a:rPr lang="en-US" dirty="0" smtClean="0"/>
              <a:t>118 Found in Test</a:t>
            </a:r>
          </a:p>
          <a:p>
            <a:pPr lvl="2"/>
            <a:r>
              <a:rPr lang="en-US" dirty="0" smtClean="0"/>
              <a:t> 39 Found in dev</a:t>
            </a:r>
          </a:p>
          <a:p>
            <a:pPr lvl="2"/>
            <a:r>
              <a:rPr lang="en-US" dirty="0" smtClean="0"/>
              <a:t>All deferrals approved by CRB</a:t>
            </a:r>
          </a:p>
          <a:p>
            <a:pPr lvl="2"/>
            <a:r>
              <a:rPr lang="en-US" dirty="0" smtClean="0"/>
              <a:t>Details in the superbug 31101</a:t>
            </a:r>
          </a:p>
          <a:p>
            <a:pPr lvl="1"/>
            <a:endParaRPr lang="en-US" sz="1600" dirty="0" smtClean="0"/>
          </a:p>
        </p:txBody>
      </p:sp>
      <p:graphicFrame>
        <p:nvGraphicFramePr>
          <p:cNvPr id="4" name="Group 85"/>
          <p:cNvGraphicFramePr>
            <a:graphicFrameLocks noGrp="1"/>
          </p:cNvGraphicFramePr>
          <p:nvPr/>
        </p:nvGraphicFramePr>
        <p:xfrm>
          <a:off x="5562600" y="1371600"/>
          <a:ext cx="3200400" cy="2722244"/>
        </p:xfrm>
        <a:graphic>
          <a:graphicData uri="http://schemas.openxmlformats.org/drawingml/2006/table">
            <a:tbl>
              <a:tblPr/>
              <a:tblGrid>
                <a:gridCol w="400050"/>
                <a:gridCol w="400050"/>
                <a:gridCol w="400050"/>
                <a:gridCol w="400050"/>
                <a:gridCol w="400050"/>
                <a:gridCol w="400050"/>
                <a:gridCol w="400050"/>
                <a:gridCol w="400050"/>
              </a:tblGrid>
              <a:tr h="341550">
                <a:tc gridSpan="8">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Calibri" pitchFamily="34" charset="0"/>
                          <a:cs typeface="Arial" charset="0"/>
                        </a:rPr>
                        <a:t>Deferred Profile</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Calibri" pitchFamily="34" charset="0"/>
                        <a:cs typeface="Arial" charset="0"/>
                      </a:endParaRP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Calibri" pitchFamily="34" charset="0"/>
                        <a:cs typeface="Arial" charset="0"/>
                      </a:endParaRP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Calibri" pitchFamily="34" charset="0"/>
                        <a:cs typeface="Arial" charset="0"/>
                      </a:endParaRP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Calibri" pitchFamily="34" charset="0"/>
                        <a:cs typeface="Arial" charset="0"/>
                      </a:endParaRP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Calibri" pitchFamily="34" charset="0"/>
                        <a:cs typeface="Arial" charset="0"/>
                      </a:endParaRP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Calibri" pitchFamily="34" charset="0"/>
                        <a:cs typeface="Arial" charset="0"/>
                      </a:endParaRP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Calibri" pitchFamily="34" charset="0"/>
                        <a:cs typeface="Arial" charset="0"/>
                      </a:endParaRP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41550">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b="1" i="0" u="none" strike="noStrike" cap="none" normalizeH="0" baseline="0" dirty="0" err="1" smtClean="0">
                          <a:ln>
                            <a:noFill/>
                          </a:ln>
                          <a:solidFill>
                            <a:schemeClr val="tx1"/>
                          </a:solidFill>
                          <a:effectLst/>
                          <a:latin typeface="Calibri" pitchFamily="34" charset="0"/>
                          <a:cs typeface="Arial" charset="0"/>
                        </a:rPr>
                        <a:t>Sev</a:t>
                      </a:r>
                      <a:r>
                        <a:rPr kumimoji="0" lang="en-US" sz="1400" b="1" i="0" u="none" strike="noStrike" cap="none" normalizeH="0" baseline="0" dirty="0" smtClean="0">
                          <a:ln>
                            <a:noFill/>
                          </a:ln>
                          <a:solidFill>
                            <a:schemeClr val="tx1"/>
                          </a:solidFill>
                          <a:effectLst/>
                          <a:latin typeface="Calibri" pitchFamily="34" charset="0"/>
                          <a:cs typeface="Arial" charset="0"/>
                        </a:rPr>
                        <a:t> \ </a:t>
                      </a:r>
                      <a:r>
                        <a:rPr kumimoji="0" lang="en-US" sz="1400" b="1" i="0" u="none" strike="noStrike" cap="none" normalizeH="0" baseline="0" dirty="0" err="1" smtClean="0">
                          <a:ln>
                            <a:noFill/>
                          </a:ln>
                          <a:solidFill>
                            <a:schemeClr val="tx1"/>
                          </a:solidFill>
                          <a:effectLst/>
                          <a:latin typeface="Calibri" pitchFamily="34" charset="0"/>
                          <a:cs typeface="Arial" charset="0"/>
                        </a:rPr>
                        <a:t>Pri</a:t>
                      </a:r>
                      <a:r>
                        <a:rPr kumimoji="0" lang="en-US" sz="1400" b="1" i="0" u="none" strike="noStrike" cap="none" normalizeH="0" baseline="0" dirty="0" smtClean="0">
                          <a:ln>
                            <a:noFill/>
                          </a:ln>
                          <a:solidFill>
                            <a:schemeClr val="tx1"/>
                          </a:solidFill>
                          <a:effectLst/>
                          <a:latin typeface="Calibri" pitchFamily="34" charset="0"/>
                          <a:cs typeface="Arial" charset="0"/>
                        </a:rPr>
                        <a:t> </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Calibri" pitchFamily="34" charset="0"/>
                          <a:cs typeface="Arial" charset="0"/>
                        </a:rPr>
                        <a:t>P0 </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Calibri" pitchFamily="34" charset="0"/>
                          <a:cs typeface="Arial" charset="0"/>
                        </a:rPr>
                        <a:t>P1 </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Calibri" pitchFamily="34" charset="0"/>
                          <a:cs typeface="Arial" charset="0"/>
                        </a:rPr>
                        <a:t>P2 </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Calibri" pitchFamily="34" charset="0"/>
                          <a:cs typeface="Arial" charset="0"/>
                        </a:rPr>
                        <a:t>P3 </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Calibri" pitchFamily="34" charset="0"/>
                          <a:cs typeface="Arial" charset="0"/>
                        </a:rPr>
                        <a:t>P4 </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Calibri" pitchFamily="34" charset="0"/>
                          <a:cs typeface="Arial" charset="0"/>
                        </a:rPr>
                        <a:t>P5 </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Calibri" pitchFamily="34" charset="0"/>
                          <a:cs typeface="Arial" charset="0"/>
                        </a:rPr>
                        <a:t>Total </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4729">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Calibri" pitchFamily="34" charset="0"/>
                          <a:cs typeface="Arial" charset="0"/>
                        </a:rPr>
                        <a:t>1</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cs typeface="Arial" charset="0"/>
                        </a:rPr>
                        <a:t>-</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cs typeface="Arial" charset="0"/>
                        </a:rPr>
                        <a:t>1</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cs typeface="Arial" charset="0"/>
                        </a:rPr>
                        <a:t>-</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cs typeface="Arial" charset="0"/>
                        </a:rPr>
                        <a:t>-</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cs typeface="Arial" charset="0"/>
                        </a:rPr>
                        <a:t>-</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cs typeface="Arial" charset="0"/>
                        </a:rPr>
                        <a:t>-</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Calibri" pitchFamily="34" charset="0"/>
                          <a:cs typeface="Arial" charset="0"/>
                        </a:rPr>
                        <a:t>1</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4729">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Calibri" pitchFamily="34" charset="0"/>
                          <a:cs typeface="Arial" charset="0"/>
                        </a:rPr>
                        <a:t>2</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cs typeface="Arial" charset="0"/>
                        </a:rPr>
                        <a:t>-</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cs typeface="Arial" charset="0"/>
                        </a:rPr>
                        <a:t>3</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cs typeface="Arial" charset="0"/>
                        </a:rPr>
                        <a:t>2</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Calibri" pitchFamily="34" charset="0"/>
                        <a:cs typeface="Arial" charset="0"/>
                      </a:endParaRP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cs typeface="Arial" charset="0"/>
                        </a:rPr>
                        <a:t>-</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cs typeface="Arial" charset="0"/>
                        </a:rPr>
                        <a:t>-</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Calibri" pitchFamily="34" charset="0"/>
                          <a:cs typeface="Arial" charset="0"/>
                        </a:rPr>
                        <a:t>5</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4729">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Calibri" pitchFamily="34" charset="0"/>
                          <a:cs typeface="Arial" charset="0"/>
                        </a:rPr>
                        <a:t>3</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cs typeface="Arial" charset="0"/>
                        </a:rPr>
                        <a:t>-</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cs typeface="Arial" charset="0"/>
                        </a:rPr>
                        <a:t>2</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cs typeface="Arial" charset="0"/>
                        </a:rPr>
                        <a:t>11</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cs typeface="Arial" charset="0"/>
                        </a:rPr>
                        <a:t>15</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cs typeface="Arial" charset="0"/>
                        </a:rPr>
                        <a:t>4</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cs typeface="Arial" charset="0"/>
                        </a:rPr>
                        <a:t>-</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Calibri" pitchFamily="34" charset="0"/>
                          <a:cs typeface="Arial" charset="0"/>
                        </a:rPr>
                        <a:t>32</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4729">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Calibri" pitchFamily="34" charset="0"/>
                          <a:cs typeface="Arial" charset="0"/>
                        </a:rPr>
                        <a:t>4</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cs typeface="Arial" charset="0"/>
                        </a:rPr>
                        <a:t> -</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cs typeface="Arial" charset="0"/>
                        </a:rPr>
                        <a:t>- </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cs typeface="Arial" charset="0"/>
                        </a:rPr>
                        <a:t>-</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cs typeface="Arial" charset="0"/>
                        </a:rPr>
                        <a:t>1</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cs typeface="Arial" charset="0"/>
                        </a:rPr>
                        <a:t>-</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cs typeface="Arial" charset="0"/>
                        </a:rPr>
                        <a:t> -</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Calibri" pitchFamily="34" charset="0"/>
                          <a:cs typeface="Arial" charset="0"/>
                        </a:rPr>
                        <a:t>1</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4729">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Calibri" pitchFamily="34" charset="0"/>
                          <a:cs typeface="Arial" charset="0"/>
                        </a:rPr>
                        <a:t>5</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cs typeface="Arial" charset="0"/>
                        </a:rPr>
                        <a:t>- </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cs typeface="Arial" charset="0"/>
                        </a:rPr>
                        <a:t>-</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cs typeface="Arial" charset="0"/>
                        </a:rPr>
                        <a:t>-</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cs typeface="Arial" charset="0"/>
                        </a:rPr>
                        <a:t>-</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cs typeface="Arial" charset="0"/>
                        </a:rPr>
                        <a:t>-</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cs typeface="Arial" charset="0"/>
                        </a:rPr>
                        <a:t>-</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Calibri" pitchFamily="34" charset="0"/>
                          <a:cs typeface="Arial" charset="0"/>
                        </a:rPr>
                        <a:t>0</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080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Calibri" pitchFamily="34" charset="0"/>
                          <a:cs typeface="Arial" charset="0"/>
                        </a:rPr>
                        <a:t>Total </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Calibri" pitchFamily="34" charset="0"/>
                          <a:cs typeface="Arial" charset="0"/>
                        </a:rPr>
                        <a:t>0</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Calibri" pitchFamily="34" charset="0"/>
                          <a:cs typeface="Arial" charset="0"/>
                        </a:rPr>
                        <a:t>6</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Calibri" pitchFamily="34" charset="0"/>
                          <a:cs typeface="Arial" charset="0"/>
                        </a:rPr>
                        <a:t>13</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Calibri" pitchFamily="34" charset="0"/>
                          <a:cs typeface="Arial" charset="0"/>
                        </a:rPr>
                        <a:t>16</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Calibri" pitchFamily="34" charset="0"/>
                          <a:cs typeface="Arial" charset="0"/>
                        </a:rPr>
                        <a:t>4</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Calibri" pitchFamily="34" charset="0"/>
                          <a:cs typeface="Arial" charset="0"/>
                        </a:rPr>
                        <a:t>0</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Calibri" pitchFamily="34" charset="0"/>
                          <a:cs typeface="Arial" charset="0"/>
                        </a:rPr>
                        <a:t>39</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Replication Compatibility </a:t>
            </a:r>
            <a:endParaRPr lang="en-US" dirty="0"/>
          </a:p>
        </p:txBody>
      </p:sp>
      <p:graphicFrame>
        <p:nvGraphicFramePr>
          <p:cNvPr id="3" name="Table 2"/>
          <p:cNvGraphicFramePr>
            <a:graphicFrameLocks noGrp="1"/>
          </p:cNvGraphicFramePr>
          <p:nvPr/>
        </p:nvGraphicFramePr>
        <p:xfrm>
          <a:off x="533399" y="1371600"/>
          <a:ext cx="8077202" cy="4061459"/>
        </p:xfrm>
        <a:graphic>
          <a:graphicData uri="http://schemas.openxmlformats.org/drawingml/2006/table">
            <a:tbl>
              <a:tblPr/>
              <a:tblGrid>
                <a:gridCol w="1589593"/>
                <a:gridCol w="1085576"/>
                <a:gridCol w="1119499"/>
                <a:gridCol w="962803"/>
                <a:gridCol w="1106577"/>
                <a:gridCol w="1106577"/>
                <a:gridCol w="1106577"/>
              </a:tblGrid>
              <a:tr h="1295400">
                <a:tc>
                  <a:txBody>
                    <a:bodyPr/>
                    <a:lstStyle/>
                    <a:p>
                      <a:pPr marL="0" marR="0" algn="r">
                        <a:spcBef>
                          <a:spcPts val="0"/>
                        </a:spcBef>
                        <a:spcAft>
                          <a:spcPts val="0"/>
                        </a:spcAft>
                      </a:pPr>
                      <a:r>
                        <a:rPr lang="en-US" sz="1800" b="1" dirty="0">
                          <a:solidFill>
                            <a:srgbClr val="000000"/>
                          </a:solidFill>
                          <a:latin typeface="Arial"/>
                          <a:ea typeface="Times New Roman"/>
                          <a:cs typeface="Arial"/>
                        </a:rPr>
                        <a:t>Source:</a:t>
                      </a:r>
                      <a:endParaRPr lang="en-US" sz="1800" dirty="0">
                        <a:latin typeface="Arial"/>
                        <a:ea typeface="MS Mincho"/>
                        <a:cs typeface="Times New Roman"/>
                      </a:endParaRPr>
                    </a:p>
                    <a:p>
                      <a:pPr marL="0" marR="0">
                        <a:spcBef>
                          <a:spcPts val="0"/>
                        </a:spcBef>
                        <a:spcAft>
                          <a:spcPts val="0"/>
                        </a:spcAft>
                      </a:pPr>
                      <a:r>
                        <a:rPr lang="en-US" sz="1800" b="1" dirty="0">
                          <a:solidFill>
                            <a:srgbClr val="000000"/>
                          </a:solidFill>
                          <a:latin typeface="Arial"/>
                          <a:ea typeface="Times New Roman"/>
                          <a:cs typeface="Arial"/>
                        </a:rPr>
                        <a:t>Target:</a:t>
                      </a:r>
                      <a:endParaRPr lang="en-US" sz="1800" dirty="0">
                        <a:latin typeface="Arial"/>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solidFill>
                      <a:srgbClr val="C6D9F1"/>
                    </a:solidFill>
                  </a:tcPr>
                </a:tc>
                <a:tc>
                  <a:txBody>
                    <a:bodyPr/>
                    <a:lstStyle/>
                    <a:p>
                      <a:pPr marL="0" marR="0" algn="ctr">
                        <a:spcBef>
                          <a:spcPts val="0"/>
                        </a:spcBef>
                        <a:spcAft>
                          <a:spcPts val="0"/>
                        </a:spcAft>
                      </a:pPr>
                      <a:r>
                        <a:rPr lang="en-US" sz="1800" b="1" dirty="0">
                          <a:solidFill>
                            <a:srgbClr val="000000"/>
                          </a:solidFill>
                          <a:latin typeface="Arial"/>
                          <a:ea typeface="Times New Roman"/>
                          <a:cs typeface="Arial"/>
                        </a:rPr>
                        <a:t>DXi 1.4.4</a:t>
                      </a:r>
                      <a:endParaRPr lang="en-US" sz="1800" dirty="0">
                        <a:latin typeface="Arial"/>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gn="ctr">
                        <a:spcBef>
                          <a:spcPts val="0"/>
                        </a:spcBef>
                        <a:spcAft>
                          <a:spcPts val="0"/>
                        </a:spcAft>
                      </a:pPr>
                      <a:r>
                        <a:rPr lang="en-US" sz="1800" b="1" dirty="0">
                          <a:solidFill>
                            <a:srgbClr val="000000"/>
                          </a:solidFill>
                          <a:latin typeface="Arial"/>
                          <a:ea typeface="Times New Roman"/>
                          <a:cs typeface="Arial"/>
                        </a:rPr>
                        <a:t>Fujitsu releases 1.4.1.2 &amp; 2.0.2</a:t>
                      </a:r>
                      <a:endParaRPr lang="en-US" sz="1800" dirty="0">
                        <a:latin typeface="Arial"/>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gn="ctr">
                        <a:spcBef>
                          <a:spcPts val="0"/>
                        </a:spcBef>
                        <a:spcAft>
                          <a:spcPts val="0"/>
                        </a:spcAft>
                      </a:pPr>
                      <a:r>
                        <a:rPr lang="en-US" sz="1800" b="1" dirty="0">
                          <a:solidFill>
                            <a:srgbClr val="000000"/>
                          </a:solidFill>
                          <a:latin typeface="Arial"/>
                          <a:ea typeface="Times New Roman"/>
                          <a:cs typeface="Arial"/>
                        </a:rPr>
                        <a:t>DXi 2.0.0.2 &amp;  2.0.1</a:t>
                      </a:r>
                      <a:endParaRPr lang="en-US" sz="1800" dirty="0">
                        <a:latin typeface="Arial"/>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gn="ctr">
                        <a:spcBef>
                          <a:spcPts val="0"/>
                        </a:spcBef>
                        <a:spcAft>
                          <a:spcPts val="0"/>
                        </a:spcAft>
                      </a:pPr>
                      <a:r>
                        <a:rPr lang="en-US" sz="1800" b="1" dirty="0">
                          <a:solidFill>
                            <a:srgbClr val="000000"/>
                          </a:solidFill>
                          <a:latin typeface="Arial"/>
                          <a:ea typeface="Times New Roman"/>
                          <a:cs typeface="Arial"/>
                        </a:rPr>
                        <a:t>DXi 2.1.x</a:t>
                      </a:r>
                      <a:endParaRPr lang="en-US" sz="1800" dirty="0">
                        <a:latin typeface="Arial"/>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gn="ctr">
                        <a:spcBef>
                          <a:spcPts val="0"/>
                        </a:spcBef>
                        <a:spcAft>
                          <a:spcPts val="0"/>
                        </a:spcAft>
                      </a:pPr>
                      <a:r>
                        <a:rPr lang="en-US" sz="1800" b="1" dirty="0" smtClean="0">
                          <a:solidFill>
                            <a:srgbClr val="000000"/>
                          </a:solidFill>
                          <a:latin typeface="Arial"/>
                          <a:ea typeface="Times New Roman"/>
                          <a:cs typeface="Arial"/>
                        </a:rPr>
                        <a:t>DXi2.2</a:t>
                      </a:r>
                      <a:endParaRPr lang="en-US" sz="1800" dirty="0">
                        <a:latin typeface="Arial"/>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gn="ctr">
                        <a:spcBef>
                          <a:spcPts val="0"/>
                        </a:spcBef>
                        <a:spcAft>
                          <a:spcPts val="0"/>
                        </a:spcAft>
                      </a:pPr>
                      <a:r>
                        <a:rPr lang="en-US" sz="1800" b="1" dirty="0" smtClean="0">
                          <a:solidFill>
                            <a:srgbClr val="000000"/>
                          </a:solidFill>
                          <a:latin typeface="Arial"/>
                          <a:ea typeface="Times New Roman"/>
                          <a:cs typeface="Arial"/>
                        </a:rPr>
                        <a:t>DXi6802</a:t>
                      </a:r>
                      <a:endParaRPr lang="en-US" sz="1800" dirty="0">
                        <a:latin typeface="Arial"/>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r>
              <a:tr h="323850">
                <a:tc>
                  <a:txBody>
                    <a:bodyPr/>
                    <a:lstStyle/>
                    <a:p>
                      <a:pPr marL="0" marR="0">
                        <a:spcBef>
                          <a:spcPts val="0"/>
                        </a:spcBef>
                        <a:spcAft>
                          <a:spcPts val="0"/>
                        </a:spcAft>
                      </a:pPr>
                      <a:r>
                        <a:rPr lang="en-US" sz="1800" b="1" dirty="0">
                          <a:solidFill>
                            <a:srgbClr val="000000"/>
                          </a:solidFill>
                          <a:latin typeface="Arial"/>
                          <a:ea typeface="Times New Roman"/>
                          <a:cs typeface="Arial"/>
                        </a:rPr>
                        <a:t>DXi 1.4.4</a:t>
                      </a:r>
                      <a:endParaRPr lang="en-US" sz="1800" dirty="0">
                        <a:latin typeface="Arial"/>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gn="ctr">
                        <a:spcBef>
                          <a:spcPts val="0"/>
                        </a:spcBef>
                        <a:spcAft>
                          <a:spcPts val="0"/>
                        </a:spcAft>
                      </a:pPr>
                      <a:r>
                        <a:rPr lang="en-US" sz="1800" dirty="0">
                          <a:latin typeface="Arial"/>
                          <a:ea typeface="MS Mincho"/>
                          <a:cs typeface="Arial"/>
                        </a:rPr>
                        <a:t>Yes</a:t>
                      </a:r>
                      <a:endParaRPr lang="en-US" sz="1800" dirty="0">
                        <a:latin typeface="Arial"/>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a:solidFill>
                            <a:srgbClr val="7F7F7F"/>
                          </a:solidFill>
                          <a:latin typeface="Arial"/>
                          <a:ea typeface="MS Mincho"/>
                          <a:cs typeface="Arial"/>
                        </a:rPr>
                        <a:t>Yes</a:t>
                      </a:r>
                      <a:endParaRPr lang="en-US" sz="1800" dirty="0">
                        <a:latin typeface="Arial"/>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a:latin typeface="Arial"/>
                          <a:ea typeface="MS Mincho"/>
                          <a:cs typeface="Arial"/>
                        </a:rPr>
                        <a:t>Yes</a:t>
                      </a:r>
                      <a:endParaRPr lang="en-US" sz="1800" dirty="0">
                        <a:latin typeface="Arial"/>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a:latin typeface="Arial"/>
                          <a:ea typeface="MS Mincho"/>
                          <a:cs typeface="Arial"/>
                        </a:rPr>
                        <a:t>Yes</a:t>
                      </a:r>
                      <a:endParaRPr lang="en-US" sz="1800" dirty="0">
                        <a:latin typeface="Arial"/>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a:latin typeface="Arial"/>
                          <a:ea typeface="MS Mincho"/>
                          <a:cs typeface="Arial"/>
                        </a:rPr>
                        <a:t>Yes</a:t>
                      </a:r>
                      <a:endParaRPr lang="en-US" sz="1800" dirty="0">
                        <a:latin typeface="Arial"/>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a:latin typeface="Arial"/>
                          <a:ea typeface="MS Mincho"/>
                          <a:cs typeface="Arial"/>
                        </a:rPr>
                        <a:t>Yes</a:t>
                      </a:r>
                      <a:endParaRPr lang="en-US" sz="1800" dirty="0">
                        <a:latin typeface="Arial"/>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647700">
                <a:tc>
                  <a:txBody>
                    <a:bodyPr/>
                    <a:lstStyle/>
                    <a:p>
                      <a:pPr marL="0" marR="0">
                        <a:spcBef>
                          <a:spcPts val="0"/>
                        </a:spcBef>
                        <a:spcAft>
                          <a:spcPts val="0"/>
                        </a:spcAft>
                      </a:pPr>
                      <a:r>
                        <a:rPr lang="en-US" sz="1800" b="1" dirty="0">
                          <a:solidFill>
                            <a:srgbClr val="000000"/>
                          </a:solidFill>
                          <a:latin typeface="Arial"/>
                          <a:ea typeface="Times New Roman"/>
                          <a:cs typeface="Arial"/>
                        </a:rPr>
                        <a:t>Fujitsu 1.4.1.2 &amp; 2.0.2</a:t>
                      </a:r>
                      <a:endParaRPr lang="en-US" sz="1800" dirty="0">
                        <a:latin typeface="Arial"/>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gn="ctr">
                        <a:spcBef>
                          <a:spcPts val="0"/>
                        </a:spcBef>
                        <a:spcAft>
                          <a:spcPts val="0"/>
                        </a:spcAft>
                      </a:pPr>
                      <a:r>
                        <a:rPr lang="en-US" sz="1800" dirty="0">
                          <a:solidFill>
                            <a:srgbClr val="7F7F7F"/>
                          </a:solidFill>
                          <a:latin typeface="Arial"/>
                          <a:ea typeface="MS Mincho"/>
                          <a:cs typeface="Arial"/>
                        </a:rPr>
                        <a:t>Yes</a:t>
                      </a:r>
                      <a:endParaRPr lang="en-US" sz="1800" dirty="0">
                        <a:latin typeface="Arial"/>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a:solidFill>
                            <a:srgbClr val="7F7F7F"/>
                          </a:solidFill>
                          <a:latin typeface="Arial"/>
                          <a:ea typeface="MS Mincho"/>
                          <a:cs typeface="Arial"/>
                        </a:rPr>
                        <a:t>Yes</a:t>
                      </a:r>
                      <a:endParaRPr lang="en-US" sz="1800" dirty="0">
                        <a:latin typeface="Arial"/>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a:solidFill>
                            <a:srgbClr val="7F7F7F"/>
                          </a:solidFill>
                          <a:latin typeface="Arial"/>
                          <a:ea typeface="MS Mincho"/>
                          <a:cs typeface="Arial"/>
                        </a:rPr>
                        <a:t>Yes</a:t>
                      </a:r>
                      <a:endParaRPr lang="en-US" sz="1800" dirty="0">
                        <a:latin typeface="Arial"/>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a:solidFill>
                            <a:srgbClr val="7F7F7F"/>
                          </a:solidFill>
                          <a:latin typeface="Arial"/>
                          <a:ea typeface="MS Mincho"/>
                          <a:cs typeface="Arial"/>
                        </a:rPr>
                        <a:t>Yes</a:t>
                      </a:r>
                      <a:endParaRPr lang="en-US" sz="1800" dirty="0">
                        <a:latin typeface="Arial"/>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a:solidFill>
                            <a:srgbClr val="7F7F7F"/>
                          </a:solidFill>
                          <a:latin typeface="Arial"/>
                          <a:ea typeface="MS Mincho"/>
                          <a:cs typeface="Arial"/>
                        </a:rPr>
                        <a:t>Yes</a:t>
                      </a:r>
                      <a:endParaRPr lang="en-US" sz="1800" dirty="0">
                        <a:latin typeface="Arial"/>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a:solidFill>
                            <a:srgbClr val="7F7F7F"/>
                          </a:solidFill>
                          <a:latin typeface="Arial"/>
                          <a:ea typeface="MS Mincho"/>
                          <a:cs typeface="Arial"/>
                        </a:rPr>
                        <a:t>Yes</a:t>
                      </a:r>
                      <a:endParaRPr lang="en-US" sz="1800" dirty="0">
                        <a:latin typeface="Arial"/>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647700">
                <a:tc>
                  <a:txBody>
                    <a:bodyPr/>
                    <a:lstStyle/>
                    <a:p>
                      <a:pPr marL="0" marR="0">
                        <a:spcBef>
                          <a:spcPts val="0"/>
                        </a:spcBef>
                        <a:spcAft>
                          <a:spcPts val="0"/>
                        </a:spcAft>
                      </a:pPr>
                      <a:r>
                        <a:rPr lang="en-US" sz="1800" b="1" dirty="0">
                          <a:solidFill>
                            <a:srgbClr val="000000"/>
                          </a:solidFill>
                          <a:latin typeface="Arial"/>
                          <a:ea typeface="Times New Roman"/>
                          <a:cs typeface="Arial"/>
                        </a:rPr>
                        <a:t>DXi 2.0.0.2 &amp; 2.0.1</a:t>
                      </a:r>
                      <a:endParaRPr lang="en-US" sz="1800" dirty="0">
                        <a:latin typeface="Arial"/>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gn="ctr">
                        <a:spcBef>
                          <a:spcPts val="0"/>
                        </a:spcBef>
                        <a:spcAft>
                          <a:spcPts val="0"/>
                        </a:spcAft>
                      </a:pPr>
                      <a:r>
                        <a:rPr lang="en-US" sz="1800" dirty="0">
                          <a:latin typeface="Arial"/>
                          <a:ea typeface="MS Mincho"/>
                          <a:cs typeface="Arial"/>
                        </a:rPr>
                        <a:t>Yes</a:t>
                      </a:r>
                      <a:endParaRPr lang="en-US" sz="1800" dirty="0">
                        <a:latin typeface="Arial"/>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a:solidFill>
                            <a:srgbClr val="7F7F7F"/>
                          </a:solidFill>
                          <a:latin typeface="Arial"/>
                          <a:ea typeface="MS Mincho"/>
                          <a:cs typeface="Arial"/>
                        </a:rPr>
                        <a:t>Yes</a:t>
                      </a:r>
                      <a:endParaRPr lang="en-US" sz="1800" dirty="0">
                        <a:latin typeface="Arial"/>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a:latin typeface="Arial"/>
                          <a:ea typeface="MS Mincho"/>
                          <a:cs typeface="Arial"/>
                        </a:rPr>
                        <a:t>Yes</a:t>
                      </a:r>
                      <a:endParaRPr lang="en-US" sz="1800" dirty="0">
                        <a:latin typeface="Arial"/>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a:latin typeface="Arial"/>
                          <a:ea typeface="MS Mincho"/>
                          <a:cs typeface="Arial"/>
                        </a:rPr>
                        <a:t>Yes</a:t>
                      </a:r>
                      <a:endParaRPr lang="en-US" sz="1800" dirty="0">
                        <a:latin typeface="Arial"/>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a:latin typeface="Arial"/>
                          <a:ea typeface="MS Mincho"/>
                          <a:cs typeface="Arial"/>
                        </a:rPr>
                        <a:t>Yes</a:t>
                      </a:r>
                      <a:endParaRPr lang="en-US" sz="1800" dirty="0">
                        <a:latin typeface="Arial"/>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a:latin typeface="Arial"/>
                          <a:ea typeface="MS Mincho"/>
                          <a:cs typeface="Arial"/>
                        </a:rPr>
                        <a:t>Yes</a:t>
                      </a:r>
                      <a:endParaRPr lang="en-US" sz="1800" dirty="0">
                        <a:latin typeface="Arial"/>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323850">
                <a:tc>
                  <a:txBody>
                    <a:bodyPr/>
                    <a:lstStyle/>
                    <a:p>
                      <a:pPr marL="0" marR="0">
                        <a:spcBef>
                          <a:spcPts val="0"/>
                        </a:spcBef>
                        <a:spcAft>
                          <a:spcPts val="0"/>
                        </a:spcAft>
                      </a:pPr>
                      <a:r>
                        <a:rPr lang="en-US" sz="1800" b="1" dirty="0">
                          <a:solidFill>
                            <a:srgbClr val="000000"/>
                          </a:solidFill>
                          <a:latin typeface="Arial"/>
                          <a:ea typeface="Times New Roman"/>
                          <a:cs typeface="Arial"/>
                        </a:rPr>
                        <a:t>DXi 2.1.x</a:t>
                      </a:r>
                      <a:endParaRPr lang="en-US" sz="1800" dirty="0">
                        <a:latin typeface="Arial"/>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gn="ctr">
                        <a:spcBef>
                          <a:spcPts val="0"/>
                        </a:spcBef>
                        <a:spcAft>
                          <a:spcPts val="0"/>
                        </a:spcAft>
                      </a:pPr>
                      <a:r>
                        <a:rPr lang="en-US" sz="1800" dirty="0">
                          <a:latin typeface="Arial"/>
                          <a:ea typeface="MS Mincho"/>
                          <a:cs typeface="Arial"/>
                        </a:rPr>
                        <a:t>Yes</a:t>
                      </a:r>
                      <a:endParaRPr lang="en-US" sz="1800" dirty="0">
                        <a:latin typeface="Arial"/>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a:solidFill>
                            <a:srgbClr val="7F7F7F"/>
                          </a:solidFill>
                          <a:latin typeface="Arial"/>
                          <a:ea typeface="MS Mincho"/>
                          <a:cs typeface="Arial"/>
                        </a:rPr>
                        <a:t>Yes</a:t>
                      </a:r>
                      <a:endParaRPr lang="en-US" sz="1800" dirty="0">
                        <a:latin typeface="Arial"/>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a:latin typeface="Arial"/>
                          <a:ea typeface="MS Mincho"/>
                          <a:cs typeface="Arial"/>
                        </a:rPr>
                        <a:t>Yes</a:t>
                      </a:r>
                      <a:endParaRPr lang="en-US" sz="1800" dirty="0">
                        <a:latin typeface="Arial"/>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a:latin typeface="Arial"/>
                          <a:ea typeface="MS Mincho"/>
                          <a:cs typeface="Arial"/>
                        </a:rPr>
                        <a:t>Yes</a:t>
                      </a:r>
                      <a:endParaRPr lang="en-US" sz="1800" dirty="0">
                        <a:latin typeface="Arial"/>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a:latin typeface="Arial"/>
                          <a:ea typeface="MS Mincho"/>
                          <a:cs typeface="Arial"/>
                        </a:rPr>
                        <a:t>Yes</a:t>
                      </a:r>
                      <a:endParaRPr lang="en-US" sz="1800" dirty="0">
                        <a:latin typeface="Arial"/>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a:latin typeface="Arial"/>
                          <a:ea typeface="MS Mincho"/>
                          <a:cs typeface="Arial"/>
                        </a:rPr>
                        <a:t>Yes</a:t>
                      </a:r>
                      <a:endParaRPr lang="en-US" sz="1800" dirty="0">
                        <a:latin typeface="Arial"/>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323850">
                <a:tc>
                  <a:txBody>
                    <a:bodyPr/>
                    <a:lstStyle/>
                    <a:p>
                      <a:pPr marL="0" marR="0">
                        <a:spcBef>
                          <a:spcPts val="0"/>
                        </a:spcBef>
                        <a:spcAft>
                          <a:spcPts val="0"/>
                        </a:spcAft>
                      </a:pPr>
                      <a:r>
                        <a:rPr lang="en-US" sz="1800" b="1" dirty="0" smtClean="0">
                          <a:solidFill>
                            <a:srgbClr val="000000"/>
                          </a:solidFill>
                          <a:latin typeface="Arial"/>
                          <a:ea typeface="Times New Roman"/>
                          <a:cs typeface="Arial"/>
                        </a:rPr>
                        <a:t>DXi 2.2</a:t>
                      </a:r>
                      <a:endParaRPr lang="en-US" sz="1800" dirty="0">
                        <a:latin typeface="Arial"/>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gn="ctr">
                        <a:spcBef>
                          <a:spcPts val="0"/>
                        </a:spcBef>
                        <a:spcAft>
                          <a:spcPts val="0"/>
                        </a:spcAft>
                      </a:pPr>
                      <a:r>
                        <a:rPr lang="en-US" sz="1800" dirty="0">
                          <a:latin typeface="Arial"/>
                          <a:ea typeface="MS Mincho"/>
                          <a:cs typeface="Arial"/>
                        </a:rPr>
                        <a:t>Yes</a:t>
                      </a:r>
                      <a:endParaRPr lang="en-US" sz="1800" dirty="0">
                        <a:latin typeface="Arial"/>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a:solidFill>
                            <a:srgbClr val="7F7F7F"/>
                          </a:solidFill>
                          <a:latin typeface="Arial"/>
                          <a:ea typeface="MS Mincho"/>
                          <a:cs typeface="Arial"/>
                        </a:rPr>
                        <a:t>Yes</a:t>
                      </a:r>
                      <a:endParaRPr lang="en-US" sz="1800" dirty="0">
                        <a:latin typeface="Arial"/>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a:latin typeface="Arial"/>
                          <a:ea typeface="MS Mincho"/>
                          <a:cs typeface="Arial"/>
                        </a:rPr>
                        <a:t>Yes</a:t>
                      </a:r>
                      <a:endParaRPr lang="en-US" sz="1800" dirty="0">
                        <a:latin typeface="Arial"/>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a:latin typeface="Arial"/>
                          <a:ea typeface="MS Mincho"/>
                          <a:cs typeface="Arial"/>
                        </a:rPr>
                        <a:t>Yes</a:t>
                      </a:r>
                      <a:endParaRPr lang="en-US" sz="1800" dirty="0">
                        <a:latin typeface="Arial"/>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a:latin typeface="Arial"/>
                          <a:ea typeface="MS Mincho"/>
                          <a:cs typeface="Arial"/>
                        </a:rPr>
                        <a:t>Yes</a:t>
                      </a:r>
                      <a:endParaRPr lang="en-US" sz="1800" dirty="0">
                        <a:latin typeface="Arial"/>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a:latin typeface="Arial"/>
                          <a:ea typeface="MS Mincho"/>
                          <a:cs typeface="Arial"/>
                        </a:rPr>
                        <a:t>Yes</a:t>
                      </a:r>
                      <a:endParaRPr lang="en-US" sz="1800" dirty="0">
                        <a:latin typeface="Arial"/>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323850">
                <a:tc>
                  <a:txBody>
                    <a:bodyPr/>
                    <a:lstStyle/>
                    <a:p>
                      <a:pPr marL="0" marR="0">
                        <a:spcBef>
                          <a:spcPts val="0"/>
                        </a:spcBef>
                        <a:spcAft>
                          <a:spcPts val="0"/>
                        </a:spcAft>
                      </a:pPr>
                      <a:r>
                        <a:rPr lang="en-US" sz="1800" b="1" dirty="0" smtClean="0">
                          <a:solidFill>
                            <a:srgbClr val="000000"/>
                          </a:solidFill>
                          <a:latin typeface="Arial"/>
                          <a:ea typeface="MS Mincho"/>
                          <a:cs typeface="Arial"/>
                        </a:rPr>
                        <a:t>DXi6802</a:t>
                      </a:r>
                      <a:endParaRPr lang="en-US" sz="1800" dirty="0">
                        <a:latin typeface="Arial"/>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gn="ctr">
                        <a:spcBef>
                          <a:spcPts val="0"/>
                        </a:spcBef>
                        <a:spcAft>
                          <a:spcPts val="0"/>
                        </a:spcAft>
                      </a:pPr>
                      <a:r>
                        <a:rPr lang="en-US" sz="1800" dirty="0">
                          <a:latin typeface="Arial"/>
                          <a:ea typeface="MS Mincho"/>
                          <a:cs typeface="Arial"/>
                        </a:rPr>
                        <a:t>Yes</a:t>
                      </a:r>
                      <a:endParaRPr lang="en-US" sz="1800" dirty="0">
                        <a:latin typeface="Arial"/>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800" dirty="0">
                          <a:solidFill>
                            <a:srgbClr val="7F7F7F"/>
                          </a:solidFill>
                          <a:latin typeface="Arial"/>
                          <a:ea typeface="MS Mincho"/>
                          <a:cs typeface="Arial"/>
                        </a:rPr>
                        <a:t>Yes</a:t>
                      </a:r>
                      <a:endParaRPr lang="en-US" sz="1800" dirty="0">
                        <a:latin typeface="Arial"/>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800" dirty="0">
                          <a:latin typeface="Arial"/>
                          <a:ea typeface="MS Mincho"/>
                          <a:cs typeface="Arial"/>
                        </a:rPr>
                        <a:t>Yes</a:t>
                      </a:r>
                      <a:endParaRPr lang="en-US" sz="1800" dirty="0">
                        <a:latin typeface="Arial"/>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800" dirty="0">
                          <a:latin typeface="Arial"/>
                          <a:ea typeface="MS Mincho"/>
                          <a:cs typeface="Arial"/>
                        </a:rPr>
                        <a:t>Yes</a:t>
                      </a:r>
                      <a:endParaRPr lang="en-US" sz="1800" dirty="0">
                        <a:latin typeface="Arial"/>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800" dirty="0">
                          <a:latin typeface="Arial"/>
                          <a:ea typeface="MS Mincho"/>
                          <a:cs typeface="Arial"/>
                        </a:rPr>
                        <a:t>Yes</a:t>
                      </a:r>
                      <a:endParaRPr lang="en-US" sz="1800" dirty="0">
                        <a:latin typeface="Arial"/>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800" dirty="0" smtClean="0">
                          <a:latin typeface="Arial"/>
                          <a:ea typeface="MS Mincho"/>
                          <a:cs typeface="Arial"/>
                        </a:rPr>
                        <a:t>Yes</a:t>
                      </a:r>
                      <a:endParaRPr lang="en-US" sz="1800" dirty="0">
                        <a:latin typeface="Arial"/>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bl>
          </a:graphicData>
        </a:graphic>
      </p:graphicFrame>
      <p:sp>
        <p:nvSpPr>
          <p:cNvPr id="5" name="Slide Number Placeholder 4"/>
          <p:cNvSpPr>
            <a:spLocks noGrp="1"/>
          </p:cNvSpPr>
          <p:nvPr>
            <p:ph type="sldNum" sz="quarter" idx="11"/>
          </p:nvPr>
        </p:nvSpPr>
        <p:spPr/>
        <p:txBody>
          <a:bodyPr/>
          <a:lstStyle/>
          <a:p>
            <a:pPr>
              <a:defRPr/>
            </a:pPr>
            <a:fld id="{92134566-1DAD-4210-9251-466EC440C614}" type="slidenum">
              <a:rPr lang="en-US" smtClean="0"/>
              <a:pPr>
                <a:defRPr/>
              </a:pPr>
              <a:t>77</a:t>
            </a:fld>
            <a:endParaRPr lang="en-US" sz="1200" dirty="0"/>
          </a:p>
        </p:txBody>
      </p:sp>
    </p:spTree>
  </p:cSld>
  <p:clrMapOvr>
    <a:masterClrMapping/>
  </p:clrMapOvr>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5800" y="2590800"/>
            <a:ext cx="7772400" cy="639763"/>
          </a:xfrm>
        </p:spPr>
        <p:txBody>
          <a:bodyPr/>
          <a:lstStyle/>
          <a:p>
            <a:pPr algn="ctr"/>
            <a:r>
              <a:rPr lang="en-US" dirty="0" smtClean="0"/>
              <a:t>IHV/ISV Compatibility</a:t>
            </a:r>
          </a:p>
        </p:txBody>
      </p:sp>
      <p:sp>
        <p:nvSpPr>
          <p:cNvPr id="4" name="Slide Number Placeholder 3"/>
          <p:cNvSpPr>
            <a:spLocks noGrp="1"/>
          </p:cNvSpPr>
          <p:nvPr>
            <p:ph type="sldNum" sz="quarter" idx="4294967295"/>
          </p:nvPr>
        </p:nvSpPr>
        <p:spPr>
          <a:xfrm>
            <a:off x="0" y="6618288"/>
            <a:ext cx="463550" cy="246062"/>
          </a:xfrm>
        </p:spPr>
        <p:txBody>
          <a:bodyPr/>
          <a:lstStyle/>
          <a:p>
            <a:fld id="{B927B1C4-A5E0-4B20-AFB9-DCB4017CC31F}" type="slidenum">
              <a:rPr lang="en-US" smtClean="0"/>
              <a:pPr/>
              <a:t>78</a:t>
            </a:fld>
            <a:endParaRPr lang="en-US"/>
          </a:p>
        </p:txBody>
      </p:sp>
      <p:sp>
        <p:nvSpPr>
          <p:cNvPr id="8" name="Text Placeholder 5"/>
          <p:cNvSpPr txBox="1">
            <a:spLocks/>
          </p:cNvSpPr>
          <p:nvPr/>
        </p:nvSpPr>
        <p:spPr bwMode="auto">
          <a:xfrm>
            <a:off x="904875" y="5490839"/>
            <a:ext cx="7156774" cy="6048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457200" rtl="0" eaLnBrk="0" fontAlgn="base" latinLnBrk="0" hangingPunct="0">
              <a:lnSpc>
                <a:spcPct val="100000"/>
              </a:lnSpc>
              <a:spcBef>
                <a:spcPct val="20000"/>
              </a:spcBef>
              <a:spcAft>
                <a:spcPct val="0"/>
              </a:spcAft>
              <a:buClr>
                <a:srgbClr val="0DB6EC"/>
              </a:buClr>
              <a:buSzPct val="75000"/>
              <a:buFontTx/>
              <a:buChar char="-"/>
              <a:tabLst/>
              <a:defRPr/>
            </a:pPr>
            <a:r>
              <a:rPr kumimoji="0" lang="en-US" sz="1600" b="1" i="0" u="none" strike="noStrike" kern="1200" cap="none" spc="0" normalizeH="0" baseline="0" noProof="0" dirty="0" smtClean="0">
                <a:ln>
                  <a:noFill/>
                </a:ln>
                <a:solidFill>
                  <a:srgbClr val="7DD8F4"/>
                </a:solidFill>
                <a:effectLst/>
                <a:uLnTx/>
                <a:uFillTx/>
                <a:latin typeface="Arial" charset="0"/>
                <a:ea typeface="ＭＳ Ｐゴシック" charset="-128"/>
                <a:cs typeface="ＭＳ Ｐゴシック" charset="-128"/>
              </a:rPr>
              <a:t>Presented By: Jurgen van der Linden</a:t>
            </a:r>
          </a:p>
        </p:txBody>
      </p:sp>
    </p:spTree>
  </p:cSld>
  <p:clrMapOvr>
    <a:masterClrMapping/>
  </p:clrMapOvr>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Compatibility </a:t>
            </a:r>
            <a:endParaRPr lang="en-US" strike="sngStrike" dirty="0">
              <a:solidFill>
                <a:srgbClr val="D703AF"/>
              </a:solidFill>
            </a:endParaRPr>
          </a:p>
        </p:txBody>
      </p:sp>
      <p:graphicFrame>
        <p:nvGraphicFramePr>
          <p:cNvPr id="3" name="Table 2"/>
          <p:cNvGraphicFramePr>
            <a:graphicFrameLocks noGrp="1"/>
          </p:cNvGraphicFramePr>
          <p:nvPr/>
        </p:nvGraphicFramePr>
        <p:xfrm>
          <a:off x="685800" y="1219198"/>
          <a:ext cx="7620000" cy="4800601"/>
        </p:xfrm>
        <a:graphic>
          <a:graphicData uri="http://schemas.openxmlformats.org/drawingml/2006/table">
            <a:tbl>
              <a:tblPr>
                <a:tableStyleId>{35758FB7-9AC5-4552-8A53-C91805E547FA}</a:tableStyleId>
              </a:tblPr>
              <a:tblGrid>
                <a:gridCol w="1905000"/>
                <a:gridCol w="1905000"/>
                <a:gridCol w="1905000"/>
                <a:gridCol w="1905000"/>
              </a:tblGrid>
              <a:tr h="1244950">
                <a:tc>
                  <a:txBody>
                    <a:bodyPr/>
                    <a:lstStyle/>
                    <a:p>
                      <a:pPr marL="0" marR="0" algn="ctr">
                        <a:spcBef>
                          <a:spcPts val="600"/>
                        </a:spcBef>
                        <a:spcAft>
                          <a:spcPts val="600"/>
                        </a:spcAft>
                      </a:pPr>
                      <a:r>
                        <a:rPr lang="en-US" sz="1600" b="1" u="none" dirty="0"/>
                        <a:t>FC </a:t>
                      </a:r>
                      <a:r>
                        <a:rPr lang="en-US" sz="1600" b="1" u="none" dirty="0" smtClean="0"/>
                        <a:t>Switches/HBAs</a:t>
                      </a:r>
                      <a:endParaRPr lang="en-US" sz="1200" b="1" u="none" strike="sngStrike" dirty="0">
                        <a:solidFill>
                          <a:srgbClr val="D703AF"/>
                        </a:solidFill>
                        <a:latin typeface="Arial"/>
                        <a:ea typeface="MS Mincho"/>
                        <a:cs typeface="Times New Roman"/>
                      </a:endParaRPr>
                    </a:p>
                  </a:txBody>
                  <a:tcPr marL="68580" marR="68580" marT="0" marB="0"/>
                </a:tc>
                <a:tc>
                  <a:txBody>
                    <a:bodyPr/>
                    <a:lstStyle/>
                    <a:p>
                      <a:pPr marL="0" marR="0" algn="ctr">
                        <a:spcBef>
                          <a:spcPts val="600"/>
                        </a:spcBef>
                        <a:spcAft>
                          <a:spcPts val="600"/>
                        </a:spcAft>
                      </a:pPr>
                      <a:r>
                        <a:rPr lang="en-US" sz="1600" b="1" u="none" dirty="0"/>
                        <a:t>1 GbE and 10GbE Switches</a:t>
                      </a:r>
                      <a:endParaRPr lang="en-US" sz="1200" b="1" u="none" dirty="0">
                        <a:latin typeface="Arial"/>
                        <a:ea typeface="MS Mincho"/>
                        <a:cs typeface="Times New Roman"/>
                      </a:endParaRPr>
                    </a:p>
                  </a:txBody>
                  <a:tcPr marL="68580" marR="68580" marT="0" marB="0"/>
                </a:tc>
                <a:tc>
                  <a:txBody>
                    <a:bodyPr/>
                    <a:lstStyle/>
                    <a:p>
                      <a:pPr marL="0" marR="0" algn="ctr">
                        <a:spcBef>
                          <a:spcPts val="600"/>
                        </a:spcBef>
                        <a:spcAft>
                          <a:spcPts val="600"/>
                        </a:spcAft>
                      </a:pPr>
                      <a:r>
                        <a:rPr lang="en-US" sz="1600" b="1" u="none" dirty="0"/>
                        <a:t>Tape Libraries</a:t>
                      </a:r>
                      <a:endParaRPr lang="en-US" sz="1200" b="1" u="none" dirty="0">
                        <a:latin typeface="Arial"/>
                        <a:ea typeface="MS Mincho"/>
                        <a:cs typeface="Times New Roman"/>
                      </a:endParaRPr>
                    </a:p>
                  </a:txBody>
                  <a:tcPr marL="68580" marR="68580" marT="0" marB="0"/>
                </a:tc>
                <a:tc>
                  <a:txBody>
                    <a:bodyPr/>
                    <a:lstStyle/>
                    <a:p>
                      <a:pPr marL="0" marR="0" algn="ctr">
                        <a:spcBef>
                          <a:spcPts val="600"/>
                        </a:spcBef>
                        <a:spcAft>
                          <a:spcPts val="600"/>
                        </a:spcAft>
                      </a:pPr>
                      <a:r>
                        <a:rPr lang="en-US" sz="1600" b="1" u="none" dirty="0"/>
                        <a:t>Tape Drives</a:t>
                      </a:r>
                      <a:endParaRPr lang="en-US" sz="1200" b="1" u="none" dirty="0">
                        <a:latin typeface="Arial"/>
                        <a:ea typeface="MS Mincho"/>
                        <a:cs typeface="Times New Roman"/>
                      </a:endParaRPr>
                    </a:p>
                  </a:txBody>
                  <a:tcPr marL="68580" marR="68580" marT="0" marB="0"/>
                </a:tc>
              </a:tr>
              <a:tr h="822421">
                <a:tc>
                  <a:txBody>
                    <a:bodyPr/>
                    <a:lstStyle/>
                    <a:p>
                      <a:pPr marL="0" marR="0" algn="ctr">
                        <a:spcBef>
                          <a:spcPts val="600"/>
                        </a:spcBef>
                        <a:spcAft>
                          <a:spcPts val="0"/>
                        </a:spcAft>
                      </a:pPr>
                      <a:r>
                        <a:rPr lang="en-US" sz="1400" dirty="0"/>
                        <a:t>Brocade Silkworm 8Gb Fibre Channel Switches</a:t>
                      </a:r>
                      <a:endParaRPr lang="en-US" sz="1400" dirty="0">
                        <a:latin typeface="Arial"/>
                        <a:ea typeface="MS Mincho"/>
                        <a:cs typeface="Times New Roman"/>
                      </a:endParaRPr>
                    </a:p>
                  </a:txBody>
                  <a:tcPr marL="68580" marR="68580" marT="0" marB="0"/>
                </a:tc>
                <a:tc>
                  <a:txBody>
                    <a:bodyPr/>
                    <a:lstStyle/>
                    <a:p>
                      <a:pPr marL="0" marR="0" algn="ctr">
                        <a:spcBef>
                          <a:spcPts val="600"/>
                        </a:spcBef>
                        <a:spcAft>
                          <a:spcPts val="600"/>
                        </a:spcAft>
                      </a:pPr>
                      <a:r>
                        <a:rPr lang="en-US" sz="1400" dirty="0"/>
                        <a:t>HP’s Pro Curve (1GbE and 10GbE) 5406zl, 3400cl</a:t>
                      </a:r>
                      <a:endParaRPr lang="en-US" sz="1400" dirty="0">
                        <a:latin typeface="Arial"/>
                        <a:ea typeface="MS Mincho"/>
                        <a:cs typeface="Times New Roman"/>
                      </a:endParaRPr>
                    </a:p>
                  </a:txBody>
                  <a:tcPr marL="68580" marR="68580" marT="0" marB="0"/>
                </a:tc>
                <a:tc>
                  <a:txBody>
                    <a:bodyPr/>
                    <a:lstStyle/>
                    <a:p>
                      <a:pPr marL="0" marR="0" algn="ctr">
                        <a:spcBef>
                          <a:spcPts val="600"/>
                        </a:spcBef>
                        <a:spcAft>
                          <a:spcPts val="600"/>
                        </a:spcAft>
                      </a:pPr>
                      <a:r>
                        <a:rPr lang="en-US" sz="1400" dirty="0"/>
                        <a:t>Quantum Scalar i500</a:t>
                      </a:r>
                      <a:endParaRPr lang="en-US" sz="1400" dirty="0">
                        <a:latin typeface="Arial"/>
                        <a:ea typeface="MS Mincho"/>
                        <a:cs typeface="Times New Roman"/>
                      </a:endParaRPr>
                    </a:p>
                  </a:txBody>
                  <a:tcPr marL="68580" marR="68580" marT="0" marB="0"/>
                </a:tc>
                <a:tc>
                  <a:txBody>
                    <a:bodyPr/>
                    <a:lstStyle/>
                    <a:p>
                      <a:pPr marL="0" marR="0" algn="ctr">
                        <a:spcBef>
                          <a:spcPts val="600"/>
                        </a:spcBef>
                        <a:spcAft>
                          <a:spcPts val="600"/>
                        </a:spcAft>
                      </a:pPr>
                      <a:r>
                        <a:rPr lang="en-US" sz="1400" dirty="0"/>
                        <a:t>IBM  LTO-3, LTO-4, and LTO-5</a:t>
                      </a:r>
                      <a:endParaRPr lang="en-US" sz="1400" dirty="0">
                        <a:latin typeface="Arial"/>
                        <a:ea typeface="MS Mincho"/>
                        <a:cs typeface="Times New Roman"/>
                      </a:endParaRPr>
                    </a:p>
                  </a:txBody>
                  <a:tcPr marL="68580" marR="68580" marT="0" marB="0"/>
                </a:tc>
              </a:tr>
              <a:tr h="788468">
                <a:tc>
                  <a:txBody>
                    <a:bodyPr/>
                    <a:lstStyle/>
                    <a:p>
                      <a:pPr marL="0" marR="0" algn="ctr">
                        <a:spcBef>
                          <a:spcPts val="600"/>
                        </a:spcBef>
                        <a:spcAft>
                          <a:spcPts val="0"/>
                        </a:spcAft>
                      </a:pPr>
                      <a:r>
                        <a:rPr lang="en-US" sz="1400" dirty="0"/>
                        <a:t>QLogic SANBox 8Gb Fibre Channel Switches and HBAs</a:t>
                      </a:r>
                      <a:endParaRPr lang="en-US" sz="1400" dirty="0">
                        <a:latin typeface="Arial"/>
                        <a:ea typeface="MS Mincho"/>
                        <a:cs typeface="Times New Roman"/>
                      </a:endParaRPr>
                    </a:p>
                  </a:txBody>
                  <a:tcPr marL="68580" marR="68580" marT="0" marB="0"/>
                </a:tc>
                <a:tc>
                  <a:txBody>
                    <a:bodyPr/>
                    <a:lstStyle/>
                    <a:p>
                      <a:pPr marL="0" marR="0" algn="ctr">
                        <a:spcBef>
                          <a:spcPts val="600"/>
                        </a:spcBef>
                        <a:spcAft>
                          <a:spcPts val="600"/>
                        </a:spcAft>
                      </a:pPr>
                      <a:r>
                        <a:rPr lang="en-US" sz="1400" dirty="0"/>
                        <a:t>Aristra Networks (10GbE) 7124S, 7148S</a:t>
                      </a:r>
                      <a:endParaRPr lang="en-US" sz="1400" dirty="0">
                        <a:latin typeface="Arial"/>
                        <a:ea typeface="MS Mincho"/>
                        <a:cs typeface="Times New Roman"/>
                      </a:endParaRPr>
                    </a:p>
                  </a:txBody>
                  <a:tcPr marL="68580" marR="68580" marT="0" marB="0"/>
                </a:tc>
                <a:tc>
                  <a:txBody>
                    <a:bodyPr/>
                    <a:lstStyle/>
                    <a:p>
                      <a:pPr marL="0" marR="0" algn="ctr">
                        <a:spcBef>
                          <a:spcPts val="600"/>
                        </a:spcBef>
                        <a:spcAft>
                          <a:spcPts val="600"/>
                        </a:spcAft>
                      </a:pPr>
                      <a:r>
                        <a:rPr lang="en-US" sz="1400" dirty="0"/>
                        <a:t>Quantum Scalar i2000 and i6000</a:t>
                      </a:r>
                      <a:endParaRPr lang="en-US" sz="1400" dirty="0">
                        <a:latin typeface="Arial"/>
                        <a:ea typeface="MS Mincho"/>
                        <a:cs typeface="Times New Roman"/>
                      </a:endParaRPr>
                    </a:p>
                  </a:txBody>
                  <a:tcPr marL="68580" marR="68580" marT="0" marB="0"/>
                </a:tc>
                <a:tc>
                  <a:txBody>
                    <a:bodyPr/>
                    <a:lstStyle/>
                    <a:p>
                      <a:pPr marL="0" marR="0" algn="ctr">
                        <a:spcBef>
                          <a:spcPts val="600"/>
                        </a:spcBef>
                        <a:spcAft>
                          <a:spcPts val="600"/>
                        </a:spcAft>
                      </a:pPr>
                      <a:r>
                        <a:rPr lang="it-IT" sz="1400"/>
                        <a:t>HP LTO-3 LTO-4, and LTO-5</a:t>
                      </a:r>
                      <a:endParaRPr lang="en-US" sz="1400" dirty="0">
                        <a:latin typeface="Arial"/>
                        <a:ea typeface="MS Mincho"/>
                        <a:cs typeface="Times New Roman"/>
                      </a:endParaRPr>
                    </a:p>
                  </a:txBody>
                  <a:tcPr marL="68580" marR="68580" marT="0" marB="0"/>
                </a:tc>
              </a:tr>
              <a:tr h="905418">
                <a:tc>
                  <a:txBody>
                    <a:bodyPr/>
                    <a:lstStyle/>
                    <a:p>
                      <a:pPr marL="0" marR="0" algn="ctr">
                        <a:spcBef>
                          <a:spcPts val="600"/>
                        </a:spcBef>
                        <a:spcAft>
                          <a:spcPts val="0"/>
                        </a:spcAft>
                      </a:pPr>
                      <a:r>
                        <a:rPr lang="it-IT" sz="1400"/>
                        <a:t>Cisco MDS9513</a:t>
                      </a:r>
                      <a:endParaRPr lang="en-US" sz="1400" dirty="0">
                        <a:latin typeface="Arial"/>
                        <a:ea typeface="MS Mincho"/>
                        <a:cs typeface="Times New Roman"/>
                      </a:endParaRPr>
                    </a:p>
                  </a:txBody>
                  <a:tcPr marL="68580" marR="68580" marT="0" marB="0"/>
                </a:tc>
                <a:tc>
                  <a:txBody>
                    <a:bodyPr/>
                    <a:lstStyle/>
                    <a:p>
                      <a:pPr marL="0" marR="0" algn="ctr">
                        <a:spcBef>
                          <a:spcPts val="600"/>
                        </a:spcBef>
                        <a:spcAft>
                          <a:spcPts val="600"/>
                        </a:spcAft>
                      </a:pPr>
                      <a:r>
                        <a:rPr lang="en-US" sz="1400" dirty="0"/>
                        <a:t>Cisco/LinkSys (1GbE and 10GbE) Nexus 5010, Nexus 5020, SLM2048, SRW2024</a:t>
                      </a:r>
                      <a:endParaRPr lang="en-US" sz="1400" dirty="0">
                        <a:latin typeface="Arial"/>
                        <a:ea typeface="MS Mincho"/>
                        <a:cs typeface="Times New Roman"/>
                      </a:endParaRPr>
                    </a:p>
                  </a:txBody>
                  <a:tcPr marL="68580" marR="68580" marT="0" marB="0"/>
                </a:tc>
                <a:tc>
                  <a:txBody>
                    <a:bodyPr/>
                    <a:lstStyle/>
                    <a:p>
                      <a:pPr marL="0" marR="0" algn="ctr">
                        <a:spcBef>
                          <a:spcPts val="600"/>
                        </a:spcBef>
                        <a:spcAft>
                          <a:spcPts val="600"/>
                        </a:spcAft>
                      </a:pPr>
                      <a:r>
                        <a:rPr lang="it-IT" sz="1400"/>
                        <a:t>Quantum Scalar i40 and i80</a:t>
                      </a:r>
                      <a:endParaRPr lang="en-US" sz="1400" dirty="0">
                        <a:latin typeface="Arial"/>
                        <a:ea typeface="MS Mincho"/>
                        <a:cs typeface="Times New Roman"/>
                      </a:endParaRPr>
                    </a:p>
                  </a:txBody>
                  <a:tcPr marL="68580" marR="68580" marT="0" marB="0"/>
                </a:tc>
                <a:tc>
                  <a:txBody>
                    <a:bodyPr/>
                    <a:lstStyle/>
                    <a:p>
                      <a:pPr marL="0" marR="0" algn="ctr">
                        <a:spcBef>
                          <a:spcPts val="600"/>
                        </a:spcBef>
                        <a:spcAft>
                          <a:spcPts val="600"/>
                        </a:spcAft>
                      </a:pPr>
                      <a:r>
                        <a:rPr lang="en-US" sz="1400" dirty="0"/>
                        <a:t>n/a</a:t>
                      </a:r>
                      <a:endParaRPr lang="en-US" sz="1400" dirty="0">
                        <a:latin typeface="Arial"/>
                        <a:ea typeface="MS Mincho"/>
                        <a:cs typeface="Times New Roman"/>
                      </a:endParaRPr>
                    </a:p>
                  </a:txBody>
                  <a:tcPr marL="68580" marR="68580" marT="0" marB="0"/>
                </a:tc>
              </a:tr>
              <a:tr h="519672">
                <a:tc>
                  <a:txBody>
                    <a:bodyPr/>
                    <a:lstStyle/>
                    <a:p>
                      <a:pPr marL="0" marR="0" algn="ctr">
                        <a:spcBef>
                          <a:spcPts val="600"/>
                        </a:spcBef>
                        <a:spcAft>
                          <a:spcPts val="0"/>
                        </a:spcAft>
                      </a:pPr>
                      <a:r>
                        <a:rPr lang="fr-FR" sz="1400" dirty="0"/>
                        <a:t>Emulex LPe 8Gb Fibre Channel HBAs</a:t>
                      </a:r>
                      <a:endParaRPr lang="en-US" sz="1400" dirty="0">
                        <a:latin typeface="Arial"/>
                        <a:ea typeface="MS Mincho"/>
                        <a:cs typeface="Times New Roman"/>
                      </a:endParaRPr>
                    </a:p>
                  </a:txBody>
                  <a:tcPr marL="68580" marR="68580" marT="0" marB="0"/>
                </a:tc>
                <a:tc>
                  <a:txBody>
                    <a:bodyPr/>
                    <a:lstStyle/>
                    <a:p>
                      <a:pPr marL="0" marR="0" algn="ctr">
                        <a:spcBef>
                          <a:spcPts val="600"/>
                        </a:spcBef>
                        <a:spcAft>
                          <a:spcPts val="600"/>
                        </a:spcAft>
                      </a:pPr>
                      <a:r>
                        <a:rPr lang="en-US" sz="1400" dirty="0"/>
                        <a:t>Fujitsu (10GbE) XG1200, XG2000</a:t>
                      </a:r>
                      <a:endParaRPr lang="en-US" sz="1400" dirty="0">
                        <a:latin typeface="Arial"/>
                        <a:ea typeface="MS Mincho"/>
                        <a:cs typeface="Times New Roman"/>
                      </a:endParaRPr>
                    </a:p>
                  </a:txBody>
                  <a:tcPr marL="68580" marR="68580" marT="0" marB="0"/>
                </a:tc>
                <a:tc>
                  <a:txBody>
                    <a:bodyPr/>
                    <a:lstStyle/>
                    <a:p>
                      <a:pPr marL="0" marR="0" algn="ctr">
                        <a:spcBef>
                          <a:spcPts val="600"/>
                        </a:spcBef>
                        <a:spcAft>
                          <a:spcPts val="600"/>
                        </a:spcAft>
                      </a:pPr>
                      <a:r>
                        <a:rPr lang="en-US" sz="1400" dirty="0"/>
                        <a:t>n/a</a:t>
                      </a:r>
                      <a:endParaRPr lang="en-US" sz="1400" dirty="0">
                        <a:latin typeface="Arial"/>
                        <a:ea typeface="MS Mincho"/>
                        <a:cs typeface="Times New Roman"/>
                      </a:endParaRPr>
                    </a:p>
                  </a:txBody>
                  <a:tcPr marL="68580" marR="68580" marT="0" marB="0"/>
                </a:tc>
                <a:tc>
                  <a:txBody>
                    <a:bodyPr/>
                    <a:lstStyle/>
                    <a:p>
                      <a:pPr marL="0" marR="0" algn="ctr">
                        <a:spcBef>
                          <a:spcPts val="600"/>
                        </a:spcBef>
                        <a:spcAft>
                          <a:spcPts val="600"/>
                        </a:spcAft>
                      </a:pPr>
                      <a:r>
                        <a:rPr lang="en-US" sz="1400" dirty="0"/>
                        <a:t>n/a</a:t>
                      </a:r>
                      <a:endParaRPr lang="en-US" sz="1400" dirty="0">
                        <a:latin typeface="Arial"/>
                        <a:ea typeface="MS Mincho"/>
                        <a:cs typeface="Times New Roman"/>
                      </a:endParaRPr>
                    </a:p>
                  </a:txBody>
                  <a:tcPr marL="68580" marR="68580" marT="0" marB="0"/>
                </a:tc>
              </a:tr>
              <a:tr h="519672">
                <a:tc>
                  <a:txBody>
                    <a:bodyPr/>
                    <a:lstStyle/>
                    <a:p>
                      <a:pPr marL="0" marR="0" algn="ctr">
                        <a:spcBef>
                          <a:spcPts val="600"/>
                        </a:spcBef>
                        <a:spcAft>
                          <a:spcPts val="0"/>
                        </a:spcAft>
                      </a:pPr>
                      <a:r>
                        <a:rPr lang="fr-FR" sz="1400" dirty="0"/>
                        <a:t>Brocade 8Gb Fibre Channel HBAs</a:t>
                      </a:r>
                      <a:endParaRPr lang="en-US" sz="1400" dirty="0">
                        <a:latin typeface="Arial"/>
                        <a:ea typeface="MS Mincho"/>
                        <a:cs typeface="Times New Roman"/>
                      </a:endParaRPr>
                    </a:p>
                  </a:txBody>
                  <a:tcPr marL="68580" marR="68580" marT="0" marB="0"/>
                </a:tc>
                <a:tc>
                  <a:txBody>
                    <a:bodyPr/>
                    <a:lstStyle/>
                    <a:p>
                      <a:pPr marL="0" marR="0" algn="ctr">
                        <a:spcBef>
                          <a:spcPts val="600"/>
                        </a:spcBef>
                        <a:spcAft>
                          <a:spcPts val="600"/>
                        </a:spcAft>
                      </a:pPr>
                      <a:r>
                        <a:rPr lang="en-US" sz="1400" dirty="0"/>
                        <a:t>Netgear (1GbE) GSM7224</a:t>
                      </a:r>
                      <a:endParaRPr lang="en-US" sz="1400" dirty="0">
                        <a:latin typeface="Arial"/>
                        <a:ea typeface="MS Mincho"/>
                        <a:cs typeface="Times New Roman"/>
                      </a:endParaRPr>
                    </a:p>
                  </a:txBody>
                  <a:tcPr marL="68580" marR="68580" marT="0" marB="0"/>
                </a:tc>
                <a:tc>
                  <a:txBody>
                    <a:bodyPr/>
                    <a:lstStyle/>
                    <a:p>
                      <a:pPr marL="0" marR="0" algn="ctr">
                        <a:spcBef>
                          <a:spcPts val="600"/>
                        </a:spcBef>
                        <a:spcAft>
                          <a:spcPts val="600"/>
                        </a:spcAft>
                      </a:pPr>
                      <a:r>
                        <a:rPr lang="en-US" sz="1400" dirty="0"/>
                        <a:t>n/a</a:t>
                      </a:r>
                      <a:endParaRPr lang="en-US" sz="1400" dirty="0">
                        <a:latin typeface="Arial"/>
                        <a:ea typeface="MS Mincho"/>
                        <a:cs typeface="Times New Roman"/>
                      </a:endParaRPr>
                    </a:p>
                  </a:txBody>
                  <a:tcPr marL="68580" marR="68580" marT="0" marB="0"/>
                </a:tc>
                <a:tc>
                  <a:txBody>
                    <a:bodyPr/>
                    <a:lstStyle/>
                    <a:p>
                      <a:pPr marL="0" marR="0" algn="ctr">
                        <a:spcBef>
                          <a:spcPts val="600"/>
                        </a:spcBef>
                        <a:spcAft>
                          <a:spcPts val="600"/>
                        </a:spcAft>
                      </a:pPr>
                      <a:r>
                        <a:rPr lang="it-IT" sz="1400" dirty="0"/>
                        <a:t>n/a</a:t>
                      </a:r>
                      <a:endParaRPr lang="en-US" sz="1400" dirty="0">
                        <a:latin typeface="Arial"/>
                        <a:ea typeface="MS Mincho"/>
                        <a:cs typeface="Times New Roman"/>
                      </a:endParaRPr>
                    </a:p>
                  </a:txBody>
                  <a:tcPr marL="68580" marR="68580" marT="0" marB="0"/>
                </a:tc>
              </a:tr>
            </a:tbl>
          </a:graphicData>
        </a:graphic>
      </p:graphicFrame>
      <p:sp>
        <p:nvSpPr>
          <p:cNvPr id="5" name="Slide Number Placeholder 4"/>
          <p:cNvSpPr>
            <a:spLocks noGrp="1"/>
          </p:cNvSpPr>
          <p:nvPr>
            <p:ph type="sldNum" sz="quarter" idx="11"/>
          </p:nvPr>
        </p:nvSpPr>
        <p:spPr/>
        <p:txBody>
          <a:bodyPr/>
          <a:lstStyle/>
          <a:p>
            <a:pPr>
              <a:defRPr/>
            </a:pPr>
            <a:fld id="{92134566-1DAD-4210-9251-466EC440C614}" type="slidenum">
              <a:rPr lang="en-US" smtClean="0"/>
              <a:pPr>
                <a:defRPr/>
              </a:pPr>
              <a:t>79</a:t>
            </a:fld>
            <a:endParaRPr lang="en-US" sz="1200" dirty="0"/>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040" name="Rectangle 16"/>
          <p:cNvSpPr>
            <a:spLocks noChangeArrowheads="1"/>
          </p:cNvSpPr>
          <p:nvPr/>
        </p:nvSpPr>
        <p:spPr bwMode="auto">
          <a:xfrm>
            <a:off x="0" y="64865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38" name="Rectangle 37"/>
          <p:cNvSpPr/>
          <p:nvPr/>
        </p:nvSpPr>
        <p:spPr>
          <a:xfrm>
            <a:off x="3733800" y="990600"/>
            <a:ext cx="5105400" cy="1143000"/>
          </a:xfrm>
          <a:prstGeom prst="rect">
            <a:avLst/>
          </a:prstGeom>
          <a:noFill/>
          <a:ln>
            <a:solidFill>
              <a:schemeClr val="accent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1600" b="1" u="sng" dirty="0" smtClean="0">
                <a:solidFill>
                  <a:schemeClr val="tx1"/>
                </a:solidFill>
              </a:rPr>
              <a:t>Base Configuration: Node + 1 Storage Expansion Module  </a:t>
            </a:r>
          </a:p>
          <a:p>
            <a:pPr lvl="0"/>
            <a:r>
              <a:rPr lang="en-US" sz="1600" kern="0" dirty="0" smtClean="0">
                <a:solidFill>
                  <a:srgbClr val="212121"/>
                </a:solidFill>
              </a:rPr>
              <a:t>13TB usable entry capacity</a:t>
            </a:r>
          </a:p>
          <a:p>
            <a:r>
              <a:rPr lang="en-US" sz="1600" dirty="0" smtClean="0">
                <a:solidFill>
                  <a:schemeClr val="tx1"/>
                </a:solidFill>
              </a:rPr>
              <a:t>2U node includes 6x 8Gb FC, 2x 10GbE, 3x 1GbE</a:t>
            </a:r>
          </a:p>
          <a:p>
            <a:r>
              <a:rPr lang="en-US" sz="1600" dirty="0" smtClean="0">
                <a:solidFill>
                  <a:schemeClr val="tx1"/>
                </a:solidFill>
              </a:rPr>
              <a:t>2U storage expansion module supports up to 26TB usable</a:t>
            </a:r>
          </a:p>
        </p:txBody>
      </p:sp>
      <p:sp>
        <p:nvSpPr>
          <p:cNvPr id="51" name="Title 6"/>
          <p:cNvSpPr>
            <a:spLocks noGrp="1"/>
          </p:cNvSpPr>
          <p:nvPr>
            <p:ph type="title"/>
          </p:nvPr>
        </p:nvSpPr>
        <p:spPr>
          <a:xfrm>
            <a:off x="228600" y="198438"/>
            <a:ext cx="8686800" cy="639762"/>
          </a:xfrm>
        </p:spPr>
        <p:txBody>
          <a:bodyPr/>
          <a:lstStyle/>
          <a:p>
            <a:r>
              <a:rPr lang="en-US" sz="3200" b="0" dirty="0" smtClean="0"/>
              <a:t>DXi6802 Simple Ordering Architecture</a:t>
            </a:r>
            <a:endParaRPr lang="en-US" sz="3200" b="0" dirty="0"/>
          </a:p>
        </p:txBody>
      </p:sp>
      <p:sp>
        <p:nvSpPr>
          <p:cNvPr id="30" name="Rectangle 29"/>
          <p:cNvSpPr/>
          <p:nvPr/>
        </p:nvSpPr>
        <p:spPr>
          <a:xfrm>
            <a:off x="3733800" y="2838450"/>
            <a:ext cx="5105400" cy="876300"/>
          </a:xfrm>
          <a:prstGeom prst="rect">
            <a:avLst/>
          </a:prstGeom>
          <a:noFill/>
          <a:ln>
            <a:solidFill>
              <a:srgbClr val="007AC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1600" b="1" u="sng" dirty="0" smtClean="0">
                <a:solidFill>
                  <a:schemeClr val="tx1"/>
                </a:solidFill>
              </a:rPr>
              <a:t>Capacity Expansions</a:t>
            </a:r>
            <a:endParaRPr lang="en-US" sz="1600" dirty="0" smtClean="0">
              <a:solidFill>
                <a:schemeClr val="tx1"/>
              </a:solidFill>
            </a:endParaRPr>
          </a:p>
          <a:p>
            <a:pPr lvl="0"/>
            <a:r>
              <a:rPr lang="en-US" sz="1600" kern="0" dirty="0" smtClean="0">
                <a:solidFill>
                  <a:srgbClr val="212121"/>
                </a:solidFill>
              </a:rPr>
              <a:t>Order 13TB capacity increments up to 156TB usable capacity.</a:t>
            </a:r>
          </a:p>
        </p:txBody>
      </p:sp>
      <p:sp>
        <p:nvSpPr>
          <p:cNvPr id="31" name="Rectangle 30"/>
          <p:cNvSpPr/>
          <p:nvPr/>
        </p:nvSpPr>
        <p:spPr>
          <a:xfrm>
            <a:off x="3733800" y="4533900"/>
            <a:ext cx="5105400" cy="914400"/>
          </a:xfrm>
          <a:prstGeom prst="rect">
            <a:avLst/>
          </a:prstGeom>
          <a:noFill/>
          <a:ln>
            <a:solidFill>
              <a:srgbClr val="92D05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u="sng" dirty="0" smtClean="0">
                <a:solidFill>
                  <a:schemeClr val="tx1"/>
                </a:solidFill>
              </a:rPr>
              <a:t>Optional</a:t>
            </a:r>
          </a:p>
          <a:p>
            <a:r>
              <a:rPr lang="en-US" sz="1600" dirty="0" smtClean="0">
                <a:solidFill>
                  <a:schemeClr val="tx1"/>
                </a:solidFill>
              </a:rPr>
              <a:t>2x 10GbE (</a:t>
            </a:r>
            <a:r>
              <a:rPr lang="en-US" sz="1600" dirty="0" err="1" smtClean="0">
                <a:solidFill>
                  <a:schemeClr val="tx1"/>
                </a:solidFill>
              </a:rPr>
              <a:t>Twinax</a:t>
            </a:r>
            <a:r>
              <a:rPr lang="en-US" sz="1600" dirty="0" smtClean="0">
                <a:solidFill>
                  <a:schemeClr val="tx1"/>
                </a:solidFill>
              </a:rPr>
              <a:t> or Optical)</a:t>
            </a:r>
          </a:p>
          <a:p>
            <a:r>
              <a:rPr lang="en-US" sz="1600" dirty="0" smtClean="0">
                <a:solidFill>
                  <a:schemeClr val="tx1"/>
                </a:solidFill>
              </a:rPr>
              <a:t>4x 1GbE</a:t>
            </a:r>
          </a:p>
        </p:txBody>
      </p:sp>
      <p:sp>
        <p:nvSpPr>
          <p:cNvPr id="22" name="Rectangle 21"/>
          <p:cNvSpPr/>
          <p:nvPr/>
        </p:nvSpPr>
        <p:spPr>
          <a:xfrm>
            <a:off x="3733800" y="5568950"/>
            <a:ext cx="5105400" cy="609600"/>
          </a:xfrm>
          <a:prstGeom prst="rect">
            <a:avLst/>
          </a:prstGeom>
          <a:noFill/>
          <a:ln>
            <a:solidFill>
              <a:schemeClr val="bg2">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1600" b="1" u="sng" dirty="0" smtClean="0">
                <a:solidFill>
                  <a:schemeClr val="tx1"/>
                </a:solidFill>
              </a:rPr>
              <a:t>Optional Encryption License</a:t>
            </a:r>
          </a:p>
          <a:p>
            <a:pPr lvl="0"/>
            <a:r>
              <a:rPr lang="en-US" sz="1600" dirty="0" smtClean="0">
                <a:solidFill>
                  <a:schemeClr val="tx1"/>
                </a:solidFill>
              </a:rPr>
              <a:t>Applied on a per system basis not tiered pricing</a:t>
            </a:r>
          </a:p>
        </p:txBody>
      </p:sp>
      <p:pic>
        <p:nvPicPr>
          <p:cNvPr id="6145" name="Picture 1" descr="C:\Users\mapodaca\Pictures\vista_encrypt_icon.jpg"/>
          <p:cNvPicPr>
            <a:picLocks noChangeAspect="1" noChangeArrowheads="1"/>
          </p:cNvPicPr>
          <p:nvPr/>
        </p:nvPicPr>
        <p:blipFill>
          <a:blip r:embed="rId3" cstate="print"/>
          <a:srcRect/>
          <a:stretch>
            <a:fillRect/>
          </a:stretch>
        </p:blipFill>
        <p:spPr bwMode="auto">
          <a:xfrm>
            <a:off x="1333501" y="5524500"/>
            <a:ext cx="838200" cy="698500"/>
          </a:xfrm>
          <a:prstGeom prst="rect">
            <a:avLst/>
          </a:prstGeom>
          <a:noFill/>
        </p:spPr>
      </p:pic>
      <p:pic>
        <p:nvPicPr>
          <p:cNvPr id="6146" name="Picture 2" descr="C:\Users\mapodaca\Pictures\Front 6802.jpg"/>
          <p:cNvPicPr>
            <a:picLocks noChangeAspect="1" noChangeArrowheads="1"/>
          </p:cNvPicPr>
          <p:nvPr/>
        </p:nvPicPr>
        <p:blipFill>
          <a:blip r:embed="rId4" cstate="print"/>
          <a:stretch>
            <a:fillRect/>
          </a:stretch>
        </p:blipFill>
        <p:spPr bwMode="auto">
          <a:xfrm>
            <a:off x="385971" y="1066801"/>
            <a:ext cx="2733260" cy="3428999"/>
          </a:xfrm>
          <a:prstGeom prst="rect">
            <a:avLst/>
          </a:prstGeom>
          <a:noFill/>
        </p:spPr>
      </p:pic>
      <p:sp>
        <p:nvSpPr>
          <p:cNvPr id="37" name="Right Brace 36"/>
          <p:cNvSpPr/>
          <p:nvPr/>
        </p:nvSpPr>
        <p:spPr>
          <a:xfrm>
            <a:off x="3200400" y="1066800"/>
            <a:ext cx="439445" cy="753122"/>
          </a:xfrm>
          <a:prstGeom prst="rightBrace">
            <a:avLst>
              <a:gd name="adj1" fmla="val 8333"/>
              <a:gd name="adj2" fmla="val 50000"/>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9" name="Right Brace 38"/>
          <p:cNvSpPr/>
          <p:nvPr/>
        </p:nvSpPr>
        <p:spPr>
          <a:xfrm>
            <a:off x="3200399" y="1837678"/>
            <a:ext cx="492711" cy="2658122"/>
          </a:xfrm>
          <a:prstGeom prst="rightBrace">
            <a:avLst>
              <a:gd name="adj1" fmla="val 8333"/>
              <a:gd name="adj2" fmla="val 49804"/>
            </a:avLst>
          </a:prstGeom>
          <a:ln>
            <a:solidFill>
              <a:srgbClr val="007AC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0" name="Right Brace 39"/>
          <p:cNvSpPr/>
          <p:nvPr/>
        </p:nvSpPr>
        <p:spPr>
          <a:xfrm>
            <a:off x="3200400" y="4495800"/>
            <a:ext cx="457200" cy="990600"/>
          </a:xfrm>
          <a:prstGeom prst="rightBrace">
            <a:avLst/>
          </a:prstGeom>
          <a:ln>
            <a:solidFill>
              <a:srgbClr val="92D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3" name="Right Brace 42"/>
          <p:cNvSpPr/>
          <p:nvPr/>
        </p:nvSpPr>
        <p:spPr>
          <a:xfrm>
            <a:off x="3200400" y="5492750"/>
            <a:ext cx="381000" cy="762000"/>
          </a:xfrm>
          <a:prstGeom prst="rightBrac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nvGrpSpPr>
          <p:cNvPr id="2" name="Group 44"/>
          <p:cNvGrpSpPr/>
          <p:nvPr/>
        </p:nvGrpSpPr>
        <p:grpSpPr>
          <a:xfrm>
            <a:off x="838200" y="4686300"/>
            <a:ext cx="1828800" cy="609600"/>
            <a:chOff x="838200" y="4724400"/>
            <a:chExt cx="1828800" cy="609600"/>
          </a:xfrm>
        </p:grpSpPr>
        <p:sp>
          <p:nvSpPr>
            <p:cNvPr id="47" name="Flowchart: Document 46"/>
            <p:cNvSpPr/>
            <p:nvPr/>
          </p:nvSpPr>
          <p:spPr>
            <a:xfrm>
              <a:off x="838200" y="4724400"/>
              <a:ext cx="737616" cy="487680"/>
            </a:xfrm>
            <a:prstGeom prst="flowChartDocument">
              <a:avLst/>
            </a:prstGeom>
            <a:solidFill>
              <a:schemeClr val="bg2">
                <a:lumMod val="40000"/>
                <a:lumOff val="60000"/>
              </a:schemeClr>
            </a:solidFill>
            <a:ln>
              <a:solidFill>
                <a:schemeClr val="bg2">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smtClean="0"/>
                <a:t>10GbE</a:t>
              </a:r>
              <a:endParaRPr lang="en-US" sz="1600" dirty="0"/>
            </a:p>
          </p:txBody>
        </p:sp>
        <p:sp>
          <p:nvSpPr>
            <p:cNvPr id="48" name="Flowchart: Document 47"/>
            <p:cNvSpPr/>
            <p:nvPr/>
          </p:nvSpPr>
          <p:spPr>
            <a:xfrm>
              <a:off x="1929384" y="4846320"/>
              <a:ext cx="737616" cy="487680"/>
            </a:xfrm>
            <a:prstGeom prst="flowChartDocument">
              <a:avLst/>
            </a:prstGeom>
            <a:solidFill>
              <a:schemeClr val="bg2">
                <a:lumMod val="60000"/>
                <a:lumOff val="40000"/>
              </a:schemeClr>
            </a:solidFill>
            <a:ln>
              <a:solidFill>
                <a:schemeClr val="bg2">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1GbE</a:t>
              </a:r>
              <a:endParaRPr lang="en-US" dirty="0"/>
            </a:p>
          </p:txBody>
        </p:sp>
        <p:sp>
          <p:nvSpPr>
            <p:cNvPr id="44" name="TextBox 43"/>
            <p:cNvSpPr txBox="1"/>
            <p:nvPr/>
          </p:nvSpPr>
          <p:spPr>
            <a:xfrm>
              <a:off x="1580919" y="4876800"/>
              <a:ext cx="343364" cy="307777"/>
            </a:xfrm>
            <a:prstGeom prst="rect">
              <a:avLst/>
            </a:prstGeom>
            <a:noFill/>
          </p:spPr>
          <p:txBody>
            <a:bodyPr wrap="none" rtlCol="0">
              <a:spAutoFit/>
            </a:bodyPr>
            <a:lstStyle/>
            <a:p>
              <a:r>
                <a:rPr lang="en-US" sz="1400" dirty="0" smtClean="0"/>
                <a:t>or</a:t>
              </a:r>
              <a:endParaRPr lang="en-US" sz="1400" dirty="0"/>
            </a:p>
          </p:txBody>
        </p:sp>
      </p:grpSp>
      <p:sp>
        <p:nvSpPr>
          <p:cNvPr id="20" name="Slide Number Placeholder 19"/>
          <p:cNvSpPr>
            <a:spLocks noGrp="1"/>
          </p:cNvSpPr>
          <p:nvPr>
            <p:ph type="sldNum" sz="quarter" idx="11"/>
          </p:nvPr>
        </p:nvSpPr>
        <p:spPr/>
        <p:txBody>
          <a:bodyPr/>
          <a:lstStyle/>
          <a:p>
            <a:pPr>
              <a:defRPr/>
            </a:pPr>
            <a:fld id="{63141D4B-5881-4DE2-9109-4D17FE3F64F3}" type="slidenum">
              <a:rPr lang="en-US" smtClean="0"/>
              <a:pPr>
                <a:defRPr/>
              </a:pPr>
              <a:t>8</a:t>
            </a:fld>
            <a:endParaRPr lang="en-US" sz="1200" dirty="0"/>
          </a:p>
        </p:txBody>
      </p:sp>
    </p:spTree>
  </p:cSld>
  <p:clrMapOvr>
    <a:masterClrMapping/>
  </p:clrMapOvr>
  <p:timing>
    <p:tnLst>
      <p:par>
        <p:cTn xmlns:p14="http://schemas.microsoft.com/office/powerpoint/2010/mai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 Support</a:t>
            </a:r>
            <a:endParaRPr lang="en-US" dirty="0"/>
          </a:p>
        </p:txBody>
      </p:sp>
      <p:graphicFrame>
        <p:nvGraphicFramePr>
          <p:cNvPr id="3" name="Table 2"/>
          <p:cNvGraphicFramePr>
            <a:graphicFrameLocks noGrp="1"/>
          </p:cNvGraphicFramePr>
          <p:nvPr/>
        </p:nvGraphicFramePr>
        <p:xfrm>
          <a:off x="609600" y="1447800"/>
          <a:ext cx="7848600" cy="4191000"/>
        </p:xfrm>
        <a:graphic>
          <a:graphicData uri="http://schemas.openxmlformats.org/drawingml/2006/table">
            <a:tbl>
              <a:tblPr>
                <a:tableStyleId>{35758FB7-9AC5-4552-8A53-C91805E547FA}</a:tableStyleId>
              </a:tblPr>
              <a:tblGrid>
                <a:gridCol w="3270809"/>
                <a:gridCol w="1937095"/>
                <a:gridCol w="1116696"/>
                <a:gridCol w="1524000"/>
              </a:tblGrid>
              <a:tr h="889632">
                <a:tc>
                  <a:txBody>
                    <a:bodyPr/>
                    <a:lstStyle/>
                    <a:p>
                      <a:pPr marL="0" marR="0" algn="ctr">
                        <a:spcBef>
                          <a:spcPts val="600"/>
                        </a:spcBef>
                        <a:spcAft>
                          <a:spcPts val="600"/>
                        </a:spcAft>
                      </a:pPr>
                      <a:r>
                        <a:rPr lang="en-US" sz="1600" b="1" dirty="0"/>
                        <a:t>Backup SW</a:t>
                      </a:r>
                    </a:p>
                    <a:p>
                      <a:pPr marL="0" marR="0" algn="ctr">
                        <a:spcBef>
                          <a:spcPts val="600"/>
                        </a:spcBef>
                        <a:spcAft>
                          <a:spcPts val="600"/>
                        </a:spcAft>
                      </a:pPr>
                      <a:r>
                        <a:rPr lang="en-US" sz="1600" b="1" dirty="0"/>
                        <a:t>Tier 1</a:t>
                      </a:r>
                      <a:endParaRPr lang="en-US" sz="1600" b="1" dirty="0">
                        <a:latin typeface="Arial"/>
                        <a:ea typeface="MS Mincho"/>
                        <a:cs typeface="Times New Roman"/>
                      </a:endParaRPr>
                    </a:p>
                  </a:txBody>
                  <a:tcPr marL="68580" marR="68580" marT="0" marB="0"/>
                </a:tc>
                <a:tc>
                  <a:txBody>
                    <a:bodyPr/>
                    <a:lstStyle/>
                    <a:p>
                      <a:pPr marL="0" marR="0" algn="ctr">
                        <a:spcBef>
                          <a:spcPts val="600"/>
                        </a:spcBef>
                        <a:spcAft>
                          <a:spcPts val="600"/>
                        </a:spcAft>
                      </a:pPr>
                      <a:r>
                        <a:rPr lang="en-US" sz="1600" b="1" dirty="0"/>
                        <a:t>Backup SW</a:t>
                      </a:r>
                    </a:p>
                    <a:p>
                      <a:pPr marL="0" marR="0" algn="ctr">
                        <a:spcBef>
                          <a:spcPts val="600"/>
                        </a:spcBef>
                        <a:spcAft>
                          <a:spcPts val="600"/>
                        </a:spcAft>
                      </a:pPr>
                      <a:r>
                        <a:rPr lang="en-US" sz="1600" b="1" dirty="0"/>
                        <a:t>Tier 2</a:t>
                      </a:r>
                      <a:endParaRPr lang="en-US" sz="1600" b="1" dirty="0">
                        <a:latin typeface="Arial"/>
                        <a:ea typeface="MS Mincho"/>
                        <a:cs typeface="Times New Roman"/>
                      </a:endParaRPr>
                    </a:p>
                  </a:txBody>
                  <a:tcPr marL="68580" marR="68580" marT="0" marB="0"/>
                </a:tc>
                <a:tc>
                  <a:txBody>
                    <a:bodyPr/>
                    <a:lstStyle/>
                    <a:p>
                      <a:pPr marL="0" marR="0" algn="ctr">
                        <a:spcBef>
                          <a:spcPts val="600"/>
                        </a:spcBef>
                        <a:spcAft>
                          <a:spcPts val="600"/>
                        </a:spcAft>
                      </a:pPr>
                      <a:r>
                        <a:rPr lang="en-US" sz="1600" b="1" dirty="0"/>
                        <a:t>Host OS</a:t>
                      </a:r>
                    </a:p>
                    <a:p>
                      <a:pPr marL="0" marR="0" algn="ctr">
                        <a:spcBef>
                          <a:spcPts val="600"/>
                        </a:spcBef>
                        <a:spcAft>
                          <a:spcPts val="600"/>
                        </a:spcAft>
                      </a:pPr>
                      <a:r>
                        <a:rPr lang="en-US" sz="1600" b="1" dirty="0"/>
                        <a:t>Tier 1</a:t>
                      </a:r>
                      <a:endParaRPr lang="en-US" sz="1600" b="1" dirty="0">
                        <a:latin typeface="Arial"/>
                        <a:ea typeface="MS Mincho"/>
                        <a:cs typeface="Times New Roman"/>
                      </a:endParaRPr>
                    </a:p>
                  </a:txBody>
                  <a:tcPr marL="68580" marR="68580" marT="0" marB="0"/>
                </a:tc>
                <a:tc>
                  <a:txBody>
                    <a:bodyPr/>
                    <a:lstStyle/>
                    <a:p>
                      <a:pPr marL="0" marR="0" algn="ctr">
                        <a:spcBef>
                          <a:spcPts val="600"/>
                        </a:spcBef>
                        <a:spcAft>
                          <a:spcPts val="600"/>
                        </a:spcAft>
                      </a:pPr>
                      <a:r>
                        <a:rPr lang="en-US" sz="1600" b="1" dirty="0"/>
                        <a:t>Host OS</a:t>
                      </a:r>
                    </a:p>
                    <a:p>
                      <a:pPr marL="0" marR="0" algn="ctr">
                        <a:spcBef>
                          <a:spcPts val="600"/>
                        </a:spcBef>
                        <a:spcAft>
                          <a:spcPts val="600"/>
                        </a:spcAft>
                      </a:pPr>
                      <a:r>
                        <a:rPr lang="en-US" sz="1600" b="1" dirty="0"/>
                        <a:t>Tier 2</a:t>
                      </a:r>
                      <a:endParaRPr lang="en-US" sz="1600" b="1" dirty="0">
                        <a:latin typeface="Arial"/>
                        <a:ea typeface="MS Mincho"/>
                        <a:cs typeface="Times New Roman"/>
                      </a:endParaRPr>
                    </a:p>
                  </a:txBody>
                  <a:tcPr marL="68580" marR="68580" marT="0" marB="0"/>
                </a:tc>
              </a:tr>
              <a:tr h="556020">
                <a:tc>
                  <a:txBody>
                    <a:bodyPr/>
                    <a:lstStyle/>
                    <a:p>
                      <a:pPr marL="0" marR="0">
                        <a:spcBef>
                          <a:spcPts val="600"/>
                        </a:spcBef>
                        <a:spcAft>
                          <a:spcPts val="600"/>
                        </a:spcAft>
                      </a:pPr>
                      <a:r>
                        <a:rPr lang="en-US" sz="1400" dirty="0"/>
                        <a:t>Symantec Backup Exec VTL and OST including OST to tape</a:t>
                      </a:r>
                      <a:endParaRPr lang="en-US" sz="1400" dirty="0">
                        <a:latin typeface="Arial"/>
                        <a:ea typeface="MS Mincho"/>
                        <a:cs typeface="Times New Roman"/>
                      </a:endParaRPr>
                    </a:p>
                  </a:txBody>
                  <a:tcPr marL="68580" marR="68580" marT="0" marB="0"/>
                </a:tc>
                <a:tc>
                  <a:txBody>
                    <a:bodyPr/>
                    <a:lstStyle/>
                    <a:p>
                      <a:pPr marL="0" marR="0">
                        <a:spcBef>
                          <a:spcPts val="600"/>
                        </a:spcBef>
                        <a:spcAft>
                          <a:spcPts val="600"/>
                        </a:spcAft>
                      </a:pPr>
                      <a:r>
                        <a:rPr lang="en-US" sz="1400" dirty="0"/>
                        <a:t>Atempo Time Navigator </a:t>
                      </a:r>
                      <a:endParaRPr lang="en-US" sz="1400" dirty="0">
                        <a:latin typeface="Arial"/>
                        <a:ea typeface="MS Mincho"/>
                        <a:cs typeface="Times New Roman"/>
                      </a:endParaRPr>
                    </a:p>
                  </a:txBody>
                  <a:tcPr marL="68580" marR="68580" marT="0" marB="0"/>
                </a:tc>
                <a:tc>
                  <a:txBody>
                    <a:bodyPr/>
                    <a:lstStyle/>
                    <a:p>
                      <a:pPr marL="0" marR="0">
                        <a:spcBef>
                          <a:spcPts val="600"/>
                        </a:spcBef>
                        <a:spcAft>
                          <a:spcPts val="600"/>
                        </a:spcAft>
                      </a:pPr>
                      <a:r>
                        <a:rPr lang="en-US" sz="1400" dirty="0"/>
                        <a:t>Windows</a:t>
                      </a:r>
                      <a:endParaRPr lang="en-US" sz="1400" dirty="0">
                        <a:latin typeface="Arial"/>
                        <a:ea typeface="MS Mincho"/>
                        <a:cs typeface="Times New Roman"/>
                      </a:endParaRPr>
                    </a:p>
                  </a:txBody>
                  <a:tcPr marL="68580" marR="68580" marT="0" marB="0"/>
                </a:tc>
                <a:tc>
                  <a:txBody>
                    <a:bodyPr/>
                    <a:lstStyle/>
                    <a:p>
                      <a:pPr marL="0" marR="0">
                        <a:spcBef>
                          <a:spcPts val="600"/>
                        </a:spcBef>
                        <a:spcAft>
                          <a:spcPts val="600"/>
                        </a:spcAft>
                      </a:pPr>
                      <a:r>
                        <a:rPr lang="en-US" sz="1400" dirty="0"/>
                        <a:t>HP-UX</a:t>
                      </a:r>
                      <a:endParaRPr lang="en-US" sz="1400" dirty="0">
                        <a:latin typeface="Arial"/>
                        <a:ea typeface="MS Mincho"/>
                        <a:cs typeface="Times New Roman"/>
                      </a:endParaRPr>
                    </a:p>
                  </a:txBody>
                  <a:tcPr marL="68580" marR="68580" marT="0" marB="0"/>
                </a:tc>
              </a:tr>
              <a:tr h="556020">
                <a:tc>
                  <a:txBody>
                    <a:bodyPr/>
                    <a:lstStyle/>
                    <a:p>
                      <a:pPr marL="0" marR="0">
                        <a:spcBef>
                          <a:spcPts val="600"/>
                        </a:spcBef>
                        <a:spcAft>
                          <a:spcPts val="600"/>
                        </a:spcAft>
                      </a:pPr>
                      <a:r>
                        <a:rPr lang="en-US" sz="1400" dirty="0"/>
                        <a:t>CA ArcServe </a:t>
                      </a:r>
                      <a:endParaRPr lang="en-US" sz="1400" dirty="0">
                        <a:latin typeface="Arial"/>
                        <a:ea typeface="MS Mincho"/>
                        <a:cs typeface="Times New Roman"/>
                      </a:endParaRPr>
                    </a:p>
                  </a:txBody>
                  <a:tcPr marL="68580" marR="68580" marT="0" marB="0"/>
                </a:tc>
                <a:tc>
                  <a:txBody>
                    <a:bodyPr/>
                    <a:lstStyle/>
                    <a:p>
                      <a:pPr marL="0" marR="0">
                        <a:spcBef>
                          <a:spcPts val="600"/>
                        </a:spcBef>
                        <a:spcAft>
                          <a:spcPts val="600"/>
                        </a:spcAft>
                      </a:pPr>
                      <a:r>
                        <a:rPr lang="en-US" sz="1400" dirty="0"/>
                        <a:t>Quest NetVault (formerly </a:t>
                      </a:r>
                      <a:r>
                        <a:rPr lang="en-US" sz="1400" dirty="0" smtClean="0"/>
                        <a:t>Backbone)</a:t>
                      </a:r>
                      <a:endParaRPr lang="en-US" sz="1400" dirty="0">
                        <a:latin typeface="Arial"/>
                        <a:ea typeface="MS Mincho"/>
                        <a:cs typeface="Times New Roman"/>
                      </a:endParaRPr>
                    </a:p>
                  </a:txBody>
                  <a:tcPr marL="68580" marR="68580" marT="0" marB="0"/>
                </a:tc>
                <a:tc>
                  <a:txBody>
                    <a:bodyPr/>
                    <a:lstStyle/>
                    <a:p>
                      <a:pPr marL="0" marR="0">
                        <a:spcBef>
                          <a:spcPts val="600"/>
                        </a:spcBef>
                        <a:spcAft>
                          <a:spcPts val="600"/>
                        </a:spcAft>
                      </a:pPr>
                      <a:r>
                        <a:rPr lang="en-US" sz="1400" dirty="0"/>
                        <a:t>Solaris</a:t>
                      </a:r>
                      <a:endParaRPr lang="en-US" sz="1400" dirty="0">
                        <a:latin typeface="Arial"/>
                        <a:ea typeface="MS Mincho"/>
                        <a:cs typeface="Times New Roman"/>
                      </a:endParaRPr>
                    </a:p>
                  </a:txBody>
                  <a:tcPr marL="68580" marR="68580" marT="0" marB="0"/>
                </a:tc>
                <a:tc>
                  <a:txBody>
                    <a:bodyPr/>
                    <a:lstStyle/>
                    <a:p>
                      <a:pPr marL="0" marR="0">
                        <a:spcBef>
                          <a:spcPts val="600"/>
                        </a:spcBef>
                        <a:spcAft>
                          <a:spcPts val="600"/>
                        </a:spcAft>
                      </a:pPr>
                      <a:r>
                        <a:rPr lang="en-US" sz="1400" dirty="0"/>
                        <a:t>IBM-AIX</a:t>
                      </a:r>
                      <a:endParaRPr lang="en-US" sz="1400" dirty="0">
                        <a:latin typeface="Arial"/>
                        <a:ea typeface="MS Mincho"/>
                        <a:cs typeface="Times New Roman"/>
                      </a:endParaRPr>
                    </a:p>
                  </a:txBody>
                  <a:tcPr marL="68580" marR="68580" marT="0" marB="0"/>
                </a:tc>
              </a:tr>
              <a:tr h="556020">
                <a:tc>
                  <a:txBody>
                    <a:bodyPr/>
                    <a:lstStyle/>
                    <a:p>
                      <a:pPr marL="0" marR="0">
                        <a:spcBef>
                          <a:spcPts val="600"/>
                        </a:spcBef>
                        <a:spcAft>
                          <a:spcPts val="600"/>
                        </a:spcAft>
                      </a:pPr>
                      <a:r>
                        <a:rPr lang="en-US" sz="1400" dirty="0"/>
                        <a:t>Symantec NBU VTL and OST including OST to tape</a:t>
                      </a:r>
                      <a:endParaRPr lang="en-US" sz="1400" dirty="0">
                        <a:latin typeface="Arial"/>
                        <a:ea typeface="MS Mincho"/>
                        <a:cs typeface="Times New Roman"/>
                      </a:endParaRPr>
                    </a:p>
                  </a:txBody>
                  <a:tcPr marL="68580" marR="68580" marT="0" marB="0"/>
                </a:tc>
                <a:tc>
                  <a:txBody>
                    <a:bodyPr/>
                    <a:lstStyle/>
                    <a:p>
                      <a:pPr marL="0" marR="0">
                        <a:spcBef>
                          <a:spcPts val="600"/>
                        </a:spcBef>
                        <a:spcAft>
                          <a:spcPts val="600"/>
                        </a:spcAft>
                      </a:pPr>
                      <a:r>
                        <a:rPr lang="en-US" sz="1400" dirty="0"/>
                        <a:t>Oracle Secure Backup </a:t>
                      </a:r>
                      <a:endParaRPr lang="en-US" sz="1400" dirty="0">
                        <a:latin typeface="Arial"/>
                        <a:ea typeface="MS Mincho"/>
                        <a:cs typeface="Times New Roman"/>
                      </a:endParaRPr>
                    </a:p>
                  </a:txBody>
                  <a:tcPr marL="68580" marR="68580" marT="0" marB="0"/>
                </a:tc>
                <a:tc>
                  <a:txBody>
                    <a:bodyPr/>
                    <a:lstStyle/>
                    <a:p>
                      <a:pPr marL="0" marR="0">
                        <a:spcBef>
                          <a:spcPts val="600"/>
                        </a:spcBef>
                        <a:spcAft>
                          <a:spcPts val="600"/>
                        </a:spcAft>
                      </a:pPr>
                      <a:r>
                        <a:rPr lang="en-US" sz="1400" dirty="0"/>
                        <a:t>RH Linux</a:t>
                      </a:r>
                      <a:endParaRPr lang="en-US" sz="1400" dirty="0">
                        <a:latin typeface="Arial"/>
                        <a:ea typeface="MS Mincho"/>
                        <a:cs typeface="Times New Roman"/>
                      </a:endParaRPr>
                    </a:p>
                  </a:txBody>
                  <a:tcPr marL="68580" marR="68580" marT="0" marB="0"/>
                </a:tc>
                <a:tc>
                  <a:txBody>
                    <a:bodyPr/>
                    <a:lstStyle/>
                    <a:p>
                      <a:pPr marL="0" marR="0">
                        <a:spcBef>
                          <a:spcPts val="600"/>
                        </a:spcBef>
                        <a:spcAft>
                          <a:spcPts val="600"/>
                        </a:spcAft>
                      </a:pPr>
                      <a:r>
                        <a:rPr lang="en-US" sz="1400" dirty="0" smtClean="0"/>
                        <a:t>SUSE </a:t>
                      </a:r>
                      <a:r>
                        <a:rPr lang="en-US" sz="1400" dirty="0"/>
                        <a:t>Linux</a:t>
                      </a:r>
                      <a:endParaRPr lang="en-US" sz="1400" dirty="0">
                        <a:latin typeface="Arial"/>
                        <a:ea typeface="MS Mincho"/>
                        <a:cs typeface="Times New Roman"/>
                      </a:endParaRPr>
                    </a:p>
                  </a:txBody>
                  <a:tcPr marL="68580" marR="68580" marT="0" marB="0"/>
                </a:tc>
              </a:tr>
              <a:tr h="556020">
                <a:tc>
                  <a:txBody>
                    <a:bodyPr/>
                    <a:lstStyle/>
                    <a:p>
                      <a:pPr marL="0" marR="0">
                        <a:spcBef>
                          <a:spcPts val="600"/>
                        </a:spcBef>
                        <a:spcAft>
                          <a:spcPts val="600"/>
                        </a:spcAft>
                      </a:pPr>
                      <a:r>
                        <a:rPr lang="en-US" sz="1400" dirty="0"/>
                        <a:t>CommVault Simpana </a:t>
                      </a:r>
                      <a:endParaRPr lang="en-US" sz="1400" dirty="0">
                        <a:latin typeface="Arial"/>
                        <a:ea typeface="MS Mincho"/>
                        <a:cs typeface="Times New Roman"/>
                      </a:endParaRPr>
                    </a:p>
                  </a:txBody>
                  <a:tcPr marL="68580" marR="68580" marT="0" marB="0"/>
                </a:tc>
                <a:tc>
                  <a:txBody>
                    <a:bodyPr/>
                    <a:lstStyle/>
                    <a:p>
                      <a:pPr marL="0" marR="0">
                        <a:spcBef>
                          <a:spcPts val="600"/>
                        </a:spcBef>
                        <a:spcAft>
                          <a:spcPts val="600"/>
                        </a:spcAft>
                      </a:pPr>
                      <a:r>
                        <a:rPr lang="en-US" sz="1400" dirty="0"/>
                        <a:t>HP Data Protector</a:t>
                      </a:r>
                      <a:endParaRPr lang="en-US" sz="1400" dirty="0">
                        <a:latin typeface="Arial"/>
                        <a:ea typeface="MS Mincho"/>
                        <a:cs typeface="Times New Roman"/>
                      </a:endParaRPr>
                    </a:p>
                  </a:txBody>
                  <a:tcPr marL="68580" marR="68580" marT="0" marB="0"/>
                </a:tc>
                <a:tc>
                  <a:txBody>
                    <a:bodyPr/>
                    <a:lstStyle/>
                    <a:p>
                      <a:pPr marL="0" marR="0">
                        <a:spcBef>
                          <a:spcPts val="600"/>
                        </a:spcBef>
                        <a:spcAft>
                          <a:spcPts val="600"/>
                        </a:spcAft>
                      </a:pPr>
                      <a:endParaRPr lang="en-US" sz="1400" dirty="0">
                        <a:latin typeface="Arial"/>
                        <a:ea typeface="MS Mincho"/>
                        <a:cs typeface="Arial"/>
                      </a:endParaRPr>
                    </a:p>
                  </a:txBody>
                  <a:tcPr marL="68580" marR="68580" marT="0" marB="0"/>
                </a:tc>
                <a:tc>
                  <a:txBody>
                    <a:bodyPr/>
                    <a:lstStyle/>
                    <a:p>
                      <a:pPr marL="0" marR="0">
                        <a:spcBef>
                          <a:spcPts val="600"/>
                        </a:spcBef>
                        <a:spcAft>
                          <a:spcPts val="600"/>
                        </a:spcAft>
                      </a:pPr>
                      <a:r>
                        <a:rPr lang="en-US" sz="1400" dirty="0"/>
                        <a:t>NetApp Data ONTAP </a:t>
                      </a:r>
                      <a:endParaRPr lang="en-US" sz="1400" dirty="0">
                        <a:latin typeface="Arial"/>
                        <a:ea typeface="MS Mincho"/>
                        <a:cs typeface="Times New Roman"/>
                      </a:endParaRPr>
                    </a:p>
                  </a:txBody>
                  <a:tcPr marL="68580" marR="68580" marT="0" marB="0"/>
                </a:tc>
              </a:tr>
              <a:tr h="538644">
                <a:tc>
                  <a:txBody>
                    <a:bodyPr/>
                    <a:lstStyle/>
                    <a:p>
                      <a:pPr marL="0" marR="0">
                        <a:spcBef>
                          <a:spcPts val="600"/>
                        </a:spcBef>
                        <a:spcAft>
                          <a:spcPts val="600"/>
                        </a:spcAft>
                      </a:pPr>
                      <a:r>
                        <a:rPr lang="en-US" sz="1400" dirty="0"/>
                        <a:t>EMC Networker</a:t>
                      </a:r>
                      <a:endParaRPr lang="en-US" sz="1400" dirty="0">
                        <a:latin typeface="Arial"/>
                        <a:ea typeface="MS Mincho"/>
                        <a:cs typeface="Times New Roman"/>
                      </a:endParaRPr>
                    </a:p>
                  </a:txBody>
                  <a:tcPr marL="68580" marR="68580" marT="0" marB="0"/>
                </a:tc>
                <a:tc>
                  <a:txBody>
                    <a:bodyPr/>
                    <a:lstStyle/>
                    <a:p>
                      <a:pPr marL="0" marR="0">
                        <a:spcBef>
                          <a:spcPts val="600"/>
                        </a:spcBef>
                        <a:spcAft>
                          <a:spcPts val="600"/>
                        </a:spcAft>
                      </a:pPr>
                      <a:endParaRPr lang="en-US" sz="1400" dirty="0">
                        <a:highlight>
                          <a:srgbClr val="C0C0C0"/>
                        </a:highlight>
                        <a:latin typeface="Arial"/>
                        <a:ea typeface="MS Mincho"/>
                        <a:cs typeface="Arial"/>
                      </a:endParaRPr>
                    </a:p>
                  </a:txBody>
                  <a:tcPr marL="68580" marR="68580" marT="0" marB="0"/>
                </a:tc>
                <a:tc>
                  <a:txBody>
                    <a:bodyPr/>
                    <a:lstStyle/>
                    <a:p>
                      <a:pPr marL="0" marR="0">
                        <a:spcBef>
                          <a:spcPts val="600"/>
                        </a:spcBef>
                        <a:spcAft>
                          <a:spcPts val="600"/>
                        </a:spcAft>
                      </a:pPr>
                      <a:endParaRPr lang="en-US" sz="1400" dirty="0">
                        <a:highlight>
                          <a:srgbClr val="C0C0C0"/>
                        </a:highlight>
                        <a:latin typeface="Arial"/>
                        <a:ea typeface="MS Mincho"/>
                        <a:cs typeface="Arial"/>
                      </a:endParaRPr>
                    </a:p>
                  </a:txBody>
                  <a:tcPr marL="68580" marR="68580" marT="0" marB="0"/>
                </a:tc>
                <a:tc>
                  <a:txBody>
                    <a:bodyPr/>
                    <a:lstStyle/>
                    <a:p>
                      <a:pPr marL="0" marR="0">
                        <a:spcBef>
                          <a:spcPts val="600"/>
                        </a:spcBef>
                        <a:spcAft>
                          <a:spcPts val="600"/>
                        </a:spcAft>
                      </a:pPr>
                      <a:endParaRPr lang="en-US" sz="1400" dirty="0">
                        <a:highlight>
                          <a:srgbClr val="C0C0C0"/>
                        </a:highlight>
                        <a:latin typeface="Arial"/>
                        <a:ea typeface="MS Mincho"/>
                        <a:cs typeface="Arial"/>
                      </a:endParaRPr>
                    </a:p>
                  </a:txBody>
                  <a:tcPr marL="68580" marR="68580" marT="0" marB="0"/>
                </a:tc>
              </a:tr>
              <a:tr h="538644">
                <a:tc>
                  <a:txBody>
                    <a:bodyPr/>
                    <a:lstStyle/>
                    <a:p>
                      <a:pPr marL="0" marR="0">
                        <a:spcBef>
                          <a:spcPts val="600"/>
                        </a:spcBef>
                        <a:spcAft>
                          <a:spcPts val="600"/>
                        </a:spcAft>
                      </a:pPr>
                      <a:r>
                        <a:rPr lang="en-US" sz="1400" dirty="0"/>
                        <a:t>IBM Tivoli Storage Manager</a:t>
                      </a:r>
                      <a:endParaRPr lang="en-US" sz="1400" dirty="0">
                        <a:latin typeface="Arial"/>
                        <a:ea typeface="MS Mincho"/>
                        <a:cs typeface="Times New Roman"/>
                      </a:endParaRPr>
                    </a:p>
                  </a:txBody>
                  <a:tcPr marL="68580" marR="68580" marT="0" marB="0"/>
                </a:tc>
                <a:tc>
                  <a:txBody>
                    <a:bodyPr/>
                    <a:lstStyle/>
                    <a:p>
                      <a:pPr marL="0" marR="0">
                        <a:spcBef>
                          <a:spcPts val="600"/>
                        </a:spcBef>
                        <a:spcAft>
                          <a:spcPts val="600"/>
                        </a:spcAft>
                      </a:pPr>
                      <a:endParaRPr lang="en-US" sz="1400" dirty="0">
                        <a:highlight>
                          <a:srgbClr val="C0C0C0"/>
                        </a:highlight>
                        <a:latin typeface="Arial"/>
                        <a:ea typeface="MS Mincho"/>
                        <a:cs typeface="Arial"/>
                      </a:endParaRPr>
                    </a:p>
                  </a:txBody>
                  <a:tcPr marL="68580" marR="68580" marT="0" marB="0"/>
                </a:tc>
                <a:tc>
                  <a:txBody>
                    <a:bodyPr/>
                    <a:lstStyle/>
                    <a:p>
                      <a:pPr marL="0" marR="0">
                        <a:spcBef>
                          <a:spcPts val="600"/>
                        </a:spcBef>
                        <a:spcAft>
                          <a:spcPts val="600"/>
                        </a:spcAft>
                      </a:pPr>
                      <a:endParaRPr lang="en-US" sz="1400" dirty="0">
                        <a:highlight>
                          <a:srgbClr val="C0C0C0"/>
                        </a:highlight>
                        <a:latin typeface="Arial"/>
                        <a:ea typeface="MS Mincho"/>
                        <a:cs typeface="Arial"/>
                      </a:endParaRPr>
                    </a:p>
                  </a:txBody>
                  <a:tcPr marL="68580" marR="68580" marT="0" marB="0"/>
                </a:tc>
                <a:tc>
                  <a:txBody>
                    <a:bodyPr/>
                    <a:lstStyle/>
                    <a:p>
                      <a:pPr marL="0" marR="0">
                        <a:spcBef>
                          <a:spcPts val="600"/>
                        </a:spcBef>
                        <a:spcAft>
                          <a:spcPts val="600"/>
                        </a:spcAft>
                      </a:pPr>
                      <a:endParaRPr lang="en-US" sz="1400" dirty="0">
                        <a:highlight>
                          <a:srgbClr val="C0C0C0"/>
                        </a:highlight>
                        <a:latin typeface="Arial"/>
                        <a:ea typeface="MS Mincho"/>
                        <a:cs typeface="Arial"/>
                      </a:endParaRPr>
                    </a:p>
                  </a:txBody>
                  <a:tcPr marL="68580" marR="68580" marT="0" marB="0"/>
                </a:tc>
              </a:tr>
            </a:tbl>
          </a:graphicData>
        </a:graphic>
      </p:graphicFrame>
      <p:sp>
        <p:nvSpPr>
          <p:cNvPr id="5" name="Slide Number Placeholder 4"/>
          <p:cNvSpPr>
            <a:spLocks noGrp="1"/>
          </p:cNvSpPr>
          <p:nvPr>
            <p:ph type="sldNum" sz="quarter" idx="11"/>
          </p:nvPr>
        </p:nvSpPr>
        <p:spPr/>
        <p:txBody>
          <a:bodyPr/>
          <a:lstStyle/>
          <a:p>
            <a:pPr>
              <a:defRPr/>
            </a:pPr>
            <a:fld id="{92134566-1DAD-4210-9251-466EC440C614}" type="slidenum">
              <a:rPr lang="en-US" smtClean="0"/>
              <a:pPr>
                <a:defRPr/>
              </a:pPr>
              <a:t>80</a:t>
            </a:fld>
            <a:endParaRPr lang="en-US" sz="1200" dirty="0"/>
          </a:p>
        </p:txBody>
      </p:sp>
    </p:spTree>
  </p:cSld>
  <p:clrMapOvr>
    <a:masterClrMapping/>
  </p:clrMapOvr>
  <p:timing>
    <p:tnLst>
      <p:par>
        <p:cTn xmlns:p14="http://schemas.microsoft.com/office/powerpoint/2010/mai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p:txBody>
          <a:bodyPr/>
          <a:lstStyle/>
          <a:p>
            <a:endParaRPr lang="en-US"/>
          </a:p>
        </p:txBody>
      </p:sp>
      <p:sp>
        <p:nvSpPr>
          <p:cNvPr id="4" name="Title 3"/>
          <p:cNvSpPr>
            <a:spLocks noGrp="1"/>
          </p:cNvSpPr>
          <p:nvPr>
            <p:ph type="title"/>
          </p:nvPr>
        </p:nvSpPr>
        <p:spPr/>
        <p:txBody>
          <a:bodyPr/>
          <a:lstStyle/>
          <a:p>
            <a:r>
              <a:rPr lang="en-US" dirty="0" smtClean="0"/>
              <a:t>FAQ</a:t>
            </a:r>
            <a:endParaRPr lang="en-US" dirty="0"/>
          </a:p>
        </p:txBody>
      </p:sp>
      <p:sp>
        <p:nvSpPr>
          <p:cNvPr id="3" name="Slide Number Placeholder 2"/>
          <p:cNvSpPr>
            <a:spLocks noGrp="1"/>
          </p:cNvSpPr>
          <p:nvPr>
            <p:ph type="sldNum" sz="quarter" idx="4294967295"/>
          </p:nvPr>
        </p:nvSpPr>
        <p:spPr>
          <a:xfrm>
            <a:off x="0" y="6618288"/>
            <a:ext cx="463550" cy="246062"/>
          </a:xfrm>
        </p:spPr>
        <p:txBody>
          <a:bodyPr/>
          <a:lstStyle/>
          <a:p>
            <a:pPr>
              <a:defRPr/>
            </a:pPr>
            <a:fld id="{92134566-1DAD-4210-9251-466EC440C614}" type="slidenum">
              <a:rPr lang="en-US" smtClean="0"/>
              <a:pPr>
                <a:defRPr/>
              </a:pPr>
              <a:t>81</a:t>
            </a:fld>
            <a:r>
              <a:rPr lang="en-US" dirty="0" smtClean="0"/>
              <a:t> </a:t>
            </a:r>
            <a:endParaRPr lang="en-US" sz="1200" dirty="0"/>
          </a:p>
        </p:txBody>
      </p:sp>
    </p:spTree>
    <p:extLst>
      <p:ext uri="{BB962C8B-B14F-4D97-AF65-F5344CB8AC3E}">
        <p14:creationId xmlns:p14="http://schemas.microsoft.com/office/powerpoint/2010/main" val="2528697128"/>
      </p:ext>
    </p:extLst>
  </p:cSld>
  <p:clrMapOvr>
    <a:masterClrMapping/>
  </p:clrMapOvr>
  <p:timing>
    <p:tnLst>
      <p:par>
        <p:cTn xmlns:p14="http://schemas.microsoft.com/office/powerpoint/2010/mai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FAQ</a:t>
            </a:r>
            <a:endParaRPr lang="en-US" dirty="0"/>
          </a:p>
        </p:txBody>
      </p:sp>
      <p:sp>
        <p:nvSpPr>
          <p:cNvPr id="5" name="Content Placeholder 4"/>
          <p:cNvSpPr>
            <a:spLocks noGrp="1"/>
          </p:cNvSpPr>
          <p:nvPr>
            <p:ph idx="1"/>
          </p:nvPr>
        </p:nvSpPr>
        <p:spPr>
          <a:xfrm>
            <a:off x="301624" y="1142999"/>
            <a:ext cx="8592993" cy="5388429"/>
          </a:xfrm>
        </p:spPr>
        <p:txBody>
          <a:bodyPr>
            <a:normAutofit fontScale="70000" lnSpcReduction="20000"/>
          </a:bodyPr>
          <a:lstStyle/>
          <a:p>
            <a:pPr lvl="0"/>
            <a:r>
              <a:rPr lang="en-US" b="1" dirty="0"/>
              <a:t>Does this mean the new DXi6802 is Generally Available (GA) for orders?</a:t>
            </a:r>
            <a:endParaRPr lang="en-US" dirty="0"/>
          </a:p>
          <a:p>
            <a:pPr lvl="1"/>
            <a:r>
              <a:rPr lang="en-US" dirty="0"/>
              <a:t>Yes, Limited Availability for the DXi6802 </a:t>
            </a:r>
            <a:r>
              <a:rPr lang="en-US" dirty="0" smtClean="0"/>
              <a:t>began on </a:t>
            </a:r>
            <a:r>
              <a:rPr lang="en-US" dirty="0"/>
              <a:t>December </a:t>
            </a:r>
            <a:r>
              <a:rPr lang="en-US" dirty="0" smtClean="0"/>
              <a:t>18, </a:t>
            </a:r>
            <a:r>
              <a:rPr lang="en-US" dirty="0"/>
              <a:t>2012. Effective </a:t>
            </a:r>
            <a:r>
              <a:rPr lang="en-US" dirty="0" err="1" smtClean="0"/>
              <a:t>earrly</a:t>
            </a:r>
            <a:r>
              <a:rPr lang="en-US" dirty="0" smtClean="0"/>
              <a:t> </a:t>
            </a:r>
            <a:r>
              <a:rPr lang="en-US" dirty="0" err="1" smtClean="0"/>
              <a:t>Febuary</a:t>
            </a:r>
            <a:r>
              <a:rPr lang="en-US" dirty="0" smtClean="0"/>
              <a:t> </a:t>
            </a:r>
            <a:r>
              <a:rPr lang="en-US" dirty="0"/>
              <a:t>2013, the DXi6802 will become Generally Available for all geographies worldwide and all shipments will qualify for Path-to-Forecast revenue.  </a:t>
            </a:r>
            <a:endParaRPr lang="en-US" dirty="0" smtClean="0"/>
          </a:p>
          <a:p>
            <a:pPr lvl="0"/>
            <a:r>
              <a:rPr lang="en-US" b="1" dirty="0"/>
              <a:t>Is the DXi6802 customer installable?</a:t>
            </a:r>
            <a:endParaRPr lang="en-US" sz="1800" dirty="0"/>
          </a:p>
          <a:p>
            <a:pPr lvl="1"/>
            <a:r>
              <a:rPr lang="en-US" dirty="0"/>
              <a:t>Yes, all new DXi6802 installations (spanning any initial capacity: 13TB to 156TB usable) are customer installable</a:t>
            </a:r>
            <a:endParaRPr lang="en-US" sz="200" dirty="0"/>
          </a:p>
          <a:p>
            <a:pPr lvl="0"/>
            <a:r>
              <a:rPr lang="en-US" b="1" dirty="0"/>
              <a:t>Are capacity expansion upgrades customer installable?</a:t>
            </a:r>
            <a:endParaRPr lang="en-US" sz="1800" dirty="0"/>
          </a:p>
          <a:p>
            <a:pPr lvl="1"/>
            <a:r>
              <a:rPr lang="en-US" dirty="0"/>
              <a:t>No, capacity expansion upgrades are only Quantum service installable</a:t>
            </a:r>
            <a:endParaRPr lang="en-US" sz="200" dirty="0"/>
          </a:p>
          <a:p>
            <a:pPr lvl="0"/>
            <a:r>
              <a:rPr lang="en-US" b="1" dirty="0"/>
              <a:t>What is the minimum capacity expansion for the DXi6802?</a:t>
            </a:r>
            <a:endParaRPr lang="en-US" sz="1800" dirty="0"/>
          </a:p>
          <a:p>
            <a:pPr lvl="1"/>
            <a:r>
              <a:rPr lang="en-US" dirty="0"/>
              <a:t>All capacity expansions are added in multiples of 13TB usable up to the system maximum configuration of 156TB usable</a:t>
            </a:r>
            <a:r>
              <a:rPr lang="en-US" dirty="0" smtClean="0"/>
              <a:t>.</a:t>
            </a:r>
          </a:p>
          <a:p>
            <a:pPr lvl="0"/>
            <a:r>
              <a:rPr lang="en-US" b="1" dirty="0"/>
              <a:t>Since the DXi6802 uses two types of expansion shelves (RBOD and EBOD), how are field expansions tracked/managed?</a:t>
            </a:r>
            <a:endParaRPr lang="en-US" sz="1800" dirty="0"/>
          </a:p>
          <a:p>
            <a:pPr lvl="1"/>
            <a:r>
              <a:rPr lang="en-US" dirty="0"/>
              <a:t>The type of expansion shelf being used is transparent to the user. The necessary expansion personality is governed by the capacity and will automatically be managed through manufacturing.</a:t>
            </a:r>
            <a:endParaRPr lang="en-US" sz="200" dirty="0"/>
          </a:p>
          <a:p>
            <a:pPr lvl="0"/>
            <a:r>
              <a:rPr lang="en-US" b="1" dirty="0"/>
              <a:t>What 10GbE interface flavors will be offered?</a:t>
            </a:r>
            <a:endParaRPr lang="en-US" sz="1800" dirty="0"/>
          </a:p>
          <a:p>
            <a:pPr lvl="1"/>
            <a:r>
              <a:rPr lang="en-US" dirty="0"/>
              <a:t>Optical and copper per previous practice</a:t>
            </a:r>
            <a:endParaRPr lang="en-US" sz="200" dirty="0"/>
          </a:p>
          <a:p>
            <a:pPr lvl="0"/>
            <a:r>
              <a:rPr lang="en-US" b="1" dirty="0"/>
              <a:t>What is the MTBF of the DXi6802?</a:t>
            </a:r>
            <a:endParaRPr lang="en-US" sz="1800" dirty="0"/>
          </a:p>
          <a:p>
            <a:pPr lvl="1"/>
            <a:r>
              <a:rPr lang="en-US" dirty="0"/>
              <a:t>Per standard policy, Quantum does not quote an MTBF nor do other mainstream </a:t>
            </a:r>
            <a:r>
              <a:rPr lang="en-US" dirty="0" smtClean="0"/>
              <a:t>vendors with </a:t>
            </a:r>
            <a:r>
              <a:rPr lang="en-US" dirty="0"/>
              <a:t>hot spares, T10DIF and RAID6 protection in addition to Quantum’s experience in delivering enterprise-class systems customers can expect excellent data protection when deploying DXi6802</a:t>
            </a:r>
            <a:r>
              <a:rPr lang="en-US" dirty="0" smtClean="0"/>
              <a:t>.</a:t>
            </a:r>
            <a:r>
              <a:rPr lang="en-US" b="1" dirty="0"/>
              <a:t> </a:t>
            </a:r>
            <a:endParaRPr lang="en-US" sz="800" dirty="0" smtClean="0"/>
          </a:p>
        </p:txBody>
      </p:sp>
      <p:sp>
        <p:nvSpPr>
          <p:cNvPr id="6" name="Slide Number Placeholder 4"/>
          <p:cNvSpPr>
            <a:spLocks noGrp="1"/>
          </p:cNvSpPr>
          <p:nvPr>
            <p:ph type="sldNum" sz="quarter" idx="10"/>
          </p:nvPr>
        </p:nvSpPr>
        <p:spPr>
          <a:xfrm>
            <a:off x="228600" y="6618288"/>
            <a:ext cx="463550" cy="246062"/>
          </a:xfrm>
        </p:spPr>
        <p:txBody>
          <a:bodyPr/>
          <a:lstStyle/>
          <a:p>
            <a:pPr>
              <a:defRPr/>
            </a:pPr>
            <a:fld id="{FB54C75B-A179-42A1-8192-6F39BEF3B589}" type="slidenum">
              <a:rPr lang="en-US" smtClean="0"/>
              <a:pPr>
                <a:defRPr/>
              </a:pPr>
              <a:t>82</a:t>
            </a:fld>
            <a:endParaRPr lang="en-US" sz="1200" dirty="0"/>
          </a:p>
        </p:txBody>
      </p:sp>
    </p:spTree>
    <p:extLst>
      <p:ext uri="{BB962C8B-B14F-4D97-AF65-F5344CB8AC3E}">
        <p14:creationId xmlns:p14="http://schemas.microsoft.com/office/powerpoint/2010/main" val="4249064204"/>
      </p:ext>
    </p:extLst>
  </p:cSld>
  <p:clrMapOvr>
    <a:masterClrMapping/>
  </p:clrMapOvr>
  <p:timing>
    <p:tnLst>
      <p:par>
        <p:cTn xmlns:p14="http://schemas.microsoft.com/office/powerpoint/2010/mai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FAQ</a:t>
            </a:r>
            <a:endParaRPr lang="en-US" dirty="0"/>
          </a:p>
        </p:txBody>
      </p:sp>
      <p:sp>
        <p:nvSpPr>
          <p:cNvPr id="5" name="Content Placeholder 4"/>
          <p:cNvSpPr>
            <a:spLocks noGrp="1"/>
          </p:cNvSpPr>
          <p:nvPr>
            <p:ph idx="1"/>
          </p:nvPr>
        </p:nvSpPr>
        <p:spPr>
          <a:xfrm>
            <a:off x="301624" y="1143000"/>
            <a:ext cx="8569243" cy="5400304"/>
          </a:xfrm>
        </p:spPr>
        <p:txBody>
          <a:bodyPr>
            <a:normAutofit fontScale="77500" lnSpcReduction="20000"/>
          </a:bodyPr>
          <a:lstStyle/>
          <a:p>
            <a:pPr lvl="0"/>
            <a:r>
              <a:rPr lang="en-US" b="1" dirty="0" smtClean="0"/>
              <a:t>What </a:t>
            </a:r>
            <a:r>
              <a:rPr lang="en-US" b="1" dirty="0"/>
              <a:t>is the MTBF of the DXi6802?</a:t>
            </a:r>
            <a:endParaRPr lang="en-US" sz="1800" dirty="0"/>
          </a:p>
          <a:p>
            <a:pPr lvl="1"/>
            <a:r>
              <a:rPr lang="en-US" dirty="0"/>
              <a:t>Per standard policy, Quantum does not quote an MTBF nor do other mainstream </a:t>
            </a:r>
            <a:r>
              <a:rPr lang="en-US" dirty="0" smtClean="0"/>
              <a:t>vendors with </a:t>
            </a:r>
            <a:r>
              <a:rPr lang="en-US" dirty="0"/>
              <a:t>hot spares, T10DIF and RAID6 protection in addition to Quantum’s experience in delivering enterprise-class systems customers can expect excellent data protection when deploying DXi6802</a:t>
            </a:r>
            <a:r>
              <a:rPr lang="en-US" dirty="0" smtClean="0"/>
              <a:t>.</a:t>
            </a:r>
            <a:r>
              <a:rPr lang="en-US" b="1" dirty="0"/>
              <a:t> </a:t>
            </a:r>
          </a:p>
          <a:p>
            <a:pPr lvl="0"/>
            <a:r>
              <a:rPr lang="en-US" b="1" dirty="0" smtClean="0"/>
              <a:t>Is </a:t>
            </a:r>
            <a:r>
              <a:rPr lang="en-US" b="1" dirty="0"/>
              <a:t>there any upgrade path from DXi6701/02 to DXi6802?</a:t>
            </a:r>
            <a:endParaRPr lang="en-US" sz="1800" dirty="0"/>
          </a:p>
          <a:p>
            <a:pPr lvl="1"/>
            <a:r>
              <a:rPr lang="en-US" dirty="0"/>
              <a:t>No, these are two distinctly different products with no storage or controller commonality. Per DXi </a:t>
            </a:r>
            <a:r>
              <a:rPr lang="en-US" dirty="0" err="1"/>
              <a:t>deduplication</a:t>
            </a:r>
            <a:r>
              <a:rPr lang="en-US" dirty="0"/>
              <a:t> appliances, replication compatibility exists with existing DXi </a:t>
            </a:r>
            <a:r>
              <a:rPr lang="en-US" dirty="0" err="1"/>
              <a:t>deduplication</a:t>
            </a:r>
            <a:r>
              <a:rPr lang="en-US" dirty="0"/>
              <a:t> products</a:t>
            </a:r>
            <a:endParaRPr lang="en-US" sz="200" dirty="0"/>
          </a:p>
          <a:p>
            <a:pPr lvl="1"/>
            <a:endParaRPr lang="en-US" sz="200" dirty="0"/>
          </a:p>
          <a:p>
            <a:pPr lvl="0"/>
            <a:r>
              <a:rPr lang="en-US" b="1" dirty="0"/>
              <a:t>Will the new DXi6802 deduplication appliance be offered through Quantum’s channels?</a:t>
            </a:r>
            <a:endParaRPr lang="en-US" sz="1800" dirty="0"/>
          </a:p>
          <a:p>
            <a:pPr lvl="1"/>
            <a:r>
              <a:rPr lang="en-US" dirty="0"/>
              <a:t>Yes, as with all Quantum products, the new DXi6802 will be available worldwide through Quantum Field Sales Representatives and channel partners.</a:t>
            </a:r>
            <a:endParaRPr lang="en-US" sz="1200" dirty="0"/>
          </a:p>
          <a:p>
            <a:pPr lvl="0"/>
            <a:r>
              <a:rPr lang="en-US" b="1" dirty="0"/>
              <a:t>Will support for encryption and 3TB disk drives be made available on the DXi6701/02 platform?</a:t>
            </a:r>
            <a:endParaRPr lang="en-US" sz="1800" dirty="0"/>
          </a:p>
          <a:p>
            <a:pPr lvl="1"/>
            <a:r>
              <a:rPr lang="en-US" dirty="0"/>
              <a:t>No, neither encryption nor 3TB disk drives will be supported on the DXi6701/02. For those customers that need either (or both) of those capabilities in a midrange platform, customers will need to purchase a DXi6802 deduplication appliance</a:t>
            </a:r>
            <a:r>
              <a:rPr lang="en-US" dirty="0" smtClean="0"/>
              <a:t>. </a:t>
            </a:r>
          </a:p>
          <a:p>
            <a:pPr lvl="0"/>
            <a:r>
              <a:rPr lang="en-US" b="1" dirty="0" smtClean="0"/>
              <a:t>Since </a:t>
            </a:r>
            <a:r>
              <a:rPr lang="en-US" b="1" dirty="0"/>
              <a:t>the DXi6802 offers Capacity-on-Demand (CoD) expansion, will it ship with all drives (156TB usable) even if the customer doesn’t purchase the maximum configuration?</a:t>
            </a:r>
            <a:endParaRPr lang="en-US" sz="1800" dirty="0"/>
          </a:p>
          <a:p>
            <a:pPr lvl="1"/>
            <a:r>
              <a:rPr lang="en-US" dirty="0"/>
              <a:t>No, unlike Capacity-on-Demand with the DXi4601, the DXi6802 will not ship with its maximum configuration of storage. Each disk shelf contains 26TB usable capacity and the amount shipped to the customer will depend upon the capacity </a:t>
            </a:r>
            <a:r>
              <a:rPr lang="en-US" dirty="0" smtClean="0"/>
              <a:t>purchased</a:t>
            </a:r>
          </a:p>
          <a:p>
            <a:endParaRPr lang="en-US" sz="800" dirty="0" smtClean="0"/>
          </a:p>
          <a:p>
            <a:pPr lvl="1"/>
            <a:endParaRPr lang="en-US" sz="200" dirty="0"/>
          </a:p>
          <a:p>
            <a:pPr lvl="1"/>
            <a:endParaRPr lang="en-US" dirty="0"/>
          </a:p>
          <a:p>
            <a:endParaRPr lang="en-US" dirty="0"/>
          </a:p>
        </p:txBody>
      </p:sp>
      <p:sp>
        <p:nvSpPr>
          <p:cNvPr id="6" name="Slide Number Placeholder 4"/>
          <p:cNvSpPr>
            <a:spLocks noGrp="1"/>
          </p:cNvSpPr>
          <p:nvPr>
            <p:ph type="sldNum" sz="quarter" idx="10"/>
          </p:nvPr>
        </p:nvSpPr>
        <p:spPr>
          <a:xfrm>
            <a:off x="228600" y="6618288"/>
            <a:ext cx="463550" cy="246062"/>
          </a:xfrm>
        </p:spPr>
        <p:txBody>
          <a:bodyPr/>
          <a:lstStyle/>
          <a:p>
            <a:pPr>
              <a:defRPr/>
            </a:pPr>
            <a:fld id="{FB54C75B-A179-42A1-8192-6F39BEF3B589}" type="slidenum">
              <a:rPr lang="en-US" smtClean="0"/>
              <a:pPr>
                <a:defRPr/>
              </a:pPr>
              <a:t>83</a:t>
            </a:fld>
            <a:endParaRPr lang="en-US" sz="1200" dirty="0"/>
          </a:p>
        </p:txBody>
      </p:sp>
    </p:spTree>
    <p:extLst>
      <p:ext uri="{BB962C8B-B14F-4D97-AF65-F5344CB8AC3E}">
        <p14:creationId xmlns:p14="http://schemas.microsoft.com/office/powerpoint/2010/main" val="1606469127"/>
      </p:ext>
    </p:extLst>
  </p:cSld>
  <p:clrMapOvr>
    <a:masterClrMapping/>
  </p:clrMapOvr>
  <p:timing>
    <p:tnLst>
      <p:par>
        <p:cTn xmlns:p14="http://schemas.microsoft.com/office/powerpoint/2010/mai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FAQ</a:t>
            </a:r>
            <a:endParaRPr lang="en-US" dirty="0"/>
          </a:p>
        </p:txBody>
      </p:sp>
      <p:sp>
        <p:nvSpPr>
          <p:cNvPr id="3" name="Content Placeholder 2"/>
          <p:cNvSpPr>
            <a:spLocks noGrp="1"/>
          </p:cNvSpPr>
          <p:nvPr>
            <p:ph idx="1"/>
          </p:nvPr>
        </p:nvSpPr>
        <p:spPr>
          <a:xfrm>
            <a:off x="301624" y="1143000"/>
            <a:ext cx="8569243" cy="5507182"/>
          </a:xfrm>
        </p:spPr>
        <p:txBody>
          <a:bodyPr>
            <a:normAutofit/>
          </a:bodyPr>
          <a:lstStyle/>
          <a:p>
            <a:pPr lvl="0"/>
            <a:r>
              <a:rPr lang="en-US" dirty="0"/>
              <a:t>What are the target applications for the new DXi6802 deduplication appliance?</a:t>
            </a:r>
            <a:endParaRPr lang="en-US" sz="1800" dirty="0"/>
          </a:p>
          <a:p>
            <a:pPr lvl="1"/>
            <a:r>
              <a:rPr lang="en-US" dirty="0"/>
              <a:t>Replication of Backup Data for Automated DR Protection</a:t>
            </a:r>
          </a:p>
          <a:p>
            <a:pPr lvl="2"/>
            <a:r>
              <a:rPr lang="en-US" dirty="0"/>
              <a:t>Simplified DR and reduced media management</a:t>
            </a:r>
          </a:p>
          <a:p>
            <a:pPr lvl="2"/>
            <a:r>
              <a:rPr lang="en-US" dirty="0"/>
              <a:t>Deduplicates data across multiple sites and applications before data is sent</a:t>
            </a:r>
          </a:p>
          <a:p>
            <a:pPr lvl="2"/>
            <a:r>
              <a:rPr lang="en-US" dirty="0"/>
              <a:t>Replication with deduplication sends only new blocks Provides automated, encrypted asynchronous background process</a:t>
            </a:r>
          </a:p>
          <a:p>
            <a:pPr lvl="2"/>
            <a:r>
              <a:rPr lang="en-US" dirty="0"/>
              <a:t>Bi-directional protection — units can be both source and </a:t>
            </a:r>
            <a:r>
              <a:rPr lang="en-US" dirty="0" smtClean="0"/>
              <a:t>target</a:t>
            </a:r>
          </a:p>
          <a:p>
            <a:pPr lvl="0"/>
            <a:r>
              <a:rPr lang="en-US" dirty="0"/>
              <a:t>Distributed LAN/WAN-based DR Protection for Local and Remote Media Servers </a:t>
            </a:r>
          </a:p>
          <a:p>
            <a:pPr lvl="1"/>
            <a:r>
              <a:rPr lang="en-US" dirty="0"/>
              <a:t>Provides differentiated, flexible deduplication  </a:t>
            </a:r>
          </a:p>
          <a:p>
            <a:pPr lvl="1"/>
            <a:r>
              <a:rPr lang="en-US" dirty="0"/>
              <a:t>Enables deduplication at remote sites without local dedupe appliance</a:t>
            </a:r>
          </a:p>
          <a:p>
            <a:pPr lvl="1"/>
            <a:r>
              <a:rPr lang="en-US" dirty="0"/>
              <a:t>Reduces network traffic for both backup &amp; DR</a:t>
            </a:r>
          </a:p>
          <a:p>
            <a:pPr lvl="1"/>
            <a:r>
              <a:rPr lang="en-US" dirty="0"/>
              <a:t>Supports backup over WANs as alternative to local appliance</a:t>
            </a:r>
          </a:p>
          <a:p>
            <a:pPr lvl="1"/>
            <a:r>
              <a:rPr lang="en-US" dirty="0"/>
              <a:t>Enabled server-by-server</a:t>
            </a:r>
          </a:p>
          <a:p>
            <a:pPr lvl="1"/>
            <a:r>
              <a:rPr lang="en-US" dirty="0"/>
              <a:t>Included in base-price</a:t>
            </a:r>
          </a:p>
          <a:p>
            <a:pPr lvl="1"/>
            <a:endParaRPr lang="en-US" dirty="0"/>
          </a:p>
          <a:p>
            <a:endParaRPr lang="en-US" dirty="0"/>
          </a:p>
        </p:txBody>
      </p:sp>
      <p:sp>
        <p:nvSpPr>
          <p:cNvPr id="4" name="Slide Number Placeholder 3"/>
          <p:cNvSpPr>
            <a:spLocks noGrp="1"/>
          </p:cNvSpPr>
          <p:nvPr>
            <p:ph type="sldNum" sz="quarter" idx="10"/>
          </p:nvPr>
        </p:nvSpPr>
        <p:spPr/>
        <p:txBody>
          <a:bodyPr/>
          <a:lstStyle/>
          <a:p>
            <a:fld id="{B927B1C4-A5E0-4B20-AFB9-DCB4017CC31F}" type="slidenum">
              <a:rPr lang="en-US" smtClean="0"/>
              <a:pPr/>
              <a:t>84</a:t>
            </a:fld>
            <a:endParaRPr lang="en-US"/>
          </a:p>
        </p:txBody>
      </p:sp>
    </p:spTree>
    <p:extLst>
      <p:ext uri="{BB962C8B-B14F-4D97-AF65-F5344CB8AC3E}">
        <p14:creationId xmlns:p14="http://schemas.microsoft.com/office/powerpoint/2010/main" val="2791677957"/>
      </p:ext>
    </p:extLst>
  </p:cSld>
  <p:clrMapOvr>
    <a:masterClrMapping/>
  </p:clrMapOvr>
  <p:timing>
    <p:tnLst>
      <p:par>
        <p:cTn xmlns:p14="http://schemas.microsoft.com/office/powerpoint/2010/mai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FAQ</a:t>
            </a:r>
            <a:endParaRPr lang="en-US" dirty="0"/>
          </a:p>
        </p:txBody>
      </p:sp>
      <p:sp>
        <p:nvSpPr>
          <p:cNvPr id="3" name="Content Placeholder 2"/>
          <p:cNvSpPr>
            <a:spLocks noGrp="1"/>
          </p:cNvSpPr>
          <p:nvPr>
            <p:ph idx="1"/>
          </p:nvPr>
        </p:nvSpPr>
        <p:spPr>
          <a:xfrm>
            <a:off x="228600" y="1143000"/>
            <a:ext cx="8686800" cy="5507182"/>
          </a:xfrm>
        </p:spPr>
        <p:txBody>
          <a:bodyPr>
            <a:normAutofit/>
          </a:bodyPr>
          <a:lstStyle/>
          <a:p>
            <a:pPr lvl="0"/>
            <a:r>
              <a:rPr lang="en-US" dirty="0" smtClean="0"/>
              <a:t>Potential Pitfalls for Customer Installations – OBE Notes:</a:t>
            </a:r>
            <a:endParaRPr lang="en-US" sz="1800" dirty="0"/>
          </a:p>
          <a:p>
            <a:pPr lvl="1"/>
            <a:r>
              <a:rPr lang="en-US" dirty="0" smtClean="0"/>
              <a:t>SN label sleeve on rear of Node chassis may become dislodged on install</a:t>
            </a:r>
          </a:p>
          <a:p>
            <a:pPr lvl="2"/>
            <a:r>
              <a:rPr lang="en-US" dirty="0" smtClean="0"/>
              <a:t>Check to verify the label remains affixed to the chassis after mounting in a rack </a:t>
            </a:r>
          </a:p>
          <a:p>
            <a:pPr lvl="2"/>
            <a:r>
              <a:rPr lang="en-US" dirty="0" smtClean="0"/>
              <a:t>Engineering is reviewing options for more secure attachment of the label sleeve</a:t>
            </a:r>
          </a:p>
          <a:p>
            <a:pPr lvl="1"/>
            <a:r>
              <a:rPr lang="en-US" dirty="0" smtClean="0"/>
              <a:t>Replacing Expansion Module slide rail mount spacer for square hole racks</a:t>
            </a:r>
          </a:p>
          <a:p>
            <a:pPr lvl="2"/>
            <a:r>
              <a:rPr lang="en-US" dirty="0" smtClean="0"/>
              <a:t>Small spacer needs to be replaced by larger spacer, easy to drop / lose small HW</a:t>
            </a:r>
          </a:p>
          <a:p>
            <a:pPr lvl="2"/>
            <a:r>
              <a:rPr lang="en-US" dirty="0" smtClean="0"/>
              <a:t>No spare screws or spacers in current kit, spare parts on order for future builds</a:t>
            </a:r>
          </a:p>
          <a:p>
            <a:pPr lvl="1"/>
            <a:r>
              <a:rPr lang="en-US" dirty="0" smtClean="0"/>
              <a:t>SAS cable not fully seated on EM connector, system booted to Limited Mode</a:t>
            </a:r>
          </a:p>
          <a:p>
            <a:pPr lvl="2"/>
            <a:r>
              <a:rPr lang="en-US" dirty="0" smtClean="0"/>
              <a:t>Failure observed in OBE –  cable appeared to be plugged into EBOD, but was not</a:t>
            </a:r>
          </a:p>
          <a:p>
            <a:pPr lvl="2"/>
            <a:r>
              <a:rPr lang="en-US" dirty="0" smtClean="0"/>
              <a:t>Caution note added to Install Guide; listen for click, slight tug to verify seating </a:t>
            </a:r>
            <a:endParaRPr lang="en-US" dirty="0"/>
          </a:p>
          <a:p>
            <a:pPr lvl="1"/>
            <a:r>
              <a:rPr lang="en-US" dirty="0" smtClean="0"/>
              <a:t>Need to use supported web browser in order to load PFK activation file</a:t>
            </a:r>
          </a:p>
          <a:p>
            <a:pPr lvl="2"/>
            <a:r>
              <a:rPr lang="en-US" dirty="0" smtClean="0"/>
              <a:t>Can’t upload PFK file via DXi remote management console on PC using MS IE 7</a:t>
            </a:r>
          </a:p>
          <a:p>
            <a:pPr lvl="2"/>
            <a:r>
              <a:rPr lang="en-US" dirty="0" smtClean="0"/>
              <a:t>Supported web browsers include MS IE 8.x or higher, Mozilla Firefox 7.x or higher</a:t>
            </a:r>
            <a:endParaRPr lang="en-US" dirty="0"/>
          </a:p>
          <a:p>
            <a:pPr lvl="1"/>
            <a:endParaRPr lang="en-US" dirty="0"/>
          </a:p>
          <a:p>
            <a:r>
              <a:rPr lang="en-US" dirty="0" smtClean="0"/>
              <a:t>Complete List of OBE Findings: </a:t>
            </a:r>
            <a:endParaRPr lang="en-US" dirty="0"/>
          </a:p>
        </p:txBody>
      </p:sp>
      <p:sp>
        <p:nvSpPr>
          <p:cNvPr id="4" name="Slide Number Placeholder 3"/>
          <p:cNvSpPr>
            <a:spLocks noGrp="1"/>
          </p:cNvSpPr>
          <p:nvPr>
            <p:ph type="sldNum" sz="quarter" idx="10"/>
          </p:nvPr>
        </p:nvSpPr>
        <p:spPr/>
        <p:txBody>
          <a:bodyPr/>
          <a:lstStyle/>
          <a:p>
            <a:fld id="{B927B1C4-A5E0-4B20-AFB9-DCB4017CC31F}" type="slidenum">
              <a:rPr lang="en-US" smtClean="0"/>
              <a:pPr/>
              <a:t>85</a:t>
            </a:fld>
            <a:endParaRPr lang="en-US" dirty="0"/>
          </a:p>
        </p:txBody>
      </p:sp>
      <p:graphicFrame>
        <p:nvGraphicFramePr>
          <p:cNvPr id="5" name="Object 4"/>
          <p:cNvGraphicFramePr>
            <a:graphicFrameLocks noChangeAspect="1"/>
          </p:cNvGraphicFramePr>
          <p:nvPr/>
        </p:nvGraphicFramePr>
        <p:xfrm>
          <a:off x="5334000" y="5486400"/>
          <a:ext cx="1170432" cy="914400"/>
        </p:xfrm>
        <a:graphic>
          <a:graphicData uri="http://schemas.openxmlformats.org/presentationml/2006/ole">
            <mc:AlternateContent xmlns:mc="http://schemas.openxmlformats.org/markup-compatibility/2006">
              <mc:Choice xmlns:v="urn:schemas-microsoft-com:vml" Requires="v">
                <p:oleObj spid="_x0000_s145412" name="Worksheet" showAsIcon="1" r:id="rId4" imgW="914400" imgH="714240" progId="Excel.Sheet.12">
                  <p:embed/>
                </p:oleObj>
              </mc:Choice>
              <mc:Fallback>
                <p:oleObj name="Worksheet" showAsIcon="1" r:id="rId4" imgW="914400" imgH="714240" progId="Excel.Sheet.12">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0" y="5486400"/>
                        <a:ext cx="1170432" cy="914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7916779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5800" y="2590800"/>
            <a:ext cx="7772400" cy="639763"/>
          </a:xfrm>
        </p:spPr>
        <p:txBody>
          <a:bodyPr/>
          <a:lstStyle/>
          <a:p>
            <a:pPr algn="ctr"/>
            <a:r>
              <a:rPr lang="en-US" dirty="0" smtClean="0"/>
              <a:t>Hardware Configuration</a:t>
            </a:r>
          </a:p>
        </p:txBody>
      </p:sp>
      <p:sp>
        <p:nvSpPr>
          <p:cNvPr id="4" name="Slide Number Placeholder 3"/>
          <p:cNvSpPr>
            <a:spLocks noGrp="1"/>
          </p:cNvSpPr>
          <p:nvPr>
            <p:ph type="sldNum" sz="quarter" idx="4294967295"/>
          </p:nvPr>
        </p:nvSpPr>
        <p:spPr>
          <a:xfrm>
            <a:off x="0" y="6618288"/>
            <a:ext cx="463550" cy="246062"/>
          </a:xfrm>
        </p:spPr>
        <p:txBody>
          <a:bodyPr/>
          <a:lstStyle/>
          <a:p>
            <a:fld id="{B927B1C4-A5E0-4B20-AFB9-DCB4017CC31F}" type="slidenum">
              <a:rPr lang="en-US" smtClean="0"/>
              <a:pPr/>
              <a:t>9</a:t>
            </a:fld>
            <a:endParaRPr lang="en-US"/>
          </a:p>
        </p:txBody>
      </p:sp>
      <p:sp>
        <p:nvSpPr>
          <p:cNvPr id="8" name="Text Placeholder 5"/>
          <p:cNvSpPr txBox="1">
            <a:spLocks/>
          </p:cNvSpPr>
          <p:nvPr/>
        </p:nvSpPr>
        <p:spPr bwMode="auto">
          <a:xfrm>
            <a:off x="904875" y="5490839"/>
            <a:ext cx="7156774" cy="6048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457200" rtl="0" eaLnBrk="0" fontAlgn="base" latinLnBrk="0" hangingPunct="0">
              <a:lnSpc>
                <a:spcPct val="100000"/>
              </a:lnSpc>
              <a:spcBef>
                <a:spcPct val="20000"/>
              </a:spcBef>
              <a:spcAft>
                <a:spcPct val="0"/>
              </a:spcAft>
              <a:buClr>
                <a:srgbClr val="0DB6EC"/>
              </a:buClr>
              <a:buSzPct val="75000"/>
              <a:buFontTx/>
              <a:buChar char="-"/>
              <a:tabLst/>
              <a:defRPr/>
            </a:pPr>
            <a:r>
              <a:rPr kumimoji="0" lang="en-US" sz="1600" b="1" i="0" u="none" strike="noStrike" kern="1200" cap="none" spc="0" normalizeH="0" baseline="0" noProof="0" dirty="0" smtClean="0">
                <a:ln>
                  <a:noFill/>
                </a:ln>
                <a:solidFill>
                  <a:srgbClr val="7DD8F4"/>
                </a:solidFill>
                <a:effectLst/>
                <a:uLnTx/>
                <a:uFillTx/>
                <a:latin typeface="Arial" charset="0"/>
                <a:ea typeface="ＭＳ Ｐゴシック" charset="-128"/>
                <a:cs typeface="ＭＳ Ｐゴシック" charset="-128"/>
              </a:rPr>
              <a:t>Presented By: Jurgen van der Linden</a:t>
            </a:r>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P00457A-v01">
  <a:themeElements>
    <a:clrScheme name="Quantum">
      <a:dk1>
        <a:sysClr val="windowText" lastClr="000000"/>
      </a:dk1>
      <a:lt1>
        <a:sysClr val="window" lastClr="FFFFFF"/>
      </a:lt1>
      <a:dk2>
        <a:srgbClr val="006AD6"/>
      </a:dk2>
      <a:lt2>
        <a:srgbClr val="FFBA00"/>
      </a:lt2>
      <a:accent1>
        <a:srgbClr val="F47F16"/>
      </a:accent1>
      <a:accent2>
        <a:srgbClr val="7FAD49"/>
      </a:accent2>
      <a:accent3>
        <a:srgbClr val="41A2EF"/>
      </a:accent3>
      <a:accent4>
        <a:srgbClr val="969697"/>
      </a:accent4>
      <a:accent5>
        <a:srgbClr val="666666"/>
      </a:accent5>
      <a:accent6>
        <a:srgbClr val="002878"/>
      </a:accent6>
      <a:hlink>
        <a:srgbClr val="ADC2E4"/>
      </a:hlink>
      <a:folHlink>
        <a:srgbClr val="14B4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P00457A-v01</Template>
  <TotalTime>5103</TotalTime>
  <Words>6744</Words>
  <Application>Microsoft Macintosh PowerPoint</Application>
  <PresentationFormat>On-screen Show (4:3)</PresentationFormat>
  <Paragraphs>1264</Paragraphs>
  <Slides>85</Slides>
  <Notes>8</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85</vt:i4>
      </vt:variant>
    </vt:vector>
  </HeadingPairs>
  <TitlesOfParts>
    <vt:vector size="88" baseType="lpstr">
      <vt:lpstr>P00457A-v01</vt:lpstr>
      <vt:lpstr>Document</vt:lpstr>
      <vt:lpstr>Worksheet</vt:lpstr>
      <vt:lpstr>PowerPoint Presentation</vt:lpstr>
      <vt:lpstr>PowerPoint Presentation</vt:lpstr>
      <vt:lpstr>Agenda</vt:lpstr>
      <vt:lpstr>Marketing Overview</vt:lpstr>
      <vt:lpstr>DXi Product Portfolio</vt:lpstr>
      <vt:lpstr>DXi6802 – Product Overview</vt:lpstr>
      <vt:lpstr>DXi Comparison</vt:lpstr>
      <vt:lpstr>DXi6802 Simple Ordering Architecture</vt:lpstr>
      <vt:lpstr>Hardware Configuration</vt:lpstr>
      <vt:lpstr>DXi6802 System Configuration</vt:lpstr>
      <vt:lpstr>DXi6802 System Node</vt:lpstr>
      <vt:lpstr>“Designed In” Extensibility: Future-proofing</vt:lpstr>
      <vt:lpstr>DXi6802 System Node Key Features</vt:lpstr>
      <vt:lpstr>DXi6802 System Node Rear Connectivity</vt:lpstr>
      <vt:lpstr>DXi6802 System Node Connectivity</vt:lpstr>
      <vt:lpstr>DXi6802 System Node Connectivity Options</vt:lpstr>
      <vt:lpstr>System Node Disks</vt:lpstr>
      <vt:lpstr>DXi6802 Array and Expansion Modules</vt:lpstr>
      <vt:lpstr>DXi6802 Array Module</vt:lpstr>
      <vt:lpstr>DXi6802 Array Module</vt:lpstr>
      <vt:lpstr>DXi6802 Expansion Module</vt:lpstr>
      <vt:lpstr>Storage Details and Hot Spares </vt:lpstr>
      <vt:lpstr>DXi6802 SAS Cabling Summary</vt:lpstr>
      <vt:lpstr>DXi6802  Power Cabling Summary</vt:lpstr>
      <vt:lpstr>Hardware misc.</vt:lpstr>
      <vt:lpstr>Capacity Expansions</vt:lpstr>
      <vt:lpstr>DXi6802 Capacity Model</vt:lpstr>
      <vt:lpstr>Capacity Expansion Follows Simple Rule</vt:lpstr>
      <vt:lpstr>DXi6802 Capacity Points</vt:lpstr>
      <vt:lpstr>Capacity Expansion Licensing Information</vt:lpstr>
      <vt:lpstr>SW Engineering</vt:lpstr>
      <vt:lpstr>DXi 2.2_68 Software</vt:lpstr>
      <vt:lpstr>Bug Metrics for Rocky Release</vt:lpstr>
      <vt:lpstr>Notable Issue</vt:lpstr>
      <vt:lpstr>Dynamic Disk Pooling (DDP)</vt:lpstr>
      <vt:lpstr>Dynamic Disk Pooling</vt:lpstr>
      <vt:lpstr>Dynamic Disk Pooling – Rebuild Times</vt:lpstr>
      <vt:lpstr>Overview</vt:lpstr>
      <vt:lpstr>How it works – High Level</vt:lpstr>
      <vt:lpstr>How it works – High Level (cont.)</vt:lpstr>
      <vt:lpstr>How it works – High Level (cont.)</vt:lpstr>
      <vt:lpstr>How it works – High Level (cont.)</vt:lpstr>
      <vt:lpstr>How it works – High Level (cont.)</vt:lpstr>
      <vt:lpstr>Data Assurance (DA)</vt:lpstr>
      <vt:lpstr>Data Assurance</vt:lpstr>
      <vt:lpstr>T10 Protection Information Model</vt:lpstr>
      <vt:lpstr>Data-at-Rest Encryption</vt:lpstr>
      <vt:lpstr>DXi6802 Data-at-Rest Encryption</vt:lpstr>
      <vt:lpstr>Data-at-Rest Encryption</vt:lpstr>
      <vt:lpstr>Data-at-Rest Encryption GUI, 3 Actions</vt:lpstr>
      <vt:lpstr>Data at Rest Encryption</vt:lpstr>
      <vt:lpstr>FRU handling and Encryption</vt:lpstr>
      <vt:lpstr>FRU handling and Encryption</vt:lpstr>
      <vt:lpstr>Performance</vt:lpstr>
      <vt:lpstr>Performance</vt:lpstr>
      <vt:lpstr>Enabler Products</vt:lpstr>
      <vt:lpstr>Enabler Product Updates</vt:lpstr>
      <vt:lpstr>DXi Sizing Tool: Updated for 6802</vt:lpstr>
      <vt:lpstr>Vision: Support for 6802</vt:lpstr>
      <vt:lpstr>DAR: Support for 6802</vt:lpstr>
      <vt:lpstr>Training Strategy</vt:lpstr>
      <vt:lpstr>Customer Training</vt:lpstr>
      <vt:lpstr>Service Training</vt:lpstr>
      <vt:lpstr>Training Resources</vt:lpstr>
      <vt:lpstr>eQuip Training Courses</vt:lpstr>
      <vt:lpstr>Documentation Updates</vt:lpstr>
      <vt:lpstr>Documentation Updates for Rocky </vt:lpstr>
      <vt:lpstr>Service Strategy</vt:lpstr>
      <vt:lpstr>Service Model – Roles and Responsibilities</vt:lpstr>
      <vt:lpstr>Service Model – Product Service Offerings</vt:lpstr>
      <vt:lpstr>Service Model – FRU/CRU Strategy</vt:lpstr>
      <vt:lpstr>Service Model – Online Postings</vt:lpstr>
      <vt:lpstr>Q&amp;A</vt:lpstr>
      <vt:lpstr>PowerPoint Presentation</vt:lpstr>
      <vt:lpstr>Appendix</vt:lpstr>
      <vt:lpstr>DXi SW Version 2.2.1 PTR Metrics</vt:lpstr>
      <vt:lpstr>Replication Compatibility </vt:lpstr>
      <vt:lpstr>IHV/ISV Compatibility</vt:lpstr>
      <vt:lpstr>Compatibility </vt:lpstr>
      <vt:lpstr>Application Support</vt:lpstr>
      <vt:lpstr>FAQ</vt:lpstr>
      <vt:lpstr>FAQ</vt:lpstr>
      <vt:lpstr>FAQ</vt:lpstr>
      <vt:lpstr>FAQ</vt:lpstr>
      <vt:lpstr>FAQ</vt:lpstr>
    </vt:vector>
  </TitlesOfParts>
  <Company>Quantum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jbell2</dc:creator>
  <cp:lastModifiedBy>David Mason</cp:lastModifiedBy>
  <cp:revision>583</cp:revision>
  <dcterms:created xsi:type="dcterms:W3CDTF">2012-09-07T19:19:40Z</dcterms:created>
  <dcterms:modified xsi:type="dcterms:W3CDTF">2012-12-21T04:42:24Z</dcterms:modified>
</cp:coreProperties>
</file>