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31"/>
  </p:notesMasterIdLst>
  <p:handoutMasterIdLst>
    <p:handoutMasterId r:id="rId32"/>
  </p:handoutMasterIdLst>
  <p:sldIdLst>
    <p:sldId id="417" r:id="rId2"/>
    <p:sldId id="493" r:id="rId3"/>
    <p:sldId id="458" r:id="rId4"/>
    <p:sldId id="466" r:id="rId5"/>
    <p:sldId id="455" r:id="rId6"/>
    <p:sldId id="477" r:id="rId7"/>
    <p:sldId id="456" r:id="rId8"/>
    <p:sldId id="474" r:id="rId9"/>
    <p:sldId id="497" r:id="rId10"/>
    <p:sldId id="478" r:id="rId11"/>
    <p:sldId id="481" r:id="rId12"/>
    <p:sldId id="479" r:id="rId13"/>
    <p:sldId id="480" r:id="rId14"/>
    <p:sldId id="452" r:id="rId15"/>
    <p:sldId id="482" r:id="rId16"/>
    <p:sldId id="373" r:id="rId17"/>
    <p:sldId id="374" r:id="rId18"/>
    <p:sldId id="491" r:id="rId19"/>
    <p:sldId id="475" r:id="rId20"/>
    <p:sldId id="492" r:id="rId21"/>
    <p:sldId id="383" r:id="rId22"/>
    <p:sldId id="498" r:id="rId23"/>
    <p:sldId id="471" r:id="rId24"/>
    <p:sldId id="495" r:id="rId25"/>
    <p:sldId id="494" r:id="rId26"/>
    <p:sldId id="457" r:id="rId27"/>
    <p:sldId id="496" r:id="rId28"/>
    <p:sldId id="488" r:id="rId29"/>
    <p:sldId id="414" r:id="rId30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6666"/>
    <a:srgbClr val="758087"/>
    <a:srgbClr val="F0F3F7"/>
    <a:srgbClr val="FDFEFF"/>
    <a:srgbClr val="E3E9EF"/>
    <a:srgbClr val="E8EEF1"/>
    <a:srgbClr val="3E4448"/>
    <a:srgbClr val="171A1D"/>
    <a:srgbClr val="454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5" autoAdjust="0"/>
    <p:restoredTop sz="97459" autoAdjust="0"/>
  </p:normalViewPr>
  <p:slideViewPr>
    <p:cSldViewPr snapToGrid="0">
      <p:cViewPr>
        <p:scale>
          <a:sx n="70" d="100"/>
          <a:sy n="70" d="100"/>
        </p:scale>
        <p:origin x="-3984" y="-17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tags" Target="tags/tag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0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76200" y="86121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60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z="600"/>
              <a:t>’</a:t>
            </a:r>
            <a:r>
              <a:rPr lang="en-US" altLang="ja-JP" sz="600"/>
              <a:t>s outlook and is for planning purposes only.</a:t>
            </a:r>
            <a:endParaRPr lang="en-US" sz="600"/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5334000" y="8610600"/>
            <a:ext cx="1522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67D2428-CAE0-485F-969F-1311BA610076}" type="slidenum">
              <a:rPr lang="en-US" sz="1200"/>
              <a:pPr algn="r"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67816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0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3434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6200" y="8610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/>
              <a:t>’</a:t>
            </a:r>
            <a:r>
              <a:rPr lang="en-US" altLang="ja-JP"/>
              <a:t>s outlook and is for planning purposes only.</a:t>
            </a: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10600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A159D70-9884-49B5-869B-5FD0CDE5E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486" name="Picture 8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698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D96924-239D-CE45-B0A8-21D2B512A2B7}" type="slidenum">
              <a:rPr lang="en-US" sz="1400">
                <a:solidFill>
                  <a:srgbClr val="000000"/>
                </a:solidFill>
                <a:cs typeface="DejaVu Sans" charset="0"/>
              </a:rPr>
              <a:pPr eaLnBrk="1" hangingPunct="1"/>
              <a:t>14</a:t>
            </a:fld>
            <a:endParaRPr lang="en-US" sz="1400">
              <a:solidFill>
                <a:srgbClr val="000000"/>
              </a:solidFill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D96924-239D-CE45-B0A8-21D2B512A2B7}" type="slidenum">
              <a:rPr lang="en-US" sz="1400">
                <a:solidFill>
                  <a:srgbClr val="000000"/>
                </a:solidFill>
                <a:cs typeface="DejaVu Sans" charset="0"/>
              </a:rPr>
              <a:pPr eaLnBrk="1" hangingPunct="1"/>
              <a:t>15</a:t>
            </a:fld>
            <a:endParaRPr lang="en-US" sz="1400">
              <a:solidFill>
                <a:srgbClr val="000000"/>
              </a:solidFill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900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7CDB30EC-6915-4299-A12F-D3A078048FF6}" type="slidenum">
              <a:rPr lang="en-US" sz="1400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93738"/>
            <a:ext cx="1588" cy="1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4136"/>
            <a:ext cx="5487041" cy="4028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3BD94F-28E5-4880-B701-587685D02D5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62293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200" y="3048000"/>
            <a:ext cx="2359152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114800"/>
            <a:ext cx="2377735" cy="584775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593725"/>
            <a:ext cx="281635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71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8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589088"/>
            <a:ext cx="4791075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:\My Box Files\Powerpoint\Quantum Certainty Master\Assets\be_certain-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3095625"/>
            <a:ext cx="21383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885825" y="6300788"/>
            <a:ext cx="7310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FFFFFF"/>
                </a:solidFill>
              </a:rPr>
              <a:t>© 2012 Quantum Corporation. Company Confidential. Forward-looking information is based upon multiple assumptions and uncertainties,</a:t>
            </a:r>
            <a:br>
              <a:rPr lang="en-US" sz="800">
                <a:solidFill>
                  <a:srgbClr val="FFFFFF"/>
                </a:solidFill>
              </a:rPr>
            </a:br>
            <a:r>
              <a:rPr lang="en-US" sz="800">
                <a:solidFill>
                  <a:srgbClr val="FFFFFF"/>
                </a:solidFill>
              </a:rPr>
              <a:t>does 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510634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1589088"/>
            <a:ext cx="4792662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:\My Box Files\Powerpoint\Quantum Certainty Master\Assets\be_certain-lt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100388"/>
            <a:ext cx="21431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885825" y="6300788"/>
            <a:ext cx="7310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00B0F0"/>
                </a:solidFill>
              </a:rPr>
              <a:t>© 2012 Quantum Corporation. Company Confidential. Forward-looking information is based upon multiple assumptions and uncertainties,</a:t>
            </a:r>
            <a:br>
              <a:rPr lang="en-US" sz="800">
                <a:solidFill>
                  <a:srgbClr val="00B0F0"/>
                </a:solidFill>
              </a:rPr>
            </a:br>
            <a:r>
              <a:rPr lang="en-US" sz="800">
                <a:solidFill>
                  <a:srgbClr val="00B0F0"/>
                </a:solidFill>
              </a:rPr>
              <a:t>does 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10499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 Cert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lue_gradient_PPT_04031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Blue_gradientQ_4PPT_imagery_04031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</a:rPr>
              <a:t>© </a:t>
            </a:r>
            <a:r>
              <a:rPr lang="en-US" sz="800" kern="0" dirty="0" smtClean="0">
                <a:solidFill>
                  <a:sysClr val="window" lastClr="FFFFFF"/>
                </a:solidFill>
              </a:rPr>
              <a:t>2012 </a:t>
            </a:r>
            <a:r>
              <a:rPr lang="en-US" sz="800" kern="0" dirty="0">
                <a:solidFill>
                  <a:sysClr val="window" lastClr="FFFFFF"/>
                </a:solidFill>
              </a:rPr>
              <a:t>Quantum Corporation. Company Confidential. Forward-looking information is based upon multiple assumptions and </a:t>
            </a:r>
            <a:r>
              <a:rPr lang="en-US" sz="800" kern="0" dirty="0" smtClean="0">
                <a:solidFill>
                  <a:sysClr val="window" lastClr="FFFFFF"/>
                </a:solidFill>
              </a:rPr>
              <a:t>uncertainties,</a:t>
            </a:r>
            <a:br>
              <a:rPr lang="en-US" sz="800" kern="0" dirty="0" smtClean="0">
                <a:solidFill>
                  <a:sysClr val="window" lastClr="FFFFFF"/>
                </a:solidFill>
              </a:rPr>
            </a:br>
            <a:r>
              <a:rPr lang="en-US" sz="800" kern="0" dirty="0" smtClean="0">
                <a:solidFill>
                  <a:sysClr val="window" lastClr="FFFFFF"/>
                </a:solidFill>
              </a:rPr>
              <a:t>does </a:t>
            </a:r>
            <a:r>
              <a:rPr lang="en-US" sz="800" kern="0" dirty="0">
                <a:solidFill>
                  <a:sysClr val="window" lastClr="FFFFFF"/>
                </a:solidFill>
              </a:rPr>
              <a:t>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09552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03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EB6C1-2CDD-43B2-B568-F227A260DC8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57115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7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1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3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5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56CA4A3-277E-467B-BCE1-68C971AB6C00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31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>
                <a:solidFill>
                  <a:srgbClr val="A3A3A3"/>
                </a:solidFill>
              </a:rPr>
              <a:t>Quantum Confidential</a:t>
            </a:r>
          </a:p>
        </p:txBody>
      </p:sp>
      <p:sp>
        <p:nvSpPr>
          <p:cNvPr id="1032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00">
                <a:solidFill>
                  <a:srgbClr val="A3A3A3"/>
                </a:solidFill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1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png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31.png"/><Relationship Id="rId6" Type="http://schemas.openxmlformats.org/officeDocument/2006/relationships/image" Target="../media/image28.jpeg"/><Relationship Id="rId7" Type="http://schemas.openxmlformats.org/officeDocument/2006/relationships/image" Target="../media/image29.png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53310" y="3548908"/>
            <a:ext cx="3646989" cy="1365662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800" dirty="0" smtClean="0"/>
              <a:t>Intro for Big Data SERVICE</a:t>
            </a:r>
            <a:br>
              <a:rPr lang="en-US" sz="2800" dirty="0" smtClean="0"/>
            </a:br>
            <a:r>
              <a:rPr lang="en-US" sz="2800" dirty="0" smtClean="0"/>
              <a:t>Training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116526" y="5695889"/>
            <a:ext cx="2505075" cy="400110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sz="2000" b="1" dirty="0" smtClean="0"/>
              <a:t>Aug 01, 2012</a:t>
            </a:r>
            <a:endParaRPr sz="2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125663" y="1940794"/>
            <a:ext cx="3573462" cy="1622114"/>
          </a:xfrm>
        </p:spPr>
        <p:txBody>
          <a:bodyPr>
            <a:noAutofit/>
          </a:bodyPr>
          <a:lstStyle/>
          <a:p>
            <a:pPr>
              <a:buFont typeface="Wingdings" charset="2"/>
              <a:buNone/>
              <a:defRPr/>
            </a:pPr>
            <a:r>
              <a:rPr lang="en-US" sz="4000" dirty="0" smtClean="0"/>
              <a:t>Quantum wide area storage</a:t>
            </a:r>
            <a:endParaRPr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116526" y="6095999"/>
            <a:ext cx="6808274" cy="40011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Quantum Confidential, shared under Confidential NDA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862607">
            <a:off x="6813702" y="1553563"/>
            <a:ext cx="1737976" cy="2123658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2"/>
                </a:solidFill>
              </a:rPr>
              <a:t>Day</a:t>
            </a:r>
            <a:br>
              <a:rPr lang="en-US" sz="6600" b="1" dirty="0" smtClean="0">
                <a:solidFill>
                  <a:schemeClr val="bg2"/>
                </a:solidFill>
              </a:rPr>
            </a:br>
            <a:r>
              <a:rPr lang="en-US" sz="6600" b="1" dirty="0" smtClean="0">
                <a:solidFill>
                  <a:schemeClr val="bg2"/>
                </a:solidFill>
              </a:rPr>
              <a:t># 1</a:t>
            </a:r>
            <a:endParaRPr lang="en-US" sz="6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803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Customers </a:t>
            </a:r>
            <a:r>
              <a:rPr lang="en-US" b="1" dirty="0" smtClean="0"/>
              <a:t>SAY…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B6C1-2CDD-43B2-B568-F227A260DC8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4307" y="1569500"/>
            <a:ext cx="7560859" cy="25853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chemeClr val="accent1"/>
                </a:solidFill>
              </a:rPr>
              <a:t>I believe in the “secret sauce” of next-generation object storage – and believe it will take me and my massively growing data archives where I need to go.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–Large U.S. Life Sciences Research Institute</a:t>
            </a:r>
          </a:p>
        </p:txBody>
      </p:sp>
      <p:sp>
        <p:nvSpPr>
          <p:cNvPr id="8" name="TextBox 7"/>
          <p:cNvSpPr txBox="1"/>
          <p:nvPr/>
        </p:nvSpPr>
        <p:spPr>
          <a:xfrm rot="21216264">
            <a:off x="2022196" y="4833644"/>
            <a:ext cx="6971694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/>
              <a:t>SELL</a:t>
            </a:r>
            <a:r>
              <a:rPr lang="en-US" sz="3200" dirty="0" smtClean="0"/>
              <a:t>:  Wide Area Storage—with application ported to use http REST</a:t>
            </a:r>
          </a:p>
        </p:txBody>
      </p:sp>
    </p:spTree>
    <p:extLst>
      <p:ext uri="{BB962C8B-B14F-4D97-AF65-F5344CB8AC3E}">
        <p14:creationId xmlns:p14="http://schemas.microsoft.com/office/powerpoint/2010/main" val="236755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Customers </a:t>
            </a:r>
            <a:r>
              <a:rPr lang="en-US" b="1" dirty="0" smtClean="0"/>
              <a:t>SAY…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B6C1-2CDD-43B2-B568-F227A260DC8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4307" y="1569500"/>
            <a:ext cx="7560859" cy="35702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chemeClr val="accent1"/>
                </a:solidFill>
              </a:rPr>
              <a:t>I </a:t>
            </a:r>
            <a:r>
              <a:rPr lang="en-US" sz="3200" dirty="0">
                <a:solidFill>
                  <a:schemeClr val="accent1"/>
                </a:solidFill>
              </a:rPr>
              <a:t>have 50 applications that speak CIFS and NFS.  I want the economic benefits of next-gen object </a:t>
            </a:r>
            <a:r>
              <a:rPr lang="en-US" sz="3200" dirty="0" smtClean="0">
                <a:solidFill>
                  <a:schemeClr val="accent1"/>
                </a:solidFill>
              </a:rPr>
              <a:t>storage to solve my archive needs </a:t>
            </a:r>
            <a:r>
              <a:rPr lang="en-US" sz="3200" dirty="0">
                <a:solidFill>
                  <a:schemeClr val="accent1"/>
                </a:solidFill>
              </a:rPr>
              <a:t>– but I do not have the developer cycles to port </a:t>
            </a:r>
            <a:r>
              <a:rPr lang="en-US" sz="3200" dirty="0" smtClean="0">
                <a:solidFill>
                  <a:schemeClr val="accent1"/>
                </a:solidFill>
              </a:rPr>
              <a:t>my </a:t>
            </a:r>
            <a:r>
              <a:rPr lang="en-US" sz="3200" dirty="0">
                <a:solidFill>
                  <a:schemeClr val="accent1"/>
                </a:solidFill>
              </a:rPr>
              <a:t>applications to http REST</a:t>
            </a:r>
            <a:r>
              <a:rPr lang="en-US" sz="3200" dirty="0" smtClean="0">
                <a:solidFill>
                  <a:schemeClr val="accent1"/>
                </a:solidFill>
              </a:rPr>
              <a:t>! 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–Large U.S. Publisher</a:t>
            </a:r>
          </a:p>
        </p:txBody>
      </p:sp>
      <p:sp>
        <p:nvSpPr>
          <p:cNvPr id="7" name="TextBox 6"/>
          <p:cNvSpPr txBox="1"/>
          <p:nvPr/>
        </p:nvSpPr>
        <p:spPr>
          <a:xfrm rot="21216264">
            <a:off x="3035426" y="4892332"/>
            <a:ext cx="5917993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/>
              <a:t>SELL</a:t>
            </a:r>
            <a:r>
              <a:rPr lang="en-US" sz="3200" dirty="0" smtClean="0"/>
              <a:t>:  Wide Area Storage with NAS Access</a:t>
            </a:r>
          </a:p>
        </p:txBody>
      </p:sp>
    </p:spTree>
    <p:extLst>
      <p:ext uri="{BB962C8B-B14F-4D97-AF65-F5344CB8AC3E}">
        <p14:creationId xmlns:p14="http://schemas.microsoft.com/office/powerpoint/2010/main" val="424952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Customers </a:t>
            </a:r>
            <a:r>
              <a:rPr lang="en-US" b="1" dirty="0" smtClean="0"/>
              <a:t>SAY…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B6C1-2CDD-43B2-B568-F227A260DC8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4307" y="1583148"/>
            <a:ext cx="7560859" cy="20928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chemeClr val="accent1"/>
                </a:solidFill>
              </a:rPr>
              <a:t>I need a scalable, affordable archive—integrated with StorNext—that has better latency than tape.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	–Major U.S. M&amp;E customer</a:t>
            </a:r>
            <a:endParaRPr lang="en-US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 rot="21216264">
            <a:off x="3035426" y="4892332"/>
            <a:ext cx="5917993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/>
              <a:t>SELL</a:t>
            </a:r>
            <a:r>
              <a:rPr lang="en-US" sz="3200" dirty="0" smtClean="0"/>
              <a:t>:  Wide Area Storage that is StorNext Managed.</a:t>
            </a:r>
          </a:p>
        </p:txBody>
      </p:sp>
    </p:spTree>
    <p:extLst>
      <p:ext uri="{BB962C8B-B14F-4D97-AF65-F5344CB8AC3E}">
        <p14:creationId xmlns:p14="http://schemas.microsoft.com/office/powerpoint/2010/main" val="136599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Customers </a:t>
            </a:r>
            <a:r>
              <a:rPr lang="en-US" b="1" dirty="0" smtClean="0"/>
              <a:t>SAY…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B6C1-2CDD-43B2-B568-F227A260DC8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4307" y="1514908"/>
            <a:ext cx="7560859" cy="30777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chemeClr val="accent1"/>
                </a:solidFill>
              </a:rPr>
              <a:t>I would like one of my StorNext Archive tiers to be managed in someone else’s data center – so I can sleep knowing that the archive is there if I need it, but I don’t have to manage the 2</a:t>
            </a:r>
            <a:r>
              <a:rPr lang="en-US" sz="3200" baseline="30000" dirty="0" smtClean="0">
                <a:solidFill>
                  <a:schemeClr val="accent1"/>
                </a:solidFill>
              </a:rPr>
              <a:t>nd</a:t>
            </a:r>
            <a:r>
              <a:rPr lang="en-US" sz="3200" dirty="0" smtClean="0">
                <a:solidFill>
                  <a:schemeClr val="accent1"/>
                </a:solidFill>
              </a:rPr>
              <a:t> copy.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	–Major EMEA M&amp;E production house</a:t>
            </a:r>
            <a:endParaRPr lang="en-US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 rot="21216264">
            <a:off x="3035426" y="4399890"/>
            <a:ext cx="5917993" cy="206210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/>
              <a:t>SELL</a:t>
            </a:r>
            <a:r>
              <a:rPr lang="en-US" sz="3200" dirty="0" smtClean="0"/>
              <a:t>:  StorNext Managed Wide Area Storage—that is eventually available as a “Cloud Archive”</a:t>
            </a:r>
          </a:p>
        </p:txBody>
      </p:sp>
    </p:spTree>
    <p:extLst>
      <p:ext uri="{BB962C8B-B14F-4D97-AF65-F5344CB8AC3E}">
        <p14:creationId xmlns:p14="http://schemas.microsoft.com/office/powerpoint/2010/main" val="25087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Straight Connector 153"/>
          <p:cNvCxnSpPr/>
          <p:nvPr/>
        </p:nvCxnSpPr>
        <p:spPr bwMode="auto">
          <a:xfrm rot="5400000">
            <a:off x="7077869" y="5014121"/>
            <a:ext cx="733426" cy="1587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55" name="Straight Connector 154"/>
          <p:cNvCxnSpPr/>
          <p:nvPr/>
        </p:nvCxnSpPr>
        <p:spPr bwMode="auto">
          <a:xfrm rot="5400000">
            <a:off x="7003256" y="5014119"/>
            <a:ext cx="733426" cy="158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56" name="Straight Connector 155"/>
          <p:cNvCxnSpPr/>
          <p:nvPr/>
        </p:nvCxnSpPr>
        <p:spPr bwMode="auto">
          <a:xfrm rot="5400000">
            <a:off x="7242969" y="5014121"/>
            <a:ext cx="733426" cy="1587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57" name="Straight Connector 156"/>
          <p:cNvCxnSpPr/>
          <p:nvPr/>
        </p:nvCxnSpPr>
        <p:spPr bwMode="auto">
          <a:xfrm rot="5400000">
            <a:off x="7168356" y="5014119"/>
            <a:ext cx="733426" cy="158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50" name="Straight Connector 149"/>
          <p:cNvCxnSpPr/>
          <p:nvPr/>
        </p:nvCxnSpPr>
        <p:spPr bwMode="auto">
          <a:xfrm rot="5400000">
            <a:off x="3939381" y="4983639"/>
            <a:ext cx="733426" cy="158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51" name="Straight Connector 150"/>
          <p:cNvCxnSpPr/>
          <p:nvPr/>
        </p:nvCxnSpPr>
        <p:spPr bwMode="auto">
          <a:xfrm rot="5400000">
            <a:off x="3864769" y="4983641"/>
            <a:ext cx="733426" cy="1587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52" name="Straight Connector 151"/>
          <p:cNvCxnSpPr/>
          <p:nvPr/>
        </p:nvCxnSpPr>
        <p:spPr bwMode="auto">
          <a:xfrm rot="5400000">
            <a:off x="4106069" y="4983641"/>
            <a:ext cx="733426" cy="1587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53" name="Straight Connector 152"/>
          <p:cNvCxnSpPr/>
          <p:nvPr/>
        </p:nvCxnSpPr>
        <p:spPr bwMode="auto">
          <a:xfrm rot="5400000">
            <a:off x="4031456" y="4983639"/>
            <a:ext cx="733426" cy="158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63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Area Storage </a:t>
            </a:r>
            <a:r>
              <a:rPr lang="en-US" b="1" cap="all" dirty="0" smtClean="0"/>
              <a:t>Building Blocks</a:t>
            </a:r>
            <a:endParaRPr lang="en-US" b="1" cap="all" dirty="0"/>
          </a:p>
        </p:txBody>
      </p:sp>
      <p:sp>
        <p:nvSpPr>
          <p:cNvPr id="37" name="TextBox 36"/>
          <p:cNvSpPr txBox="1"/>
          <p:nvPr/>
        </p:nvSpPr>
        <p:spPr>
          <a:xfrm>
            <a:off x="5505120" y="4251962"/>
            <a:ext cx="7376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366309"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DejaVu Sans" pitchFamily="34" charset="2"/>
                <a:cs typeface="DejaVu Sans" pitchFamily="34" charset="2"/>
              </a:rPr>
              <a:t>Gigabit </a:t>
            </a:r>
          </a:p>
          <a:p>
            <a:pPr algn="ctr" defTabSz="366309"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DejaVu Sans" pitchFamily="34" charset="2"/>
                <a:cs typeface="DejaVu Sans" pitchFamily="34" charset="2"/>
              </a:rPr>
              <a:t>Ethernet</a:t>
            </a:r>
          </a:p>
          <a:p>
            <a:pPr algn="ctr" defTabSz="366309"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DejaVu Sans" pitchFamily="34" charset="2"/>
                <a:cs typeface="DejaVu Sans" pitchFamily="34" charset="2"/>
              </a:rPr>
              <a:t>Fabric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71130" y="5349240"/>
            <a:ext cx="10842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66309">
              <a:defRPr/>
            </a:pPr>
            <a:r>
              <a:rPr lang="en-US" dirty="0" smtClean="0">
                <a:solidFill>
                  <a:srgbClr val="084369"/>
                </a:solidFill>
                <a:latin typeface="+mn-lt"/>
                <a:ea typeface="DejaVu Sans" pitchFamily="34" charset="2"/>
                <a:cs typeface="DejaVu Sans" pitchFamily="34" charset="2"/>
              </a:rPr>
              <a:t>Scalable</a:t>
            </a:r>
          </a:p>
          <a:p>
            <a:pPr algn="ctr" defTabSz="366309">
              <a:defRPr/>
            </a:pPr>
            <a:r>
              <a:rPr lang="en-US" dirty="0" smtClean="0">
                <a:solidFill>
                  <a:srgbClr val="084369"/>
                </a:solidFill>
                <a:latin typeface="+mn-lt"/>
                <a:ea typeface="DejaVu Sans" pitchFamily="34" charset="2"/>
                <a:cs typeface="DejaVu Sans" pitchFamily="34" charset="2"/>
              </a:rPr>
              <a:t>Storage</a:t>
            </a:r>
            <a:endParaRPr lang="en-US" dirty="0">
              <a:solidFill>
                <a:srgbClr val="084369"/>
              </a:solidFill>
              <a:latin typeface="+mn-lt"/>
              <a:ea typeface="DejaVu Sans" pitchFamily="34" charset="2"/>
              <a:cs typeface="DejaVu Sans" pitchFamily="34" charset="2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rot="5400000">
            <a:off x="3785394" y="4983641"/>
            <a:ext cx="733426" cy="1587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47" name="Straight Connector 46"/>
          <p:cNvCxnSpPr/>
          <p:nvPr/>
        </p:nvCxnSpPr>
        <p:spPr bwMode="auto">
          <a:xfrm rot="5400000">
            <a:off x="6833394" y="4983641"/>
            <a:ext cx="733426" cy="1587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49" name="Straight Connector 48"/>
          <p:cNvCxnSpPr/>
          <p:nvPr/>
        </p:nvCxnSpPr>
        <p:spPr bwMode="auto">
          <a:xfrm rot="5400000">
            <a:off x="3710781" y="4983639"/>
            <a:ext cx="733426" cy="158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51" name="Straight Connector 50"/>
          <p:cNvCxnSpPr/>
          <p:nvPr/>
        </p:nvCxnSpPr>
        <p:spPr bwMode="auto">
          <a:xfrm rot="5400000">
            <a:off x="6911181" y="4983639"/>
            <a:ext cx="733426" cy="158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25" name="Straight Connector 124"/>
          <p:cNvCxnSpPr>
            <a:endCxn id="16422" idx="0"/>
          </p:cNvCxnSpPr>
          <p:nvPr/>
        </p:nvCxnSpPr>
        <p:spPr bwMode="auto">
          <a:xfrm>
            <a:off x="4078288" y="3627817"/>
            <a:ext cx="227012" cy="807023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27" name="Straight Connector 126"/>
          <p:cNvCxnSpPr>
            <a:endCxn id="58" idx="0"/>
          </p:cNvCxnSpPr>
          <p:nvPr/>
        </p:nvCxnSpPr>
        <p:spPr bwMode="auto">
          <a:xfrm flipH="1">
            <a:off x="4019762" y="2386940"/>
            <a:ext cx="1739770" cy="1084017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5030473" y="1656983"/>
            <a:ext cx="382905" cy="50900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6096004" y="1586896"/>
            <a:ext cx="359388" cy="57909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6415" name="TextBox 137"/>
          <p:cNvSpPr txBox="1">
            <a:spLocks noChangeArrowheads="1"/>
          </p:cNvSpPr>
          <p:nvPr/>
        </p:nvSpPr>
        <p:spPr bwMode="auto">
          <a:xfrm>
            <a:off x="6214253" y="1851660"/>
            <a:ext cx="576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tx1"/>
                </a:solidFill>
                <a:latin typeface="Verdana" charset="0"/>
                <a:cs typeface="DejaVu Sans" charset="0"/>
              </a:rPr>
              <a:t>HTTP</a:t>
            </a:r>
            <a:endParaRPr lang="en-US" sz="1800" dirty="0">
              <a:solidFill>
                <a:schemeClr val="tx1"/>
              </a:solidFill>
              <a:latin typeface="Verdana" charset="0"/>
              <a:cs typeface="DejaVu Sans" charset="0"/>
            </a:endParaRPr>
          </a:p>
        </p:txBody>
      </p:sp>
      <p:pic>
        <p:nvPicPr>
          <p:cNvPr id="16418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67226"/>
            <a:ext cx="1143000" cy="42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1" name="TextBox 231"/>
          <p:cNvSpPr txBox="1">
            <a:spLocks noChangeArrowheads="1"/>
          </p:cNvSpPr>
          <p:nvPr/>
        </p:nvSpPr>
        <p:spPr bwMode="auto">
          <a:xfrm>
            <a:off x="1550145" y="1133763"/>
            <a:ext cx="2708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accent1"/>
                </a:solidFill>
                <a:latin typeface="+mn-lt"/>
                <a:cs typeface="DejaVu Sans" charset="0"/>
              </a:rPr>
              <a:t>StorNext MDC </a:t>
            </a:r>
          </a:p>
        </p:txBody>
      </p:sp>
      <p:pic>
        <p:nvPicPr>
          <p:cNvPr id="16422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34840"/>
            <a:ext cx="1143000" cy="42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3" name="Straight Connector 232"/>
          <p:cNvCxnSpPr>
            <a:endCxn id="16418" idx="0"/>
          </p:cNvCxnSpPr>
          <p:nvPr/>
        </p:nvCxnSpPr>
        <p:spPr bwMode="auto">
          <a:xfrm flipH="1">
            <a:off x="7353300" y="3627817"/>
            <a:ext cx="266700" cy="839409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" name="TextBox 1"/>
          <p:cNvSpPr txBox="1"/>
          <p:nvPr/>
        </p:nvSpPr>
        <p:spPr>
          <a:xfrm>
            <a:off x="235526" y="2879467"/>
            <a:ext cx="3996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/>
                </a:solidFill>
                <a:latin typeface="+mn-lt"/>
                <a:sym typeface="Wingdings"/>
              </a:rPr>
              <a:t>C10 Controller Nodes</a:t>
            </a:r>
            <a:endParaRPr lang="en-US" sz="1600" dirty="0" smtClean="0">
              <a:solidFill>
                <a:srgbClr val="666666"/>
              </a:solidFill>
              <a:latin typeface="+mn-lt"/>
              <a:sym typeface="Wingdings"/>
            </a:endParaRPr>
          </a:p>
        </p:txBody>
      </p:sp>
      <p:cxnSp>
        <p:nvCxnSpPr>
          <p:cNvPr id="234" name="Straight Connector 233"/>
          <p:cNvCxnSpPr/>
          <p:nvPr/>
        </p:nvCxnSpPr>
        <p:spPr bwMode="auto">
          <a:xfrm flipH="1" flipV="1">
            <a:off x="5818909" y="2434443"/>
            <a:ext cx="1879063" cy="1029438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31" name="TextBox 130"/>
          <p:cNvSpPr txBox="1"/>
          <p:nvPr/>
        </p:nvSpPr>
        <p:spPr>
          <a:xfrm>
            <a:off x="5181600" y="2880360"/>
            <a:ext cx="609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66309"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DejaVu Sans" pitchFamily="34" charset="2"/>
                <a:cs typeface="DejaVu Sans" pitchFamily="34" charset="2"/>
              </a:rPr>
              <a:t>10GbE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487232" y="2514600"/>
            <a:ext cx="914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66309"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DejaVu Sans" pitchFamily="34" charset="2"/>
                <a:cs typeface="DejaVu Sans" pitchFamily="34" charset="2"/>
              </a:rPr>
              <a:t>http/REST</a:t>
            </a:r>
          </a:p>
        </p:txBody>
      </p:sp>
      <p:cxnSp>
        <p:nvCxnSpPr>
          <p:cNvPr id="137" name="Straight Connector 136"/>
          <p:cNvCxnSpPr>
            <a:stCxn id="16418" idx="0"/>
          </p:cNvCxnSpPr>
          <p:nvPr/>
        </p:nvCxnSpPr>
        <p:spPr bwMode="auto">
          <a:xfrm flipH="1" flipV="1">
            <a:off x="4078288" y="3627817"/>
            <a:ext cx="3275012" cy="839409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58" name="Straight Connector 157"/>
          <p:cNvCxnSpPr>
            <a:endCxn id="16422" idx="0"/>
          </p:cNvCxnSpPr>
          <p:nvPr/>
        </p:nvCxnSpPr>
        <p:spPr bwMode="auto">
          <a:xfrm flipH="1">
            <a:off x="4305300" y="3627817"/>
            <a:ext cx="3314700" cy="807023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68" name="TextBox 167"/>
          <p:cNvSpPr txBox="1"/>
          <p:nvPr/>
        </p:nvSpPr>
        <p:spPr>
          <a:xfrm>
            <a:off x="4419600" y="2514600"/>
            <a:ext cx="8969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66309"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DejaVu Sans" pitchFamily="34" charset="2"/>
                <a:cs typeface="DejaVu Sans" pitchFamily="34" charset="2"/>
              </a:rPr>
              <a:t>http/REST</a:t>
            </a:r>
          </a:p>
        </p:txBody>
      </p:sp>
      <p:cxnSp>
        <p:nvCxnSpPr>
          <p:cNvPr id="134" name="Straight Connector 133"/>
          <p:cNvCxnSpPr>
            <a:endCxn id="37892" idx="0"/>
          </p:cNvCxnSpPr>
          <p:nvPr/>
        </p:nvCxnSpPr>
        <p:spPr bwMode="auto">
          <a:xfrm>
            <a:off x="5759532" y="2422566"/>
            <a:ext cx="209626" cy="1041315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217" name="Straight Connector 216"/>
          <p:cNvCxnSpPr>
            <a:stCxn id="16418" idx="0"/>
            <a:endCxn id="37892" idx="2"/>
          </p:cNvCxnSpPr>
          <p:nvPr/>
        </p:nvCxnSpPr>
        <p:spPr bwMode="auto">
          <a:xfrm flipH="1" flipV="1">
            <a:off x="5969158" y="3620741"/>
            <a:ext cx="1384142" cy="846485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223" name="Straight Connector 222"/>
          <p:cNvCxnSpPr>
            <a:stCxn id="37892" idx="2"/>
            <a:endCxn id="16422" idx="0"/>
          </p:cNvCxnSpPr>
          <p:nvPr/>
        </p:nvCxnSpPr>
        <p:spPr bwMode="auto">
          <a:xfrm flipH="1">
            <a:off x="4305300" y="3620741"/>
            <a:ext cx="1663858" cy="814099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26" name="TextBox 125"/>
          <p:cNvSpPr txBox="1"/>
          <p:nvPr/>
        </p:nvSpPr>
        <p:spPr>
          <a:xfrm>
            <a:off x="247403" y="5460988"/>
            <a:ext cx="320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/>
                </a:solidFill>
                <a:latin typeface="+mn-lt"/>
                <a:sym typeface="Wingdings"/>
              </a:rPr>
              <a:t>S10 Storage Nodes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895600" y="4892040"/>
            <a:ext cx="6096000" cy="196596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2895600" y="3154680"/>
            <a:ext cx="6019800" cy="82296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620000" y="4069080"/>
            <a:ext cx="609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66309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+mn-lt"/>
                <a:ea typeface="DejaVu Sans" pitchFamily="34" charset="2"/>
                <a:cs typeface="DejaVu Sans" pitchFamily="34" charset="2"/>
              </a:rPr>
              <a:t>10GbE</a:t>
            </a:r>
            <a:endParaRPr lang="en-US" sz="1200" b="1" dirty="0">
              <a:solidFill>
                <a:schemeClr val="tx1"/>
              </a:solidFill>
              <a:latin typeface="+mn-lt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620000" y="4709160"/>
            <a:ext cx="609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66309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+mn-lt"/>
                <a:ea typeface="DejaVu Sans" pitchFamily="34" charset="2"/>
                <a:cs typeface="DejaVu Sans" pitchFamily="34" charset="2"/>
              </a:rPr>
              <a:t>1 GbE</a:t>
            </a:r>
            <a:endParaRPr lang="en-US" sz="1200" b="1" dirty="0">
              <a:solidFill>
                <a:schemeClr val="tx1"/>
              </a:solidFill>
              <a:latin typeface="+mn-lt"/>
              <a:ea typeface="DejaVu Sans" pitchFamily="34" charset="2"/>
              <a:cs typeface="DejaVu Sans" pitchFamily="34" charset="2"/>
            </a:endParaRPr>
          </a:p>
        </p:txBody>
      </p:sp>
      <p:pic>
        <p:nvPicPr>
          <p:cNvPr id="135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02" y="2161434"/>
            <a:ext cx="1143000" cy="42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51" y="5248605"/>
            <a:ext cx="1403322" cy="11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57" y="5248605"/>
            <a:ext cx="1403322" cy="11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8" y="3463881"/>
            <a:ext cx="1819579" cy="15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45" y="3467419"/>
            <a:ext cx="1819579" cy="15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72" y="3470957"/>
            <a:ext cx="1819579" cy="15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06" y="1363482"/>
            <a:ext cx="1295803" cy="22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231"/>
          <p:cNvSpPr txBox="1">
            <a:spLocks noChangeArrowheads="1"/>
          </p:cNvSpPr>
          <p:nvPr/>
        </p:nvSpPr>
        <p:spPr bwMode="auto">
          <a:xfrm>
            <a:off x="7028779" y="1133763"/>
            <a:ext cx="20681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accent1"/>
                </a:solidFill>
                <a:latin typeface="+mn-lt"/>
                <a:cs typeface="DejaVu Sans" charset="0"/>
              </a:rPr>
              <a:t>A10 Access</a:t>
            </a:r>
            <a:br>
              <a:rPr lang="en-US" sz="3200" b="1" dirty="0" smtClean="0">
                <a:solidFill>
                  <a:schemeClr val="accent1"/>
                </a:solidFill>
                <a:latin typeface="+mn-lt"/>
                <a:cs typeface="DejaVu Sans" charset="0"/>
              </a:rPr>
            </a:br>
            <a:r>
              <a:rPr lang="en-US" sz="3200" b="1" dirty="0" smtClean="0">
                <a:solidFill>
                  <a:schemeClr val="accent1"/>
                </a:solidFill>
                <a:latin typeface="+mn-lt"/>
                <a:cs typeface="DejaVu Sans" charset="0"/>
              </a:rPr>
              <a:t>Node</a:t>
            </a:r>
            <a:br>
              <a:rPr lang="en-US" sz="3200" b="1" dirty="0" smtClean="0">
                <a:solidFill>
                  <a:schemeClr val="accent1"/>
                </a:solidFill>
                <a:latin typeface="+mn-lt"/>
                <a:cs typeface="DejaVu Sans" charset="0"/>
              </a:rPr>
            </a:br>
            <a:r>
              <a:rPr lang="en-US" sz="1600" dirty="0" smtClean="0">
                <a:solidFill>
                  <a:schemeClr val="accent1"/>
                </a:solidFill>
                <a:latin typeface="+mn-lt"/>
                <a:cs typeface="DejaVu Sans" charset="0"/>
              </a:rPr>
              <a:t>(or other)</a:t>
            </a:r>
          </a:p>
        </p:txBody>
      </p:sp>
      <p:pic>
        <p:nvPicPr>
          <p:cNvPr id="73" name="Picture 2" descr="C:\Users\jlee3\AppData\Local\Microsoft\Windows\Temporary Internet Files\Content.Outlook\I8W2KQLJ\Quantum-StorNext_M330_FRNT_LowRes.jpg"/>
          <p:cNvPicPr>
            <a:picLocks noChangeAspect="1" noChangeArrowheads="1"/>
          </p:cNvPicPr>
          <p:nvPr/>
        </p:nvPicPr>
        <p:blipFill>
          <a:blip r:embed="rId8" cstate="print"/>
          <a:srcRect l="844" b="1185"/>
          <a:stretch>
            <a:fillRect/>
          </a:stretch>
        </p:blipFill>
        <p:spPr bwMode="auto">
          <a:xfrm>
            <a:off x="4173575" y="1075760"/>
            <a:ext cx="1305578" cy="77590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249675" y="4330476"/>
            <a:ext cx="320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/>
                </a:solidFill>
                <a:latin typeface="+mn-lt"/>
                <a:sym typeface="Wingdings"/>
              </a:rPr>
              <a:t>“Rack” Switches</a:t>
            </a:r>
          </a:p>
        </p:txBody>
      </p:sp>
    </p:spTree>
    <p:extLst>
      <p:ext uri="{BB962C8B-B14F-4D97-AF65-F5344CB8AC3E}">
        <p14:creationId xmlns:p14="http://schemas.microsoft.com/office/powerpoint/2010/main" val="196672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1" grpId="0"/>
      <p:bldP spid="2" grpId="0"/>
      <p:bldP spid="126" grpId="0"/>
      <p:bldP spid="70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Straight Connector 153"/>
          <p:cNvCxnSpPr/>
          <p:nvPr/>
        </p:nvCxnSpPr>
        <p:spPr bwMode="auto">
          <a:xfrm rot="5400000">
            <a:off x="7077869" y="5014121"/>
            <a:ext cx="733426" cy="1587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55" name="Straight Connector 154"/>
          <p:cNvCxnSpPr/>
          <p:nvPr/>
        </p:nvCxnSpPr>
        <p:spPr bwMode="auto">
          <a:xfrm rot="5400000">
            <a:off x="7003256" y="5014119"/>
            <a:ext cx="733426" cy="158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56" name="Straight Connector 155"/>
          <p:cNvCxnSpPr/>
          <p:nvPr/>
        </p:nvCxnSpPr>
        <p:spPr bwMode="auto">
          <a:xfrm rot="5400000">
            <a:off x="7242969" y="5014121"/>
            <a:ext cx="733426" cy="1587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57" name="Straight Connector 156"/>
          <p:cNvCxnSpPr/>
          <p:nvPr/>
        </p:nvCxnSpPr>
        <p:spPr bwMode="auto">
          <a:xfrm rot="5400000">
            <a:off x="7168356" y="5014119"/>
            <a:ext cx="733426" cy="158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50" name="Straight Connector 149"/>
          <p:cNvCxnSpPr/>
          <p:nvPr/>
        </p:nvCxnSpPr>
        <p:spPr bwMode="auto">
          <a:xfrm rot="5400000">
            <a:off x="3939381" y="4983639"/>
            <a:ext cx="733426" cy="158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51" name="Straight Connector 150"/>
          <p:cNvCxnSpPr/>
          <p:nvPr/>
        </p:nvCxnSpPr>
        <p:spPr bwMode="auto">
          <a:xfrm rot="5400000">
            <a:off x="3864769" y="4983641"/>
            <a:ext cx="733426" cy="1587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52" name="Straight Connector 151"/>
          <p:cNvCxnSpPr/>
          <p:nvPr/>
        </p:nvCxnSpPr>
        <p:spPr bwMode="auto">
          <a:xfrm rot="5400000">
            <a:off x="4106069" y="4983641"/>
            <a:ext cx="733426" cy="1587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53" name="Straight Connector 152"/>
          <p:cNvCxnSpPr/>
          <p:nvPr/>
        </p:nvCxnSpPr>
        <p:spPr bwMode="auto">
          <a:xfrm rot="5400000">
            <a:off x="4031456" y="4983639"/>
            <a:ext cx="733426" cy="158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63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Area Storage </a:t>
            </a:r>
            <a:r>
              <a:rPr lang="en-US" b="1" cap="all" dirty="0" smtClean="0"/>
              <a:t>Building Blocks</a:t>
            </a:r>
            <a:endParaRPr lang="en-US" b="1" cap="all" dirty="0"/>
          </a:p>
        </p:txBody>
      </p:sp>
      <p:sp>
        <p:nvSpPr>
          <p:cNvPr id="37" name="TextBox 36"/>
          <p:cNvSpPr txBox="1"/>
          <p:nvPr/>
        </p:nvSpPr>
        <p:spPr>
          <a:xfrm>
            <a:off x="5505120" y="4251962"/>
            <a:ext cx="7376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366309"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DejaVu Sans" pitchFamily="34" charset="2"/>
                <a:cs typeface="DejaVu Sans" pitchFamily="34" charset="2"/>
              </a:rPr>
              <a:t>Gigabit </a:t>
            </a:r>
          </a:p>
          <a:p>
            <a:pPr algn="ctr" defTabSz="366309"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DejaVu Sans" pitchFamily="34" charset="2"/>
                <a:cs typeface="DejaVu Sans" pitchFamily="34" charset="2"/>
              </a:rPr>
              <a:t>Ethernet</a:t>
            </a:r>
          </a:p>
          <a:p>
            <a:pPr algn="ctr" defTabSz="366309"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DejaVu Sans" pitchFamily="34" charset="2"/>
                <a:cs typeface="DejaVu Sans" pitchFamily="34" charset="2"/>
              </a:rPr>
              <a:t>Fabric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71130" y="5349240"/>
            <a:ext cx="10842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66309">
              <a:defRPr/>
            </a:pPr>
            <a:r>
              <a:rPr lang="en-US" dirty="0" smtClean="0">
                <a:solidFill>
                  <a:srgbClr val="084369"/>
                </a:solidFill>
                <a:latin typeface="+mn-lt"/>
                <a:ea typeface="DejaVu Sans" pitchFamily="34" charset="2"/>
                <a:cs typeface="DejaVu Sans" pitchFamily="34" charset="2"/>
              </a:rPr>
              <a:t>Scalable</a:t>
            </a:r>
          </a:p>
          <a:p>
            <a:pPr algn="ctr" defTabSz="366309">
              <a:defRPr/>
            </a:pPr>
            <a:r>
              <a:rPr lang="en-US" dirty="0" smtClean="0">
                <a:solidFill>
                  <a:srgbClr val="084369"/>
                </a:solidFill>
                <a:latin typeface="+mn-lt"/>
                <a:ea typeface="DejaVu Sans" pitchFamily="34" charset="2"/>
                <a:cs typeface="DejaVu Sans" pitchFamily="34" charset="2"/>
              </a:rPr>
              <a:t>Storage</a:t>
            </a:r>
            <a:endParaRPr lang="en-US" dirty="0">
              <a:solidFill>
                <a:srgbClr val="084369"/>
              </a:solidFill>
              <a:latin typeface="+mn-lt"/>
              <a:ea typeface="DejaVu Sans" pitchFamily="34" charset="2"/>
              <a:cs typeface="DejaVu Sans" pitchFamily="34" charset="2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rot="5400000">
            <a:off x="3785394" y="4983641"/>
            <a:ext cx="733426" cy="1587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47" name="Straight Connector 46"/>
          <p:cNvCxnSpPr/>
          <p:nvPr/>
        </p:nvCxnSpPr>
        <p:spPr bwMode="auto">
          <a:xfrm rot="5400000">
            <a:off x="6833394" y="4983641"/>
            <a:ext cx="733426" cy="1587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49" name="Straight Connector 48"/>
          <p:cNvCxnSpPr/>
          <p:nvPr/>
        </p:nvCxnSpPr>
        <p:spPr bwMode="auto">
          <a:xfrm rot="5400000">
            <a:off x="3710781" y="4983639"/>
            <a:ext cx="733426" cy="158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51" name="Straight Connector 50"/>
          <p:cNvCxnSpPr/>
          <p:nvPr/>
        </p:nvCxnSpPr>
        <p:spPr bwMode="auto">
          <a:xfrm rot="5400000">
            <a:off x="6911181" y="4983639"/>
            <a:ext cx="733426" cy="158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25" name="Straight Connector 124"/>
          <p:cNvCxnSpPr>
            <a:endCxn id="16422" idx="0"/>
          </p:cNvCxnSpPr>
          <p:nvPr/>
        </p:nvCxnSpPr>
        <p:spPr bwMode="auto">
          <a:xfrm>
            <a:off x="4078288" y="3627817"/>
            <a:ext cx="227012" cy="807023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27" name="Straight Connector 126"/>
          <p:cNvCxnSpPr>
            <a:endCxn id="58" idx="0"/>
          </p:cNvCxnSpPr>
          <p:nvPr/>
        </p:nvCxnSpPr>
        <p:spPr bwMode="auto">
          <a:xfrm flipH="1">
            <a:off x="4019762" y="2386940"/>
            <a:ext cx="1739770" cy="1084017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5030473" y="1656983"/>
            <a:ext cx="382905" cy="50900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6096004" y="1586896"/>
            <a:ext cx="359388" cy="57909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6415" name="TextBox 137"/>
          <p:cNvSpPr txBox="1">
            <a:spLocks noChangeArrowheads="1"/>
          </p:cNvSpPr>
          <p:nvPr/>
        </p:nvSpPr>
        <p:spPr bwMode="auto">
          <a:xfrm>
            <a:off x="6214253" y="1851660"/>
            <a:ext cx="576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tx1"/>
                </a:solidFill>
                <a:latin typeface="Verdana" charset="0"/>
                <a:cs typeface="DejaVu Sans" charset="0"/>
              </a:rPr>
              <a:t>HTTP</a:t>
            </a:r>
            <a:endParaRPr lang="en-US" sz="1800" dirty="0">
              <a:solidFill>
                <a:schemeClr val="tx1"/>
              </a:solidFill>
              <a:latin typeface="Verdana" charset="0"/>
              <a:cs typeface="DejaVu Sans" charset="0"/>
            </a:endParaRPr>
          </a:p>
        </p:txBody>
      </p:sp>
      <p:pic>
        <p:nvPicPr>
          <p:cNvPr id="16418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67226"/>
            <a:ext cx="1143000" cy="42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1" name="TextBox 231"/>
          <p:cNvSpPr txBox="1">
            <a:spLocks noChangeArrowheads="1"/>
          </p:cNvSpPr>
          <p:nvPr/>
        </p:nvSpPr>
        <p:spPr bwMode="auto">
          <a:xfrm>
            <a:off x="1550145" y="1133763"/>
            <a:ext cx="2708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accent1"/>
                </a:solidFill>
                <a:latin typeface="+mn-lt"/>
                <a:cs typeface="DejaVu Sans" charset="0"/>
              </a:rPr>
              <a:t>StorNext MDC </a:t>
            </a:r>
          </a:p>
        </p:txBody>
      </p:sp>
      <p:pic>
        <p:nvPicPr>
          <p:cNvPr id="16422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34840"/>
            <a:ext cx="1143000" cy="42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3" name="Straight Connector 232"/>
          <p:cNvCxnSpPr>
            <a:endCxn id="16418" idx="0"/>
          </p:cNvCxnSpPr>
          <p:nvPr/>
        </p:nvCxnSpPr>
        <p:spPr bwMode="auto">
          <a:xfrm flipH="1">
            <a:off x="7353300" y="3627817"/>
            <a:ext cx="266700" cy="839409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" name="TextBox 1"/>
          <p:cNvSpPr txBox="1"/>
          <p:nvPr/>
        </p:nvSpPr>
        <p:spPr>
          <a:xfrm>
            <a:off x="235526" y="2019643"/>
            <a:ext cx="399675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/>
                </a:solidFill>
                <a:latin typeface="+mn-lt"/>
                <a:sym typeface="Wingdings"/>
              </a:rPr>
              <a:t>C10 Controller Nodes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solidFill>
                  <a:srgbClr val="666666"/>
                </a:solidFill>
                <a:latin typeface="+mn-lt"/>
                <a:sym typeface="Wingdings"/>
              </a:rPr>
              <a:t>http / REST object interface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solidFill>
                  <a:srgbClr val="666666"/>
                </a:solidFill>
                <a:latin typeface="+mn-lt"/>
                <a:sym typeface="Wingdings"/>
              </a:rPr>
              <a:t>Globally shared access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solidFill>
                  <a:srgbClr val="666666"/>
                </a:solidFill>
                <a:latin typeface="+mn-lt"/>
                <a:sym typeface="Wingdings"/>
              </a:rPr>
              <a:t>Application can failover to any controller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solidFill>
                  <a:srgbClr val="666666"/>
                </a:solidFill>
                <a:latin typeface="+mn-lt"/>
                <a:sym typeface="Wingdings"/>
              </a:rPr>
              <a:t>Metadata &amp; data read cache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solidFill>
                  <a:srgbClr val="666666"/>
                </a:solidFill>
                <a:latin typeface="+mn-lt"/>
                <a:sym typeface="Wingdings"/>
              </a:rPr>
              <a:t>Assured coherency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solidFill>
                  <a:srgbClr val="666666"/>
                </a:solidFill>
                <a:latin typeface="+mn-lt"/>
                <a:sym typeface="Wingdings"/>
              </a:rPr>
              <a:t>High-throughput per node</a:t>
            </a:r>
          </a:p>
          <a:p>
            <a:pPr>
              <a:defRPr/>
            </a:pPr>
            <a:endParaRPr lang="en-US" sz="1600" dirty="0" smtClean="0">
              <a:solidFill>
                <a:srgbClr val="666666"/>
              </a:solidFill>
              <a:latin typeface="+mn-lt"/>
              <a:sym typeface="Wingdings"/>
            </a:endParaRPr>
          </a:p>
          <a:p>
            <a:pPr>
              <a:defRPr/>
            </a:pPr>
            <a:endParaRPr lang="en-US" sz="16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cxnSp>
        <p:nvCxnSpPr>
          <p:cNvPr id="234" name="Straight Connector 233"/>
          <p:cNvCxnSpPr/>
          <p:nvPr/>
        </p:nvCxnSpPr>
        <p:spPr bwMode="auto">
          <a:xfrm flipH="1" flipV="1">
            <a:off x="5818909" y="2434443"/>
            <a:ext cx="1879063" cy="1029438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31" name="TextBox 130"/>
          <p:cNvSpPr txBox="1"/>
          <p:nvPr/>
        </p:nvSpPr>
        <p:spPr>
          <a:xfrm>
            <a:off x="5181600" y="2880360"/>
            <a:ext cx="609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66309"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DejaVu Sans" pitchFamily="34" charset="2"/>
                <a:cs typeface="DejaVu Sans" pitchFamily="34" charset="2"/>
              </a:rPr>
              <a:t>10GbE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487232" y="2514600"/>
            <a:ext cx="914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66309"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DejaVu Sans" pitchFamily="34" charset="2"/>
                <a:cs typeface="DejaVu Sans" pitchFamily="34" charset="2"/>
              </a:rPr>
              <a:t>http/REST</a:t>
            </a:r>
          </a:p>
        </p:txBody>
      </p:sp>
      <p:cxnSp>
        <p:nvCxnSpPr>
          <p:cNvPr id="137" name="Straight Connector 136"/>
          <p:cNvCxnSpPr>
            <a:stCxn id="16418" idx="0"/>
          </p:cNvCxnSpPr>
          <p:nvPr/>
        </p:nvCxnSpPr>
        <p:spPr bwMode="auto">
          <a:xfrm flipH="1" flipV="1">
            <a:off x="4078288" y="3627817"/>
            <a:ext cx="3275012" cy="839409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58" name="Straight Connector 157"/>
          <p:cNvCxnSpPr>
            <a:endCxn id="16422" idx="0"/>
          </p:cNvCxnSpPr>
          <p:nvPr/>
        </p:nvCxnSpPr>
        <p:spPr bwMode="auto">
          <a:xfrm flipH="1">
            <a:off x="4305300" y="3627817"/>
            <a:ext cx="3314700" cy="807023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68" name="TextBox 167"/>
          <p:cNvSpPr txBox="1"/>
          <p:nvPr/>
        </p:nvSpPr>
        <p:spPr>
          <a:xfrm>
            <a:off x="4419600" y="2514600"/>
            <a:ext cx="8969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66309"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DejaVu Sans" pitchFamily="34" charset="2"/>
                <a:cs typeface="DejaVu Sans" pitchFamily="34" charset="2"/>
              </a:rPr>
              <a:t>http/REST</a:t>
            </a:r>
          </a:p>
        </p:txBody>
      </p:sp>
      <p:cxnSp>
        <p:nvCxnSpPr>
          <p:cNvPr id="134" name="Straight Connector 133"/>
          <p:cNvCxnSpPr>
            <a:endCxn id="37892" idx="0"/>
          </p:cNvCxnSpPr>
          <p:nvPr/>
        </p:nvCxnSpPr>
        <p:spPr bwMode="auto">
          <a:xfrm>
            <a:off x="5759532" y="2422566"/>
            <a:ext cx="209626" cy="1041315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217" name="Straight Connector 216"/>
          <p:cNvCxnSpPr>
            <a:stCxn id="16418" idx="0"/>
            <a:endCxn id="37892" idx="2"/>
          </p:cNvCxnSpPr>
          <p:nvPr/>
        </p:nvCxnSpPr>
        <p:spPr bwMode="auto">
          <a:xfrm flipH="1" flipV="1">
            <a:off x="5969158" y="3620741"/>
            <a:ext cx="1384142" cy="846485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223" name="Straight Connector 222"/>
          <p:cNvCxnSpPr>
            <a:stCxn id="37892" idx="2"/>
            <a:endCxn id="16422" idx="0"/>
          </p:cNvCxnSpPr>
          <p:nvPr/>
        </p:nvCxnSpPr>
        <p:spPr bwMode="auto">
          <a:xfrm flipH="1">
            <a:off x="4305300" y="3620741"/>
            <a:ext cx="1663858" cy="814099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26" name="TextBox 125"/>
          <p:cNvSpPr txBox="1"/>
          <p:nvPr/>
        </p:nvSpPr>
        <p:spPr>
          <a:xfrm>
            <a:off x="247403" y="4178076"/>
            <a:ext cx="32004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/>
                </a:solidFill>
                <a:latin typeface="+mn-lt"/>
                <a:sym typeface="Wingdings"/>
              </a:rPr>
              <a:t>S10 Storage Nodes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solidFill>
                  <a:srgbClr val="666666"/>
                </a:solidFill>
                <a:latin typeface="+mn-lt"/>
                <a:sym typeface="Wingdings"/>
              </a:rPr>
              <a:t>½ PB – 100’s PBs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solidFill>
                  <a:srgbClr val="666666"/>
                </a:solidFill>
                <a:latin typeface="+mn-lt"/>
                <a:sym typeface="Wingdings"/>
              </a:rPr>
              <a:t>Space allocated across all nodes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solidFill>
                  <a:srgbClr val="666666"/>
                </a:solidFill>
                <a:latin typeface="+mn-lt"/>
                <a:sym typeface="Wingdings"/>
              </a:rPr>
              <a:t>On-the-fly capacity upgrades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solidFill>
                  <a:srgbClr val="666666"/>
                </a:solidFill>
                <a:latin typeface="+mn-lt"/>
                <a:sym typeface="Wingdings"/>
              </a:rPr>
              <a:t>No volume configuration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solidFill>
                  <a:srgbClr val="666666"/>
                </a:solidFill>
                <a:latin typeface="+mn-lt"/>
                <a:sym typeface="Wingdings"/>
              </a:rPr>
              <a:t>Automated data migration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solidFill>
                  <a:srgbClr val="666666"/>
                </a:solidFill>
                <a:latin typeface="+mn-lt"/>
                <a:sym typeface="Wingdings"/>
              </a:rPr>
              <a:t>Mixed density operation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solidFill>
                  <a:srgbClr val="666666"/>
                </a:solidFill>
                <a:latin typeface="+mn-lt"/>
                <a:sym typeface="Wingdings"/>
              </a:rPr>
              <a:t>Simple decommissioning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solidFill>
                  <a:srgbClr val="666666"/>
                </a:solidFill>
                <a:latin typeface="+mn-lt"/>
                <a:sym typeface="Wingdings"/>
              </a:rPr>
              <a:t>Low-power / high-density</a:t>
            </a:r>
          </a:p>
          <a:p>
            <a:pPr>
              <a:defRPr/>
            </a:pPr>
            <a:endParaRPr lang="en-US" sz="16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895600" y="4892040"/>
            <a:ext cx="6096000" cy="196596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2895600" y="3154680"/>
            <a:ext cx="6019800" cy="82296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620000" y="4069080"/>
            <a:ext cx="609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66309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+mn-lt"/>
                <a:ea typeface="DejaVu Sans" pitchFamily="34" charset="2"/>
                <a:cs typeface="DejaVu Sans" pitchFamily="34" charset="2"/>
              </a:rPr>
              <a:t>10GbE</a:t>
            </a:r>
            <a:endParaRPr lang="en-US" sz="1200" b="1" dirty="0">
              <a:solidFill>
                <a:schemeClr val="tx1"/>
              </a:solidFill>
              <a:latin typeface="+mn-lt"/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620000" y="4709160"/>
            <a:ext cx="609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66309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+mn-lt"/>
                <a:ea typeface="DejaVu Sans" pitchFamily="34" charset="2"/>
                <a:cs typeface="DejaVu Sans" pitchFamily="34" charset="2"/>
              </a:rPr>
              <a:t>1 GbE</a:t>
            </a:r>
            <a:endParaRPr lang="en-US" sz="1200" b="1" dirty="0">
              <a:solidFill>
                <a:schemeClr val="tx1"/>
              </a:solidFill>
              <a:latin typeface="+mn-lt"/>
              <a:ea typeface="DejaVu Sans" pitchFamily="34" charset="2"/>
              <a:cs typeface="DejaVu Sans" pitchFamily="34" charset="2"/>
            </a:endParaRPr>
          </a:p>
        </p:txBody>
      </p:sp>
      <p:pic>
        <p:nvPicPr>
          <p:cNvPr id="135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02" y="2161434"/>
            <a:ext cx="1143000" cy="42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51" y="5248605"/>
            <a:ext cx="1403322" cy="11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57" y="5248605"/>
            <a:ext cx="1403322" cy="11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8" y="3463881"/>
            <a:ext cx="1819579" cy="15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45" y="3467419"/>
            <a:ext cx="1819579" cy="15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72" y="3470957"/>
            <a:ext cx="1819579" cy="15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06" y="1363482"/>
            <a:ext cx="1295803" cy="22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231"/>
          <p:cNvSpPr txBox="1">
            <a:spLocks noChangeArrowheads="1"/>
          </p:cNvSpPr>
          <p:nvPr/>
        </p:nvSpPr>
        <p:spPr bwMode="auto">
          <a:xfrm>
            <a:off x="7028779" y="1133763"/>
            <a:ext cx="20681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accent1"/>
                </a:solidFill>
                <a:latin typeface="+mn-lt"/>
                <a:cs typeface="DejaVu Sans" charset="0"/>
              </a:rPr>
              <a:t>A10 Access</a:t>
            </a:r>
            <a:br>
              <a:rPr lang="en-US" sz="3200" b="1" dirty="0" smtClean="0">
                <a:solidFill>
                  <a:schemeClr val="accent1"/>
                </a:solidFill>
                <a:latin typeface="+mn-lt"/>
                <a:cs typeface="DejaVu Sans" charset="0"/>
              </a:rPr>
            </a:br>
            <a:r>
              <a:rPr lang="en-US" sz="3200" b="1" dirty="0" smtClean="0">
                <a:solidFill>
                  <a:schemeClr val="accent1"/>
                </a:solidFill>
                <a:latin typeface="+mn-lt"/>
                <a:cs typeface="DejaVu Sans" charset="0"/>
              </a:rPr>
              <a:t>Node</a:t>
            </a:r>
            <a:br>
              <a:rPr lang="en-US" sz="3200" b="1" dirty="0" smtClean="0">
                <a:solidFill>
                  <a:schemeClr val="accent1"/>
                </a:solidFill>
                <a:latin typeface="+mn-lt"/>
                <a:cs typeface="DejaVu Sans" charset="0"/>
              </a:rPr>
            </a:br>
            <a:r>
              <a:rPr lang="en-US" sz="1600" dirty="0" smtClean="0">
                <a:solidFill>
                  <a:schemeClr val="accent1"/>
                </a:solidFill>
                <a:latin typeface="+mn-lt"/>
                <a:cs typeface="DejaVu Sans" charset="0"/>
              </a:rPr>
              <a:t>(or other)</a:t>
            </a:r>
          </a:p>
        </p:txBody>
      </p:sp>
      <p:pic>
        <p:nvPicPr>
          <p:cNvPr id="73" name="Picture 2" descr="C:\Users\jlee3\AppData\Local\Microsoft\Windows\Temporary Internet Files\Content.Outlook\I8W2KQLJ\Quantum-StorNext_M330_FRNT_LowRes.jpg"/>
          <p:cNvPicPr>
            <a:picLocks noChangeAspect="1" noChangeArrowheads="1"/>
          </p:cNvPicPr>
          <p:nvPr/>
        </p:nvPicPr>
        <p:blipFill>
          <a:blip r:embed="rId8" cstate="print"/>
          <a:srcRect l="844" b="1185"/>
          <a:stretch>
            <a:fillRect/>
          </a:stretch>
        </p:blipFill>
        <p:spPr bwMode="auto">
          <a:xfrm>
            <a:off x="4173575" y="1075760"/>
            <a:ext cx="1305578" cy="77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047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Content Placeholder 1"/>
          <p:cNvSpPr>
            <a:spLocks noGrp="1"/>
          </p:cNvSpPr>
          <p:nvPr>
            <p:ph idx="1"/>
          </p:nvPr>
        </p:nvSpPr>
        <p:spPr>
          <a:xfrm>
            <a:off x="381000" y="1010616"/>
            <a:ext cx="8458200" cy="10058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 err="1" smtClean="0"/>
              <a:t>QSpread</a:t>
            </a:r>
            <a:r>
              <a:rPr lang="en-US" sz="2000" dirty="0" smtClean="0"/>
              <a:t> encodes data in encoded chunks (equations)</a:t>
            </a:r>
          </a:p>
          <a:p>
            <a:pPr>
              <a:defRPr/>
            </a:pPr>
            <a:r>
              <a:rPr lang="en-US" sz="2000" dirty="0" smtClean="0"/>
              <a:t>Distributes equations across disks, storage nodes, racks, data centers</a:t>
            </a:r>
          </a:p>
          <a:p>
            <a:pPr>
              <a:defRPr/>
            </a:pPr>
            <a:r>
              <a:rPr lang="en-US" sz="2000" dirty="0" smtClean="0"/>
              <a:t>Original data can always be uniquely derived from subset of equations</a:t>
            </a:r>
          </a:p>
        </p:txBody>
      </p:sp>
      <p:sp>
        <p:nvSpPr>
          <p:cNvPr id="50177" name="Title 2"/>
          <p:cNvSpPr>
            <a:spLocks noGrp="1"/>
          </p:cNvSpPr>
          <p:nvPr>
            <p:ph type="title"/>
          </p:nvPr>
        </p:nvSpPr>
        <p:spPr>
          <a:xfrm>
            <a:off x="228599" y="228600"/>
            <a:ext cx="8511639" cy="639763"/>
          </a:xfrm>
        </p:spPr>
        <p:txBody>
          <a:bodyPr/>
          <a:lstStyle/>
          <a:p>
            <a:r>
              <a:rPr lang="en-US" dirty="0" err="1" smtClean="0"/>
              <a:t>QSpread</a:t>
            </a:r>
            <a:r>
              <a:rPr lang="en-US" dirty="0" smtClean="0"/>
              <a:t> </a:t>
            </a:r>
            <a:r>
              <a:rPr lang="en-US" dirty="0"/>
              <a:t>Algorithm – </a:t>
            </a:r>
            <a:r>
              <a:rPr lang="en-US" b="1" dirty="0" smtClean="0"/>
              <a:t>HOW IT WORKS</a:t>
            </a:r>
            <a:endParaRPr lang="en-US" b="1" dirty="0"/>
          </a:p>
        </p:txBody>
      </p:sp>
      <p:sp>
        <p:nvSpPr>
          <p:cNvPr id="50207" name="Slide Number Placeholder 271"/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FEB6E73-16A9-0448-992A-C47CEA834C63}" type="slidenum">
              <a:rPr lang="en-US" sz="800">
                <a:solidFill>
                  <a:schemeClr val="tx1"/>
                </a:solidFill>
                <a:latin typeface="Verdana" charset="0"/>
                <a:cs typeface="DejaVu Sans" charset="0"/>
              </a:rPr>
              <a:pPr eaLnBrk="1" hangingPunct="1"/>
              <a:t>16</a:t>
            </a:fld>
            <a:endParaRPr lang="en-US" sz="800">
              <a:solidFill>
                <a:schemeClr val="tx1"/>
              </a:solidFill>
              <a:latin typeface="Verdana" charset="0"/>
              <a:cs typeface="DejaVu Sans" charset="0"/>
            </a:endParaRPr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4090988" y="2510790"/>
            <a:ext cx="565150" cy="2743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>
                <a:solidFill>
                  <a:schemeClr val="tx1"/>
                </a:solidFill>
                <a:latin typeface="Verdana" charset="0"/>
                <a:cs typeface="Verdana" charset="0"/>
              </a:rPr>
              <a:t>75</a:t>
            </a:r>
          </a:p>
        </p:txBody>
      </p:sp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3930650" y="3425190"/>
            <a:ext cx="279400" cy="3276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chemeClr val="tx1"/>
                </a:solidFill>
                <a:latin typeface="Verdana" charset="0"/>
                <a:cs typeface="Verdana" charset="0"/>
              </a:rPr>
              <a:t>7</a:t>
            </a:r>
          </a:p>
        </p:txBody>
      </p:sp>
      <p:sp>
        <p:nvSpPr>
          <p:cNvPr id="50181" name="Rectangle 10"/>
          <p:cNvSpPr>
            <a:spLocks noChangeArrowheads="1"/>
          </p:cNvSpPr>
          <p:nvPr/>
        </p:nvSpPr>
        <p:spPr bwMode="auto">
          <a:xfrm>
            <a:off x="4514853" y="3425190"/>
            <a:ext cx="263525" cy="3276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chemeClr val="tx1"/>
                </a:solidFill>
                <a:latin typeface="Verdana" charset="0"/>
                <a:cs typeface="Verdana" charset="0"/>
              </a:rPr>
              <a:t>5</a:t>
            </a:r>
          </a:p>
        </p:txBody>
      </p:sp>
      <p:cxnSp>
        <p:nvCxnSpPr>
          <p:cNvPr id="50182" name="Straight Arrow Connector 11"/>
          <p:cNvCxnSpPr>
            <a:cxnSpLocks noChangeShapeType="1"/>
            <a:stCxn id="50179" idx="2"/>
            <a:endCxn id="50180" idx="0"/>
          </p:cNvCxnSpPr>
          <p:nvPr/>
        </p:nvCxnSpPr>
        <p:spPr bwMode="auto">
          <a:xfrm flipH="1">
            <a:off x="4070353" y="2785110"/>
            <a:ext cx="303213" cy="6400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3" name="Straight Arrow Connector 13"/>
          <p:cNvCxnSpPr>
            <a:cxnSpLocks noChangeShapeType="1"/>
            <a:stCxn id="50179" idx="2"/>
          </p:cNvCxnSpPr>
          <p:nvPr/>
        </p:nvCxnSpPr>
        <p:spPr bwMode="auto">
          <a:xfrm>
            <a:off x="4373563" y="2785110"/>
            <a:ext cx="273050" cy="6400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 bwMode="auto">
          <a:xfrm>
            <a:off x="2641601" y="5071112"/>
            <a:ext cx="1058863" cy="339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X+Y=12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814763" y="5071112"/>
            <a:ext cx="1060450" cy="339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X-Y=2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972050" y="5071112"/>
            <a:ext cx="1200150" cy="339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2X+Y=19</a:t>
            </a:r>
          </a:p>
        </p:txBody>
      </p:sp>
      <p:cxnSp>
        <p:nvCxnSpPr>
          <p:cNvPr id="50187" name="Straight Arrow Connector 18"/>
          <p:cNvCxnSpPr>
            <a:cxnSpLocks noChangeShapeType="1"/>
            <a:stCxn id="137" idx="2"/>
            <a:endCxn id="15" idx="0"/>
          </p:cNvCxnSpPr>
          <p:nvPr/>
        </p:nvCxnSpPr>
        <p:spPr bwMode="auto">
          <a:xfrm flipH="1">
            <a:off x="3170238" y="4431030"/>
            <a:ext cx="1192212" cy="6400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8" name="Straight Arrow Connector 19"/>
          <p:cNvCxnSpPr>
            <a:cxnSpLocks noChangeShapeType="1"/>
            <a:endCxn id="137" idx="0"/>
          </p:cNvCxnSpPr>
          <p:nvPr/>
        </p:nvCxnSpPr>
        <p:spPr bwMode="auto">
          <a:xfrm flipH="1">
            <a:off x="4362453" y="3752850"/>
            <a:ext cx="284163" cy="3124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9" name="Straight Arrow Connector 23"/>
          <p:cNvCxnSpPr>
            <a:cxnSpLocks noChangeShapeType="1"/>
            <a:stCxn id="50180" idx="2"/>
            <a:endCxn id="137" idx="0"/>
          </p:cNvCxnSpPr>
          <p:nvPr/>
        </p:nvCxnSpPr>
        <p:spPr bwMode="auto">
          <a:xfrm>
            <a:off x="4070350" y="3752850"/>
            <a:ext cx="292100" cy="3124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0" name="Straight Arrow Connector 25"/>
          <p:cNvCxnSpPr>
            <a:cxnSpLocks noChangeShapeType="1"/>
            <a:stCxn id="137" idx="2"/>
            <a:endCxn id="16" idx="0"/>
          </p:cNvCxnSpPr>
          <p:nvPr/>
        </p:nvCxnSpPr>
        <p:spPr bwMode="auto">
          <a:xfrm flipH="1">
            <a:off x="4344988" y="4431030"/>
            <a:ext cx="17462" cy="6400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1" name="Straight Arrow Connector 27"/>
          <p:cNvCxnSpPr>
            <a:cxnSpLocks noChangeShapeType="1"/>
            <a:stCxn id="137" idx="2"/>
            <a:endCxn id="17" idx="0"/>
          </p:cNvCxnSpPr>
          <p:nvPr/>
        </p:nvCxnSpPr>
        <p:spPr bwMode="auto">
          <a:xfrm>
            <a:off x="4362453" y="4431030"/>
            <a:ext cx="1209675" cy="6400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2" name="Rectangle 39"/>
          <p:cNvSpPr>
            <a:spLocks noChangeArrowheads="1"/>
          </p:cNvSpPr>
          <p:nvPr/>
        </p:nvSpPr>
        <p:spPr bwMode="auto">
          <a:xfrm>
            <a:off x="2947991" y="6198872"/>
            <a:ext cx="306387" cy="3390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>
                <a:solidFill>
                  <a:schemeClr val="tx1"/>
                </a:solidFill>
                <a:latin typeface="Verdana" charset="0"/>
                <a:cs typeface="Verdana" charset="0"/>
              </a:rPr>
              <a:t>7</a:t>
            </a:r>
          </a:p>
        </p:txBody>
      </p:sp>
      <p:sp>
        <p:nvSpPr>
          <p:cNvPr id="50193" name="Rectangle 40"/>
          <p:cNvSpPr>
            <a:spLocks noChangeArrowheads="1"/>
          </p:cNvSpPr>
          <p:nvPr/>
        </p:nvSpPr>
        <p:spPr bwMode="auto">
          <a:xfrm>
            <a:off x="3224216" y="6198872"/>
            <a:ext cx="282575" cy="3390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>
                <a:solidFill>
                  <a:schemeClr val="tx1"/>
                </a:solidFill>
                <a:latin typeface="Verdana" charset="0"/>
                <a:cs typeface="Verdana" charset="0"/>
              </a:rPr>
              <a:t>5</a:t>
            </a:r>
          </a:p>
        </p:txBody>
      </p:sp>
      <p:cxnSp>
        <p:nvCxnSpPr>
          <p:cNvPr id="50194" name="Straight Arrow Connector 42"/>
          <p:cNvCxnSpPr>
            <a:cxnSpLocks noChangeShapeType="1"/>
            <a:endCxn id="50192" idx="0"/>
          </p:cNvCxnSpPr>
          <p:nvPr/>
        </p:nvCxnSpPr>
        <p:spPr bwMode="auto">
          <a:xfrm flipH="1">
            <a:off x="3101978" y="5436870"/>
            <a:ext cx="87313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5" name="Straight Arrow Connector 43"/>
          <p:cNvCxnSpPr>
            <a:cxnSpLocks noChangeShapeType="1"/>
            <a:endCxn id="50192" idx="0"/>
          </p:cNvCxnSpPr>
          <p:nvPr/>
        </p:nvCxnSpPr>
        <p:spPr bwMode="auto">
          <a:xfrm flipH="1">
            <a:off x="3101975" y="5436870"/>
            <a:ext cx="2489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6" name="Rectangle 48"/>
          <p:cNvSpPr>
            <a:spLocks noChangeArrowheads="1"/>
          </p:cNvSpPr>
          <p:nvPr/>
        </p:nvSpPr>
        <p:spPr bwMode="auto">
          <a:xfrm>
            <a:off x="4206875" y="6004562"/>
            <a:ext cx="304800" cy="3390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>
                <a:solidFill>
                  <a:schemeClr val="tx1"/>
                </a:solidFill>
                <a:latin typeface="Verdana" charset="0"/>
                <a:cs typeface="Verdana" charset="0"/>
              </a:rPr>
              <a:t>7</a:t>
            </a:r>
          </a:p>
        </p:txBody>
      </p:sp>
      <p:sp>
        <p:nvSpPr>
          <p:cNvPr id="50197" name="Rectangle 49"/>
          <p:cNvSpPr>
            <a:spLocks noChangeArrowheads="1"/>
          </p:cNvSpPr>
          <p:nvPr/>
        </p:nvSpPr>
        <p:spPr bwMode="auto">
          <a:xfrm>
            <a:off x="4483103" y="6004562"/>
            <a:ext cx="282575" cy="3390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>
                <a:solidFill>
                  <a:schemeClr val="tx1"/>
                </a:solidFill>
                <a:latin typeface="Verdana" charset="0"/>
                <a:cs typeface="Verdana" charset="0"/>
              </a:rPr>
              <a:t>5</a:t>
            </a:r>
          </a:p>
        </p:txBody>
      </p:sp>
      <p:cxnSp>
        <p:nvCxnSpPr>
          <p:cNvPr id="50198" name="Straight Arrow Connector 50"/>
          <p:cNvCxnSpPr>
            <a:cxnSpLocks noChangeShapeType="1"/>
            <a:endCxn id="50196" idx="0"/>
          </p:cNvCxnSpPr>
          <p:nvPr/>
        </p:nvCxnSpPr>
        <p:spPr bwMode="auto">
          <a:xfrm>
            <a:off x="3189291" y="5436872"/>
            <a:ext cx="1169987" cy="5676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9" name="Straight Arrow Connector 53"/>
          <p:cNvCxnSpPr>
            <a:cxnSpLocks noChangeShapeType="1"/>
            <a:endCxn id="50196" idx="0"/>
          </p:cNvCxnSpPr>
          <p:nvPr/>
        </p:nvCxnSpPr>
        <p:spPr bwMode="auto">
          <a:xfrm flipH="1">
            <a:off x="4359278" y="5436872"/>
            <a:ext cx="4763" cy="5676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0" name="Rectangle 56"/>
          <p:cNvSpPr>
            <a:spLocks noChangeArrowheads="1"/>
          </p:cNvSpPr>
          <p:nvPr/>
        </p:nvSpPr>
        <p:spPr bwMode="auto">
          <a:xfrm>
            <a:off x="5419725" y="6198872"/>
            <a:ext cx="306388" cy="3390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>
                <a:solidFill>
                  <a:schemeClr val="tx1"/>
                </a:solidFill>
                <a:latin typeface="Verdana" charset="0"/>
                <a:cs typeface="Verdana" charset="0"/>
              </a:rPr>
              <a:t>7</a:t>
            </a:r>
          </a:p>
        </p:txBody>
      </p:sp>
      <p:sp>
        <p:nvSpPr>
          <p:cNvPr id="50201" name="Rectangle 57"/>
          <p:cNvSpPr>
            <a:spLocks noChangeArrowheads="1"/>
          </p:cNvSpPr>
          <p:nvPr/>
        </p:nvSpPr>
        <p:spPr bwMode="auto">
          <a:xfrm>
            <a:off x="5697541" y="6198872"/>
            <a:ext cx="282575" cy="3390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>
                <a:solidFill>
                  <a:schemeClr val="tx1"/>
                </a:solidFill>
                <a:latin typeface="Verdana" charset="0"/>
                <a:cs typeface="Verdana" charset="0"/>
              </a:rPr>
              <a:t>5</a:t>
            </a:r>
          </a:p>
        </p:txBody>
      </p:sp>
      <p:cxnSp>
        <p:nvCxnSpPr>
          <p:cNvPr id="50202" name="Straight Arrow Connector 58"/>
          <p:cNvCxnSpPr>
            <a:cxnSpLocks noChangeShapeType="1"/>
            <a:endCxn id="50200" idx="0"/>
          </p:cNvCxnSpPr>
          <p:nvPr/>
        </p:nvCxnSpPr>
        <p:spPr bwMode="auto">
          <a:xfrm>
            <a:off x="3189291" y="5436870"/>
            <a:ext cx="2384425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03" name="Straight Arrow Connector 61"/>
          <p:cNvCxnSpPr>
            <a:cxnSpLocks noChangeShapeType="1"/>
            <a:endCxn id="50200" idx="0"/>
          </p:cNvCxnSpPr>
          <p:nvPr/>
        </p:nvCxnSpPr>
        <p:spPr bwMode="auto">
          <a:xfrm flipH="1">
            <a:off x="5573713" y="5436870"/>
            <a:ext cx="17462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210050" y="4065270"/>
            <a:ext cx="304800" cy="365760"/>
            <a:chOff x="2438400" y="4610100"/>
            <a:chExt cx="609600" cy="609600"/>
          </a:xfrm>
        </p:grpSpPr>
        <p:sp>
          <p:nvSpPr>
            <p:cNvPr id="137" name="Rounded Rectangle 136"/>
            <p:cNvSpPr/>
            <p:nvPr/>
          </p:nvSpPr>
          <p:spPr bwMode="auto">
            <a:xfrm>
              <a:off x="2438400" y="4610100"/>
              <a:ext cx="609600" cy="609600"/>
            </a:xfrm>
            <a:prstGeom prst="roundRect">
              <a:avLst/>
            </a:prstGeom>
            <a:solidFill>
              <a:srgbClr val="00B8FF"/>
            </a:solidFill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100">
                <a:latin typeface="Times New Roman" pitchFamily="16" charset="0"/>
                <a:ea typeface="DejaVu Sans" pitchFamily="34" charset="2"/>
              </a:endParaRPr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2514600" y="4682416"/>
              <a:ext cx="457201" cy="457200"/>
              <a:chOff x="2516577" y="4686300"/>
              <a:chExt cx="457201" cy="457200"/>
            </a:xfrm>
          </p:grpSpPr>
          <p:cxnSp>
            <p:nvCxnSpPr>
              <p:cNvPr id="139" name="Straight Arrow Connector 138"/>
              <p:cNvCxnSpPr>
                <a:stCxn id="141" idx="3"/>
                <a:endCxn id="142" idx="0"/>
              </p:cNvCxnSpPr>
              <p:nvPr/>
            </p:nvCxnSpPr>
            <p:spPr bwMode="auto">
              <a:xfrm>
                <a:off x="2745177" y="4763210"/>
                <a:ext cx="0" cy="23177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  <a:extLst/>
            </p:spPr>
          </p:cxnSp>
          <p:sp>
            <p:nvSpPr>
              <p:cNvPr id="140" name="Rounded Rectangle 139"/>
              <p:cNvSpPr/>
              <p:nvPr/>
            </p:nvSpPr>
            <p:spPr bwMode="auto">
              <a:xfrm>
                <a:off x="2745177" y="4687010"/>
                <a:ext cx="152400" cy="1524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100">
                  <a:latin typeface="Times New Roman" pitchFamily="16" charset="0"/>
                  <a:ea typeface="DejaVu Sans" pitchFamily="34" charset="2"/>
                </a:endParaRPr>
              </a:p>
            </p:txBody>
          </p:sp>
          <p:sp>
            <p:nvSpPr>
              <p:cNvPr id="141" name="Rounded Rectangle 140"/>
              <p:cNvSpPr/>
              <p:nvPr/>
            </p:nvSpPr>
            <p:spPr bwMode="auto">
              <a:xfrm>
                <a:off x="2592777" y="4687010"/>
                <a:ext cx="152400" cy="1524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100">
                  <a:latin typeface="Times New Roman" pitchFamily="16" charset="0"/>
                  <a:ea typeface="DejaVu Sans" pitchFamily="34" charset="2"/>
                </a:endParaRPr>
              </a:p>
            </p:txBody>
          </p:sp>
          <p:sp>
            <p:nvSpPr>
              <p:cNvPr id="142" name="Rounded Rectangle 141"/>
              <p:cNvSpPr/>
              <p:nvPr/>
            </p:nvSpPr>
            <p:spPr bwMode="auto">
              <a:xfrm>
                <a:off x="2668977" y="4994984"/>
                <a:ext cx="152400" cy="1492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100">
                  <a:latin typeface="Times New Roman" pitchFamily="16" charset="0"/>
                  <a:ea typeface="DejaVu Sans" pitchFamily="34" charset="2"/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 bwMode="auto">
              <a:xfrm>
                <a:off x="2821376" y="4994984"/>
                <a:ext cx="152400" cy="1492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100">
                  <a:latin typeface="Times New Roman" pitchFamily="16" charset="0"/>
                  <a:ea typeface="DejaVu Sans" pitchFamily="34" charset="2"/>
                </a:endParaRPr>
              </a:p>
            </p:txBody>
          </p:sp>
          <p:sp>
            <p:nvSpPr>
              <p:cNvPr id="144" name="Rounded Rectangle 143"/>
              <p:cNvSpPr/>
              <p:nvPr/>
            </p:nvSpPr>
            <p:spPr bwMode="auto">
              <a:xfrm>
                <a:off x="2516577" y="4994984"/>
                <a:ext cx="152400" cy="1492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100">
                  <a:latin typeface="Times New Roman" pitchFamily="16" charset="0"/>
                  <a:ea typeface="DejaVu Sans" pitchFamily="34" charset="2"/>
                </a:endParaRPr>
              </a:p>
            </p:txBody>
          </p:sp>
        </p:grpSp>
      </p:grpSp>
      <p:sp>
        <p:nvSpPr>
          <p:cNvPr id="205" name="TextBox 204"/>
          <p:cNvSpPr txBox="1"/>
          <p:nvPr/>
        </p:nvSpPr>
        <p:spPr>
          <a:xfrm>
            <a:off x="4591050" y="4065272"/>
            <a:ext cx="914400" cy="255389"/>
          </a:xfrm>
          <a:prstGeom prst="round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ts val="475"/>
              </a:spcBef>
              <a:spcAft>
                <a:spcPts val="125"/>
              </a:spcAft>
              <a:buClr>
                <a:srgbClr val="003366"/>
              </a:buClr>
              <a:buSzPct val="100000"/>
              <a:defRPr/>
            </a:pPr>
            <a:r>
              <a:rPr lang="en-US" sz="900" b="1" i="1" dirty="0" err="1" smtClean="0">
                <a:solidFill>
                  <a:srgbClr val="2F4E85"/>
                </a:solidFill>
              </a:rPr>
              <a:t>QSpread</a:t>
            </a:r>
            <a:endParaRPr lang="en-US" sz="900" b="1" i="1" dirty="0">
              <a:solidFill>
                <a:srgbClr val="2F4E85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3143250" y="2125642"/>
            <a:ext cx="2514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cap="all" dirty="0">
                <a:solidFill>
                  <a:schemeClr val="tx1"/>
                </a:solidFill>
                <a:latin typeface="+mn-lt"/>
              </a:rPr>
              <a:t>Simplified mathematics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438400" y="2514602"/>
            <a:ext cx="1524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Original Object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828800" y="3429002"/>
            <a:ext cx="2057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Decomposed Object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85800" y="5074922"/>
            <a:ext cx="1905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Series of Equations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62000" y="5856938"/>
            <a:ext cx="1905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Any 2 out of 3 equations uniquely determine object</a:t>
            </a:r>
          </a:p>
        </p:txBody>
      </p:sp>
      <p:sp>
        <p:nvSpPr>
          <p:cNvPr id="46" name="TextBox 45"/>
          <p:cNvSpPr txBox="1"/>
          <p:nvPr/>
        </p:nvSpPr>
        <p:spPr>
          <a:xfrm rot="21409400">
            <a:off x="353326" y="1110892"/>
            <a:ext cx="8520785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Encodes.  </a:t>
            </a:r>
            <a:r>
              <a:rPr lang="en-US" sz="2800" b="1" dirty="0" smtClean="0">
                <a:solidFill>
                  <a:srgbClr val="758087"/>
                </a:solidFill>
              </a:rPr>
              <a:t>Distributes.  </a:t>
            </a:r>
            <a:r>
              <a:rPr lang="en-US" sz="2800" b="1" dirty="0" smtClean="0">
                <a:solidFill>
                  <a:srgbClr val="FFC000"/>
                </a:solidFill>
              </a:rPr>
              <a:t>Original data </a:t>
            </a:r>
            <a:r>
              <a:rPr lang="en-US" sz="2800" b="1" dirty="0" smtClean="0">
                <a:solidFill>
                  <a:srgbClr val="758087"/>
                </a:solidFill>
              </a:rPr>
              <a:t>can always be </a:t>
            </a:r>
            <a:r>
              <a:rPr lang="en-US" sz="2800" b="1" dirty="0" smtClean="0">
                <a:solidFill>
                  <a:srgbClr val="FFC000"/>
                </a:solidFill>
              </a:rPr>
              <a:t>uniquely derived </a:t>
            </a:r>
            <a:r>
              <a:rPr lang="en-US" sz="2800" b="1" dirty="0" smtClean="0">
                <a:solidFill>
                  <a:srgbClr val="758087"/>
                </a:solidFill>
              </a:rPr>
              <a:t>from subset of equations</a:t>
            </a:r>
            <a:endParaRPr lang="en-US" sz="2800" b="1" dirty="0">
              <a:solidFill>
                <a:srgbClr val="758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8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6409" y="957616"/>
            <a:ext cx="8517340" cy="5791200"/>
          </a:xfrm>
        </p:spPr>
        <p:txBody>
          <a:bodyPr/>
          <a:lstStyle/>
          <a:p>
            <a:r>
              <a:rPr lang="en-US" dirty="0" smtClean="0"/>
              <a:t>Durability Policy Example: 20/4</a:t>
            </a:r>
          </a:p>
          <a:p>
            <a:pPr lvl="1"/>
            <a:r>
              <a:rPr lang="en-US" dirty="0" smtClean="0"/>
              <a:t>20/4 means: files spread across 20 drives/nodes/racks</a:t>
            </a:r>
          </a:p>
          <a:p>
            <a:pPr lvl="1"/>
            <a:r>
              <a:rPr lang="en-US" dirty="0" smtClean="0"/>
              <a:t>Data protected even with as many as 4 failures</a:t>
            </a:r>
          </a:p>
          <a:p>
            <a:r>
              <a:rPr lang="en-US" dirty="0" smtClean="0"/>
              <a:t>20/4 policy delivers</a:t>
            </a:r>
          </a:p>
          <a:p>
            <a:pPr lvl="1"/>
            <a:r>
              <a:rPr lang="en-US" dirty="0" smtClean="0"/>
              <a:t>Five drive failures must occur before any probability of data loss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65024" cy="639763"/>
          </a:xfrm>
        </p:spPr>
        <p:txBody>
          <a:bodyPr/>
          <a:lstStyle/>
          <a:p>
            <a:r>
              <a:rPr lang="en-US" b="1" dirty="0" smtClean="0"/>
              <a:t>DURABILITY</a:t>
            </a:r>
            <a:r>
              <a:rPr lang="en-US" dirty="0" smtClean="0"/>
              <a:t> Policies Give Customer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6DA649B-A69E-9145-B099-43F07D52B1E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7793" y="3111666"/>
            <a:ext cx="1980029" cy="1200329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7200" dirty="0" smtClean="0"/>
              <a:t>20/4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3308010" y="3111666"/>
            <a:ext cx="2424446" cy="1200329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7200" dirty="0" smtClean="0"/>
              <a:t>20/11</a:t>
            </a:r>
            <a:endParaRPr lang="en-US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6432644" y="3111666"/>
            <a:ext cx="1980029" cy="1200329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7200" dirty="0" smtClean="0"/>
              <a:t>18/7</a:t>
            </a:r>
            <a:endParaRPr lang="en-US" sz="7200" dirty="0"/>
          </a:p>
        </p:txBody>
      </p:sp>
      <p:sp>
        <p:nvSpPr>
          <p:cNvPr id="11" name="TextBox 10"/>
          <p:cNvSpPr txBox="1"/>
          <p:nvPr/>
        </p:nvSpPr>
        <p:spPr>
          <a:xfrm rot="21409400">
            <a:off x="789779" y="4754046"/>
            <a:ext cx="7439449" cy="138499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Customer gets </a:t>
            </a:r>
            <a:r>
              <a:rPr lang="en-US" sz="2800" b="1" dirty="0" smtClean="0">
                <a:solidFill>
                  <a:srgbClr val="758087"/>
                </a:solidFill>
              </a:rPr>
              <a:t>to DECIDE their durability policies – with help from </a:t>
            </a:r>
            <a:r>
              <a:rPr lang="en-US" sz="2800" b="1" dirty="0" smtClean="0">
                <a:solidFill>
                  <a:srgbClr val="FFC000"/>
                </a:solidFill>
              </a:rPr>
              <a:t>YOU </a:t>
            </a:r>
            <a:r>
              <a:rPr lang="en-US" sz="2800" b="1" dirty="0" smtClean="0">
                <a:solidFill>
                  <a:srgbClr val="758087"/>
                </a:solidFill>
              </a:rPr>
              <a:t>– balancing </a:t>
            </a:r>
            <a:r>
              <a:rPr lang="en-US" sz="2800" b="1" dirty="0" smtClean="0">
                <a:solidFill>
                  <a:srgbClr val="FFC000"/>
                </a:solidFill>
              </a:rPr>
              <a:t>COST vs. PROTECTION LEVEL</a:t>
            </a:r>
            <a:endParaRPr lang="en-US" sz="2800" b="1" dirty="0">
              <a:solidFill>
                <a:srgbClr val="758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49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/>
          <p:cNvSpPr>
            <a:spLocks noGrp="1"/>
          </p:cNvSpPr>
          <p:nvPr>
            <p:ph idx="1"/>
          </p:nvPr>
        </p:nvSpPr>
        <p:spPr>
          <a:xfrm>
            <a:off x="301624" y="1015725"/>
            <a:ext cx="8284235" cy="5667235"/>
          </a:xfrm>
        </p:spPr>
        <p:txBody>
          <a:bodyPr/>
          <a:lstStyle/>
          <a:p>
            <a:r>
              <a:rPr lang="en-US" dirty="0" smtClean="0"/>
              <a:t>50-70% improvement in Storage Efficiency</a:t>
            </a:r>
          </a:p>
          <a:p>
            <a:pPr lvl="1"/>
            <a:r>
              <a:rPr lang="en-US" dirty="0" smtClean="0"/>
              <a:t>70% reduction in footprint compared to “3 copies in the cloud”</a:t>
            </a:r>
          </a:p>
          <a:p>
            <a:pPr lvl="1"/>
            <a:r>
              <a:rPr lang="en-US" dirty="0" smtClean="0"/>
              <a:t>50% reduction in footprint compared to mirrored RAID </a:t>
            </a:r>
          </a:p>
        </p:txBody>
      </p:sp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228599" y="228600"/>
            <a:ext cx="8492319" cy="639763"/>
          </a:xfrm>
        </p:spPr>
        <p:txBody>
          <a:bodyPr/>
          <a:lstStyle/>
          <a:p>
            <a:r>
              <a:rPr lang="en-US" dirty="0" smtClean="0"/>
              <a:t>Quantum Wide Area Storage </a:t>
            </a:r>
            <a:r>
              <a:rPr lang="en-US" b="1" dirty="0" smtClean="0"/>
              <a:t>OVERHEAD</a:t>
            </a:r>
            <a:endParaRPr lang="en-US" b="1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1B9187-DA63-6549-92F0-7B5BB7CC59C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fld id="{46DA649B-A69E-9145-B099-43F07D52B1E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979112"/>
              </p:ext>
            </p:extLst>
          </p:nvPr>
        </p:nvGraphicFramePr>
        <p:xfrm>
          <a:off x="762650" y="2594355"/>
          <a:ext cx="6585608" cy="331855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738600"/>
                <a:gridCol w="1738600"/>
                <a:gridCol w="1492738"/>
                <a:gridCol w="1615670"/>
              </a:tblGrid>
              <a:tr h="11682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Technology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T="54770" marB="547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6+2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RAID</a:t>
                      </a:r>
                      <a:r>
                        <a:rPr lang="en-US" sz="2000" baseline="0" dirty="0" smtClean="0"/>
                        <a:t> 6 + Replica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T="54770" marB="547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r>
                        <a:rPr lang="en-US" sz="2000" baseline="0" dirty="0" smtClean="0"/>
                        <a:t> Copy Cloud Store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T="54770" marB="547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 20/4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QSpread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T="54770" marB="54770" anchor="ctr"/>
                </a:tc>
              </a:tr>
              <a:tr h="71675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Source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770" marB="547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770" marB="547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770" marB="547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770" marB="54770" anchor="ctr"/>
                </a:tc>
              </a:tr>
              <a:tr h="71675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Raw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770" marB="547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2.67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770" marB="547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3.00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770" marB="547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1.43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770" marB="54770" anchor="ctr"/>
                </a:tc>
              </a:tr>
              <a:tr h="71675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Overhead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770" marB="547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167%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770" marB="547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770" marB="547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43%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54770" marB="54770" anchor="ctr"/>
                </a:tc>
              </a:tr>
            </a:tbl>
          </a:graphicData>
        </a:graphic>
      </p:graphicFrame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6576519" y="3657852"/>
            <a:ext cx="1251046" cy="837647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60811" y="4563739"/>
            <a:ext cx="4194251" cy="550531"/>
          </a:xfrm>
          <a:prstGeom prst="rect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cs typeface="DejaVu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1998" y="3068135"/>
            <a:ext cx="1652021" cy="1200329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bg2"/>
                </a:solidFill>
                <a:latin typeface="+mn-lt"/>
              </a:rPr>
              <a:t>50-70% </a:t>
            </a:r>
          </a:p>
          <a:p>
            <a:pPr algn="ctr">
              <a:defRPr/>
            </a:pPr>
            <a:r>
              <a:rPr lang="en-US" sz="3600" b="1" dirty="0">
                <a:solidFill>
                  <a:schemeClr val="bg2"/>
                </a:solidFill>
                <a:latin typeface="+mn-lt"/>
              </a:rPr>
              <a:t>lower</a:t>
            </a:r>
          </a:p>
        </p:txBody>
      </p:sp>
    </p:spTree>
    <p:extLst>
      <p:ext uri="{BB962C8B-B14F-4D97-AF65-F5344CB8AC3E}">
        <p14:creationId xmlns:p14="http://schemas.microsoft.com/office/powerpoint/2010/main" val="362471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5364707" cy="54102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Amplidata </a:t>
            </a:r>
            <a:r>
              <a:rPr lang="en-US" dirty="0"/>
              <a:t>BitSpread was </a:t>
            </a:r>
            <a:r>
              <a:rPr lang="en-US" dirty="0" smtClean="0"/>
              <a:t>Erasure </a:t>
            </a:r>
            <a:r>
              <a:rPr lang="en-US" dirty="0"/>
              <a:t>Coding software for </a:t>
            </a:r>
            <a:r>
              <a:rPr lang="en-US" dirty="0" smtClean="0"/>
              <a:t>Intel’s Reference Architecture —announced at IDF in Sep 2011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 smtClean="0"/>
              <a:t>Intel and Amplidata collaborating tightly </a:t>
            </a:r>
          </a:p>
          <a:p>
            <a:r>
              <a:rPr lang="en-US" dirty="0" smtClean="0"/>
              <a:t>Intel using this as IT storage backbone in production.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74008"/>
            <a:ext cx="8669740" cy="639763"/>
          </a:xfrm>
        </p:spPr>
        <p:txBody>
          <a:bodyPr/>
          <a:lstStyle/>
          <a:p>
            <a:r>
              <a:rPr lang="en-US" b="1" cap="all" dirty="0" smtClean="0"/>
              <a:t>Intel Selects </a:t>
            </a:r>
            <a:r>
              <a:rPr lang="en-US" dirty="0" smtClean="0"/>
              <a:t>Amplidata Technology</a:t>
            </a:r>
            <a:br>
              <a:rPr lang="en-US" dirty="0" smtClean="0"/>
            </a:br>
            <a:r>
              <a:rPr lang="en-US" b="1" dirty="0" smtClean="0"/>
              <a:t>after canvassing market of object storage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66A77B-5320-47D8-8D21-82772EB6F5C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876" y="1269242"/>
            <a:ext cx="3484123" cy="4899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1314" y="6537960"/>
            <a:ext cx="16706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latin typeface="+mn-lt"/>
              </a:rPr>
              <a:t>Copyright © - Amplidata 2011-2012</a:t>
            </a:r>
          </a:p>
        </p:txBody>
      </p:sp>
      <p:sp>
        <p:nvSpPr>
          <p:cNvPr id="11" name="TextBox 10"/>
          <p:cNvSpPr txBox="1"/>
          <p:nvPr/>
        </p:nvSpPr>
        <p:spPr>
          <a:xfrm rot="21275472">
            <a:off x="326837" y="4888729"/>
            <a:ext cx="6026818" cy="138499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Intel </a:t>
            </a:r>
            <a:r>
              <a:rPr lang="en-US" sz="2800" b="1" dirty="0" smtClean="0">
                <a:solidFill>
                  <a:srgbClr val="758087"/>
                </a:solidFill>
              </a:rPr>
              <a:t>has </a:t>
            </a:r>
            <a:r>
              <a:rPr lang="en-US" sz="2800" b="1" dirty="0" smtClean="0">
                <a:solidFill>
                  <a:srgbClr val="FFC000"/>
                </a:solidFill>
              </a:rPr>
              <a:t>validated</a:t>
            </a:r>
            <a:r>
              <a:rPr lang="en-US" sz="2800" b="1" dirty="0" smtClean="0">
                <a:solidFill>
                  <a:srgbClr val="758087"/>
                </a:solidFill>
              </a:rPr>
              <a:t> the same innovative </a:t>
            </a:r>
            <a:r>
              <a:rPr lang="en-US" sz="2800" b="1" dirty="0" smtClean="0">
                <a:solidFill>
                  <a:srgbClr val="FFC000"/>
                </a:solidFill>
              </a:rPr>
              <a:t>WIDE AREA STORAGE </a:t>
            </a:r>
            <a:r>
              <a:rPr lang="en-US" sz="2800" b="1" dirty="0" smtClean="0">
                <a:solidFill>
                  <a:srgbClr val="758087"/>
                </a:solidFill>
              </a:rPr>
              <a:t>technology </a:t>
            </a:r>
            <a:r>
              <a:rPr lang="en-US" sz="2800" b="1" dirty="0" smtClean="0">
                <a:solidFill>
                  <a:srgbClr val="FFC000"/>
                </a:solidFill>
              </a:rPr>
              <a:t>as Quantum</a:t>
            </a:r>
            <a:endParaRPr lang="en-US" sz="2800" b="1" dirty="0">
              <a:solidFill>
                <a:srgbClr val="758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8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39763"/>
          </a:xfrm>
        </p:spPr>
        <p:txBody>
          <a:bodyPr/>
          <a:lstStyle/>
          <a:p>
            <a:r>
              <a:rPr lang="en-US" sz="2800" dirty="0" smtClean="0"/>
              <a:t>Wide Area Storage Service Training </a:t>
            </a:r>
            <a:r>
              <a:rPr lang="en-US" sz="2800" b="1" dirty="0" smtClean="0"/>
              <a:t>OBJECTIVES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mpower </a:t>
            </a:r>
            <a:r>
              <a:rPr lang="en-US" dirty="0"/>
              <a:t>service team to service existing POC installs and internal </a:t>
            </a:r>
            <a:r>
              <a:rPr lang="en-US" dirty="0" smtClean="0"/>
              <a:t>deployments</a:t>
            </a:r>
          </a:p>
          <a:p>
            <a:pPr marL="457200" lvl="1" indent="0">
              <a:spcAft>
                <a:spcPts val="2400"/>
              </a:spcAft>
              <a:buNone/>
            </a:pPr>
            <a:r>
              <a:rPr lang="en-US" dirty="0" smtClean="0"/>
              <a:t>with AC1 </a:t>
            </a:r>
            <a:r>
              <a:rPr lang="en-US" dirty="0"/>
              <a:t>controllers and AS30 storage nodes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dirty="0"/>
              <a:t>E</a:t>
            </a:r>
            <a:r>
              <a:rPr lang="en-US" dirty="0" smtClean="0"/>
              <a:t>mpower </a:t>
            </a:r>
            <a:r>
              <a:rPr lang="en-US" dirty="0"/>
              <a:t>service team to understand </a:t>
            </a:r>
            <a:r>
              <a:rPr lang="en-US" dirty="0" smtClean="0"/>
              <a:t>diffs between older HW and SW vs</a:t>
            </a:r>
            <a:r>
              <a:rPr lang="en-US" dirty="0"/>
              <a:t>. </a:t>
            </a:r>
            <a:r>
              <a:rPr lang="en-US" dirty="0" smtClean="0"/>
              <a:t>newer HW and SW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mpower </a:t>
            </a:r>
            <a:r>
              <a:rPr lang="en-US" dirty="0"/>
              <a:t>key </a:t>
            </a:r>
            <a:r>
              <a:rPr lang="en-US" dirty="0" smtClean="0"/>
              <a:t>personnel </a:t>
            </a:r>
            <a:r>
              <a:rPr lang="en-US" dirty="0"/>
              <a:t>to </a:t>
            </a:r>
            <a:r>
              <a:rPr lang="en-US" dirty="0" smtClean="0"/>
              <a:t>ramp </a:t>
            </a:r>
            <a:r>
              <a:rPr lang="en-US" dirty="0"/>
              <a:t>on technology and </a:t>
            </a:r>
            <a:r>
              <a:rPr lang="en-US" dirty="0" smtClean="0"/>
              <a:t>product, </a:t>
            </a:r>
            <a:r>
              <a:rPr lang="en-US" dirty="0"/>
              <a:t>so </a:t>
            </a:r>
            <a:r>
              <a:rPr lang="en-US" dirty="0" smtClean="0"/>
              <a:t>they </a:t>
            </a:r>
            <a:r>
              <a:rPr lang="en-US" dirty="0"/>
              <a:t>can </a:t>
            </a:r>
            <a:r>
              <a:rPr lang="en-US" dirty="0" smtClean="0"/>
              <a:t>devise </a:t>
            </a:r>
            <a:r>
              <a:rPr lang="en-US" dirty="0"/>
              <a:t>effective JIT service training </a:t>
            </a:r>
            <a:r>
              <a:rPr lang="en-US" dirty="0" smtClean="0"/>
              <a:t>for rest </a:t>
            </a:r>
            <a:r>
              <a:rPr lang="en-US" dirty="0"/>
              <a:t>of </a:t>
            </a:r>
            <a:r>
              <a:rPr lang="en-US" dirty="0" smtClean="0"/>
              <a:t>org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1106604"/>
            <a:ext cx="52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Gill Sans MT" pitchFamily="34" charset="0"/>
              </a:rPr>
              <a:t>1</a:t>
            </a:r>
            <a:endParaRPr lang="en-US" sz="4800" b="1" dirty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2580105"/>
            <a:ext cx="52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Gill Sans MT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1" y="3897564"/>
            <a:ext cx="52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Gill Sans MT" pitchFamily="34" charset="0"/>
              </a:rPr>
              <a:t>3</a:t>
            </a:r>
            <a:endParaRPr lang="en-US" sz="4800" b="1" dirty="0">
              <a:solidFill>
                <a:srgbClr val="0070C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7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512039" cy="639763"/>
          </a:xfrm>
        </p:spPr>
        <p:txBody>
          <a:bodyPr/>
          <a:lstStyle/>
          <a:p>
            <a:r>
              <a:rPr lang="en-US" dirty="0" smtClean="0"/>
              <a:t>Super Granular </a:t>
            </a:r>
            <a:r>
              <a:rPr lang="en-US" b="1" dirty="0" smtClean="0"/>
              <a:t>BIT ERROR PROTECTION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B6C1-2CDD-43B2-B568-F227A260DC8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 descr="Screen shot 2011-09-28 at 5.01.2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095"/>
            <a:ext cx="91440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7279" y="930095"/>
            <a:ext cx="806721" cy="597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3648" y="930095"/>
            <a:ext cx="806721" cy="595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13648" y="928269"/>
            <a:ext cx="9157648" cy="14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1275472">
            <a:off x="1026759" y="4920948"/>
            <a:ext cx="7261410" cy="1384995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Every object </a:t>
            </a:r>
            <a:r>
              <a:rPr lang="en-US" sz="2800" b="1" dirty="0" smtClean="0">
                <a:solidFill>
                  <a:srgbClr val="758087"/>
                </a:solidFill>
              </a:rPr>
              <a:t>can tolerate </a:t>
            </a:r>
            <a:r>
              <a:rPr lang="en-US" sz="2800" b="1" dirty="0" smtClean="0">
                <a:solidFill>
                  <a:srgbClr val="FFC000"/>
                </a:solidFill>
              </a:rPr>
              <a:t>1000+ bit errors </a:t>
            </a:r>
            <a:r>
              <a:rPr lang="en-US" sz="2800" b="1" dirty="0" smtClean="0">
                <a:solidFill>
                  <a:srgbClr val="758087"/>
                </a:solidFill>
              </a:rPr>
              <a:t>and still be accessed and assured data integrity—</a:t>
            </a:r>
            <a:r>
              <a:rPr lang="en-US" sz="2800" b="1" dirty="0" smtClean="0">
                <a:solidFill>
                  <a:srgbClr val="FFC000"/>
                </a:solidFill>
              </a:rPr>
              <a:t>UNLIKE the competition</a:t>
            </a:r>
            <a:endParaRPr lang="en-US" sz="2800" b="1" dirty="0">
              <a:solidFill>
                <a:srgbClr val="758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3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301625" y="951928"/>
            <a:ext cx="8432942" cy="5851480"/>
          </a:xfrm>
          <a:blipFill dpi="0" rotWithShape="1">
            <a:blip r:embed="rId3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>
              <a:spcBef>
                <a:spcPts val="475"/>
              </a:spcBef>
            </a:pPr>
            <a:r>
              <a:rPr lang="en-US" b="1" dirty="0" err="1" smtClean="0">
                <a:ea typeface="DejaVu Sans" charset="0"/>
              </a:rPr>
              <a:t>QDynamics</a:t>
            </a:r>
            <a:r>
              <a:rPr lang="en-US" b="1" dirty="0" smtClean="0">
                <a:ea typeface="DejaVu Sans" charset="0"/>
              </a:rPr>
              <a:t> Agent</a:t>
            </a:r>
          </a:p>
          <a:p>
            <a:pPr marL="639763" lvl="1" indent="-274638"/>
            <a:r>
              <a:rPr lang="en-US" b="1" dirty="0">
                <a:ea typeface="DejaVu Sans" charset="0"/>
              </a:rPr>
              <a:t>R</a:t>
            </a:r>
            <a:r>
              <a:rPr lang="en-US" b="1" dirty="0" smtClean="0">
                <a:ea typeface="DejaVu Sans" charset="0"/>
              </a:rPr>
              <a:t>uns on each storage node—scales processing with capacity</a:t>
            </a:r>
          </a:p>
          <a:p>
            <a:pPr marL="639763" lvl="1" indent="-274638"/>
            <a:r>
              <a:rPr lang="en-US" b="1" dirty="0" smtClean="0">
                <a:ea typeface="DejaVu Sans" charset="0"/>
              </a:rPr>
              <a:t>Out-of-band—for low-performance impact</a:t>
            </a:r>
          </a:p>
          <a:p>
            <a:pPr>
              <a:spcBef>
                <a:spcPts val="475"/>
              </a:spcBef>
            </a:pPr>
            <a:r>
              <a:rPr lang="en-US" b="1" dirty="0" smtClean="0">
                <a:ea typeface="DejaVu Sans" charset="0"/>
              </a:rPr>
              <a:t>Continuous integrity checking</a:t>
            </a:r>
          </a:p>
          <a:p>
            <a:pPr marL="639763" lvl="1" indent="-274638"/>
            <a:r>
              <a:rPr lang="en-US" b="1" dirty="0" smtClean="0">
                <a:ea typeface="DejaVu Sans" charset="0"/>
              </a:rPr>
              <a:t>Performs proactive self verification of disk bit errors</a:t>
            </a:r>
          </a:p>
          <a:p>
            <a:pPr marL="639763" lvl="1" indent="-274638"/>
            <a:r>
              <a:rPr lang="en-US" b="1" dirty="0" smtClean="0">
                <a:ea typeface="DejaVu Sans" charset="0"/>
              </a:rPr>
              <a:t>If data corrupted, automatically heals</a:t>
            </a:r>
          </a:p>
        </p:txBody>
      </p:sp>
      <p:sp>
        <p:nvSpPr>
          <p:cNvPr id="2253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599" y="228600"/>
            <a:ext cx="8582891" cy="639763"/>
          </a:xfrm>
        </p:spPr>
        <p:txBody>
          <a:bodyPr/>
          <a:lstStyle/>
          <a:p>
            <a:r>
              <a:rPr lang="en-US" dirty="0" err="1" smtClean="0">
                <a:ea typeface="DejaVu Sans" charset="0"/>
              </a:rPr>
              <a:t>QDynamics</a:t>
            </a:r>
            <a:r>
              <a:rPr lang="en-US" dirty="0" smtClean="0">
                <a:ea typeface="DejaVu Sans" charset="0"/>
              </a:rPr>
              <a:t> </a:t>
            </a:r>
            <a:r>
              <a:rPr lang="en-US" b="1" dirty="0" smtClean="0">
                <a:ea typeface="DejaVu Sans" charset="0"/>
              </a:rPr>
              <a:t>SELF-HEALING </a:t>
            </a:r>
            <a:r>
              <a:rPr lang="en-US" dirty="0" smtClean="0">
                <a:ea typeface="DejaVu Sans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13307842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>
          <a:xfrm>
            <a:off x="381000" y="1127760"/>
            <a:ext cx="7239000" cy="5410200"/>
          </a:xfrm>
        </p:spPr>
        <p:txBody>
          <a:bodyPr/>
          <a:lstStyle/>
          <a:p>
            <a:pPr>
              <a:spcBef>
                <a:spcPts val="475"/>
              </a:spcBef>
              <a:buFont typeface="Arial" charset="0"/>
              <a:buChar char="•"/>
              <a:defRPr/>
            </a:pPr>
            <a:r>
              <a:rPr lang="en-US" dirty="0" smtClean="0"/>
              <a:t>Single Stream performance </a:t>
            </a:r>
          </a:p>
          <a:p>
            <a:pPr lvl="1">
              <a:spcBef>
                <a:spcPts val="475"/>
              </a:spcBef>
              <a:buFont typeface="Arial" charset="0"/>
              <a:buChar char="•"/>
              <a:defRPr/>
            </a:pPr>
            <a:r>
              <a:rPr lang="en-US" b="1" dirty="0" smtClean="0"/>
              <a:t>450 MB/s per single stream</a:t>
            </a:r>
            <a:endParaRPr lang="en-US" sz="2000" b="1" dirty="0" smtClean="0"/>
          </a:p>
          <a:p>
            <a:pPr>
              <a:spcBef>
                <a:spcPts val="475"/>
              </a:spcBef>
              <a:buFont typeface="Arial" charset="0"/>
              <a:buChar char="•"/>
              <a:defRPr/>
            </a:pPr>
            <a:r>
              <a:rPr lang="en-US" dirty="0" smtClean="0"/>
              <a:t>Aggregate Throughput</a:t>
            </a:r>
            <a:endParaRPr lang="en-US" dirty="0"/>
          </a:p>
          <a:p>
            <a:pPr marL="639763" lvl="1" indent="-274638">
              <a:buFont typeface="Arial" charset="0"/>
              <a:buChar char="•"/>
              <a:defRPr/>
            </a:pPr>
            <a:r>
              <a:rPr lang="en-US" b="1" dirty="0" smtClean="0">
                <a:ea typeface="DejaVu Sans" charset="0"/>
              </a:rPr>
              <a:t>~800 MB/s WRITE </a:t>
            </a:r>
            <a:r>
              <a:rPr lang="en-US" dirty="0" smtClean="0">
                <a:ea typeface="DejaVu Sans" charset="0"/>
              </a:rPr>
              <a:t>ingest per controller with 4 x 10GbE ports </a:t>
            </a:r>
          </a:p>
          <a:p>
            <a:pPr marL="639763" lvl="1" indent="-274638">
              <a:buFont typeface="Arial" charset="0"/>
              <a:buChar char="•"/>
              <a:defRPr/>
            </a:pPr>
            <a:r>
              <a:rPr lang="en-US" b="1" dirty="0" smtClean="0">
                <a:ea typeface="DejaVu Sans" charset="0"/>
              </a:rPr>
              <a:t>~1000 MB/s READ </a:t>
            </a:r>
            <a:r>
              <a:rPr lang="en-US" dirty="0">
                <a:ea typeface="DejaVu Sans" charset="0"/>
              </a:rPr>
              <a:t>ingest per controller with 4 x </a:t>
            </a:r>
            <a:r>
              <a:rPr lang="en-US" dirty="0" smtClean="0">
                <a:ea typeface="DejaVu Sans" charset="0"/>
              </a:rPr>
              <a:t>10GbE ports</a:t>
            </a:r>
          </a:p>
          <a:p>
            <a:pPr marL="639763" lvl="1" indent="-274638">
              <a:buFont typeface="Arial" charset="0"/>
              <a:buChar char="•"/>
              <a:defRPr/>
            </a:pPr>
            <a:endParaRPr lang="en-US" sz="1100" dirty="0" smtClean="0">
              <a:ea typeface="DejaVu Sans" charset="0"/>
            </a:endParaRPr>
          </a:p>
          <a:p>
            <a:pPr marL="365125" lvl="1" indent="0">
              <a:buNone/>
              <a:defRPr/>
            </a:pPr>
            <a:endParaRPr lang="en-US" sz="1100" dirty="0">
              <a:ea typeface="DejaVu Sans" charset="0"/>
            </a:endParaRPr>
          </a:p>
          <a:p>
            <a:pPr>
              <a:spcBef>
                <a:spcPts val="475"/>
              </a:spcBef>
              <a:buFont typeface="Arial" charset="0"/>
              <a:buChar char="•"/>
              <a:defRPr/>
            </a:pPr>
            <a:r>
              <a:rPr lang="en-US" dirty="0" smtClean="0"/>
              <a:t>Scale-out performance *</a:t>
            </a:r>
          </a:p>
          <a:p>
            <a:pPr marL="3112346" lvl="8" indent="-274638">
              <a:buFont typeface="Arial" charset="0"/>
              <a:buChar char="•"/>
              <a:defRPr/>
            </a:pPr>
            <a:endParaRPr lang="en-US" sz="800" dirty="0" smtClean="0">
              <a:latin typeface="Verdana" charset="0"/>
              <a:ea typeface="DejaVu Sans" charset="0"/>
              <a:cs typeface="DejaVu Sans" charset="0"/>
            </a:endParaRPr>
          </a:p>
          <a:p>
            <a:pPr marL="639763" lvl="1" indent="-274638">
              <a:buFont typeface="Arial" charset="0"/>
              <a:buChar char="•"/>
              <a:defRPr/>
            </a:pPr>
            <a:endParaRPr lang="en-US" sz="1200" dirty="0" smtClean="0">
              <a:latin typeface="Verdana" charset="0"/>
              <a:ea typeface="DejaVu Sans" charset="0"/>
              <a:cs typeface="DejaVu Sans" charset="0"/>
            </a:endParaRPr>
          </a:p>
          <a:p>
            <a:pPr marL="273361">
              <a:buFont typeface="Arial" charset="0"/>
              <a:buChar char="•"/>
              <a:defRPr/>
            </a:pPr>
            <a:endParaRPr lang="en-US" sz="1600" dirty="0" smtClean="0">
              <a:latin typeface="Verdana" charset="0"/>
              <a:ea typeface="DejaVu Sans" charset="0"/>
              <a:cs typeface="DejaVu Sans" charset="0"/>
            </a:endParaRPr>
          </a:p>
          <a:p>
            <a:pPr marL="0" indent="0">
              <a:spcBef>
                <a:spcPts val="475"/>
              </a:spcBef>
              <a:buFont typeface="Arial" pitchFamily="34" charset="0"/>
              <a:buNone/>
              <a:defRPr/>
            </a:pPr>
            <a:endParaRPr lang="en-US" sz="1600" dirty="0" smtClean="0">
              <a:latin typeface="Verdana" charset="0"/>
              <a:cs typeface="DejaVu Sans" charset="0"/>
            </a:endParaRPr>
          </a:p>
          <a:p>
            <a:pPr>
              <a:spcBef>
                <a:spcPts val="475"/>
              </a:spcBef>
              <a:buFont typeface="Arial" charset="0"/>
              <a:buChar char="•"/>
              <a:defRPr/>
            </a:pPr>
            <a:endParaRPr lang="en-US" sz="1600" dirty="0">
              <a:latin typeface="Verdana" charset="0"/>
              <a:cs typeface="DejaVu Sans" charset="0"/>
            </a:endParaRPr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>
          <a:xfrm>
            <a:off x="228599" y="228600"/>
            <a:ext cx="8437419" cy="639763"/>
          </a:xfrm>
        </p:spPr>
        <p:txBody>
          <a:bodyPr/>
          <a:lstStyle/>
          <a:p>
            <a:r>
              <a:rPr lang="en-US" dirty="0" smtClean="0"/>
              <a:t>Leading </a:t>
            </a:r>
            <a:r>
              <a:rPr lang="en-US" b="1" cap="all" dirty="0" smtClean="0"/>
              <a:t>Performance</a:t>
            </a:r>
            <a:br>
              <a:rPr lang="en-US" b="1" cap="all" dirty="0" smtClean="0"/>
            </a:br>
            <a:r>
              <a:rPr lang="en-US" sz="2400" dirty="0"/>
              <a:t>O</a:t>
            </a:r>
            <a:r>
              <a:rPr lang="en-US" sz="2400" dirty="0" smtClean="0"/>
              <a:t>ptimized for streaming reads/writes of large objects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809176"/>
            <a:ext cx="57150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6038">
              <a:defRPr/>
            </a:pPr>
            <a:r>
              <a:rPr lang="en-US" sz="1200" dirty="0" smtClean="0">
                <a:solidFill>
                  <a:srgbClr val="084369"/>
                </a:solidFill>
                <a:latin typeface="Verdana" charset="0"/>
                <a:ea typeface="DejaVu Sans" charset="0"/>
                <a:cs typeface="DejaVu Sans" charset="0"/>
              </a:rPr>
              <a:t>Measured using version 3.0 with 32MB superblocks</a:t>
            </a:r>
            <a:endParaRPr lang="en-US" sz="1600" dirty="0">
              <a:solidFill>
                <a:srgbClr val="084369"/>
              </a:solidFill>
              <a:latin typeface="+mn-lt"/>
            </a:endParaRPr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348752"/>
              </p:ext>
            </p:extLst>
          </p:nvPr>
        </p:nvGraphicFramePr>
        <p:xfrm>
          <a:off x="396017" y="4257675"/>
          <a:ext cx="7615238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Document" r:id="rId4" imgW="6347460" imgH="1666030" progId="Word.Document.12">
                  <p:embed/>
                </p:oleObj>
              </mc:Choice>
              <mc:Fallback>
                <p:oleObj name="Document" r:id="rId4" imgW="6347460" imgH="166603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17" y="4257675"/>
                        <a:ext cx="7615238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Straight Connector 77"/>
          <p:cNvCxnSpPr/>
          <p:nvPr/>
        </p:nvCxnSpPr>
        <p:spPr bwMode="auto">
          <a:xfrm>
            <a:off x="6933380" y="1463040"/>
            <a:ext cx="685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>
            <a:off x="6933380" y="1524000"/>
            <a:ext cx="685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>
            <a:off x="6933380" y="1615440"/>
            <a:ext cx="685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6933380" y="1676400"/>
            <a:ext cx="685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>
            <a:off x="6933380" y="1767840"/>
            <a:ext cx="685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>
            <a:off x="6933380" y="1828800"/>
            <a:ext cx="685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3"/>
          <p:cNvSpPr/>
          <p:nvPr/>
        </p:nvSpPr>
        <p:spPr>
          <a:xfrm>
            <a:off x="7751619" y="2614715"/>
            <a:ext cx="914400" cy="1381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15" name="Rectangle 4"/>
          <p:cNvSpPr/>
          <p:nvPr/>
        </p:nvSpPr>
        <p:spPr>
          <a:xfrm>
            <a:off x="7751619" y="2752830"/>
            <a:ext cx="914400" cy="1412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16" name="Rectangle 5"/>
          <p:cNvSpPr/>
          <p:nvPr/>
        </p:nvSpPr>
        <p:spPr>
          <a:xfrm>
            <a:off x="7751619" y="2894117"/>
            <a:ext cx="914400" cy="139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17" name="Rectangle 6"/>
          <p:cNvSpPr/>
          <p:nvPr/>
        </p:nvSpPr>
        <p:spPr>
          <a:xfrm>
            <a:off x="7751619" y="3033815"/>
            <a:ext cx="914400" cy="1381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18" name="Rectangle 7"/>
          <p:cNvSpPr/>
          <p:nvPr/>
        </p:nvSpPr>
        <p:spPr>
          <a:xfrm>
            <a:off x="7751619" y="3171930"/>
            <a:ext cx="914400" cy="1412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19" name="Rectangle 8"/>
          <p:cNvSpPr/>
          <p:nvPr/>
        </p:nvSpPr>
        <p:spPr>
          <a:xfrm>
            <a:off x="7751619" y="3313217"/>
            <a:ext cx="914400" cy="139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20" name="Rectangle 9"/>
          <p:cNvSpPr/>
          <p:nvPr/>
        </p:nvSpPr>
        <p:spPr>
          <a:xfrm>
            <a:off x="7751619" y="3452915"/>
            <a:ext cx="914400" cy="1381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21" name="Rectangle 10"/>
          <p:cNvSpPr/>
          <p:nvPr/>
        </p:nvSpPr>
        <p:spPr>
          <a:xfrm>
            <a:off x="7751619" y="3591030"/>
            <a:ext cx="914400" cy="139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22" name="Rectangle 11"/>
          <p:cNvSpPr/>
          <p:nvPr/>
        </p:nvSpPr>
        <p:spPr>
          <a:xfrm>
            <a:off x="7751619" y="3730730"/>
            <a:ext cx="914400" cy="1412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23" name="Rectangle 12"/>
          <p:cNvSpPr/>
          <p:nvPr/>
        </p:nvSpPr>
        <p:spPr>
          <a:xfrm>
            <a:off x="7751619" y="3872015"/>
            <a:ext cx="914400" cy="1381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24" name="Rectangle 13"/>
          <p:cNvSpPr/>
          <p:nvPr/>
        </p:nvSpPr>
        <p:spPr>
          <a:xfrm>
            <a:off x="7751619" y="4010130"/>
            <a:ext cx="914400" cy="139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51619" y="4153003"/>
            <a:ext cx="914400" cy="139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51619" y="4292706"/>
            <a:ext cx="914400" cy="1412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51619" y="4433992"/>
            <a:ext cx="914400" cy="1381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51619" y="4572103"/>
            <a:ext cx="914400" cy="139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51619" y="4711806"/>
            <a:ext cx="914400" cy="1412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751619" y="4853092"/>
            <a:ext cx="914400" cy="1381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751619" y="4991203"/>
            <a:ext cx="914400" cy="139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751619" y="5130906"/>
            <a:ext cx="914400" cy="1412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751619" y="5272192"/>
            <a:ext cx="914400" cy="1381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51619" y="5410303"/>
            <a:ext cx="914400" cy="139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51619" y="5550006"/>
            <a:ext cx="914400" cy="1412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51619" y="1357415"/>
            <a:ext cx="914400" cy="17303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Controller node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751619" y="1914630"/>
            <a:ext cx="914400" cy="1412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751619" y="2055917"/>
            <a:ext cx="914400" cy="139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51619" y="2195615"/>
            <a:ext cx="914400" cy="1381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751619" y="2333730"/>
            <a:ext cx="914400" cy="1412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751619" y="2475017"/>
            <a:ext cx="914400" cy="139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7751619" y="1073253"/>
            <a:ext cx="914400" cy="279400"/>
            <a:chOff x="1584996" y="3337561"/>
            <a:chExt cx="1371585" cy="365756"/>
          </a:xfrm>
        </p:grpSpPr>
        <p:sp>
          <p:nvSpPr>
            <p:cNvPr id="43" name="Rectangle 42"/>
            <p:cNvSpPr/>
            <p:nvPr/>
          </p:nvSpPr>
          <p:spPr>
            <a:xfrm>
              <a:off x="1584996" y="3522517"/>
              <a:ext cx="1371585" cy="180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700" dirty="0"/>
                <a:t>Ethernet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584996" y="3337561"/>
              <a:ext cx="1371585" cy="1849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700" dirty="0"/>
                <a:t>Ethernet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7751619" y="1530455"/>
            <a:ext cx="914400" cy="18256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Controller node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751619" y="1713015"/>
            <a:ext cx="914400" cy="1825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Controller node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7446819" y="1620940"/>
            <a:ext cx="304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7446819" y="1438378"/>
            <a:ext cx="304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7446819" y="1773340"/>
            <a:ext cx="304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tangle 50"/>
          <p:cNvSpPr/>
          <p:nvPr/>
        </p:nvSpPr>
        <p:spPr>
          <a:xfrm>
            <a:off x="7751619" y="5691292"/>
            <a:ext cx="914400" cy="139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751619" y="5830992"/>
            <a:ext cx="914400" cy="139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" dirty="0"/>
              <a:t>Storage node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63963" y="1350818"/>
            <a:ext cx="1197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2.4 GB/sec*</a:t>
            </a:r>
          </a:p>
          <a:p>
            <a:pPr algn="ctr"/>
            <a:r>
              <a:rPr lang="en-US" sz="16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Throughput</a:t>
            </a:r>
          </a:p>
        </p:txBody>
      </p:sp>
    </p:spTree>
    <p:extLst>
      <p:ext uri="{BB962C8B-B14F-4D97-AF65-F5344CB8AC3E}">
        <p14:creationId xmlns:p14="http://schemas.microsoft.com/office/powerpoint/2010/main" val="260531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0070" y="1079928"/>
            <a:ext cx="2592578" cy="509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04800" y="6572250"/>
            <a:ext cx="533400" cy="285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DBDA1-9638-4BC8-B452-9ECE73C8A053}" type="slidenum">
              <a:rPr lang="en-US" smtClean="0"/>
              <a:pPr>
                <a:defRPr/>
              </a:pPr>
              <a:t>23</a:t>
            </a:fld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61" y="97536"/>
            <a:ext cx="8686800" cy="639762"/>
          </a:xfrm>
        </p:spPr>
        <p:txBody>
          <a:bodyPr/>
          <a:lstStyle/>
          <a:p>
            <a:r>
              <a:rPr lang="en-US" b="1" dirty="0" smtClean="0"/>
              <a:t>TIMELINE</a:t>
            </a:r>
            <a:endParaRPr lang="en-US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8" y="975152"/>
            <a:ext cx="2866733" cy="86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10" y="1476011"/>
            <a:ext cx="2881087" cy="469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54"/>
          <p:cNvSpPr txBox="1">
            <a:spLocks noChangeArrowheads="1"/>
          </p:cNvSpPr>
          <p:nvPr/>
        </p:nvSpPr>
        <p:spPr bwMode="auto">
          <a:xfrm>
            <a:off x="38392" y="1001694"/>
            <a:ext cx="3009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NAS Access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75788" y="2576416"/>
            <a:ext cx="1127747" cy="1690785"/>
            <a:chOff x="2057939" y="2838152"/>
            <a:chExt cx="730360" cy="968976"/>
          </a:xfrm>
        </p:grpSpPr>
        <p:pic>
          <p:nvPicPr>
            <p:cNvPr id="13" name="Picture 52" descr="DiskStor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9417" y="3129284"/>
              <a:ext cx="398882" cy="344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14" name="Picture 52" descr="DiskStora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7939" y="2838152"/>
              <a:ext cx="530919" cy="458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15" name="Picture 52" descr="DiskStorag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6961" y="3270224"/>
              <a:ext cx="621882" cy="536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9" name="Picture 30" descr="Ser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866" y="2116466"/>
            <a:ext cx="459055" cy="107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" name="Straight Connector 73"/>
          <p:cNvCxnSpPr/>
          <p:nvPr/>
        </p:nvCxnSpPr>
        <p:spPr>
          <a:xfrm>
            <a:off x="244136" y="4977712"/>
            <a:ext cx="2655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6510070" y="958742"/>
            <a:ext cx="2723515" cy="4421991"/>
            <a:chOff x="2942618" y="914400"/>
            <a:chExt cx="2315182" cy="355705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49949" y="914400"/>
              <a:ext cx="2135371" cy="39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54"/>
            <p:cNvSpPr txBox="1">
              <a:spLocks noChangeArrowheads="1"/>
            </p:cNvSpPr>
            <p:nvPr/>
          </p:nvSpPr>
          <p:spPr bwMode="auto">
            <a:xfrm>
              <a:off x="2942618" y="922815"/>
              <a:ext cx="2238982" cy="37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</a:rPr>
                <a:t>Cloud Archive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24940" y="1582479"/>
              <a:ext cx="1206012" cy="6060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68210" y="2038296"/>
              <a:ext cx="1106662" cy="303028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NAS Access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98102" y="1594102"/>
              <a:ext cx="1264038" cy="381000"/>
            </a:xfrm>
            <a:prstGeom prst="rect">
              <a:avLst/>
            </a:prstGeom>
            <a:solidFill>
              <a:schemeClr val="tx2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StorNext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 flipV="1">
              <a:off x="4017387" y="2341324"/>
              <a:ext cx="3050" cy="382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572000" y="2057400"/>
              <a:ext cx="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153" descr="Clou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27263" y="2610611"/>
              <a:ext cx="2019231" cy="125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54"/>
            <p:cNvSpPr txBox="1">
              <a:spLocks noChangeArrowheads="1"/>
            </p:cNvSpPr>
            <p:nvPr/>
          </p:nvSpPr>
          <p:spPr bwMode="auto">
            <a:xfrm>
              <a:off x="3439433" y="2863104"/>
              <a:ext cx="13802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</a:rPr>
                <a:t>HTTP://REST</a:t>
              </a:r>
              <a:endParaRPr lang="en-US" sz="10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200400" y="4267200"/>
              <a:ext cx="2057400" cy="204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3112410" y="4145585"/>
              <a:ext cx="1981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001838" y="961925"/>
            <a:ext cx="3447850" cy="5213396"/>
            <a:chOff x="3062220" y="841161"/>
            <a:chExt cx="3447850" cy="5462104"/>
          </a:xfrm>
        </p:grpSpPr>
        <p:grpSp>
          <p:nvGrpSpPr>
            <p:cNvPr id="52" name="Group 51"/>
            <p:cNvGrpSpPr/>
            <p:nvPr/>
          </p:nvGrpSpPr>
          <p:grpSpPr>
            <a:xfrm>
              <a:off x="3062220" y="841161"/>
              <a:ext cx="3447850" cy="5462104"/>
              <a:chOff x="2492425" y="818876"/>
              <a:chExt cx="3193723" cy="4521308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92425" y="818876"/>
                <a:ext cx="3193723" cy="666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93997" y="1232701"/>
                <a:ext cx="3192151" cy="4107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0" descr="Server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396840" y="1447178"/>
                <a:ext cx="243789" cy="627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30" descr="Server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379960" y="1447178"/>
                <a:ext cx="243789" cy="627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TextBox 54"/>
              <p:cNvSpPr txBox="1">
                <a:spLocks noChangeArrowheads="1"/>
              </p:cNvSpPr>
              <p:nvPr/>
            </p:nvSpPr>
            <p:spPr bwMode="auto">
              <a:xfrm>
                <a:off x="2493996" y="847730"/>
                <a:ext cx="3116865" cy="400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2"/>
                    </a:solidFill>
                  </a:rPr>
                  <a:t>StorNext Managed</a:t>
                </a:r>
              </a:p>
            </p:txBody>
          </p:sp>
          <p:pic>
            <p:nvPicPr>
              <p:cNvPr id="44" name="Picture 43" descr="app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300215" y="2014855"/>
                <a:ext cx="1447052" cy="1368312"/>
              </a:xfrm>
              <a:prstGeom prst="rect">
                <a:avLst/>
              </a:prstGeom>
            </p:spPr>
          </p:pic>
          <p:pic>
            <p:nvPicPr>
              <p:cNvPr id="60" name="Picture 52" descr="DiskStorag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08591" y="2456382"/>
                <a:ext cx="944573" cy="611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52" descr="DiskStorag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19174" y="3558585"/>
                <a:ext cx="792358" cy="702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glow rad="228600">
                  <a:schemeClr val="accent1">
                    <a:alpha val="40000"/>
                  </a:schemeClr>
                </a:glow>
              </a:effectLst>
            </p:spPr>
          </p:pic>
          <p:sp>
            <p:nvSpPr>
              <p:cNvPr id="62" name="TextBox 54"/>
              <p:cNvSpPr txBox="1">
                <a:spLocks noChangeArrowheads="1"/>
              </p:cNvSpPr>
              <p:nvPr/>
            </p:nvSpPr>
            <p:spPr bwMode="auto">
              <a:xfrm>
                <a:off x="3661913" y="2708683"/>
                <a:ext cx="793681" cy="203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tx2"/>
                    </a:solidFill>
                  </a:rPr>
                  <a:t>Tier 1  Disk</a:t>
                </a:r>
              </a:p>
            </p:txBody>
          </p:sp>
          <p:sp>
            <p:nvSpPr>
              <p:cNvPr id="64" name="TextBox 54"/>
              <p:cNvSpPr txBox="1">
                <a:spLocks noChangeArrowheads="1"/>
              </p:cNvSpPr>
              <p:nvPr/>
            </p:nvSpPr>
            <p:spPr bwMode="auto">
              <a:xfrm>
                <a:off x="3037794" y="2204081"/>
                <a:ext cx="1971895" cy="240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/>
                  <a:t>StorNext</a:t>
                </a:r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2614699" y="4305803"/>
                <a:ext cx="286842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Picture 30" descr="Server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901847" y="1446881"/>
                <a:ext cx="243789" cy="627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7" name="Rectangle 76"/>
            <p:cNvSpPr/>
            <p:nvPr/>
          </p:nvSpPr>
          <p:spPr>
            <a:xfrm>
              <a:off x="3150285" y="5113110"/>
              <a:ext cx="2982902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2" name="TextBox 54"/>
          <p:cNvSpPr txBox="1">
            <a:spLocks noChangeArrowheads="1"/>
          </p:cNvSpPr>
          <p:nvPr/>
        </p:nvSpPr>
        <p:spPr bwMode="auto">
          <a:xfrm>
            <a:off x="1746879" y="2839210"/>
            <a:ext cx="10776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Wide Area Storage</a:t>
            </a:r>
          </a:p>
        </p:txBody>
      </p:sp>
      <p:pic>
        <p:nvPicPr>
          <p:cNvPr id="86" name="Picture 52" descr="DiskStor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586701"/>
            <a:ext cx="1001486" cy="87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Down Arrow 3"/>
          <p:cNvSpPr/>
          <p:nvPr/>
        </p:nvSpPr>
        <p:spPr>
          <a:xfrm>
            <a:off x="4544568" y="3606758"/>
            <a:ext cx="484632" cy="671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850392" y="3389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/>
          <p:cNvSpPr/>
          <p:nvPr/>
        </p:nvSpPr>
        <p:spPr>
          <a:xfrm>
            <a:off x="843621" y="2277366"/>
            <a:ext cx="978408" cy="714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54"/>
          <p:cNvSpPr txBox="1">
            <a:spLocks noChangeArrowheads="1"/>
          </p:cNvSpPr>
          <p:nvPr/>
        </p:nvSpPr>
        <p:spPr bwMode="auto">
          <a:xfrm>
            <a:off x="7543800" y="3106579"/>
            <a:ext cx="7687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CLOUD</a:t>
            </a:r>
          </a:p>
        </p:txBody>
      </p:sp>
      <p:sp>
        <p:nvSpPr>
          <p:cNvPr id="94" name="TextBox 54"/>
          <p:cNvSpPr txBox="1">
            <a:spLocks noChangeArrowheads="1"/>
          </p:cNvSpPr>
          <p:nvPr/>
        </p:nvSpPr>
        <p:spPr bwMode="auto">
          <a:xfrm>
            <a:off x="838199" y="2403750"/>
            <a:ext cx="983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NAS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Access</a:t>
            </a:r>
          </a:p>
        </p:txBody>
      </p:sp>
      <p:sp>
        <p:nvSpPr>
          <p:cNvPr id="95" name="TextBox 54"/>
          <p:cNvSpPr txBox="1">
            <a:spLocks noChangeArrowheads="1"/>
          </p:cNvSpPr>
          <p:nvPr/>
        </p:nvSpPr>
        <p:spPr bwMode="auto">
          <a:xfrm>
            <a:off x="838200" y="3524179"/>
            <a:ext cx="9906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HTTP REST</a:t>
            </a:r>
          </a:p>
        </p:txBody>
      </p:sp>
      <p:pic>
        <p:nvPicPr>
          <p:cNvPr id="97" name="Picture 52" descr="DiskStor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205" y="4093603"/>
            <a:ext cx="636703" cy="63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" name="TextBox 54"/>
          <p:cNvSpPr txBox="1">
            <a:spLocks noChangeArrowheads="1"/>
          </p:cNvSpPr>
          <p:nvPr/>
        </p:nvSpPr>
        <p:spPr bwMode="auto">
          <a:xfrm>
            <a:off x="3589594" y="4303232"/>
            <a:ext cx="7687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tx2"/>
                </a:solidFill>
              </a:rPr>
              <a:t>SDisk</a:t>
            </a:r>
            <a:endParaRPr lang="en-US" sz="1000" b="1" dirty="0" smtClean="0">
              <a:solidFill>
                <a:schemeClr val="tx2"/>
              </a:solidFill>
            </a:endParaRPr>
          </a:p>
        </p:txBody>
      </p:sp>
      <p:grpSp>
        <p:nvGrpSpPr>
          <p:cNvPr id="99" name="Group 6"/>
          <p:cNvGrpSpPr>
            <a:grpSpLocks/>
          </p:cNvGrpSpPr>
          <p:nvPr/>
        </p:nvGrpSpPr>
        <p:grpSpPr bwMode="auto">
          <a:xfrm>
            <a:off x="5181600" y="4191000"/>
            <a:ext cx="481013" cy="496887"/>
            <a:chOff x="912" y="2880"/>
            <a:chExt cx="432" cy="432"/>
          </a:xfrm>
        </p:grpSpPr>
        <p:sp>
          <p:nvSpPr>
            <p:cNvPr id="100" name="Oval 7"/>
            <p:cNvSpPr>
              <a:spLocks noChangeArrowheads="1"/>
            </p:cNvSpPr>
            <p:nvPr/>
          </p:nvSpPr>
          <p:spPr bwMode="auto">
            <a:xfrm>
              <a:off x="912" y="2880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D0E9F2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A7AA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pic>
          <p:nvPicPr>
            <p:cNvPr id="101" name="Picture 8" descr="tapes_vaul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" y="2969"/>
              <a:ext cx="36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" name="Down Arrow 92"/>
          <p:cNvSpPr/>
          <p:nvPr/>
        </p:nvSpPr>
        <p:spPr>
          <a:xfrm>
            <a:off x="3934968" y="3595404"/>
            <a:ext cx="484632" cy="671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Down Arrow 91"/>
          <p:cNvSpPr/>
          <p:nvPr/>
        </p:nvSpPr>
        <p:spPr>
          <a:xfrm>
            <a:off x="5181600" y="3595404"/>
            <a:ext cx="484632" cy="671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54"/>
          <p:cNvSpPr txBox="1">
            <a:spLocks noChangeArrowheads="1"/>
          </p:cNvSpPr>
          <p:nvPr/>
        </p:nvSpPr>
        <p:spPr bwMode="auto">
          <a:xfrm>
            <a:off x="4038600" y="1423356"/>
            <a:ext cx="13790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StorNext Clients</a:t>
            </a:r>
          </a:p>
        </p:txBody>
      </p:sp>
      <p:sp>
        <p:nvSpPr>
          <p:cNvPr id="65" name="TextBox 54"/>
          <p:cNvSpPr txBox="1">
            <a:spLocks noChangeArrowheads="1"/>
          </p:cNvSpPr>
          <p:nvPr/>
        </p:nvSpPr>
        <p:spPr bwMode="auto">
          <a:xfrm>
            <a:off x="1942076" y="3659312"/>
            <a:ext cx="969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Wide Area Storage</a:t>
            </a:r>
          </a:p>
        </p:txBody>
      </p:sp>
      <p:sp>
        <p:nvSpPr>
          <p:cNvPr id="66" name="TextBox 54"/>
          <p:cNvSpPr txBox="1">
            <a:spLocks noChangeArrowheads="1"/>
          </p:cNvSpPr>
          <p:nvPr/>
        </p:nvSpPr>
        <p:spPr bwMode="auto">
          <a:xfrm>
            <a:off x="4306650" y="4408773"/>
            <a:ext cx="9120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Wide Area Storage</a:t>
            </a:r>
          </a:p>
        </p:txBody>
      </p:sp>
      <p:sp>
        <p:nvSpPr>
          <p:cNvPr id="67" name="TextBox 54"/>
          <p:cNvSpPr txBox="1">
            <a:spLocks noChangeArrowheads="1"/>
          </p:cNvSpPr>
          <p:nvPr/>
        </p:nvSpPr>
        <p:spPr bwMode="auto">
          <a:xfrm>
            <a:off x="7620000" y="3860780"/>
            <a:ext cx="1001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Wide Area Storage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499034" y="2802588"/>
            <a:ext cx="1120986" cy="238763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/>
              <a:t>Other Apps</a:t>
            </a:r>
            <a:endParaRPr lang="en-US" sz="1200" b="1" dirty="0"/>
          </a:p>
        </p:txBody>
      </p:sp>
      <p:cxnSp>
        <p:nvCxnSpPr>
          <p:cNvPr id="69" name="Straight Connector 68"/>
          <p:cNvCxnSpPr/>
          <p:nvPr/>
        </p:nvCxnSpPr>
        <p:spPr>
          <a:xfrm flipH="1" flipV="1">
            <a:off x="7008930" y="2991765"/>
            <a:ext cx="3588" cy="475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90856" y="3461496"/>
            <a:ext cx="517073" cy="290524"/>
          </a:xfrm>
          <a:prstGeom prst="rect">
            <a:avLst/>
          </a:prstGeom>
          <a:solidFill>
            <a:srgbClr val="0070C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/>
              <a:t>APP</a:t>
            </a:r>
            <a:endParaRPr lang="en-US" sz="1200" b="1" dirty="0"/>
          </a:p>
        </p:txBody>
      </p:sp>
      <p:sp>
        <p:nvSpPr>
          <p:cNvPr id="70" name="TextBox 69"/>
          <p:cNvSpPr txBox="1"/>
          <p:nvPr/>
        </p:nvSpPr>
        <p:spPr>
          <a:xfrm rot="21409400">
            <a:off x="2305700" y="343204"/>
            <a:ext cx="6345153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POCs </a:t>
            </a:r>
            <a:r>
              <a:rPr lang="en-US" sz="2800" b="1" dirty="0" smtClean="0">
                <a:solidFill>
                  <a:srgbClr val="758087"/>
                </a:solidFill>
              </a:rPr>
              <a:t>Available </a:t>
            </a:r>
            <a:r>
              <a:rPr lang="en-US" sz="2800" b="1" dirty="0" smtClean="0">
                <a:solidFill>
                  <a:srgbClr val="FFC000"/>
                </a:solidFill>
              </a:rPr>
              <a:t>Now </a:t>
            </a:r>
            <a:r>
              <a:rPr lang="en-US" sz="2800" b="1" dirty="0" smtClean="0">
                <a:solidFill>
                  <a:srgbClr val="758087"/>
                </a:solidFill>
              </a:rPr>
              <a:t>(30TB node)</a:t>
            </a:r>
            <a:endParaRPr lang="en-US" sz="2800" b="1" dirty="0">
              <a:solidFill>
                <a:srgbClr val="758087"/>
              </a:solidFill>
            </a:endParaRPr>
          </a:p>
        </p:txBody>
      </p:sp>
      <p:sp>
        <p:nvSpPr>
          <p:cNvPr id="71" name="TextBox 54"/>
          <p:cNvSpPr txBox="1">
            <a:spLocks noChangeArrowheads="1"/>
          </p:cNvSpPr>
          <p:nvPr/>
        </p:nvSpPr>
        <p:spPr bwMode="auto">
          <a:xfrm>
            <a:off x="36417" y="5405344"/>
            <a:ext cx="30096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CQ4 2012</a:t>
            </a:r>
          </a:p>
        </p:txBody>
      </p:sp>
      <p:sp>
        <p:nvSpPr>
          <p:cNvPr id="72" name="TextBox 54"/>
          <p:cNvSpPr txBox="1">
            <a:spLocks noChangeArrowheads="1"/>
          </p:cNvSpPr>
          <p:nvPr/>
        </p:nvSpPr>
        <p:spPr bwMode="auto">
          <a:xfrm>
            <a:off x="3003535" y="5403369"/>
            <a:ext cx="34461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CQ1 2013</a:t>
            </a:r>
          </a:p>
        </p:txBody>
      </p:sp>
      <p:sp>
        <p:nvSpPr>
          <p:cNvPr id="73" name="TextBox 54"/>
          <p:cNvSpPr txBox="1">
            <a:spLocks noChangeArrowheads="1"/>
          </p:cNvSpPr>
          <p:nvPr/>
        </p:nvSpPr>
        <p:spPr bwMode="auto">
          <a:xfrm>
            <a:off x="6302467" y="5401394"/>
            <a:ext cx="30096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/>
                </a:solidFill>
              </a:rPr>
              <a:t>TBD</a:t>
            </a:r>
          </a:p>
        </p:txBody>
      </p:sp>
      <p:sp>
        <p:nvSpPr>
          <p:cNvPr id="79" name="Oval 78"/>
          <p:cNvSpPr/>
          <p:nvPr/>
        </p:nvSpPr>
        <p:spPr>
          <a:xfrm>
            <a:off x="0" y="4934910"/>
            <a:ext cx="9102648" cy="146589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533263" cy="639763"/>
          </a:xfrm>
        </p:spPr>
        <p:txBody>
          <a:bodyPr/>
          <a:lstStyle/>
          <a:p>
            <a:r>
              <a:rPr lang="en-US" dirty="0" smtClean="0"/>
              <a:t>Wide Area Storage </a:t>
            </a:r>
            <a:r>
              <a:rPr lang="en-US" b="1" dirty="0" smtClean="0"/>
              <a:t>BASE CONFIGURATION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20</a:t>
            </a:r>
            <a:r>
              <a:rPr lang="en-US" sz="4000" dirty="0" smtClean="0"/>
              <a:t> </a:t>
            </a:r>
            <a:r>
              <a:rPr lang="en-US" dirty="0" smtClean="0"/>
              <a:t>storage nodes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3</a:t>
            </a:r>
            <a:r>
              <a:rPr lang="en-US" sz="4000" dirty="0" smtClean="0"/>
              <a:t> </a:t>
            </a:r>
            <a:r>
              <a:rPr lang="en-US" dirty="0" smtClean="0"/>
              <a:t>controller nodes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 SSD per controller node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 rack switches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 access node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Cables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included</a:t>
            </a:r>
            <a:endParaRPr lang="en-US" sz="4000" dirty="0" smtClean="0"/>
          </a:p>
          <a:p>
            <a:r>
              <a:rPr lang="en-US" sz="4000" b="1" dirty="0" smtClean="0">
                <a:solidFill>
                  <a:srgbClr val="0070C0"/>
                </a:solidFill>
              </a:rPr>
              <a:t>44U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rack – optional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B6C1-2CDD-43B2-B568-F227A260DC8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16" y="1224878"/>
            <a:ext cx="1637731" cy="518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20862607">
            <a:off x="4845039" y="4205993"/>
            <a:ext cx="3632726" cy="169277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720 TB raw</a:t>
            </a:r>
          </a:p>
          <a:p>
            <a:r>
              <a:rPr lang="en-US" sz="4000" b="1" dirty="0" smtClean="0">
                <a:solidFill>
                  <a:srgbClr val="758087"/>
                </a:solidFill>
              </a:rPr>
              <a:t>503 TB usable</a:t>
            </a:r>
            <a:r>
              <a:rPr lang="en-US" sz="4000" b="1" dirty="0" smtClean="0">
                <a:solidFill>
                  <a:schemeClr val="bg2"/>
                </a:solidFill>
              </a:rPr>
              <a:t/>
            </a:r>
            <a:br>
              <a:rPr lang="en-US" sz="4000" b="1" dirty="0" smtClean="0">
                <a:solidFill>
                  <a:schemeClr val="bg2"/>
                </a:solidFill>
              </a:rPr>
            </a:br>
            <a:r>
              <a:rPr lang="en-US" sz="2400" b="1" dirty="0" smtClean="0">
                <a:solidFill>
                  <a:schemeClr val="bg2"/>
                </a:solidFill>
              </a:rPr>
              <a:t>with 20/4 durability</a:t>
            </a:r>
            <a:endParaRPr lang="en-US" sz="4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7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505967" cy="639763"/>
          </a:xfrm>
        </p:spPr>
        <p:txBody>
          <a:bodyPr/>
          <a:lstStyle/>
          <a:p>
            <a:r>
              <a:rPr lang="en-US" dirty="0" smtClean="0"/>
              <a:t>Quantum Wide Area Storage </a:t>
            </a:r>
            <a:r>
              <a:rPr lang="en-US" b="1" dirty="0" smtClean="0"/>
              <a:t>POC KITS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3096668" cy="5029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8</a:t>
            </a:r>
            <a:r>
              <a:rPr lang="en-US" dirty="0" smtClean="0"/>
              <a:t> storage nodes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3</a:t>
            </a:r>
            <a:r>
              <a:rPr lang="en-US" dirty="0" smtClean="0"/>
              <a:t> controller nodes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 rack switches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 flight case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 access node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B6C1-2CDD-43B2-B568-F227A260DC8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1" y="1181100"/>
            <a:ext cx="4684489" cy="500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20862607">
            <a:off x="2433704" y="4518199"/>
            <a:ext cx="6542176" cy="132343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58087"/>
                </a:solidFill>
              </a:rPr>
              <a:t>AT GA: </a:t>
            </a:r>
            <a:r>
              <a:rPr lang="en-US" sz="4000" b="1" dirty="0" smtClean="0">
                <a:solidFill>
                  <a:schemeClr val="bg2"/>
                </a:solidFill>
              </a:rPr>
              <a:t>288 TB raw</a:t>
            </a:r>
          </a:p>
          <a:p>
            <a:r>
              <a:rPr lang="en-US" sz="4000" b="1" dirty="0" smtClean="0">
                <a:solidFill>
                  <a:srgbClr val="758087"/>
                </a:solidFill>
              </a:rPr>
              <a:t>201 TB usable</a:t>
            </a:r>
            <a:r>
              <a:rPr lang="en-US" sz="4000" b="1" dirty="0">
                <a:solidFill>
                  <a:schemeClr val="bg2"/>
                </a:solidFill>
              </a:rPr>
              <a:t> </a:t>
            </a:r>
            <a:r>
              <a:rPr lang="en-US" sz="2400" b="1" dirty="0" smtClean="0">
                <a:solidFill>
                  <a:schemeClr val="bg2"/>
                </a:solidFill>
              </a:rPr>
              <a:t>with 20/4 durability</a:t>
            </a:r>
            <a:endParaRPr lang="en-US" sz="4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5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1"/>
          <p:cNvSpPr>
            <a:spLocks noGrp="1"/>
          </p:cNvSpPr>
          <p:nvPr>
            <p:ph idx="1"/>
          </p:nvPr>
        </p:nvSpPr>
        <p:spPr>
          <a:xfrm>
            <a:off x="301624" y="965576"/>
            <a:ext cx="8364703" cy="5353334"/>
          </a:xfrm>
        </p:spPr>
        <p:txBody>
          <a:bodyPr/>
          <a:lstStyle/>
          <a:p>
            <a:r>
              <a:rPr lang="en-US" sz="2800" dirty="0" smtClean="0"/>
              <a:t>Ultra-</a:t>
            </a:r>
            <a:r>
              <a:rPr lang="en-US" sz="2800" b="1" cap="all" dirty="0" smtClean="0">
                <a:solidFill>
                  <a:srgbClr val="0070C0"/>
                </a:solidFill>
              </a:rPr>
              <a:t>durable</a:t>
            </a:r>
            <a:r>
              <a:rPr lang="en-US" sz="2800" dirty="0" smtClean="0"/>
              <a:t> platform.  Unbreakable.</a:t>
            </a:r>
          </a:p>
          <a:p>
            <a:pPr lvl="1"/>
            <a:r>
              <a:rPr lang="en-US" sz="2000" dirty="0" smtClean="0"/>
              <a:t>10 x 9’s of durability for 2TB+ drive</a:t>
            </a:r>
          </a:p>
          <a:p>
            <a:r>
              <a:rPr lang="en-US" sz="2800" dirty="0" smtClean="0"/>
              <a:t>Massive </a:t>
            </a:r>
            <a:r>
              <a:rPr lang="en-US" sz="2800" b="1" dirty="0" smtClean="0">
                <a:solidFill>
                  <a:srgbClr val="0070C0"/>
                </a:solidFill>
              </a:rPr>
              <a:t>SCALE</a:t>
            </a:r>
            <a:r>
              <a:rPr lang="en-US" sz="2800" dirty="0" smtClean="0"/>
              <a:t>—across </a:t>
            </a:r>
            <a:r>
              <a:rPr lang="en-US" sz="2800" b="1" cap="all" dirty="0" smtClean="0">
                <a:solidFill>
                  <a:srgbClr val="0070C0"/>
                </a:solidFill>
              </a:rPr>
              <a:t>geographies</a:t>
            </a:r>
            <a:r>
              <a:rPr lang="en-US" sz="2800" dirty="0" smtClean="0"/>
              <a:t>, too</a:t>
            </a:r>
          </a:p>
          <a:p>
            <a:pPr lvl="1"/>
            <a:r>
              <a:rPr lang="en-US" sz="2000" dirty="0" smtClean="0"/>
              <a:t>Supports PBs of storage, Billions of objects </a:t>
            </a:r>
          </a:p>
          <a:p>
            <a:r>
              <a:rPr lang="en-US" sz="2800" b="1" cap="all" dirty="0" smtClean="0">
                <a:solidFill>
                  <a:srgbClr val="0070C0"/>
                </a:solidFill>
              </a:rPr>
              <a:t>Low-Power, Low-Cooling </a:t>
            </a:r>
            <a:r>
              <a:rPr lang="en-US" sz="2800" dirty="0" smtClean="0"/>
              <a:t>&amp; Efficient</a:t>
            </a:r>
          </a:p>
          <a:p>
            <a:pPr lvl="1"/>
            <a:r>
              <a:rPr lang="en-US" sz="2000" dirty="0"/>
              <a:t>V</a:t>
            </a:r>
            <a:r>
              <a:rPr lang="en-US" sz="2000" dirty="0" smtClean="0"/>
              <a:t>s. traditional solutions</a:t>
            </a:r>
          </a:p>
          <a:p>
            <a:r>
              <a:rPr lang="en-US" sz="2800" dirty="0" smtClean="0"/>
              <a:t>Pricing &amp; </a:t>
            </a:r>
            <a:r>
              <a:rPr lang="en-US" sz="2800" b="1" dirty="0" smtClean="0">
                <a:solidFill>
                  <a:srgbClr val="0070C0"/>
                </a:solidFill>
              </a:rPr>
              <a:t>TCO</a:t>
            </a:r>
          </a:p>
          <a:p>
            <a:pPr lvl="1"/>
            <a:r>
              <a:rPr lang="en-US" sz="2000" dirty="0" smtClean="0"/>
              <a:t>50-70% reduction in capital expense, lower </a:t>
            </a:r>
            <a:r>
              <a:rPr lang="en-US" sz="2000" dirty="0" err="1" smtClean="0"/>
              <a:t>opex</a:t>
            </a:r>
            <a:r>
              <a:rPr lang="en-US" sz="2000" dirty="0" smtClean="0"/>
              <a:t> </a:t>
            </a:r>
          </a:p>
          <a:p>
            <a:r>
              <a:rPr lang="en-US" sz="2800" b="1" cap="all" dirty="0" smtClean="0">
                <a:solidFill>
                  <a:srgbClr val="0070C0"/>
                </a:solidFill>
              </a:rPr>
              <a:t>Performance</a:t>
            </a:r>
          </a:p>
          <a:p>
            <a:pPr lvl="1"/>
            <a:r>
              <a:rPr lang="en-US" sz="2000" dirty="0" smtClean="0"/>
              <a:t>Multiple GB/s per rack with low latency</a:t>
            </a:r>
          </a:p>
          <a:p>
            <a:r>
              <a:rPr lang="en-US" sz="2800" dirty="0" smtClean="0"/>
              <a:t>Integrated with #1 high-performance file system and integrated archive:  </a:t>
            </a:r>
            <a:r>
              <a:rPr lang="en-US" sz="2800" b="1" dirty="0" smtClean="0">
                <a:solidFill>
                  <a:srgbClr val="0070C0"/>
                </a:solidFill>
              </a:rPr>
              <a:t>STORNEXT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59394" name="Title 2"/>
          <p:cNvSpPr>
            <a:spLocks noGrp="1"/>
          </p:cNvSpPr>
          <p:nvPr>
            <p:ph type="title"/>
          </p:nvPr>
        </p:nvSpPr>
        <p:spPr>
          <a:xfrm>
            <a:off x="228599" y="228600"/>
            <a:ext cx="8519615" cy="639763"/>
          </a:xfrm>
        </p:spPr>
        <p:txBody>
          <a:bodyPr/>
          <a:lstStyle/>
          <a:p>
            <a:r>
              <a:rPr lang="en-US" b="1" cap="all" dirty="0" smtClean="0"/>
              <a:t>Advantages</a:t>
            </a:r>
            <a:r>
              <a:rPr lang="en-US" dirty="0" smtClean="0"/>
              <a:t> of QTM’s Wide Area Storage</a:t>
            </a:r>
            <a:endParaRPr lang="en-US" dirty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B7EA85-4E49-5946-8467-CC05D680398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8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39763"/>
          </a:xfrm>
        </p:spPr>
        <p:txBody>
          <a:bodyPr/>
          <a:lstStyle/>
          <a:p>
            <a:r>
              <a:rPr lang="en-US" sz="2800" dirty="0" smtClean="0"/>
              <a:t>Wide Area Storage Service Training </a:t>
            </a:r>
            <a:r>
              <a:rPr lang="en-US" sz="2800" b="1" dirty="0" smtClean="0"/>
              <a:t>OBJECTIVES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772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mpower </a:t>
            </a:r>
            <a:r>
              <a:rPr lang="en-US" dirty="0"/>
              <a:t>service team to service existing POC installs and internal </a:t>
            </a:r>
            <a:r>
              <a:rPr lang="en-US" dirty="0" smtClean="0"/>
              <a:t>deployments</a:t>
            </a:r>
          </a:p>
          <a:p>
            <a:pPr marL="457200" lvl="1" indent="0">
              <a:spcAft>
                <a:spcPts val="2400"/>
              </a:spcAft>
              <a:buNone/>
            </a:pPr>
            <a:r>
              <a:rPr lang="en-US" dirty="0" smtClean="0"/>
              <a:t>with AC1 </a:t>
            </a:r>
            <a:r>
              <a:rPr lang="en-US" dirty="0"/>
              <a:t>controllers and AS30 storage nodes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dirty="0"/>
              <a:t>E</a:t>
            </a:r>
            <a:r>
              <a:rPr lang="en-US" dirty="0" smtClean="0"/>
              <a:t>mpower </a:t>
            </a:r>
            <a:r>
              <a:rPr lang="en-US" dirty="0"/>
              <a:t>service team to understand </a:t>
            </a:r>
            <a:r>
              <a:rPr lang="en-US" dirty="0" smtClean="0"/>
              <a:t>diffs between older HW and SW vs</a:t>
            </a:r>
            <a:r>
              <a:rPr lang="en-US" dirty="0"/>
              <a:t>. </a:t>
            </a:r>
            <a:r>
              <a:rPr lang="en-US" dirty="0" smtClean="0"/>
              <a:t>newer HW and SW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mpower </a:t>
            </a:r>
            <a:r>
              <a:rPr lang="en-US" dirty="0"/>
              <a:t>key </a:t>
            </a:r>
            <a:r>
              <a:rPr lang="en-US" dirty="0" smtClean="0"/>
              <a:t>personnel </a:t>
            </a:r>
            <a:r>
              <a:rPr lang="en-US" dirty="0"/>
              <a:t>to </a:t>
            </a:r>
            <a:r>
              <a:rPr lang="en-US" dirty="0" smtClean="0"/>
              <a:t>ramp </a:t>
            </a:r>
            <a:r>
              <a:rPr lang="en-US" dirty="0"/>
              <a:t>on technology and </a:t>
            </a:r>
            <a:r>
              <a:rPr lang="en-US" dirty="0" smtClean="0"/>
              <a:t>product, </a:t>
            </a:r>
            <a:r>
              <a:rPr lang="en-US" dirty="0"/>
              <a:t>so </a:t>
            </a:r>
            <a:r>
              <a:rPr lang="en-US" dirty="0" smtClean="0"/>
              <a:t>they </a:t>
            </a:r>
            <a:r>
              <a:rPr lang="en-US" dirty="0"/>
              <a:t>can </a:t>
            </a:r>
            <a:r>
              <a:rPr lang="en-US" dirty="0" smtClean="0"/>
              <a:t>devise </a:t>
            </a:r>
            <a:r>
              <a:rPr lang="en-US" dirty="0"/>
              <a:t>effective JIT service training </a:t>
            </a:r>
            <a:r>
              <a:rPr lang="en-US" dirty="0" smtClean="0"/>
              <a:t>for rest </a:t>
            </a:r>
            <a:r>
              <a:rPr lang="en-US" dirty="0"/>
              <a:t>of </a:t>
            </a:r>
            <a:r>
              <a:rPr lang="en-US" dirty="0" smtClean="0"/>
              <a:t>org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1106604"/>
            <a:ext cx="52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Gill Sans MT" pitchFamily="34" charset="0"/>
              </a:rPr>
              <a:t>1</a:t>
            </a:r>
            <a:endParaRPr lang="en-US" sz="4800" b="1" dirty="0">
              <a:solidFill>
                <a:srgbClr val="0070C0"/>
              </a:solidFill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2580105"/>
            <a:ext cx="52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Gill Sans MT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1" y="3897564"/>
            <a:ext cx="52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Gill Sans MT" pitchFamily="34" charset="0"/>
              </a:rPr>
              <a:t>3</a:t>
            </a:r>
            <a:endParaRPr lang="en-US" sz="4800" b="1" dirty="0">
              <a:solidFill>
                <a:srgbClr val="0070C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5322" y="709677"/>
            <a:ext cx="6357991" cy="4640239"/>
          </a:xfrm>
        </p:spPr>
        <p:txBody>
          <a:bodyPr/>
          <a:lstStyle/>
          <a:p>
            <a:r>
              <a:rPr lang="en-US" sz="16600" dirty="0" smtClean="0"/>
              <a:t>Q&amp;A</a:t>
            </a:r>
            <a:br>
              <a:rPr lang="en-US" sz="16600" dirty="0" smtClean="0"/>
            </a:br>
            <a:r>
              <a:rPr lang="en-US" sz="4800" dirty="0" smtClean="0"/>
              <a:t>with Claire &amp; Greg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73461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3733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24" y="1169759"/>
            <a:ext cx="5636035" cy="5302290"/>
          </a:xfrm>
        </p:spPr>
        <p:txBody>
          <a:bodyPr/>
          <a:lstStyle/>
          <a:p>
            <a:r>
              <a:rPr lang="en-US" b="1" cap="all" dirty="0" smtClean="0"/>
              <a:t>protect against data loss</a:t>
            </a:r>
            <a:r>
              <a:rPr lang="en-US" cap="all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on high-density disk drives</a:t>
            </a:r>
          </a:p>
          <a:p>
            <a:pPr lvl="1"/>
            <a:r>
              <a:rPr lang="en-US" dirty="0"/>
              <a:t>Storing multiple full copies of data </a:t>
            </a:r>
            <a:r>
              <a:rPr lang="en-US" dirty="0" smtClean="0"/>
              <a:t>$$$$</a:t>
            </a:r>
          </a:p>
          <a:p>
            <a:pPr lvl="2"/>
            <a:r>
              <a:rPr lang="en-US" dirty="0" smtClean="0"/>
              <a:t>mirrored </a:t>
            </a:r>
            <a:r>
              <a:rPr lang="en-US" dirty="0"/>
              <a:t>RAID, </a:t>
            </a:r>
            <a:r>
              <a:rPr lang="en-US" dirty="0" smtClean="0"/>
              <a:t>3-copies</a:t>
            </a:r>
            <a:endParaRPr lang="en-US" dirty="0"/>
          </a:p>
          <a:p>
            <a:pPr lvl="1"/>
            <a:r>
              <a:rPr lang="en-US" dirty="0"/>
              <a:t>Vulnerable to bit errors</a:t>
            </a:r>
          </a:p>
          <a:p>
            <a:pPr lvl="1"/>
            <a:r>
              <a:rPr lang="en-US" dirty="0" smtClean="0"/>
              <a:t>Hardware RAID inefficient on TB+ drives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ong rebuilds.  Poor performance.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b="1" dirty="0" smtClean="0"/>
              <a:t>SCALE to PETABYTES </a:t>
            </a:r>
            <a:r>
              <a:rPr lang="en-US" dirty="0" smtClean="0"/>
              <a:t>and beyond</a:t>
            </a:r>
          </a:p>
          <a:p>
            <a:pPr lvl="1">
              <a:spcBef>
                <a:spcPts val="432"/>
              </a:spcBef>
              <a:spcAft>
                <a:spcPts val="1200"/>
              </a:spcAft>
            </a:pPr>
            <a:r>
              <a:rPr lang="en-US" dirty="0" smtClean="0"/>
              <a:t>Single-site and/or multi-geo</a:t>
            </a:r>
            <a:endParaRPr lang="en-US" dirty="0"/>
          </a:p>
          <a:p>
            <a:r>
              <a:rPr lang="en-US" b="1" cap="all" dirty="0" smtClean="0"/>
              <a:t>REDUCE Operation Costs</a:t>
            </a:r>
          </a:p>
          <a:p>
            <a:pPr lvl="1"/>
            <a:r>
              <a:rPr lang="en-US" dirty="0" smtClean="0"/>
              <a:t>Administrative/operational costs going up</a:t>
            </a:r>
          </a:p>
          <a:p>
            <a:pPr lvl="1"/>
            <a:r>
              <a:rPr lang="en-US" dirty="0" smtClean="0"/>
              <a:t>Need for self-managing, self-healing</a:t>
            </a:r>
          </a:p>
          <a:p>
            <a:pPr lvl="1"/>
            <a:r>
              <a:rPr lang="en-US" dirty="0" smtClean="0"/>
              <a:t>Need to reduce power and cooling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28600"/>
            <a:ext cx="8677895" cy="639763"/>
          </a:xfrm>
        </p:spPr>
        <p:txBody>
          <a:bodyPr/>
          <a:lstStyle/>
          <a:p>
            <a:r>
              <a:rPr lang="en-US" b="1" dirty="0" smtClean="0"/>
              <a:t>THE PROBLEM</a:t>
            </a:r>
            <a:r>
              <a:rPr lang="en-US" dirty="0" smtClean="0"/>
              <a:t>—New Technology Needed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A7F0A19-48BC-9747-8FA6-312F3A99F11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31" y="1274326"/>
            <a:ext cx="3396344" cy="396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8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11"/>
          <p:cNvSpPr>
            <a:spLocks noGrp="1"/>
          </p:cNvSpPr>
          <p:nvPr>
            <p:ph type="sldNum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1492DCC-F37C-4104-BAE9-801274DB73B0}" type="slidenum">
              <a:rPr smtClean="0">
                <a:solidFill>
                  <a:srgbClr val="0DB6EC"/>
                </a:solidFill>
              </a:rPr>
              <a:pPr eaLnBrk="1" hangingPunct="1"/>
              <a:t>4</a:t>
            </a:fld>
            <a:endParaRPr smtClean="0">
              <a:solidFill>
                <a:srgbClr val="0DB6E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3582" y="695557"/>
            <a:ext cx="5924550" cy="5696890"/>
            <a:chOff x="1083582" y="695557"/>
            <a:chExt cx="5924550" cy="5696890"/>
          </a:xfrm>
        </p:grpSpPr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67941">
              <a:off x="1083582" y="695557"/>
              <a:ext cx="5924550" cy="10001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67941">
              <a:off x="1443673" y="1725197"/>
              <a:ext cx="5505450" cy="466725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228599" y="228600"/>
            <a:ext cx="8656093" cy="639763"/>
          </a:xfrm>
        </p:spPr>
        <p:txBody>
          <a:bodyPr/>
          <a:lstStyle/>
          <a:p>
            <a:pPr eaLnBrk="1" hangingPunct="1"/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"Wide Area Storage"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Press Release May 2012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44263" y="1091821"/>
            <a:ext cx="852776" cy="562727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897039" y="6018663"/>
            <a:ext cx="5813946" cy="700433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044263" y="928048"/>
            <a:ext cx="1098436" cy="163773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2414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37728" cy="639763"/>
          </a:xfrm>
        </p:spPr>
        <p:txBody>
          <a:bodyPr/>
          <a:lstStyle/>
          <a:p>
            <a:r>
              <a:rPr lang="en-US" dirty="0" smtClean="0"/>
              <a:t>What is Quantum </a:t>
            </a:r>
            <a:r>
              <a:rPr lang="en-US" b="1" dirty="0" smtClean="0"/>
              <a:t>WIDE AREA STORAGE?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143000"/>
            <a:ext cx="8569421" cy="5029200"/>
          </a:xfrm>
        </p:spPr>
        <p:txBody>
          <a:bodyPr/>
          <a:lstStyle/>
          <a:p>
            <a:r>
              <a:rPr lang="en-US" dirty="0" smtClean="0"/>
              <a:t>New class of storage based on Forward Error Correction</a:t>
            </a:r>
          </a:p>
          <a:p>
            <a:pPr lvl="1"/>
            <a:r>
              <a:rPr lang="en-US" dirty="0" smtClean="0"/>
              <a:t>“Fountain” </a:t>
            </a:r>
            <a:r>
              <a:rPr lang="en-US" dirty="0"/>
              <a:t>e</a:t>
            </a:r>
            <a:r>
              <a:rPr lang="en-US" dirty="0" smtClean="0"/>
              <a:t>rasure coding</a:t>
            </a:r>
          </a:p>
          <a:p>
            <a:pPr lvl="1"/>
            <a:r>
              <a:rPr lang="en-US" dirty="0" smtClean="0"/>
              <a:t>Mature technology used in communications (e.g. space missions)</a:t>
            </a:r>
          </a:p>
          <a:p>
            <a:pPr lvl="1"/>
            <a:r>
              <a:rPr lang="en-US" dirty="0" smtClean="0"/>
              <a:t>Designed with failure in mind – assumes components WILL fail</a:t>
            </a:r>
          </a:p>
          <a:p>
            <a:r>
              <a:rPr lang="en-US" dirty="0" smtClean="0"/>
              <a:t>Higher durability at significantly lower CAPEX and OPEX</a:t>
            </a:r>
          </a:p>
          <a:p>
            <a:pPr lvl="1"/>
            <a:r>
              <a:rPr lang="en-US" dirty="0" smtClean="0"/>
              <a:t>HTTP REST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ow-cost, low-power, low-cooling disk</a:t>
            </a:r>
          </a:p>
          <a:p>
            <a:pPr lvl="1"/>
            <a:r>
              <a:rPr lang="en-US" dirty="0" smtClean="0"/>
              <a:t>Durability protection from geographic distribution as well</a:t>
            </a:r>
          </a:p>
          <a:p>
            <a:r>
              <a:rPr lang="en-US" dirty="0" smtClean="0"/>
              <a:t>Archive starts at </a:t>
            </a:r>
            <a:r>
              <a:rPr lang="en-US" sz="3200" b="1" dirty="0" smtClean="0"/>
              <a:t>½ PB </a:t>
            </a:r>
            <a:r>
              <a:rPr lang="en-US" dirty="0" smtClean="0"/>
              <a:t>with virtually unlimited scalability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sz="3600" b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B6C1-2CDD-43B2-B568-F227A260DC8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409400">
            <a:off x="830584" y="4858175"/>
            <a:ext cx="7621886" cy="138499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WIDE AREA STORAGE is </a:t>
            </a:r>
            <a:r>
              <a:rPr lang="en-US" sz="2800" b="1" dirty="0" smtClean="0">
                <a:solidFill>
                  <a:srgbClr val="758087"/>
                </a:solidFill>
              </a:rPr>
              <a:t>next-generation object </a:t>
            </a:r>
            <a:r>
              <a:rPr lang="en-US" sz="2800" b="1" dirty="0">
                <a:solidFill>
                  <a:srgbClr val="758087"/>
                </a:solidFill>
              </a:rPr>
              <a:t>s</a:t>
            </a:r>
            <a:r>
              <a:rPr lang="en-US" sz="2800" b="1" dirty="0" smtClean="0">
                <a:solidFill>
                  <a:srgbClr val="758087"/>
                </a:solidFill>
              </a:rPr>
              <a:t>torage – a </a:t>
            </a:r>
            <a:r>
              <a:rPr lang="en-US" sz="2800" b="1" dirty="0" smtClean="0">
                <a:solidFill>
                  <a:srgbClr val="FFC000"/>
                </a:solidFill>
              </a:rPr>
              <a:t>perfect fit </a:t>
            </a:r>
            <a:r>
              <a:rPr lang="en-US" sz="2800" b="1" dirty="0" smtClean="0">
                <a:solidFill>
                  <a:srgbClr val="758087"/>
                </a:solidFill>
              </a:rPr>
              <a:t>for Quantum’s </a:t>
            </a:r>
            <a:r>
              <a:rPr lang="en-US" sz="2800" b="1" dirty="0" smtClean="0">
                <a:solidFill>
                  <a:srgbClr val="FFC000"/>
                </a:solidFill>
              </a:rPr>
              <a:t>BIG DATA </a:t>
            </a:r>
            <a:r>
              <a:rPr lang="en-US" sz="2800" b="1" dirty="0" smtClean="0">
                <a:solidFill>
                  <a:srgbClr val="758087"/>
                </a:solidFill>
              </a:rPr>
              <a:t>solutions</a:t>
            </a:r>
            <a:endParaRPr lang="en-US" sz="2800" b="1" dirty="0">
              <a:solidFill>
                <a:srgbClr val="758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5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65024" cy="639763"/>
          </a:xfrm>
        </p:spPr>
        <p:txBody>
          <a:bodyPr/>
          <a:lstStyle/>
          <a:p>
            <a:r>
              <a:rPr lang="en-US" dirty="0" smtClean="0"/>
              <a:t>Fountain erasure codes?  </a:t>
            </a:r>
            <a:r>
              <a:rPr lang="en-US" b="1" dirty="0" smtClean="0"/>
              <a:t>HUH?</a:t>
            </a:r>
            <a:br>
              <a:rPr lang="en-US" b="1" dirty="0" smtClean="0"/>
            </a:br>
            <a:r>
              <a:rPr lang="en-US" b="1" dirty="0" smtClean="0"/>
              <a:t>DIFFERENTIATED and MORE EFFECTIVE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B6C1-2CDD-43B2-B568-F227A260DC8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997432"/>
            <a:ext cx="8664926" cy="532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21409400">
            <a:off x="4354109" y="2701674"/>
            <a:ext cx="4580856" cy="3600986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WIDE AREA STORAGE =</a:t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758087"/>
                </a:solidFill>
              </a:rPr>
              <a:t>massive scalability +</a:t>
            </a:r>
            <a:br>
              <a:rPr lang="en-US" sz="2800" b="1" dirty="0" smtClean="0">
                <a:solidFill>
                  <a:srgbClr val="758087"/>
                </a:solidFill>
              </a:rPr>
            </a:br>
            <a:r>
              <a:rPr lang="en-US" sz="2800" b="1" dirty="0" smtClean="0">
                <a:solidFill>
                  <a:srgbClr val="758087"/>
                </a:solidFill>
              </a:rPr>
              <a:t>durability +</a:t>
            </a:r>
            <a:br>
              <a:rPr lang="en-US" sz="2800" b="1" dirty="0" smtClean="0">
                <a:solidFill>
                  <a:srgbClr val="758087"/>
                </a:solidFill>
              </a:rPr>
            </a:br>
            <a:r>
              <a:rPr lang="en-US" sz="2800" b="1" dirty="0" smtClean="0">
                <a:solidFill>
                  <a:srgbClr val="758087"/>
                </a:solidFill>
              </a:rPr>
              <a:t>efficiency</a:t>
            </a:r>
            <a:r>
              <a:rPr lang="en-US" sz="2800" b="1" dirty="0">
                <a:solidFill>
                  <a:srgbClr val="758087"/>
                </a:solidFill>
              </a:rPr>
              <a:t> </a:t>
            </a:r>
            <a:r>
              <a:rPr lang="en-US" sz="2800" b="1" dirty="0" smtClean="0">
                <a:solidFill>
                  <a:srgbClr val="758087"/>
                </a:solidFill>
              </a:rPr>
              <a:t>+ </a:t>
            </a:r>
            <a:br>
              <a:rPr lang="en-US" sz="2800" b="1" dirty="0" smtClean="0">
                <a:solidFill>
                  <a:srgbClr val="758087"/>
                </a:solidFill>
              </a:rPr>
            </a:br>
            <a:r>
              <a:rPr lang="en-US" sz="2800" b="1" dirty="0" smtClean="0">
                <a:solidFill>
                  <a:srgbClr val="758087"/>
                </a:solidFill>
              </a:rPr>
              <a:t>multi-site-protection +</a:t>
            </a:r>
            <a:br>
              <a:rPr lang="en-US" sz="2800" b="1" dirty="0" smtClean="0">
                <a:solidFill>
                  <a:srgbClr val="758087"/>
                </a:solidFill>
              </a:rPr>
            </a:br>
            <a:r>
              <a:rPr lang="en-US" sz="2800" b="1" dirty="0" smtClean="0">
                <a:solidFill>
                  <a:srgbClr val="758087"/>
                </a:solidFill>
              </a:rPr>
              <a:t>performance +</a:t>
            </a:r>
            <a:br>
              <a:rPr lang="en-US" sz="2800" b="1" dirty="0" smtClean="0">
                <a:solidFill>
                  <a:srgbClr val="758087"/>
                </a:solidFill>
              </a:rPr>
            </a:br>
            <a:r>
              <a:rPr lang="en-US" sz="2800" b="1" dirty="0" smtClean="0">
                <a:solidFill>
                  <a:srgbClr val="758087"/>
                </a:solidFill>
              </a:rPr>
              <a:t>self-healing =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TCO Reduction ($$$)</a:t>
            </a:r>
            <a:endParaRPr lang="en-US" sz="3200" b="1" dirty="0">
              <a:solidFill>
                <a:srgbClr val="758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7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/>
          <p:cNvSpPr>
            <a:spLocks noGrp="1"/>
          </p:cNvSpPr>
          <p:nvPr>
            <p:ph idx="1"/>
          </p:nvPr>
        </p:nvSpPr>
        <p:spPr>
          <a:xfrm>
            <a:off x="301624" y="951927"/>
            <a:ext cx="8284235" cy="5667235"/>
          </a:xfrm>
        </p:spPr>
        <p:txBody>
          <a:bodyPr/>
          <a:lstStyle/>
          <a:p>
            <a:r>
              <a:rPr lang="en-US" dirty="0" smtClean="0"/>
              <a:t>Designed for </a:t>
            </a:r>
            <a:r>
              <a:rPr lang="en-US" b="1" dirty="0" smtClean="0"/>
              <a:t>MASSIVE SCALE</a:t>
            </a:r>
          </a:p>
          <a:p>
            <a:pPr lvl="1"/>
            <a:r>
              <a:rPr lang="en-US" dirty="0" smtClean="0"/>
              <a:t>Scales from 500TB to PBs and beyond with Global Object Namespace</a:t>
            </a:r>
          </a:p>
          <a:p>
            <a:r>
              <a:rPr lang="en-US" dirty="0" smtClean="0"/>
              <a:t>“Ten 9’s” of </a:t>
            </a:r>
            <a:r>
              <a:rPr lang="en-US" b="1" dirty="0" smtClean="0"/>
              <a:t>DURABILITY</a:t>
            </a:r>
            <a:r>
              <a:rPr lang="en-US" dirty="0" smtClean="0"/>
              <a:t> (99.99999999%)</a:t>
            </a:r>
          </a:p>
          <a:p>
            <a:pPr lvl="1"/>
            <a:r>
              <a:rPr lang="en-US" dirty="0" smtClean="0"/>
              <a:t>Policy-driven</a:t>
            </a:r>
          </a:p>
          <a:p>
            <a:r>
              <a:rPr lang="en-US" dirty="0" smtClean="0"/>
              <a:t>Improvements in </a:t>
            </a:r>
            <a:r>
              <a:rPr lang="en-US" b="1" cap="all" dirty="0" smtClean="0"/>
              <a:t>Efficiency</a:t>
            </a:r>
          </a:p>
          <a:p>
            <a:pPr lvl="1"/>
            <a:r>
              <a:rPr lang="en-US" dirty="0" smtClean="0"/>
              <a:t>70% reduction in footprint vs. “3 copies in cloud”</a:t>
            </a:r>
          </a:p>
          <a:p>
            <a:pPr lvl="1"/>
            <a:r>
              <a:rPr lang="en-US" dirty="0" smtClean="0"/>
              <a:t>50% reduction in footprint vs. mirrored RAID </a:t>
            </a:r>
          </a:p>
          <a:p>
            <a:pPr lvl="1"/>
            <a:r>
              <a:rPr lang="en-US" dirty="0" smtClean="0"/>
              <a:t>Significant reductions in power &amp; cooling</a:t>
            </a:r>
          </a:p>
          <a:p>
            <a:r>
              <a:rPr lang="en-US" dirty="0" smtClean="0"/>
              <a:t>Data easily spread across </a:t>
            </a:r>
            <a:r>
              <a:rPr lang="en-US" b="1" dirty="0" smtClean="0"/>
              <a:t>MULTIPLE SITES</a:t>
            </a:r>
          </a:p>
          <a:p>
            <a:r>
              <a:rPr lang="en-US" b="1" cap="all" dirty="0" smtClean="0"/>
              <a:t>High Performance </a:t>
            </a:r>
            <a:r>
              <a:rPr lang="en-US" dirty="0" smtClean="0"/>
              <a:t>for Big Data</a:t>
            </a:r>
          </a:p>
          <a:p>
            <a:pPr lvl="1"/>
            <a:r>
              <a:rPr lang="en-US" dirty="0" smtClean="0"/>
              <a:t>GB/s throughput for big files</a:t>
            </a:r>
          </a:p>
          <a:p>
            <a:r>
              <a:rPr lang="en-US" dirty="0" smtClean="0"/>
              <a:t>Manageable and </a:t>
            </a:r>
            <a:r>
              <a:rPr lang="en-US" b="1" dirty="0" smtClean="0"/>
              <a:t>SELF-HEALING</a:t>
            </a:r>
          </a:p>
          <a:p>
            <a:pPr lvl="1"/>
            <a:r>
              <a:rPr lang="en-US" dirty="0" smtClean="0"/>
              <a:t>Self-healing manages data integrity</a:t>
            </a:r>
          </a:p>
          <a:p>
            <a:r>
              <a:rPr lang="en-US" b="1" dirty="0" smtClean="0"/>
              <a:t>TCO REDUCTIONS </a:t>
            </a:r>
            <a:r>
              <a:rPr lang="en-US" dirty="0" smtClean="0"/>
              <a:t>of 50-70%</a:t>
            </a:r>
            <a:endParaRPr lang="en-US" sz="3200" dirty="0" smtClean="0"/>
          </a:p>
        </p:txBody>
      </p:sp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Wide Area Storage </a:t>
            </a:r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1B9187-DA63-6549-92F0-7B5BB7CC59C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fld id="{46DA649B-A69E-9145-B099-43F07D52B1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6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0070" y="1079928"/>
            <a:ext cx="2592578" cy="509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04800" y="6572250"/>
            <a:ext cx="533400" cy="285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DBDA1-9638-4BC8-B452-9ECE73C8A053}" type="slidenum">
              <a:rPr lang="en-US" smtClean="0"/>
              <a:pPr>
                <a:defRPr/>
              </a:pPr>
              <a:t>8</a:t>
            </a:fld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61" y="97536"/>
            <a:ext cx="8686800" cy="639762"/>
          </a:xfrm>
        </p:spPr>
        <p:txBody>
          <a:bodyPr/>
          <a:lstStyle/>
          <a:p>
            <a:r>
              <a:rPr lang="en-US" b="1" dirty="0" smtClean="0"/>
              <a:t>THREE</a:t>
            </a:r>
            <a:r>
              <a:rPr lang="en-US" dirty="0" smtClean="0"/>
              <a:t> Quantum Wide Area Storage Offerings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8" y="975152"/>
            <a:ext cx="2866733" cy="86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10" y="1476011"/>
            <a:ext cx="2881087" cy="469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54"/>
          <p:cNvSpPr txBox="1">
            <a:spLocks noChangeArrowheads="1"/>
          </p:cNvSpPr>
          <p:nvPr/>
        </p:nvSpPr>
        <p:spPr bwMode="auto">
          <a:xfrm>
            <a:off x="38392" y="1001694"/>
            <a:ext cx="3009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NAS Access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75788" y="2576416"/>
            <a:ext cx="1127747" cy="1690785"/>
            <a:chOff x="2057939" y="2838152"/>
            <a:chExt cx="730360" cy="968976"/>
          </a:xfrm>
        </p:grpSpPr>
        <p:pic>
          <p:nvPicPr>
            <p:cNvPr id="13" name="Picture 52" descr="DiskStor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9417" y="3129284"/>
              <a:ext cx="398882" cy="344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14" name="Picture 52" descr="DiskStora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7939" y="2838152"/>
              <a:ext cx="530919" cy="458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15" name="Picture 52" descr="DiskStorag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6961" y="3270224"/>
              <a:ext cx="621882" cy="536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9" name="Picture 30" descr="Ser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866" y="2116466"/>
            <a:ext cx="459055" cy="107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" name="Straight Connector 73"/>
          <p:cNvCxnSpPr/>
          <p:nvPr/>
        </p:nvCxnSpPr>
        <p:spPr>
          <a:xfrm>
            <a:off x="244136" y="4977712"/>
            <a:ext cx="2655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6510070" y="958742"/>
            <a:ext cx="2723515" cy="4421991"/>
            <a:chOff x="2942618" y="914400"/>
            <a:chExt cx="2315182" cy="355705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49949" y="914400"/>
              <a:ext cx="2135371" cy="39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54"/>
            <p:cNvSpPr txBox="1">
              <a:spLocks noChangeArrowheads="1"/>
            </p:cNvSpPr>
            <p:nvPr/>
          </p:nvSpPr>
          <p:spPr bwMode="auto">
            <a:xfrm>
              <a:off x="2942618" y="922815"/>
              <a:ext cx="2238982" cy="37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</a:rPr>
                <a:t>Cloud Archive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24940" y="1582479"/>
              <a:ext cx="1206012" cy="6060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68210" y="2038296"/>
              <a:ext cx="1106662" cy="303028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NAS Access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98102" y="1594102"/>
              <a:ext cx="1264038" cy="381000"/>
            </a:xfrm>
            <a:prstGeom prst="rect">
              <a:avLst/>
            </a:prstGeom>
            <a:solidFill>
              <a:schemeClr val="tx2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StorNext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 flipV="1">
              <a:off x="4017387" y="2341324"/>
              <a:ext cx="3050" cy="382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572000" y="2057400"/>
              <a:ext cx="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153" descr="Clou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27263" y="2610611"/>
              <a:ext cx="2019231" cy="125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54"/>
            <p:cNvSpPr txBox="1">
              <a:spLocks noChangeArrowheads="1"/>
            </p:cNvSpPr>
            <p:nvPr/>
          </p:nvSpPr>
          <p:spPr bwMode="auto">
            <a:xfrm>
              <a:off x="3439433" y="2863104"/>
              <a:ext cx="13802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</a:rPr>
                <a:t>HTTP://REST</a:t>
              </a:r>
              <a:endParaRPr lang="en-US" sz="10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200400" y="4267200"/>
              <a:ext cx="2057400" cy="204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3112410" y="4145585"/>
              <a:ext cx="1981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001838" y="961925"/>
            <a:ext cx="3447850" cy="5213396"/>
            <a:chOff x="3062220" y="841161"/>
            <a:chExt cx="3447850" cy="5462104"/>
          </a:xfrm>
        </p:grpSpPr>
        <p:grpSp>
          <p:nvGrpSpPr>
            <p:cNvPr id="52" name="Group 51"/>
            <p:cNvGrpSpPr/>
            <p:nvPr/>
          </p:nvGrpSpPr>
          <p:grpSpPr>
            <a:xfrm>
              <a:off x="3062220" y="841161"/>
              <a:ext cx="3447850" cy="5462104"/>
              <a:chOff x="2492425" y="818876"/>
              <a:chExt cx="3193723" cy="4521308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92425" y="818876"/>
                <a:ext cx="3193723" cy="666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93997" y="1232701"/>
                <a:ext cx="3192151" cy="4107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0" descr="Server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396840" y="1447178"/>
                <a:ext cx="243789" cy="627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30" descr="Server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379960" y="1447178"/>
                <a:ext cx="243789" cy="627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TextBox 54"/>
              <p:cNvSpPr txBox="1">
                <a:spLocks noChangeArrowheads="1"/>
              </p:cNvSpPr>
              <p:nvPr/>
            </p:nvSpPr>
            <p:spPr bwMode="auto">
              <a:xfrm>
                <a:off x="2493996" y="847730"/>
                <a:ext cx="3116865" cy="400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2"/>
                    </a:solidFill>
                  </a:rPr>
                  <a:t>StorNext Managed</a:t>
                </a:r>
              </a:p>
            </p:txBody>
          </p:sp>
          <p:pic>
            <p:nvPicPr>
              <p:cNvPr id="44" name="Picture 43" descr="app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300215" y="2014855"/>
                <a:ext cx="1447052" cy="1368312"/>
              </a:xfrm>
              <a:prstGeom prst="rect">
                <a:avLst/>
              </a:prstGeom>
            </p:spPr>
          </p:pic>
          <p:pic>
            <p:nvPicPr>
              <p:cNvPr id="60" name="Picture 52" descr="DiskStorag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08591" y="2456382"/>
                <a:ext cx="944573" cy="611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52" descr="DiskStorag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19174" y="3558585"/>
                <a:ext cx="792358" cy="702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glow rad="228600">
                  <a:schemeClr val="accent1">
                    <a:alpha val="40000"/>
                  </a:schemeClr>
                </a:glow>
              </a:effectLst>
            </p:spPr>
          </p:pic>
          <p:sp>
            <p:nvSpPr>
              <p:cNvPr id="62" name="TextBox 54"/>
              <p:cNvSpPr txBox="1">
                <a:spLocks noChangeArrowheads="1"/>
              </p:cNvSpPr>
              <p:nvPr/>
            </p:nvSpPr>
            <p:spPr bwMode="auto">
              <a:xfrm>
                <a:off x="3661913" y="2708683"/>
                <a:ext cx="793681" cy="203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tx2"/>
                    </a:solidFill>
                  </a:rPr>
                  <a:t>Tier 1  Disk</a:t>
                </a:r>
              </a:p>
            </p:txBody>
          </p:sp>
          <p:sp>
            <p:nvSpPr>
              <p:cNvPr id="64" name="TextBox 54"/>
              <p:cNvSpPr txBox="1">
                <a:spLocks noChangeArrowheads="1"/>
              </p:cNvSpPr>
              <p:nvPr/>
            </p:nvSpPr>
            <p:spPr bwMode="auto">
              <a:xfrm>
                <a:off x="3037794" y="2204081"/>
                <a:ext cx="1971895" cy="240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/>
                  <a:t>StorNext</a:t>
                </a:r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2614699" y="4305803"/>
                <a:ext cx="286842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Picture 30" descr="Server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901847" y="1446881"/>
                <a:ext cx="243789" cy="627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7" name="Rectangle 76"/>
            <p:cNvSpPr/>
            <p:nvPr/>
          </p:nvSpPr>
          <p:spPr>
            <a:xfrm>
              <a:off x="3150285" y="5113110"/>
              <a:ext cx="2982902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2" name="TextBox 54"/>
          <p:cNvSpPr txBox="1">
            <a:spLocks noChangeArrowheads="1"/>
          </p:cNvSpPr>
          <p:nvPr/>
        </p:nvSpPr>
        <p:spPr bwMode="auto">
          <a:xfrm>
            <a:off x="1746879" y="2839210"/>
            <a:ext cx="10776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Wide Area Storage</a:t>
            </a:r>
          </a:p>
        </p:txBody>
      </p:sp>
      <p:pic>
        <p:nvPicPr>
          <p:cNvPr id="86" name="Picture 52" descr="DiskStor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586701"/>
            <a:ext cx="1001486" cy="87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Down Arrow 3"/>
          <p:cNvSpPr/>
          <p:nvPr/>
        </p:nvSpPr>
        <p:spPr>
          <a:xfrm>
            <a:off x="4544568" y="3606758"/>
            <a:ext cx="484632" cy="671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850392" y="3389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/>
          <p:cNvSpPr/>
          <p:nvPr/>
        </p:nvSpPr>
        <p:spPr>
          <a:xfrm>
            <a:off x="843621" y="2277366"/>
            <a:ext cx="978408" cy="714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54"/>
          <p:cNvSpPr txBox="1">
            <a:spLocks noChangeArrowheads="1"/>
          </p:cNvSpPr>
          <p:nvPr/>
        </p:nvSpPr>
        <p:spPr bwMode="auto">
          <a:xfrm>
            <a:off x="7543800" y="3106579"/>
            <a:ext cx="7687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CLOUD</a:t>
            </a:r>
          </a:p>
        </p:txBody>
      </p:sp>
      <p:sp>
        <p:nvSpPr>
          <p:cNvPr id="94" name="TextBox 54"/>
          <p:cNvSpPr txBox="1">
            <a:spLocks noChangeArrowheads="1"/>
          </p:cNvSpPr>
          <p:nvPr/>
        </p:nvSpPr>
        <p:spPr bwMode="auto">
          <a:xfrm>
            <a:off x="838199" y="2403750"/>
            <a:ext cx="983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NAS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Access</a:t>
            </a:r>
          </a:p>
        </p:txBody>
      </p:sp>
      <p:sp>
        <p:nvSpPr>
          <p:cNvPr id="95" name="TextBox 54"/>
          <p:cNvSpPr txBox="1">
            <a:spLocks noChangeArrowheads="1"/>
          </p:cNvSpPr>
          <p:nvPr/>
        </p:nvSpPr>
        <p:spPr bwMode="auto">
          <a:xfrm>
            <a:off x="838200" y="3524179"/>
            <a:ext cx="9906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HTTP REST</a:t>
            </a:r>
          </a:p>
        </p:txBody>
      </p:sp>
      <p:pic>
        <p:nvPicPr>
          <p:cNvPr id="97" name="Picture 52" descr="DiskStor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205" y="4093603"/>
            <a:ext cx="636703" cy="63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" name="TextBox 54"/>
          <p:cNvSpPr txBox="1">
            <a:spLocks noChangeArrowheads="1"/>
          </p:cNvSpPr>
          <p:nvPr/>
        </p:nvSpPr>
        <p:spPr bwMode="auto">
          <a:xfrm>
            <a:off x="3589594" y="4303232"/>
            <a:ext cx="7687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err="1" smtClean="0">
                <a:solidFill>
                  <a:schemeClr val="tx2"/>
                </a:solidFill>
              </a:rPr>
              <a:t>SDisk</a:t>
            </a:r>
            <a:endParaRPr lang="en-US" sz="1000" b="1" dirty="0" smtClean="0">
              <a:solidFill>
                <a:schemeClr val="tx2"/>
              </a:solidFill>
            </a:endParaRPr>
          </a:p>
        </p:txBody>
      </p:sp>
      <p:grpSp>
        <p:nvGrpSpPr>
          <p:cNvPr id="99" name="Group 6"/>
          <p:cNvGrpSpPr>
            <a:grpSpLocks/>
          </p:cNvGrpSpPr>
          <p:nvPr/>
        </p:nvGrpSpPr>
        <p:grpSpPr bwMode="auto">
          <a:xfrm>
            <a:off x="5181600" y="4191000"/>
            <a:ext cx="481013" cy="496887"/>
            <a:chOff x="912" y="2880"/>
            <a:chExt cx="432" cy="432"/>
          </a:xfrm>
        </p:grpSpPr>
        <p:sp>
          <p:nvSpPr>
            <p:cNvPr id="100" name="Oval 7"/>
            <p:cNvSpPr>
              <a:spLocks noChangeArrowheads="1"/>
            </p:cNvSpPr>
            <p:nvPr/>
          </p:nvSpPr>
          <p:spPr bwMode="auto">
            <a:xfrm>
              <a:off x="912" y="2880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D0E9F2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A7AA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 b="1">
                <a:solidFill>
                  <a:schemeClr val="tx1"/>
                </a:solidFill>
              </a:endParaRPr>
            </a:p>
          </p:txBody>
        </p:sp>
        <p:pic>
          <p:nvPicPr>
            <p:cNvPr id="101" name="Picture 8" descr="tapes_vaul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" y="2969"/>
              <a:ext cx="36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" name="Down Arrow 92"/>
          <p:cNvSpPr/>
          <p:nvPr/>
        </p:nvSpPr>
        <p:spPr>
          <a:xfrm>
            <a:off x="3934968" y="3595404"/>
            <a:ext cx="484632" cy="671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Down Arrow 91"/>
          <p:cNvSpPr/>
          <p:nvPr/>
        </p:nvSpPr>
        <p:spPr>
          <a:xfrm>
            <a:off x="5181600" y="3595404"/>
            <a:ext cx="484632" cy="671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54"/>
          <p:cNvSpPr txBox="1">
            <a:spLocks noChangeArrowheads="1"/>
          </p:cNvSpPr>
          <p:nvPr/>
        </p:nvSpPr>
        <p:spPr bwMode="auto">
          <a:xfrm>
            <a:off x="4038600" y="1423356"/>
            <a:ext cx="13790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StorNext Clients</a:t>
            </a:r>
          </a:p>
        </p:txBody>
      </p:sp>
      <p:sp>
        <p:nvSpPr>
          <p:cNvPr id="65" name="TextBox 54"/>
          <p:cNvSpPr txBox="1">
            <a:spLocks noChangeArrowheads="1"/>
          </p:cNvSpPr>
          <p:nvPr/>
        </p:nvSpPr>
        <p:spPr bwMode="auto">
          <a:xfrm>
            <a:off x="1942076" y="3659312"/>
            <a:ext cx="969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Wide Area Storage</a:t>
            </a:r>
          </a:p>
        </p:txBody>
      </p:sp>
      <p:sp>
        <p:nvSpPr>
          <p:cNvPr id="66" name="TextBox 54"/>
          <p:cNvSpPr txBox="1">
            <a:spLocks noChangeArrowheads="1"/>
          </p:cNvSpPr>
          <p:nvPr/>
        </p:nvSpPr>
        <p:spPr bwMode="auto">
          <a:xfrm>
            <a:off x="4306650" y="4408773"/>
            <a:ext cx="9120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Wide Area Storage</a:t>
            </a:r>
          </a:p>
        </p:txBody>
      </p:sp>
      <p:sp>
        <p:nvSpPr>
          <p:cNvPr id="67" name="TextBox 54"/>
          <p:cNvSpPr txBox="1">
            <a:spLocks noChangeArrowheads="1"/>
          </p:cNvSpPr>
          <p:nvPr/>
        </p:nvSpPr>
        <p:spPr bwMode="auto">
          <a:xfrm>
            <a:off x="7620000" y="3860780"/>
            <a:ext cx="1001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Wide Area Storage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499034" y="2802588"/>
            <a:ext cx="1120986" cy="238763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/>
              <a:t>Other Apps</a:t>
            </a:r>
            <a:endParaRPr lang="en-US" sz="1200" b="1" dirty="0"/>
          </a:p>
        </p:txBody>
      </p:sp>
      <p:cxnSp>
        <p:nvCxnSpPr>
          <p:cNvPr id="69" name="Straight Connector 68"/>
          <p:cNvCxnSpPr/>
          <p:nvPr/>
        </p:nvCxnSpPr>
        <p:spPr>
          <a:xfrm flipH="1" flipV="1">
            <a:off x="7008930" y="2991765"/>
            <a:ext cx="3588" cy="475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90856" y="3461496"/>
            <a:ext cx="517073" cy="290524"/>
          </a:xfrm>
          <a:prstGeom prst="rect">
            <a:avLst/>
          </a:prstGeom>
          <a:solidFill>
            <a:srgbClr val="0070C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/>
              <a:t>APP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46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</a:t>
            </a:r>
            <a:r>
              <a:rPr lang="en-US" dirty="0" smtClean="0"/>
              <a:t> of Big Unstructured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10" y="1620668"/>
            <a:ext cx="8269169" cy="498484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YES “StorNext-Like</a:t>
            </a:r>
            <a:r>
              <a:rPr lang="en-US" sz="3200" b="1" dirty="0">
                <a:solidFill>
                  <a:srgbClr val="0070C0"/>
                </a:solidFill>
              </a:rPr>
              <a:t>” files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Files bigger than 1MB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Video editing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Video/Sensor Surveillance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Genomic/Molecular analysis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Natural data analysis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chemeClr val="accent1"/>
                </a:solidFill>
              </a:rPr>
              <a:t>NO Analytical/Transactional Data 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No email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No </a:t>
            </a:r>
            <a:r>
              <a:rPr lang="en-US" sz="2400" dirty="0" err="1" smtClean="0">
                <a:solidFill>
                  <a:schemeClr val="accent1"/>
                </a:solidFill>
              </a:rPr>
              <a:t>homedirs</a:t>
            </a:r>
            <a:r>
              <a:rPr lang="en-US" sz="2400" dirty="0" smtClean="0">
                <a:solidFill>
                  <a:schemeClr val="accent1"/>
                </a:solidFill>
              </a:rPr>
              <a:t>, no shared folders</a:t>
            </a:r>
            <a:endParaRPr lang="en-US" sz="2400" dirty="0">
              <a:solidFill>
                <a:schemeClr val="accent1"/>
              </a:solidFill>
            </a:endParaRP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No database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EB6C1-2CDD-43B2-B568-F227A260DC8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728" y="1006266"/>
            <a:ext cx="8936735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Remember:  Wide Area Storage is for ARCHIVE                              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4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323&quot;/&gt;&lt;/object&gt;&lt;object type=&quot;3&quot; unique_id=&quot;10005&quot;&gt;&lt;property id=&quot;20148&quot; value=&quot;5&quot;/&gt;&lt;property id=&quot;20300&quot; value=&quot;Slide 1&quot;/&gt;&lt;property id=&quot;20307&quot; value=&quot;345&quot;/&gt;&lt;/object&gt;&lt;object type=&quot;3&quot; unique_id=&quot;10006&quot;&gt;&lt;property id=&quot;20148&quot; value=&quot;5&quot;/&gt;&lt;property id=&quot;20300&quot; value=&quot;Slide 3 - &amp;quot;Title Goes Here&amp;quot;&quot;/&gt;&lt;property id=&quot;20307&quot; value=&quot;325&quot;/&gt;&lt;/object&gt;&lt;object type=&quot;3&quot; unique_id=&quot;10007&quot;&gt;&lt;property id=&quot;20148&quot; value=&quot;5&quot;/&gt;&lt;property id=&quot;20300&quot; value=&quot;Slide 4&quot;/&gt;&lt;property id=&quot;20307&quot; value=&quot;331&quot;/&gt;&lt;/object&gt;&lt;object type=&quot;3&quot; unique_id=&quot;10008&quot;&gt;&lt;property id=&quot;20148&quot; value=&quot;5&quot;/&gt;&lt;property id=&quot;20300&quot; value=&quot;Slide 7 - &amp;quot;CHAPTER HEADLINE &amp;#x0D;&amp;#x0A;GOES HERE&amp;quot;&quot;/&gt;&lt;property id=&quot;20307&quot; value=&quot;333&quot;/&gt;&lt;/object&gt;&lt;object type=&quot;3&quot; unique_id=&quot;10009&quot;&gt;&lt;property id=&quot;20148&quot; value=&quot;5&quot;/&gt;&lt;property id=&quot;20300&quot; value=&quot;Slide 5 - &amp;quot;CHAPTER HEADLINE&amp;#x0D;&amp;#x0A;GOES HERE&amp;quot;&quot;/&gt;&lt;property id=&quot;20307&quot; value=&quot;334&quot;/&gt;&lt;/object&gt;&lt;object type=&quot;3&quot; unique_id=&quot;10010&quot;&gt;&lt;property id=&quot;20148&quot; value=&quot;5&quot;/&gt;&lt;property id=&quot;20300&quot; value=&quot;Slide 6 - &amp;quot;CHAPTER HEADLINE &amp;#x0D;&amp;#x0A;GOES HERE&amp;quot;&quot;/&gt;&lt;property id=&quot;20307&quot; value=&quot;338&quot;/&gt;&lt;/object&gt;&lt;object type=&quot;3&quot; unique_id=&quot;10011&quot;&gt;&lt;property id=&quot;20148&quot; value=&quot;5&quot;/&gt;&lt;property id=&quot;20300&quot; value=&quot;Slide 8 - &amp;quot;CHAPTER HEADLINE&amp;#x0D;&amp;#x0A;GOES HERE&amp;quot;&quot;/&gt;&lt;property id=&quot;20307&quot; value=&quot;33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Quantum Certainty Master Template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Quantum Certainty Master Template</Template>
  <TotalTime>46765</TotalTime>
  <Words>1659</Words>
  <Application>Microsoft Macintosh PowerPoint</Application>
  <PresentationFormat>On-screen Show (4:3)</PresentationFormat>
  <Paragraphs>365</Paragraphs>
  <Slides>29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Quantum Certainty Master Template</vt:lpstr>
      <vt:lpstr>Document</vt:lpstr>
      <vt:lpstr>PowerPoint Presentation</vt:lpstr>
      <vt:lpstr>Wide Area Storage Service Training OBJECTIVES</vt:lpstr>
      <vt:lpstr>THE PROBLEM—New Technology Needed</vt:lpstr>
      <vt:lpstr>"Wide Area Storage" Press Release May 2012</vt:lpstr>
      <vt:lpstr>What is Quantum WIDE AREA STORAGE?</vt:lpstr>
      <vt:lpstr>Fountain erasure codes?  HUH? DIFFERENTIATED and MORE EFFECTIVE</vt:lpstr>
      <vt:lpstr>Quantum Wide Area Storage SOLUTION</vt:lpstr>
      <vt:lpstr>THREE Quantum Wide Area Storage Offerings</vt:lpstr>
      <vt:lpstr>TYPE of Big Unstructured Data</vt:lpstr>
      <vt:lpstr>Customers SAY…</vt:lpstr>
      <vt:lpstr>Customers SAY…</vt:lpstr>
      <vt:lpstr>Customers SAY…</vt:lpstr>
      <vt:lpstr>Customers SAY…</vt:lpstr>
      <vt:lpstr>Wide Area Storage Building Blocks</vt:lpstr>
      <vt:lpstr>Wide Area Storage Building Blocks</vt:lpstr>
      <vt:lpstr>QSpread Algorithm – HOW IT WORKS</vt:lpstr>
      <vt:lpstr>DURABILITY Policies Give Customer Choice</vt:lpstr>
      <vt:lpstr>Quantum Wide Area Storage OVERHEAD</vt:lpstr>
      <vt:lpstr>Intel Selects Amplidata Technology after canvassing market of object storage</vt:lpstr>
      <vt:lpstr>Super Granular BIT ERROR PROTECTION</vt:lpstr>
      <vt:lpstr>QDynamics SELF-HEALING storage</vt:lpstr>
      <vt:lpstr>Leading Performance Optimized for streaming reads/writes of large objects</vt:lpstr>
      <vt:lpstr>TIMELINE</vt:lpstr>
      <vt:lpstr>Wide Area Storage BASE CONFIGURATION</vt:lpstr>
      <vt:lpstr>Quantum Wide Area Storage POC KITS</vt:lpstr>
      <vt:lpstr>Advantages of QTM’s Wide Area Storage</vt:lpstr>
      <vt:lpstr>Wide Area Storage Service Training OBJECTIVES</vt:lpstr>
      <vt:lpstr>Q&amp;A with Claire &amp; Greg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StorNext Wide Area Storage</dc:subject>
  <dc:creator>Claire Giordano</dc:creator>
  <cp:keywords>Powerpoint, template, Certainty, Certain, Quantum</cp:keywords>
  <cp:lastModifiedBy>David Mason</cp:lastModifiedBy>
  <cp:revision>82</cp:revision>
  <cp:lastPrinted>2012-04-03T01:06:05Z</cp:lastPrinted>
  <dcterms:created xsi:type="dcterms:W3CDTF">2012-05-20T20:52:10Z</dcterms:created>
  <dcterms:modified xsi:type="dcterms:W3CDTF">2012-08-23T14:53:03Z</dcterms:modified>
  <cp:category>Template</cp:category>
  <cp:contentStatus>RELEASED</cp:contentStatus>
</cp:coreProperties>
</file>